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5" autoAdjust="0"/>
    <p:restoredTop sz="94679" autoAdjust="0"/>
  </p:normalViewPr>
  <p:slideViewPr>
    <p:cSldViewPr snapToGrid="0">
      <p:cViewPr>
        <p:scale>
          <a:sx n="100" d="100"/>
          <a:sy n="100" d="100"/>
        </p:scale>
        <p:origin x="-144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-159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AA97C-2C17-41AC-9741-B2A57311B33E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4DF12-BFE7-4816-A88C-F4456F6010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415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FD31B-91CD-4DBD-BCBC-55D466B22998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187A2-03E7-457E-86E1-D90A7FF73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97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4763" y="1340314"/>
            <a:ext cx="1060450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Définitions</a:t>
            </a:r>
            <a:endParaRPr lang="fr-FR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14067" y="2159636"/>
            <a:ext cx="106045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Algèbre de Boole</a:t>
            </a:r>
            <a:endParaRPr lang="fr-FR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14067" y="2980585"/>
            <a:ext cx="106045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Tableau de </a:t>
            </a:r>
            <a:r>
              <a:rPr lang="fr-FR" sz="1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Karnaugh</a:t>
            </a:r>
            <a:endParaRPr lang="fr-FR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14067" y="5319917"/>
            <a:ext cx="1060450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Numération</a:t>
            </a:r>
            <a:endParaRPr lang="fr-FR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220685" y="106501"/>
            <a:ext cx="59586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0" i="0" cap="none" spc="0" dirty="0" smtClean="0">
                <a:ln w="10160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SED Combinatoires</a:t>
            </a:r>
            <a:endParaRPr lang="fr-FR" sz="4000" b="0" i="0" cap="none" spc="0" dirty="0">
              <a:ln w="10160">
                <a:solidFill>
                  <a:srgbClr val="FF33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0" y="3872016"/>
            <a:ext cx="106045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Représ-entation</a:t>
            </a:r>
            <a:endParaRPr lang="fr-FR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4067" y="4643881"/>
            <a:ext cx="1060450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Technologie</a:t>
            </a:r>
            <a:endParaRPr lang="fr-FR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0" y="5935051"/>
            <a:ext cx="1060450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Codage</a:t>
            </a:r>
            <a:endParaRPr lang="fr-FR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96642" y="37177"/>
            <a:ext cx="5715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MPSI</a:t>
            </a: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9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7111" r="10965" b="8660"/>
          <a:stretch/>
        </p:blipFill>
        <p:spPr bwMode="auto">
          <a:xfrm>
            <a:off x="0" y="0"/>
            <a:ext cx="91539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55562" y="6583363"/>
            <a:ext cx="7906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 i="0" dirty="0"/>
              <a:t>Le </a:t>
            </a:r>
            <a:fld id="{B1BC130F-489F-45DD-9DD4-4D79FE4EAA29}" type="datetime1">
              <a:rPr lang="fr-FR" sz="800" i="0"/>
              <a:pPr algn="ctr">
                <a:defRPr/>
              </a:pPr>
              <a:t>06/06/2016</a:t>
            </a:fld>
            <a:endParaRPr lang="fr-FR" sz="800" i="0" dirty="0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1143000" y="6591300"/>
            <a:ext cx="75326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800" dirty="0" smtClean="0">
                <a:latin typeface="+mn-lt"/>
                <a:cs typeface="Times New Roman" pitchFamily="18" charset="0"/>
              </a:rPr>
              <a:t>Cyril CHERON</a:t>
            </a:r>
            <a:endParaRPr lang="fr-FR" sz="800" dirty="0">
              <a:latin typeface="+mn-lt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8643938" y="6567488"/>
            <a:ext cx="3577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9E9CC295-5C18-4C95-A30D-2909091AE94A}" type="slidenum">
              <a:rPr lang="fr-FR" sz="800" b="1"/>
              <a:pPr>
                <a:defRPr/>
              </a:pPr>
              <a:t>‹N°›</a:t>
            </a:fld>
            <a:endParaRPr lang="fr-FR" sz="800" b="1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23528" y="-2738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PCSI</a:t>
            </a:r>
            <a:endParaRPr lang="fr-FR" sz="1000" b="0" dirty="0"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5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wmf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4"/>
          <p:cNvSpPr>
            <a:spLocks noChangeArrowheads="1" noChangeShapeType="1" noTextEdit="1"/>
          </p:cNvSpPr>
          <p:nvPr/>
        </p:nvSpPr>
        <p:spPr bwMode="auto">
          <a:xfrm>
            <a:off x="2471058" y="1828801"/>
            <a:ext cx="5448300" cy="1041626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Systèmes à </a:t>
            </a:r>
          </a:p>
          <a:p>
            <a:pPr algn="ctr"/>
            <a:r>
              <a:rPr lang="fr-FR" sz="6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Evènements Discrets </a:t>
            </a:r>
            <a:endParaRPr lang="fr-FR" sz="60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6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Combinatoires</a:t>
            </a:r>
            <a:endParaRPr lang="fr-FR" sz="60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fr-FR" sz="48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258888" y="879475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/>
              <a:t>Représentation graphique : Les logigrammes</a:t>
            </a:r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1447800" y="1355725"/>
            <a:ext cx="7419975" cy="4379913"/>
            <a:chOff x="912" y="910"/>
            <a:chExt cx="4674" cy="2759"/>
          </a:xfrm>
        </p:grpSpPr>
        <p:sp>
          <p:nvSpPr>
            <p:cNvPr id="4" name="Rectangle 67"/>
            <p:cNvSpPr>
              <a:spLocks noChangeArrowheads="1"/>
            </p:cNvSpPr>
            <p:nvPr/>
          </p:nvSpPr>
          <p:spPr bwMode="auto">
            <a:xfrm>
              <a:off x="4028" y="3239"/>
              <a:ext cx="155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fr-FR" altLang="fr-FR" sz="2000"/>
            </a:p>
          </p:txBody>
        </p:sp>
        <p:sp>
          <p:nvSpPr>
            <p:cNvPr id="5" name="Rectangle 64"/>
            <p:cNvSpPr>
              <a:spLocks noChangeArrowheads="1"/>
            </p:cNvSpPr>
            <p:nvPr/>
          </p:nvSpPr>
          <p:spPr bwMode="auto">
            <a:xfrm>
              <a:off x="4028" y="2774"/>
              <a:ext cx="155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fr-FR" altLang="fr-FR" sz="2000"/>
            </a:p>
          </p:txBody>
        </p:sp>
        <p:sp>
          <p:nvSpPr>
            <p:cNvPr id="6" name="Rectangle 61"/>
            <p:cNvSpPr>
              <a:spLocks noChangeArrowheads="1"/>
            </p:cNvSpPr>
            <p:nvPr/>
          </p:nvSpPr>
          <p:spPr bwMode="auto">
            <a:xfrm>
              <a:off x="4028" y="2307"/>
              <a:ext cx="1558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fr-FR" altLang="fr-FR" sz="2000"/>
            </a:p>
          </p:txBody>
        </p:sp>
        <p:sp>
          <p:nvSpPr>
            <p:cNvPr id="7" name="Rectangle 58"/>
            <p:cNvSpPr>
              <a:spLocks noChangeArrowheads="1"/>
            </p:cNvSpPr>
            <p:nvPr/>
          </p:nvSpPr>
          <p:spPr bwMode="auto">
            <a:xfrm>
              <a:off x="4028" y="1841"/>
              <a:ext cx="155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fr-FR" altLang="fr-FR" sz="2000"/>
            </a:p>
          </p:txBody>
        </p:sp>
        <p:sp>
          <p:nvSpPr>
            <p:cNvPr id="8" name="Rectangle 55"/>
            <p:cNvSpPr>
              <a:spLocks noChangeArrowheads="1"/>
            </p:cNvSpPr>
            <p:nvPr/>
          </p:nvSpPr>
          <p:spPr bwMode="auto">
            <a:xfrm>
              <a:off x="4028" y="1375"/>
              <a:ext cx="155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fr-FR" altLang="fr-FR" sz="2000"/>
            </a:p>
          </p:txBody>
        </p:sp>
        <p:sp>
          <p:nvSpPr>
            <p:cNvPr id="9" name="Rectangle 52"/>
            <p:cNvSpPr>
              <a:spLocks noChangeArrowheads="1"/>
            </p:cNvSpPr>
            <p:nvPr/>
          </p:nvSpPr>
          <p:spPr bwMode="auto">
            <a:xfrm>
              <a:off x="4028" y="910"/>
              <a:ext cx="155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fr-FR" altLang="fr-FR" sz="2000"/>
            </a:p>
          </p:txBody>
        </p:sp>
        <p:sp>
          <p:nvSpPr>
            <p:cNvPr id="10" name="Line 68"/>
            <p:cNvSpPr>
              <a:spLocks noChangeShapeType="1"/>
            </p:cNvSpPr>
            <p:nvPr/>
          </p:nvSpPr>
          <p:spPr bwMode="auto">
            <a:xfrm>
              <a:off x="912" y="910"/>
              <a:ext cx="467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70"/>
            <p:cNvSpPr>
              <a:spLocks noChangeShapeType="1"/>
            </p:cNvSpPr>
            <p:nvPr/>
          </p:nvSpPr>
          <p:spPr bwMode="auto">
            <a:xfrm>
              <a:off x="912" y="1375"/>
              <a:ext cx="46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71"/>
            <p:cNvSpPr>
              <a:spLocks noChangeShapeType="1"/>
            </p:cNvSpPr>
            <p:nvPr/>
          </p:nvSpPr>
          <p:spPr bwMode="auto">
            <a:xfrm>
              <a:off x="912" y="1841"/>
              <a:ext cx="46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72"/>
            <p:cNvSpPr>
              <a:spLocks noChangeShapeType="1"/>
            </p:cNvSpPr>
            <p:nvPr/>
          </p:nvSpPr>
          <p:spPr bwMode="auto">
            <a:xfrm>
              <a:off x="912" y="2307"/>
              <a:ext cx="46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73"/>
            <p:cNvSpPr>
              <a:spLocks noChangeShapeType="1"/>
            </p:cNvSpPr>
            <p:nvPr/>
          </p:nvSpPr>
          <p:spPr bwMode="auto">
            <a:xfrm>
              <a:off x="912" y="2774"/>
              <a:ext cx="46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74"/>
            <p:cNvSpPr>
              <a:spLocks noChangeShapeType="1"/>
            </p:cNvSpPr>
            <p:nvPr/>
          </p:nvSpPr>
          <p:spPr bwMode="auto">
            <a:xfrm>
              <a:off x="912" y="3239"/>
              <a:ext cx="46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75"/>
            <p:cNvSpPr>
              <a:spLocks noChangeShapeType="1"/>
            </p:cNvSpPr>
            <p:nvPr/>
          </p:nvSpPr>
          <p:spPr bwMode="auto">
            <a:xfrm>
              <a:off x="912" y="3669"/>
              <a:ext cx="467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76"/>
            <p:cNvSpPr>
              <a:spLocks noChangeShapeType="1"/>
            </p:cNvSpPr>
            <p:nvPr/>
          </p:nvSpPr>
          <p:spPr bwMode="auto">
            <a:xfrm>
              <a:off x="912" y="910"/>
              <a:ext cx="0" cy="27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77"/>
            <p:cNvSpPr>
              <a:spLocks noChangeShapeType="1"/>
            </p:cNvSpPr>
            <p:nvPr/>
          </p:nvSpPr>
          <p:spPr bwMode="auto">
            <a:xfrm>
              <a:off x="2470" y="910"/>
              <a:ext cx="0" cy="2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78"/>
            <p:cNvSpPr>
              <a:spLocks noChangeShapeType="1"/>
            </p:cNvSpPr>
            <p:nvPr/>
          </p:nvSpPr>
          <p:spPr bwMode="auto">
            <a:xfrm>
              <a:off x="4028" y="910"/>
              <a:ext cx="0" cy="2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79"/>
            <p:cNvSpPr>
              <a:spLocks noChangeShapeType="1"/>
            </p:cNvSpPr>
            <p:nvPr/>
          </p:nvSpPr>
          <p:spPr bwMode="auto">
            <a:xfrm>
              <a:off x="5586" y="910"/>
              <a:ext cx="0" cy="27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144"/>
          <p:cNvGrpSpPr>
            <a:grpSpLocks/>
          </p:cNvGrpSpPr>
          <p:nvPr/>
        </p:nvGrpSpPr>
        <p:grpSpPr bwMode="auto">
          <a:xfrm>
            <a:off x="1447800" y="1282700"/>
            <a:ext cx="7112000" cy="811213"/>
            <a:chOff x="912" y="864"/>
            <a:chExt cx="4480" cy="511"/>
          </a:xfrm>
        </p:grpSpPr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2470" y="910"/>
              <a:ext cx="155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fr-FR" altLang="fr-FR" sz="2000"/>
                <a:t>S = a . b</a:t>
              </a:r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912" y="910"/>
              <a:ext cx="155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fr-FR" altLang="fr-FR" sz="2000"/>
                <a:t>ET</a:t>
              </a:r>
            </a:p>
          </p:txBody>
        </p:sp>
        <p:grpSp>
          <p:nvGrpSpPr>
            <p:cNvPr id="24" name="Group 96"/>
            <p:cNvGrpSpPr>
              <a:grpSpLocks/>
            </p:cNvGrpSpPr>
            <p:nvPr/>
          </p:nvGrpSpPr>
          <p:grpSpPr bwMode="auto">
            <a:xfrm>
              <a:off x="4290" y="864"/>
              <a:ext cx="1102" cy="450"/>
              <a:chOff x="4290" y="864"/>
              <a:chExt cx="1102" cy="450"/>
            </a:xfrm>
          </p:grpSpPr>
          <p:sp>
            <p:nvSpPr>
              <p:cNvPr id="25" name="Rectangle 89"/>
              <p:cNvSpPr>
                <a:spLocks noChangeArrowheads="1"/>
              </p:cNvSpPr>
              <p:nvPr/>
            </p:nvSpPr>
            <p:spPr bwMode="auto">
              <a:xfrm>
                <a:off x="4662" y="978"/>
                <a:ext cx="34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2400"/>
                  <a:t>&amp;</a:t>
                </a:r>
              </a:p>
            </p:txBody>
          </p:sp>
          <p:sp>
            <p:nvSpPr>
              <p:cNvPr id="26" name="Line 90"/>
              <p:cNvSpPr>
                <a:spLocks noChangeShapeType="1"/>
              </p:cNvSpPr>
              <p:nvPr/>
            </p:nvSpPr>
            <p:spPr bwMode="auto">
              <a:xfrm flipH="1">
                <a:off x="4350" y="1050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91"/>
              <p:cNvSpPr>
                <a:spLocks noChangeShapeType="1"/>
              </p:cNvSpPr>
              <p:nvPr/>
            </p:nvSpPr>
            <p:spPr bwMode="auto">
              <a:xfrm flipH="1">
                <a:off x="4348" y="1252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Line 92"/>
              <p:cNvSpPr>
                <a:spLocks noChangeShapeType="1"/>
              </p:cNvSpPr>
              <p:nvPr/>
            </p:nvSpPr>
            <p:spPr bwMode="auto">
              <a:xfrm flipH="1">
                <a:off x="5018" y="114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Text Box 93"/>
              <p:cNvSpPr txBox="1">
                <a:spLocks noChangeArrowheads="1"/>
              </p:cNvSpPr>
              <p:nvPr/>
            </p:nvSpPr>
            <p:spPr bwMode="auto">
              <a:xfrm>
                <a:off x="4292" y="864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a</a:t>
                </a:r>
              </a:p>
            </p:txBody>
          </p:sp>
          <p:sp>
            <p:nvSpPr>
              <p:cNvPr id="30" name="Text Box 94"/>
              <p:cNvSpPr txBox="1">
                <a:spLocks noChangeArrowheads="1"/>
              </p:cNvSpPr>
              <p:nvPr/>
            </p:nvSpPr>
            <p:spPr bwMode="auto">
              <a:xfrm>
                <a:off x="4290" y="106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b</a:t>
                </a:r>
              </a:p>
            </p:txBody>
          </p:sp>
          <p:sp>
            <p:nvSpPr>
              <p:cNvPr id="31" name="Text Box 95"/>
              <p:cNvSpPr txBox="1">
                <a:spLocks noChangeArrowheads="1"/>
              </p:cNvSpPr>
              <p:nvPr/>
            </p:nvSpPr>
            <p:spPr bwMode="auto">
              <a:xfrm>
                <a:off x="5196" y="96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S</a:t>
                </a:r>
              </a:p>
            </p:txBody>
          </p:sp>
        </p:grpSp>
      </p:grpSp>
      <p:grpSp>
        <p:nvGrpSpPr>
          <p:cNvPr id="32" name="Group 145"/>
          <p:cNvGrpSpPr>
            <a:grpSpLocks/>
          </p:cNvGrpSpPr>
          <p:nvPr/>
        </p:nvGrpSpPr>
        <p:grpSpPr bwMode="auto">
          <a:xfrm>
            <a:off x="1447800" y="2022475"/>
            <a:ext cx="7118350" cy="811213"/>
            <a:chOff x="912" y="1330"/>
            <a:chExt cx="4484" cy="511"/>
          </a:xfrm>
        </p:grpSpPr>
        <p:sp>
          <p:nvSpPr>
            <p:cNvPr id="33" name="Rectangle 54"/>
            <p:cNvSpPr>
              <a:spLocks noChangeArrowheads="1"/>
            </p:cNvSpPr>
            <p:nvPr/>
          </p:nvSpPr>
          <p:spPr bwMode="auto">
            <a:xfrm>
              <a:off x="2470" y="1375"/>
              <a:ext cx="155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fr-FR" altLang="fr-FR" sz="2000"/>
                <a:t>S = a + b</a:t>
              </a:r>
            </a:p>
          </p:txBody>
        </p:sp>
        <p:sp>
          <p:nvSpPr>
            <p:cNvPr id="34" name="Rectangle 53"/>
            <p:cNvSpPr>
              <a:spLocks noChangeArrowheads="1"/>
            </p:cNvSpPr>
            <p:nvPr/>
          </p:nvSpPr>
          <p:spPr bwMode="auto">
            <a:xfrm>
              <a:off x="912" y="1375"/>
              <a:ext cx="155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fr-FR" altLang="fr-FR" sz="2000"/>
                <a:t>OU</a:t>
              </a:r>
            </a:p>
          </p:txBody>
        </p:sp>
        <p:grpSp>
          <p:nvGrpSpPr>
            <p:cNvPr id="35" name="Group 97"/>
            <p:cNvGrpSpPr>
              <a:grpSpLocks/>
            </p:cNvGrpSpPr>
            <p:nvPr/>
          </p:nvGrpSpPr>
          <p:grpSpPr bwMode="auto">
            <a:xfrm>
              <a:off x="4294" y="1330"/>
              <a:ext cx="1102" cy="450"/>
              <a:chOff x="4290" y="864"/>
              <a:chExt cx="1102" cy="450"/>
            </a:xfrm>
          </p:grpSpPr>
          <p:sp>
            <p:nvSpPr>
              <p:cNvPr id="36" name="Rectangle 98"/>
              <p:cNvSpPr>
                <a:spLocks noChangeArrowheads="1"/>
              </p:cNvSpPr>
              <p:nvPr/>
            </p:nvSpPr>
            <p:spPr bwMode="auto">
              <a:xfrm>
                <a:off x="4662" y="978"/>
                <a:ext cx="34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2400">
                    <a:sym typeface="Symbol" pitchFamily="18" charset="2"/>
                  </a:rPr>
                  <a:t>1</a:t>
                </a:r>
              </a:p>
            </p:txBody>
          </p:sp>
          <p:sp>
            <p:nvSpPr>
              <p:cNvPr id="37" name="Line 99"/>
              <p:cNvSpPr>
                <a:spLocks noChangeShapeType="1"/>
              </p:cNvSpPr>
              <p:nvPr/>
            </p:nvSpPr>
            <p:spPr bwMode="auto">
              <a:xfrm flipH="1">
                <a:off x="4350" y="1050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100"/>
              <p:cNvSpPr>
                <a:spLocks noChangeShapeType="1"/>
              </p:cNvSpPr>
              <p:nvPr/>
            </p:nvSpPr>
            <p:spPr bwMode="auto">
              <a:xfrm flipH="1">
                <a:off x="4348" y="1252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101"/>
              <p:cNvSpPr>
                <a:spLocks noChangeShapeType="1"/>
              </p:cNvSpPr>
              <p:nvPr/>
            </p:nvSpPr>
            <p:spPr bwMode="auto">
              <a:xfrm flipH="1">
                <a:off x="5018" y="114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Text Box 102"/>
              <p:cNvSpPr txBox="1">
                <a:spLocks noChangeArrowheads="1"/>
              </p:cNvSpPr>
              <p:nvPr/>
            </p:nvSpPr>
            <p:spPr bwMode="auto">
              <a:xfrm>
                <a:off x="4292" y="864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a</a:t>
                </a:r>
              </a:p>
            </p:txBody>
          </p:sp>
          <p:sp>
            <p:nvSpPr>
              <p:cNvPr id="41" name="Text Box 103"/>
              <p:cNvSpPr txBox="1">
                <a:spLocks noChangeArrowheads="1"/>
              </p:cNvSpPr>
              <p:nvPr/>
            </p:nvSpPr>
            <p:spPr bwMode="auto">
              <a:xfrm>
                <a:off x="4290" y="106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b</a:t>
                </a:r>
              </a:p>
            </p:txBody>
          </p:sp>
          <p:sp>
            <p:nvSpPr>
              <p:cNvPr id="42" name="Text Box 104"/>
              <p:cNvSpPr txBox="1">
                <a:spLocks noChangeArrowheads="1"/>
              </p:cNvSpPr>
              <p:nvPr/>
            </p:nvSpPr>
            <p:spPr bwMode="auto">
              <a:xfrm>
                <a:off x="5196" y="96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S</a:t>
                </a:r>
              </a:p>
            </p:txBody>
          </p:sp>
        </p:grpSp>
      </p:grpSp>
      <p:grpSp>
        <p:nvGrpSpPr>
          <p:cNvPr id="43" name="Group 146"/>
          <p:cNvGrpSpPr>
            <a:grpSpLocks/>
          </p:cNvGrpSpPr>
          <p:nvPr/>
        </p:nvGrpSpPr>
        <p:grpSpPr bwMode="auto">
          <a:xfrm>
            <a:off x="1447800" y="2755900"/>
            <a:ext cx="7118350" cy="817563"/>
            <a:chOff x="912" y="1792"/>
            <a:chExt cx="4484" cy="515"/>
          </a:xfrm>
        </p:grpSpPr>
        <p:sp>
          <p:nvSpPr>
            <p:cNvPr id="44" name="Rectangle 57"/>
            <p:cNvSpPr>
              <a:spLocks noChangeArrowheads="1"/>
            </p:cNvSpPr>
            <p:nvPr/>
          </p:nvSpPr>
          <p:spPr bwMode="auto">
            <a:xfrm>
              <a:off x="2470" y="1841"/>
              <a:ext cx="155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fr-FR" altLang="fr-FR" sz="2000"/>
                <a:t>S = a . b</a:t>
              </a:r>
            </a:p>
          </p:txBody>
        </p:sp>
        <p:sp>
          <p:nvSpPr>
            <p:cNvPr id="45" name="Rectangle 56"/>
            <p:cNvSpPr>
              <a:spLocks noChangeArrowheads="1"/>
            </p:cNvSpPr>
            <p:nvPr/>
          </p:nvSpPr>
          <p:spPr bwMode="auto">
            <a:xfrm>
              <a:off x="912" y="1841"/>
              <a:ext cx="155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fr-FR" altLang="fr-FR" sz="2000"/>
                <a:t>NAND</a:t>
              </a:r>
            </a:p>
          </p:txBody>
        </p:sp>
        <p:sp>
          <p:nvSpPr>
            <p:cNvPr id="46" name="Line 85"/>
            <p:cNvSpPr>
              <a:spLocks noChangeShapeType="1"/>
            </p:cNvSpPr>
            <p:nvPr/>
          </p:nvSpPr>
          <p:spPr bwMode="auto">
            <a:xfrm>
              <a:off x="3228" y="198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7" name="Group 114"/>
            <p:cNvGrpSpPr>
              <a:grpSpLocks/>
            </p:cNvGrpSpPr>
            <p:nvPr/>
          </p:nvGrpSpPr>
          <p:grpSpPr bwMode="auto">
            <a:xfrm>
              <a:off x="4294" y="1792"/>
              <a:ext cx="1102" cy="450"/>
              <a:chOff x="4294" y="1792"/>
              <a:chExt cx="1102" cy="450"/>
            </a:xfrm>
          </p:grpSpPr>
          <p:grpSp>
            <p:nvGrpSpPr>
              <p:cNvPr id="48" name="Group 105"/>
              <p:cNvGrpSpPr>
                <a:grpSpLocks/>
              </p:cNvGrpSpPr>
              <p:nvPr/>
            </p:nvGrpSpPr>
            <p:grpSpPr bwMode="auto">
              <a:xfrm>
                <a:off x="4294" y="1792"/>
                <a:ext cx="1102" cy="450"/>
                <a:chOff x="4290" y="864"/>
                <a:chExt cx="1102" cy="450"/>
              </a:xfrm>
            </p:grpSpPr>
            <p:sp>
              <p:nvSpPr>
                <p:cNvPr id="50" name="Rectangle 106"/>
                <p:cNvSpPr>
                  <a:spLocks noChangeArrowheads="1"/>
                </p:cNvSpPr>
                <p:nvPr/>
              </p:nvSpPr>
              <p:spPr bwMode="auto">
                <a:xfrm>
                  <a:off x="4662" y="978"/>
                  <a:ext cx="348" cy="3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2400"/>
                    <a:t>&amp;</a:t>
                  </a:r>
                </a:p>
              </p:txBody>
            </p:sp>
            <p:sp>
              <p:nvSpPr>
                <p:cNvPr id="51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4350" y="1050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4348" y="1252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5018" y="1148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4292" y="864"/>
                  <a:ext cx="18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a</a:t>
                  </a:r>
                </a:p>
              </p:txBody>
            </p:sp>
            <p:sp>
              <p:nvSpPr>
                <p:cNvPr id="5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4290" y="1066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b</a:t>
                  </a:r>
                </a:p>
              </p:txBody>
            </p:sp>
            <p:sp>
              <p:nvSpPr>
                <p:cNvPr id="5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5196" y="964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S</a:t>
                  </a:r>
                </a:p>
              </p:txBody>
            </p:sp>
          </p:grpSp>
          <p:sp>
            <p:nvSpPr>
              <p:cNvPr id="49" name="Oval 113"/>
              <p:cNvSpPr>
                <a:spLocks noChangeArrowheads="1"/>
              </p:cNvSpPr>
              <p:nvPr/>
            </p:nvSpPr>
            <p:spPr bwMode="auto">
              <a:xfrm>
                <a:off x="5010" y="204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</p:grpSp>
      </p:grpSp>
      <p:grpSp>
        <p:nvGrpSpPr>
          <p:cNvPr id="57" name="Group 147"/>
          <p:cNvGrpSpPr>
            <a:grpSpLocks/>
          </p:cNvGrpSpPr>
          <p:nvPr/>
        </p:nvGrpSpPr>
        <p:grpSpPr bwMode="auto">
          <a:xfrm>
            <a:off x="1447800" y="3505200"/>
            <a:ext cx="7115175" cy="809625"/>
            <a:chOff x="912" y="2264"/>
            <a:chExt cx="4482" cy="510"/>
          </a:xfrm>
        </p:grpSpPr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2470" y="2307"/>
              <a:ext cx="1558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fr-FR" altLang="fr-FR" sz="2000"/>
                <a:t>S = a + b</a:t>
              </a: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912" y="2307"/>
              <a:ext cx="1558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fr-FR" altLang="fr-FR" sz="2000"/>
                <a:t>NOR</a:t>
              </a:r>
            </a:p>
          </p:txBody>
        </p:sp>
        <p:sp>
          <p:nvSpPr>
            <p:cNvPr id="60" name="Line 86"/>
            <p:cNvSpPr>
              <a:spLocks noChangeShapeType="1"/>
            </p:cNvSpPr>
            <p:nvPr/>
          </p:nvSpPr>
          <p:spPr bwMode="auto">
            <a:xfrm>
              <a:off x="3204" y="2424"/>
              <a:ext cx="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1" name="Group 115"/>
            <p:cNvGrpSpPr>
              <a:grpSpLocks/>
            </p:cNvGrpSpPr>
            <p:nvPr/>
          </p:nvGrpSpPr>
          <p:grpSpPr bwMode="auto">
            <a:xfrm>
              <a:off x="4292" y="2264"/>
              <a:ext cx="1102" cy="450"/>
              <a:chOff x="4294" y="1792"/>
              <a:chExt cx="1102" cy="450"/>
            </a:xfrm>
          </p:grpSpPr>
          <p:grpSp>
            <p:nvGrpSpPr>
              <p:cNvPr id="62" name="Group 116"/>
              <p:cNvGrpSpPr>
                <a:grpSpLocks/>
              </p:cNvGrpSpPr>
              <p:nvPr/>
            </p:nvGrpSpPr>
            <p:grpSpPr bwMode="auto">
              <a:xfrm>
                <a:off x="4294" y="1792"/>
                <a:ext cx="1102" cy="450"/>
                <a:chOff x="4290" y="864"/>
                <a:chExt cx="1102" cy="450"/>
              </a:xfrm>
            </p:grpSpPr>
            <p:sp>
              <p:nvSpPr>
                <p:cNvPr id="64" name="Rectangle 117"/>
                <p:cNvSpPr>
                  <a:spLocks noChangeArrowheads="1"/>
                </p:cNvSpPr>
                <p:nvPr/>
              </p:nvSpPr>
              <p:spPr bwMode="auto">
                <a:xfrm>
                  <a:off x="4662" y="978"/>
                  <a:ext cx="348" cy="3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2400">
                      <a:sym typeface="Symbol" pitchFamily="18" charset="2"/>
                    </a:rPr>
                    <a:t>1</a:t>
                  </a:r>
                </a:p>
              </p:txBody>
            </p:sp>
            <p:sp>
              <p:nvSpPr>
                <p:cNvPr id="65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4350" y="1050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4348" y="1252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5018" y="1148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4292" y="864"/>
                  <a:ext cx="18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a</a:t>
                  </a:r>
                </a:p>
              </p:txBody>
            </p:sp>
            <p:sp>
              <p:nvSpPr>
                <p:cNvPr id="69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290" y="1066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b</a:t>
                  </a:r>
                </a:p>
              </p:txBody>
            </p:sp>
            <p:sp>
              <p:nvSpPr>
                <p:cNvPr id="70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5196" y="964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S</a:t>
                  </a:r>
                </a:p>
              </p:txBody>
            </p:sp>
          </p:grpSp>
          <p:sp>
            <p:nvSpPr>
              <p:cNvPr id="63" name="Oval 124"/>
              <p:cNvSpPr>
                <a:spLocks noChangeArrowheads="1"/>
              </p:cNvSpPr>
              <p:nvPr/>
            </p:nvSpPr>
            <p:spPr bwMode="auto">
              <a:xfrm>
                <a:off x="5010" y="204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</p:grpSp>
      </p:grpSp>
      <p:grpSp>
        <p:nvGrpSpPr>
          <p:cNvPr id="71" name="Group 148"/>
          <p:cNvGrpSpPr>
            <a:grpSpLocks/>
          </p:cNvGrpSpPr>
          <p:nvPr/>
        </p:nvGrpSpPr>
        <p:grpSpPr bwMode="auto">
          <a:xfrm>
            <a:off x="1447800" y="4248150"/>
            <a:ext cx="7124700" cy="804863"/>
            <a:chOff x="912" y="2732"/>
            <a:chExt cx="4488" cy="507"/>
          </a:xfrm>
        </p:grpSpPr>
        <p:sp>
          <p:nvSpPr>
            <p:cNvPr id="72" name="Rectangle 63"/>
            <p:cNvSpPr>
              <a:spLocks noChangeArrowheads="1"/>
            </p:cNvSpPr>
            <p:nvPr/>
          </p:nvSpPr>
          <p:spPr bwMode="auto">
            <a:xfrm>
              <a:off x="2470" y="2774"/>
              <a:ext cx="155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fr-FR" altLang="fr-FR" sz="2000"/>
                <a:t>S = a + b</a:t>
              </a:r>
            </a:p>
          </p:txBody>
        </p:sp>
        <p:sp>
          <p:nvSpPr>
            <p:cNvPr id="73" name="Rectangle 62"/>
            <p:cNvSpPr>
              <a:spLocks noChangeArrowheads="1"/>
            </p:cNvSpPr>
            <p:nvPr/>
          </p:nvSpPr>
          <p:spPr bwMode="auto">
            <a:xfrm>
              <a:off x="912" y="2774"/>
              <a:ext cx="155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fr-FR" altLang="fr-FR" sz="2000"/>
                <a:t>XOR</a:t>
              </a:r>
            </a:p>
          </p:txBody>
        </p:sp>
        <p:sp>
          <p:nvSpPr>
            <p:cNvPr id="74" name="Oval 87"/>
            <p:cNvSpPr>
              <a:spLocks noChangeArrowheads="1"/>
            </p:cNvSpPr>
            <p:nvPr/>
          </p:nvSpPr>
          <p:spPr bwMode="auto">
            <a:xfrm>
              <a:off x="3318" y="2958"/>
              <a:ext cx="108" cy="1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grpSp>
          <p:nvGrpSpPr>
            <p:cNvPr id="75" name="Group 125"/>
            <p:cNvGrpSpPr>
              <a:grpSpLocks/>
            </p:cNvGrpSpPr>
            <p:nvPr/>
          </p:nvGrpSpPr>
          <p:grpSpPr bwMode="auto">
            <a:xfrm>
              <a:off x="4298" y="2732"/>
              <a:ext cx="1102" cy="450"/>
              <a:chOff x="4290" y="864"/>
              <a:chExt cx="1102" cy="450"/>
            </a:xfrm>
          </p:grpSpPr>
          <p:sp>
            <p:nvSpPr>
              <p:cNvPr id="76" name="Rectangle 126"/>
              <p:cNvSpPr>
                <a:spLocks noChangeArrowheads="1"/>
              </p:cNvSpPr>
              <p:nvPr/>
            </p:nvSpPr>
            <p:spPr bwMode="auto">
              <a:xfrm>
                <a:off x="4662" y="978"/>
                <a:ext cx="34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2400">
                    <a:sym typeface="Symbol" pitchFamily="18" charset="2"/>
                  </a:rPr>
                  <a:t>=1</a:t>
                </a:r>
              </a:p>
            </p:txBody>
          </p:sp>
          <p:sp>
            <p:nvSpPr>
              <p:cNvPr id="77" name="Line 127"/>
              <p:cNvSpPr>
                <a:spLocks noChangeShapeType="1"/>
              </p:cNvSpPr>
              <p:nvPr/>
            </p:nvSpPr>
            <p:spPr bwMode="auto">
              <a:xfrm flipH="1">
                <a:off x="4350" y="1050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Line 128"/>
              <p:cNvSpPr>
                <a:spLocks noChangeShapeType="1"/>
              </p:cNvSpPr>
              <p:nvPr/>
            </p:nvSpPr>
            <p:spPr bwMode="auto">
              <a:xfrm flipH="1">
                <a:off x="4348" y="1252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129"/>
              <p:cNvSpPr>
                <a:spLocks noChangeShapeType="1"/>
              </p:cNvSpPr>
              <p:nvPr/>
            </p:nvSpPr>
            <p:spPr bwMode="auto">
              <a:xfrm flipH="1">
                <a:off x="5018" y="114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Text Box 130"/>
              <p:cNvSpPr txBox="1">
                <a:spLocks noChangeArrowheads="1"/>
              </p:cNvSpPr>
              <p:nvPr/>
            </p:nvSpPr>
            <p:spPr bwMode="auto">
              <a:xfrm>
                <a:off x="4292" y="864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a</a:t>
                </a:r>
              </a:p>
            </p:txBody>
          </p:sp>
          <p:sp>
            <p:nvSpPr>
              <p:cNvPr id="81" name="Text Box 131"/>
              <p:cNvSpPr txBox="1">
                <a:spLocks noChangeArrowheads="1"/>
              </p:cNvSpPr>
              <p:nvPr/>
            </p:nvSpPr>
            <p:spPr bwMode="auto">
              <a:xfrm>
                <a:off x="4290" y="106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b</a:t>
                </a:r>
              </a:p>
            </p:txBody>
          </p:sp>
          <p:sp>
            <p:nvSpPr>
              <p:cNvPr id="82" name="Text Box 132"/>
              <p:cNvSpPr txBox="1">
                <a:spLocks noChangeArrowheads="1"/>
              </p:cNvSpPr>
              <p:nvPr/>
            </p:nvSpPr>
            <p:spPr bwMode="auto">
              <a:xfrm>
                <a:off x="5196" y="96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S</a:t>
                </a:r>
              </a:p>
            </p:txBody>
          </p:sp>
        </p:grpSp>
      </p:grpSp>
      <p:grpSp>
        <p:nvGrpSpPr>
          <p:cNvPr id="83" name="Group 149"/>
          <p:cNvGrpSpPr>
            <a:grpSpLocks/>
          </p:cNvGrpSpPr>
          <p:nvPr/>
        </p:nvGrpSpPr>
        <p:grpSpPr bwMode="auto">
          <a:xfrm>
            <a:off x="1447800" y="4943475"/>
            <a:ext cx="7124700" cy="792163"/>
            <a:chOff x="912" y="3170"/>
            <a:chExt cx="4488" cy="499"/>
          </a:xfrm>
        </p:grpSpPr>
        <p:sp>
          <p:nvSpPr>
            <p:cNvPr id="84" name="Rectangle 66"/>
            <p:cNvSpPr>
              <a:spLocks noChangeArrowheads="1"/>
            </p:cNvSpPr>
            <p:nvPr/>
          </p:nvSpPr>
          <p:spPr bwMode="auto">
            <a:xfrm>
              <a:off x="2470" y="3239"/>
              <a:ext cx="155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fr-FR" altLang="fr-FR" sz="2000"/>
                <a:t>S = a . b</a:t>
              </a:r>
            </a:p>
          </p:txBody>
        </p:sp>
        <p:sp>
          <p:nvSpPr>
            <p:cNvPr id="85" name="Rectangle 65"/>
            <p:cNvSpPr>
              <a:spLocks noChangeArrowheads="1"/>
            </p:cNvSpPr>
            <p:nvPr/>
          </p:nvSpPr>
          <p:spPr bwMode="auto">
            <a:xfrm>
              <a:off x="912" y="3239"/>
              <a:ext cx="155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fr-FR" altLang="fr-FR" sz="2000"/>
                <a:t>INHIBITION</a:t>
              </a:r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auto">
            <a:xfrm>
              <a:off x="3228" y="33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7" name="Group 143"/>
            <p:cNvGrpSpPr>
              <a:grpSpLocks/>
            </p:cNvGrpSpPr>
            <p:nvPr/>
          </p:nvGrpSpPr>
          <p:grpSpPr bwMode="auto">
            <a:xfrm>
              <a:off x="4298" y="3170"/>
              <a:ext cx="1102" cy="450"/>
              <a:chOff x="4298" y="3170"/>
              <a:chExt cx="1102" cy="450"/>
            </a:xfrm>
          </p:grpSpPr>
          <p:grpSp>
            <p:nvGrpSpPr>
              <p:cNvPr id="88" name="Group 134"/>
              <p:cNvGrpSpPr>
                <a:grpSpLocks/>
              </p:cNvGrpSpPr>
              <p:nvPr/>
            </p:nvGrpSpPr>
            <p:grpSpPr bwMode="auto">
              <a:xfrm>
                <a:off x="4298" y="3170"/>
                <a:ext cx="1102" cy="450"/>
                <a:chOff x="4290" y="864"/>
                <a:chExt cx="1102" cy="450"/>
              </a:xfrm>
            </p:grpSpPr>
            <p:sp>
              <p:nvSpPr>
                <p:cNvPr id="90" name="Rectangle 135"/>
                <p:cNvSpPr>
                  <a:spLocks noChangeArrowheads="1"/>
                </p:cNvSpPr>
                <p:nvPr/>
              </p:nvSpPr>
              <p:spPr bwMode="auto">
                <a:xfrm>
                  <a:off x="4662" y="978"/>
                  <a:ext cx="348" cy="3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2400"/>
                    <a:t>&amp;</a:t>
                  </a:r>
                </a:p>
              </p:txBody>
            </p:sp>
            <p:sp>
              <p:nvSpPr>
                <p:cNvPr id="91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4350" y="1050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4348" y="1252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5018" y="1148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4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4292" y="864"/>
                  <a:ext cx="18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a</a:t>
                  </a:r>
                </a:p>
              </p:txBody>
            </p:sp>
            <p:sp>
              <p:nvSpPr>
                <p:cNvPr id="95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4290" y="1066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b</a:t>
                  </a:r>
                </a:p>
              </p:txBody>
            </p:sp>
            <p:sp>
              <p:nvSpPr>
                <p:cNvPr id="96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5196" y="964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S</a:t>
                  </a:r>
                </a:p>
              </p:txBody>
            </p:sp>
          </p:grpSp>
          <p:sp>
            <p:nvSpPr>
              <p:cNvPr id="89" name="Oval 142"/>
              <p:cNvSpPr>
                <a:spLocks noChangeArrowheads="1"/>
              </p:cNvSpPr>
              <p:nvPr/>
            </p:nvSpPr>
            <p:spPr bwMode="auto">
              <a:xfrm>
                <a:off x="4600" y="3316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</p:grpSp>
      </p:grpSp>
      <p:grpSp>
        <p:nvGrpSpPr>
          <p:cNvPr id="97" name="Group 159"/>
          <p:cNvGrpSpPr>
            <a:grpSpLocks/>
          </p:cNvGrpSpPr>
          <p:nvPr/>
        </p:nvGrpSpPr>
        <p:grpSpPr bwMode="auto">
          <a:xfrm>
            <a:off x="1101725" y="5740400"/>
            <a:ext cx="7580313" cy="725488"/>
            <a:chOff x="694" y="3616"/>
            <a:chExt cx="4775" cy="457"/>
          </a:xfrm>
        </p:grpSpPr>
        <p:grpSp>
          <p:nvGrpSpPr>
            <p:cNvPr id="98" name="Group 157"/>
            <p:cNvGrpSpPr>
              <a:grpSpLocks/>
            </p:cNvGrpSpPr>
            <p:nvPr/>
          </p:nvGrpSpPr>
          <p:grpSpPr bwMode="auto">
            <a:xfrm>
              <a:off x="1800" y="3836"/>
              <a:ext cx="3150" cy="237"/>
              <a:chOff x="1512" y="3780"/>
              <a:chExt cx="3150" cy="237"/>
            </a:xfrm>
          </p:grpSpPr>
          <p:sp>
            <p:nvSpPr>
              <p:cNvPr id="100" name="Text Box 150"/>
              <p:cNvSpPr txBox="1">
                <a:spLocks noChangeArrowheads="1"/>
              </p:cNvSpPr>
              <p:nvPr/>
            </p:nvSpPr>
            <p:spPr bwMode="auto">
              <a:xfrm>
                <a:off x="1512" y="3786"/>
                <a:ext cx="315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CA" altLang="fr-FR" i="1"/>
                  <a:t>f</a:t>
                </a:r>
                <a:r>
                  <a:rPr lang="fr-CA" altLang="fr-FR" i="1" baseline="-25000"/>
                  <a:t>9</a:t>
                </a:r>
                <a:r>
                  <a:rPr lang="fr-CA" altLang="fr-FR" i="1"/>
                  <a:t> = ( c.b + a )( c.a+ b )     et      f</a:t>
                </a:r>
                <a:r>
                  <a:rPr lang="fr-CA" altLang="fr-FR" i="1" baseline="-25000"/>
                  <a:t>10 </a:t>
                </a:r>
                <a:r>
                  <a:rPr lang="fr-CA" altLang="fr-FR" i="1"/>
                  <a:t>= ( a + b ) + c.d</a:t>
                </a:r>
                <a:r>
                  <a:rPr lang="fr-CA" altLang="fr-FR"/>
                  <a:t> </a:t>
                </a:r>
                <a:endParaRPr lang="fr-FR" altLang="fr-FR"/>
              </a:p>
            </p:txBody>
          </p:sp>
          <p:sp>
            <p:nvSpPr>
              <p:cNvPr id="101" name="Line 151"/>
              <p:cNvSpPr>
                <a:spLocks noChangeShapeType="1"/>
              </p:cNvSpPr>
              <p:nvPr/>
            </p:nvSpPr>
            <p:spPr bwMode="auto">
              <a:xfrm>
                <a:off x="1928" y="3844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Line 152"/>
              <p:cNvSpPr>
                <a:spLocks noChangeShapeType="1"/>
              </p:cNvSpPr>
              <p:nvPr/>
            </p:nvSpPr>
            <p:spPr bwMode="auto">
              <a:xfrm>
                <a:off x="2604" y="3856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Line 153"/>
              <p:cNvSpPr>
                <a:spLocks noChangeShapeType="1"/>
              </p:cNvSpPr>
              <p:nvPr/>
            </p:nvSpPr>
            <p:spPr bwMode="auto">
              <a:xfrm>
                <a:off x="3840" y="384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Line 154"/>
              <p:cNvSpPr>
                <a:spLocks noChangeShapeType="1"/>
              </p:cNvSpPr>
              <p:nvPr/>
            </p:nvSpPr>
            <p:spPr bwMode="auto">
              <a:xfrm>
                <a:off x="4068" y="3816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Line 155"/>
              <p:cNvSpPr>
                <a:spLocks noChangeShapeType="1"/>
              </p:cNvSpPr>
              <p:nvPr/>
            </p:nvSpPr>
            <p:spPr bwMode="auto">
              <a:xfrm>
                <a:off x="3824" y="3780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Line 156"/>
              <p:cNvSpPr>
                <a:spLocks noChangeShapeType="1"/>
              </p:cNvSpPr>
              <p:nvPr/>
            </p:nvSpPr>
            <p:spPr bwMode="auto">
              <a:xfrm>
                <a:off x="4396" y="3840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9" name="Text Box 158"/>
            <p:cNvSpPr txBox="1">
              <a:spLocks noChangeArrowheads="1"/>
            </p:cNvSpPr>
            <p:nvPr/>
          </p:nvSpPr>
          <p:spPr bwMode="auto">
            <a:xfrm>
              <a:off x="694" y="3616"/>
              <a:ext cx="47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600" i="1"/>
                <a:t>Exercice d’application : représenter les logigrammes des 2 fonctions logiques ci-dessous :</a:t>
              </a:r>
            </a:p>
          </p:txBody>
        </p:sp>
      </p:grpSp>
      <p:sp>
        <p:nvSpPr>
          <p:cNvPr id="107" name="Text Box 59"/>
          <p:cNvSpPr txBox="1">
            <a:spLocks noChangeArrowheads="1"/>
          </p:cNvSpPr>
          <p:nvPr/>
        </p:nvSpPr>
        <p:spPr bwMode="auto">
          <a:xfrm>
            <a:off x="-14288" y="3880643"/>
            <a:ext cx="1116013" cy="46166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Représen-tation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81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89" y="4625993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48796" r="63535" b="12640"/>
          <a:stretch>
            <a:fillRect/>
          </a:stretch>
        </p:blipFill>
        <p:spPr bwMode="auto">
          <a:xfrm>
            <a:off x="2870200" y="3990975"/>
            <a:ext cx="4514850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t="47484" r="64923" b="11873"/>
          <a:stretch>
            <a:fillRect/>
          </a:stretch>
        </p:blipFill>
        <p:spPr bwMode="auto">
          <a:xfrm>
            <a:off x="2682875" y="1306513"/>
            <a:ext cx="4970463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68413" y="914400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/>
              <a:t>Technologie électronique : Les portes logiques</a:t>
            </a:r>
          </a:p>
        </p:txBody>
      </p:sp>
    </p:spTree>
    <p:extLst>
      <p:ext uri="{BB962C8B-B14F-4D97-AF65-F5344CB8AC3E}">
        <p14:creationId xmlns:p14="http://schemas.microsoft.com/office/powerpoint/2010/main" val="25793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268413" y="914400"/>
            <a:ext cx="7835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/>
              <a:t>Technologie électrique : Les schémas à contacts électriques</a:t>
            </a: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1557338" y="1752600"/>
            <a:ext cx="3003550" cy="1376363"/>
            <a:chOff x="780" y="1018"/>
            <a:chExt cx="1892" cy="867"/>
          </a:xfrm>
        </p:grpSpPr>
        <p:sp>
          <p:nvSpPr>
            <p:cNvPr id="4" name="AutoShape 47"/>
            <p:cNvSpPr>
              <a:spLocks noChangeArrowheads="1"/>
            </p:cNvSpPr>
            <p:nvPr/>
          </p:nvSpPr>
          <p:spPr bwMode="auto">
            <a:xfrm>
              <a:off x="780" y="1018"/>
              <a:ext cx="1892" cy="8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" name="Text Box 48"/>
            <p:cNvSpPr txBox="1">
              <a:spLocks noChangeArrowheads="1"/>
            </p:cNvSpPr>
            <p:nvPr/>
          </p:nvSpPr>
          <p:spPr bwMode="auto">
            <a:xfrm>
              <a:off x="880" y="1695"/>
              <a:ext cx="169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/>
                <a:t>Contact normalement ouvert</a:t>
              </a:r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2171700" y="1762125"/>
            <a:ext cx="1679575" cy="701675"/>
            <a:chOff x="1121" y="1024"/>
            <a:chExt cx="1058" cy="442"/>
          </a:xfrm>
        </p:grpSpPr>
        <p:sp>
          <p:nvSpPr>
            <p:cNvPr id="7" name="Line 50"/>
            <p:cNvSpPr>
              <a:spLocks noChangeShapeType="1"/>
            </p:cNvSpPr>
            <p:nvPr/>
          </p:nvSpPr>
          <p:spPr bwMode="auto">
            <a:xfrm>
              <a:off x="1121" y="1236"/>
              <a:ext cx="39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51"/>
            <p:cNvSpPr>
              <a:spLocks noChangeShapeType="1"/>
            </p:cNvSpPr>
            <p:nvPr/>
          </p:nvSpPr>
          <p:spPr bwMode="auto">
            <a:xfrm>
              <a:off x="1782" y="1236"/>
              <a:ext cx="39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52"/>
            <p:cNvSpPr>
              <a:spLocks noChangeShapeType="1"/>
            </p:cNvSpPr>
            <p:nvPr/>
          </p:nvSpPr>
          <p:spPr bwMode="auto">
            <a:xfrm flipH="1">
              <a:off x="1563" y="1236"/>
              <a:ext cx="224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53"/>
            <p:cNvSpPr>
              <a:spLocks noChangeShapeType="1"/>
            </p:cNvSpPr>
            <p:nvPr/>
          </p:nvSpPr>
          <p:spPr bwMode="auto">
            <a:xfrm>
              <a:off x="1686" y="1298"/>
              <a:ext cx="0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1602" y="1416"/>
              <a:ext cx="174" cy="44"/>
            </a:xfrm>
            <a:custGeom>
              <a:avLst/>
              <a:gdLst>
                <a:gd name="T0" fmla="*/ 0 w 310"/>
                <a:gd name="T1" fmla="*/ 0 h 80"/>
                <a:gd name="T2" fmla="*/ 0 w 310"/>
                <a:gd name="T3" fmla="*/ 44 h 80"/>
                <a:gd name="T4" fmla="*/ 174 w 310"/>
                <a:gd name="T5" fmla="*/ 44 h 80"/>
                <a:gd name="T6" fmla="*/ 174 w 31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80"/>
                <a:gd name="T14" fmla="*/ 310 w 31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80">
                  <a:moveTo>
                    <a:pt x="0" y="0"/>
                  </a:moveTo>
                  <a:lnTo>
                    <a:pt x="0" y="80"/>
                  </a:lnTo>
                  <a:lnTo>
                    <a:pt x="310" y="80"/>
                  </a:lnTo>
                  <a:lnTo>
                    <a:pt x="31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55"/>
            <p:cNvSpPr txBox="1">
              <a:spLocks noChangeArrowheads="1"/>
            </p:cNvSpPr>
            <p:nvPr/>
          </p:nvSpPr>
          <p:spPr bwMode="auto">
            <a:xfrm>
              <a:off x="1426" y="1024"/>
              <a:ext cx="43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2000" i="1"/>
                <a:t>a = 0</a:t>
              </a:r>
              <a:endParaRPr lang="fr-FR" altLang="fr-FR" sz="2000"/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2166938" y="1765300"/>
            <a:ext cx="1679575" cy="852488"/>
            <a:chOff x="1437" y="2084"/>
            <a:chExt cx="1058" cy="537"/>
          </a:xfrm>
        </p:grpSpPr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1437" y="2084"/>
              <a:ext cx="1058" cy="382"/>
              <a:chOff x="1437" y="2084"/>
              <a:chExt cx="1058" cy="382"/>
            </a:xfrm>
          </p:grpSpPr>
          <p:sp>
            <p:nvSpPr>
              <p:cNvPr id="16" name="Line 56"/>
              <p:cNvSpPr>
                <a:spLocks noChangeShapeType="1"/>
              </p:cNvSpPr>
              <p:nvPr/>
            </p:nvSpPr>
            <p:spPr bwMode="auto">
              <a:xfrm>
                <a:off x="1437" y="2296"/>
                <a:ext cx="39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57"/>
              <p:cNvSpPr>
                <a:spLocks noChangeShapeType="1"/>
              </p:cNvSpPr>
              <p:nvPr/>
            </p:nvSpPr>
            <p:spPr bwMode="auto">
              <a:xfrm>
                <a:off x="2098" y="2296"/>
                <a:ext cx="39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58"/>
              <p:cNvSpPr>
                <a:spLocks noChangeShapeType="1"/>
              </p:cNvSpPr>
              <p:nvPr/>
            </p:nvSpPr>
            <p:spPr bwMode="auto">
              <a:xfrm flipH="1">
                <a:off x="1807" y="2296"/>
                <a:ext cx="296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Line 59"/>
              <p:cNvSpPr>
                <a:spLocks noChangeShapeType="1"/>
              </p:cNvSpPr>
              <p:nvPr/>
            </p:nvSpPr>
            <p:spPr bwMode="auto">
              <a:xfrm>
                <a:off x="1972" y="2298"/>
                <a:ext cx="0" cy="1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60"/>
              <p:cNvSpPr>
                <a:spLocks/>
              </p:cNvSpPr>
              <p:nvPr/>
            </p:nvSpPr>
            <p:spPr bwMode="auto">
              <a:xfrm>
                <a:off x="1888" y="2416"/>
                <a:ext cx="174" cy="44"/>
              </a:xfrm>
              <a:custGeom>
                <a:avLst/>
                <a:gdLst>
                  <a:gd name="T0" fmla="*/ 0 w 310"/>
                  <a:gd name="T1" fmla="*/ 0 h 80"/>
                  <a:gd name="T2" fmla="*/ 0 w 310"/>
                  <a:gd name="T3" fmla="*/ 44 h 80"/>
                  <a:gd name="T4" fmla="*/ 174 w 310"/>
                  <a:gd name="T5" fmla="*/ 44 h 80"/>
                  <a:gd name="T6" fmla="*/ 174 w 310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80"/>
                  <a:gd name="T14" fmla="*/ 310 w 310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80">
                    <a:moveTo>
                      <a:pt x="0" y="0"/>
                    </a:moveTo>
                    <a:lnTo>
                      <a:pt x="0" y="80"/>
                    </a:lnTo>
                    <a:lnTo>
                      <a:pt x="310" y="8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Text Box 61"/>
              <p:cNvSpPr txBox="1">
                <a:spLocks noChangeArrowheads="1"/>
              </p:cNvSpPr>
              <p:nvPr/>
            </p:nvSpPr>
            <p:spPr bwMode="auto">
              <a:xfrm>
                <a:off x="1742" y="2084"/>
                <a:ext cx="43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2000" i="1"/>
                  <a:t>a = 1</a:t>
                </a:r>
                <a:endParaRPr lang="fr-FR" altLang="fr-FR" sz="2000"/>
              </a:p>
            </p:txBody>
          </p:sp>
        </p:grpSp>
        <p:sp>
          <p:nvSpPr>
            <p:cNvPr id="15" name="AutoShape 73"/>
            <p:cNvSpPr>
              <a:spLocks noChangeArrowheads="1"/>
            </p:cNvSpPr>
            <p:nvPr/>
          </p:nvSpPr>
          <p:spPr bwMode="auto">
            <a:xfrm>
              <a:off x="1812" y="2472"/>
              <a:ext cx="322" cy="149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33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2" name="Group 90"/>
          <p:cNvGrpSpPr>
            <a:grpSpLocks/>
          </p:cNvGrpSpPr>
          <p:nvPr/>
        </p:nvGrpSpPr>
        <p:grpSpPr bwMode="auto">
          <a:xfrm>
            <a:off x="6462713" y="1854200"/>
            <a:ext cx="1612900" cy="711200"/>
            <a:chOff x="2829" y="2532"/>
            <a:chExt cx="1016" cy="448"/>
          </a:xfrm>
        </p:grpSpPr>
        <p:grpSp>
          <p:nvGrpSpPr>
            <p:cNvPr id="23" name="Group 86"/>
            <p:cNvGrpSpPr>
              <a:grpSpLocks/>
            </p:cNvGrpSpPr>
            <p:nvPr/>
          </p:nvGrpSpPr>
          <p:grpSpPr bwMode="auto">
            <a:xfrm>
              <a:off x="2829" y="2532"/>
              <a:ext cx="1016" cy="448"/>
              <a:chOff x="2829" y="2532"/>
              <a:chExt cx="1016" cy="448"/>
            </a:xfrm>
          </p:grpSpPr>
          <p:sp>
            <p:nvSpPr>
              <p:cNvPr id="25" name="Line 63"/>
              <p:cNvSpPr>
                <a:spLocks noChangeShapeType="1"/>
              </p:cNvSpPr>
              <p:nvPr/>
            </p:nvSpPr>
            <p:spPr bwMode="auto">
              <a:xfrm>
                <a:off x="2829" y="2872"/>
                <a:ext cx="39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64"/>
              <p:cNvSpPr>
                <a:spLocks noChangeShapeType="1"/>
              </p:cNvSpPr>
              <p:nvPr/>
            </p:nvSpPr>
            <p:spPr bwMode="auto">
              <a:xfrm>
                <a:off x="3448" y="2872"/>
                <a:ext cx="39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65"/>
              <p:cNvSpPr>
                <a:spLocks noChangeShapeType="1"/>
              </p:cNvSpPr>
              <p:nvPr/>
            </p:nvSpPr>
            <p:spPr bwMode="auto">
              <a:xfrm flipH="1" flipV="1">
                <a:off x="3223" y="2756"/>
                <a:ext cx="224" cy="1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8" name="Group 72"/>
              <p:cNvGrpSpPr>
                <a:grpSpLocks/>
              </p:cNvGrpSpPr>
              <p:nvPr/>
            </p:nvGrpSpPr>
            <p:grpSpPr bwMode="auto">
              <a:xfrm flipV="1">
                <a:off x="3248" y="2812"/>
                <a:ext cx="174" cy="168"/>
                <a:chOff x="3262" y="2650"/>
                <a:chExt cx="174" cy="168"/>
              </a:xfrm>
            </p:grpSpPr>
            <p:sp>
              <p:nvSpPr>
                <p:cNvPr id="31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346" y="2650"/>
                  <a:ext cx="0" cy="1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" name="Freeform 67"/>
                <p:cNvSpPr>
                  <a:spLocks/>
                </p:cNvSpPr>
                <p:nvPr/>
              </p:nvSpPr>
              <p:spPr bwMode="auto">
                <a:xfrm flipV="1">
                  <a:off x="3262" y="2656"/>
                  <a:ext cx="174" cy="44"/>
                </a:xfrm>
                <a:custGeom>
                  <a:avLst/>
                  <a:gdLst>
                    <a:gd name="T0" fmla="*/ 0 w 310"/>
                    <a:gd name="T1" fmla="*/ 0 h 80"/>
                    <a:gd name="T2" fmla="*/ 0 w 310"/>
                    <a:gd name="T3" fmla="*/ 44 h 80"/>
                    <a:gd name="T4" fmla="*/ 174 w 310"/>
                    <a:gd name="T5" fmla="*/ 44 h 80"/>
                    <a:gd name="T6" fmla="*/ 174 w 310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80"/>
                    <a:gd name="T14" fmla="*/ 310 w 310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80">
                      <a:moveTo>
                        <a:pt x="0" y="0"/>
                      </a:moveTo>
                      <a:lnTo>
                        <a:pt x="0" y="80"/>
                      </a:lnTo>
                      <a:lnTo>
                        <a:pt x="310" y="8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9" name="Text Box 68"/>
              <p:cNvSpPr txBox="1">
                <a:spLocks noChangeArrowheads="1"/>
              </p:cNvSpPr>
              <p:nvPr/>
            </p:nvSpPr>
            <p:spPr bwMode="auto">
              <a:xfrm>
                <a:off x="3123" y="2532"/>
                <a:ext cx="43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2000" i="1"/>
                  <a:t>a = 1</a:t>
                </a:r>
                <a:endParaRPr lang="fr-FR" altLang="fr-FR" sz="2000"/>
              </a:p>
            </p:txBody>
          </p:sp>
          <p:sp>
            <p:nvSpPr>
              <p:cNvPr id="30" name="Line 71"/>
              <p:cNvSpPr>
                <a:spLocks noChangeShapeType="1"/>
              </p:cNvSpPr>
              <p:nvPr/>
            </p:nvSpPr>
            <p:spPr bwMode="auto">
              <a:xfrm flipV="1">
                <a:off x="3230" y="2750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4" name="Line 88"/>
            <p:cNvSpPr>
              <a:spLocks noChangeShapeType="1"/>
            </p:cNvSpPr>
            <p:nvPr/>
          </p:nvSpPr>
          <p:spPr bwMode="auto">
            <a:xfrm>
              <a:off x="3173" y="2578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" name="Group 91"/>
          <p:cNvGrpSpPr>
            <a:grpSpLocks/>
          </p:cNvGrpSpPr>
          <p:nvPr/>
        </p:nvGrpSpPr>
        <p:grpSpPr bwMode="auto">
          <a:xfrm>
            <a:off x="6457950" y="1858963"/>
            <a:ext cx="1612900" cy="885825"/>
            <a:chOff x="3805" y="2165"/>
            <a:chExt cx="1016" cy="558"/>
          </a:xfrm>
        </p:grpSpPr>
        <p:grpSp>
          <p:nvGrpSpPr>
            <p:cNvPr id="34" name="Group 87"/>
            <p:cNvGrpSpPr>
              <a:grpSpLocks/>
            </p:cNvGrpSpPr>
            <p:nvPr/>
          </p:nvGrpSpPr>
          <p:grpSpPr bwMode="auto">
            <a:xfrm>
              <a:off x="3805" y="2165"/>
              <a:ext cx="1016" cy="558"/>
              <a:chOff x="3805" y="2165"/>
              <a:chExt cx="1016" cy="558"/>
            </a:xfrm>
          </p:grpSpPr>
          <p:sp>
            <p:nvSpPr>
              <p:cNvPr id="36" name="AutoShape 74"/>
              <p:cNvSpPr>
                <a:spLocks noChangeArrowheads="1"/>
              </p:cNvSpPr>
              <p:nvPr/>
            </p:nvSpPr>
            <p:spPr bwMode="auto">
              <a:xfrm>
                <a:off x="4151" y="2574"/>
                <a:ext cx="322" cy="149"/>
              </a:xfrm>
              <a:prstGeom prst="upArrow">
                <a:avLst>
                  <a:gd name="adj1" fmla="val 50000"/>
                  <a:gd name="adj2" fmla="val 25000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3333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7" name="Line 75"/>
              <p:cNvSpPr>
                <a:spLocks noChangeShapeType="1"/>
              </p:cNvSpPr>
              <p:nvPr/>
            </p:nvSpPr>
            <p:spPr bwMode="auto">
              <a:xfrm>
                <a:off x="3805" y="2495"/>
                <a:ext cx="39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76"/>
              <p:cNvSpPr>
                <a:spLocks noChangeShapeType="1"/>
              </p:cNvSpPr>
              <p:nvPr/>
            </p:nvSpPr>
            <p:spPr bwMode="auto">
              <a:xfrm>
                <a:off x="4424" y="2495"/>
                <a:ext cx="39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77"/>
              <p:cNvSpPr>
                <a:spLocks noChangeShapeType="1"/>
              </p:cNvSpPr>
              <p:nvPr/>
            </p:nvSpPr>
            <p:spPr bwMode="auto">
              <a:xfrm flipH="1" flipV="1">
                <a:off x="4209" y="2340"/>
                <a:ext cx="214" cy="1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0" name="Group 78"/>
              <p:cNvGrpSpPr>
                <a:grpSpLocks/>
              </p:cNvGrpSpPr>
              <p:nvPr/>
            </p:nvGrpSpPr>
            <p:grpSpPr bwMode="auto">
              <a:xfrm flipV="1">
                <a:off x="4224" y="2405"/>
                <a:ext cx="174" cy="168"/>
                <a:chOff x="3262" y="2650"/>
                <a:chExt cx="174" cy="168"/>
              </a:xfrm>
            </p:grpSpPr>
            <p:sp>
              <p:nvSpPr>
                <p:cNvPr id="4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346" y="2650"/>
                  <a:ext cx="0" cy="1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" name="Freeform 80"/>
                <p:cNvSpPr>
                  <a:spLocks/>
                </p:cNvSpPr>
                <p:nvPr/>
              </p:nvSpPr>
              <p:spPr bwMode="auto">
                <a:xfrm flipV="1">
                  <a:off x="3262" y="2656"/>
                  <a:ext cx="174" cy="44"/>
                </a:xfrm>
                <a:custGeom>
                  <a:avLst/>
                  <a:gdLst>
                    <a:gd name="T0" fmla="*/ 0 w 310"/>
                    <a:gd name="T1" fmla="*/ 0 h 80"/>
                    <a:gd name="T2" fmla="*/ 0 w 310"/>
                    <a:gd name="T3" fmla="*/ 44 h 80"/>
                    <a:gd name="T4" fmla="*/ 174 w 310"/>
                    <a:gd name="T5" fmla="*/ 44 h 80"/>
                    <a:gd name="T6" fmla="*/ 174 w 310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80"/>
                    <a:gd name="T14" fmla="*/ 310 w 310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80">
                      <a:moveTo>
                        <a:pt x="0" y="0"/>
                      </a:moveTo>
                      <a:lnTo>
                        <a:pt x="0" y="80"/>
                      </a:lnTo>
                      <a:lnTo>
                        <a:pt x="310" y="8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1" name="Text Box 81"/>
              <p:cNvSpPr txBox="1">
                <a:spLocks noChangeArrowheads="1"/>
              </p:cNvSpPr>
              <p:nvPr/>
            </p:nvSpPr>
            <p:spPr bwMode="auto">
              <a:xfrm>
                <a:off x="4099" y="2165"/>
                <a:ext cx="43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2000" i="1"/>
                  <a:t>a = 0</a:t>
                </a:r>
                <a:endParaRPr lang="fr-FR" altLang="fr-FR" sz="2000"/>
              </a:p>
            </p:txBody>
          </p:sp>
          <p:sp>
            <p:nvSpPr>
              <p:cNvPr id="42" name="Line 82"/>
              <p:cNvSpPr>
                <a:spLocks noChangeShapeType="1"/>
              </p:cNvSpPr>
              <p:nvPr/>
            </p:nvSpPr>
            <p:spPr bwMode="auto">
              <a:xfrm flipV="1">
                <a:off x="4206" y="2397"/>
                <a:ext cx="0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5" name="Line 89"/>
            <p:cNvSpPr>
              <a:spLocks noChangeShapeType="1"/>
            </p:cNvSpPr>
            <p:nvPr/>
          </p:nvSpPr>
          <p:spPr bwMode="auto">
            <a:xfrm>
              <a:off x="4132" y="2195"/>
              <a:ext cx="1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" name="Group 92"/>
          <p:cNvGrpSpPr>
            <a:grpSpLocks/>
          </p:cNvGrpSpPr>
          <p:nvPr/>
        </p:nvGrpSpPr>
        <p:grpSpPr bwMode="auto">
          <a:xfrm>
            <a:off x="5745163" y="1754188"/>
            <a:ext cx="3003550" cy="1376362"/>
            <a:chOff x="780" y="1018"/>
            <a:chExt cx="1892" cy="867"/>
          </a:xfrm>
        </p:grpSpPr>
        <p:sp>
          <p:nvSpPr>
            <p:cNvPr id="46" name="AutoShape 93"/>
            <p:cNvSpPr>
              <a:spLocks noChangeArrowheads="1"/>
            </p:cNvSpPr>
            <p:nvPr/>
          </p:nvSpPr>
          <p:spPr bwMode="auto">
            <a:xfrm>
              <a:off x="780" y="1018"/>
              <a:ext cx="1892" cy="8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7" name="Text Box 94"/>
            <p:cNvSpPr txBox="1">
              <a:spLocks noChangeArrowheads="1"/>
            </p:cNvSpPr>
            <p:nvPr/>
          </p:nvSpPr>
          <p:spPr bwMode="auto">
            <a:xfrm>
              <a:off x="880" y="1695"/>
              <a:ext cx="169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/>
                <a:t>Contact normalement fermé</a:t>
              </a:r>
            </a:p>
          </p:txBody>
        </p:sp>
      </p:grpSp>
      <p:sp>
        <p:nvSpPr>
          <p:cNvPr id="48" name="Rectangle 202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9" name="Rectangle 203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50" name="Group 246"/>
          <p:cNvGrpSpPr>
            <a:grpSpLocks/>
          </p:cNvGrpSpPr>
          <p:nvPr/>
        </p:nvGrpSpPr>
        <p:grpSpPr bwMode="auto">
          <a:xfrm>
            <a:off x="1992313" y="3205163"/>
            <a:ext cx="6369050" cy="2863850"/>
            <a:chOff x="1255" y="1928"/>
            <a:chExt cx="4012" cy="1804"/>
          </a:xfrm>
        </p:grpSpPr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1268" y="1928"/>
              <a:ext cx="39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/>
                <a:t>Les fonctions logiques élémentaires</a:t>
              </a:r>
            </a:p>
          </p:txBody>
        </p:sp>
        <p:grpSp>
          <p:nvGrpSpPr>
            <p:cNvPr id="52" name="Group 244"/>
            <p:cNvGrpSpPr>
              <a:grpSpLocks/>
            </p:cNvGrpSpPr>
            <p:nvPr/>
          </p:nvGrpSpPr>
          <p:grpSpPr bwMode="auto">
            <a:xfrm>
              <a:off x="1255" y="2146"/>
              <a:ext cx="4012" cy="1586"/>
              <a:chOff x="1255" y="2146"/>
              <a:chExt cx="4012" cy="1586"/>
            </a:xfrm>
          </p:grpSpPr>
          <p:sp>
            <p:nvSpPr>
              <p:cNvPr id="53" name="Rectangle 222"/>
              <p:cNvSpPr>
                <a:spLocks noChangeArrowheads="1"/>
              </p:cNvSpPr>
              <p:nvPr/>
            </p:nvSpPr>
            <p:spPr bwMode="auto">
              <a:xfrm>
                <a:off x="3261" y="2923"/>
                <a:ext cx="2006" cy="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 b="1">
                    <a:cs typeface="Times New Roman" pitchFamily="18" charset="0"/>
                  </a:rPr>
                  <a:t>ET : L = a . b</a:t>
                </a:r>
                <a:endParaRPr lang="fr-CA" altLang="fr-FR"/>
              </a:p>
            </p:txBody>
          </p:sp>
          <p:sp>
            <p:nvSpPr>
              <p:cNvPr id="54" name="Rectangle 221"/>
              <p:cNvSpPr>
                <a:spLocks noChangeArrowheads="1"/>
              </p:cNvSpPr>
              <p:nvPr/>
            </p:nvSpPr>
            <p:spPr bwMode="auto">
              <a:xfrm>
                <a:off x="1255" y="2923"/>
                <a:ext cx="2006" cy="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 b="1">
                    <a:cs typeface="Times New Roman" pitchFamily="18" charset="0"/>
                  </a:rPr>
                  <a:t>OU : L = a + b</a:t>
                </a:r>
                <a:endParaRPr lang="fr-CA" altLang="fr-FR"/>
              </a:p>
            </p:txBody>
          </p:sp>
          <p:sp>
            <p:nvSpPr>
              <p:cNvPr id="55" name="Rectangle 220"/>
              <p:cNvSpPr>
                <a:spLocks noChangeArrowheads="1"/>
              </p:cNvSpPr>
              <p:nvPr/>
            </p:nvSpPr>
            <p:spPr bwMode="auto">
              <a:xfrm>
                <a:off x="3261" y="2146"/>
                <a:ext cx="2006" cy="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r"/>
                  </a:tabLs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 b="1">
                    <a:cs typeface="Times New Roman" pitchFamily="18" charset="0"/>
                  </a:rPr>
                  <a:t>NON : L = a</a:t>
                </a:r>
                <a:endParaRPr lang="fr-CA" altLang="fr-FR"/>
              </a:p>
            </p:txBody>
          </p:sp>
          <p:sp>
            <p:nvSpPr>
              <p:cNvPr id="56" name="Rectangle 219"/>
              <p:cNvSpPr>
                <a:spLocks noChangeArrowheads="1"/>
              </p:cNvSpPr>
              <p:nvPr/>
            </p:nvSpPr>
            <p:spPr bwMode="auto">
              <a:xfrm>
                <a:off x="1255" y="2146"/>
                <a:ext cx="2006" cy="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 b="1">
                    <a:cs typeface="Times New Roman" pitchFamily="18" charset="0"/>
                  </a:rPr>
                  <a:t>OUI : L = a</a:t>
                </a:r>
                <a:endParaRPr lang="fr-CA" altLang="fr-FR"/>
              </a:p>
            </p:txBody>
          </p:sp>
          <p:sp>
            <p:nvSpPr>
              <p:cNvPr id="57" name="Line 223"/>
              <p:cNvSpPr>
                <a:spLocks noChangeShapeType="1"/>
              </p:cNvSpPr>
              <p:nvPr/>
            </p:nvSpPr>
            <p:spPr bwMode="auto">
              <a:xfrm>
                <a:off x="1255" y="2146"/>
                <a:ext cx="4012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Line 224"/>
              <p:cNvSpPr>
                <a:spLocks noChangeShapeType="1"/>
              </p:cNvSpPr>
              <p:nvPr/>
            </p:nvSpPr>
            <p:spPr bwMode="auto">
              <a:xfrm>
                <a:off x="1255" y="3700"/>
                <a:ext cx="4012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225"/>
              <p:cNvSpPr>
                <a:spLocks noChangeShapeType="1"/>
              </p:cNvSpPr>
              <p:nvPr/>
            </p:nvSpPr>
            <p:spPr bwMode="auto">
              <a:xfrm>
                <a:off x="1255" y="2146"/>
                <a:ext cx="0" cy="15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226"/>
              <p:cNvSpPr>
                <a:spLocks noChangeShapeType="1"/>
              </p:cNvSpPr>
              <p:nvPr/>
            </p:nvSpPr>
            <p:spPr bwMode="auto">
              <a:xfrm>
                <a:off x="5267" y="2146"/>
                <a:ext cx="0" cy="15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Line 229"/>
              <p:cNvSpPr>
                <a:spLocks noChangeShapeType="1"/>
              </p:cNvSpPr>
              <p:nvPr/>
            </p:nvSpPr>
            <p:spPr bwMode="auto">
              <a:xfrm>
                <a:off x="1255" y="2923"/>
                <a:ext cx="4012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231"/>
              <p:cNvSpPr>
                <a:spLocks noChangeShapeType="1"/>
              </p:cNvSpPr>
              <p:nvPr/>
            </p:nvSpPr>
            <p:spPr bwMode="auto">
              <a:xfrm>
                <a:off x="3261" y="2146"/>
                <a:ext cx="0" cy="15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176"/>
              <p:cNvSpPr>
                <a:spLocks noChangeShapeType="1"/>
              </p:cNvSpPr>
              <p:nvPr/>
            </p:nvSpPr>
            <p:spPr bwMode="auto">
              <a:xfrm>
                <a:off x="1720" y="2568"/>
                <a:ext cx="28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175"/>
              <p:cNvSpPr>
                <a:spLocks noChangeShapeType="1"/>
              </p:cNvSpPr>
              <p:nvPr/>
            </p:nvSpPr>
            <p:spPr bwMode="auto">
              <a:xfrm>
                <a:off x="2192" y="2568"/>
                <a:ext cx="28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174"/>
              <p:cNvSpPr>
                <a:spLocks noChangeShapeType="1"/>
              </p:cNvSpPr>
              <p:nvPr/>
            </p:nvSpPr>
            <p:spPr bwMode="auto">
              <a:xfrm flipH="1">
                <a:off x="2036" y="2568"/>
                <a:ext cx="160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Line 173"/>
              <p:cNvSpPr>
                <a:spLocks noChangeShapeType="1"/>
              </p:cNvSpPr>
              <p:nvPr/>
            </p:nvSpPr>
            <p:spPr bwMode="auto">
              <a:xfrm>
                <a:off x="2124" y="261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Freeform 172"/>
              <p:cNvSpPr>
                <a:spLocks/>
              </p:cNvSpPr>
              <p:nvPr/>
            </p:nvSpPr>
            <p:spPr bwMode="auto">
              <a:xfrm>
                <a:off x="2064" y="2696"/>
                <a:ext cx="124" cy="32"/>
              </a:xfrm>
              <a:custGeom>
                <a:avLst/>
                <a:gdLst>
                  <a:gd name="T0" fmla="*/ 0 w 310"/>
                  <a:gd name="T1" fmla="*/ 0 h 80"/>
                  <a:gd name="T2" fmla="*/ 0 w 310"/>
                  <a:gd name="T3" fmla="*/ 32 h 80"/>
                  <a:gd name="T4" fmla="*/ 124 w 310"/>
                  <a:gd name="T5" fmla="*/ 32 h 80"/>
                  <a:gd name="T6" fmla="*/ 124 w 310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80"/>
                  <a:gd name="T14" fmla="*/ 310 w 310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80">
                    <a:moveTo>
                      <a:pt x="0" y="0"/>
                    </a:moveTo>
                    <a:lnTo>
                      <a:pt x="0" y="80"/>
                    </a:lnTo>
                    <a:lnTo>
                      <a:pt x="310" y="8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Text Box 171"/>
              <p:cNvSpPr txBox="1">
                <a:spLocks noChangeArrowheads="1"/>
              </p:cNvSpPr>
              <p:nvPr/>
            </p:nvSpPr>
            <p:spPr bwMode="auto">
              <a:xfrm>
                <a:off x="2032" y="2442"/>
                <a:ext cx="15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1200" i="1">
                    <a:cs typeface="Times New Roman" pitchFamily="18" charset="0"/>
                  </a:rPr>
                  <a:t>a</a:t>
                </a:r>
                <a:endParaRPr lang="fr-FR" altLang="fr-FR" sz="2400"/>
              </a:p>
            </p:txBody>
          </p:sp>
          <p:sp>
            <p:nvSpPr>
              <p:cNvPr id="69" name="Oval 170"/>
              <p:cNvSpPr>
                <a:spLocks noChangeArrowheads="1"/>
              </p:cNvSpPr>
              <p:nvPr/>
            </p:nvSpPr>
            <p:spPr bwMode="auto">
              <a:xfrm>
                <a:off x="2477" y="2479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0" name="Line 169"/>
              <p:cNvSpPr>
                <a:spLocks noChangeShapeType="1"/>
              </p:cNvSpPr>
              <p:nvPr/>
            </p:nvSpPr>
            <p:spPr bwMode="auto">
              <a:xfrm flipV="1">
                <a:off x="2504" y="2505"/>
                <a:ext cx="126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Line 168"/>
              <p:cNvSpPr>
                <a:spLocks noChangeShapeType="1"/>
              </p:cNvSpPr>
              <p:nvPr/>
            </p:nvSpPr>
            <p:spPr bwMode="auto">
              <a:xfrm flipH="1" flipV="1">
                <a:off x="2507" y="2502"/>
                <a:ext cx="126" cy="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Line 167"/>
              <p:cNvSpPr>
                <a:spLocks noChangeShapeType="1"/>
              </p:cNvSpPr>
              <p:nvPr/>
            </p:nvSpPr>
            <p:spPr bwMode="auto">
              <a:xfrm>
                <a:off x="2654" y="2566"/>
                <a:ext cx="15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Line 166"/>
              <p:cNvSpPr>
                <a:spLocks noChangeShapeType="1"/>
              </p:cNvSpPr>
              <p:nvPr/>
            </p:nvSpPr>
            <p:spPr bwMode="auto">
              <a:xfrm>
                <a:off x="2816" y="2502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Line 165"/>
              <p:cNvSpPr>
                <a:spLocks noChangeShapeType="1"/>
              </p:cNvSpPr>
              <p:nvPr/>
            </p:nvSpPr>
            <p:spPr bwMode="auto">
              <a:xfrm>
                <a:off x="1718" y="2505"/>
                <a:ext cx="0" cy="1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Text Box 164"/>
              <p:cNvSpPr txBox="1">
                <a:spLocks noChangeArrowheads="1"/>
              </p:cNvSpPr>
              <p:nvPr/>
            </p:nvSpPr>
            <p:spPr bwMode="auto">
              <a:xfrm>
                <a:off x="2486" y="2343"/>
                <a:ext cx="15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1200" i="1">
                    <a:cs typeface="Times New Roman" pitchFamily="18" charset="0"/>
                  </a:rPr>
                  <a:t>L</a:t>
                </a:r>
                <a:endParaRPr lang="fr-FR" altLang="fr-FR" sz="2400"/>
              </a:p>
            </p:txBody>
          </p:sp>
          <p:sp>
            <p:nvSpPr>
              <p:cNvPr id="76" name="Line 163"/>
              <p:cNvSpPr>
                <a:spLocks noChangeShapeType="1"/>
              </p:cNvSpPr>
              <p:nvPr/>
            </p:nvSpPr>
            <p:spPr bwMode="auto">
              <a:xfrm flipH="1">
                <a:off x="1676" y="2515"/>
                <a:ext cx="36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Line 162"/>
              <p:cNvSpPr>
                <a:spLocks noChangeShapeType="1"/>
              </p:cNvSpPr>
              <p:nvPr/>
            </p:nvSpPr>
            <p:spPr bwMode="auto">
              <a:xfrm flipH="1">
                <a:off x="1679" y="2551"/>
                <a:ext cx="36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Line 161"/>
              <p:cNvSpPr>
                <a:spLocks noChangeShapeType="1"/>
              </p:cNvSpPr>
              <p:nvPr/>
            </p:nvSpPr>
            <p:spPr bwMode="auto">
              <a:xfrm flipH="1">
                <a:off x="1676" y="2596"/>
                <a:ext cx="36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160"/>
              <p:cNvSpPr>
                <a:spLocks noChangeShapeType="1"/>
              </p:cNvSpPr>
              <p:nvPr/>
            </p:nvSpPr>
            <p:spPr bwMode="auto">
              <a:xfrm flipH="1">
                <a:off x="1679" y="2632"/>
                <a:ext cx="36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Oval 177"/>
              <p:cNvSpPr>
                <a:spLocks noChangeArrowheads="1"/>
              </p:cNvSpPr>
              <p:nvPr/>
            </p:nvSpPr>
            <p:spPr bwMode="auto">
              <a:xfrm>
                <a:off x="4450" y="2481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1" name="Line 178"/>
              <p:cNvSpPr>
                <a:spLocks noChangeShapeType="1"/>
              </p:cNvSpPr>
              <p:nvPr/>
            </p:nvSpPr>
            <p:spPr bwMode="auto">
              <a:xfrm flipV="1">
                <a:off x="4477" y="2508"/>
                <a:ext cx="126" cy="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Line 179"/>
              <p:cNvSpPr>
                <a:spLocks noChangeShapeType="1"/>
              </p:cNvSpPr>
              <p:nvPr/>
            </p:nvSpPr>
            <p:spPr bwMode="auto">
              <a:xfrm flipH="1" flipV="1">
                <a:off x="4480" y="2505"/>
                <a:ext cx="126" cy="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Line 180"/>
              <p:cNvSpPr>
                <a:spLocks noChangeShapeType="1"/>
              </p:cNvSpPr>
              <p:nvPr/>
            </p:nvSpPr>
            <p:spPr bwMode="auto">
              <a:xfrm>
                <a:off x="4627" y="2568"/>
                <a:ext cx="15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Line 181"/>
              <p:cNvSpPr>
                <a:spLocks noChangeShapeType="1"/>
              </p:cNvSpPr>
              <p:nvPr/>
            </p:nvSpPr>
            <p:spPr bwMode="auto">
              <a:xfrm>
                <a:off x="4789" y="2505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Line 182"/>
              <p:cNvSpPr>
                <a:spLocks noChangeShapeType="1"/>
              </p:cNvSpPr>
              <p:nvPr/>
            </p:nvSpPr>
            <p:spPr bwMode="auto">
              <a:xfrm>
                <a:off x="3691" y="2508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Text Box 183"/>
              <p:cNvSpPr txBox="1">
                <a:spLocks noChangeArrowheads="1"/>
              </p:cNvSpPr>
              <p:nvPr/>
            </p:nvSpPr>
            <p:spPr bwMode="auto">
              <a:xfrm>
                <a:off x="4459" y="2346"/>
                <a:ext cx="15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1200" i="1">
                    <a:cs typeface="Times New Roman" pitchFamily="18" charset="0"/>
                  </a:rPr>
                  <a:t>L</a:t>
                </a:r>
                <a:endParaRPr lang="fr-FR" altLang="fr-FR" sz="2400"/>
              </a:p>
            </p:txBody>
          </p:sp>
          <p:sp>
            <p:nvSpPr>
              <p:cNvPr id="87" name="Line 184"/>
              <p:cNvSpPr>
                <a:spLocks noChangeShapeType="1"/>
              </p:cNvSpPr>
              <p:nvPr/>
            </p:nvSpPr>
            <p:spPr bwMode="auto">
              <a:xfrm flipH="1">
                <a:off x="3649" y="2517"/>
                <a:ext cx="36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Line 185"/>
              <p:cNvSpPr>
                <a:spLocks noChangeShapeType="1"/>
              </p:cNvSpPr>
              <p:nvPr/>
            </p:nvSpPr>
            <p:spPr bwMode="auto">
              <a:xfrm flipH="1">
                <a:off x="3652" y="2553"/>
                <a:ext cx="36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186"/>
              <p:cNvSpPr>
                <a:spLocks noChangeShapeType="1"/>
              </p:cNvSpPr>
              <p:nvPr/>
            </p:nvSpPr>
            <p:spPr bwMode="auto">
              <a:xfrm flipH="1">
                <a:off x="3649" y="2598"/>
                <a:ext cx="36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Line 187"/>
              <p:cNvSpPr>
                <a:spLocks noChangeShapeType="1"/>
              </p:cNvSpPr>
              <p:nvPr/>
            </p:nvSpPr>
            <p:spPr bwMode="auto">
              <a:xfrm flipH="1">
                <a:off x="3652" y="2634"/>
                <a:ext cx="36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1" name="Group 188"/>
              <p:cNvGrpSpPr>
                <a:grpSpLocks/>
              </p:cNvGrpSpPr>
              <p:nvPr/>
            </p:nvGrpSpPr>
            <p:grpSpPr bwMode="auto">
              <a:xfrm>
                <a:off x="3695" y="2365"/>
                <a:ext cx="756" cy="298"/>
                <a:chOff x="3010" y="2381"/>
                <a:chExt cx="1890" cy="745"/>
              </a:xfrm>
            </p:grpSpPr>
            <p:sp>
              <p:nvSpPr>
                <p:cNvPr id="154" name="Line 197"/>
                <p:cNvSpPr>
                  <a:spLocks noChangeShapeType="1"/>
                </p:cNvSpPr>
                <p:nvPr/>
              </p:nvSpPr>
              <p:spPr bwMode="auto">
                <a:xfrm>
                  <a:off x="3010" y="2916"/>
                  <a:ext cx="71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4190" y="2916"/>
                  <a:ext cx="71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6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3610" y="2626"/>
                  <a:ext cx="570" cy="2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7" name="Line 194"/>
                <p:cNvSpPr>
                  <a:spLocks noChangeShapeType="1"/>
                </p:cNvSpPr>
                <p:nvPr/>
              </p:nvSpPr>
              <p:spPr bwMode="auto">
                <a:xfrm>
                  <a:off x="4000" y="2826"/>
                  <a:ext cx="0" cy="3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8" name="Freeform 193"/>
                <p:cNvSpPr>
                  <a:spLocks/>
                </p:cNvSpPr>
                <p:nvPr/>
              </p:nvSpPr>
              <p:spPr bwMode="auto">
                <a:xfrm>
                  <a:off x="3850" y="3036"/>
                  <a:ext cx="310" cy="80"/>
                </a:xfrm>
                <a:custGeom>
                  <a:avLst/>
                  <a:gdLst>
                    <a:gd name="T0" fmla="*/ 0 w 310"/>
                    <a:gd name="T1" fmla="*/ 0 h 80"/>
                    <a:gd name="T2" fmla="*/ 0 w 310"/>
                    <a:gd name="T3" fmla="*/ 80 h 80"/>
                    <a:gd name="T4" fmla="*/ 310 w 310"/>
                    <a:gd name="T5" fmla="*/ 80 h 80"/>
                    <a:gd name="T6" fmla="*/ 310 w 310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80"/>
                    <a:gd name="T14" fmla="*/ 310 w 310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80">
                      <a:moveTo>
                        <a:pt x="0" y="0"/>
                      </a:moveTo>
                      <a:lnTo>
                        <a:pt x="0" y="80"/>
                      </a:lnTo>
                      <a:lnTo>
                        <a:pt x="310" y="8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9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3921" y="2381"/>
                  <a:ext cx="220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60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3710" y="2610"/>
                  <a:ext cx="0" cy="3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2" name="Line 120"/>
              <p:cNvSpPr>
                <a:spLocks noChangeShapeType="1"/>
              </p:cNvSpPr>
              <p:nvPr/>
            </p:nvSpPr>
            <p:spPr bwMode="auto">
              <a:xfrm>
                <a:off x="3618" y="3360"/>
                <a:ext cx="18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3" name="Group 115"/>
              <p:cNvGrpSpPr>
                <a:grpSpLocks/>
              </p:cNvGrpSpPr>
              <p:nvPr/>
            </p:nvGrpSpPr>
            <p:grpSpPr bwMode="auto">
              <a:xfrm>
                <a:off x="3852" y="3228"/>
                <a:ext cx="164" cy="290"/>
                <a:chOff x="6906" y="7365"/>
                <a:chExt cx="409" cy="725"/>
              </a:xfrm>
            </p:grpSpPr>
            <p:sp>
              <p:nvSpPr>
                <p:cNvPr id="150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6915" y="7680"/>
                  <a:ext cx="400" cy="2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1" name="Line 118"/>
                <p:cNvSpPr>
                  <a:spLocks noChangeShapeType="1"/>
                </p:cNvSpPr>
                <p:nvPr/>
              </p:nvSpPr>
              <p:spPr bwMode="auto">
                <a:xfrm>
                  <a:off x="7135" y="7790"/>
                  <a:ext cx="0" cy="3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2" name="Freeform 117"/>
                <p:cNvSpPr>
                  <a:spLocks/>
                </p:cNvSpPr>
                <p:nvPr/>
              </p:nvSpPr>
              <p:spPr bwMode="auto">
                <a:xfrm>
                  <a:off x="6985" y="8000"/>
                  <a:ext cx="310" cy="80"/>
                </a:xfrm>
                <a:custGeom>
                  <a:avLst/>
                  <a:gdLst>
                    <a:gd name="T0" fmla="*/ 0 w 310"/>
                    <a:gd name="T1" fmla="*/ 0 h 80"/>
                    <a:gd name="T2" fmla="*/ 0 w 310"/>
                    <a:gd name="T3" fmla="*/ 80 h 80"/>
                    <a:gd name="T4" fmla="*/ 310 w 310"/>
                    <a:gd name="T5" fmla="*/ 80 h 80"/>
                    <a:gd name="T6" fmla="*/ 310 w 310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80"/>
                    <a:gd name="T14" fmla="*/ 310 w 310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80">
                      <a:moveTo>
                        <a:pt x="0" y="0"/>
                      </a:moveTo>
                      <a:lnTo>
                        <a:pt x="0" y="80"/>
                      </a:lnTo>
                      <a:lnTo>
                        <a:pt x="310" y="8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3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6906" y="7365"/>
                  <a:ext cx="38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200" i="1">
                      <a:cs typeface="Times New Roman" pitchFamily="18" charset="0"/>
                    </a:rPr>
                    <a:t>a</a:t>
                  </a:r>
                  <a:endParaRPr lang="fr-FR" altLang="fr-FR" sz="2400"/>
                </a:p>
              </p:txBody>
            </p:sp>
          </p:grpSp>
          <p:sp>
            <p:nvSpPr>
              <p:cNvPr id="94" name="Line 114"/>
              <p:cNvSpPr>
                <a:spLocks noChangeShapeType="1"/>
              </p:cNvSpPr>
              <p:nvPr/>
            </p:nvSpPr>
            <p:spPr bwMode="auto">
              <a:xfrm>
                <a:off x="3616" y="3297"/>
                <a:ext cx="0" cy="1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5" name="Group 106"/>
              <p:cNvGrpSpPr>
                <a:grpSpLocks/>
              </p:cNvGrpSpPr>
              <p:nvPr/>
            </p:nvGrpSpPr>
            <p:grpSpPr bwMode="auto">
              <a:xfrm>
                <a:off x="4366" y="3135"/>
                <a:ext cx="624" cy="316"/>
                <a:chOff x="7305" y="7118"/>
                <a:chExt cx="1560" cy="789"/>
              </a:xfrm>
            </p:grpSpPr>
            <p:sp>
              <p:nvSpPr>
                <p:cNvPr id="143" name="Line 113"/>
                <p:cNvSpPr>
                  <a:spLocks noChangeShapeType="1"/>
                </p:cNvSpPr>
                <p:nvPr/>
              </p:nvSpPr>
              <p:spPr bwMode="auto">
                <a:xfrm>
                  <a:off x="7305" y="7680"/>
                  <a:ext cx="71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4" name="Oval 112"/>
                <p:cNvSpPr>
                  <a:spLocks noChangeArrowheads="1"/>
                </p:cNvSpPr>
                <p:nvPr/>
              </p:nvSpPr>
              <p:spPr bwMode="auto">
                <a:xfrm>
                  <a:off x="8017" y="7457"/>
                  <a:ext cx="450" cy="45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5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8085" y="7524"/>
                  <a:ext cx="315" cy="3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6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8092" y="7516"/>
                  <a:ext cx="315" cy="3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7" name="Line 109"/>
                <p:cNvSpPr>
                  <a:spLocks noChangeShapeType="1"/>
                </p:cNvSpPr>
                <p:nvPr/>
              </p:nvSpPr>
              <p:spPr bwMode="auto">
                <a:xfrm>
                  <a:off x="8460" y="7674"/>
                  <a:ext cx="39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8" name="Line 108"/>
                <p:cNvSpPr>
                  <a:spLocks noChangeShapeType="1"/>
                </p:cNvSpPr>
                <p:nvPr/>
              </p:nvSpPr>
              <p:spPr bwMode="auto">
                <a:xfrm>
                  <a:off x="8865" y="7516"/>
                  <a:ext cx="0" cy="33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9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8039" y="7118"/>
                  <a:ext cx="38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200" i="1">
                      <a:cs typeface="Times New Roman" pitchFamily="18" charset="0"/>
                    </a:rPr>
                    <a:t>L</a:t>
                  </a:r>
                  <a:endParaRPr lang="fr-FR" altLang="fr-FR" sz="2400"/>
                </a:p>
              </p:txBody>
            </p:sp>
          </p:grpSp>
          <p:sp>
            <p:nvSpPr>
              <p:cNvPr id="96" name="Line 105"/>
              <p:cNvSpPr>
                <a:spLocks noChangeShapeType="1"/>
              </p:cNvSpPr>
              <p:nvPr/>
            </p:nvSpPr>
            <p:spPr bwMode="auto">
              <a:xfrm flipH="1">
                <a:off x="3574" y="3307"/>
                <a:ext cx="36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Line 104"/>
              <p:cNvSpPr>
                <a:spLocks noChangeShapeType="1"/>
              </p:cNvSpPr>
              <p:nvPr/>
            </p:nvSpPr>
            <p:spPr bwMode="auto">
              <a:xfrm flipH="1">
                <a:off x="3577" y="3343"/>
                <a:ext cx="36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Line 103"/>
              <p:cNvSpPr>
                <a:spLocks noChangeShapeType="1"/>
              </p:cNvSpPr>
              <p:nvPr/>
            </p:nvSpPr>
            <p:spPr bwMode="auto">
              <a:xfrm flipH="1">
                <a:off x="3574" y="3388"/>
                <a:ext cx="36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Line 102"/>
              <p:cNvSpPr>
                <a:spLocks noChangeShapeType="1"/>
              </p:cNvSpPr>
              <p:nvPr/>
            </p:nvSpPr>
            <p:spPr bwMode="auto">
              <a:xfrm flipH="1">
                <a:off x="3577" y="3424"/>
                <a:ext cx="36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0" name="Group 97"/>
              <p:cNvGrpSpPr>
                <a:grpSpLocks/>
              </p:cNvGrpSpPr>
              <p:nvPr/>
            </p:nvGrpSpPr>
            <p:grpSpPr bwMode="auto">
              <a:xfrm>
                <a:off x="4200" y="3234"/>
                <a:ext cx="164" cy="290"/>
                <a:chOff x="6906" y="7365"/>
                <a:chExt cx="409" cy="725"/>
              </a:xfrm>
            </p:grpSpPr>
            <p:sp>
              <p:nvSpPr>
                <p:cNvPr id="139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6915" y="7680"/>
                  <a:ext cx="400" cy="2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0" name="Line 100"/>
                <p:cNvSpPr>
                  <a:spLocks noChangeShapeType="1"/>
                </p:cNvSpPr>
                <p:nvPr/>
              </p:nvSpPr>
              <p:spPr bwMode="auto">
                <a:xfrm>
                  <a:off x="7135" y="7790"/>
                  <a:ext cx="0" cy="3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1" name="Freeform 99"/>
                <p:cNvSpPr>
                  <a:spLocks/>
                </p:cNvSpPr>
                <p:nvPr/>
              </p:nvSpPr>
              <p:spPr bwMode="auto">
                <a:xfrm>
                  <a:off x="6985" y="8000"/>
                  <a:ext cx="310" cy="80"/>
                </a:xfrm>
                <a:custGeom>
                  <a:avLst/>
                  <a:gdLst>
                    <a:gd name="T0" fmla="*/ 0 w 310"/>
                    <a:gd name="T1" fmla="*/ 0 h 80"/>
                    <a:gd name="T2" fmla="*/ 0 w 310"/>
                    <a:gd name="T3" fmla="*/ 80 h 80"/>
                    <a:gd name="T4" fmla="*/ 310 w 310"/>
                    <a:gd name="T5" fmla="*/ 80 h 80"/>
                    <a:gd name="T6" fmla="*/ 310 w 310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80"/>
                    <a:gd name="T14" fmla="*/ 310 w 310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80">
                      <a:moveTo>
                        <a:pt x="0" y="0"/>
                      </a:moveTo>
                      <a:lnTo>
                        <a:pt x="0" y="80"/>
                      </a:lnTo>
                      <a:lnTo>
                        <a:pt x="310" y="8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2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6906" y="7365"/>
                  <a:ext cx="38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200" i="1">
                      <a:cs typeface="Times New Roman" pitchFamily="18" charset="0"/>
                    </a:rPr>
                    <a:t>b</a:t>
                  </a:r>
                  <a:endParaRPr lang="fr-FR" altLang="fr-FR" sz="2400"/>
                </a:p>
              </p:txBody>
            </p:sp>
          </p:grpSp>
          <p:sp>
            <p:nvSpPr>
              <p:cNvPr id="101" name="Line 96"/>
              <p:cNvSpPr>
                <a:spLocks noChangeShapeType="1"/>
              </p:cNvSpPr>
              <p:nvPr/>
            </p:nvSpPr>
            <p:spPr bwMode="auto">
              <a:xfrm>
                <a:off x="4026" y="3354"/>
                <a:ext cx="18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Line 158"/>
              <p:cNvSpPr>
                <a:spLocks noChangeShapeType="1"/>
              </p:cNvSpPr>
              <p:nvPr/>
            </p:nvSpPr>
            <p:spPr bwMode="auto">
              <a:xfrm>
                <a:off x="2111" y="3396"/>
                <a:ext cx="48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Oval 157"/>
              <p:cNvSpPr>
                <a:spLocks noChangeArrowheads="1"/>
              </p:cNvSpPr>
              <p:nvPr/>
            </p:nvSpPr>
            <p:spPr bwMode="auto">
              <a:xfrm>
                <a:off x="2597" y="3307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04" name="Line 156"/>
              <p:cNvSpPr>
                <a:spLocks noChangeShapeType="1"/>
              </p:cNvSpPr>
              <p:nvPr/>
            </p:nvSpPr>
            <p:spPr bwMode="auto">
              <a:xfrm flipV="1">
                <a:off x="2624" y="3334"/>
                <a:ext cx="126" cy="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Line 155"/>
              <p:cNvSpPr>
                <a:spLocks noChangeShapeType="1"/>
              </p:cNvSpPr>
              <p:nvPr/>
            </p:nvSpPr>
            <p:spPr bwMode="auto">
              <a:xfrm flipH="1" flipV="1">
                <a:off x="2627" y="3330"/>
                <a:ext cx="126" cy="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Line 154"/>
              <p:cNvSpPr>
                <a:spLocks noChangeShapeType="1"/>
              </p:cNvSpPr>
              <p:nvPr/>
            </p:nvSpPr>
            <p:spPr bwMode="auto">
              <a:xfrm>
                <a:off x="2774" y="3394"/>
                <a:ext cx="15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Line 153"/>
              <p:cNvSpPr>
                <a:spLocks noChangeShapeType="1"/>
              </p:cNvSpPr>
              <p:nvPr/>
            </p:nvSpPr>
            <p:spPr bwMode="auto">
              <a:xfrm>
                <a:off x="2936" y="3330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Text Box 152"/>
              <p:cNvSpPr txBox="1">
                <a:spLocks noChangeArrowheads="1"/>
              </p:cNvSpPr>
              <p:nvPr/>
            </p:nvSpPr>
            <p:spPr bwMode="auto">
              <a:xfrm>
                <a:off x="2606" y="3171"/>
                <a:ext cx="15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FR" altLang="fr-FR" sz="1200" i="1">
                    <a:cs typeface="Times New Roman" pitchFamily="18" charset="0"/>
                  </a:rPr>
                  <a:t>L</a:t>
                </a:r>
                <a:endParaRPr lang="fr-FR" altLang="fr-FR" sz="2400"/>
              </a:p>
            </p:txBody>
          </p:sp>
          <p:grpSp>
            <p:nvGrpSpPr>
              <p:cNvPr id="109" name="Group 147"/>
              <p:cNvGrpSpPr>
                <a:grpSpLocks/>
              </p:cNvGrpSpPr>
              <p:nvPr/>
            </p:nvGrpSpPr>
            <p:grpSpPr bwMode="auto">
              <a:xfrm>
                <a:off x="1786" y="3414"/>
                <a:ext cx="164" cy="236"/>
                <a:chOff x="6906" y="7365"/>
                <a:chExt cx="409" cy="725"/>
              </a:xfrm>
            </p:grpSpPr>
            <p:sp>
              <p:nvSpPr>
                <p:cNvPr id="135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6915" y="7680"/>
                  <a:ext cx="400" cy="2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6" name="Line 150"/>
                <p:cNvSpPr>
                  <a:spLocks noChangeShapeType="1"/>
                </p:cNvSpPr>
                <p:nvPr/>
              </p:nvSpPr>
              <p:spPr bwMode="auto">
                <a:xfrm>
                  <a:off x="7135" y="7790"/>
                  <a:ext cx="0" cy="3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7" name="Freeform 149"/>
                <p:cNvSpPr>
                  <a:spLocks/>
                </p:cNvSpPr>
                <p:nvPr/>
              </p:nvSpPr>
              <p:spPr bwMode="auto">
                <a:xfrm>
                  <a:off x="6985" y="8000"/>
                  <a:ext cx="310" cy="80"/>
                </a:xfrm>
                <a:custGeom>
                  <a:avLst/>
                  <a:gdLst>
                    <a:gd name="T0" fmla="*/ 0 w 310"/>
                    <a:gd name="T1" fmla="*/ 0 h 80"/>
                    <a:gd name="T2" fmla="*/ 0 w 310"/>
                    <a:gd name="T3" fmla="*/ 80 h 80"/>
                    <a:gd name="T4" fmla="*/ 310 w 310"/>
                    <a:gd name="T5" fmla="*/ 80 h 80"/>
                    <a:gd name="T6" fmla="*/ 310 w 310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80"/>
                    <a:gd name="T14" fmla="*/ 310 w 310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80">
                      <a:moveTo>
                        <a:pt x="0" y="0"/>
                      </a:moveTo>
                      <a:lnTo>
                        <a:pt x="0" y="80"/>
                      </a:lnTo>
                      <a:lnTo>
                        <a:pt x="310" y="8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8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6906" y="7365"/>
                  <a:ext cx="38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200" i="1">
                      <a:cs typeface="Times New Roman" pitchFamily="18" charset="0"/>
                    </a:rPr>
                    <a:t>b</a:t>
                  </a:r>
                  <a:endParaRPr lang="fr-FR" altLang="fr-FR" sz="2400"/>
                </a:p>
              </p:txBody>
            </p:sp>
          </p:grpSp>
          <p:sp>
            <p:nvSpPr>
              <p:cNvPr id="110" name="Line 146"/>
              <p:cNvSpPr>
                <a:spLocks noChangeShapeType="1"/>
              </p:cNvSpPr>
              <p:nvPr/>
            </p:nvSpPr>
            <p:spPr bwMode="auto">
              <a:xfrm>
                <a:off x="1540" y="3248"/>
                <a:ext cx="18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11" name="Group 141"/>
              <p:cNvGrpSpPr>
                <a:grpSpLocks/>
              </p:cNvGrpSpPr>
              <p:nvPr/>
            </p:nvGrpSpPr>
            <p:grpSpPr bwMode="auto">
              <a:xfrm>
                <a:off x="1774" y="3132"/>
                <a:ext cx="164" cy="254"/>
                <a:chOff x="6906" y="7365"/>
                <a:chExt cx="409" cy="725"/>
              </a:xfrm>
            </p:grpSpPr>
            <p:sp>
              <p:nvSpPr>
                <p:cNvPr id="131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6915" y="7680"/>
                  <a:ext cx="400" cy="2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" name="Line 144"/>
                <p:cNvSpPr>
                  <a:spLocks noChangeShapeType="1"/>
                </p:cNvSpPr>
                <p:nvPr/>
              </p:nvSpPr>
              <p:spPr bwMode="auto">
                <a:xfrm>
                  <a:off x="7135" y="7790"/>
                  <a:ext cx="0" cy="3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3" name="Freeform 143"/>
                <p:cNvSpPr>
                  <a:spLocks/>
                </p:cNvSpPr>
                <p:nvPr/>
              </p:nvSpPr>
              <p:spPr bwMode="auto">
                <a:xfrm>
                  <a:off x="6985" y="8000"/>
                  <a:ext cx="310" cy="80"/>
                </a:xfrm>
                <a:custGeom>
                  <a:avLst/>
                  <a:gdLst>
                    <a:gd name="T0" fmla="*/ 0 w 310"/>
                    <a:gd name="T1" fmla="*/ 0 h 80"/>
                    <a:gd name="T2" fmla="*/ 0 w 310"/>
                    <a:gd name="T3" fmla="*/ 80 h 80"/>
                    <a:gd name="T4" fmla="*/ 310 w 310"/>
                    <a:gd name="T5" fmla="*/ 80 h 80"/>
                    <a:gd name="T6" fmla="*/ 310 w 310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80"/>
                    <a:gd name="T14" fmla="*/ 310 w 310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80">
                      <a:moveTo>
                        <a:pt x="0" y="0"/>
                      </a:moveTo>
                      <a:lnTo>
                        <a:pt x="0" y="80"/>
                      </a:lnTo>
                      <a:lnTo>
                        <a:pt x="310" y="8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4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6906" y="7365"/>
                  <a:ext cx="38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200" i="1">
                      <a:cs typeface="Times New Roman" pitchFamily="18" charset="0"/>
                    </a:rPr>
                    <a:t>a</a:t>
                  </a:r>
                  <a:endParaRPr lang="fr-FR" altLang="fr-FR" sz="2400"/>
                </a:p>
              </p:txBody>
            </p:sp>
          </p:grpSp>
          <p:sp>
            <p:nvSpPr>
              <p:cNvPr id="112" name="Line 140"/>
              <p:cNvSpPr>
                <a:spLocks noChangeShapeType="1"/>
              </p:cNvSpPr>
              <p:nvPr/>
            </p:nvSpPr>
            <p:spPr bwMode="auto">
              <a:xfrm>
                <a:off x="1538" y="3193"/>
                <a:ext cx="0" cy="4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Line 139"/>
              <p:cNvSpPr>
                <a:spLocks noChangeShapeType="1"/>
              </p:cNvSpPr>
              <p:nvPr/>
            </p:nvSpPr>
            <p:spPr bwMode="auto">
              <a:xfrm flipH="1">
                <a:off x="1496" y="3201"/>
                <a:ext cx="36" cy="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flipH="1">
                <a:off x="1499" y="3232"/>
                <a:ext cx="36" cy="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Line 137"/>
              <p:cNvSpPr>
                <a:spLocks noChangeShapeType="1"/>
              </p:cNvSpPr>
              <p:nvPr/>
            </p:nvSpPr>
            <p:spPr bwMode="auto">
              <a:xfrm flipH="1">
                <a:off x="1496" y="3272"/>
                <a:ext cx="36" cy="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Line 136"/>
              <p:cNvSpPr>
                <a:spLocks noChangeShapeType="1"/>
              </p:cNvSpPr>
              <p:nvPr/>
            </p:nvSpPr>
            <p:spPr bwMode="auto">
              <a:xfrm flipH="1">
                <a:off x="1499" y="3303"/>
                <a:ext cx="36" cy="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Line 135"/>
              <p:cNvSpPr>
                <a:spLocks noChangeShapeType="1"/>
              </p:cNvSpPr>
              <p:nvPr/>
            </p:nvSpPr>
            <p:spPr bwMode="auto">
              <a:xfrm>
                <a:off x="1936" y="3242"/>
                <a:ext cx="18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Line 134"/>
              <p:cNvSpPr>
                <a:spLocks noChangeShapeType="1"/>
              </p:cNvSpPr>
              <p:nvPr/>
            </p:nvSpPr>
            <p:spPr bwMode="auto">
              <a:xfrm>
                <a:off x="1537" y="3524"/>
                <a:ext cx="18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Line 133"/>
              <p:cNvSpPr>
                <a:spLocks noChangeShapeType="1"/>
              </p:cNvSpPr>
              <p:nvPr/>
            </p:nvSpPr>
            <p:spPr bwMode="auto">
              <a:xfrm>
                <a:off x="1951" y="3518"/>
                <a:ext cx="17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Line 132"/>
              <p:cNvSpPr>
                <a:spLocks noChangeShapeType="1"/>
              </p:cNvSpPr>
              <p:nvPr/>
            </p:nvSpPr>
            <p:spPr bwMode="auto">
              <a:xfrm>
                <a:off x="2114" y="3247"/>
                <a:ext cx="0" cy="2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Line 131"/>
              <p:cNvSpPr>
                <a:spLocks noChangeShapeType="1"/>
              </p:cNvSpPr>
              <p:nvPr/>
            </p:nvSpPr>
            <p:spPr bwMode="auto">
              <a:xfrm flipH="1">
                <a:off x="1496" y="3342"/>
                <a:ext cx="36" cy="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Line 130"/>
              <p:cNvSpPr>
                <a:spLocks noChangeShapeType="1"/>
              </p:cNvSpPr>
              <p:nvPr/>
            </p:nvSpPr>
            <p:spPr bwMode="auto">
              <a:xfrm flipH="1">
                <a:off x="1499" y="3373"/>
                <a:ext cx="36" cy="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Line 129"/>
              <p:cNvSpPr>
                <a:spLocks noChangeShapeType="1"/>
              </p:cNvSpPr>
              <p:nvPr/>
            </p:nvSpPr>
            <p:spPr bwMode="auto">
              <a:xfrm flipH="1">
                <a:off x="1496" y="3412"/>
                <a:ext cx="36" cy="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Line 128"/>
              <p:cNvSpPr>
                <a:spLocks noChangeShapeType="1"/>
              </p:cNvSpPr>
              <p:nvPr/>
            </p:nvSpPr>
            <p:spPr bwMode="auto">
              <a:xfrm flipH="1">
                <a:off x="1499" y="3444"/>
                <a:ext cx="36" cy="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Line 127"/>
              <p:cNvSpPr>
                <a:spLocks noChangeShapeType="1"/>
              </p:cNvSpPr>
              <p:nvPr/>
            </p:nvSpPr>
            <p:spPr bwMode="auto">
              <a:xfrm flipH="1">
                <a:off x="1499" y="3483"/>
                <a:ext cx="36" cy="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Line 126"/>
              <p:cNvSpPr>
                <a:spLocks noChangeShapeType="1"/>
              </p:cNvSpPr>
              <p:nvPr/>
            </p:nvSpPr>
            <p:spPr bwMode="auto">
              <a:xfrm flipH="1">
                <a:off x="1502" y="3514"/>
                <a:ext cx="36" cy="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Line 125"/>
              <p:cNvSpPr>
                <a:spLocks noChangeShapeType="1"/>
              </p:cNvSpPr>
              <p:nvPr/>
            </p:nvSpPr>
            <p:spPr bwMode="auto">
              <a:xfrm flipH="1">
                <a:off x="1499" y="3554"/>
                <a:ext cx="36" cy="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Line 124"/>
              <p:cNvSpPr>
                <a:spLocks noChangeShapeType="1"/>
              </p:cNvSpPr>
              <p:nvPr/>
            </p:nvSpPr>
            <p:spPr bwMode="auto">
              <a:xfrm flipH="1">
                <a:off x="1502" y="3585"/>
                <a:ext cx="36" cy="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Text Box 123"/>
              <p:cNvSpPr txBox="1">
                <a:spLocks noChangeArrowheads="1"/>
              </p:cNvSpPr>
              <p:nvPr/>
            </p:nvSpPr>
            <p:spPr bwMode="auto">
              <a:xfrm>
                <a:off x="2432" y="3552"/>
                <a:ext cx="56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 sz="2400"/>
              </a:p>
            </p:txBody>
          </p:sp>
          <p:sp>
            <p:nvSpPr>
              <p:cNvPr id="130" name="Line 243"/>
              <p:cNvSpPr>
                <a:spLocks noChangeShapeType="1"/>
              </p:cNvSpPr>
              <p:nvPr/>
            </p:nvSpPr>
            <p:spPr bwMode="auto">
              <a:xfrm>
                <a:off x="4557" y="2215"/>
                <a:ext cx="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61" name="Text Box 247"/>
          <p:cNvSpPr txBox="1">
            <a:spLocks noChangeArrowheads="1"/>
          </p:cNvSpPr>
          <p:nvPr/>
        </p:nvSpPr>
        <p:spPr bwMode="auto">
          <a:xfrm>
            <a:off x="1125538" y="6099175"/>
            <a:ext cx="7978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i="1"/>
              <a:t>Exercice d’application : représenter les fonctions NAND, NOR et XOR par schémas à contacts.</a:t>
            </a:r>
          </a:p>
        </p:txBody>
      </p:sp>
      <p:sp>
        <p:nvSpPr>
          <p:cNvPr id="162" name="Text Box 59"/>
          <p:cNvSpPr txBox="1">
            <a:spLocks noChangeArrowheads="1"/>
          </p:cNvSpPr>
          <p:nvPr/>
        </p:nvSpPr>
        <p:spPr bwMode="auto">
          <a:xfrm>
            <a:off x="-14289" y="4625993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0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89" y="4625993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Relais_électromagnét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786063"/>
            <a:ext cx="7138987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46225" y="4079875"/>
            <a:ext cx="6134100" cy="2339975"/>
            <a:chOff x="974" y="1544"/>
            <a:chExt cx="3864" cy="147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V="1">
              <a:off x="2468" y="1544"/>
              <a:ext cx="1" cy="2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974" y="1578"/>
              <a:ext cx="147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>
                  <a:solidFill>
                    <a:srgbClr val="FF0000"/>
                  </a:solidFill>
                </a:rPr>
                <a:t>Tension commande = 0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891" y="2744"/>
              <a:ext cx="269" cy="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365" y="2787"/>
              <a:ext cx="147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>
                  <a:solidFill>
                    <a:srgbClr val="FF0000"/>
                  </a:solidFill>
                </a:rPr>
                <a:t>Tension puissance = 0</a:t>
              </a:r>
            </a:p>
          </p:txBody>
        </p:sp>
      </p:grp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6061075" y="4351338"/>
            <a:ext cx="111125" cy="19685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68413" y="914400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/>
              <a:t>Technologie électrique:</a:t>
            </a:r>
            <a:r>
              <a:rPr lang="fr-FR" dirty="0" smtClean="0"/>
              <a:t> </a:t>
            </a:r>
            <a:r>
              <a:rPr lang="fr-FR" sz="2400" b="1" dirty="0" smtClean="0"/>
              <a:t>Les relais électriques </a:t>
            </a:r>
            <a:r>
              <a:rPr lang="fr-FR" sz="1600" b="1" dirty="0" smtClean="0"/>
              <a:t>fonctionnement</a:t>
            </a:r>
          </a:p>
        </p:txBody>
      </p:sp>
      <p:sp>
        <p:nvSpPr>
          <p:cNvPr id="11" name="Text Box 173"/>
          <p:cNvSpPr txBox="1">
            <a:spLocks noChangeArrowheads="1"/>
          </p:cNvSpPr>
          <p:nvPr/>
        </p:nvSpPr>
        <p:spPr bwMode="auto">
          <a:xfrm>
            <a:off x="1144588" y="1533525"/>
            <a:ext cx="79994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CA" dirty="0" smtClean="0"/>
              <a:t>Un relais (ou contacteur à relais) est constitué  : </a:t>
            </a:r>
          </a:p>
          <a:p>
            <a:pPr eaLnBrk="1" hangingPunct="1">
              <a:buFontTx/>
              <a:buChar char="•"/>
              <a:defRPr/>
            </a:pPr>
            <a:r>
              <a:rPr lang="fr-CA" dirty="0" smtClean="0"/>
              <a:t> d'un circuit de commande comportant une bobine d'excitation électromagnétique </a:t>
            </a:r>
            <a:r>
              <a:rPr lang="fr-CA" i="1" dirty="0" smtClean="0"/>
              <a:t>R</a:t>
            </a:r>
            <a:r>
              <a:rPr lang="fr-CA" dirty="0" smtClean="0"/>
              <a:t> (pilotant un contact </a:t>
            </a:r>
            <a:r>
              <a:rPr lang="fr-CA" i="1" dirty="0" smtClean="0"/>
              <a:t>r</a:t>
            </a:r>
            <a:r>
              <a:rPr lang="fr-CA" dirty="0" smtClean="0"/>
              <a:t>)</a:t>
            </a:r>
          </a:p>
          <a:p>
            <a:pPr eaLnBrk="1" hangingPunct="1">
              <a:buFontTx/>
              <a:buChar char="•"/>
              <a:defRPr/>
            </a:pPr>
            <a:r>
              <a:rPr lang="fr-CA" dirty="0" smtClean="0"/>
              <a:t> d'un circuit d'utilisation : il permet ainsi de dissocier les deux circuits.</a:t>
            </a:r>
          </a:p>
          <a:p>
            <a:pPr eaLnBrk="1" hangingPunct="1">
              <a:defRPr/>
            </a:pPr>
            <a:r>
              <a:rPr lang="fr-CA" dirty="0" smtClean="0"/>
              <a:t>en combinatoire, il sert à  </a:t>
            </a:r>
            <a:r>
              <a:rPr lang="fr-CA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dissocier la partie commande et la partie puissance</a:t>
            </a:r>
            <a:endParaRPr lang="fr-FR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524001" y="3381375"/>
            <a:ext cx="6156326" cy="3017838"/>
            <a:chOff x="960" y="1464"/>
            <a:chExt cx="3878" cy="1901"/>
          </a:xfrm>
        </p:grpSpPr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960" y="1891"/>
              <a:ext cx="3878" cy="1474"/>
              <a:chOff x="960" y="1544"/>
              <a:chExt cx="3878" cy="1474"/>
            </a:xfrm>
          </p:grpSpPr>
          <p:sp>
            <p:nvSpPr>
              <p:cNvPr id="26" name="Line 52"/>
              <p:cNvSpPr>
                <a:spLocks noChangeShapeType="1"/>
              </p:cNvSpPr>
              <p:nvPr/>
            </p:nvSpPr>
            <p:spPr bwMode="auto">
              <a:xfrm flipV="1">
                <a:off x="2468" y="1544"/>
                <a:ext cx="1" cy="27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Text Box 53"/>
              <p:cNvSpPr txBox="1">
                <a:spLocks noChangeArrowheads="1"/>
              </p:cNvSpPr>
              <p:nvPr/>
            </p:nvSpPr>
            <p:spPr bwMode="auto">
              <a:xfrm>
                <a:off x="960" y="1578"/>
                <a:ext cx="1473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 dirty="0">
                    <a:solidFill>
                      <a:srgbClr val="FF0000"/>
                    </a:solidFill>
                  </a:rPr>
                  <a:t>Tension commande </a:t>
                </a:r>
                <a:r>
                  <a:rPr lang="fr-FR" altLang="fr-FR" b="1" dirty="0">
                    <a:solidFill>
                      <a:srgbClr val="FF0000"/>
                    </a:solidFill>
                    <a:sym typeface="Symbol" pitchFamily="18" charset="2"/>
                  </a:rPr>
                  <a:t></a:t>
                </a:r>
                <a:r>
                  <a:rPr lang="fr-FR" alt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altLang="fr-FR" dirty="0" smtClean="0">
                    <a:solidFill>
                      <a:srgbClr val="FF0000"/>
                    </a:solidFill>
                  </a:rPr>
                  <a:t>0</a:t>
                </a:r>
                <a:endParaRPr lang="fr-FR" alt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Line 54"/>
              <p:cNvSpPr>
                <a:spLocks noChangeShapeType="1"/>
              </p:cNvSpPr>
              <p:nvPr/>
            </p:nvSpPr>
            <p:spPr bwMode="auto">
              <a:xfrm>
                <a:off x="3891" y="2744"/>
                <a:ext cx="269" cy="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Text Box 55"/>
              <p:cNvSpPr txBox="1">
                <a:spLocks noChangeArrowheads="1"/>
              </p:cNvSpPr>
              <p:nvPr/>
            </p:nvSpPr>
            <p:spPr bwMode="auto">
              <a:xfrm>
                <a:off x="3365" y="2787"/>
                <a:ext cx="1473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>
                    <a:solidFill>
                      <a:srgbClr val="FF0000"/>
                    </a:solidFill>
                  </a:rPr>
                  <a:t>Tension puissance </a:t>
                </a:r>
                <a:r>
                  <a:rPr lang="fr-FR" altLang="fr-FR" b="1">
                    <a:solidFill>
                      <a:srgbClr val="FF0000"/>
                    </a:solidFill>
                    <a:sym typeface="Symbol" pitchFamily="18" charset="2"/>
                  </a:rPr>
                  <a:t></a:t>
                </a:r>
                <a:r>
                  <a:rPr lang="fr-FR" altLang="fr-FR">
                    <a:solidFill>
                      <a:srgbClr val="FF0000"/>
                    </a:solidFill>
                  </a:rPr>
                  <a:t> 0</a:t>
                </a:r>
              </a:p>
            </p:txBody>
          </p:sp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2856" y="1464"/>
              <a:ext cx="1284" cy="1498"/>
              <a:chOff x="888" y="2664"/>
              <a:chExt cx="1284" cy="1498"/>
            </a:xfrm>
          </p:grpSpPr>
          <p:sp>
            <p:nvSpPr>
              <p:cNvPr id="15" name="Rectangle 57"/>
              <p:cNvSpPr>
                <a:spLocks noChangeArrowheads="1"/>
              </p:cNvSpPr>
              <p:nvPr/>
            </p:nvSpPr>
            <p:spPr bwMode="auto">
              <a:xfrm>
                <a:off x="888" y="2694"/>
                <a:ext cx="936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6" name="Rectangle 58"/>
              <p:cNvSpPr>
                <a:spLocks noChangeArrowheads="1"/>
              </p:cNvSpPr>
              <p:nvPr/>
            </p:nvSpPr>
            <p:spPr bwMode="auto">
              <a:xfrm>
                <a:off x="1632" y="2664"/>
                <a:ext cx="540" cy="1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" name="Oval 59"/>
              <p:cNvSpPr>
                <a:spLocks noChangeArrowheads="1"/>
              </p:cNvSpPr>
              <p:nvPr/>
            </p:nvSpPr>
            <p:spPr bwMode="auto">
              <a:xfrm rot="-243127">
                <a:off x="1678" y="2799"/>
                <a:ext cx="126" cy="12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8" name="Freeform 60"/>
              <p:cNvSpPr>
                <a:spLocks/>
              </p:cNvSpPr>
              <p:nvPr/>
            </p:nvSpPr>
            <p:spPr bwMode="auto">
              <a:xfrm rot="-243127">
                <a:off x="1036" y="2880"/>
                <a:ext cx="858" cy="498"/>
              </a:xfrm>
              <a:custGeom>
                <a:avLst/>
                <a:gdLst>
                  <a:gd name="T0" fmla="*/ 0 w 732"/>
                  <a:gd name="T1" fmla="*/ 0 h 396"/>
                  <a:gd name="T2" fmla="*/ 731 w 732"/>
                  <a:gd name="T3" fmla="*/ 0 h 396"/>
                  <a:gd name="T4" fmla="*/ 731 w 732"/>
                  <a:gd name="T5" fmla="*/ 498 h 396"/>
                  <a:gd name="T6" fmla="*/ 858 w 732"/>
                  <a:gd name="T7" fmla="*/ 498 h 3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32" h="396">
                    <a:moveTo>
                      <a:pt x="0" y="0"/>
                    </a:moveTo>
                    <a:lnTo>
                      <a:pt x="624" y="0"/>
                    </a:lnTo>
                    <a:lnTo>
                      <a:pt x="624" y="396"/>
                    </a:lnTo>
                    <a:lnTo>
                      <a:pt x="732" y="396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Oval 61"/>
              <p:cNvSpPr>
                <a:spLocks noChangeArrowheads="1"/>
              </p:cNvSpPr>
              <p:nvPr/>
            </p:nvSpPr>
            <p:spPr bwMode="auto">
              <a:xfrm rot="-243127">
                <a:off x="1892" y="3298"/>
                <a:ext cx="56" cy="9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0" name="Line 62"/>
              <p:cNvSpPr>
                <a:spLocks noChangeShapeType="1"/>
              </p:cNvSpPr>
              <p:nvPr/>
            </p:nvSpPr>
            <p:spPr bwMode="auto">
              <a:xfrm>
                <a:off x="2150" y="3164"/>
                <a:ext cx="0" cy="998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Rectangle 63"/>
              <p:cNvSpPr>
                <a:spLocks noChangeArrowheads="1"/>
              </p:cNvSpPr>
              <p:nvPr/>
            </p:nvSpPr>
            <p:spPr bwMode="auto">
              <a:xfrm>
                <a:off x="1991" y="3153"/>
                <a:ext cx="36" cy="111"/>
              </a:xfrm>
              <a:prstGeom prst="rect">
                <a:avLst/>
              </a:prstGeom>
              <a:solidFill>
                <a:srgbClr val="FF9933"/>
              </a:solidFill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" name="Rectangle 64"/>
              <p:cNvSpPr>
                <a:spLocks noChangeArrowheads="1"/>
              </p:cNvSpPr>
              <p:nvPr/>
            </p:nvSpPr>
            <p:spPr bwMode="auto">
              <a:xfrm>
                <a:off x="2108" y="3156"/>
                <a:ext cx="42" cy="105"/>
              </a:xfrm>
              <a:prstGeom prst="rect">
                <a:avLst/>
              </a:prstGeom>
              <a:solidFill>
                <a:srgbClr val="FF9933"/>
              </a:solidFill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" name="Oval 65"/>
              <p:cNvSpPr>
                <a:spLocks noChangeArrowheads="1"/>
              </p:cNvSpPr>
              <p:nvPr/>
            </p:nvSpPr>
            <p:spPr bwMode="auto">
              <a:xfrm>
                <a:off x="1982" y="3146"/>
                <a:ext cx="86" cy="124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4" name="Oval 66"/>
              <p:cNvSpPr>
                <a:spLocks noChangeArrowheads="1"/>
              </p:cNvSpPr>
              <p:nvPr/>
            </p:nvSpPr>
            <p:spPr bwMode="auto">
              <a:xfrm>
                <a:off x="2070" y="3146"/>
                <a:ext cx="86" cy="124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" name="Freeform 67"/>
              <p:cNvSpPr>
                <a:spLocks/>
              </p:cNvSpPr>
              <p:nvPr/>
            </p:nvSpPr>
            <p:spPr bwMode="auto">
              <a:xfrm>
                <a:off x="1925" y="3156"/>
                <a:ext cx="59" cy="990"/>
              </a:xfrm>
              <a:custGeom>
                <a:avLst/>
                <a:gdLst>
                  <a:gd name="T0" fmla="*/ 15 w 59"/>
                  <a:gd name="T1" fmla="*/ 990 h 990"/>
                  <a:gd name="T2" fmla="*/ 7 w 59"/>
                  <a:gd name="T3" fmla="*/ 420 h 990"/>
                  <a:gd name="T4" fmla="*/ 59 w 59"/>
                  <a:gd name="T5" fmla="*/ 0 h 9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990">
                    <a:moveTo>
                      <a:pt x="15" y="990"/>
                    </a:moveTo>
                    <a:cubicBezTo>
                      <a:pt x="14" y="895"/>
                      <a:pt x="0" y="585"/>
                      <a:pt x="7" y="420"/>
                    </a:cubicBezTo>
                    <a:cubicBezTo>
                      <a:pt x="14" y="255"/>
                      <a:pt x="48" y="87"/>
                      <a:pt x="59" y="0"/>
                    </a:cubicBezTo>
                  </a:path>
                </a:pathLst>
              </a:custGeom>
              <a:noFill/>
              <a:ln w="57150" cmpd="sng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0" name="Group 47"/>
          <p:cNvGrpSpPr>
            <a:grpSpLocks/>
          </p:cNvGrpSpPr>
          <p:nvPr/>
        </p:nvGrpSpPr>
        <p:grpSpPr bwMode="auto">
          <a:xfrm>
            <a:off x="4425950" y="3387725"/>
            <a:ext cx="1209675" cy="1130300"/>
            <a:chOff x="2788" y="1468"/>
            <a:chExt cx="762" cy="712"/>
          </a:xfrm>
        </p:grpSpPr>
        <p:sp>
          <p:nvSpPr>
            <p:cNvPr id="31" name="Oval 45"/>
            <p:cNvSpPr>
              <a:spLocks noChangeArrowheads="1"/>
            </p:cNvSpPr>
            <p:nvPr/>
          </p:nvSpPr>
          <p:spPr bwMode="auto">
            <a:xfrm>
              <a:off x="2832" y="1512"/>
              <a:ext cx="680" cy="51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788" y="1468"/>
              <a:ext cx="762" cy="71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3111734"/>
                </a:avLst>
              </a:prstTxWarp>
            </a:bodyPr>
            <a:lstStyle/>
            <a:p>
              <a:pPr algn="ctr"/>
              <a:r>
                <a:rPr lang="fr-FR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 Black"/>
                </a:rPr>
                <a:t>sans contact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0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89" y="4625993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68413" y="914400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/>
              <a:t>Technologie électrique:</a:t>
            </a:r>
            <a:r>
              <a:rPr lang="fr-FR" dirty="0" smtClean="0"/>
              <a:t> </a:t>
            </a:r>
            <a:r>
              <a:rPr lang="fr-FR" sz="2400" b="1" dirty="0" smtClean="0"/>
              <a:t>Les relais électriques </a:t>
            </a:r>
            <a:r>
              <a:rPr lang="fr-FR" sz="1600" b="1" dirty="0" smtClean="0"/>
              <a:t>symbolique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Rectangle 57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9" name="Group 210"/>
          <p:cNvGrpSpPr>
            <a:grpSpLocks/>
          </p:cNvGrpSpPr>
          <p:nvPr/>
        </p:nvGrpSpPr>
        <p:grpSpPr bwMode="auto">
          <a:xfrm>
            <a:off x="1620838" y="1917700"/>
            <a:ext cx="3784600" cy="2441575"/>
            <a:chOff x="1241" y="2153"/>
            <a:chExt cx="2384" cy="1538"/>
          </a:xfrm>
        </p:grpSpPr>
        <p:sp>
          <p:nvSpPr>
            <p:cNvPr id="10" name="Line 175"/>
            <p:cNvSpPr>
              <a:spLocks noChangeShapeType="1"/>
            </p:cNvSpPr>
            <p:nvPr/>
          </p:nvSpPr>
          <p:spPr bwMode="auto">
            <a:xfrm>
              <a:off x="1388" y="2547"/>
              <a:ext cx="4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76"/>
            <p:cNvSpPr>
              <a:spLocks noChangeShapeType="1"/>
            </p:cNvSpPr>
            <p:nvPr/>
          </p:nvSpPr>
          <p:spPr bwMode="auto">
            <a:xfrm>
              <a:off x="2175" y="2549"/>
              <a:ext cx="4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177"/>
            <p:cNvSpPr>
              <a:spLocks noChangeShapeType="1"/>
            </p:cNvSpPr>
            <p:nvPr/>
          </p:nvSpPr>
          <p:spPr bwMode="auto">
            <a:xfrm flipH="1">
              <a:off x="1915" y="2549"/>
              <a:ext cx="267" cy="1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78"/>
            <p:cNvSpPr>
              <a:spLocks noChangeShapeType="1"/>
            </p:cNvSpPr>
            <p:nvPr/>
          </p:nvSpPr>
          <p:spPr bwMode="auto">
            <a:xfrm>
              <a:off x="2062" y="2622"/>
              <a:ext cx="0" cy="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79"/>
            <p:cNvSpPr>
              <a:spLocks/>
            </p:cNvSpPr>
            <p:nvPr/>
          </p:nvSpPr>
          <p:spPr bwMode="auto">
            <a:xfrm>
              <a:off x="1962" y="2762"/>
              <a:ext cx="206" cy="54"/>
            </a:xfrm>
            <a:custGeom>
              <a:avLst/>
              <a:gdLst>
                <a:gd name="T0" fmla="*/ 0 w 310"/>
                <a:gd name="T1" fmla="*/ 0 h 80"/>
                <a:gd name="T2" fmla="*/ 0 w 310"/>
                <a:gd name="T3" fmla="*/ 54 h 80"/>
                <a:gd name="T4" fmla="*/ 206 w 310"/>
                <a:gd name="T5" fmla="*/ 54 h 80"/>
                <a:gd name="T6" fmla="*/ 206 w 31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80"/>
                <a:gd name="T14" fmla="*/ 310 w 31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80">
                  <a:moveTo>
                    <a:pt x="0" y="0"/>
                  </a:moveTo>
                  <a:lnTo>
                    <a:pt x="0" y="80"/>
                  </a:lnTo>
                  <a:lnTo>
                    <a:pt x="310" y="80"/>
                  </a:lnTo>
                  <a:lnTo>
                    <a:pt x="31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180"/>
            <p:cNvSpPr txBox="1">
              <a:spLocks noChangeArrowheads="1"/>
            </p:cNvSpPr>
            <p:nvPr/>
          </p:nvSpPr>
          <p:spPr bwMode="auto">
            <a:xfrm>
              <a:off x="1909" y="2338"/>
              <a:ext cx="25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i="1"/>
                <a:t>a</a:t>
              </a:r>
              <a:endParaRPr lang="fr-FR" altLang="fr-FR"/>
            </a:p>
          </p:txBody>
        </p:sp>
        <p:sp>
          <p:nvSpPr>
            <p:cNvPr id="16" name="Line 181"/>
            <p:cNvSpPr>
              <a:spLocks noChangeShapeType="1"/>
            </p:cNvSpPr>
            <p:nvPr/>
          </p:nvSpPr>
          <p:spPr bwMode="auto">
            <a:xfrm>
              <a:off x="2906" y="2545"/>
              <a:ext cx="2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82"/>
            <p:cNvSpPr>
              <a:spLocks noChangeShapeType="1"/>
            </p:cNvSpPr>
            <p:nvPr/>
          </p:nvSpPr>
          <p:spPr bwMode="auto">
            <a:xfrm flipH="1">
              <a:off x="3176" y="2439"/>
              <a:ext cx="0" cy="2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83"/>
            <p:cNvSpPr>
              <a:spLocks noChangeShapeType="1"/>
            </p:cNvSpPr>
            <p:nvPr/>
          </p:nvSpPr>
          <p:spPr bwMode="auto">
            <a:xfrm>
              <a:off x="1384" y="2445"/>
              <a:ext cx="0" cy="2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184"/>
            <p:cNvSpPr txBox="1">
              <a:spLocks noChangeArrowheads="1"/>
            </p:cNvSpPr>
            <p:nvPr/>
          </p:nvSpPr>
          <p:spPr bwMode="auto">
            <a:xfrm>
              <a:off x="2641" y="2168"/>
              <a:ext cx="25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i="1">
                  <a:solidFill>
                    <a:srgbClr val="FF0000"/>
                  </a:solidFill>
                </a:rPr>
                <a:t>R</a:t>
              </a:r>
              <a:endParaRPr lang="fr-FR" altLang="fr-FR">
                <a:solidFill>
                  <a:srgbClr val="FF0000"/>
                </a:solidFill>
              </a:endParaRPr>
            </a:p>
          </p:txBody>
        </p:sp>
        <p:sp>
          <p:nvSpPr>
            <p:cNvPr id="20" name="Line 185"/>
            <p:cNvSpPr>
              <a:spLocks noChangeShapeType="1"/>
            </p:cNvSpPr>
            <p:nvPr/>
          </p:nvSpPr>
          <p:spPr bwMode="auto">
            <a:xfrm flipH="1">
              <a:off x="1314" y="2460"/>
              <a:ext cx="60" cy="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186"/>
            <p:cNvSpPr>
              <a:spLocks noChangeShapeType="1"/>
            </p:cNvSpPr>
            <p:nvPr/>
          </p:nvSpPr>
          <p:spPr bwMode="auto">
            <a:xfrm flipH="1">
              <a:off x="1319" y="2520"/>
              <a:ext cx="60" cy="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187"/>
            <p:cNvSpPr>
              <a:spLocks noChangeShapeType="1"/>
            </p:cNvSpPr>
            <p:nvPr/>
          </p:nvSpPr>
          <p:spPr bwMode="auto">
            <a:xfrm flipH="1">
              <a:off x="1314" y="2595"/>
              <a:ext cx="60" cy="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188"/>
            <p:cNvSpPr>
              <a:spLocks noChangeShapeType="1"/>
            </p:cNvSpPr>
            <p:nvPr/>
          </p:nvSpPr>
          <p:spPr bwMode="auto">
            <a:xfrm flipH="1">
              <a:off x="1319" y="2655"/>
              <a:ext cx="60" cy="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Rectangle 189"/>
            <p:cNvSpPr>
              <a:spLocks noChangeArrowheads="1"/>
            </p:cNvSpPr>
            <p:nvPr/>
          </p:nvSpPr>
          <p:spPr bwMode="auto">
            <a:xfrm>
              <a:off x="2645" y="2338"/>
              <a:ext cx="254" cy="42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" name="Line 190"/>
            <p:cNvSpPr>
              <a:spLocks noChangeShapeType="1"/>
            </p:cNvSpPr>
            <p:nvPr/>
          </p:nvSpPr>
          <p:spPr bwMode="auto">
            <a:xfrm flipV="1">
              <a:off x="2652" y="2419"/>
              <a:ext cx="24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91"/>
            <p:cNvSpPr>
              <a:spLocks noChangeShapeType="1"/>
            </p:cNvSpPr>
            <p:nvPr/>
          </p:nvSpPr>
          <p:spPr bwMode="auto">
            <a:xfrm>
              <a:off x="1401" y="3403"/>
              <a:ext cx="4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Oval 192"/>
            <p:cNvSpPr>
              <a:spLocks noChangeArrowheads="1"/>
            </p:cNvSpPr>
            <p:nvPr/>
          </p:nvSpPr>
          <p:spPr bwMode="auto">
            <a:xfrm>
              <a:off x="1870" y="3267"/>
              <a:ext cx="300" cy="3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" name="Line 193"/>
            <p:cNvSpPr>
              <a:spLocks noChangeShapeType="1"/>
            </p:cNvSpPr>
            <p:nvPr/>
          </p:nvSpPr>
          <p:spPr bwMode="auto">
            <a:xfrm flipV="1">
              <a:off x="2178" y="3405"/>
              <a:ext cx="453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194"/>
            <p:cNvSpPr>
              <a:spLocks noChangeShapeType="1"/>
            </p:cNvSpPr>
            <p:nvPr/>
          </p:nvSpPr>
          <p:spPr bwMode="auto">
            <a:xfrm>
              <a:off x="2902" y="3376"/>
              <a:ext cx="29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195"/>
            <p:cNvSpPr>
              <a:spLocks noChangeShapeType="1"/>
            </p:cNvSpPr>
            <p:nvPr/>
          </p:nvSpPr>
          <p:spPr bwMode="auto">
            <a:xfrm flipH="1">
              <a:off x="2642" y="3376"/>
              <a:ext cx="267" cy="1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196"/>
            <p:cNvSpPr>
              <a:spLocks noChangeShapeType="1"/>
            </p:cNvSpPr>
            <p:nvPr/>
          </p:nvSpPr>
          <p:spPr bwMode="auto">
            <a:xfrm flipH="1">
              <a:off x="2762" y="2782"/>
              <a:ext cx="0" cy="6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 Box 197"/>
            <p:cNvSpPr txBox="1">
              <a:spLocks noChangeArrowheads="1"/>
            </p:cNvSpPr>
            <p:nvPr/>
          </p:nvSpPr>
          <p:spPr bwMode="auto">
            <a:xfrm>
              <a:off x="2770" y="3146"/>
              <a:ext cx="25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i="1">
                  <a:solidFill>
                    <a:srgbClr val="FF0000"/>
                  </a:solidFill>
                </a:rPr>
                <a:t>r</a:t>
              </a:r>
              <a:endParaRPr lang="fr-FR" altLang="fr-FR">
                <a:solidFill>
                  <a:srgbClr val="FF0000"/>
                </a:solidFill>
              </a:endParaRPr>
            </a:p>
          </p:txBody>
        </p:sp>
        <p:sp>
          <p:nvSpPr>
            <p:cNvPr id="33" name="Line 198"/>
            <p:cNvSpPr>
              <a:spLocks noChangeShapeType="1"/>
            </p:cNvSpPr>
            <p:nvPr/>
          </p:nvSpPr>
          <p:spPr bwMode="auto">
            <a:xfrm>
              <a:off x="3183" y="3267"/>
              <a:ext cx="0" cy="2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199"/>
            <p:cNvSpPr>
              <a:spLocks noChangeShapeType="1"/>
            </p:cNvSpPr>
            <p:nvPr/>
          </p:nvSpPr>
          <p:spPr bwMode="auto">
            <a:xfrm>
              <a:off x="1398" y="3299"/>
              <a:ext cx="0" cy="2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Text Box 200"/>
            <p:cNvSpPr txBox="1">
              <a:spLocks noChangeArrowheads="1"/>
            </p:cNvSpPr>
            <p:nvPr/>
          </p:nvSpPr>
          <p:spPr bwMode="auto">
            <a:xfrm>
              <a:off x="1911" y="3335"/>
              <a:ext cx="23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i="1">
                  <a:solidFill>
                    <a:srgbClr val="CC00CC"/>
                  </a:solidFill>
                </a:rPr>
                <a:t>M</a:t>
              </a:r>
              <a:endParaRPr lang="fr-FR" altLang="fr-FR">
                <a:solidFill>
                  <a:srgbClr val="CC00CC"/>
                </a:solidFill>
              </a:endParaRPr>
            </a:p>
          </p:txBody>
        </p:sp>
        <p:sp>
          <p:nvSpPr>
            <p:cNvPr id="36" name="Line 201"/>
            <p:cNvSpPr>
              <a:spLocks noChangeShapeType="1"/>
            </p:cNvSpPr>
            <p:nvPr/>
          </p:nvSpPr>
          <p:spPr bwMode="auto">
            <a:xfrm flipH="1">
              <a:off x="1328" y="3314"/>
              <a:ext cx="60" cy="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202"/>
            <p:cNvSpPr>
              <a:spLocks noChangeShapeType="1"/>
            </p:cNvSpPr>
            <p:nvPr/>
          </p:nvSpPr>
          <p:spPr bwMode="auto">
            <a:xfrm flipH="1">
              <a:off x="1332" y="3374"/>
              <a:ext cx="60" cy="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203"/>
            <p:cNvSpPr>
              <a:spLocks noChangeShapeType="1"/>
            </p:cNvSpPr>
            <p:nvPr/>
          </p:nvSpPr>
          <p:spPr bwMode="auto">
            <a:xfrm flipH="1">
              <a:off x="1328" y="3449"/>
              <a:ext cx="60" cy="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204"/>
            <p:cNvSpPr>
              <a:spLocks noChangeShapeType="1"/>
            </p:cNvSpPr>
            <p:nvPr/>
          </p:nvSpPr>
          <p:spPr bwMode="auto">
            <a:xfrm flipH="1">
              <a:off x="1332" y="3509"/>
              <a:ext cx="60" cy="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 Box 205"/>
            <p:cNvSpPr txBox="1">
              <a:spLocks noChangeArrowheads="1"/>
            </p:cNvSpPr>
            <p:nvPr/>
          </p:nvSpPr>
          <p:spPr bwMode="auto">
            <a:xfrm>
              <a:off x="1261" y="2153"/>
              <a:ext cx="390" cy="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0V</a:t>
              </a:r>
            </a:p>
          </p:txBody>
        </p:sp>
        <p:sp>
          <p:nvSpPr>
            <p:cNvPr id="41" name="Text Box 206"/>
            <p:cNvSpPr txBox="1">
              <a:spLocks noChangeArrowheads="1"/>
            </p:cNvSpPr>
            <p:nvPr/>
          </p:nvSpPr>
          <p:spPr bwMode="auto">
            <a:xfrm>
              <a:off x="3093" y="2183"/>
              <a:ext cx="450" cy="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24V</a:t>
              </a:r>
            </a:p>
          </p:txBody>
        </p:sp>
        <p:sp>
          <p:nvSpPr>
            <p:cNvPr id="42" name="Text Box 207"/>
            <p:cNvSpPr txBox="1">
              <a:spLocks noChangeArrowheads="1"/>
            </p:cNvSpPr>
            <p:nvPr/>
          </p:nvSpPr>
          <p:spPr bwMode="auto">
            <a:xfrm>
              <a:off x="1241" y="3031"/>
              <a:ext cx="390" cy="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0V</a:t>
              </a:r>
            </a:p>
          </p:txBody>
        </p:sp>
        <p:sp>
          <p:nvSpPr>
            <p:cNvPr id="43" name="Text Box 208"/>
            <p:cNvSpPr txBox="1">
              <a:spLocks noChangeArrowheads="1"/>
            </p:cNvSpPr>
            <p:nvPr/>
          </p:nvSpPr>
          <p:spPr bwMode="auto">
            <a:xfrm>
              <a:off x="3105" y="3043"/>
              <a:ext cx="52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220V</a:t>
              </a:r>
            </a:p>
          </p:txBody>
        </p:sp>
        <p:sp>
          <p:nvSpPr>
            <p:cNvPr id="44" name="Line 209"/>
            <p:cNvSpPr>
              <a:spLocks noChangeShapeType="1"/>
            </p:cNvSpPr>
            <p:nvPr/>
          </p:nvSpPr>
          <p:spPr bwMode="auto">
            <a:xfrm>
              <a:off x="2022" y="3571"/>
              <a:ext cx="0" cy="1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5" name="Text Box 211"/>
          <p:cNvSpPr txBox="1">
            <a:spLocks noChangeArrowheads="1"/>
          </p:cNvSpPr>
          <p:nvPr/>
        </p:nvSpPr>
        <p:spPr bwMode="auto">
          <a:xfrm>
            <a:off x="4743450" y="2371725"/>
            <a:ext cx="282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Circuit de commande : R = a</a:t>
            </a:r>
          </a:p>
        </p:txBody>
      </p:sp>
      <p:sp>
        <p:nvSpPr>
          <p:cNvPr id="46" name="Text Box 212"/>
          <p:cNvSpPr txBox="1">
            <a:spLocks noChangeArrowheads="1"/>
          </p:cNvSpPr>
          <p:nvPr/>
        </p:nvSpPr>
        <p:spPr bwMode="auto">
          <a:xfrm>
            <a:off x="4754563" y="3670300"/>
            <a:ext cx="3814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Circuit de puissance : M = r  soit </a:t>
            </a:r>
            <a:r>
              <a:rPr lang="fr-FR" altLang="fr-FR" b="1">
                <a:solidFill>
                  <a:srgbClr val="CC00CC"/>
                </a:solidFill>
              </a:rPr>
              <a:t>M = a</a:t>
            </a:r>
          </a:p>
        </p:txBody>
      </p:sp>
      <p:sp>
        <p:nvSpPr>
          <p:cNvPr id="47" name="Text Box 214"/>
          <p:cNvSpPr txBox="1">
            <a:spLocks noChangeArrowheads="1"/>
          </p:cNvSpPr>
          <p:nvPr/>
        </p:nvSpPr>
        <p:spPr bwMode="auto">
          <a:xfrm>
            <a:off x="6351588" y="2970213"/>
            <a:ext cx="2509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0000"/>
                </a:solidFill>
              </a:rPr>
              <a:t>Propriété du relais : R = r</a:t>
            </a:r>
          </a:p>
        </p:txBody>
      </p:sp>
      <p:sp>
        <p:nvSpPr>
          <p:cNvPr id="48" name="Text Box 215"/>
          <p:cNvSpPr txBox="1">
            <a:spLocks noChangeArrowheads="1"/>
          </p:cNvSpPr>
          <p:nvPr/>
        </p:nvSpPr>
        <p:spPr bwMode="auto">
          <a:xfrm>
            <a:off x="1177925" y="5797550"/>
            <a:ext cx="796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400" u="sng" dirty="0"/>
              <a:t>Remarque </a:t>
            </a:r>
            <a:r>
              <a:rPr lang="fr-FR" altLang="fr-FR" sz="1400" dirty="0"/>
              <a:t>: une autre utilisation du relais sera présentée dans le chapitre « système </a:t>
            </a:r>
            <a:r>
              <a:rPr lang="fr-FR" altLang="fr-FR" sz="1400" dirty="0" smtClean="0"/>
              <a:t>à évènements discrets </a:t>
            </a:r>
            <a:r>
              <a:rPr lang="fr-FR" altLang="fr-FR" sz="1400" dirty="0"/>
              <a:t>»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1611313" y="4760913"/>
            <a:ext cx="64008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La fonction logique associée est OUI 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/>
              <a:t>La fonction technologique est « amplifier l’énergie électrique »</a:t>
            </a:r>
          </a:p>
        </p:txBody>
      </p:sp>
    </p:spTree>
    <p:extLst>
      <p:ext uri="{BB962C8B-B14F-4D97-AF65-F5344CB8AC3E}">
        <p14:creationId xmlns:p14="http://schemas.microsoft.com/office/powerpoint/2010/main" val="14744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89" y="4625993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56" descr="Grands confettis"/>
          <p:cNvSpPr>
            <a:spLocks noChangeArrowheads="1"/>
          </p:cNvSpPr>
          <p:nvPr/>
        </p:nvSpPr>
        <p:spPr bwMode="auto">
          <a:xfrm>
            <a:off x="6969125" y="2184400"/>
            <a:ext cx="1119188" cy="1579563"/>
          </a:xfrm>
          <a:prstGeom prst="rect">
            <a:avLst/>
          </a:pr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" name="Freeform 155" descr="Grands confettis"/>
          <p:cNvSpPr>
            <a:spLocks/>
          </p:cNvSpPr>
          <p:nvPr/>
        </p:nvSpPr>
        <p:spPr bwMode="auto">
          <a:xfrm>
            <a:off x="4486275" y="2174875"/>
            <a:ext cx="790575" cy="1581150"/>
          </a:xfrm>
          <a:custGeom>
            <a:avLst/>
            <a:gdLst>
              <a:gd name="T0" fmla="*/ 19050 w 498"/>
              <a:gd name="T1" fmla="*/ 1581150 h 996"/>
              <a:gd name="T2" fmla="*/ 292100 w 498"/>
              <a:gd name="T3" fmla="*/ 1581150 h 996"/>
              <a:gd name="T4" fmla="*/ 790575 w 498"/>
              <a:gd name="T5" fmla="*/ 1028700 h 996"/>
              <a:gd name="T6" fmla="*/ 647700 w 498"/>
              <a:gd name="T7" fmla="*/ 920750 h 996"/>
              <a:gd name="T8" fmla="*/ 606425 w 498"/>
              <a:gd name="T9" fmla="*/ 698500 h 996"/>
              <a:gd name="T10" fmla="*/ 736600 w 498"/>
              <a:gd name="T11" fmla="*/ 669925 h 996"/>
              <a:gd name="T12" fmla="*/ 723900 w 498"/>
              <a:gd name="T13" fmla="*/ 0 h 996"/>
              <a:gd name="T14" fmla="*/ 361950 w 498"/>
              <a:gd name="T15" fmla="*/ 0 h 996"/>
              <a:gd name="T16" fmla="*/ 0 w 498"/>
              <a:gd name="T17" fmla="*/ 717550 h 996"/>
              <a:gd name="T18" fmla="*/ 19050 w 498"/>
              <a:gd name="T19" fmla="*/ 1581150 h 9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8"/>
              <a:gd name="T31" fmla="*/ 0 h 996"/>
              <a:gd name="T32" fmla="*/ 498 w 498"/>
              <a:gd name="T33" fmla="*/ 996 h 9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8" h="996">
                <a:moveTo>
                  <a:pt x="12" y="996"/>
                </a:moveTo>
                <a:lnTo>
                  <a:pt x="184" y="996"/>
                </a:lnTo>
                <a:lnTo>
                  <a:pt x="498" y="648"/>
                </a:lnTo>
                <a:lnTo>
                  <a:pt x="408" y="580"/>
                </a:lnTo>
                <a:lnTo>
                  <a:pt x="382" y="440"/>
                </a:lnTo>
                <a:lnTo>
                  <a:pt x="464" y="422"/>
                </a:lnTo>
                <a:lnTo>
                  <a:pt x="456" y="0"/>
                </a:lnTo>
                <a:lnTo>
                  <a:pt x="228" y="0"/>
                </a:lnTo>
                <a:lnTo>
                  <a:pt x="0" y="452"/>
                </a:lnTo>
                <a:lnTo>
                  <a:pt x="12" y="996"/>
                </a:lnTo>
                <a:close/>
              </a:path>
            </a:pathLst>
          </a:cu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68413" y="914400"/>
            <a:ext cx="7777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/>
              <a:t>Technologie pneumatique ou hydraulique :</a:t>
            </a:r>
          </a:p>
          <a:p>
            <a:pPr algn="ctr" eaLnBrk="1" hangingPunct="1">
              <a:defRPr/>
            </a:pPr>
            <a:r>
              <a:rPr lang="fr-FR" sz="2400" b="1" dirty="0" smtClean="0"/>
              <a:t> Les cellules logiques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8901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11" name="Group 154"/>
          <p:cNvGrpSpPr>
            <a:grpSpLocks/>
          </p:cNvGrpSpPr>
          <p:nvPr/>
        </p:nvGrpSpPr>
        <p:grpSpPr bwMode="auto">
          <a:xfrm>
            <a:off x="1916113" y="1778000"/>
            <a:ext cx="6283325" cy="2393950"/>
            <a:chOff x="1207" y="980"/>
            <a:chExt cx="3958" cy="1508"/>
          </a:xfrm>
        </p:grpSpPr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1224" y="1233"/>
              <a:ext cx="355" cy="992"/>
            </a:xfrm>
            <a:custGeom>
              <a:avLst/>
              <a:gdLst>
                <a:gd name="T0" fmla="*/ 355 w 487"/>
                <a:gd name="T1" fmla="*/ 0 h 1358"/>
                <a:gd name="T2" fmla="*/ 0 w 487"/>
                <a:gd name="T3" fmla="*/ 0 h 1358"/>
                <a:gd name="T4" fmla="*/ 0 w 487"/>
                <a:gd name="T5" fmla="*/ 992 h 1358"/>
                <a:gd name="T6" fmla="*/ 71 w 487"/>
                <a:gd name="T7" fmla="*/ 992 h 1358"/>
                <a:gd name="T8" fmla="*/ 71 w 487"/>
                <a:gd name="T9" fmla="*/ 471 h 1358"/>
                <a:gd name="T10" fmla="*/ 289 w 487"/>
                <a:gd name="T11" fmla="*/ 471 h 1358"/>
                <a:gd name="T12" fmla="*/ 339 w 487"/>
                <a:gd name="T13" fmla="*/ 427 h 1358"/>
                <a:gd name="T14" fmla="*/ 289 w 487"/>
                <a:gd name="T15" fmla="*/ 394 h 1358"/>
                <a:gd name="T16" fmla="*/ 289 w 487"/>
                <a:gd name="T17" fmla="*/ 329 h 1358"/>
                <a:gd name="T18" fmla="*/ 355 w 487"/>
                <a:gd name="T19" fmla="*/ 285 h 1358"/>
                <a:gd name="T20" fmla="*/ 355 w 487"/>
                <a:gd name="T21" fmla="*/ 0 h 1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7"/>
                <a:gd name="T34" fmla="*/ 0 h 1358"/>
                <a:gd name="T35" fmla="*/ 487 w 487"/>
                <a:gd name="T36" fmla="*/ 1358 h 13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7" h="1358">
                  <a:moveTo>
                    <a:pt x="487" y="0"/>
                  </a:moveTo>
                  <a:lnTo>
                    <a:pt x="0" y="0"/>
                  </a:lnTo>
                  <a:lnTo>
                    <a:pt x="0" y="1358"/>
                  </a:lnTo>
                  <a:lnTo>
                    <a:pt x="97" y="1358"/>
                  </a:lnTo>
                  <a:lnTo>
                    <a:pt x="97" y="645"/>
                  </a:lnTo>
                  <a:lnTo>
                    <a:pt x="397" y="645"/>
                  </a:lnTo>
                  <a:lnTo>
                    <a:pt x="465" y="585"/>
                  </a:lnTo>
                  <a:lnTo>
                    <a:pt x="397" y="540"/>
                  </a:lnTo>
                  <a:lnTo>
                    <a:pt x="397" y="450"/>
                  </a:lnTo>
                  <a:lnTo>
                    <a:pt x="487" y="39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52"/>
            <p:cNvSpPr>
              <a:spLocks/>
            </p:cNvSpPr>
            <p:nvPr/>
          </p:nvSpPr>
          <p:spPr bwMode="auto">
            <a:xfrm flipH="1">
              <a:off x="1646" y="1234"/>
              <a:ext cx="356" cy="992"/>
            </a:xfrm>
            <a:custGeom>
              <a:avLst/>
              <a:gdLst>
                <a:gd name="T0" fmla="*/ 356 w 487"/>
                <a:gd name="T1" fmla="*/ 0 h 1358"/>
                <a:gd name="T2" fmla="*/ 0 w 487"/>
                <a:gd name="T3" fmla="*/ 0 h 1358"/>
                <a:gd name="T4" fmla="*/ 0 w 487"/>
                <a:gd name="T5" fmla="*/ 992 h 1358"/>
                <a:gd name="T6" fmla="*/ 71 w 487"/>
                <a:gd name="T7" fmla="*/ 992 h 1358"/>
                <a:gd name="T8" fmla="*/ 71 w 487"/>
                <a:gd name="T9" fmla="*/ 471 h 1358"/>
                <a:gd name="T10" fmla="*/ 290 w 487"/>
                <a:gd name="T11" fmla="*/ 471 h 1358"/>
                <a:gd name="T12" fmla="*/ 340 w 487"/>
                <a:gd name="T13" fmla="*/ 427 h 1358"/>
                <a:gd name="T14" fmla="*/ 290 w 487"/>
                <a:gd name="T15" fmla="*/ 394 h 1358"/>
                <a:gd name="T16" fmla="*/ 290 w 487"/>
                <a:gd name="T17" fmla="*/ 329 h 1358"/>
                <a:gd name="T18" fmla="*/ 356 w 487"/>
                <a:gd name="T19" fmla="*/ 285 h 1358"/>
                <a:gd name="T20" fmla="*/ 356 w 487"/>
                <a:gd name="T21" fmla="*/ 0 h 1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7"/>
                <a:gd name="T34" fmla="*/ 0 h 1358"/>
                <a:gd name="T35" fmla="*/ 487 w 487"/>
                <a:gd name="T36" fmla="*/ 1358 h 13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7" h="1358">
                  <a:moveTo>
                    <a:pt x="487" y="0"/>
                  </a:moveTo>
                  <a:lnTo>
                    <a:pt x="0" y="0"/>
                  </a:lnTo>
                  <a:lnTo>
                    <a:pt x="0" y="1358"/>
                  </a:lnTo>
                  <a:lnTo>
                    <a:pt x="97" y="1358"/>
                  </a:lnTo>
                  <a:lnTo>
                    <a:pt x="97" y="645"/>
                  </a:lnTo>
                  <a:lnTo>
                    <a:pt x="397" y="645"/>
                  </a:lnTo>
                  <a:lnTo>
                    <a:pt x="465" y="585"/>
                  </a:lnTo>
                  <a:lnTo>
                    <a:pt x="397" y="540"/>
                  </a:lnTo>
                  <a:lnTo>
                    <a:pt x="397" y="450"/>
                  </a:lnTo>
                  <a:lnTo>
                    <a:pt x="487" y="39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53"/>
            <p:cNvSpPr>
              <a:spLocks/>
            </p:cNvSpPr>
            <p:nvPr/>
          </p:nvSpPr>
          <p:spPr bwMode="auto">
            <a:xfrm>
              <a:off x="1437" y="1793"/>
              <a:ext cx="362" cy="438"/>
            </a:xfrm>
            <a:custGeom>
              <a:avLst/>
              <a:gdLst>
                <a:gd name="T0" fmla="*/ 0 w 495"/>
                <a:gd name="T1" fmla="*/ 5 h 600"/>
                <a:gd name="T2" fmla="*/ 0 w 495"/>
                <a:gd name="T3" fmla="*/ 438 h 600"/>
                <a:gd name="T4" fmla="*/ 362 w 495"/>
                <a:gd name="T5" fmla="*/ 432 h 600"/>
                <a:gd name="T6" fmla="*/ 362 w 495"/>
                <a:gd name="T7" fmla="*/ 0 h 600"/>
                <a:gd name="T8" fmla="*/ 258 w 495"/>
                <a:gd name="T9" fmla="*/ 0 h 600"/>
                <a:gd name="T10" fmla="*/ 234 w 495"/>
                <a:gd name="T11" fmla="*/ 20 h 600"/>
                <a:gd name="T12" fmla="*/ 302 w 495"/>
                <a:gd name="T13" fmla="*/ 93 h 600"/>
                <a:gd name="T14" fmla="*/ 50 w 495"/>
                <a:gd name="T15" fmla="*/ 88 h 600"/>
                <a:gd name="T16" fmla="*/ 132 w 495"/>
                <a:gd name="T17" fmla="*/ 27 h 600"/>
                <a:gd name="T18" fmla="*/ 105 w 495"/>
                <a:gd name="T19" fmla="*/ 0 h 600"/>
                <a:gd name="T20" fmla="*/ 0 w 495"/>
                <a:gd name="T21" fmla="*/ 5 h 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5"/>
                <a:gd name="T34" fmla="*/ 0 h 600"/>
                <a:gd name="T35" fmla="*/ 495 w 495"/>
                <a:gd name="T36" fmla="*/ 600 h 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5" h="600">
                  <a:moveTo>
                    <a:pt x="0" y="7"/>
                  </a:moveTo>
                  <a:lnTo>
                    <a:pt x="0" y="600"/>
                  </a:lnTo>
                  <a:lnTo>
                    <a:pt x="495" y="592"/>
                  </a:lnTo>
                  <a:lnTo>
                    <a:pt x="495" y="0"/>
                  </a:lnTo>
                  <a:lnTo>
                    <a:pt x="353" y="0"/>
                  </a:lnTo>
                  <a:lnTo>
                    <a:pt x="320" y="27"/>
                  </a:lnTo>
                  <a:lnTo>
                    <a:pt x="413" y="127"/>
                  </a:lnTo>
                  <a:lnTo>
                    <a:pt x="68" y="120"/>
                  </a:lnTo>
                  <a:lnTo>
                    <a:pt x="180" y="37"/>
                  </a:lnTo>
                  <a:lnTo>
                    <a:pt x="14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Rectangle 54"/>
            <p:cNvSpPr>
              <a:spLocks noChangeArrowheads="1"/>
            </p:cNvSpPr>
            <p:nvPr/>
          </p:nvSpPr>
          <p:spPr bwMode="auto">
            <a:xfrm>
              <a:off x="1590" y="1612"/>
              <a:ext cx="52" cy="2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" name="Text Box 55"/>
            <p:cNvSpPr txBox="1">
              <a:spLocks noChangeArrowheads="1"/>
            </p:cNvSpPr>
            <p:nvPr/>
          </p:nvSpPr>
          <p:spPr bwMode="auto">
            <a:xfrm>
              <a:off x="1342" y="980"/>
              <a:ext cx="82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S = </a:t>
              </a:r>
              <a:endParaRPr lang="fr-FR" altLang="fr-FR"/>
            </a:p>
          </p:txBody>
        </p:sp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1207" y="2247"/>
              <a:ext cx="31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a=0</a:t>
              </a:r>
              <a:endParaRPr lang="fr-FR" altLang="fr-FR"/>
            </a:p>
          </p:txBody>
        </p:sp>
        <p:sp>
          <p:nvSpPr>
            <p:cNvPr id="18" name="Text Box 57"/>
            <p:cNvSpPr txBox="1">
              <a:spLocks noChangeArrowheads="1"/>
            </p:cNvSpPr>
            <p:nvPr/>
          </p:nvSpPr>
          <p:spPr bwMode="auto">
            <a:xfrm>
              <a:off x="1693" y="2247"/>
              <a:ext cx="32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b=0</a:t>
              </a:r>
              <a:endParaRPr lang="fr-FR" altLang="fr-FR"/>
            </a:p>
          </p:txBody>
        </p:sp>
        <p:sp>
          <p:nvSpPr>
            <p:cNvPr id="19" name="Freeform 58"/>
            <p:cNvSpPr>
              <a:spLocks/>
            </p:cNvSpPr>
            <p:nvPr/>
          </p:nvSpPr>
          <p:spPr bwMode="auto">
            <a:xfrm>
              <a:off x="2788" y="1234"/>
              <a:ext cx="356" cy="992"/>
            </a:xfrm>
            <a:custGeom>
              <a:avLst/>
              <a:gdLst>
                <a:gd name="T0" fmla="*/ 356 w 487"/>
                <a:gd name="T1" fmla="*/ 0 h 1358"/>
                <a:gd name="T2" fmla="*/ 0 w 487"/>
                <a:gd name="T3" fmla="*/ 0 h 1358"/>
                <a:gd name="T4" fmla="*/ 0 w 487"/>
                <a:gd name="T5" fmla="*/ 992 h 1358"/>
                <a:gd name="T6" fmla="*/ 71 w 487"/>
                <a:gd name="T7" fmla="*/ 992 h 1358"/>
                <a:gd name="T8" fmla="*/ 71 w 487"/>
                <a:gd name="T9" fmla="*/ 471 h 1358"/>
                <a:gd name="T10" fmla="*/ 290 w 487"/>
                <a:gd name="T11" fmla="*/ 471 h 1358"/>
                <a:gd name="T12" fmla="*/ 340 w 487"/>
                <a:gd name="T13" fmla="*/ 427 h 1358"/>
                <a:gd name="T14" fmla="*/ 290 w 487"/>
                <a:gd name="T15" fmla="*/ 394 h 1358"/>
                <a:gd name="T16" fmla="*/ 290 w 487"/>
                <a:gd name="T17" fmla="*/ 329 h 1358"/>
                <a:gd name="T18" fmla="*/ 356 w 487"/>
                <a:gd name="T19" fmla="*/ 285 h 1358"/>
                <a:gd name="T20" fmla="*/ 356 w 487"/>
                <a:gd name="T21" fmla="*/ 0 h 1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7"/>
                <a:gd name="T34" fmla="*/ 0 h 1358"/>
                <a:gd name="T35" fmla="*/ 487 w 487"/>
                <a:gd name="T36" fmla="*/ 1358 h 13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7" h="1358">
                  <a:moveTo>
                    <a:pt x="487" y="0"/>
                  </a:moveTo>
                  <a:lnTo>
                    <a:pt x="0" y="0"/>
                  </a:lnTo>
                  <a:lnTo>
                    <a:pt x="0" y="1358"/>
                  </a:lnTo>
                  <a:lnTo>
                    <a:pt x="97" y="1358"/>
                  </a:lnTo>
                  <a:lnTo>
                    <a:pt x="97" y="645"/>
                  </a:lnTo>
                  <a:lnTo>
                    <a:pt x="397" y="645"/>
                  </a:lnTo>
                  <a:lnTo>
                    <a:pt x="465" y="585"/>
                  </a:lnTo>
                  <a:lnTo>
                    <a:pt x="397" y="540"/>
                  </a:lnTo>
                  <a:lnTo>
                    <a:pt x="397" y="450"/>
                  </a:lnTo>
                  <a:lnTo>
                    <a:pt x="487" y="39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59"/>
            <p:cNvSpPr>
              <a:spLocks/>
            </p:cNvSpPr>
            <p:nvPr/>
          </p:nvSpPr>
          <p:spPr bwMode="auto">
            <a:xfrm flipH="1">
              <a:off x="3210" y="1234"/>
              <a:ext cx="356" cy="992"/>
            </a:xfrm>
            <a:custGeom>
              <a:avLst/>
              <a:gdLst>
                <a:gd name="T0" fmla="*/ 356 w 487"/>
                <a:gd name="T1" fmla="*/ 0 h 1358"/>
                <a:gd name="T2" fmla="*/ 0 w 487"/>
                <a:gd name="T3" fmla="*/ 0 h 1358"/>
                <a:gd name="T4" fmla="*/ 0 w 487"/>
                <a:gd name="T5" fmla="*/ 992 h 1358"/>
                <a:gd name="T6" fmla="*/ 71 w 487"/>
                <a:gd name="T7" fmla="*/ 992 h 1358"/>
                <a:gd name="T8" fmla="*/ 71 w 487"/>
                <a:gd name="T9" fmla="*/ 471 h 1358"/>
                <a:gd name="T10" fmla="*/ 290 w 487"/>
                <a:gd name="T11" fmla="*/ 471 h 1358"/>
                <a:gd name="T12" fmla="*/ 340 w 487"/>
                <a:gd name="T13" fmla="*/ 427 h 1358"/>
                <a:gd name="T14" fmla="*/ 290 w 487"/>
                <a:gd name="T15" fmla="*/ 394 h 1358"/>
                <a:gd name="T16" fmla="*/ 290 w 487"/>
                <a:gd name="T17" fmla="*/ 329 h 1358"/>
                <a:gd name="T18" fmla="*/ 356 w 487"/>
                <a:gd name="T19" fmla="*/ 285 h 1358"/>
                <a:gd name="T20" fmla="*/ 356 w 487"/>
                <a:gd name="T21" fmla="*/ 0 h 1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7"/>
                <a:gd name="T34" fmla="*/ 0 h 1358"/>
                <a:gd name="T35" fmla="*/ 487 w 487"/>
                <a:gd name="T36" fmla="*/ 1358 h 13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7" h="1358">
                  <a:moveTo>
                    <a:pt x="487" y="0"/>
                  </a:moveTo>
                  <a:lnTo>
                    <a:pt x="0" y="0"/>
                  </a:lnTo>
                  <a:lnTo>
                    <a:pt x="0" y="1358"/>
                  </a:lnTo>
                  <a:lnTo>
                    <a:pt x="97" y="1358"/>
                  </a:lnTo>
                  <a:lnTo>
                    <a:pt x="97" y="645"/>
                  </a:lnTo>
                  <a:lnTo>
                    <a:pt x="397" y="645"/>
                  </a:lnTo>
                  <a:lnTo>
                    <a:pt x="465" y="585"/>
                  </a:lnTo>
                  <a:lnTo>
                    <a:pt x="397" y="540"/>
                  </a:lnTo>
                  <a:lnTo>
                    <a:pt x="397" y="450"/>
                  </a:lnTo>
                  <a:lnTo>
                    <a:pt x="487" y="39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60"/>
            <p:cNvSpPr>
              <a:spLocks/>
            </p:cNvSpPr>
            <p:nvPr/>
          </p:nvSpPr>
          <p:spPr bwMode="auto">
            <a:xfrm>
              <a:off x="3001" y="1793"/>
              <a:ext cx="362" cy="438"/>
            </a:xfrm>
            <a:custGeom>
              <a:avLst/>
              <a:gdLst>
                <a:gd name="T0" fmla="*/ 0 w 495"/>
                <a:gd name="T1" fmla="*/ 5 h 600"/>
                <a:gd name="T2" fmla="*/ 0 w 495"/>
                <a:gd name="T3" fmla="*/ 438 h 600"/>
                <a:gd name="T4" fmla="*/ 362 w 495"/>
                <a:gd name="T5" fmla="*/ 432 h 600"/>
                <a:gd name="T6" fmla="*/ 362 w 495"/>
                <a:gd name="T7" fmla="*/ 0 h 600"/>
                <a:gd name="T8" fmla="*/ 258 w 495"/>
                <a:gd name="T9" fmla="*/ 0 h 600"/>
                <a:gd name="T10" fmla="*/ 234 w 495"/>
                <a:gd name="T11" fmla="*/ 20 h 600"/>
                <a:gd name="T12" fmla="*/ 302 w 495"/>
                <a:gd name="T13" fmla="*/ 93 h 600"/>
                <a:gd name="T14" fmla="*/ 50 w 495"/>
                <a:gd name="T15" fmla="*/ 88 h 600"/>
                <a:gd name="T16" fmla="*/ 132 w 495"/>
                <a:gd name="T17" fmla="*/ 27 h 600"/>
                <a:gd name="T18" fmla="*/ 105 w 495"/>
                <a:gd name="T19" fmla="*/ 0 h 600"/>
                <a:gd name="T20" fmla="*/ 0 w 495"/>
                <a:gd name="T21" fmla="*/ 5 h 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5"/>
                <a:gd name="T34" fmla="*/ 0 h 600"/>
                <a:gd name="T35" fmla="*/ 495 w 495"/>
                <a:gd name="T36" fmla="*/ 600 h 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5" h="600">
                  <a:moveTo>
                    <a:pt x="0" y="7"/>
                  </a:moveTo>
                  <a:lnTo>
                    <a:pt x="0" y="600"/>
                  </a:lnTo>
                  <a:lnTo>
                    <a:pt x="495" y="592"/>
                  </a:lnTo>
                  <a:lnTo>
                    <a:pt x="495" y="0"/>
                  </a:lnTo>
                  <a:lnTo>
                    <a:pt x="353" y="0"/>
                  </a:lnTo>
                  <a:lnTo>
                    <a:pt x="320" y="27"/>
                  </a:lnTo>
                  <a:lnTo>
                    <a:pt x="413" y="127"/>
                  </a:lnTo>
                  <a:lnTo>
                    <a:pt x="68" y="120"/>
                  </a:lnTo>
                  <a:lnTo>
                    <a:pt x="180" y="37"/>
                  </a:lnTo>
                  <a:lnTo>
                    <a:pt x="14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 Box 61"/>
            <p:cNvSpPr txBox="1">
              <a:spLocks noChangeArrowheads="1"/>
            </p:cNvSpPr>
            <p:nvPr/>
          </p:nvSpPr>
          <p:spPr bwMode="auto">
            <a:xfrm>
              <a:off x="2936" y="980"/>
              <a:ext cx="821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S = </a:t>
              </a:r>
              <a:endParaRPr lang="fr-FR" altLang="fr-FR"/>
            </a:p>
          </p:txBody>
        </p:sp>
        <p:sp>
          <p:nvSpPr>
            <p:cNvPr id="23" name="Text Box 62"/>
            <p:cNvSpPr txBox="1">
              <a:spLocks noChangeArrowheads="1"/>
            </p:cNvSpPr>
            <p:nvPr/>
          </p:nvSpPr>
          <p:spPr bwMode="auto">
            <a:xfrm>
              <a:off x="2830" y="2247"/>
              <a:ext cx="31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a=1</a:t>
              </a:r>
              <a:endParaRPr lang="fr-FR" altLang="fr-FR"/>
            </a:p>
          </p:txBody>
        </p:sp>
        <p:sp>
          <p:nvSpPr>
            <p:cNvPr id="24" name="Text Box 63"/>
            <p:cNvSpPr txBox="1">
              <a:spLocks noChangeArrowheads="1"/>
            </p:cNvSpPr>
            <p:nvPr/>
          </p:nvSpPr>
          <p:spPr bwMode="auto">
            <a:xfrm>
              <a:off x="3286" y="2247"/>
              <a:ext cx="329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b=0</a:t>
              </a:r>
              <a:endParaRPr lang="fr-FR" altLang="fr-FR"/>
            </a:p>
          </p:txBody>
        </p:sp>
        <p:sp>
          <p:nvSpPr>
            <p:cNvPr id="25" name="Freeform 64"/>
            <p:cNvSpPr>
              <a:spLocks/>
            </p:cNvSpPr>
            <p:nvPr/>
          </p:nvSpPr>
          <p:spPr bwMode="auto">
            <a:xfrm>
              <a:off x="4353" y="1234"/>
              <a:ext cx="356" cy="992"/>
            </a:xfrm>
            <a:custGeom>
              <a:avLst/>
              <a:gdLst>
                <a:gd name="T0" fmla="*/ 356 w 487"/>
                <a:gd name="T1" fmla="*/ 0 h 1358"/>
                <a:gd name="T2" fmla="*/ 0 w 487"/>
                <a:gd name="T3" fmla="*/ 0 h 1358"/>
                <a:gd name="T4" fmla="*/ 0 w 487"/>
                <a:gd name="T5" fmla="*/ 992 h 1358"/>
                <a:gd name="T6" fmla="*/ 71 w 487"/>
                <a:gd name="T7" fmla="*/ 992 h 1358"/>
                <a:gd name="T8" fmla="*/ 71 w 487"/>
                <a:gd name="T9" fmla="*/ 471 h 1358"/>
                <a:gd name="T10" fmla="*/ 290 w 487"/>
                <a:gd name="T11" fmla="*/ 471 h 1358"/>
                <a:gd name="T12" fmla="*/ 340 w 487"/>
                <a:gd name="T13" fmla="*/ 427 h 1358"/>
                <a:gd name="T14" fmla="*/ 290 w 487"/>
                <a:gd name="T15" fmla="*/ 394 h 1358"/>
                <a:gd name="T16" fmla="*/ 290 w 487"/>
                <a:gd name="T17" fmla="*/ 329 h 1358"/>
                <a:gd name="T18" fmla="*/ 356 w 487"/>
                <a:gd name="T19" fmla="*/ 285 h 1358"/>
                <a:gd name="T20" fmla="*/ 356 w 487"/>
                <a:gd name="T21" fmla="*/ 0 h 1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7"/>
                <a:gd name="T34" fmla="*/ 0 h 1358"/>
                <a:gd name="T35" fmla="*/ 487 w 487"/>
                <a:gd name="T36" fmla="*/ 1358 h 13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7" h="1358">
                  <a:moveTo>
                    <a:pt x="487" y="0"/>
                  </a:moveTo>
                  <a:lnTo>
                    <a:pt x="0" y="0"/>
                  </a:lnTo>
                  <a:lnTo>
                    <a:pt x="0" y="1358"/>
                  </a:lnTo>
                  <a:lnTo>
                    <a:pt x="97" y="1358"/>
                  </a:lnTo>
                  <a:lnTo>
                    <a:pt x="97" y="645"/>
                  </a:lnTo>
                  <a:lnTo>
                    <a:pt x="397" y="645"/>
                  </a:lnTo>
                  <a:lnTo>
                    <a:pt x="465" y="585"/>
                  </a:lnTo>
                  <a:lnTo>
                    <a:pt x="397" y="540"/>
                  </a:lnTo>
                  <a:lnTo>
                    <a:pt x="397" y="450"/>
                  </a:lnTo>
                  <a:lnTo>
                    <a:pt x="487" y="39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 flipH="1">
              <a:off x="4775" y="1234"/>
              <a:ext cx="356" cy="992"/>
            </a:xfrm>
            <a:custGeom>
              <a:avLst/>
              <a:gdLst>
                <a:gd name="T0" fmla="*/ 356 w 487"/>
                <a:gd name="T1" fmla="*/ 0 h 1358"/>
                <a:gd name="T2" fmla="*/ 0 w 487"/>
                <a:gd name="T3" fmla="*/ 0 h 1358"/>
                <a:gd name="T4" fmla="*/ 0 w 487"/>
                <a:gd name="T5" fmla="*/ 992 h 1358"/>
                <a:gd name="T6" fmla="*/ 71 w 487"/>
                <a:gd name="T7" fmla="*/ 992 h 1358"/>
                <a:gd name="T8" fmla="*/ 71 w 487"/>
                <a:gd name="T9" fmla="*/ 471 h 1358"/>
                <a:gd name="T10" fmla="*/ 290 w 487"/>
                <a:gd name="T11" fmla="*/ 471 h 1358"/>
                <a:gd name="T12" fmla="*/ 340 w 487"/>
                <a:gd name="T13" fmla="*/ 427 h 1358"/>
                <a:gd name="T14" fmla="*/ 290 w 487"/>
                <a:gd name="T15" fmla="*/ 394 h 1358"/>
                <a:gd name="T16" fmla="*/ 290 w 487"/>
                <a:gd name="T17" fmla="*/ 329 h 1358"/>
                <a:gd name="T18" fmla="*/ 356 w 487"/>
                <a:gd name="T19" fmla="*/ 285 h 1358"/>
                <a:gd name="T20" fmla="*/ 356 w 487"/>
                <a:gd name="T21" fmla="*/ 0 h 1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7"/>
                <a:gd name="T34" fmla="*/ 0 h 1358"/>
                <a:gd name="T35" fmla="*/ 487 w 487"/>
                <a:gd name="T36" fmla="*/ 1358 h 13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7" h="1358">
                  <a:moveTo>
                    <a:pt x="487" y="0"/>
                  </a:moveTo>
                  <a:lnTo>
                    <a:pt x="0" y="0"/>
                  </a:lnTo>
                  <a:lnTo>
                    <a:pt x="0" y="1358"/>
                  </a:lnTo>
                  <a:lnTo>
                    <a:pt x="97" y="1358"/>
                  </a:lnTo>
                  <a:lnTo>
                    <a:pt x="97" y="645"/>
                  </a:lnTo>
                  <a:lnTo>
                    <a:pt x="397" y="645"/>
                  </a:lnTo>
                  <a:lnTo>
                    <a:pt x="465" y="585"/>
                  </a:lnTo>
                  <a:lnTo>
                    <a:pt x="397" y="540"/>
                  </a:lnTo>
                  <a:lnTo>
                    <a:pt x="397" y="450"/>
                  </a:lnTo>
                  <a:lnTo>
                    <a:pt x="487" y="39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66"/>
            <p:cNvSpPr>
              <a:spLocks/>
            </p:cNvSpPr>
            <p:nvPr/>
          </p:nvSpPr>
          <p:spPr bwMode="auto">
            <a:xfrm>
              <a:off x="4566" y="1793"/>
              <a:ext cx="362" cy="438"/>
            </a:xfrm>
            <a:custGeom>
              <a:avLst/>
              <a:gdLst>
                <a:gd name="T0" fmla="*/ 0 w 495"/>
                <a:gd name="T1" fmla="*/ 5 h 600"/>
                <a:gd name="T2" fmla="*/ 0 w 495"/>
                <a:gd name="T3" fmla="*/ 438 h 600"/>
                <a:gd name="T4" fmla="*/ 362 w 495"/>
                <a:gd name="T5" fmla="*/ 432 h 600"/>
                <a:gd name="T6" fmla="*/ 362 w 495"/>
                <a:gd name="T7" fmla="*/ 0 h 600"/>
                <a:gd name="T8" fmla="*/ 258 w 495"/>
                <a:gd name="T9" fmla="*/ 0 h 600"/>
                <a:gd name="T10" fmla="*/ 234 w 495"/>
                <a:gd name="T11" fmla="*/ 20 h 600"/>
                <a:gd name="T12" fmla="*/ 302 w 495"/>
                <a:gd name="T13" fmla="*/ 93 h 600"/>
                <a:gd name="T14" fmla="*/ 50 w 495"/>
                <a:gd name="T15" fmla="*/ 88 h 600"/>
                <a:gd name="T16" fmla="*/ 132 w 495"/>
                <a:gd name="T17" fmla="*/ 27 h 600"/>
                <a:gd name="T18" fmla="*/ 105 w 495"/>
                <a:gd name="T19" fmla="*/ 0 h 600"/>
                <a:gd name="T20" fmla="*/ 0 w 495"/>
                <a:gd name="T21" fmla="*/ 5 h 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5"/>
                <a:gd name="T34" fmla="*/ 0 h 600"/>
                <a:gd name="T35" fmla="*/ 495 w 495"/>
                <a:gd name="T36" fmla="*/ 600 h 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5" h="600">
                  <a:moveTo>
                    <a:pt x="0" y="7"/>
                  </a:moveTo>
                  <a:lnTo>
                    <a:pt x="0" y="600"/>
                  </a:lnTo>
                  <a:lnTo>
                    <a:pt x="495" y="592"/>
                  </a:lnTo>
                  <a:lnTo>
                    <a:pt x="495" y="0"/>
                  </a:lnTo>
                  <a:lnTo>
                    <a:pt x="353" y="0"/>
                  </a:lnTo>
                  <a:lnTo>
                    <a:pt x="320" y="27"/>
                  </a:lnTo>
                  <a:lnTo>
                    <a:pt x="413" y="127"/>
                  </a:lnTo>
                  <a:lnTo>
                    <a:pt x="68" y="120"/>
                  </a:lnTo>
                  <a:lnTo>
                    <a:pt x="180" y="37"/>
                  </a:lnTo>
                  <a:lnTo>
                    <a:pt x="14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 Box 67"/>
            <p:cNvSpPr txBox="1">
              <a:spLocks noChangeArrowheads="1"/>
            </p:cNvSpPr>
            <p:nvPr/>
          </p:nvSpPr>
          <p:spPr bwMode="auto">
            <a:xfrm>
              <a:off x="4500" y="980"/>
              <a:ext cx="61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S = </a:t>
              </a:r>
              <a:endParaRPr lang="fr-FR" altLang="fr-FR"/>
            </a:p>
          </p:txBody>
        </p:sp>
        <p:sp>
          <p:nvSpPr>
            <p:cNvPr id="29" name="Text Box 68"/>
            <p:cNvSpPr txBox="1">
              <a:spLocks noChangeArrowheads="1"/>
            </p:cNvSpPr>
            <p:nvPr/>
          </p:nvSpPr>
          <p:spPr bwMode="auto">
            <a:xfrm>
              <a:off x="4351" y="2247"/>
              <a:ext cx="31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a=1</a:t>
              </a:r>
              <a:endParaRPr lang="fr-FR" altLang="fr-FR"/>
            </a:p>
          </p:txBody>
        </p:sp>
        <p:sp>
          <p:nvSpPr>
            <p:cNvPr id="30" name="Text Box 69"/>
            <p:cNvSpPr txBox="1">
              <a:spLocks noChangeArrowheads="1"/>
            </p:cNvSpPr>
            <p:nvPr/>
          </p:nvSpPr>
          <p:spPr bwMode="auto">
            <a:xfrm>
              <a:off x="4836" y="2247"/>
              <a:ext cx="329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b=1</a:t>
              </a:r>
              <a:endParaRPr lang="fr-FR" altLang="fr-FR"/>
            </a:p>
          </p:txBody>
        </p:sp>
      </p:grpSp>
      <p:grpSp>
        <p:nvGrpSpPr>
          <p:cNvPr id="31" name="Group 127"/>
          <p:cNvGrpSpPr>
            <a:grpSpLocks/>
          </p:cNvGrpSpPr>
          <p:nvPr/>
        </p:nvGrpSpPr>
        <p:grpSpPr bwMode="auto">
          <a:xfrm>
            <a:off x="2098675" y="4819650"/>
            <a:ext cx="1684338" cy="1382713"/>
            <a:chOff x="1183" y="2770"/>
            <a:chExt cx="1061" cy="871"/>
          </a:xfrm>
        </p:grpSpPr>
        <p:sp>
          <p:nvSpPr>
            <p:cNvPr id="32" name="Rectangle 79"/>
            <p:cNvSpPr>
              <a:spLocks noChangeArrowheads="1"/>
            </p:cNvSpPr>
            <p:nvPr/>
          </p:nvSpPr>
          <p:spPr bwMode="auto">
            <a:xfrm>
              <a:off x="1890" y="3351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33" name="Rectangle 78"/>
            <p:cNvSpPr>
              <a:spLocks noChangeArrowheads="1"/>
            </p:cNvSpPr>
            <p:nvPr/>
          </p:nvSpPr>
          <p:spPr bwMode="auto">
            <a:xfrm>
              <a:off x="1537" y="3351"/>
              <a:ext cx="35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34" name="Rectangle 77"/>
            <p:cNvSpPr>
              <a:spLocks noChangeArrowheads="1"/>
            </p:cNvSpPr>
            <p:nvPr/>
          </p:nvSpPr>
          <p:spPr bwMode="auto">
            <a:xfrm>
              <a:off x="1183" y="3351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1</a:t>
              </a:r>
            </a:p>
          </p:txBody>
        </p:sp>
        <p:sp>
          <p:nvSpPr>
            <p:cNvPr id="35" name="Rectangle 76"/>
            <p:cNvSpPr>
              <a:spLocks noChangeArrowheads="1"/>
            </p:cNvSpPr>
            <p:nvPr/>
          </p:nvSpPr>
          <p:spPr bwMode="auto">
            <a:xfrm>
              <a:off x="1890" y="3060"/>
              <a:ext cx="3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36" name="Rectangle 75"/>
            <p:cNvSpPr>
              <a:spLocks noChangeArrowheads="1"/>
            </p:cNvSpPr>
            <p:nvPr/>
          </p:nvSpPr>
          <p:spPr bwMode="auto">
            <a:xfrm>
              <a:off x="1537" y="3060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37" name="Rectangle 74"/>
            <p:cNvSpPr>
              <a:spLocks noChangeArrowheads="1"/>
            </p:cNvSpPr>
            <p:nvPr/>
          </p:nvSpPr>
          <p:spPr bwMode="auto">
            <a:xfrm>
              <a:off x="1183" y="3060"/>
              <a:ext cx="3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0</a:t>
              </a:r>
            </a:p>
          </p:txBody>
        </p:sp>
        <p:sp>
          <p:nvSpPr>
            <p:cNvPr id="38" name="Rectangle 73"/>
            <p:cNvSpPr>
              <a:spLocks noChangeArrowheads="1"/>
            </p:cNvSpPr>
            <p:nvPr/>
          </p:nvSpPr>
          <p:spPr bwMode="auto">
            <a:xfrm>
              <a:off x="1890" y="2770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1</a:t>
              </a:r>
            </a:p>
          </p:txBody>
        </p:sp>
        <p:sp>
          <p:nvSpPr>
            <p:cNvPr id="39" name="Rectangle 72"/>
            <p:cNvSpPr>
              <a:spLocks noChangeArrowheads="1"/>
            </p:cNvSpPr>
            <p:nvPr/>
          </p:nvSpPr>
          <p:spPr bwMode="auto">
            <a:xfrm>
              <a:off x="1537" y="2770"/>
              <a:ext cx="35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0</a:t>
              </a:r>
            </a:p>
          </p:txBody>
        </p:sp>
        <p:sp>
          <p:nvSpPr>
            <p:cNvPr id="40" name="Rectangle 71"/>
            <p:cNvSpPr>
              <a:spLocks noChangeArrowheads="1"/>
            </p:cNvSpPr>
            <p:nvPr/>
          </p:nvSpPr>
          <p:spPr bwMode="auto">
            <a:xfrm>
              <a:off x="1183" y="2770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41" name="Line 80"/>
            <p:cNvSpPr>
              <a:spLocks noChangeShapeType="1"/>
            </p:cNvSpPr>
            <p:nvPr/>
          </p:nvSpPr>
          <p:spPr bwMode="auto">
            <a:xfrm>
              <a:off x="1183" y="2770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81"/>
            <p:cNvSpPr>
              <a:spLocks noChangeShapeType="1"/>
            </p:cNvSpPr>
            <p:nvPr/>
          </p:nvSpPr>
          <p:spPr bwMode="auto">
            <a:xfrm>
              <a:off x="1183" y="3060"/>
              <a:ext cx="10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82"/>
            <p:cNvSpPr>
              <a:spLocks noChangeShapeType="1"/>
            </p:cNvSpPr>
            <p:nvPr/>
          </p:nvSpPr>
          <p:spPr bwMode="auto">
            <a:xfrm>
              <a:off x="1183" y="3351"/>
              <a:ext cx="10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83"/>
            <p:cNvSpPr>
              <a:spLocks noChangeShapeType="1"/>
            </p:cNvSpPr>
            <p:nvPr/>
          </p:nvSpPr>
          <p:spPr bwMode="auto">
            <a:xfrm>
              <a:off x="1183" y="3641"/>
              <a:ext cx="1061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84"/>
            <p:cNvSpPr>
              <a:spLocks noChangeShapeType="1"/>
            </p:cNvSpPr>
            <p:nvPr/>
          </p:nvSpPr>
          <p:spPr bwMode="auto">
            <a:xfrm>
              <a:off x="1183" y="2770"/>
              <a:ext cx="0" cy="2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85"/>
            <p:cNvSpPr>
              <a:spLocks noChangeShapeType="1"/>
            </p:cNvSpPr>
            <p:nvPr/>
          </p:nvSpPr>
          <p:spPr bwMode="auto">
            <a:xfrm>
              <a:off x="1537" y="2770"/>
              <a:ext cx="0" cy="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86"/>
            <p:cNvSpPr>
              <a:spLocks noChangeShapeType="1"/>
            </p:cNvSpPr>
            <p:nvPr/>
          </p:nvSpPr>
          <p:spPr bwMode="auto">
            <a:xfrm>
              <a:off x="1890" y="2770"/>
              <a:ext cx="0" cy="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87"/>
            <p:cNvSpPr>
              <a:spLocks noChangeShapeType="1"/>
            </p:cNvSpPr>
            <p:nvPr/>
          </p:nvSpPr>
          <p:spPr bwMode="auto">
            <a:xfrm>
              <a:off x="2244" y="2770"/>
              <a:ext cx="0" cy="87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118"/>
            <p:cNvSpPr>
              <a:spLocks noChangeShapeType="1"/>
            </p:cNvSpPr>
            <p:nvPr/>
          </p:nvSpPr>
          <p:spPr bwMode="auto">
            <a:xfrm>
              <a:off x="1537" y="2770"/>
              <a:ext cx="70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120"/>
            <p:cNvSpPr>
              <a:spLocks noChangeShapeType="1"/>
            </p:cNvSpPr>
            <p:nvPr/>
          </p:nvSpPr>
          <p:spPr bwMode="auto">
            <a:xfrm>
              <a:off x="1183" y="3060"/>
              <a:ext cx="0" cy="5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122"/>
            <p:cNvSpPr>
              <a:spLocks noChangeShapeType="1"/>
            </p:cNvSpPr>
            <p:nvPr/>
          </p:nvSpPr>
          <p:spPr bwMode="auto">
            <a:xfrm>
              <a:off x="1183" y="2770"/>
              <a:ext cx="354" cy="29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2" name="Text Box 125"/>
          <p:cNvSpPr txBox="1">
            <a:spLocks noChangeArrowheads="1"/>
          </p:cNvSpPr>
          <p:nvPr/>
        </p:nvSpPr>
        <p:spPr bwMode="auto">
          <a:xfrm>
            <a:off x="2128838" y="4492625"/>
            <a:ext cx="550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a</a:t>
            </a:r>
          </a:p>
        </p:txBody>
      </p:sp>
      <p:sp>
        <p:nvSpPr>
          <p:cNvPr id="53" name="Text Box 126"/>
          <p:cNvSpPr txBox="1">
            <a:spLocks noChangeArrowheads="1"/>
          </p:cNvSpPr>
          <p:nvPr/>
        </p:nvSpPr>
        <p:spPr bwMode="auto">
          <a:xfrm>
            <a:off x="1901825" y="4718050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b</a:t>
            </a:r>
          </a:p>
        </p:txBody>
      </p:sp>
      <p:grpSp>
        <p:nvGrpSpPr>
          <p:cNvPr id="54" name="Group 132"/>
          <p:cNvGrpSpPr>
            <a:grpSpLocks/>
          </p:cNvGrpSpPr>
          <p:nvPr/>
        </p:nvGrpSpPr>
        <p:grpSpPr bwMode="auto">
          <a:xfrm>
            <a:off x="5578475" y="4597400"/>
            <a:ext cx="2224088" cy="852488"/>
            <a:chOff x="3514" y="2896"/>
            <a:chExt cx="1401" cy="537"/>
          </a:xfrm>
        </p:grpSpPr>
        <p:sp>
          <p:nvSpPr>
            <p:cNvPr id="55" name="Rectangle 128"/>
            <p:cNvSpPr>
              <a:spLocks noChangeArrowheads="1"/>
            </p:cNvSpPr>
            <p:nvPr/>
          </p:nvSpPr>
          <p:spPr bwMode="auto">
            <a:xfrm>
              <a:off x="3943" y="2896"/>
              <a:ext cx="548" cy="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6" name="Line 129"/>
            <p:cNvSpPr>
              <a:spLocks noChangeShapeType="1"/>
            </p:cNvSpPr>
            <p:nvPr/>
          </p:nvSpPr>
          <p:spPr bwMode="auto">
            <a:xfrm flipH="1">
              <a:off x="3518" y="3014"/>
              <a:ext cx="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130"/>
            <p:cNvSpPr>
              <a:spLocks noChangeShapeType="1"/>
            </p:cNvSpPr>
            <p:nvPr/>
          </p:nvSpPr>
          <p:spPr bwMode="auto">
            <a:xfrm flipH="1">
              <a:off x="3514" y="3329"/>
              <a:ext cx="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131"/>
            <p:cNvSpPr>
              <a:spLocks noChangeShapeType="1"/>
            </p:cNvSpPr>
            <p:nvPr/>
          </p:nvSpPr>
          <p:spPr bwMode="auto">
            <a:xfrm flipH="1">
              <a:off x="4490" y="3174"/>
              <a:ext cx="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9" name="Text Box 133"/>
          <p:cNvSpPr txBox="1">
            <a:spLocks noChangeArrowheads="1"/>
          </p:cNvSpPr>
          <p:nvPr/>
        </p:nvSpPr>
        <p:spPr bwMode="auto">
          <a:xfrm>
            <a:off x="6003925" y="5508625"/>
            <a:ext cx="111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Fonction :</a:t>
            </a:r>
            <a:endParaRPr lang="fr-FR" altLang="fr-FR">
              <a:solidFill>
                <a:srgbClr val="FF6600"/>
              </a:solidFill>
            </a:endParaRPr>
          </a:p>
        </p:txBody>
      </p:sp>
      <p:grpSp>
        <p:nvGrpSpPr>
          <p:cNvPr id="60" name="Group 139"/>
          <p:cNvGrpSpPr>
            <a:grpSpLocks/>
          </p:cNvGrpSpPr>
          <p:nvPr/>
        </p:nvGrpSpPr>
        <p:grpSpPr bwMode="auto">
          <a:xfrm>
            <a:off x="2533650" y="1760538"/>
            <a:ext cx="558800" cy="3956050"/>
            <a:chOff x="1596" y="969"/>
            <a:chExt cx="352" cy="2492"/>
          </a:xfrm>
        </p:grpSpPr>
        <p:sp>
          <p:nvSpPr>
            <p:cNvPr id="61" name="Text Box 137"/>
            <p:cNvSpPr txBox="1">
              <a:spLocks noChangeArrowheads="1"/>
            </p:cNvSpPr>
            <p:nvPr/>
          </p:nvSpPr>
          <p:spPr bwMode="auto">
            <a:xfrm>
              <a:off x="1596" y="96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62" name="Text Box 138"/>
            <p:cNvSpPr txBox="1">
              <a:spLocks noChangeArrowheads="1"/>
            </p:cNvSpPr>
            <p:nvPr/>
          </p:nvSpPr>
          <p:spPr bwMode="auto">
            <a:xfrm>
              <a:off x="1760" y="323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sp>
        <p:nvSpPr>
          <p:cNvPr id="63" name="Rectangle 134"/>
          <p:cNvSpPr>
            <a:spLocks noChangeArrowheads="1"/>
          </p:cNvSpPr>
          <p:nvPr/>
        </p:nvSpPr>
        <p:spPr bwMode="auto">
          <a:xfrm>
            <a:off x="5046663" y="2801938"/>
            <a:ext cx="82550" cy="339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64" name="Group 157"/>
          <p:cNvGrpSpPr>
            <a:grpSpLocks/>
          </p:cNvGrpSpPr>
          <p:nvPr/>
        </p:nvGrpSpPr>
        <p:grpSpPr bwMode="auto">
          <a:xfrm>
            <a:off x="2808288" y="1760538"/>
            <a:ext cx="2565400" cy="4425950"/>
            <a:chOff x="1769" y="969"/>
            <a:chExt cx="1616" cy="2788"/>
          </a:xfrm>
        </p:grpSpPr>
        <p:sp>
          <p:nvSpPr>
            <p:cNvPr id="65" name="Text Box 140"/>
            <p:cNvSpPr txBox="1">
              <a:spLocks noChangeArrowheads="1"/>
            </p:cNvSpPr>
            <p:nvPr/>
          </p:nvSpPr>
          <p:spPr bwMode="auto">
            <a:xfrm>
              <a:off x="3197" y="96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66" name="Text Box 141"/>
            <p:cNvSpPr txBox="1">
              <a:spLocks noChangeArrowheads="1"/>
            </p:cNvSpPr>
            <p:nvPr/>
          </p:nvSpPr>
          <p:spPr bwMode="auto">
            <a:xfrm>
              <a:off x="2114" y="323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67" name="Text Box 142"/>
            <p:cNvSpPr txBox="1">
              <a:spLocks noChangeArrowheads="1"/>
            </p:cNvSpPr>
            <p:nvPr/>
          </p:nvSpPr>
          <p:spPr bwMode="auto">
            <a:xfrm>
              <a:off x="1769" y="352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sp>
        <p:nvSpPr>
          <p:cNvPr id="68" name="Rectangle 135"/>
          <p:cNvSpPr>
            <a:spLocks noChangeArrowheads="1"/>
          </p:cNvSpPr>
          <p:nvPr/>
        </p:nvSpPr>
        <p:spPr bwMode="auto">
          <a:xfrm>
            <a:off x="7497763" y="2794000"/>
            <a:ext cx="82550" cy="339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69" name="Group 158"/>
          <p:cNvGrpSpPr>
            <a:grpSpLocks/>
          </p:cNvGrpSpPr>
          <p:nvPr/>
        </p:nvGrpSpPr>
        <p:grpSpPr bwMode="auto">
          <a:xfrm>
            <a:off x="3351213" y="1746250"/>
            <a:ext cx="4487862" cy="4437063"/>
            <a:chOff x="2111" y="960"/>
            <a:chExt cx="2827" cy="2795"/>
          </a:xfrm>
        </p:grpSpPr>
        <p:sp>
          <p:nvSpPr>
            <p:cNvPr id="70" name="Text Box 144"/>
            <p:cNvSpPr txBox="1">
              <a:spLocks noChangeArrowheads="1"/>
            </p:cNvSpPr>
            <p:nvPr/>
          </p:nvSpPr>
          <p:spPr bwMode="auto">
            <a:xfrm>
              <a:off x="4750" y="9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71" name="Text Box 145"/>
            <p:cNvSpPr txBox="1">
              <a:spLocks noChangeArrowheads="1"/>
            </p:cNvSpPr>
            <p:nvPr/>
          </p:nvSpPr>
          <p:spPr bwMode="auto">
            <a:xfrm>
              <a:off x="2111" y="352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sp>
        <p:nvSpPr>
          <p:cNvPr id="72" name="Text Box 147"/>
          <p:cNvSpPr txBox="1">
            <a:spLocks noChangeArrowheads="1"/>
          </p:cNvSpPr>
          <p:nvPr/>
        </p:nvSpPr>
        <p:spPr bwMode="auto">
          <a:xfrm>
            <a:off x="5465763" y="44831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a</a:t>
            </a:r>
          </a:p>
        </p:txBody>
      </p:sp>
      <p:sp>
        <p:nvSpPr>
          <p:cNvPr id="73" name="Text Box 148"/>
          <p:cNvSpPr txBox="1">
            <a:spLocks noChangeArrowheads="1"/>
          </p:cNvSpPr>
          <p:nvPr/>
        </p:nvSpPr>
        <p:spPr bwMode="auto">
          <a:xfrm>
            <a:off x="5476875" y="4992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b</a:t>
            </a:r>
          </a:p>
        </p:txBody>
      </p:sp>
      <p:sp>
        <p:nvSpPr>
          <p:cNvPr id="74" name="Text Box 149"/>
          <p:cNvSpPr txBox="1">
            <a:spLocks noChangeArrowheads="1"/>
          </p:cNvSpPr>
          <p:nvPr/>
        </p:nvSpPr>
        <p:spPr bwMode="auto">
          <a:xfrm>
            <a:off x="7573963" y="4725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S</a:t>
            </a:r>
          </a:p>
        </p:txBody>
      </p:sp>
      <p:grpSp>
        <p:nvGrpSpPr>
          <p:cNvPr id="75" name="Group 152"/>
          <p:cNvGrpSpPr>
            <a:grpSpLocks/>
          </p:cNvGrpSpPr>
          <p:nvPr/>
        </p:nvGrpSpPr>
        <p:grpSpPr bwMode="auto">
          <a:xfrm>
            <a:off x="6375400" y="4637088"/>
            <a:ext cx="1117600" cy="1243012"/>
            <a:chOff x="4040" y="2921"/>
            <a:chExt cx="704" cy="783"/>
          </a:xfrm>
        </p:grpSpPr>
        <p:sp>
          <p:nvSpPr>
            <p:cNvPr id="76" name="Text Box 150"/>
            <p:cNvSpPr txBox="1">
              <a:spLocks noChangeArrowheads="1"/>
            </p:cNvSpPr>
            <p:nvPr/>
          </p:nvSpPr>
          <p:spPr bwMode="auto">
            <a:xfrm>
              <a:off x="4040" y="2921"/>
              <a:ext cx="4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4000">
                  <a:solidFill>
                    <a:srgbClr val="FF6600"/>
                  </a:solidFill>
                  <a:sym typeface="Symbol" pitchFamily="18" charset="2"/>
                </a:rPr>
                <a:t>1</a:t>
              </a:r>
            </a:p>
          </p:txBody>
        </p:sp>
        <p:sp>
          <p:nvSpPr>
            <p:cNvPr id="77" name="Text Box 151"/>
            <p:cNvSpPr txBox="1">
              <a:spLocks noChangeArrowheads="1"/>
            </p:cNvSpPr>
            <p:nvPr/>
          </p:nvSpPr>
          <p:spPr bwMode="auto">
            <a:xfrm>
              <a:off x="4412" y="3473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</a:t>
              </a:r>
              <a:endParaRPr lang="fr-FR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6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3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89" y="4625993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94" descr="Grands confettis"/>
          <p:cNvSpPr>
            <a:spLocks noChangeArrowheads="1"/>
          </p:cNvSpPr>
          <p:nvPr/>
        </p:nvSpPr>
        <p:spPr bwMode="auto">
          <a:xfrm>
            <a:off x="6924675" y="2182813"/>
            <a:ext cx="1198563" cy="1589087"/>
          </a:xfrm>
          <a:prstGeom prst="rect">
            <a:avLst/>
          </a:pr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" name="Freeform 91" descr="Grands confettis"/>
          <p:cNvSpPr>
            <a:spLocks/>
          </p:cNvSpPr>
          <p:nvPr/>
        </p:nvSpPr>
        <p:spPr bwMode="auto">
          <a:xfrm>
            <a:off x="4421188" y="2697163"/>
            <a:ext cx="541337" cy="1074737"/>
          </a:xfrm>
          <a:custGeom>
            <a:avLst/>
            <a:gdLst>
              <a:gd name="T0" fmla="*/ 9525 w 341"/>
              <a:gd name="T1" fmla="*/ 1074737 h 677"/>
              <a:gd name="T2" fmla="*/ 355600 w 341"/>
              <a:gd name="T3" fmla="*/ 1074737 h 677"/>
              <a:gd name="T4" fmla="*/ 541337 w 341"/>
              <a:gd name="T5" fmla="*/ 496887 h 677"/>
              <a:gd name="T6" fmla="*/ 400050 w 341"/>
              <a:gd name="T7" fmla="*/ 417512 h 677"/>
              <a:gd name="T8" fmla="*/ 417512 w 341"/>
              <a:gd name="T9" fmla="*/ 195262 h 677"/>
              <a:gd name="T10" fmla="*/ 514350 w 341"/>
              <a:gd name="T11" fmla="*/ 168275 h 677"/>
              <a:gd name="T12" fmla="*/ 488950 w 341"/>
              <a:gd name="T13" fmla="*/ 0 h 677"/>
              <a:gd name="T14" fmla="*/ 71437 w 341"/>
              <a:gd name="T15" fmla="*/ 52387 h 677"/>
              <a:gd name="T16" fmla="*/ 0 w 341"/>
              <a:gd name="T17" fmla="*/ 239712 h 677"/>
              <a:gd name="T18" fmla="*/ 9525 w 341"/>
              <a:gd name="T19" fmla="*/ 1074737 h 6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1"/>
              <a:gd name="T31" fmla="*/ 0 h 677"/>
              <a:gd name="T32" fmla="*/ 341 w 341"/>
              <a:gd name="T33" fmla="*/ 677 h 6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1" h="677">
                <a:moveTo>
                  <a:pt x="6" y="677"/>
                </a:moveTo>
                <a:lnTo>
                  <a:pt x="224" y="677"/>
                </a:lnTo>
                <a:lnTo>
                  <a:pt x="341" y="313"/>
                </a:lnTo>
                <a:lnTo>
                  <a:pt x="252" y="263"/>
                </a:lnTo>
                <a:lnTo>
                  <a:pt x="263" y="123"/>
                </a:lnTo>
                <a:lnTo>
                  <a:pt x="324" y="106"/>
                </a:lnTo>
                <a:lnTo>
                  <a:pt x="308" y="0"/>
                </a:lnTo>
                <a:lnTo>
                  <a:pt x="45" y="33"/>
                </a:lnTo>
                <a:lnTo>
                  <a:pt x="0" y="151"/>
                </a:lnTo>
                <a:lnTo>
                  <a:pt x="6" y="677"/>
                </a:lnTo>
                <a:close/>
              </a:path>
            </a:pathLst>
          </a:cu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2098675" y="4875213"/>
            <a:ext cx="1684338" cy="1382712"/>
            <a:chOff x="1183" y="2770"/>
            <a:chExt cx="1061" cy="871"/>
          </a:xfrm>
        </p:grpSpPr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1890" y="3351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1537" y="3351"/>
              <a:ext cx="35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183" y="3351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1</a:t>
              </a: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890" y="3060"/>
              <a:ext cx="3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1537" y="3060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1183" y="3060"/>
              <a:ext cx="3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0</a:t>
              </a: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1890" y="2770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1</a:t>
              </a: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1537" y="2770"/>
              <a:ext cx="35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0</a:t>
              </a:r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1183" y="2770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auto">
            <a:xfrm>
              <a:off x="1183" y="2770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>
              <a:off x="1183" y="3060"/>
              <a:ext cx="10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>
              <a:off x="1183" y="3351"/>
              <a:ext cx="10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42"/>
            <p:cNvSpPr>
              <a:spLocks noChangeShapeType="1"/>
            </p:cNvSpPr>
            <p:nvPr/>
          </p:nvSpPr>
          <p:spPr bwMode="auto">
            <a:xfrm>
              <a:off x="1183" y="3641"/>
              <a:ext cx="1061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1183" y="2770"/>
              <a:ext cx="0" cy="2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>
              <a:off x="1537" y="2770"/>
              <a:ext cx="0" cy="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45"/>
            <p:cNvSpPr>
              <a:spLocks noChangeShapeType="1"/>
            </p:cNvSpPr>
            <p:nvPr/>
          </p:nvSpPr>
          <p:spPr bwMode="auto">
            <a:xfrm>
              <a:off x="1890" y="2770"/>
              <a:ext cx="0" cy="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2244" y="2770"/>
              <a:ext cx="0" cy="87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47"/>
            <p:cNvSpPr>
              <a:spLocks noChangeShapeType="1"/>
            </p:cNvSpPr>
            <p:nvPr/>
          </p:nvSpPr>
          <p:spPr bwMode="auto">
            <a:xfrm>
              <a:off x="1537" y="2770"/>
              <a:ext cx="70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48"/>
            <p:cNvSpPr>
              <a:spLocks noChangeShapeType="1"/>
            </p:cNvSpPr>
            <p:nvPr/>
          </p:nvSpPr>
          <p:spPr bwMode="auto">
            <a:xfrm>
              <a:off x="1183" y="3060"/>
              <a:ext cx="0" cy="5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49"/>
            <p:cNvSpPr>
              <a:spLocks noChangeShapeType="1"/>
            </p:cNvSpPr>
            <p:nvPr/>
          </p:nvSpPr>
          <p:spPr bwMode="auto">
            <a:xfrm>
              <a:off x="1183" y="2770"/>
              <a:ext cx="354" cy="29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2128838" y="4548188"/>
            <a:ext cx="550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a</a:t>
            </a: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1901825" y="4773613"/>
            <a:ext cx="550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b</a:t>
            </a:r>
          </a:p>
        </p:txBody>
      </p:sp>
      <p:grpSp>
        <p:nvGrpSpPr>
          <p:cNvPr id="33" name="Group 52"/>
          <p:cNvGrpSpPr>
            <a:grpSpLocks/>
          </p:cNvGrpSpPr>
          <p:nvPr/>
        </p:nvGrpSpPr>
        <p:grpSpPr bwMode="auto">
          <a:xfrm>
            <a:off x="5578475" y="4852988"/>
            <a:ext cx="2224088" cy="852487"/>
            <a:chOff x="3514" y="2896"/>
            <a:chExt cx="1401" cy="537"/>
          </a:xfrm>
        </p:grpSpPr>
        <p:sp>
          <p:nvSpPr>
            <p:cNvPr id="34" name="Rectangle 53"/>
            <p:cNvSpPr>
              <a:spLocks noChangeArrowheads="1"/>
            </p:cNvSpPr>
            <p:nvPr/>
          </p:nvSpPr>
          <p:spPr bwMode="auto">
            <a:xfrm>
              <a:off x="3943" y="2896"/>
              <a:ext cx="548" cy="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" name="Line 54"/>
            <p:cNvSpPr>
              <a:spLocks noChangeShapeType="1"/>
            </p:cNvSpPr>
            <p:nvPr/>
          </p:nvSpPr>
          <p:spPr bwMode="auto">
            <a:xfrm flipH="1">
              <a:off x="3518" y="3014"/>
              <a:ext cx="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55"/>
            <p:cNvSpPr>
              <a:spLocks noChangeShapeType="1"/>
            </p:cNvSpPr>
            <p:nvPr/>
          </p:nvSpPr>
          <p:spPr bwMode="auto">
            <a:xfrm flipH="1">
              <a:off x="3514" y="3329"/>
              <a:ext cx="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56"/>
            <p:cNvSpPr>
              <a:spLocks noChangeShapeType="1"/>
            </p:cNvSpPr>
            <p:nvPr/>
          </p:nvSpPr>
          <p:spPr bwMode="auto">
            <a:xfrm flipH="1">
              <a:off x="4490" y="3174"/>
              <a:ext cx="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5818188" y="575151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Fonction : </a:t>
            </a:r>
          </a:p>
        </p:txBody>
      </p:sp>
      <p:sp>
        <p:nvSpPr>
          <p:cNvPr id="39" name="Text Box 59"/>
          <p:cNvSpPr txBox="1">
            <a:spLocks noChangeArrowheads="1"/>
          </p:cNvSpPr>
          <p:nvPr/>
        </p:nvSpPr>
        <p:spPr bwMode="auto">
          <a:xfrm>
            <a:off x="2022475" y="1768475"/>
            <a:ext cx="1320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S = </a:t>
            </a:r>
            <a:endParaRPr lang="fr-FR" altLang="fr-FR"/>
          </a:p>
        </p:txBody>
      </p:sp>
      <p:sp>
        <p:nvSpPr>
          <p:cNvPr id="40" name="Text Box 60"/>
          <p:cNvSpPr txBox="1">
            <a:spLocks noChangeArrowheads="1"/>
          </p:cNvSpPr>
          <p:nvPr/>
        </p:nvSpPr>
        <p:spPr bwMode="auto">
          <a:xfrm>
            <a:off x="1857375" y="3797300"/>
            <a:ext cx="5111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a=0</a:t>
            </a:r>
            <a:endParaRPr lang="fr-FR" altLang="fr-FR"/>
          </a:p>
        </p:txBody>
      </p:sp>
      <p:sp>
        <p:nvSpPr>
          <p:cNvPr id="41" name="Text Box 61"/>
          <p:cNvSpPr txBox="1">
            <a:spLocks noChangeArrowheads="1"/>
          </p:cNvSpPr>
          <p:nvPr/>
        </p:nvSpPr>
        <p:spPr bwMode="auto">
          <a:xfrm>
            <a:off x="2732088" y="3797300"/>
            <a:ext cx="5286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b=0</a:t>
            </a:r>
            <a:endParaRPr lang="fr-FR" altLang="fr-FR"/>
          </a:p>
        </p:txBody>
      </p:sp>
      <p:sp>
        <p:nvSpPr>
          <p:cNvPr id="42" name="Text Box 62"/>
          <p:cNvSpPr txBox="1">
            <a:spLocks noChangeArrowheads="1"/>
          </p:cNvSpPr>
          <p:nvPr/>
        </p:nvSpPr>
        <p:spPr bwMode="auto">
          <a:xfrm>
            <a:off x="4621213" y="1773238"/>
            <a:ext cx="1320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S = </a:t>
            </a:r>
            <a:endParaRPr lang="fr-FR" altLang="fr-FR"/>
          </a:p>
        </p:txBody>
      </p: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4419600" y="3797300"/>
            <a:ext cx="5111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a=1</a:t>
            </a:r>
            <a:endParaRPr lang="fr-FR" altLang="fr-FR"/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5248275" y="3797300"/>
            <a:ext cx="5286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b=0</a:t>
            </a:r>
            <a:endParaRPr lang="fr-FR" altLang="fr-FR"/>
          </a:p>
        </p:txBody>
      </p:sp>
      <p:sp>
        <p:nvSpPr>
          <p:cNvPr id="45" name="Text Box 65"/>
          <p:cNvSpPr txBox="1">
            <a:spLocks noChangeArrowheads="1"/>
          </p:cNvSpPr>
          <p:nvPr/>
        </p:nvSpPr>
        <p:spPr bwMode="auto">
          <a:xfrm>
            <a:off x="7119938" y="1800225"/>
            <a:ext cx="9874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S = </a:t>
            </a:r>
            <a:endParaRPr lang="fr-FR" altLang="fr-FR"/>
          </a:p>
        </p:txBody>
      </p:sp>
      <p:sp>
        <p:nvSpPr>
          <p:cNvPr id="46" name="Text Box 66"/>
          <p:cNvSpPr txBox="1">
            <a:spLocks noChangeArrowheads="1"/>
          </p:cNvSpPr>
          <p:nvPr/>
        </p:nvSpPr>
        <p:spPr bwMode="auto">
          <a:xfrm>
            <a:off x="6937375" y="3797300"/>
            <a:ext cx="5095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a=1</a:t>
            </a:r>
            <a:endParaRPr lang="fr-FR" altLang="fr-FR"/>
          </a:p>
        </p:txBody>
      </p: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7764463" y="3797300"/>
            <a:ext cx="5286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b=1</a:t>
            </a:r>
            <a:endParaRPr lang="fr-FR" altLang="fr-FR"/>
          </a:p>
        </p:txBody>
      </p:sp>
      <p:sp>
        <p:nvSpPr>
          <p:cNvPr id="48" name="Freeform 68"/>
          <p:cNvSpPr>
            <a:spLocks/>
          </p:cNvSpPr>
          <p:nvPr/>
        </p:nvSpPr>
        <p:spPr bwMode="auto">
          <a:xfrm>
            <a:off x="1860550" y="2190750"/>
            <a:ext cx="571500" cy="1593850"/>
          </a:xfrm>
          <a:custGeom>
            <a:avLst/>
            <a:gdLst>
              <a:gd name="T0" fmla="*/ 571500 w 487"/>
              <a:gd name="T1" fmla="*/ 0 h 1358"/>
              <a:gd name="T2" fmla="*/ 0 w 487"/>
              <a:gd name="T3" fmla="*/ 0 h 1358"/>
              <a:gd name="T4" fmla="*/ 0 w 487"/>
              <a:gd name="T5" fmla="*/ 1593850 h 1358"/>
              <a:gd name="T6" fmla="*/ 113831 w 487"/>
              <a:gd name="T7" fmla="*/ 1593850 h 1358"/>
              <a:gd name="T8" fmla="*/ 113831 w 487"/>
              <a:gd name="T9" fmla="*/ 757020 h 1358"/>
              <a:gd name="T10" fmla="*/ 237049 w 487"/>
              <a:gd name="T11" fmla="*/ 609137 h 1358"/>
              <a:gd name="T12" fmla="*/ 501089 w 487"/>
              <a:gd name="T13" fmla="*/ 609137 h 1358"/>
              <a:gd name="T14" fmla="*/ 501089 w 487"/>
              <a:gd name="T15" fmla="*/ 749978 h 1358"/>
              <a:gd name="T16" fmla="*/ 571500 w 487"/>
              <a:gd name="T17" fmla="*/ 759367 h 1358"/>
              <a:gd name="T18" fmla="*/ 571500 w 487"/>
              <a:gd name="T19" fmla="*/ 457733 h 1358"/>
              <a:gd name="T20" fmla="*/ 571500 w 487"/>
              <a:gd name="T21" fmla="*/ 0 h 13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7"/>
              <a:gd name="T34" fmla="*/ 0 h 1358"/>
              <a:gd name="T35" fmla="*/ 487 w 487"/>
              <a:gd name="T36" fmla="*/ 1358 h 13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7" h="1358">
                <a:moveTo>
                  <a:pt x="487" y="0"/>
                </a:moveTo>
                <a:lnTo>
                  <a:pt x="0" y="0"/>
                </a:lnTo>
                <a:lnTo>
                  <a:pt x="0" y="1358"/>
                </a:lnTo>
                <a:lnTo>
                  <a:pt x="97" y="1358"/>
                </a:lnTo>
                <a:lnTo>
                  <a:pt x="97" y="645"/>
                </a:lnTo>
                <a:lnTo>
                  <a:pt x="202" y="519"/>
                </a:lnTo>
                <a:lnTo>
                  <a:pt x="427" y="519"/>
                </a:lnTo>
                <a:lnTo>
                  <a:pt x="427" y="639"/>
                </a:lnTo>
                <a:lnTo>
                  <a:pt x="487" y="647"/>
                </a:lnTo>
                <a:lnTo>
                  <a:pt x="487" y="390"/>
                </a:lnTo>
                <a:lnTo>
                  <a:pt x="487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69"/>
          <p:cNvSpPr>
            <a:spLocks/>
          </p:cNvSpPr>
          <p:nvPr/>
        </p:nvSpPr>
        <p:spPr bwMode="auto">
          <a:xfrm>
            <a:off x="2178050" y="3117850"/>
            <a:ext cx="652463" cy="650875"/>
          </a:xfrm>
          <a:custGeom>
            <a:avLst/>
            <a:gdLst>
              <a:gd name="T0" fmla="*/ 0 w 555"/>
              <a:gd name="T1" fmla="*/ 220477 h 555"/>
              <a:gd name="T2" fmla="*/ 0 w 555"/>
              <a:gd name="T3" fmla="*/ 650875 h 555"/>
              <a:gd name="T4" fmla="*/ 652463 w 555"/>
              <a:gd name="T5" fmla="*/ 650875 h 555"/>
              <a:gd name="T6" fmla="*/ 652463 w 555"/>
              <a:gd name="T7" fmla="*/ 220477 h 555"/>
              <a:gd name="T8" fmla="*/ 511390 w 555"/>
              <a:gd name="T9" fmla="*/ 211095 h 555"/>
              <a:gd name="T10" fmla="*/ 458488 w 555"/>
              <a:gd name="T11" fmla="*/ 150112 h 555"/>
              <a:gd name="T12" fmla="*/ 458488 w 555"/>
              <a:gd name="T13" fmla="*/ 0 h 555"/>
              <a:gd name="T14" fmla="*/ 203380 w 555"/>
              <a:gd name="T15" fmla="*/ 9382 h 555"/>
              <a:gd name="T16" fmla="*/ 202205 w 555"/>
              <a:gd name="T17" fmla="*/ 140730 h 555"/>
              <a:gd name="T18" fmla="*/ 141073 w 555"/>
              <a:gd name="T19" fmla="*/ 202885 h 555"/>
              <a:gd name="T20" fmla="*/ 0 w 555"/>
              <a:gd name="T21" fmla="*/ 220477 h 5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5"/>
              <a:gd name="T34" fmla="*/ 0 h 555"/>
              <a:gd name="T35" fmla="*/ 555 w 555"/>
              <a:gd name="T36" fmla="*/ 555 h 5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5" h="555">
                <a:moveTo>
                  <a:pt x="0" y="188"/>
                </a:moveTo>
                <a:lnTo>
                  <a:pt x="0" y="555"/>
                </a:lnTo>
                <a:lnTo>
                  <a:pt x="555" y="555"/>
                </a:lnTo>
                <a:lnTo>
                  <a:pt x="555" y="188"/>
                </a:lnTo>
                <a:lnTo>
                  <a:pt x="435" y="180"/>
                </a:lnTo>
                <a:lnTo>
                  <a:pt x="390" y="128"/>
                </a:lnTo>
                <a:lnTo>
                  <a:pt x="390" y="0"/>
                </a:lnTo>
                <a:lnTo>
                  <a:pt x="173" y="8"/>
                </a:lnTo>
                <a:lnTo>
                  <a:pt x="172" y="120"/>
                </a:lnTo>
                <a:lnTo>
                  <a:pt x="120" y="173"/>
                </a:lnTo>
                <a:lnTo>
                  <a:pt x="0" y="18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" name="Freeform 70"/>
          <p:cNvSpPr>
            <a:spLocks/>
          </p:cNvSpPr>
          <p:nvPr/>
        </p:nvSpPr>
        <p:spPr bwMode="auto">
          <a:xfrm flipH="1">
            <a:off x="2565400" y="2190750"/>
            <a:ext cx="571500" cy="1593850"/>
          </a:xfrm>
          <a:custGeom>
            <a:avLst/>
            <a:gdLst>
              <a:gd name="T0" fmla="*/ 571500 w 487"/>
              <a:gd name="T1" fmla="*/ 0 h 1358"/>
              <a:gd name="T2" fmla="*/ 0 w 487"/>
              <a:gd name="T3" fmla="*/ 0 h 1358"/>
              <a:gd name="T4" fmla="*/ 0 w 487"/>
              <a:gd name="T5" fmla="*/ 1593850 h 1358"/>
              <a:gd name="T6" fmla="*/ 113831 w 487"/>
              <a:gd name="T7" fmla="*/ 1593850 h 1358"/>
              <a:gd name="T8" fmla="*/ 113831 w 487"/>
              <a:gd name="T9" fmla="*/ 757020 h 1358"/>
              <a:gd name="T10" fmla="*/ 237049 w 487"/>
              <a:gd name="T11" fmla="*/ 609137 h 1358"/>
              <a:gd name="T12" fmla="*/ 501089 w 487"/>
              <a:gd name="T13" fmla="*/ 609137 h 1358"/>
              <a:gd name="T14" fmla="*/ 501089 w 487"/>
              <a:gd name="T15" fmla="*/ 749978 h 1358"/>
              <a:gd name="T16" fmla="*/ 571500 w 487"/>
              <a:gd name="T17" fmla="*/ 759367 h 1358"/>
              <a:gd name="T18" fmla="*/ 571500 w 487"/>
              <a:gd name="T19" fmla="*/ 457733 h 1358"/>
              <a:gd name="T20" fmla="*/ 571500 w 487"/>
              <a:gd name="T21" fmla="*/ 0 h 13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7"/>
              <a:gd name="T34" fmla="*/ 0 h 1358"/>
              <a:gd name="T35" fmla="*/ 487 w 487"/>
              <a:gd name="T36" fmla="*/ 1358 h 13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7" h="1358">
                <a:moveTo>
                  <a:pt x="487" y="0"/>
                </a:moveTo>
                <a:lnTo>
                  <a:pt x="0" y="0"/>
                </a:lnTo>
                <a:lnTo>
                  <a:pt x="0" y="1358"/>
                </a:lnTo>
                <a:lnTo>
                  <a:pt x="97" y="1358"/>
                </a:lnTo>
                <a:lnTo>
                  <a:pt x="97" y="645"/>
                </a:lnTo>
                <a:lnTo>
                  <a:pt x="202" y="519"/>
                </a:lnTo>
                <a:lnTo>
                  <a:pt x="427" y="519"/>
                </a:lnTo>
                <a:lnTo>
                  <a:pt x="427" y="639"/>
                </a:lnTo>
                <a:lnTo>
                  <a:pt x="487" y="647"/>
                </a:lnTo>
                <a:lnTo>
                  <a:pt x="487" y="390"/>
                </a:lnTo>
                <a:lnTo>
                  <a:pt x="487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" name="Freeform 71"/>
          <p:cNvSpPr>
            <a:spLocks/>
          </p:cNvSpPr>
          <p:nvPr/>
        </p:nvSpPr>
        <p:spPr bwMode="auto">
          <a:xfrm>
            <a:off x="2212975" y="2862263"/>
            <a:ext cx="571500" cy="317500"/>
          </a:xfrm>
          <a:custGeom>
            <a:avLst/>
            <a:gdLst>
              <a:gd name="T0" fmla="*/ 96228 w 487"/>
              <a:gd name="T1" fmla="*/ 0 h 270"/>
              <a:gd name="T2" fmla="*/ 96228 w 487"/>
              <a:gd name="T3" fmla="*/ 114065 h 270"/>
              <a:gd name="T4" fmla="*/ 483487 w 487"/>
              <a:gd name="T5" fmla="*/ 123472 h 270"/>
              <a:gd name="T6" fmla="*/ 483487 w 487"/>
              <a:gd name="T7" fmla="*/ 0 h 270"/>
              <a:gd name="T8" fmla="*/ 571500 w 487"/>
              <a:gd name="T9" fmla="*/ 0 h 270"/>
              <a:gd name="T10" fmla="*/ 571500 w 487"/>
              <a:gd name="T11" fmla="*/ 308093 h 270"/>
              <a:gd name="T12" fmla="*/ 475272 w 487"/>
              <a:gd name="T13" fmla="*/ 316324 h 270"/>
              <a:gd name="T14" fmla="*/ 475272 w 487"/>
              <a:gd name="T15" fmla="*/ 211667 h 270"/>
              <a:gd name="T16" fmla="*/ 88013 w 487"/>
              <a:gd name="T17" fmla="*/ 219898 h 270"/>
              <a:gd name="T18" fmla="*/ 88013 w 487"/>
              <a:gd name="T19" fmla="*/ 317500 h 270"/>
              <a:gd name="T20" fmla="*/ 0 w 487"/>
              <a:gd name="T21" fmla="*/ 316324 h 270"/>
              <a:gd name="T22" fmla="*/ 0 w 487"/>
              <a:gd name="T23" fmla="*/ 0 h 270"/>
              <a:gd name="T24" fmla="*/ 96228 w 487"/>
              <a:gd name="T25" fmla="*/ 0 h 2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7"/>
              <a:gd name="T40" fmla="*/ 0 h 270"/>
              <a:gd name="T41" fmla="*/ 487 w 487"/>
              <a:gd name="T42" fmla="*/ 270 h 27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7" h="270">
                <a:moveTo>
                  <a:pt x="82" y="0"/>
                </a:moveTo>
                <a:lnTo>
                  <a:pt x="82" y="97"/>
                </a:lnTo>
                <a:lnTo>
                  <a:pt x="412" y="105"/>
                </a:lnTo>
                <a:lnTo>
                  <a:pt x="412" y="0"/>
                </a:lnTo>
                <a:lnTo>
                  <a:pt x="487" y="0"/>
                </a:lnTo>
                <a:lnTo>
                  <a:pt x="487" y="262"/>
                </a:lnTo>
                <a:lnTo>
                  <a:pt x="405" y="269"/>
                </a:lnTo>
                <a:lnTo>
                  <a:pt x="405" y="180"/>
                </a:lnTo>
                <a:lnTo>
                  <a:pt x="75" y="187"/>
                </a:lnTo>
                <a:lnTo>
                  <a:pt x="75" y="270"/>
                </a:lnTo>
                <a:lnTo>
                  <a:pt x="0" y="269"/>
                </a:lnTo>
                <a:lnTo>
                  <a:pt x="0" y="0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" name="Freeform 72"/>
          <p:cNvSpPr>
            <a:spLocks/>
          </p:cNvSpPr>
          <p:nvPr/>
        </p:nvSpPr>
        <p:spPr bwMode="auto">
          <a:xfrm>
            <a:off x="4379913" y="2181225"/>
            <a:ext cx="571500" cy="1595438"/>
          </a:xfrm>
          <a:custGeom>
            <a:avLst/>
            <a:gdLst>
              <a:gd name="T0" fmla="*/ 571500 w 487"/>
              <a:gd name="T1" fmla="*/ 0 h 1358"/>
              <a:gd name="T2" fmla="*/ 0 w 487"/>
              <a:gd name="T3" fmla="*/ 0 h 1358"/>
              <a:gd name="T4" fmla="*/ 0 w 487"/>
              <a:gd name="T5" fmla="*/ 1595438 h 1358"/>
              <a:gd name="T6" fmla="*/ 113831 w 487"/>
              <a:gd name="T7" fmla="*/ 1595438 h 1358"/>
              <a:gd name="T8" fmla="*/ 113831 w 487"/>
              <a:gd name="T9" fmla="*/ 757774 h 1358"/>
              <a:gd name="T10" fmla="*/ 237049 w 487"/>
              <a:gd name="T11" fmla="*/ 609744 h 1358"/>
              <a:gd name="T12" fmla="*/ 501089 w 487"/>
              <a:gd name="T13" fmla="*/ 609744 h 1358"/>
              <a:gd name="T14" fmla="*/ 501089 w 487"/>
              <a:gd name="T15" fmla="*/ 750725 h 1358"/>
              <a:gd name="T16" fmla="*/ 571500 w 487"/>
              <a:gd name="T17" fmla="*/ 760124 h 1358"/>
              <a:gd name="T18" fmla="*/ 571500 w 487"/>
              <a:gd name="T19" fmla="*/ 458189 h 1358"/>
              <a:gd name="T20" fmla="*/ 571500 w 487"/>
              <a:gd name="T21" fmla="*/ 0 h 13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7"/>
              <a:gd name="T34" fmla="*/ 0 h 1358"/>
              <a:gd name="T35" fmla="*/ 487 w 487"/>
              <a:gd name="T36" fmla="*/ 1358 h 13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7" h="1358">
                <a:moveTo>
                  <a:pt x="487" y="0"/>
                </a:moveTo>
                <a:lnTo>
                  <a:pt x="0" y="0"/>
                </a:lnTo>
                <a:lnTo>
                  <a:pt x="0" y="1358"/>
                </a:lnTo>
                <a:lnTo>
                  <a:pt x="97" y="1358"/>
                </a:lnTo>
                <a:lnTo>
                  <a:pt x="97" y="645"/>
                </a:lnTo>
                <a:lnTo>
                  <a:pt x="202" y="519"/>
                </a:lnTo>
                <a:lnTo>
                  <a:pt x="427" y="519"/>
                </a:lnTo>
                <a:lnTo>
                  <a:pt x="427" y="639"/>
                </a:lnTo>
                <a:lnTo>
                  <a:pt x="487" y="647"/>
                </a:lnTo>
                <a:lnTo>
                  <a:pt x="487" y="390"/>
                </a:lnTo>
                <a:lnTo>
                  <a:pt x="487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" name="Freeform 73"/>
          <p:cNvSpPr>
            <a:spLocks/>
          </p:cNvSpPr>
          <p:nvPr/>
        </p:nvSpPr>
        <p:spPr bwMode="auto">
          <a:xfrm>
            <a:off x="4697413" y="3098800"/>
            <a:ext cx="650875" cy="660400"/>
          </a:xfrm>
          <a:custGeom>
            <a:avLst/>
            <a:gdLst>
              <a:gd name="T0" fmla="*/ 0 w 555"/>
              <a:gd name="T1" fmla="*/ 229142 h 562"/>
              <a:gd name="T2" fmla="*/ 0 w 555"/>
              <a:gd name="T3" fmla="*/ 660400 h 562"/>
              <a:gd name="T4" fmla="*/ 650875 w 555"/>
              <a:gd name="T5" fmla="*/ 660400 h 562"/>
              <a:gd name="T6" fmla="*/ 650875 w 555"/>
              <a:gd name="T7" fmla="*/ 229142 h 562"/>
              <a:gd name="T8" fmla="*/ 510145 w 555"/>
              <a:gd name="T9" fmla="*/ 219742 h 562"/>
              <a:gd name="T10" fmla="*/ 457372 w 555"/>
              <a:gd name="T11" fmla="*/ 158637 h 562"/>
              <a:gd name="T12" fmla="*/ 457372 w 555"/>
              <a:gd name="T13" fmla="*/ 8226 h 562"/>
              <a:gd name="T14" fmla="*/ 174739 w 555"/>
              <a:gd name="T15" fmla="*/ 0 h 562"/>
              <a:gd name="T16" fmla="*/ 174739 w 555"/>
              <a:gd name="T17" fmla="*/ 131610 h 562"/>
              <a:gd name="T18" fmla="*/ 140730 w 555"/>
              <a:gd name="T19" fmla="*/ 211516 h 562"/>
              <a:gd name="T20" fmla="*/ 0 w 555"/>
              <a:gd name="T21" fmla="*/ 229142 h 5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5"/>
              <a:gd name="T34" fmla="*/ 0 h 562"/>
              <a:gd name="T35" fmla="*/ 555 w 555"/>
              <a:gd name="T36" fmla="*/ 562 h 5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5" h="562">
                <a:moveTo>
                  <a:pt x="0" y="195"/>
                </a:moveTo>
                <a:lnTo>
                  <a:pt x="0" y="562"/>
                </a:lnTo>
                <a:lnTo>
                  <a:pt x="555" y="562"/>
                </a:lnTo>
                <a:lnTo>
                  <a:pt x="555" y="195"/>
                </a:lnTo>
                <a:lnTo>
                  <a:pt x="435" y="187"/>
                </a:lnTo>
                <a:lnTo>
                  <a:pt x="390" y="135"/>
                </a:lnTo>
                <a:lnTo>
                  <a:pt x="390" y="7"/>
                </a:lnTo>
                <a:lnTo>
                  <a:pt x="149" y="0"/>
                </a:lnTo>
                <a:lnTo>
                  <a:pt x="149" y="112"/>
                </a:lnTo>
                <a:lnTo>
                  <a:pt x="120" y="180"/>
                </a:lnTo>
                <a:lnTo>
                  <a:pt x="0" y="19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4" name="Freeform 74"/>
          <p:cNvSpPr>
            <a:spLocks/>
          </p:cNvSpPr>
          <p:nvPr/>
        </p:nvSpPr>
        <p:spPr bwMode="auto">
          <a:xfrm flipH="1">
            <a:off x="5084763" y="2181225"/>
            <a:ext cx="571500" cy="1595438"/>
          </a:xfrm>
          <a:custGeom>
            <a:avLst/>
            <a:gdLst>
              <a:gd name="T0" fmla="*/ 571500 w 487"/>
              <a:gd name="T1" fmla="*/ 0 h 1358"/>
              <a:gd name="T2" fmla="*/ 0 w 487"/>
              <a:gd name="T3" fmla="*/ 0 h 1358"/>
              <a:gd name="T4" fmla="*/ 0 w 487"/>
              <a:gd name="T5" fmla="*/ 1595438 h 1358"/>
              <a:gd name="T6" fmla="*/ 113831 w 487"/>
              <a:gd name="T7" fmla="*/ 1595438 h 1358"/>
              <a:gd name="T8" fmla="*/ 113831 w 487"/>
              <a:gd name="T9" fmla="*/ 757774 h 1358"/>
              <a:gd name="T10" fmla="*/ 237049 w 487"/>
              <a:gd name="T11" fmla="*/ 609744 h 1358"/>
              <a:gd name="T12" fmla="*/ 501089 w 487"/>
              <a:gd name="T13" fmla="*/ 609744 h 1358"/>
              <a:gd name="T14" fmla="*/ 501089 w 487"/>
              <a:gd name="T15" fmla="*/ 750725 h 1358"/>
              <a:gd name="T16" fmla="*/ 571500 w 487"/>
              <a:gd name="T17" fmla="*/ 760124 h 1358"/>
              <a:gd name="T18" fmla="*/ 571500 w 487"/>
              <a:gd name="T19" fmla="*/ 458189 h 1358"/>
              <a:gd name="T20" fmla="*/ 571500 w 487"/>
              <a:gd name="T21" fmla="*/ 0 h 13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7"/>
              <a:gd name="T34" fmla="*/ 0 h 1358"/>
              <a:gd name="T35" fmla="*/ 487 w 487"/>
              <a:gd name="T36" fmla="*/ 1358 h 13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7" h="1358">
                <a:moveTo>
                  <a:pt x="487" y="0"/>
                </a:moveTo>
                <a:lnTo>
                  <a:pt x="0" y="0"/>
                </a:lnTo>
                <a:lnTo>
                  <a:pt x="0" y="1358"/>
                </a:lnTo>
                <a:lnTo>
                  <a:pt x="97" y="1358"/>
                </a:lnTo>
                <a:lnTo>
                  <a:pt x="97" y="645"/>
                </a:lnTo>
                <a:lnTo>
                  <a:pt x="202" y="519"/>
                </a:lnTo>
                <a:lnTo>
                  <a:pt x="427" y="519"/>
                </a:lnTo>
                <a:lnTo>
                  <a:pt x="427" y="639"/>
                </a:lnTo>
                <a:lnTo>
                  <a:pt x="487" y="647"/>
                </a:lnTo>
                <a:lnTo>
                  <a:pt x="487" y="390"/>
                </a:lnTo>
                <a:lnTo>
                  <a:pt x="487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" name="Freeform 75"/>
          <p:cNvSpPr>
            <a:spLocks/>
          </p:cNvSpPr>
          <p:nvPr/>
        </p:nvSpPr>
        <p:spPr bwMode="auto">
          <a:xfrm>
            <a:off x="6899275" y="2181225"/>
            <a:ext cx="571500" cy="1595438"/>
          </a:xfrm>
          <a:custGeom>
            <a:avLst/>
            <a:gdLst>
              <a:gd name="T0" fmla="*/ 571500 w 487"/>
              <a:gd name="T1" fmla="*/ 0 h 1358"/>
              <a:gd name="T2" fmla="*/ 0 w 487"/>
              <a:gd name="T3" fmla="*/ 0 h 1358"/>
              <a:gd name="T4" fmla="*/ 0 w 487"/>
              <a:gd name="T5" fmla="*/ 1595438 h 1358"/>
              <a:gd name="T6" fmla="*/ 113831 w 487"/>
              <a:gd name="T7" fmla="*/ 1595438 h 1358"/>
              <a:gd name="T8" fmla="*/ 113831 w 487"/>
              <a:gd name="T9" fmla="*/ 757774 h 1358"/>
              <a:gd name="T10" fmla="*/ 237049 w 487"/>
              <a:gd name="T11" fmla="*/ 609744 h 1358"/>
              <a:gd name="T12" fmla="*/ 501089 w 487"/>
              <a:gd name="T13" fmla="*/ 609744 h 1358"/>
              <a:gd name="T14" fmla="*/ 501089 w 487"/>
              <a:gd name="T15" fmla="*/ 750725 h 1358"/>
              <a:gd name="T16" fmla="*/ 571500 w 487"/>
              <a:gd name="T17" fmla="*/ 760124 h 1358"/>
              <a:gd name="T18" fmla="*/ 571500 w 487"/>
              <a:gd name="T19" fmla="*/ 458189 h 1358"/>
              <a:gd name="T20" fmla="*/ 571500 w 487"/>
              <a:gd name="T21" fmla="*/ 0 h 13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7"/>
              <a:gd name="T34" fmla="*/ 0 h 1358"/>
              <a:gd name="T35" fmla="*/ 487 w 487"/>
              <a:gd name="T36" fmla="*/ 1358 h 13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7" h="1358">
                <a:moveTo>
                  <a:pt x="487" y="0"/>
                </a:moveTo>
                <a:lnTo>
                  <a:pt x="0" y="0"/>
                </a:lnTo>
                <a:lnTo>
                  <a:pt x="0" y="1358"/>
                </a:lnTo>
                <a:lnTo>
                  <a:pt x="97" y="1358"/>
                </a:lnTo>
                <a:lnTo>
                  <a:pt x="97" y="645"/>
                </a:lnTo>
                <a:lnTo>
                  <a:pt x="202" y="519"/>
                </a:lnTo>
                <a:lnTo>
                  <a:pt x="427" y="519"/>
                </a:lnTo>
                <a:lnTo>
                  <a:pt x="427" y="639"/>
                </a:lnTo>
                <a:lnTo>
                  <a:pt x="487" y="647"/>
                </a:lnTo>
                <a:lnTo>
                  <a:pt x="487" y="390"/>
                </a:lnTo>
                <a:lnTo>
                  <a:pt x="487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Freeform 76"/>
          <p:cNvSpPr>
            <a:spLocks/>
          </p:cNvSpPr>
          <p:nvPr/>
        </p:nvSpPr>
        <p:spPr bwMode="auto">
          <a:xfrm>
            <a:off x="7216775" y="3098800"/>
            <a:ext cx="650875" cy="660400"/>
          </a:xfrm>
          <a:custGeom>
            <a:avLst/>
            <a:gdLst>
              <a:gd name="T0" fmla="*/ 0 w 555"/>
              <a:gd name="T1" fmla="*/ 229142 h 562"/>
              <a:gd name="T2" fmla="*/ 0 w 555"/>
              <a:gd name="T3" fmla="*/ 660400 h 562"/>
              <a:gd name="T4" fmla="*/ 650875 w 555"/>
              <a:gd name="T5" fmla="*/ 660400 h 562"/>
              <a:gd name="T6" fmla="*/ 650875 w 555"/>
              <a:gd name="T7" fmla="*/ 229142 h 562"/>
              <a:gd name="T8" fmla="*/ 510145 w 555"/>
              <a:gd name="T9" fmla="*/ 219742 h 562"/>
              <a:gd name="T10" fmla="*/ 457372 w 555"/>
              <a:gd name="T11" fmla="*/ 158637 h 562"/>
              <a:gd name="T12" fmla="*/ 457372 w 555"/>
              <a:gd name="T13" fmla="*/ 8226 h 562"/>
              <a:gd name="T14" fmla="*/ 174739 w 555"/>
              <a:gd name="T15" fmla="*/ 0 h 562"/>
              <a:gd name="T16" fmla="*/ 174739 w 555"/>
              <a:gd name="T17" fmla="*/ 131610 h 562"/>
              <a:gd name="T18" fmla="*/ 140730 w 555"/>
              <a:gd name="T19" fmla="*/ 211516 h 562"/>
              <a:gd name="T20" fmla="*/ 0 w 555"/>
              <a:gd name="T21" fmla="*/ 229142 h 5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5"/>
              <a:gd name="T34" fmla="*/ 0 h 562"/>
              <a:gd name="T35" fmla="*/ 555 w 555"/>
              <a:gd name="T36" fmla="*/ 562 h 5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5" h="562">
                <a:moveTo>
                  <a:pt x="0" y="195"/>
                </a:moveTo>
                <a:lnTo>
                  <a:pt x="0" y="562"/>
                </a:lnTo>
                <a:lnTo>
                  <a:pt x="555" y="562"/>
                </a:lnTo>
                <a:lnTo>
                  <a:pt x="555" y="195"/>
                </a:lnTo>
                <a:lnTo>
                  <a:pt x="435" y="187"/>
                </a:lnTo>
                <a:lnTo>
                  <a:pt x="390" y="135"/>
                </a:lnTo>
                <a:lnTo>
                  <a:pt x="390" y="7"/>
                </a:lnTo>
                <a:lnTo>
                  <a:pt x="149" y="0"/>
                </a:lnTo>
                <a:lnTo>
                  <a:pt x="149" y="112"/>
                </a:lnTo>
                <a:lnTo>
                  <a:pt x="120" y="180"/>
                </a:lnTo>
                <a:lnTo>
                  <a:pt x="0" y="19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" name="Freeform 77"/>
          <p:cNvSpPr>
            <a:spLocks/>
          </p:cNvSpPr>
          <p:nvPr/>
        </p:nvSpPr>
        <p:spPr bwMode="auto">
          <a:xfrm flipH="1">
            <a:off x="7604125" y="2181225"/>
            <a:ext cx="571500" cy="1595438"/>
          </a:xfrm>
          <a:custGeom>
            <a:avLst/>
            <a:gdLst>
              <a:gd name="T0" fmla="*/ 571500 w 487"/>
              <a:gd name="T1" fmla="*/ 0 h 1358"/>
              <a:gd name="T2" fmla="*/ 0 w 487"/>
              <a:gd name="T3" fmla="*/ 0 h 1358"/>
              <a:gd name="T4" fmla="*/ 0 w 487"/>
              <a:gd name="T5" fmla="*/ 1595438 h 1358"/>
              <a:gd name="T6" fmla="*/ 113831 w 487"/>
              <a:gd name="T7" fmla="*/ 1595438 h 1358"/>
              <a:gd name="T8" fmla="*/ 113831 w 487"/>
              <a:gd name="T9" fmla="*/ 757774 h 1358"/>
              <a:gd name="T10" fmla="*/ 237049 w 487"/>
              <a:gd name="T11" fmla="*/ 609744 h 1358"/>
              <a:gd name="T12" fmla="*/ 501089 w 487"/>
              <a:gd name="T13" fmla="*/ 609744 h 1358"/>
              <a:gd name="T14" fmla="*/ 501089 w 487"/>
              <a:gd name="T15" fmla="*/ 750725 h 1358"/>
              <a:gd name="T16" fmla="*/ 571500 w 487"/>
              <a:gd name="T17" fmla="*/ 760124 h 1358"/>
              <a:gd name="T18" fmla="*/ 571500 w 487"/>
              <a:gd name="T19" fmla="*/ 458189 h 1358"/>
              <a:gd name="T20" fmla="*/ 571500 w 487"/>
              <a:gd name="T21" fmla="*/ 0 h 13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7"/>
              <a:gd name="T34" fmla="*/ 0 h 1358"/>
              <a:gd name="T35" fmla="*/ 487 w 487"/>
              <a:gd name="T36" fmla="*/ 1358 h 13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7" h="1358">
                <a:moveTo>
                  <a:pt x="487" y="0"/>
                </a:moveTo>
                <a:lnTo>
                  <a:pt x="0" y="0"/>
                </a:lnTo>
                <a:lnTo>
                  <a:pt x="0" y="1358"/>
                </a:lnTo>
                <a:lnTo>
                  <a:pt x="97" y="1358"/>
                </a:lnTo>
                <a:lnTo>
                  <a:pt x="97" y="645"/>
                </a:lnTo>
                <a:lnTo>
                  <a:pt x="202" y="519"/>
                </a:lnTo>
                <a:lnTo>
                  <a:pt x="427" y="519"/>
                </a:lnTo>
                <a:lnTo>
                  <a:pt x="427" y="639"/>
                </a:lnTo>
                <a:lnTo>
                  <a:pt x="487" y="647"/>
                </a:lnTo>
                <a:lnTo>
                  <a:pt x="487" y="390"/>
                </a:lnTo>
                <a:lnTo>
                  <a:pt x="487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58" name="Group 81"/>
          <p:cNvGrpSpPr>
            <a:grpSpLocks/>
          </p:cNvGrpSpPr>
          <p:nvPr/>
        </p:nvGrpSpPr>
        <p:grpSpPr bwMode="auto">
          <a:xfrm>
            <a:off x="2436813" y="1763713"/>
            <a:ext cx="665162" cy="3990975"/>
            <a:chOff x="1535" y="950"/>
            <a:chExt cx="419" cy="2514"/>
          </a:xfrm>
        </p:grpSpPr>
        <p:sp>
          <p:nvSpPr>
            <p:cNvPr id="59" name="Text Box 79"/>
            <p:cNvSpPr txBox="1">
              <a:spLocks noChangeArrowheads="1"/>
            </p:cNvSpPr>
            <p:nvPr/>
          </p:nvSpPr>
          <p:spPr bwMode="auto">
            <a:xfrm>
              <a:off x="1535" y="95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60" name="Text Box 80"/>
            <p:cNvSpPr txBox="1">
              <a:spLocks noChangeArrowheads="1"/>
            </p:cNvSpPr>
            <p:nvPr/>
          </p:nvSpPr>
          <p:spPr bwMode="auto">
            <a:xfrm>
              <a:off x="1766" y="323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sp>
        <p:nvSpPr>
          <p:cNvPr id="61" name="Freeform 82"/>
          <p:cNvSpPr>
            <a:spLocks/>
          </p:cNvSpPr>
          <p:nvPr/>
        </p:nvSpPr>
        <p:spPr bwMode="auto">
          <a:xfrm>
            <a:off x="4783138" y="2855913"/>
            <a:ext cx="571500" cy="317500"/>
          </a:xfrm>
          <a:custGeom>
            <a:avLst/>
            <a:gdLst>
              <a:gd name="T0" fmla="*/ 96228 w 487"/>
              <a:gd name="T1" fmla="*/ 0 h 270"/>
              <a:gd name="T2" fmla="*/ 96228 w 487"/>
              <a:gd name="T3" fmla="*/ 114065 h 270"/>
              <a:gd name="T4" fmla="*/ 483487 w 487"/>
              <a:gd name="T5" fmla="*/ 123472 h 270"/>
              <a:gd name="T6" fmla="*/ 483487 w 487"/>
              <a:gd name="T7" fmla="*/ 0 h 270"/>
              <a:gd name="T8" fmla="*/ 571500 w 487"/>
              <a:gd name="T9" fmla="*/ 0 h 270"/>
              <a:gd name="T10" fmla="*/ 571500 w 487"/>
              <a:gd name="T11" fmla="*/ 308093 h 270"/>
              <a:gd name="T12" fmla="*/ 475272 w 487"/>
              <a:gd name="T13" fmla="*/ 316324 h 270"/>
              <a:gd name="T14" fmla="*/ 475272 w 487"/>
              <a:gd name="T15" fmla="*/ 211667 h 270"/>
              <a:gd name="T16" fmla="*/ 88013 w 487"/>
              <a:gd name="T17" fmla="*/ 219898 h 270"/>
              <a:gd name="T18" fmla="*/ 88013 w 487"/>
              <a:gd name="T19" fmla="*/ 317500 h 270"/>
              <a:gd name="T20" fmla="*/ 0 w 487"/>
              <a:gd name="T21" fmla="*/ 316324 h 270"/>
              <a:gd name="T22" fmla="*/ 0 w 487"/>
              <a:gd name="T23" fmla="*/ 0 h 270"/>
              <a:gd name="T24" fmla="*/ 96228 w 487"/>
              <a:gd name="T25" fmla="*/ 0 h 2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7"/>
              <a:gd name="T40" fmla="*/ 0 h 270"/>
              <a:gd name="T41" fmla="*/ 487 w 487"/>
              <a:gd name="T42" fmla="*/ 270 h 27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7" h="270">
                <a:moveTo>
                  <a:pt x="82" y="0"/>
                </a:moveTo>
                <a:lnTo>
                  <a:pt x="82" y="97"/>
                </a:lnTo>
                <a:lnTo>
                  <a:pt x="412" y="105"/>
                </a:lnTo>
                <a:lnTo>
                  <a:pt x="412" y="0"/>
                </a:lnTo>
                <a:lnTo>
                  <a:pt x="487" y="0"/>
                </a:lnTo>
                <a:lnTo>
                  <a:pt x="487" y="262"/>
                </a:lnTo>
                <a:lnTo>
                  <a:pt x="405" y="269"/>
                </a:lnTo>
                <a:lnTo>
                  <a:pt x="405" y="180"/>
                </a:lnTo>
                <a:lnTo>
                  <a:pt x="75" y="187"/>
                </a:lnTo>
                <a:lnTo>
                  <a:pt x="75" y="270"/>
                </a:lnTo>
                <a:lnTo>
                  <a:pt x="0" y="269"/>
                </a:lnTo>
                <a:lnTo>
                  <a:pt x="0" y="0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2" name="Group 92"/>
          <p:cNvGrpSpPr>
            <a:grpSpLocks/>
          </p:cNvGrpSpPr>
          <p:nvPr/>
        </p:nvGrpSpPr>
        <p:grpSpPr bwMode="auto">
          <a:xfrm>
            <a:off x="3352800" y="1763713"/>
            <a:ext cx="1973263" cy="3992562"/>
            <a:chOff x="2112" y="950"/>
            <a:chExt cx="1243" cy="2515"/>
          </a:xfrm>
        </p:grpSpPr>
        <p:sp>
          <p:nvSpPr>
            <p:cNvPr id="63" name="Text Box 83"/>
            <p:cNvSpPr txBox="1">
              <a:spLocks noChangeArrowheads="1"/>
            </p:cNvSpPr>
            <p:nvPr/>
          </p:nvSpPr>
          <p:spPr bwMode="auto">
            <a:xfrm>
              <a:off x="3167" y="95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64" name="Text Box 84"/>
            <p:cNvSpPr txBox="1">
              <a:spLocks noChangeArrowheads="1"/>
            </p:cNvSpPr>
            <p:nvPr/>
          </p:nvSpPr>
          <p:spPr bwMode="auto">
            <a:xfrm>
              <a:off x="2112" y="323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sp>
        <p:nvSpPr>
          <p:cNvPr id="65" name="Freeform 86"/>
          <p:cNvSpPr>
            <a:spLocks/>
          </p:cNvSpPr>
          <p:nvPr/>
        </p:nvSpPr>
        <p:spPr bwMode="auto">
          <a:xfrm>
            <a:off x="7240588" y="2847975"/>
            <a:ext cx="571500" cy="317500"/>
          </a:xfrm>
          <a:custGeom>
            <a:avLst/>
            <a:gdLst>
              <a:gd name="T0" fmla="*/ 96228 w 487"/>
              <a:gd name="T1" fmla="*/ 0 h 270"/>
              <a:gd name="T2" fmla="*/ 96228 w 487"/>
              <a:gd name="T3" fmla="*/ 114065 h 270"/>
              <a:gd name="T4" fmla="*/ 483487 w 487"/>
              <a:gd name="T5" fmla="*/ 123472 h 270"/>
              <a:gd name="T6" fmla="*/ 483487 w 487"/>
              <a:gd name="T7" fmla="*/ 0 h 270"/>
              <a:gd name="T8" fmla="*/ 571500 w 487"/>
              <a:gd name="T9" fmla="*/ 0 h 270"/>
              <a:gd name="T10" fmla="*/ 571500 w 487"/>
              <a:gd name="T11" fmla="*/ 308093 h 270"/>
              <a:gd name="T12" fmla="*/ 475272 w 487"/>
              <a:gd name="T13" fmla="*/ 316324 h 270"/>
              <a:gd name="T14" fmla="*/ 475272 w 487"/>
              <a:gd name="T15" fmla="*/ 211667 h 270"/>
              <a:gd name="T16" fmla="*/ 88013 w 487"/>
              <a:gd name="T17" fmla="*/ 219898 h 270"/>
              <a:gd name="T18" fmla="*/ 88013 w 487"/>
              <a:gd name="T19" fmla="*/ 317500 h 270"/>
              <a:gd name="T20" fmla="*/ 0 w 487"/>
              <a:gd name="T21" fmla="*/ 316324 h 270"/>
              <a:gd name="T22" fmla="*/ 0 w 487"/>
              <a:gd name="T23" fmla="*/ 0 h 270"/>
              <a:gd name="T24" fmla="*/ 96228 w 487"/>
              <a:gd name="T25" fmla="*/ 0 h 2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7"/>
              <a:gd name="T40" fmla="*/ 0 h 270"/>
              <a:gd name="T41" fmla="*/ 487 w 487"/>
              <a:gd name="T42" fmla="*/ 270 h 27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7" h="270">
                <a:moveTo>
                  <a:pt x="82" y="0"/>
                </a:moveTo>
                <a:lnTo>
                  <a:pt x="82" y="97"/>
                </a:lnTo>
                <a:lnTo>
                  <a:pt x="412" y="105"/>
                </a:lnTo>
                <a:lnTo>
                  <a:pt x="412" y="0"/>
                </a:lnTo>
                <a:lnTo>
                  <a:pt x="487" y="0"/>
                </a:lnTo>
                <a:lnTo>
                  <a:pt x="487" y="262"/>
                </a:lnTo>
                <a:lnTo>
                  <a:pt x="405" y="269"/>
                </a:lnTo>
                <a:lnTo>
                  <a:pt x="405" y="180"/>
                </a:lnTo>
                <a:lnTo>
                  <a:pt x="75" y="187"/>
                </a:lnTo>
                <a:lnTo>
                  <a:pt x="75" y="270"/>
                </a:lnTo>
                <a:lnTo>
                  <a:pt x="0" y="269"/>
                </a:lnTo>
                <a:lnTo>
                  <a:pt x="0" y="0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6" name="Group 93"/>
          <p:cNvGrpSpPr>
            <a:grpSpLocks/>
          </p:cNvGrpSpPr>
          <p:nvPr/>
        </p:nvGrpSpPr>
        <p:grpSpPr bwMode="auto">
          <a:xfrm>
            <a:off x="3362325" y="1781175"/>
            <a:ext cx="4449763" cy="4427538"/>
            <a:chOff x="2118" y="961"/>
            <a:chExt cx="2803" cy="2789"/>
          </a:xfrm>
        </p:grpSpPr>
        <p:sp>
          <p:nvSpPr>
            <p:cNvPr id="67" name="Text Box 87"/>
            <p:cNvSpPr txBox="1">
              <a:spLocks noChangeArrowheads="1"/>
            </p:cNvSpPr>
            <p:nvPr/>
          </p:nvSpPr>
          <p:spPr bwMode="auto">
            <a:xfrm>
              <a:off x="4733" y="96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68" name="Text Box 88"/>
            <p:cNvSpPr txBox="1">
              <a:spLocks noChangeArrowheads="1"/>
            </p:cNvSpPr>
            <p:nvPr/>
          </p:nvSpPr>
          <p:spPr bwMode="auto">
            <a:xfrm>
              <a:off x="2118" y="351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sp>
        <p:nvSpPr>
          <p:cNvPr id="69" name="Text Box 90"/>
          <p:cNvSpPr txBox="1">
            <a:spLocks noChangeArrowheads="1"/>
          </p:cNvSpPr>
          <p:nvPr/>
        </p:nvSpPr>
        <p:spPr bwMode="auto">
          <a:xfrm>
            <a:off x="2800350" y="58515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grpSp>
        <p:nvGrpSpPr>
          <p:cNvPr id="70" name="Group 95"/>
          <p:cNvGrpSpPr>
            <a:grpSpLocks/>
          </p:cNvGrpSpPr>
          <p:nvPr/>
        </p:nvGrpSpPr>
        <p:grpSpPr bwMode="auto">
          <a:xfrm>
            <a:off x="6375400" y="4902200"/>
            <a:ext cx="1079500" cy="1233488"/>
            <a:chOff x="4040" y="2927"/>
            <a:chExt cx="680" cy="777"/>
          </a:xfrm>
        </p:grpSpPr>
        <p:sp>
          <p:nvSpPr>
            <p:cNvPr id="71" name="Text Box 96"/>
            <p:cNvSpPr txBox="1">
              <a:spLocks noChangeArrowheads="1"/>
            </p:cNvSpPr>
            <p:nvPr/>
          </p:nvSpPr>
          <p:spPr bwMode="auto">
            <a:xfrm>
              <a:off x="4040" y="2927"/>
              <a:ext cx="36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4000">
                  <a:solidFill>
                    <a:srgbClr val="FF6600"/>
                  </a:solidFill>
                  <a:sym typeface="Symbol" pitchFamily="18" charset="2"/>
                </a:rPr>
                <a:t>&amp;</a:t>
              </a:r>
            </a:p>
          </p:txBody>
        </p:sp>
        <p:sp>
          <p:nvSpPr>
            <p:cNvPr id="72" name="Text Box 97"/>
            <p:cNvSpPr txBox="1">
              <a:spLocks noChangeArrowheads="1"/>
            </p:cNvSpPr>
            <p:nvPr/>
          </p:nvSpPr>
          <p:spPr bwMode="auto">
            <a:xfrm>
              <a:off x="4412" y="3473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ET</a:t>
              </a:r>
              <a:endParaRPr lang="fr-FR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73" name="Text Box 98"/>
          <p:cNvSpPr txBox="1">
            <a:spLocks noChangeArrowheads="1"/>
          </p:cNvSpPr>
          <p:nvPr/>
        </p:nvSpPr>
        <p:spPr bwMode="auto">
          <a:xfrm>
            <a:off x="5465763" y="47386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a</a:t>
            </a:r>
          </a:p>
        </p:txBody>
      </p:sp>
      <p:sp>
        <p:nvSpPr>
          <p:cNvPr id="74" name="Text Box 99"/>
          <p:cNvSpPr txBox="1">
            <a:spLocks noChangeArrowheads="1"/>
          </p:cNvSpPr>
          <p:nvPr/>
        </p:nvSpPr>
        <p:spPr bwMode="auto">
          <a:xfrm>
            <a:off x="5476875" y="52482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b</a:t>
            </a:r>
          </a:p>
        </p:txBody>
      </p:sp>
      <p:sp>
        <p:nvSpPr>
          <p:cNvPr id="75" name="Text Box 100"/>
          <p:cNvSpPr txBox="1">
            <a:spLocks noChangeArrowheads="1"/>
          </p:cNvSpPr>
          <p:nvPr/>
        </p:nvSpPr>
        <p:spPr bwMode="auto">
          <a:xfrm>
            <a:off x="7573963" y="49815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S</a:t>
            </a: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1268413" y="914400"/>
            <a:ext cx="7777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/>
              <a:t>Technologie pneumatique ou hydraulique :</a:t>
            </a:r>
          </a:p>
          <a:p>
            <a:pPr algn="ctr" eaLnBrk="1" hangingPunct="1">
              <a:defRPr/>
            </a:pPr>
            <a:r>
              <a:rPr lang="fr-FR" sz="2400" b="1" dirty="0" smtClean="0"/>
              <a:t> Les cellules logiques</a:t>
            </a:r>
          </a:p>
        </p:txBody>
      </p:sp>
    </p:spTree>
    <p:extLst>
      <p:ext uri="{BB962C8B-B14F-4D97-AF65-F5344CB8AC3E}">
        <p14:creationId xmlns:p14="http://schemas.microsoft.com/office/powerpoint/2010/main" val="33275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1" grpId="0" animBg="1"/>
      <p:bldP spid="65" grpId="0" animBg="1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7" descr="Grands confettis"/>
          <p:cNvSpPr>
            <a:spLocks/>
          </p:cNvSpPr>
          <p:nvPr/>
        </p:nvSpPr>
        <p:spPr bwMode="auto">
          <a:xfrm>
            <a:off x="6103938" y="2178050"/>
            <a:ext cx="1325562" cy="1114425"/>
          </a:xfrm>
          <a:custGeom>
            <a:avLst/>
            <a:gdLst>
              <a:gd name="T0" fmla="*/ 0 w 835"/>
              <a:gd name="T1" fmla="*/ 595313 h 702"/>
              <a:gd name="T2" fmla="*/ 176212 w 835"/>
              <a:gd name="T3" fmla="*/ 1588 h 702"/>
              <a:gd name="T4" fmla="*/ 330200 w 835"/>
              <a:gd name="T5" fmla="*/ 0 h 702"/>
              <a:gd name="T6" fmla="*/ 1209675 w 835"/>
              <a:gd name="T7" fmla="*/ 119063 h 702"/>
              <a:gd name="T8" fmla="*/ 1254125 w 835"/>
              <a:gd name="T9" fmla="*/ 557213 h 702"/>
              <a:gd name="T10" fmla="*/ 1325562 w 835"/>
              <a:gd name="T11" fmla="*/ 615950 h 702"/>
              <a:gd name="T12" fmla="*/ 1314450 w 835"/>
              <a:gd name="T13" fmla="*/ 811213 h 702"/>
              <a:gd name="T14" fmla="*/ 981075 w 835"/>
              <a:gd name="T15" fmla="*/ 1114425 h 702"/>
              <a:gd name="T16" fmla="*/ 0 w 835"/>
              <a:gd name="T17" fmla="*/ 949325 h 702"/>
              <a:gd name="T18" fmla="*/ 0 w 835"/>
              <a:gd name="T19" fmla="*/ 595313 h 7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5"/>
              <a:gd name="T31" fmla="*/ 0 h 702"/>
              <a:gd name="T32" fmla="*/ 835 w 835"/>
              <a:gd name="T33" fmla="*/ 702 h 7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5" h="702">
                <a:moveTo>
                  <a:pt x="0" y="375"/>
                </a:moveTo>
                <a:lnTo>
                  <a:pt x="111" y="1"/>
                </a:lnTo>
                <a:lnTo>
                  <a:pt x="208" y="0"/>
                </a:lnTo>
                <a:lnTo>
                  <a:pt x="762" y="75"/>
                </a:lnTo>
                <a:lnTo>
                  <a:pt x="790" y="351"/>
                </a:lnTo>
                <a:lnTo>
                  <a:pt x="835" y="388"/>
                </a:lnTo>
                <a:lnTo>
                  <a:pt x="828" y="511"/>
                </a:lnTo>
                <a:lnTo>
                  <a:pt x="618" y="702"/>
                </a:lnTo>
                <a:lnTo>
                  <a:pt x="0" y="598"/>
                </a:lnTo>
                <a:lnTo>
                  <a:pt x="0" y="375"/>
                </a:lnTo>
                <a:close/>
              </a:path>
            </a:pathLst>
          </a:cu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106" descr="Grands confettis"/>
          <p:cNvSpPr>
            <a:spLocks/>
          </p:cNvSpPr>
          <p:nvPr/>
        </p:nvSpPr>
        <p:spPr bwMode="auto">
          <a:xfrm>
            <a:off x="6242050" y="2426494"/>
            <a:ext cx="1814513" cy="1292225"/>
          </a:xfrm>
          <a:custGeom>
            <a:avLst/>
            <a:gdLst>
              <a:gd name="T0" fmla="*/ 0 w 1143"/>
              <a:gd name="T1" fmla="*/ 1290638 h 814"/>
              <a:gd name="T2" fmla="*/ 0 w 1143"/>
              <a:gd name="T3" fmla="*/ 996950 h 814"/>
              <a:gd name="T4" fmla="*/ 1638300 w 1143"/>
              <a:gd name="T5" fmla="*/ 976313 h 814"/>
              <a:gd name="T6" fmla="*/ 1592263 w 1143"/>
              <a:gd name="T7" fmla="*/ 842963 h 814"/>
              <a:gd name="T8" fmla="*/ 1495425 w 1143"/>
              <a:gd name="T9" fmla="*/ 409575 h 814"/>
              <a:gd name="T10" fmla="*/ 1592263 w 1143"/>
              <a:gd name="T11" fmla="*/ 33338 h 814"/>
              <a:gd name="T12" fmla="*/ 1739900 w 1143"/>
              <a:gd name="T13" fmla="*/ 0 h 814"/>
              <a:gd name="T14" fmla="*/ 1814513 w 1143"/>
              <a:gd name="T15" fmla="*/ 461963 h 814"/>
              <a:gd name="T16" fmla="*/ 1801813 w 1143"/>
              <a:gd name="T17" fmla="*/ 1206500 h 814"/>
              <a:gd name="T18" fmla="*/ 176213 w 1143"/>
              <a:gd name="T19" fmla="*/ 1292225 h 814"/>
              <a:gd name="T20" fmla="*/ 0 w 1143"/>
              <a:gd name="T21" fmla="*/ 1290638 h 8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3"/>
              <a:gd name="T34" fmla="*/ 0 h 814"/>
              <a:gd name="T35" fmla="*/ 1143 w 1143"/>
              <a:gd name="T36" fmla="*/ 814 h 814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241 w 10000"/>
              <a:gd name="connsiteY4" fmla="*/ 3170 h 10000"/>
              <a:gd name="connsiteX5" fmla="*/ 8670 w 10000"/>
              <a:gd name="connsiteY5" fmla="*/ 977 h 10000"/>
              <a:gd name="connsiteX6" fmla="*/ 8775 w 10000"/>
              <a:gd name="connsiteY6" fmla="*/ 258 h 10000"/>
              <a:gd name="connsiteX7" fmla="*/ 9589 w 10000"/>
              <a:gd name="connsiteY7" fmla="*/ 0 h 10000"/>
              <a:gd name="connsiteX8" fmla="*/ 10000 w 10000"/>
              <a:gd name="connsiteY8" fmla="*/ 3575 h 10000"/>
              <a:gd name="connsiteX9" fmla="*/ 9930 w 10000"/>
              <a:gd name="connsiteY9" fmla="*/ 9337 h 10000"/>
              <a:gd name="connsiteX10" fmla="*/ 971 w 10000"/>
              <a:gd name="connsiteY10" fmla="*/ 10000 h 10000"/>
              <a:gd name="connsiteX11" fmla="*/ 0 w 10000"/>
              <a:gd name="connsiteY11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241 w 10000"/>
              <a:gd name="connsiteY4" fmla="*/ 3170 h 10000"/>
              <a:gd name="connsiteX5" fmla="*/ 8408 w 10000"/>
              <a:gd name="connsiteY5" fmla="*/ 756 h 10000"/>
              <a:gd name="connsiteX6" fmla="*/ 8775 w 10000"/>
              <a:gd name="connsiteY6" fmla="*/ 258 h 10000"/>
              <a:gd name="connsiteX7" fmla="*/ 9589 w 10000"/>
              <a:gd name="connsiteY7" fmla="*/ 0 h 10000"/>
              <a:gd name="connsiteX8" fmla="*/ 10000 w 10000"/>
              <a:gd name="connsiteY8" fmla="*/ 3575 h 10000"/>
              <a:gd name="connsiteX9" fmla="*/ 9930 w 10000"/>
              <a:gd name="connsiteY9" fmla="*/ 9337 h 10000"/>
              <a:gd name="connsiteX10" fmla="*/ 971 w 10000"/>
              <a:gd name="connsiteY10" fmla="*/ 10000 h 10000"/>
              <a:gd name="connsiteX11" fmla="*/ 0 w 10000"/>
              <a:gd name="connsiteY11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241 w 10000"/>
              <a:gd name="connsiteY4" fmla="*/ 3170 h 10000"/>
              <a:gd name="connsiteX5" fmla="*/ 8355 w 10000"/>
              <a:gd name="connsiteY5" fmla="*/ 1972 h 10000"/>
              <a:gd name="connsiteX6" fmla="*/ 8408 w 10000"/>
              <a:gd name="connsiteY6" fmla="*/ 756 h 10000"/>
              <a:gd name="connsiteX7" fmla="*/ 8775 w 10000"/>
              <a:gd name="connsiteY7" fmla="*/ 258 h 10000"/>
              <a:gd name="connsiteX8" fmla="*/ 9589 w 10000"/>
              <a:gd name="connsiteY8" fmla="*/ 0 h 10000"/>
              <a:gd name="connsiteX9" fmla="*/ 10000 w 10000"/>
              <a:gd name="connsiteY9" fmla="*/ 3575 h 10000"/>
              <a:gd name="connsiteX10" fmla="*/ 9930 w 10000"/>
              <a:gd name="connsiteY10" fmla="*/ 9337 h 10000"/>
              <a:gd name="connsiteX11" fmla="*/ 971 w 10000"/>
              <a:gd name="connsiteY11" fmla="*/ 10000 h 10000"/>
              <a:gd name="connsiteX12" fmla="*/ 0 w 10000"/>
              <a:gd name="connsiteY12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241 w 10000"/>
              <a:gd name="connsiteY4" fmla="*/ 3170 h 10000"/>
              <a:gd name="connsiteX5" fmla="*/ 8303 w 10000"/>
              <a:gd name="connsiteY5" fmla="*/ 1751 h 10000"/>
              <a:gd name="connsiteX6" fmla="*/ 8408 w 10000"/>
              <a:gd name="connsiteY6" fmla="*/ 756 h 10000"/>
              <a:gd name="connsiteX7" fmla="*/ 8775 w 10000"/>
              <a:gd name="connsiteY7" fmla="*/ 258 h 10000"/>
              <a:gd name="connsiteX8" fmla="*/ 9589 w 10000"/>
              <a:gd name="connsiteY8" fmla="*/ 0 h 10000"/>
              <a:gd name="connsiteX9" fmla="*/ 10000 w 10000"/>
              <a:gd name="connsiteY9" fmla="*/ 3575 h 10000"/>
              <a:gd name="connsiteX10" fmla="*/ 9930 w 10000"/>
              <a:gd name="connsiteY10" fmla="*/ 9337 h 10000"/>
              <a:gd name="connsiteX11" fmla="*/ 971 w 10000"/>
              <a:gd name="connsiteY11" fmla="*/ 10000 h 10000"/>
              <a:gd name="connsiteX12" fmla="*/ 0 w 10000"/>
              <a:gd name="connsiteY12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241 w 10000"/>
              <a:gd name="connsiteY4" fmla="*/ 3170 h 10000"/>
              <a:gd name="connsiteX5" fmla="*/ 8251 w 10000"/>
              <a:gd name="connsiteY5" fmla="*/ 1751 h 10000"/>
              <a:gd name="connsiteX6" fmla="*/ 8408 w 10000"/>
              <a:gd name="connsiteY6" fmla="*/ 756 h 10000"/>
              <a:gd name="connsiteX7" fmla="*/ 8775 w 10000"/>
              <a:gd name="connsiteY7" fmla="*/ 258 h 10000"/>
              <a:gd name="connsiteX8" fmla="*/ 9589 w 10000"/>
              <a:gd name="connsiteY8" fmla="*/ 0 h 10000"/>
              <a:gd name="connsiteX9" fmla="*/ 10000 w 10000"/>
              <a:gd name="connsiteY9" fmla="*/ 3575 h 10000"/>
              <a:gd name="connsiteX10" fmla="*/ 9930 w 10000"/>
              <a:gd name="connsiteY10" fmla="*/ 9337 h 10000"/>
              <a:gd name="connsiteX11" fmla="*/ 971 w 10000"/>
              <a:gd name="connsiteY11" fmla="*/ 10000 h 10000"/>
              <a:gd name="connsiteX12" fmla="*/ 0 w 10000"/>
              <a:gd name="connsiteY12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460 w 10000"/>
              <a:gd name="connsiteY4" fmla="*/ 4773 h 10000"/>
              <a:gd name="connsiteX5" fmla="*/ 8241 w 10000"/>
              <a:gd name="connsiteY5" fmla="*/ 3170 h 10000"/>
              <a:gd name="connsiteX6" fmla="*/ 8251 w 10000"/>
              <a:gd name="connsiteY6" fmla="*/ 1751 h 10000"/>
              <a:gd name="connsiteX7" fmla="*/ 8408 w 10000"/>
              <a:gd name="connsiteY7" fmla="*/ 756 h 10000"/>
              <a:gd name="connsiteX8" fmla="*/ 8775 w 10000"/>
              <a:gd name="connsiteY8" fmla="*/ 258 h 10000"/>
              <a:gd name="connsiteX9" fmla="*/ 9589 w 10000"/>
              <a:gd name="connsiteY9" fmla="*/ 0 h 10000"/>
              <a:gd name="connsiteX10" fmla="*/ 10000 w 10000"/>
              <a:gd name="connsiteY10" fmla="*/ 3575 h 10000"/>
              <a:gd name="connsiteX11" fmla="*/ 9930 w 10000"/>
              <a:gd name="connsiteY11" fmla="*/ 9337 h 10000"/>
              <a:gd name="connsiteX12" fmla="*/ 971 w 10000"/>
              <a:gd name="connsiteY12" fmla="*/ 10000 h 10000"/>
              <a:gd name="connsiteX13" fmla="*/ 0 w 10000"/>
              <a:gd name="connsiteY13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224 w 10000"/>
              <a:gd name="connsiteY4" fmla="*/ 5547 h 10000"/>
              <a:gd name="connsiteX5" fmla="*/ 8241 w 10000"/>
              <a:gd name="connsiteY5" fmla="*/ 3170 h 10000"/>
              <a:gd name="connsiteX6" fmla="*/ 8251 w 10000"/>
              <a:gd name="connsiteY6" fmla="*/ 1751 h 10000"/>
              <a:gd name="connsiteX7" fmla="*/ 8408 w 10000"/>
              <a:gd name="connsiteY7" fmla="*/ 756 h 10000"/>
              <a:gd name="connsiteX8" fmla="*/ 8775 w 10000"/>
              <a:gd name="connsiteY8" fmla="*/ 258 h 10000"/>
              <a:gd name="connsiteX9" fmla="*/ 9589 w 10000"/>
              <a:gd name="connsiteY9" fmla="*/ 0 h 10000"/>
              <a:gd name="connsiteX10" fmla="*/ 10000 w 10000"/>
              <a:gd name="connsiteY10" fmla="*/ 3575 h 10000"/>
              <a:gd name="connsiteX11" fmla="*/ 9930 w 10000"/>
              <a:gd name="connsiteY11" fmla="*/ 9337 h 10000"/>
              <a:gd name="connsiteX12" fmla="*/ 971 w 10000"/>
              <a:gd name="connsiteY12" fmla="*/ 10000 h 10000"/>
              <a:gd name="connsiteX13" fmla="*/ 0 w 10000"/>
              <a:gd name="connsiteY13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539 w 10000"/>
              <a:gd name="connsiteY4" fmla="*/ 6100 h 10000"/>
              <a:gd name="connsiteX5" fmla="*/ 8224 w 10000"/>
              <a:gd name="connsiteY5" fmla="*/ 5547 h 10000"/>
              <a:gd name="connsiteX6" fmla="*/ 8241 w 10000"/>
              <a:gd name="connsiteY6" fmla="*/ 3170 h 10000"/>
              <a:gd name="connsiteX7" fmla="*/ 8251 w 10000"/>
              <a:gd name="connsiteY7" fmla="*/ 1751 h 10000"/>
              <a:gd name="connsiteX8" fmla="*/ 8408 w 10000"/>
              <a:gd name="connsiteY8" fmla="*/ 756 h 10000"/>
              <a:gd name="connsiteX9" fmla="*/ 8775 w 10000"/>
              <a:gd name="connsiteY9" fmla="*/ 258 h 10000"/>
              <a:gd name="connsiteX10" fmla="*/ 9589 w 10000"/>
              <a:gd name="connsiteY10" fmla="*/ 0 h 10000"/>
              <a:gd name="connsiteX11" fmla="*/ 10000 w 10000"/>
              <a:gd name="connsiteY11" fmla="*/ 3575 h 10000"/>
              <a:gd name="connsiteX12" fmla="*/ 9930 w 10000"/>
              <a:gd name="connsiteY12" fmla="*/ 9337 h 10000"/>
              <a:gd name="connsiteX13" fmla="*/ 971 w 10000"/>
              <a:gd name="connsiteY13" fmla="*/ 10000 h 10000"/>
              <a:gd name="connsiteX14" fmla="*/ 0 w 10000"/>
              <a:gd name="connsiteY14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539 w 10000"/>
              <a:gd name="connsiteY4" fmla="*/ 6284 h 10000"/>
              <a:gd name="connsiteX5" fmla="*/ 8224 w 10000"/>
              <a:gd name="connsiteY5" fmla="*/ 5547 h 10000"/>
              <a:gd name="connsiteX6" fmla="*/ 8241 w 10000"/>
              <a:gd name="connsiteY6" fmla="*/ 3170 h 10000"/>
              <a:gd name="connsiteX7" fmla="*/ 8251 w 10000"/>
              <a:gd name="connsiteY7" fmla="*/ 1751 h 10000"/>
              <a:gd name="connsiteX8" fmla="*/ 8408 w 10000"/>
              <a:gd name="connsiteY8" fmla="*/ 756 h 10000"/>
              <a:gd name="connsiteX9" fmla="*/ 8775 w 10000"/>
              <a:gd name="connsiteY9" fmla="*/ 258 h 10000"/>
              <a:gd name="connsiteX10" fmla="*/ 9589 w 10000"/>
              <a:gd name="connsiteY10" fmla="*/ 0 h 10000"/>
              <a:gd name="connsiteX11" fmla="*/ 10000 w 10000"/>
              <a:gd name="connsiteY11" fmla="*/ 3575 h 10000"/>
              <a:gd name="connsiteX12" fmla="*/ 9930 w 10000"/>
              <a:gd name="connsiteY12" fmla="*/ 9337 h 10000"/>
              <a:gd name="connsiteX13" fmla="*/ 971 w 10000"/>
              <a:gd name="connsiteY13" fmla="*/ 10000 h 10000"/>
              <a:gd name="connsiteX14" fmla="*/ 0 w 10000"/>
              <a:gd name="connsiteY14" fmla="*/ 99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0" y="9988"/>
                </a:moveTo>
                <a:lnTo>
                  <a:pt x="0" y="7715"/>
                </a:lnTo>
                <a:lnTo>
                  <a:pt x="9029" y="7555"/>
                </a:lnTo>
                <a:cubicBezTo>
                  <a:pt x="8944" y="7211"/>
                  <a:pt x="8860" y="6867"/>
                  <a:pt x="8775" y="6523"/>
                </a:cubicBezTo>
                <a:lnTo>
                  <a:pt x="8539" y="6284"/>
                </a:lnTo>
                <a:lnTo>
                  <a:pt x="8224" y="5547"/>
                </a:lnTo>
                <a:cubicBezTo>
                  <a:pt x="8230" y="4755"/>
                  <a:pt x="8235" y="3962"/>
                  <a:pt x="8241" y="3170"/>
                </a:cubicBezTo>
                <a:cubicBezTo>
                  <a:pt x="8171" y="2412"/>
                  <a:pt x="8223" y="2153"/>
                  <a:pt x="8251" y="1751"/>
                </a:cubicBezTo>
                <a:cubicBezTo>
                  <a:pt x="8279" y="1349"/>
                  <a:pt x="8338" y="1042"/>
                  <a:pt x="8408" y="756"/>
                </a:cubicBezTo>
                <a:lnTo>
                  <a:pt x="8775" y="258"/>
                </a:lnTo>
                <a:lnTo>
                  <a:pt x="9589" y="0"/>
                </a:lnTo>
                <a:lnTo>
                  <a:pt x="10000" y="3575"/>
                </a:lnTo>
                <a:cubicBezTo>
                  <a:pt x="9977" y="5496"/>
                  <a:pt x="9953" y="7416"/>
                  <a:pt x="9930" y="9337"/>
                </a:cubicBezTo>
                <a:lnTo>
                  <a:pt x="971" y="10000"/>
                </a:lnTo>
                <a:lnTo>
                  <a:pt x="0" y="9988"/>
                </a:lnTo>
                <a:close/>
              </a:path>
            </a:pathLst>
          </a:cu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" name="Freeform 100" descr="Grands confettis"/>
          <p:cNvSpPr>
            <a:spLocks/>
          </p:cNvSpPr>
          <p:nvPr/>
        </p:nvSpPr>
        <p:spPr bwMode="auto">
          <a:xfrm>
            <a:off x="2449513" y="2474913"/>
            <a:ext cx="950912" cy="817562"/>
          </a:xfrm>
          <a:custGeom>
            <a:avLst/>
            <a:gdLst>
              <a:gd name="T0" fmla="*/ 0 w 599"/>
              <a:gd name="T1" fmla="*/ 142875 h 515"/>
              <a:gd name="T2" fmla="*/ 461962 w 599"/>
              <a:gd name="T3" fmla="*/ 0 h 515"/>
              <a:gd name="T4" fmla="*/ 941387 w 599"/>
              <a:gd name="T5" fmla="*/ 44450 h 515"/>
              <a:gd name="T6" fmla="*/ 941387 w 599"/>
              <a:gd name="T7" fmla="*/ 133350 h 515"/>
              <a:gd name="T8" fmla="*/ 844550 w 599"/>
              <a:gd name="T9" fmla="*/ 185737 h 515"/>
              <a:gd name="T10" fmla="*/ 835025 w 599"/>
              <a:gd name="T11" fmla="*/ 577850 h 515"/>
              <a:gd name="T12" fmla="*/ 941387 w 599"/>
              <a:gd name="T13" fmla="*/ 639762 h 515"/>
              <a:gd name="T14" fmla="*/ 950912 w 599"/>
              <a:gd name="T15" fmla="*/ 817562 h 515"/>
              <a:gd name="T16" fmla="*/ 0 w 599"/>
              <a:gd name="T17" fmla="*/ 773112 h 515"/>
              <a:gd name="T18" fmla="*/ 0 w 599"/>
              <a:gd name="T19" fmla="*/ 142875 h 5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9"/>
              <a:gd name="T31" fmla="*/ 0 h 515"/>
              <a:gd name="T32" fmla="*/ 599 w 599"/>
              <a:gd name="T33" fmla="*/ 515 h 5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9" h="515">
                <a:moveTo>
                  <a:pt x="0" y="90"/>
                </a:moveTo>
                <a:lnTo>
                  <a:pt x="291" y="0"/>
                </a:lnTo>
                <a:lnTo>
                  <a:pt x="593" y="28"/>
                </a:lnTo>
                <a:lnTo>
                  <a:pt x="593" y="84"/>
                </a:lnTo>
                <a:lnTo>
                  <a:pt x="532" y="117"/>
                </a:lnTo>
                <a:lnTo>
                  <a:pt x="526" y="364"/>
                </a:lnTo>
                <a:lnTo>
                  <a:pt x="593" y="403"/>
                </a:lnTo>
                <a:lnTo>
                  <a:pt x="599" y="515"/>
                </a:lnTo>
                <a:lnTo>
                  <a:pt x="0" y="487"/>
                </a:lnTo>
                <a:lnTo>
                  <a:pt x="0" y="90"/>
                </a:lnTo>
                <a:close/>
              </a:path>
            </a:pathLst>
          </a:cu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6259513" y="4852988"/>
            <a:ext cx="869950" cy="852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flipH="1">
            <a:off x="5584825" y="5297488"/>
            <a:ext cx="67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38"/>
          <p:cNvSpPr>
            <a:spLocks noChangeShapeType="1"/>
          </p:cNvSpPr>
          <p:nvPr/>
        </p:nvSpPr>
        <p:spPr bwMode="auto">
          <a:xfrm flipH="1">
            <a:off x="7127875" y="5294313"/>
            <a:ext cx="67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5818188" y="575151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Fonction : </a:t>
            </a:r>
          </a:p>
        </p:txBody>
      </p: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6489700" y="4902200"/>
            <a:ext cx="1206500" cy="1233488"/>
            <a:chOff x="4040" y="2927"/>
            <a:chExt cx="760" cy="777"/>
          </a:xfrm>
        </p:grpSpPr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4040" y="2927"/>
              <a:ext cx="2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4000">
                  <a:solidFill>
                    <a:srgbClr val="FF6600"/>
                  </a:solidFill>
                  <a:sym typeface="Symbol" pitchFamily="18" charset="2"/>
                </a:rPr>
                <a:t>1</a:t>
              </a:r>
            </a:p>
          </p:txBody>
        </p:sp>
        <p:sp>
          <p:nvSpPr>
            <p:cNvPr id="16" name="Text Box 73"/>
            <p:cNvSpPr txBox="1">
              <a:spLocks noChangeArrowheads="1"/>
            </p:cNvSpPr>
            <p:nvPr/>
          </p:nvSpPr>
          <p:spPr bwMode="auto">
            <a:xfrm>
              <a:off x="4412" y="3473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OUI</a:t>
              </a:r>
              <a:endParaRPr lang="fr-FR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7" name="Text Box 74"/>
          <p:cNvSpPr txBox="1">
            <a:spLocks noChangeArrowheads="1"/>
          </p:cNvSpPr>
          <p:nvPr/>
        </p:nvSpPr>
        <p:spPr bwMode="auto">
          <a:xfrm>
            <a:off x="5465763" y="499586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a</a:t>
            </a: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7573963" y="49815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S</a:t>
            </a:r>
          </a:p>
        </p:txBody>
      </p:sp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6145213" y="3736975"/>
            <a:ext cx="44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a=1</a:t>
            </a:r>
            <a:endParaRPr lang="fr-FR" altLang="fr-FR"/>
          </a:p>
        </p:txBody>
      </p:sp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6067425" y="1779588"/>
            <a:ext cx="11509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S = </a:t>
            </a:r>
            <a:endParaRPr lang="fr-FR" altLang="fr-FR"/>
          </a:p>
        </p:txBody>
      </p:sp>
      <p:sp>
        <p:nvSpPr>
          <p:cNvPr id="21" name="Text Box 80"/>
          <p:cNvSpPr txBox="1">
            <a:spLocks noChangeArrowheads="1"/>
          </p:cNvSpPr>
          <p:nvPr/>
        </p:nvSpPr>
        <p:spPr bwMode="auto">
          <a:xfrm>
            <a:off x="2544763" y="3717925"/>
            <a:ext cx="44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a=0</a:t>
            </a:r>
            <a:endParaRPr lang="fr-FR" altLang="fr-FR"/>
          </a:p>
        </p:txBody>
      </p:sp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2446338" y="1738313"/>
            <a:ext cx="11509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S = </a:t>
            </a:r>
            <a:endParaRPr lang="fr-FR" altLang="fr-FR"/>
          </a:p>
        </p:txBody>
      </p:sp>
      <p:sp>
        <p:nvSpPr>
          <p:cNvPr id="23" name="Freeform 83"/>
          <p:cNvSpPr>
            <a:spLocks/>
          </p:cNvSpPr>
          <p:nvPr/>
        </p:nvSpPr>
        <p:spPr bwMode="auto">
          <a:xfrm>
            <a:off x="6108700" y="2181225"/>
            <a:ext cx="973138" cy="649288"/>
          </a:xfrm>
          <a:custGeom>
            <a:avLst/>
            <a:gdLst>
              <a:gd name="T0" fmla="*/ 888517 w 1035"/>
              <a:gd name="T1" fmla="*/ 500493 h 720"/>
              <a:gd name="T2" fmla="*/ 973138 w 1035"/>
              <a:gd name="T3" fmla="*/ 500493 h 720"/>
              <a:gd name="T4" fmla="*/ 973138 w 1035"/>
              <a:gd name="T5" fmla="*/ 202903 h 720"/>
              <a:gd name="T6" fmla="*/ 183345 w 1035"/>
              <a:gd name="T7" fmla="*/ 202903 h 720"/>
              <a:gd name="T8" fmla="*/ 183345 w 1035"/>
              <a:gd name="T9" fmla="*/ 0 h 720"/>
              <a:gd name="T10" fmla="*/ 0 w 1035"/>
              <a:gd name="T11" fmla="*/ 0 h 720"/>
              <a:gd name="T12" fmla="*/ 0 w 1035"/>
              <a:gd name="T13" fmla="*/ 649288 h 720"/>
              <a:gd name="T14" fmla="*/ 346005 w 1035"/>
              <a:gd name="T15" fmla="*/ 642074 h 720"/>
              <a:gd name="T16" fmla="*/ 345064 w 1035"/>
              <a:gd name="T17" fmla="*/ 587966 h 720"/>
              <a:gd name="T18" fmla="*/ 620552 w 1035"/>
              <a:gd name="T19" fmla="*/ 587966 h 720"/>
              <a:gd name="T20" fmla="*/ 620552 w 1035"/>
              <a:gd name="T21" fmla="*/ 527547 h 720"/>
              <a:gd name="T22" fmla="*/ 521828 w 1035"/>
              <a:gd name="T23" fmla="*/ 527547 h 720"/>
              <a:gd name="T24" fmla="*/ 521828 w 1035"/>
              <a:gd name="T25" fmla="*/ 385064 h 720"/>
              <a:gd name="T26" fmla="*/ 888517 w 1035"/>
              <a:gd name="T27" fmla="*/ 385064 h 720"/>
              <a:gd name="T28" fmla="*/ 888517 w 1035"/>
              <a:gd name="T29" fmla="*/ 500493 h 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35"/>
              <a:gd name="T46" fmla="*/ 0 h 720"/>
              <a:gd name="T47" fmla="*/ 1035 w 1035"/>
              <a:gd name="T48" fmla="*/ 720 h 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35" h="720">
                <a:moveTo>
                  <a:pt x="945" y="555"/>
                </a:moveTo>
                <a:lnTo>
                  <a:pt x="1035" y="555"/>
                </a:lnTo>
                <a:lnTo>
                  <a:pt x="1035" y="225"/>
                </a:lnTo>
                <a:lnTo>
                  <a:pt x="195" y="225"/>
                </a:lnTo>
                <a:lnTo>
                  <a:pt x="195" y="0"/>
                </a:lnTo>
                <a:lnTo>
                  <a:pt x="0" y="0"/>
                </a:lnTo>
                <a:lnTo>
                  <a:pt x="0" y="720"/>
                </a:lnTo>
                <a:lnTo>
                  <a:pt x="368" y="712"/>
                </a:lnTo>
                <a:lnTo>
                  <a:pt x="367" y="652"/>
                </a:lnTo>
                <a:lnTo>
                  <a:pt x="660" y="652"/>
                </a:lnTo>
                <a:lnTo>
                  <a:pt x="660" y="585"/>
                </a:lnTo>
                <a:lnTo>
                  <a:pt x="555" y="585"/>
                </a:lnTo>
                <a:lnTo>
                  <a:pt x="555" y="427"/>
                </a:lnTo>
                <a:lnTo>
                  <a:pt x="945" y="427"/>
                </a:lnTo>
                <a:lnTo>
                  <a:pt x="945" y="55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Freeform 84"/>
          <p:cNvSpPr>
            <a:spLocks/>
          </p:cNvSpPr>
          <p:nvPr/>
        </p:nvSpPr>
        <p:spPr bwMode="auto">
          <a:xfrm>
            <a:off x="6108700" y="2919413"/>
            <a:ext cx="1811338" cy="779462"/>
          </a:xfrm>
          <a:custGeom>
            <a:avLst/>
            <a:gdLst>
              <a:gd name="T0" fmla="*/ 888758 w 1928"/>
              <a:gd name="T1" fmla="*/ 156254 h 863"/>
              <a:gd name="T2" fmla="*/ 1120812 w 1928"/>
              <a:gd name="T3" fmla="*/ 149028 h 863"/>
              <a:gd name="T4" fmla="*/ 1211943 w 1928"/>
              <a:gd name="T5" fmla="*/ 61418 h 863"/>
              <a:gd name="T6" fmla="*/ 1254220 w 1928"/>
              <a:gd name="T7" fmla="*/ 54192 h 863"/>
              <a:gd name="T8" fmla="*/ 1254220 w 1928"/>
              <a:gd name="T9" fmla="*/ 325152 h 863"/>
              <a:gd name="T10" fmla="*/ 1670414 w 1928"/>
              <a:gd name="T11" fmla="*/ 338700 h 863"/>
              <a:gd name="T12" fmla="*/ 1747453 w 1928"/>
              <a:gd name="T13" fmla="*/ 338700 h 863"/>
              <a:gd name="T14" fmla="*/ 1747453 w 1928"/>
              <a:gd name="T15" fmla="*/ 108384 h 863"/>
              <a:gd name="T16" fmla="*/ 1811338 w 1928"/>
              <a:gd name="T17" fmla="*/ 108384 h 863"/>
              <a:gd name="T18" fmla="*/ 1811338 w 1928"/>
              <a:gd name="T19" fmla="*/ 535598 h 863"/>
              <a:gd name="T20" fmla="*/ 176624 w 1928"/>
              <a:gd name="T21" fmla="*/ 541920 h 863"/>
              <a:gd name="T22" fmla="*/ 176624 w 1928"/>
              <a:gd name="T23" fmla="*/ 779462 h 863"/>
              <a:gd name="T24" fmla="*/ 0 w 1928"/>
              <a:gd name="T25" fmla="*/ 779462 h 863"/>
              <a:gd name="T26" fmla="*/ 0 w 1928"/>
              <a:gd name="T27" fmla="*/ 0 h 863"/>
              <a:gd name="T28" fmla="*/ 338217 w 1928"/>
              <a:gd name="T29" fmla="*/ 0 h 863"/>
              <a:gd name="T30" fmla="*/ 345733 w 1928"/>
              <a:gd name="T31" fmla="*/ 68643 h 863"/>
              <a:gd name="T32" fmla="*/ 621003 w 1928"/>
              <a:gd name="T33" fmla="*/ 68643 h 863"/>
              <a:gd name="T34" fmla="*/ 621003 w 1928"/>
              <a:gd name="T35" fmla="*/ 129158 h 863"/>
              <a:gd name="T36" fmla="*/ 522357 w 1928"/>
              <a:gd name="T37" fmla="*/ 129158 h 863"/>
              <a:gd name="T38" fmla="*/ 522357 w 1928"/>
              <a:gd name="T39" fmla="*/ 271863 h 863"/>
              <a:gd name="T40" fmla="*/ 888758 w 1928"/>
              <a:gd name="T41" fmla="*/ 271863 h 863"/>
              <a:gd name="T42" fmla="*/ 888758 w 1928"/>
              <a:gd name="T43" fmla="*/ 156254 h 8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28"/>
              <a:gd name="T67" fmla="*/ 0 h 863"/>
              <a:gd name="T68" fmla="*/ 1928 w 1928"/>
              <a:gd name="T69" fmla="*/ 863 h 8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28" h="863">
                <a:moveTo>
                  <a:pt x="946" y="173"/>
                </a:moveTo>
                <a:lnTo>
                  <a:pt x="1193" y="165"/>
                </a:lnTo>
                <a:lnTo>
                  <a:pt x="1290" y="68"/>
                </a:lnTo>
                <a:lnTo>
                  <a:pt x="1335" y="60"/>
                </a:lnTo>
                <a:lnTo>
                  <a:pt x="1335" y="360"/>
                </a:lnTo>
                <a:lnTo>
                  <a:pt x="1778" y="375"/>
                </a:lnTo>
                <a:lnTo>
                  <a:pt x="1860" y="375"/>
                </a:lnTo>
                <a:lnTo>
                  <a:pt x="1860" y="120"/>
                </a:lnTo>
                <a:lnTo>
                  <a:pt x="1928" y="120"/>
                </a:lnTo>
                <a:lnTo>
                  <a:pt x="1928" y="593"/>
                </a:lnTo>
                <a:lnTo>
                  <a:pt x="188" y="600"/>
                </a:lnTo>
                <a:lnTo>
                  <a:pt x="188" y="863"/>
                </a:lnTo>
                <a:lnTo>
                  <a:pt x="0" y="863"/>
                </a:lnTo>
                <a:lnTo>
                  <a:pt x="0" y="0"/>
                </a:lnTo>
                <a:lnTo>
                  <a:pt x="360" y="0"/>
                </a:lnTo>
                <a:lnTo>
                  <a:pt x="368" y="76"/>
                </a:lnTo>
                <a:lnTo>
                  <a:pt x="661" y="76"/>
                </a:lnTo>
                <a:lnTo>
                  <a:pt x="661" y="143"/>
                </a:lnTo>
                <a:lnTo>
                  <a:pt x="556" y="143"/>
                </a:lnTo>
                <a:lnTo>
                  <a:pt x="556" y="301"/>
                </a:lnTo>
                <a:lnTo>
                  <a:pt x="946" y="301"/>
                </a:lnTo>
                <a:lnTo>
                  <a:pt x="946" y="17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" name="Freeform 85"/>
          <p:cNvSpPr>
            <a:spLocks/>
          </p:cNvSpPr>
          <p:nvPr/>
        </p:nvSpPr>
        <p:spPr bwMode="auto">
          <a:xfrm>
            <a:off x="6405563" y="2181225"/>
            <a:ext cx="957262" cy="582613"/>
          </a:xfrm>
          <a:custGeom>
            <a:avLst/>
            <a:gdLst>
              <a:gd name="T0" fmla="*/ 0 w 1020"/>
              <a:gd name="T1" fmla="*/ 0 h 645"/>
              <a:gd name="T2" fmla="*/ 0 w 1020"/>
              <a:gd name="T3" fmla="*/ 128265 h 645"/>
              <a:gd name="T4" fmla="*/ 886875 w 1020"/>
              <a:gd name="T5" fmla="*/ 128265 h 645"/>
              <a:gd name="T6" fmla="*/ 886875 w 1020"/>
              <a:gd name="T7" fmla="*/ 582613 h 645"/>
              <a:gd name="T8" fmla="*/ 957262 w 1020"/>
              <a:gd name="T9" fmla="*/ 582613 h 645"/>
              <a:gd name="T10" fmla="*/ 957262 w 1020"/>
              <a:gd name="T11" fmla="*/ 6323 h 645"/>
              <a:gd name="T12" fmla="*/ 0 w 1020"/>
              <a:gd name="T13" fmla="*/ 0 h 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0"/>
              <a:gd name="T22" fmla="*/ 0 h 645"/>
              <a:gd name="T23" fmla="*/ 1020 w 1020"/>
              <a:gd name="T24" fmla="*/ 645 h 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0" h="645">
                <a:moveTo>
                  <a:pt x="0" y="0"/>
                </a:moveTo>
                <a:lnTo>
                  <a:pt x="0" y="142"/>
                </a:lnTo>
                <a:lnTo>
                  <a:pt x="945" y="142"/>
                </a:lnTo>
                <a:lnTo>
                  <a:pt x="945" y="645"/>
                </a:lnTo>
                <a:lnTo>
                  <a:pt x="1020" y="645"/>
                </a:lnTo>
                <a:lnTo>
                  <a:pt x="1020" y="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" name="Freeform 86"/>
          <p:cNvSpPr>
            <a:spLocks/>
          </p:cNvSpPr>
          <p:nvPr/>
        </p:nvSpPr>
        <p:spPr bwMode="auto">
          <a:xfrm>
            <a:off x="6384925" y="2173288"/>
            <a:ext cx="1731963" cy="1531937"/>
          </a:xfrm>
          <a:custGeom>
            <a:avLst/>
            <a:gdLst>
              <a:gd name="T0" fmla="*/ 0 w 1845"/>
              <a:gd name="T1" fmla="*/ 1525610 h 1695"/>
              <a:gd name="T2" fmla="*/ 0 w 1845"/>
              <a:gd name="T3" fmla="*/ 1355696 h 1695"/>
              <a:gd name="T4" fmla="*/ 1605234 w 1845"/>
              <a:gd name="T5" fmla="*/ 1355696 h 1695"/>
              <a:gd name="T6" fmla="*/ 1605234 w 1845"/>
              <a:gd name="T7" fmla="*/ 596506 h 1695"/>
              <a:gd name="T8" fmla="*/ 1485076 w 1845"/>
              <a:gd name="T9" fmla="*/ 596506 h 1695"/>
              <a:gd name="T10" fmla="*/ 1485076 w 1845"/>
              <a:gd name="T11" fmla="*/ 271139 h 1695"/>
              <a:gd name="T12" fmla="*/ 1126480 w 1845"/>
              <a:gd name="T13" fmla="*/ 271139 h 1695"/>
              <a:gd name="T14" fmla="*/ 1126480 w 1845"/>
              <a:gd name="T15" fmla="*/ 156357 h 1695"/>
              <a:gd name="T16" fmla="*/ 1225047 w 1845"/>
              <a:gd name="T17" fmla="*/ 0 h 1695"/>
              <a:gd name="T18" fmla="*/ 1731963 w 1845"/>
              <a:gd name="T19" fmla="*/ 0 h 1695"/>
              <a:gd name="T20" fmla="*/ 1731963 w 1845"/>
              <a:gd name="T21" fmla="*/ 1531937 h 1695"/>
              <a:gd name="T22" fmla="*/ 0 w 1845"/>
              <a:gd name="T23" fmla="*/ 1525610 h 16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45"/>
              <a:gd name="T37" fmla="*/ 0 h 1695"/>
              <a:gd name="T38" fmla="*/ 1845 w 1845"/>
              <a:gd name="T39" fmla="*/ 1695 h 16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45" h="1695">
                <a:moveTo>
                  <a:pt x="0" y="1688"/>
                </a:moveTo>
                <a:lnTo>
                  <a:pt x="0" y="1500"/>
                </a:lnTo>
                <a:lnTo>
                  <a:pt x="1710" y="1500"/>
                </a:lnTo>
                <a:lnTo>
                  <a:pt x="1710" y="660"/>
                </a:lnTo>
                <a:lnTo>
                  <a:pt x="1582" y="660"/>
                </a:lnTo>
                <a:lnTo>
                  <a:pt x="1582" y="300"/>
                </a:lnTo>
                <a:lnTo>
                  <a:pt x="1200" y="300"/>
                </a:lnTo>
                <a:lnTo>
                  <a:pt x="1200" y="173"/>
                </a:lnTo>
                <a:lnTo>
                  <a:pt x="1305" y="0"/>
                </a:lnTo>
                <a:lnTo>
                  <a:pt x="1845" y="0"/>
                </a:lnTo>
                <a:lnTo>
                  <a:pt x="1845" y="1695"/>
                </a:lnTo>
                <a:lnTo>
                  <a:pt x="0" y="168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5822950" y="2727325"/>
            <a:ext cx="2111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P </a:t>
            </a:r>
            <a:endParaRPr lang="fr-FR" altLang="fr-FR"/>
          </a:p>
        </p:txBody>
      </p:sp>
      <p:sp>
        <p:nvSpPr>
          <p:cNvPr id="28" name="Freeform 89"/>
          <p:cNvSpPr>
            <a:spLocks/>
          </p:cNvSpPr>
          <p:nvPr/>
        </p:nvSpPr>
        <p:spPr bwMode="auto">
          <a:xfrm>
            <a:off x="7783513" y="2335213"/>
            <a:ext cx="93662" cy="100012"/>
          </a:xfrm>
          <a:custGeom>
            <a:avLst/>
            <a:gdLst>
              <a:gd name="T0" fmla="*/ 4683 w 100"/>
              <a:gd name="T1" fmla="*/ 100012 h 110"/>
              <a:gd name="T2" fmla="*/ 4683 w 100"/>
              <a:gd name="T3" fmla="*/ 45460 h 110"/>
              <a:gd name="T4" fmla="*/ 32782 w 100"/>
              <a:gd name="T5" fmla="*/ 4546 h 110"/>
              <a:gd name="T6" fmla="*/ 74930 w 100"/>
              <a:gd name="T7" fmla="*/ 18184 h 110"/>
              <a:gd name="T8" fmla="*/ 88979 w 100"/>
              <a:gd name="T9" fmla="*/ 59098 h 110"/>
              <a:gd name="T10" fmla="*/ 46831 w 100"/>
              <a:gd name="T11" fmla="*/ 100012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"/>
              <a:gd name="T19" fmla="*/ 0 h 110"/>
              <a:gd name="T20" fmla="*/ 100 w 100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" h="110">
                <a:moveTo>
                  <a:pt x="5" y="110"/>
                </a:moveTo>
                <a:cubicBezTo>
                  <a:pt x="2" y="88"/>
                  <a:pt x="0" y="67"/>
                  <a:pt x="5" y="50"/>
                </a:cubicBezTo>
                <a:cubicBezTo>
                  <a:pt x="10" y="33"/>
                  <a:pt x="23" y="10"/>
                  <a:pt x="35" y="5"/>
                </a:cubicBezTo>
                <a:cubicBezTo>
                  <a:pt x="47" y="0"/>
                  <a:pt x="70" y="10"/>
                  <a:pt x="80" y="20"/>
                </a:cubicBezTo>
                <a:cubicBezTo>
                  <a:pt x="90" y="30"/>
                  <a:pt x="100" y="50"/>
                  <a:pt x="95" y="65"/>
                </a:cubicBezTo>
                <a:cubicBezTo>
                  <a:pt x="90" y="80"/>
                  <a:pt x="70" y="95"/>
                  <a:pt x="50" y="11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reeform 90"/>
          <p:cNvSpPr>
            <a:spLocks/>
          </p:cNvSpPr>
          <p:nvPr/>
        </p:nvSpPr>
        <p:spPr bwMode="auto">
          <a:xfrm>
            <a:off x="7775575" y="3244850"/>
            <a:ext cx="93663" cy="117475"/>
          </a:xfrm>
          <a:custGeom>
            <a:avLst/>
            <a:gdLst>
              <a:gd name="T0" fmla="*/ 5564 w 101"/>
              <a:gd name="T1" fmla="*/ 0 h 129"/>
              <a:gd name="T2" fmla="*/ 5564 w 101"/>
              <a:gd name="T3" fmla="*/ 68299 h 129"/>
              <a:gd name="T4" fmla="*/ 40804 w 101"/>
              <a:gd name="T5" fmla="*/ 102904 h 129"/>
              <a:gd name="T6" fmla="*/ 82535 w 101"/>
              <a:gd name="T7" fmla="*/ 109279 h 129"/>
              <a:gd name="T8" fmla="*/ 89026 w 101"/>
              <a:gd name="T9" fmla="*/ 54640 h 129"/>
              <a:gd name="T10" fmla="*/ 54714 w 101"/>
              <a:gd name="T11" fmla="*/ 13660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129"/>
              <a:gd name="T20" fmla="*/ 101 w 101"/>
              <a:gd name="T21" fmla="*/ 129 h 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129">
                <a:moveTo>
                  <a:pt x="6" y="0"/>
                </a:moveTo>
                <a:cubicBezTo>
                  <a:pt x="3" y="28"/>
                  <a:pt x="0" y="56"/>
                  <a:pt x="6" y="75"/>
                </a:cubicBezTo>
                <a:cubicBezTo>
                  <a:pt x="12" y="94"/>
                  <a:pt x="30" y="106"/>
                  <a:pt x="44" y="113"/>
                </a:cubicBezTo>
                <a:cubicBezTo>
                  <a:pt x="58" y="120"/>
                  <a:pt x="80" y="129"/>
                  <a:pt x="89" y="120"/>
                </a:cubicBezTo>
                <a:cubicBezTo>
                  <a:pt x="98" y="111"/>
                  <a:pt x="101" y="77"/>
                  <a:pt x="96" y="60"/>
                </a:cubicBezTo>
                <a:cubicBezTo>
                  <a:pt x="91" y="43"/>
                  <a:pt x="67" y="24"/>
                  <a:pt x="59" y="1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92"/>
          <p:cNvSpPr>
            <a:spLocks/>
          </p:cNvSpPr>
          <p:nvPr/>
        </p:nvSpPr>
        <p:spPr bwMode="auto">
          <a:xfrm>
            <a:off x="2446338" y="2162175"/>
            <a:ext cx="973137" cy="650875"/>
          </a:xfrm>
          <a:custGeom>
            <a:avLst/>
            <a:gdLst>
              <a:gd name="T0" fmla="*/ 888516 w 1035"/>
              <a:gd name="T1" fmla="*/ 501716 h 720"/>
              <a:gd name="T2" fmla="*/ 973137 w 1035"/>
              <a:gd name="T3" fmla="*/ 501716 h 720"/>
              <a:gd name="T4" fmla="*/ 973137 w 1035"/>
              <a:gd name="T5" fmla="*/ 203398 h 720"/>
              <a:gd name="T6" fmla="*/ 183345 w 1035"/>
              <a:gd name="T7" fmla="*/ 203398 h 720"/>
              <a:gd name="T8" fmla="*/ 183345 w 1035"/>
              <a:gd name="T9" fmla="*/ 0 h 720"/>
              <a:gd name="T10" fmla="*/ 0 w 1035"/>
              <a:gd name="T11" fmla="*/ 0 h 720"/>
              <a:gd name="T12" fmla="*/ 0 w 1035"/>
              <a:gd name="T13" fmla="*/ 650875 h 720"/>
              <a:gd name="T14" fmla="*/ 346004 w 1035"/>
              <a:gd name="T15" fmla="*/ 643643 h 720"/>
              <a:gd name="T16" fmla="*/ 345064 w 1035"/>
              <a:gd name="T17" fmla="*/ 589403 h 720"/>
              <a:gd name="T18" fmla="*/ 620551 w 1035"/>
              <a:gd name="T19" fmla="*/ 589403 h 720"/>
              <a:gd name="T20" fmla="*/ 620551 w 1035"/>
              <a:gd name="T21" fmla="*/ 528836 h 720"/>
              <a:gd name="T22" fmla="*/ 521827 w 1035"/>
              <a:gd name="T23" fmla="*/ 528836 h 720"/>
              <a:gd name="T24" fmla="*/ 521827 w 1035"/>
              <a:gd name="T25" fmla="*/ 386005 h 720"/>
              <a:gd name="T26" fmla="*/ 888516 w 1035"/>
              <a:gd name="T27" fmla="*/ 386005 h 720"/>
              <a:gd name="T28" fmla="*/ 888516 w 1035"/>
              <a:gd name="T29" fmla="*/ 501716 h 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35"/>
              <a:gd name="T46" fmla="*/ 0 h 720"/>
              <a:gd name="T47" fmla="*/ 1035 w 1035"/>
              <a:gd name="T48" fmla="*/ 720 h 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35" h="720">
                <a:moveTo>
                  <a:pt x="945" y="555"/>
                </a:moveTo>
                <a:lnTo>
                  <a:pt x="1035" y="555"/>
                </a:lnTo>
                <a:lnTo>
                  <a:pt x="1035" y="225"/>
                </a:lnTo>
                <a:lnTo>
                  <a:pt x="195" y="225"/>
                </a:lnTo>
                <a:lnTo>
                  <a:pt x="195" y="0"/>
                </a:lnTo>
                <a:lnTo>
                  <a:pt x="0" y="0"/>
                </a:lnTo>
                <a:lnTo>
                  <a:pt x="0" y="720"/>
                </a:lnTo>
                <a:lnTo>
                  <a:pt x="368" y="712"/>
                </a:lnTo>
                <a:lnTo>
                  <a:pt x="367" y="652"/>
                </a:lnTo>
                <a:lnTo>
                  <a:pt x="660" y="652"/>
                </a:lnTo>
                <a:lnTo>
                  <a:pt x="660" y="585"/>
                </a:lnTo>
                <a:lnTo>
                  <a:pt x="555" y="585"/>
                </a:lnTo>
                <a:lnTo>
                  <a:pt x="555" y="427"/>
                </a:lnTo>
                <a:lnTo>
                  <a:pt x="945" y="427"/>
                </a:lnTo>
                <a:lnTo>
                  <a:pt x="945" y="55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" name="Freeform 93"/>
          <p:cNvSpPr>
            <a:spLocks/>
          </p:cNvSpPr>
          <p:nvPr/>
        </p:nvSpPr>
        <p:spPr bwMode="auto">
          <a:xfrm>
            <a:off x="2446338" y="2900363"/>
            <a:ext cx="1809750" cy="779462"/>
          </a:xfrm>
          <a:custGeom>
            <a:avLst/>
            <a:gdLst>
              <a:gd name="T0" fmla="*/ 887979 w 1928"/>
              <a:gd name="T1" fmla="*/ 156254 h 863"/>
              <a:gd name="T2" fmla="*/ 1119830 w 1928"/>
              <a:gd name="T3" fmla="*/ 149028 h 863"/>
              <a:gd name="T4" fmla="*/ 1210880 w 1928"/>
              <a:gd name="T5" fmla="*/ 61418 h 863"/>
              <a:gd name="T6" fmla="*/ 1253120 w 1928"/>
              <a:gd name="T7" fmla="*/ 54192 h 863"/>
              <a:gd name="T8" fmla="*/ 1253120 w 1928"/>
              <a:gd name="T9" fmla="*/ 325152 h 863"/>
              <a:gd name="T10" fmla="*/ 1668950 w 1928"/>
              <a:gd name="T11" fmla="*/ 338700 h 863"/>
              <a:gd name="T12" fmla="*/ 1745921 w 1928"/>
              <a:gd name="T13" fmla="*/ 338700 h 863"/>
              <a:gd name="T14" fmla="*/ 1745921 w 1928"/>
              <a:gd name="T15" fmla="*/ 108384 h 863"/>
              <a:gd name="T16" fmla="*/ 1809750 w 1928"/>
              <a:gd name="T17" fmla="*/ 108384 h 863"/>
              <a:gd name="T18" fmla="*/ 1809750 w 1928"/>
              <a:gd name="T19" fmla="*/ 535598 h 863"/>
              <a:gd name="T20" fmla="*/ 176469 w 1928"/>
              <a:gd name="T21" fmla="*/ 541920 h 863"/>
              <a:gd name="T22" fmla="*/ 176469 w 1928"/>
              <a:gd name="T23" fmla="*/ 779462 h 863"/>
              <a:gd name="T24" fmla="*/ 0 w 1928"/>
              <a:gd name="T25" fmla="*/ 779462 h 863"/>
              <a:gd name="T26" fmla="*/ 0 w 1928"/>
              <a:gd name="T27" fmla="*/ 0 h 863"/>
              <a:gd name="T28" fmla="*/ 337920 w 1928"/>
              <a:gd name="T29" fmla="*/ 0 h 863"/>
              <a:gd name="T30" fmla="*/ 345429 w 1928"/>
              <a:gd name="T31" fmla="*/ 68643 h 863"/>
              <a:gd name="T32" fmla="*/ 620459 w 1928"/>
              <a:gd name="T33" fmla="*/ 68643 h 863"/>
              <a:gd name="T34" fmla="*/ 620459 w 1928"/>
              <a:gd name="T35" fmla="*/ 129158 h 863"/>
              <a:gd name="T36" fmla="*/ 521899 w 1928"/>
              <a:gd name="T37" fmla="*/ 129158 h 863"/>
              <a:gd name="T38" fmla="*/ 521899 w 1928"/>
              <a:gd name="T39" fmla="*/ 271863 h 863"/>
              <a:gd name="T40" fmla="*/ 887979 w 1928"/>
              <a:gd name="T41" fmla="*/ 271863 h 863"/>
              <a:gd name="T42" fmla="*/ 887979 w 1928"/>
              <a:gd name="T43" fmla="*/ 156254 h 8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28"/>
              <a:gd name="T67" fmla="*/ 0 h 863"/>
              <a:gd name="T68" fmla="*/ 1928 w 1928"/>
              <a:gd name="T69" fmla="*/ 863 h 8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28" h="863">
                <a:moveTo>
                  <a:pt x="946" y="173"/>
                </a:moveTo>
                <a:lnTo>
                  <a:pt x="1193" y="165"/>
                </a:lnTo>
                <a:lnTo>
                  <a:pt x="1290" y="68"/>
                </a:lnTo>
                <a:lnTo>
                  <a:pt x="1335" y="60"/>
                </a:lnTo>
                <a:lnTo>
                  <a:pt x="1335" y="360"/>
                </a:lnTo>
                <a:lnTo>
                  <a:pt x="1778" y="375"/>
                </a:lnTo>
                <a:lnTo>
                  <a:pt x="1860" y="375"/>
                </a:lnTo>
                <a:lnTo>
                  <a:pt x="1860" y="120"/>
                </a:lnTo>
                <a:lnTo>
                  <a:pt x="1928" y="120"/>
                </a:lnTo>
                <a:lnTo>
                  <a:pt x="1928" y="593"/>
                </a:lnTo>
                <a:lnTo>
                  <a:pt x="188" y="600"/>
                </a:lnTo>
                <a:lnTo>
                  <a:pt x="188" y="863"/>
                </a:lnTo>
                <a:lnTo>
                  <a:pt x="0" y="863"/>
                </a:lnTo>
                <a:lnTo>
                  <a:pt x="0" y="0"/>
                </a:lnTo>
                <a:lnTo>
                  <a:pt x="360" y="0"/>
                </a:lnTo>
                <a:lnTo>
                  <a:pt x="368" y="76"/>
                </a:lnTo>
                <a:lnTo>
                  <a:pt x="661" y="76"/>
                </a:lnTo>
                <a:lnTo>
                  <a:pt x="661" y="143"/>
                </a:lnTo>
                <a:lnTo>
                  <a:pt x="556" y="143"/>
                </a:lnTo>
                <a:lnTo>
                  <a:pt x="556" y="301"/>
                </a:lnTo>
                <a:lnTo>
                  <a:pt x="946" y="301"/>
                </a:lnTo>
                <a:lnTo>
                  <a:pt x="946" y="17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Freeform 94" descr="50%"/>
          <p:cNvSpPr>
            <a:spLocks/>
          </p:cNvSpPr>
          <p:nvPr/>
        </p:nvSpPr>
        <p:spPr bwMode="auto">
          <a:xfrm>
            <a:off x="2743200" y="2162175"/>
            <a:ext cx="957263" cy="582613"/>
          </a:xfrm>
          <a:custGeom>
            <a:avLst/>
            <a:gdLst>
              <a:gd name="T0" fmla="*/ 0 w 1020"/>
              <a:gd name="T1" fmla="*/ 0 h 645"/>
              <a:gd name="T2" fmla="*/ 0 w 1020"/>
              <a:gd name="T3" fmla="*/ 128265 h 645"/>
              <a:gd name="T4" fmla="*/ 886876 w 1020"/>
              <a:gd name="T5" fmla="*/ 128265 h 645"/>
              <a:gd name="T6" fmla="*/ 886876 w 1020"/>
              <a:gd name="T7" fmla="*/ 582613 h 645"/>
              <a:gd name="T8" fmla="*/ 957263 w 1020"/>
              <a:gd name="T9" fmla="*/ 582613 h 645"/>
              <a:gd name="T10" fmla="*/ 957263 w 1020"/>
              <a:gd name="T11" fmla="*/ 6323 h 645"/>
              <a:gd name="T12" fmla="*/ 0 w 1020"/>
              <a:gd name="T13" fmla="*/ 0 h 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0"/>
              <a:gd name="T22" fmla="*/ 0 h 645"/>
              <a:gd name="T23" fmla="*/ 1020 w 1020"/>
              <a:gd name="T24" fmla="*/ 645 h 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0" h="645">
                <a:moveTo>
                  <a:pt x="0" y="0"/>
                </a:moveTo>
                <a:lnTo>
                  <a:pt x="0" y="142"/>
                </a:lnTo>
                <a:lnTo>
                  <a:pt x="945" y="142"/>
                </a:lnTo>
                <a:lnTo>
                  <a:pt x="945" y="645"/>
                </a:lnTo>
                <a:lnTo>
                  <a:pt x="1020" y="645"/>
                </a:lnTo>
                <a:lnTo>
                  <a:pt x="1020" y="7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Freeform 95"/>
          <p:cNvSpPr>
            <a:spLocks/>
          </p:cNvSpPr>
          <p:nvPr/>
        </p:nvSpPr>
        <p:spPr bwMode="auto">
          <a:xfrm>
            <a:off x="2722563" y="2154238"/>
            <a:ext cx="1731962" cy="1531937"/>
          </a:xfrm>
          <a:custGeom>
            <a:avLst/>
            <a:gdLst>
              <a:gd name="T0" fmla="*/ 0 w 1845"/>
              <a:gd name="T1" fmla="*/ 1525610 h 1695"/>
              <a:gd name="T2" fmla="*/ 0 w 1845"/>
              <a:gd name="T3" fmla="*/ 1355696 h 1695"/>
              <a:gd name="T4" fmla="*/ 1605233 w 1845"/>
              <a:gd name="T5" fmla="*/ 1355696 h 1695"/>
              <a:gd name="T6" fmla="*/ 1605233 w 1845"/>
              <a:gd name="T7" fmla="*/ 596506 h 1695"/>
              <a:gd name="T8" fmla="*/ 1485075 w 1845"/>
              <a:gd name="T9" fmla="*/ 596506 h 1695"/>
              <a:gd name="T10" fmla="*/ 1485075 w 1845"/>
              <a:gd name="T11" fmla="*/ 271139 h 1695"/>
              <a:gd name="T12" fmla="*/ 1126479 w 1845"/>
              <a:gd name="T13" fmla="*/ 271139 h 1695"/>
              <a:gd name="T14" fmla="*/ 1126479 w 1845"/>
              <a:gd name="T15" fmla="*/ 156357 h 1695"/>
              <a:gd name="T16" fmla="*/ 1225046 w 1845"/>
              <a:gd name="T17" fmla="*/ 0 h 1695"/>
              <a:gd name="T18" fmla="*/ 1731962 w 1845"/>
              <a:gd name="T19" fmla="*/ 0 h 1695"/>
              <a:gd name="T20" fmla="*/ 1731962 w 1845"/>
              <a:gd name="T21" fmla="*/ 1531937 h 1695"/>
              <a:gd name="T22" fmla="*/ 0 w 1845"/>
              <a:gd name="T23" fmla="*/ 1525610 h 16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45"/>
              <a:gd name="T37" fmla="*/ 0 h 1695"/>
              <a:gd name="T38" fmla="*/ 1845 w 1845"/>
              <a:gd name="T39" fmla="*/ 1695 h 16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45" h="1695">
                <a:moveTo>
                  <a:pt x="0" y="1688"/>
                </a:moveTo>
                <a:lnTo>
                  <a:pt x="0" y="1500"/>
                </a:lnTo>
                <a:lnTo>
                  <a:pt x="1710" y="1500"/>
                </a:lnTo>
                <a:lnTo>
                  <a:pt x="1710" y="660"/>
                </a:lnTo>
                <a:lnTo>
                  <a:pt x="1582" y="660"/>
                </a:lnTo>
                <a:lnTo>
                  <a:pt x="1582" y="300"/>
                </a:lnTo>
                <a:lnTo>
                  <a:pt x="1200" y="300"/>
                </a:lnTo>
                <a:lnTo>
                  <a:pt x="1200" y="173"/>
                </a:lnTo>
                <a:lnTo>
                  <a:pt x="1305" y="0"/>
                </a:lnTo>
                <a:lnTo>
                  <a:pt x="1845" y="0"/>
                </a:lnTo>
                <a:lnTo>
                  <a:pt x="1845" y="1695"/>
                </a:lnTo>
                <a:lnTo>
                  <a:pt x="0" y="168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" name="Freeform 96"/>
          <p:cNvSpPr>
            <a:spLocks/>
          </p:cNvSpPr>
          <p:nvPr/>
        </p:nvSpPr>
        <p:spPr bwMode="auto">
          <a:xfrm>
            <a:off x="4122738" y="2325688"/>
            <a:ext cx="87312" cy="1016000"/>
          </a:xfrm>
          <a:custGeom>
            <a:avLst/>
            <a:gdLst>
              <a:gd name="T0" fmla="*/ 0 w 94"/>
              <a:gd name="T1" fmla="*/ 86776 h 1124"/>
              <a:gd name="T2" fmla="*/ 0 w 94"/>
              <a:gd name="T3" fmla="*/ 961765 h 1124"/>
              <a:gd name="T4" fmla="*/ 41798 w 94"/>
              <a:gd name="T5" fmla="*/ 1016000 h 1124"/>
              <a:gd name="T6" fmla="*/ 63162 w 94"/>
              <a:gd name="T7" fmla="*/ 948206 h 1124"/>
              <a:gd name="T8" fmla="*/ 41798 w 94"/>
              <a:gd name="T9" fmla="*/ 934648 h 1124"/>
              <a:gd name="T10" fmla="*/ 41798 w 94"/>
              <a:gd name="T11" fmla="*/ 94007 h 1124"/>
              <a:gd name="T12" fmla="*/ 77095 w 94"/>
              <a:gd name="T13" fmla="*/ 32541 h 1124"/>
              <a:gd name="T14" fmla="*/ 63162 w 94"/>
              <a:gd name="T15" fmla="*/ 12655 h 1124"/>
              <a:gd name="T16" fmla="*/ 0 w 94"/>
              <a:gd name="T17" fmla="*/ 86776 h 11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1124"/>
              <a:gd name="T29" fmla="*/ 94 w 94"/>
              <a:gd name="T30" fmla="*/ 1124 h 11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1124">
                <a:moveTo>
                  <a:pt x="0" y="96"/>
                </a:moveTo>
                <a:lnTo>
                  <a:pt x="0" y="1064"/>
                </a:lnTo>
                <a:cubicBezTo>
                  <a:pt x="9" y="1097"/>
                  <a:pt x="12" y="1112"/>
                  <a:pt x="45" y="1124"/>
                </a:cubicBezTo>
                <a:cubicBezTo>
                  <a:pt x="88" y="1112"/>
                  <a:pt x="94" y="1121"/>
                  <a:pt x="68" y="1049"/>
                </a:cubicBezTo>
                <a:cubicBezTo>
                  <a:pt x="65" y="1040"/>
                  <a:pt x="45" y="1034"/>
                  <a:pt x="45" y="1034"/>
                </a:cubicBezTo>
                <a:lnTo>
                  <a:pt x="45" y="104"/>
                </a:lnTo>
                <a:cubicBezTo>
                  <a:pt x="84" y="85"/>
                  <a:pt x="83" y="78"/>
                  <a:pt x="83" y="36"/>
                </a:cubicBezTo>
                <a:cubicBezTo>
                  <a:pt x="78" y="29"/>
                  <a:pt x="77" y="16"/>
                  <a:pt x="68" y="14"/>
                </a:cubicBezTo>
                <a:cubicBezTo>
                  <a:pt x="4" y="0"/>
                  <a:pt x="0" y="51"/>
                  <a:pt x="0" y="96"/>
                </a:cubicBez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" name="Text Box 97"/>
          <p:cNvSpPr txBox="1">
            <a:spLocks noChangeArrowheads="1"/>
          </p:cNvSpPr>
          <p:nvPr/>
        </p:nvSpPr>
        <p:spPr bwMode="auto">
          <a:xfrm>
            <a:off x="2160588" y="2709863"/>
            <a:ext cx="2111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P </a:t>
            </a:r>
            <a:endParaRPr lang="fr-FR" altLang="fr-FR"/>
          </a:p>
        </p:txBody>
      </p:sp>
      <p:grpSp>
        <p:nvGrpSpPr>
          <p:cNvPr id="36" name="Group 99"/>
          <p:cNvGrpSpPr>
            <a:grpSpLocks/>
          </p:cNvGrpSpPr>
          <p:nvPr/>
        </p:nvGrpSpPr>
        <p:grpSpPr bwMode="auto">
          <a:xfrm>
            <a:off x="3209925" y="2460625"/>
            <a:ext cx="885825" cy="779463"/>
            <a:chOff x="2010" y="1389"/>
            <a:chExt cx="558" cy="491"/>
          </a:xfrm>
        </p:grpSpPr>
        <p:sp>
          <p:nvSpPr>
            <p:cNvPr id="37" name="Freeform 91"/>
            <p:cNvSpPr>
              <a:spLocks/>
            </p:cNvSpPr>
            <p:nvPr/>
          </p:nvSpPr>
          <p:spPr bwMode="auto">
            <a:xfrm>
              <a:off x="2012" y="1636"/>
              <a:ext cx="556" cy="244"/>
            </a:xfrm>
            <a:custGeom>
              <a:avLst/>
              <a:gdLst>
                <a:gd name="T0" fmla="*/ 0 w 941"/>
                <a:gd name="T1" fmla="*/ 0 h 428"/>
                <a:gd name="T2" fmla="*/ 1 w 941"/>
                <a:gd name="T3" fmla="*/ 156 h 428"/>
                <a:gd name="T4" fmla="*/ 77 w 941"/>
                <a:gd name="T5" fmla="*/ 156 h 428"/>
                <a:gd name="T6" fmla="*/ 84 w 941"/>
                <a:gd name="T7" fmla="*/ 96 h 428"/>
                <a:gd name="T8" fmla="*/ 202 w 941"/>
                <a:gd name="T9" fmla="*/ 96 h 428"/>
                <a:gd name="T10" fmla="*/ 273 w 941"/>
                <a:gd name="T11" fmla="*/ 50 h 428"/>
                <a:gd name="T12" fmla="*/ 356 w 941"/>
                <a:gd name="T13" fmla="*/ 50 h 428"/>
                <a:gd name="T14" fmla="*/ 356 w 941"/>
                <a:gd name="T15" fmla="*/ 119 h 428"/>
                <a:gd name="T16" fmla="*/ 523 w 941"/>
                <a:gd name="T17" fmla="*/ 244 h 428"/>
                <a:gd name="T18" fmla="*/ 556 w 941"/>
                <a:gd name="T19" fmla="*/ 201 h 428"/>
                <a:gd name="T20" fmla="*/ 554 w 941"/>
                <a:gd name="T21" fmla="*/ 0 h 428"/>
                <a:gd name="T22" fmla="*/ 0 w 941"/>
                <a:gd name="T23" fmla="*/ 0 h 4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1"/>
                <a:gd name="T37" fmla="*/ 0 h 428"/>
                <a:gd name="T38" fmla="*/ 941 w 941"/>
                <a:gd name="T39" fmla="*/ 428 h 4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1" h="428">
                  <a:moveTo>
                    <a:pt x="0" y="0"/>
                  </a:moveTo>
                  <a:lnTo>
                    <a:pt x="1" y="273"/>
                  </a:lnTo>
                  <a:lnTo>
                    <a:pt x="131" y="273"/>
                  </a:lnTo>
                  <a:lnTo>
                    <a:pt x="142" y="168"/>
                  </a:lnTo>
                  <a:lnTo>
                    <a:pt x="342" y="168"/>
                  </a:lnTo>
                  <a:lnTo>
                    <a:pt x="462" y="88"/>
                  </a:lnTo>
                  <a:lnTo>
                    <a:pt x="602" y="88"/>
                  </a:lnTo>
                  <a:lnTo>
                    <a:pt x="602" y="208"/>
                  </a:lnTo>
                  <a:lnTo>
                    <a:pt x="885" y="428"/>
                  </a:lnTo>
                  <a:lnTo>
                    <a:pt x="941" y="353"/>
                  </a:lnTo>
                  <a:lnTo>
                    <a:pt x="9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 flipV="1">
              <a:off x="2010" y="1389"/>
              <a:ext cx="557" cy="244"/>
            </a:xfrm>
            <a:custGeom>
              <a:avLst/>
              <a:gdLst>
                <a:gd name="T0" fmla="*/ 0 w 941"/>
                <a:gd name="T1" fmla="*/ 0 h 428"/>
                <a:gd name="T2" fmla="*/ 1 w 941"/>
                <a:gd name="T3" fmla="*/ 156 h 428"/>
                <a:gd name="T4" fmla="*/ 78 w 941"/>
                <a:gd name="T5" fmla="*/ 156 h 428"/>
                <a:gd name="T6" fmla="*/ 84 w 941"/>
                <a:gd name="T7" fmla="*/ 96 h 428"/>
                <a:gd name="T8" fmla="*/ 202 w 941"/>
                <a:gd name="T9" fmla="*/ 96 h 428"/>
                <a:gd name="T10" fmla="*/ 273 w 941"/>
                <a:gd name="T11" fmla="*/ 50 h 428"/>
                <a:gd name="T12" fmla="*/ 356 w 941"/>
                <a:gd name="T13" fmla="*/ 50 h 428"/>
                <a:gd name="T14" fmla="*/ 356 w 941"/>
                <a:gd name="T15" fmla="*/ 119 h 428"/>
                <a:gd name="T16" fmla="*/ 524 w 941"/>
                <a:gd name="T17" fmla="*/ 244 h 428"/>
                <a:gd name="T18" fmla="*/ 557 w 941"/>
                <a:gd name="T19" fmla="*/ 201 h 428"/>
                <a:gd name="T20" fmla="*/ 555 w 941"/>
                <a:gd name="T21" fmla="*/ 0 h 428"/>
                <a:gd name="T22" fmla="*/ 0 w 941"/>
                <a:gd name="T23" fmla="*/ 0 h 4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1"/>
                <a:gd name="T37" fmla="*/ 0 h 428"/>
                <a:gd name="T38" fmla="*/ 941 w 941"/>
                <a:gd name="T39" fmla="*/ 428 h 4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1" h="428">
                  <a:moveTo>
                    <a:pt x="0" y="0"/>
                  </a:moveTo>
                  <a:lnTo>
                    <a:pt x="1" y="273"/>
                  </a:lnTo>
                  <a:lnTo>
                    <a:pt x="131" y="273"/>
                  </a:lnTo>
                  <a:lnTo>
                    <a:pt x="142" y="168"/>
                  </a:lnTo>
                  <a:lnTo>
                    <a:pt x="342" y="168"/>
                  </a:lnTo>
                  <a:lnTo>
                    <a:pt x="462" y="88"/>
                  </a:lnTo>
                  <a:lnTo>
                    <a:pt x="602" y="88"/>
                  </a:lnTo>
                  <a:lnTo>
                    <a:pt x="602" y="208"/>
                  </a:lnTo>
                  <a:lnTo>
                    <a:pt x="885" y="428"/>
                  </a:lnTo>
                  <a:lnTo>
                    <a:pt x="941" y="353"/>
                  </a:lnTo>
                  <a:lnTo>
                    <a:pt x="9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/>
            </a:p>
          </p:txBody>
        </p:sp>
      </p:grpSp>
      <p:grpSp>
        <p:nvGrpSpPr>
          <p:cNvPr id="39" name="Group 105"/>
          <p:cNvGrpSpPr>
            <a:grpSpLocks/>
          </p:cNvGrpSpPr>
          <p:nvPr/>
        </p:nvGrpSpPr>
        <p:grpSpPr bwMode="auto">
          <a:xfrm>
            <a:off x="6802438" y="2357439"/>
            <a:ext cx="1069975" cy="1004888"/>
            <a:chOff x="4283" y="1324"/>
            <a:chExt cx="674" cy="633"/>
          </a:xfrm>
        </p:grpSpPr>
        <p:sp>
          <p:nvSpPr>
            <p:cNvPr id="40" name="Freeform 101"/>
            <p:cNvSpPr>
              <a:spLocks/>
            </p:cNvSpPr>
            <p:nvPr/>
          </p:nvSpPr>
          <p:spPr bwMode="auto">
            <a:xfrm>
              <a:off x="4843" y="1324"/>
              <a:ext cx="114" cy="633"/>
            </a:xfrm>
            <a:custGeom>
              <a:avLst/>
              <a:gdLst>
                <a:gd name="T0" fmla="*/ 65 w 120"/>
                <a:gd name="T1" fmla="*/ 55 h 640"/>
                <a:gd name="T2" fmla="*/ 0 w 120"/>
                <a:gd name="T3" fmla="*/ 305 h 640"/>
                <a:gd name="T4" fmla="*/ 65 w 120"/>
                <a:gd name="T5" fmla="*/ 606 h 640"/>
                <a:gd name="T6" fmla="*/ 91 w 120"/>
                <a:gd name="T7" fmla="*/ 640 h 640"/>
                <a:gd name="T8" fmla="*/ 105 w 120"/>
                <a:gd name="T9" fmla="*/ 597 h 640"/>
                <a:gd name="T10" fmla="*/ 91 w 120"/>
                <a:gd name="T11" fmla="*/ 589 h 640"/>
                <a:gd name="T12" fmla="*/ 33 w 120"/>
                <a:gd name="T13" fmla="*/ 299 h 640"/>
                <a:gd name="T14" fmla="*/ 91 w 120"/>
                <a:gd name="T15" fmla="*/ 59 h 640"/>
                <a:gd name="T16" fmla="*/ 114 w 120"/>
                <a:gd name="T17" fmla="*/ 20 h 640"/>
                <a:gd name="T18" fmla="*/ 105 w 120"/>
                <a:gd name="T19" fmla="*/ 8 h 640"/>
                <a:gd name="T20" fmla="*/ 65 w 120"/>
                <a:gd name="T21" fmla="*/ 55 h 6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40"/>
                <a:gd name="T35" fmla="*/ 120 w 120"/>
                <a:gd name="T36" fmla="*/ 640 h 640"/>
                <a:gd name="connsiteX0" fmla="*/ 5417 w 9500"/>
                <a:gd name="connsiteY0" fmla="*/ 756 h 9897"/>
                <a:gd name="connsiteX1" fmla="*/ 3250 w 9500"/>
                <a:gd name="connsiteY1" fmla="*/ 2303 h 9897"/>
                <a:gd name="connsiteX2" fmla="*/ 0 w 9500"/>
                <a:gd name="connsiteY2" fmla="*/ 4663 h 9897"/>
                <a:gd name="connsiteX3" fmla="*/ 5417 w 9500"/>
                <a:gd name="connsiteY3" fmla="*/ 9366 h 9897"/>
                <a:gd name="connsiteX4" fmla="*/ 7583 w 9500"/>
                <a:gd name="connsiteY4" fmla="*/ 9897 h 9897"/>
                <a:gd name="connsiteX5" fmla="*/ 8750 w 9500"/>
                <a:gd name="connsiteY5" fmla="*/ 9225 h 9897"/>
                <a:gd name="connsiteX6" fmla="*/ 7583 w 9500"/>
                <a:gd name="connsiteY6" fmla="*/ 9100 h 9897"/>
                <a:gd name="connsiteX7" fmla="*/ 2750 w 9500"/>
                <a:gd name="connsiteY7" fmla="*/ 4569 h 9897"/>
                <a:gd name="connsiteX8" fmla="*/ 7583 w 9500"/>
                <a:gd name="connsiteY8" fmla="*/ 819 h 9897"/>
                <a:gd name="connsiteX9" fmla="*/ 9500 w 9500"/>
                <a:gd name="connsiteY9" fmla="*/ 210 h 9897"/>
                <a:gd name="connsiteX10" fmla="*/ 8750 w 9500"/>
                <a:gd name="connsiteY10" fmla="*/ 22 h 9897"/>
                <a:gd name="connsiteX11" fmla="*/ 5417 w 9500"/>
                <a:gd name="connsiteY11" fmla="*/ 756 h 9897"/>
                <a:gd name="connsiteX0" fmla="*/ 5702 w 10000"/>
                <a:gd name="connsiteY0" fmla="*/ 764 h 10000"/>
                <a:gd name="connsiteX1" fmla="*/ 2632 w 10000"/>
                <a:gd name="connsiteY1" fmla="*/ 1142 h 10000"/>
                <a:gd name="connsiteX2" fmla="*/ 0 w 10000"/>
                <a:gd name="connsiteY2" fmla="*/ 4712 h 10000"/>
                <a:gd name="connsiteX3" fmla="*/ 5702 w 10000"/>
                <a:gd name="connsiteY3" fmla="*/ 9463 h 10000"/>
                <a:gd name="connsiteX4" fmla="*/ 7982 w 10000"/>
                <a:gd name="connsiteY4" fmla="*/ 10000 h 10000"/>
                <a:gd name="connsiteX5" fmla="*/ 9211 w 10000"/>
                <a:gd name="connsiteY5" fmla="*/ 9321 h 10000"/>
                <a:gd name="connsiteX6" fmla="*/ 7982 w 10000"/>
                <a:gd name="connsiteY6" fmla="*/ 9195 h 10000"/>
                <a:gd name="connsiteX7" fmla="*/ 2895 w 10000"/>
                <a:gd name="connsiteY7" fmla="*/ 4617 h 10000"/>
                <a:gd name="connsiteX8" fmla="*/ 7982 w 10000"/>
                <a:gd name="connsiteY8" fmla="*/ 828 h 10000"/>
                <a:gd name="connsiteX9" fmla="*/ 10000 w 10000"/>
                <a:gd name="connsiteY9" fmla="*/ 212 h 10000"/>
                <a:gd name="connsiteX10" fmla="*/ 9211 w 10000"/>
                <a:gd name="connsiteY10" fmla="*/ 22 h 10000"/>
                <a:gd name="connsiteX11" fmla="*/ 5702 w 10000"/>
                <a:gd name="connsiteY11" fmla="*/ 764 h 10000"/>
                <a:gd name="connsiteX0" fmla="*/ 5702 w 10000"/>
                <a:gd name="connsiteY0" fmla="*/ 764 h 10000"/>
                <a:gd name="connsiteX1" fmla="*/ 2632 w 10000"/>
                <a:gd name="connsiteY1" fmla="*/ 1142 h 10000"/>
                <a:gd name="connsiteX2" fmla="*/ 1579 w 10000"/>
                <a:gd name="connsiteY2" fmla="*/ 2844 h 10000"/>
                <a:gd name="connsiteX3" fmla="*/ 0 w 10000"/>
                <a:gd name="connsiteY3" fmla="*/ 4712 h 10000"/>
                <a:gd name="connsiteX4" fmla="*/ 5702 w 10000"/>
                <a:gd name="connsiteY4" fmla="*/ 9463 h 10000"/>
                <a:gd name="connsiteX5" fmla="*/ 7982 w 10000"/>
                <a:gd name="connsiteY5" fmla="*/ 10000 h 10000"/>
                <a:gd name="connsiteX6" fmla="*/ 9211 w 10000"/>
                <a:gd name="connsiteY6" fmla="*/ 9321 h 10000"/>
                <a:gd name="connsiteX7" fmla="*/ 7982 w 10000"/>
                <a:gd name="connsiteY7" fmla="*/ 9195 h 10000"/>
                <a:gd name="connsiteX8" fmla="*/ 2895 w 10000"/>
                <a:gd name="connsiteY8" fmla="*/ 4617 h 10000"/>
                <a:gd name="connsiteX9" fmla="*/ 7982 w 10000"/>
                <a:gd name="connsiteY9" fmla="*/ 828 h 10000"/>
                <a:gd name="connsiteX10" fmla="*/ 10000 w 10000"/>
                <a:gd name="connsiteY10" fmla="*/ 212 h 10000"/>
                <a:gd name="connsiteX11" fmla="*/ 9211 w 10000"/>
                <a:gd name="connsiteY11" fmla="*/ 22 h 10000"/>
                <a:gd name="connsiteX12" fmla="*/ 5702 w 10000"/>
                <a:gd name="connsiteY12" fmla="*/ 764 h 10000"/>
                <a:gd name="connsiteX0" fmla="*/ 5965 w 10263"/>
                <a:gd name="connsiteY0" fmla="*/ 764 h 10000"/>
                <a:gd name="connsiteX1" fmla="*/ 2895 w 10263"/>
                <a:gd name="connsiteY1" fmla="*/ 1142 h 10000"/>
                <a:gd name="connsiteX2" fmla="*/ 0 w 10263"/>
                <a:gd name="connsiteY2" fmla="*/ 1944 h 10000"/>
                <a:gd name="connsiteX3" fmla="*/ 263 w 10263"/>
                <a:gd name="connsiteY3" fmla="*/ 4712 h 10000"/>
                <a:gd name="connsiteX4" fmla="*/ 5965 w 10263"/>
                <a:gd name="connsiteY4" fmla="*/ 9463 h 10000"/>
                <a:gd name="connsiteX5" fmla="*/ 8245 w 10263"/>
                <a:gd name="connsiteY5" fmla="*/ 10000 h 10000"/>
                <a:gd name="connsiteX6" fmla="*/ 9474 w 10263"/>
                <a:gd name="connsiteY6" fmla="*/ 9321 h 10000"/>
                <a:gd name="connsiteX7" fmla="*/ 8245 w 10263"/>
                <a:gd name="connsiteY7" fmla="*/ 9195 h 10000"/>
                <a:gd name="connsiteX8" fmla="*/ 3158 w 10263"/>
                <a:gd name="connsiteY8" fmla="*/ 4617 h 10000"/>
                <a:gd name="connsiteX9" fmla="*/ 8245 w 10263"/>
                <a:gd name="connsiteY9" fmla="*/ 828 h 10000"/>
                <a:gd name="connsiteX10" fmla="*/ 10263 w 10263"/>
                <a:gd name="connsiteY10" fmla="*/ 212 h 10000"/>
                <a:gd name="connsiteX11" fmla="*/ 9474 w 10263"/>
                <a:gd name="connsiteY11" fmla="*/ 22 h 10000"/>
                <a:gd name="connsiteX12" fmla="*/ 5965 w 10263"/>
                <a:gd name="connsiteY12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5714 w 10012"/>
                <a:gd name="connsiteY4" fmla="*/ 9463 h 10000"/>
                <a:gd name="connsiteX5" fmla="*/ 7994 w 10012"/>
                <a:gd name="connsiteY5" fmla="*/ 10000 h 10000"/>
                <a:gd name="connsiteX6" fmla="*/ 9223 w 10012"/>
                <a:gd name="connsiteY6" fmla="*/ 9321 h 10000"/>
                <a:gd name="connsiteX7" fmla="*/ 7994 w 10012"/>
                <a:gd name="connsiteY7" fmla="*/ 9195 h 10000"/>
                <a:gd name="connsiteX8" fmla="*/ 2907 w 10012"/>
                <a:gd name="connsiteY8" fmla="*/ 4617 h 10000"/>
                <a:gd name="connsiteX9" fmla="*/ 7994 w 10012"/>
                <a:gd name="connsiteY9" fmla="*/ 828 h 10000"/>
                <a:gd name="connsiteX10" fmla="*/ 10012 w 10012"/>
                <a:gd name="connsiteY10" fmla="*/ 212 h 10000"/>
                <a:gd name="connsiteX11" fmla="*/ 9223 w 10012"/>
                <a:gd name="connsiteY11" fmla="*/ 22 h 10000"/>
                <a:gd name="connsiteX12" fmla="*/ 5714 w 10012"/>
                <a:gd name="connsiteY12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3689 w 10012"/>
                <a:gd name="connsiteY4" fmla="*/ 7962 h 10000"/>
                <a:gd name="connsiteX5" fmla="*/ 5714 w 10012"/>
                <a:gd name="connsiteY5" fmla="*/ 9463 h 10000"/>
                <a:gd name="connsiteX6" fmla="*/ 7994 w 10012"/>
                <a:gd name="connsiteY6" fmla="*/ 10000 h 10000"/>
                <a:gd name="connsiteX7" fmla="*/ 9223 w 10012"/>
                <a:gd name="connsiteY7" fmla="*/ 9321 h 10000"/>
                <a:gd name="connsiteX8" fmla="*/ 7994 w 10012"/>
                <a:gd name="connsiteY8" fmla="*/ 9195 h 10000"/>
                <a:gd name="connsiteX9" fmla="*/ 2907 w 10012"/>
                <a:gd name="connsiteY9" fmla="*/ 4617 h 10000"/>
                <a:gd name="connsiteX10" fmla="*/ 7994 w 10012"/>
                <a:gd name="connsiteY10" fmla="*/ 828 h 10000"/>
                <a:gd name="connsiteX11" fmla="*/ 10012 w 10012"/>
                <a:gd name="connsiteY11" fmla="*/ 212 h 10000"/>
                <a:gd name="connsiteX12" fmla="*/ 9223 w 10012"/>
                <a:gd name="connsiteY12" fmla="*/ 22 h 10000"/>
                <a:gd name="connsiteX13" fmla="*/ 5714 w 10012"/>
                <a:gd name="connsiteY13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5714 w 10012"/>
                <a:gd name="connsiteY5" fmla="*/ 9463 h 10000"/>
                <a:gd name="connsiteX6" fmla="*/ 7994 w 10012"/>
                <a:gd name="connsiteY6" fmla="*/ 10000 h 10000"/>
                <a:gd name="connsiteX7" fmla="*/ 9223 w 10012"/>
                <a:gd name="connsiteY7" fmla="*/ 9321 h 10000"/>
                <a:gd name="connsiteX8" fmla="*/ 7994 w 10012"/>
                <a:gd name="connsiteY8" fmla="*/ 9195 h 10000"/>
                <a:gd name="connsiteX9" fmla="*/ 2907 w 10012"/>
                <a:gd name="connsiteY9" fmla="*/ 4617 h 10000"/>
                <a:gd name="connsiteX10" fmla="*/ 7994 w 10012"/>
                <a:gd name="connsiteY10" fmla="*/ 828 h 10000"/>
                <a:gd name="connsiteX11" fmla="*/ 10012 w 10012"/>
                <a:gd name="connsiteY11" fmla="*/ 212 h 10000"/>
                <a:gd name="connsiteX12" fmla="*/ 9223 w 10012"/>
                <a:gd name="connsiteY12" fmla="*/ 22 h 10000"/>
                <a:gd name="connsiteX13" fmla="*/ 5714 w 10012"/>
                <a:gd name="connsiteY13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2898 w 10012"/>
                <a:gd name="connsiteY5" fmla="*/ 8673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2907 w 10012"/>
                <a:gd name="connsiteY10" fmla="*/ 4617 h 10000"/>
                <a:gd name="connsiteX11" fmla="*/ 7994 w 10012"/>
                <a:gd name="connsiteY11" fmla="*/ 828 h 10000"/>
                <a:gd name="connsiteX12" fmla="*/ 10012 w 10012"/>
                <a:gd name="connsiteY12" fmla="*/ 212 h 10000"/>
                <a:gd name="connsiteX13" fmla="*/ 9223 w 10012"/>
                <a:gd name="connsiteY13" fmla="*/ 22 h 10000"/>
                <a:gd name="connsiteX14" fmla="*/ 5714 w 10012"/>
                <a:gd name="connsiteY14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2907 w 10012"/>
                <a:gd name="connsiteY10" fmla="*/ 4617 h 10000"/>
                <a:gd name="connsiteX11" fmla="*/ 7994 w 10012"/>
                <a:gd name="connsiteY11" fmla="*/ 828 h 10000"/>
                <a:gd name="connsiteX12" fmla="*/ 10012 w 10012"/>
                <a:gd name="connsiteY12" fmla="*/ 212 h 10000"/>
                <a:gd name="connsiteX13" fmla="*/ 9223 w 10012"/>
                <a:gd name="connsiteY13" fmla="*/ 22 h 10000"/>
                <a:gd name="connsiteX14" fmla="*/ 5714 w 10012"/>
                <a:gd name="connsiteY14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2907 w 10012"/>
                <a:gd name="connsiteY10" fmla="*/ 4617 h 10000"/>
                <a:gd name="connsiteX11" fmla="*/ 7731 w 10012"/>
                <a:gd name="connsiteY11" fmla="*/ 875 h 10000"/>
                <a:gd name="connsiteX12" fmla="*/ 10012 w 10012"/>
                <a:gd name="connsiteY12" fmla="*/ 212 h 10000"/>
                <a:gd name="connsiteX13" fmla="*/ 9223 w 10012"/>
                <a:gd name="connsiteY13" fmla="*/ 22 h 10000"/>
                <a:gd name="connsiteX14" fmla="*/ 5714 w 10012"/>
                <a:gd name="connsiteY14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2907 w 10012"/>
                <a:gd name="connsiteY10" fmla="*/ 4617 h 10000"/>
                <a:gd name="connsiteX11" fmla="*/ 3952 w 10012"/>
                <a:gd name="connsiteY11" fmla="*/ 1611 h 10000"/>
                <a:gd name="connsiteX12" fmla="*/ 7731 w 10012"/>
                <a:gd name="connsiteY12" fmla="*/ 875 h 10000"/>
                <a:gd name="connsiteX13" fmla="*/ 10012 w 10012"/>
                <a:gd name="connsiteY13" fmla="*/ 212 h 10000"/>
                <a:gd name="connsiteX14" fmla="*/ 9223 w 10012"/>
                <a:gd name="connsiteY14" fmla="*/ 22 h 10000"/>
                <a:gd name="connsiteX15" fmla="*/ 5714 w 10012"/>
                <a:gd name="connsiteY15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2117 w 10012"/>
                <a:gd name="connsiteY10" fmla="*/ 4759 h 10000"/>
                <a:gd name="connsiteX11" fmla="*/ 3952 w 10012"/>
                <a:gd name="connsiteY11" fmla="*/ 1611 h 10000"/>
                <a:gd name="connsiteX12" fmla="*/ 7731 w 10012"/>
                <a:gd name="connsiteY12" fmla="*/ 875 h 10000"/>
                <a:gd name="connsiteX13" fmla="*/ 10012 w 10012"/>
                <a:gd name="connsiteY13" fmla="*/ 212 h 10000"/>
                <a:gd name="connsiteX14" fmla="*/ 9223 w 10012"/>
                <a:gd name="connsiteY14" fmla="*/ 22 h 10000"/>
                <a:gd name="connsiteX15" fmla="*/ 5714 w 10012"/>
                <a:gd name="connsiteY15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6323 w 10012"/>
                <a:gd name="connsiteY10" fmla="*/ 8009 h 10000"/>
                <a:gd name="connsiteX11" fmla="*/ 2117 w 10012"/>
                <a:gd name="connsiteY11" fmla="*/ 4759 h 10000"/>
                <a:gd name="connsiteX12" fmla="*/ 3952 w 10012"/>
                <a:gd name="connsiteY12" fmla="*/ 1611 h 10000"/>
                <a:gd name="connsiteX13" fmla="*/ 7731 w 10012"/>
                <a:gd name="connsiteY13" fmla="*/ 875 h 10000"/>
                <a:gd name="connsiteX14" fmla="*/ 10012 w 10012"/>
                <a:gd name="connsiteY14" fmla="*/ 212 h 10000"/>
                <a:gd name="connsiteX15" fmla="*/ 9223 w 10012"/>
                <a:gd name="connsiteY15" fmla="*/ 22 h 10000"/>
                <a:gd name="connsiteX16" fmla="*/ 5714 w 10012"/>
                <a:gd name="connsiteY16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3161 w 10012"/>
                <a:gd name="connsiteY10" fmla="*/ 8151 h 10000"/>
                <a:gd name="connsiteX11" fmla="*/ 2117 w 10012"/>
                <a:gd name="connsiteY11" fmla="*/ 4759 h 10000"/>
                <a:gd name="connsiteX12" fmla="*/ 3952 w 10012"/>
                <a:gd name="connsiteY12" fmla="*/ 1611 h 10000"/>
                <a:gd name="connsiteX13" fmla="*/ 7731 w 10012"/>
                <a:gd name="connsiteY13" fmla="*/ 875 h 10000"/>
                <a:gd name="connsiteX14" fmla="*/ 10012 w 10012"/>
                <a:gd name="connsiteY14" fmla="*/ 212 h 10000"/>
                <a:gd name="connsiteX15" fmla="*/ 9223 w 10012"/>
                <a:gd name="connsiteY15" fmla="*/ 22 h 10000"/>
                <a:gd name="connsiteX16" fmla="*/ 5714 w 10012"/>
                <a:gd name="connsiteY16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3161 w 10012"/>
                <a:gd name="connsiteY10" fmla="*/ 8151 h 10000"/>
                <a:gd name="connsiteX11" fmla="*/ 2117 w 10012"/>
                <a:gd name="connsiteY11" fmla="*/ 4759 h 10000"/>
                <a:gd name="connsiteX12" fmla="*/ 3689 w 10012"/>
                <a:gd name="connsiteY12" fmla="*/ 2938 h 10000"/>
                <a:gd name="connsiteX13" fmla="*/ 3952 w 10012"/>
                <a:gd name="connsiteY13" fmla="*/ 1611 h 10000"/>
                <a:gd name="connsiteX14" fmla="*/ 7731 w 10012"/>
                <a:gd name="connsiteY14" fmla="*/ 875 h 10000"/>
                <a:gd name="connsiteX15" fmla="*/ 10012 w 10012"/>
                <a:gd name="connsiteY15" fmla="*/ 212 h 10000"/>
                <a:gd name="connsiteX16" fmla="*/ 9223 w 10012"/>
                <a:gd name="connsiteY16" fmla="*/ 22 h 10000"/>
                <a:gd name="connsiteX17" fmla="*/ 5714 w 10012"/>
                <a:gd name="connsiteY17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3161 w 10012"/>
                <a:gd name="connsiteY10" fmla="*/ 8151 h 10000"/>
                <a:gd name="connsiteX11" fmla="*/ 2117 w 10012"/>
                <a:gd name="connsiteY11" fmla="*/ 4759 h 10000"/>
                <a:gd name="connsiteX12" fmla="*/ 2372 w 10012"/>
                <a:gd name="connsiteY12" fmla="*/ 2701 h 10000"/>
                <a:gd name="connsiteX13" fmla="*/ 3952 w 10012"/>
                <a:gd name="connsiteY13" fmla="*/ 1611 h 10000"/>
                <a:gd name="connsiteX14" fmla="*/ 7731 w 10012"/>
                <a:gd name="connsiteY14" fmla="*/ 875 h 10000"/>
                <a:gd name="connsiteX15" fmla="*/ 10012 w 10012"/>
                <a:gd name="connsiteY15" fmla="*/ 212 h 10000"/>
                <a:gd name="connsiteX16" fmla="*/ 9223 w 10012"/>
                <a:gd name="connsiteY16" fmla="*/ 22 h 10000"/>
                <a:gd name="connsiteX17" fmla="*/ 5714 w 10012"/>
                <a:gd name="connsiteY17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3161 w 10012"/>
                <a:gd name="connsiteY10" fmla="*/ 8151 h 10000"/>
                <a:gd name="connsiteX11" fmla="*/ 2635 w 10012"/>
                <a:gd name="connsiteY11" fmla="*/ 6919 h 10000"/>
                <a:gd name="connsiteX12" fmla="*/ 2117 w 10012"/>
                <a:gd name="connsiteY12" fmla="*/ 4759 h 10000"/>
                <a:gd name="connsiteX13" fmla="*/ 2372 w 10012"/>
                <a:gd name="connsiteY13" fmla="*/ 2701 h 10000"/>
                <a:gd name="connsiteX14" fmla="*/ 3952 w 10012"/>
                <a:gd name="connsiteY14" fmla="*/ 1611 h 10000"/>
                <a:gd name="connsiteX15" fmla="*/ 7731 w 10012"/>
                <a:gd name="connsiteY15" fmla="*/ 875 h 10000"/>
                <a:gd name="connsiteX16" fmla="*/ 10012 w 10012"/>
                <a:gd name="connsiteY16" fmla="*/ 212 h 10000"/>
                <a:gd name="connsiteX17" fmla="*/ 9223 w 10012"/>
                <a:gd name="connsiteY17" fmla="*/ 22 h 10000"/>
                <a:gd name="connsiteX18" fmla="*/ 5714 w 10012"/>
                <a:gd name="connsiteY18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3161 w 10012"/>
                <a:gd name="connsiteY10" fmla="*/ 8151 h 10000"/>
                <a:gd name="connsiteX11" fmla="*/ 2899 w 10012"/>
                <a:gd name="connsiteY11" fmla="*/ 7488 h 10000"/>
                <a:gd name="connsiteX12" fmla="*/ 2117 w 10012"/>
                <a:gd name="connsiteY12" fmla="*/ 4759 h 10000"/>
                <a:gd name="connsiteX13" fmla="*/ 2372 w 10012"/>
                <a:gd name="connsiteY13" fmla="*/ 2701 h 10000"/>
                <a:gd name="connsiteX14" fmla="*/ 3952 w 10012"/>
                <a:gd name="connsiteY14" fmla="*/ 1611 h 10000"/>
                <a:gd name="connsiteX15" fmla="*/ 7731 w 10012"/>
                <a:gd name="connsiteY15" fmla="*/ 875 h 10000"/>
                <a:gd name="connsiteX16" fmla="*/ 10012 w 10012"/>
                <a:gd name="connsiteY16" fmla="*/ 212 h 10000"/>
                <a:gd name="connsiteX17" fmla="*/ 9223 w 10012"/>
                <a:gd name="connsiteY17" fmla="*/ 22 h 10000"/>
                <a:gd name="connsiteX18" fmla="*/ 5714 w 10012"/>
                <a:gd name="connsiteY18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3161 w 10012"/>
                <a:gd name="connsiteY10" fmla="*/ 8151 h 10000"/>
                <a:gd name="connsiteX11" fmla="*/ 2899 w 10012"/>
                <a:gd name="connsiteY11" fmla="*/ 7488 h 10000"/>
                <a:gd name="connsiteX12" fmla="*/ 2117 w 10012"/>
                <a:gd name="connsiteY12" fmla="*/ 4759 h 10000"/>
                <a:gd name="connsiteX13" fmla="*/ 2372 w 10012"/>
                <a:gd name="connsiteY13" fmla="*/ 2701 h 10000"/>
                <a:gd name="connsiteX14" fmla="*/ 3952 w 10012"/>
                <a:gd name="connsiteY14" fmla="*/ 1611 h 10000"/>
                <a:gd name="connsiteX15" fmla="*/ 7731 w 10012"/>
                <a:gd name="connsiteY15" fmla="*/ 875 h 10000"/>
                <a:gd name="connsiteX16" fmla="*/ 10012 w 10012"/>
                <a:gd name="connsiteY16" fmla="*/ 212 h 10000"/>
                <a:gd name="connsiteX17" fmla="*/ 9223 w 10012"/>
                <a:gd name="connsiteY17" fmla="*/ 22 h 10000"/>
                <a:gd name="connsiteX18" fmla="*/ 5714 w 10012"/>
                <a:gd name="connsiteY18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4215 w 10012"/>
                <a:gd name="connsiteY10" fmla="*/ 8530 h 10000"/>
                <a:gd name="connsiteX11" fmla="*/ 2899 w 10012"/>
                <a:gd name="connsiteY11" fmla="*/ 7488 h 10000"/>
                <a:gd name="connsiteX12" fmla="*/ 2117 w 10012"/>
                <a:gd name="connsiteY12" fmla="*/ 4759 h 10000"/>
                <a:gd name="connsiteX13" fmla="*/ 2372 w 10012"/>
                <a:gd name="connsiteY13" fmla="*/ 2701 h 10000"/>
                <a:gd name="connsiteX14" fmla="*/ 3952 w 10012"/>
                <a:gd name="connsiteY14" fmla="*/ 1611 h 10000"/>
                <a:gd name="connsiteX15" fmla="*/ 7731 w 10012"/>
                <a:gd name="connsiteY15" fmla="*/ 875 h 10000"/>
                <a:gd name="connsiteX16" fmla="*/ 10012 w 10012"/>
                <a:gd name="connsiteY16" fmla="*/ 212 h 10000"/>
                <a:gd name="connsiteX17" fmla="*/ 9223 w 10012"/>
                <a:gd name="connsiteY17" fmla="*/ 22 h 10000"/>
                <a:gd name="connsiteX18" fmla="*/ 5714 w 10012"/>
                <a:gd name="connsiteY18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4215 w 10012"/>
                <a:gd name="connsiteY10" fmla="*/ 8530 h 10000"/>
                <a:gd name="connsiteX11" fmla="*/ 2109 w 10012"/>
                <a:gd name="connsiteY11" fmla="*/ 7820 h 10000"/>
                <a:gd name="connsiteX12" fmla="*/ 2117 w 10012"/>
                <a:gd name="connsiteY12" fmla="*/ 4759 h 10000"/>
                <a:gd name="connsiteX13" fmla="*/ 2372 w 10012"/>
                <a:gd name="connsiteY13" fmla="*/ 2701 h 10000"/>
                <a:gd name="connsiteX14" fmla="*/ 3952 w 10012"/>
                <a:gd name="connsiteY14" fmla="*/ 1611 h 10000"/>
                <a:gd name="connsiteX15" fmla="*/ 7731 w 10012"/>
                <a:gd name="connsiteY15" fmla="*/ 875 h 10000"/>
                <a:gd name="connsiteX16" fmla="*/ 10012 w 10012"/>
                <a:gd name="connsiteY16" fmla="*/ 212 h 10000"/>
                <a:gd name="connsiteX17" fmla="*/ 9223 w 10012"/>
                <a:gd name="connsiteY17" fmla="*/ 22 h 10000"/>
                <a:gd name="connsiteX18" fmla="*/ 5714 w 10012"/>
                <a:gd name="connsiteY18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4479 w 10012"/>
                <a:gd name="connsiteY10" fmla="*/ 8672 h 10000"/>
                <a:gd name="connsiteX11" fmla="*/ 2109 w 10012"/>
                <a:gd name="connsiteY11" fmla="*/ 7820 h 10000"/>
                <a:gd name="connsiteX12" fmla="*/ 2117 w 10012"/>
                <a:gd name="connsiteY12" fmla="*/ 4759 h 10000"/>
                <a:gd name="connsiteX13" fmla="*/ 2372 w 10012"/>
                <a:gd name="connsiteY13" fmla="*/ 2701 h 10000"/>
                <a:gd name="connsiteX14" fmla="*/ 3952 w 10012"/>
                <a:gd name="connsiteY14" fmla="*/ 1611 h 10000"/>
                <a:gd name="connsiteX15" fmla="*/ 7731 w 10012"/>
                <a:gd name="connsiteY15" fmla="*/ 875 h 10000"/>
                <a:gd name="connsiteX16" fmla="*/ 10012 w 10012"/>
                <a:gd name="connsiteY16" fmla="*/ 212 h 10000"/>
                <a:gd name="connsiteX17" fmla="*/ 9223 w 10012"/>
                <a:gd name="connsiteY17" fmla="*/ 22 h 10000"/>
                <a:gd name="connsiteX18" fmla="*/ 5714 w 10012"/>
                <a:gd name="connsiteY18" fmla="*/ 76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2" h="10000">
                  <a:moveTo>
                    <a:pt x="5714" y="764"/>
                  </a:moveTo>
                  <a:lnTo>
                    <a:pt x="2644" y="1142"/>
                  </a:lnTo>
                  <a:lnTo>
                    <a:pt x="275" y="1944"/>
                  </a:lnTo>
                  <a:cubicBezTo>
                    <a:pt x="363" y="2867"/>
                    <a:pt x="-76" y="3789"/>
                    <a:pt x="12" y="4712"/>
                  </a:cubicBezTo>
                  <a:cubicBezTo>
                    <a:pt x="8" y="5795"/>
                    <a:pt x="4" y="6879"/>
                    <a:pt x="0" y="7962"/>
                  </a:cubicBezTo>
                  <a:lnTo>
                    <a:pt x="1581" y="8720"/>
                  </a:lnTo>
                  <a:lnTo>
                    <a:pt x="5714" y="9463"/>
                  </a:lnTo>
                  <a:cubicBezTo>
                    <a:pt x="6152" y="9764"/>
                    <a:pt x="6328" y="9890"/>
                    <a:pt x="7994" y="10000"/>
                  </a:cubicBezTo>
                  <a:cubicBezTo>
                    <a:pt x="10188" y="9890"/>
                    <a:pt x="10538" y="9969"/>
                    <a:pt x="9223" y="9321"/>
                  </a:cubicBezTo>
                  <a:cubicBezTo>
                    <a:pt x="9047" y="9242"/>
                    <a:pt x="7994" y="9195"/>
                    <a:pt x="7994" y="9195"/>
                  </a:cubicBezTo>
                  <a:lnTo>
                    <a:pt x="4479" y="8672"/>
                  </a:lnTo>
                  <a:lnTo>
                    <a:pt x="2109" y="7820"/>
                  </a:lnTo>
                  <a:cubicBezTo>
                    <a:pt x="1848" y="7005"/>
                    <a:pt x="2378" y="5669"/>
                    <a:pt x="2117" y="4759"/>
                  </a:cubicBezTo>
                  <a:cubicBezTo>
                    <a:pt x="2205" y="3890"/>
                    <a:pt x="2066" y="3226"/>
                    <a:pt x="2372" y="2701"/>
                  </a:cubicBezTo>
                  <a:cubicBezTo>
                    <a:pt x="2678" y="2176"/>
                    <a:pt x="3278" y="1955"/>
                    <a:pt x="3952" y="1611"/>
                  </a:cubicBezTo>
                  <a:lnTo>
                    <a:pt x="7731" y="875"/>
                  </a:lnTo>
                  <a:cubicBezTo>
                    <a:pt x="9749" y="701"/>
                    <a:pt x="10012" y="591"/>
                    <a:pt x="10012" y="212"/>
                  </a:cubicBezTo>
                  <a:cubicBezTo>
                    <a:pt x="9749" y="165"/>
                    <a:pt x="9661" y="38"/>
                    <a:pt x="9223" y="22"/>
                  </a:cubicBezTo>
                  <a:cubicBezTo>
                    <a:pt x="5889" y="-104"/>
                    <a:pt x="5714" y="354"/>
                    <a:pt x="5714" y="764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" name="Group 102"/>
            <p:cNvGrpSpPr>
              <a:grpSpLocks/>
            </p:cNvGrpSpPr>
            <p:nvPr/>
          </p:nvGrpSpPr>
          <p:grpSpPr bwMode="auto">
            <a:xfrm>
              <a:off x="4283" y="1402"/>
              <a:ext cx="558" cy="491"/>
              <a:chOff x="2010" y="1389"/>
              <a:chExt cx="558" cy="491"/>
            </a:xfrm>
          </p:grpSpPr>
          <p:sp>
            <p:nvSpPr>
              <p:cNvPr id="42" name="Freeform 103"/>
              <p:cNvSpPr>
                <a:spLocks/>
              </p:cNvSpPr>
              <p:nvPr/>
            </p:nvSpPr>
            <p:spPr bwMode="auto">
              <a:xfrm>
                <a:off x="2012" y="1636"/>
                <a:ext cx="556" cy="244"/>
              </a:xfrm>
              <a:custGeom>
                <a:avLst/>
                <a:gdLst>
                  <a:gd name="T0" fmla="*/ 0 w 941"/>
                  <a:gd name="T1" fmla="*/ 0 h 428"/>
                  <a:gd name="T2" fmla="*/ 1 w 941"/>
                  <a:gd name="T3" fmla="*/ 156 h 428"/>
                  <a:gd name="T4" fmla="*/ 77 w 941"/>
                  <a:gd name="T5" fmla="*/ 156 h 428"/>
                  <a:gd name="T6" fmla="*/ 84 w 941"/>
                  <a:gd name="T7" fmla="*/ 96 h 428"/>
                  <a:gd name="T8" fmla="*/ 202 w 941"/>
                  <a:gd name="T9" fmla="*/ 96 h 428"/>
                  <a:gd name="T10" fmla="*/ 273 w 941"/>
                  <a:gd name="T11" fmla="*/ 50 h 428"/>
                  <a:gd name="T12" fmla="*/ 356 w 941"/>
                  <a:gd name="T13" fmla="*/ 50 h 428"/>
                  <a:gd name="T14" fmla="*/ 356 w 941"/>
                  <a:gd name="T15" fmla="*/ 119 h 428"/>
                  <a:gd name="T16" fmla="*/ 523 w 941"/>
                  <a:gd name="T17" fmla="*/ 244 h 428"/>
                  <a:gd name="T18" fmla="*/ 556 w 941"/>
                  <a:gd name="T19" fmla="*/ 201 h 428"/>
                  <a:gd name="T20" fmla="*/ 554 w 941"/>
                  <a:gd name="T21" fmla="*/ 0 h 428"/>
                  <a:gd name="T22" fmla="*/ 0 w 941"/>
                  <a:gd name="T23" fmla="*/ 0 h 4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1"/>
                  <a:gd name="T37" fmla="*/ 0 h 428"/>
                  <a:gd name="T38" fmla="*/ 941 w 941"/>
                  <a:gd name="T39" fmla="*/ 428 h 4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1" h="428">
                    <a:moveTo>
                      <a:pt x="0" y="0"/>
                    </a:moveTo>
                    <a:lnTo>
                      <a:pt x="1" y="273"/>
                    </a:lnTo>
                    <a:lnTo>
                      <a:pt x="131" y="273"/>
                    </a:lnTo>
                    <a:lnTo>
                      <a:pt x="142" y="168"/>
                    </a:lnTo>
                    <a:lnTo>
                      <a:pt x="342" y="168"/>
                    </a:lnTo>
                    <a:lnTo>
                      <a:pt x="462" y="88"/>
                    </a:lnTo>
                    <a:lnTo>
                      <a:pt x="602" y="88"/>
                    </a:lnTo>
                    <a:lnTo>
                      <a:pt x="602" y="208"/>
                    </a:lnTo>
                    <a:lnTo>
                      <a:pt x="885" y="428"/>
                    </a:lnTo>
                    <a:lnTo>
                      <a:pt x="941" y="353"/>
                    </a:lnTo>
                    <a:lnTo>
                      <a:pt x="9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104"/>
              <p:cNvSpPr>
                <a:spLocks/>
              </p:cNvSpPr>
              <p:nvPr/>
            </p:nvSpPr>
            <p:spPr bwMode="auto">
              <a:xfrm flipV="1">
                <a:off x="2010" y="1389"/>
                <a:ext cx="557" cy="244"/>
              </a:xfrm>
              <a:custGeom>
                <a:avLst/>
                <a:gdLst>
                  <a:gd name="T0" fmla="*/ 0 w 941"/>
                  <a:gd name="T1" fmla="*/ 0 h 428"/>
                  <a:gd name="T2" fmla="*/ 1 w 941"/>
                  <a:gd name="T3" fmla="*/ 156 h 428"/>
                  <a:gd name="T4" fmla="*/ 78 w 941"/>
                  <a:gd name="T5" fmla="*/ 156 h 428"/>
                  <a:gd name="T6" fmla="*/ 84 w 941"/>
                  <a:gd name="T7" fmla="*/ 96 h 428"/>
                  <a:gd name="T8" fmla="*/ 202 w 941"/>
                  <a:gd name="T9" fmla="*/ 96 h 428"/>
                  <a:gd name="T10" fmla="*/ 273 w 941"/>
                  <a:gd name="T11" fmla="*/ 50 h 428"/>
                  <a:gd name="T12" fmla="*/ 356 w 941"/>
                  <a:gd name="T13" fmla="*/ 50 h 428"/>
                  <a:gd name="T14" fmla="*/ 356 w 941"/>
                  <a:gd name="T15" fmla="*/ 119 h 428"/>
                  <a:gd name="T16" fmla="*/ 524 w 941"/>
                  <a:gd name="T17" fmla="*/ 244 h 428"/>
                  <a:gd name="T18" fmla="*/ 557 w 941"/>
                  <a:gd name="T19" fmla="*/ 201 h 428"/>
                  <a:gd name="T20" fmla="*/ 555 w 941"/>
                  <a:gd name="T21" fmla="*/ 0 h 428"/>
                  <a:gd name="T22" fmla="*/ 0 w 941"/>
                  <a:gd name="T23" fmla="*/ 0 h 4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1"/>
                  <a:gd name="T37" fmla="*/ 0 h 428"/>
                  <a:gd name="T38" fmla="*/ 941 w 941"/>
                  <a:gd name="T39" fmla="*/ 428 h 4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1" h="428">
                    <a:moveTo>
                      <a:pt x="0" y="0"/>
                    </a:moveTo>
                    <a:lnTo>
                      <a:pt x="1" y="273"/>
                    </a:lnTo>
                    <a:lnTo>
                      <a:pt x="131" y="273"/>
                    </a:lnTo>
                    <a:lnTo>
                      <a:pt x="142" y="168"/>
                    </a:lnTo>
                    <a:lnTo>
                      <a:pt x="342" y="168"/>
                    </a:lnTo>
                    <a:lnTo>
                      <a:pt x="462" y="88"/>
                    </a:lnTo>
                    <a:lnTo>
                      <a:pt x="602" y="88"/>
                    </a:lnTo>
                    <a:lnTo>
                      <a:pt x="602" y="208"/>
                    </a:lnTo>
                    <a:lnTo>
                      <a:pt x="885" y="428"/>
                    </a:lnTo>
                    <a:lnTo>
                      <a:pt x="941" y="353"/>
                    </a:lnTo>
                    <a:lnTo>
                      <a:pt x="9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fr-FR"/>
              </a:p>
            </p:txBody>
          </p:sp>
        </p:grpSp>
      </p:grpSp>
      <p:grpSp>
        <p:nvGrpSpPr>
          <p:cNvPr id="44" name="Group 113"/>
          <p:cNvGrpSpPr>
            <a:grpSpLocks/>
          </p:cNvGrpSpPr>
          <p:nvPr/>
        </p:nvGrpSpPr>
        <p:grpSpPr bwMode="auto">
          <a:xfrm>
            <a:off x="2792413" y="1719263"/>
            <a:ext cx="360362" cy="4021137"/>
            <a:chOff x="1759" y="922"/>
            <a:chExt cx="227" cy="2533"/>
          </a:xfrm>
        </p:grpSpPr>
        <p:sp>
          <p:nvSpPr>
            <p:cNvPr id="45" name="Text Box 108"/>
            <p:cNvSpPr txBox="1">
              <a:spLocks noChangeArrowheads="1"/>
            </p:cNvSpPr>
            <p:nvPr/>
          </p:nvSpPr>
          <p:spPr bwMode="auto">
            <a:xfrm>
              <a:off x="1798" y="92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6" name="Text Box 109"/>
            <p:cNvSpPr txBox="1">
              <a:spLocks noChangeArrowheads="1"/>
            </p:cNvSpPr>
            <p:nvPr/>
          </p:nvSpPr>
          <p:spPr bwMode="auto">
            <a:xfrm>
              <a:off x="1759" y="322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47" name="Group 112"/>
          <p:cNvGrpSpPr>
            <a:grpSpLocks/>
          </p:cNvGrpSpPr>
          <p:nvPr/>
        </p:nvGrpSpPr>
        <p:grpSpPr bwMode="auto">
          <a:xfrm>
            <a:off x="2098675" y="4875213"/>
            <a:ext cx="1684338" cy="922337"/>
            <a:chOff x="1322" y="2910"/>
            <a:chExt cx="1061" cy="581"/>
          </a:xfrm>
        </p:grpSpPr>
        <p:sp>
          <p:nvSpPr>
            <p:cNvPr id="48" name="Rectangle 15"/>
            <p:cNvSpPr>
              <a:spLocks noChangeArrowheads="1"/>
            </p:cNvSpPr>
            <p:nvPr/>
          </p:nvSpPr>
          <p:spPr bwMode="auto">
            <a:xfrm>
              <a:off x="2029" y="3200"/>
              <a:ext cx="3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1676" y="3200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2029" y="2910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1</a:t>
              </a:r>
            </a:p>
          </p:txBody>
        </p:sp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1676" y="2910"/>
              <a:ext cx="35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0</a:t>
              </a:r>
            </a:p>
          </p:txBody>
        </p: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1322" y="2910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53" name="Line 21"/>
            <p:cNvSpPr>
              <a:spLocks noChangeShapeType="1"/>
            </p:cNvSpPr>
            <p:nvPr/>
          </p:nvSpPr>
          <p:spPr bwMode="auto">
            <a:xfrm>
              <a:off x="1322" y="2910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22"/>
            <p:cNvSpPr>
              <a:spLocks noChangeShapeType="1"/>
            </p:cNvSpPr>
            <p:nvPr/>
          </p:nvSpPr>
          <p:spPr bwMode="auto">
            <a:xfrm>
              <a:off x="1686" y="3200"/>
              <a:ext cx="6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>
              <a:off x="1322" y="2910"/>
              <a:ext cx="0" cy="2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" name="Group 111"/>
            <p:cNvGrpSpPr>
              <a:grpSpLocks/>
            </p:cNvGrpSpPr>
            <p:nvPr/>
          </p:nvGrpSpPr>
          <p:grpSpPr bwMode="auto">
            <a:xfrm>
              <a:off x="1676" y="2910"/>
              <a:ext cx="707" cy="569"/>
              <a:chOff x="1676" y="2910"/>
              <a:chExt cx="707" cy="871"/>
            </a:xfrm>
          </p:grpSpPr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>
                <a:off x="1676" y="2910"/>
                <a:ext cx="0" cy="8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>
                <a:off x="2029" y="2910"/>
                <a:ext cx="0" cy="8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28"/>
              <p:cNvSpPr>
                <a:spLocks noChangeShapeType="1"/>
              </p:cNvSpPr>
              <p:nvPr/>
            </p:nvSpPr>
            <p:spPr bwMode="auto">
              <a:xfrm>
                <a:off x="2383" y="2910"/>
                <a:ext cx="0" cy="87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>
              <a:off x="1676" y="2910"/>
              <a:ext cx="70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1455" y="2933"/>
              <a:ext cx="3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/>
                <a:t>a</a:t>
              </a:r>
            </a:p>
          </p:txBody>
        </p:sp>
        <p:sp>
          <p:nvSpPr>
            <p:cNvPr id="59" name="Line 110"/>
            <p:cNvSpPr>
              <a:spLocks noChangeShapeType="1"/>
            </p:cNvSpPr>
            <p:nvPr/>
          </p:nvSpPr>
          <p:spPr bwMode="auto">
            <a:xfrm>
              <a:off x="1681" y="3477"/>
              <a:ext cx="6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3" name="Group 116"/>
          <p:cNvGrpSpPr>
            <a:grpSpLocks/>
          </p:cNvGrpSpPr>
          <p:nvPr/>
        </p:nvGrpSpPr>
        <p:grpSpPr bwMode="auto">
          <a:xfrm>
            <a:off x="3363913" y="1765300"/>
            <a:ext cx="3409950" cy="3965575"/>
            <a:chOff x="2119" y="951"/>
            <a:chExt cx="2148" cy="2498"/>
          </a:xfrm>
        </p:grpSpPr>
        <p:sp>
          <p:nvSpPr>
            <p:cNvPr id="64" name="Text Box 114"/>
            <p:cNvSpPr txBox="1">
              <a:spLocks noChangeArrowheads="1"/>
            </p:cNvSpPr>
            <p:nvPr/>
          </p:nvSpPr>
          <p:spPr bwMode="auto">
            <a:xfrm>
              <a:off x="4079" y="95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65" name="Text Box 115"/>
            <p:cNvSpPr txBox="1">
              <a:spLocks noChangeArrowheads="1"/>
            </p:cNvSpPr>
            <p:nvPr/>
          </p:nvSpPr>
          <p:spPr bwMode="auto">
            <a:xfrm>
              <a:off x="2119" y="321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1268413" y="914400"/>
            <a:ext cx="7777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/>
              <a:t>Technologie pneumatique ou hydraulique :</a:t>
            </a:r>
          </a:p>
          <a:p>
            <a:pPr algn="ctr" eaLnBrk="1" hangingPunct="1">
              <a:defRPr/>
            </a:pPr>
            <a:r>
              <a:rPr lang="fr-FR" sz="2400" b="1" dirty="0" smtClean="0"/>
              <a:t> Les cellules logiques</a:t>
            </a:r>
          </a:p>
        </p:txBody>
      </p:sp>
      <p:sp>
        <p:nvSpPr>
          <p:cNvPr id="67" name="Text Box 59"/>
          <p:cNvSpPr txBox="1">
            <a:spLocks noChangeArrowheads="1"/>
          </p:cNvSpPr>
          <p:nvPr/>
        </p:nvSpPr>
        <p:spPr bwMode="auto">
          <a:xfrm>
            <a:off x="-14289" y="4625993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4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106" descr="Grands confettis"/>
          <p:cNvSpPr>
            <a:spLocks/>
          </p:cNvSpPr>
          <p:nvPr/>
        </p:nvSpPr>
        <p:spPr bwMode="auto">
          <a:xfrm>
            <a:off x="6191251" y="2606676"/>
            <a:ext cx="1882776" cy="1292225"/>
          </a:xfrm>
          <a:custGeom>
            <a:avLst/>
            <a:gdLst>
              <a:gd name="T0" fmla="*/ 0 w 1143"/>
              <a:gd name="T1" fmla="*/ 1290638 h 814"/>
              <a:gd name="T2" fmla="*/ 0 w 1143"/>
              <a:gd name="T3" fmla="*/ 996950 h 814"/>
              <a:gd name="T4" fmla="*/ 1638300 w 1143"/>
              <a:gd name="T5" fmla="*/ 976313 h 814"/>
              <a:gd name="T6" fmla="*/ 1592263 w 1143"/>
              <a:gd name="T7" fmla="*/ 842963 h 814"/>
              <a:gd name="T8" fmla="*/ 1495425 w 1143"/>
              <a:gd name="T9" fmla="*/ 409575 h 814"/>
              <a:gd name="T10" fmla="*/ 1592263 w 1143"/>
              <a:gd name="T11" fmla="*/ 33338 h 814"/>
              <a:gd name="T12" fmla="*/ 1739900 w 1143"/>
              <a:gd name="T13" fmla="*/ 0 h 814"/>
              <a:gd name="T14" fmla="*/ 1814513 w 1143"/>
              <a:gd name="T15" fmla="*/ 461963 h 814"/>
              <a:gd name="T16" fmla="*/ 1801813 w 1143"/>
              <a:gd name="T17" fmla="*/ 1206500 h 814"/>
              <a:gd name="T18" fmla="*/ 176213 w 1143"/>
              <a:gd name="T19" fmla="*/ 1292225 h 814"/>
              <a:gd name="T20" fmla="*/ 0 w 1143"/>
              <a:gd name="T21" fmla="*/ 1290638 h 8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3"/>
              <a:gd name="T34" fmla="*/ 0 h 814"/>
              <a:gd name="T35" fmla="*/ 1143 w 1143"/>
              <a:gd name="T36" fmla="*/ 814 h 814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241 w 10000"/>
              <a:gd name="connsiteY4" fmla="*/ 3170 h 10000"/>
              <a:gd name="connsiteX5" fmla="*/ 8670 w 10000"/>
              <a:gd name="connsiteY5" fmla="*/ 977 h 10000"/>
              <a:gd name="connsiteX6" fmla="*/ 8775 w 10000"/>
              <a:gd name="connsiteY6" fmla="*/ 258 h 10000"/>
              <a:gd name="connsiteX7" fmla="*/ 9589 w 10000"/>
              <a:gd name="connsiteY7" fmla="*/ 0 h 10000"/>
              <a:gd name="connsiteX8" fmla="*/ 10000 w 10000"/>
              <a:gd name="connsiteY8" fmla="*/ 3575 h 10000"/>
              <a:gd name="connsiteX9" fmla="*/ 9930 w 10000"/>
              <a:gd name="connsiteY9" fmla="*/ 9337 h 10000"/>
              <a:gd name="connsiteX10" fmla="*/ 971 w 10000"/>
              <a:gd name="connsiteY10" fmla="*/ 10000 h 10000"/>
              <a:gd name="connsiteX11" fmla="*/ 0 w 10000"/>
              <a:gd name="connsiteY11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241 w 10000"/>
              <a:gd name="connsiteY4" fmla="*/ 3170 h 10000"/>
              <a:gd name="connsiteX5" fmla="*/ 8408 w 10000"/>
              <a:gd name="connsiteY5" fmla="*/ 756 h 10000"/>
              <a:gd name="connsiteX6" fmla="*/ 8775 w 10000"/>
              <a:gd name="connsiteY6" fmla="*/ 258 h 10000"/>
              <a:gd name="connsiteX7" fmla="*/ 9589 w 10000"/>
              <a:gd name="connsiteY7" fmla="*/ 0 h 10000"/>
              <a:gd name="connsiteX8" fmla="*/ 10000 w 10000"/>
              <a:gd name="connsiteY8" fmla="*/ 3575 h 10000"/>
              <a:gd name="connsiteX9" fmla="*/ 9930 w 10000"/>
              <a:gd name="connsiteY9" fmla="*/ 9337 h 10000"/>
              <a:gd name="connsiteX10" fmla="*/ 971 w 10000"/>
              <a:gd name="connsiteY10" fmla="*/ 10000 h 10000"/>
              <a:gd name="connsiteX11" fmla="*/ 0 w 10000"/>
              <a:gd name="connsiteY11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241 w 10000"/>
              <a:gd name="connsiteY4" fmla="*/ 3170 h 10000"/>
              <a:gd name="connsiteX5" fmla="*/ 8355 w 10000"/>
              <a:gd name="connsiteY5" fmla="*/ 1972 h 10000"/>
              <a:gd name="connsiteX6" fmla="*/ 8408 w 10000"/>
              <a:gd name="connsiteY6" fmla="*/ 756 h 10000"/>
              <a:gd name="connsiteX7" fmla="*/ 8775 w 10000"/>
              <a:gd name="connsiteY7" fmla="*/ 258 h 10000"/>
              <a:gd name="connsiteX8" fmla="*/ 9589 w 10000"/>
              <a:gd name="connsiteY8" fmla="*/ 0 h 10000"/>
              <a:gd name="connsiteX9" fmla="*/ 10000 w 10000"/>
              <a:gd name="connsiteY9" fmla="*/ 3575 h 10000"/>
              <a:gd name="connsiteX10" fmla="*/ 9930 w 10000"/>
              <a:gd name="connsiteY10" fmla="*/ 9337 h 10000"/>
              <a:gd name="connsiteX11" fmla="*/ 971 w 10000"/>
              <a:gd name="connsiteY11" fmla="*/ 10000 h 10000"/>
              <a:gd name="connsiteX12" fmla="*/ 0 w 10000"/>
              <a:gd name="connsiteY12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241 w 10000"/>
              <a:gd name="connsiteY4" fmla="*/ 3170 h 10000"/>
              <a:gd name="connsiteX5" fmla="*/ 8303 w 10000"/>
              <a:gd name="connsiteY5" fmla="*/ 1751 h 10000"/>
              <a:gd name="connsiteX6" fmla="*/ 8408 w 10000"/>
              <a:gd name="connsiteY6" fmla="*/ 756 h 10000"/>
              <a:gd name="connsiteX7" fmla="*/ 8775 w 10000"/>
              <a:gd name="connsiteY7" fmla="*/ 258 h 10000"/>
              <a:gd name="connsiteX8" fmla="*/ 9589 w 10000"/>
              <a:gd name="connsiteY8" fmla="*/ 0 h 10000"/>
              <a:gd name="connsiteX9" fmla="*/ 10000 w 10000"/>
              <a:gd name="connsiteY9" fmla="*/ 3575 h 10000"/>
              <a:gd name="connsiteX10" fmla="*/ 9930 w 10000"/>
              <a:gd name="connsiteY10" fmla="*/ 9337 h 10000"/>
              <a:gd name="connsiteX11" fmla="*/ 971 w 10000"/>
              <a:gd name="connsiteY11" fmla="*/ 10000 h 10000"/>
              <a:gd name="connsiteX12" fmla="*/ 0 w 10000"/>
              <a:gd name="connsiteY12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241 w 10000"/>
              <a:gd name="connsiteY4" fmla="*/ 3170 h 10000"/>
              <a:gd name="connsiteX5" fmla="*/ 8251 w 10000"/>
              <a:gd name="connsiteY5" fmla="*/ 1751 h 10000"/>
              <a:gd name="connsiteX6" fmla="*/ 8408 w 10000"/>
              <a:gd name="connsiteY6" fmla="*/ 756 h 10000"/>
              <a:gd name="connsiteX7" fmla="*/ 8775 w 10000"/>
              <a:gd name="connsiteY7" fmla="*/ 258 h 10000"/>
              <a:gd name="connsiteX8" fmla="*/ 9589 w 10000"/>
              <a:gd name="connsiteY8" fmla="*/ 0 h 10000"/>
              <a:gd name="connsiteX9" fmla="*/ 10000 w 10000"/>
              <a:gd name="connsiteY9" fmla="*/ 3575 h 10000"/>
              <a:gd name="connsiteX10" fmla="*/ 9930 w 10000"/>
              <a:gd name="connsiteY10" fmla="*/ 9337 h 10000"/>
              <a:gd name="connsiteX11" fmla="*/ 971 w 10000"/>
              <a:gd name="connsiteY11" fmla="*/ 10000 h 10000"/>
              <a:gd name="connsiteX12" fmla="*/ 0 w 10000"/>
              <a:gd name="connsiteY12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460 w 10000"/>
              <a:gd name="connsiteY4" fmla="*/ 4773 h 10000"/>
              <a:gd name="connsiteX5" fmla="*/ 8241 w 10000"/>
              <a:gd name="connsiteY5" fmla="*/ 3170 h 10000"/>
              <a:gd name="connsiteX6" fmla="*/ 8251 w 10000"/>
              <a:gd name="connsiteY6" fmla="*/ 1751 h 10000"/>
              <a:gd name="connsiteX7" fmla="*/ 8408 w 10000"/>
              <a:gd name="connsiteY7" fmla="*/ 756 h 10000"/>
              <a:gd name="connsiteX8" fmla="*/ 8775 w 10000"/>
              <a:gd name="connsiteY8" fmla="*/ 258 h 10000"/>
              <a:gd name="connsiteX9" fmla="*/ 9589 w 10000"/>
              <a:gd name="connsiteY9" fmla="*/ 0 h 10000"/>
              <a:gd name="connsiteX10" fmla="*/ 10000 w 10000"/>
              <a:gd name="connsiteY10" fmla="*/ 3575 h 10000"/>
              <a:gd name="connsiteX11" fmla="*/ 9930 w 10000"/>
              <a:gd name="connsiteY11" fmla="*/ 9337 h 10000"/>
              <a:gd name="connsiteX12" fmla="*/ 971 w 10000"/>
              <a:gd name="connsiteY12" fmla="*/ 10000 h 10000"/>
              <a:gd name="connsiteX13" fmla="*/ 0 w 10000"/>
              <a:gd name="connsiteY13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224 w 10000"/>
              <a:gd name="connsiteY4" fmla="*/ 5547 h 10000"/>
              <a:gd name="connsiteX5" fmla="*/ 8241 w 10000"/>
              <a:gd name="connsiteY5" fmla="*/ 3170 h 10000"/>
              <a:gd name="connsiteX6" fmla="*/ 8251 w 10000"/>
              <a:gd name="connsiteY6" fmla="*/ 1751 h 10000"/>
              <a:gd name="connsiteX7" fmla="*/ 8408 w 10000"/>
              <a:gd name="connsiteY7" fmla="*/ 756 h 10000"/>
              <a:gd name="connsiteX8" fmla="*/ 8775 w 10000"/>
              <a:gd name="connsiteY8" fmla="*/ 258 h 10000"/>
              <a:gd name="connsiteX9" fmla="*/ 9589 w 10000"/>
              <a:gd name="connsiteY9" fmla="*/ 0 h 10000"/>
              <a:gd name="connsiteX10" fmla="*/ 10000 w 10000"/>
              <a:gd name="connsiteY10" fmla="*/ 3575 h 10000"/>
              <a:gd name="connsiteX11" fmla="*/ 9930 w 10000"/>
              <a:gd name="connsiteY11" fmla="*/ 9337 h 10000"/>
              <a:gd name="connsiteX12" fmla="*/ 971 w 10000"/>
              <a:gd name="connsiteY12" fmla="*/ 10000 h 10000"/>
              <a:gd name="connsiteX13" fmla="*/ 0 w 10000"/>
              <a:gd name="connsiteY13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539 w 10000"/>
              <a:gd name="connsiteY4" fmla="*/ 6100 h 10000"/>
              <a:gd name="connsiteX5" fmla="*/ 8224 w 10000"/>
              <a:gd name="connsiteY5" fmla="*/ 5547 h 10000"/>
              <a:gd name="connsiteX6" fmla="*/ 8241 w 10000"/>
              <a:gd name="connsiteY6" fmla="*/ 3170 h 10000"/>
              <a:gd name="connsiteX7" fmla="*/ 8251 w 10000"/>
              <a:gd name="connsiteY7" fmla="*/ 1751 h 10000"/>
              <a:gd name="connsiteX8" fmla="*/ 8408 w 10000"/>
              <a:gd name="connsiteY8" fmla="*/ 756 h 10000"/>
              <a:gd name="connsiteX9" fmla="*/ 8775 w 10000"/>
              <a:gd name="connsiteY9" fmla="*/ 258 h 10000"/>
              <a:gd name="connsiteX10" fmla="*/ 9589 w 10000"/>
              <a:gd name="connsiteY10" fmla="*/ 0 h 10000"/>
              <a:gd name="connsiteX11" fmla="*/ 10000 w 10000"/>
              <a:gd name="connsiteY11" fmla="*/ 3575 h 10000"/>
              <a:gd name="connsiteX12" fmla="*/ 9930 w 10000"/>
              <a:gd name="connsiteY12" fmla="*/ 9337 h 10000"/>
              <a:gd name="connsiteX13" fmla="*/ 971 w 10000"/>
              <a:gd name="connsiteY13" fmla="*/ 10000 h 10000"/>
              <a:gd name="connsiteX14" fmla="*/ 0 w 10000"/>
              <a:gd name="connsiteY14" fmla="*/ 9988 h 10000"/>
              <a:gd name="connsiteX0" fmla="*/ 0 w 10000"/>
              <a:gd name="connsiteY0" fmla="*/ 9988 h 10000"/>
              <a:gd name="connsiteX1" fmla="*/ 0 w 10000"/>
              <a:gd name="connsiteY1" fmla="*/ 7715 h 10000"/>
              <a:gd name="connsiteX2" fmla="*/ 9029 w 10000"/>
              <a:gd name="connsiteY2" fmla="*/ 7555 h 10000"/>
              <a:gd name="connsiteX3" fmla="*/ 8775 w 10000"/>
              <a:gd name="connsiteY3" fmla="*/ 6523 h 10000"/>
              <a:gd name="connsiteX4" fmla="*/ 8539 w 10000"/>
              <a:gd name="connsiteY4" fmla="*/ 6284 h 10000"/>
              <a:gd name="connsiteX5" fmla="*/ 8224 w 10000"/>
              <a:gd name="connsiteY5" fmla="*/ 5547 h 10000"/>
              <a:gd name="connsiteX6" fmla="*/ 8241 w 10000"/>
              <a:gd name="connsiteY6" fmla="*/ 3170 h 10000"/>
              <a:gd name="connsiteX7" fmla="*/ 8251 w 10000"/>
              <a:gd name="connsiteY7" fmla="*/ 1751 h 10000"/>
              <a:gd name="connsiteX8" fmla="*/ 8408 w 10000"/>
              <a:gd name="connsiteY8" fmla="*/ 756 h 10000"/>
              <a:gd name="connsiteX9" fmla="*/ 8775 w 10000"/>
              <a:gd name="connsiteY9" fmla="*/ 258 h 10000"/>
              <a:gd name="connsiteX10" fmla="*/ 9589 w 10000"/>
              <a:gd name="connsiteY10" fmla="*/ 0 h 10000"/>
              <a:gd name="connsiteX11" fmla="*/ 10000 w 10000"/>
              <a:gd name="connsiteY11" fmla="*/ 3575 h 10000"/>
              <a:gd name="connsiteX12" fmla="*/ 9930 w 10000"/>
              <a:gd name="connsiteY12" fmla="*/ 9337 h 10000"/>
              <a:gd name="connsiteX13" fmla="*/ 971 w 10000"/>
              <a:gd name="connsiteY13" fmla="*/ 10000 h 10000"/>
              <a:gd name="connsiteX14" fmla="*/ 0 w 10000"/>
              <a:gd name="connsiteY14" fmla="*/ 99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0" y="9988"/>
                </a:moveTo>
                <a:lnTo>
                  <a:pt x="0" y="7715"/>
                </a:lnTo>
                <a:lnTo>
                  <a:pt x="9029" y="7555"/>
                </a:lnTo>
                <a:cubicBezTo>
                  <a:pt x="8944" y="7211"/>
                  <a:pt x="8860" y="6867"/>
                  <a:pt x="8775" y="6523"/>
                </a:cubicBezTo>
                <a:lnTo>
                  <a:pt x="8539" y="6284"/>
                </a:lnTo>
                <a:lnTo>
                  <a:pt x="8224" y="5547"/>
                </a:lnTo>
                <a:cubicBezTo>
                  <a:pt x="8230" y="4755"/>
                  <a:pt x="8235" y="3962"/>
                  <a:pt x="8241" y="3170"/>
                </a:cubicBezTo>
                <a:cubicBezTo>
                  <a:pt x="8171" y="2412"/>
                  <a:pt x="8223" y="2153"/>
                  <a:pt x="8251" y="1751"/>
                </a:cubicBezTo>
                <a:cubicBezTo>
                  <a:pt x="8279" y="1349"/>
                  <a:pt x="8338" y="1042"/>
                  <a:pt x="8408" y="756"/>
                </a:cubicBezTo>
                <a:lnTo>
                  <a:pt x="8775" y="258"/>
                </a:lnTo>
                <a:lnTo>
                  <a:pt x="9589" y="0"/>
                </a:lnTo>
                <a:lnTo>
                  <a:pt x="10000" y="3575"/>
                </a:lnTo>
                <a:cubicBezTo>
                  <a:pt x="9977" y="5496"/>
                  <a:pt x="9953" y="7416"/>
                  <a:pt x="9930" y="9337"/>
                </a:cubicBezTo>
                <a:lnTo>
                  <a:pt x="971" y="10000"/>
                </a:lnTo>
                <a:lnTo>
                  <a:pt x="0" y="9988"/>
                </a:lnTo>
                <a:close/>
              </a:path>
            </a:pathLst>
          </a:cu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89" y="4625993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eform 97" descr="Grands confettis"/>
          <p:cNvSpPr>
            <a:spLocks/>
          </p:cNvSpPr>
          <p:nvPr/>
        </p:nvSpPr>
        <p:spPr bwMode="auto">
          <a:xfrm>
            <a:off x="6013450" y="2870200"/>
            <a:ext cx="1000125" cy="377825"/>
          </a:xfrm>
          <a:custGeom>
            <a:avLst/>
            <a:gdLst>
              <a:gd name="T0" fmla="*/ 0 w 630"/>
              <a:gd name="T1" fmla="*/ 0 h 238"/>
              <a:gd name="T2" fmla="*/ 504825 w 630"/>
              <a:gd name="T3" fmla="*/ 47625 h 238"/>
              <a:gd name="T4" fmla="*/ 1000125 w 630"/>
              <a:gd name="T5" fmla="*/ 50800 h 238"/>
              <a:gd name="T6" fmla="*/ 946150 w 630"/>
              <a:gd name="T7" fmla="*/ 317500 h 238"/>
              <a:gd name="T8" fmla="*/ 177800 w 630"/>
              <a:gd name="T9" fmla="*/ 377825 h 238"/>
              <a:gd name="T10" fmla="*/ 3175 w 630"/>
              <a:gd name="T11" fmla="*/ 333375 h 238"/>
              <a:gd name="T12" fmla="*/ 0 w 630"/>
              <a:gd name="T13" fmla="*/ 0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0"/>
              <a:gd name="T22" fmla="*/ 0 h 238"/>
              <a:gd name="T23" fmla="*/ 630 w 630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0" h="238">
                <a:moveTo>
                  <a:pt x="0" y="0"/>
                </a:moveTo>
                <a:lnTo>
                  <a:pt x="318" y="30"/>
                </a:lnTo>
                <a:lnTo>
                  <a:pt x="630" y="32"/>
                </a:lnTo>
                <a:lnTo>
                  <a:pt x="596" y="200"/>
                </a:lnTo>
                <a:lnTo>
                  <a:pt x="112" y="238"/>
                </a:lnTo>
                <a:lnTo>
                  <a:pt x="2" y="21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Freeform 87" descr="Grands confettis"/>
          <p:cNvSpPr>
            <a:spLocks/>
          </p:cNvSpPr>
          <p:nvPr/>
        </p:nvSpPr>
        <p:spPr bwMode="auto">
          <a:xfrm>
            <a:off x="2112963" y="2357438"/>
            <a:ext cx="1304925" cy="1119187"/>
          </a:xfrm>
          <a:custGeom>
            <a:avLst/>
            <a:gdLst>
              <a:gd name="T0" fmla="*/ 9525 w 822"/>
              <a:gd name="T1" fmla="*/ 941387 h 705"/>
              <a:gd name="T2" fmla="*/ 692150 w 822"/>
              <a:gd name="T3" fmla="*/ 1119187 h 705"/>
              <a:gd name="T4" fmla="*/ 1295400 w 822"/>
              <a:gd name="T5" fmla="*/ 1101725 h 705"/>
              <a:gd name="T6" fmla="*/ 1295400 w 822"/>
              <a:gd name="T7" fmla="*/ 852487 h 705"/>
              <a:gd name="T8" fmla="*/ 1109663 w 822"/>
              <a:gd name="T9" fmla="*/ 817562 h 705"/>
              <a:gd name="T10" fmla="*/ 1109663 w 822"/>
              <a:gd name="T11" fmla="*/ 523875 h 705"/>
              <a:gd name="T12" fmla="*/ 1277938 w 822"/>
              <a:gd name="T13" fmla="*/ 479425 h 705"/>
              <a:gd name="T14" fmla="*/ 1304925 w 822"/>
              <a:gd name="T15" fmla="*/ 61912 h 705"/>
              <a:gd name="T16" fmla="*/ 390525 w 822"/>
              <a:gd name="T17" fmla="*/ 0 h 705"/>
              <a:gd name="T18" fmla="*/ 150813 w 822"/>
              <a:gd name="T19" fmla="*/ 0 h 705"/>
              <a:gd name="T20" fmla="*/ 0 w 822"/>
              <a:gd name="T21" fmla="*/ 558800 h 705"/>
              <a:gd name="T22" fmla="*/ 9525 w 822"/>
              <a:gd name="T23" fmla="*/ 941387 h 7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2"/>
              <a:gd name="T37" fmla="*/ 0 h 705"/>
              <a:gd name="T38" fmla="*/ 822 w 822"/>
              <a:gd name="T39" fmla="*/ 705 h 7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2" h="705">
                <a:moveTo>
                  <a:pt x="6" y="593"/>
                </a:moveTo>
                <a:lnTo>
                  <a:pt x="436" y="705"/>
                </a:lnTo>
                <a:lnTo>
                  <a:pt x="816" y="694"/>
                </a:lnTo>
                <a:lnTo>
                  <a:pt x="816" y="537"/>
                </a:lnTo>
                <a:lnTo>
                  <a:pt x="699" y="515"/>
                </a:lnTo>
                <a:lnTo>
                  <a:pt x="699" y="330"/>
                </a:lnTo>
                <a:lnTo>
                  <a:pt x="805" y="302"/>
                </a:lnTo>
                <a:lnTo>
                  <a:pt x="822" y="39"/>
                </a:lnTo>
                <a:lnTo>
                  <a:pt x="246" y="0"/>
                </a:lnTo>
                <a:lnTo>
                  <a:pt x="95" y="0"/>
                </a:lnTo>
                <a:lnTo>
                  <a:pt x="0" y="352"/>
                </a:lnTo>
                <a:lnTo>
                  <a:pt x="6" y="593"/>
                </a:lnTo>
                <a:close/>
              </a:path>
            </a:pathLst>
          </a:cu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259513" y="4975225"/>
            <a:ext cx="869950" cy="85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5584825" y="5419725"/>
            <a:ext cx="67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7127875" y="5416550"/>
            <a:ext cx="67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818188" y="587375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Fonction : 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465763" y="51181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a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573963" y="5103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S</a:t>
            </a:r>
          </a:p>
        </p:txBody>
      </p: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2098675" y="4997450"/>
            <a:ext cx="1684338" cy="922338"/>
            <a:chOff x="1322" y="2910"/>
            <a:chExt cx="1061" cy="581"/>
          </a:xfrm>
        </p:grpSpPr>
        <p:sp>
          <p:nvSpPr>
            <p:cNvPr id="18" name="Rectangle 50"/>
            <p:cNvSpPr>
              <a:spLocks noChangeArrowheads="1"/>
            </p:cNvSpPr>
            <p:nvPr/>
          </p:nvSpPr>
          <p:spPr bwMode="auto">
            <a:xfrm>
              <a:off x="2029" y="3200"/>
              <a:ext cx="3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19" name="Rectangle 51"/>
            <p:cNvSpPr>
              <a:spLocks noChangeArrowheads="1"/>
            </p:cNvSpPr>
            <p:nvPr/>
          </p:nvSpPr>
          <p:spPr bwMode="auto">
            <a:xfrm>
              <a:off x="1676" y="3200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20" name="Rectangle 52"/>
            <p:cNvSpPr>
              <a:spLocks noChangeArrowheads="1"/>
            </p:cNvSpPr>
            <p:nvPr/>
          </p:nvSpPr>
          <p:spPr bwMode="auto">
            <a:xfrm>
              <a:off x="2029" y="2910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1</a:t>
              </a:r>
            </a:p>
          </p:txBody>
        </p:sp>
        <p:sp>
          <p:nvSpPr>
            <p:cNvPr id="21" name="Rectangle 53"/>
            <p:cNvSpPr>
              <a:spLocks noChangeArrowheads="1"/>
            </p:cNvSpPr>
            <p:nvPr/>
          </p:nvSpPr>
          <p:spPr bwMode="auto">
            <a:xfrm>
              <a:off x="1676" y="2910"/>
              <a:ext cx="35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0</a:t>
              </a:r>
            </a:p>
          </p:txBody>
        </p:sp>
        <p:sp>
          <p:nvSpPr>
            <p:cNvPr id="22" name="Rectangle 54"/>
            <p:cNvSpPr>
              <a:spLocks noChangeArrowheads="1"/>
            </p:cNvSpPr>
            <p:nvPr/>
          </p:nvSpPr>
          <p:spPr bwMode="auto">
            <a:xfrm>
              <a:off x="1322" y="2910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>
              <a:off x="1322" y="2910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56"/>
            <p:cNvSpPr>
              <a:spLocks noChangeShapeType="1"/>
            </p:cNvSpPr>
            <p:nvPr/>
          </p:nvSpPr>
          <p:spPr bwMode="auto">
            <a:xfrm>
              <a:off x="1686" y="3200"/>
              <a:ext cx="6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>
              <a:off x="1322" y="2910"/>
              <a:ext cx="0" cy="2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6" name="Group 58"/>
            <p:cNvGrpSpPr>
              <a:grpSpLocks/>
            </p:cNvGrpSpPr>
            <p:nvPr/>
          </p:nvGrpSpPr>
          <p:grpSpPr bwMode="auto">
            <a:xfrm>
              <a:off x="1676" y="2910"/>
              <a:ext cx="707" cy="569"/>
              <a:chOff x="1676" y="2910"/>
              <a:chExt cx="707" cy="871"/>
            </a:xfrm>
          </p:grpSpPr>
          <p:sp>
            <p:nvSpPr>
              <p:cNvPr id="30" name="Line 59"/>
              <p:cNvSpPr>
                <a:spLocks noChangeShapeType="1"/>
              </p:cNvSpPr>
              <p:nvPr/>
            </p:nvSpPr>
            <p:spPr bwMode="auto">
              <a:xfrm>
                <a:off x="1676" y="2910"/>
                <a:ext cx="0" cy="8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60"/>
              <p:cNvSpPr>
                <a:spLocks noChangeShapeType="1"/>
              </p:cNvSpPr>
              <p:nvPr/>
            </p:nvSpPr>
            <p:spPr bwMode="auto">
              <a:xfrm>
                <a:off x="2029" y="2910"/>
                <a:ext cx="0" cy="8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61"/>
              <p:cNvSpPr>
                <a:spLocks noChangeShapeType="1"/>
              </p:cNvSpPr>
              <p:nvPr/>
            </p:nvSpPr>
            <p:spPr bwMode="auto">
              <a:xfrm>
                <a:off x="2383" y="2910"/>
                <a:ext cx="0" cy="87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7" name="Line 62"/>
            <p:cNvSpPr>
              <a:spLocks noChangeShapeType="1"/>
            </p:cNvSpPr>
            <p:nvPr/>
          </p:nvSpPr>
          <p:spPr bwMode="auto">
            <a:xfrm>
              <a:off x="1676" y="2910"/>
              <a:ext cx="70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1455" y="2933"/>
              <a:ext cx="3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/>
                <a:t>a</a:t>
              </a:r>
            </a:p>
          </p:txBody>
        </p:sp>
        <p:sp>
          <p:nvSpPr>
            <p:cNvPr id="29" name="Line 64"/>
            <p:cNvSpPr>
              <a:spLocks noChangeShapeType="1"/>
            </p:cNvSpPr>
            <p:nvPr/>
          </p:nvSpPr>
          <p:spPr bwMode="auto">
            <a:xfrm>
              <a:off x="1681" y="3477"/>
              <a:ext cx="6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6034088" y="1908175"/>
            <a:ext cx="1233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S = </a:t>
            </a:r>
            <a:endParaRPr lang="fr-FR" altLang="fr-FR"/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2174875" y="1930400"/>
            <a:ext cx="1233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S = </a:t>
            </a:r>
            <a:endParaRPr lang="fr-FR" altLang="fr-FR"/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2168525" y="3917950"/>
            <a:ext cx="4778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a=0</a:t>
            </a:r>
            <a:endParaRPr lang="fr-FR" altLang="fr-FR"/>
          </a:p>
        </p:txBody>
      </p:sp>
      <p:sp>
        <p:nvSpPr>
          <p:cNvPr id="36" name="Text Box 72"/>
          <p:cNvSpPr txBox="1">
            <a:spLocks noChangeArrowheads="1"/>
          </p:cNvSpPr>
          <p:nvPr/>
        </p:nvSpPr>
        <p:spPr bwMode="auto">
          <a:xfrm>
            <a:off x="6072188" y="3940175"/>
            <a:ext cx="4778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a=1</a:t>
            </a:r>
            <a:endParaRPr lang="fr-FR" altLang="fr-FR"/>
          </a:p>
        </p:txBody>
      </p:sp>
      <p:sp>
        <p:nvSpPr>
          <p:cNvPr id="37" name="Freeform 73"/>
          <p:cNvSpPr>
            <a:spLocks/>
          </p:cNvSpPr>
          <p:nvPr/>
        </p:nvSpPr>
        <p:spPr bwMode="auto">
          <a:xfrm>
            <a:off x="2114550" y="2362200"/>
            <a:ext cx="925513" cy="658813"/>
          </a:xfrm>
          <a:custGeom>
            <a:avLst/>
            <a:gdLst>
              <a:gd name="T0" fmla="*/ 925513 w 902"/>
              <a:gd name="T1" fmla="*/ 384308 h 720"/>
              <a:gd name="T2" fmla="*/ 925513 w 902"/>
              <a:gd name="T3" fmla="*/ 384308 h 720"/>
              <a:gd name="T4" fmla="*/ 925513 w 902"/>
              <a:gd name="T5" fmla="*/ 212284 h 720"/>
              <a:gd name="T6" fmla="*/ 200083 w 902"/>
              <a:gd name="T7" fmla="*/ 205879 h 720"/>
              <a:gd name="T8" fmla="*/ 200083 w 902"/>
              <a:gd name="T9" fmla="*/ 0 h 720"/>
              <a:gd name="T10" fmla="*/ 0 w 902"/>
              <a:gd name="T11" fmla="*/ 0 h 720"/>
              <a:gd name="T12" fmla="*/ 0 w 902"/>
              <a:gd name="T13" fmla="*/ 658813 h 720"/>
              <a:gd name="T14" fmla="*/ 377593 w 902"/>
              <a:gd name="T15" fmla="*/ 651493 h 720"/>
              <a:gd name="T16" fmla="*/ 376567 w 902"/>
              <a:gd name="T17" fmla="*/ 596592 h 720"/>
              <a:gd name="T18" fmla="*/ 872157 w 902"/>
              <a:gd name="T19" fmla="*/ 596592 h 720"/>
              <a:gd name="T20" fmla="*/ 872157 w 902"/>
              <a:gd name="T21" fmla="*/ 527965 h 720"/>
              <a:gd name="T22" fmla="*/ 569468 w 902"/>
              <a:gd name="T23" fmla="*/ 535286 h 720"/>
              <a:gd name="T24" fmla="*/ 569468 w 902"/>
              <a:gd name="T25" fmla="*/ 390713 h 720"/>
              <a:gd name="T26" fmla="*/ 817776 w 902"/>
              <a:gd name="T27" fmla="*/ 390713 h 720"/>
              <a:gd name="T28" fmla="*/ 925513 w 902"/>
              <a:gd name="T29" fmla="*/ 384308 h 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2"/>
              <a:gd name="T46" fmla="*/ 0 h 720"/>
              <a:gd name="T47" fmla="*/ 902 w 902"/>
              <a:gd name="T48" fmla="*/ 720 h 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2" h="720">
                <a:moveTo>
                  <a:pt x="902" y="420"/>
                </a:moveTo>
                <a:lnTo>
                  <a:pt x="902" y="420"/>
                </a:lnTo>
                <a:lnTo>
                  <a:pt x="902" y="232"/>
                </a:lnTo>
                <a:lnTo>
                  <a:pt x="195" y="225"/>
                </a:lnTo>
                <a:lnTo>
                  <a:pt x="195" y="0"/>
                </a:lnTo>
                <a:lnTo>
                  <a:pt x="0" y="0"/>
                </a:lnTo>
                <a:lnTo>
                  <a:pt x="0" y="720"/>
                </a:lnTo>
                <a:lnTo>
                  <a:pt x="368" y="712"/>
                </a:lnTo>
                <a:lnTo>
                  <a:pt x="367" y="652"/>
                </a:lnTo>
                <a:lnTo>
                  <a:pt x="850" y="652"/>
                </a:lnTo>
                <a:lnTo>
                  <a:pt x="850" y="577"/>
                </a:lnTo>
                <a:lnTo>
                  <a:pt x="555" y="585"/>
                </a:lnTo>
                <a:lnTo>
                  <a:pt x="555" y="427"/>
                </a:lnTo>
                <a:lnTo>
                  <a:pt x="797" y="427"/>
                </a:lnTo>
                <a:lnTo>
                  <a:pt x="902" y="42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Freeform 74"/>
          <p:cNvSpPr>
            <a:spLocks/>
          </p:cNvSpPr>
          <p:nvPr/>
        </p:nvSpPr>
        <p:spPr bwMode="auto">
          <a:xfrm>
            <a:off x="2114550" y="3108325"/>
            <a:ext cx="1976438" cy="788988"/>
          </a:xfrm>
          <a:custGeom>
            <a:avLst/>
            <a:gdLst>
              <a:gd name="T0" fmla="*/ 978993 w 1928"/>
              <a:gd name="T1" fmla="*/ 274272 h 863"/>
              <a:gd name="T2" fmla="*/ 1201445 w 1928"/>
              <a:gd name="T3" fmla="*/ 267872 h 863"/>
              <a:gd name="T4" fmla="*/ 1201445 w 1928"/>
              <a:gd name="T5" fmla="*/ 48455 h 863"/>
              <a:gd name="T6" fmla="*/ 1368540 w 1928"/>
              <a:gd name="T7" fmla="*/ 54854 h 863"/>
              <a:gd name="T8" fmla="*/ 1370590 w 1928"/>
              <a:gd name="T9" fmla="*/ 336440 h 863"/>
              <a:gd name="T10" fmla="*/ 1822669 w 1928"/>
              <a:gd name="T11" fmla="*/ 342840 h 863"/>
              <a:gd name="T12" fmla="*/ 1906730 w 1928"/>
              <a:gd name="T13" fmla="*/ 342840 h 863"/>
              <a:gd name="T14" fmla="*/ 1906730 w 1928"/>
              <a:gd name="T15" fmla="*/ 109709 h 863"/>
              <a:gd name="T16" fmla="*/ 1976438 w 1928"/>
              <a:gd name="T17" fmla="*/ 109709 h 863"/>
              <a:gd name="T18" fmla="*/ 1976438 w 1928"/>
              <a:gd name="T19" fmla="*/ 542144 h 863"/>
              <a:gd name="T20" fmla="*/ 192723 w 1928"/>
              <a:gd name="T21" fmla="*/ 548543 h 863"/>
              <a:gd name="T22" fmla="*/ 192723 w 1928"/>
              <a:gd name="T23" fmla="*/ 788988 h 863"/>
              <a:gd name="T24" fmla="*/ 0 w 1928"/>
              <a:gd name="T25" fmla="*/ 788988 h 863"/>
              <a:gd name="T26" fmla="*/ 0 w 1928"/>
              <a:gd name="T27" fmla="*/ 0 h 863"/>
              <a:gd name="T28" fmla="*/ 369044 w 1928"/>
              <a:gd name="T29" fmla="*/ 0 h 863"/>
              <a:gd name="T30" fmla="*/ 377245 w 1928"/>
              <a:gd name="T31" fmla="*/ 69482 h 863"/>
              <a:gd name="T32" fmla="*/ 871355 w 1928"/>
              <a:gd name="T33" fmla="*/ 62168 h 863"/>
              <a:gd name="T34" fmla="*/ 871355 w 1928"/>
              <a:gd name="T35" fmla="*/ 130736 h 863"/>
              <a:gd name="T36" fmla="*/ 569969 w 1928"/>
              <a:gd name="T37" fmla="*/ 130736 h 863"/>
              <a:gd name="T38" fmla="*/ 569969 w 1928"/>
              <a:gd name="T39" fmla="*/ 275186 h 863"/>
              <a:gd name="T40" fmla="*/ 969767 w 1928"/>
              <a:gd name="T41" fmla="*/ 275186 h 863"/>
              <a:gd name="T42" fmla="*/ 978993 w 1928"/>
              <a:gd name="T43" fmla="*/ 274272 h 8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28"/>
              <a:gd name="T67" fmla="*/ 0 h 863"/>
              <a:gd name="T68" fmla="*/ 1928 w 1928"/>
              <a:gd name="T69" fmla="*/ 863 h 8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28" h="863">
                <a:moveTo>
                  <a:pt x="955" y="300"/>
                </a:moveTo>
                <a:lnTo>
                  <a:pt x="1172" y="293"/>
                </a:lnTo>
                <a:lnTo>
                  <a:pt x="1172" y="53"/>
                </a:lnTo>
                <a:lnTo>
                  <a:pt x="1335" y="60"/>
                </a:lnTo>
                <a:lnTo>
                  <a:pt x="1337" y="368"/>
                </a:lnTo>
                <a:lnTo>
                  <a:pt x="1778" y="375"/>
                </a:lnTo>
                <a:lnTo>
                  <a:pt x="1860" y="375"/>
                </a:lnTo>
                <a:lnTo>
                  <a:pt x="1860" y="120"/>
                </a:lnTo>
                <a:lnTo>
                  <a:pt x="1928" y="120"/>
                </a:lnTo>
                <a:lnTo>
                  <a:pt x="1928" y="593"/>
                </a:lnTo>
                <a:lnTo>
                  <a:pt x="188" y="600"/>
                </a:lnTo>
                <a:lnTo>
                  <a:pt x="188" y="863"/>
                </a:lnTo>
                <a:lnTo>
                  <a:pt x="0" y="863"/>
                </a:lnTo>
                <a:lnTo>
                  <a:pt x="0" y="0"/>
                </a:lnTo>
                <a:lnTo>
                  <a:pt x="360" y="0"/>
                </a:lnTo>
                <a:lnTo>
                  <a:pt x="368" y="76"/>
                </a:lnTo>
                <a:lnTo>
                  <a:pt x="850" y="68"/>
                </a:lnTo>
                <a:lnTo>
                  <a:pt x="850" y="143"/>
                </a:lnTo>
                <a:lnTo>
                  <a:pt x="556" y="143"/>
                </a:lnTo>
                <a:lnTo>
                  <a:pt x="556" y="301"/>
                </a:lnTo>
                <a:lnTo>
                  <a:pt x="946" y="301"/>
                </a:lnTo>
                <a:lnTo>
                  <a:pt x="955" y="3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Freeform 75"/>
          <p:cNvSpPr>
            <a:spLocks/>
          </p:cNvSpPr>
          <p:nvPr/>
        </p:nvSpPr>
        <p:spPr bwMode="auto">
          <a:xfrm>
            <a:off x="2438400" y="2362200"/>
            <a:ext cx="1046163" cy="547688"/>
          </a:xfrm>
          <a:custGeom>
            <a:avLst/>
            <a:gdLst>
              <a:gd name="T0" fmla="*/ 0 w 1022"/>
              <a:gd name="T1" fmla="*/ 0 h 600"/>
              <a:gd name="T2" fmla="*/ 0 w 1022"/>
              <a:gd name="T3" fmla="*/ 129619 h 600"/>
              <a:gd name="T4" fmla="*/ 877262 w 1022"/>
              <a:gd name="T5" fmla="*/ 123230 h 600"/>
              <a:gd name="T6" fmla="*/ 877262 w 1022"/>
              <a:gd name="T7" fmla="*/ 547688 h 600"/>
              <a:gd name="T8" fmla="*/ 1046163 w 1022"/>
              <a:gd name="T9" fmla="*/ 547688 h 600"/>
              <a:gd name="T10" fmla="*/ 1044116 w 1022"/>
              <a:gd name="T11" fmla="*/ 6390 h 600"/>
              <a:gd name="T12" fmla="*/ 0 w 1022"/>
              <a:gd name="T13" fmla="*/ 0 h 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2"/>
              <a:gd name="T22" fmla="*/ 0 h 600"/>
              <a:gd name="T23" fmla="*/ 1022 w 1022"/>
              <a:gd name="T24" fmla="*/ 600 h 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2" h="600">
                <a:moveTo>
                  <a:pt x="0" y="0"/>
                </a:moveTo>
                <a:lnTo>
                  <a:pt x="0" y="142"/>
                </a:lnTo>
                <a:lnTo>
                  <a:pt x="857" y="135"/>
                </a:lnTo>
                <a:lnTo>
                  <a:pt x="857" y="600"/>
                </a:lnTo>
                <a:lnTo>
                  <a:pt x="1022" y="600"/>
                </a:lnTo>
                <a:lnTo>
                  <a:pt x="1020" y="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76"/>
          <p:cNvSpPr>
            <a:spLocks/>
          </p:cNvSpPr>
          <p:nvPr/>
        </p:nvSpPr>
        <p:spPr bwMode="auto">
          <a:xfrm>
            <a:off x="2414588" y="2354263"/>
            <a:ext cx="1892300" cy="1549400"/>
          </a:xfrm>
          <a:custGeom>
            <a:avLst/>
            <a:gdLst>
              <a:gd name="T0" fmla="*/ 0 w 1845"/>
              <a:gd name="T1" fmla="*/ 1543001 h 1695"/>
              <a:gd name="T2" fmla="*/ 0 w 1845"/>
              <a:gd name="T3" fmla="*/ 1371150 h 1695"/>
              <a:gd name="T4" fmla="*/ 1753839 w 1845"/>
              <a:gd name="T5" fmla="*/ 1371150 h 1695"/>
              <a:gd name="T6" fmla="*/ 1753839 w 1845"/>
              <a:gd name="T7" fmla="*/ 603306 h 1695"/>
              <a:gd name="T8" fmla="*/ 1622558 w 1845"/>
              <a:gd name="T9" fmla="*/ 603306 h 1695"/>
              <a:gd name="T10" fmla="*/ 1622558 w 1845"/>
              <a:gd name="T11" fmla="*/ 274230 h 1695"/>
              <a:gd name="T12" fmla="*/ 1230764 w 1845"/>
              <a:gd name="T13" fmla="*/ 274230 h 1695"/>
              <a:gd name="T14" fmla="*/ 1230764 w 1845"/>
              <a:gd name="T15" fmla="*/ 158139 h 1695"/>
              <a:gd name="T16" fmla="*/ 1338456 w 1845"/>
              <a:gd name="T17" fmla="*/ 0 h 1695"/>
              <a:gd name="T18" fmla="*/ 1892300 w 1845"/>
              <a:gd name="T19" fmla="*/ 0 h 1695"/>
              <a:gd name="T20" fmla="*/ 1892300 w 1845"/>
              <a:gd name="T21" fmla="*/ 1549400 h 1695"/>
              <a:gd name="T22" fmla="*/ 0 w 1845"/>
              <a:gd name="T23" fmla="*/ 1543001 h 16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45"/>
              <a:gd name="T37" fmla="*/ 0 h 1695"/>
              <a:gd name="T38" fmla="*/ 1845 w 1845"/>
              <a:gd name="T39" fmla="*/ 1695 h 16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45" h="1695">
                <a:moveTo>
                  <a:pt x="0" y="1688"/>
                </a:moveTo>
                <a:lnTo>
                  <a:pt x="0" y="1500"/>
                </a:lnTo>
                <a:lnTo>
                  <a:pt x="1710" y="1500"/>
                </a:lnTo>
                <a:lnTo>
                  <a:pt x="1710" y="660"/>
                </a:lnTo>
                <a:lnTo>
                  <a:pt x="1582" y="660"/>
                </a:lnTo>
                <a:lnTo>
                  <a:pt x="1582" y="300"/>
                </a:lnTo>
                <a:lnTo>
                  <a:pt x="1200" y="300"/>
                </a:lnTo>
                <a:lnTo>
                  <a:pt x="1200" y="173"/>
                </a:lnTo>
                <a:lnTo>
                  <a:pt x="1305" y="0"/>
                </a:lnTo>
                <a:lnTo>
                  <a:pt x="1845" y="0"/>
                </a:lnTo>
                <a:lnTo>
                  <a:pt x="1845" y="1695"/>
                </a:lnTo>
                <a:lnTo>
                  <a:pt x="0" y="168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Freeform 77"/>
          <p:cNvSpPr>
            <a:spLocks/>
          </p:cNvSpPr>
          <p:nvPr/>
        </p:nvSpPr>
        <p:spPr bwMode="auto">
          <a:xfrm>
            <a:off x="3944938" y="2527300"/>
            <a:ext cx="95250" cy="1027113"/>
          </a:xfrm>
          <a:custGeom>
            <a:avLst/>
            <a:gdLst>
              <a:gd name="T0" fmla="*/ 0 w 94"/>
              <a:gd name="T1" fmla="*/ 87725 h 1124"/>
              <a:gd name="T2" fmla="*/ 0 w 94"/>
              <a:gd name="T3" fmla="*/ 972285 h 1124"/>
              <a:gd name="T4" fmla="*/ 45598 w 94"/>
              <a:gd name="T5" fmla="*/ 1027113 h 1124"/>
              <a:gd name="T6" fmla="*/ 68904 w 94"/>
              <a:gd name="T7" fmla="*/ 958578 h 1124"/>
              <a:gd name="T8" fmla="*/ 45598 w 94"/>
              <a:gd name="T9" fmla="*/ 944871 h 1124"/>
              <a:gd name="T10" fmla="*/ 45598 w 94"/>
              <a:gd name="T11" fmla="*/ 95035 h 1124"/>
              <a:gd name="T12" fmla="*/ 84104 w 94"/>
              <a:gd name="T13" fmla="*/ 32897 h 1124"/>
              <a:gd name="T14" fmla="*/ 68904 w 94"/>
              <a:gd name="T15" fmla="*/ 12793 h 1124"/>
              <a:gd name="T16" fmla="*/ 0 w 94"/>
              <a:gd name="T17" fmla="*/ 87725 h 11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1124"/>
              <a:gd name="T29" fmla="*/ 94 w 94"/>
              <a:gd name="T30" fmla="*/ 1124 h 11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1124">
                <a:moveTo>
                  <a:pt x="0" y="96"/>
                </a:moveTo>
                <a:lnTo>
                  <a:pt x="0" y="1064"/>
                </a:lnTo>
                <a:cubicBezTo>
                  <a:pt x="9" y="1097"/>
                  <a:pt x="12" y="1112"/>
                  <a:pt x="45" y="1124"/>
                </a:cubicBezTo>
                <a:cubicBezTo>
                  <a:pt x="88" y="1112"/>
                  <a:pt x="94" y="1121"/>
                  <a:pt x="68" y="1049"/>
                </a:cubicBezTo>
                <a:cubicBezTo>
                  <a:pt x="65" y="1040"/>
                  <a:pt x="45" y="1034"/>
                  <a:pt x="45" y="1034"/>
                </a:cubicBezTo>
                <a:lnTo>
                  <a:pt x="45" y="104"/>
                </a:lnTo>
                <a:cubicBezTo>
                  <a:pt x="84" y="85"/>
                  <a:pt x="83" y="78"/>
                  <a:pt x="83" y="36"/>
                </a:cubicBezTo>
                <a:cubicBezTo>
                  <a:pt x="78" y="29"/>
                  <a:pt x="77" y="16"/>
                  <a:pt x="68" y="14"/>
                </a:cubicBezTo>
                <a:cubicBezTo>
                  <a:pt x="4" y="0"/>
                  <a:pt x="0" y="51"/>
                  <a:pt x="0" y="96"/>
                </a:cubicBez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" name="Text Box 78"/>
          <p:cNvSpPr txBox="1">
            <a:spLocks noChangeArrowheads="1"/>
          </p:cNvSpPr>
          <p:nvPr/>
        </p:nvSpPr>
        <p:spPr bwMode="auto">
          <a:xfrm>
            <a:off x="1801813" y="2914650"/>
            <a:ext cx="2301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P </a:t>
            </a:r>
            <a:endParaRPr lang="fr-FR" altLang="fr-FR"/>
          </a:p>
        </p:txBody>
      </p:sp>
      <p:grpSp>
        <p:nvGrpSpPr>
          <p:cNvPr id="43" name="Group 91"/>
          <p:cNvGrpSpPr>
            <a:grpSpLocks/>
          </p:cNvGrpSpPr>
          <p:nvPr/>
        </p:nvGrpSpPr>
        <p:grpSpPr bwMode="auto">
          <a:xfrm>
            <a:off x="3086100" y="2627313"/>
            <a:ext cx="806450" cy="831850"/>
            <a:chOff x="1944" y="1417"/>
            <a:chExt cx="508" cy="524"/>
          </a:xfrm>
        </p:grpSpPr>
        <p:sp>
          <p:nvSpPr>
            <p:cNvPr id="44" name="Freeform 79"/>
            <p:cNvSpPr>
              <a:spLocks/>
            </p:cNvSpPr>
            <p:nvPr/>
          </p:nvSpPr>
          <p:spPr bwMode="auto">
            <a:xfrm>
              <a:off x="1944" y="1677"/>
              <a:ext cx="508" cy="264"/>
            </a:xfrm>
            <a:custGeom>
              <a:avLst/>
              <a:gdLst>
                <a:gd name="T0" fmla="*/ 0 w 788"/>
                <a:gd name="T1" fmla="*/ 5 h 458"/>
                <a:gd name="T2" fmla="*/ 0 w 788"/>
                <a:gd name="T3" fmla="*/ 152 h 458"/>
                <a:gd name="T4" fmla="*/ 141 w 788"/>
                <a:gd name="T5" fmla="*/ 152 h 458"/>
                <a:gd name="T6" fmla="*/ 141 w 788"/>
                <a:gd name="T7" fmla="*/ 48 h 458"/>
                <a:gd name="T8" fmla="*/ 334 w 788"/>
                <a:gd name="T9" fmla="*/ 48 h 458"/>
                <a:gd name="T10" fmla="*/ 469 w 788"/>
                <a:gd name="T11" fmla="*/ 264 h 458"/>
                <a:gd name="T12" fmla="*/ 508 w 788"/>
                <a:gd name="T13" fmla="*/ 255 h 458"/>
                <a:gd name="T14" fmla="*/ 508 w 788"/>
                <a:gd name="T15" fmla="*/ 0 h 458"/>
                <a:gd name="T16" fmla="*/ 0 w 788"/>
                <a:gd name="T17" fmla="*/ 5 h 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8"/>
                <a:gd name="T28" fmla="*/ 0 h 458"/>
                <a:gd name="T29" fmla="*/ 788 w 788"/>
                <a:gd name="T30" fmla="*/ 458 h 4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8" h="458">
                  <a:moveTo>
                    <a:pt x="0" y="8"/>
                  </a:moveTo>
                  <a:lnTo>
                    <a:pt x="0" y="263"/>
                  </a:lnTo>
                  <a:lnTo>
                    <a:pt x="218" y="263"/>
                  </a:lnTo>
                  <a:lnTo>
                    <a:pt x="218" y="83"/>
                  </a:lnTo>
                  <a:lnTo>
                    <a:pt x="518" y="83"/>
                  </a:lnTo>
                  <a:lnTo>
                    <a:pt x="728" y="458"/>
                  </a:lnTo>
                  <a:lnTo>
                    <a:pt x="788" y="443"/>
                  </a:lnTo>
                  <a:lnTo>
                    <a:pt x="78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80"/>
            <p:cNvSpPr>
              <a:spLocks/>
            </p:cNvSpPr>
            <p:nvPr/>
          </p:nvSpPr>
          <p:spPr bwMode="auto">
            <a:xfrm flipV="1">
              <a:off x="1944" y="1417"/>
              <a:ext cx="508" cy="265"/>
            </a:xfrm>
            <a:custGeom>
              <a:avLst/>
              <a:gdLst>
                <a:gd name="T0" fmla="*/ 0 w 788"/>
                <a:gd name="T1" fmla="*/ 5 h 458"/>
                <a:gd name="T2" fmla="*/ 0 w 788"/>
                <a:gd name="T3" fmla="*/ 152 h 458"/>
                <a:gd name="T4" fmla="*/ 141 w 788"/>
                <a:gd name="T5" fmla="*/ 152 h 458"/>
                <a:gd name="T6" fmla="*/ 141 w 788"/>
                <a:gd name="T7" fmla="*/ 48 h 458"/>
                <a:gd name="T8" fmla="*/ 334 w 788"/>
                <a:gd name="T9" fmla="*/ 48 h 458"/>
                <a:gd name="T10" fmla="*/ 469 w 788"/>
                <a:gd name="T11" fmla="*/ 265 h 458"/>
                <a:gd name="T12" fmla="*/ 508 w 788"/>
                <a:gd name="T13" fmla="*/ 256 h 458"/>
                <a:gd name="T14" fmla="*/ 508 w 788"/>
                <a:gd name="T15" fmla="*/ 0 h 458"/>
                <a:gd name="T16" fmla="*/ 0 w 788"/>
                <a:gd name="T17" fmla="*/ 5 h 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8"/>
                <a:gd name="T28" fmla="*/ 0 h 458"/>
                <a:gd name="T29" fmla="*/ 788 w 788"/>
                <a:gd name="T30" fmla="*/ 458 h 4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8" h="458">
                  <a:moveTo>
                    <a:pt x="0" y="8"/>
                  </a:moveTo>
                  <a:lnTo>
                    <a:pt x="0" y="263"/>
                  </a:lnTo>
                  <a:lnTo>
                    <a:pt x="218" y="263"/>
                  </a:lnTo>
                  <a:lnTo>
                    <a:pt x="218" y="83"/>
                  </a:lnTo>
                  <a:lnTo>
                    <a:pt x="518" y="83"/>
                  </a:lnTo>
                  <a:lnTo>
                    <a:pt x="728" y="458"/>
                  </a:lnTo>
                  <a:lnTo>
                    <a:pt x="788" y="443"/>
                  </a:lnTo>
                  <a:lnTo>
                    <a:pt x="78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/>
            </a:p>
          </p:txBody>
        </p:sp>
      </p:grpSp>
      <p:sp>
        <p:nvSpPr>
          <p:cNvPr id="46" name="Freeform 82"/>
          <p:cNvSpPr>
            <a:spLocks/>
          </p:cNvSpPr>
          <p:nvPr/>
        </p:nvSpPr>
        <p:spPr bwMode="auto">
          <a:xfrm>
            <a:off x="6016625" y="2362200"/>
            <a:ext cx="923925" cy="657225"/>
          </a:xfrm>
          <a:custGeom>
            <a:avLst/>
            <a:gdLst>
              <a:gd name="T0" fmla="*/ 923925 w 902"/>
              <a:gd name="T1" fmla="*/ 383381 h 720"/>
              <a:gd name="T2" fmla="*/ 923925 w 902"/>
              <a:gd name="T3" fmla="*/ 383381 h 720"/>
              <a:gd name="T4" fmla="*/ 923925 w 902"/>
              <a:gd name="T5" fmla="*/ 211773 h 720"/>
              <a:gd name="T6" fmla="*/ 199740 w 902"/>
              <a:gd name="T7" fmla="*/ 205383 h 720"/>
              <a:gd name="T8" fmla="*/ 199740 w 902"/>
              <a:gd name="T9" fmla="*/ 0 h 720"/>
              <a:gd name="T10" fmla="*/ 0 w 902"/>
              <a:gd name="T11" fmla="*/ 0 h 720"/>
              <a:gd name="T12" fmla="*/ 0 w 902"/>
              <a:gd name="T13" fmla="*/ 657225 h 720"/>
              <a:gd name="T14" fmla="*/ 376945 w 902"/>
              <a:gd name="T15" fmla="*/ 649923 h 720"/>
              <a:gd name="T16" fmla="*/ 375921 w 902"/>
              <a:gd name="T17" fmla="*/ 595154 h 720"/>
              <a:gd name="T18" fmla="*/ 870661 w 902"/>
              <a:gd name="T19" fmla="*/ 595154 h 720"/>
              <a:gd name="T20" fmla="*/ 870661 w 902"/>
              <a:gd name="T21" fmla="*/ 526693 h 720"/>
              <a:gd name="T22" fmla="*/ 568490 w 902"/>
              <a:gd name="T23" fmla="*/ 533995 h 720"/>
              <a:gd name="T24" fmla="*/ 568490 w 902"/>
              <a:gd name="T25" fmla="*/ 389771 h 720"/>
              <a:gd name="T26" fmla="*/ 816373 w 902"/>
              <a:gd name="T27" fmla="*/ 389771 h 720"/>
              <a:gd name="T28" fmla="*/ 923925 w 902"/>
              <a:gd name="T29" fmla="*/ 383381 h 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2"/>
              <a:gd name="T46" fmla="*/ 0 h 720"/>
              <a:gd name="T47" fmla="*/ 902 w 902"/>
              <a:gd name="T48" fmla="*/ 720 h 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2" h="720">
                <a:moveTo>
                  <a:pt x="902" y="420"/>
                </a:moveTo>
                <a:lnTo>
                  <a:pt x="902" y="420"/>
                </a:lnTo>
                <a:lnTo>
                  <a:pt x="902" y="232"/>
                </a:lnTo>
                <a:lnTo>
                  <a:pt x="195" y="225"/>
                </a:lnTo>
                <a:lnTo>
                  <a:pt x="195" y="0"/>
                </a:lnTo>
                <a:lnTo>
                  <a:pt x="0" y="0"/>
                </a:lnTo>
                <a:lnTo>
                  <a:pt x="0" y="720"/>
                </a:lnTo>
                <a:lnTo>
                  <a:pt x="368" y="712"/>
                </a:lnTo>
                <a:lnTo>
                  <a:pt x="367" y="652"/>
                </a:lnTo>
                <a:lnTo>
                  <a:pt x="850" y="652"/>
                </a:lnTo>
                <a:lnTo>
                  <a:pt x="850" y="577"/>
                </a:lnTo>
                <a:lnTo>
                  <a:pt x="555" y="585"/>
                </a:lnTo>
                <a:lnTo>
                  <a:pt x="555" y="427"/>
                </a:lnTo>
                <a:lnTo>
                  <a:pt x="797" y="427"/>
                </a:lnTo>
                <a:lnTo>
                  <a:pt x="902" y="42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Freeform 83"/>
          <p:cNvSpPr>
            <a:spLocks/>
          </p:cNvSpPr>
          <p:nvPr/>
        </p:nvSpPr>
        <p:spPr bwMode="auto">
          <a:xfrm>
            <a:off x="6016625" y="3108325"/>
            <a:ext cx="1978025" cy="788988"/>
          </a:xfrm>
          <a:custGeom>
            <a:avLst/>
            <a:gdLst>
              <a:gd name="T0" fmla="*/ 979779 w 1928"/>
              <a:gd name="T1" fmla="*/ 274272 h 863"/>
              <a:gd name="T2" fmla="*/ 1202409 w 1928"/>
              <a:gd name="T3" fmla="*/ 267872 h 863"/>
              <a:gd name="T4" fmla="*/ 1202409 w 1928"/>
              <a:gd name="T5" fmla="*/ 48455 h 863"/>
              <a:gd name="T6" fmla="*/ 1369639 w 1928"/>
              <a:gd name="T7" fmla="*/ 54854 h 863"/>
              <a:gd name="T8" fmla="*/ 1371691 w 1928"/>
              <a:gd name="T9" fmla="*/ 336440 h 863"/>
              <a:gd name="T10" fmla="*/ 1823107 w 1928"/>
              <a:gd name="T11" fmla="*/ 342840 h 863"/>
              <a:gd name="T12" fmla="*/ 1831315 w 1928"/>
              <a:gd name="T13" fmla="*/ 391294 h 863"/>
              <a:gd name="T14" fmla="*/ 1862093 w 1928"/>
              <a:gd name="T15" fmla="*/ 432435 h 863"/>
              <a:gd name="T16" fmla="*/ 1900053 w 1928"/>
              <a:gd name="T17" fmla="*/ 432435 h 863"/>
              <a:gd name="T18" fmla="*/ 1892871 w 1928"/>
              <a:gd name="T19" fmla="*/ 383980 h 863"/>
              <a:gd name="T20" fmla="*/ 1877482 w 1928"/>
              <a:gd name="T21" fmla="*/ 342840 h 863"/>
              <a:gd name="T22" fmla="*/ 1908261 w 1928"/>
              <a:gd name="T23" fmla="*/ 342840 h 863"/>
              <a:gd name="T24" fmla="*/ 1908261 w 1928"/>
              <a:gd name="T25" fmla="*/ 109709 h 863"/>
              <a:gd name="T26" fmla="*/ 1978025 w 1928"/>
              <a:gd name="T27" fmla="*/ 109709 h 863"/>
              <a:gd name="T28" fmla="*/ 1978025 w 1928"/>
              <a:gd name="T29" fmla="*/ 542144 h 863"/>
              <a:gd name="T30" fmla="*/ 192878 w 1928"/>
              <a:gd name="T31" fmla="*/ 548543 h 863"/>
              <a:gd name="T32" fmla="*/ 192878 w 1928"/>
              <a:gd name="T33" fmla="*/ 788988 h 863"/>
              <a:gd name="T34" fmla="*/ 0 w 1928"/>
              <a:gd name="T35" fmla="*/ 788988 h 863"/>
              <a:gd name="T36" fmla="*/ 0 w 1928"/>
              <a:gd name="T37" fmla="*/ 0 h 863"/>
              <a:gd name="T38" fmla="*/ 369341 w 1928"/>
              <a:gd name="T39" fmla="*/ 0 h 863"/>
              <a:gd name="T40" fmla="*/ 377548 w 1928"/>
              <a:gd name="T41" fmla="*/ 69482 h 863"/>
              <a:gd name="T42" fmla="*/ 872055 w 1928"/>
              <a:gd name="T43" fmla="*/ 62168 h 863"/>
              <a:gd name="T44" fmla="*/ 872055 w 1928"/>
              <a:gd name="T45" fmla="*/ 130736 h 863"/>
              <a:gd name="T46" fmla="*/ 570426 w 1928"/>
              <a:gd name="T47" fmla="*/ 130736 h 863"/>
              <a:gd name="T48" fmla="*/ 570426 w 1928"/>
              <a:gd name="T49" fmla="*/ 275186 h 863"/>
              <a:gd name="T50" fmla="*/ 970545 w 1928"/>
              <a:gd name="T51" fmla="*/ 275186 h 863"/>
              <a:gd name="T52" fmla="*/ 979779 w 1928"/>
              <a:gd name="T53" fmla="*/ 274272 h 86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28"/>
              <a:gd name="T82" fmla="*/ 0 h 863"/>
              <a:gd name="T83" fmla="*/ 1928 w 1928"/>
              <a:gd name="T84" fmla="*/ 863 h 86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28" h="863">
                <a:moveTo>
                  <a:pt x="955" y="300"/>
                </a:moveTo>
                <a:lnTo>
                  <a:pt x="1172" y="293"/>
                </a:lnTo>
                <a:lnTo>
                  <a:pt x="1172" y="53"/>
                </a:lnTo>
                <a:lnTo>
                  <a:pt x="1335" y="60"/>
                </a:lnTo>
                <a:lnTo>
                  <a:pt x="1337" y="368"/>
                </a:lnTo>
                <a:lnTo>
                  <a:pt x="1777" y="375"/>
                </a:lnTo>
                <a:lnTo>
                  <a:pt x="1785" y="428"/>
                </a:lnTo>
                <a:lnTo>
                  <a:pt x="1815" y="473"/>
                </a:lnTo>
                <a:lnTo>
                  <a:pt x="1852" y="473"/>
                </a:lnTo>
                <a:lnTo>
                  <a:pt x="1845" y="420"/>
                </a:lnTo>
                <a:lnTo>
                  <a:pt x="1830" y="375"/>
                </a:lnTo>
                <a:lnTo>
                  <a:pt x="1860" y="375"/>
                </a:lnTo>
                <a:lnTo>
                  <a:pt x="1860" y="120"/>
                </a:lnTo>
                <a:lnTo>
                  <a:pt x="1928" y="120"/>
                </a:lnTo>
                <a:lnTo>
                  <a:pt x="1928" y="593"/>
                </a:lnTo>
                <a:lnTo>
                  <a:pt x="188" y="600"/>
                </a:lnTo>
                <a:lnTo>
                  <a:pt x="188" y="863"/>
                </a:lnTo>
                <a:lnTo>
                  <a:pt x="0" y="863"/>
                </a:lnTo>
                <a:lnTo>
                  <a:pt x="0" y="0"/>
                </a:lnTo>
                <a:lnTo>
                  <a:pt x="360" y="0"/>
                </a:lnTo>
                <a:lnTo>
                  <a:pt x="368" y="76"/>
                </a:lnTo>
                <a:lnTo>
                  <a:pt x="850" y="68"/>
                </a:lnTo>
                <a:lnTo>
                  <a:pt x="850" y="143"/>
                </a:lnTo>
                <a:lnTo>
                  <a:pt x="556" y="143"/>
                </a:lnTo>
                <a:lnTo>
                  <a:pt x="556" y="301"/>
                </a:lnTo>
                <a:lnTo>
                  <a:pt x="946" y="301"/>
                </a:lnTo>
                <a:lnTo>
                  <a:pt x="955" y="3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" name="Freeform 84"/>
          <p:cNvSpPr>
            <a:spLocks/>
          </p:cNvSpPr>
          <p:nvPr/>
        </p:nvSpPr>
        <p:spPr bwMode="auto">
          <a:xfrm>
            <a:off x="6340475" y="2362200"/>
            <a:ext cx="1047750" cy="547688"/>
          </a:xfrm>
          <a:custGeom>
            <a:avLst/>
            <a:gdLst>
              <a:gd name="T0" fmla="*/ 0 w 1022"/>
              <a:gd name="T1" fmla="*/ 0 h 600"/>
              <a:gd name="T2" fmla="*/ 0 w 1022"/>
              <a:gd name="T3" fmla="*/ 129619 h 600"/>
              <a:gd name="T4" fmla="*/ 878593 w 1022"/>
              <a:gd name="T5" fmla="*/ 123230 h 600"/>
              <a:gd name="T6" fmla="*/ 878593 w 1022"/>
              <a:gd name="T7" fmla="*/ 547688 h 600"/>
              <a:gd name="T8" fmla="*/ 1047750 w 1022"/>
              <a:gd name="T9" fmla="*/ 547688 h 600"/>
              <a:gd name="T10" fmla="*/ 1045700 w 1022"/>
              <a:gd name="T11" fmla="*/ 6390 h 600"/>
              <a:gd name="T12" fmla="*/ 0 w 1022"/>
              <a:gd name="T13" fmla="*/ 0 h 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2"/>
              <a:gd name="T22" fmla="*/ 0 h 600"/>
              <a:gd name="T23" fmla="*/ 1022 w 1022"/>
              <a:gd name="T24" fmla="*/ 600 h 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2" h="600">
                <a:moveTo>
                  <a:pt x="0" y="0"/>
                </a:moveTo>
                <a:lnTo>
                  <a:pt x="0" y="142"/>
                </a:lnTo>
                <a:lnTo>
                  <a:pt x="857" y="135"/>
                </a:lnTo>
                <a:lnTo>
                  <a:pt x="857" y="600"/>
                </a:lnTo>
                <a:lnTo>
                  <a:pt x="1022" y="600"/>
                </a:lnTo>
                <a:lnTo>
                  <a:pt x="1020" y="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85"/>
          <p:cNvSpPr>
            <a:spLocks/>
          </p:cNvSpPr>
          <p:nvPr/>
        </p:nvSpPr>
        <p:spPr bwMode="auto">
          <a:xfrm>
            <a:off x="6316663" y="2354263"/>
            <a:ext cx="1892300" cy="1549400"/>
          </a:xfrm>
          <a:custGeom>
            <a:avLst/>
            <a:gdLst>
              <a:gd name="T0" fmla="*/ 0 w 1845"/>
              <a:gd name="T1" fmla="*/ 1543001 h 1695"/>
              <a:gd name="T2" fmla="*/ 0 w 1845"/>
              <a:gd name="T3" fmla="*/ 1371150 h 1695"/>
              <a:gd name="T4" fmla="*/ 1753839 w 1845"/>
              <a:gd name="T5" fmla="*/ 1371150 h 1695"/>
              <a:gd name="T6" fmla="*/ 1753839 w 1845"/>
              <a:gd name="T7" fmla="*/ 603306 h 1695"/>
              <a:gd name="T8" fmla="*/ 1622558 w 1845"/>
              <a:gd name="T9" fmla="*/ 603306 h 1695"/>
              <a:gd name="T10" fmla="*/ 1622558 w 1845"/>
              <a:gd name="T11" fmla="*/ 274230 h 1695"/>
              <a:gd name="T12" fmla="*/ 1591788 w 1845"/>
              <a:gd name="T13" fmla="*/ 260519 h 1695"/>
              <a:gd name="T14" fmla="*/ 1629737 w 1845"/>
              <a:gd name="T15" fmla="*/ 219384 h 1695"/>
              <a:gd name="T16" fmla="*/ 1576404 w 1845"/>
              <a:gd name="T17" fmla="*/ 191961 h 1695"/>
              <a:gd name="T18" fmla="*/ 1537430 w 1845"/>
              <a:gd name="T19" fmla="*/ 226697 h 1695"/>
              <a:gd name="T20" fmla="*/ 1522045 w 1845"/>
              <a:gd name="T21" fmla="*/ 267831 h 1695"/>
              <a:gd name="T22" fmla="*/ 1230764 w 1845"/>
              <a:gd name="T23" fmla="*/ 274230 h 1695"/>
              <a:gd name="T24" fmla="*/ 1230764 w 1845"/>
              <a:gd name="T25" fmla="*/ 158139 h 1695"/>
              <a:gd name="T26" fmla="*/ 1338456 w 1845"/>
              <a:gd name="T27" fmla="*/ 0 h 1695"/>
              <a:gd name="T28" fmla="*/ 1892300 w 1845"/>
              <a:gd name="T29" fmla="*/ 0 h 1695"/>
              <a:gd name="T30" fmla="*/ 1892300 w 1845"/>
              <a:gd name="T31" fmla="*/ 1549400 h 1695"/>
              <a:gd name="T32" fmla="*/ 0 w 1845"/>
              <a:gd name="T33" fmla="*/ 1543001 h 16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45"/>
              <a:gd name="T52" fmla="*/ 0 h 1695"/>
              <a:gd name="T53" fmla="*/ 1845 w 1845"/>
              <a:gd name="T54" fmla="*/ 1695 h 16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45" h="1695">
                <a:moveTo>
                  <a:pt x="0" y="1688"/>
                </a:moveTo>
                <a:lnTo>
                  <a:pt x="0" y="1500"/>
                </a:lnTo>
                <a:lnTo>
                  <a:pt x="1710" y="1500"/>
                </a:lnTo>
                <a:lnTo>
                  <a:pt x="1710" y="660"/>
                </a:lnTo>
                <a:lnTo>
                  <a:pt x="1582" y="660"/>
                </a:lnTo>
                <a:lnTo>
                  <a:pt x="1582" y="300"/>
                </a:lnTo>
                <a:lnTo>
                  <a:pt x="1552" y="285"/>
                </a:lnTo>
                <a:lnTo>
                  <a:pt x="1589" y="240"/>
                </a:lnTo>
                <a:lnTo>
                  <a:pt x="1537" y="210"/>
                </a:lnTo>
                <a:lnTo>
                  <a:pt x="1499" y="248"/>
                </a:lnTo>
                <a:lnTo>
                  <a:pt x="1484" y="293"/>
                </a:lnTo>
                <a:lnTo>
                  <a:pt x="1200" y="300"/>
                </a:lnTo>
                <a:lnTo>
                  <a:pt x="1200" y="173"/>
                </a:lnTo>
                <a:lnTo>
                  <a:pt x="1305" y="0"/>
                </a:lnTo>
                <a:lnTo>
                  <a:pt x="1845" y="0"/>
                </a:lnTo>
                <a:lnTo>
                  <a:pt x="1845" y="1695"/>
                </a:lnTo>
                <a:lnTo>
                  <a:pt x="0" y="168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" name="Text Box 86"/>
          <p:cNvSpPr txBox="1">
            <a:spLocks noChangeArrowheads="1"/>
          </p:cNvSpPr>
          <p:nvPr/>
        </p:nvSpPr>
        <p:spPr bwMode="auto">
          <a:xfrm>
            <a:off x="5703888" y="2914650"/>
            <a:ext cx="2301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P </a:t>
            </a:r>
            <a:endParaRPr lang="fr-FR" altLang="fr-FR"/>
          </a:p>
        </p:txBody>
      </p: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2581275" y="1911350"/>
            <a:ext cx="539750" cy="3929063"/>
            <a:chOff x="1626" y="966"/>
            <a:chExt cx="340" cy="2475"/>
          </a:xfrm>
        </p:grpSpPr>
        <p:sp>
          <p:nvSpPr>
            <p:cNvPr id="52" name="Text Box 88"/>
            <p:cNvSpPr txBox="1">
              <a:spLocks noChangeArrowheads="1"/>
            </p:cNvSpPr>
            <p:nvPr/>
          </p:nvSpPr>
          <p:spPr bwMode="auto">
            <a:xfrm>
              <a:off x="1626" y="96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53" name="Text Box 89"/>
            <p:cNvSpPr txBox="1">
              <a:spLocks noChangeArrowheads="1"/>
            </p:cNvSpPr>
            <p:nvPr/>
          </p:nvSpPr>
          <p:spPr bwMode="auto">
            <a:xfrm>
              <a:off x="1778" y="321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59" name="Group 100"/>
          <p:cNvGrpSpPr>
            <a:grpSpLocks/>
          </p:cNvGrpSpPr>
          <p:nvPr/>
        </p:nvGrpSpPr>
        <p:grpSpPr bwMode="auto">
          <a:xfrm>
            <a:off x="3362325" y="1892300"/>
            <a:ext cx="3368675" cy="3973513"/>
            <a:chOff x="2118" y="954"/>
            <a:chExt cx="2122" cy="2503"/>
          </a:xfrm>
        </p:grpSpPr>
        <p:sp>
          <p:nvSpPr>
            <p:cNvPr id="60" name="Text Box 98"/>
            <p:cNvSpPr txBox="1">
              <a:spLocks noChangeArrowheads="1"/>
            </p:cNvSpPr>
            <p:nvPr/>
          </p:nvSpPr>
          <p:spPr bwMode="auto">
            <a:xfrm>
              <a:off x="4052" y="95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61" name="Text Box 99"/>
            <p:cNvSpPr txBox="1">
              <a:spLocks noChangeArrowheads="1"/>
            </p:cNvSpPr>
            <p:nvPr/>
          </p:nvSpPr>
          <p:spPr bwMode="auto">
            <a:xfrm>
              <a:off x="2118" y="322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62" name="Group 102"/>
          <p:cNvGrpSpPr>
            <a:grpSpLocks/>
          </p:cNvGrpSpPr>
          <p:nvPr/>
        </p:nvGrpSpPr>
        <p:grpSpPr bwMode="auto">
          <a:xfrm>
            <a:off x="6489700" y="5024438"/>
            <a:ext cx="1282700" cy="1233487"/>
            <a:chOff x="4088" y="2927"/>
            <a:chExt cx="808" cy="777"/>
          </a:xfrm>
        </p:grpSpPr>
        <p:grpSp>
          <p:nvGrpSpPr>
            <p:cNvPr id="63" name="Group 16"/>
            <p:cNvGrpSpPr>
              <a:grpSpLocks/>
            </p:cNvGrpSpPr>
            <p:nvPr/>
          </p:nvGrpSpPr>
          <p:grpSpPr bwMode="auto">
            <a:xfrm>
              <a:off x="4088" y="2927"/>
              <a:ext cx="808" cy="777"/>
              <a:chOff x="4040" y="2927"/>
              <a:chExt cx="808" cy="777"/>
            </a:xfrm>
          </p:grpSpPr>
          <p:sp>
            <p:nvSpPr>
              <p:cNvPr id="65" name="Text Box 17"/>
              <p:cNvSpPr txBox="1">
                <a:spLocks noChangeArrowheads="1"/>
              </p:cNvSpPr>
              <p:nvPr/>
            </p:nvSpPr>
            <p:spPr bwMode="auto">
              <a:xfrm>
                <a:off x="4040" y="2927"/>
                <a:ext cx="27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 sz="4000">
                    <a:solidFill>
                      <a:srgbClr val="FF6600"/>
                    </a:solidFill>
                    <a:sym typeface="Symbol" pitchFamily="18" charset="2"/>
                  </a:rPr>
                  <a:t>1</a:t>
                </a:r>
              </a:p>
            </p:txBody>
          </p:sp>
          <p:sp>
            <p:nvSpPr>
              <p:cNvPr id="66" name="Text Box 18"/>
              <p:cNvSpPr txBox="1">
                <a:spLocks noChangeArrowheads="1"/>
              </p:cNvSpPr>
              <p:nvPr/>
            </p:nvSpPr>
            <p:spPr bwMode="auto">
              <a:xfrm>
                <a:off x="4412" y="3473"/>
                <a:ext cx="4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b="1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NON</a:t>
                </a:r>
                <a:endParaRPr lang="fr-FR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64" name="Oval 101"/>
            <p:cNvSpPr>
              <a:spLocks noChangeArrowheads="1"/>
            </p:cNvSpPr>
            <p:nvPr/>
          </p:nvSpPr>
          <p:spPr bwMode="auto">
            <a:xfrm>
              <a:off x="4482" y="3126"/>
              <a:ext cx="96" cy="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1268413" y="914400"/>
            <a:ext cx="7777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/>
              <a:t>Technologie pneumatique ou hydraulique :</a:t>
            </a:r>
          </a:p>
          <a:p>
            <a:pPr algn="ctr" eaLnBrk="1" hangingPunct="1">
              <a:defRPr/>
            </a:pPr>
            <a:r>
              <a:rPr lang="fr-FR" sz="2400" b="1" dirty="0" smtClean="0"/>
              <a:t> Les cellules logiques</a:t>
            </a:r>
          </a:p>
        </p:txBody>
      </p:sp>
      <p:grpSp>
        <p:nvGrpSpPr>
          <p:cNvPr id="71" name="Groupe 70"/>
          <p:cNvGrpSpPr/>
          <p:nvPr/>
        </p:nvGrpSpPr>
        <p:grpSpPr>
          <a:xfrm>
            <a:off x="6888166" y="2538413"/>
            <a:ext cx="1047747" cy="1004888"/>
            <a:chOff x="6888166" y="2538413"/>
            <a:chExt cx="1047747" cy="1004888"/>
          </a:xfrm>
        </p:grpSpPr>
        <p:grpSp>
          <p:nvGrpSpPr>
            <p:cNvPr id="55" name="Group 92"/>
            <p:cNvGrpSpPr>
              <a:grpSpLocks/>
            </p:cNvGrpSpPr>
            <p:nvPr/>
          </p:nvGrpSpPr>
          <p:grpSpPr bwMode="auto">
            <a:xfrm>
              <a:off x="6888166" y="2630489"/>
              <a:ext cx="806450" cy="831850"/>
              <a:chOff x="1944" y="1417"/>
              <a:chExt cx="508" cy="524"/>
            </a:xfrm>
          </p:grpSpPr>
          <p:sp>
            <p:nvSpPr>
              <p:cNvPr id="57" name="Freeform 93"/>
              <p:cNvSpPr>
                <a:spLocks/>
              </p:cNvSpPr>
              <p:nvPr/>
            </p:nvSpPr>
            <p:spPr bwMode="auto">
              <a:xfrm>
                <a:off x="1944" y="1677"/>
                <a:ext cx="508" cy="264"/>
              </a:xfrm>
              <a:custGeom>
                <a:avLst/>
                <a:gdLst>
                  <a:gd name="T0" fmla="*/ 0 w 788"/>
                  <a:gd name="T1" fmla="*/ 5 h 458"/>
                  <a:gd name="T2" fmla="*/ 0 w 788"/>
                  <a:gd name="T3" fmla="*/ 152 h 458"/>
                  <a:gd name="T4" fmla="*/ 141 w 788"/>
                  <a:gd name="T5" fmla="*/ 152 h 458"/>
                  <a:gd name="T6" fmla="*/ 141 w 788"/>
                  <a:gd name="T7" fmla="*/ 48 h 458"/>
                  <a:gd name="T8" fmla="*/ 334 w 788"/>
                  <a:gd name="T9" fmla="*/ 48 h 458"/>
                  <a:gd name="T10" fmla="*/ 469 w 788"/>
                  <a:gd name="T11" fmla="*/ 264 h 458"/>
                  <a:gd name="T12" fmla="*/ 508 w 788"/>
                  <a:gd name="T13" fmla="*/ 255 h 458"/>
                  <a:gd name="T14" fmla="*/ 508 w 788"/>
                  <a:gd name="T15" fmla="*/ 0 h 458"/>
                  <a:gd name="T16" fmla="*/ 0 w 788"/>
                  <a:gd name="T17" fmla="*/ 5 h 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8"/>
                  <a:gd name="T28" fmla="*/ 0 h 458"/>
                  <a:gd name="T29" fmla="*/ 788 w 788"/>
                  <a:gd name="T30" fmla="*/ 458 h 4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8" h="458">
                    <a:moveTo>
                      <a:pt x="0" y="8"/>
                    </a:moveTo>
                    <a:lnTo>
                      <a:pt x="0" y="263"/>
                    </a:lnTo>
                    <a:lnTo>
                      <a:pt x="218" y="263"/>
                    </a:lnTo>
                    <a:lnTo>
                      <a:pt x="218" y="83"/>
                    </a:lnTo>
                    <a:lnTo>
                      <a:pt x="518" y="83"/>
                    </a:lnTo>
                    <a:lnTo>
                      <a:pt x="728" y="458"/>
                    </a:lnTo>
                    <a:lnTo>
                      <a:pt x="788" y="443"/>
                    </a:lnTo>
                    <a:lnTo>
                      <a:pt x="78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Freeform 94"/>
              <p:cNvSpPr>
                <a:spLocks/>
              </p:cNvSpPr>
              <p:nvPr/>
            </p:nvSpPr>
            <p:spPr bwMode="auto">
              <a:xfrm flipV="1">
                <a:off x="1944" y="1417"/>
                <a:ext cx="508" cy="265"/>
              </a:xfrm>
              <a:custGeom>
                <a:avLst/>
                <a:gdLst>
                  <a:gd name="T0" fmla="*/ 0 w 788"/>
                  <a:gd name="T1" fmla="*/ 5 h 458"/>
                  <a:gd name="T2" fmla="*/ 0 w 788"/>
                  <a:gd name="T3" fmla="*/ 152 h 458"/>
                  <a:gd name="T4" fmla="*/ 141 w 788"/>
                  <a:gd name="T5" fmla="*/ 152 h 458"/>
                  <a:gd name="T6" fmla="*/ 141 w 788"/>
                  <a:gd name="T7" fmla="*/ 48 h 458"/>
                  <a:gd name="T8" fmla="*/ 334 w 788"/>
                  <a:gd name="T9" fmla="*/ 48 h 458"/>
                  <a:gd name="T10" fmla="*/ 469 w 788"/>
                  <a:gd name="T11" fmla="*/ 265 h 458"/>
                  <a:gd name="T12" fmla="*/ 508 w 788"/>
                  <a:gd name="T13" fmla="*/ 256 h 458"/>
                  <a:gd name="T14" fmla="*/ 508 w 788"/>
                  <a:gd name="T15" fmla="*/ 0 h 458"/>
                  <a:gd name="T16" fmla="*/ 0 w 788"/>
                  <a:gd name="T17" fmla="*/ 5 h 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8"/>
                  <a:gd name="T28" fmla="*/ 0 h 458"/>
                  <a:gd name="T29" fmla="*/ 788 w 788"/>
                  <a:gd name="T30" fmla="*/ 458 h 4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8" h="458">
                    <a:moveTo>
                      <a:pt x="0" y="8"/>
                    </a:moveTo>
                    <a:lnTo>
                      <a:pt x="0" y="263"/>
                    </a:lnTo>
                    <a:lnTo>
                      <a:pt x="218" y="263"/>
                    </a:lnTo>
                    <a:lnTo>
                      <a:pt x="218" y="83"/>
                    </a:lnTo>
                    <a:lnTo>
                      <a:pt x="518" y="83"/>
                    </a:lnTo>
                    <a:lnTo>
                      <a:pt x="728" y="458"/>
                    </a:lnTo>
                    <a:lnTo>
                      <a:pt x="788" y="443"/>
                    </a:lnTo>
                    <a:lnTo>
                      <a:pt x="78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fr-FR"/>
              </a:p>
            </p:txBody>
          </p:sp>
        </p:grpSp>
        <p:sp>
          <p:nvSpPr>
            <p:cNvPr id="70" name="Freeform 101"/>
            <p:cNvSpPr>
              <a:spLocks/>
            </p:cNvSpPr>
            <p:nvPr/>
          </p:nvSpPr>
          <p:spPr bwMode="auto">
            <a:xfrm>
              <a:off x="7694616" y="2538413"/>
              <a:ext cx="241297" cy="1004888"/>
            </a:xfrm>
            <a:custGeom>
              <a:avLst/>
              <a:gdLst>
                <a:gd name="T0" fmla="*/ 65 w 120"/>
                <a:gd name="T1" fmla="*/ 55 h 640"/>
                <a:gd name="T2" fmla="*/ 0 w 120"/>
                <a:gd name="T3" fmla="*/ 305 h 640"/>
                <a:gd name="T4" fmla="*/ 65 w 120"/>
                <a:gd name="T5" fmla="*/ 606 h 640"/>
                <a:gd name="T6" fmla="*/ 91 w 120"/>
                <a:gd name="T7" fmla="*/ 640 h 640"/>
                <a:gd name="T8" fmla="*/ 105 w 120"/>
                <a:gd name="T9" fmla="*/ 597 h 640"/>
                <a:gd name="T10" fmla="*/ 91 w 120"/>
                <a:gd name="T11" fmla="*/ 589 h 640"/>
                <a:gd name="T12" fmla="*/ 33 w 120"/>
                <a:gd name="T13" fmla="*/ 299 h 640"/>
                <a:gd name="T14" fmla="*/ 91 w 120"/>
                <a:gd name="T15" fmla="*/ 59 h 640"/>
                <a:gd name="T16" fmla="*/ 114 w 120"/>
                <a:gd name="T17" fmla="*/ 20 h 640"/>
                <a:gd name="T18" fmla="*/ 105 w 120"/>
                <a:gd name="T19" fmla="*/ 8 h 640"/>
                <a:gd name="T20" fmla="*/ 65 w 120"/>
                <a:gd name="T21" fmla="*/ 55 h 6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40"/>
                <a:gd name="T35" fmla="*/ 120 w 120"/>
                <a:gd name="T36" fmla="*/ 640 h 640"/>
                <a:gd name="connsiteX0" fmla="*/ 5417 w 9500"/>
                <a:gd name="connsiteY0" fmla="*/ 756 h 9897"/>
                <a:gd name="connsiteX1" fmla="*/ 3250 w 9500"/>
                <a:gd name="connsiteY1" fmla="*/ 2303 h 9897"/>
                <a:gd name="connsiteX2" fmla="*/ 0 w 9500"/>
                <a:gd name="connsiteY2" fmla="*/ 4663 h 9897"/>
                <a:gd name="connsiteX3" fmla="*/ 5417 w 9500"/>
                <a:gd name="connsiteY3" fmla="*/ 9366 h 9897"/>
                <a:gd name="connsiteX4" fmla="*/ 7583 w 9500"/>
                <a:gd name="connsiteY4" fmla="*/ 9897 h 9897"/>
                <a:gd name="connsiteX5" fmla="*/ 8750 w 9500"/>
                <a:gd name="connsiteY5" fmla="*/ 9225 h 9897"/>
                <a:gd name="connsiteX6" fmla="*/ 7583 w 9500"/>
                <a:gd name="connsiteY6" fmla="*/ 9100 h 9897"/>
                <a:gd name="connsiteX7" fmla="*/ 2750 w 9500"/>
                <a:gd name="connsiteY7" fmla="*/ 4569 h 9897"/>
                <a:gd name="connsiteX8" fmla="*/ 7583 w 9500"/>
                <a:gd name="connsiteY8" fmla="*/ 819 h 9897"/>
                <a:gd name="connsiteX9" fmla="*/ 9500 w 9500"/>
                <a:gd name="connsiteY9" fmla="*/ 210 h 9897"/>
                <a:gd name="connsiteX10" fmla="*/ 8750 w 9500"/>
                <a:gd name="connsiteY10" fmla="*/ 22 h 9897"/>
                <a:gd name="connsiteX11" fmla="*/ 5417 w 9500"/>
                <a:gd name="connsiteY11" fmla="*/ 756 h 9897"/>
                <a:gd name="connsiteX0" fmla="*/ 5702 w 10000"/>
                <a:gd name="connsiteY0" fmla="*/ 764 h 10000"/>
                <a:gd name="connsiteX1" fmla="*/ 2632 w 10000"/>
                <a:gd name="connsiteY1" fmla="*/ 1142 h 10000"/>
                <a:gd name="connsiteX2" fmla="*/ 0 w 10000"/>
                <a:gd name="connsiteY2" fmla="*/ 4712 h 10000"/>
                <a:gd name="connsiteX3" fmla="*/ 5702 w 10000"/>
                <a:gd name="connsiteY3" fmla="*/ 9463 h 10000"/>
                <a:gd name="connsiteX4" fmla="*/ 7982 w 10000"/>
                <a:gd name="connsiteY4" fmla="*/ 10000 h 10000"/>
                <a:gd name="connsiteX5" fmla="*/ 9211 w 10000"/>
                <a:gd name="connsiteY5" fmla="*/ 9321 h 10000"/>
                <a:gd name="connsiteX6" fmla="*/ 7982 w 10000"/>
                <a:gd name="connsiteY6" fmla="*/ 9195 h 10000"/>
                <a:gd name="connsiteX7" fmla="*/ 2895 w 10000"/>
                <a:gd name="connsiteY7" fmla="*/ 4617 h 10000"/>
                <a:gd name="connsiteX8" fmla="*/ 7982 w 10000"/>
                <a:gd name="connsiteY8" fmla="*/ 828 h 10000"/>
                <a:gd name="connsiteX9" fmla="*/ 10000 w 10000"/>
                <a:gd name="connsiteY9" fmla="*/ 212 h 10000"/>
                <a:gd name="connsiteX10" fmla="*/ 9211 w 10000"/>
                <a:gd name="connsiteY10" fmla="*/ 22 h 10000"/>
                <a:gd name="connsiteX11" fmla="*/ 5702 w 10000"/>
                <a:gd name="connsiteY11" fmla="*/ 764 h 10000"/>
                <a:gd name="connsiteX0" fmla="*/ 5702 w 10000"/>
                <a:gd name="connsiteY0" fmla="*/ 764 h 10000"/>
                <a:gd name="connsiteX1" fmla="*/ 2632 w 10000"/>
                <a:gd name="connsiteY1" fmla="*/ 1142 h 10000"/>
                <a:gd name="connsiteX2" fmla="*/ 1579 w 10000"/>
                <a:gd name="connsiteY2" fmla="*/ 2844 h 10000"/>
                <a:gd name="connsiteX3" fmla="*/ 0 w 10000"/>
                <a:gd name="connsiteY3" fmla="*/ 4712 h 10000"/>
                <a:gd name="connsiteX4" fmla="*/ 5702 w 10000"/>
                <a:gd name="connsiteY4" fmla="*/ 9463 h 10000"/>
                <a:gd name="connsiteX5" fmla="*/ 7982 w 10000"/>
                <a:gd name="connsiteY5" fmla="*/ 10000 h 10000"/>
                <a:gd name="connsiteX6" fmla="*/ 9211 w 10000"/>
                <a:gd name="connsiteY6" fmla="*/ 9321 h 10000"/>
                <a:gd name="connsiteX7" fmla="*/ 7982 w 10000"/>
                <a:gd name="connsiteY7" fmla="*/ 9195 h 10000"/>
                <a:gd name="connsiteX8" fmla="*/ 2895 w 10000"/>
                <a:gd name="connsiteY8" fmla="*/ 4617 h 10000"/>
                <a:gd name="connsiteX9" fmla="*/ 7982 w 10000"/>
                <a:gd name="connsiteY9" fmla="*/ 828 h 10000"/>
                <a:gd name="connsiteX10" fmla="*/ 10000 w 10000"/>
                <a:gd name="connsiteY10" fmla="*/ 212 h 10000"/>
                <a:gd name="connsiteX11" fmla="*/ 9211 w 10000"/>
                <a:gd name="connsiteY11" fmla="*/ 22 h 10000"/>
                <a:gd name="connsiteX12" fmla="*/ 5702 w 10000"/>
                <a:gd name="connsiteY12" fmla="*/ 764 h 10000"/>
                <a:gd name="connsiteX0" fmla="*/ 5965 w 10263"/>
                <a:gd name="connsiteY0" fmla="*/ 764 h 10000"/>
                <a:gd name="connsiteX1" fmla="*/ 2895 w 10263"/>
                <a:gd name="connsiteY1" fmla="*/ 1142 h 10000"/>
                <a:gd name="connsiteX2" fmla="*/ 0 w 10263"/>
                <a:gd name="connsiteY2" fmla="*/ 1944 h 10000"/>
                <a:gd name="connsiteX3" fmla="*/ 263 w 10263"/>
                <a:gd name="connsiteY3" fmla="*/ 4712 h 10000"/>
                <a:gd name="connsiteX4" fmla="*/ 5965 w 10263"/>
                <a:gd name="connsiteY4" fmla="*/ 9463 h 10000"/>
                <a:gd name="connsiteX5" fmla="*/ 8245 w 10263"/>
                <a:gd name="connsiteY5" fmla="*/ 10000 h 10000"/>
                <a:gd name="connsiteX6" fmla="*/ 9474 w 10263"/>
                <a:gd name="connsiteY6" fmla="*/ 9321 h 10000"/>
                <a:gd name="connsiteX7" fmla="*/ 8245 w 10263"/>
                <a:gd name="connsiteY7" fmla="*/ 9195 h 10000"/>
                <a:gd name="connsiteX8" fmla="*/ 3158 w 10263"/>
                <a:gd name="connsiteY8" fmla="*/ 4617 h 10000"/>
                <a:gd name="connsiteX9" fmla="*/ 8245 w 10263"/>
                <a:gd name="connsiteY9" fmla="*/ 828 h 10000"/>
                <a:gd name="connsiteX10" fmla="*/ 10263 w 10263"/>
                <a:gd name="connsiteY10" fmla="*/ 212 h 10000"/>
                <a:gd name="connsiteX11" fmla="*/ 9474 w 10263"/>
                <a:gd name="connsiteY11" fmla="*/ 22 h 10000"/>
                <a:gd name="connsiteX12" fmla="*/ 5965 w 10263"/>
                <a:gd name="connsiteY12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5714 w 10012"/>
                <a:gd name="connsiteY4" fmla="*/ 9463 h 10000"/>
                <a:gd name="connsiteX5" fmla="*/ 7994 w 10012"/>
                <a:gd name="connsiteY5" fmla="*/ 10000 h 10000"/>
                <a:gd name="connsiteX6" fmla="*/ 9223 w 10012"/>
                <a:gd name="connsiteY6" fmla="*/ 9321 h 10000"/>
                <a:gd name="connsiteX7" fmla="*/ 7994 w 10012"/>
                <a:gd name="connsiteY7" fmla="*/ 9195 h 10000"/>
                <a:gd name="connsiteX8" fmla="*/ 2907 w 10012"/>
                <a:gd name="connsiteY8" fmla="*/ 4617 h 10000"/>
                <a:gd name="connsiteX9" fmla="*/ 7994 w 10012"/>
                <a:gd name="connsiteY9" fmla="*/ 828 h 10000"/>
                <a:gd name="connsiteX10" fmla="*/ 10012 w 10012"/>
                <a:gd name="connsiteY10" fmla="*/ 212 h 10000"/>
                <a:gd name="connsiteX11" fmla="*/ 9223 w 10012"/>
                <a:gd name="connsiteY11" fmla="*/ 22 h 10000"/>
                <a:gd name="connsiteX12" fmla="*/ 5714 w 10012"/>
                <a:gd name="connsiteY12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3689 w 10012"/>
                <a:gd name="connsiteY4" fmla="*/ 7962 h 10000"/>
                <a:gd name="connsiteX5" fmla="*/ 5714 w 10012"/>
                <a:gd name="connsiteY5" fmla="*/ 9463 h 10000"/>
                <a:gd name="connsiteX6" fmla="*/ 7994 w 10012"/>
                <a:gd name="connsiteY6" fmla="*/ 10000 h 10000"/>
                <a:gd name="connsiteX7" fmla="*/ 9223 w 10012"/>
                <a:gd name="connsiteY7" fmla="*/ 9321 h 10000"/>
                <a:gd name="connsiteX8" fmla="*/ 7994 w 10012"/>
                <a:gd name="connsiteY8" fmla="*/ 9195 h 10000"/>
                <a:gd name="connsiteX9" fmla="*/ 2907 w 10012"/>
                <a:gd name="connsiteY9" fmla="*/ 4617 h 10000"/>
                <a:gd name="connsiteX10" fmla="*/ 7994 w 10012"/>
                <a:gd name="connsiteY10" fmla="*/ 828 h 10000"/>
                <a:gd name="connsiteX11" fmla="*/ 10012 w 10012"/>
                <a:gd name="connsiteY11" fmla="*/ 212 h 10000"/>
                <a:gd name="connsiteX12" fmla="*/ 9223 w 10012"/>
                <a:gd name="connsiteY12" fmla="*/ 22 h 10000"/>
                <a:gd name="connsiteX13" fmla="*/ 5714 w 10012"/>
                <a:gd name="connsiteY13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5714 w 10012"/>
                <a:gd name="connsiteY5" fmla="*/ 9463 h 10000"/>
                <a:gd name="connsiteX6" fmla="*/ 7994 w 10012"/>
                <a:gd name="connsiteY6" fmla="*/ 10000 h 10000"/>
                <a:gd name="connsiteX7" fmla="*/ 9223 w 10012"/>
                <a:gd name="connsiteY7" fmla="*/ 9321 h 10000"/>
                <a:gd name="connsiteX8" fmla="*/ 7994 w 10012"/>
                <a:gd name="connsiteY8" fmla="*/ 9195 h 10000"/>
                <a:gd name="connsiteX9" fmla="*/ 2907 w 10012"/>
                <a:gd name="connsiteY9" fmla="*/ 4617 h 10000"/>
                <a:gd name="connsiteX10" fmla="*/ 7994 w 10012"/>
                <a:gd name="connsiteY10" fmla="*/ 828 h 10000"/>
                <a:gd name="connsiteX11" fmla="*/ 10012 w 10012"/>
                <a:gd name="connsiteY11" fmla="*/ 212 h 10000"/>
                <a:gd name="connsiteX12" fmla="*/ 9223 w 10012"/>
                <a:gd name="connsiteY12" fmla="*/ 22 h 10000"/>
                <a:gd name="connsiteX13" fmla="*/ 5714 w 10012"/>
                <a:gd name="connsiteY13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2898 w 10012"/>
                <a:gd name="connsiteY5" fmla="*/ 8673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2907 w 10012"/>
                <a:gd name="connsiteY10" fmla="*/ 4617 h 10000"/>
                <a:gd name="connsiteX11" fmla="*/ 7994 w 10012"/>
                <a:gd name="connsiteY11" fmla="*/ 828 h 10000"/>
                <a:gd name="connsiteX12" fmla="*/ 10012 w 10012"/>
                <a:gd name="connsiteY12" fmla="*/ 212 h 10000"/>
                <a:gd name="connsiteX13" fmla="*/ 9223 w 10012"/>
                <a:gd name="connsiteY13" fmla="*/ 22 h 10000"/>
                <a:gd name="connsiteX14" fmla="*/ 5714 w 10012"/>
                <a:gd name="connsiteY14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2907 w 10012"/>
                <a:gd name="connsiteY10" fmla="*/ 4617 h 10000"/>
                <a:gd name="connsiteX11" fmla="*/ 7994 w 10012"/>
                <a:gd name="connsiteY11" fmla="*/ 828 h 10000"/>
                <a:gd name="connsiteX12" fmla="*/ 10012 w 10012"/>
                <a:gd name="connsiteY12" fmla="*/ 212 h 10000"/>
                <a:gd name="connsiteX13" fmla="*/ 9223 w 10012"/>
                <a:gd name="connsiteY13" fmla="*/ 22 h 10000"/>
                <a:gd name="connsiteX14" fmla="*/ 5714 w 10012"/>
                <a:gd name="connsiteY14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2907 w 10012"/>
                <a:gd name="connsiteY10" fmla="*/ 4617 h 10000"/>
                <a:gd name="connsiteX11" fmla="*/ 7731 w 10012"/>
                <a:gd name="connsiteY11" fmla="*/ 875 h 10000"/>
                <a:gd name="connsiteX12" fmla="*/ 10012 w 10012"/>
                <a:gd name="connsiteY12" fmla="*/ 212 h 10000"/>
                <a:gd name="connsiteX13" fmla="*/ 9223 w 10012"/>
                <a:gd name="connsiteY13" fmla="*/ 22 h 10000"/>
                <a:gd name="connsiteX14" fmla="*/ 5714 w 10012"/>
                <a:gd name="connsiteY14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2907 w 10012"/>
                <a:gd name="connsiteY10" fmla="*/ 4617 h 10000"/>
                <a:gd name="connsiteX11" fmla="*/ 3952 w 10012"/>
                <a:gd name="connsiteY11" fmla="*/ 1611 h 10000"/>
                <a:gd name="connsiteX12" fmla="*/ 7731 w 10012"/>
                <a:gd name="connsiteY12" fmla="*/ 875 h 10000"/>
                <a:gd name="connsiteX13" fmla="*/ 10012 w 10012"/>
                <a:gd name="connsiteY13" fmla="*/ 212 h 10000"/>
                <a:gd name="connsiteX14" fmla="*/ 9223 w 10012"/>
                <a:gd name="connsiteY14" fmla="*/ 22 h 10000"/>
                <a:gd name="connsiteX15" fmla="*/ 5714 w 10012"/>
                <a:gd name="connsiteY15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2117 w 10012"/>
                <a:gd name="connsiteY10" fmla="*/ 4759 h 10000"/>
                <a:gd name="connsiteX11" fmla="*/ 3952 w 10012"/>
                <a:gd name="connsiteY11" fmla="*/ 1611 h 10000"/>
                <a:gd name="connsiteX12" fmla="*/ 7731 w 10012"/>
                <a:gd name="connsiteY12" fmla="*/ 875 h 10000"/>
                <a:gd name="connsiteX13" fmla="*/ 10012 w 10012"/>
                <a:gd name="connsiteY13" fmla="*/ 212 h 10000"/>
                <a:gd name="connsiteX14" fmla="*/ 9223 w 10012"/>
                <a:gd name="connsiteY14" fmla="*/ 22 h 10000"/>
                <a:gd name="connsiteX15" fmla="*/ 5714 w 10012"/>
                <a:gd name="connsiteY15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6323 w 10012"/>
                <a:gd name="connsiteY10" fmla="*/ 8009 h 10000"/>
                <a:gd name="connsiteX11" fmla="*/ 2117 w 10012"/>
                <a:gd name="connsiteY11" fmla="*/ 4759 h 10000"/>
                <a:gd name="connsiteX12" fmla="*/ 3952 w 10012"/>
                <a:gd name="connsiteY12" fmla="*/ 1611 h 10000"/>
                <a:gd name="connsiteX13" fmla="*/ 7731 w 10012"/>
                <a:gd name="connsiteY13" fmla="*/ 875 h 10000"/>
                <a:gd name="connsiteX14" fmla="*/ 10012 w 10012"/>
                <a:gd name="connsiteY14" fmla="*/ 212 h 10000"/>
                <a:gd name="connsiteX15" fmla="*/ 9223 w 10012"/>
                <a:gd name="connsiteY15" fmla="*/ 22 h 10000"/>
                <a:gd name="connsiteX16" fmla="*/ 5714 w 10012"/>
                <a:gd name="connsiteY16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3161 w 10012"/>
                <a:gd name="connsiteY10" fmla="*/ 8151 h 10000"/>
                <a:gd name="connsiteX11" fmla="*/ 2117 w 10012"/>
                <a:gd name="connsiteY11" fmla="*/ 4759 h 10000"/>
                <a:gd name="connsiteX12" fmla="*/ 3952 w 10012"/>
                <a:gd name="connsiteY12" fmla="*/ 1611 h 10000"/>
                <a:gd name="connsiteX13" fmla="*/ 7731 w 10012"/>
                <a:gd name="connsiteY13" fmla="*/ 875 h 10000"/>
                <a:gd name="connsiteX14" fmla="*/ 10012 w 10012"/>
                <a:gd name="connsiteY14" fmla="*/ 212 h 10000"/>
                <a:gd name="connsiteX15" fmla="*/ 9223 w 10012"/>
                <a:gd name="connsiteY15" fmla="*/ 22 h 10000"/>
                <a:gd name="connsiteX16" fmla="*/ 5714 w 10012"/>
                <a:gd name="connsiteY16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3161 w 10012"/>
                <a:gd name="connsiteY10" fmla="*/ 8151 h 10000"/>
                <a:gd name="connsiteX11" fmla="*/ 2117 w 10012"/>
                <a:gd name="connsiteY11" fmla="*/ 4759 h 10000"/>
                <a:gd name="connsiteX12" fmla="*/ 3689 w 10012"/>
                <a:gd name="connsiteY12" fmla="*/ 2938 h 10000"/>
                <a:gd name="connsiteX13" fmla="*/ 3952 w 10012"/>
                <a:gd name="connsiteY13" fmla="*/ 1611 h 10000"/>
                <a:gd name="connsiteX14" fmla="*/ 7731 w 10012"/>
                <a:gd name="connsiteY14" fmla="*/ 875 h 10000"/>
                <a:gd name="connsiteX15" fmla="*/ 10012 w 10012"/>
                <a:gd name="connsiteY15" fmla="*/ 212 h 10000"/>
                <a:gd name="connsiteX16" fmla="*/ 9223 w 10012"/>
                <a:gd name="connsiteY16" fmla="*/ 22 h 10000"/>
                <a:gd name="connsiteX17" fmla="*/ 5714 w 10012"/>
                <a:gd name="connsiteY17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3161 w 10012"/>
                <a:gd name="connsiteY10" fmla="*/ 8151 h 10000"/>
                <a:gd name="connsiteX11" fmla="*/ 2117 w 10012"/>
                <a:gd name="connsiteY11" fmla="*/ 4759 h 10000"/>
                <a:gd name="connsiteX12" fmla="*/ 2372 w 10012"/>
                <a:gd name="connsiteY12" fmla="*/ 2701 h 10000"/>
                <a:gd name="connsiteX13" fmla="*/ 3952 w 10012"/>
                <a:gd name="connsiteY13" fmla="*/ 1611 h 10000"/>
                <a:gd name="connsiteX14" fmla="*/ 7731 w 10012"/>
                <a:gd name="connsiteY14" fmla="*/ 875 h 10000"/>
                <a:gd name="connsiteX15" fmla="*/ 10012 w 10012"/>
                <a:gd name="connsiteY15" fmla="*/ 212 h 10000"/>
                <a:gd name="connsiteX16" fmla="*/ 9223 w 10012"/>
                <a:gd name="connsiteY16" fmla="*/ 22 h 10000"/>
                <a:gd name="connsiteX17" fmla="*/ 5714 w 10012"/>
                <a:gd name="connsiteY17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3161 w 10012"/>
                <a:gd name="connsiteY10" fmla="*/ 8151 h 10000"/>
                <a:gd name="connsiteX11" fmla="*/ 2635 w 10012"/>
                <a:gd name="connsiteY11" fmla="*/ 6919 h 10000"/>
                <a:gd name="connsiteX12" fmla="*/ 2117 w 10012"/>
                <a:gd name="connsiteY12" fmla="*/ 4759 h 10000"/>
                <a:gd name="connsiteX13" fmla="*/ 2372 w 10012"/>
                <a:gd name="connsiteY13" fmla="*/ 2701 h 10000"/>
                <a:gd name="connsiteX14" fmla="*/ 3952 w 10012"/>
                <a:gd name="connsiteY14" fmla="*/ 1611 h 10000"/>
                <a:gd name="connsiteX15" fmla="*/ 7731 w 10012"/>
                <a:gd name="connsiteY15" fmla="*/ 875 h 10000"/>
                <a:gd name="connsiteX16" fmla="*/ 10012 w 10012"/>
                <a:gd name="connsiteY16" fmla="*/ 212 h 10000"/>
                <a:gd name="connsiteX17" fmla="*/ 9223 w 10012"/>
                <a:gd name="connsiteY17" fmla="*/ 22 h 10000"/>
                <a:gd name="connsiteX18" fmla="*/ 5714 w 10012"/>
                <a:gd name="connsiteY18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3161 w 10012"/>
                <a:gd name="connsiteY10" fmla="*/ 8151 h 10000"/>
                <a:gd name="connsiteX11" fmla="*/ 2899 w 10012"/>
                <a:gd name="connsiteY11" fmla="*/ 7488 h 10000"/>
                <a:gd name="connsiteX12" fmla="*/ 2117 w 10012"/>
                <a:gd name="connsiteY12" fmla="*/ 4759 h 10000"/>
                <a:gd name="connsiteX13" fmla="*/ 2372 w 10012"/>
                <a:gd name="connsiteY13" fmla="*/ 2701 h 10000"/>
                <a:gd name="connsiteX14" fmla="*/ 3952 w 10012"/>
                <a:gd name="connsiteY14" fmla="*/ 1611 h 10000"/>
                <a:gd name="connsiteX15" fmla="*/ 7731 w 10012"/>
                <a:gd name="connsiteY15" fmla="*/ 875 h 10000"/>
                <a:gd name="connsiteX16" fmla="*/ 10012 w 10012"/>
                <a:gd name="connsiteY16" fmla="*/ 212 h 10000"/>
                <a:gd name="connsiteX17" fmla="*/ 9223 w 10012"/>
                <a:gd name="connsiteY17" fmla="*/ 22 h 10000"/>
                <a:gd name="connsiteX18" fmla="*/ 5714 w 10012"/>
                <a:gd name="connsiteY18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3161 w 10012"/>
                <a:gd name="connsiteY10" fmla="*/ 8151 h 10000"/>
                <a:gd name="connsiteX11" fmla="*/ 2899 w 10012"/>
                <a:gd name="connsiteY11" fmla="*/ 7488 h 10000"/>
                <a:gd name="connsiteX12" fmla="*/ 2117 w 10012"/>
                <a:gd name="connsiteY12" fmla="*/ 4759 h 10000"/>
                <a:gd name="connsiteX13" fmla="*/ 2372 w 10012"/>
                <a:gd name="connsiteY13" fmla="*/ 2701 h 10000"/>
                <a:gd name="connsiteX14" fmla="*/ 3952 w 10012"/>
                <a:gd name="connsiteY14" fmla="*/ 1611 h 10000"/>
                <a:gd name="connsiteX15" fmla="*/ 7731 w 10012"/>
                <a:gd name="connsiteY15" fmla="*/ 875 h 10000"/>
                <a:gd name="connsiteX16" fmla="*/ 10012 w 10012"/>
                <a:gd name="connsiteY16" fmla="*/ 212 h 10000"/>
                <a:gd name="connsiteX17" fmla="*/ 9223 w 10012"/>
                <a:gd name="connsiteY17" fmla="*/ 22 h 10000"/>
                <a:gd name="connsiteX18" fmla="*/ 5714 w 10012"/>
                <a:gd name="connsiteY18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4215 w 10012"/>
                <a:gd name="connsiteY10" fmla="*/ 8530 h 10000"/>
                <a:gd name="connsiteX11" fmla="*/ 2899 w 10012"/>
                <a:gd name="connsiteY11" fmla="*/ 7488 h 10000"/>
                <a:gd name="connsiteX12" fmla="*/ 2117 w 10012"/>
                <a:gd name="connsiteY12" fmla="*/ 4759 h 10000"/>
                <a:gd name="connsiteX13" fmla="*/ 2372 w 10012"/>
                <a:gd name="connsiteY13" fmla="*/ 2701 h 10000"/>
                <a:gd name="connsiteX14" fmla="*/ 3952 w 10012"/>
                <a:gd name="connsiteY14" fmla="*/ 1611 h 10000"/>
                <a:gd name="connsiteX15" fmla="*/ 7731 w 10012"/>
                <a:gd name="connsiteY15" fmla="*/ 875 h 10000"/>
                <a:gd name="connsiteX16" fmla="*/ 10012 w 10012"/>
                <a:gd name="connsiteY16" fmla="*/ 212 h 10000"/>
                <a:gd name="connsiteX17" fmla="*/ 9223 w 10012"/>
                <a:gd name="connsiteY17" fmla="*/ 22 h 10000"/>
                <a:gd name="connsiteX18" fmla="*/ 5714 w 10012"/>
                <a:gd name="connsiteY18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4215 w 10012"/>
                <a:gd name="connsiteY10" fmla="*/ 8530 h 10000"/>
                <a:gd name="connsiteX11" fmla="*/ 2109 w 10012"/>
                <a:gd name="connsiteY11" fmla="*/ 7820 h 10000"/>
                <a:gd name="connsiteX12" fmla="*/ 2117 w 10012"/>
                <a:gd name="connsiteY12" fmla="*/ 4759 h 10000"/>
                <a:gd name="connsiteX13" fmla="*/ 2372 w 10012"/>
                <a:gd name="connsiteY13" fmla="*/ 2701 h 10000"/>
                <a:gd name="connsiteX14" fmla="*/ 3952 w 10012"/>
                <a:gd name="connsiteY14" fmla="*/ 1611 h 10000"/>
                <a:gd name="connsiteX15" fmla="*/ 7731 w 10012"/>
                <a:gd name="connsiteY15" fmla="*/ 875 h 10000"/>
                <a:gd name="connsiteX16" fmla="*/ 10012 w 10012"/>
                <a:gd name="connsiteY16" fmla="*/ 212 h 10000"/>
                <a:gd name="connsiteX17" fmla="*/ 9223 w 10012"/>
                <a:gd name="connsiteY17" fmla="*/ 22 h 10000"/>
                <a:gd name="connsiteX18" fmla="*/ 5714 w 10012"/>
                <a:gd name="connsiteY18" fmla="*/ 764 h 10000"/>
                <a:gd name="connsiteX0" fmla="*/ 5714 w 10012"/>
                <a:gd name="connsiteY0" fmla="*/ 764 h 10000"/>
                <a:gd name="connsiteX1" fmla="*/ 2644 w 10012"/>
                <a:gd name="connsiteY1" fmla="*/ 1142 h 10000"/>
                <a:gd name="connsiteX2" fmla="*/ 275 w 10012"/>
                <a:gd name="connsiteY2" fmla="*/ 1944 h 10000"/>
                <a:gd name="connsiteX3" fmla="*/ 12 w 10012"/>
                <a:gd name="connsiteY3" fmla="*/ 4712 h 10000"/>
                <a:gd name="connsiteX4" fmla="*/ 0 w 10012"/>
                <a:gd name="connsiteY4" fmla="*/ 7962 h 10000"/>
                <a:gd name="connsiteX5" fmla="*/ 1581 w 10012"/>
                <a:gd name="connsiteY5" fmla="*/ 8720 h 10000"/>
                <a:gd name="connsiteX6" fmla="*/ 5714 w 10012"/>
                <a:gd name="connsiteY6" fmla="*/ 9463 h 10000"/>
                <a:gd name="connsiteX7" fmla="*/ 7994 w 10012"/>
                <a:gd name="connsiteY7" fmla="*/ 10000 h 10000"/>
                <a:gd name="connsiteX8" fmla="*/ 9223 w 10012"/>
                <a:gd name="connsiteY8" fmla="*/ 9321 h 10000"/>
                <a:gd name="connsiteX9" fmla="*/ 7994 w 10012"/>
                <a:gd name="connsiteY9" fmla="*/ 9195 h 10000"/>
                <a:gd name="connsiteX10" fmla="*/ 4479 w 10012"/>
                <a:gd name="connsiteY10" fmla="*/ 8672 h 10000"/>
                <a:gd name="connsiteX11" fmla="*/ 2109 w 10012"/>
                <a:gd name="connsiteY11" fmla="*/ 7820 h 10000"/>
                <a:gd name="connsiteX12" fmla="*/ 2117 w 10012"/>
                <a:gd name="connsiteY12" fmla="*/ 4759 h 10000"/>
                <a:gd name="connsiteX13" fmla="*/ 2372 w 10012"/>
                <a:gd name="connsiteY13" fmla="*/ 2701 h 10000"/>
                <a:gd name="connsiteX14" fmla="*/ 3952 w 10012"/>
                <a:gd name="connsiteY14" fmla="*/ 1611 h 10000"/>
                <a:gd name="connsiteX15" fmla="*/ 7731 w 10012"/>
                <a:gd name="connsiteY15" fmla="*/ 875 h 10000"/>
                <a:gd name="connsiteX16" fmla="*/ 10012 w 10012"/>
                <a:gd name="connsiteY16" fmla="*/ 212 h 10000"/>
                <a:gd name="connsiteX17" fmla="*/ 9223 w 10012"/>
                <a:gd name="connsiteY17" fmla="*/ 22 h 10000"/>
                <a:gd name="connsiteX18" fmla="*/ 5714 w 10012"/>
                <a:gd name="connsiteY18" fmla="*/ 76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2" h="10000">
                  <a:moveTo>
                    <a:pt x="5714" y="764"/>
                  </a:moveTo>
                  <a:lnTo>
                    <a:pt x="2644" y="1142"/>
                  </a:lnTo>
                  <a:lnTo>
                    <a:pt x="275" y="1944"/>
                  </a:lnTo>
                  <a:cubicBezTo>
                    <a:pt x="363" y="2867"/>
                    <a:pt x="-76" y="3789"/>
                    <a:pt x="12" y="4712"/>
                  </a:cubicBezTo>
                  <a:cubicBezTo>
                    <a:pt x="8" y="5795"/>
                    <a:pt x="4" y="6879"/>
                    <a:pt x="0" y="7962"/>
                  </a:cubicBezTo>
                  <a:lnTo>
                    <a:pt x="1581" y="8720"/>
                  </a:lnTo>
                  <a:lnTo>
                    <a:pt x="5714" y="9463"/>
                  </a:lnTo>
                  <a:cubicBezTo>
                    <a:pt x="6152" y="9764"/>
                    <a:pt x="6328" y="9890"/>
                    <a:pt x="7994" y="10000"/>
                  </a:cubicBezTo>
                  <a:cubicBezTo>
                    <a:pt x="10188" y="9890"/>
                    <a:pt x="10538" y="9969"/>
                    <a:pt x="9223" y="9321"/>
                  </a:cubicBezTo>
                  <a:cubicBezTo>
                    <a:pt x="9047" y="9242"/>
                    <a:pt x="7994" y="9195"/>
                    <a:pt x="7994" y="9195"/>
                  </a:cubicBezTo>
                  <a:lnTo>
                    <a:pt x="4479" y="8672"/>
                  </a:lnTo>
                  <a:lnTo>
                    <a:pt x="2109" y="7820"/>
                  </a:lnTo>
                  <a:cubicBezTo>
                    <a:pt x="1848" y="7005"/>
                    <a:pt x="2378" y="5669"/>
                    <a:pt x="2117" y="4759"/>
                  </a:cubicBezTo>
                  <a:cubicBezTo>
                    <a:pt x="2205" y="3890"/>
                    <a:pt x="2066" y="3226"/>
                    <a:pt x="2372" y="2701"/>
                  </a:cubicBezTo>
                  <a:cubicBezTo>
                    <a:pt x="2678" y="2176"/>
                    <a:pt x="3278" y="1955"/>
                    <a:pt x="3952" y="1611"/>
                  </a:cubicBezTo>
                  <a:lnTo>
                    <a:pt x="7731" y="875"/>
                  </a:lnTo>
                  <a:cubicBezTo>
                    <a:pt x="9749" y="701"/>
                    <a:pt x="10012" y="591"/>
                    <a:pt x="10012" y="212"/>
                  </a:cubicBezTo>
                  <a:cubicBezTo>
                    <a:pt x="9749" y="165"/>
                    <a:pt x="9661" y="38"/>
                    <a:pt x="9223" y="22"/>
                  </a:cubicBezTo>
                  <a:cubicBezTo>
                    <a:pt x="5889" y="-104"/>
                    <a:pt x="5714" y="354"/>
                    <a:pt x="5714" y="764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030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89" y="4625993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eform 103" descr="Grands confettis"/>
          <p:cNvSpPr>
            <a:spLocks/>
          </p:cNvSpPr>
          <p:nvPr/>
        </p:nvSpPr>
        <p:spPr bwMode="auto">
          <a:xfrm>
            <a:off x="2216150" y="2433638"/>
            <a:ext cx="2006600" cy="1330325"/>
          </a:xfrm>
          <a:custGeom>
            <a:avLst/>
            <a:gdLst>
              <a:gd name="T0" fmla="*/ 0 w 1264"/>
              <a:gd name="T1" fmla="*/ 1327150 h 838"/>
              <a:gd name="T2" fmla="*/ 9525 w 1264"/>
              <a:gd name="T3" fmla="*/ 1025525 h 838"/>
              <a:gd name="T4" fmla="*/ 1822450 w 1264"/>
              <a:gd name="T5" fmla="*/ 1028700 h 838"/>
              <a:gd name="T6" fmla="*/ 1790700 w 1264"/>
              <a:gd name="T7" fmla="*/ 927100 h 838"/>
              <a:gd name="T8" fmla="*/ 1666875 w 1264"/>
              <a:gd name="T9" fmla="*/ 762000 h 838"/>
              <a:gd name="T10" fmla="*/ 1597025 w 1264"/>
              <a:gd name="T11" fmla="*/ 495300 h 838"/>
              <a:gd name="T12" fmla="*/ 1584325 w 1264"/>
              <a:gd name="T13" fmla="*/ 441325 h 838"/>
              <a:gd name="T14" fmla="*/ 1641475 w 1264"/>
              <a:gd name="T15" fmla="*/ 212725 h 838"/>
              <a:gd name="T16" fmla="*/ 1797050 w 1264"/>
              <a:gd name="T17" fmla="*/ 0 h 838"/>
              <a:gd name="T18" fmla="*/ 1974850 w 1264"/>
              <a:gd name="T19" fmla="*/ 111125 h 838"/>
              <a:gd name="T20" fmla="*/ 2006600 w 1264"/>
              <a:gd name="T21" fmla="*/ 1235075 h 838"/>
              <a:gd name="T22" fmla="*/ 288925 w 1264"/>
              <a:gd name="T23" fmla="*/ 1330325 h 838"/>
              <a:gd name="T24" fmla="*/ 0 w 1264"/>
              <a:gd name="T25" fmla="*/ 1327150 h 8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64"/>
              <a:gd name="T40" fmla="*/ 0 h 838"/>
              <a:gd name="T41" fmla="*/ 1264 w 1264"/>
              <a:gd name="T42" fmla="*/ 838 h 838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101 w 10000"/>
              <a:gd name="connsiteY4" fmla="*/ 5919 h 10000"/>
              <a:gd name="connsiteX5" fmla="*/ 7959 w 10000"/>
              <a:gd name="connsiteY5" fmla="*/ 3723 h 10000"/>
              <a:gd name="connsiteX6" fmla="*/ 7896 w 10000"/>
              <a:gd name="connsiteY6" fmla="*/ 3317 h 10000"/>
              <a:gd name="connsiteX7" fmla="*/ 8180 w 10000"/>
              <a:gd name="connsiteY7" fmla="*/ 1599 h 10000"/>
              <a:gd name="connsiteX8" fmla="*/ 8956 w 10000"/>
              <a:gd name="connsiteY8" fmla="*/ 0 h 10000"/>
              <a:gd name="connsiteX9" fmla="*/ 9842 w 10000"/>
              <a:gd name="connsiteY9" fmla="*/ 835 h 10000"/>
              <a:gd name="connsiteX10" fmla="*/ 10000 w 10000"/>
              <a:gd name="connsiteY10" fmla="*/ 9284 h 10000"/>
              <a:gd name="connsiteX11" fmla="*/ 1440 w 10000"/>
              <a:gd name="connsiteY11" fmla="*/ 10000 h 10000"/>
              <a:gd name="connsiteX12" fmla="*/ 0 w 10000"/>
              <a:gd name="connsiteY12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101 w 10000"/>
              <a:gd name="connsiteY4" fmla="*/ 5919 h 10000"/>
              <a:gd name="connsiteX5" fmla="*/ 8038 w 10000"/>
              <a:gd name="connsiteY5" fmla="*/ 3723 h 10000"/>
              <a:gd name="connsiteX6" fmla="*/ 7896 w 10000"/>
              <a:gd name="connsiteY6" fmla="*/ 3317 h 10000"/>
              <a:gd name="connsiteX7" fmla="*/ 8180 w 10000"/>
              <a:gd name="connsiteY7" fmla="*/ 1599 h 10000"/>
              <a:gd name="connsiteX8" fmla="*/ 8956 w 10000"/>
              <a:gd name="connsiteY8" fmla="*/ 0 h 10000"/>
              <a:gd name="connsiteX9" fmla="*/ 9842 w 10000"/>
              <a:gd name="connsiteY9" fmla="*/ 835 h 10000"/>
              <a:gd name="connsiteX10" fmla="*/ 10000 w 10000"/>
              <a:gd name="connsiteY10" fmla="*/ 9284 h 10000"/>
              <a:gd name="connsiteX11" fmla="*/ 1440 w 10000"/>
              <a:gd name="connsiteY11" fmla="*/ 10000 h 10000"/>
              <a:gd name="connsiteX12" fmla="*/ 0 w 10000"/>
              <a:gd name="connsiteY12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101 w 10000"/>
              <a:gd name="connsiteY4" fmla="*/ 5919 h 10000"/>
              <a:gd name="connsiteX5" fmla="*/ 8038 w 10000"/>
              <a:gd name="connsiteY5" fmla="*/ 3723 h 10000"/>
              <a:gd name="connsiteX6" fmla="*/ 8007 w 10000"/>
              <a:gd name="connsiteY6" fmla="*/ 1193 h 10000"/>
              <a:gd name="connsiteX7" fmla="*/ 8180 w 10000"/>
              <a:gd name="connsiteY7" fmla="*/ 1599 h 10000"/>
              <a:gd name="connsiteX8" fmla="*/ 8956 w 10000"/>
              <a:gd name="connsiteY8" fmla="*/ 0 h 10000"/>
              <a:gd name="connsiteX9" fmla="*/ 9842 w 10000"/>
              <a:gd name="connsiteY9" fmla="*/ 835 h 10000"/>
              <a:gd name="connsiteX10" fmla="*/ 10000 w 10000"/>
              <a:gd name="connsiteY10" fmla="*/ 9284 h 10000"/>
              <a:gd name="connsiteX11" fmla="*/ 1440 w 10000"/>
              <a:gd name="connsiteY11" fmla="*/ 10000 h 10000"/>
              <a:gd name="connsiteX12" fmla="*/ 0 w 10000"/>
              <a:gd name="connsiteY12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101 w 10000"/>
              <a:gd name="connsiteY4" fmla="*/ 5919 h 10000"/>
              <a:gd name="connsiteX5" fmla="*/ 8038 w 10000"/>
              <a:gd name="connsiteY5" fmla="*/ 3723 h 10000"/>
              <a:gd name="connsiteX6" fmla="*/ 8007 w 10000"/>
              <a:gd name="connsiteY6" fmla="*/ 1193 h 10000"/>
              <a:gd name="connsiteX7" fmla="*/ 8417 w 10000"/>
              <a:gd name="connsiteY7" fmla="*/ 453 h 10000"/>
              <a:gd name="connsiteX8" fmla="*/ 8956 w 10000"/>
              <a:gd name="connsiteY8" fmla="*/ 0 h 10000"/>
              <a:gd name="connsiteX9" fmla="*/ 9842 w 10000"/>
              <a:gd name="connsiteY9" fmla="*/ 835 h 10000"/>
              <a:gd name="connsiteX10" fmla="*/ 10000 w 10000"/>
              <a:gd name="connsiteY10" fmla="*/ 9284 h 10000"/>
              <a:gd name="connsiteX11" fmla="*/ 1440 w 10000"/>
              <a:gd name="connsiteY11" fmla="*/ 10000 h 10000"/>
              <a:gd name="connsiteX12" fmla="*/ 0 w 10000"/>
              <a:gd name="connsiteY12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101 w 10000"/>
              <a:gd name="connsiteY4" fmla="*/ 5919 h 10000"/>
              <a:gd name="connsiteX5" fmla="*/ 8038 w 10000"/>
              <a:gd name="connsiteY5" fmla="*/ 3723 h 10000"/>
              <a:gd name="connsiteX6" fmla="*/ 8007 w 10000"/>
              <a:gd name="connsiteY6" fmla="*/ 1193 h 10000"/>
              <a:gd name="connsiteX7" fmla="*/ 8623 w 10000"/>
              <a:gd name="connsiteY7" fmla="*/ 883 h 10000"/>
              <a:gd name="connsiteX8" fmla="*/ 8956 w 10000"/>
              <a:gd name="connsiteY8" fmla="*/ 0 h 10000"/>
              <a:gd name="connsiteX9" fmla="*/ 9842 w 10000"/>
              <a:gd name="connsiteY9" fmla="*/ 835 h 10000"/>
              <a:gd name="connsiteX10" fmla="*/ 10000 w 10000"/>
              <a:gd name="connsiteY10" fmla="*/ 9284 h 10000"/>
              <a:gd name="connsiteX11" fmla="*/ 1440 w 10000"/>
              <a:gd name="connsiteY11" fmla="*/ 10000 h 10000"/>
              <a:gd name="connsiteX12" fmla="*/ 0 w 10000"/>
              <a:gd name="connsiteY12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101 w 10000"/>
              <a:gd name="connsiteY4" fmla="*/ 5919 h 10000"/>
              <a:gd name="connsiteX5" fmla="*/ 8038 w 10000"/>
              <a:gd name="connsiteY5" fmla="*/ 3723 h 10000"/>
              <a:gd name="connsiteX6" fmla="*/ 8007 w 10000"/>
              <a:gd name="connsiteY6" fmla="*/ 1193 h 10000"/>
              <a:gd name="connsiteX7" fmla="*/ 8623 w 10000"/>
              <a:gd name="connsiteY7" fmla="*/ 883 h 10000"/>
              <a:gd name="connsiteX8" fmla="*/ 8956 w 10000"/>
              <a:gd name="connsiteY8" fmla="*/ 0 h 10000"/>
              <a:gd name="connsiteX9" fmla="*/ 9842 w 10000"/>
              <a:gd name="connsiteY9" fmla="*/ 835 h 10000"/>
              <a:gd name="connsiteX10" fmla="*/ 10000 w 10000"/>
              <a:gd name="connsiteY10" fmla="*/ 9284 h 10000"/>
              <a:gd name="connsiteX11" fmla="*/ 1440 w 10000"/>
              <a:gd name="connsiteY11" fmla="*/ 10000 h 10000"/>
              <a:gd name="connsiteX12" fmla="*/ 0 w 10000"/>
              <a:gd name="connsiteY12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101 w 10000"/>
              <a:gd name="connsiteY4" fmla="*/ 5919 h 10000"/>
              <a:gd name="connsiteX5" fmla="*/ 8038 w 10000"/>
              <a:gd name="connsiteY5" fmla="*/ 3723 h 10000"/>
              <a:gd name="connsiteX6" fmla="*/ 8007 w 10000"/>
              <a:gd name="connsiteY6" fmla="*/ 1193 h 10000"/>
              <a:gd name="connsiteX7" fmla="*/ 8576 w 10000"/>
              <a:gd name="connsiteY7" fmla="*/ 668 h 10000"/>
              <a:gd name="connsiteX8" fmla="*/ 8956 w 10000"/>
              <a:gd name="connsiteY8" fmla="*/ 0 h 10000"/>
              <a:gd name="connsiteX9" fmla="*/ 9842 w 10000"/>
              <a:gd name="connsiteY9" fmla="*/ 835 h 10000"/>
              <a:gd name="connsiteX10" fmla="*/ 10000 w 10000"/>
              <a:gd name="connsiteY10" fmla="*/ 9284 h 10000"/>
              <a:gd name="connsiteX11" fmla="*/ 1440 w 10000"/>
              <a:gd name="connsiteY11" fmla="*/ 10000 h 10000"/>
              <a:gd name="connsiteX12" fmla="*/ 0 w 10000"/>
              <a:gd name="connsiteY12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101 w 10000"/>
              <a:gd name="connsiteY4" fmla="*/ 5919 h 10000"/>
              <a:gd name="connsiteX5" fmla="*/ 8038 w 10000"/>
              <a:gd name="connsiteY5" fmla="*/ 3723 h 10000"/>
              <a:gd name="connsiteX6" fmla="*/ 8007 w 10000"/>
              <a:gd name="connsiteY6" fmla="*/ 1193 h 10000"/>
              <a:gd name="connsiteX7" fmla="*/ 8576 w 10000"/>
              <a:gd name="connsiteY7" fmla="*/ 668 h 10000"/>
              <a:gd name="connsiteX8" fmla="*/ 8956 w 10000"/>
              <a:gd name="connsiteY8" fmla="*/ 0 h 10000"/>
              <a:gd name="connsiteX9" fmla="*/ 9842 w 10000"/>
              <a:gd name="connsiteY9" fmla="*/ 835 h 10000"/>
              <a:gd name="connsiteX10" fmla="*/ 10000 w 10000"/>
              <a:gd name="connsiteY10" fmla="*/ 9284 h 10000"/>
              <a:gd name="connsiteX11" fmla="*/ 1440 w 10000"/>
              <a:gd name="connsiteY11" fmla="*/ 10000 h 10000"/>
              <a:gd name="connsiteX12" fmla="*/ 0 w 10000"/>
              <a:gd name="connsiteY12" fmla="*/ 997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0" y="9976"/>
                </a:moveTo>
                <a:cubicBezTo>
                  <a:pt x="16" y="9220"/>
                  <a:pt x="31" y="8465"/>
                  <a:pt x="47" y="7709"/>
                </a:cubicBezTo>
                <a:lnTo>
                  <a:pt x="9082" y="7733"/>
                </a:lnTo>
                <a:cubicBezTo>
                  <a:pt x="9029" y="7478"/>
                  <a:pt x="8977" y="7224"/>
                  <a:pt x="8924" y="6969"/>
                </a:cubicBezTo>
                <a:lnTo>
                  <a:pt x="8101" y="5919"/>
                </a:lnTo>
                <a:cubicBezTo>
                  <a:pt x="8054" y="5187"/>
                  <a:pt x="8085" y="4455"/>
                  <a:pt x="8038" y="3723"/>
                </a:cubicBezTo>
                <a:cubicBezTo>
                  <a:pt x="8017" y="3588"/>
                  <a:pt x="8028" y="1328"/>
                  <a:pt x="8007" y="1193"/>
                </a:cubicBezTo>
                <a:cubicBezTo>
                  <a:pt x="8102" y="620"/>
                  <a:pt x="8323" y="716"/>
                  <a:pt x="8576" y="668"/>
                </a:cubicBezTo>
                <a:cubicBezTo>
                  <a:pt x="8972" y="588"/>
                  <a:pt x="8829" y="223"/>
                  <a:pt x="8956" y="0"/>
                </a:cubicBezTo>
                <a:lnTo>
                  <a:pt x="9842" y="835"/>
                </a:lnTo>
                <a:cubicBezTo>
                  <a:pt x="9895" y="3651"/>
                  <a:pt x="9947" y="6468"/>
                  <a:pt x="10000" y="9284"/>
                </a:cubicBezTo>
                <a:lnTo>
                  <a:pt x="1440" y="10000"/>
                </a:lnTo>
                <a:lnTo>
                  <a:pt x="0" y="9976"/>
                </a:lnTo>
                <a:close/>
              </a:path>
            </a:pathLst>
          </a:cu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2098675" y="4852988"/>
            <a:ext cx="1684338" cy="1382712"/>
            <a:chOff x="1183" y="2770"/>
            <a:chExt cx="1061" cy="871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890" y="3351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537" y="3351"/>
              <a:ext cx="35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183" y="3351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1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890" y="3060"/>
              <a:ext cx="3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537" y="3060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183" y="3060"/>
              <a:ext cx="3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0</a:t>
              </a: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890" y="2770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1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537" y="2770"/>
              <a:ext cx="35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/>
                <a:t>0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1183" y="2770"/>
              <a:ext cx="35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fr-FR" altLang="fr-FR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1183" y="2770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1183" y="3060"/>
              <a:ext cx="10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1183" y="3351"/>
              <a:ext cx="10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1183" y="3641"/>
              <a:ext cx="1061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1183" y="2770"/>
              <a:ext cx="0" cy="2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1537" y="2770"/>
              <a:ext cx="0" cy="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1890" y="2770"/>
              <a:ext cx="0" cy="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2244" y="2770"/>
              <a:ext cx="0" cy="87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1537" y="2770"/>
              <a:ext cx="70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1183" y="3060"/>
              <a:ext cx="0" cy="5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1183" y="2770"/>
              <a:ext cx="354" cy="29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2128838" y="4525963"/>
            <a:ext cx="550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a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901825" y="4751388"/>
            <a:ext cx="550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b</a:t>
            </a:r>
          </a:p>
        </p:txBody>
      </p: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5578475" y="4830763"/>
            <a:ext cx="2224088" cy="852487"/>
            <a:chOff x="3514" y="2896"/>
            <a:chExt cx="1401" cy="537"/>
          </a:xfrm>
        </p:grpSpPr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3943" y="2896"/>
              <a:ext cx="548" cy="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 flipH="1">
              <a:off x="3518" y="3014"/>
              <a:ext cx="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3514" y="3329"/>
              <a:ext cx="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>
              <a:off x="4490" y="3174"/>
              <a:ext cx="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818188" y="572928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Fonction : </a:t>
            </a:r>
          </a:p>
        </p:txBody>
      </p:sp>
      <p:sp>
        <p:nvSpPr>
          <p:cNvPr id="38" name="Text Box 74"/>
          <p:cNvSpPr txBox="1">
            <a:spLocks noChangeArrowheads="1"/>
          </p:cNvSpPr>
          <p:nvPr/>
        </p:nvSpPr>
        <p:spPr bwMode="auto">
          <a:xfrm>
            <a:off x="5465763" y="471646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a</a:t>
            </a:r>
          </a:p>
        </p:txBody>
      </p:sp>
      <p:sp>
        <p:nvSpPr>
          <p:cNvPr id="39" name="Text Box 75"/>
          <p:cNvSpPr txBox="1">
            <a:spLocks noChangeArrowheads="1"/>
          </p:cNvSpPr>
          <p:nvPr/>
        </p:nvSpPr>
        <p:spPr bwMode="auto">
          <a:xfrm>
            <a:off x="5476875" y="52260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b</a:t>
            </a:r>
          </a:p>
        </p:txBody>
      </p:sp>
      <p:sp>
        <p:nvSpPr>
          <p:cNvPr id="40" name="Text Box 76"/>
          <p:cNvSpPr txBox="1">
            <a:spLocks noChangeArrowheads="1"/>
          </p:cNvSpPr>
          <p:nvPr/>
        </p:nvSpPr>
        <p:spPr bwMode="auto">
          <a:xfrm>
            <a:off x="7573963" y="49593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S</a:t>
            </a:r>
          </a:p>
        </p:txBody>
      </p:sp>
      <p:sp>
        <p:nvSpPr>
          <p:cNvPr id="41" name="Freeform 77" descr="Grands confettis"/>
          <p:cNvSpPr>
            <a:spLocks/>
          </p:cNvSpPr>
          <p:nvPr/>
        </p:nvSpPr>
        <p:spPr bwMode="auto">
          <a:xfrm>
            <a:off x="6013450" y="2725738"/>
            <a:ext cx="1000125" cy="377825"/>
          </a:xfrm>
          <a:custGeom>
            <a:avLst/>
            <a:gdLst>
              <a:gd name="T0" fmla="*/ 0 w 630"/>
              <a:gd name="T1" fmla="*/ 0 h 238"/>
              <a:gd name="T2" fmla="*/ 504825 w 630"/>
              <a:gd name="T3" fmla="*/ 47625 h 238"/>
              <a:gd name="T4" fmla="*/ 1000125 w 630"/>
              <a:gd name="T5" fmla="*/ 50800 h 238"/>
              <a:gd name="T6" fmla="*/ 946150 w 630"/>
              <a:gd name="T7" fmla="*/ 317500 h 238"/>
              <a:gd name="T8" fmla="*/ 177800 w 630"/>
              <a:gd name="T9" fmla="*/ 377825 h 238"/>
              <a:gd name="T10" fmla="*/ 3175 w 630"/>
              <a:gd name="T11" fmla="*/ 333375 h 238"/>
              <a:gd name="T12" fmla="*/ 0 w 630"/>
              <a:gd name="T13" fmla="*/ 0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0"/>
              <a:gd name="T22" fmla="*/ 0 h 238"/>
              <a:gd name="T23" fmla="*/ 630 w 630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0" h="238">
                <a:moveTo>
                  <a:pt x="0" y="0"/>
                </a:moveTo>
                <a:lnTo>
                  <a:pt x="318" y="30"/>
                </a:lnTo>
                <a:lnTo>
                  <a:pt x="630" y="32"/>
                </a:lnTo>
                <a:lnTo>
                  <a:pt x="596" y="200"/>
                </a:lnTo>
                <a:lnTo>
                  <a:pt x="112" y="238"/>
                </a:lnTo>
                <a:lnTo>
                  <a:pt x="2" y="21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" name="Freeform 78" descr="Grands confettis"/>
          <p:cNvSpPr>
            <a:spLocks/>
          </p:cNvSpPr>
          <p:nvPr/>
        </p:nvSpPr>
        <p:spPr bwMode="auto">
          <a:xfrm>
            <a:off x="6124575" y="2427288"/>
            <a:ext cx="2006600" cy="1330325"/>
          </a:xfrm>
          <a:custGeom>
            <a:avLst/>
            <a:gdLst>
              <a:gd name="T0" fmla="*/ 0 w 1264"/>
              <a:gd name="T1" fmla="*/ 1327150 h 838"/>
              <a:gd name="T2" fmla="*/ 9525 w 1264"/>
              <a:gd name="T3" fmla="*/ 1025525 h 838"/>
              <a:gd name="T4" fmla="*/ 1822450 w 1264"/>
              <a:gd name="T5" fmla="*/ 1028700 h 838"/>
              <a:gd name="T6" fmla="*/ 1790700 w 1264"/>
              <a:gd name="T7" fmla="*/ 927100 h 838"/>
              <a:gd name="T8" fmla="*/ 1666875 w 1264"/>
              <a:gd name="T9" fmla="*/ 762000 h 838"/>
              <a:gd name="T10" fmla="*/ 1597025 w 1264"/>
              <a:gd name="T11" fmla="*/ 495300 h 838"/>
              <a:gd name="T12" fmla="*/ 1584325 w 1264"/>
              <a:gd name="T13" fmla="*/ 441325 h 838"/>
              <a:gd name="T14" fmla="*/ 1641475 w 1264"/>
              <a:gd name="T15" fmla="*/ 212725 h 838"/>
              <a:gd name="T16" fmla="*/ 1797050 w 1264"/>
              <a:gd name="T17" fmla="*/ 0 h 838"/>
              <a:gd name="T18" fmla="*/ 1974850 w 1264"/>
              <a:gd name="T19" fmla="*/ 111125 h 838"/>
              <a:gd name="T20" fmla="*/ 2006600 w 1264"/>
              <a:gd name="T21" fmla="*/ 1235075 h 838"/>
              <a:gd name="T22" fmla="*/ 288925 w 1264"/>
              <a:gd name="T23" fmla="*/ 1330325 h 838"/>
              <a:gd name="T24" fmla="*/ 0 w 1264"/>
              <a:gd name="T25" fmla="*/ 1327150 h 8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64"/>
              <a:gd name="T40" fmla="*/ 0 h 838"/>
              <a:gd name="T41" fmla="*/ 1264 w 1264"/>
              <a:gd name="T42" fmla="*/ 838 h 838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307 w 10000"/>
              <a:gd name="connsiteY4" fmla="*/ 5728 h 10000"/>
              <a:gd name="connsiteX5" fmla="*/ 7959 w 10000"/>
              <a:gd name="connsiteY5" fmla="*/ 3723 h 10000"/>
              <a:gd name="connsiteX6" fmla="*/ 7896 w 10000"/>
              <a:gd name="connsiteY6" fmla="*/ 3317 h 10000"/>
              <a:gd name="connsiteX7" fmla="*/ 8006 w 10000"/>
              <a:gd name="connsiteY7" fmla="*/ 835 h 10000"/>
              <a:gd name="connsiteX8" fmla="*/ 8956 w 10000"/>
              <a:gd name="connsiteY8" fmla="*/ 0 h 10000"/>
              <a:gd name="connsiteX9" fmla="*/ 9842 w 10000"/>
              <a:gd name="connsiteY9" fmla="*/ 835 h 10000"/>
              <a:gd name="connsiteX10" fmla="*/ 10000 w 10000"/>
              <a:gd name="connsiteY10" fmla="*/ 9284 h 10000"/>
              <a:gd name="connsiteX11" fmla="*/ 1440 w 10000"/>
              <a:gd name="connsiteY11" fmla="*/ 10000 h 10000"/>
              <a:gd name="connsiteX12" fmla="*/ 0 w 10000"/>
              <a:gd name="connsiteY12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307 w 10000"/>
              <a:gd name="connsiteY4" fmla="*/ 5728 h 10000"/>
              <a:gd name="connsiteX5" fmla="*/ 7959 w 10000"/>
              <a:gd name="connsiteY5" fmla="*/ 3723 h 10000"/>
              <a:gd name="connsiteX6" fmla="*/ 7896 w 10000"/>
              <a:gd name="connsiteY6" fmla="*/ 3317 h 10000"/>
              <a:gd name="connsiteX7" fmla="*/ 8006 w 10000"/>
              <a:gd name="connsiteY7" fmla="*/ 835 h 10000"/>
              <a:gd name="connsiteX8" fmla="*/ 8687 w 10000"/>
              <a:gd name="connsiteY8" fmla="*/ 155 h 10000"/>
              <a:gd name="connsiteX9" fmla="*/ 8956 w 10000"/>
              <a:gd name="connsiteY9" fmla="*/ 0 h 10000"/>
              <a:gd name="connsiteX10" fmla="*/ 9842 w 10000"/>
              <a:gd name="connsiteY10" fmla="*/ 835 h 10000"/>
              <a:gd name="connsiteX11" fmla="*/ 10000 w 10000"/>
              <a:gd name="connsiteY11" fmla="*/ 9284 h 10000"/>
              <a:gd name="connsiteX12" fmla="*/ 1440 w 10000"/>
              <a:gd name="connsiteY12" fmla="*/ 10000 h 10000"/>
              <a:gd name="connsiteX13" fmla="*/ 0 w 10000"/>
              <a:gd name="connsiteY13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307 w 10000"/>
              <a:gd name="connsiteY4" fmla="*/ 5728 h 10000"/>
              <a:gd name="connsiteX5" fmla="*/ 7959 w 10000"/>
              <a:gd name="connsiteY5" fmla="*/ 3723 h 10000"/>
              <a:gd name="connsiteX6" fmla="*/ 7896 w 10000"/>
              <a:gd name="connsiteY6" fmla="*/ 3317 h 10000"/>
              <a:gd name="connsiteX7" fmla="*/ 8006 w 10000"/>
              <a:gd name="connsiteY7" fmla="*/ 835 h 10000"/>
              <a:gd name="connsiteX8" fmla="*/ 8750 w 10000"/>
              <a:gd name="connsiteY8" fmla="*/ 537 h 10000"/>
              <a:gd name="connsiteX9" fmla="*/ 8956 w 10000"/>
              <a:gd name="connsiteY9" fmla="*/ 0 h 10000"/>
              <a:gd name="connsiteX10" fmla="*/ 9842 w 10000"/>
              <a:gd name="connsiteY10" fmla="*/ 835 h 10000"/>
              <a:gd name="connsiteX11" fmla="*/ 10000 w 10000"/>
              <a:gd name="connsiteY11" fmla="*/ 9284 h 10000"/>
              <a:gd name="connsiteX12" fmla="*/ 1440 w 10000"/>
              <a:gd name="connsiteY12" fmla="*/ 10000 h 10000"/>
              <a:gd name="connsiteX13" fmla="*/ 0 w 10000"/>
              <a:gd name="connsiteY13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307 w 10000"/>
              <a:gd name="connsiteY4" fmla="*/ 5728 h 10000"/>
              <a:gd name="connsiteX5" fmla="*/ 7959 w 10000"/>
              <a:gd name="connsiteY5" fmla="*/ 3723 h 10000"/>
              <a:gd name="connsiteX6" fmla="*/ 7896 w 10000"/>
              <a:gd name="connsiteY6" fmla="*/ 3317 h 10000"/>
              <a:gd name="connsiteX7" fmla="*/ 8006 w 10000"/>
              <a:gd name="connsiteY7" fmla="*/ 835 h 10000"/>
              <a:gd name="connsiteX8" fmla="*/ 8687 w 10000"/>
              <a:gd name="connsiteY8" fmla="*/ 537 h 10000"/>
              <a:gd name="connsiteX9" fmla="*/ 8956 w 10000"/>
              <a:gd name="connsiteY9" fmla="*/ 0 h 10000"/>
              <a:gd name="connsiteX10" fmla="*/ 9842 w 10000"/>
              <a:gd name="connsiteY10" fmla="*/ 835 h 10000"/>
              <a:gd name="connsiteX11" fmla="*/ 10000 w 10000"/>
              <a:gd name="connsiteY11" fmla="*/ 9284 h 10000"/>
              <a:gd name="connsiteX12" fmla="*/ 1440 w 10000"/>
              <a:gd name="connsiteY12" fmla="*/ 10000 h 10000"/>
              <a:gd name="connsiteX13" fmla="*/ 0 w 10000"/>
              <a:gd name="connsiteY13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307 w 10000"/>
              <a:gd name="connsiteY4" fmla="*/ 5728 h 10000"/>
              <a:gd name="connsiteX5" fmla="*/ 7959 w 10000"/>
              <a:gd name="connsiteY5" fmla="*/ 3723 h 10000"/>
              <a:gd name="connsiteX6" fmla="*/ 7896 w 10000"/>
              <a:gd name="connsiteY6" fmla="*/ 3317 h 10000"/>
              <a:gd name="connsiteX7" fmla="*/ 7943 w 10000"/>
              <a:gd name="connsiteY7" fmla="*/ 811 h 10000"/>
              <a:gd name="connsiteX8" fmla="*/ 8687 w 10000"/>
              <a:gd name="connsiteY8" fmla="*/ 537 h 10000"/>
              <a:gd name="connsiteX9" fmla="*/ 8956 w 10000"/>
              <a:gd name="connsiteY9" fmla="*/ 0 h 10000"/>
              <a:gd name="connsiteX10" fmla="*/ 9842 w 10000"/>
              <a:gd name="connsiteY10" fmla="*/ 835 h 10000"/>
              <a:gd name="connsiteX11" fmla="*/ 10000 w 10000"/>
              <a:gd name="connsiteY11" fmla="*/ 9284 h 10000"/>
              <a:gd name="connsiteX12" fmla="*/ 1440 w 10000"/>
              <a:gd name="connsiteY12" fmla="*/ 10000 h 10000"/>
              <a:gd name="connsiteX13" fmla="*/ 0 w 10000"/>
              <a:gd name="connsiteY13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8307 w 10000"/>
              <a:gd name="connsiteY4" fmla="*/ 5728 h 10000"/>
              <a:gd name="connsiteX5" fmla="*/ 7959 w 10000"/>
              <a:gd name="connsiteY5" fmla="*/ 3723 h 10000"/>
              <a:gd name="connsiteX6" fmla="*/ 7896 w 10000"/>
              <a:gd name="connsiteY6" fmla="*/ 3317 h 10000"/>
              <a:gd name="connsiteX7" fmla="*/ 7943 w 10000"/>
              <a:gd name="connsiteY7" fmla="*/ 811 h 10000"/>
              <a:gd name="connsiteX8" fmla="*/ 8687 w 10000"/>
              <a:gd name="connsiteY8" fmla="*/ 537 h 10000"/>
              <a:gd name="connsiteX9" fmla="*/ 8956 w 10000"/>
              <a:gd name="connsiteY9" fmla="*/ 0 h 10000"/>
              <a:gd name="connsiteX10" fmla="*/ 9842 w 10000"/>
              <a:gd name="connsiteY10" fmla="*/ 835 h 10000"/>
              <a:gd name="connsiteX11" fmla="*/ 10000 w 10000"/>
              <a:gd name="connsiteY11" fmla="*/ 9284 h 10000"/>
              <a:gd name="connsiteX12" fmla="*/ 1440 w 10000"/>
              <a:gd name="connsiteY12" fmla="*/ 10000 h 10000"/>
              <a:gd name="connsiteX13" fmla="*/ 0 w 10000"/>
              <a:gd name="connsiteY13" fmla="*/ 9976 h 10000"/>
              <a:gd name="connsiteX0" fmla="*/ 0 w 10000"/>
              <a:gd name="connsiteY0" fmla="*/ 9976 h 10000"/>
              <a:gd name="connsiteX1" fmla="*/ 47 w 10000"/>
              <a:gd name="connsiteY1" fmla="*/ 7709 h 10000"/>
              <a:gd name="connsiteX2" fmla="*/ 9082 w 10000"/>
              <a:gd name="connsiteY2" fmla="*/ 7733 h 10000"/>
              <a:gd name="connsiteX3" fmla="*/ 8924 w 10000"/>
              <a:gd name="connsiteY3" fmla="*/ 6969 h 10000"/>
              <a:gd name="connsiteX4" fmla="*/ 7991 w 10000"/>
              <a:gd name="connsiteY4" fmla="*/ 6014 h 10000"/>
              <a:gd name="connsiteX5" fmla="*/ 7959 w 10000"/>
              <a:gd name="connsiteY5" fmla="*/ 3723 h 10000"/>
              <a:gd name="connsiteX6" fmla="*/ 7896 w 10000"/>
              <a:gd name="connsiteY6" fmla="*/ 3317 h 10000"/>
              <a:gd name="connsiteX7" fmla="*/ 7943 w 10000"/>
              <a:gd name="connsiteY7" fmla="*/ 811 h 10000"/>
              <a:gd name="connsiteX8" fmla="*/ 8687 w 10000"/>
              <a:gd name="connsiteY8" fmla="*/ 537 h 10000"/>
              <a:gd name="connsiteX9" fmla="*/ 8956 w 10000"/>
              <a:gd name="connsiteY9" fmla="*/ 0 h 10000"/>
              <a:gd name="connsiteX10" fmla="*/ 9842 w 10000"/>
              <a:gd name="connsiteY10" fmla="*/ 835 h 10000"/>
              <a:gd name="connsiteX11" fmla="*/ 10000 w 10000"/>
              <a:gd name="connsiteY11" fmla="*/ 9284 h 10000"/>
              <a:gd name="connsiteX12" fmla="*/ 1440 w 10000"/>
              <a:gd name="connsiteY12" fmla="*/ 10000 h 10000"/>
              <a:gd name="connsiteX13" fmla="*/ 0 w 10000"/>
              <a:gd name="connsiteY13" fmla="*/ 997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0">
                <a:moveTo>
                  <a:pt x="0" y="9976"/>
                </a:moveTo>
                <a:cubicBezTo>
                  <a:pt x="16" y="9220"/>
                  <a:pt x="31" y="8465"/>
                  <a:pt x="47" y="7709"/>
                </a:cubicBezTo>
                <a:lnTo>
                  <a:pt x="9082" y="7733"/>
                </a:lnTo>
                <a:cubicBezTo>
                  <a:pt x="9029" y="7478"/>
                  <a:pt x="8977" y="7224"/>
                  <a:pt x="8924" y="6969"/>
                </a:cubicBezTo>
                <a:lnTo>
                  <a:pt x="7991" y="6014"/>
                </a:lnTo>
                <a:cubicBezTo>
                  <a:pt x="7980" y="5250"/>
                  <a:pt x="7970" y="4487"/>
                  <a:pt x="7959" y="3723"/>
                </a:cubicBezTo>
                <a:cubicBezTo>
                  <a:pt x="7938" y="3588"/>
                  <a:pt x="7917" y="3452"/>
                  <a:pt x="7896" y="3317"/>
                </a:cubicBezTo>
                <a:cubicBezTo>
                  <a:pt x="7933" y="2490"/>
                  <a:pt x="7906" y="1638"/>
                  <a:pt x="7943" y="811"/>
                </a:cubicBezTo>
                <a:cubicBezTo>
                  <a:pt x="8191" y="601"/>
                  <a:pt x="8439" y="628"/>
                  <a:pt x="8687" y="537"/>
                </a:cubicBezTo>
                <a:cubicBezTo>
                  <a:pt x="8756" y="358"/>
                  <a:pt x="8887" y="179"/>
                  <a:pt x="8956" y="0"/>
                </a:cubicBezTo>
                <a:lnTo>
                  <a:pt x="9842" y="835"/>
                </a:lnTo>
                <a:cubicBezTo>
                  <a:pt x="9895" y="3651"/>
                  <a:pt x="9947" y="6468"/>
                  <a:pt x="10000" y="9284"/>
                </a:cubicBezTo>
                <a:lnTo>
                  <a:pt x="1440" y="10000"/>
                </a:lnTo>
                <a:lnTo>
                  <a:pt x="0" y="9976"/>
                </a:lnTo>
                <a:close/>
              </a:path>
            </a:pathLst>
          </a:custGeom>
          <a:pattFill prst="lgConfetti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" name="Text Box 80"/>
          <p:cNvSpPr txBox="1">
            <a:spLocks noChangeArrowheads="1"/>
          </p:cNvSpPr>
          <p:nvPr/>
        </p:nvSpPr>
        <p:spPr bwMode="auto">
          <a:xfrm>
            <a:off x="2168525" y="3773488"/>
            <a:ext cx="4778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a=1</a:t>
            </a:r>
            <a:endParaRPr lang="fr-FR" altLang="fr-FR"/>
          </a:p>
        </p:txBody>
      </p:sp>
      <p:sp>
        <p:nvSpPr>
          <p:cNvPr id="44" name="Text Box 81"/>
          <p:cNvSpPr txBox="1">
            <a:spLocks noChangeArrowheads="1"/>
          </p:cNvSpPr>
          <p:nvPr/>
        </p:nvSpPr>
        <p:spPr bwMode="auto">
          <a:xfrm>
            <a:off x="6072188" y="3795713"/>
            <a:ext cx="4778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a=1</a:t>
            </a:r>
            <a:endParaRPr lang="fr-FR" altLang="fr-FR"/>
          </a:p>
        </p:txBody>
      </p:sp>
      <p:sp>
        <p:nvSpPr>
          <p:cNvPr id="45" name="Freeform 82"/>
          <p:cNvSpPr>
            <a:spLocks/>
          </p:cNvSpPr>
          <p:nvPr/>
        </p:nvSpPr>
        <p:spPr bwMode="auto">
          <a:xfrm>
            <a:off x="2114550" y="2217738"/>
            <a:ext cx="925513" cy="658812"/>
          </a:xfrm>
          <a:custGeom>
            <a:avLst/>
            <a:gdLst>
              <a:gd name="T0" fmla="*/ 925513 w 902"/>
              <a:gd name="T1" fmla="*/ 384307 h 720"/>
              <a:gd name="T2" fmla="*/ 925513 w 902"/>
              <a:gd name="T3" fmla="*/ 384307 h 720"/>
              <a:gd name="T4" fmla="*/ 925513 w 902"/>
              <a:gd name="T5" fmla="*/ 212284 h 720"/>
              <a:gd name="T6" fmla="*/ 200083 w 902"/>
              <a:gd name="T7" fmla="*/ 205879 h 720"/>
              <a:gd name="T8" fmla="*/ 200083 w 902"/>
              <a:gd name="T9" fmla="*/ 0 h 720"/>
              <a:gd name="T10" fmla="*/ 0 w 902"/>
              <a:gd name="T11" fmla="*/ 0 h 720"/>
              <a:gd name="T12" fmla="*/ 0 w 902"/>
              <a:gd name="T13" fmla="*/ 658812 h 720"/>
              <a:gd name="T14" fmla="*/ 377593 w 902"/>
              <a:gd name="T15" fmla="*/ 651492 h 720"/>
              <a:gd name="T16" fmla="*/ 376567 w 902"/>
              <a:gd name="T17" fmla="*/ 596591 h 720"/>
              <a:gd name="T18" fmla="*/ 872157 w 902"/>
              <a:gd name="T19" fmla="*/ 596591 h 720"/>
              <a:gd name="T20" fmla="*/ 872157 w 902"/>
              <a:gd name="T21" fmla="*/ 527965 h 720"/>
              <a:gd name="T22" fmla="*/ 569468 w 902"/>
              <a:gd name="T23" fmla="*/ 535285 h 720"/>
              <a:gd name="T24" fmla="*/ 569468 w 902"/>
              <a:gd name="T25" fmla="*/ 390712 h 720"/>
              <a:gd name="T26" fmla="*/ 817776 w 902"/>
              <a:gd name="T27" fmla="*/ 390712 h 720"/>
              <a:gd name="T28" fmla="*/ 925513 w 902"/>
              <a:gd name="T29" fmla="*/ 384307 h 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2"/>
              <a:gd name="T46" fmla="*/ 0 h 720"/>
              <a:gd name="T47" fmla="*/ 902 w 902"/>
              <a:gd name="T48" fmla="*/ 720 h 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2" h="720">
                <a:moveTo>
                  <a:pt x="902" y="420"/>
                </a:moveTo>
                <a:lnTo>
                  <a:pt x="902" y="420"/>
                </a:lnTo>
                <a:lnTo>
                  <a:pt x="902" y="232"/>
                </a:lnTo>
                <a:lnTo>
                  <a:pt x="195" y="225"/>
                </a:lnTo>
                <a:lnTo>
                  <a:pt x="195" y="0"/>
                </a:lnTo>
                <a:lnTo>
                  <a:pt x="0" y="0"/>
                </a:lnTo>
                <a:lnTo>
                  <a:pt x="0" y="720"/>
                </a:lnTo>
                <a:lnTo>
                  <a:pt x="368" y="712"/>
                </a:lnTo>
                <a:lnTo>
                  <a:pt x="367" y="652"/>
                </a:lnTo>
                <a:lnTo>
                  <a:pt x="850" y="652"/>
                </a:lnTo>
                <a:lnTo>
                  <a:pt x="850" y="577"/>
                </a:lnTo>
                <a:lnTo>
                  <a:pt x="555" y="585"/>
                </a:lnTo>
                <a:lnTo>
                  <a:pt x="555" y="427"/>
                </a:lnTo>
                <a:lnTo>
                  <a:pt x="797" y="427"/>
                </a:lnTo>
                <a:lnTo>
                  <a:pt x="902" y="42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" name="Freeform 83"/>
          <p:cNvSpPr>
            <a:spLocks/>
          </p:cNvSpPr>
          <p:nvPr/>
        </p:nvSpPr>
        <p:spPr bwMode="auto">
          <a:xfrm>
            <a:off x="2114550" y="2963863"/>
            <a:ext cx="1976438" cy="788987"/>
          </a:xfrm>
          <a:custGeom>
            <a:avLst/>
            <a:gdLst>
              <a:gd name="T0" fmla="*/ 978993 w 1928"/>
              <a:gd name="T1" fmla="*/ 274271 h 863"/>
              <a:gd name="T2" fmla="*/ 1201445 w 1928"/>
              <a:gd name="T3" fmla="*/ 267872 h 863"/>
              <a:gd name="T4" fmla="*/ 1201445 w 1928"/>
              <a:gd name="T5" fmla="*/ 48455 h 863"/>
              <a:gd name="T6" fmla="*/ 1368540 w 1928"/>
              <a:gd name="T7" fmla="*/ 54854 h 863"/>
              <a:gd name="T8" fmla="*/ 1370590 w 1928"/>
              <a:gd name="T9" fmla="*/ 336439 h 863"/>
              <a:gd name="T10" fmla="*/ 1822669 w 1928"/>
              <a:gd name="T11" fmla="*/ 342839 h 863"/>
              <a:gd name="T12" fmla="*/ 1906730 w 1928"/>
              <a:gd name="T13" fmla="*/ 342839 h 863"/>
              <a:gd name="T14" fmla="*/ 1906730 w 1928"/>
              <a:gd name="T15" fmla="*/ 109709 h 863"/>
              <a:gd name="T16" fmla="*/ 1976438 w 1928"/>
              <a:gd name="T17" fmla="*/ 109709 h 863"/>
              <a:gd name="T18" fmla="*/ 1976438 w 1928"/>
              <a:gd name="T19" fmla="*/ 542143 h 863"/>
              <a:gd name="T20" fmla="*/ 192723 w 1928"/>
              <a:gd name="T21" fmla="*/ 548543 h 863"/>
              <a:gd name="T22" fmla="*/ 192723 w 1928"/>
              <a:gd name="T23" fmla="*/ 788987 h 863"/>
              <a:gd name="T24" fmla="*/ 0 w 1928"/>
              <a:gd name="T25" fmla="*/ 788987 h 863"/>
              <a:gd name="T26" fmla="*/ 0 w 1928"/>
              <a:gd name="T27" fmla="*/ 0 h 863"/>
              <a:gd name="T28" fmla="*/ 369044 w 1928"/>
              <a:gd name="T29" fmla="*/ 0 h 863"/>
              <a:gd name="T30" fmla="*/ 377245 w 1928"/>
              <a:gd name="T31" fmla="*/ 69482 h 863"/>
              <a:gd name="T32" fmla="*/ 871355 w 1928"/>
              <a:gd name="T33" fmla="*/ 62168 h 863"/>
              <a:gd name="T34" fmla="*/ 871355 w 1928"/>
              <a:gd name="T35" fmla="*/ 130736 h 863"/>
              <a:gd name="T36" fmla="*/ 569969 w 1928"/>
              <a:gd name="T37" fmla="*/ 130736 h 863"/>
              <a:gd name="T38" fmla="*/ 569969 w 1928"/>
              <a:gd name="T39" fmla="*/ 275186 h 863"/>
              <a:gd name="T40" fmla="*/ 969767 w 1928"/>
              <a:gd name="T41" fmla="*/ 275186 h 863"/>
              <a:gd name="T42" fmla="*/ 978993 w 1928"/>
              <a:gd name="T43" fmla="*/ 274271 h 8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28"/>
              <a:gd name="T67" fmla="*/ 0 h 863"/>
              <a:gd name="T68" fmla="*/ 1928 w 1928"/>
              <a:gd name="T69" fmla="*/ 863 h 8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28" h="863">
                <a:moveTo>
                  <a:pt x="955" y="300"/>
                </a:moveTo>
                <a:lnTo>
                  <a:pt x="1172" y="293"/>
                </a:lnTo>
                <a:lnTo>
                  <a:pt x="1172" y="53"/>
                </a:lnTo>
                <a:lnTo>
                  <a:pt x="1335" y="60"/>
                </a:lnTo>
                <a:lnTo>
                  <a:pt x="1337" y="368"/>
                </a:lnTo>
                <a:lnTo>
                  <a:pt x="1778" y="375"/>
                </a:lnTo>
                <a:lnTo>
                  <a:pt x="1860" y="375"/>
                </a:lnTo>
                <a:lnTo>
                  <a:pt x="1860" y="120"/>
                </a:lnTo>
                <a:lnTo>
                  <a:pt x="1928" y="120"/>
                </a:lnTo>
                <a:lnTo>
                  <a:pt x="1928" y="593"/>
                </a:lnTo>
                <a:lnTo>
                  <a:pt x="188" y="600"/>
                </a:lnTo>
                <a:lnTo>
                  <a:pt x="188" y="863"/>
                </a:lnTo>
                <a:lnTo>
                  <a:pt x="0" y="863"/>
                </a:lnTo>
                <a:lnTo>
                  <a:pt x="0" y="0"/>
                </a:lnTo>
                <a:lnTo>
                  <a:pt x="360" y="0"/>
                </a:lnTo>
                <a:lnTo>
                  <a:pt x="368" y="76"/>
                </a:lnTo>
                <a:lnTo>
                  <a:pt x="850" y="68"/>
                </a:lnTo>
                <a:lnTo>
                  <a:pt x="850" y="143"/>
                </a:lnTo>
                <a:lnTo>
                  <a:pt x="556" y="143"/>
                </a:lnTo>
                <a:lnTo>
                  <a:pt x="556" y="301"/>
                </a:lnTo>
                <a:lnTo>
                  <a:pt x="946" y="301"/>
                </a:lnTo>
                <a:lnTo>
                  <a:pt x="955" y="3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Freeform 84"/>
          <p:cNvSpPr>
            <a:spLocks/>
          </p:cNvSpPr>
          <p:nvPr/>
        </p:nvSpPr>
        <p:spPr bwMode="auto">
          <a:xfrm>
            <a:off x="2438400" y="2217738"/>
            <a:ext cx="1046163" cy="547687"/>
          </a:xfrm>
          <a:custGeom>
            <a:avLst/>
            <a:gdLst>
              <a:gd name="T0" fmla="*/ 0 w 1022"/>
              <a:gd name="T1" fmla="*/ 0 h 600"/>
              <a:gd name="T2" fmla="*/ 0 w 1022"/>
              <a:gd name="T3" fmla="*/ 129619 h 600"/>
              <a:gd name="T4" fmla="*/ 877262 w 1022"/>
              <a:gd name="T5" fmla="*/ 123230 h 600"/>
              <a:gd name="T6" fmla="*/ 877262 w 1022"/>
              <a:gd name="T7" fmla="*/ 547687 h 600"/>
              <a:gd name="T8" fmla="*/ 1046163 w 1022"/>
              <a:gd name="T9" fmla="*/ 547687 h 600"/>
              <a:gd name="T10" fmla="*/ 1044116 w 1022"/>
              <a:gd name="T11" fmla="*/ 6390 h 600"/>
              <a:gd name="T12" fmla="*/ 0 w 1022"/>
              <a:gd name="T13" fmla="*/ 0 h 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2"/>
              <a:gd name="T22" fmla="*/ 0 h 600"/>
              <a:gd name="T23" fmla="*/ 1022 w 1022"/>
              <a:gd name="T24" fmla="*/ 600 h 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2" h="600">
                <a:moveTo>
                  <a:pt x="0" y="0"/>
                </a:moveTo>
                <a:lnTo>
                  <a:pt x="0" y="142"/>
                </a:lnTo>
                <a:lnTo>
                  <a:pt x="857" y="135"/>
                </a:lnTo>
                <a:lnTo>
                  <a:pt x="857" y="600"/>
                </a:lnTo>
                <a:lnTo>
                  <a:pt x="1022" y="600"/>
                </a:lnTo>
                <a:lnTo>
                  <a:pt x="1020" y="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" name="Freeform 85"/>
          <p:cNvSpPr>
            <a:spLocks/>
          </p:cNvSpPr>
          <p:nvPr/>
        </p:nvSpPr>
        <p:spPr bwMode="auto">
          <a:xfrm>
            <a:off x="2414588" y="2209800"/>
            <a:ext cx="1892300" cy="1549400"/>
          </a:xfrm>
          <a:custGeom>
            <a:avLst/>
            <a:gdLst>
              <a:gd name="T0" fmla="*/ 0 w 1845"/>
              <a:gd name="T1" fmla="*/ 1543001 h 1695"/>
              <a:gd name="T2" fmla="*/ 0 w 1845"/>
              <a:gd name="T3" fmla="*/ 1371150 h 1695"/>
              <a:gd name="T4" fmla="*/ 1753839 w 1845"/>
              <a:gd name="T5" fmla="*/ 1371150 h 1695"/>
              <a:gd name="T6" fmla="*/ 1753839 w 1845"/>
              <a:gd name="T7" fmla="*/ 603306 h 1695"/>
              <a:gd name="T8" fmla="*/ 1622558 w 1845"/>
              <a:gd name="T9" fmla="*/ 603306 h 1695"/>
              <a:gd name="T10" fmla="*/ 1622558 w 1845"/>
              <a:gd name="T11" fmla="*/ 274230 h 1695"/>
              <a:gd name="T12" fmla="*/ 1230764 w 1845"/>
              <a:gd name="T13" fmla="*/ 274230 h 1695"/>
              <a:gd name="T14" fmla="*/ 1230764 w 1845"/>
              <a:gd name="T15" fmla="*/ 158139 h 1695"/>
              <a:gd name="T16" fmla="*/ 1338456 w 1845"/>
              <a:gd name="T17" fmla="*/ 0 h 1695"/>
              <a:gd name="T18" fmla="*/ 1892300 w 1845"/>
              <a:gd name="T19" fmla="*/ 0 h 1695"/>
              <a:gd name="T20" fmla="*/ 1892300 w 1845"/>
              <a:gd name="T21" fmla="*/ 1549400 h 1695"/>
              <a:gd name="T22" fmla="*/ 0 w 1845"/>
              <a:gd name="T23" fmla="*/ 1543001 h 16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45"/>
              <a:gd name="T37" fmla="*/ 0 h 1695"/>
              <a:gd name="T38" fmla="*/ 1845 w 1845"/>
              <a:gd name="T39" fmla="*/ 1695 h 16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45" h="1695">
                <a:moveTo>
                  <a:pt x="0" y="1688"/>
                </a:moveTo>
                <a:lnTo>
                  <a:pt x="0" y="1500"/>
                </a:lnTo>
                <a:lnTo>
                  <a:pt x="1710" y="1500"/>
                </a:lnTo>
                <a:lnTo>
                  <a:pt x="1710" y="660"/>
                </a:lnTo>
                <a:lnTo>
                  <a:pt x="1582" y="660"/>
                </a:lnTo>
                <a:lnTo>
                  <a:pt x="1582" y="300"/>
                </a:lnTo>
                <a:lnTo>
                  <a:pt x="1200" y="300"/>
                </a:lnTo>
                <a:lnTo>
                  <a:pt x="1200" y="173"/>
                </a:lnTo>
                <a:lnTo>
                  <a:pt x="1305" y="0"/>
                </a:lnTo>
                <a:lnTo>
                  <a:pt x="1845" y="0"/>
                </a:lnTo>
                <a:lnTo>
                  <a:pt x="1845" y="1695"/>
                </a:lnTo>
                <a:lnTo>
                  <a:pt x="0" y="168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1601788" y="2770188"/>
            <a:ext cx="5730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b=0 </a:t>
            </a:r>
            <a:endParaRPr lang="fr-FR" altLang="fr-FR"/>
          </a:p>
        </p:txBody>
      </p:sp>
      <p:sp>
        <p:nvSpPr>
          <p:cNvPr id="50" name="Freeform 91"/>
          <p:cNvSpPr>
            <a:spLocks/>
          </p:cNvSpPr>
          <p:nvPr/>
        </p:nvSpPr>
        <p:spPr bwMode="auto">
          <a:xfrm>
            <a:off x="6016625" y="2217738"/>
            <a:ext cx="923925" cy="657225"/>
          </a:xfrm>
          <a:custGeom>
            <a:avLst/>
            <a:gdLst>
              <a:gd name="T0" fmla="*/ 923925 w 902"/>
              <a:gd name="T1" fmla="*/ 383381 h 720"/>
              <a:gd name="T2" fmla="*/ 923925 w 902"/>
              <a:gd name="T3" fmla="*/ 383381 h 720"/>
              <a:gd name="T4" fmla="*/ 923925 w 902"/>
              <a:gd name="T5" fmla="*/ 211773 h 720"/>
              <a:gd name="T6" fmla="*/ 199740 w 902"/>
              <a:gd name="T7" fmla="*/ 205383 h 720"/>
              <a:gd name="T8" fmla="*/ 199740 w 902"/>
              <a:gd name="T9" fmla="*/ 0 h 720"/>
              <a:gd name="T10" fmla="*/ 0 w 902"/>
              <a:gd name="T11" fmla="*/ 0 h 720"/>
              <a:gd name="T12" fmla="*/ 0 w 902"/>
              <a:gd name="T13" fmla="*/ 657225 h 720"/>
              <a:gd name="T14" fmla="*/ 376945 w 902"/>
              <a:gd name="T15" fmla="*/ 649923 h 720"/>
              <a:gd name="T16" fmla="*/ 375921 w 902"/>
              <a:gd name="T17" fmla="*/ 595154 h 720"/>
              <a:gd name="T18" fmla="*/ 870661 w 902"/>
              <a:gd name="T19" fmla="*/ 595154 h 720"/>
              <a:gd name="T20" fmla="*/ 870661 w 902"/>
              <a:gd name="T21" fmla="*/ 526693 h 720"/>
              <a:gd name="T22" fmla="*/ 568490 w 902"/>
              <a:gd name="T23" fmla="*/ 533995 h 720"/>
              <a:gd name="T24" fmla="*/ 568490 w 902"/>
              <a:gd name="T25" fmla="*/ 389771 h 720"/>
              <a:gd name="T26" fmla="*/ 816373 w 902"/>
              <a:gd name="T27" fmla="*/ 389771 h 720"/>
              <a:gd name="T28" fmla="*/ 923925 w 902"/>
              <a:gd name="T29" fmla="*/ 383381 h 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2"/>
              <a:gd name="T46" fmla="*/ 0 h 720"/>
              <a:gd name="T47" fmla="*/ 902 w 902"/>
              <a:gd name="T48" fmla="*/ 720 h 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2" h="720">
                <a:moveTo>
                  <a:pt x="902" y="420"/>
                </a:moveTo>
                <a:lnTo>
                  <a:pt x="902" y="420"/>
                </a:lnTo>
                <a:lnTo>
                  <a:pt x="902" y="232"/>
                </a:lnTo>
                <a:lnTo>
                  <a:pt x="195" y="225"/>
                </a:lnTo>
                <a:lnTo>
                  <a:pt x="195" y="0"/>
                </a:lnTo>
                <a:lnTo>
                  <a:pt x="0" y="0"/>
                </a:lnTo>
                <a:lnTo>
                  <a:pt x="0" y="720"/>
                </a:lnTo>
                <a:lnTo>
                  <a:pt x="368" y="712"/>
                </a:lnTo>
                <a:lnTo>
                  <a:pt x="367" y="652"/>
                </a:lnTo>
                <a:lnTo>
                  <a:pt x="850" y="652"/>
                </a:lnTo>
                <a:lnTo>
                  <a:pt x="850" y="577"/>
                </a:lnTo>
                <a:lnTo>
                  <a:pt x="555" y="585"/>
                </a:lnTo>
                <a:lnTo>
                  <a:pt x="555" y="427"/>
                </a:lnTo>
                <a:lnTo>
                  <a:pt x="797" y="427"/>
                </a:lnTo>
                <a:lnTo>
                  <a:pt x="902" y="42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" name="Freeform 92"/>
          <p:cNvSpPr>
            <a:spLocks/>
          </p:cNvSpPr>
          <p:nvPr/>
        </p:nvSpPr>
        <p:spPr bwMode="auto">
          <a:xfrm>
            <a:off x="6016625" y="2963863"/>
            <a:ext cx="1978025" cy="788987"/>
          </a:xfrm>
          <a:custGeom>
            <a:avLst/>
            <a:gdLst>
              <a:gd name="T0" fmla="*/ 979779 w 1928"/>
              <a:gd name="T1" fmla="*/ 274271 h 863"/>
              <a:gd name="T2" fmla="*/ 1202409 w 1928"/>
              <a:gd name="T3" fmla="*/ 267872 h 863"/>
              <a:gd name="T4" fmla="*/ 1202409 w 1928"/>
              <a:gd name="T5" fmla="*/ 48455 h 863"/>
              <a:gd name="T6" fmla="*/ 1369639 w 1928"/>
              <a:gd name="T7" fmla="*/ 54854 h 863"/>
              <a:gd name="T8" fmla="*/ 1371691 w 1928"/>
              <a:gd name="T9" fmla="*/ 336439 h 863"/>
              <a:gd name="T10" fmla="*/ 1823107 w 1928"/>
              <a:gd name="T11" fmla="*/ 342839 h 863"/>
              <a:gd name="T12" fmla="*/ 1831315 w 1928"/>
              <a:gd name="T13" fmla="*/ 391294 h 863"/>
              <a:gd name="T14" fmla="*/ 1862093 w 1928"/>
              <a:gd name="T15" fmla="*/ 432434 h 863"/>
              <a:gd name="T16" fmla="*/ 1900053 w 1928"/>
              <a:gd name="T17" fmla="*/ 432434 h 863"/>
              <a:gd name="T18" fmla="*/ 1892871 w 1928"/>
              <a:gd name="T19" fmla="*/ 383980 h 863"/>
              <a:gd name="T20" fmla="*/ 1877482 w 1928"/>
              <a:gd name="T21" fmla="*/ 342839 h 863"/>
              <a:gd name="T22" fmla="*/ 1908261 w 1928"/>
              <a:gd name="T23" fmla="*/ 342839 h 863"/>
              <a:gd name="T24" fmla="*/ 1908261 w 1928"/>
              <a:gd name="T25" fmla="*/ 109709 h 863"/>
              <a:gd name="T26" fmla="*/ 1978025 w 1928"/>
              <a:gd name="T27" fmla="*/ 109709 h 863"/>
              <a:gd name="T28" fmla="*/ 1978025 w 1928"/>
              <a:gd name="T29" fmla="*/ 542143 h 863"/>
              <a:gd name="T30" fmla="*/ 192878 w 1928"/>
              <a:gd name="T31" fmla="*/ 548543 h 863"/>
              <a:gd name="T32" fmla="*/ 192878 w 1928"/>
              <a:gd name="T33" fmla="*/ 788987 h 863"/>
              <a:gd name="T34" fmla="*/ 0 w 1928"/>
              <a:gd name="T35" fmla="*/ 788987 h 863"/>
              <a:gd name="T36" fmla="*/ 0 w 1928"/>
              <a:gd name="T37" fmla="*/ 0 h 863"/>
              <a:gd name="T38" fmla="*/ 369341 w 1928"/>
              <a:gd name="T39" fmla="*/ 0 h 863"/>
              <a:gd name="T40" fmla="*/ 377548 w 1928"/>
              <a:gd name="T41" fmla="*/ 69482 h 863"/>
              <a:gd name="T42" fmla="*/ 872055 w 1928"/>
              <a:gd name="T43" fmla="*/ 62168 h 863"/>
              <a:gd name="T44" fmla="*/ 872055 w 1928"/>
              <a:gd name="T45" fmla="*/ 130736 h 863"/>
              <a:gd name="T46" fmla="*/ 570426 w 1928"/>
              <a:gd name="T47" fmla="*/ 130736 h 863"/>
              <a:gd name="T48" fmla="*/ 570426 w 1928"/>
              <a:gd name="T49" fmla="*/ 275186 h 863"/>
              <a:gd name="T50" fmla="*/ 970545 w 1928"/>
              <a:gd name="T51" fmla="*/ 275186 h 863"/>
              <a:gd name="T52" fmla="*/ 979779 w 1928"/>
              <a:gd name="T53" fmla="*/ 274271 h 86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28"/>
              <a:gd name="T82" fmla="*/ 0 h 863"/>
              <a:gd name="T83" fmla="*/ 1928 w 1928"/>
              <a:gd name="T84" fmla="*/ 863 h 86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28" h="863">
                <a:moveTo>
                  <a:pt x="955" y="300"/>
                </a:moveTo>
                <a:lnTo>
                  <a:pt x="1172" y="293"/>
                </a:lnTo>
                <a:lnTo>
                  <a:pt x="1172" y="53"/>
                </a:lnTo>
                <a:lnTo>
                  <a:pt x="1335" y="60"/>
                </a:lnTo>
                <a:lnTo>
                  <a:pt x="1337" y="368"/>
                </a:lnTo>
                <a:lnTo>
                  <a:pt x="1777" y="375"/>
                </a:lnTo>
                <a:lnTo>
                  <a:pt x="1785" y="428"/>
                </a:lnTo>
                <a:lnTo>
                  <a:pt x="1815" y="473"/>
                </a:lnTo>
                <a:lnTo>
                  <a:pt x="1852" y="473"/>
                </a:lnTo>
                <a:lnTo>
                  <a:pt x="1845" y="420"/>
                </a:lnTo>
                <a:lnTo>
                  <a:pt x="1830" y="375"/>
                </a:lnTo>
                <a:lnTo>
                  <a:pt x="1860" y="375"/>
                </a:lnTo>
                <a:lnTo>
                  <a:pt x="1860" y="120"/>
                </a:lnTo>
                <a:lnTo>
                  <a:pt x="1928" y="120"/>
                </a:lnTo>
                <a:lnTo>
                  <a:pt x="1928" y="593"/>
                </a:lnTo>
                <a:lnTo>
                  <a:pt x="188" y="600"/>
                </a:lnTo>
                <a:lnTo>
                  <a:pt x="188" y="863"/>
                </a:lnTo>
                <a:lnTo>
                  <a:pt x="0" y="863"/>
                </a:lnTo>
                <a:lnTo>
                  <a:pt x="0" y="0"/>
                </a:lnTo>
                <a:lnTo>
                  <a:pt x="360" y="0"/>
                </a:lnTo>
                <a:lnTo>
                  <a:pt x="368" y="76"/>
                </a:lnTo>
                <a:lnTo>
                  <a:pt x="850" y="68"/>
                </a:lnTo>
                <a:lnTo>
                  <a:pt x="850" y="143"/>
                </a:lnTo>
                <a:lnTo>
                  <a:pt x="556" y="143"/>
                </a:lnTo>
                <a:lnTo>
                  <a:pt x="556" y="301"/>
                </a:lnTo>
                <a:lnTo>
                  <a:pt x="946" y="301"/>
                </a:lnTo>
                <a:lnTo>
                  <a:pt x="955" y="3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" name="Freeform 93"/>
          <p:cNvSpPr>
            <a:spLocks/>
          </p:cNvSpPr>
          <p:nvPr/>
        </p:nvSpPr>
        <p:spPr bwMode="auto">
          <a:xfrm>
            <a:off x="6340475" y="2217738"/>
            <a:ext cx="1047750" cy="547687"/>
          </a:xfrm>
          <a:custGeom>
            <a:avLst/>
            <a:gdLst>
              <a:gd name="T0" fmla="*/ 0 w 1022"/>
              <a:gd name="T1" fmla="*/ 0 h 600"/>
              <a:gd name="T2" fmla="*/ 0 w 1022"/>
              <a:gd name="T3" fmla="*/ 129619 h 600"/>
              <a:gd name="T4" fmla="*/ 878593 w 1022"/>
              <a:gd name="T5" fmla="*/ 123230 h 600"/>
              <a:gd name="T6" fmla="*/ 878593 w 1022"/>
              <a:gd name="T7" fmla="*/ 547687 h 600"/>
              <a:gd name="T8" fmla="*/ 1047750 w 1022"/>
              <a:gd name="T9" fmla="*/ 547687 h 600"/>
              <a:gd name="T10" fmla="*/ 1045700 w 1022"/>
              <a:gd name="T11" fmla="*/ 6390 h 600"/>
              <a:gd name="T12" fmla="*/ 0 w 1022"/>
              <a:gd name="T13" fmla="*/ 0 h 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2"/>
              <a:gd name="T22" fmla="*/ 0 h 600"/>
              <a:gd name="T23" fmla="*/ 1022 w 1022"/>
              <a:gd name="T24" fmla="*/ 600 h 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2" h="600">
                <a:moveTo>
                  <a:pt x="0" y="0"/>
                </a:moveTo>
                <a:lnTo>
                  <a:pt x="0" y="142"/>
                </a:lnTo>
                <a:lnTo>
                  <a:pt x="857" y="135"/>
                </a:lnTo>
                <a:lnTo>
                  <a:pt x="857" y="600"/>
                </a:lnTo>
                <a:lnTo>
                  <a:pt x="1022" y="600"/>
                </a:lnTo>
                <a:lnTo>
                  <a:pt x="1020" y="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" name="Freeform 94"/>
          <p:cNvSpPr>
            <a:spLocks/>
          </p:cNvSpPr>
          <p:nvPr/>
        </p:nvSpPr>
        <p:spPr bwMode="auto">
          <a:xfrm>
            <a:off x="6316663" y="2209800"/>
            <a:ext cx="1892300" cy="1549400"/>
          </a:xfrm>
          <a:custGeom>
            <a:avLst/>
            <a:gdLst>
              <a:gd name="T0" fmla="*/ 0 w 1845"/>
              <a:gd name="T1" fmla="*/ 1543001 h 1695"/>
              <a:gd name="T2" fmla="*/ 0 w 1845"/>
              <a:gd name="T3" fmla="*/ 1371150 h 1695"/>
              <a:gd name="T4" fmla="*/ 1753839 w 1845"/>
              <a:gd name="T5" fmla="*/ 1371150 h 1695"/>
              <a:gd name="T6" fmla="*/ 1753839 w 1845"/>
              <a:gd name="T7" fmla="*/ 603306 h 1695"/>
              <a:gd name="T8" fmla="*/ 1622558 w 1845"/>
              <a:gd name="T9" fmla="*/ 603306 h 1695"/>
              <a:gd name="T10" fmla="*/ 1622558 w 1845"/>
              <a:gd name="T11" fmla="*/ 274230 h 1695"/>
              <a:gd name="T12" fmla="*/ 1591788 w 1845"/>
              <a:gd name="T13" fmla="*/ 260519 h 1695"/>
              <a:gd name="T14" fmla="*/ 1629737 w 1845"/>
              <a:gd name="T15" fmla="*/ 219384 h 1695"/>
              <a:gd name="T16" fmla="*/ 1576404 w 1845"/>
              <a:gd name="T17" fmla="*/ 191961 h 1695"/>
              <a:gd name="T18" fmla="*/ 1537430 w 1845"/>
              <a:gd name="T19" fmla="*/ 226697 h 1695"/>
              <a:gd name="T20" fmla="*/ 1522045 w 1845"/>
              <a:gd name="T21" fmla="*/ 267831 h 1695"/>
              <a:gd name="T22" fmla="*/ 1230764 w 1845"/>
              <a:gd name="T23" fmla="*/ 274230 h 1695"/>
              <a:gd name="T24" fmla="*/ 1230764 w 1845"/>
              <a:gd name="T25" fmla="*/ 158139 h 1695"/>
              <a:gd name="T26" fmla="*/ 1338456 w 1845"/>
              <a:gd name="T27" fmla="*/ 0 h 1695"/>
              <a:gd name="T28" fmla="*/ 1892300 w 1845"/>
              <a:gd name="T29" fmla="*/ 0 h 1695"/>
              <a:gd name="T30" fmla="*/ 1892300 w 1845"/>
              <a:gd name="T31" fmla="*/ 1549400 h 1695"/>
              <a:gd name="T32" fmla="*/ 0 w 1845"/>
              <a:gd name="T33" fmla="*/ 1543001 h 16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45"/>
              <a:gd name="T52" fmla="*/ 0 h 1695"/>
              <a:gd name="T53" fmla="*/ 1845 w 1845"/>
              <a:gd name="T54" fmla="*/ 1695 h 16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45" h="1695">
                <a:moveTo>
                  <a:pt x="0" y="1688"/>
                </a:moveTo>
                <a:lnTo>
                  <a:pt x="0" y="1500"/>
                </a:lnTo>
                <a:lnTo>
                  <a:pt x="1710" y="1500"/>
                </a:lnTo>
                <a:lnTo>
                  <a:pt x="1710" y="660"/>
                </a:lnTo>
                <a:lnTo>
                  <a:pt x="1582" y="660"/>
                </a:lnTo>
                <a:lnTo>
                  <a:pt x="1582" y="300"/>
                </a:lnTo>
                <a:lnTo>
                  <a:pt x="1552" y="285"/>
                </a:lnTo>
                <a:lnTo>
                  <a:pt x="1589" y="240"/>
                </a:lnTo>
                <a:lnTo>
                  <a:pt x="1537" y="210"/>
                </a:lnTo>
                <a:lnTo>
                  <a:pt x="1499" y="248"/>
                </a:lnTo>
                <a:lnTo>
                  <a:pt x="1484" y="293"/>
                </a:lnTo>
                <a:lnTo>
                  <a:pt x="1200" y="300"/>
                </a:lnTo>
                <a:lnTo>
                  <a:pt x="1200" y="173"/>
                </a:lnTo>
                <a:lnTo>
                  <a:pt x="1305" y="0"/>
                </a:lnTo>
                <a:lnTo>
                  <a:pt x="1845" y="0"/>
                </a:lnTo>
                <a:lnTo>
                  <a:pt x="1845" y="1695"/>
                </a:lnTo>
                <a:lnTo>
                  <a:pt x="0" y="168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4" name="Text Box 95"/>
          <p:cNvSpPr txBox="1">
            <a:spLocks noChangeArrowheads="1"/>
          </p:cNvSpPr>
          <p:nvPr/>
        </p:nvSpPr>
        <p:spPr bwMode="auto">
          <a:xfrm>
            <a:off x="5513388" y="2770188"/>
            <a:ext cx="4206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b=1 </a:t>
            </a:r>
            <a:endParaRPr lang="fr-FR" altLang="fr-FR"/>
          </a:p>
        </p:txBody>
      </p:sp>
      <p:grpSp>
        <p:nvGrpSpPr>
          <p:cNvPr id="55" name="Group 96"/>
          <p:cNvGrpSpPr>
            <a:grpSpLocks/>
          </p:cNvGrpSpPr>
          <p:nvPr/>
        </p:nvGrpSpPr>
        <p:grpSpPr bwMode="auto">
          <a:xfrm>
            <a:off x="6888166" y="2414586"/>
            <a:ext cx="1041400" cy="1016000"/>
            <a:chOff x="4339" y="1374"/>
            <a:chExt cx="656" cy="640"/>
          </a:xfrm>
        </p:grpSpPr>
        <p:grpSp>
          <p:nvGrpSpPr>
            <p:cNvPr id="56" name="Group 97"/>
            <p:cNvGrpSpPr>
              <a:grpSpLocks/>
            </p:cNvGrpSpPr>
            <p:nvPr/>
          </p:nvGrpSpPr>
          <p:grpSpPr bwMode="auto">
            <a:xfrm>
              <a:off x="4339" y="1419"/>
              <a:ext cx="508" cy="524"/>
              <a:chOff x="1944" y="1417"/>
              <a:chExt cx="508" cy="524"/>
            </a:xfrm>
          </p:grpSpPr>
          <p:sp>
            <p:nvSpPr>
              <p:cNvPr id="58" name="Freeform 98"/>
              <p:cNvSpPr>
                <a:spLocks/>
              </p:cNvSpPr>
              <p:nvPr/>
            </p:nvSpPr>
            <p:spPr bwMode="auto">
              <a:xfrm>
                <a:off x="1944" y="1677"/>
                <a:ext cx="508" cy="264"/>
              </a:xfrm>
              <a:custGeom>
                <a:avLst/>
                <a:gdLst>
                  <a:gd name="T0" fmla="*/ 0 w 788"/>
                  <a:gd name="T1" fmla="*/ 5 h 458"/>
                  <a:gd name="T2" fmla="*/ 0 w 788"/>
                  <a:gd name="T3" fmla="*/ 152 h 458"/>
                  <a:gd name="T4" fmla="*/ 141 w 788"/>
                  <a:gd name="T5" fmla="*/ 152 h 458"/>
                  <a:gd name="T6" fmla="*/ 141 w 788"/>
                  <a:gd name="T7" fmla="*/ 48 h 458"/>
                  <a:gd name="T8" fmla="*/ 334 w 788"/>
                  <a:gd name="T9" fmla="*/ 48 h 458"/>
                  <a:gd name="T10" fmla="*/ 469 w 788"/>
                  <a:gd name="T11" fmla="*/ 264 h 458"/>
                  <a:gd name="T12" fmla="*/ 508 w 788"/>
                  <a:gd name="T13" fmla="*/ 255 h 458"/>
                  <a:gd name="T14" fmla="*/ 508 w 788"/>
                  <a:gd name="T15" fmla="*/ 0 h 458"/>
                  <a:gd name="T16" fmla="*/ 0 w 788"/>
                  <a:gd name="T17" fmla="*/ 5 h 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8"/>
                  <a:gd name="T28" fmla="*/ 0 h 458"/>
                  <a:gd name="T29" fmla="*/ 788 w 788"/>
                  <a:gd name="T30" fmla="*/ 458 h 4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8" h="458">
                    <a:moveTo>
                      <a:pt x="0" y="8"/>
                    </a:moveTo>
                    <a:lnTo>
                      <a:pt x="0" y="263"/>
                    </a:lnTo>
                    <a:lnTo>
                      <a:pt x="218" y="263"/>
                    </a:lnTo>
                    <a:lnTo>
                      <a:pt x="218" y="83"/>
                    </a:lnTo>
                    <a:lnTo>
                      <a:pt x="518" y="83"/>
                    </a:lnTo>
                    <a:lnTo>
                      <a:pt x="728" y="458"/>
                    </a:lnTo>
                    <a:lnTo>
                      <a:pt x="788" y="443"/>
                    </a:lnTo>
                    <a:lnTo>
                      <a:pt x="78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Freeform 99"/>
              <p:cNvSpPr>
                <a:spLocks/>
              </p:cNvSpPr>
              <p:nvPr/>
            </p:nvSpPr>
            <p:spPr bwMode="auto">
              <a:xfrm flipV="1">
                <a:off x="1944" y="1417"/>
                <a:ext cx="508" cy="265"/>
              </a:xfrm>
              <a:custGeom>
                <a:avLst/>
                <a:gdLst>
                  <a:gd name="T0" fmla="*/ 0 w 788"/>
                  <a:gd name="T1" fmla="*/ 5 h 458"/>
                  <a:gd name="T2" fmla="*/ 0 w 788"/>
                  <a:gd name="T3" fmla="*/ 152 h 458"/>
                  <a:gd name="T4" fmla="*/ 141 w 788"/>
                  <a:gd name="T5" fmla="*/ 152 h 458"/>
                  <a:gd name="T6" fmla="*/ 141 w 788"/>
                  <a:gd name="T7" fmla="*/ 48 h 458"/>
                  <a:gd name="T8" fmla="*/ 334 w 788"/>
                  <a:gd name="T9" fmla="*/ 48 h 458"/>
                  <a:gd name="T10" fmla="*/ 469 w 788"/>
                  <a:gd name="T11" fmla="*/ 265 h 458"/>
                  <a:gd name="T12" fmla="*/ 508 w 788"/>
                  <a:gd name="T13" fmla="*/ 256 h 458"/>
                  <a:gd name="T14" fmla="*/ 508 w 788"/>
                  <a:gd name="T15" fmla="*/ 0 h 458"/>
                  <a:gd name="T16" fmla="*/ 0 w 788"/>
                  <a:gd name="T17" fmla="*/ 5 h 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8"/>
                  <a:gd name="T28" fmla="*/ 0 h 458"/>
                  <a:gd name="T29" fmla="*/ 788 w 788"/>
                  <a:gd name="T30" fmla="*/ 458 h 4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8" h="458">
                    <a:moveTo>
                      <a:pt x="0" y="8"/>
                    </a:moveTo>
                    <a:lnTo>
                      <a:pt x="0" y="263"/>
                    </a:lnTo>
                    <a:lnTo>
                      <a:pt x="218" y="263"/>
                    </a:lnTo>
                    <a:lnTo>
                      <a:pt x="218" y="83"/>
                    </a:lnTo>
                    <a:lnTo>
                      <a:pt x="518" y="83"/>
                    </a:lnTo>
                    <a:lnTo>
                      <a:pt x="728" y="458"/>
                    </a:lnTo>
                    <a:lnTo>
                      <a:pt x="788" y="443"/>
                    </a:lnTo>
                    <a:lnTo>
                      <a:pt x="78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fr-FR"/>
              </a:p>
            </p:txBody>
          </p:sp>
        </p:grpSp>
        <p:sp>
          <p:nvSpPr>
            <p:cNvPr id="57" name="Freeform 100"/>
            <p:cNvSpPr>
              <a:spLocks/>
            </p:cNvSpPr>
            <p:nvPr/>
          </p:nvSpPr>
          <p:spPr bwMode="auto">
            <a:xfrm>
              <a:off x="4851" y="1374"/>
              <a:ext cx="144" cy="640"/>
            </a:xfrm>
            <a:custGeom>
              <a:avLst/>
              <a:gdLst>
                <a:gd name="T0" fmla="*/ 97 w 157"/>
                <a:gd name="T1" fmla="*/ 55 h 647"/>
                <a:gd name="T2" fmla="*/ 35 w 157"/>
                <a:gd name="T3" fmla="*/ 157 h 647"/>
                <a:gd name="T4" fmla="*/ 0 w 157"/>
                <a:gd name="T5" fmla="*/ 303 h 647"/>
                <a:gd name="T6" fmla="*/ 29 w 157"/>
                <a:gd name="T7" fmla="*/ 454 h 647"/>
                <a:gd name="T8" fmla="*/ 97 w 157"/>
                <a:gd name="T9" fmla="*/ 612 h 647"/>
                <a:gd name="T10" fmla="*/ 126 w 157"/>
                <a:gd name="T11" fmla="*/ 647 h 647"/>
                <a:gd name="T12" fmla="*/ 140 w 157"/>
                <a:gd name="T13" fmla="*/ 604 h 647"/>
                <a:gd name="T14" fmla="*/ 126 w 157"/>
                <a:gd name="T15" fmla="*/ 595 h 647"/>
                <a:gd name="T16" fmla="*/ 56 w 157"/>
                <a:gd name="T17" fmla="*/ 468 h 647"/>
                <a:gd name="T18" fmla="*/ 20 w 157"/>
                <a:gd name="T19" fmla="*/ 304 h 647"/>
                <a:gd name="T20" fmla="*/ 53 w 157"/>
                <a:gd name="T21" fmla="*/ 162 h 647"/>
                <a:gd name="T22" fmla="*/ 126 w 157"/>
                <a:gd name="T23" fmla="*/ 60 h 647"/>
                <a:gd name="T24" fmla="*/ 150 w 157"/>
                <a:gd name="T25" fmla="*/ 21 h 647"/>
                <a:gd name="T26" fmla="*/ 140 w 157"/>
                <a:gd name="T27" fmla="*/ 8 h 647"/>
                <a:gd name="T28" fmla="*/ 97 w 157"/>
                <a:gd name="T29" fmla="*/ 55 h 6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7"/>
                <a:gd name="T46" fmla="*/ 0 h 647"/>
                <a:gd name="T47" fmla="*/ 157 w 157"/>
                <a:gd name="T48" fmla="*/ 647 h 647"/>
                <a:gd name="connsiteX0" fmla="*/ 6178 w 9566"/>
                <a:gd name="connsiteY0" fmla="*/ 748 h 9898"/>
                <a:gd name="connsiteX1" fmla="*/ 4522 w 9566"/>
                <a:gd name="connsiteY1" fmla="*/ 1351 h 9898"/>
                <a:gd name="connsiteX2" fmla="*/ 2229 w 9566"/>
                <a:gd name="connsiteY2" fmla="*/ 2325 h 9898"/>
                <a:gd name="connsiteX3" fmla="*/ 0 w 9566"/>
                <a:gd name="connsiteY3" fmla="*/ 4581 h 9898"/>
                <a:gd name="connsiteX4" fmla="*/ 1847 w 9566"/>
                <a:gd name="connsiteY4" fmla="*/ 6915 h 9898"/>
                <a:gd name="connsiteX5" fmla="*/ 6178 w 9566"/>
                <a:gd name="connsiteY5" fmla="*/ 9357 h 9898"/>
                <a:gd name="connsiteX6" fmla="*/ 8025 w 9566"/>
                <a:gd name="connsiteY6" fmla="*/ 9898 h 9898"/>
                <a:gd name="connsiteX7" fmla="*/ 8917 w 9566"/>
                <a:gd name="connsiteY7" fmla="*/ 9233 h 9898"/>
                <a:gd name="connsiteX8" fmla="*/ 8025 w 9566"/>
                <a:gd name="connsiteY8" fmla="*/ 9094 h 9898"/>
                <a:gd name="connsiteX9" fmla="*/ 3567 w 9566"/>
                <a:gd name="connsiteY9" fmla="*/ 7131 h 9898"/>
                <a:gd name="connsiteX10" fmla="*/ 1274 w 9566"/>
                <a:gd name="connsiteY10" fmla="*/ 4597 h 9898"/>
                <a:gd name="connsiteX11" fmla="*/ 3376 w 9566"/>
                <a:gd name="connsiteY11" fmla="*/ 2402 h 9898"/>
                <a:gd name="connsiteX12" fmla="*/ 8025 w 9566"/>
                <a:gd name="connsiteY12" fmla="*/ 825 h 9898"/>
                <a:gd name="connsiteX13" fmla="*/ 9554 w 9566"/>
                <a:gd name="connsiteY13" fmla="*/ 223 h 9898"/>
                <a:gd name="connsiteX14" fmla="*/ 8917 w 9566"/>
                <a:gd name="connsiteY14" fmla="*/ 22 h 9898"/>
                <a:gd name="connsiteX15" fmla="*/ 6178 w 9566"/>
                <a:gd name="connsiteY15" fmla="*/ 748 h 9898"/>
                <a:gd name="connsiteX0" fmla="*/ 6458 w 10000"/>
                <a:gd name="connsiteY0" fmla="*/ 756 h 10000"/>
                <a:gd name="connsiteX1" fmla="*/ 4860 w 10000"/>
                <a:gd name="connsiteY1" fmla="*/ 896 h 10000"/>
                <a:gd name="connsiteX2" fmla="*/ 2330 w 10000"/>
                <a:gd name="connsiteY2" fmla="*/ 2349 h 10000"/>
                <a:gd name="connsiteX3" fmla="*/ 0 w 10000"/>
                <a:gd name="connsiteY3" fmla="*/ 4628 h 10000"/>
                <a:gd name="connsiteX4" fmla="*/ 1931 w 10000"/>
                <a:gd name="connsiteY4" fmla="*/ 6986 h 10000"/>
                <a:gd name="connsiteX5" fmla="*/ 6458 w 10000"/>
                <a:gd name="connsiteY5" fmla="*/ 9453 h 10000"/>
                <a:gd name="connsiteX6" fmla="*/ 8389 w 10000"/>
                <a:gd name="connsiteY6" fmla="*/ 10000 h 10000"/>
                <a:gd name="connsiteX7" fmla="*/ 9322 w 10000"/>
                <a:gd name="connsiteY7" fmla="*/ 9328 h 10000"/>
                <a:gd name="connsiteX8" fmla="*/ 8389 w 10000"/>
                <a:gd name="connsiteY8" fmla="*/ 9188 h 10000"/>
                <a:gd name="connsiteX9" fmla="*/ 3729 w 10000"/>
                <a:gd name="connsiteY9" fmla="*/ 7204 h 10000"/>
                <a:gd name="connsiteX10" fmla="*/ 1332 w 10000"/>
                <a:gd name="connsiteY10" fmla="*/ 4644 h 10000"/>
                <a:gd name="connsiteX11" fmla="*/ 3529 w 10000"/>
                <a:gd name="connsiteY11" fmla="*/ 2427 h 10000"/>
                <a:gd name="connsiteX12" fmla="*/ 8389 w 10000"/>
                <a:gd name="connsiteY12" fmla="*/ 834 h 10000"/>
                <a:gd name="connsiteX13" fmla="*/ 9987 w 10000"/>
                <a:gd name="connsiteY13" fmla="*/ 225 h 10000"/>
                <a:gd name="connsiteX14" fmla="*/ 9322 w 10000"/>
                <a:gd name="connsiteY14" fmla="*/ 22 h 10000"/>
                <a:gd name="connsiteX15" fmla="*/ 6458 w 10000"/>
                <a:gd name="connsiteY15" fmla="*/ 756 h 10000"/>
                <a:gd name="connsiteX0" fmla="*/ 6458 w 10000"/>
                <a:gd name="connsiteY0" fmla="*/ 756 h 10000"/>
                <a:gd name="connsiteX1" fmla="*/ 4860 w 10000"/>
                <a:gd name="connsiteY1" fmla="*/ 896 h 10000"/>
                <a:gd name="connsiteX2" fmla="*/ 730 w 10000"/>
                <a:gd name="connsiteY2" fmla="*/ 1068 h 10000"/>
                <a:gd name="connsiteX3" fmla="*/ 0 w 10000"/>
                <a:gd name="connsiteY3" fmla="*/ 4628 h 10000"/>
                <a:gd name="connsiteX4" fmla="*/ 1931 w 10000"/>
                <a:gd name="connsiteY4" fmla="*/ 6986 h 10000"/>
                <a:gd name="connsiteX5" fmla="*/ 6458 w 10000"/>
                <a:gd name="connsiteY5" fmla="*/ 9453 h 10000"/>
                <a:gd name="connsiteX6" fmla="*/ 8389 w 10000"/>
                <a:gd name="connsiteY6" fmla="*/ 10000 h 10000"/>
                <a:gd name="connsiteX7" fmla="*/ 9322 w 10000"/>
                <a:gd name="connsiteY7" fmla="*/ 9328 h 10000"/>
                <a:gd name="connsiteX8" fmla="*/ 8389 w 10000"/>
                <a:gd name="connsiteY8" fmla="*/ 9188 h 10000"/>
                <a:gd name="connsiteX9" fmla="*/ 3729 w 10000"/>
                <a:gd name="connsiteY9" fmla="*/ 7204 h 10000"/>
                <a:gd name="connsiteX10" fmla="*/ 1332 w 10000"/>
                <a:gd name="connsiteY10" fmla="*/ 4644 h 10000"/>
                <a:gd name="connsiteX11" fmla="*/ 3529 w 10000"/>
                <a:gd name="connsiteY11" fmla="*/ 2427 h 10000"/>
                <a:gd name="connsiteX12" fmla="*/ 8389 w 10000"/>
                <a:gd name="connsiteY12" fmla="*/ 834 h 10000"/>
                <a:gd name="connsiteX13" fmla="*/ 9987 w 10000"/>
                <a:gd name="connsiteY13" fmla="*/ 225 h 10000"/>
                <a:gd name="connsiteX14" fmla="*/ 9322 w 10000"/>
                <a:gd name="connsiteY14" fmla="*/ 22 h 10000"/>
                <a:gd name="connsiteX15" fmla="*/ 6458 w 10000"/>
                <a:gd name="connsiteY15" fmla="*/ 756 h 10000"/>
                <a:gd name="connsiteX0" fmla="*/ 6058 w 9600"/>
                <a:gd name="connsiteY0" fmla="*/ 756 h 10000"/>
                <a:gd name="connsiteX1" fmla="*/ 4460 w 9600"/>
                <a:gd name="connsiteY1" fmla="*/ 896 h 10000"/>
                <a:gd name="connsiteX2" fmla="*/ 330 w 9600"/>
                <a:gd name="connsiteY2" fmla="*/ 1068 h 10000"/>
                <a:gd name="connsiteX3" fmla="*/ 0 w 9600"/>
                <a:gd name="connsiteY3" fmla="*/ 4628 h 10000"/>
                <a:gd name="connsiteX4" fmla="*/ 1531 w 9600"/>
                <a:gd name="connsiteY4" fmla="*/ 6986 h 10000"/>
                <a:gd name="connsiteX5" fmla="*/ 6058 w 9600"/>
                <a:gd name="connsiteY5" fmla="*/ 9453 h 10000"/>
                <a:gd name="connsiteX6" fmla="*/ 7989 w 9600"/>
                <a:gd name="connsiteY6" fmla="*/ 10000 h 10000"/>
                <a:gd name="connsiteX7" fmla="*/ 8922 w 9600"/>
                <a:gd name="connsiteY7" fmla="*/ 9328 h 10000"/>
                <a:gd name="connsiteX8" fmla="*/ 7989 w 9600"/>
                <a:gd name="connsiteY8" fmla="*/ 9188 h 10000"/>
                <a:gd name="connsiteX9" fmla="*/ 3329 w 9600"/>
                <a:gd name="connsiteY9" fmla="*/ 7204 h 10000"/>
                <a:gd name="connsiteX10" fmla="*/ 932 w 9600"/>
                <a:gd name="connsiteY10" fmla="*/ 4644 h 10000"/>
                <a:gd name="connsiteX11" fmla="*/ 3129 w 9600"/>
                <a:gd name="connsiteY11" fmla="*/ 2427 h 10000"/>
                <a:gd name="connsiteX12" fmla="*/ 7989 w 9600"/>
                <a:gd name="connsiteY12" fmla="*/ 834 h 10000"/>
                <a:gd name="connsiteX13" fmla="*/ 9587 w 9600"/>
                <a:gd name="connsiteY13" fmla="*/ 225 h 10000"/>
                <a:gd name="connsiteX14" fmla="*/ 8922 w 9600"/>
                <a:gd name="connsiteY14" fmla="*/ 22 h 10000"/>
                <a:gd name="connsiteX15" fmla="*/ 6058 w 9600"/>
                <a:gd name="connsiteY15" fmla="*/ 756 h 10000"/>
                <a:gd name="connsiteX0" fmla="*/ 6310 w 10000"/>
                <a:gd name="connsiteY0" fmla="*/ 756 h 10000"/>
                <a:gd name="connsiteX1" fmla="*/ 4646 w 10000"/>
                <a:gd name="connsiteY1" fmla="*/ 896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1595 w 10000"/>
                <a:gd name="connsiteY4" fmla="*/ 6986 h 10000"/>
                <a:gd name="connsiteX5" fmla="*/ 6310 w 10000"/>
                <a:gd name="connsiteY5" fmla="*/ 9453 h 10000"/>
                <a:gd name="connsiteX6" fmla="*/ 8322 w 10000"/>
                <a:gd name="connsiteY6" fmla="*/ 10000 h 10000"/>
                <a:gd name="connsiteX7" fmla="*/ 9294 w 10000"/>
                <a:gd name="connsiteY7" fmla="*/ 9328 h 10000"/>
                <a:gd name="connsiteX8" fmla="*/ 8322 w 10000"/>
                <a:gd name="connsiteY8" fmla="*/ 9188 h 10000"/>
                <a:gd name="connsiteX9" fmla="*/ 3468 w 10000"/>
                <a:gd name="connsiteY9" fmla="*/ 7204 h 10000"/>
                <a:gd name="connsiteX10" fmla="*/ 971 w 10000"/>
                <a:gd name="connsiteY10" fmla="*/ 4644 h 10000"/>
                <a:gd name="connsiteX11" fmla="*/ 3259 w 10000"/>
                <a:gd name="connsiteY11" fmla="*/ 2427 h 10000"/>
                <a:gd name="connsiteX12" fmla="*/ 8322 w 10000"/>
                <a:gd name="connsiteY12" fmla="*/ 834 h 10000"/>
                <a:gd name="connsiteX13" fmla="*/ 9986 w 10000"/>
                <a:gd name="connsiteY13" fmla="*/ 225 h 10000"/>
                <a:gd name="connsiteX14" fmla="*/ 9294 w 10000"/>
                <a:gd name="connsiteY14" fmla="*/ 22 h 10000"/>
                <a:gd name="connsiteX15" fmla="*/ 6310 w 10000"/>
                <a:gd name="connsiteY15" fmla="*/ 756 h 10000"/>
                <a:gd name="connsiteX0" fmla="*/ 6310 w 10000"/>
                <a:gd name="connsiteY0" fmla="*/ 756 h 10000"/>
                <a:gd name="connsiteX1" fmla="*/ 2424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1595 w 10000"/>
                <a:gd name="connsiteY4" fmla="*/ 6986 h 10000"/>
                <a:gd name="connsiteX5" fmla="*/ 6310 w 10000"/>
                <a:gd name="connsiteY5" fmla="*/ 9453 h 10000"/>
                <a:gd name="connsiteX6" fmla="*/ 8322 w 10000"/>
                <a:gd name="connsiteY6" fmla="*/ 10000 h 10000"/>
                <a:gd name="connsiteX7" fmla="*/ 9294 w 10000"/>
                <a:gd name="connsiteY7" fmla="*/ 9328 h 10000"/>
                <a:gd name="connsiteX8" fmla="*/ 8322 w 10000"/>
                <a:gd name="connsiteY8" fmla="*/ 9188 h 10000"/>
                <a:gd name="connsiteX9" fmla="*/ 3468 w 10000"/>
                <a:gd name="connsiteY9" fmla="*/ 7204 h 10000"/>
                <a:gd name="connsiteX10" fmla="*/ 971 w 10000"/>
                <a:gd name="connsiteY10" fmla="*/ 4644 h 10000"/>
                <a:gd name="connsiteX11" fmla="*/ 3259 w 10000"/>
                <a:gd name="connsiteY11" fmla="*/ 2427 h 10000"/>
                <a:gd name="connsiteX12" fmla="*/ 8322 w 10000"/>
                <a:gd name="connsiteY12" fmla="*/ 834 h 10000"/>
                <a:gd name="connsiteX13" fmla="*/ 9986 w 10000"/>
                <a:gd name="connsiteY13" fmla="*/ 225 h 10000"/>
                <a:gd name="connsiteX14" fmla="*/ 9294 w 10000"/>
                <a:gd name="connsiteY14" fmla="*/ 22 h 10000"/>
                <a:gd name="connsiteX15" fmla="*/ 6310 w 10000"/>
                <a:gd name="connsiteY15" fmla="*/ 756 h 10000"/>
                <a:gd name="connsiteX0" fmla="*/ 6310 w 10000"/>
                <a:gd name="connsiteY0" fmla="*/ 756 h 10000"/>
                <a:gd name="connsiteX1" fmla="*/ 2424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6310 w 10000"/>
                <a:gd name="connsiteY5" fmla="*/ 9453 h 10000"/>
                <a:gd name="connsiteX6" fmla="*/ 8322 w 10000"/>
                <a:gd name="connsiteY6" fmla="*/ 10000 h 10000"/>
                <a:gd name="connsiteX7" fmla="*/ 9294 w 10000"/>
                <a:gd name="connsiteY7" fmla="*/ 9328 h 10000"/>
                <a:gd name="connsiteX8" fmla="*/ 8322 w 10000"/>
                <a:gd name="connsiteY8" fmla="*/ 9188 h 10000"/>
                <a:gd name="connsiteX9" fmla="*/ 3468 w 10000"/>
                <a:gd name="connsiteY9" fmla="*/ 7204 h 10000"/>
                <a:gd name="connsiteX10" fmla="*/ 971 w 10000"/>
                <a:gd name="connsiteY10" fmla="*/ 4644 h 10000"/>
                <a:gd name="connsiteX11" fmla="*/ 3259 w 10000"/>
                <a:gd name="connsiteY11" fmla="*/ 2427 h 10000"/>
                <a:gd name="connsiteX12" fmla="*/ 8322 w 10000"/>
                <a:gd name="connsiteY12" fmla="*/ 834 h 10000"/>
                <a:gd name="connsiteX13" fmla="*/ 9986 w 10000"/>
                <a:gd name="connsiteY13" fmla="*/ 225 h 10000"/>
                <a:gd name="connsiteX14" fmla="*/ 9294 w 10000"/>
                <a:gd name="connsiteY14" fmla="*/ 22 h 10000"/>
                <a:gd name="connsiteX15" fmla="*/ 6310 w 10000"/>
                <a:gd name="connsiteY15" fmla="*/ 756 h 10000"/>
                <a:gd name="connsiteX0" fmla="*/ 6310 w 10000"/>
                <a:gd name="connsiteY0" fmla="*/ 756 h 10000"/>
                <a:gd name="connsiteX1" fmla="*/ 2424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3680 w 10000"/>
                <a:gd name="connsiteY5" fmla="*/ 8922 h 10000"/>
                <a:gd name="connsiteX6" fmla="*/ 6310 w 10000"/>
                <a:gd name="connsiteY6" fmla="*/ 9453 h 10000"/>
                <a:gd name="connsiteX7" fmla="*/ 8322 w 10000"/>
                <a:gd name="connsiteY7" fmla="*/ 10000 h 10000"/>
                <a:gd name="connsiteX8" fmla="*/ 9294 w 10000"/>
                <a:gd name="connsiteY8" fmla="*/ 9328 h 10000"/>
                <a:gd name="connsiteX9" fmla="*/ 8322 w 10000"/>
                <a:gd name="connsiteY9" fmla="*/ 9188 h 10000"/>
                <a:gd name="connsiteX10" fmla="*/ 3468 w 10000"/>
                <a:gd name="connsiteY10" fmla="*/ 7204 h 10000"/>
                <a:gd name="connsiteX11" fmla="*/ 971 w 10000"/>
                <a:gd name="connsiteY11" fmla="*/ 4644 h 10000"/>
                <a:gd name="connsiteX12" fmla="*/ 3259 w 10000"/>
                <a:gd name="connsiteY12" fmla="*/ 2427 h 10000"/>
                <a:gd name="connsiteX13" fmla="*/ 8322 w 10000"/>
                <a:gd name="connsiteY13" fmla="*/ 834 h 10000"/>
                <a:gd name="connsiteX14" fmla="*/ 9986 w 10000"/>
                <a:gd name="connsiteY14" fmla="*/ 225 h 10000"/>
                <a:gd name="connsiteX15" fmla="*/ 9294 w 10000"/>
                <a:gd name="connsiteY15" fmla="*/ 22 h 10000"/>
                <a:gd name="connsiteX16" fmla="*/ 6310 w 10000"/>
                <a:gd name="connsiteY16" fmla="*/ 756 h 10000"/>
                <a:gd name="connsiteX0" fmla="*/ 6310 w 10000"/>
                <a:gd name="connsiteY0" fmla="*/ 756 h 10000"/>
                <a:gd name="connsiteX1" fmla="*/ 2424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86 w 10000"/>
                <a:gd name="connsiteY5" fmla="*/ 8641 h 10000"/>
                <a:gd name="connsiteX6" fmla="*/ 6310 w 10000"/>
                <a:gd name="connsiteY6" fmla="*/ 9453 h 10000"/>
                <a:gd name="connsiteX7" fmla="*/ 8322 w 10000"/>
                <a:gd name="connsiteY7" fmla="*/ 10000 h 10000"/>
                <a:gd name="connsiteX8" fmla="*/ 9294 w 10000"/>
                <a:gd name="connsiteY8" fmla="*/ 9328 h 10000"/>
                <a:gd name="connsiteX9" fmla="*/ 8322 w 10000"/>
                <a:gd name="connsiteY9" fmla="*/ 9188 h 10000"/>
                <a:gd name="connsiteX10" fmla="*/ 3468 w 10000"/>
                <a:gd name="connsiteY10" fmla="*/ 7204 h 10000"/>
                <a:gd name="connsiteX11" fmla="*/ 971 w 10000"/>
                <a:gd name="connsiteY11" fmla="*/ 4644 h 10000"/>
                <a:gd name="connsiteX12" fmla="*/ 3259 w 10000"/>
                <a:gd name="connsiteY12" fmla="*/ 2427 h 10000"/>
                <a:gd name="connsiteX13" fmla="*/ 8322 w 10000"/>
                <a:gd name="connsiteY13" fmla="*/ 834 h 10000"/>
                <a:gd name="connsiteX14" fmla="*/ 9986 w 10000"/>
                <a:gd name="connsiteY14" fmla="*/ 225 h 10000"/>
                <a:gd name="connsiteX15" fmla="*/ 9294 w 10000"/>
                <a:gd name="connsiteY15" fmla="*/ 22 h 10000"/>
                <a:gd name="connsiteX16" fmla="*/ 6310 w 10000"/>
                <a:gd name="connsiteY16" fmla="*/ 756 h 10000"/>
                <a:gd name="connsiteX0" fmla="*/ 6310 w 10000"/>
                <a:gd name="connsiteY0" fmla="*/ 756 h 10000"/>
                <a:gd name="connsiteX1" fmla="*/ 2424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86 w 10000"/>
                <a:gd name="connsiteY5" fmla="*/ 8641 h 10000"/>
                <a:gd name="connsiteX6" fmla="*/ 6032 w 10000"/>
                <a:gd name="connsiteY6" fmla="*/ 8828 h 10000"/>
                <a:gd name="connsiteX7" fmla="*/ 8322 w 10000"/>
                <a:gd name="connsiteY7" fmla="*/ 10000 h 10000"/>
                <a:gd name="connsiteX8" fmla="*/ 9294 w 10000"/>
                <a:gd name="connsiteY8" fmla="*/ 9328 h 10000"/>
                <a:gd name="connsiteX9" fmla="*/ 8322 w 10000"/>
                <a:gd name="connsiteY9" fmla="*/ 9188 h 10000"/>
                <a:gd name="connsiteX10" fmla="*/ 3468 w 10000"/>
                <a:gd name="connsiteY10" fmla="*/ 7204 h 10000"/>
                <a:gd name="connsiteX11" fmla="*/ 971 w 10000"/>
                <a:gd name="connsiteY11" fmla="*/ 4644 h 10000"/>
                <a:gd name="connsiteX12" fmla="*/ 3259 w 10000"/>
                <a:gd name="connsiteY12" fmla="*/ 2427 h 10000"/>
                <a:gd name="connsiteX13" fmla="*/ 8322 w 10000"/>
                <a:gd name="connsiteY13" fmla="*/ 834 h 10000"/>
                <a:gd name="connsiteX14" fmla="*/ 9986 w 10000"/>
                <a:gd name="connsiteY14" fmla="*/ 225 h 10000"/>
                <a:gd name="connsiteX15" fmla="*/ 9294 w 10000"/>
                <a:gd name="connsiteY15" fmla="*/ 22 h 10000"/>
                <a:gd name="connsiteX16" fmla="*/ 6310 w 10000"/>
                <a:gd name="connsiteY16" fmla="*/ 756 h 10000"/>
                <a:gd name="connsiteX0" fmla="*/ 6310 w 10000"/>
                <a:gd name="connsiteY0" fmla="*/ 756 h 10000"/>
                <a:gd name="connsiteX1" fmla="*/ 2424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86 w 10000"/>
                <a:gd name="connsiteY5" fmla="*/ 8641 h 10000"/>
                <a:gd name="connsiteX6" fmla="*/ 6032 w 10000"/>
                <a:gd name="connsiteY6" fmla="*/ 8828 h 10000"/>
                <a:gd name="connsiteX7" fmla="*/ 8322 w 10000"/>
                <a:gd name="connsiteY7" fmla="*/ 10000 h 10000"/>
                <a:gd name="connsiteX8" fmla="*/ 9294 w 10000"/>
                <a:gd name="connsiteY8" fmla="*/ 9328 h 10000"/>
                <a:gd name="connsiteX9" fmla="*/ 8322 w 10000"/>
                <a:gd name="connsiteY9" fmla="*/ 9188 h 10000"/>
                <a:gd name="connsiteX10" fmla="*/ 5069 w 10000"/>
                <a:gd name="connsiteY10" fmla="*/ 7891 h 10000"/>
                <a:gd name="connsiteX11" fmla="*/ 3468 w 10000"/>
                <a:gd name="connsiteY11" fmla="*/ 7204 h 10000"/>
                <a:gd name="connsiteX12" fmla="*/ 971 w 10000"/>
                <a:gd name="connsiteY12" fmla="*/ 4644 h 10000"/>
                <a:gd name="connsiteX13" fmla="*/ 3259 w 10000"/>
                <a:gd name="connsiteY13" fmla="*/ 2427 h 10000"/>
                <a:gd name="connsiteX14" fmla="*/ 8322 w 10000"/>
                <a:gd name="connsiteY14" fmla="*/ 834 h 10000"/>
                <a:gd name="connsiteX15" fmla="*/ 9986 w 10000"/>
                <a:gd name="connsiteY15" fmla="*/ 225 h 10000"/>
                <a:gd name="connsiteX16" fmla="*/ 9294 w 10000"/>
                <a:gd name="connsiteY16" fmla="*/ 22 h 10000"/>
                <a:gd name="connsiteX17" fmla="*/ 6310 w 10000"/>
                <a:gd name="connsiteY17" fmla="*/ 756 h 10000"/>
                <a:gd name="connsiteX0" fmla="*/ 6310 w 10000"/>
                <a:gd name="connsiteY0" fmla="*/ 756 h 10000"/>
                <a:gd name="connsiteX1" fmla="*/ 2424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86 w 10000"/>
                <a:gd name="connsiteY5" fmla="*/ 8641 h 10000"/>
                <a:gd name="connsiteX6" fmla="*/ 6032 w 10000"/>
                <a:gd name="connsiteY6" fmla="*/ 8828 h 10000"/>
                <a:gd name="connsiteX7" fmla="*/ 8322 w 10000"/>
                <a:gd name="connsiteY7" fmla="*/ 10000 h 10000"/>
                <a:gd name="connsiteX8" fmla="*/ 9294 w 10000"/>
                <a:gd name="connsiteY8" fmla="*/ 9328 h 10000"/>
                <a:gd name="connsiteX9" fmla="*/ 8322 w 10000"/>
                <a:gd name="connsiteY9" fmla="*/ 9188 h 10000"/>
                <a:gd name="connsiteX10" fmla="*/ 5486 w 10000"/>
                <a:gd name="connsiteY10" fmla="*/ 8329 h 10000"/>
                <a:gd name="connsiteX11" fmla="*/ 3468 w 10000"/>
                <a:gd name="connsiteY11" fmla="*/ 7204 h 10000"/>
                <a:gd name="connsiteX12" fmla="*/ 971 w 10000"/>
                <a:gd name="connsiteY12" fmla="*/ 4644 h 10000"/>
                <a:gd name="connsiteX13" fmla="*/ 3259 w 10000"/>
                <a:gd name="connsiteY13" fmla="*/ 2427 h 10000"/>
                <a:gd name="connsiteX14" fmla="*/ 8322 w 10000"/>
                <a:gd name="connsiteY14" fmla="*/ 834 h 10000"/>
                <a:gd name="connsiteX15" fmla="*/ 9986 w 10000"/>
                <a:gd name="connsiteY15" fmla="*/ 225 h 10000"/>
                <a:gd name="connsiteX16" fmla="*/ 9294 w 10000"/>
                <a:gd name="connsiteY16" fmla="*/ 22 h 10000"/>
                <a:gd name="connsiteX17" fmla="*/ 6310 w 10000"/>
                <a:gd name="connsiteY17" fmla="*/ 756 h 10000"/>
                <a:gd name="connsiteX0" fmla="*/ 6310 w 10000"/>
                <a:gd name="connsiteY0" fmla="*/ 756 h 10000"/>
                <a:gd name="connsiteX1" fmla="*/ 2424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86 w 10000"/>
                <a:gd name="connsiteY5" fmla="*/ 8641 h 10000"/>
                <a:gd name="connsiteX6" fmla="*/ 6032 w 10000"/>
                <a:gd name="connsiteY6" fmla="*/ 8828 h 10000"/>
                <a:gd name="connsiteX7" fmla="*/ 8322 w 10000"/>
                <a:gd name="connsiteY7" fmla="*/ 10000 h 10000"/>
                <a:gd name="connsiteX8" fmla="*/ 9294 w 10000"/>
                <a:gd name="connsiteY8" fmla="*/ 9328 h 10000"/>
                <a:gd name="connsiteX9" fmla="*/ 8322 w 10000"/>
                <a:gd name="connsiteY9" fmla="*/ 9188 h 10000"/>
                <a:gd name="connsiteX10" fmla="*/ 5486 w 10000"/>
                <a:gd name="connsiteY10" fmla="*/ 8329 h 10000"/>
                <a:gd name="connsiteX11" fmla="*/ 1940 w 10000"/>
                <a:gd name="connsiteY11" fmla="*/ 8110 h 10000"/>
                <a:gd name="connsiteX12" fmla="*/ 971 w 10000"/>
                <a:gd name="connsiteY12" fmla="*/ 4644 h 10000"/>
                <a:gd name="connsiteX13" fmla="*/ 3259 w 10000"/>
                <a:gd name="connsiteY13" fmla="*/ 2427 h 10000"/>
                <a:gd name="connsiteX14" fmla="*/ 8322 w 10000"/>
                <a:gd name="connsiteY14" fmla="*/ 834 h 10000"/>
                <a:gd name="connsiteX15" fmla="*/ 9986 w 10000"/>
                <a:gd name="connsiteY15" fmla="*/ 225 h 10000"/>
                <a:gd name="connsiteX16" fmla="*/ 9294 w 10000"/>
                <a:gd name="connsiteY16" fmla="*/ 22 h 10000"/>
                <a:gd name="connsiteX17" fmla="*/ 6310 w 10000"/>
                <a:gd name="connsiteY17" fmla="*/ 756 h 10000"/>
                <a:gd name="connsiteX0" fmla="*/ 6310 w 10000"/>
                <a:gd name="connsiteY0" fmla="*/ 756 h 10000"/>
                <a:gd name="connsiteX1" fmla="*/ 2424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86 w 10000"/>
                <a:gd name="connsiteY5" fmla="*/ 8641 h 10000"/>
                <a:gd name="connsiteX6" fmla="*/ 6032 w 10000"/>
                <a:gd name="connsiteY6" fmla="*/ 8828 h 10000"/>
                <a:gd name="connsiteX7" fmla="*/ 8322 w 10000"/>
                <a:gd name="connsiteY7" fmla="*/ 10000 h 10000"/>
                <a:gd name="connsiteX8" fmla="*/ 9294 w 10000"/>
                <a:gd name="connsiteY8" fmla="*/ 9328 h 10000"/>
                <a:gd name="connsiteX9" fmla="*/ 8322 w 10000"/>
                <a:gd name="connsiteY9" fmla="*/ 9188 h 10000"/>
                <a:gd name="connsiteX10" fmla="*/ 5486 w 10000"/>
                <a:gd name="connsiteY10" fmla="*/ 8485 h 10000"/>
                <a:gd name="connsiteX11" fmla="*/ 1940 w 10000"/>
                <a:gd name="connsiteY11" fmla="*/ 8110 h 10000"/>
                <a:gd name="connsiteX12" fmla="*/ 971 w 10000"/>
                <a:gd name="connsiteY12" fmla="*/ 4644 h 10000"/>
                <a:gd name="connsiteX13" fmla="*/ 3259 w 10000"/>
                <a:gd name="connsiteY13" fmla="*/ 2427 h 10000"/>
                <a:gd name="connsiteX14" fmla="*/ 8322 w 10000"/>
                <a:gd name="connsiteY14" fmla="*/ 834 h 10000"/>
                <a:gd name="connsiteX15" fmla="*/ 9986 w 10000"/>
                <a:gd name="connsiteY15" fmla="*/ 225 h 10000"/>
                <a:gd name="connsiteX16" fmla="*/ 9294 w 10000"/>
                <a:gd name="connsiteY16" fmla="*/ 22 h 10000"/>
                <a:gd name="connsiteX17" fmla="*/ 6310 w 10000"/>
                <a:gd name="connsiteY17" fmla="*/ 756 h 10000"/>
                <a:gd name="connsiteX0" fmla="*/ 6310 w 10000"/>
                <a:gd name="connsiteY0" fmla="*/ 756 h 10000"/>
                <a:gd name="connsiteX1" fmla="*/ 2424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86 w 10000"/>
                <a:gd name="connsiteY5" fmla="*/ 8641 h 10000"/>
                <a:gd name="connsiteX6" fmla="*/ 6032 w 10000"/>
                <a:gd name="connsiteY6" fmla="*/ 8828 h 10000"/>
                <a:gd name="connsiteX7" fmla="*/ 8322 w 10000"/>
                <a:gd name="connsiteY7" fmla="*/ 10000 h 10000"/>
                <a:gd name="connsiteX8" fmla="*/ 9294 w 10000"/>
                <a:gd name="connsiteY8" fmla="*/ 9328 h 10000"/>
                <a:gd name="connsiteX9" fmla="*/ 8183 w 10000"/>
                <a:gd name="connsiteY9" fmla="*/ 8844 h 10000"/>
                <a:gd name="connsiteX10" fmla="*/ 5486 w 10000"/>
                <a:gd name="connsiteY10" fmla="*/ 8485 h 10000"/>
                <a:gd name="connsiteX11" fmla="*/ 1940 w 10000"/>
                <a:gd name="connsiteY11" fmla="*/ 8110 h 10000"/>
                <a:gd name="connsiteX12" fmla="*/ 971 w 10000"/>
                <a:gd name="connsiteY12" fmla="*/ 4644 h 10000"/>
                <a:gd name="connsiteX13" fmla="*/ 3259 w 10000"/>
                <a:gd name="connsiteY13" fmla="*/ 2427 h 10000"/>
                <a:gd name="connsiteX14" fmla="*/ 8322 w 10000"/>
                <a:gd name="connsiteY14" fmla="*/ 834 h 10000"/>
                <a:gd name="connsiteX15" fmla="*/ 9986 w 10000"/>
                <a:gd name="connsiteY15" fmla="*/ 225 h 10000"/>
                <a:gd name="connsiteX16" fmla="*/ 9294 w 10000"/>
                <a:gd name="connsiteY16" fmla="*/ 22 h 10000"/>
                <a:gd name="connsiteX17" fmla="*/ 6310 w 10000"/>
                <a:gd name="connsiteY17" fmla="*/ 756 h 10000"/>
                <a:gd name="connsiteX0" fmla="*/ 6310 w 10000"/>
                <a:gd name="connsiteY0" fmla="*/ 756 h 10000"/>
                <a:gd name="connsiteX1" fmla="*/ 2424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86 w 10000"/>
                <a:gd name="connsiteY5" fmla="*/ 8641 h 10000"/>
                <a:gd name="connsiteX6" fmla="*/ 6032 w 10000"/>
                <a:gd name="connsiteY6" fmla="*/ 8828 h 10000"/>
                <a:gd name="connsiteX7" fmla="*/ 8322 w 10000"/>
                <a:gd name="connsiteY7" fmla="*/ 10000 h 10000"/>
                <a:gd name="connsiteX8" fmla="*/ 9294 w 10000"/>
                <a:gd name="connsiteY8" fmla="*/ 9328 h 10000"/>
                <a:gd name="connsiteX9" fmla="*/ 7905 w 10000"/>
                <a:gd name="connsiteY9" fmla="*/ 8656 h 10000"/>
                <a:gd name="connsiteX10" fmla="*/ 5486 w 10000"/>
                <a:gd name="connsiteY10" fmla="*/ 8485 h 10000"/>
                <a:gd name="connsiteX11" fmla="*/ 1940 w 10000"/>
                <a:gd name="connsiteY11" fmla="*/ 8110 h 10000"/>
                <a:gd name="connsiteX12" fmla="*/ 971 w 10000"/>
                <a:gd name="connsiteY12" fmla="*/ 4644 h 10000"/>
                <a:gd name="connsiteX13" fmla="*/ 3259 w 10000"/>
                <a:gd name="connsiteY13" fmla="*/ 2427 h 10000"/>
                <a:gd name="connsiteX14" fmla="*/ 8322 w 10000"/>
                <a:gd name="connsiteY14" fmla="*/ 834 h 10000"/>
                <a:gd name="connsiteX15" fmla="*/ 9986 w 10000"/>
                <a:gd name="connsiteY15" fmla="*/ 225 h 10000"/>
                <a:gd name="connsiteX16" fmla="*/ 9294 w 10000"/>
                <a:gd name="connsiteY16" fmla="*/ 22 h 10000"/>
                <a:gd name="connsiteX17" fmla="*/ 6310 w 10000"/>
                <a:gd name="connsiteY17" fmla="*/ 756 h 10000"/>
                <a:gd name="connsiteX0" fmla="*/ 6310 w 9986"/>
                <a:gd name="connsiteY0" fmla="*/ 756 h 10000"/>
                <a:gd name="connsiteX1" fmla="*/ 2424 w 9986"/>
                <a:gd name="connsiteY1" fmla="*/ 834 h 10000"/>
                <a:gd name="connsiteX2" fmla="*/ 66 w 9986"/>
                <a:gd name="connsiteY2" fmla="*/ 1131 h 10000"/>
                <a:gd name="connsiteX3" fmla="*/ 0 w 9986"/>
                <a:gd name="connsiteY3" fmla="*/ 4628 h 10000"/>
                <a:gd name="connsiteX4" fmla="*/ 206 w 9986"/>
                <a:gd name="connsiteY4" fmla="*/ 8361 h 10000"/>
                <a:gd name="connsiteX5" fmla="*/ 2986 w 9986"/>
                <a:gd name="connsiteY5" fmla="*/ 8641 h 10000"/>
                <a:gd name="connsiteX6" fmla="*/ 6032 w 9986"/>
                <a:gd name="connsiteY6" fmla="*/ 8828 h 10000"/>
                <a:gd name="connsiteX7" fmla="*/ 8322 w 9986"/>
                <a:gd name="connsiteY7" fmla="*/ 10000 h 10000"/>
                <a:gd name="connsiteX8" fmla="*/ 8738 w 9986"/>
                <a:gd name="connsiteY8" fmla="*/ 9359 h 10000"/>
                <a:gd name="connsiteX9" fmla="*/ 7905 w 9986"/>
                <a:gd name="connsiteY9" fmla="*/ 8656 h 10000"/>
                <a:gd name="connsiteX10" fmla="*/ 5486 w 9986"/>
                <a:gd name="connsiteY10" fmla="*/ 8485 h 10000"/>
                <a:gd name="connsiteX11" fmla="*/ 1940 w 9986"/>
                <a:gd name="connsiteY11" fmla="*/ 8110 h 10000"/>
                <a:gd name="connsiteX12" fmla="*/ 971 w 9986"/>
                <a:gd name="connsiteY12" fmla="*/ 4644 h 10000"/>
                <a:gd name="connsiteX13" fmla="*/ 3259 w 9986"/>
                <a:gd name="connsiteY13" fmla="*/ 2427 h 10000"/>
                <a:gd name="connsiteX14" fmla="*/ 8322 w 9986"/>
                <a:gd name="connsiteY14" fmla="*/ 834 h 10000"/>
                <a:gd name="connsiteX15" fmla="*/ 9986 w 9986"/>
                <a:gd name="connsiteY15" fmla="*/ 225 h 10000"/>
                <a:gd name="connsiteX16" fmla="*/ 9294 w 9986"/>
                <a:gd name="connsiteY16" fmla="*/ 22 h 10000"/>
                <a:gd name="connsiteX17" fmla="*/ 6310 w 9986"/>
                <a:gd name="connsiteY17" fmla="*/ 756 h 10000"/>
                <a:gd name="connsiteX0" fmla="*/ 6319 w 10000"/>
                <a:gd name="connsiteY0" fmla="*/ 756 h 10000"/>
                <a:gd name="connsiteX1" fmla="*/ 2427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90 w 10000"/>
                <a:gd name="connsiteY5" fmla="*/ 8641 h 10000"/>
                <a:gd name="connsiteX6" fmla="*/ 6040 w 10000"/>
                <a:gd name="connsiteY6" fmla="*/ 8828 h 10000"/>
                <a:gd name="connsiteX7" fmla="*/ 8334 w 10000"/>
                <a:gd name="connsiteY7" fmla="*/ 10000 h 10000"/>
                <a:gd name="connsiteX8" fmla="*/ 8750 w 10000"/>
                <a:gd name="connsiteY8" fmla="*/ 9359 h 10000"/>
                <a:gd name="connsiteX9" fmla="*/ 7916 w 10000"/>
                <a:gd name="connsiteY9" fmla="*/ 8656 h 10000"/>
                <a:gd name="connsiteX10" fmla="*/ 5494 w 10000"/>
                <a:gd name="connsiteY10" fmla="*/ 8485 h 10000"/>
                <a:gd name="connsiteX11" fmla="*/ 1943 w 10000"/>
                <a:gd name="connsiteY11" fmla="*/ 8110 h 10000"/>
                <a:gd name="connsiteX12" fmla="*/ 972 w 10000"/>
                <a:gd name="connsiteY12" fmla="*/ 4644 h 10000"/>
                <a:gd name="connsiteX13" fmla="*/ 3264 w 10000"/>
                <a:gd name="connsiteY13" fmla="*/ 2427 h 10000"/>
                <a:gd name="connsiteX14" fmla="*/ 8334 w 10000"/>
                <a:gd name="connsiteY14" fmla="*/ 834 h 10000"/>
                <a:gd name="connsiteX15" fmla="*/ 10000 w 10000"/>
                <a:gd name="connsiteY15" fmla="*/ 225 h 10000"/>
                <a:gd name="connsiteX16" fmla="*/ 9307 w 10000"/>
                <a:gd name="connsiteY16" fmla="*/ 22 h 10000"/>
                <a:gd name="connsiteX17" fmla="*/ 6319 w 10000"/>
                <a:gd name="connsiteY17" fmla="*/ 756 h 10000"/>
                <a:gd name="connsiteX0" fmla="*/ 6319 w 10000"/>
                <a:gd name="connsiteY0" fmla="*/ 756 h 10000"/>
                <a:gd name="connsiteX1" fmla="*/ 2427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90 w 10000"/>
                <a:gd name="connsiteY5" fmla="*/ 8641 h 10000"/>
                <a:gd name="connsiteX6" fmla="*/ 6040 w 10000"/>
                <a:gd name="connsiteY6" fmla="*/ 8828 h 10000"/>
                <a:gd name="connsiteX7" fmla="*/ 8334 w 10000"/>
                <a:gd name="connsiteY7" fmla="*/ 10000 h 10000"/>
                <a:gd name="connsiteX8" fmla="*/ 9722 w 10000"/>
                <a:gd name="connsiteY8" fmla="*/ 9515 h 10000"/>
                <a:gd name="connsiteX9" fmla="*/ 7916 w 10000"/>
                <a:gd name="connsiteY9" fmla="*/ 8656 h 10000"/>
                <a:gd name="connsiteX10" fmla="*/ 5494 w 10000"/>
                <a:gd name="connsiteY10" fmla="*/ 8485 h 10000"/>
                <a:gd name="connsiteX11" fmla="*/ 1943 w 10000"/>
                <a:gd name="connsiteY11" fmla="*/ 8110 h 10000"/>
                <a:gd name="connsiteX12" fmla="*/ 972 w 10000"/>
                <a:gd name="connsiteY12" fmla="*/ 4644 h 10000"/>
                <a:gd name="connsiteX13" fmla="*/ 3264 w 10000"/>
                <a:gd name="connsiteY13" fmla="*/ 2427 h 10000"/>
                <a:gd name="connsiteX14" fmla="*/ 8334 w 10000"/>
                <a:gd name="connsiteY14" fmla="*/ 834 h 10000"/>
                <a:gd name="connsiteX15" fmla="*/ 10000 w 10000"/>
                <a:gd name="connsiteY15" fmla="*/ 225 h 10000"/>
                <a:gd name="connsiteX16" fmla="*/ 9307 w 10000"/>
                <a:gd name="connsiteY16" fmla="*/ 22 h 10000"/>
                <a:gd name="connsiteX17" fmla="*/ 6319 w 10000"/>
                <a:gd name="connsiteY17" fmla="*/ 756 h 10000"/>
                <a:gd name="connsiteX0" fmla="*/ 6319 w 10000"/>
                <a:gd name="connsiteY0" fmla="*/ 756 h 10000"/>
                <a:gd name="connsiteX1" fmla="*/ 2427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90 w 10000"/>
                <a:gd name="connsiteY5" fmla="*/ 8641 h 10000"/>
                <a:gd name="connsiteX6" fmla="*/ 6040 w 10000"/>
                <a:gd name="connsiteY6" fmla="*/ 8828 h 10000"/>
                <a:gd name="connsiteX7" fmla="*/ 8334 w 10000"/>
                <a:gd name="connsiteY7" fmla="*/ 10000 h 10000"/>
                <a:gd name="connsiteX8" fmla="*/ 9722 w 10000"/>
                <a:gd name="connsiteY8" fmla="*/ 9515 h 10000"/>
                <a:gd name="connsiteX9" fmla="*/ 7916 w 10000"/>
                <a:gd name="connsiteY9" fmla="*/ 8656 h 10000"/>
                <a:gd name="connsiteX10" fmla="*/ 5494 w 10000"/>
                <a:gd name="connsiteY10" fmla="*/ 8485 h 10000"/>
                <a:gd name="connsiteX11" fmla="*/ 1943 w 10000"/>
                <a:gd name="connsiteY11" fmla="*/ 8110 h 10000"/>
                <a:gd name="connsiteX12" fmla="*/ 972 w 10000"/>
                <a:gd name="connsiteY12" fmla="*/ 4644 h 10000"/>
                <a:gd name="connsiteX13" fmla="*/ 3264 w 10000"/>
                <a:gd name="connsiteY13" fmla="*/ 2427 h 10000"/>
                <a:gd name="connsiteX14" fmla="*/ 6042 w 10000"/>
                <a:gd name="connsiteY14" fmla="*/ 1547 h 10000"/>
                <a:gd name="connsiteX15" fmla="*/ 8334 w 10000"/>
                <a:gd name="connsiteY15" fmla="*/ 834 h 10000"/>
                <a:gd name="connsiteX16" fmla="*/ 10000 w 10000"/>
                <a:gd name="connsiteY16" fmla="*/ 225 h 10000"/>
                <a:gd name="connsiteX17" fmla="*/ 9307 w 10000"/>
                <a:gd name="connsiteY17" fmla="*/ 22 h 10000"/>
                <a:gd name="connsiteX18" fmla="*/ 6319 w 10000"/>
                <a:gd name="connsiteY18" fmla="*/ 756 h 10000"/>
                <a:gd name="connsiteX0" fmla="*/ 6319 w 10000"/>
                <a:gd name="connsiteY0" fmla="*/ 756 h 10000"/>
                <a:gd name="connsiteX1" fmla="*/ 2427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90 w 10000"/>
                <a:gd name="connsiteY5" fmla="*/ 8641 h 10000"/>
                <a:gd name="connsiteX6" fmla="*/ 6040 w 10000"/>
                <a:gd name="connsiteY6" fmla="*/ 8828 h 10000"/>
                <a:gd name="connsiteX7" fmla="*/ 8334 w 10000"/>
                <a:gd name="connsiteY7" fmla="*/ 10000 h 10000"/>
                <a:gd name="connsiteX8" fmla="*/ 9722 w 10000"/>
                <a:gd name="connsiteY8" fmla="*/ 9515 h 10000"/>
                <a:gd name="connsiteX9" fmla="*/ 7916 w 10000"/>
                <a:gd name="connsiteY9" fmla="*/ 8656 h 10000"/>
                <a:gd name="connsiteX10" fmla="*/ 5494 w 10000"/>
                <a:gd name="connsiteY10" fmla="*/ 8485 h 10000"/>
                <a:gd name="connsiteX11" fmla="*/ 1943 w 10000"/>
                <a:gd name="connsiteY11" fmla="*/ 8110 h 10000"/>
                <a:gd name="connsiteX12" fmla="*/ 972 w 10000"/>
                <a:gd name="connsiteY12" fmla="*/ 4644 h 10000"/>
                <a:gd name="connsiteX13" fmla="*/ 3264 w 10000"/>
                <a:gd name="connsiteY13" fmla="*/ 2427 h 10000"/>
                <a:gd name="connsiteX14" fmla="*/ 4931 w 10000"/>
                <a:gd name="connsiteY14" fmla="*/ 1203 h 10000"/>
                <a:gd name="connsiteX15" fmla="*/ 8334 w 10000"/>
                <a:gd name="connsiteY15" fmla="*/ 834 h 10000"/>
                <a:gd name="connsiteX16" fmla="*/ 10000 w 10000"/>
                <a:gd name="connsiteY16" fmla="*/ 225 h 10000"/>
                <a:gd name="connsiteX17" fmla="*/ 9307 w 10000"/>
                <a:gd name="connsiteY17" fmla="*/ 22 h 10000"/>
                <a:gd name="connsiteX18" fmla="*/ 6319 w 10000"/>
                <a:gd name="connsiteY18" fmla="*/ 756 h 10000"/>
                <a:gd name="connsiteX0" fmla="*/ 6319 w 10000"/>
                <a:gd name="connsiteY0" fmla="*/ 756 h 10000"/>
                <a:gd name="connsiteX1" fmla="*/ 2427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90 w 10000"/>
                <a:gd name="connsiteY5" fmla="*/ 8641 h 10000"/>
                <a:gd name="connsiteX6" fmla="*/ 6040 w 10000"/>
                <a:gd name="connsiteY6" fmla="*/ 8828 h 10000"/>
                <a:gd name="connsiteX7" fmla="*/ 8334 w 10000"/>
                <a:gd name="connsiteY7" fmla="*/ 10000 h 10000"/>
                <a:gd name="connsiteX8" fmla="*/ 9722 w 10000"/>
                <a:gd name="connsiteY8" fmla="*/ 9515 h 10000"/>
                <a:gd name="connsiteX9" fmla="*/ 7916 w 10000"/>
                <a:gd name="connsiteY9" fmla="*/ 8656 h 10000"/>
                <a:gd name="connsiteX10" fmla="*/ 5494 w 10000"/>
                <a:gd name="connsiteY10" fmla="*/ 8485 h 10000"/>
                <a:gd name="connsiteX11" fmla="*/ 1943 w 10000"/>
                <a:gd name="connsiteY11" fmla="*/ 8110 h 10000"/>
                <a:gd name="connsiteX12" fmla="*/ 972 w 10000"/>
                <a:gd name="connsiteY12" fmla="*/ 4644 h 10000"/>
                <a:gd name="connsiteX13" fmla="*/ 3264 w 10000"/>
                <a:gd name="connsiteY13" fmla="*/ 2427 h 10000"/>
                <a:gd name="connsiteX14" fmla="*/ 4931 w 10000"/>
                <a:gd name="connsiteY14" fmla="*/ 1203 h 10000"/>
                <a:gd name="connsiteX15" fmla="*/ 7917 w 10000"/>
                <a:gd name="connsiteY15" fmla="*/ 959 h 10000"/>
                <a:gd name="connsiteX16" fmla="*/ 10000 w 10000"/>
                <a:gd name="connsiteY16" fmla="*/ 225 h 10000"/>
                <a:gd name="connsiteX17" fmla="*/ 9307 w 10000"/>
                <a:gd name="connsiteY17" fmla="*/ 22 h 10000"/>
                <a:gd name="connsiteX18" fmla="*/ 6319 w 10000"/>
                <a:gd name="connsiteY18" fmla="*/ 756 h 10000"/>
                <a:gd name="connsiteX0" fmla="*/ 6319 w 10000"/>
                <a:gd name="connsiteY0" fmla="*/ 756 h 10000"/>
                <a:gd name="connsiteX1" fmla="*/ 2427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90 w 10000"/>
                <a:gd name="connsiteY5" fmla="*/ 8641 h 10000"/>
                <a:gd name="connsiteX6" fmla="*/ 6040 w 10000"/>
                <a:gd name="connsiteY6" fmla="*/ 8828 h 10000"/>
                <a:gd name="connsiteX7" fmla="*/ 8334 w 10000"/>
                <a:gd name="connsiteY7" fmla="*/ 10000 h 10000"/>
                <a:gd name="connsiteX8" fmla="*/ 9722 w 10000"/>
                <a:gd name="connsiteY8" fmla="*/ 9515 h 10000"/>
                <a:gd name="connsiteX9" fmla="*/ 7916 w 10000"/>
                <a:gd name="connsiteY9" fmla="*/ 8656 h 10000"/>
                <a:gd name="connsiteX10" fmla="*/ 5494 w 10000"/>
                <a:gd name="connsiteY10" fmla="*/ 8485 h 10000"/>
                <a:gd name="connsiteX11" fmla="*/ 1943 w 10000"/>
                <a:gd name="connsiteY11" fmla="*/ 8110 h 10000"/>
                <a:gd name="connsiteX12" fmla="*/ 972 w 10000"/>
                <a:gd name="connsiteY12" fmla="*/ 4644 h 10000"/>
                <a:gd name="connsiteX13" fmla="*/ 3264 w 10000"/>
                <a:gd name="connsiteY13" fmla="*/ 2427 h 10000"/>
                <a:gd name="connsiteX14" fmla="*/ 3403 w 10000"/>
                <a:gd name="connsiteY14" fmla="*/ 1172 h 10000"/>
                <a:gd name="connsiteX15" fmla="*/ 7917 w 10000"/>
                <a:gd name="connsiteY15" fmla="*/ 959 h 10000"/>
                <a:gd name="connsiteX16" fmla="*/ 10000 w 10000"/>
                <a:gd name="connsiteY16" fmla="*/ 225 h 10000"/>
                <a:gd name="connsiteX17" fmla="*/ 9307 w 10000"/>
                <a:gd name="connsiteY17" fmla="*/ 22 h 10000"/>
                <a:gd name="connsiteX18" fmla="*/ 6319 w 10000"/>
                <a:gd name="connsiteY18" fmla="*/ 756 h 10000"/>
                <a:gd name="connsiteX0" fmla="*/ 6319 w 10000"/>
                <a:gd name="connsiteY0" fmla="*/ 756 h 10000"/>
                <a:gd name="connsiteX1" fmla="*/ 2427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90 w 10000"/>
                <a:gd name="connsiteY5" fmla="*/ 8641 h 10000"/>
                <a:gd name="connsiteX6" fmla="*/ 6040 w 10000"/>
                <a:gd name="connsiteY6" fmla="*/ 8828 h 10000"/>
                <a:gd name="connsiteX7" fmla="*/ 8334 w 10000"/>
                <a:gd name="connsiteY7" fmla="*/ 10000 h 10000"/>
                <a:gd name="connsiteX8" fmla="*/ 9722 w 10000"/>
                <a:gd name="connsiteY8" fmla="*/ 9515 h 10000"/>
                <a:gd name="connsiteX9" fmla="*/ 7916 w 10000"/>
                <a:gd name="connsiteY9" fmla="*/ 8656 h 10000"/>
                <a:gd name="connsiteX10" fmla="*/ 5494 w 10000"/>
                <a:gd name="connsiteY10" fmla="*/ 8485 h 10000"/>
                <a:gd name="connsiteX11" fmla="*/ 1943 w 10000"/>
                <a:gd name="connsiteY11" fmla="*/ 8110 h 10000"/>
                <a:gd name="connsiteX12" fmla="*/ 972 w 10000"/>
                <a:gd name="connsiteY12" fmla="*/ 4644 h 10000"/>
                <a:gd name="connsiteX13" fmla="*/ 1458 w 10000"/>
                <a:gd name="connsiteY13" fmla="*/ 1552 h 10000"/>
                <a:gd name="connsiteX14" fmla="*/ 3403 w 10000"/>
                <a:gd name="connsiteY14" fmla="*/ 1172 h 10000"/>
                <a:gd name="connsiteX15" fmla="*/ 7917 w 10000"/>
                <a:gd name="connsiteY15" fmla="*/ 959 h 10000"/>
                <a:gd name="connsiteX16" fmla="*/ 10000 w 10000"/>
                <a:gd name="connsiteY16" fmla="*/ 225 h 10000"/>
                <a:gd name="connsiteX17" fmla="*/ 9307 w 10000"/>
                <a:gd name="connsiteY17" fmla="*/ 22 h 10000"/>
                <a:gd name="connsiteX18" fmla="*/ 6319 w 10000"/>
                <a:gd name="connsiteY18" fmla="*/ 756 h 10000"/>
                <a:gd name="connsiteX0" fmla="*/ 6319 w 10000"/>
                <a:gd name="connsiteY0" fmla="*/ 756 h 10000"/>
                <a:gd name="connsiteX1" fmla="*/ 2427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90 w 10000"/>
                <a:gd name="connsiteY5" fmla="*/ 8641 h 10000"/>
                <a:gd name="connsiteX6" fmla="*/ 6040 w 10000"/>
                <a:gd name="connsiteY6" fmla="*/ 8828 h 10000"/>
                <a:gd name="connsiteX7" fmla="*/ 8334 w 10000"/>
                <a:gd name="connsiteY7" fmla="*/ 10000 h 10000"/>
                <a:gd name="connsiteX8" fmla="*/ 9722 w 10000"/>
                <a:gd name="connsiteY8" fmla="*/ 9515 h 10000"/>
                <a:gd name="connsiteX9" fmla="*/ 7916 w 10000"/>
                <a:gd name="connsiteY9" fmla="*/ 8656 h 10000"/>
                <a:gd name="connsiteX10" fmla="*/ 5494 w 10000"/>
                <a:gd name="connsiteY10" fmla="*/ 8485 h 10000"/>
                <a:gd name="connsiteX11" fmla="*/ 1943 w 10000"/>
                <a:gd name="connsiteY11" fmla="*/ 8110 h 10000"/>
                <a:gd name="connsiteX12" fmla="*/ 972 w 10000"/>
                <a:gd name="connsiteY12" fmla="*/ 4644 h 10000"/>
                <a:gd name="connsiteX13" fmla="*/ 1458 w 10000"/>
                <a:gd name="connsiteY13" fmla="*/ 1552 h 10000"/>
                <a:gd name="connsiteX14" fmla="*/ 3403 w 10000"/>
                <a:gd name="connsiteY14" fmla="*/ 1172 h 10000"/>
                <a:gd name="connsiteX15" fmla="*/ 2986 w 10000"/>
                <a:gd name="connsiteY15" fmla="*/ 1047 h 10000"/>
                <a:gd name="connsiteX16" fmla="*/ 7917 w 10000"/>
                <a:gd name="connsiteY16" fmla="*/ 959 h 10000"/>
                <a:gd name="connsiteX17" fmla="*/ 10000 w 10000"/>
                <a:gd name="connsiteY17" fmla="*/ 225 h 10000"/>
                <a:gd name="connsiteX18" fmla="*/ 9307 w 10000"/>
                <a:gd name="connsiteY18" fmla="*/ 22 h 10000"/>
                <a:gd name="connsiteX19" fmla="*/ 6319 w 10000"/>
                <a:gd name="connsiteY19" fmla="*/ 756 h 10000"/>
                <a:gd name="connsiteX0" fmla="*/ 6319 w 10000"/>
                <a:gd name="connsiteY0" fmla="*/ 756 h 10000"/>
                <a:gd name="connsiteX1" fmla="*/ 2427 w 10000"/>
                <a:gd name="connsiteY1" fmla="*/ 834 h 10000"/>
                <a:gd name="connsiteX2" fmla="*/ 66 w 10000"/>
                <a:gd name="connsiteY2" fmla="*/ 1131 h 10000"/>
                <a:gd name="connsiteX3" fmla="*/ 0 w 10000"/>
                <a:gd name="connsiteY3" fmla="*/ 4628 h 10000"/>
                <a:gd name="connsiteX4" fmla="*/ 206 w 10000"/>
                <a:gd name="connsiteY4" fmla="*/ 8361 h 10000"/>
                <a:gd name="connsiteX5" fmla="*/ 2990 w 10000"/>
                <a:gd name="connsiteY5" fmla="*/ 8641 h 10000"/>
                <a:gd name="connsiteX6" fmla="*/ 6040 w 10000"/>
                <a:gd name="connsiteY6" fmla="*/ 8828 h 10000"/>
                <a:gd name="connsiteX7" fmla="*/ 8334 w 10000"/>
                <a:gd name="connsiteY7" fmla="*/ 10000 h 10000"/>
                <a:gd name="connsiteX8" fmla="*/ 9722 w 10000"/>
                <a:gd name="connsiteY8" fmla="*/ 9515 h 10000"/>
                <a:gd name="connsiteX9" fmla="*/ 7916 w 10000"/>
                <a:gd name="connsiteY9" fmla="*/ 8656 h 10000"/>
                <a:gd name="connsiteX10" fmla="*/ 5494 w 10000"/>
                <a:gd name="connsiteY10" fmla="*/ 8485 h 10000"/>
                <a:gd name="connsiteX11" fmla="*/ 1943 w 10000"/>
                <a:gd name="connsiteY11" fmla="*/ 8110 h 10000"/>
                <a:gd name="connsiteX12" fmla="*/ 972 w 10000"/>
                <a:gd name="connsiteY12" fmla="*/ 4644 h 10000"/>
                <a:gd name="connsiteX13" fmla="*/ 1458 w 10000"/>
                <a:gd name="connsiteY13" fmla="*/ 1552 h 10000"/>
                <a:gd name="connsiteX14" fmla="*/ 2153 w 10000"/>
                <a:gd name="connsiteY14" fmla="*/ 1234 h 10000"/>
                <a:gd name="connsiteX15" fmla="*/ 2986 w 10000"/>
                <a:gd name="connsiteY15" fmla="*/ 1047 h 10000"/>
                <a:gd name="connsiteX16" fmla="*/ 7917 w 10000"/>
                <a:gd name="connsiteY16" fmla="*/ 959 h 10000"/>
                <a:gd name="connsiteX17" fmla="*/ 10000 w 10000"/>
                <a:gd name="connsiteY17" fmla="*/ 225 h 10000"/>
                <a:gd name="connsiteX18" fmla="*/ 9307 w 10000"/>
                <a:gd name="connsiteY18" fmla="*/ 22 h 10000"/>
                <a:gd name="connsiteX19" fmla="*/ 6319 w 10000"/>
                <a:gd name="connsiteY19" fmla="*/ 75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00" h="10000">
                  <a:moveTo>
                    <a:pt x="6319" y="756"/>
                  </a:moveTo>
                  <a:lnTo>
                    <a:pt x="2427" y="834"/>
                  </a:lnTo>
                  <a:lnTo>
                    <a:pt x="66" y="1131"/>
                  </a:lnTo>
                  <a:cubicBezTo>
                    <a:pt x="44" y="2297"/>
                    <a:pt x="22" y="3462"/>
                    <a:pt x="0" y="4628"/>
                  </a:cubicBezTo>
                  <a:cubicBezTo>
                    <a:pt x="69" y="5872"/>
                    <a:pt x="137" y="7117"/>
                    <a:pt x="206" y="8361"/>
                  </a:cubicBezTo>
                  <a:lnTo>
                    <a:pt x="2990" y="8641"/>
                  </a:lnTo>
                  <a:lnTo>
                    <a:pt x="6040" y="8828"/>
                  </a:lnTo>
                  <a:cubicBezTo>
                    <a:pt x="6459" y="9125"/>
                    <a:pt x="6876" y="9891"/>
                    <a:pt x="8334" y="10000"/>
                  </a:cubicBezTo>
                  <a:cubicBezTo>
                    <a:pt x="10209" y="9891"/>
                    <a:pt x="9931" y="10094"/>
                    <a:pt x="9722" y="9515"/>
                  </a:cubicBezTo>
                  <a:cubicBezTo>
                    <a:pt x="9583" y="9437"/>
                    <a:pt x="7916" y="8656"/>
                    <a:pt x="7916" y="8656"/>
                  </a:cubicBezTo>
                  <a:lnTo>
                    <a:pt x="5494" y="8485"/>
                  </a:lnTo>
                  <a:lnTo>
                    <a:pt x="1943" y="8110"/>
                  </a:lnTo>
                  <a:lnTo>
                    <a:pt x="972" y="4644"/>
                  </a:lnTo>
                  <a:lnTo>
                    <a:pt x="1458" y="1552"/>
                  </a:lnTo>
                  <a:cubicBezTo>
                    <a:pt x="1504" y="1134"/>
                    <a:pt x="2107" y="1652"/>
                    <a:pt x="2153" y="1234"/>
                  </a:cubicBezTo>
                  <a:cubicBezTo>
                    <a:pt x="2292" y="1224"/>
                    <a:pt x="2847" y="1057"/>
                    <a:pt x="2986" y="1047"/>
                  </a:cubicBezTo>
                  <a:lnTo>
                    <a:pt x="7917" y="959"/>
                  </a:lnTo>
                  <a:cubicBezTo>
                    <a:pt x="9653" y="787"/>
                    <a:pt x="10000" y="600"/>
                    <a:pt x="10000" y="225"/>
                  </a:cubicBezTo>
                  <a:cubicBezTo>
                    <a:pt x="9793" y="163"/>
                    <a:pt x="9723" y="37"/>
                    <a:pt x="9307" y="22"/>
                  </a:cubicBezTo>
                  <a:cubicBezTo>
                    <a:pt x="6528" y="-103"/>
                    <a:pt x="6319" y="350"/>
                    <a:pt x="6319" y="756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0" name="Text Box 101"/>
          <p:cNvSpPr txBox="1">
            <a:spLocks noChangeArrowheads="1"/>
          </p:cNvSpPr>
          <p:nvPr/>
        </p:nvSpPr>
        <p:spPr bwMode="auto">
          <a:xfrm>
            <a:off x="6034088" y="1763713"/>
            <a:ext cx="1233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S = </a:t>
            </a:r>
            <a:endParaRPr lang="fr-FR" altLang="fr-FR"/>
          </a:p>
        </p:txBody>
      </p:sp>
      <p:sp>
        <p:nvSpPr>
          <p:cNvPr id="61" name="Text Box 102"/>
          <p:cNvSpPr txBox="1">
            <a:spLocks noChangeArrowheads="1"/>
          </p:cNvSpPr>
          <p:nvPr/>
        </p:nvSpPr>
        <p:spPr bwMode="auto">
          <a:xfrm>
            <a:off x="2174875" y="1785938"/>
            <a:ext cx="1233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i="1"/>
              <a:t>S = </a:t>
            </a:r>
            <a:endParaRPr lang="fr-FR" altLang="fr-FR"/>
          </a:p>
        </p:txBody>
      </p:sp>
      <p:grpSp>
        <p:nvGrpSpPr>
          <p:cNvPr id="62" name="Group 104"/>
          <p:cNvGrpSpPr>
            <a:grpSpLocks/>
          </p:cNvGrpSpPr>
          <p:nvPr/>
        </p:nvGrpSpPr>
        <p:grpSpPr bwMode="auto">
          <a:xfrm>
            <a:off x="2979741" y="2420936"/>
            <a:ext cx="1041400" cy="1016000"/>
            <a:chOff x="4339" y="1374"/>
            <a:chExt cx="656" cy="640"/>
          </a:xfrm>
        </p:grpSpPr>
        <p:grpSp>
          <p:nvGrpSpPr>
            <p:cNvPr id="63" name="Group 105"/>
            <p:cNvGrpSpPr>
              <a:grpSpLocks/>
            </p:cNvGrpSpPr>
            <p:nvPr/>
          </p:nvGrpSpPr>
          <p:grpSpPr bwMode="auto">
            <a:xfrm>
              <a:off x="4339" y="1419"/>
              <a:ext cx="508" cy="524"/>
              <a:chOff x="1944" y="1417"/>
              <a:chExt cx="508" cy="524"/>
            </a:xfrm>
          </p:grpSpPr>
          <p:sp>
            <p:nvSpPr>
              <p:cNvPr id="65" name="Freeform 106"/>
              <p:cNvSpPr>
                <a:spLocks/>
              </p:cNvSpPr>
              <p:nvPr/>
            </p:nvSpPr>
            <p:spPr bwMode="auto">
              <a:xfrm>
                <a:off x="1944" y="1677"/>
                <a:ext cx="508" cy="264"/>
              </a:xfrm>
              <a:custGeom>
                <a:avLst/>
                <a:gdLst>
                  <a:gd name="T0" fmla="*/ 0 w 788"/>
                  <a:gd name="T1" fmla="*/ 5 h 458"/>
                  <a:gd name="T2" fmla="*/ 0 w 788"/>
                  <a:gd name="T3" fmla="*/ 152 h 458"/>
                  <a:gd name="T4" fmla="*/ 141 w 788"/>
                  <a:gd name="T5" fmla="*/ 152 h 458"/>
                  <a:gd name="T6" fmla="*/ 141 w 788"/>
                  <a:gd name="T7" fmla="*/ 48 h 458"/>
                  <a:gd name="T8" fmla="*/ 334 w 788"/>
                  <a:gd name="T9" fmla="*/ 48 h 458"/>
                  <a:gd name="T10" fmla="*/ 469 w 788"/>
                  <a:gd name="T11" fmla="*/ 264 h 458"/>
                  <a:gd name="T12" fmla="*/ 508 w 788"/>
                  <a:gd name="T13" fmla="*/ 255 h 458"/>
                  <a:gd name="T14" fmla="*/ 508 w 788"/>
                  <a:gd name="T15" fmla="*/ 0 h 458"/>
                  <a:gd name="T16" fmla="*/ 0 w 788"/>
                  <a:gd name="T17" fmla="*/ 5 h 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8"/>
                  <a:gd name="T28" fmla="*/ 0 h 458"/>
                  <a:gd name="T29" fmla="*/ 788 w 788"/>
                  <a:gd name="T30" fmla="*/ 458 h 4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8" h="458">
                    <a:moveTo>
                      <a:pt x="0" y="8"/>
                    </a:moveTo>
                    <a:lnTo>
                      <a:pt x="0" y="263"/>
                    </a:lnTo>
                    <a:lnTo>
                      <a:pt x="218" y="263"/>
                    </a:lnTo>
                    <a:lnTo>
                      <a:pt x="218" y="83"/>
                    </a:lnTo>
                    <a:lnTo>
                      <a:pt x="518" y="83"/>
                    </a:lnTo>
                    <a:lnTo>
                      <a:pt x="728" y="458"/>
                    </a:lnTo>
                    <a:lnTo>
                      <a:pt x="788" y="443"/>
                    </a:lnTo>
                    <a:lnTo>
                      <a:pt x="78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107"/>
              <p:cNvSpPr>
                <a:spLocks/>
              </p:cNvSpPr>
              <p:nvPr/>
            </p:nvSpPr>
            <p:spPr bwMode="auto">
              <a:xfrm flipV="1">
                <a:off x="1944" y="1417"/>
                <a:ext cx="508" cy="265"/>
              </a:xfrm>
              <a:custGeom>
                <a:avLst/>
                <a:gdLst>
                  <a:gd name="T0" fmla="*/ 0 w 788"/>
                  <a:gd name="T1" fmla="*/ 5 h 458"/>
                  <a:gd name="T2" fmla="*/ 0 w 788"/>
                  <a:gd name="T3" fmla="*/ 152 h 458"/>
                  <a:gd name="T4" fmla="*/ 141 w 788"/>
                  <a:gd name="T5" fmla="*/ 152 h 458"/>
                  <a:gd name="T6" fmla="*/ 141 w 788"/>
                  <a:gd name="T7" fmla="*/ 48 h 458"/>
                  <a:gd name="T8" fmla="*/ 334 w 788"/>
                  <a:gd name="T9" fmla="*/ 48 h 458"/>
                  <a:gd name="T10" fmla="*/ 469 w 788"/>
                  <a:gd name="T11" fmla="*/ 265 h 458"/>
                  <a:gd name="T12" fmla="*/ 508 w 788"/>
                  <a:gd name="T13" fmla="*/ 256 h 458"/>
                  <a:gd name="T14" fmla="*/ 508 w 788"/>
                  <a:gd name="T15" fmla="*/ 0 h 458"/>
                  <a:gd name="T16" fmla="*/ 0 w 788"/>
                  <a:gd name="T17" fmla="*/ 5 h 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8"/>
                  <a:gd name="T28" fmla="*/ 0 h 458"/>
                  <a:gd name="T29" fmla="*/ 788 w 788"/>
                  <a:gd name="T30" fmla="*/ 458 h 4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8" h="458">
                    <a:moveTo>
                      <a:pt x="0" y="8"/>
                    </a:moveTo>
                    <a:lnTo>
                      <a:pt x="0" y="263"/>
                    </a:lnTo>
                    <a:lnTo>
                      <a:pt x="218" y="263"/>
                    </a:lnTo>
                    <a:lnTo>
                      <a:pt x="218" y="83"/>
                    </a:lnTo>
                    <a:lnTo>
                      <a:pt x="518" y="83"/>
                    </a:lnTo>
                    <a:lnTo>
                      <a:pt x="728" y="458"/>
                    </a:lnTo>
                    <a:lnTo>
                      <a:pt x="788" y="443"/>
                    </a:lnTo>
                    <a:lnTo>
                      <a:pt x="78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fr-FR"/>
              </a:p>
            </p:txBody>
          </p:sp>
        </p:grpSp>
        <p:sp>
          <p:nvSpPr>
            <p:cNvPr id="64" name="Freeform 108"/>
            <p:cNvSpPr>
              <a:spLocks/>
            </p:cNvSpPr>
            <p:nvPr/>
          </p:nvSpPr>
          <p:spPr bwMode="auto">
            <a:xfrm>
              <a:off x="4850" y="1374"/>
              <a:ext cx="145" cy="640"/>
            </a:xfrm>
            <a:custGeom>
              <a:avLst/>
              <a:gdLst>
                <a:gd name="T0" fmla="*/ 97 w 157"/>
                <a:gd name="T1" fmla="*/ 55 h 647"/>
                <a:gd name="T2" fmla="*/ 35 w 157"/>
                <a:gd name="T3" fmla="*/ 157 h 647"/>
                <a:gd name="T4" fmla="*/ 0 w 157"/>
                <a:gd name="T5" fmla="*/ 303 h 647"/>
                <a:gd name="T6" fmla="*/ 29 w 157"/>
                <a:gd name="T7" fmla="*/ 454 h 647"/>
                <a:gd name="T8" fmla="*/ 97 w 157"/>
                <a:gd name="T9" fmla="*/ 612 h 647"/>
                <a:gd name="T10" fmla="*/ 126 w 157"/>
                <a:gd name="T11" fmla="*/ 647 h 647"/>
                <a:gd name="T12" fmla="*/ 140 w 157"/>
                <a:gd name="T13" fmla="*/ 604 h 647"/>
                <a:gd name="T14" fmla="*/ 126 w 157"/>
                <a:gd name="T15" fmla="*/ 595 h 647"/>
                <a:gd name="T16" fmla="*/ 56 w 157"/>
                <a:gd name="T17" fmla="*/ 468 h 647"/>
                <a:gd name="T18" fmla="*/ 20 w 157"/>
                <a:gd name="T19" fmla="*/ 304 h 647"/>
                <a:gd name="T20" fmla="*/ 53 w 157"/>
                <a:gd name="T21" fmla="*/ 162 h 647"/>
                <a:gd name="T22" fmla="*/ 126 w 157"/>
                <a:gd name="T23" fmla="*/ 60 h 647"/>
                <a:gd name="T24" fmla="*/ 150 w 157"/>
                <a:gd name="T25" fmla="*/ 21 h 647"/>
                <a:gd name="T26" fmla="*/ 140 w 157"/>
                <a:gd name="T27" fmla="*/ 8 h 647"/>
                <a:gd name="T28" fmla="*/ 97 w 157"/>
                <a:gd name="T29" fmla="*/ 55 h 6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7"/>
                <a:gd name="T46" fmla="*/ 0 h 647"/>
                <a:gd name="T47" fmla="*/ 157 w 157"/>
                <a:gd name="T48" fmla="*/ 647 h 647"/>
                <a:gd name="connsiteX0" fmla="*/ 6178 w 9566"/>
                <a:gd name="connsiteY0" fmla="*/ 748 h 9898"/>
                <a:gd name="connsiteX1" fmla="*/ 2356 w 9566"/>
                <a:gd name="connsiteY1" fmla="*/ 872 h 9898"/>
                <a:gd name="connsiteX2" fmla="*/ 0 w 9566"/>
                <a:gd name="connsiteY2" fmla="*/ 4581 h 9898"/>
                <a:gd name="connsiteX3" fmla="*/ 1847 w 9566"/>
                <a:gd name="connsiteY3" fmla="*/ 6915 h 9898"/>
                <a:gd name="connsiteX4" fmla="*/ 6178 w 9566"/>
                <a:gd name="connsiteY4" fmla="*/ 9357 h 9898"/>
                <a:gd name="connsiteX5" fmla="*/ 8025 w 9566"/>
                <a:gd name="connsiteY5" fmla="*/ 9898 h 9898"/>
                <a:gd name="connsiteX6" fmla="*/ 8917 w 9566"/>
                <a:gd name="connsiteY6" fmla="*/ 9233 h 9898"/>
                <a:gd name="connsiteX7" fmla="*/ 8025 w 9566"/>
                <a:gd name="connsiteY7" fmla="*/ 9094 h 9898"/>
                <a:gd name="connsiteX8" fmla="*/ 3567 w 9566"/>
                <a:gd name="connsiteY8" fmla="*/ 7131 h 9898"/>
                <a:gd name="connsiteX9" fmla="*/ 1274 w 9566"/>
                <a:gd name="connsiteY9" fmla="*/ 4597 h 9898"/>
                <a:gd name="connsiteX10" fmla="*/ 3376 w 9566"/>
                <a:gd name="connsiteY10" fmla="*/ 2402 h 9898"/>
                <a:gd name="connsiteX11" fmla="*/ 8025 w 9566"/>
                <a:gd name="connsiteY11" fmla="*/ 825 h 9898"/>
                <a:gd name="connsiteX12" fmla="*/ 9554 w 9566"/>
                <a:gd name="connsiteY12" fmla="*/ 223 h 9898"/>
                <a:gd name="connsiteX13" fmla="*/ 8917 w 9566"/>
                <a:gd name="connsiteY13" fmla="*/ 22 h 9898"/>
                <a:gd name="connsiteX14" fmla="*/ 6178 w 9566"/>
                <a:gd name="connsiteY14" fmla="*/ 748 h 9898"/>
                <a:gd name="connsiteX0" fmla="*/ 6458 w 10000"/>
                <a:gd name="connsiteY0" fmla="*/ 756 h 10000"/>
                <a:gd name="connsiteX1" fmla="*/ 2463 w 10000"/>
                <a:gd name="connsiteY1" fmla="*/ 881 h 10000"/>
                <a:gd name="connsiteX2" fmla="*/ 1533 w 10000"/>
                <a:gd name="connsiteY2" fmla="*/ 2484 h 10000"/>
                <a:gd name="connsiteX3" fmla="*/ 0 w 10000"/>
                <a:gd name="connsiteY3" fmla="*/ 4628 h 10000"/>
                <a:gd name="connsiteX4" fmla="*/ 1931 w 10000"/>
                <a:gd name="connsiteY4" fmla="*/ 6986 h 10000"/>
                <a:gd name="connsiteX5" fmla="*/ 6458 w 10000"/>
                <a:gd name="connsiteY5" fmla="*/ 9453 h 10000"/>
                <a:gd name="connsiteX6" fmla="*/ 8389 w 10000"/>
                <a:gd name="connsiteY6" fmla="*/ 10000 h 10000"/>
                <a:gd name="connsiteX7" fmla="*/ 9322 w 10000"/>
                <a:gd name="connsiteY7" fmla="*/ 9328 h 10000"/>
                <a:gd name="connsiteX8" fmla="*/ 8389 w 10000"/>
                <a:gd name="connsiteY8" fmla="*/ 9188 h 10000"/>
                <a:gd name="connsiteX9" fmla="*/ 3729 w 10000"/>
                <a:gd name="connsiteY9" fmla="*/ 7204 h 10000"/>
                <a:gd name="connsiteX10" fmla="*/ 1332 w 10000"/>
                <a:gd name="connsiteY10" fmla="*/ 4644 h 10000"/>
                <a:gd name="connsiteX11" fmla="*/ 3529 w 10000"/>
                <a:gd name="connsiteY11" fmla="*/ 2427 h 10000"/>
                <a:gd name="connsiteX12" fmla="*/ 8389 w 10000"/>
                <a:gd name="connsiteY12" fmla="*/ 834 h 10000"/>
                <a:gd name="connsiteX13" fmla="*/ 9987 w 10000"/>
                <a:gd name="connsiteY13" fmla="*/ 225 h 10000"/>
                <a:gd name="connsiteX14" fmla="*/ 9322 w 10000"/>
                <a:gd name="connsiteY14" fmla="*/ 22 h 10000"/>
                <a:gd name="connsiteX15" fmla="*/ 6458 w 10000"/>
                <a:gd name="connsiteY15" fmla="*/ 756 h 10000"/>
                <a:gd name="connsiteX0" fmla="*/ 6458 w 10000"/>
                <a:gd name="connsiteY0" fmla="*/ 756 h 10000"/>
                <a:gd name="connsiteX1" fmla="*/ 2463 w 10000"/>
                <a:gd name="connsiteY1" fmla="*/ 881 h 10000"/>
                <a:gd name="connsiteX2" fmla="*/ 733 w 10000"/>
                <a:gd name="connsiteY2" fmla="*/ 1328 h 10000"/>
                <a:gd name="connsiteX3" fmla="*/ 0 w 10000"/>
                <a:gd name="connsiteY3" fmla="*/ 4628 h 10000"/>
                <a:gd name="connsiteX4" fmla="*/ 1931 w 10000"/>
                <a:gd name="connsiteY4" fmla="*/ 6986 h 10000"/>
                <a:gd name="connsiteX5" fmla="*/ 6458 w 10000"/>
                <a:gd name="connsiteY5" fmla="*/ 9453 h 10000"/>
                <a:gd name="connsiteX6" fmla="*/ 8389 w 10000"/>
                <a:gd name="connsiteY6" fmla="*/ 10000 h 10000"/>
                <a:gd name="connsiteX7" fmla="*/ 9322 w 10000"/>
                <a:gd name="connsiteY7" fmla="*/ 9328 h 10000"/>
                <a:gd name="connsiteX8" fmla="*/ 8389 w 10000"/>
                <a:gd name="connsiteY8" fmla="*/ 9188 h 10000"/>
                <a:gd name="connsiteX9" fmla="*/ 3729 w 10000"/>
                <a:gd name="connsiteY9" fmla="*/ 7204 h 10000"/>
                <a:gd name="connsiteX10" fmla="*/ 1332 w 10000"/>
                <a:gd name="connsiteY10" fmla="*/ 4644 h 10000"/>
                <a:gd name="connsiteX11" fmla="*/ 3529 w 10000"/>
                <a:gd name="connsiteY11" fmla="*/ 2427 h 10000"/>
                <a:gd name="connsiteX12" fmla="*/ 8389 w 10000"/>
                <a:gd name="connsiteY12" fmla="*/ 834 h 10000"/>
                <a:gd name="connsiteX13" fmla="*/ 9987 w 10000"/>
                <a:gd name="connsiteY13" fmla="*/ 225 h 10000"/>
                <a:gd name="connsiteX14" fmla="*/ 9322 w 10000"/>
                <a:gd name="connsiteY14" fmla="*/ 22 h 10000"/>
                <a:gd name="connsiteX15" fmla="*/ 6458 w 10000"/>
                <a:gd name="connsiteY15" fmla="*/ 756 h 10000"/>
                <a:gd name="connsiteX0" fmla="*/ 5925 w 9467"/>
                <a:gd name="connsiteY0" fmla="*/ 756 h 10000"/>
                <a:gd name="connsiteX1" fmla="*/ 1930 w 9467"/>
                <a:gd name="connsiteY1" fmla="*/ 881 h 10000"/>
                <a:gd name="connsiteX2" fmla="*/ 200 w 9467"/>
                <a:gd name="connsiteY2" fmla="*/ 1328 h 10000"/>
                <a:gd name="connsiteX3" fmla="*/ 0 w 9467"/>
                <a:gd name="connsiteY3" fmla="*/ 4597 h 10000"/>
                <a:gd name="connsiteX4" fmla="*/ 1398 w 9467"/>
                <a:gd name="connsiteY4" fmla="*/ 6986 h 10000"/>
                <a:gd name="connsiteX5" fmla="*/ 5925 w 9467"/>
                <a:gd name="connsiteY5" fmla="*/ 9453 h 10000"/>
                <a:gd name="connsiteX6" fmla="*/ 7856 w 9467"/>
                <a:gd name="connsiteY6" fmla="*/ 10000 h 10000"/>
                <a:gd name="connsiteX7" fmla="*/ 8789 w 9467"/>
                <a:gd name="connsiteY7" fmla="*/ 9328 h 10000"/>
                <a:gd name="connsiteX8" fmla="*/ 7856 w 9467"/>
                <a:gd name="connsiteY8" fmla="*/ 9188 h 10000"/>
                <a:gd name="connsiteX9" fmla="*/ 3196 w 9467"/>
                <a:gd name="connsiteY9" fmla="*/ 7204 h 10000"/>
                <a:gd name="connsiteX10" fmla="*/ 799 w 9467"/>
                <a:gd name="connsiteY10" fmla="*/ 4644 h 10000"/>
                <a:gd name="connsiteX11" fmla="*/ 2996 w 9467"/>
                <a:gd name="connsiteY11" fmla="*/ 2427 h 10000"/>
                <a:gd name="connsiteX12" fmla="*/ 7856 w 9467"/>
                <a:gd name="connsiteY12" fmla="*/ 834 h 10000"/>
                <a:gd name="connsiteX13" fmla="*/ 9454 w 9467"/>
                <a:gd name="connsiteY13" fmla="*/ 225 h 10000"/>
                <a:gd name="connsiteX14" fmla="*/ 8789 w 9467"/>
                <a:gd name="connsiteY14" fmla="*/ 22 h 10000"/>
                <a:gd name="connsiteX15" fmla="*/ 5925 w 9467"/>
                <a:gd name="connsiteY15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1698 w 10221"/>
                <a:gd name="connsiteY4" fmla="*/ 6986 h 10000"/>
                <a:gd name="connsiteX5" fmla="*/ 6480 w 10221"/>
                <a:gd name="connsiteY5" fmla="*/ 9453 h 10000"/>
                <a:gd name="connsiteX6" fmla="*/ 8519 w 10221"/>
                <a:gd name="connsiteY6" fmla="*/ 10000 h 10000"/>
                <a:gd name="connsiteX7" fmla="*/ 9505 w 10221"/>
                <a:gd name="connsiteY7" fmla="*/ 9328 h 10000"/>
                <a:gd name="connsiteX8" fmla="*/ 8519 w 10221"/>
                <a:gd name="connsiteY8" fmla="*/ 9188 h 10000"/>
                <a:gd name="connsiteX9" fmla="*/ 3597 w 10221"/>
                <a:gd name="connsiteY9" fmla="*/ 7204 h 10000"/>
                <a:gd name="connsiteX10" fmla="*/ 1065 w 10221"/>
                <a:gd name="connsiteY10" fmla="*/ 4644 h 10000"/>
                <a:gd name="connsiteX11" fmla="*/ 3386 w 10221"/>
                <a:gd name="connsiteY11" fmla="*/ 2427 h 10000"/>
                <a:gd name="connsiteX12" fmla="*/ 8519 w 10221"/>
                <a:gd name="connsiteY12" fmla="*/ 834 h 10000"/>
                <a:gd name="connsiteX13" fmla="*/ 10207 w 10221"/>
                <a:gd name="connsiteY13" fmla="*/ 225 h 10000"/>
                <a:gd name="connsiteX14" fmla="*/ 9505 w 10221"/>
                <a:gd name="connsiteY14" fmla="*/ 22 h 10000"/>
                <a:gd name="connsiteX15" fmla="*/ 6480 w 10221"/>
                <a:gd name="connsiteY15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288 w 10221"/>
                <a:gd name="connsiteY4" fmla="*/ 8267 h 10000"/>
                <a:gd name="connsiteX5" fmla="*/ 6480 w 10221"/>
                <a:gd name="connsiteY5" fmla="*/ 9453 h 10000"/>
                <a:gd name="connsiteX6" fmla="*/ 8519 w 10221"/>
                <a:gd name="connsiteY6" fmla="*/ 10000 h 10000"/>
                <a:gd name="connsiteX7" fmla="*/ 9505 w 10221"/>
                <a:gd name="connsiteY7" fmla="*/ 9328 h 10000"/>
                <a:gd name="connsiteX8" fmla="*/ 8519 w 10221"/>
                <a:gd name="connsiteY8" fmla="*/ 9188 h 10000"/>
                <a:gd name="connsiteX9" fmla="*/ 3597 w 10221"/>
                <a:gd name="connsiteY9" fmla="*/ 7204 h 10000"/>
                <a:gd name="connsiteX10" fmla="*/ 1065 w 10221"/>
                <a:gd name="connsiteY10" fmla="*/ 4644 h 10000"/>
                <a:gd name="connsiteX11" fmla="*/ 3386 w 10221"/>
                <a:gd name="connsiteY11" fmla="*/ 2427 h 10000"/>
                <a:gd name="connsiteX12" fmla="*/ 8519 w 10221"/>
                <a:gd name="connsiteY12" fmla="*/ 834 h 10000"/>
                <a:gd name="connsiteX13" fmla="*/ 10207 w 10221"/>
                <a:gd name="connsiteY13" fmla="*/ 225 h 10000"/>
                <a:gd name="connsiteX14" fmla="*/ 9505 w 10221"/>
                <a:gd name="connsiteY14" fmla="*/ 22 h 10000"/>
                <a:gd name="connsiteX15" fmla="*/ 6480 w 10221"/>
                <a:gd name="connsiteY15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288 w 10221"/>
                <a:gd name="connsiteY4" fmla="*/ 8267 h 10000"/>
                <a:gd name="connsiteX5" fmla="*/ 3242 w 10221"/>
                <a:gd name="connsiteY5" fmla="*/ 8828 h 10000"/>
                <a:gd name="connsiteX6" fmla="*/ 6480 w 10221"/>
                <a:gd name="connsiteY6" fmla="*/ 9453 h 10000"/>
                <a:gd name="connsiteX7" fmla="*/ 8519 w 10221"/>
                <a:gd name="connsiteY7" fmla="*/ 10000 h 10000"/>
                <a:gd name="connsiteX8" fmla="*/ 9505 w 10221"/>
                <a:gd name="connsiteY8" fmla="*/ 9328 h 10000"/>
                <a:gd name="connsiteX9" fmla="*/ 8519 w 10221"/>
                <a:gd name="connsiteY9" fmla="*/ 9188 h 10000"/>
                <a:gd name="connsiteX10" fmla="*/ 3597 w 10221"/>
                <a:gd name="connsiteY10" fmla="*/ 7204 h 10000"/>
                <a:gd name="connsiteX11" fmla="*/ 1065 w 10221"/>
                <a:gd name="connsiteY11" fmla="*/ 4644 h 10000"/>
                <a:gd name="connsiteX12" fmla="*/ 3386 w 10221"/>
                <a:gd name="connsiteY12" fmla="*/ 2427 h 10000"/>
                <a:gd name="connsiteX13" fmla="*/ 8519 w 10221"/>
                <a:gd name="connsiteY13" fmla="*/ 834 h 10000"/>
                <a:gd name="connsiteX14" fmla="*/ 10207 w 10221"/>
                <a:gd name="connsiteY14" fmla="*/ 225 h 10000"/>
                <a:gd name="connsiteX15" fmla="*/ 9505 w 10221"/>
                <a:gd name="connsiteY15" fmla="*/ 22 h 10000"/>
                <a:gd name="connsiteX16" fmla="*/ 6480 w 10221"/>
                <a:gd name="connsiteY16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288 w 10221"/>
                <a:gd name="connsiteY4" fmla="*/ 8267 h 10000"/>
                <a:gd name="connsiteX5" fmla="*/ 3524 w 10221"/>
                <a:gd name="connsiteY5" fmla="*/ 8641 h 10000"/>
                <a:gd name="connsiteX6" fmla="*/ 6480 w 10221"/>
                <a:gd name="connsiteY6" fmla="*/ 9453 h 10000"/>
                <a:gd name="connsiteX7" fmla="*/ 8519 w 10221"/>
                <a:gd name="connsiteY7" fmla="*/ 10000 h 10000"/>
                <a:gd name="connsiteX8" fmla="*/ 9505 w 10221"/>
                <a:gd name="connsiteY8" fmla="*/ 9328 h 10000"/>
                <a:gd name="connsiteX9" fmla="*/ 8519 w 10221"/>
                <a:gd name="connsiteY9" fmla="*/ 9188 h 10000"/>
                <a:gd name="connsiteX10" fmla="*/ 3597 w 10221"/>
                <a:gd name="connsiteY10" fmla="*/ 7204 h 10000"/>
                <a:gd name="connsiteX11" fmla="*/ 1065 w 10221"/>
                <a:gd name="connsiteY11" fmla="*/ 4644 h 10000"/>
                <a:gd name="connsiteX12" fmla="*/ 3386 w 10221"/>
                <a:gd name="connsiteY12" fmla="*/ 2427 h 10000"/>
                <a:gd name="connsiteX13" fmla="*/ 8519 w 10221"/>
                <a:gd name="connsiteY13" fmla="*/ 834 h 10000"/>
                <a:gd name="connsiteX14" fmla="*/ 10207 w 10221"/>
                <a:gd name="connsiteY14" fmla="*/ 225 h 10000"/>
                <a:gd name="connsiteX15" fmla="*/ 9505 w 10221"/>
                <a:gd name="connsiteY15" fmla="*/ 22 h 10000"/>
                <a:gd name="connsiteX16" fmla="*/ 6480 w 10221"/>
                <a:gd name="connsiteY16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3524 w 10221"/>
                <a:gd name="connsiteY5" fmla="*/ 8641 h 10000"/>
                <a:gd name="connsiteX6" fmla="*/ 6480 w 10221"/>
                <a:gd name="connsiteY6" fmla="*/ 9453 h 10000"/>
                <a:gd name="connsiteX7" fmla="*/ 8519 w 10221"/>
                <a:gd name="connsiteY7" fmla="*/ 10000 h 10000"/>
                <a:gd name="connsiteX8" fmla="*/ 9505 w 10221"/>
                <a:gd name="connsiteY8" fmla="*/ 9328 h 10000"/>
                <a:gd name="connsiteX9" fmla="*/ 8519 w 10221"/>
                <a:gd name="connsiteY9" fmla="*/ 9188 h 10000"/>
                <a:gd name="connsiteX10" fmla="*/ 3597 w 10221"/>
                <a:gd name="connsiteY10" fmla="*/ 7204 h 10000"/>
                <a:gd name="connsiteX11" fmla="*/ 1065 w 10221"/>
                <a:gd name="connsiteY11" fmla="*/ 4644 h 10000"/>
                <a:gd name="connsiteX12" fmla="*/ 3386 w 10221"/>
                <a:gd name="connsiteY12" fmla="*/ 2427 h 10000"/>
                <a:gd name="connsiteX13" fmla="*/ 8519 w 10221"/>
                <a:gd name="connsiteY13" fmla="*/ 834 h 10000"/>
                <a:gd name="connsiteX14" fmla="*/ 10207 w 10221"/>
                <a:gd name="connsiteY14" fmla="*/ 225 h 10000"/>
                <a:gd name="connsiteX15" fmla="*/ 9505 w 10221"/>
                <a:gd name="connsiteY15" fmla="*/ 22 h 10000"/>
                <a:gd name="connsiteX16" fmla="*/ 6480 w 10221"/>
                <a:gd name="connsiteY16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5357 w 10221"/>
                <a:gd name="connsiteY5" fmla="*/ 8579 h 10000"/>
                <a:gd name="connsiteX6" fmla="*/ 6480 w 10221"/>
                <a:gd name="connsiteY6" fmla="*/ 9453 h 10000"/>
                <a:gd name="connsiteX7" fmla="*/ 8519 w 10221"/>
                <a:gd name="connsiteY7" fmla="*/ 10000 h 10000"/>
                <a:gd name="connsiteX8" fmla="*/ 9505 w 10221"/>
                <a:gd name="connsiteY8" fmla="*/ 9328 h 10000"/>
                <a:gd name="connsiteX9" fmla="*/ 8519 w 10221"/>
                <a:gd name="connsiteY9" fmla="*/ 9188 h 10000"/>
                <a:gd name="connsiteX10" fmla="*/ 3597 w 10221"/>
                <a:gd name="connsiteY10" fmla="*/ 7204 h 10000"/>
                <a:gd name="connsiteX11" fmla="*/ 1065 w 10221"/>
                <a:gd name="connsiteY11" fmla="*/ 4644 h 10000"/>
                <a:gd name="connsiteX12" fmla="*/ 3386 w 10221"/>
                <a:gd name="connsiteY12" fmla="*/ 2427 h 10000"/>
                <a:gd name="connsiteX13" fmla="*/ 8519 w 10221"/>
                <a:gd name="connsiteY13" fmla="*/ 834 h 10000"/>
                <a:gd name="connsiteX14" fmla="*/ 10207 w 10221"/>
                <a:gd name="connsiteY14" fmla="*/ 225 h 10000"/>
                <a:gd name="connsiteX15" fmla="*/ 9505 w 10221"/>
                <a:gd name="connsiteY15" fmla="*/ 22 h 10000"/>
                <a:gd name="connsiteX16" fmla="*/ 6480 w 10221"/>
                <a:gd name="connsiteY16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396 w 10221"/>
                <a:gd name="connsiteY5" fmla="*/ 8328 h 10000"/>
                <a:gd name="connsiteX6" fmla="*/ 5357 w 10221"/>
                <a:gd name="connsiteY6" fmla="*/ 8579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3597 w 10221"/>
                <a:gd name="connsiteY11" fmla="*/ 7204 h 10000"/>
                <a:gd name="connsiteX12" fmla="*/ 1065 w 10221"/>
                <a:gd name="connsiteY12" fmla="*/ 4644 h 10000"/>
                <a:gd name="connsiteX13" fmla="*/ 3386 w 10221"/>
                <a:gd name="connsiteY13" fmla="*/ 2427 h 10000"/>
                <a:gd name="connsiteX14" fmla="*/ 8519 w 10221"/>
                <a:gd name="connsiteY14" fmla="*/ 834 h 10000"/>
                <a:gd name="connsiteX15" fmla="*/ 10207 w 10221"/>
                <a:gd name="connsiteY15" fmla="*/ 225 h 10000"/>
                <a:gd name="connsiteX16" fmla="*/ 9505 w 10221"/>
                <a:gd name="connsiteY16" fmla="*/ 22 h 10000"/>
                <a:gd name="connsiteX17" fmla="*/ 6480 w 10221"/>
                <a:gd name="connsiteY17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5357 w 10221"/>
                <a:gd name="connsiteY6" fmla="*/ 8579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3597 w 10221"/>
                <a:gd name="connsiteY11" fmla="*/ 7204 h 10000"/>
                <a:gd name="connsiteX12" fmla="*/ 1065 w 10221"/>
                <a:gd name="connsiteY12" fmla="*/ 4644 h 10000"/>
                <a:gd name="connsiteX13" fmla="*/ 3386 w 10221"/>
                <a:gd name="connsiteY13" fmla="*/ 2427 h 10000"/>
                <a:gd name="connsiteX14" fmla="*/ 8519 w 10221"/>
                <a:gd name="connsiteY14" fmla="*/ 834 h 10000"/>
                <a:gd name="connsiteX15" fmla="*/ 10207 w 10221"/>
                <a:gd name="connsiteY15" fmla="*/ 225 h 10000"/>
                <a:gd name="connsiteX16" fmla="*/ 9505 w 10221"/>
                <a:gd name="connsiteY16" fmla="*/ 22 h 10000"/>
                <a:gd name="connsiteX17" fmla="*/ 6480 w 10221"/>
                <a:gd name="connsiteY17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3597 w 10221"/>
                <a:gd name="connsiteY11" fmla="*/ 7204 h 10000"/>
                <a:gd name="connsiteX12" fmla="*/ 1065 w 10221"/>
                <a:gd name="connsiteY12" fmla="*/ 4644 h 10000"/>
                <a:gd name="connsiteX13" fmla="*/ 3386 w 10221"/>
                <a:gd name="connsiteY13" fmla="*/ 2427 h 10000"/>
                <a:gd name="connsiteX14" fmla="*/ 8519 w 10221"/>
                <a:gd name="connsiteY14" fmla="*/ 834 h 10000"/>
                <a:gd name="connsiteX15" fmla="*/ 10207 w 10221"/>
                <a:gd name="connsiteY15" fmla="*/ 225 h 10000"/>
                <a:gd name="connsiteX16" fmla="*/ 9505 w 10221"/>
                <a:gd name="connsiteY16" fmla="*/ 22 h 10000"/>
                <a:gd name="connsiteX17" fmla="*/ 6480 w 10221"/>
                <a:gd name="connsiteY17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3597 w 10221"/>
                <a:gd name="connsiteY11" fmla="*/ 7204 h 10000"/>
                <a:gd name="connsiteX12" fmla="*/ 1065 w 10221"/>
                <a:gd name="connsiteY12" fmla="*/ 4644 h 10000"/>
                <a:gd name="connsiteX13" fmla="*/ 3386 w 10221"/>
                <a:gd name="connsiteY13" fmla="*/ 2427 h 10000"/>
                <a:gd name="connsiteX14" fmla="*/ 6908 w 10221"/>
                <a:gd name="connsiteY14" fmla="*/ 1359 h 10000"/>
                <a:gd name="connsiteX15" fmla="*/ 8519 w 10221"/>
                <a:gd name="connsiteY15" fmla="*/ 834 h 10000"/>
                <a:gd name="connsiteX16" fmla="*/ 10207 w 10221"/>
                <a:gd name="connsiteY16" fmla="*/ 225 h 10000"/>
                <a:gd name="connsiteX17" fmla="*/ 9505 w 10221"/>
                <a:gd name="connsiteY17" fmla="*/ 22 h 10000"/>
                <a:gd name="connsiteX18" fmla="*/ 6480 w 10221"/>
                <a:gd name="connsiteY18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3597 w 10221"/>
                <a:gd name="connsiteY11" fmla="*/ 7204 h 10000"/>
                <a:gd name="connsiteX12" fmla="*/ 1065 w 10221"/>
                <a:gd name="connsiteY12" fmla="*/ 4644 h 10000"/>
                <a:gd name="connsiteX13" fmla="*/ 3386 w 10221"/>
                <a:gd name="connsiteY13" fmla="*/ 2427 h 10000"/>
                <a:gd name="connsiteX14" fmla="*/ 5498 w 10221"/>
                <a:gd name="connsiteY14" fmla="*/ 1078 h 10000"/>
                <a:gd name="connsiteX15" fmla="*/ 8519 w 10221"/>
                <a:gd name="connsiteY15" fmla="*/ 834 h 10000"/>
                <a:gd name="connsiteX16" fmla="*/ 10207 w 10221"/>
                <a:gd name="connsiteY16" fmla="*/ 225 h 10000"/>
                <a:gd name="connsiteX17" fmla="*/ 9505 w 10221"/>
                <a:gd name="connsiteY17" fmla="*/ 22 h 10000"/>
                <a:gd name="connsiteX18" fmla="*/ 6480 w 10221"/>
                <a:gd name="connsiteY18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3597 w 10221"/>
                <a:gd name="connsiteY11" fmla="*/ 7204 h 10000"/>
                <a:gd name="connsiteX12" fmla="*/ 1065 w 10221"/>
                <a:gd name="connsiteY12" fmla="*/ 4644 h 10000"/>
                <a:gd name="connsiteX13" fmla="*/ 3386 w 10221"/>
                <a:gd name="connsiteY13" fmla="*/ 2427 h 10000"/>
                <a:gd name="connsiteX14" fmla="*/ 3806 w 10221"/>
                <a:gd name="connsiteY14" fmla="*/ 1984 h 10000"/>
                <a:gd name="connsiteX15" fmla="*/ 5498 w 10221"/>
                <a:gd name="connsiteY15" fmla="*/ 1078 h 10000"/>
                <a:gd name="connsiteX16" fmla="*/ 8519 w 10221"/>
                <a:gd name="connsiteY16" fmla="*/ 834 h 10000"/>
                <a:gd name="connsiteX17" fmla="*/ 10207 w 10221"/>
                <a:gd name="connsiteY17" fmla="*/ 225 h 10000"/>
                <a:gd name="connsiteX18" fmla="*/ 9505 w 10221"/>
                <a:gd name="connsiteY18" fmla="*/ 22 h 10000"/>
                <a:gd name="connsiteX19" fmla="*/ 6480 w 10221"/>
                <a:gd name="connsiteY19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3597 w 10221"/>
                <a:gd name="connsiteY11" fmla="*/ 7204 h 10000"/>
                <a:gd name="connsiteX12" fmla="*/ 1065 w 10221"/>
                <a:gd name="connsiteY12" fmla="*/ 4644 h 10000"/>
                <a:gd name="connsiteX13" fmla="*/ 3386 w 10221"/>
                <a:gd name="connsiteY13" fmla="*/ 2427 h 10000"/>
                <a:gd name="connsiteX14" fmla="*/ 2396 w 10221"/>
                <a:gd name="connsiteY14" fmla="*/ 1265 h 10000"/>
                <a:gd name="connsiteX15" fmla="*/ 5498 w 10221"/>
                <a:gd name="connsiteY15" fmla="*/ 1078 h 10000"/>
                <a:gd name="connsiteX16" fmla="*/ 8519 w 10221"/>
                <a:gd name="connsiteY16" fmla="*/ 834 h 10000"/>
                <a:gd name="connsiteX17" fmla="*/ 10207 w 10221"/>
                <a:gd name="connsiteY17" fmla="*/ 225 h 10000"/>
                <a:gd name="connsiteX18" fmla="*/ 9505 w 10221"/>
                <a:gd name="connsiteY18" fmla="*/ 22 h 10000"/>
                <a:gd name="connsiteX19" fmla="*/ 6480 w 10221"/>
                <a:gd name="connsiteY19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3597 w 10221"/>
                <a:gd name="connsiteY11" fmla="*/ 7204 h 10000"/>
                <a:gd name="connsiteX12" fmla="*/ 1065 w 10221"/>
                <a:gd name="connsiteY12" fmla="*/ 4644 h 10000"/>
                <a:gd name="connsiteX13" fmla="*/ 1553 w 10221"/>
                <a:gd name="connsiteY13" fmla="*/ 2427 h 10000"/>
                <a:gd name="connsiteX14" fmla="*/ 2396 w 10221"/>
                <a:gd name="connsiteY14" fmla="*/ 1265 h 10000"/>
                <a:gd name="connsiteX15" fmla="*/ 5498 w 10221"/>
                <a:gd name="connsiteY15" fmla="*/ 1078 h 10000"/>
                <a:gd name="connsiteX16" fmla="*/ 8519 w 10221"/>
                <a:gd name="connsiteY16" fmla="*/ 834 h 10000"/>
                <a:gd name="connsiteX17" fmla="*/ 10207 w 10221"/>
                <a:gd name="connsiteY17" fmla="*/ 225 h 10000"/>
                <a:gd name="connsiteX18" fmla="*/ 9505 w 10221"/>
                <a:gd name="connsiteY18" fmla="*/ 22 h 10000"/>
                <a:gd name="connsiteX19" fmla="*/ 6480 w 10221"/>
                <a:gd name="connsiteY19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3597 w 10221"/>
                <a:gd name="connsiteY11" fmla="*/ 7204 h 10000"/>
                <a:gd name="connsiteX12" fmla="*/ 1065 w 10221"/>
                <a:gd name="connsiteY12" fmla="*/ 4644 h 10000"/>
                <a:gd name="connsiteX13" fmla="*/ 1553 w 10221"/>
                <a:gd name="connsiteY13" fmla="*/ 2427 h 10000"/>
                <a:gd name="connsiteX14" fmla="*/ 1691 w 10221"/>
                <a:gd name="connsiteY14" fmla="*/ 1421 h 10000"/>
                <a:gd name="connsiteX15" fmla="*/ 5498 w 10221"/>
                <a:gd name="connsiteY15" fmla="*/ 1078 h 10000"/>
                <a:gd name="connsiteX16" fmla="*/ 8519 w 10221"/>
                <a:gd name="connsiteY16" fmla="*/ 834 h 10000"/>
                <a:gd name="connsiteX17" fmla="*/ 10207 w 10221"/>
                <a:gd name="connsiteY17" fmla="*/ 225 h 10000"/>
                <a:gd name="connsiteX18" fmla="*/ 9505 w 10221"/>
                <a:gd name="connsiteY18" fmla="*/ 22 h 10000"/>
                <a:gd name="connsiteX19" fmla="*/ 6480 w 10221"/>
                <a:gd name="connsiteY19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3597 w 10221"/>
                <a:gd name="connsiteY11" fmla="*/ 7204 h 10000"/>
                <a:gd name="connsiteX12" fmla="*/ 1629 w 10221"/>
                <a:gd name="connsiteY12" fmla="*/ 4644 h 10000"/>
                <a:gd name="connsiteX13" fmla="*/ 1553 w 10221"/>
                <a:gd name="connsiteY13" fmla="*/ 2427 h 10000"/>
                <a:gd name="connsiteX14" fmla="*/ 1691 w 10221"/>
                <a:gd name="connsiteY14" fmla="*/ 1421 h 10000"/>
                <a:gd name="connsiteX15" fmla="*/ 5498 w 10221"/>
                <a:gd name="connsiteY15" fmla="*/ 1078 h 10000"/>
                <a:gd name="connsiteX16" fmla="*/ 8519 w 10221"/>
                <a:gd name="connsiteY16" fmla="*/ 834 h 10000"/>
                <a:gd name="connsiteX17" fmla="*/ 10207 w 10221"/>
                <a:gd name="connsiteY17" fmla="*/ 225 h 10000"/>
                <a:gd name="connsiteX18" fmla="*/ 9505 w 10221"/>
                <a:gd name="connsiteY18" fmla="*/ 22 h 10000"/>
                <a:gd name="connsiteX19" fmla="*/ 6480 w 10221"/>
                <a:gd name="connsiteY19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3597 w 10221"/>
                <a:gd name="connsiteY11" fmla="*/ 7204 h 10000"/>
                <a:gd name="connsiteX12" fmla="*/ 1629 w 10221"/>
                <a:gd name="connsiteY12" fmla="*/ 4644 h 10000"/>
                <a:gd name="connsiteX13" fmla="*/ 1553 w 10221"/>
                <a:gd name="connsiteY13" fmla="*/ 2427 h 10000"/>
                <a:gd name="connsiteX14" fmla="*/ 1691 w 10221"/>
                <a:gd name="connsiteY14" fmla="*/ 1421 h 10000"/>
                <a:gd name="connsiteX15" fmla="*/ 3806 w 10221"/>
                <a:gd name="connsiteY15" fmla="*/ 1109 h 10000"/>
                <a:gd name="connsiteX16" fmla="*/ 8519 w 10221"/>
                <a:gd name="connsiteY16" fmla="*/ 834 h 10000"/>
                <a:gd name="connsiteX17" fmla="*/ 10207 w 10221"/>
                <a:gd name="connsiteY17" fmla="*/ 225 h 10000"/>
                <a:gd name="connsiteX18" fmla="*/ 9505 w 10221"/>
                <a:gd name="connsiteY18" fmla="*/ 22 h 10000"/>
                <a:gd name="connsiteX19" fmla="*/ 6480 w 10221"/>
                <a:gd name="connsiteY19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3597 w 10221"/>
                <a:gd name="connsiteY11" fmla="*/ 7204 h 10000"/>
                <a:gd name="connsiteX12" fmla="*/ 1629 w 10221"/>
                <a:gd name="connsiteY12" fmla="*/ 4644 h 10000"/>
                <a:gd name="connsiteX13" fmla="*/ 1553 w 10221"/>
                <a:gd name="connsiteY13" fmla="*/ 2427 h 10000"/>
                <a:gd name="connsiteX14" fmla="*/ 1691 w 10221"/>
                <a:gd name="connsiteY14" fmla="*/ 1421 h 10000"/>
                <a:gd name="connsiteX15" fmla="*/ 3806 w 10221"/>
                <a:gd name="connsiteY15" fmla="*/ 1109 h 10000"/>
                <a:gd name="connsiteX16" fmla="*/ 8096 w 10221"/>
                <a:gd name="connsiteY16" fmla="*/ 928 h 10000"/>
                <a:gd name="connsiteX17" fmla="*/ 10207 w 10221"/>
                <a:gd name="connsiteY17" fmla="*/ 225 h 10000"/>
                <a:gd name="connsiteX18" fmla="*/ 9505 w 10221"/>
                <a:gd name="connsiteY18" fmla="*/ 22 h 10000"/>
                <a:gd name="connsiteX19" fmla="*/ 6480 w 10221"/>
                <a:gd name="connsiteY19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8519 w 10221"/>
                <a:gd name="connsiteY10" fmla="*/ 9188 h 10000"/>
                <a:gd name="connsiteX11" fmla="*/ 1905 w 10221"/>
                <a:gd name="connsiteY11" fmla="*/ 7923 h 10000"/>
                <a:gd name="connsiteX12" fmla="*/ 1629 w 10221"/>
                <a:gd name="connsiteY12" fmla="*/ 4644 h 10000"/>
                <a:gd name="connsiteX13" fmla="*/ 1553 w 10221"/>
                <a:gd name="connsiteY13" fmla="*/ 2427 h 10000"/>
                <a:gd name="connsiteX14" fmla="*/ 1691 w 10221"/>
                <a:gd name="connsiteY14" fmla="*/ 1421 h 10000"/>
                <a:gd name="connsiteX15" fmla="*/ 3806 w 10221"/>
                <a:gd name="connsiteY15" fmla="*/ 1109 h 10000"/>
                <a:gd name="connsiteX16" fmla="*/ 8096 w 10221"/>
                <a:gd name="connsiteY16" fmla="*/ 928 h 10000"/>
                <a:gd name="connsiteX17" fmla="*/ 10207 w 10221"/>
                <a:gd name="connsiteY17" fmla="*/ 225 h 10000"/>
                <a:gd name="connsiteX18" fmla="*/ 9505 w 10221"/>
                <a:gd name="connsiteY18" fmla="*/ 22 h 10000"/>
                <a:gd name="connsiteX19" fmla="*/ 6480 w 10221"/>
                <a:gd name="connsiteY19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9224 w 10221"/>
                <a:gd name="connsiteY10" fmla="*/ 9094 h 10000"/>
                <a:gd name="connsiteX11" fmla="*/ 1905 w 10221"/>
                <a:gd name="connsiteY11" fmla="*/ 7923 h 10000"/>
                <a:gd name="connsiteX12" fmla="*/ 1629 w 10221"/>
                <a:gd name="connsiteY12" fmla="*/ 4644 h 10000"/>
                <a:gd name="connsiteX13" fmla="*/ 1553 w 10221"/>
                <a:gd name="connsiteY13" fmla="*/ 2427 h 10000"/>
                <a:gd name="connsiteX14" fmla="*/ 1691 w 10221"/>
                <a:gd name="connsiteY14" fmla="*/ 1421 h 10000"/>
                <a:gd name="connsiteX15" fmla="*/ 3806 w 10221"/>
                <a:gd name="connsiteY15" fmla="*/ 1109 h 10000"/>
                <a:gd name="connsiteX16" fmla="*/ 8096 w 10221"/>
                <a:gd name="connsiteY16" fmla="*/ 928 h 10000"/>
                <a:gd name="connsiteX17" fmla="*/ 10207 w 10221"/>
                <a:gd name="connsiteY17" fmla="*/ 225 h 10000"/>
                <a:gd name="connsiteX18" fmla="*/ 9505 w 10221"/>
                <a:gd name="connsiteY18" fmla="*/ 22 h 10000"/>
                <a:gd name="connsiteX19" fmla="*/ 6480 w 10221"/>
                <a:gd name="connsiteY19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9224 w 10221"/>
                <a:gd name="connsiteY10" fmla="*/ 9094 h 10000"/>
                <a:gd name="connsiteX11" fmla="*/ 4511 w 10221"/>
                <a:gd name="connsiteY11" fmla="*/ 8359 h 10000"/>
                <a:gd name="connsiteX12" fmla="*/ 1905 w 10221"/>
                <a:gd name="connsiteY12" fmla="*/ 7923 h 10000"/>
                <a:gd name="connsiteX13" fmla="*/ 1629 w 10221"/>
                <a:gd name="connsiteY13" fmla="*/ 4644 h 10000"/>
                <a:gd name="connsiteX14" fmla="*/ 1553 w 10221"/>
                <a:gd name="connsiteY14" fmla="*/ 2427 h 10000"/>
                <a:gd name="connsiteX15" fmla="*/ 1691 w 10221"/>
                <a:gd name="connsiteY15" fmla="*/ 1421 h 10000"/>
                <a:gd name="connsiteX16" fmla="*/ 3806 w 10221"/>
                <a:gd name="connsiteY16" fmla="*/ 1109 h 10000"/>
                <a:gd name="connsiteX17" fmla="*/ 8096 w 10221"/>
                <a:gd name="connsiteY17" fmla="*/ 928 h 10000"/>
                <a:gd name="connsiteX18" fmla="*/ 10207 w 10221"/>
                <a:gd name="connsiteY18" fmla="*/ 225 h 10000"/>
                <a:gd name="connsiteX19" fmla="*/ 9505 w 10221"/>
                <a:gd name="connsiteY19" fmla="*/ 22 h 10000"/>
                <a:gd name="connsiteX20" fmla="*/ 6480 w 10221"/>
                <a:gd name="connsiteY20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7532 w 10221"/>
                <a:gd name="connsiteY10" fmla="*/ 8594 h 10000"/>
                <a:gd name="connsiteX11" fmla="*/ 4511 w 10221"/>
                <a:gd name="connsiteY11" fmla="*/ 8359 h 10000"/>
                <a:gd name="connsiteX12" fmla="*/ 1905 w 10221"/>
                <a:gd name="connsiteY12" fmla="*/ 7923 h 10000"/>
                <a:gd name="connsiteX13" fmla="*/ 1629 w 10221"/>
                <a:gd name="connsiteY13" fmla="*/ 4644 h 10000"/>
                <a:gd name="connsiteX14" fmla="*/ 1553 w 10221"/>
                <a:gd name="connsiteY14" fmla="*/ 2427 h 10000"/>
                <a:gd name="connsiteX15" fmla="*/ 1691 w 10221"/>
                <a:gd name="connsiteY15" fmla="*/ 1421 h 10000"/>
                <a:gd name="connsiteX16" fmla="*/ 3806 w 10221"/>
                <a:gd name="connsiteY16" fmla="*/ 1109 h 10000"/>
                <a:gd name="connsiteX17" fmla="*/ 8096 w 10221"/>
                <a:gd name="connsiteY17" fmla="*/ 928 h 10000"/>
                <a:gd name="connsiteX18" fmla="*/ 10207 w 10221"/>
                <a:gd name="connsiteY18" fmla="*/ 225 h 10000"/>
                <a:gd name="connsiteX19" fmla="*/ 9505 w 10221"/>
                <a:gd name="connsiteY19" fmla="*/ 22 h 10000"/>
                <a:gd name="connsiteX20" fmla="*/ 6480 w 10221"/>
                <a:gd name="connsiteY20" fmla="*/ 756 h 10000"/>
                <a:gd name="connsiteX0" fmla="*/ 6480 w 10221"/>
                <a:gd name="connsiteY0" fmla="*/ 756 h 10000"/>
                <a:gd name="connsiteX1" fmla="*/ 2260 w 10221"/>
                <a:gd name="connsiteY1" fmla="*/ 881 h 10000"/>
                <a:gd name="connsiteX2" fmla="*/ 9 w 10221"/>
                <a:gd name="connsiteY2" fmla="*/ 1328 h 10000"/>
                <a:gd name="connsiteX3" fmla="*/ 221 w 10221"/>
                <a:gd name="connsiteY3" fmla="*/ 4597 h 10000"/>
                <a:gd name="connsiteX4" fmla="*/ 429 w 10221"/>
                <a:gd name="connsiteY4" fmla="*/ 8111 h 10000"/>
                <a:gd name="connsiteX5" fmla="*/ 2678 w 10221"/>
                <a:gd name="connsiteY5" fmla="*/ 8609 h 10000"/>
                <a:gd name="connsiteX6" fmla="*/ 6767 w 10221"/>
                <a:gd name="connsiteY6" fmla="*/ 8766 h 10000"/>
                <a:gd name="connsiteX7" fmla="*/ 6480 w 10221"/>
                <a:gd name="connsiteY7" fmla="*/ 9453 h 10000"/>
                <a:gd name="connsiteX8" fmla="*/ 8519 w 10221"/>
                <a:gd name="connsiteY8" fmla="*/ 10000 h 10000"/>
                <a:gd name="connsiteX9" fmla="*/ 9505 w 10221"/>
                <a:gd name="connsiteY9" fmla="*/ 9328 h 10000"/>
                <a:gd name="connsiteX10" fmla="*/ 7955 w 10221"/>
                <a:gd name="connsiteY10" fmla="*/ 8438 h 10000"/>
                <a:gd name="connsiteX11" fmla="*/ 4511 w 10221"/>
                <a:gd name="connsiteY11" fmla="*/ 8359 h 10000"/>
                <a:gd name="connsiteX12" fmla="*/ 1905 w 10221"/>
                <a:gd name="connsiteY12" fmla="*/ 7923 h 10000"/>
                <a:gd name="connsiteX13" fmla="*/ 1629 w 10221"/>
                <a:gd name="connsiteY13" fmla="*/ 4644 h 10000"/>
                <a:gd name="connsiteX14" fmla="*/ 1553 w 10221"/>
                <a:gd name="connsiteY14" fmla="*/ 2427 h 10000"/>
                <a:gd name="connsiteX15" fmla="*/ 1691 w 10221"/>
                <a:gd name="connsiteY15" fmla="*/ 1421 h 10000"/>
                <a:gd name="connsiteX16" fmla="*/ 3806 w 10221"/>
                <a:gd name="connsiteY16" fmla="*/ 1109 h 10000"/>
                <a:gd name="connsiteX17" fmla="*/ 8096 w 10221"/>
                <a:gd name="connsiteY17" fmla="*/ 928 h 10000"/>
                <a:gd name="connsiteX18" fmla="*/ 10207 w 10221"/>
                <a:gd name="connsiteY18" fmla="*/ 225 h 10000"/>
                <a:gd name="connsiteX19" fmla="*/ 9505 w 10221"/>
                <a:gd name="connsiteY19" fmla="*/ 22 h 10000"/>
                <a:gd name="connsiteX20" fmla="*/ 6480 w 10221"/>
                <a:gd name="connsiteY20" fmla="*/ 756 h 10000"/>
                <a:gd name="connsiteX0" fmla="*/ 6480 w 10207"/>
                <a:gd name="connsiteY0" fmla="*/ 756 h 10000"/>
                <a:gd name="connsiteX1" fmla="*/ 2260 w 10207"/>
                <a:gd name="connsiteY1" fmla="*/ 881 h 10000"/>
                <a:gd name="connsiteX2" fmla="*/ 9 w 10207"/>
                <a:gd name="connsiteY2" fmla="*/ 1328 h 10000"/>
                <a:gd name="connsiteX3" fmla="*/ 221 w 10207"/>
                <a:gd name="connsiteY3" fmla="*/ 4597 h 10000"/>
                <a:gd name="connsiteX4" fmla="*/ 429 w 10207"/>
                <a:gd name="connsiteY4" fmla="*/ 8111 h 10000"/>
                <a:gd name="connsiteX5" fmla="*/ 2678 w 10207"/>
                <a:gd name="connsiteY5" fmla="*/ 8609 h 10000"/>
                <a:gd name="connsiteX6" fmla="*/ 6767 w 10207"/>
                <a:gd name="connsiteY6" fmla="*/ 8766 h 10000"/>
                <a:gd name="connsiteX7" fmla="*/ 6480 w 10207"/>
                <a:gd name="connsiteY7" fmla="*/ 9453 h 10000"/>
                <a:gd name="connsiteX8" fmla="*/ 8519 w 10207"/>
                <a:gd name="connsiteY8" fmla="*/ 10000 h 10000"/>
                <a:gd name="connsiteX9" fmla="*/ 9505 w 10207"/>
                <a:gd name="connsiteY9" fmla="*/ 9328 h 10000"/>
                <a:gd name="connsiteX10" fmla="*/ 7955 w 10207"/>
                <a:gd name="connsiteY10" fmla="*/ 8438 h 10000"/>
                <a:gd name="connsiteX11" fmla="*/ 4511 w 10207"/>
                <a:gd name="connsiteY11" fmla="*/ 8359 h 10000"/>
                <a:gd name="connsiteX12" fmla="*/ 1905 w 10207"/>
                <a:gd name="connsiteY12" fmla="*/ 7923 h 10000"/>
                <a:gd name="connsiteX13" fmla="*/ 1629 w 10207"/>
                <a:gd name="connsiteY13" fmla="*/ 4644 h 10000"/>
                <a:gd name="connsiteX14" fmla="*/ 1553 w 10207"/>
                <a:gd name="connsiteY14" fmla="*/ 2427 h 10000"/>
                <a:gd name="connsiteX15" fmla="*/ 1691 w 10207"/>
                <a:gd name="connsiteY15" fmla="*/ 1421 h 10000"/>
                <a:gd name="connsiteX16" fmla="*/ 3806 w 10207"/>
                <a:gd name="connsiteY16" fmla="*/ 1109 h 10000"/>
                <a:gd name="connsiteX17" fmla="*/ 8096 w 10207"/>
                <a:gd name="connsiteY17" fmla="*/ 928 h 10000"/>
                <a:gd name="connsiteX18" fmla="*/ 10207 w 10207"/>
                <a:gd name="connsiteY18" fmla="*/ 225 h 10000"/>
                <a:gd name="connsiteX19" fmla="*/ 9505 w 10207"/>
                <a:gd name="connsiteY19" fmla="*/ 22 h 10000"/>
                <a:gd name="connsiteX20" fmla="*/ 6480 w 10207"/>
                <a:gd name="connsiteY20" fmla="*/ 756 h 10000"/>
                <a:gd name="connsiteX0" fmla="*/ 6480 w 10207"/>
                <a:gd name="connsiteY0" fmla="*/ 756 h 10000"/>
                <a:gd name="connsiteX1" fmla="*/ 2260 w 10207"/>
                <a:gd name="connsiteY1" fmla="*/ 881 h 10000"/>
                <a:gd name="connsiteX2" fmla="*/ 9 w 10207"/>
                <a:gd name="connsiteY2" fmla="*/ 1328 h 10000"/>
                <a:gd name="connsiteX3" fmla="*/ 221 w 10207"/>
                <a:gd name="connsiteY3" fmla="*/ 4597 h 10000"/>
                <a:gd name="connsiteX4" fmla="*/ 429 w 10207"/>
                <a:gd name="connsiteY4" fmla="*/ 8111 h 10000"/>
                <a:gd name="connsiteX5" fmla="*/ 2678 w 10207"/>
                <a:gd name="connsiteY5" fmla="*/ 8609 h 10000"/>
                <a:gd name="connsiteX6" fmla="*/ 6345 w 10207"/>
                <a:gd name="connsiteY6" fmla="*/ 8766 h 10000"/>
                <a:gd name="connsiteX7" fmla="*/ 6480 w 10207"/>
                <a:gd name="connsiteY7" fmla="*/ 9453 h 10000"/>
                <a:gd name="connsiteX8" fmla="*/ 8519 w 10207"/>
                <a:gd name="connsiteY8" fmla="*/ 10000 h 10000"/>
                <a:gd name="connsiteX9" fmla="*/ 9505 w 10207"/>
                <a:gd name="connsiteY9" fmla="*/ 9328 h 10000"/>
                <a:gd name="connsiteX10" fmla="*/ 7955 w 10207"/>
                <a:gd name="connsiteY10" fmla="*/ 8438 h 10000"/>
                <a:gd name="connsiteX11" fmla="*/ 4511 w 10207"/>
                <a:gd name="connsiteY11" fmla="*/ 8359 h 10000"/>
                <a:gd name="connsiteX12" fmla="*/ 1905 w 10207"/>
                <a:gd name="connsiteY12" fmla="*/ 7923 h 10000"/>
                <a:gd name="connsiteX13" fmla="*/ 1629 w 10207"/>
                <a:gd name="connsiteY13" fmla="*/ 4644 h 10000"/>
                <a:gd name="connsiteX14" fmla="*/ 1553 w 10207"/>
                <a:gd name="connsiteY14" fmla="*/ 2427 h 10000"/>
                <a:gd name="connsiteX15" fmla="*/ 1691 w 10207"/>
                <a:gd name="connsiteY15" fmla="*/ 1421 h 10000"/>
                <a:gd name="connsiteX16" fmla="*/ 3806 w 10207"/>
                <a:gd name="connsiteY16" fmla="*/ 1109 h 10000"/>
                <a:gd name="connsiteX17" fmla="*/ 8096 w 10207"/>
                <a:gd name="connsiteY17" fmla="*/ 928 h 10000"/>
                <a:gd name="connsiteX18" fmla="*/ 10207 w 10207"/>
                <a:gd name="connsiteY18" fmla="*/ 225 h 10000"/>
                <a:gd name="connsiteX19" fmla="*/ 9505 w 10207"/>
                <a:gd name="connsiteY19" fmla="*/ 22 h 10000"/>
                <a:gd name="connsiteX20" fmla="*/ 6480 w 10207"/>
                <a:gd name="connsiteY20" fmla="*/ 75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07" h="10000">
                  <a:moveTo>
                    <a:pt x="6480" y="756"/>
                  </a:moveTo>
                  <a:lnTo>
                    <a:pt x="2260" y="881"/>
                  </a:lnTo>
                  <a:lnTo>
                    <a:pt x="9" y="1328"/>
                  </a:lnTo>
                  <a:cubicBezTo>
                    <a:pt x="-62" y="2418"/>
                    <a:pt x="292" y="3507"/>
                    <a:pt x="221" y="4597"/>
                  </a:cubicBezTo>
                  <a:cubicBezTo>
                    <a:pt x="243" y="5820"/>
                    <a:pt x="407" y="6888"/>
                    <a:pt x="429" y="8111"/>
                  </a:cubicBezTo>
                  <a:lnTo>
                    <a:pt x="2678" y="8609"/>
                  </a:lnTo>
                  <a:lnTo>
                    <a:pt x="6345" y="8766"/>
                  </a:lnTo>
                  <a:lnTo>
                    <a:pt x="6480" y="9453"/>
                  </a:lnTo>
                  <a:cubicBezTo>
                    <a:pt x="6903" y="9750"/>
                    <a:pt x="7043" y="9891"/>
                    <a:pt x="8519" y="10000"/>
                  </a:cubicBezTo>
                  <a:cubicBezTo>
                    <a:pt x="10419" y="9891"/>
                    <a:pt x="9714" y="9750"/>
                    <a:pt x="9505" y="9328"/>
                  </a:cubicBezTo>
                  <a:cubicBezTo>
                    <a:pt x="9364" y="9250"/>
                    <a:pt x="7955" y="8438"/>
                    <a:pt x="7955" y="8438"/>
                  </a:cubicBezTo>
                  <a:lnTo>
                    <a:pt x="4511" y="8359"/>
                  </a:lnTo>
                  <a:lnTo>
                    <a:pt x="1905" y="7923"/>
                  </a:lnTo>
                  <a:lnTo>
                    <a:pt x="1629" y="4644"/>
                  </a:lnTo>
                  <a:cubicBezTo>
                    <a:pt x="1604" y="3905"/>
                    <a:pt x="1578" y="3166"/>
                    <a:pt x="1553" y="2427"/>
                  </a:cubicBezTo>
                  <a:lnTo>
                    <a:pt x="1691" y="1421"/>
                  </a:lnTo>
                  <a:lnTo>
                    <a:pt x="3806" y="1109"/>
                  </a:lnTo>
                  <a:lnTo>
                    <a:pt x="8096" y="928"/>
                  </a:lnTo>
                  <a:cubicBezTo>
                    <a:pt x="9855" y="756"/>
                    <a:pt x="10207" y="600"/>
                    <a:pt x="10207" y="225"/>
                  </a:cubicBezTo>
                  <a:cubicBezTo>
                    <a:pt x="9997" y="163"/>
                    <a:pt x="9926" y="37"/>
                    <a:pt x="9505" y="22"/>
                  </a:cubicBezTo>
                  <a:cubicBezTo>
                    <a:pt x="6691" y="-103"/>
                    <a:pt x="6480" y="350"/>
                    <a:pt x="6480" y="756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67" name="Group 111"/>
          <p:cNvGrpSpPr>
            <a:grpSpLocks/>
          </p:cNvGrpSpPr>
          <p:nvPr/>
        </p:nvGrpSpPr>
        <p:grpSpPr bwMode="auto">
          <a:xfrm>
            <a:off x="2593975" y="1776413"/>
            <a:ext cx="1057275" cy="3944937"/>
            <a:chOff x="1634" y="972"/>
            <a:chExt cx="666" cy="2485"/>
          </a:xfrm>
        </p:grpSpPr>
        <p:sp>
          <p:nvSpPr>
            <p:cNvPr id="68" name="Text Box 109"/>
            <p:cNvSpPr txBox="1">
              <a:spLocks noChangeArrowheads="1"/>
            </p:cNvSpPr>
            <p:nvPr/>
          </p:nvSpPr>
          <p:spPr bwMode="auto">
            <a:xfrm>
              <a:off x="1634" y="97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69" name="Text Box 110"/>
            <p:cNvSpPr txBox="1">
              <a:spLocks noChangeArrowheads="1"/>
            </p:cNvSpPr>
            <p:nvPr/>
          </p:nvSpPr>
          <p:spPr bwMode="auto">
            <a:xfrm>
              <a:off x="2112" y="322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70" name="Group 114"/>
          <p:cNvGrpSpPr>
            <a:grpSpLocks/>
          </p:cNvGrpSpPr>
          <p:nvPr/>
        </p:nvGrpSpPr>
        <p:grpSpPr bwMode="auto">
          <a:xfrm>
            <a:off x="3352800" y="1757363"/>
            <a:ext cx="3387725" cy="4430712"/>
            <a:chOff x="2112" y="960"/>
            <a:chExt cx="2134" cy="2791"/>
          </a:xfrm>
        </p:grpSpPr>
        <p:sp>
          <p:nvSpPr>
            <p:cNvPr id="71" name="Text Box 112"/>
            <p:cNvSpPr txBox="1">
              <a:spLocks noChangeArrowheads="1"/>
            </p:cNvSpPr>
            <p:nvPr/>
          </p:nvSpPr>
          <p:spPr bwMode="auto">
            <a:xfrm>
              <a:off x="4058" y="9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72" name="Text Box 113"/>
            <p:cNvSpPr txBox="1">
              <a:spLocks noChangeArrowheads="1"/>
            </p:cNvSpPr>
            <p:nvPr/>
          </p:nvSpPr>
          <p:spPr bwMode="auto">
            <a:xfrm>
              <a:off x="2112" y="352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sp>
        <p:nvSpPr>
          <p:cNvPr id="73" name="Text Box 115"/>
          <p:cNvSpPr txBox="1">
            <a:spLocks noChangeArrowheads="1"/>
          </p:cNvSpPr>
          <p:nvPr/>
        </p:nvSpPr>
        <p:spPr bwMode="auto">
          <a:xfrm>
            <a:off x="2784475" y="5411788"/>
            <a:ext cx="2984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  <a:p>
            <a:pPr>
              <a:lnSpc>
                <a:spcPct val="80000"/>
              </a:lnSpc>
              <a:defRPr/>
            </a:pPr>
            <a:endParaRPr lang="fr-F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grpSp>
        <p:nvGrpSpPr>
          <p:cNvPr id="74" name="Group 117"/>
          <p:cNvGrpSpPr>
            <a:grpSpLocks/>
          </p:cNvGrpSpPr>
          <p:nvPr/>
        </p:nvGrpSpPr>
        <p:grpSpPr bwMode="auto">
          <a:xfrm>
            <a:off x="6124575" y="4879975"/>
            <a:ext cx="2390775" cy="1233488"/>
            <a:chOff x="3846" y="2927"/>
            <a:chExt cx="1506" cy="777"/>
          </a:xfrm>
        </p:grpSpPr>
        <p:grpSp>
          <p:nvGrpSpPr>
            <p:cNvPr id="75" name="Group 71"/>
            <p:cNvGrpSpPr>
              <a:grpSpLocks/>
            </p:cNvGrpSpPr>
            <p:nvPr/>
          </p:nvGrpSpPr>
          <p:grpSpPr bwMode="auto">
            <a:xfrm>
              <a:off x="4016" y="2927"/>
              <a:ext cx="1336" cy="777"/>
              <a:chOff x="4040" y="2927"/>
              <a:chExt cx="1336" cy="777"/>
            </a:xfrm>
          </p:grpSpPr>
          <p:sp>
            <p:nvSpPr>
              <p:cNvPr id="77" name="Text Box 72"/>
              <p:cNvSpPr txBox="1">
                <a:spLocks noChangeArrowheads="1"/>
              </p:cNvSpPr>
              <p:nvPr/>
            </p:nvSpPr>
            <p:spPr bwMode="auto">
              <a:xfrm>
                <a:off x="4040" y="2927"/>
                <a:ext cx="365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 sz="4000">
                    <a:solidFill>
                      <a:srgbClr val="FF6600"/>
                    </a:solidFill>
                    <a:sym typeface="Symbol" pitchFamily="18" charset="2"/>
                  </a:rPr>
                  <a:t>&amp;</a:t>
                </a:r>
              </a:p>
            </p:txBody>
          </p:sp>
          <p:sp>
            <p:nvSpPr>
              <p:cNvPr id="78" name="Text Box 73"/>
              <p:cNvSpPr txBox="1">
                <a:spLocks noChangeArrowheads="1"/>
              </p:cNvSpPr>
              <p:nvPr/>
            </p:nvSpPr>
            <p:spPr bwMode="auto">
              <a:xfrm>
                <a:off x="4412" y="3473"/>
                <a:ext cx="9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b="1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INHIBITION</a:t>
                </a:r>
                <a:endParaRPr lang="fr-FR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6" name="Oval 116"/>
            <p:cNvSpPr>
              <a:spLocks noChangeArrowheads="1"/>
            </p:cNvSpPr>
            <p:nvPr/>
          </p:nvSpPr>
          <p:spPr bwMode="auto">
            <a:xfrm>
              <a:off x="3846" y="2970"/>
              <a:ext cx="84" cy="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</p:grp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1268413" y="914400"/>
            <a:ext cx="7777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smtClean="0"/>
              <a:t>Technologie pneumatique ou hydraulique :</a:t>
            </a:r>
          </a:p>
          <a:p>
            <a:pPr algn="ctr" eaLnBrk="1" hangingPunct="1">
              <a:defRPr/>
            </a:pPr>
            <a:r>
              <a:rPr lang="fr-FR" sz="2400" b="1" smtClean="0"/>
              <a:t> Les cellules logiques</a:t>
            </a:r>
          </a:p>
        </p:txBody>
      </p:sp>
    </p:spTree>
    <p:extLst>
      <p:ext uri="{BB962C8B-B14F-4D97-AF65-F5344CB8AC3E}">
        <p14:creationId xmlns:p14="http://schemas.microsoft.com/office/powerpoint/2010/main" val="150233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2" grpId="0" animBg="1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7412" y="1025920"/>
            <a:ext cx="2611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Extraits du référentiel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03037"/>
              </p:ext>
            </p:extLst>
          </p:nvPr>
        </p:nvGraphicFramePr>
        <p:xfrm>
          <a:off x="1447800" y="1513609"/>
          <a:ext cx="7362371" cy="4511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0460"/>
                <a:gridCol w="3681911"/>
              </a:tblGrid>
              <a:tr h="3096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Compétence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visée</a:t>
                      </a:r>
                    </a:p>
                  </a:txBody>
                  <a:tcPr marL="68583" marR="6858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Savoir-faire associé</a:t>
                      </a:r>
                    </a:p>
                  </a:txBody>
                  <a:tcPr marL="68583" marR="6858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89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Appréhender les analyses fonctionnelle et structurelle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Interpréter tout ou partie de l’évolution temporelle</a:t>
                      </a:r>
                      <a:r>
                        <a:rPr lang="fr-FR" sz="16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d’un système à partir des diagrammes de séquence et d’états</a:t>
                      </a:r>
                      <a:endParaRPr lang="fr-FR" sz="1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628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Proposer un modèle de connaissance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de comportement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Exprimer un fonctionnement par des équations logiques (ET,</a:t>
                      </a:r>
                      <a:r>
                        <a:rPr lang="fr-FR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OU, NON)</a:t>
                      </a:r>
                      <a:endParaRPr lang="fr-FR" sz="1600" i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29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Représenter </a:t>
                      </a:r>
                      <a:r>
                        <a:rPr lang="fr-FR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tout ou partie de l’évolution temporelle sous forme de chronogramme</a:t>
                      </a:r>
                      <a:endParaRPr lang="fr-FR" sz="14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627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Décrire et compléter un algorithme représenté sous forme graphique</a:t>
                      </a:r>
                      <a:endParaRPr lang="fr-FR" sz="16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Coder une information</a:t>
                      </a:r>
                      <a:endParaRPr lang="fr-FR" sz="1600" i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2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Mettre en œuvre un protocole expérimental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Réaliser une intégration et une dérivation sous une forme numérique (somme et différence)</a:t>
                      </a:r>
                      <a:endParaRPr lang="fr-FR" sz="16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68413" y="914400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systèmes de numération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90625" y="1885950"/>
            <a:ext cx="77628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/>
              <a:t>Représentation d'un nombre N en base b: </a:t>
            </a:r>
            <a:r>
              <a:rPr lang="fr-C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N(b) = a</a:t>
            </a:r>
            <a:r>
              <a:rPr lang="fr-CA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fr-C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</a:t>
            </a:r>
            <a:r>
              <a:rPr lang="fr-CA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fr-C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a</a:t>
            </a:r>
            <a:r>
              <a:rPr lang="fr-CA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n-1</a:t>
            </a:r>
            <a:r>
              <a:rPr lang="fr-C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</a:t>
            </a:r>
            <a:r>
              <a:rPr lang="fr-CA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n-1</a:t>
            </a:r>
            <a:r>
              <a:rPr lang="fr-C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... + a</a:t>
            </a:r>
            <a:r>
              <a:rPr lang="fr-CA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fr-CA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</a:t>
            </a:r>
            <a:r>
              <a:rPr lang="fr-CA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  <a:p>
            <a:pPr>
              <a:defRPr/>
            </a:pPr>
            <a:r>
              <a:rPr lang="fr-CA"/>
              <a:t>bi</a:t>
            </a:r>
            <a:r>
              <a:rPr lang="fr-CA" i="1"/>
              <a:t> </a:t>
            </a:r>
            <a:r>
              <a:rPr lang="fr-CA"/>
              <a:t>représente le "poids" du bit n°i.</a:t>
            </a:r>
          </a:p>
          <a:p>
            <a:pPr>
              <a:defRPr/>
            </a:pPr>
            <a:endParaRPr lang="fr-CA"/>
          </a:p>
          <a:p>
            <a:pPr>
              <a:buFontTx/>
              <a:buChar char="-"/>
              <a:defRPr/>
            </a:pPr>
            <a:r>
              <a:rPr lang="fr-CA">
                <a:solidFill>
                  <a:srgbClr val="FF6600"/>
                </a:solidFill>
              </a:rPr>
              <a:t>système binaire</a:t>
            </a:r>
            <a:r>
              <a:rPr lang="fr-CA"/>
              <a:t> : b = 2  		Base 2 = {0,1} = {ai}</a:t>
            </a:r>
          </a:p>
          <a:p>
            <a:pPr>
              <a:defRPr/>
            </a:pPr>
            <a:endParaRPr lang="fr-CA"/>
          </a:p>
          <a:p>
            <a:pPr>
              <a:buFontTx/>
              <a:buChar char="-"/>
              <a:defRPr/>
            </a:pPr>
            <a:r>
              <a:rPr lang="fr-CA"/>
              <a:t>système décimal : b = 10		Base 10 = {0,1,2,3,4,5,6,7,8,9}</a:t>
            </a:r>
          </a:p>
          <a:p>
            <a:pPr>
              <a:defRPr/>
            </a:pPr>
            <a:endParaRPr lang="fr-CA"/>
          </a:p>
          <a:p>
            <a:pPr>
              <a:buFontTx/>
              <a:buChar char="-"/>
              <a:defRPr/>
            </a:pPr>
            <a:r>
              <a:rPr lang="fr-CA">
                <a:solidFill>
                  <a:srgbClr val="CC00CC"/>
                </a:solidFill>
              </a:rPr>
              <a:t> système hexadécimal</a:t>
            </a:r>
            <a:r>
              <a:rPr lang="fr-CA"/>
              <a:t> : b = 16	Base 16 = {0,1,2,3...,9,A,B,C,D,E,F}</a:t>
            </a:r>
            <a:endParaRPr lang="fr-CA" i="1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1162050" y="4543425"/>
            <a:ext cx="7962900" cy="1328738"/>
            <a:chOff x="732" y="2310"/>
            <a:chExt cx="5016" cy="837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864" y="2472"/>
              <a:ext cx="918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096" y="2808"/>
              <a:ext cx="1404" cy="0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732" y="2310"/>
              <a:ext cx="501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CA" altLang="fr-FR" i="1" u="sng" dirty="0"/>
                <a:t>Exemple </a:t>
              </a:r>
              <a:r>
                <a:rPr lang="fr-CA" altLang="fr-FR" i="1" dirty="0"/>
                <a:t>: (29)</a:t>
              </a:r>
              <a:r>
                <a:rPr lang="fr-CA" altLang="fr-FR" i="1" baseline="-25000" dirty="0"/>
                <a:t>10</a:t>
              </a:r>
              <a:r>
                <a:rPr lang="fr-CA" altLang="fr-FR" i="1" dirty="0"/>
                <a:t> = </a:t>
              </a:r>
              <a:r>
                <a:rPr lang="fr-CA" altLang="fr-FR" b="1" i="1" dirty="0">
                  <a:solidFill>
                    <a:srgbClr val="FF6600"/>
                  </a:solidFill>
                </a:rPr>
                <a:t>1</a:t>
              </a:r>
              <a:r>
                <a:rPr lang="fr-CA" altLang="fr-FR" i="1" dirty="0"/>
                <a:t>.2</a:t>
              </a:r>
              <a:r>
                <a:rPr lang="fr-CA" altLang="fr-FR" i="1" baseline="30000" dirty="0"/>
                <a:t>4</a:t>
              </a:r>
              <a:r>
                <a:rPr lang="fr-CA" altLang="fr-FR" i="1" dirty="0"/>
                <a:t> + </a:t>
              </a:r>
              <a:r>
                <a:rPr lang="fr-CA" altLang="fr-FR" b="1" i="1" dirty="0">
                  <a:solidFill>
                    <a:srgbClr val="FF6600"/>
                  </a:solidFill>
                </a:rPr>
                <a:t>1</a:t>
              </a:r>
              <a:r>
                <a:rPr lang="fr-CA" altLang="fr-FR" i="1" dirty="0"/>
                <a:t>.2</a:t>
              </a:r>
              <a:r>
                <a:rPr lang="fr-CA" altLang="fr-FR" i="1" baseline="30000" dirty="0"/>
                <a:t>3</a:t>
              </a:r>
              <a:r>
                <a:rPr lang="fr-CA" altLang="fr-FR" i="1" dirty="0"/>
                <a:t> + </a:t>
              </a:r>
              <a:r>
                <a:rPr lang="fr-CA" altLang="fr-FR" b="1" i="1" dirty="0">
                  <a:solidFill>
                    <a:srgbClr val="FF6600"/>
                  </a:solidFill>
                </a:rPr>
                <a:t>1</a:t>
              </a:r>
              <a:r>
                <a:rPr lang="fr-CA" altLang="fr-FR" i="1" dirty="0"/>
                <a:t>.2</a:t>
              </a:r>
              <a:r>
                <a:rPr lang="fr-CA" altLang="fr-FR" i="1" baseline="30000" dirty="0"/>
                <a:t>2</a:t>
              </a:r>
              <a:r>
                <a:rPr lang="fr-CA" altLang="fr-FR" i="1" dirty="0"/>
                <a:t> + </a:t>
              </a:r>
              <a:r>
                <a:rPr lang="fr-CA" altLang="fr-FR" b="1" i="1" dirty="0">
                  <a:solidFill>
                    <a:srgbClr val="FF6600"/>
                  </a:solidFill>
                </a:rPr>
                <a:t>0</a:t>
              </a:r>
              <a:r>
                <a:rPr lang="fr-CA" altLang="fr-FR" i="1" dirty="0"/>
                <a:t>.2</a:t>
              </a:r>
              <a:r>
                <a:rPr lang="fr-CA" altLang="fr-FR" i="1" baseline="30000" dirty="0"/>
                <a:t>1</a:t>
              </a:r>
              <a:r>
                <a:rPr lang="fr-CA" altLang="fr-FR" i="1" dirty="0"/>
                <a:t> + </a:t>
              </a:r>
              <a:r>
                <a:rPr lang="fr-CA" altLang="fr-FR" b="1" i="1" dirty="0">
                  <a:solidFill>
                    <a:srgbClr val="FF6600"/>
                  </a:solidFill>
                </a:rPr>
                <a:t>1</a:t>
              </a:r>
              <a:r>
                <a:rPr lang="fr-CA" altLang="fr-FR" i="1" dirty="0"/>
                <a:t>.2</a:t>
              </a:r>
              <a:r>
                <a:rPr lang="fr-CA" altLang="fr-FR" i="1" baseline="30000" dirty="0"/>
                <a:t>0</a:t>
              </a:r>
              <a:r>
                <a:rPr lang="fr-CA" altLang="fr-FR" i="1" dirty="0"/>
                <a:t>                              (</a:t>
              </a:r>
              <a:r>
                <a:rPr lang="fr-CA" altLang="fr-FR" b="1" i="1" dirty="0">
                  <a:solidFill>
                    <a:srgbClr val="FF6600"/>
                  </a:solidFill>
                </a:rPr>
                <a:t>11101</a:t>
              </a:r>
              <a:r>
                <a:rPr lang="fr-CA" altLang="fr-FR" i="1" dirty="0"/>
                <a:t>)</a:t>
              </a:r>
              <a:r>
                <a:rPr lang="fr-CA" altLang="fr-FR" i="1" baseline="-25000" dirty="0"/>
                <a:t>2</a:t>
              </a:r>
            </a:p>
            <a:p>
              <a:pPr eaLnBrk="1" hangingPunct="1"/>
              <a:r>
                <a:rPr lang="fr-CA" altLang="fr-FR" i="1" dirty="0"/>
                <a:t>	                  16   +   8   +   4   +    0  +   1</a:t>
              </a:r>
            </a:p>
            <a:p>
              <a:pPr eaLnBrk="1" hangingPunct="1"/>
              <a:r>
                <a:rPr lang="fr-CA" altLang="fr-FR" i="1" dirty="0"/>
                <a:t>		  = </a:t>
              </a:r>
              <a:r>
                <a:rPr lang="fr-CA" altLang="fr-FR" b="1" i="1" dirty="0">
                  <a:solidFill>
                    <a:srgbClr val="CC00CC"/>
                  </a:solidFill>
                </a:rPr>
                <a:t>1</a:t>
              </a:r>
              <a:r>
                <a:rPr lang="fr-CA" altLang="fr-FR" i="1" dirty="0"/>
                <a:t>.16</a:t>
              </a:r>
              <a:r>
                <a:rPr lang="fr-CA" altLang="fr-FR" i="1" baseline="30000" dirty="0"/>
                <a:t>1</a:t>
              </a:r>
              <a:r>
                <a:rPr lang="fr-CA" altLang="fr-FR" i="1" dirty="0"/>
                <a:t> + </a:t>
              </a:r>
              <a:r>
                <a:rPr lang="fr-CA" altLang="fr-FR" b="1" i="1" dirty="0">
                  <a:solidFill>
                    <a:srgbClr val="CC00CC"/>
                  </a:solidFill>
                </a:rPr>
                <a:t>13</a:t>
              </a:r>
              <a:r>
                <a:rPr lang="fr-CA" altLang="fr-FR" i="1" dirty="0"/>
                <a:t>.16</a:t>
              </a:r>
              <a:r>
                <a:rPr lang="fr-CA" altLang="fr-FR" i="1" baseline="30000" dirty="0"/>
                <a:t>0</a:t>
              </a:r>
              <a:r>
                <a:rPr lang="fr-CA" altLang="fr-FR" i="1" dirty="0"/>
                <a:t>                                           (</a:t>
              </a:r>
              <a:r>
                <a:rPr lang="fr-CA" altLang="fr-FR" b="1" i="1" dirty="0">
                  <a:solidFill>
                    <a:srgbClr val="CC00CC"/>
                  </a:solidFill>
                </a:rPr>
                <a:t>1D</a:t>
              </a:r>
              <a:r>
                <a:rPr lang="fr-CA" altLang="fr-FR" i="1" dirty="0"/>
                <a:t>)</a:t>
              </a:r>
              <a:r>
                <a:rPr lang="fr-CA" altLang="fr-FR" i="1" baseline="-25000" dirty="0"/>
                <a:t>16</a:t>
              </a:r>
              <a:r>
                <a:rPr lang="fr-CA" altLang="fr-FR" dirty="0"/>
                <a:t> </a:t>
              </a:r>
              <a:endParaRPr lang="fr-FR" altLang="fr-FR" dirty="0"/>
            </a:p>
            <a:p>
              <a:pPr eaLnBrk="1" hangingPunct="1">
                <a:spcBef>
                  <a:spcPct val="50000"/>
                </a:spcBef>
              </a:pPr>
              <a:endParaRPr lang="fr-FR" altLang="fr-FR" dirty="0"/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22375" y="5915025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A" altLang="fr-FR" u="sng"/>
              <a:t>Notations :</a:t>
            </a:r>
            <a:r>
              <a:rPr lang="fr-CA" altLang="fr-FR"/>
              <a:t>	</a:t>
            </a:r>
            <a:r>
              <a:rPr lang="fr-CA" altLang="fr-FR" i="1"/>
              <a:t>29  =  %11101 = $1D</a:t>
            </a:r>
            <a:r>
              <a:rPr lang="fr-FR" altLang="fr-FR"/>
              <a:t> </a:t>
            </a:r>
          </a:p>
        </p:txBody>
      </p:sp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-14290" y="5326000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Numération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0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91" y="5930434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Codage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68413" y="914400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Codage de l’information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8" name="Group 558"/>
          <p:cNvGrpSpPr>
            <a:grpSpLocks/>
          </p:cNvGrpSpPr>
          <p:nvPr/>
        </p:nvGrpSpPr>
        <p:grpSpPr bwMode="auto">
          <a:xfrm>
            <a:off x="2955925" y="1606550"/>
            <a:ext cx="425450" cy="4876800"/>
            <a:chOff x="1862" y="1012"/>
            <a:chExt cx="268" cy="3072"/>
          </a:xfrm>
        </p:grpSpPr>
        <p:sp>
          <p:nvSpPr>
            <p:cNvPr id="9" name="Rectangle 101"/>
            <p:cNvSpPr>
              <a:spLocks noChangeArrowheads="1"/>
            </p:cNvSpPr>
            <p:nvPr/>
          </p:nvSpPr>
          <p:spPr bwMode="auto">
            <a:xfrm>
              <a:off x="1862" y="389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0" name="Rectangle 96"/>
            <p:cNvSpPr>
              <a:spLocks noChangeArrowheads="1"/>
            </p:cNvSpPr>
            <p:nvPr/>
          </p:nvSpPr>
          <p:spPr bwMode="auto">
            <a:xfrm>
              <a:off x="1862" y="370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1" name="Rectangle 91"/>
            <p:cNvSpPr>
              <a:spLocks noChangeArrowheads="1"/>
            </p:cNvSpPr>
            <p:nvPr/>
          </p:nvSpPr>
          <p:spPr bwMode="auto">
            <a:xfrm>
              <a:off x="1862" y="350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2" name="Rectangle 86"/>
            <p:cNvSpPr>
              <a:spLocks noChangeArrowheads="1"/>
            </p:cNvSpPr>
            <p:nvPr/>
          </p:nvSpPr>
          <p:spPr bwMode="auto">
            <a:xfrm>
              <a:off x="1862" y="331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3" name="Rectangle 81"/>
            <p:cNvSpPr>
              <a:spLocks noChangeArrowheads="1"/>
            </p:cNvSpPr>
            <p:nvPr/>
          </p:nvSpPr>
          <p:spPr bwMode="auto">
            <a:xfrm>
              <a:off x="1862" y="312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4" name="Rectangle 76"/>
            <p:cNvSpPr>
              <a:spLocks noChangeArrowheads="1"/>
            </p:cNvSpPr>
            <p:nvPr/>
          </p:nvSpPr>
          <p:spPr bwMode="auto">
            <a:xfrm>
              <a:off x="1862" y="293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5" name="Rectangle 71"/>
            <p:cNvSpPr>
              <a:spLocks noChangeArrowheads="1"/>
            </p:cNvSpPr>
            <p:nvPr/>
          </p:nvSpPr>
          <p:spPr bwMode="auto">
            <a:xfrm>
              <a:off x="1862" y="274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6" name="Rectangle 66"/>
            <p:cNvSpPr>
              <a:spLocks noChangeArrowheads="1"/>
            </p:cNvSpPr>
            <p:nvPr/>
          </p:nvSpPr>
          <p:spPr bwMode="auto">
            <a:xfrm>
              <a:off x="1862" y="254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7" name="Rectangle 61"/>
            <p:cNvSpPr>
              <a:spLocks noChangeArrowheads="1"/>
            </p:cNvSpPr>
            <p:nvPr/>
          </p:nvSpPr>
          <p:spPr bwMode="auto">
            <a:xfrm>
              <a:off x="1862" y="235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8" name="Rectangle 56"/>
            <p:cNvSpPr>
              <a:spLocks noChangeArrowheads="1"/>
            </p:cNvSpPr>
            <p:nvPr/>
          </p:nvSpPr>
          <p:spPr bwMode="auto">
            <a:xfrm>
              <a:off x="1862" y="216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9" name="Rectangle 51"/>
            <p:cNvSpPr>
              <a:spLocks noChangeArrowheads="1"/>
            </p:cNvSpPr>
            <p:nvPr/>
          </p:nvSpPr>
          <p:spPr bwMode="auto">
            <a:xfrm>
              <a:off x="1862" y="197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1862" y="178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1862" y="158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1862" y="139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1862" y="120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1862" y="101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25" name="Group 559"/>
          <p:cNvGrpSpPr>
            <a:grpSpLocks/>
          </p:cNvGrpSpPr>
          <p:nvPr/>
        </p:nvGrpSpPr>
        <p:grpSpPr bwMode="auto">
          <a:xfrm>
            <a:off x="2532063" y="1606550"/>
            <a:ext cx="423862" cy="4876800"/>
            <a:chOff x="1595" y="1012"/>
            <a:chExt cx="267" cy="3072"/>
          </a:xfrm>
        </p:grpSpPr>
        <p:sp>
          <p:nvSpPr>
            <p:cNvPr id="26" name="Rectangle 100"/>
            <p:cNvSpPr>
              <a:spLocks noChangeArrowheads="1"/>
            </p:cNvSpPr>
            <p:nvPr/>
          </p:nvSpPr>
          <p:spPr bwMode="auto">
            <a:xfrm>
              <a:off x="1595" y="389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595" y="370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28" name="Rectangle 90"/>
            <p:cNvSpPr>
              <a:spLocks noChangeArrowheads="1"/>
            </p:cNvSpPr>
            <p:nvPr/>
          </p:nvSpPr>
          <p:spPr bwMode="auto">
            <a:xfrm>
              <a:off x="1595" y="3508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29" name="Rectangle 85"/>
            <p:cNvSpPr>
              <a:spLocks noChangeArrowheads="1"/>
            </p:cNvSpPr>
            <p:nvPr/>
          </p:nvSpPr>
          <p:spPr bwMode="auto">
            <a:xfrm>
              <a:off x="1595" y="331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30" name="Rectangle 80"/>
            <p:cNvSpPr>
              <a:spLocks noChangeArrowheads="1"/>
            </p:cNvSpPr>
            <p:nvPr/>
          </p:nvSpPr>
          <p:spPr bwMode="auto">
            <a:xfrm>
              <a:off x="1595" y="312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1" name="Rectangle 75"/>
            <p:cNvSpPr>
              <a:spLocks noChangeArrowheads="1"/>
            </p:cNvSpPr>
            <p:nvPr/>
          </p:nvSpPr>
          <p:spPr bwMode="auto">
            <a:xfrm>
              <a:off x="1595" y="293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2" name="Rectangle 70"/>
            <p:cNvSpPr>
              <a:spLocks noChangeArrowheads="1"/>
            </p:cNvSpPr>
            <p:nvPr/>
          </p:nvSpPr>
          <p:spPr bwMode="auto">
            <a:xfrm>
              <a:off x="1595" y="274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33" name="Rectangle 65"/>
            <p:cNvSpPr>
              <a:spLocks noChangeArrowheads="1"/>
            </p:cNvSpPr>
            <p:nvPr/>
          </p:nvSpPr>
          <p:spPr bwMode="auto">
            <a:xfrm>
              <a:off x="1595" y="2548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34" name="Rectangle 60"/>
            <p:cNvSpPr>
              <a:spLocks noChangeArrowheads="1"/>
            </p:cNvSpPr>
            <p:nvPr/>
          </p:nvSpPr>
          <p:spPr bwMode="auto">
            <a:xfrm>
              <a:off x="1595" y="235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5" name="Rectangle 55"/>
            <p:cNvSpPr>
              <a:spLocks noChangeArrowheads="1"/>
            </p:cNvSpPr>
            <p:nvPr/>
          </p:nvSpPr>
          <p:spPr bwMode="auto">
            <a:xfrm>
              <a:off x="1595" y="216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1595" y="197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1595" y="178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1595" y="1588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595" y="139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1595" y="120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1" name="Rectangle 25"/>
            <p:cNvSpPr>
              <a:spLocks noChangeArrowheads="1"/>
            </p:cNvSpPr>
            <p:nvPr/>
          </p:nvSpPr>
          <p:spPr bwMode="auto">
            <a:xfrm>
              <a:off x="1595" y="101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42" name="Group 560"/>
          <p:cNvGrpSpPr>
            <a:grpSpLocks/>
          </p:cNvGrpSpPr>
          <p:nvPr/>
        </p:nvGrpSpPr>
        <p:grpSpPr bwMode="auto">
          <a:xfrm>
            <a:off x="2106613" y="1606550"/>
            <a:ext cx="425450" cy="4876800"/>
            <a:chOff x="1327" y="1012"/>
            <a:chExt cx="268" cy="3072"/>
          </a:xfrm>
        </p:grpSpPr>
        <p:sp>
          <p:nvSpPr>
            <p:cNvPr id="43" name="Rectangle 99"/>
            <p:cNvSpPr>
              <a:spLocks noChangeArrowheads="1"/>
            </p:cNvSpPr>
            <p:nvPr/>
          </p:nvSpPr>
          <p:spPr bwMode="auto">
            <a:xfrm>
              <a:off x="1327" y="389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4" name="Rectangle 94"/>
            <p:cNvSpPr>
              <a:spLocks noChangeArrowheads="1"/>
            </p:cNvSpPr>
            <p:nvPr/>
          </p:nvSpPr>
          <p:spPr bwMode="auto">
            <a:xfrm>
              <a:off x="1327" y="370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5" name="Rectangle 89"/>
            <p:cNvSpPr>
              <a:spLocks noChangeArrowheads="1"/>
            </p:cNvSpPr>
            <p:nvPr/>
          </p:nvSpPr>
          <p:spPr bwMode="auto">
            <a:xfrm>
              <a:off x="1327" y="350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6" name="Rectangle 84"/>
            <p:cNvSpPr>
              <a:spLocks noChangeArrowheads="1"/>
            </p:cNvSpPr>
            <p:nvPr/>
          </p:nvSpPr>
          <p:spPr bwMode="auto">
            <a:xfrm>
              <a:off x="1327" y="331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7" name="Rectangle 79"/>
            <p:cNvSpPr>
              <a:spLocks noChangeArrowheads="1"/>
            </p:cNvSpPr>
            <p:nvPr/>
          </p:nvSpPr>
          <p:spPr bwMode="auto">
            <a:xfrm>
              <a:off x="1327" y="312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8" name="Rectangle 74"/>
            <p:cNvSpPr>
              <a:spLocks noChangeArrowheads="1"/>
            </p:cNvSpPr>
            <p:nvPr/>
          </p:nvSpPr>
          <p:spPr bwMode="auto">
            <a:xfrm>
              <a:off x="1327" y="293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9" name="Rectangle 69"/>
            <p:cNvSpPr>
              <a:spLocks noChangeArrowheads="1"/>
            </p:cNvSpPr>
            <p:nvPr/>
          </p:nvSpPr>
          <p:spPr bwMode="auto">
            <a:xfrm>
              <a:off x="1327" y="274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50" name="Rectangle 64"/>
            <p:cNvSpPr>
              <a:spLocks noChangeArrowheads="1"/>
            </p:cNvSpPr>
            <p:nvPr/>
          </p:nvSpPr>
          <p:spPr bwMode="auto">
            <a:xfrm>
              <a:off x="1327" y="254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>
              <a:off x="1327" y="235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1327" y="216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1327" y="197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54" name="Rectangle 44"/>
            <p:cNvSpPr>
              <a:spLocks noChangeArrowheads="1"/>
            </p:cNvSpPr>
            <p:nvPr/>
          </p:nvSpPr>
          <p:spPr bwMode="auto">
            <a:xfrm>
              <a:off x="1327" y="178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1327" y="158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56" name="Rectangle 34"/>
            <p:cNvSpPr>
              <a:spLocks noChangeArrowheads="1"/>
            </p:cNvSpPr>
            <p:nvPr/>
          </p:nvSpPr>
          <p:spPr bwMode="auto">
            <a:xfrm>
              <a:off x="1327" y="139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57" name="Rectangle 29"/>
            <p:cNvSpPr>
              <a:spLocks noChangeArrowheads="1"/>
            </p:cNvSpPr>
            <p:nvPr/>
          </p:nvSpPr>
          <p:spPr bwMode="auto">
            <a:xfrm>
              <a:off x="1327" y="120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1327" y="101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59" name="Group 561"/>
          <p:cNvGrpSpPr>
            <a:grpSpLocks/>
          </p:cNvGrpSpPr>
          <p:nvPr/>
        </p:nvGrpSpPr>
        <p:grpSpPr bwMode="auto">
          <a:xfrm>
            <a:off x="1682750" y="1606550"/>
            <a:ext cx="423863" cy="4876800"/>
            <a:chOff x="1060" y="1012"/>
            <a:chExt cx="267" cy="3072"/>
          </a:xfrm>
        </p:grpSpPr>
        <p:sp>
          <p:nvSpPr>
            <p:cNvPr id="60" name="Rectangle 98"/>
            <p:cNvSpPr>
              <a:spLocks noChangeArrowheads="1"/>
            </p:cNvSpPr>
            <p:nvPr/>
          </p:nvSpPr>
          <p:spPr bwMode="auto">
            <a:xfrm>
              <a:off x="1060" y="389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61" name="Rectangle 93"/>
            <p:cNvSpPr>
              <a:spLocks noChangeArrowheads="1"/>
            </p:cNvSpPr>
            <p:nvPr/>
          </p:nvSpPr>
          <p:spPr bwMode="auto">
            <a:xfrm>
              <a:off x="1060" y="370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62" name="Rectangle 88"/>
            <p:cNvSpPr>
              <a:spLocks noChangeArrowheads="1"/>
            </p:cNvSpPr>
            <p:nvPr/>
          </p:nvSpPr>
          <p:spPr bwMode="auto">
            <a:xfrm>
              <a:off x="1060" y="3508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63" name="Rectangle 83"/>
            <p:cNvSpPr>
              <a:spLocks noChangeArrowheads="1"/>
            </p:cNvSpPr>
            <p:nvPr/>
          </p:nvSpPr>
          <p:spPr bwMode="auto">
            <a:xfrm>
              <a:off x="1060" y="331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64" name="Rectangle 78"/>
            <p:cNvSpPr>
              <a:spLocks noChangeArrowheads="1"/>
            </p:cNvSpPr>
            <p:nvPr/>
          </p:nvSpPr>
          <p:spPr bwMode="auto">
            <a:xfrm>
              <a:off x="1060" y="312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65" name="Rectangle 73"/>
            <p:cNvSpPr>
              <a:spLocks noChangeArrowheads="1"/>
            </p:cNvSpPr>
            <p:nvPr/>
          </p:nvSpPr>
          <p:spPr bwMode="auto">
            <a:xfrm>
              <a:off x="1060" y="293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66" name="Rectangle 68"/>
            <p:cNvSpPr>
              <a:spLocks noChangeArrowheads="1"/>
            </p:cNvSpPr>
            <p:nvPr/>
          </p:nvSpPr>
          <p:spPr bwMode="auto">
            <a:xfrm>
              <a:off x="1060" y="274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1060" y="2548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68" name="Rectangle 58"/>
            <p:cNvSpPr>
              <a:spLocks noChangeArrowheads="1"/>
            </p:cNvSpPr>
            <p:nvPr/>
          </p:nvSpPr>
          <p:spPr bwMode="auto">
            <a:xfrm>
              <a:off x="1060" y="235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69" name="Rectangle 53"/>
            <p:cNvSpPr>
              <a:spLocks noChangeArrowheads="1"/>
            </p:cNvSpPr>
            <p:nvPr/>
          </p:nvSpPr>
          <p:spPr bwMode="auto">
            <a:xfrm>
              <a:off x="1060" y="216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70" name="Rectangle 48"/>
            <p:cNvSpPr>
              <a:spLocks noChangeArrowheads="1"/>
            </p:cNvSpPr>
            <p:nvPr/>
          </p:nvSpPr>
          <p:spPr bwMode="auto">
            <a:xfrm>
              <a:off x="1060" y="197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71" name="Rectangle 43"/>
            <p:cNvSpPr>
              <a:spLocks noChangeArrowheads="1"/>
            </p:cNvSpPr>
            <p:nvPr/>
          </p:nvSpPr>
          <p:spPr bwMode="auto">
            <a:xfrm>
              <a:off x="1060" y="178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72" name="Rectangle 38"/>
            <p:cNvSpPr>
              <a:spLocks noChangeArrowheads="1"/>
            </p:cNvSpPr>
            <p:nvPr/>
          </p:nvSpPr>
          <p:spPr bwMode="auto">
            <a:xfrm>
              <a:off x="1060" y="1588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73" name="Rectangle 33"/>
            <p:cNvSpPr>
              <a:spLocks noChangeArrowheads="1"/>
            </p:cNvSpPr>
            <p:nvPr/>
          </p:nvSpPr>
          <p:spPr bwMode="auto">
            <a:xfrm>
              <a:off x="1060" y="139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1060" y="120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1060" y="101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76" name="Group 562"/>
          <p:cNvGrpSpPr>
            <a:grpSpLocks/>
          </p:cNvGrpSpPr>
          <p:nvPr/>
        </p:nvGrpSpPr>
        <p:grpSpPr bwMode="auto">
          <a:xfrm>
            <a:off x="1257300" y="1301750"/>
            <a:ext cx="2124075" cy="5181600"/>
            <a:chOff x="792" y="820"/>
            <a:chExt cx="1338" cy="3264"/>
          </a:xfrm>
        </p:grpSpPr>
        <p:sp>
          <p:nvSpPr>
            <p:cNvPr id="77" name="Rectangle 97"/>
            <p:cNvSpPr>
              <a:spLocks noChangeArrowheads="1"/>
            </p:cNvSpPr>
            <p:nvPr/>
          </p:nvSpPr>
          <p:spPr bwMode="auto">
            <a:xfrm>
              <a:off x="792" y="389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</a:t>
              </a:r>
            </a:p>
          </p:txBody>
        </p:sp>
        <p:sp>
          <p:nvSpPr>
            <p:cNvPr id="78" name="Rectangle 92"/>
            <p:cNvSpPr>
              <a:spLocks noChangeArrowheads="1"/>
            </p:cNvSpPr>
            <p:nvPr/>
          </p:nvSpPr>
          <p:spPr bwMode="auto">
            <a:xfrm>
              <a:off x="792" y="370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14</a:t>
              </a:r>
            </a:p>
          </p:txBody>
        </p:sp>
        <p:sp>
          <p:nvSpPr>
            <p:cNvPr id="79" name="Rectangle 87"/>
            <p:cNvSpPr>
              <a:spLocks noChangeArrowheads="1"/>
            </p:cNvSpPr>
            <p:nvPr/>
          </p:nvSpPr>
          <p:spPr bwMode="auto">
            <a:xfrm>
              <a:off x="792" y="350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13</a:t>
              </a:r>
            </a:p>
          </p:txBody>
        </p:sp>
        <p:sp>
          <p:nvSpPr>
            <p:cNvPr id="80" name="Rectangle 82"/>
            <p:cNvSpPr>
              <a:spLocks noChangeArrowheads="1"/>
            </p:cNvSpPr>
            <p:nvPr/>
          </p:nvSpPr>
          <p:spPr bwMode="auto">
            <a:xfrm>
              <a:off x="792" y="331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</a:t>
              </a: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792" y="312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11</a:t>
              </a:r>
            </a:p>
          </p:txBody>
        </p:sp>
        <p:sp>
          <p:nvSpPr>
            <p:cNvPr id="82" name="Rectangle 72"/>
            <p:cNvSpPr>
              <a:spLocks noChangeArrowheads="1"/>
            </p:cNvSpPr>
            <p:nvPr/>
          </p:nvSpPr>
          <p:spPr bwMode="auto">
            <a:xfrm>
              <a:off x="792" y="293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</a:p>
          </p:txBody>
        </p:sp>
        <p:sp>
          <p:nvSpPr>
            <p:cNvPr id="83" name="Rectangle 67"/>
            <p:cNvSpPr>
              <a:spLocks noChangeArrowheads="1"/>
            </p:cNvSpPr>
            <p:nvPr/>
          </p:nvSpPr>
          <p:spPr bwMode="auto">
            <a:xfrm>
              <a:off x="792" y="274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</a:t>
              </a:r>
            </a:p>
          </p:txBody>
        </p:sp>
        <p:sp>
          <p:nvSpPr>
            <p:cNvPr id="84" name="Rectangle 62"/>
            <p:cNvSpPr>
              <a:spLocks noChangeArrowheads="1"/>
            </p:cNvSpPr>
            <p:nvPr/>
          </p:nvSpPr>
          <p:spPr bwMode="auto">
            <a:xfrm>
              <a:off x="792" y="254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8</a:t>
              </a:r>
            </a:p>
          </p:txBody>
        </p:sp>
        <p:sp>
          <p:nvSpPr>
            <p:cNvPr id="85" name="Rectangle 57"/>
            <p:cNvSpPr>
              <a:spLocks noChangeArrowheads="1"/>
            </p:cNvSpPr>
            <p:nvPr/>
          </p:nvSpPr>
          <p:spPr bwMode="auto">
            <a:xfrm>
              <a:off x="792" y="235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</a:p>
          </p:txBody>
        </p:sp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792" y="216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</a:p>
          </p:txBody>
        </p:sp>
        <p:sp>
          <p:nvSpPr>
            <p:cNvPr id="87" name="Rectangle 47"/>
            <p:cNvSpPr>
              <a:spLocks noChangeArrowheads="1"/>
            </p:cNvSpPr>
            <p:nvPr/>
          </p:nvSpPr>
          <p:spPr bwMode="auto">
            <a:xfrm>
              <a:off x="792" y="197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792" y="178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</a:p>
          </p:txBody>
        </p:sp>
        <p:sp>
          <p:nvSpPr>
            <p:cNvPr id="89" name="Rectangle 37"/>
            <p:cNvSpPr>
              <a:spLocks noChangeArrowheads="1"/>
            </p:cNvSpPr>
            <p:nvPr/>
          </p:nvSpPr>
          <p:spPr bwMode="auto">
            <a:xfrm>
              <a:off x="792" y="158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792" y="139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91" name="Rectangle 27"/>
            <p:cNvSpPr>
              <a:spLocks noChangeArrowheads="1"/>
            </p:cNvSpPr>
            <p:nvPr/>
          </p:nvSpPr>
          <p:spPr bwMode="auto">
            <a:xfrm>
              <a:off x="792" y="120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92" name="Rectangle 22"/>
            <p:cNvSpPr>
              <a:spLocks noChangeArrowheads="1"/>
            </p:cNvSpPr>
            <p:nvPr/>
          </p:nvSpPr>
          <p:spPr bwMode="auto">
            <a:xfrm>
              <a:off x="792" y="101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1862" y="82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fr-FR" sz="1400" i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94" name="Rectangle 20"/>
            <p:cNvSpPr>
              <a:spLocks noChangeArrowheads="1"/>
            </p:cNvSpPr>
            <p:nvPr/>
          </p:nvSpPr>
          <p:spPr bwMode="auto">
            <a:xfrm>
              <a:off x="1595" y="82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fr-FR" sz="1400" i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auto">
            <a:xfrm>
              <a:off x="1327" y="82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fr-FR" sz="1400" i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96" name="Rectangle 18"/>
            <p:cNvSpPr>
              <a:spLocks noChangeArrowheads="1"/>
            </p:cNvSpPr>
            <p:nvPr/>
          </p:nvSpPr>
          <p:spPr bwMode="auto">
            <a:xfrm>
              <a:off x="1060" y="82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fr-FR" sz="1400" i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  <p:sp>
          <p:nvSpPr>
            <p:cNvPr id="97" name="Rectangle 17"/>
            <p:cNvSpPr>
              <a:spLocks noChangeArrowheads="1"/>
            </p:cNvSpPr>
            <p:nvPr/>
          </p:nvSpPr>
          <p:spPr bwMode="auto">
            <a:xfrm>
              <a:off x="792" y="820"/>
              <a:ext cx="2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fr-FR" altLang="fr-FR" sz="1400"/>
            </a:p>
          </p:txBody>
        </p:sp>
        <p:sp>
          <p:nvSpPr>
            <p:cNvPr id="98" name="Line 102"/>
            <p:cNvSpPr>
              <a:spLocks noChangeShapeType="1"/>
            </p:cNvSpPr>
            <p:nvPr/>
          </p:nvSpPr>
          <p:spPr bwMode="auto">
            <a:xfrm>
              <a:off x="792" y="820"/>
              <a:ext cx="26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99" name="Line 103"/>
            <p:cNvSpPr>
              <a:spLocks noChangeShapeType="1"/>
            </p:cNvSpPr>
            <p:nvPr/>
          </p:nvSpPr>
          <p:spPr bwMode="auto">
            <a:xfrm>
              <a:off x="792" y="1012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00" name="Line 104"/>
            <p:cNvSpPr>
              <a:spLocks noChangeShapeType="1"/>
            </p:cNvSpPr>
            <p:nvPr/>
          </p:nvSpPr>
          <p:spPr bwMode="auto">
            <a:xfrm>
              <a:off x="792" y="1204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01" name="Line 105"/>
            <p:cNvSpPr>
              <a:spLocks noChangeShapeType="1"/>
            </p:cNvSpPr>
            <p:nvPr/>
          </p:nvSpPr>
          <p:spPr bwMode="auto">
            <a:xfrm>
              <a:off x="792" y="1396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02" name="Line 106"/>
            <p:cNvSpPr>
              <a:spLocks noChangeShapeType="1"/>
            </p:cNvSpPr>
            <p:nvPr/>
          </p:nvSpPr>
          <p:spPr bwMode="auto">
            <a:xfrm>
              <a:off x="792" y="1588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03" name="Line 107"/>
            <p:cNvSpPr>
              <a:spLocks noChangeShapeType="1"/>
            </p:cNvSpPr>
            <p:nvPr/>
          </p:nvSpPr>
          <p:spPr bwMode="auto">
            <a:xfrm>
              <a:off x="792" y="1780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04" name="Line 108"/>
            <p:cNvSpPr>
              <a:spLocks noChangeShapeType="1"/>
            </p:cNvSpPr>
            <p:nvPr/>
          </p:nvSpPr>
          <p:spPr bwMode="auto">
            <a:xfrm>
              <a:off x="792" y="1972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05" name="Line 109"/>
            <p:cNvSpPr>
              <a:spLocks noChangeShapeType="1"/>
            </p:cNvSpPr>
            <p:nvPr/>
          </p:nvSpPr>
          <p:spPr bwMode="auto">
            <a:xfrm>
              <a:off x="792" y="2164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06" name="Line 110"/>
            <p:cNvSpPr>
              <a:spLocks noChangeShapeType="1"/>
            </p:cNvSpPr>
            <p:nvPr/>
          </p:nvSpPr>
          <p:spPr bwMode="auto">
            <a:xfrm>
              <a:off x="792" y="2356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07" name="Line 111"/>
            <p:cNvSpPr>
              <a:spLocks noChangeShapeType="1"/>
            </p:cNvSpPr>
            <p:nvPr/>
          </p:nvSpPr>
          <p:spPr bwMode="auto">
            <a:xfrm>
              <a:off x="792" y="2548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08" name="Line 112"/>
            <p:cNvSpPr>
              <a:spLocks noChangeShapeType="1"/>
            </p:cNvSpPr>
            <p:nvPr/>
          </p:nvSpPr>
          <p:spPr bwMode="auto">
            <a:xfrm>
              <a:off x="792" y="2740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09" name="Line 113"/>
            <p:cNvSpPr>
              <a:spLocks noChangeShapeType="1"/>
            </p:cNvSpPr>
            <p:nvPr/>
          </p:nvSpPr>
          <p:spPr bwMode="auto">
            <a:xfrm>
              <a:off x="792" y="2932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10" name="Line 114"/>
            <p:cNvSpPr>
              <a:spLocks noChangeShapeType="1"/>
            </p:cNvSpPr>
            <p:nvPr/>
          </p:nvSpPr>
          <p:spPr bwMode="auto">
            <a:xfrm>
              <a:off x="792" y="3124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11" name="Line 115"/>
            <p:cNvSpPr>
              <a:spLocks noChangeShapeType="1"/>
            </p:cNvSpPr>
            <p:nvPr/>
          </p:nvSpPr>
          <p:spPr bwMode="auto">
            <a:xfrm>
              <a:off x="792" y="3316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12" name="Line 116"/>
            <p:cNvSpPr>
              <a:spLocks noChangeShapeType="1"/>
            </p:cNvSpPr>
            <p:nvPr/>
          </p:nvSpPr>
          <p:spPr bwMode="auto">
            <a:xfrm>
              <a:off x="792" y="3508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13" name="Line 117"/>
            <p:cNvSpPr>
              <a:spLocks noChangeShapeType="1"/>
            </p:cNvSpPr>
            <p:nvPr/>
          </p:nvSpPr>
          <p:spPr bwMode="auto">
            <a:xfrm>
              <a:off x="792" y="3700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14" name="Line 118"/>
            <p:cNvSpPr>
              <a:spLocks noChangeShapeType="1"/>
            </p:cNvSpPr>
            <p:nvPr/>
          </p:nvSpPr>
          <p:spPr bwMode="auto">
            <a:xfrm>
              <a:off x="792" y="3892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15" name="Line 119"/>
            <p:cNvSpPr>
              <a:spLocks noChangeShapeType="1"/>
            </p:cNvSpPr>
            <p:nvPr/>
          </p:nvSpPr>
          <p:spPr bwMode="auto">
            <a:xfrm>
              <a:off x="792" y="4084"/>
              <a:ext cx="133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16" name="Line 120"/>
            <p:cNvSpPr>
              <a:spLocks noChangeShapeType="1"/>
            </p:cNvSpPr>
            <p:nvPr/>
          </p:nvSpPr>
          <p:spPr bwMode="auto">
            <a:xfrm>
              <a:off x="792" y="820"/>
              <a:ext cx="0" cy="1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17" name="Line 121"/>
            <p:cNvSpPr>
              <a:spLocks noChangeShapeType="1"/>
            </p:cNvSpPr>
            <p:nvPr/>
          </p:nvSpPr>
          <p:spPr bwMode="auto">
            <a:xfrm>
              <a:off x="1060" y="820"/>
              <a:ext cx="0" cy="3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18" name="Line 122"/>
            <p:cNvSpPr>
              <a:spLocks noChangeShapeType="1"/>
            </p:cNvSpPr>
            <p:nvPr/>
          </p:nvSpPr>
          <p:spPr bwMode="auto">
            <a:xfrm>
              <a:off x="1327" y="820"/>
              <a:ext cx="0" cy="3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19" name="Line 123"/>
            <p:cNvSpPr>
              <a:spLocks noChangeShapeType="1"/>
            </p:cNvSpPr>
            <p:nvPr/>
          </p:nvSpPr>
          <p:spPr bwMode="auto">
            <a:xfrm>
              <a:off x="1595" y="820"/>
              <a:ext cx="0" cy="3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20" name="Line 124"/>
            <p:cNvSpPr>
              <a:spLocks noChangeShapeType="1"/>
            </p:cNvSpPr>
            <p:nvPr/>
          </p:nvSpPr>
          <p:spPr bwMode="auto">
            <a:xfrm>
              <a:off x="1862" y="820"/>
              <a:ext cx="0" cy="3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21" name="Line 125"/>
            <p:cNvSpPr>
              <a:spLocks noChangeShapeType="1"/>
            </p:cNvSpPr>
            <p:nvPr/>
          </p:nvSpPr>
          <p:spPr bwMode="auto">
            <a:xfrm>
              <a:off x="2130" y="820"/>
              <a:ext cx="0" cy="326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22" name="Line 428"/>
            <p:cNvSpPr>
              <a:spLocks noChangeShapeType="1"/>
            </p:cNvSpPr>
            <p:nvPr/>
          </p:nvSpPr>
          <p:spPr bwMode="auto">
            <a:xfrm>
              <a:off x="1060" y="820"/>
              <a:ext cx="107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123" name="Line 430"/>
            <p:cNvSpPr>
              <a:spLocks noChangeShapeType="1"/>
            </p:cNvSpPr>
            <p:nvPr/>
          </p:nvSpPr>
          <p:spPr bwMode="auto">
            <a:xfrm>
              <a:off x="792" y="1012"/>
              <a:ext cx="0" cy="307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</p:grpSp>
      <p:grpSp>
        <p:nvGrpSpPr>
          <p:cNvPr id="124" name="Group 563"/>
          <p:cNvGrpSpPr>
            <a:grpSpLocks/>
          </p:cNvGrpSpPr>
          <p:nvPr/>
        </p:nvGrpSpPr>
        <p:grpSpPr bwMode="auto">
          <a:xfrm>
            <a:off x="8553450" y="1565275"/>
            <a:ext cx="425450" cy="4876800"/>
            <a:chOff x="5388" y="986"/>
            <a:chExt cx="268" cy="3072"/>
          </a:xfrm>
        </p:grpSpPr>
        <p:sp>
          <p:nvSpPr>
            <p:cNvPr id="125" name="Rectangle 433"/>
            <p:cNvSpPr>
              <a:spLocks noChangeArrowheads="1"/>
            </p:cNvSpPr>
            <p:nvPr/>
          </p:nvSpPr>
          <p:spPr bwMode="auto">
            <a:xfrm>
              <a:off x="5388" y="386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6" name="Rectangle 438"/>
            <p:cNvSpPr>
              <a:spLocks noChangeArrowheads="1"/>
            </p:cNvSpPr>
            <p:nvPr/>
          </p:nvSpPr>
          <p:spPr bwMode="auto">
            <a:xfrm>
              <a:off x="5388" y="367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27" name="Rectangle 443"/>
            <p:cNvSpPr>
              <a:spLocks noChangeArrowheads="1"/>
            </p:cNvSpPr>
            <p:nvPr/>
          </p:nvSpPr>
          <p:spPr bwMode="auto">
            <a:xfrm>
              <a:off x="5388" y="348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28" name="Rectangle 448"/>
            <p:cNvSpPr>
              <a:spLocks noChangeArrowheads="1"/>
            </p:cNvSpPr>
            <p:nvPr/>
          </p:nvSpPr>
          <p:spPr bwMode="auto">
            <a:xfrm>
              <a:off x="5388" y="329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9" name="Rectangle 453"/>
            <p:cNvSpPr>
              <a:spLocks noChangeArrowheads="1"/>
            </p:cNvSpPr>
            <p:nvPr/>
          </p:nvSpPr>
          <p:spPr bwMode="auto">
            <a:xfrm>
              <a:off x="5388" y="309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30" name="Rectangle 458"/>
            <p:cNvSpPr>
              <a:spLocks noChangeArrowheads="1"/>
            </p:cNvSpPr>
            <p:nvPr/>
          </p:nvSpPr>
          <p:spPr bwMode="auto">
            <a:xfrm>
              <a:off x="5388" y="290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31" name="Rectangle 463"/>
            <p:cNvSpPr>
              <a:spLocks noChangeArrowheads="1"/>
            </p:cNvSpPr>
            <p:nvPr/>
          </p:nvSpPr>
          <p:spPr bwMode="auto">
            <a:xfrm>
              <a:off x="5388" y="271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32" name="Rectangle 468"/>
            <p:cNvSpPr>
              <a:spLocks noChangeArrowheads="1"/>
            </p:cNvSpPr>
            <p:nvPr/>
          </p:nvSpPr>
          <p:spPr bwMode="auto">
            <a:xfrm>
              <a:off x="5388" y="252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33" name="Rectangle 473"/>
            <p:cNvSpPr>
              <a:spLocks noChangeArrowheads="1"/>
            </p:cNvSpPr>
            <p:nvPr/>
          </p:nvSpPr>
          <p:spPr bwMode="auto">
            <a:xfrm>
              <a:off x="5388" y="233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34" name="Rectangle 478"/>
            <p:cNvSpPr>
              <a:spLocks noChangeArrowheads="1"/>
            </p:cNvSpPr>
            <p:nvPr/>
          </p:nvSpPr>
          <p:spPr bwMode="auto">
            <a:xfrm>
              <a:off x="5388" y="213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35" name="Rectangle 483"/>
            <p:cNvSpPr>
              <a:spLocks noChangeArrowheads="1"/>
            </p:cNvSpPr>
            <p:nvPr/>
          </p:nvSpPr>
          <p:spPr bwMode="auto">
            <a:xfrm>
              <a:off x="5388" y="194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36" name="Rectangle 488"/>
            <p:cNvSpPr>
              <a:spLocks noChangeArrowheads="1"/>
            </p:cNvSpPr>
            <p:nvPr/>
          </p:nvSpPr>
          <p:spPr bwMode="auto">
            <a:xfrm>
              <a:off x="5388" y="175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37" name="Rectangle 493"/>
            <p:cNvSpPr>
              <a:spLocks noChangeArrowheads="1"/>
            </p:cNvSpPr>
            <p:nvPr/>
          </p:nvSpPr>
          <p:spPr bwMode="auto">
            <a:xfrm>
              <a:off x="5388" y="156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38" name="Rectangle 498"/>
            <p:cNvSpPr>
              <a:spLocks noChangeArrowheads="1"/>
            </p:cNvSpPr>
            <p:nvPr/>
          </p:nvSpPr>
          <p:spPr bwMode="auto">
            <a:xfrm>
              <a:off x="5388" y="137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39" name="Rectangle 503"/>
            <p:cNvSpPr>
              <a:spLocks noChangeArrowheads="1"/>
            </p:cNvSpPr>
            <p:nvPr/>
          </p:nvSpPr>
          <p:spPr bwMode="auto">
            <a:xfrm>
              <a:off x="5388" y="117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40" name="Rectangle 508"/>
            <p:cNvSpPr>
              <a:spLocks noChangeArrowheads="1"/>
            </p:cNvSpPr>
            <p:nvPr/>
          </p:nvSpPr>
          <p:spPr bwMode="auto">
            <a:xfrm>
              <a:off x="5388" y="98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41" name="Group 564"/>
          <p:cNvGrpSpPr>
            <a:grpSpLocks/>
          </p:cNvGrpSpPr>
          <p:nvPr/>
        </p:nvGrpSpPr>
        <p:grpSpPr bwMode="auto">
          <a:xfrm>
            <a:off x="8129588" y="1565275"/>
            <a:ext cx="423862" cy="4876800"/>
            <a:chOff x="5121" y="986"/>
            <a:chExt cx="267" cy="3072"/>
          </a:xfrm>
        </p:grpSpPr>
        <p:sp>
          <p:nvSpPr>
            <p:cNvPr id="142" name="Rectangle 434"/>
            <p:cNvSpPr>
              <a:spLocks noChangeArrowheads="1"/>
            </p:cNvSpPr>
            <p:nvPr/>
          </p:nvSpPr>
          <p:spPr bwMode="auto">
            <a:xfrm>
              <a:off x="5121" y="386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43" name="Rectangle 439"/>
            <p:cNvSpPr>
              <a:spLocks noChangeArrowheads="1"/>
            </p:cNvSpPr>
            <p:nvPr/>
          </p:nvSpPr>
          <p:spPr bwMode="auto">
            <a:xfrm>
              <a:off x="5121" y="367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44" name="Rectangle 444"/>
            <p:cNvSpPr>
              <a:spLocks noChangeArrowheads="1"/>
            </p:cNvSpPr>
            <p:nvPr/>
          </p:nvSpPr>
          <p:spPr bwMode="auto">
            <a:xfrm>
              <a:off x="5121" y="348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45" name="Rectangle 449"/>
            <p:cNvSpPr>
              <a:spLocks noChangeArrowheads="1"/>
            </p:cNvSpPr>
            <p:nvPr/>
          </p:nvSpPr>
          <p:spPr bwMode="auto">
            <a:xfrm>
              <a:off x="5121" y="329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46" name="Rectangle 454"/>
            <p:cNvSpPr>
              <a:spLocks noChangeArrowheads="1"/>
            </p:cNvSpPr>
            <p:nvPr/>
          </p:nvSpPr>
          <p:spPr bwMode="auto">
            <a:xfrm>
              <a:off x="5121" y="3098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47" name="Rectangle 459"/>
            <p:cNvSpPr>
              <a:spLocks noChangeArrowheads="1"/>
            </p:cNvSpPr>
            <p:nvPr/>
          </p:nvSpPr>
          <p:spPr bwMode="auto">
            <a:xfrm>
              <a:off x="5121" y="290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48" name="Rectangle 464"/>
            <p:cNvSpPr>
              <a:spLocks noChangeArrowheads="1"/>
            </p:cNvSpPr>
            <p:nvPr/>
          </p:nvSpPr>
          <p:spPr bwMode="auto">
            <a:xfrm>
              <a:off x="5121" y="271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49" name="Rectangle 469"/>
            <p:cNvSpPr>
              <a:spLocks noChangeArrowheads="1"/>
            </p:cNvSpPr>
            <p:nvPr/>
          </p:nvSpPr>
          <p:spPr bwMode="auto">
            <a:xfrm>
              <a:off x="5121" y="252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50" name="Rectangle 474"/>
            <p:cNvSpPr>
              <a:spLocks noChangeArrowheads="1"/>
            </p:cNvSpPr>
            <p:nvPr/>
          </p:nvSpPr>
          <p:spPr bwMode="auto">
            <a:xfrm>
              <a:off x="5121" y="233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51" name="Rectangle 479"/>
            <p:cNvSpPr>
              <a:spLocks noChangeArrowheads="1"/>
            </p:cNvSpPr>
            <p:nvPr/>
          </p:nvSpPr>
          <p:spPr bwMode="auto">
            <a:xfrm>
              <a:off x="5121" y="2138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52" name="Rectangle 484"/>
            <p:cNvSpPr>
              <a:spLocks noChangeArrowheads="1"/>
            </p:cNvSpPr>
            <p:nvPr/>
          </p:nvSpPr>
          <p:spPr bwMode="auto">
            <a:xfrm>
              <a:off x="5121" y="194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53" name="Rectangle 489"/>
            <p:cNvSpPr>
              <a:spLocks noChangeArrowheads="1"/>
            </p:cNvSpPr>
            <p:nvPr/>
          </p:nvSpPr>
          <p:spPr bwMode="auto">
            <a:xfrm>
              <a:off x="5121" y="175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54" name="Rectangle 494"/>
            <p:cNvSpPr>
              <a:spLocks noChangeArrowheads="1"/>
            </p:cNvSpPr>
            <p:nvPr/>
          </p:nvSpPr>
          <p:spPr bwMode="auto">
            <a:xfrm>
              <a:off x="5121" y="156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55" name="Rectangle 499"/>
            <p:cNvSpPr>
              <a:spLocks noChangeArrowheads="1"/>
            </p:cNvSpPr>
            <p:nvPr/>
          </p:nvSpPr>
          <p:spPr bwMode="auto">
            <a:xfrm>
              <a:off x="5121" y="137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56" name="Rectangle 504"/>
            <p:cNvSpPr>
              <a:spLocks noChangeArrowheads="1"/>
            </p:cNvSpPr>
            <p:nvPr/>
          </p:nvSpPr>
          <p:spPr bwMode="auto">
            <a:xfrm>
              <a:off x="5121" y="1178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57" name="Rectangle 509"/>
            <p:cNvSpPr>
              <a:spLocks noChangeArrowheads="1"/>
            </p:cNvSpPr>
            <p:nvPr/>
          </p:nvSpPr>
          <p:spPr bwMode="auto">
            <a:xfrm>
              <a:off x="5121" y="98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58" name="Group 565"/>
          <p:cNvGrpSpPr>
            <a:grpSpLocks/>
          </p:cNvGrpSpPr>
          <p:nvPr/>
        </p:nvGrpSpPr>
        <p:grpSpPr bwMode="auto">
          <a:xfrm>
            <a:off x="7704138" y="1565275"/>
            <a:ext cx="425450" cy="4876800"/>
            <a:chOff x="4853" y="986"/>
            <a:chExt cx="268" cy="3072"/>
          </a:xfrm>
        </p:grpSpPr>
        <p:sp>
          <p:nvSpPr>
            <p:cNvPr id="159" name="Rectangle 435"/>
            <p:cNvSpPr>
              <a:spLocks noChangeArrowheads="1"/>
            </p:cNvSpPr>
            <p:nvPr/>
          </p:nvSpPr>
          <p:spPr bwMode="auto">
            <a:xfrm>
              <a:off x="4853" y="386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60" name="Rectangle 440"/>
            <p:cNvSpPr>
              <a:spLocks noChangeArrowheads="1"/>
            </p:cNvSpPr>
            <p:nvPr/>
          </p:nvSpPr>
          <p:spPr bwMode="auto">
            <a:xfrm>
              <a:off x="4853" y="367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61" name="Rectangle 445"/>
            <p:cNvSpPr>
              <a:spLocks noChangeArrowheads="1"/>
            </p:cNvSpPr>
            <p:nvPr/>
          </p:nvSpPr>
          <p:spPr bwMode="auto">
            <a:xfrm>
              <a:off x="4853" y="348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62" name="Rectangle 450"/>
            <p:cNvSpPr>
              <a:spLocks noChangeArrowheads="1"/>
            </p:cNvSpPr>
            <p:nvPr/>
          </p:nvSpPr>
          <p:spPr bwMode="auto">
            <a:xfrm>
              <a:off x="4853" y="329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63" name="Rectangle 455"/>
            <p:cNvSpPr>
              <a:spLocks noChangeArrowheads="1"/>
            </p:cNvSpPr>
            <p:nvPr/>
          </p:nvSpPr>
          <p:spPr bwMode="auto">
            <a:xfrm>
              <a:off x="4853" y="309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64" name="Rectangle 460"/>
            <p:cNvSpPr>
              <a:spLocks noChangeArrowheads="1"/>
            </p:cNvSpPr>
            <p:nvPr/>
          </p:nvSpPr>
          <p:spPr bwMode="auto">
            <a:xfrm>
              <a:off x="4853" y="290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65" name="Rectangle 465"/>
            <p:cNvSpPr>
              <a:spLocks noChangeArrowheads="1"/>
            </p:cNvSpPr>
            <p:nvPr/>
          </p:nvSpPr>
          <p:spPr bwMode="auto">
            <a:xfrm>
              <a:off x="4853" y="271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66" name="Rectangle 470"/>
            <p:cNvSpPr>
              <a:spLocks noChangeArrowheads="1"/>
            </p:cNvSpPr>
            <p:nvPr/>
          </p:nvSpPr>
          <p:spPr bwMode="auto">
            <a:xfrm>
              <a:off x="4853" y="252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67" name="Rectangle 475"/>
            <p:cNvSpPr>
              <a:spLocks noChangeArrowheads="1"/>
            </p:cNvSpPr>
            <p:nvPr/>
          </p:nvSpPr>
          <p:spPr bwMode="auto">
            <a:xfrm>
              <a:off x="4853" y="233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68" name="Rectangle 480"/>
            <p:cNvSpPr>
              <a:spLocks noChangeArrowheads="1"/>
            </p:cNvSpPr>
            <p:nvPr/>
          </p:nvSpPr>
          <p:spPr bwMode="auto">
            <a:xfrm>
              <a:off x="4853" y="213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69" name="Rectangle 485"/>
            <p:cNvSpPr>
              <a:spLocks noChangeArrowheads="1"/>
            </p:cNvSpPr>
            <p:nvPr/>
          </p:nvSpPr>
          <p:spPr bwMode="auto">
            <a:xfrm>
              <a:off x="4853" y="194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70" name="Rectangle 490"/>
            <p:cNvSpPr>
              <a:spLocks noChangeArrowheads="1"/>
            </p:cNvSpPr>
            <p:nvPr/>
          </p:nvSpPr>
          <p:spPr bwMode="auto">
            <a:xfrm>
              <a:off x="4853" y="175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71" name="Rectangle 495"/>
            <p:cNvSpPr>
              <a:spLocks noChangeArrowheads="1"/>
            </p:cNvSpPr>
            <p:nvPr/>
          </p:nvSpPr>
          <p:spPr bwMode="auto">
            <a:xfrm>
              <a:off x="4853" y="156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72" name="Rectangle 500"/>
            <p:cNvSpPr>
              <a:spLocks noChangeArrowheads="1"/>
            </p:cNvSpPr>
            <p:nvPr/>
          </p:nvSpPr>
          <p:spPr bwMode="auto">
            <a:xfrm>
              <a:off x="4853" y="137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73" name="Rectangle 505"/>
            <p:cNvSpPr>
              <a:spLocks noChangeArrowheads="1"/>
            </p:cNvSpPr>
            <p:nvPr/>
          </p:nvSpPr>
          <p:spPr bwMode="auto">
            <a:xfrm>
              <a:off x="4853" y="117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74" name="Rectangle 510"/>
            <p:cNvSpPr>
              <a:spLocks noChangeArrowheads="1"/>
            </p:cNvSpPr>
            <p:nvPr/>
          </p:nvSpPr>
          <p:spPr bwMode="auto">
            <a:xfrm>
              <a:off x="4853" y="98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75" name="Group 566"/>
          <p:cNvGrpSpPr>
            <a:grpSpLocks/>
          </p:cNvGrpSpPr>
          <p:nvPr/>
        </p:nvGrpSpPr>
        <p:grpSpPr bwMode="auto">
          <a:xfrm>
            <a:off x="7280275" y="1565275"/>
            <a:ext cx="423863" cy="4876800"/>
            <a:chOff x="4586" y="986"/>
            <a:chExt cx="267" cy="3072"/>
          </a:xfrm>
        </p:grpSpPr>
        <p:sp>
          <p:nvSpPr>
            <p:cNvPr id="176" name="Rectangle 436"/>
            <p:cNvSpPr>
              <a:spLocks noChangeArrowheads="1"/>
            </p:cNvSpPr>
            <p:nvPr/>
          </p:nvSpPr>
          <p:spPr bwMode="auto">
            <a:xfrm>
              <a:off x="4586" y="386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77" name="Rectangle 441"/>
            <p:cNvSpPr>
              <a:spLocks noChangeArrowheads="1"/>
            </p:cNvSpPr>
            <p:nvPr/>
          </p:nvSpPr>
          <p:spPr bwMode="auto">
            <a:xfrm>
              <a:off x="4586" y="367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78" name="Rectangle 446"/>
            <p:cNvSpPr>
              <a:spLocks noChangeArrowheads="1"/>
            </p:cNvSpPr>
            <p:nvPr/>
          </p:nvSpPr>
          <p:spPr bwMode="auto">
            <a:xfrm>
              <a:off x="4586" y="348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79" name="Rectangle 451"/>
            <p:cNvSpPr>
              <a:spLocks noChangeArrowheads="1"/>
            </p:cNvSpPr>
            <p:nvPr/>
          </p:nvSpPr>
          <p:spPr bwMode="auto">
            <a:xfrm>
              <a:off x="4586" y="329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80" name="Rectangle 456"/>
            <p:cNvSpPr>
              <a:spLocks noChangeArrowheads="1"/>
            </p:cNvSpPr>
            <p:nvPr/>
          </p:nvSpPr>
          <p:spPr bwMode="auto">
            <a:xfrm>
              <a:off x="4586" y="3098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81" name="Rectangle 461"/>
            <p:cNvSpPr>
              <a:spLocks noChangeArrowheads="1"/>
            </p:cNvSpPr>
            <p:nvPr/>
          </p:nvSpPr>
          <p:spPr bwMode="auto">
            <a:xfrm>
              <a:off x="4586" y="290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82" name="Rectangle 466"/>
            <p:cNvSpPr>
              <a:spLocks noChangeArrowheads="1"/>
            </p:cNvSpPr>
            <p:nvPr/>
          </p:nvSpPr>
          <p:spPr bwMode="auto">
            <a:xfrm>
              <a:off x="4586" y="271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4586" y="252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84" name="Rectangle 476"/>
            <p:cNvSpPr>
              <a:spLocks noChangeArrowheads="1"/>
            </p:cNvSpPr>
            <p:nvPr/>
          </p:nvSpPr>
          <p:spPr bwMode="auto">
            <a:xfrm>
              <a:off x="4586" y="233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85" name="Rectangle 481"/>
            <p:cNvSpPr>
              <a:spLocks noChangeArrowheads="1"/>
            </p:cNvSpPr>
            <p:nvPr/>
          </p:nvSpPr>
          <p:spPr bwMode="auto">
            <a:xfrm>
              <a:off x="4586" y="2138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86" name="Rectangle 486"/>
            <p:cNvSpPr>
              <a:spLocks noChangeArrowheads="1"/>
            </p:cNvSpPr>
            <p:nvPr/>
          </p:nvSpPr>
          <p:spPr bwMode="auto">
            <a:xfrm>
              <a:off x="4586" y="194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87" name="Rectangle 491"/>
            <p:cNvSpPr>
              <a:spLocks noChangeArrowheads="1"/>
            </p:cNvSpPr>
            <p:nvPr/>
          </p:nvSpPr>
          <p:spPr bwMode="auto">
            <a:xfrm>
              <a:off x="4586" y="1754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88" name="Rectangle 496"/>
            <p:cNvSpPr>
              <a:spLocks noChangeArrowheads="1"/>
            </p:cNvSpPr>
            <p:nvPr/>
          </p:nvSpPr>
          <p:spPr bwMode="auto">
            <a:xfrm>
              <a:off x="4586" y="1562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89" name="Rectangle 501"/>
            <p:cNvSpPr>
              <a:spLocks noChangeArrowheads="1"/>
            </p:cNvSpPr>
            <p:nvPr/>
          </p:nvSpPr>
          <p:spPr bwMode="auto">
            <a:xfrm>
              <a:off x="4586" y="137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90" name="Rectangle 506"/>
            <p:cNvSpPr>
              <a:spLocks noChangeArrowheads="1"/>
            </p:cNvSpPr>
            <p:nvPr/>
          </p:nvSpPr>
          <p:spPr bwMode="auto">
            <a:xfrm>
              <a:off x="4586" y="1178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91" name="Rectangle 511"/>
            <p:cNvSpPr>
              <a:spLocks noChangeArrowheads="1"/>
            </p:cNvSpPr>
            <p:nvPr/>
          </p:nvSpPr>
          <p:spPr bwMode="auto">
            <a:xfrm>
              <a:off x="4586" y="986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92" name="Group 567"/>
          <p:cNvGrpSpPr>
            <a:grpSpLocks/>
          </p:cNvGrpSpPr>
          <p:nvPr/>
        </p:nvGrpSpPr>
        <p:grpSpPr bwMode="auto">
          <a:xfrm>
            <a:off x="6854825" y="1260475"/>
            <a:ext cx="2124075" cy="5181600"/>
            <a:chOff x="4318" y="794"/>
            <a:chExt cx="1338" cy="3264"/>
          </a:xfrm>
        </p:grpSpPr>
        <p:sp>
          <p:nvSpPr>
            <p:cNvPr id="193" name="Rectangle 437"/>
            <p:cNvSpPr>
              <a:spLocks noChangeArrowheads="1"/>
            </p:cNvSpPr>
            <p:nvPr/>
          </p:nvSpPr>
          <p:spPr bwMode="auto">
            <a:xfrm>
              <a:off x="4318" y="386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</a:t>
              </a:r>
            </a:p>
          </p:txBody>
        </p:sp>
        <p:sp>
          <p:nvSpPr>
            <p:cNvPr id="194" name="Rectangle 442"/>
            <p:cNvSpPr>
              <a:spLocks noChangeArrowheads="1"/>
            </p:cNvSpPr>
            <p:nvPr/>
          </p:nvSpPr>
          <p:spPr bwMode="auto">
            <a:xfrm>
              <a:off x="4318" y="367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14</a:t>
              </a:r>
            </a:p>
          </p:txBody>
        </p:sp>
        <p:sp>
          <p:nvSpPr>
            <p:cNvPr id="195" name="Rectangle 447"/>
            <p:cNvSpPr>
              <a:spLocks noChangeArrowheads="1"/>
            </p:cNvSpPr>
            <p:nvPr/>
          </p:nvSpPr>
          <p:spPr bwMode="auto">
            <a:xfrm>
              <a:off x="4318" y="348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13</a:t>
              </a:r>
            </a:p>
          </p:txBody>
        </p:sp>
        <p:sp>
          <p:nvSpPr>
            <p:cNvPr id="196" name="Rectangle 452"/>
            <p:cNvSpPr>
              <a:spLocks noChangeArrowheads="1"/>
            </p:cNvSpPr>
            <p:nvPr/>
          </p:nvSpPr>
          <p:spPr bwMode="auto">
            <a:xfrm>
              <a:off x="4318" y="329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12</a:t>
              </a:r>
            </a:p>
          </p:txBody>
        </p:sp>
        <p:sp>
          <p:nvSpPr>
            <p:cNvPr id="197" name="Rectangle 457"/>
            <p:cNvSpPr>
              <a:spLocks noChangeArrowheads="1"/>
            </p:cNvSpPr>
            <p:nvPr/>
          </p:nvSpPr>
          <p:spPr bwMode="auto">
            <a:xfrm>
              <a:off x="4318" y="309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11</a:t>
              </a:r>
            </a:p>
          </p:txBody>
        </p:sp>
        <p:sp>
          <p:nvSpPr>
            <p:cNvPr id="198" name="Rectangle 462"/>
            <p:cNvSpPr>
              <a:spLocks noChangeArrowheads="1"/>
            </p:cNvSpPr>
            <p:nvPr/>
          </p:nvSpPr>
          <p:spPr bwMode="auto">
            <a:xfrm>
              <a:off x="4318" y="290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</a:p>
          </p:txBody>
        </p:sp>
        <p:sp>
          <p:nvSpPr>
            <p:cNvPr id="199" name="Rectangle 467"/>
            <p:cNvSpPr>
              <a:spLocks noChangeArrowheads="1"/>
            </p:cNvSpPr>
            <p:nvPr/>
          </p:nvSpPr>
          <p:spPr bwMode="auto">
            <a:xfrm>
              <a:off x="4318" y="271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</a:t>
              </a:r>
            </a:p>
          </p:txBody>
        </p:sp>
        <p:sp>
          <p:nvSpPr>
            <p:cNvPr id="200" name="Rectangle 472"/>
            <p:cNvSpPr>
              <a:spLocks noChangeArrowheads="1"/>
            </p:cNvSpPr>
            <p:nvPr/>
          </p:nvSpPr>
          <p:spPr bwMode="auto">
            <a:xfrm>
              <a:off x="4318" y="252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8</a:t>
              </a:r>
            </a:p>
          </p:txBody>
        </p:sp>
        <p:sp>
          <p:nvSpPr>
            <p:cNvPr id="201" name="Rectangle 477"/>
            <p:cNvSpPr>
              <a:spLocks noChangeArrowheads="1"/>
            </p:cNvSpPr>
            <p:nvPr/>
          </p:nvSpPr>
          <p:spPr bwMode="auto">
            <a:xfrm>
              <a:off x="4318" y="233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</a:p>
          </p:txBody>
        </p:sp>
        <p:sp>
          <p:nvSpPr>
            <p:cNvPr id="202" name="Rectangle 482"/>
            <p:cNvSpPr>
              <a:spLocks noChangeArrowheads="1"/>
            </p:cNvSpPr>
            <p:nvPr/>
          </p:nvSpPr>
          <p:spPr bwMode="auto">
            <a:xfrm>
              <a:off x="4318" y="213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</a:p>
          </p:txBody>
        </p:sp>
        <p:sp>
          <p:nvSpPr>
            <p:cNvPr id="203" name="Rectangle 487"/>
            <p:cNvSpPr>
              <a:spLocks noChangeArrowheads="1"/>
            </p:cNvSpPr>
            <p:nvPr/>
          </p:nvSpPr>
          <p:spPr bwMode="auto">
            <a:xfrm>
              <a:off x="4318" y="194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  <p:sp>
          <p:nvSpPr>
            <p:cNvPr id="204" name="Rectangle 492"/>
            <p:cNvSpPr>
              <a:spLocks noChangeArrowheads="1"/>
            </p:cNvSpPr>
            <p:nvPr/>
          </p:nvSpPr>
          <p:spPr bwMode="auto">
            <a:xfrm>
              <a:off x="4318" y="1754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</a:p>
          </p:txBody>
        </p:sp>
        <p:sp>
          <p:nvSpPr>
            <p:cNvPr id="205" name="Rectangle 497"/>
            <p:cNvSpPr>
              <a:spLocks noChangeArrowheads="1"/>
            </p:cNvSpPr>
            <p:nvPr/>
          </p:nvSpPr>
          <p:spPr bwMode="auto">
            <a:xfrm>
              <a:off x="4318" y="1562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  <p:sp>
          <p:nvSpPr>
            <p:cNvPr id="206" name="Rectangle 502"/>
            <p:cNvSpPr>
              <a:spLocks noChangeArrowheads="1"/>
            </p:cNvSpPr>
            <p:nvPr/>
          </p:nvSpPr>
          <p:spPr bwMode="auto">
            <a:xfrm>
              <a:off x="4318" y="1370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207" name="Rectangle 507"/>
            <p:cNvSpPr>
              <a:spLocks noChangeArrowheads="1"/>
            </p:cNvSpPr>
            <p:nvPr/>
          </p:nvSpPr>
          <p:spPr bwMode="auto">
            <a:xfrm>
              <a:off x="4318" y="1178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208" name="Rectangle 512"/>
            <p:cNvSpPr>
              <a:spLocks noChangeArrowheads="1"/>
            </p:cNvSpPr>
            <p:nvPr/>
          </p:nvSpPr>
          <p:spPr bwMode="auto">
            <a:xfrm>
              <a:off x="4318" y="986"/>
              <a:ext cx="2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4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209" name="Rectangle 516"/>
            <p:cNvSpPr>
              <a:spLocks noChangeArrowheads="1"/>
            </p:cNvSpPr>
            <p:nvPr/>
          </p:nvSpPr>
          <p:spPr bwMode="auto">
            <a:xfrm>
              <a:off x="4586" y="794"/>
              <a:ext cx="10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b" anchorCtr="1"/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2000" b="1" i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Code GRAY</a:t>
              </a:r>
            </a:p>
          </p:txBody>
        </p:sp>
        <p:sp>
          <p:nvSpPr>
            <p:cNvPr id="210" name="Rectangle 517"/>
            <p:cNvSpPr>
              <a:spLocks noChangeArrowheads="1"/>
            </p:cNvSpPr>
            <p:nvPr/>
          </p:nvSpPr>
          <p:spPr bwMode="auto">
            <a:xfrm>
              <a:off x="4318" y="794"/>
              <a:ext cx="2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fr-FR" altLang="fr-FR" sz="1400"/>
            </a:p>
          </p:txBody>
        </p:sp>
        <p:sp>
          <p:nvSpPr>
            <p:cNvPr id="211" name="Line 518"/>
            <p:cNvSpPr>
              <a:spLocks noChangeShapeType="1"/>
            </p:cNvSpPr>
            <p:nvPr/>
          </p:nvSpPr>
          <p:spPr bwMode="auto">
            <a:xfrm>
              <a:off x="4318" y="794"/>
              <a:ext cx="26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12" name="Line 519"/>
            <p:cNvSpPr>
              <a:spLocks noChangeShapeType="1"/>
            </p:cNvSpPr>
            <p:nvPr/>
          </p:nvSpPr>
          <p:spPr bwMode="auto">
            <a:xfrm>
              <a:off x="4318" y="986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13" name="Line 520"/>
            <p:cNvSpPr>
              <a:spLocks noChangeShapeType="1"/>
            </p:cNvSpPr>
            <p:nvPr/>
          </p:nvSpPr>
          <p:spPr bwMode="auto">
            <a:xfrm>
              <a:off x="4318" y="1178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14" name="Line 521"/>
            <p:cNvSpPr>
              <a:spLocks noChangeShapeType="1"/>
            </p:cNvSpPr>
            <p:nvPr/>
          </p:nvSpPr>
          <p:spPr bwMode="auto">
            <a:xfrm>
              <a:off x="4318" y="1370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15" name="Line 522"/>
            <p:cNvSpPr>
              <a:spLocks noChangeShapeType="1"/>
            </p:cNvSpPr>
            <p:nvPr/>
          </p:nvSpPr>
          <p:spPr bwMode="auto">
            <a:xfrm>
              <a:off x="4318" y="1562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16" name="Line 523"/>
            <p:cNvSpPr>
              <a:spLocks noChangeShapeType="1"/>
            </p:cNvSpPr>
            <p:nvPr/>
          </p:nvSpPr>
          <p:spPr bwMode="auto">
            <a:xfrm>
              <a:off x="4318" y="1754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17" name="Line 524"/>
            <p:cNvSpPr>
              <a:spLocks noChangeShapeType="1"/>
            </p:cNvSpPr>
            <p:nvPr/>
          </p:nvSpPr>
          <p:spPr bwMode="auto">
            <a:xfrm>
              <a:off x="4318" y="1946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18" name="Line 525"/>
            <p:cNvSpPr>
              <a:spLocks noChangeShapeType="1"/>
            </p:cNvSpPr>
            <p:nvPr/>
          </p:nvSpPr>
          <p:spPr bwMode="auto">
            <a:xfrm>
              <a:off x="4318" y="2138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19" name="Line 526"/>
            <p:cNvSpPr>
              <a:spLocks noChangeShapeType="1"/>
            </p:cNvSpPr>
            <p:nvPr/>
          </p:nvSpPr>
          <p:spPr bwMode="auto">
            <a:xfrm>
              <a:off x="4318" y="2330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20" name="Line 527"/>
            <p:cNvSpPr>
              <a:spLocks noChangeShapeType="1"/>
            </p:cNvSpPr>
            <p:nvPr/>
          </p:nvSpPr>
          <p:spPr bwMode="auto">
            <a:xfrm>
              <a:off x="4318" y="2522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21" name="Line 528"/>
            <p:cNvSpPr>
              <a:spLocks noChangeShapeType="1"/>
            </p:cNvSpPr>
            <p:nvPr/>
          </p:nvSpPr>
          <p:spPr bwMode="auto">
            <a:xfrm>
              <a:off x="4318" y="2714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22" name="Line 529"/>
            <p:cNvSpPr>
              <a:spLocks noChangeShapeType="1"/>
            </p:cNvSpPr>
            <p:nvPr/>
          </p:nvSpPr>
          <p:spPr bwMode="auto">
            <a:xfrm>
              <a:off x="4318" y="2906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23" name="Line 530"/>
            <p:cNvSpPr>
              <a:spLocks noChangeShapeType="1"/>
            </p:cNvSpPr>
            <p:nvPr/>
          </p:nvSpPr>
          <p:spPr bwMode="auto">
            <a:xfrm>
              <a:off x="4318" y="3098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24" name="Line 531"/>
            <p:cNvSpPr>
              <a:spLocks noChangeShapeType="1"/>
            </p:cNvSpPr>
            <p:nvPr/>
          </p:nvSpPr>
          <p:spPr bwMode="auto">
            <a:xfrm>
              <a:off x="4318" y="3290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25" name="Line 532"/>
            <p:cNvSpPr>
              <a:spLocks noChangeShapeType="1"/>
            </p:cNvSpPr>
            <p:nvPr/>
          </p:nvSpPr>
          <p:spPr bwMode="auto">
            <a:xfrm>
              <a:off x="4318" y="3482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26" name="Line 533"/>
            <p:cNvSpPr>
              <a:spLocks noChangeShapeType="1"/>
            </p:cNvSpPr>
            <p:nvPr/>
          </p:nvSpPr>
          <p:spPr bwMode="auto">
            <a:xfrm>
              <a:off x="4318" y="3674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27" name="Line 534"/>
            <p:cNvSpPr>
              <a:spLocks noChangeShapeType="1"/>
            </p:cNvSpPr>
            <p:nvPr/>
          </p:nvSpPr>
          <p:spPr bwMode="auto">
            <a:xfrm>
              <a:off x="4318" y="3866"/>
              <a:ext cx="1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28" name="Line 535"/>
            <p:cNvSpPr>
              <a:spLocks noChangeShapeType="1"/>
            </p:cNvSpPr>
            <p:nvPr/>
          </p:nvSpPr>
          <p:spPr bwMode="auto">
            <a:xfrm>
              <a:off x="4318" y="4058"/>
              <a:ext cx="133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29" name="Line 536"/>
            <p:cNvSpPr>
              <a:spLocks noChangeShapeType="1"/>
            </p:cNvSpPr>
            <p:nvPr/>
          </p:nvSpPr>
          <p:spPr bwMode="auto">
            <a:xfrm>
              <a:off x="4318" y="794"/>
              <a:ext cx="0" cy="1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30" name="Line 537"/>
            <p:cNvSpPr>
              <a:spLocks noChangeShapeType="1"/>
            </p:cNvSpPr>
            <p:nvPr/>
          </p:nvSpPr>
          <p:spPr bwMode="auto">
            <a:xfrm>
              <a:off x="4586" y="794"/>
              <a:ext cx="0" cy="3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31" name="Line 541"/>
            <p:cNvSpPr>
              <a:spLocks noChangeShapeType="1"/>
            </p:cNvSpPr>
            <p:nvPr/>
          </p:nvSpPr>
          <p:spPr bwMode="auto">
            <a:xfrm>
              <a:off x="5656" y="794"/>
              <a:ext cx="0" cy="326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32" name="Line 542"/>
            <p:cNvSpPr>
              <a:spLocks noChangeShapeType="1"/>
            </p:cNvSpPr>
            <p:nvPr/>
          </p:nvSpPr>
          <p:spPr bwMode="auto">
            <a:xfrm>
              <a:off x="4586" y="794"/>
              <a:ext cx="107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33" name="Line 543"/>
            <p:cNvSpPr>
              <a:spLocks noChangeShapeType="1"/>
            </p:cNvSpPr>
            <p:nvPr/>
          </p:nvSpPr>
          <p:spPr bwMode="auto">
            <a:xfrm>
              <a:off x="4318" y="986"/>
              <a:ext cx="0" cy="307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34" name="Line 544"/>
            <p:cNvSpPr>
              <a:spLocks noChangeShapeType="1"/>
            </p:cNvSpPr>
            <p:nvPr/>
          </p:nvSpPr>
          <p:spPr bwMode="auto">
            <a:xfrm>
              <a:off x="4853" y="986"/>
              <a:ext cx="0" cy="30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35" name="Line 546"/>
            <p:cNvSpPr>
              <a:spLocks noChangeShapeType="1"/>
            </p:cNvSpPr>
            <p:nvPr/>
          </p:nvSpPr>
          <p:spPr bwMode="auto">
            <a:xfrm>
              <a:off x="5121" y="986"/>
              <a:ext cx="0" cy="30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  <p:sp>
          <p:nvSpPr>
            <p:cNvPr id="236" name="Line 548"/>
            <p:cNvSpPr>
              <a:spLocks noChangeShapeType="1"/>
            </p:cNvSpPr>
            <p:nvPr/>
          </p:nvSpPr>
          <p:spPr bwMode="auto">
            <a:xfrm>
              <a:off x="5388" y="986"/>
              <a:ext cx="0" cy="30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fr-FR"/>
            </a:p>
          </p:txBody>
        </p:sp>
      </p:grpSp>
      <p:grpSp>
        <p:nvGrpSpPr>
          <p:cNvPr id="237" name="Group 568"/>
          <p:cNvGrpSpPr>
            <a:grpSpLocks/>
          </p:cNvGrpSpPr>
          <p:nvPr/>
        </p:nvGrpSpPr>
        <p:grpSpPr bwMode="auto">
          <a:xfrm>
            <a:off x="3495675" y="1552575"/>
            <a:ext cx="3276600" cy="1054100"/>
            <a:chOff x="2202" y="1494"/>
            <a:chExt cx="2064" cy="664"/>
          </a:xfrm>
        </p:grpSpPr>
        <p:sp>
          <p:nvSpPr>
            <p:cNvPr id="238" name="Text Box 553"/>
            <p:cNvSpPr txBox="1">
              <a:spLocks noChangeArrowheads="1"/>
            </p:cNvSpPr>
            <p:nvPr/>
          </p:nvSpPr>
          <p:spPr bwMode="auto">
            <a:xfrm>
              <a:off x="2286" y="1494"/>
              <a:ext cx="1980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/>
                <a:t>Code binaire naturel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r-FR" altLang="fr-FR" i="1"/>
                <a:t>Il est issu du système de numération.</a:t>
              </a:r>
            </a:p>
          </p:txBody>
        </p:sp>
        <p:sp>
          <p:nvSpPr>
            <p:cNvPr id="239" name="AutoShape 554"/>
            <p:cNvSpPr>
              <a:spLocks noChangeArrowheads="1"/>
            </p:cNvSpPr>
            <p:nvPr/>
          </p:nvSpPr>
          <p:spPr bwMode="auto">
            <a:xfrm flipH="1">
              <a:off x="2202" y="1686"/>
              <a:ext cx="1338" cy="120"/>
            </a:xfrm>
            <a:custGeom>
              <a:avLst/>
              <a:gdLst>
                <a:gd name="T0" fmla="*/ 62 w 21600"/>
                <a:gd name="T1" fmla="*/ 0 h 21600"/>
                <a:gd name="T2" fmla="*/ 0 w 21600"/>
                <a:gd name="T3" fmla="*/ 0 h 21600"/>
                <a:gd name="T4" fmla="*/ 62 w 21600"/>
                <a:gd name="T5" fmla="*/ 1 h 21600"/>
                <a:gd name="T6" fmla="*/ 83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5400 h 21600"/>
                <a:gd name="T14" fmla="*/ 18904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66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0" name="Group 574"/>
          <p:cNvGrpSpPr>
            <a:grpSpLocks/>
          </p:cNvGrpSpPr>
          <p:nvPr/>
        </p:nvGrpSpPr>
        <p:grpSpPr bwMode="auto">
          <a:xfrm>
            <a:off x="4505325" y="2724150"/>
            <a:ext cx="2266950" cy="492125"/>
            <a:chOff x="2838" y="1716"/>
            <a:chExt cx="1428" cy="310"/>
          </a:xfrm>
        </p:grpSpPr>
        <p:sp>
          <p:nvSpPr>
            <p:cNvPr id="241" name="Text Box 555"/>
            <p:cNvSpPr txBox="1">
              <a:spLocks noChangeArrowheads="1"/>
            </p:cNvSpPr>
            <p:nvPr/>
          </p:nvSpPr>
          <p:spPr bwMode="auto">
            <a:xfrm>
              <a:off x="2838" y="1716"/>
              <a:ext cx="1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/>
                <a:t>Code binaire réfléchi</a:t>
              </a:r>
              <a:endParaRPr lang="fr-FR" altLang="fr-FR" i="1"/>
            </a:p>
          </p:txBody>
        </p:sp>
        <p:sp>
          <p:nvSpPr>
            <p:cNvPr id="242" name="AutoShape 556"/>
            <p:cNvSpPr>
              <a:spLocks noChangeArrowheads="1"/>
            </p:cNvSpPr>
            <p:nvPr/>
          </p:nvSpPr>
          <p:spPr bwMode="auto">
            <a:xfrm>
              <a:off x="2848" y="1906"/>
              <a:ext cx="1338" cy="120"/>
            </a:xfrm>
            <a:custGeom>
              <a:avLst/>
              <a:gdLst>
                <a:gd name="T0" fmla="*/ 62 w 21600"/>
                <a:gd name="T1" fmla="*/ 0 h 21600"/>
                <a:gd name="T2" fmla="*/ 0 w 21600"/>
                <a:gd name="T3" fmla="*/ 0 h 21600"/>
                <a:gd name="T4" fmla="*/ 62 w 21600"/>
                <a:gd name="T5" fmla="*/ 1 h 21600"/>
                <a:gd name="T6" fmla="*/ 83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5400 h 21600"/>
                <a:gd name="T14" fmla="*/ 18904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66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3" name="Text Box 557"/>
          <p:cNvSpPr txBox="1">
            <a:spLocks noChangeArrowheads="1"/>
          </p:cNvSpPr>
          <p:nvPr/>
        </p:nvSpPr>
        <p:spPr bwMode="auto">
          <a:xfrm>
            <a:off x="4162425" y="3162300"/>
            <a:ext cx="27717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i="1"/>
              <a:t>Un seul bit change d'état à    chaque incrémentation.       L'intérêt de ce code réside     dans des applications d'incrémentation où il minimise le risque d'erreur.</a:t>
            </a:r>
            <a:endParaRPr lang="fr-FR" altLang="fr-FR" i="1"/>
          </a:p>
          <a:p>
            <a:pPr eaLnBrk="1" hangingPunct="1">
              <a:spcBef>
                <a:spcPct val="50000"/>
              </a:spcBef>
            </a:pPr>
            <a:endParaRPr lang="fr-FR" altLang="fr-FR" i="1"/>
          </a:p>
        </p:txBody>
      </p:sp>
      <p:sp>
        <p:nvSpPr>
          <p:cNvPr id="244" name="Text Box 570"/>
          <p:cNvSpPr txBox="1">
            <a:spLocks noChangeArrowheads="1"/>
          </p:cNvSpPr>
          <p:nvPr/>
        </p:nvSpPr>
        <p:spPr bwMode="auto">
          <a:xfrm>
            <a:off x="3495675" y="5505450"/>
            <a:ext cx="316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Alternance de « 1 »</a:t>
            </a:r>
          </a:p>
        </p:txBody>
      </p:sp>
      <p:sp>
        <p:nvSpPr>
          <p:cNvPr id="245" name="Text Box 571"/>
          <p:cNvSpPr txBox="1">
            <a:spLocks noChangeArrowheads="1"/>
          </p:cNvSpPr>
          <p:nvPr/>
        </p:nvSpPr>
        <p:spPr bwMode="auto">
          <a:xfrm>
            <a:off x="3492500" y="5521325"/>
            <a:ext cx="316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Alternance de « 2 »</a:t>
            </a:r>
          </a:p>
        </p:txBody>
      </p:sp>
      <p:sp>
        <p:nvSpPr>
          <p:cNvPr id="246" name="Text Box 572"/>
          <p:cNvSpPr txBox="1">
            <a:spLocks noChangeArrowheads="1"/>
          </p:cNvSpPr>
          <p:nvPr/>
        </p:nvSpPr>
        <p:spPr bwMode="auto">
          <a:xfrm>
            <a:off x="3498850" y="5518150"/>
            <a:ext cx="316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Alternance de « 4 »</a:t>
            </a:r>
          </a:p>
        </p:txBody>
      </p:sp>
      <p:sp>
        <p:nvSpPr>
          <p:cNvPr id="247" name="Text Box 573"/>
          <p:cNvSpPr txBox="1">
            <a:spLocks noChangeArrowheads="1"/>
          </p:cNvSpPr>
          <p:nvPr/>
        </p:nvSpPr>
        <p:spPr bwMode="auto">
          <a:xfrm>
            <a:off x="3495675" y="5514975"/>
            <a:ext cx="316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Alternance de « 8 »</a:t>
            </a:r>
          </a:p>
        </p:txBody>
      </p:sp>
      <p:sp>
        <p:nvSpPr>
          <p:cNvPr id="248" name="Text Box 575"/>
          <p:cNvSpPr txBox="1">
            <a:spLocks noChangeArrowheads="1"/>
          </p:cNvSpPr>
          <p:nvPr/>
        </p:nvSpPr>
        <p:spPr bwMode="auto">
          <a:xfrm>
            <a:off x="3540125" y="5511800"/>
            <a:ext cx="316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« 1 » puis alternance de « 2 »</a:t>
            </a:r>
          </a:p>
        </p:txBody>
      </p:sp>
      <p:sp>
        <p:nvSpPr>
          <p:cNvPr id="249" name="Text Box 576"/>
          <p:cNvSpPr txBox="1">
            <a:spLocks noChangeArrowheads="1"/>
          </p:cNvSpPr>
          <p:nvPr/>
        </p:nvSpPr>
        <p:spPr bwMode="auto">
          <a:xfrm>
            <a:off x="3527425" y="5518150"/>
            <a:ext cx="316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« 2 » puis alternance de « 4 »</a:t>
            </a:r>
          </a:p>
        </p:txBody>
      </p:sp>
      <p:sp>
        <p:nvSpPr>
          <p:cNvPr id="250" name="Text Box 577"/>
          <p:cNvSpPr txBox="1">
            <a:spLocks noChangeArrowheads="1"/>
          </p:cNvSpPr>
          <p:nvPr/>
        </p:nvSpPr>
        <p:spPr bwMode="auto">
          <a:xfrm>
            <a:off x="3495675" y="5514975"/>
            <a:ext cx="316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« 4 » puis alternance de « 8 »</a:t>
            </a:r>
          </a:p>
        </p:txBody>
      </p:sp>
      <p:sp>
        <p:nvSpPr>
          <p:cNvPr id="251" name="Text Box 578"/>
          <p:cNvSpPr txBox="1">
            <a:spLocks noChangeArrowheads="1"/>
          </p:cNvSpPr>
          <p:nvPr/>
        </p:nvSpPr>
        <p:spPr bwMode="auto">
          <a:xfrm>
            <a:off x="3559175" y="5511800"/>
            <a:ext cx="316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 8 » puis </a:t>
            </a:r>
            <a:r>
              <a:rPr lang="fr-FR" b="1" dirty="0"/>
              <a:t>alternance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« 16 »</a:t>
            </a:r>
          </a:p>
        </p:txBody>
      </p:sp>
    </p:spTree>
    <p:extLst>
      <p:ext uri="{BB962C8B-B14F-4D97-AF65-F5344CB8AC3E}">
        <p14:creationId xmlns:p14="http://schemas.microsoft.com/office/powerpoint/2010/main" val="32713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91" y="5930434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Codage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329"/>
          <p:cNvGrpSpPr>
            <a:grpSpLocks/>
          </p:cNvGrpSpPr>
          <p:nvPr/>
        </p:nvGrpSpPr>
        <p:grpSpPr bwMode="auto">
          <a:xfrm>
            <a:off x="1647825" y="3398838"/>
            <a:ext cx="3489325" cy="1154112"/>
            <a:chOff x="1038" y="2141"/>
            <a:chExt cx="2198" cy="727"/>
          </a:xfrm>
        </p:grpSpPr>
        <p:sp>
          <p:nvSpPr>
            <p:cNvPr id="4" name="Text Box 325"/>
            <p:cNvSpPr txBox="1">
              <a:spLocks noChangeArrowheads="1"/>
            </p:cNvSpPr>
            <p:nvPr/>
          </p:nvSpPr>
          <p:spPr bwMode="auto">
            <a:xfrm>
              <a:off x="2980" y="2192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F0000"/>
                  </a:solidFill>
                </a:rPr>
                <a:t>a0</a:t>
              </a:r>
            </a:p>
          </p:txBody>
        </p:sp>
        <p:sp>
          <p:nvSpPr>
            <p:cNvPr id="5" name="Rectangle 312"/>
            <p:cNvSpPr>
              <a:spLocks noChangeArrowheads="1"/>
            </p:cNvSpPr>
            <p:nvPr/>
          </p:nvSpPr>
          <p:spPr bwMode="auto">
            <a:xfrm>
              <a:off x="1686" y="2220"/>
              <a:ext cx="852" cy="6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/>
                <a:t>Codeur</a:t>
              </a:r>
            </a:p>
            <a:p>
              <a:pPr algn="ctr" eaLnBrk="1" hangingPunct="1"/>
              <a:r>
                <a:rPr lang="fr-FR" altLang="fr-FR"/>
                <a:t>décimal</a:t>
              </a:r>
            </a:p>
            <a:p>
              <a:pPr algn="ctr" eaLnBrk="1" hangingPunct="1"/>
              <a:r>
                <a:rPr lang="fr-FR" altLang="fr-FR"/>
                <a:t>binaire</a:t>
              </a:r>
            </a:p>
          </p:txBody>
        </p:sp>
        <p:sp>
          <p:nvSpPr>
            <p:cNvPr id="6" name="Line 313"/>
            <p:cNvSpPr>
              <a:spLocks noChangeShapeType="1"/>
            </p:cNvSpPr>
            <p:nvPr/>
          </p:nvSpPr>
          <p:spPr bwMode="auto">
            <a:xfrm>
              <a:off x="1206" y="2328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314"/>
            <p:cNvSpPr>
              <a:spLocks noChangeShapeType="1"/>
            </p:cNvSpPr>
            <p:nvPr/>
          </p:nvSpPr>
          <p:spPr bwMode="auto">
            <a:xfrm>
              <a:off x="1222" y="2758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315"/>
            <p:cNvSpPr>
              <a:spLocks noChangeShapeType="1"/>
            </p:cNvSpPr>
            <p:nvPr/>
          </p:nvSpPr>
          <p:spPr bwMode="auto">
            <a:xfrm>
              <a:off x="2546" y="2354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316"/>
            <p:cNvSpPr>
              <a:spLocks noChangeShapeType="1"/>
            </p:cNvSpPr>
            <p:nvPr/>
          </p:nvSpPr>
          <p:spPr bwMode="auto">
            <a:xfrm>
              <a:off x="2546" y="2476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317"/>
            <p:cNvSpPr>
              <a:spLocks noChangeShapeType="1"/>
            </p:cNvSpPr>
            <p:nvPr/>
          </p:nvSpPr>
          <p:spPr bwMode="auto">
            <a:xfrm>
              <a:off x="2546" y="2598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318"/>
            <p:cNvSpPr>
              <a:spLocks noChangeShapeType="1"/>
            </p:cNvSpPr>
            <p:nvPr/>
          </p:nvSpPr>
          <p:spPr bwMode="auto">
            <a:xfrm>
              <a:off x="2546" y="2720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319"/>
            <p:cNvSpPr>
              <a:spLocks noChangeShapeType="1"/>
            </p:cNvSpPr>
            <p:nvPr/>
          </p:nvSpPr>
          <p:spPr bwMode="auto">
            <a:xfrm>
              <a:off x="1422" y="2334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 Box 320"/>
            <p:cNvSpPr txBox="1">
              <a:spLocks noChangeArrowheads="1"/>
            </p:cNvSpPr>
            <p:nvPr/>
          </p:nvSpPr>
          <p:spPr bwMode="auto">
            <a:xfrm>
              <a:off x="1038" y="2141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/>
                <a:t>e0</a:t>
              </a:r>
            </a:p>
          </p:txBody>
        </p:sp>
        <p:sp>
          <p:nvSpPr>
            <p:cNvPr id="14" name="Text Box 321"/>
            <p:cNvSpPr txBox="1">
              <a:spLocks noChangeArrowheads="1"/>
            </p:cNvSpPr>
            <p:nvPr/>
          </p:nvSpPr>
          <p:spPr bwMode="auto">
            <a:xfrm>
              <a:off x="1060" y="2571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/>
                <a:t>e9</a:t>
              </a:r>
            </a:p>
          </p:txBody>
        </p:sp>
        <p:sp>
          <p:nvSpPr>
            <p:cNvPr id="15" name="Text Box 322"/>
            <p:cNvSpPr txBox="1">
              <a:spLocks noChangeArrowheads="1"/>
            </p:cNvSpPr>
            <p:nvPr/>
          </p:nvSpPr>
          <p:spPr bwMode="auto">
            <a:xfrm>
              <a:off x="1064" y="2353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/>
                <a:t>ei</a:t>
              </a:r>
            </a:p>
          </p:txBody>
        </p:sp>
        <p:sp>
          <p:nvSpPr>
            <p:cNvPr id="16" name="Text Box 323"/>
            <p:cNvSpPr txBox="1">
              <a:spLocks noChangeArrowheads="1"/>
            </p:cNvSpPr>
            <p:nvPr/>
          </p:nvSpPr>
          <p:spPr bwMode="auto">
            <a:xfrm>
              <a:off x="2984" y="2322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accent2"/>
                  </a:solidFill>
                </a:rPr>
                <a:t>a1</a:t>
              </a:r>
            </a:p>
          </p:txBody>
        </p:sp>
        <p:sp>
          <p:nvSpPr>
            <p:cNvPr id="17" name="Text Box 324"/>
            <p:cNvSpPr txBox="1">
              <a:spLocks noChangeArrowheads="1"/>
            </p:cNvSpPr>
            <p:nvPr/>
          </p:nvSpPr>
          <p:spPr bwMode="auto">
            <a:xfrm>
              <a:off x="2982" y="2458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9900"/>
                  </a:solidFill>
                </a:rPr>
                <a:t>a2</a:t>
              </a:r>
            </a:p>
          </p:txBody>
        </p:sp>
        <p:sp>
          <p:nvSpPr>
            <p:cNvPr id="18" name="Text Box 326"/>
            <p:cNvSpPr txBox="1">
              <a:spLocks noChangeArrowheads="1"/>
            </p:cNvSpPr>
            <p:nvPr/>
          </p:nvSpPr>
          <p:spPr bwMode="auto">
            <a:xfrm>
              <a:off x="2978" y="2592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CC00CC"/>
                  </a:solidFill>
                </a:rPr>
                <a:t>a3</a:t>
              </a:r>
            </a:p>
          </p:txBody>
        </p: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268413" y="914400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codeurs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238250" y="1390650"/>
            <a:ext cx="7772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fr-CA" altLang="fr-FR"/>
              <a:t>Il s'agit de convertir des informations données par l'opérateur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fr-CA" altLang="fr-FR"/>
              <a:t>en informations compréhensibles par la machine.</a:t>
            </a:r>
            <a:r>
              <a:rPr lang="fr-FR" altLang="fr-FR"/>
              <a:t> 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238250" y="2152650"/>
            <a:ext cx="4800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A" altLang="fr-FR" i="1" u="sng"/>
              <a:t>Exemple </a:t>
            </a:r>
            <a:r>
              <a:rPr lang="fr-CA" altLang="fr-FR" i="1"/>
              <a:t>: codeur décimal qui transforme un chiffre de 0 à 9 (= entrée ei)  en nombre binaire donc codé sur 4 bits (</a:t>
            </a:r>
            <a:r>
              <a:rPr lang="fr-CA" altLang="fr-FR" i="1">
                <a:solidFill>
                  <a:srgbClr val="CC00CC"/>
                </a:solidFill>
              </a:rPr>
              <a:t>a3</a:t>
            </a:r>
            <a:r>
              <a:rPr lang="fr-CA" altLang="fr-FR" i="1"/>
              <a:t>  </a:t>
            </a:r>
            <a:r>
              <a:rPr lang="fr-CA" altLang="fr-FR" i="1">
                <a:solidFill>
                  <a:srgbClr val="009900"/>
                </a:solidFill>
              </a:rPr>
              <a:t>a2</a:t>
            </a:r>
            <a:r>
              <a:rPr lang="fr-CA" altLang="fr-FR" i="1"/>
              <a:t> </a:t>
            </a:r>
            <a:r>
              <a:rPr lang="fr-CA" altLang="fr-FR" i="1">
                <a:solidFill>
                  <a:schemeClr val="accent2"/>
                </a:solidFill>
              </a:rPr>
              <a:t>a1</a:t>
            </a:r>
            <a:r>
              <a:rPr lang="fr-CA" altLang="fr-FR" i="1"/>
              <a:t> </a:t>
            </a:r>
            <a:r>
              <a:rPr lang="fr-CA" altLang="fr-FR" i="1">
                <a:solidFill>
                  <a:srgbClr val="FF0000"/>
                </a:solidFill>
              </a:rPr>
              <a:t>a0</a:t>
            </a:r>
            <a:r>
              <a:rPr lang="fr-CA" altLang="fr-FR" i="1"/>
              <a:t>) .</a:t>
            </a:r>
            <a:endParaRPr lang="fr-FR" altLang="fr-FR" i="1"/>
          </a:p>
        </p:txBody>
      </p:sp>
      <p:graphicFrame>
        <p:nvGraphicFramePr>
          <p:cNvPr id="25" name="Group 311"/>
          <p:cNvGraphicFramePr>
            <a:graphicFrameLocks noGrp="1"/>
          </p:cNvGraphicFramePr>
          <p:nvPr/>
        </p:nvGraphicFramePr>
        <p:xfrm>
          <a:off x="6819900" y="2301875"/>
          <a:ext cx="1914525" cy="4064004"/>
        </p:xfrm>
        <a:graphic>
          <a:graphicData uri="http://schemas.openxmlformats.org/drawingml/2006/table">
            <a:tbl>
              <a:tblPr/>
              <a:tblGrid>
                <a:gridCol w="382588"/>
                <a:gridCol w="382587"/>
                <a:gridCol w="384175"/>
                <a:gridCol w="382588"/>
                <a:gridCol w="382587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a3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a2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a1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e0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e1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e2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e3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e4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e5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e6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e7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e8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e9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Text Box 328"/>
          <p:cNvSpPr txBox="1">
            <a:spLocks noChangeArrowheads="1"/>
          </p:cNvSpPr>
          <p:nvPr/>
        </p:nvSpPr>
        <p:spPr bwMode="auto">
          <a:xfrm>
            <a:off x="2117725" y="5067300"/>
            <a:ext cx="2543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fr-FR" b="1" i="1">
                <a:solidFill>
                  <a:srgbClr val="FF0000"/>
                </a:solidFill>
              </a:rPr>
              <a:t>a0 = e1 +e3 +e5 +e7 +e9</a:t>
            </a:r>
            <a:r>
              <a:rPr lang="fr-FR" altLang="fr-FR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de-DE" altLang="fr-FR" b="1" i="1">
                <a:solidFill>
                  <a:schemeClr val="accent2"/>
                </a:solidFill>
              </a:rPr>
              <a:t>a1 = e2 +e3 +e6 +e7</a:t>
            </a:r>
            <a:r>
              <a:rPr lang="fr-FR" altLang="fr-FR" b="1"/>
              <a:t> </a:t>
            </a:r>
          </a:p>
          <a:p>
            <a:pPr eaLnBrk="1" hangingPunct="1"/>
            <a:r>
              <a:rPr lang="de-DE" altLang="fr-FR" b="1" i="1">
                <a:solidFill>
                  <a:srgbClr val="009900"/>
                </a:solidFill>
              </a:rPr>
              <a:t>a2 = e4 +e5 + e6 + e7</a:t>
            </a:r>
            <a:r>
              <a:rPr lang="fr-FR" altLang="fr-FR" b="1"/>
              <a:t> </a:t>
            </a:r>
          </a:p>
          <a:p>
            <a:pPr eaLnBrk="1" hangingPunct="1"/>
            <a:r>
              <a:rPr lang="de-DE" altLang="fr-FR" b="1" i="1">
                <a:solidFill>
                  <a:srgbClr val="CC00CC"/>
                </a:solidFill>
              </a:rPr>
              <a:t>a3 = e8 + e9</a:t>
            </a:r>
            <a:r>
              <a:rPr lang="fr-FR" altLang="fr-FR" b="1">
                <a:solidFill>
                  <a:srgbClr val="CC00CC"/>
                </a:solidFill>
              </a:rPr>
              <a:t> </a:t>
            </a:r>
          </a:p>
        </p:txBody>
      </p:sp>
      <p:sp>
        <p:nvSpPr>
          <p:cNvPr id="27" name="Text Box 330"/>
          <p:cNvSpPr txBox="1">
            <a:spLocks noChangeArrowheads="1"/>
          </p:cNvSpPr>
          <p:nvPr/>
        </p:nvSpPr>
        <p:spPr bwMode="auto">
          <a:xfrm>
            <a:off x="7204075" y="200025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i="1"/>
              <a:t>sorties</a:t>
            </a:r>
          </a:p>
        </p:txBody>
      </p:sp>
      <p:sp>
        <p:nvSpPr>
          <p:cNvPr id="28" name="Text Box 331"/>
          <p:cNvSpPr txBox="1">
            <a:spLocks noChangeArrowheads="1"/>
          </p:cNvSpPr>
          <p:nvPr/>
        </p:nvSpPr>
        <p:spPr bwMode="auto">
          <a:xfrm rot="16200000">
            <a:off x="4788694" y="4329906"/>
            <a:ext cx="3730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i="1"/>
              <a:t>entrées</a:t>
            </a:r>
          </a:p>
        </p:txBody>
      </p:sp>
    </p:spTree>
    <p:extLst>
      <p:ext uri="{BB962C8B-B14F-4D97-AF65-F5344CB8AC3E}">
        <p14:creationId xmlns:p14="http://schemas.microsoft.com/office/powerpoint/2010/main" val="527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91" y="5930434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Codage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1679575" y="3208338"/>
            <a:ext cx="3870325" cy="1154112"/>
            <a:chOff x="992" y="2141"/>
            <a:chExt cx="2438" cy="7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86" y="2220"/>
              <a:ext cx="852" cy="6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/>
                <a:t>Décodeur</a:t>
              </a:r>
            </a:p>
            <a:p>
              <a:pPr algn="ctr" eaLnBrk="1" hangingPunct="1"/>
              <a:r>
                <a:rPr lang="fr-FR" altLang="fr-FR"/>
                <a:t>binaire</a:t>
              </a:r>
            </a:p>
            <a:p>
              <a:pPr algn="ctr" eaLnBrk="1" hangingPunct="1"/>
              <a:r>
                <a:rPr lang="fr-FR" altLang="fr-FR"/>
                <a:t>décimal</a:t>
              </a: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544" y="2328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560" y="2758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2760" y="2334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952" y="2141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/>
                <a:t>s0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974" y="2571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/>
                <a:t>s9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978" y="2353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/>
                <a:t>si</a:t>
              </a: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994" y="2204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F0000"/>
                  </a:solidFill>
                </a:rPr>
                <a:t>a0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202" y="2366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202" y="2488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202" y="2610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202" y="2732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998" y="2334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accent2"/>
                  </a:solidFill>
                </a:rPr>
                <a:t>a1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996" y="2470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9900"/>
                  </a:solidFill>
                </a:rPr>
                <a:t>a2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992" y="2604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CC00CC"/>
                  </a:solidFill>
                </a:rPr>
                <a:t>a3</a:t>
              </a:r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268413" y="914400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décodeurs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238250" y="139065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CA" altLang="fr-FR"/>
              <a:t>Après traitement de l'information, il faut décoder le résultat.</a:t>
            </a:r>
            <a:endParaRPr lang="fr-CA" altLang="fr-FR" i="1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238250" y="2152650"/>
            <a:ext cx="4800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A" altLang="fr-FR" i="1" u="sng"/>
              <a:t>Exemple </a:t>
            </a:r>
            <a:r>
              <a:rPr lang="fr-CA" altLang="fr-FR" i="1"/>
              <a:t>: décoder un résultat codé sur 4 bits en chiffre décimal</a:t>
            </a:r>
            <a:endParaRPr lang="fr-FR" altLang="fr-FR" i="1"/>
          </a:p>
          <a:p>
            <a:pPr eaLnBrk="1" hangingPunct="1"/>
            <a:endParaRPr lang="fr-FR" altLang="fr-FR" i="1"/>
          </a:p>
        </p:txBody>
      </p:sp>
      <p:graphicFrame>
        <p:nvGraphicFramePr>
          <p:cNvPr id="25" name="Group 216"/>
          <p:cNvGraphicFramePr>
            <a:graphicFrameLocks noGrp="1"/>
          </p:cNvGraphicFramePr>
          <p:nvPr/>
        </p:nvGraphicFramePr>
        <p:xfrm>
          <a:off x="6696075" y="2339975"/>
          <a:ext cx="1914525" cy="4064004"/>
        </p:xfrm>
        <a:graphic>
          <a:graphicData uri="http://schemas.openxmlformats.org/drawingml/2006/table">
            <a:tbl>
              <a:tblPr/>
              <a:tblGrid>
                <a:gridCol w="382588"/>
                <a:gridCol w="384175"/>
                <a:gridCol w="382587"/>
                <a:gridCol w="382588"/>
                <a:gridCol w="382587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a3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a2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a1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Text Box 114"/>
          <p:cNvSpPr txBox="1">
            <a:spLocks noChangeArrowheads="1"/>
          </p:cNvSpPr>
          <p:nvPr/>
        </p:nvSpPr>
        <p:spPr bwMode="auto">
          <a:xfrm rot="16200000">
            <a:off x="6946107" y="4353718"/>
            <a:ext cx="3695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i="1"/>
              <a:t>sorties</a:t>
            </a:r>
          </a:p>
        </p:txBody>
      </p:sp>
      <p:sp>
        <p:nvSpPr>
          <p:cNvPr id="27" name="Text Box 115"/>
          <p:cNvSpPr txBox="1">
            <a:spLocks noChangeArrowheads="1"/>
          </p:cNvSpPr>
          <p:nvPr/>
        </p:nvSpPr>
        <p:spPr bwMode="auto">
          <a:xfrm>
            <a:off x="6656388" y="2024063"/>
            <a:ext cx="162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i="1"/>
              <a:t>entrées</a:t>
            </a:r>
          </a:p>
        </p:txBody>
      </p:sp>
      <p:grpSp>
        <p:nvGrpSpPr>
          <p:cNvPr id="28" name="Group 220"/>
          <p:cNvGrpSpPr>
            <a:grpSpLocks/>
          </p:cNvGrpSpPr>
          <p:nvPr/>
        </p:nvGrpSpPr>
        <p:grpSpPr bwMode="auto">
          <a:xfrm>
            <a:off x="2917825" y="5133975"/>
            <a:ext cx="3730625" cy="366713"/>
            <a:chOff x="1838" y="3234"/>
            <a:chExt cx="2350" cy="231"/>
          </a:xfrm>
        </p:grpSpPr>
        <p:sp>
          <p:nvSpPr>
            <p:cNvPr id="29" name="Text Box 217"/>
            <p:cNvSpPr txBox="1">
              <a:spLocks noChangeArrowheads="1"/>
            </p:cNvSpPr>
            <p:nvPr/>
          </p:nvSpPr>
          <p:spPr bwMode="auto">
            <a:xfrm>
              <a:off x="1838" y="3234"/>
              <a:ext cx="1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s7 = a3 . a2 . a1 . a0</a:t>
              </a:r>
            </a:p>
          </p:txBody>
        </p:sp>
        <p:sp>
          <p:nvSpPr>
            <p:cNvPr id="30" name="Line 218"/>
            <p:cNvSpPr>
              <a:spLocks noChangeShapeType="1"/>
            </p:cNvSpPr>
            <p:nvPr/>
          </p:nvSpPr>
          <p:spPr bwMode="auto">
            <a:xfrm>
              <a:off x="2196" y="32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219"/>
            <p:cNvSpPr>
              <a:spLocks noChangeShapeType="1"/>
            </p:cNvSpPr>
            <p:nvPr/>
          </p:nvSpPr>
          <p:spPr bwMode="auto">
            <a:xfrm flipH="1">
              <a:off x="1860" y="3450"/>
              <a:ext cx="2328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480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91" y="5930434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Codage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268413" y="857250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/>
              <a:t>Les transcodeurs :</a:t>
            </a:r>
            <a:endParaRPr lang="fr-FR" b="1" dirty="0" smtClean="0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238250" y="123825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CA" altLang="fr-FR"/>
              <a:t>C'est l'opération qui consiste à passer d'un code à un autre.</a:t>
            </a:r>
            <a:r>
              <a:rPr lang="fr-FR" altLang="fr-FR"/>
              <a:t> </a:t>
            </a:r>
            <a:endParaRPr lang="fr-CA" altLang="fr-FR"/>
          </a:p>
        </p:txBody>
      </p:sp>
      <p:sp>
        <p:nvSpPr>
          <p:cNvPr id="8" name="Text Box 121"/>
          <p:cNvSpPr txBox="1">
            <a:spLocks noChangeArrowheads="1"/>
          </p:cNvSpPr>
          <p:nvPr/>
        </p:nvSpPr>
        <p:spPr bwMode="auto">
          <a:xfrm>
            <a:off x="1228725" y="1514475"/>
            <a:ext cx="776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i="1" u="sng"/>
              <a:t>Exemple </a:t>
            </a:r>
            <a:r>
              <a:rPr lang="fr-CA" altLang="fr-FR" i="1"/>
              <a:t>: un calcul numérique étant fait sur 4 bits ai, on veut présenter le résultat sur un </a:t>
            </a:r>
            <a:r>
              <a:rPr lang="fr-CA" altLang="fr-FR" b="1" i="1"/>
              <a:t>afficheur à 7 segments.</a:t>
            </a:r>
            <a:r>
              <a:rPr lang="fr-FR" altLang="fr-FR"/>
              <a:t> </a:t>
            </a:r>
          </a:p>
        </p:txBody>
      </p:sp>
      <p:grpSp>
        <p:nvGrpSpPr>
          <p:cNvPr id="9" name="Group 1169"/>
          <p:cNvGrpSpPr>
            <a:grpSpLocks/>
          </p:cNvGrpSpPr>
          <p:nvPr/>
        </p:nvGrpSpPr>
        <p:grpSpPr bwMode="auto">
          <a:xfrm>
            <a:off x="5232400" y="1800225"/>
            <a:ext cx="1123950" cy="1719263"/>
            <a:chOff x="3296" y="1134"/>
            <a:chExt cx="708" cy="1083"/>
          </a:xfrm>
        </p:grpSpPr>
        <p:sp>
          <p:nvSpPr>
            <p:cNvPr id="10" name="Rectangle 123"/>
            <p:cNvSpPr>
              <a:spLocks noChangeArrowheads="1"/>
            </p:cNvSpPr>
            <p:nvPr/>
          </p:nvSpPr>
          <p:spPr bwMode="auto">
            <a:xfrm>
              <a:off x="3492" y="1320"/>
              <a:ext cx="348" cy="2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" name="Rectangle 124"/>
            <p:cNvSpPr>
              <a:spLocks noChangeArrowheads="1"/>
            </p:cNvSpPr>
            <p:nvPr/>
          </p:nvSpPr>
          <p:spPr bwMode="auto">
            <a:xfrm>
              <a:off x="3500" y="1739"/>
              <a:ext cx="349" cy="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" name="Rectangle 125"/>
            <p:cNvSpPr>
              <a:spLocks noChangeArrowheads="1"/>
            </p:cNvSpPr>
            <p:nvPr/>
          </p:nvSpPr>
          <p:spPr bwMode="auto">
            <a:xfrm>
              <a:off x="3467" y="1378"/>
              <a:ext cx="25" cy="31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" name="Rectangle 126"/>
            <p:cNvSpPr>
              <a:spLocks noChangeArrowheads="1"/>
            </p:cNvSpPr>
            <p:nvPr/>
          </p:nvSpPr>
          <p:spPr bwMode="auto">
            <a:xfrm>
              <a:off x="3823" y="1379"/>
              <a:ext cx="26" cy="31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" name="Rectangle 127"/>
            <p:cNvSpPr>
              <a:spLocks noChangeArrowheads="1"/>
            </p:cNvSpPr>
            <p:nvPr/>
          </p:nvSpPr>
          <p:spPr bwMode="auto">
            <a:xfrm>
              <a:off x="3467" y="1821"/>
              <a:ext cx="25" cy="31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" name="Rectangle 128"/>
            <p:cNvSpPr>
              <a:spLocks noChangeArrowheads="1"/>
            </p:cNvSpPr>
            <p:nvPr/>
          </p:nvSpPr>
          <p:spPr bwMode="auto">
            <a:xfrm>
              <a:off x="3832" y="1827"/>
              <a:ext cx="25" cy="31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" name="Rectangle 129"/>
            <p:cNvSpPr>
              <a:spLocks noChangeArrowheads="1"/>
            </p:cNvSpPr>
            <p:nvPr/>
          </p:nvSpPr>
          <p:spPr bwMode="auto">
            <a:xfrm>
              <a:off x="3484" y="2180"/>
              <a:ext cx="348" cy="3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" name="Text Box 130"/>
            <p:cNvSpPr txBox="1">
              <a:spLocks noChangeArrowheads="1"/>
            </p:cNvSpPr>
            <p:nvPr/>
          </p:nvSpPr>
          <p:spPr bwMode="auto">
            <a:xfrm>
              <a:off x="3578" y="1134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8" name="Text Box 131"/>
            <p:cNvSpPr txBox="1">
              <a:spLocks noChangeArrowheads="1"/>
            </p:cNvSpPr>
            <p:nvPr/>
          </p:nvSpPr>
          <p:spPr bwMode="auto">
            <a:xfrm>
              <a:off x="3812" y="141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b</a:t>
              </a:r>
            </a:p>
          </p:txBody>
        </p:sp>
        <p:sp>
          <p:nvSpPr>
            <p:cNvPr id="19" name="Text Box 132"/>
            <p:cNvSpPr txBox="1">
              <a:spLocks noChangeArrowheads="1"/>
            </p:cNvSpPr>
            <p:nvPr/>
          </p:nvSpPr>
          <p:spPr bwMode="auto">
            <a:xfrm>
              <a:off x="3824" y="1854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c</a:t>
              </a:r>
            </a:p>
          </p:txBody>
        </p:sp>
        <p:sp>
          <p:nvSpPr>
            <p:cNvPr id="20" name="Text Box 133"/>
            <p:cNvSpPr txBox="1">
              <a:spLocks noChangeArrowheads="1"/>
            </p:cNvSpPr>
            <p:nvPr/>
          </p:nvSpPr>
          <p:spPr bwMode="auto">
            <a:xfrm>
              <a:off x="3554" y="198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d</a:t>
              </a:r>
            </a:p>
          </p:txBody>
        </p:sp>
        <p:sp>
          <p:nvSpPr>
            <p:cNvPr id="21" name="Text Box 134"/>
            <p:cNvSpPr txBox="1">
              <a:spLocks noChangeArrowheads="1"/>
            </p:cNvSpPr>
            <p:nvPr/>
          </p:nvSpPr>
          <p:spPr bwMode="auto">
            <a:xfrm>
              <a:off x="3296" y="1848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accent2"/>
                  </a:solidFill>
                </a:rPr>
                <a:t>e</a:t>
              </a:r>
            </a:p>
          </p:txBody>
        </p:sp>
        <p:sp>
          <p:nvSpPr>
            <p:cNvPr id="22" name="Text Box 135"/>
            <p:cNvSpPr txBox="1">
              <a:spLocks noChangeArrowheads="1"/>
            </p:cNvSpPr>
            <p:nvPr/>
          </p:nvSpPr>
          <p:spPr bwMode="auto">
            <a:xfrm>
              <a:off x="3296" y="1392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f</a:t>
              </a:r>
            </a:p>
          </p:txBody>
        </p:sp>
        <p:sp>
          <p:nvSpPr>
            <p:cNvPr id="23" name="Text Box 136"/>
            <p:cNvSpPr txBox="1">
              <a:spLocks noChangeArrowheads="1"/>
            </p:cNvSpPr>
            <p:nvPr/>
          </p:nvSpPr>
          <p:spPr bwMode="auto">
            <a:xfrm>
              <a:off x="3578" y="15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g</a:t>
              </a:r>
            </a:p>
          </p:txBody>
        </p:sp>
      </p:grpSp>
      <p:grpSp>
        <p:nvGrpSpPr>
          <p:cNvPr id="24" name="Group 1168"/>
          <p:cNvGrpSpPr>
            <a:grpSpLocks/>
          </p:cNvGrpSpPr>
          <p:nvPr/>
        </p:nvGrpSpPr>
        <p:grpSpPr bwMode="auto">
          <a:xfrm>
            <a:off x="6997700" y="2039938"/>
            <a:ext cx="2003425" cy="1482725"/>
            <a:chOff x="4408" y="1285"/>
            <a:chExt cx="1262" cy="934"/>
          </a:xfrm>
        </p:grpSpPr>
        <p:sp>
          <p:nvSpPr>
            <p:cNvPr id="25" name="Line 138"/>
            <p:cNvSpPr>
              <a:spLocks noChangeShapeType="1"/>
            </p:cNvSpPr>
            <p:nvPr/>
          </p:nvSpPr>
          <p:spPr bwMode="auto">
            <a:xfrm>
              <a:off x="4408" y="1305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39"/>
            <p:cNvSpPr>
              <a:spLocks noChangeShapeType="1"/>
            </p:cNvSpPr>
            <p:nvPr/>
          </p:nvSpPr>
          <p:spPr bwMode="auto">
            <a:xfrm>
              <a:off x="4565" y="1309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140"/>
            <p:cNvSpPr>
              <a:spLocks noChangeShapeType="1"/>
            </p:cNvSpPr>
            <p:nvPr/>
          </p:nvSpPr>
          <p:spPr bwMode="auto">
            <a:xfrm>
              <a:off x="4408" y="1489"/>
              <a:ext cx="0" cy="1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141"/>
            <p:cNvSpPr>
              <a:spLocks noChangeShapeType="1"/>
            </p:cNvSpPr>
            <p:nvPr/>
          </p:nvSpPr>
          <p:spPr bwMode="auto">
            <a:xfrm>
              <a:off x="4560" y="1493"/>
              <a:ext cx="0" cy="1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142"/>
            <p:cNvSpPr>
              <a:spLocks noChangeShapeType="1"/>
            </p:cNvSpPr>
            <p:nvPr/>
          </p:nvSpPr>
          <p:spPr bwMode="auto">
            <a:xfrm rot="5400000">
              <a:off x="4489" y="1563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143"/>
            <p:cNvSpPr>
              <a:spLocks noChangeShapeType="1"/>
            </p:cNvSpPr>
            <p:nvPr/>
          </p:nvSpPr>
          <p:spPr bwMode="auto">
            <a:xfrm rot="5400000">
              <a:off x="4484" y="1384"/>
              <a:ext cx="0" cy="1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144"/>
            <p:cNvSpPr>
              <a:spLocks noChangeShapeType="1"/>
            </p:cNvSpPr>
            <p:nvPr/>
          </p:nvSpPr>
          <p:spPr bwMode="auto">
            <a:xfrm rot="5400000">
              <a:off x="4489" y="1204"/>
              <a:ext cx="0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145"/>
            <p:cNvSpPr>
              <a:spLocks noChangeShapeType="1"/>
            </p:cNvSpPr>
            <p:nvPr/>
          </p:nvSpPr>
          <p:spPr bwMode="auto">
            <a:xfrm>
              <a:off x="4683" y="1305"/>
              <a:ext cx="0" cy="1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146"/>
            <p:cNvSpPr>
              <a:spLocks noChangeShapeType="1"/>
            </p:cNvSpPr>
            <p:nvPr/>
          </p:nvSpPr>
          <p:spPr bwMode="auto">
            <a:xfrm>
              <a:off x="4840" y="1309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147"/>
            <p:cNvSpPr>
              <a:spLocks noChangeShapeType="1"/>
            </p:cNvSpPr>
            <p:nvPr/>
          </p:nvSpPr>
          <p:spPr bwMode="auto">
            <a:xfrm>
              <a:off x="4683" y="1489"/>
              <a:ext cx="0" cy="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148"/>
            <p:cNvSpPr>
              <a:spLocks noChangeShapeType="1"/>
            </p:cNvSpPr>
            <p:nvPr/>
          </p:nvSpPr>
          <p:spPr bwMode="auto">
            <a:xfrm>
              <a:off x="4835" y="1493"/>
              <a:ext cx="0" cy="1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149"/>
            <p:cNvSpPr>
              <a:spLocks noChangeShapeType="1"/>
            </p:cNvSpPr>
            <p:nvPr/>
          </p:nvSpPr>
          <p:spPr bwMode="auto">
            <a:xfrm rot="5400000">
              <a:off x="4764" y="1563"/>
              <a:ext cx="0" cy="1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150"/>
            <p:cNvSpPr>
              <a:spLocks noChangeShapeType="1"/>
            </p:cNvSpPr>
            <p:nvPr/>
          </p:nvSpPr>
          <p:spPr bwMode="auto">
            <a:xfrm rot="5400000">
              <a:off x="4760" y="1383"/>
              <a:ext cx="0" cy="1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151"/>
            <p:cNvSpPr>
              <a:spLocks noChangeShapeType="1"/>
            </p:cNvSpPr>
            <p:nvPr/>
          </p:nvSpPr>
          <p:spPr bwMode="auto">
            <a:xfrm rot="5400000">
              <a:off x="4764" y="1204"/>
              <a:ext cx="0" cy="1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152"/>
            <p:cNvSpPr>
              <a:spLocks noChangeShapeType="1"/>
            </p:cNvSpPr>
            <p:nvPr/>
          </p:nvSpPr>
          <p:spPr bwMode="auto">
            <a:xfrm>
              <a:off x="4959" y="1305"/>
              <a:ext cx="0" cy="1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153"/>
            <p:cNvSpPr>
              <a:spLocks noChangeShapeType="1"/>
            </p:cNvSpPr>
            <p:nvPr/>
          </p:nvSpPr>
          <p:spPr bwMode="auto">
            <a:xfrm>
              <a:off x="5115" y="1309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154"/>
            <p:cNvSpPr>
              <a:spLocks noChangeShapeType="1"/>
            </p:cNvSpPr>
            <p:nvPr/>
          </p:nvSpPr>
          <p:spPr bwMode="auto">
            <a:xfrm>
              <a:off x="4959" y="1489"/>
              <a:ext cx="0" cy="1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155"/>
            <p:cNvSpPr>
              <a:spLocks noChangeShapeType="1"/>
            </p:cNvSpPr>
            <p:nvPr/>
          </p:nvSpPr>
          <p:spPr bwMode="auto">
            <a:xfrm>
              <a:off x="5110" y="1493"/>
              <a:ext cx="0" cy="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156"/>
            <p:cNvSpPr>
              <a:spLocks noChangeShapeType="1"/>
            </p:cNvSpPr>
            <p:nvPr/>
          </p:nvSpPr>
          <p:spPr bwMode="auto">
            <a:xfrm rot="5400000">
              <a:off x="5039" y="1564"/>
              <a:ext cx="0" cy="1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157"/>
            <p:cNvSpPr>
              <a:spLocks noChangeShapeType="1"/>
            </p:cNvSpPr>
            <p:nvPr/>
          </p:nvSpPr>
          <p:spPr bwMode="auto">
            <a:xfrm rot="5400000">
              <a:off x="5035" y="1384"/>
              <a:ext cx="0" cy="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158"/>
            <p:cNvSpPr>
              <a:spLocks noChangeShapeType="1"/>
            </p:cNvSpPr>
            <p:nvPr/>
          </p:nvSpPr>
          <p:spPr bwMode="auto">
            <a:xfrm rot="5400000">
              <a:off x="5039" y="1205"/>
              <a:ext cx="0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159"/>
            <p:cNvSpPr>
              <a:spLocks noChangeShapeType="1"/>
            </p:cNvSpPr>
            <p:nvPr/>
          </p:nvSpPr>
          <p:spPr bwMode="auto">
            <a:xfrm>
              <a:off x="5234" y="1305"/>
              <a:ext cx="0" cy="1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160"/>
            <p:cNvSpPr>
              <a:spLocks noChangeShapeType="1"/>
            </p:cNvSpPr>
            <p:nvPr/>
          </p:nvSpPr>
          <p:spPr bwMode="auto">
            <a:xfrm>
              <a:off x="5390" y="1309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161"/>
            <p:cNvSpPr>
              <a:spLocks noChangeShapeType="1"/>
            </p:cNvSpPr>
            <p:nvPr/>
          </p:nvSpPr>
          <p:spPr bwMode="auto">
            <a:xfrm>
              <a:off x="5234" y="1489"/>
              <a:ext cx="0" cy="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162"/>
            <p:cNvSpPr>
              <a:spLocks noChangeShapeType="1"/>
            </p:cNvSpPr>
            <p:nvPr/>
          </p:nvSpPr>
          <p:spPr bwMode="auto">
            <a:xfrm>
              <a:off x="5386" y="1493"/>
              <a:ext cx="0" cy="1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163"/>
            <p:cNvSpPr>
              <a:spLocks noChangeShapeType="1"/>
            </p:cNvSpPr>
            <p:nvPr/>
          </p:nvSpPr>
          <p:spPr bwMode="auto">
            <a:xfrm rot="5400000">
              <a:off x="5315" y="1563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164"/>
            <p:cNvSpPr>
              <a:spLocks noChangeShapeType="1"/>
            </p:cNvSpPr>
            <p:nvPr/>
          </p:nvSpPr>
          <p:spPr bwMode="auto">
            <a:xfrm rot="5400000">
              <a:off x="5310" y="1384"/>
              <a:ext cx="0" cy="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165"/>
            <p:cNvSpPr>
              <a:spLocks noChangeShapeType="1"/>
            </p:cNvSpPr>
            <p:nvPr/>
          </p:nvSpPr>
          <p:spPr bwMode="auto">
            <a:xfrm rot="5400000">
              <a:off x="5315" y="1204"/>
              <a:ext cx="0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166"/>
            <p:cNvSpPr>
              <a:spLocks noChangeShapeType="1"/>
            </p:cNvSpPr>
            <p:nvPr/>
          </p:nvSpPr>
          <p:spPr bwMode="auto">
            <a:xfrm>
              <a:off x="5509" y="1305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167"/>
            <p:cNvSpPr>
              <a:spLocks noChangeShapeType="1"/>
            </p:cNvSpPr>
            <p:nvPr/>
          </p:nvSpPr>
          <p:spPr bwMode="auto">
            <a:xfrm>
              <a:off x="5666" y="1309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168"/>
            <p:cNvSpPr>
              <a:spLocks noChangeShapeType="1"/>
            </p:cNvSpPr>
            <p:nvPr/>
          </p:nvSpPr>
          <p:spPr bwMode="auto">
            <a:xfrm>
              <a:off x="5509" y="1489"/>
              <a:ext cx="0" cy="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169"/>
            <p:cNvSpPr>
              <a:spLocks noChangeShapeType="1"/>
            </p:cNvSpPr>
            <p:nvPr/>
          </p:nvSpPr>
          <p:spPr bwMode="auto">
            <a:xfrm>
              <a:off x="5661" y="1493"/>
              <a:ext cx="0" cy="1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170"/>
            <p:cNvSpPr>
              <a:spLocks noChangeShapeType="1"/>
            </p:cNvSpPr>
            <p:nvPr/>
          </p:nvSpPr>
          <p:spPr bwMode="auto">
            <a:xfrm rot="5400000">
              <a:off x="5590" y="1563"/>
              <a:ext cx="0" cy="1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171"/>
            <p:cNvSpPr>
              <a:spLocks noChangeShapeType="1"/>
            </p:cNvSpPr>
            <p:nvPr/>
          </p:nvSpPr>
          <p:spPr bwMode="auto">
            <a:xfrm rot="5400000">
              <a:off x="5585" y="1384"/>
              <a:ext cx="0" cy="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172"/>
            <p:cNvSpPr>
              <a:spLocks noChangeShapeType="1"/>
            </p:cNvSpPr>
            <p:nvPr/>
          </p:nvSpPr>
          <p:spPr bwMode="auto">
            <a:xfrm rot="5400000">
              <a:off x="5590" y="1204"/>
              <a:ext cx="0" cy="1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173"/>
            <p:cNvSpPr>
              <a:spLocks noChangeShapeType="1"/>
            </p:cNvSpPr>
            <p:nvPr/>
          </p:nvSpPr>
          <p:spPr bwMode="auto">
            <a:xfrm>
              <a:off x="4408" y="1880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174"/>
            <p:cNvSpPr>
              <a:spLocks noChangeShapeType="1"/>
            </p:cNvSpPr>
            <p:nvPr/>
          </p:nvSpPr>
          <p:spPr bwMode="auto">
            <a:xfrm>
              <a:off x="4565" y="1884"/>
              <a:ext cx="0" cy="1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175"/>
            <p:cNvSpPr>
              <a:spLocks noChangeShapeType="1"/>
            </p:cNvSpPr>
            <p:nvPr/>
          </p:nvSpPr>
          <p:spPr bwMode="auto">
            <a:xfrm>
              <a:off x="4408" y="2064"/>
              <a:ext cx="0" cy="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176"/>
            <p:cNvSpPr>
              <a:spLocks noChangeShapeType="1"/>
            </p:cNvSpPr>
            <p:nvPr/>
          </p:nvSpPr>
          <p:spPr bwMode="auto">
            <a:xfrm>
              <a:off x="4560" y="2068"/>
              <a:ext cx="0" cy="1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177"/>
            <p:cNvSpPr>
              <a:spLocks noChangeShapeType="1"/>
            </p:cNvSpPr>
            <p:nvPr/>
          </p:nvSpPr>
          <p:spPr bwMode="auto">
            <a:xfrm rot="5400000">
              <a:off x="4489" y="2138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178"/>
            <p:cNvSpPr>
              <a:spLocks noChangeShapeType="1"/>
            </p:cNvSpPr>
            <p:nvPr/>
          </p:nvSpPr>
          <p:spPr bwMode="auto">
            <a:xfrm rot="5400000">
              <a:off x="4484" y="1960"/>
              <a:ext cx="0" cy="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179"/>
            <p:cNvSpPr>
              <a:spLocks noChangeShapeType="1"/>
            </p:cNvSpPr>
            <p:nvPr/>
          </p:nvSpPr>
          <p:spPr bwMode="auto">
            <a:xfrm rot="5400000">
              <a:off x="4489" y="1779"/>
              <a:ext cx="0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180"/>
            <p:cNvSpPr>
              <a:spLocks noChangeShapeType="1"/>
            </p:cNvSpPr>
            <p:nvPr/>
          </p:nvSpPr>
          <p:spPr bwMode="auto">
            <a:xfrm>
              <a:off x="4683" y="1880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181"/>
            <p:cNvSpPr>
              <a:spLocks noChangeShapeType="1"/>
            </p:cNvSpPr>
            <p:nvPr/>
          </p:nvSpPr>
          <p:spPr bwMode="auto">
            <a:xfrm>
              <a:off x="4840" y="1884"/>
              <a:ext cx="0" cy="1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182"/>
            <p:cNvSpPr>
              <a:spLocks noChangeShapeType="1"/>
            </p:cNvSpPr>
            <p:nvPr/>
          </p:nvSpPr>
          <p:spPr bwMode="auto">
            <a:xfrm>
              <a:off x="4683" y="2064"/>
              <a:ext cx="0" cy="1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183"/>
            <p:cNvSpPr>
              <a:spLocks noChangeShapeType="1"/>
            </p:cNvSpPr>
            <p:nvPr/>
          </p:nvSpPr>
          <p:spPr bwMode="auto">
            <a:xfrm>
              <a:off x="4835" y="2068"/>
              <a:ext cx="0" cy="1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184"/>
            <p:cNvSpPr>
              <a:spLocks noChangeShapeType="1"/>
            </p:cNvSpPr>
            <p:nvPr/>
          </p:nvSpPr>
          <p:spPr bwMode="auto">
            <a:xfrm rot="5400000">
              <a:off x="4764" y="2138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185"/>
            <p:cNvSpPr>
              <a:spLocks noChangeShapeType="1"/>
            </p:cNvSpPr>
            <p:nvPr/>
          </p:nvSpPr>
          <p:spPr bwMode="auto">
            <a:xfrm rot="5400000">
              <a:off x="4760" y="1959"/>
              <a:ext cx="0" cy="1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186"/>
            <p:cNvSpPr>
              <a:spLocks noChangeShapeType="1"/>
            </p:cNvSpPr>
            <p:nvPr/>
          </p:nvSpPr>
          <p:spPr bwMode="auto">
            <a:xfrm rot="5400000">
              <a:off x="4764" y="1779"/>
              <a:ext cx="0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187"/>
            <p:cNvSpPr>
              <a:spLocks noChangeShapeType="1"/>
            </p:cNvSpPr>
            <p:nvPr/>
          </p:nvSpPr>
          <p:spPr bwMode="auto">
            <a:xfrm>
              <a:off x="4959" y="1880"/>
              <a:ext cx="0" cy="1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188"/>
            <p:cNvSpPr>
              <a:spLocks noChangeShapeType="1"/>
            </p:cNvSpPr>
            <p:nvPr/>
          </p:nvSpPr>
          <p:spPr bwMode="auto">
            <a:xfrm>
              <a:off x="5115" y="1884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189"/>
            <p:cNvSpPr>
              <a:spLocks noChangeShapeType="1"/>
            </p:cNvSpPr>
            <p:nvPr/>
          </p:nvSpPr>
          <p:spPr bwMode="auto">
            <a:xfrm>
              <a:off x="4959" y="2064"/>
              <a:ext cx="0" cy="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190"/>
            <p:cNvSpPr>
              <a:spLocks noChangeShapeType="1"/>
            </p:cNvSpPr>
            <p:nvPr/>
          </p:nvSpPr>
          <p:spPr bwMode="auto">
            <a:xfrm>
              <a:off x="5110" y="2068"/>
              <a:ext cx="0" cy="1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191"/>
            <p:cNvSpPr>
              <a:spLocks noChangeShapeType="1"/>
            </p:cNvSpPr>
            <p:nvPr/>
          </p:nvSpPr>
          <p:spPr bwMode="auto">
            <a:xfrm rot="5400000">
              <a:off x="5039" y="2139"/>
              <a:ext cx="0" cy="1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192"/>
            <p:cNvSpPr>
              <a:spLocks noChangeShapeType="1"/>
            </p:cNvSpPr>
            <p:nvPr/>
          </p:nvSpPr>
          <p:spPr bwMode="auto">
            <a:xfrm rot="5400000">
              <a:off x="5035" y="1960"/>
              <a:ext cx="0" cy="1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193"/>
            <p:cNvSpPr>
              <a:spLocks noChangeShapeType="1"/>
            </p:cNvSpPr>
            <p:nvPr/>
          </p:nvSpPr>
          <p:spPr bwMode="auto">
            <a:xfrm rot="5400000">
              <a:off x="5039" y="1780"/>
              <a:ext cx="0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194"/>
            <p:cNvSpPr>
              <a:spLocks noChangeShapeType="1"/>
            </p:cNvSpPr>
            <p:nvPr/>
          </p:nvSpPr>
          <p:spPr bwMode="auto">
            <a:xfrm>
              <a:off x="5234" y="1880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195"/>
            <p:cNvSpPr>
              <a:spLocks noChangeShapeType="1"/>
            </p:cNvSpPr>
            <p:nvPr/>
          </p:nvSpPr>
          <p:spPr bwMode="auto">
            <a:xfrm>
              <a:off x="5390" y="1884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196"/>
            <p:cNvSpPr>
              <a:spLocks noChangeShapeType="1"/>
            </p:cNvSpPr>
            <p:nvPr/>
          </p:nvSpPr>
          <p:spPr bwMode="auto">
            <a:xfrm>
              <a:off x="5234" y="2064"/>
              <a:ext cx="0" cy="1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Line 197"/>
            <p:cNvSpPr>
              <a:spLocks noChangeShapeType="1"/>
            </p:cNvSpPr>
            <p:nvPr/>
          </p:nvSpPr>
          <p:spPr bwMode="auto">
            <a:xfrm>
              <a:off x="5386" y="2068"/>
              <a:ext cx="0" cy="1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Line 198"/>
            <p:cNvSpPr>
              <a:spLocks noChangeShapeType="1"/>
            </p:cNvSpPr>
            <p:nvPr/>
          </p:nvSpPr>
          <p:spPr bwMode="auto">
            <a:xfrm rot="5400000">
              <a:off x="5315" y="2138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Line 199"/>
            <p:cNvSpPr>
              <a:spLocks noChangeShapeType="1"/>
            </p:cNvSpPr>
            <p:nvPr/>
          </p:nvSpPr>
          <p:spPr bwMode="auto">
            <a:xfrm rot="5400000">
              <a:off x="5310" y="1960"/>
              <a:ext cx="0" cy="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Line 200"/>
            <p:cNvSpPr>
              <a:spLocks noChangeShapeType="1"/>
            </p:cNvSpPr>
            <p:nvPr/>
          </p:nvSpPr>
          <p:spPr bwMode="auto">
            <a:xfrm rot="5400000">
              <a:off x="5315" y="1779"/>
              <a:ext cx="0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Line 201"/>
            <p:cNvSpPr>
              <a:spLocks noChangeShapeType="1"/>
            </p:cNvSpPr>
            <p:nvPr/>
          </p:nvSpPr>
          <p:spPr bwMode="auto">
            <a:xfrm>
              <a:off x="5509" y="1880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Line 202"/>
            <p:cNvSpPr>
              <a:spLocks noChangeShapeType="1"/>
            </p:cNvSpPr>
            <p:nvPr/>
          </p:nvSpPr>
          <p:spPr bwMode="auto">
            <a:xfrm>
              <a:off x="5666" y="1884"/>
              <a:ext cx="0" cy="1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203"/>
            <p:cNvSpPr>
              <a:spLocks noChangeShapeType="1"/>
            </p:cNvSpPr>
            <p:nvPr/>
          </p:nvSpPr>
          <p:spPr bwMode="auto">
            <a:xfrm>
              <a:off x="5509" y="2064"/>
              <a:ext cx="0" cy="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Line 204"/>
            <p:cNvSpPr>
              <a:spLocks noChangeShapeType="1"/>
            </p:cNvSpPr>
            <p:nvPr/>
          </p:nvSpPr>
          <p:spPr bwMode="auto">
            <a:xfrm>
              <a:off x="5661" y="2068"/>
              <a:ext cx="0" cy="1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Line 205"/>
            <p:cNvSpPr>
              <a:spLocks noChangeShapeType="1"/>
            </p:cNvSpPr>
            <p:nvPr/>
          </p:nvSpPr>
          <p:spPr bwMode="auto">
            <a:xfrm rot="5400000">
              <a:off x="5590" y="2138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Line 206"/>
            <p:cNvSpPr>
              <a:spLocks noChangeShapeType="1"/>
            </p:cNvSpPr>
            <p:nvPr/>
          </p:nvSpPr>
          <p:spPr bwMode="auto">
            <a:xfrm rot="5400000">
              <a:off x="5585" y="1960"/>
              <a:ext cx="0" cy="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207"/>
            <p:cNvSpPr>
              <a:spLocks noChangeShapeType="1"/>
            </p:cNvSpPr>
            <p:nvPr/>
          </p:nvSpPr>
          <p:spPr bwMode="auto">
            <a:xfrm rot="5400000">
              <a:off x="5590" y="1779"/>
              <a:ext cx="0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5" name="Group 245"/>
          <p:cNvGrpSpPr>
            <a:grpSpLocks/>
          </p:cNvGrpSpPr>
          <p:nvPr/>
        </p:nvGrpSpPr>
        <p:grpSpPr bwMode="auto">
          <a:xfrm>
            <a:off x="1270000" y="2203450"/>
            <a:ext cx="3905250" cy="1377950"/>
            <a:chOff x="1814" y="1598"/>
            <a:chExt cx="2460" cy="868"/>
          </a:xfrm>
        </p:grpSpPr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2508" y="1626"/>
              <a:ext cx="852" cy="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/>
                <a:t>Décodeur</a:t>
              </a:r>
            </a:p>
            <a:p>
              <a:pPr algn="ctr" eaLnBrk="1" hangingPunct="1"/>
              <a:r>
                <a:rPr lang="fr-FR" altLang="fr-FR"/>
                <a:t>binaire</a:t>
              </a:r>
            </a:p>
            <a:p>
              <a:pPr algn="ctr" eaLnBrk="1" hangingPunct="1"/>
              <a:r>
                <a:rPr lang="fr-FR" altLang="fr-FR"/>
                <a:t>décimal</a:t>
              </a:r>
            </a:p>
          </p:txBody>
        </p:sp>
        <p:sp>
          <p:nvSpPr>
            <p:cNvPr id="97" name="Line 226"/>
            <p:cNvSpPr>
              <a:spLocks noChangeShapeType="1"/>
            </p:cNvSpPr>
            <p:nvPr/>
          </p:nvSpPr>
          <p:spPr bwMode="auto">
            <a:xfrm>
              <a:off x="3366" y="1668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Line 227"/>
            <p:cNvSpPr>
              <a:spLocks noChangeShapeType="1"/>
            </p:cNvSpPr>
            <p:nvPr/>
          </p:nvSpPr>
          <p:spPr bwMode="auto">
            <a:xfrm>
              <a:off x="3366" y="2173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Text Box 229"/>
            <p:cNvSpPr txBox="1">
              <a:spLocks noChangeArrowheads="1"/>
            </p:cNvSpPr>
            <p:nvPr/>
          </p:nvSpPr>
          <p:spPr bwMode="auto">
            <a:xfrm>
              <a:off x="3822" y="1637"/>
              <a:ext cx="452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fr-FR" altLang="fr-FR">
                  <a:solidFill>
                    <a:srgbClr val="FF0000"/>
                  </a:solidFill>
                </a:rPr>
                <a:t>a</a:t>
              </a:r>
            </a:p>
            <a:p>
              <a:pPr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fr-FR" altLang="fr-FR"/>
                <a:t>b</a:t>
              </a:r>
            </a:p>
            <a:p>
              <a:pPr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fr-FR" altLang="fr-FR"/>
                <a:t>c</a:t>
              </a:r>
            </a:p>
            <a:p>
              <a:pPr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fr-FR" altLang="fr-FR"/>
                <a:t>d</a:t>
              </a:r>
            </a:p>
            <a:p>
              <a:pPr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fr-FR" altLang="fr-FR">
                  <a:solidFill>
                    <a:schemeClr val="accent2"/>
                  </a:solidFill>
                </a:rPr>
                <a:t>e</a:t>
              </a:r>
            </a:p>
            <a:p>
              <a:pPr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fr-FR" altLang="fr-FR"/>
                <a:t>f</a:t>
              </a:r>
            </a:p>
            <a:p>
              <a:pPr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fr-FR" altLang="fr-FR"/>
                <a:t>g</a:t>
              </a:r>
            </a:p>
          </p:txBody>
        </p:sp>
        <p:sp>
          <p:nvSpPr>
            <p:cNvPr id="100" name="Text Box 232"/>
            <p:cNvSpPr txBox="1">
              <a:spLocks noChangeArrowheads="1"/>
            </p:cNvSpPr>
            <p:nvPr/>
          </p:nvSpPr>
          <p:spPr bwMode="auto">
            <a:xfrm>
              <a:off x="1816" y="1598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a0</a:t>
              </a:r>
            </a:p>
          </p:txBody>
        </p:sp>
        <p:sp>
          <p:nvSpPr>
            <p:cNvPr id="101" name="Line 233"/>
            <p:cNvSpPr>
              <a:spLocks noChangeShapeType="1"/>
            </p:cNvSpPr>
            <p:nvPr/>
          </p:nvSpPr>
          <p:spPr bwMode="auto">
            <a:xfrm>
              <a:off x="2024" y="1760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Line 234"/>
            <p:cNvSpPr>
              <a:spLocks noChangeShapeType="1"/>
            </p:cNvSpPr>
            <p:nvPr/>
          </p:nvSpPr>
          <p:spPr bwMode="auto">
            <a:xfrm>
              <a:off x="2024" y="1956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Line 235"/>
            <p:cNvSpPr>
              <a:spLocks noChangeShapeType="1"/>
            </p:cNvSpPr>
            <p:nvPr/>
          </p:nvSpPr>
          <p:spPr bwMode="auto">
            <a:xfrm>
              <a:off x="2024" y="2152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Line 236"/>
            <p:cNvSpPr>
              <a:spLocks noChangeShapeType="1"/>
            </p:cNvSpPr>
            <p:nvPr/>
          </p:nvSpPr>
          <p:spPr bwMode="auto">
            <a:xfrm>
              <a:off x="2024" y="2348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Text Box 237"/>
            <p:cNvSpPr txBox="1">
              <a:spLocks noChangeArrowheads="1"/>
            </p:cNvSpPr>
            <p:nvPr/>
          </p:nvSpPr>
          <p:spPr bwMode="auto">
            <a:xfrm>
              <a:off x="1820" y="1788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a1</a:t>
              </a:r>
            </a:p>
          </p:txBody>
        </p:sp>
        <p:sp>
          <p:nvSpPr>
            <p:cNvPr id="106" name="Text Box 238"/>
            <p:cNvSpPr txBox="1">
              <a:spLocks noChangeArrowheads="1"/>
            </p:cNvSpPr>
            <p:nvPr/>
          </p:nvSpPr>
          <p:spPr bwMode="auto">
            <a:xfrm>
              <a:off x="1818" y="1990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a2</a:t>
              </a:r>
            </a:p>
          </p:txBody>
        </p:sp>
        <p:sp>
          <p:nvSpPr>
            <p:cNvPr id="107" name="Text Box 239"/>
            <p:cNvSpPr txBox="1">
              <a:spLocks noChangeArrowheads="1"/>
            </p:cNvSpPr>
            <p:nvPr/>
          </p:nvSpPr>
          <p:spPr bwMode="auto">
            <a:xfrm>
              <a:off x="1814" y="2196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a3</a:t>
              </a:r>
            </a:p>
          </p:txBody>
        </p:sp>
        <p:sp>
          <p:nvSpPr>
            <p:cNvPr id="108" name="Line 240"/>
            <p:cNvSpPr>
              <a:spLocks noChangeShapeType="1"/>
            </p:cNvSpPr>
            <p:nvPr/>
          </p:nvSpPr>
          <p:spPr bwMode="auto">
            <a:xfrm>
              <a:off x="3366" y="1794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Line 241"/>
            <p:cNvSpPr>
              <a:spLocks noChangeShapeType="1"/>
            </p:cNvSpPr>
            <p:nvPr/>
          </p:nvSpPr>
          <p:spPr bwMode="auto">
            <a:xfrm>
              <a:off x="3366" y="1920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Line 242"/>
            <p:cNvSpPr>
              <a:spLocks noChangeShapeType="1"/>
            </p:cNvSpPr>
            <p:nvPr/>
          </p:nvSpPr>
          <p:spPr bwMode="auto">
            <a:xfrm>
              <a:off x="3366" y="2047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Line 243"/>
            <p:cNvSpPr>
              <a:spLocks noChangeShapeType="1"/>
            </p:cNvSpPr>
            <p:nvPr/>
          </p:nvSpPr>
          <p:spPr bwMode="auto">
            <a:xfrm>
              <a:off x="3366" y="2299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244"/>
            <p:cNvSpPr>
              <a:spLocks noChangeShapeType="1"/>
            </p:cNvSpPr>
            <p:nvPr/>
          </p:nvSpPr>
          <p:spPr bwMode="auto">
            <a:xfrm>
              <a:off x="3366" y="2426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13" name="Group 332"/>
          <p:cNvGraphicFramePr>
            <a:graphicFrameLocks noGrp="1"/>
          </p:cNvGraphicFramePr>
          <p:nvPr/>
        </p:nvGraphicFramePr>
        <p:xfrm>
          <a:off x="1482725" y="3735388"/>
          <a:ext cx="5834063" cy="2743386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8938"/>
                <a:gridCol w="388937"/>
                <a:gridCol w="388938"/>
                <a:gridCol w="388937"/>
                <a:gridCol w="388938"/>
                <a:gridCol w="388937"/>
                <a:gridCol w="388938"/>
                <a:gridCol w="388937"/>
                <a:gridCol w="388938"/>
                <a:gridCol w="388937"/>
                <a:gridCol w="388938"/>
                <a:gridCol w="388937"/>
                <a:gridCol w="388938"/>
              </a:tblGrid>
              <a:tr h="27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fr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fr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fr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4" name="Group 334"/>
          <p:cNvGrpSpPr>
            <a:grpSpLocks/>
          </p:cNvGrpSpPr>
          <p:nvPr/>
        </p:nvGrpSpPr>
        <p:grpSpPr bwMode="auto">
          <a:xfrm>
            <a:off x="7405688" y="3770313"/>
            <a:ext cx="1771650" cy="2687637"/>
            <a:chOff x="4665" y="2375"/>
            <a:chExt cx="1116" cy="1693"/>
          </a:xfrm>
        </p:grpSpPr>
        <p:sp>
          <p:nvSpPr>
            <p:cNvPr id="115" name="Rectangle 331"/>
            <p:cNvSpPr>
              <a:spLocks noChangeArrowheads="1"/>
            </p:cNvSpPr>
            <p:nvPr/>
          </p:nvSpPr>
          <p:spPr bwMode="auto">
            <a:xfrm>
              <a:off x="4775" y="2982"/>
              <a:ext cx="100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tableau des entrées/sorties</a:t>
              </a:r>
            </a:p>
          </p:txBody>
        </p:sp>
        <p:sp>
          <p:nvSpPr>
            <p:cNvPr id="116" name="AutoShape 333"/>
            <p:cNvSpPr>
              <a:spLocks/>
            </p:cNvSpPr>
            <p:nvPr/>
          </p:nvSpPr>
          <p:spPr bwMode="auto">
            <a:xfrm>
              <a:off x="4665" y="2375"/>
              <a:ext cx="135" cy="1693"/>
            </a:xfrm>
            <a:prstGeom prst="rightBrace">
              <a:avLst>
                <a:gd name="adj1" fmla="val 1045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  <p:extLst>
      <p:ext uri="{BB962C8B-B14F-4D97-AF65-F5344CB8AC3E}">
        <p14:creationId xmlns:p14="http://schemas.microsoft.com/office/powerpoint/2010/main" val="36670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91" y="5930434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Codage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68413" y="857250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/>
              <a:t>Les transcodeurs : </a:t>
            </a:r>
            <a:r>
              <a:rPr lang="fr-FR" b="1" dirty="0" smtClean="0"/>
              <a:t>Tableaux de </a:t>
            </a:r>
            <a:r>
              <a:rPr lang="fr-FR" b="1" dirty="0" err="1" smtClean="0"/>
              <a:t>Karnaugh</a:t>
            </a:r>
            <a:r>
              <a:rPr lang="fr-FR" b="1" dirty="0" smtClean="0"/>
              <a:t> des segments a et e.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4114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7" name="Group 539"/>
          <p:cNvGraphicFramePr>
            <a:graphicFrameLocks noGrp="1"/>
          </p:cNvGraphicFramePr>
          <p:nvPr/>
        </p:nvGraphicFramePr>
        <p:xfrm>
          <a:off x="1085850" y="1358900"/>
          <a:ext cx="3752850" cy="2290762"/>
        </p:xfrm>
        <a:graphic>
          <a:graphicData uri="http://schemas.openxmlformats.org/drawingml/2006/table">
            <a:tbl>
              <a:tblPr/>
              <a:tblGrid>
                <a:gridCol w="752475"/>
                <a:gridCol w="600075"/>
                <a:gridCol w="600075"/>
                <a:gridCol w="600075"/>
                <a:gridCol w="600075"/>
                <a:gridCol w="600075"/>
              </a:tblGrid>
              <a:tr h="37783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a1  a0</a:t>
                      </a:r>
                    </a:p>
                  </a:txBody>
                  <a:tcPr marL="90000" marR="90000" marT="46801" marB="46801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8411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a3 a2</a:t>
                      </a:r>
                    </a:p>
                  </a:txBody>
                  <a:tcPr marL="90000" marR="90000" marT="46801" marB="46801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01" marB="46801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</a:txBody>
                  <a:tcPr marL="90000" marR="90000" marT="46801" marB="46801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1" marB="468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0000" marR="90000" marT="46801" marB="46801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1" marB="468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0000" marR="90000" marT="46801" marB="46801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1" marB="468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1" marB="46801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1" marB="468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AutoShape 540"/>
          <p:cNvSpPr>
            <a:spLocks noChangeArrowheads="1"/>
          </p:cNvSpPr>
          <p:nvPr/>
        </p:nvSpPr>
        <p:spPr bwMode="auto">
          <a:xfrm>
            <a:off x="3698875" y="2187575"/>
            <a:ext cx="1073150" cy="14065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>
              <a:solidFill>
                <a:srgbClr val="CC00CC"/>
              </a:solidFill>
            </a:endParaRPr>
          </a:p>
        </p:txBody>
      </p:sp>
      <p:sp>
        <p:nvSpPr>
          <p:cNvPr id="9" name="AutoShape 541"/>
          <p:cNvSpPr>
            <a:spLocks noChangeArrowheads="1"/>
          </p:cNvSpPr>
          <p:nvPr/>
        </p:nvSpPr>
        <p:spPr bwMode="auto">
          <a:xfrm>
            <a:off x="2533650" y="2917825"/>
            <a:ext cx="2216150" cy="701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>
              <a:solidFill>
                <a:srgbClr val="CC00CC"/>
              </a:solidFill>
            </a:endParaRPr>
          </a:p>
        </p:txBody>
      </p:sp>
      <p:sp>
        <p:nvSpPr>
          <p:cNvPr id="10" name="AutoShape 542"/>
          <p:cNvSpPr>
            <a:spLocks noChangeArrowheads="1"/>
          </p:cNvSpPr>
          <p:nvPr/>
        </p:nvSpPr>
        <p:spPr bwMode="auto">
          <a:xfrm>
            <a:off x="3105150" y="2536825"/>
            <a:ext cx="1073150" cy="6921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>
              <a:solidFill>
                <a:srgbClr val="CC00CC"/>
              </a:solidFill>
            </a:endParaRPr>
          </a:p>
        </p:txBody>
      </p:sp>
      <p:grpSp>
        <p:nvGrpSpPr>
          <p:cNvPr id="11" name="Group 560"/>
          <p:cNvGrpSpPr>
            <a:grpSpLocks/>
          </p:cNvGrpSpPr>
          <p:nvPr/>
        </p:nvGrpSpPr>
        <p:grpSpPr bwMode="auto">
          <a:xfrm>
            <a:off x="2443163" y="2063750"/>
            <a:ext cx="2371725" cy="1654175"/>
            <a:chOff x="1539" y="1300"/>
            <a:chExt cx="1494" cy="1042"/>
          </a:xfrm>
        </p:grpSpPr>
        <p:grpSp>
          <p:nvGrpSpPr>
            <p:cNvPr id="12" name="Group 547"/>
            <p:cNvGrpSpPr>
              <a:grpSpLocks/>
            </p:cNvGrpSpPr>
            <p:nvPr/>
          </p:nvGrpSpPr>
          <p:grpSpPr bwMode="auto">
            <a:xfrm>
              <a:off x="1555" y="2083"/>
              <a:ext cx="260" cy="258"/>
              <a:chOff x="2660" y="3009"/>
              <a:chExt cx="220" cy="218"/>
            </a:xfrm>
          </p:grpSpPr>
          <p:sp>
            <p:nvSpPr>
              <p:cNvPr id="25" name="Arc 544"/>
              <p:cNvSpPr>
                <a:spLocks/>
              </p:cNvSpPr>
              <p:nvPr/>
            </p:nvSpPr>
            <p:spPr bwMode="auto">
              <a:xfrm>
                <a:off x="2796" y="3009"/>
                <a:ext cx="84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Line 545"/>
              <p:cNvSpPr>
                <a:spLocks noChangeShapeType="1"/>
              </p:cNvSpPr>
              <p:nvPr/>
            </p:nvSpPr>
            <p:spPr bwMode="auto">
              <a:xfrm>
                <a:off x="2880" y="3090"/>
                <a:ext cx="0" cy="13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546"/>
              <p:cNvSpPr>
                <a:spLocks noChangeShapeType="1"/>
              </p:cNvSpPr>
              <p:nvPr/>
            </p:nvSpPr>
            <p:spPr bwMode="auto">
              <a:xfrm flipH="1">
                <a:off x="2660" y="3009"/>
                <a:ext cx="13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" name="Group 548"/>
            <p:cNvGrpSpPr>
              <a:grpSpLocks/>
            </p:cNvGrpSpPr>
            <p:nvPr/>
          </p:nvGrpSpPr>
          <p:grpSpPr bwMode="auto">
            <a:xfrm rot="5400000">
              <a:off x="1538" y="1303"/>
              <a:ext cx="260" cy="258"/>
              <a:chOff x="2660" y="3009"/>
              <a:chExt cx="220" cy="218"/>
            </a:xfrm>
          </p:grpSpPr>
          <p:sp>
            <p:nvSpPr>
              <p:cNvPr id="22" name="Arc 549"/>
              <p:cNvSpPr>
                <a:spLocks/>
              </p:cNvSpPr>
              <p:nvPr/>
            </p:nvSpPr>
            <p:spPr bwMode="auto">
              <a:xfrm>
                <a:off x="2796" y="3009"/>
                <a:ext cx="84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23" name="Line 550"/>
              <p:cNvSpPr>
                <a:spLocks noChangeShapeType="1"/>
              </p:cNvSpPr>
              <p:nvPr/>
            </p:nvSpPr>
            <p:spPr bwMode="auto">
              <a:xfrm>
                <a:off x="2880" y="3090"/>
                <a:ext cx="0" cy="13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551"/>
              <p:cNvSpPr>
                <a:spLocks noChangeShapeType="1"/>
              </p:cNvSpPr>
              <p:nvPr/>
            </p:nvSpPr>
            <p:spPr bwMode="auto">
              <a:xfrm flipH="1">
                <a:off x="2660" y="3009"/>
                <a:ext cx="13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" name="Group 552"/>
            <p:cNvGrpSpPr>
              <a:grpSpLocks/>
            </p:cNvGrpSpPr>
            <p:nvPr/>
          </p:nvGrpSpPr>
          <p:grpSpPr bwMode="auto">
            <a:xfrm rot="10800000">
              <a:off x="2773" y="1300"/>
              <a:ext cx="260" cy="258"/>
              <a:chOff x="2660" y="3009"/>
              <a:chExt cx="220" cy="218"/>
            </a:xfrm>
          </p:grpSpPr>
          <p:sp>
            <p:nvSpPr>
              <p:cNvPr id="19" name="Arc 553"/>
              <p:cNvSpPr>
                <a:spLocks/>
              </p:cNvSpPr>
              <p:nvPr/>
            </p:nvSpPr>
            <p:spPr bwMode="auto">
              <a:xfrm>
                <a:off x="2796" y="3009"/>
                <a:ext cx="84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fr-FR"/>
              </a:p>
            </p:txBody>
          </p:sp>
          <p:sp>
            <p:nvSpPr>
              <p:cNvPr id="20" name="Line 554"/>
              <p:cNvSpPr>
                <a:spLocks noChangeShapeType="1"/>
              </p:cNvSpPr>
              <p:nvPr/>
            </p:nvSpPr>
            <p:spPr bwMode="auto">
              <a:xfrm>
                <a:off x="2880" y="3090"/>
                <a:ext cx="0" cy="13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555"/>
              <p:cNvSpPr>
                <a:spLocks noChangeShapeType="1"/>
              </p:cNvSpPr>
              <p:nvPr/>
            </p:nvSpPr>
            <p:spPr bwMode="auto">
              <a:xfrm flipH="1">
                <a:off x="2660" y="3009"/>
                <a:ext cx="13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 556"/>
            <p:cNvGrpSpPr>
              <a:grpSpLocks/>
            </p:cNvGrpSpPr>
            <p:nvPr/>
          </p:nvGrpSpPr>
          <p:grpSpPr bwMode="auto">
            <a:xfrm rot="-5400000">
              <a:off x="2756" y="2083"/>
              <a:ext cx="260" cy="258"/>
              <a:chOff x="2660" y="3009"/>
              <a:chExt cx="220" cy="218"/>
            </a:xfrm>
          </p:grpSpPr>
          <p:sp>
            <p:nvSpPr>
              <p:cNvPr id="16" name="Arc 557"/>
              <p:cNvSpPr>
                <a:spLocks/>
              </p:cNvSpPr>
              <p:nvPr/>
            </p:nvSpPr>
            <p:spPr bwMode="auto">
              <a:xfrm>
                <a:off x="2796" y="3009"/>
                <a:ext cx="84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7" name="Line 558"/>
              <p:cNvSpPr>
                <a:spLocks noChangeShapeType="1"/>
              </p:cNvSpPr>
              <p:nvPr/>
            </p:nvSpPr>
            <p:spPr bwMode="auto">
              <a:xfrm>
                <a:off x="2880" y="3090"/>
                <a:ext cx="0" cy="13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559"/>
              <p:cNvSpPr>
                <a:spLocks noChangeShapeType="1"/>
              </p:cNvSpPr>
              <p:nvPr/>
            </p:nvSpPr>
            <p:spPr bwMode="auto">
              <a:xfrm flipH="1">
                <a:off x="2660" y="3009"/>
                <a:ext cx="13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8" name="Text Box 561"/>
          <p:cNvSpPr txBox="1">
            <a:spLocks noChangeArrowheads="1"/>
          </p:cNvSpPr>
          <p:nvPr/>
        </p:nvSpPr>
        <p:spPr bwMode="auto">
          <a:xfrm>
            <a:off x="5241925" y="2538413"/>
            <a:ext cx="471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a =</a:t>
            </a:r>
          </a:p>
        </p:txBody>
      </p:sp>
      <p:sp>
        <p:nvSpPr>
          <p:cNvPr id="29" name="Text Box 562"/>
          <p:cNvSpPr txBox="1">
            <a:spLocks noChangeArrowheads="1"/>
          </p:cNvSpPr>
          <p:nvPr/>
        </p:nvSpPr>
        <p:spPr bwMode="auto">
          <a:xfrm>
            <a:off x="5676900" y="2513013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CC00CC"/>
                </a:solidFill>
              </a:rPr>
              <a:t>a1</a:t>
            </a:r>
          </a:p>
        </p:txBody>
      </p:sp>
      <p:sp>
        <p:nvSpPr>
          <p:cNvPr id="30" name="Text Box 563"/>
          <p:cNvSpPr txBox="1">
            <a:spLocks noChangeArrowheads="1"/>
          </p:cNvSpPr>
          <p:nvPr/>
        </p:nvSpPr>
        <p:spPr bwMode="auto">
          <a:xfrm>
            <a:off x="5900738" y="2520950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009900"/>
                </a:solidFill>
              </a:rPr>
              <a:t> </a:t>
            </a:r>
            <a:r>
              <a:rPr lang="fr-FR" altLang="fr-FR"/>
              <a:t>+</a:t>
            </a:r>
            <a:r>
              <a:rPr lang="fr-FR" altLang="fr-FR">
                <a:solidFill>
                  <a:srgbClr val="009900"/>
                </a:solidFill>
              </a:rPr>
              <a:t>  a3</a:t>
            </a:r>
          </a:p>
        </p:txBody>
      </p:sp>
      <p:sp>
        <p:nvSpPr>
          <p:cNvPr id="31" name="Text Box 564"/>
          <p:cNvSpPr txBox="1">
            <a:spLocks noChangeArrowheads="1"/>
          </p:cNvSpPr>
          <p:nvPr/>
        </p:nvSpPr>
        <p:spPr bwMode="auto">
          <a:xfrm>
            <a:off x="6513513" y="2528888"/>
            <a:ext cx="91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+  </a:t>
            </a:r>
            <a:r>
              <a:rPr lang="fr-FR" altLang="fr-FR">
                <a:solidFill>
                  <a:srgbClr val="FF6600"/>
                </a:solidFill>
              </a:rPr>
              <a:t>a0.a2</a:t>
            </a:r>
            <a:endParaRPr lang="fr-FR" altLang="fr-FR"/>
          </a:p>
        </p:txBody>
      </p:sp>
      <p:grpSp>
        <p:nvGrpSpPr>
          <p:cNvPr id="32" name="Group 568"/>
          <p:cNvGrpSpPr>
            <a:grpSpLocks/>
          </p:cNvGrpSpPr>
          <p:nvPr/>
        </p:nvGrpSpPr>
        <p:grpSpPr bwMode="auto">
          <a:xfrm>
            <a:off x="7359650" y="2536825"/>
            <a:ext cx="915988" cy="366713"/>
            <a:chOff x="2961" y="2904"/>
            <a:chExt cx="577" cy="231"/>
          </a:xfrm>
        </p:grpSpPr>
        <p:sp>
          <p:nvSpPr>
            <p:cNvPr id="33" name="Text Box 565"/>
            <p:cNvSpPr txBox="1">
              <a:spLocks noChangeArrowheads="1"/>
            </p:cNvSpPr>
            <p:nvPr/>
          </p:nvSpPr>
          <p:spPr bwMode="auto">
            <a:xfrm>
              <a:off x="2961" y="2904"/>
              <a:ext cx="5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+  </a:t>
              </a:r>
              <a:r>
                <a:rPr lang="fr-FR" altLang="fr-FR">
                  <a:solidFill>
                    <a:srgbClr val="0000FF"/>
                  </a:solidFill>
                </a:rPr>
                <a:t>a0.a2</a:t>
              </a:r>
            </a:p>
          </p:txBody>
        </p:sp>
        <p:sp>
          <p:nvSpPr>
            <p:cNvPr id="34" name="Line 566"/>
            <p:cNvSpPr>
              <a:spLocks noChangeShapeType="1"/>
            </p:cNvSpPr>
            <p:nvPr/>
          </p:nvSpPr>
          <p:spPr bwMode="auto">
            <a:xfrm>
              <a:off x="3187" y="2938"/>
              <a:ext cx="1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567"/>
            <p:cNvSpPr>
              <a:spLocks noChangeShapeType="1"/>
            </p:cNvSpPr>
            <p:nvPr/>
          </p:nvSpPr>
          <p:spPr bwMode="auto">
            <a:xfrm>
              <a:off x="3358" y="2939"/>
              <a:ext cx="1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36" name="Group 569"/>
          <p:cNvGraphicFramePr>
            <a:graphicFrameLocks noGrp="1"/>
          </p:cNvGraphicFramePr>
          <p:nvPr/>
        </p:nvGraphicFramePr>
        <p:xfrm>
          <a:off x="1082675" y="3879850"/>
          <a:ext cx="3752850" cy="2290762"/>
        </p:xfrm>
        <a:graphic>
          <a:graphicData uri="http://schemas.openxmlformats.org/drawingml/2006/table">
            <a:tbl>
              <a:tblPr/>
              <a:tblGrid>
                <a:gridCol w="752475"/>
                <a:gridCol w="600075"/>
                <a:gridCol w="600075"/>
                <a:gridCol w="600075"/>
                <a:gridCol w="600075"/>
                <a:gridCol w="600075"/>
              </a:tblGrid>
              <a:tr h="37783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a1  a0</a:t>
                      </a:r>
                    </a:p>
                  </a:txBody>
                  <a:tcPr marL="90000" marR="90000" marT="46801" marB="46801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8411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a3 a2</a:t>
                      </a:r>
                    </a:p>
                  </a:txBody>
                  <a:tcPr marL="90000" marR="90000" marT="46801" marB="46801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90000" marR="90000" marT="46801" marB="46801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</a:txBody>
                  <a:tcPr marL="90000" marR="90000" marT="46801" marB="46801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1" marB="468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0000" marR="90000" marT="46801" marB="46801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1" marB="468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0000" marR="90000" marT="46801" marB="46801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1" marB="468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1" marB="46801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1" marB="468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1" marB="468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AutoShape 615"/>
          <p:cNvSpPr>
            <a:spLocks noChangeArrowheads="1"/>
          </p:cNvSpPr>
          <p:nvPr/>
        </p:nvSpPr>
        <p:spPr bwMode="auto">
          <a:xfrm>
            <a:off x="4267200" y="4718050"/>
            <a:ext cx="520700" cy="14065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>
              <a:solidFill>
                <a:srgbClr val="CC00CC"/>
              </a:solidFill>
            </a:endParaRPr>
          </a:p>
        </p:txBody>
      </p:sp>
      <p:grpSp>
        <p:nvGrpSpPr>
          <p:cNvPr id="38" name="Group 616"/>
          <p:cNvGrpSpPr>
            <a:grpSpLocks/>
          </p:cNvGrpSpPr>
          <p:nvPr/>
        </p:nvGrpSpPr>
        <p:grpSpPr bwMode="auto">
          <a:xfrm>
            <a:off x="2439988" y="4594225"/>
            <a:ext cx="2371725" cy="1654175"/>
            <a:chOff x="1539" y="1300"/>
            <a:chExt cx="1494" cy="1042"/>
          </a:xfrm>
        </p:grpSpPr>
        <p:grpSp>
          <p:nvGrpSpPr>
            <p:cNvPr id="39" name="Group 617"/>
            <p:cNvGrpSpPr>
              <a:grpSpLocks/>
            </p:cNvGrpSpPr>
            <p:nvPr/>
          </p:nvGrpSpPr>
          <p:grpSpPr bwMode="auto">
            <a:xfrm>
              <a:off x="1555" y="2083"/>
              <a:ext cx="260" cy="258"/>
              <a:chOff x="2660" y="3009"/>
              <a:chExt cx="220" cy="218"/>
            </a:xfrm>
          </p:grpSpPr>
          <p:sp>
            <p:nvSpPr>
              <p:cNvPr id="52" name="Arc 618"/>
              <p:cNvSpPr>
                <a:spLocks/>
              </p:cNvSpPr>
              <p:nvPr/>
            </p:nvSpPr>
            <p:spPr bwMode="auto">
              <a:xfrm>
                <a:off x="2796" y="3009"/>
                <a:ext cx="84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Line 619"/>
              <p:cNvSpPr>
                <a:spLocks noChangeShapeType="1"/>
              </p:cNvSpPr>
              <p:nvPr/>
            </p:nvSpPr>
            <p:spPr bwMode="auto">
              <a:xfrm>
                <a:off x="2880" y="3090"/>
                <a:ext cx="0" cy="137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Line 620"/>
              <p:cNvSpPr>
                <a:spLocks noChangeShapeType="1"/>
              </p:cNvSpPr>
              <p:nvPr/>
            </p:nvSpPr>
            <p:spPr bwMode="auto">
              <a:xfrm flipH="1">
                <a:off x="2660" y="3009"/>
                <a:ext cx="139" cy="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0" name="Group 621"/>
            <p:cNvGrpSpPr>
              <a:grpSpLocks/>
            </p:cNvGrpSpPr>
            <p:nvPr/>
          </p:nvGrpSpPr>
          <p:grpSpPr bwMode="auto">
            <a:xfrm rot="5400000">
              <a:off x="1538" y="1303"/>
              <a:ext cx="260" cy="258"/>
              <a:chOff x="2660" y="3009"/>
              <a:chExt cx="220" cy="218"/>
            </a:xfrm>
          </p:grpSpPr>
          <p:sp>
            <p:nvSpPr>
              <p:cNvPr id="49" name="Arc 622"/>
              <p:cNvSpPr>
                <a:spLocks/>
              </p:cNvSpPr>
              <p:nvPr/>
            </p:nvSpPr>
            <p:spPr bwMode="auto">
              <a:xfrm>
                <a:off x="2796" y="3009"/>
                <a:ext cx="84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fr-FR"/>
              </a:p>
            </p:txBody>
          </p:sp>
          <p:sp>
            <p:nvSpPr>
              <p:cNvPr id="50" name="Line 623"/>
              <p:cNvSpPr>
                <a:spLocks noChangeShapeType="1"/>
              </p:cNvSpPr>
              <p:nvPr/>
            </p:nvSpPr>
            <p:spPr bwMode="auto">
              <a:xfrm>
                <a:off x="2880" y="3090"/>
                <a:ext cx="0" cy="137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Line 624"/>
              <p:cNvSpPr>
                <a:spLocks noChangeShapeType="1"/>
              </p:cNvSpPr>
              <p:nvPr/>
            </p:nvSpPr>
            <p:spPr bwMode="auto">
              <a:xfrm flipH="1">
                <a:off x="2660" y="3009"/>
                <a:ext cx="139" cy="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1" name="Group 625"/>
            <p:cNvGrpSpPr>
              <a:grpSpLocks/>
            </p:cNvGrpSpPr>
            <p:nvPr/>
          </p:nvGrpSpPr>
          <p:grpSpPr bwMode="auto">
            <a:xfrm rot="10800000">
              <a:off x="2773" y="1300"/>
              <a:ext cx="260" cy="258"/>
              <a:chOff x="2660" y="3009"/>
              <a:chExt cx="220" cy="218"/>
            </a:xfrm>
          </p:grpSpPr>
          <p:sp>
            <p:nvSpPr>
              <p:cNvPr id="46" name="Arc 626"/>
              <p:cNvSpPr>
                <a:spLocks/>
              </p:cNvSpPr>
              <p:nvPr/>
            </p:nvSpPr>
            <p:spPr bwMode="auto">
              <a:xfrm>
                <a:off x="2796" y="3009"/>
                <a:ext cx="84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fr-FR"/>
              </a:p>
            </p:txBody>
          </p:sp>
          <p:sp>
            <p:nvSpPr>
              <p:cNvPr id="47" name="Line 627"/>
              <p:cNvSpPr>
                <a:spLocks noChangeShapeType="1"/>
              </p:cNvSpPr>
              <p:nvPr/>
            </p:nvSpPr>
            <p:spPr bwMode="auto">
              <a:xfrm>
                <a:off x="2880" y="3090"/>
                <a:ext cx="0" cy="137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Line 628"/>
              <p:cNvSpPr>
                <a:spLocks noChangeShapeType="1"/>
              </p:cNvSpPr>
              <p:nvPr/>
            </p:nvSpPr>
            <p:spPr bwMode="auto">
              <a:xfrm flipH="1">
                <a:off x="2660" y="3009"/>
                <a:ext cx="139" cy="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2" name="Group 629"/>
            <p:cNvGrpSpPr>
              <a:grpSpLocks/>
            </p:cNvGrpSpPr>
            <p:nvPr/>
          </p:nvGrpSpPr>
          <p:grpSpPr bwMode="auto">
            <a:xfrm rot="-5400000">
              <a:off x="2756" y="2083"/>
              <a:ext cx="260" cy="258"/>
              <a:chOff x="2660" y="3009"/>
              <a:chExt cx="220" cy="218"/>
            </a:xfrm>
          </p:grpSpPr>
          <p:sp>
            <p:nvSpPr>
              <p:cNvPr id="43" name="Arc 630"/>
              <p:cNvSpPr>
                <a:spLocks/>
              </p:cNvSpPr>
              <p:nvPr/>
            </p:nvSpPr>
            <p:spPr bwMode="auto">
              <a:xfrm>
                <a:off x="2796" y="3009"/>
                <a:ext cx="84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4" name="Line 631"/>
              <p:cNvSpPr>
                <a:spLocks noChangeShapeType="1"/>
              </p:cNvSpPr>
              <p:nvPr/>
            </p:nvSpPr>
            <p:spPr bwMode="auto">
              <a:xfrm>
                <a:off x="2880" y="3090"/>
                <a:ext cx="0" cy="137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632"/>
              <p:cNvSpPr>
                <a:spLocks noChangeShapeType="1"/>
              </p:cNvSpPr>
              <p:nvPr/>
            </p:nvSpPr>
            <p:spPr bwMode="auto">
              <a:xfrm flipH="1">
                <a:off x="2660" y="3009"/>
                <a:ext cx="139" cy="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5" name="Text Box 633"/>
          <p:cNvSpPr txBox="1">
            <a:spLocks noChangeArrowheads="1"/>
          </p:cNvSpPr>
          <p:nvPr/>
        </p:nvSpPr>
        <p:spPr bwMode="auto">
          <a:xfrm>
            <a:off x="5210175" y="5135563"/>
            <a:ext cx="471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/>
              <a:t>e =</a:t>
            </a:r>
          </a:p>
        </p:txBody>
      </p:sp>
      <p:grpSp>
        <p:nvGrpSpPr>
          <p:cNvPr id="56" name="Group 636"/>
          <p:cNvGrpSpPr>
            <a:grpSpLocks/>
          </p:cNvGrpSpPr>
          <p:nvPr/>
        </p:nvGrpSpPr>
        <p:grpSpPr bwMode="auto">
          <a:xfrm>
            <a:off x="5702300" y="5110163"/>
            <a:ext cx="673100" cy="366712"/>
            <a:chOff x="3592" y="3231"/>
            <a:chExt cx="424" cy="231"/>
          </a:xfrm>
        </p:grpSpPr>
        <p:sp>
          <p:nvSpPr>
            <p:cNvPr id="57" name="Text Box 634"/>
            <p:cNvSpPr txBox="1">
              <a:spLocks noChangeArrowheads="1"/>
            </p:cNvSpPr>
            <p:nvPr/>
          </p:nvSpPr>
          <p:spPr bwMode="auto">
            <a:xfrm>
              <a:off x="3592" y="3231"/>
              <a:ext cx="4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CC00CC"/>
                  </a:solidFill>
                </a:rPr>
                <a:t>a1.a0</a:t>
              </a:r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>
              <a:off x="3828" y="3258"/>
              <a:ext cx="120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9" name="Group 640"/>
          <p:cNvGrpSpPr>
            <a:grpSpLocks/>
          </p:cNvGrpSpPr>
          <p:nvPr/>
        </p:nvGrpSpPr>
        <p:grpSpPr bwMode="auto">
          <a:xfrm>
            <a:off x="6307138" y="5108575"/>
            <a:ext cx="973137" cy="366713"/>
            <a:chOff x="3973" y="3230"/>
            <a:chExt cx="613" cy="231"/>
          </a:xfrm>
        </p:grpSpPr>
        <p:sp>
          <p:nvSpPr>
            <p:cNvPr id="60" name="Text Box 637"/>
            <p:cNvSpPr txBox="1">
              <a:spLocks noChangeArrowheads="1"/>
            </p:cNvSpPr>
            <p:nvPr/>
          </p:nvSpPr>
          <p:spPr bwMode="auto">
            <a:xfrm>
              <a:off x="3973" y="3230"/>
              <a:ext cx="6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9900"/>
                  </a:solidFill>
                </a:rPr>
                <a:t> </a:t>
              </a:r>
              <a:r>
                <a:rPr lang="fr-FR" altLang="fr-FR"/>
                <a:t>+</a:t>
              </a:r>
              <a:r>
                <a:rPr lang="fr-FR" altLang="fr-FR">
                  <a:solidFill>
                    <a:srgbClr val="009900"/>
                  </a:solidFill>
                </a:rPr>
                <a:t>  a0.a2</a:t>
              </a:r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>
              <a:off x="4236" y="3252"/>
              <a:ext cx="126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>
              <a:off x="4402" y="3256"/>
              <a:ext cx="126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203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8" grpId="0"/>
      <p:bldP spid="29" grpId="0"/>
      <p:bldP spid="30" grpId="0"/>
      <p:bldP spid="31" grpId="0"/>
      <p:bldP spid="37" grpId="0" animBg="1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14291" y="5930434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Codage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19460" r="45712" b="33189"/>
          <a:stretch>
            <a:fillRect/>
          </a:stretch>
        </p:blipFill>
        <p:spPr bwMode="auto">
          <a:xfrm>
            <a:off x="1154113" y="1938338"/>
            <a:ext cx="81661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268413" y="857250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/>
              <a:t>Les transcodeurs : autres exemples</a:t>
            </a:r>
            <a:endParaRPr lang="fr-FR" b="1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97075" y="1549400"/>
            <a:ext cx="635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i="1"/>
              <a:t>Le capteur angulaire optique ou Le codeur : il utilise le code gray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7" t="44254" r="46735" b="28043"/>
          <a:stretch>
            <a:fillRect/>
          </a:stretch>
        </p:blipFill>
        <p:spPr bwMode="auto">
          <a:xfrm>
            <a:off x="4195763" y="3313113"/>
            <a:ext cx="49482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t="9969" r="44702" b="32709"/>
          <a:stretch>
            <a:fillRect/>
          </a:stretch>
        </p:blipFill>
        <p:spPr bwMode="auto">
          <a:xfrm>
            <a:off x="1217613" y="2079625"/>
            <a:ext cx="7897812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0238" y="1539875"/>
            <a:ext cx="635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i="1"/>
              <a:t>Le codage des enveloppes postales : il utilise le code 3 parmi 5 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185863" y="2190750"/>
            <a:ext cx="4176712" cy="217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99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/>
          <p:cNvSpPr>
            <a:spLocks noChangeArrowheads="1"/>
          </p:cNvSpPr>
          <p:nvPr/>
        </p:nvSpPr>
        <p:spPr bwMode="auto">
          <a:xfrm>
            <a:off x="4122738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" name="Text Box 56"/>
          <p:cNvSpPr txBox="1">
            <a:spLocks noChangeArrowheads="1"/>
          </p:cNvSpPr>
          <p:nvPr/>
        </p:nvSpPr>
        <p:spPr bwMode="auto">
          <a:xfrm>
            <a:off x="1300163" y="1684338"/>
            <a:ext cx="76739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90000"/>
              </a:lnSpc>
            </a:pPr>
            <a:r>
              <a:rPr lang="fr-CA" altLang="fr-FR" dirty="0"/>
              <a:t>Une variable </a:t>
            </a:r>
            <a:r>
              <a:rPr lang="fr-CA" altLang="fr-FR" b="1" dirty="0"/>
              <a:t>binaire</a:t>
            </a:r>
            <a:r>
              <a:rPr lang="fr-CA" altLang="fr-FR" dirty="0"/>
              <a:t> ou </a:t>
            </a:r>
            <a:r>
              <a:rPr lang="fr-CA" altLang="fr-FR" b="1" dirty="0"/>
              <a:t>logique</a:t>
            </a:r>
            <a:r>
              <a:rPr lang="fr-CA" altLang="fr-FR" dirty="0"/>
              <a:t> ne peut prendre que deux valeurs notées </a:t>
            </a:r>
            <a:r>
              <a:rPr lang="fr-CA" altLang="fr-FR" i="1" dirty="0"/>
              <a:t>0</a:t>
            </a:r>
            <a:r>
              <a:rPr lang="fr-CA" altLang="fr-FR" dirty="0"/>
              <a:t> ou </a:t>
            </a:r>
            <a:r>
              <a:rPr lang="fr-CA" altLang="fr-FR" i="1" dirty="0"/>
              <a:t>1</a:t>
            </a:r>
            <a:r>
              <a:rPr lang="fr-CA" altLang="fr-FR" dirty="0"/>
              <a:t>.</a:t>
            </a:r>
            <a:endParaRPr lang="fr-FR" altLang="fr-FR" dirty="0"/>
          </a:p>
        </p:txBody>
      </p:sp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1258888" y="981075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Définition d’une variable binaire</a:t>
            </a:r>
          </a:p>
        </p:txBody>
      </p: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-1" y="1332826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Définitions</a:t>
            </a:r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1285875" y="2381250"/>
            <a:ext cx="77438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A" altLang="fr-FR"/>
              <a:t>l'association d'une variable binaire à un composant ne peut pas rendre compte des </a:t>
            </a:r>
            <a:r>
              <a:rPr lang="fr-CA" altLang="fr-FR" b="1"/>
              <a:t>états transitoires</a:t>
            </a:r>
            <a:r>
              <a:rPr lang="fr-CA" altLang="fr-FR"/>
              <a:t> apparaissant entre deux </a:t>
            </a:r>
            <a:r>
              <a:rPr lang="fr-CA" altLang="fr-FR" b="1"/>
              <a:t>états stables</a:t>
            </a:r>
            <a:r>
              <a:rPr lang="fr-CA" altLang="fr-FR"/>
              <a:t>. C'est donc une simplification du comportement réel.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CA" altLang="fr-FR" i="1"/>
              <a:t>	</a:t>
            </a:r>
            <a:endParaRPr lang="fr-FR" altLang="fr-FR" i="1"/>
          </a:p>
          <a:p>
            <a:pPr eaLnBrk="1" hangingPunct="1"/>
            <a:endParaRPr lang="fr-FR" altLang="fr-FR" i="1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2901950" y="3736975"/>
            <a:ext cx="1981200" cy="2097088"/>
            <a:chOff x="1510" y="9469"/>
            <a:chExt cx="2810" cy="2341"/>
          </a:xfrm>
        </p:grpSpPr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3359" y="10040"/>
              <a:ext cx="1" cy="10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674" y="10260"/>
              <a:ext cx="681" cy="865"/>
              <a:chOff x="2689" y="10240"/>
              <a:chExt cx="451" cy="865"/>
            </a:xfrm>
          </p:grpSpPr>
          <p:sp>
            <p:nvSpPr>
              <p:cNvPr id="21" name="Arc 19"/>
              <p:cNvSpPr>
                <a:spLocks/>
              </p:cNvSpPr>
              <p:nvPr/>
            </p:nvSpPr>
            <p:spPr bwMode="auto">
              <a:xfrm flipH="1">
                <a:off x="2914" y="10240"/>
                <a:ext cx="226" cy="421"/>
              </a:xfrm>
              <a:custGeom>
                <a:avLst/>
                <a:gdLst>
                  <a:gd name="T0" fmla="*/ 0 w 21600"/>
                  <a:gd name="T1" fmla="*/ 0 h 21600"/>
                  <a:gd name="T2" fmla="*/ 226 w 21600"/>
                  <a:gd name="T3" fmla="*/ 421 h 21600"/>
                  <a:gd name="T4" fmla="*/ 0 w 21600"/>
                  <a:gd name="T5" fmla="*/ 4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Arc 20"/>
              <p:cNvSpPr>
                <a:spLocks/>
              </p:cNvSpPr>
              <p:nvPr/>
            </p:nvSpPr>
            <p:spPr bwMode="auto">
              <a:xfrm flipV="1">
                <a:off x="2689" y="10654"/>
                <a:ext cx="226" cy="451"/>
              </a:xfrm>
              <a:custGeom>
                <a:avLst/>
                <a:gdLst>
                  <a:gd name="T0" fmla="*/ 0 w 21600"/>
                  <a:gd name="T1" fmla="*/ 0 h 21600"/>
                  <a:gd name="T2" fmla="*/ 226 w 21600"/>
                  <a:gd name="T3" fmla="*/ 451 h 21600"/>
                  <a:gd name="T4" fmla="*/ 0 w 21600"/>
                  <a:gd name="T5" fmla="*/ 45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1799" y="9469"/>
              <a:ext cx="1" cy="16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789" y="11116"/>
              <a:ext cx="23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1804" y="11116"/>
              <a:ext cx="886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3369" y="10265"/>
              <a:ext cx="826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2729" y="10070"/>
              <a:ext cx="1" cy="10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2740" y="10150"/>
              <a:ext cx="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2640" y="9710"/>
              <a:ext cx="830" cy="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800"/>
                <a:t>Phase</a:t>
              </a:r>
            </a:p>
            <a:p>
              <a:pPr algn="ctr" eaLnBrk="1" hangingPunct="1"/>
              <a:r>
                <a:rPr lang="fr-FR" altLang="fr-FR" sz="800"/>
                <a:t>transitoire</a:t>
              </a:r>
              <a:endParaRPr lang="fr-FR" altLang="fr-FR"/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1980" y="11400"/>
              <a:ext cx="2340" cy="4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200"/>
                <a:t>Composant réel</a:t>
              </a:r>
              <a:endParaRPr lang="fr-FR" altLang="fr-FR"/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670" y="11170"/>
              <a:ext cx="100" cy="1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800"/>
                <a:t>t</a:t>
              </a:r>
              <a:r>
                <a:rPr lang="fr-FR" altLang="fr-FR" sz="800" baseline="-25000"/>
                <a:t>0</a:t>
              </a:r>
              <a:endParaRPr lang="fr-FR" altLang="fr-FR"/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3330" y="11160"/>
              <a:ext cx="100" cy="1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800"/>
                <a:t>t</a:t>
              </a:r>
              <a:r>
                <a:rPr lang="fr-FR" altLang="fr-FR" sz="800" baseline="-25000"/>
                <a:t>1</a:t>
              </a:r>
              <a:endParaRPr lang="fr-FR" altLang="fr-FR"/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1510" y="9490"/>
              <a:ext cx="15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200"/>
                <a:t>U</a:t>
              </a:r>
              <a:endParaRPr lang="fr-FR" altLang="fr-FR"/>
            </a:p>
          </p:txBody>
        </p:sp>
      </p:grpSp>
      <p:grpSp>
        <p:nvGrpSpPr>
          <p:cNvPr id="23" name="Group 45"/>
          <p:cNvGrpSpPr>
            <a:grpSpLocks/>
          </p:cNvGrpSpPr>
          <p:nvPr/>
        </p:nvGrpSpPr>
        <p:grpSpPr bwMode="auto">
          <a:xfrm>
            <a:off x="4972050" y="3727450"/>
            <a:ext cx="3532188" cy="2078038"/>
            <a:chOff x="3132" y="2348"/>
            <a:chExt cx="2225" cy="1309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3818" y="3426"/>
              <a:ext cx="1539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200"/>
                <a:t>Variable associée a</a:t>
              </a:r>
              <a:endParaRPr lang="fr-FR" altLang="fr-FR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3762" y="2348"/>
              <a:ext cx="0" cy="9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3757" y="3278"/>
              <a:ext cx="10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3764" y="3278"/>
              <a:ext cx="56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4317" y="2930"/>
              <a:ext cx="36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4300" y="3297"/>
              <a:ext cx="44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800"/>
                <a:t>t</a:t>
              </a:r>
              <a:endParaRPr lang="fr-FR" altLang="fr-FR"/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3633" y="2360"/>
              <a:ext cx="67" cy="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200"/>
                <a:t>a</a:t>
              </a:r>
              <a:endParaRPr lang="fr-FR" altLang="fr-FR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rot="-5400000">
              <a:off x="4134" y="3105"/>
              <a:ext cx="36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H="1">
              <a:off x="3762" y="2930"/>
              <a:ext cx="5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3660" y="2834"/>
              <a:ext cx="67" cy="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200"/>
                <a:t>1</a:t>
              </a:r>
              <a:endParaRPr lang="fr-FR" altLang="fr-FR"/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3664" y="3144"/>
              <a:ext cx="67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200"/>
                <a:t>0</a:t>
              </a:r>
              <a:endParaRPr lang="fr-FR" altLang="fr-FR"/>
            </a:p>
          </p:txBody>
        </p:sp>
        <p:sp>
          <p:nvSpPr>
            <p:cNvPr id="35" name="AutoShape 43"/>
            <p:cNvSpPr>
              <a:spLocks noChangeArrowheads="1"/>
            </p:cNvSpPr>
            <p:nvPr/>
          </p:nvSpPr>
          <p:spPr bwMode="auto">
            <a:xfrm>
              <a:off x="3132" y="2946"/>
              <a:ext cx="504" cy="162"/>
            </a:xfrm>
            <a:prstGeom prst="rightArrow">
              <a:avLst>
                <a:gd name="adj1" fmla="val 50000"/>
                <a:gd name="adj2" fmla="val 77778"/>
              </a:avLst>
            </a:prstGeom>
            <a:solidFill>
              <a:srgbClr val="0000FF"/>
            </a:solidFill>
            <a:ln w="158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3132" y="2760"/>
              <a:ext cx="5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600">
                  <a:solidFill>
                    <a:srgbClr val="0000FF"/>
                  </a:solidFill>
                </a:rPr>
                <a:t>modèle</a:t>
              </a:r>
            </a:p>
          </p:txBody>
        </p:sp>
      </p:grpSp>
      <p:grpSp>
        <p:nvGrpSpPr>
          <p:cNvPr id="37" name="Group 52"/>
          <p:cNvGrpSpPr>
            <a:grpSpLocks/>
          </p:cNvGrpSpPr>
          <p:nvPr/>
        </p:nvGrpSpPr>
        <p:grpSpPr bwMode="auto">
          <a:xfrm>
            <a:off x="4162425" y="3400425"/>
            <a:ext cx="4686300" cy="2495550"/>
            <a:chOff x="2622" y="2142"/>
            <a:chExt cx="2952" cy="1572"/>
          </a:xfrm>
        </p:grpSpPr>
        <p:grpSp>
          <p:nvGrpSpPr>
            <p:cNvPr id="38" name="Group 47"/>
            <p:cNvGrpSpPr>
              <a:grpSpLocks/>
            </p:cNvGrpSpPr>
            <p:nvPr/>
          </p:nvGrpSpPr>
          <p:grpSpPr bwMode="auto">
            <a:xfrm>
              <a:off x="3120" y="2142"/>
              <a:ext cx="2388" cy="1572"/>
              <a:chOff x="3120" y="2142"/>
              <a:chExt cx="2388" cy="1572"/>
            </a:xfrm>
          </p:grpSpPr>
          <p:sp>
            <p:nvSpPr>
              <p:cNvPr id="41" name="Rectangle 46"/>
              <p:cNvSpPr>
                <a:spLocks noChangeArrowheads="1"/>
              </p:cNvSpPr>
              <p:nvPr/>
            </p:nvSpPr>
            <p:spPr bwMode="auto">
              <a:xfrm>
                <a:off x="3120" y="2142"/>
                <a:ext cx="2052" cy="1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2" name="Text Box 38"/>
              <p:cNvSpPr txBox="1">
                <a:spLocks noChangeArrowheads="1"/>
              </p:cNvSpPr>
              <p:nvPr/>
            </p:nvSpPr>
            <p:spPr bwMode="auto">
              <a:xfrm>
                <a:off x="3144" y="2238"/>
                <a:ext cx="236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altLang="fr-FR" sz="1600" i="1"/>
                  <a:t>Le micro-composant associé : le transistor</a:t>
                </a:r>
              </a:p>
            </p:txBody>
          </p:sp>
          <p:pic>
            <p:nvPicPr>
              <p:cNvPr id="43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2" t="28842" r="65247" b="31152"/>
              <a:stretch>
                <a:fillRect/>
              </a:stretch>
            </p:blipFill>
            <p:spPr bwMode="auto">
              <a:xfrm>
                <a:off x="3154" y="2460"/>
                <a:ext cx="2354" cy="1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AutoShape 50"/>
            <p:cNvSpPr>
              <a:spLocks noChangeArrowheads="1"/>
            </p:cNvSpPr>
            <p:nvPr/>
          </p:nvSpPr>
          <p:spPr bwMode="auto">
            <a:xfrm>
              <a:off x="3132" y="2166"/>
              <a:ext cx="2442" cy="143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" name="AutoShape 51"/>
            <p:cNvSpPr>
              <a:spLocks noChangeArrowheads="1"/>
            </p:cNvSpPr>
            <p:nvPr/>
          </p:nvSpPr>
          <p:spPr bwMode="auto">
            <a:xfrm rot="10800000">
              <a:off x="2622" y="3006"/>
              <a:ext cx="480" cy="108"/>
            </a:xfrm>
            <a:prstGeom prst="rightArrow">
              <a:avLst>
                <a:gd name="adj1" fmla="val 50000"/>
                <a:gd name="adj2" fmla="val 111111"/>
              </a:avLst>
            </a:prstGeom>
            <a:solidFill>
              <a:srgbClr val="0000FF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  <p:extLst>
      <p:ext uri="{BB962C8B-B14F-4D97-AF65-F5344CB8AC3E}">
        <p14:creationId xmlns:p14="http://schemas.microsoft.com/office/powerpoint/2010/main" val="138675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22738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84288" y="1563688"/>
            <a:ext cx="7673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CA" altLang="fr-FR" sz="2000"/>
              <a:t>Les entrées </a:t>
            </a:r>
            <a:r>
              <a:rPr lang="fr-CA" altLang="fr-FR" sz="2000" i="1"/>
              <a:t>ei </a:t>
            </a:r>
            <a:r>
              <a:rPr lang="fr-CA" altLang="fr-FR" sz="2000"/>
              <a:t>et les</a:t>
            </a:r>
            <a:r>
              <a:rPr lang="fr-CA" altLang="fr-FR" sz="2000" i="1"/>
              <a:t> </a:t>
            </a:r>
            <a:r>
              <a:rPr lang="fr-CA" altLang="fr-FR" sz="2000"/>
              <a:t>sorties </a:t>
            </a:r>
            <a:r>
              <a:rPr lang="fr-CA" altLang="fr-FR" sz="2000" i="1"/>
              <a:t>sj </a:t>
            </a:r>
            <a:r>
              <a:rPr lang="fr-CA" altLang="fr-FR" sz="2000"/>
              <a:t>d'un système combinatoire</a:t>
            </a:r>
          </a:p>
          <a:p>
            <a:pPr algn="ctr" eaLnBrk="1" hangingPunct="1"/>
            <a:r>
              <a:rPr lang="fr-CA" altLang="fr-FR" sz="2000"/>
              <a:t>sont des variables binaires :</a:t>
            </a:r>
            <a:endParaRPr lang="fr-FR" altLang="fr-FR" sz="20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8888" y="981075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Définition d’un système combinatoire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76350" y="25146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CA" altLang="fr-FR" sz="2400" b="1">
                <a:sym typeface="Symbol" pitchFamily="18" charset="2"/>
              </a:rPr>
              <a:t></a:t>
            </a:r>
            <a:r>
              <a:rPr lang="de-DE" altLang="fr-FR" sz="2400" b="1"/>
              <a:t>t,</a:t>
            </a:r>
            <a:r>
              <a:rPr lang="de-DE" altLang="fr-FR" sz="2400" b="1">
                <a:solidFill>
                  <a:srgbClr val="FF6600"/>
                </a:solidFill>
              </a:rPr>
              <a:t> </a:t>
            </a:r>
            <a:r>
              <a:rPr lang="de-DE" altLang="fr-FR" sz="2400" b="1" i="1">
                <a:solidFill>
                  <a:srgbClr val="D60093"/>
                </a:solidFill>
              </a:rPr>
              <a:t>sj</a:t>
            </a:r>
            <a:r>
              <a:rPr lang="de-DE" altLang="fr-FR" sz="2400" b="1">
                <a:solidFill>
                  <a:srgbClr val="FF6600"/>
                </a:solidFill>
              </a:rPr>
              <a:t> </a:t>
            </a:r>
            <a:r>
              <a:rPr lang="de-DE" altLang="fr-FR" sz="2400" b="1"/>
              <a:t>=</a:t>
            </a:r>
            <a:r>
              <a:rPr lang="de-DE" altLang="fr-FR" sz="2400" b="1">
                <a:solidFill>
                  <a:srgbClr val="FF6600"/>
                </a:solidFill>
              </a:rPr>
              <a:t> f</a:t>
            </a:r>
            <a:r>
              <a:rPr lang="de-DE" altLang="fr-FR" sz="2400" b="1"/>
              <a:t>(</a:t>
            </a:r>
            <a:r>
              <a:rPr lang="de-DE" altLang="fr-FR" sz="2400" b="1" i="1">
                <a:solidFill>
                  <a:srgbClr val="FF0000"/>
                </a:solidFill>
              </a:rPr>
              <a:t>ei</a:t>
            </a:r>
            <a:r>
              <a:rPr lang="de-DE" altLang="fr-FR" sz="2400" b="1"/>
              <a:t>)</a:t>
            </a:r>
            <a:endParaRPr lang="fr-CA" altLang="fr-FR" sz="2400" b="1"/>
          </a:p>
          <a:p>
            <a:pPr algn="ctr" eaLnBrk="1" hangingPunct="1"/>
            <a:r>
              <a:rPr lang="fr-CA" altLang="fr-FR" sz="2400" i="1"/>
              <a:t>f = fonction logique indépendante du temps</a:t>
            </a:r>
            <a:endParaRPr lang="fr-FR" altLang="fr-FR" sz="2400" i="1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916363" y="3948113"/>
            <a:ext cx="2211387" cy="1665287"/>
          </a:xfrm>
          <a:prstGeom prst="rect">
            <a:avLst/>
          </a:prstGeom>
          <a:solidFill>
            <a:srgbClr val="FFFFFF"/>
          </a:soli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fr-FR" altLang="fr-FR" sz="2400"/>
          </a:p>
          <a:p>
            <a:pPr algn="ctr" eaLnBrk="1" hangingPunct="1"/>
            <a:r>
              <a:rPr lang="fr-FR" altLang="fr-FR" sz="2400">
                <a:solidFill>
                  <a:srgbClr val="FF6600"/>
                </a:solidFill>
              </a:rPr>
              <a:t>Système</a:t>
            </a:r>
          </a:p>
          <a:p>
            <a:pPr algn="ctr" eaLnBrk="1" hangingPunct="1"/>
            <a:r>
              <a:rPr lang="fr-FR" altLang="fr-FR" sz="2400">
                <a:solidFill>
                  <a:srgbClr val="FF6600"/>
                </a:solidFill>
              </a:rPr>
              <a:t>combinatoire</a:t>
            </a:r>
            <a:endParaRPr lang="fr-FR" altLang="fr-FR" sz="3600">
              <a:solidFill>
                <a:srgbClr val="FF6600"/>
              </a:solidFill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616200" y="3752850"/>
            <a:ext cx="1320800" cy="1830388"/>
            <a:chOff x="1648" y="2364"/>
            <a:chExt cx="832" cy="1153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648" y="2578"/>
              <a:ext cx="8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660" y="3450"/>
              <a:ext cx="8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665" y="2364"/>
              <a:ext cx="28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>
                  <a:solidFill>
                    <a:srgbClr val="FF0000"/>
                  </a:solidFill>
                </a:rPr>
                <a:t>e</a:t>
              </a:r>
              <a:r>
                <a:rPr lang="fr-FR" altLang="fr-FR" i="1" baseline="-25000">
                  <a:solidFill>
                    <a:srgbClr val="FF0000"/>
                  </a:solidFill>
                </a:rPr>
                <a:t>0</a:t>
              </a:r>
              <a:endParaRPr lang="fr-FR" altLang="fr-FR">
                <a:solidFill>
                  <a:srgbClr val="FF0000"/>
                </a:solidFill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665" y="3212"/>
              <a:ext cx="28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>
                  <a:solidFill>
                    <a:srgbClr val="FF0000"/>
                  </a:solidFill>
                </a:rPr>
                <a:t>e</a:t>
              </a:r>
              <a:r>
                <a:rPr lang="fr-FR" altLang="fr-FR" i="1" baseline="-25000">
                  <a:solidFill>
                    <a:srgbClr val="FF0000"/>
                  </a:solidFill>
                </a:rPr>
                <a:t>n</a:t>
              </a:r>
              <a:endParaRPr lang="fr-FR" altLang="fr-FR">
                <a:solidFill>
                  <a:srgbClr val="FF0000"/>
                </a:solidFill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973" y="2611"/>
              <a:ext cx="0" cy="7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1665" y="2856"/>
              <a:ext cx="28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>
                  <a:solidFill>
                    <a:srgbClr val="FF0000"/>
                  </a:solidFill>
                </a:rPr>
                <a:t>e</a:t>
              </a:r>
              <a:r>
                <a:rPr lang="fr-FR" altLang="fr-FR" i="1" baseline="-25000">
                  <a:solidFill>
                    <a:srgbClr val="FF0000"/>
                  </a:solidFill>
                </a:rPr>
                <a:t>i</a:t>
              </a:r>
              <a:endParaRPr lang="fr-FR" alt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6127750" y="3733800"/>
            <a:ext cx="1635125" cy="1851025"/>
            <a:chOff x="3860" y="2352"/>
            <a:chExt cx="1030" cy="1166"/>
          </a:xfrm>
        </p:grpSpPr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860" y="2590"/>
              <a:ext cx="820" cy="0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873" y="3462"/>
              <a:ext cx="819" cy="0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601" y="2352"/>
              <a:ext cx="28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>
                  <a:solidFill>
                    <a:srgbClr val="D60093"/>
                  </a:solidFill>
                </a:rPr>
                <a:t>s</a:t>
              </a:r>
              <a:r>
                <a:rPr lang="fr-FR" altLang="fr-FR" i="1" baseline="-25000">
                  <a:solidFill>
                    <a:srgbClr val="D60093"/>
                  </a:solidFill>
                </a:rPr>
                <a:t>0</a:t>
              </a:r>
              <a:endParaRPr lang="fr-FR" altLang="fr-FR">
                <a:solidFill>
                  <a:srgbClr val="D60093"/>
                </a:solidFill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601" y="3213"/>
              <a:ext cx="28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>
                  <a:solidFill>
                    <a:srgbClr val="D60093"/>
                  </a:solidFill>
                </a:rPr>
                <a:t>s</a:t>
              </a:r>
              <a:r>
                <a:rPr lang="fr-FR" altLang="fr-FR" i="1" baseline="-25000">
                  <a:solidFill>
                    <a:srgbClr val="D60093"/>
                  </a:solidFill>
                </a:rPr>
                <a:t>m</a:t>
              </a:r>
              <a:endParaRPr lang="fr-FR" altLang="fr-FR">
                <a:solidFill>
                  <a:srgbClr val="D60093"/>
                </a:solidFill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409" y="2610"/>
              <a:ext cx="0" cy="799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601" y="2820"/>
              <a:ext cx="289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>
                  <a:solidFill>
                    <a:srgbClr val="D60093"/>
                  </a:solidFill>
                </a:rPr>
                <a:t>s</a:t>
              </a:r>
              <a:r>
                <a:rPr lang="fr-FR" altLang="fr-FR" i="1" baseline="-25000">
                  <a:solidFill>
                    <a:srgbClr val="D60093"/>
                  </a:solidFill>
                </a:rPr>
                <a:t>j</a:t>
              </a:r>
              <a:endParaRPr lang="fr-FR" altLang="fr-FR">
                <a:solidFill>
                  <a:srgbClr val="D60093"/>
                </a:solidFill>
              </a:endParaRPr>
            </a:p>
          </p:txBody>
        </p:sp>
      </p:grpSp>
      <p:sp>
        <p:nvSpPr>
          <p:cNvPr id="40" name="Text Box 59"/>
          <p:cNvSpPr txBox="1">
            <a:spLocks noChangeArrowheads="1"/>
          </p:cNvSpPr>
          <p:nvPr/>
        </p:nvSpPr>
        <p:spPr bwMode="auto">
          <a:xfrm>
            <a:off x="-1" y="1332826"/>
            <a:ext cx="1116013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Définitions</a:t>
            </a:r>
          </a:p>
        </p:txBody>
      </p:sp>
    </p:spTree>
    <p:extLst>
      <p:ext uri="{BB962C8B-B14F-4D97-AF65-F5344CB8AC3E}">
        <p14:creationId xmlns:p14="http://schemas.microsoft.com/office/powerpoint/2010/main" val="13321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22738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22140" y="981075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Algèbre de Boole</a:t>
            </a:r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5" name="Object 4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6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7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34"/>
          <p:cNvGrpSpPr>
            <a:grpSpLocks/>
          </p:cNvGrpSpPr>
          <p:nvPr/>
        </p:nvGrpSpPr>
        <p:grpSpPr bwMode="auto">
          <a:xfrm>
            <a:off x="7323138" y="2867025"/>
            <a:ext cx="1635125" cy="2581275"/>
            <a:chOff x="4613" y="1806"/>
            <a:chExt cx="1030" cy="1626"/>
          </a:xfrm>
        </p:grpSpPr>
        <p:grpSp>
          <p:nvGrpSpPr>
            <p:cNvPr id="8" name="Group 77"/>
            <p:cNvGrpSpPr>
              <a:grpSpLocks/>
            </p:cNvGrpSpPr>
            <p:nvPr/>
          </p:nvGrpSpPr>
          <p:grpSpPr bwMode="auto">
            <a:xfrm>
              <a:off x="4613" y="2042"/>
              <a:ext cx="1030" cy="1390"/>
              <a:chOff x="8276" y="13564"/>
              <a:chExt cx="1331" cy="1795"/>
            </a:xfrm>
          </p:grpSpPr>
          <p:sp>
            <p:nvSpPr>
              <p:cNvPr id="10" name="Rectangle 78"/>
              <p:cNvSpPr>
                <a:spLocks noChangeArrowheads="1"/>
              </p:cNvSpPr>
              <p:nvPr/>
            </p:nvSpPr>
            <p:spPr bwMode="auto">
              <a:xfrm>
                <a:off x="8276" y="13564"/>
                <a:ext cx="1310" cy="179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1" name="Line 79"/>
              <p:cNvSpPr>
                <a:spLocks noChangeShapeType="1"/>
              </p:cNvSpPr>
              <p:nvPr/>
            </p:nvSpPr>
            <p:spPr bwMode="auto">
              <a:xfrm flipH="1">
                <a:off x="9128" y="13564"/>
                <a:ext cx="0" cy="179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Line 80"/>
              <p:cNvSpPr>
                <a:spLocks noChangeShapeType="1"/>
              </p:cNvSpPr>
              <p:nvPr/>
            </p:nvSpPr>
            <p:spPr bwMode="auto">
              <a:xfrm flipV="1">
                <a:off x="8285" y="13864"/>
                <a:ext cx="129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Line 81"/>
              <p:cNvSpPr>
                <a:spLocks noChangeShapeType="1"/>
              </p:cNvSpPr>
              <p:nvPr/>
            </p:nvSpPr>
            <p:spPr bwMode="auto">
              <a:xfrm>
                <a:off x="8278" y="14254"/>
                <a:ext cx="13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Text Box 82"/>
              <p:cNvSpPr txBox="1">
                <a:spLocks noChangeArrowheads="1"/>
              </p:cNvSpPr>
              <p:nvPr/>
            </p:nvSpPr>
            <p:spPr bwMode="auto">
              <a:xfrm>
                <a:off x="8822" y="13603"/>
                <a:ext cx="23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b</a:t>
                </a:r>
              </a:p>
            </p:txBody>
          </p:sp>
          <p:sp>
            <p:nvSpPr>
              <p:cNvPr id="15" name="Text Box 83"/>
              <p:cNvSpPr txBox="1">
                <a:spLocks noChangeArrowheads="1"/>
              </p:cNvSpPr>
              <p:nvPr/>
            </p:nvSpPr>
            <p:spPr bwMode="auto">
              <a:xfrm>
                <a:off x="8415" y="13601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a</a:t>
                </a:r>
              </a:p>
            </p:txBody>
          </p:sp>
          <p:sp>
            <p:nvSpPr>
              <p:cNvPr id="16" name="Text Box 84"/>
              <p:cNvSpPr txBox="1">
                <a:spLocks noChangeArrowheads="1"/>
              </p:cNvSpPr>
              <p:nvPr/>
            </p:nvSpPr>
            <p:spPr bwMode="auto">
              <a:xfrm>
                <a:off x="8415" y="13946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17" name="Text Box 85"/>
              <p:cNvSpPr txBox="1">
                <a:spLocks noChangeArrowheads="1"/>
              </p:cNvSpPr>
              <p:nvPr/>
            </p:nvSpPr>
            <p:spPr bwMode="auto">
              <a:xfrm>
                <a:off x="8415" y="14321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18" name="Text Box 86"/>
              <p:cNvSpPr txBox="1">
                <a:spLocks noChangeArrowheads="1"/>
              </p:cNvSpPr>
              <p:nvPr/>
            </p:nvSpPr>
            <p:spPr bwMode="auto">
              <a:xfrm>
                <a:off x="8832" y="13934"/>
                <a:ext cx="1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19" name="Text Box 87"/>
              <p:cNvSpPr txBox="1">
                <a:spLocks noChangeArrowheads="1"/>
              </p:cNvSpPr>
              <p:nvPr/>
            </p:nvSpPr>
            <p:spPr bwMode="auto">
              <a:xfrm>
                <a:off x="8832" y="14319"/>
                <a:ext cx="1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20" name="Line 88"/>
              <p:cNvSpPr>
                <a:spLocks noChangeShapeType="1"/>
              </p:cNvSpPr>
              <p:nvPr/>
            </p:nvSpPr>
            <p:spPr bwMode="auto">
              <a:xfrm>
                <a:off x="8278" y="14624"/>
                <a:ext cx="13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Text Box 89"/>
              <p:cNvSpPr txBox="1">
                <a:spLocks noChangeArrowheads="1"/>
              </p:cNvSpPr>
              <p:nvPr/>
            </p:nvSpPr>
            <p:spPr bwMode="auto">
              <a:xfrm>
                <a:off x="8415" y="14691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22" name="Text Box 90"/>
              <p:cNvSpPr txBox="1">
                <a:spLocks noChangeArrowheads="1"/>
              </p:cNvSpPr>
              <p:nvPr/>
            </p:nvSpPr>
            <p:spPr bwMode="auto">
              <a:xfrm>
                <a:off x="8832" y="14689"/>
                <a:ext cx="1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23" name="Line 91"/>
              <p:cNvSpPr>
                <a:spLocks noChangeShapeType="1"/>
              </p:cNvSpPr>
              <p:nvPr/>
            </p:nvSpPr>
            <p:spPr bwMode="auto">
              <a:xfrm>
                <a:off x="8288" y="14984"/>
                <a:ext cx="13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Text Box 92"/>
              <p:cNvSpPr txBox="1">
                <a:spLocks noChangeArrowheads="1"/>
              </p:cNvSpPr>
              <p:nvPr/>
            </p:nvSpPr>
            <p:spPr bwMode="auto">
              <a:xfrm>
                <a:off x="8415" y="15051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25" name="Text Box 93"/>
              <p:cNvSpPr txBox="1">
                <a:spLocks noChangeArrowheads="1"/>
              </p:cNvSpPr>
              <p:nvPr/>
            </p:nvSpPr>
            <p:spPr bwMode="auto">
              <a:xfrm>
                <a:off x="8832" y="15049"/>
                <a:ext cx="1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26" name="Line 94"/>
              <p:cNvSpPr>
                <a:spLocks noChangeShapeType="1"/>
              </p:cNvSpPr>
              <p:nvPr/>
            </p:nvSpPr>
            <p:spPr bwMode="auto">
              <a:xfrm>
                <a:off x="8698" y="13564"/>
                <a:ext cx="0" cy="17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Text Box 95"/>
              <p:cNvSpPr txBox="1">
                <a:spLocks noChangeArrowheads="1"/>
              </p:cNvSpPr>
              <p:nvPr/>
            </p:nvSpPr>
            <p:spPr bwMode="auto">
              <a:xfrm>
                <a:off x="9302" y="13934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28" name="Text Box 96"/>
              <p:cNvSpPr txBox="1">
                <a:spLocks noChangeArrowheads="1"/>
              </p:cNvSpPr>
              <p:nvPr/>
            </p:nvSpPr>
            <p:spPr bwMode="auto">
              <a:xfrm>
                <a:off x="9302" y="14319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29" name="Text Box 97"/>
              <p:cNvSpPr txBox="1">
                <a:spLocks noChangeArrowheads="1"/>
              </p:cNvSpPr>
              <p:nvPr/>
            </p:nvSpPr>
            <p:spPr bwMode="auto">
              <a:xfrm>
                <a:off x="9302" y="14689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30" name="Text Box 98"/>
              <p:cNvSpPr txBox="1">
                <a:spLocks noChangeArrowheads="1"/>
              </p:cNvSpPr>
              <p:nvPr/>
            </p:nvSpPr>
            <p:spPr bwMode="auto">
              <a:xfrm>
                <a:off x="9302" y="15049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31" name="Text Box 99"/>
              <p:cNvSpPr txBox="1">
                <a:spLocks noChangeArrowheads="1"/>
              </p:cNvSpPr>
              <p:nvPr/>
            </p:nvSpPr>
            <p:spPr bwMode="auto">
              <a:xfrm>
                <a:off x="9172" y="13583"/>
                <a:ext cx="43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a</a:t>
                </a:r>
                <a:r>
                  <a:rPr lang="fr-FR" altLang="fr-FR">
                    <a:sym typeface="Symbol" pitchFamily="18" charset="2"/>
                  </a:rPr>
                  <a:t></a:t>
                </a:r>
                <a:r>
                  <a:rPr lang="fr-FR" altLang="fr-FR"/>
                  <a:t>b</a:t>
                </a:r>
              </a:p>
            </p:txBody>
          </p:sp>
        </p:grpSp>
        <p:sp>
          <p:nvSpPr>
            <p:cNvPr id="9" name="Text Box 126"/>
            <p:cNvSpPr txBox="1">
              <a:spLocks noChangeArrowheads="1"/>
            </p:cNvSpPr>
            <p:nvPr/>
          </p:nvSpPr>
          <p:spPr bwMode="auto">
            <a:xfrm>
              <a:off x="4712" y="1806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OU exclusif</a:t>
              </a:r>
            </a:p>
          </p:txBody>
        </p:sp>
      </p:grp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2212975" y="40290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33" name="Group 135"/>
          <p:cNvGrpSpPr>
            <a:grpSpLocks/>
          </p:cNvGrpSpPr>
          <p:nvPr/>
        </p:nvGrpSpPr>
        <p:grpSpPr bwMode="auto">
          <a:xfrm>
            <a:off x="1260475" y="2857500"/>
            <a:ext cx="1644650" cy="2071688"/>
            <a:chOff x="794" y="1800"/>
            <a:chExt cx="1036" cy="1305"/>
          </a:xfrm>
        </p:grpSpPr>
        <p:grpSp>
          <p:nvGrpSpPr>
            <p:cNvPr id="34" name="Group 53"/>
            <p:cNvGrpSpPr>
              <a:grpSpLocks/>
            </p:cNvGrpSpPr>
            <p:nvPr/>
          </p:nvGrpSpPr>
          <p:grpSpPr bwMode="auto">
            <a:xfrm>
              <a:off x="935" y="2042"/>
              <a:ext cx="688" cy="836"/>
              <a:chOff x="3410" y="1622"/>
              <a:chExt cx="1036" cy="836"/>
            </a:xfrm>
          </p:grpSpPr>
          <p:grpSp>
            <p:nvGrpSpPr>
              <p:cNvPr id="37" name="Group 33"/>
              <p:cNvGrpSpPr>
                <a:grpSpLocks/>
              </p:cNvGrpSpPr>
              <p:nvPr/>
            </p:nvGrpSpPr>
            <p:grpSpPr bwMode="auto">
              <a:xfrm>
                <a:off x="3410" y="1622"/>
                <a:ext cx="1036" cy="836"/>
                <a:chOff x="8280" y="5510"/>
                <a:chExt cx="1305" cy="1055"/>
              </a:xfrm>
            </p:grpSpPr>
            <p:sp>
              <p:nvSpPr>
                <p:cNvPr id="39" name="Rectangle 34"/>
                <p:cNvSpPr>
                  <a:spLocks noChangeArrowheads="1"/>
                </p:cNvSpPr>
                <p:nvPr/>
              </p:nvSpPr>
              <p:spPr bwMode="auto">
                <a:xfrm>
                  <a:off x="8288" y="5510"/>
                  <a:ext cx="1290" cy="1055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>
                  <a:off x="8910" y="5510"/>
                  <a:ext cx="0" cy="105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8287" y="5810"/>
                  <a:ext cx="1290" cy="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" name="Line 37"/>
                <p:cNvSpPr>
                  <a:spLocks noChangeShapeType="1"/>
                </p:cNvSpPr>
                <p:nvPr/>
              </p:nvSpPr>
              <p:spPr bwMode="auto">
                <a:xfrm>
                  <a:off x="8280" y="6200"/>
                  <a:ext cx="13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962" y="5539"/>
                  <a:ext cx="586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4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527" y="5547"/>
                  <a:ext cx="225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a</a:t>
                  </a:r>
                </a:p>
              </p:txBody>
            </p:sp>
            <p:sp>
              <p:nvSpPr>
                <p:cNvPr id="4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27" y="5892"/>
                  <a:ext cx="225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0</a:t>
                  </a:r>
                </a:p>
              </p:txBody>
            </p:sp>
            <p:sp>
              <p:nvSpPr>
                <p:cNvPr id="4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8527" y="6267"/>
                  <a:ext cx="225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1</a:t>
                  </a:r>
                </a:p>
              </p:txBody>
            </p:sp>
            <p:sp>
              <p:nvSpPr>
                <p:cNvPr id="4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9179" y="5900"/>
                  <a:ext cx="225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1</a:t>
                  </a:r>
                </a:p>
              </p:txBody>
            </p:sp>
            <p:sp>
              <p:nvSpPr>
                <p:cNvPr id="4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9179" y="6275"/>
                  <a:ext cx="225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FR" altLang="fr-FR"/>
                    <a:t>0</a:t>
                  </a:r>
                </a:p>
              </p:txBody>
            </p:sp>
          </p:grpSp>
          <p:graphicFrame>
            <p:nvGraphicFramePr>
              <p:cNvPr id="38" name="Object 52"/>
              <p:cNvGraphicFramePr>
                <a:graphicFrameLocks noChangeAspect="1"/>
              </p:cNvGraphicFramePr>
              <p:nvPr/>
            </p:nvGraphicFramePr>
            <p:xfrm>
              <a:off x="4105" y="1646"/>
              <a:ext cx="154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48" name="Equation" r:id="rId6" imgW="126780" imgH="164814" progId="Equation.DSMT4">
                      <p:embed/>
                    </p:oleObj>
                  </mc:Choice>
                  <mc:Fallback>
                    <p:oleObj name="Equation" r:id="rId6" imgW="126780" imgH="164814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5" y="1646"/>
                            <a:ext cx="154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" name="Text Box 123"/>
            <p:cNvSpPr txBox="1">
              <a:spLocks noChangeArrowheads="1"/>
            </p:cNvSpPr>
            <p:nvPr/>
          </p:nvSpPr>
          <p:spPr bwMode="auto">
            <a:xfrm>
              <a:off x="812" y="1800"/>
              <a:ext cx="9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Fonction NON</a:t>
              </a:r>
            </a:p>
          </p:txBody>
        </p:sp>
        <p:sp>
          <p:nvSpPr>
            <p:cNvPr id="36" name="Text Box 127"/>
            <p:cNvSpPr txBox="1">
              <a:spLocks noChangeArrowheads="1"/>
            </p:cNvSpPr>
            <p:nvPr/>
          </p:nvSpPr>
          <p:spPr bwMode="auto">
            <a:xfrm>
              <a:off x="794" y="2874"/>
              <a:ext cx="10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Lire « a barre »</a:t>
              </a:r>
            </a:p>
          </p:txBody>
        </p:sp>
      </p:grpSp>
      <p:grpSp>
        <p:nvGrpSpPr>
          <p:cNvPr id="49" name="Group 132"/>
          <p:cNvGrpSpPr>
            <a:grpSpLocks/>
          </p:cNvGrpSpPr>
          <p:nvPr/>
        </p:nvGrpSpPr>
        <p:grpSpPr bwMode="auto">
          <a:xfrm>
            <a:off x="3263900" y="2873375"/>
            <a:ext cx="1635125" cy="2957513"/>
            <a:chOff x="2056" y="1810"/>
            <a:chExt cx="1030" cy="1863"/>
          </a:xfrm>
        </p:grpSpPr>
        <p:grpSp>
          <p:nvGrpSpPr>
            <p:cNvPr id="50" name="Group 100"/>
            <p:cNvGrpSpPr>
              <a:grpSpLocks/>
            </p:cNvGrpSpPr>
            <p:nvPr/>
          </p:nvGrpSpPr>
          <p:grpSpPr bwMode="auto">
            <a:xfrm>
              <a:off x="2056" y="2042"/>
              <a:ext cx="1030" cy="1402"/>
              <a:chOff x="8276" y="1589"/>
              <a:chExt cx="1317" cy="1795"/>
            </a:xfrm>
          </p:grpSpPr>
          <p:sp>
            <p:nvSpPr>
              <p:cNvPr id="53" name="Rectangle 101"/>
              <p:cNvSpPr>
                <a:spLocks noChangeArrowheads="1"/>
              </p:cNvSpPr>
              <p:nvPr/>
            </p:nvSpPr>
            <p:spPr bwMode="auto">
              <a:xfrm>
                <a:off x="8276" y="1589"/>
                <a:ext cx="1310" cy="179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4" name="Line 102"/>
              <p:cNvSpPr>
                <a:spLocks noChangeShapeType="1"/>
              </p:cNvSpPr>
              <p:nvPr/>
            </p:nvSpPr>
            <p:spPr bwMode="auto">
              <a:xfrm flipH="1">
                <a:off x="9128" y="1589"/>
                <a:ext cx="0" cy="179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Line 103"/>
              <p:cNvSpPr>
                <a:spLocks noChangeShapeType="1"/>
              </p:cNvSpPr>
              <p:nvPr/>
            </p:nvSpPr>
            <p:spPr bwMode="auto">
              <a:xfrm flipV="1">
                <a:off x="8285" y="1889"/>
                <a:ext cx="129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Line 104"/>
              <p:cNvSpPr>
                <a:spLocks noChangeShapeType="1"/>
              </p:cNvSpPr>
              <p:nvPr/>
            </p:nvSpPr>
            <p:spPr bwMode="auto">
              <a:xfrm>
                <a:off x="8278" y="2279"/>
                <a:ext cx="13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Text Box 105"/>
              <p:cNvSpPr txBox="1">
                <a:spLocks noChangeArrowheads="1"/>
              </p:cNvSpPr>
              <p:nvPr/>
            </p:nvSpPr>
            <p:spPr bwMode="auto">
              <a:xfrm>
                <a:off x="8832" y="1628"/>
                <a:ext cx="23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b</a:t>
                </a:r>
              </a:p>
            </p:txBody>
          </p:sp>
          <p:sp>
            <p:nvSpPr>
              <p:cNvPr id="58" name="Text Box 106"/>
              <p:cNvSpPr txBox="1">
                <a:spLocks noChangeArrowheads="1"/>
              </p:cNvSpPr>
              <p:nvPr/>
            </p:nvSpPr>
            <p:spPr bwMode="auto">
              <a:xfrm>
                <a:off x="8415" y="1626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a</a:t>
                </a:r>
              </a:p>
            </p:txBody>
          </p:sp>
          <p:sp>
            <p:nvSpPr>
              <p:cNvPr id="59" name="Text Box 107"/>
              <p:cNvSpPr txBox="1">
                <a:spLocks noChangeArrowheads="1"/>
              </p:cNvSpPr>
              <p:nvPr/>
            </p:nvSpPr>
            <p:spPr bwMode="auto">
              <a:xfrm>
                <a:off x="8415" y="1971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60" name="Text Box 108"/>
              <p:cNvSpPr txBox="1">
                <a:spLocks noChangeArrowheads="1"/>
              </p:cNvSpPr>
              <p:nvPr/>
            </p:nvSpPr>
            <p:spPr bwMode="auto">
              <a:xfrm>
                <a:off x="8415" y="2346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61" name="Text Box 109"/>
              <p:cNvSpPr txBox="1">
                <a:spLocks noChangeArrowheads="1"/>
              </p:cNvSpPr>
              <p:nvPr/>
            </p:nvSpPr>
            <p:spPr bwMode="auto">
              <a:xfrm>
                <a:off x="8832" y="1959"/>
                <a:ext cx="1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62" name="Text Box 110"/>
              <p:cNvSpPr txBox="1">
                <a:spLocks noChangeArrowheads="1"/>
              </p:cNvSpPr>
              <p:nvPr/>
            </p:nvSpPr>
            <p:spPr bwMode="auto">
              <a:xfrm>
                <a:off x="8832" y="2344"/>
                <a:ext cx="1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63" name="Line 111"/>
              <p:cNvSpPr>
                <a:spLocks noChangeShapeType="1"/>
              </p:cNvSpPr>
              <p:nvPr/>
            </p:nvSpPr>
            <p:spPr bwMode="auto">
              <a:xfrm>
                <a:off x="8278" y="2649"/>
                <a:ext cx="13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Text Box 112"/>
              <p:cNvSpPr txBox="1">
                <a:spLocks noChangeArrowheads="1"/>
              </p:cNvSpPr>
              <p:nvPr/>
            </p:nvSpPr>
            <p:spPr bwMode="auto">
              <a:xfrm>
                <a:off x="8415" y="2716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65" name="Text Box 113"/>
              <p:cNvSpPr txBox="1">
                <a:spLocks noChangeArrowheads="1"/>
              </p:cNvSpPr>
              <p:nvPr/>
            </p:nvSpPr>
            <p:spPr bwMode="auto">
              <a:xfrm>
                <a:off x="8832" y="2714"/>
                <a:ext cx="1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66" name="Line 114"/>
              <p:cNvSpPr>
                <a:spLocks noChangeShapeType="1"/>
              </p:cNvSpPr>
              <p:nvPr/>
            </p:nvSpPr>
            <p:spPr bwMode="auto">
              <a:xfrm>
                <a:off x="8288" y="3009"/>
                <a:ext cx="13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Text Box 115"/>
              <p:cNvSpPr txBox="1">
                <a:spLocks noChangeArrowheads="1"/>
              </p:cNvSpPr>
              <p:nvPr/>
            </p:nvSpPr>
            <p:spPr bwMode="auto">
              <a:xfrm>
                <a:off x="8415" y="3076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68" name="Text Box 116"/>
              <p:cNvSpPr txBox="1">
                <a:spLocks noChangeArrowheads="1"/>
              </p:cNvSpPr>
              <p:nvPr/>
            </p:nvSpPr>
            <p:spPr bwMode="auto">
              <a:xfrm>
                <a:off x="8832" y="3074"/>
                <a:ext cx="1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69" name="Line 117"/>
              <p:cNvSpPr>
                <a:spLocks noChangeShapeType="1"/>
              </p:cNvSpPr>
              <p:nvPr/>
            </p:nvSpPr>
            <p:spPr bwMode="auto">
              <a:xfrm>
                <a:off x="8698" y="1589"/>
                <a:ext cx="0" cy="17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Text Box 118"/>
              <p:cNvSpPr txBox="1">
                <a:spLocks noChangeArrowheads="1"/>
              </p:cNvSpPr>
              <p:nvPr/>
            </p:nvSpPr>
            <p:spPr bwMode="auto">
              <a:xfrm>
                <a:off x="9302" y="1959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71" name="Text Box 119"/>
              <p:cNvSpPr txBox="1">
                <a:spLocks noChangeArrowheads="1"/>
              </p:cNvSpPr>
              <p:nvPr/>
            </p:nvSpPr>
            <p:spPr bwMode="auto">
              <a:xfrm>
                <a:off x="9302" y="2344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72" name="Text Box 120"/>
              <p:cNvSpPr txBox="1">
                <a:spLocks noChangeArrowheads="1"/>
              </p:cNvSpPr>
              <p:nvPr/>
            </p:nvSpPr>
            <p:spPr bwMode="auto">
              <a:xfrm>
                <a:off x="9302" y="2714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73" name="Text Box 121"/>
              <p:cNvSpPr txBox="1">
                <a:spLocks noChangeArrowheads="1"/>
              </p:cNvSpPr>
              <p:nvPr/>
            </p:nvSpPr>
            <p:spPr bwMode="auto">
              <a:xfrm>
                <a:off x="9302" y="3074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74" name="Text Box 122"/>
              <p:cNvSpPr txBox="1">
                <a:spLocks noChangeArrowheads="1"/>
              </p:cNvSpPr>
              <p:nvPr/>
            </p:nvSpPr>
            <p:spPr bwMode="auto">
              <a:xfrm>
                <a:off x="9202" y="1598"/>
                <a:ext cx="31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a.b</a:t>
                </a:r>
              </a:p>
            </p:txBody>
          </p:sp>
        </p:grpSp>
        <p:sp>
          <p:nvSpPr>
            <p:cNvPr id="51" name="Text Box 124"/>
            <p:cNvSpPr txBox="1">
              <a:spLocks noChangeArrowheads="1"/>
            </p:cNvSpPr>
            <p:nvPr/>
          </p:nvSpPr>
          <p:spPr bwMode="auto">
            <a:xfrm>
              <a:off x="2148" y="1810"/>
              <a:ext cx="8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Fonction ET</a:t>
              </a:r>
            </a:p>
          </p:txBody>
        </p:sp>
        <p:sp>
          <p:nvSpPr>
            <p:cNvPr id="52" name="Text Box 128"/>
            <p:cNvSpPr txBox="1">
              <a:spLocks noChangeArrowheads="1"/>
            </p:cNvSpPr>
            <p:nvPr/>
          </p:nvSpPr>
          <p:spPr bwMode="auto">
            <a:xfrm>
              <a:off x="2058" y="3442"/>
              <a:ext cx="10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Produit logique</a:t>
              </a:r>
            </a:p>
          </p:txBody>
        </p:sp>
      </p:grpSp>
      <p:grpSp>
        <p:nvGrpSpPr>
          <p:cNvPr id="75" name="Group 133"/>
          <p:cNvGrpSpPr>
            <a:grpSpLocks/>
          </p:cNvGrpSpPr>
          <p:nvPr/>
        </p:nvGrpSpPr>
        <p:grpSpPr bwMode="auto">
          <a:xfrm>
            <a:off x="5291138" y="2870200"/>
            <a:ext cx="1638300" cy="2967038"/>
            <a:chOff x="3333" y="1808"/>
            <a:chExt cx="1032" cy="1869"/>
          </a:xfrm>
        </p:grpSpPr>
        <p:grpSp>
          <p:nvGrpSpPr>
            <p:cNvPr id="76" name="Group 54"/>
            <p:cNvGrpSpPr>
              <a:grpSpLocks/>
            </p:cNvGrpSpPr>
            <p:nvPr/>
          </p:nvGrpSpPr>
          <p:grpSpPr bwMode="auto">
            <a:xfrm>
              <a:off x="3333" y="2042"/>
              <a:ext cx="1032" cy="1406"/>
              <a:chOff x="8276" y="11226"/>
              <a:chExt cx="1317" cy="1795"/>
            </a:xfrm>
          </p:grpSpPr>
          <p:sp>
            <p:nvSpPr>
              <p:cNvPr id="79" name="Rectangle 55"/>
              <p:cNvSpPr>
                <a:spLocks noChangeArrowheads="1"/>
              </p:cNvSpPr>
              <p:nvPr/>
            </p:nvSpPr>
            <p:spPr bwMode="auto">
              <a:xfrm>
                <a:off x="8276" y="11226"/>
                <a:ext cx="1310" cy="179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0" name="Line 56"/>
              <p:cNvSpPr>
                <a:spLocks noChangeShapeType="1"/>
              </p:cNvSpPr>
              <p:nvPr/>
            </p:nvSpPr>
            <p:spPr bwMode="auto">
              <a:xfrm flipH="1">
                <a:off x="9128" y="11226"/>
                <a:ext cx="0" cy="179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Line 57"/>
              <p:cNvSpPr>
                <a:spLocks noChangeShapeType="1"/>
              </p:cNvSpPr>
              <p:nvPr/>
            </p:nvSpPr>
            <p:spPr bwMode="auto">
              <a:xfrm flipV="1">
                <a:off x="8285" y="11526"/>
                <a:ext cx="129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Line 58"/>
              <p:cNvSpPr>
                <a:spLocks noChangeShapeType="1"/>
              </p:cNvSpPr>
              <p:nvPr/>
            </p:nvSpPr>
            <p:spPr bwMode="auto">
              <a:xfrm>
                <a:off x="8278" y="11916"/>
                <a:ext cx="13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Text Box 59"/>
              <p:cNvSpPr txBox="1">
                <a:spLocks noChangeArrowheads="1"/>
              </p:cNvSpPr>
              <p:nvPr/>
            </p:nvSpPr>
            <p:spPr bwMode="auto">
              <a:xfrm>
                <a:off x="8832" y="11275"/>
                <a:ext cx="23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b</a:t>
                </a:r>
              </a:p>
            </p:txBody>
          </p:sp>
          <p:sp>
            <p:nvSpPr>
              <p:cNvPr id="84" name="Text Box 60"/>
              <p:cNvSpPr txBox="1">
                <a:spLocks noChangeArrowheads="1"/>
              </p:cNvSpPr>
              <p:nvPr/>
            </p:nvSpPr>
            <p:spPr bwMode="auto">
              <a:xfrm>
                <a:off x="8415" y="11263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a</a:t>
                </a:r>
              </a:p>
            </p:txBody>
          </p:sp>
          <p:sp>
            <p:nvSpPr>
              <p:cNvPr id="85" name="Text Box 61"/>
              <p:cNvSpPr txBox="1">
                <a:spLocks noChangeArrowheads="1"/>
              </p:cNvSpPr>
              <p:nvPr/>
            </p:nvSpPr>
            <p:spPr bwMode="auto">
              <a:xfrm>
                <a:off x="8415" y="11608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86" name="Text Box 62"/>
              <p:cNvSpPr txBox="1">
                <a:spLocks noChangeArrowheads="1"/>
              </p:cNvSpPr>
              <p:nvPr/>
            </p:nvSpPr>
            <p:spPr bwMode="auto">
              <a:xfrm>
                <a:off x="8415" y="11983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87" name="Text Box 63"/>
              <p:cNvSpPr txBox="1">
                <a:spLocks noChangeArrowheads="1"/>
              </p:cNvSpPr>
              <p:nvPr/>
            </p:nvSpPr>
            <p:spPr bwMode="auto">
              <a:xfrm>
                <a:off x="8832" y="11596"/>
                <a:ext cx="1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88" name="Text Box 64"/>
              <p:cNvSpPr txBox="1">
                <a:spLocks noChangeArrowheads="1"/>
              </p:cNvSpPr>
              <p:nvPr/>
            </p:nvSpPr>
            <p:spPr bwMode="auto">
              <a:xfrm>
                <a:off x="8832" y="11981"/>
                <a:ext cx="1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89" name="Line 65"/>
              <p:cNvSpPr>
                <a:spLocks noChangeShapeType="1"/>
              </p:cNvSpPr>
              <p:nvPr/>
            </p:nvSpPr>
            <p:spPr bwMode="auto">
              <a:xfrm>
                <a:off x="8278" y="12286"/>
                <a:ext cx="13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Text Box 66"/>
              <p:cNvSpPr txBox="1">
                <a:spLocks noChangeArrowheads="1"/>
              </p:cNvSpPr>
              <p:nvPr/>
            </p:nvSpPr>
            <p:spPr bwMode="auto">
              <a:xfrm>
                <a:off x="8415" y="12353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91" name="Text Box 67"/>
              <p:cNvSpPr txBox="1">
                <a:spLocks noChangeArrowheads="1"/>
              </p:cNvSpPr>
              <p:nvPr/>
            </p:nvSpPr>
            <p:spPr bwMode="auto">
              <a:xfrm>
                <a:off x="8832" y="12351"/>
                <a:ext cx="1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92" name="Line 68"/>
              <p:cNvSpPr>
                <a:spLocks noChangeShapeType="1"/>
              </p:cNvSpPr>
              <p:nvPr/>
            </p:nvSpPr>
            <p:spPr bwMode="auto">
              <a:xfrm>
                <a:off x="8288" y="12646"/>
                <a:ext cx="13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Text Box 69"/>
              <p:cNvSpPr txBox="1">
                <a:spLocks noChangeArrowheads="1"/>
              </p:cNvSpPr>
              <p:nvPr/>
            </p:nvSpPr>
            <p:spPr bwMode="auto">
              <a:xfrm>
                <a:off x="8415" y="12713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94" name="Text Box 70"/>
              <p:cNvSpPr txBox="1">
                <a:spLocks noChangeArrowheads="1"/>
              </p:cNvSpPr>
              <p:nvPr/>
            </p:nvSpPr>
            <p:spPr bwMode="auto">
              <a:xfrm>
                <a:off x="8832" y="12711"/>
                <a:ext cx="18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95" name="Line 71"/>
              <p:cNvSpPr>
                <a:spLocks noChangeShapeType="1"/>
              </p:cNvSpPr>
              <p:nvPr/>
            </p:nvSpPr>
            <p:spPr bwMode="auto">
              <a:xfrm>
                <a:off x="8698" y="11226"/>
                <a:ext cx="0" cy="17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Text Box 72"/>
              <p:cNvSpPr txBox="1">
                <a:spLocks noChangeArrowheads="1"/>
              </p:cNvSpPr>
              <p:nvPr/>
            </p:nvSpPr>
            <p:spPr bwMode="auto">
              <a:xfrm>
                <a:off x="9302" y="11596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0</a:t>
                </a:r>
              </a:p>
            </p:txBody>
          </p:sp>
          <p:sp>
            <p:nvSpPr>
              <p:cNvPr id="97" name="Text Box 73"/>
              <p:cNvSpPr txBox="1">
                <a:spLocks noChangeArrowheads="1"/>
              </p:cNvSpPr>
              <p:nvPr/>
            </p:nvSpPr>
            <p:spPr bwMode="auto">
              <a:xfrm>
                <a:off x="9302" y="11981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98" name="Text Box 74"/>
              <p:cNvSpPr txBox="1">
                <a:spLocks noChangeArrowheads="1"/>
              </p:cNvSpPr>
              <p:nvPr/>
            </p:nvSpPr>
            <p:spPr bwMode="auto">
              <a:xfrm>
                <a:off x="9302" y="12351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99" name="Text Box 75"/>
              <p:cNvSpPr txBox="1">
                <a:spLocks noChangeArrowheads="1"/>
              </p:cNvSpPr>
              <p:nvPr/>
            </p:nvSpPr>
            <p:spPr bwMode="auto">
              <a:xfrm>
                <a:off x="9302" y="12711"/>
                <a:ext cx="22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1</a:t>
                </a:r>
              </a:p>
            </p:txBody>
          </p:sp>
          <p:sp>
            <p:nvSpPr>
              <p:cNvPr id="100" name="Text Box 76"/>
              <p:cNvSpPr txBox="1">
                <a:spLocks noChangeArrowheads="1"/>
              </p:cNvSpPr>
              <p:nvPr/>
            </p:nvSpPr>
            <p:spPr bwMode="auto">
              <a:xfrm>
                <a:off x="9182" y="11265"/>
                <a:ext cx="37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fr-FR" altLang="fr-FR"/>
                  <a:t>a+b</a:t>
                </a:r>
              </a:p>
            </p:txBody>
          </p:sp>
        </p:grpSp>
        <p:sp>
          <p:nvSpPr>
            <p:cNvPr id="77" name="Text Box 125"/>
            <p:cNvSpPr txBox="1">
              <a:spLocks noChangeArrowheads="1"/>
            </p:cNvSpPr>
            <p:nvPr/>
          </p:nvSpPr>
          <p:spPr bwMode="auto">
            <a:xfrm>
              <a:off x="3406" y="1808"/>
              <a:ext cx="8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Fonction OU</a:t>
              </a:r>
            </a:p>
          </p:txBody>
        </p:sp>
        <p:sp>
          <p:nvSpPr>
            <p:cNvPr id="78" name="Text Box 129"/>
            <p:cNvSpPr txBox="1">
              <a:spLocks noChangeArrowheads="1"/>
            </p:cNvSpPr>
            <p:nvPr/>
          </p:nvSpPr>
          <p:spPr bwMode="auto">
            <a:xfrm>
              <a:off x="3352" y="3446"/>
              <a:ext cx="10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Somme logique</a:t>
              </a:r>
            </a:p>
          </p:txBody>
        </p:sp>
      </p:grpSp>
      <p:sp>
        <p:nvSpPr>
          <p:cNvPr id="101" name="Text Box 130"/>
          <p:cNvSpPr txBox="1">
            <a:spLocks noChangeArrowheads="1"/>
          </p:cNvSpPr>
          <p:nvPr/>
        </p:nvSpPr>
        <p:spPr bwMode="auto">
          <a:xfrm>
            <a:off x="1152525" y="1571625"/>
            <a:ext cx="7972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CA" altLang="fr-FR" dirty="0"/>
              <a:t>Pour traiter de tels systèmes, on utilise l'algèbre de Boole,</a:t>
            </a:r>
          </a:p>
          <a:p>
            <a:pPr algn="ctr" eaLnBrk="1" hangingPunct="1"/>
            <a:r>
              <a:rPr lang="fr-CA" altLang="fr-FR" dirty="0"/>
              <a:t>mise au point par un mathématicien anglais Georges Boole (1815-1864).</a:t>
            </a:r>
          </a:p>
          <a:p>
            <a:pPr algn="ctr" eaLnBrk="1" hangingPunct="1"/>
            <a:r>
              <a:rPr lang="fr-CA" altLang="fr-FR" dirty="0"/>
              <a:t>Les éléments appelés variables binaires ne peuvent prendre que deux valeurs, 0 ou 1.</a:t>
            </a:r>
            <a:endParaRPr lang="fr-FR" altLang="fr-FR" dirty="0"/>
          </a:p>
        </p:txBody>
      </p:sp>
      <p:sp>
        <p:nvSpPr>
          <p:cNvPr id="102" name="Text Box 247"/>
          <p:cNvSpPr txBox="1">
            <a:spLocks noChangeArrowheads="1"/>
          </p:cNvSpPr>
          <p:nvPr/>
        </p:nvSpPr>
        <p:spPr bwMode="auto">
          <a:xfrm>
            <a:off x="1300163" y="5927725"/>
            <a:ext cx="758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altLang="fr-FR" sz="1600" i="1"/>
              <a:t>Exercice d’application : déterminer l’équation canonique (somme de produits) de </a:t>
            </a:r>
            <a:r>
              <a:rPr lang="fr-FR" altLang="fr-FR"/>
              <a:t>a</a:t>
            </a:r>
            <a:r>
              <a:rPr lang="fr-FR" altLang="fr-FR">
                <a:sym typeface="Symbol" pitchFamily="18" charset="2"/>
              </a:rPr>
              <a:t></a:t>
            </a:r>
            <a:r>
              <a:rPr lang="fr-FR" altLang="fr-FR"/>
              <a:t>b</a:t>
            </a:r>
            <a:endParaRPr lang="fr-FR" altLang="fr-FR" sz="1600" i="1"/>
          </a:p>
        </p:txBody>
      </p:sp>
      <p:sp>
        <p:nvSpPr>
          <p:cNvPr id="103" name="Text Box 59"/>
          <p:cNvSpPr txBox="1">
            <a:spLocks noChangeArrowheads="1"/>
          </p:cNvSpPr>
          <p:nvPr/>
        </p:nvSpPr>
        <p:spPr bwMode="auto">
          <a:xfrm>
            <a:off x="-2" y="2171052"/>
            <a:ext cx="1116013" cy="46166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Algèbre de Boole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6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03519"/>
              </p:ext>
            </p:extLst>
          </p:nvPr>
        </p:nvGraphicFramePr>
        <p:xfrm>
          <a:off x="1179513" y="1479550"/>
          <a:ext cx="7858125" cy="4792700"/>
        </p:xfrm>
        <a:graphic>
          <a:graphicData uri="http://schemas.openxmlformats.org/drawingml/2006/table">
            <a:tbl>
              <a:tblPr/>
              <a:tblGrid>
                <a:gridCol w="2082800"/>
                <a:gridCol w="2887662"/>
                <a:gridCol w="2887663"/>
              </a:tblGrid>
              <a:tr h="517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commutativité</a:t>
                      </a:r>
                      <a:endParaRPr kumimoji="0" lang="fr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+ b = b + a</a:t>
                      </a:r>
                      <a:endParaRPr kumimoji="0" lang="fr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. b = b . 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distributivité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+ (b.c) = (a + b) . (a + c)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. (b+c) = (a . b) + (a . c)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élément neutre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+ 0 = 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. 1 = 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complémentarité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+ a = 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. a = 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idempotence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+ a = 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. a = 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élément absorbant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+ 1 = 1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. 0 = 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+  a . b  =  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. ( a + b ) = 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associativité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a+(b+c) = (a+b)+c = a+b+c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(b.c) = (a.b) . c = a.b.c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Théorèmes de De Morgan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22738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58888" y="981075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 et théorèmes de l’algèbre de Boole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7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8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2212975" y="40290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8" name="Object 105"/>
          <p:cNvGraphicFramePr>
            <a:graphicFrameLocks noChangeAspect="1"/>
          </p:cNvGraphicFramePr>
          <p:nvPr/>
        </p:nvGraphicFramePr>
        <p:xfrm>
          <a:off x="4211638" y="5786438"/>
          <a:ext cx="1057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" name="Equation" r:id="rId6" imgW="647700" imgH="241300" progId="Equation.DSMT4">
                  <p:embed/>
                </p:oleObj>
              </mc:Choice>
              <mc:Fallback>
                <p:oleObj name="Equation" r:id="rId6" imgW="647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786438"/>
                        <a:ext cx="1057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4"/>
          <p:cNvGraphicFramePr>
            <a:graphicFrameLocks noChangeAspect="1"/>
          </p:cNvGraphicFramePr>
          <p:nvPr/>
        </p:nvGraphicFramePr>
        <p:xfrm>
          <a:off x="7097713" y="5778500"/>
          <a:ext cx="10858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0" name="Equation" r:id="rId8" imgW="672808" imgH="241195" progId="Equation.DSMT4">
                  <p:embed/>
                </p:oleObj>
              </mc:Choice>
              <mc:Fallback>
                <p:oleObj name="Equation" r:id="rId8" imgW="67280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5778500"/>
                        <a:ext cx="10858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7"/>
          <p:cNvSpPr>
            <a:spLocks noChangeArrowheads="1"/>
          </p:cNvSpPr>
          <p:nvPr/>
        </p:nvSpPr>
        <p:spPr bwMode="auto">
          <a:xfrm>
            <a:off x="644525" y="1965325"/>
            <a:ext cx="19351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" name="Rectangle 134"/>
          <p:cNvSpPr>
            <a:spLocks noChangeArrowheads="1"/>
          </p:cNvSpPr>
          <p:nvPr/>
        </p:nvSpPr>
        <p:spPr bwMode="auto">
          <a:xfrm>
            <a:off x="644525" y="1965325"/>
            <a:ext cx="24447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" name="Rectangle 136"/>
          <p:cNvSpPr>
            <a:spLocks noChangeArrowheads="1"/>
          </p:cNvSpPr>
          <p:nvPr/>
        </p:nvSpPr>
        <p:spPr bwMode="auto">
          <a:xfrm>
            <a:off x="644525" y="1965325"/>
            <a:ext cx="21891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Rectangle 29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" name="Rectangle 297"/>
          <p:cNvSpPr>
            <a:spLocks noChangeArrowheads="1"/>
          </p:cNvSpPr>
          <p:nvPr/>
        </p:nvSpPr>
        <p:spPr bwMode="auto">
          <a:xfrm>
            <a:off x="3244850" y="5664200"/>
            <a:ext cx="5781675" cy="6191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" name="Line 107"/>
          <p:cNvSpPr>
            <a:spLocks noChangeShapeType="1"/>
          </p:cNvSpPr>
          <p:nvPr/>
        </p:nvSpPr>
        <p:spPr bwMode="auto">
          <a:xfrm>
            <a:off x="7499350" y="3233738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06"/>
          <p:cNvSpPr>
            <a:spLocks noChangeShapeType="1"/>
          </p:cNvSpPr>
          <p:nvPr/>
        </p:nvSpPr>
        <p:spPr bwMode="auto">
          <a:xfrm>
            <a:off x="4665663" y="3233738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-2" y="2171052"/>
            <a:ext cx="1116013" cy="46166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Algèbre de Boole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8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-2" y="2171052"/>
            <a:ext cx="1116013" cy="46166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Algèbre de Boole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814638" y="2351088"/>
            <a:ext cx="4464050" cy="409575"/>
            <a:chOff x="1943" y="1481"/>
            <a:chExt cx="2812" cy="258"/>
          </a:xfrm>
        </p:grpSpPr>
        <p:graphicFrame>
          <p:nvGraphicFramePr>
            <p:cNvPr id="4" name="Object 7"/>
            <p:cNvGraphicFramePr>
              <a:graphicFrameLocks noChangeAspect="1"/>
            </p:cNvGraphicFramePr>
            <p:nvPr/>
          </p:nvGraphicFramePr>
          <p:xfrm>
            <a:off x="2911" y="1481"/>
            <a:ext cx="37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02" name="Equation" r:id="rId3" imgW="342751" imgH="241195" progId="Equation.DSMT4">
                    <p:embed/>
                  </p:oleObj>
                </mc:Choice>
                <mc:Fallback>
                  <p:oleObj name="Equation" r:id="rId3" imgW="342751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" y="1481"/>
                          <a:ext cx="372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943" y="1503"/>
              <a:ext cx="2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1 - Déterminer              de 2 façons différentes.</a:t>
              </a: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8888" y="981075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Exercices d’application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771775" y="2884488"/>
            <a:ext cx="4572000" cy="2014537"/>
            <a:chOff x="1832" y="1590"/>
            <a:chExt cx="2880" cy="1269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832" y="1590"/>
              <a:ext cx="2880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 dirty="0"/>
                <a:t>2 - Simplifier les fonctions logiques ci-dessous :</a:t>
              </a:r>
            </a:p>
            <a:p>
              <a:pPr eaLnBrk="1" hangingPunct="1"/>
              <a:endParaRPr lang="fr-FR" altLang="fr-FR" i="1" dirty="0"/>
            </a:p>
            <a:p>
              <a:pPr eaLnBrk="1" hangingPunct="1"/>
              <a:r>
                <a:rPr lang="fr-FR" altLang="fr-FR" i="1" dirty="0"/>
                <a:t>f</a:t>
              </a:r>
              <a:r>
                <a:rPr lang="fr-FR" altLang="fr-FR" i="1" baseline="-25000" dirty="0"/>
                <a:t>1</a:t>
              </a:r>
              <a:r>
                <a:rPr lang="fr-FR" altLang="fr-FR" i="1" dirty="0"/>
                <a:t> = </a:t>
              </a:r>
            </a:p>
            <a:p>
              <a:pPr eaLnBrk="1" hangingPunct="1"/>
              <a:endParaRPr lang="fr-FR" altLang="fr-FR" i="1" dirty="0"/>
            </a:p>
            <a:p>
              <a:pPr eaLnBrk="1" hangingPunct="1"/>
              <a:r>
                <a:rPr lang="fr-FR" altLang="fr-FR" i="1" dirty="0"/>
                <a:t>f</a:t>
              </a:r>
              <a:r>
                <a:rPr lang="fr-FR" altLang="fr-FR" i="1" baseline="-25000" dirty="0"/>
                <a:t>2</a:t>
              </a:r>
              <a:r>
                <a:rPr lang="fr-FR" altLang="fr-FR" i="1" dirty="0"/>
                <a:t> =</a:t>
              </a:r>
            </a:p>
            <a:p>
              <a:pPr eaLnBrk="1" hangingPunct="1"/>
              <a:endParaRPr lang="fr-FR" altLang="fr-FR" i="1" dirty="0"/>
            </a:p>
            <a:p>
              <a:pPr eaLnBrk="1" hangingPunct="1"/>
              <a:r>
                <a:rPr lang="fr-FR" altLang="fr-FR" i="1" dirty="0"/>
                <a:t>f</a:t>
              </a:r>
              <a:r>
                <a:rPr lang="fr-FR" altLang="fr-FR" i="1" baseline="-25000" dirty="0"/>
                <a:t>3</a:t>
              </a:r>
              <a:r>
                <a:rPr lang="fr-FR" altLang="fr-FR" i="1" dirty="0"/>
                <a:t> =</a:t>
              </a:r>
            </a:p>
          </p:txBody>
        </p:sp>
        <p:graphicFrame>
          <p:nvGraphicFramePr>
            <p:cNvPr id="9" name="Object 12"/>
            <p:cNvGraphicFramePr>
              <a:graphicFrameLocks noChangeAspect="1"/>
            </p:cNvGraphicFramePr>
            <p:nvPr/>
          </p:nvGraphicFramePr>
          <p:xfrm>
            <a:off x="2146" y="1904"/>
            <a:ext cx="52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03" name="Equation" r:id="rId5" imgW="444114" imgH="177646" progId="Equation.DSMT4">
                    <p:embed/>
                  </p:oleObj>
                </mc:Choice>
                <mc:Fallback>
                  <p:oleObj name="Equation" r:id="rId5" imgW="444114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6" y="1904"/>
                          <a:ext cx="52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2134" y="2224"/>
            <a:ext cx="1954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04" name="Equation" r:id="rId7" imgW="1663700" imgH="228600" progId="Equation.DSMT4">
                    <p:embed/>
                  </p:oleObj>
                </mc:Choice>
                <mc:Fallback>
                  <p:oleObj name="Equation" r:id="rId7" imgW="16637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4" y="2224"/>
                          <a:ext cx="1954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6"/>
            <p:cNvGraphicFramePr>
              <a:graphicFrameLocks noChangeAspect="1"/>
            </p:cNvGraphicFramePr>
            <p:nvPr/>
          </p:nvGraphicFramePr>
          <p:xfrm>
            <a:off x="2133" y="2571"/>
            <a:ext cx="2196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05" name="Equation" r:id="rId9" imgW="1879600" imgH="203200" progId="Equation.DSMT4">
                    <p:embed/>
                  </p:oleObj>
                </mc:Choice>
                <mc:Fallback>
                  <p:oleObj name="Equation" r:id="rId9" imgW="18796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" y="2571"/>
                          <a:ext cx="2196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2813050" y="5153025"/>
            <a:ext cx="6486525" cy="641350"/>
            <a:chOff x="1952" y="3246"/>
            <a:chExt cx="4086" cy="404"/>
          </a:xfrm>
        </p:grpSpPr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1952" y="3246"/>
              <a:ext cx="408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tabLst>
                  <a:tab pos="314325" algn="l"/>
                </a:tabLst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314325" algn="l"/>
                </a:tabLst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314325" algn="l"/>
                </a:tabLst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314325" algn="l"/>
                </a:tabLst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314325" algn="l"/>
                </a:tabLst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325" algn="l"/>
                </a:tabLs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325" algn="l"/>
                </a:tabLs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325" algn="l"/>
                </a:tabLs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325" algn="l"/>
                </a:tabLs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CA" altLang="fr-FR" i="1">
                  <a:cs typeface="Times New Roman" pitchFamily="18" charset="0"/>
                </a:rPr>
                <a:t>3 - Ecrire a, a+b, a.b à l'aide la fonction universelles NAND. </a:t>
              </a:r>
            </a:p>
            <a:p>
              <a:r>
                <a:rPr lang="fr-CA" altLang="fr-FR" i="1">
                  <a:cs typeface="Times New Roman" pitchFamily="18" charset="0"/>
                </a:rPr>
                <a:t>Idem avec NOR.</a:t>
              </a:r>
              <a:endParaRPr lang="fr-CA" altLang="fr-FR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2610" y="332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581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22738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7" name="Group 830"/>
          <p:cNvGrpSpPr>
            <a:grpSpLocks/>
          </p:cNvGrpSpPr>
          <p:nvPr/>
        </p:nvGrpSpPr>
        <p:grpSpPr bwMode="auto">
          <a:xfrm>
            <a:off x="1514475" y="4419600"/>
            <a:ext cx="1219200" cy="295275"/>
            <a:chOff x="1248" y="2484"/>
            <a:chExt cx="768" cy="186"/>
          </a:xfrm>
        </p:grpSpPr>
        <p:sp>
          <p:nvSpPr>
            <p:cNvPr id="8" name="Text Box 148"/>
            <p:cNvSpPr txBox="1">
              <a:spLocks noChangeArrowheads="1"/>
            </p:cNvSpPr>
            <p:nvPr/>
          </p:nvSpPr>
          <p:spPr bwMode="auto">
            <a:xfrm>
              <a:off x="1248" y="2484"/>
              <a:ext cx="7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i="1">
                  <a:solidFill>
                    <a:srgbClr val="000000"/>
                  </a:solidFill>
                  <a:cs typeface="Times New Roman" pitchFamily="18" charset="0"/>
                </a:rPr>
                <a:t>f</a:t>
              </a:r>
              <a:r>
                <a:rPr lang="fr-FR" altLang="fr-FR" i="1" baseline="-30000">
                  <a:solidFill>
                    <a:srgbClr val="000000"/>
                  </a:solidFill>
                  <a:cs typeface="Times New Roman" pitchFamily="18" charset="0"/>
                </a:rPr>
                <a:t>4</a:t>
              </a:r>
              <a:r>
                <a:rPr lang="fr-FR" altLang="fr-FR" i="1">
                  <a:solidFill>
                    <a:srgbClr val="000000"/>
                  </a:solidFill>
                  <a:cs typeface="Times New Roman" pitchFamily="18" charset="0"/>
                </a:rPr>
                <a:t> =</a:t>
              </a:r>
              <a:r>
                <a:rPr lang="fr-FR" altLang="fr-FR" i="1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fr-FR" altLang="fr-FR" i="1">
                  <a:solidFill>
                    <a:srgbClr val="0000FF"/>
                  </a:solidFill>
                  <a:cs typeface="Times New Roman" pitchFamily="18" charset="0"/>
                </a:rPr>
                <a:t>a b</a:t>
              </a:r>
              <a:endParaRPr lang="fr-FR" altLang="fr-FR"/>
            </a:p>
          </p:txBody>
        </p:sp>
        <p:sp>
          <p:nvSpPr>
            <p:cNvPr id="9" name="Line 149"/>
            <p:cNvSpPr>
              <a:spLocks noChangeShapeType="1"/>
            </p:cNvSpPr>
            <p:nvPr/>
          </p:nvSpPr>
          <p:spPr bwMode="auto">
            <a:xfrm>
              <a:off x="1782" y="2526"/>
              <a:ext cx="86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0" name="Group 836"/>
          <p:cNvGraphicFramePr>
            <a:graphicFrameLocks noGrp="1"/>
          </p:cNvGraphicFramePr>
          <p:nvPr/>
        </p:nvGraphicFramePr>
        <p:xfrm>
          <a:off x="1295400" y="2095500"/>
          <a:ext cx="7613650" cy="2865440"/>
        </p:xfrm>
        <a:graphic>
          <a:graphicData uri="http://schemas.openxmlformats.org/drawingml/2006/table">
            <a:tbl>
              <a:tblPr/>
              <a:tblGrid>
                <a:gridCol w="585788"/>
                <a:gridCol w="501650"/>
                <a:gridCol w="503237"/>
                <a:gridCol w="484188"/>
                <a:gridCol w="517525"/>
                <a:gridCol w="503237"/>
                <a:gridCol w="501650"/>
                <a:gridCol w="503238"/>
                <a:gridCol w="501650"/>
                <a:gridCol w="452437"/>
                <a:gridCol w="550863"/>
                <a:gridCol w="501650"/>
                <a:gridCol w="501650"/>
                <a:gridCol w="503237"/>
                <a:gridCol w="501650"/>
              </a:tblGrid>
              <a:tr h="701118"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01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 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1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1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CA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819"/>
          <p:cNvSpPr txBox="1">
            <a:spLocks noChangeArrowheads="1"/>
          </p:cNvSpPr>
          <p:nvPr/>
        </p:nvSpPr>
        <p:spPr bwMode="auto">
          <a:xfrm>
            <a:off x="1514475" y="2686050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a</a:t>
            </a:r>
          </a:p>
        </p:txBody>
      </p:sp>
      <p:sp>
        <p:nvSpPr>
          <p:cNvPr id="12" name="Text Box 820"/>
          <p:cNvSpPr txBox="1">
            <a:spLocks noChangeArrowheads="1"/>
          </p:cNvSpPr>
          <p:nvPr/>
        </p:nvSpPr>
        <p:spPr bwMode="auto">
          <a:xfrm>
            <a:off x="1292225" y="3025775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b</a:t>
            </a:r>
          </a:p>
        </p:txBody>
      </p:sp>
      <p:sp>
        <p:nvSpPr>
          <p:cNvPr id="13" name="Text Box 821"/>
          <p:cNvSpPr txBox="1">
            <a:spLocks noChangeArrowheads="1"/>
          </p:cNvSpPr>
          <p:nvPr/>
        </p:nvSpPr>
        <p:spPr bwMode="auto">
          <a:xfrm>
            <a:off x="3492500" y="2720975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a b</a:t>
            </a:r>
          </a:p>
        </p:txBody>
      </p:sp>
      <p:sp>
        <p:nvSpPr>
          <p:cNvPr id="14" name="Text Box 822"/>
          <p:cNvSpPr txBox="1">
            <a:spLocks noChangeArrowheads="1"/>
          </p:cNvSpPr>
          <p:nvPr/>
        </p:nvSpPr>
        <p:spPr bwMode="auto">
          <a:xfrm>
            <a:off x="3378200" y="3073400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c</a:t>
            </a:r>
          </a:p>
        </p:txBody>
      </p:sp>
      <p:sp>
        <p:nvSpPr>
          <p:cNvPr id="15" name="Text Box 823"/>
          <p:cNvSpPr txBox="1">
            <a:spLocks noChangeArrowheads="1"/>
          </p:cNvSpPr>
          <p:nvPr/>
        </p:nvSpPr>
        <p:spPr bwMode="auto">
          <a:xfrm>
            <a:off x="6461125" y="2708275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a b</a:t>
            </a:r>
          </a:p>
        </p:txBody>
      </p:sp>
      <p:sp>
        <p:nvSpPr>
          <p:cNvPr id="16" name="Text Box 824"/>
          <p:cNvSpPr txBox="1">
            <a:spLocks noChangeArrowheads="1"/>
          </p:cNvSpPr>
          <p:nvPr/>
        </p:nvSpPr>
        <p:spPr bwMode="auto">
          <a:xfrm>
            <a:off x="6308725" y="3117850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/>
              <a:t>c d</a:t>
            </a:r>
          </a:p>
        </p:txBody>
      </p:sp>
      <p:sp>
        <p:nvSpPr>
          <p:cNvPr id="17" name="Text Box 825"/>
          <p:cNvSpPr txBox="1">
            <a:spLocks noChangeArrowheads="1"/>
          </p:cNvSpPr>
          <p:nvPr/>
        </p:nvSpPr>
        <p:spPr bwMode="auto">
          <a:xfrm>
            <a:off x="1260475" y="2416175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/>
              <a:t>f</a:t>
            </a:r>
            <a:r>
              <a:rPr lang="fr-FR" altLang="fr-FR" baseline="-25000"/>
              <a:t>4</a:t>
            </a:r>
            <a:r>
              <a:rPr lang="fr-FR" altLang="fr-FR"/>
              <a:t> à 2 variables</a:t>
            </a:r>
            <a:endParaRPr lang="fr-FR" altLang="fr-FR" baseline="-25000"/>
          </a:p>
        </p:txBody>
      </p:sp>
      <p:sp>
        <p:nvSpPr>
          <p:cNvPr id="18" name="Text Box 828"/>
          <p:cNvSpPr txBox="1">
            <a:spLocks noChangeArrowheads="1"/>
          </p:cNvSpPr>
          <p:nvPr/>
        </p:nvSpPr>
        <p:spPr bwMode="auto">
          <a:xfrm>
            <a:off x="3390900" y="2416175"/>
            <a:ext cx="247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/>
              <a:t>f</a:t>
            </a:r>
            <a:r>
              <a:rPr lang="fr-FR" altLang="fr-FR" baseline="-25000"/>
              <a:t>5</a:t>
            </a:r>
            <a:r>
              <a:rPr lang="fr-FR" altLang="fr-FR"/>
              <a:t> à 3 variables</a:t>
            </a:r>
            <a:endParaRPr lang="fr-FR" altLang="fr-FR" baseline="-25000"/>
          </a:p>
        </p:txBody>
      </p:sp>
      <p:sp>
        <p:nvSpPr>
          <p:cNvPr id="19" name="Text Box 829"/>
          <p:cNvSpPr txBox="1">
            <a:spLocks noChangeArrowheads="1"/>
          </p:cNvSpPr>
          <p:nvPr/>
        </p:nvSpPr>
        <p:spPr bwMode="auto">
          <a:xfrm>
            <a:off x="6248400" y="241617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/>
              <a:t>f</a:t>
            </a:r>
            <a:r>
              <a:rPr lang="fr-FR" altLang="fr-FR" baseline="-25000"/>
              <a:t>6</a:t>
            </a:r>
            <a:r>
              <a:rPr lang="fr-FR" altLang="fr-FR"/>
              <a:t> à 4 variables</a:t>
            </a:r>
            <a:endParaRPr lang="fr-FR" altLang="fr-FR" baseline="-25000"/>
          </a:p>
        </p:txBody>
      </p:sp>
      <p:grpSp>
        <p:nvGrpSpPr>
          <p:cNvPr id="20" name="Group 835"/>
          <p:cNvGrpSpPr>
            <a:grpSpLocks/>
          </p:cNvGrpSpPr>
          <p:nvPr/>
        </p:nvGrpSpPr>
        <p:grpSpPr bwMode="auto">
          <a:xfrm>
            <a:off x="3771900" y="4410075"/>
            <a:ext cx="1866900" cy="933450"/>
            <a:chOff x="2478" y="2484"/>
            <a:chExt cx="1176" cy="588"/>
          </a:xfrm>
        </p:grpSpPr>
        <p:sp>
          <p:nvSpPr>
            <p:cNvPr id="21" name="Text Box 150"/>
            <p:cNvSpPr txBox="1">
              <a:spLocks noChangeArrowheads="1"/>
            </p:cNvSpPr>
            <p:nvPr/>
          </p:nvSpPr>
          <p:spPr bwMode="auto">
            <a:xfrm>
              <a:off x="2478" y="2484"/>
              <a:ext cx="1176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altLang="fr-FR" i="1">
                  <a:solidFill>
                    <a:srgbClr val="000000"/>
                  </a:solidFill>
                  <a:cs typeface="Times New Roman" pitchFamily="18" charset="0"/>
                </a:rPr>
                <a:t>f</a:t>
              </a:r>
              <a:r>
                <a:rPr lang="en-GB" altLang="fr-FR" i="1" baseline="-30000">
                  <a:solidFill>
                    <a:srgbClr val="000000"/>
                  </a:solidFill>
                  <a:cs typeface="Times New Roman" pitchFamily="18" charset="0"/>
                </a:rPr>
                <a:t>5</a:t>
              </a:r>
              <a:r>
                <a:rPr lang="en-GB" altLang="fr-FR" i="1">
                  <a:solidFill>
                    <a:srgbClr val="000000"/>
                  </a:solidFill>
                  <a:cs typeface="Times New Roman" pitchFamily="18" charset="0"/>
                </a:rPr>
                <a:t> =</a:t>
              </a:r>
              <a:r>
                <a:rPr lang="en-GB" altLang="fr-FR" i="1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GB" altLang="fr-FR" i="1">
                  <a:solidFill>
                    <a:srgbClr val="0000FF"/>
                  </a:solidFill>
                  <a:cs typeface="Times New Roman" pitchFamily="18" charset="0"/>
                </a:rPr>
                <a:t>a b c</a:t>
              </a:r>
              <a:r>
                <a:rPr lang="en-GB" altLang="fr-FR" i="1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GB" altLang="fr-FR" i="1">
                  <a:solidFill>
                    <a:srgbClr val="000000"/>
                  </a:solidFill>
                  <a:cs typeface="Times New Roman" pitchFamily="18" charset="0"/>
                </a:rPr>
                <a:t>+</a:t>
              </a:r>
              <a:r>
                <a:rPr lang="en-GB" altLang="fr-FR" i="1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GB" altLang="fr-FR" i="1">
                  <a:solidFill>
                    <a:srgbClr val="008000"/>
                  </a:solidFill>
                  <a:cs typeface="Times New Roman" pitchFamily="18" charset="0"/>
                </a:rPr>
                <a:t>a b c   </a:t>
              </a:r>
            </a:p>
            <a:p>
              <a:pPr eaLnBrk="1" hangingPunct="1"/>
              <a:r>
                <a:rPr lang="en-GB" altLang="fr-FR" i="1">
                  <a:solidFill>
                    <a:srgbClr val="008000"/>
                  </a:solidFill>
                  <a:cs typeface="Times New Roman" pitchFamily="18" charset="0"/>
                </a:rPr>
                <a:t>    </a:t>
              </a:r>
              <a:r>
                <a:rPr lang="en-GB" altLang="fr-FR" i="1">
                  <a:solidFill>
                    <a:srgbClr val="000000"/>
                  </a:solidFill>
                  <a:cs typeface="Times New Roman" pitchFamily="18" charset="0"/>
                </a:rPr>
                <a:t>= </a:t>
              </a:r>
              <a:r>
                <a:rPr lang="en-GB" altLang="fr-FR" i="1">
                  <a:solidFill>
                    <a:srgbClr val="FF0000"/>
                  </a:solidFill>
                  <a:cs typeface="Times New Roman" pitchFamily="18" charset="0"/>
                </a:rPr>
                <a:t>b c </a:t>
              </a:r>
              <a:endParaRPr lang="en-GB" altLang="fr-FR"/>
            </a:p>
          </p:txBody>
        </p:sp>
        <p:sp>
          <p:nvSpPr>
            <p:cNvPr id="22" name="Line 831"/>
            <p:cNvSpPr>
              <a:spLocks noChangeShapeType="1"/>
            </p:cNvSpPr>
            <p:nvPr/>
          </p:nvSpPr>
          <p:spPr bwMode="auto">
            <a:xfrm>
              <a:off x="2924" y="2724"/>
              <a:ext cx="8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832"/>
            <p:cNvSpPr>
              <a:spLocks noChangeShapeType="1"/>
            </p:cNvSpPr>
            <p:nvPr/>
          </p:nvSpPr>
          <p:spPr bwMode="auto">
            <a:xfrm>
              <a:off x="2798" y="2552"/>
              <a:ext cx="80" cy="0"/>
            </a:xfrm>
            <a:prstGeom prst="line">
              <a:avLst/>
            </a:prstGeom>
            <a:noFill/>
            <a:ln w="63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833"/>
            <p:cNvSpPr>
              <a:spLocks noChangeShapeType="1"/>
            </p:cNvSpPr>
            <p:nvPr/>
          </p:nvSpPr>
          <p:spPr bwMode="auto">
            <a:xfrm>
              <a:off x="3008" y="2550"/>
              <a:ext cx="80" cy="0"/>
            </a:xfrm>
            <a:prstGeom prst="line">
              <a:avLst/>
            </a:prstGeom>
            <a:noFill/>
            <a:ln w="63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834"/>
            <p:cNvSpPr>
              <a:spLocks noChangeShapeType="1"/>
            </p:cNvSpPr>
            <p:nvPr/>
          </p:nvSpPr>
          <p:spPr bwMode="auto">
            <a:xfrm>
              <a:off x="3460" y="2548"/>
              <a:ext cx="80" cy="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6" name="AutoShape 151"/>
          <p:cNvSpPr>
            <a:spLocks noChangeArrowheads="1"/>
          </p:cNvSpPr>
          <p:nvPr/>
        </p:nvSpPr>
        <p:spPr bwMode="auto">
          <a:xfrm>
            <a:off x="7966075" y="3911600"/>
            <a:ext cx="873125" cy="6445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27" name="Group 842"/>
          <p:cNvGrpSpPr>
            <a:grpSpLocks/>
          </p:cNvGrpSpPr>
          <p:nvPr/>
        </p:nvGrpSpPr>
        <p:grpSpPr bwMode="auto">
          <a:xfrm>
            <a:off x="6027738" y="5114925"/>
            <a:ext cx="3319462" cy="987425"/>
            <a:chOff x="3797" y="2922"/>
            <a:chExt cx="2091" cy="622"/>
          </a:xfrm>
        </p:grpSpPr>
        <p:sp>
          <p:nvSpPr>
            <p:cNvPr id="28" name="Text Box 837"/>
            <p:cNvSpPr txBox="1">
              <a:spLocks noChangeArrowheads="1"/>
            </p:cNvSpPr>
            <p:nvPr/>
          </p:nvSpPr>
          <p:spPr bwMode="auto">
            <a:xfrm>
              <a:off x="3797" y="2922"/>
              <a:ext cx="2091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f</a:t>
              </a:r>
              <a:r>
                <a:rPr lang="fr-FR" altLang="fr-FR" i="1" baseline="-25000"/>
                <a:t>6</a:t>
              </a:r>
              <a:r>
                <a:rPr lang="fr-FR" altLang="fr-FR" i="1"/>
                <a:t> = </a:t>
              </a:r>
              <a:r>
                <a:rPr lang="fr-FR" altLang="fr-FR" i="1">
                  <a:solidFill>
                    <a:srgbClr val="FF00FF"/>
                  </a:solidFill>
                </a:rPr>
                <a:t>abcd</a:t>
              </a:r>
              <a:r>
                <a:rPr lang="fr-FR" altLang="fr-FR" i="1"/>
                <a:t> + </a:t>
              </a:r>
              <a:r>
                <a:rPr lang="fr-FR" altLang="fr-FR" i="1">
                  <a:solidFill>
                    <a:srgbClr val="0000FF"/>
                  </a:solidFill>
                </a:rPr>
                <a:t>abcd</a:t>
              </a:r>
              <a:r>
                <a:rPr lang="fr-FR" altLang="fr-FR" i="1"/>
                <a:t> + </a:t>
              </a:r>
              <a:r>
                <a:rPr lang="fr-FR" altLang="fr-FR" i="1">
                  <a:solidFill>
                    <a:srgbClr val="FF0000"/>
                  </a:solidFill>
                </a:rPr>
                <a:t>abcd</a:t>
              </a:r>
              <a:r>
                <a:rPr lang="fr-FR" altLang="fr-FR" i="1"/>
                <a:t> + </a:t>
              </a:r>
              <a:r>
                <a:rPr lang="fr-FR" altLang="fr-FR" i="1">
                  <a:solidFill>
                    <a:srgbClr val="008000"/>
                  </a:solidFill>
                </a:rPr>
                <a:t>abcd</a:t>
              </a:r>
              <a:endParaRPr lang="fr-FR" altLang="fr-FR" i="1"/>
            </a:p>
            <a:p>
              <a:pPr eaLnBrk="1" hangingPunct="1"/>
              <a:r>
                <a:rPr lang="fr-FR" altLang="fr-FR" i="1"/>
                <a:t>    = </a:t>
              </a:r>
              <a:r>
                <a:rPr lang="fr-FR" altLang="fr-FR" i="1">
                  <a:solidFill>
                    <a:srgbClr val="000080"/>
                  </a:solidFill>
                </a:rPr>
                <a:t>a d</a:t>
              </a:r>
              <a:endParaRPr lang="fr-FR" altLang="fr-FR"/>
            </a:p>
          </p:txBody>
        </p:sp>
        <p:sp>
          <p:nvSpPr>
            <p:cNvPr id="29" name="Line 838"/>
            <p:cNvSpPr>
              <a:spLocks noChangeShapeType="1"/>
            </p:cNvSpPr>
            <p:nvPr/>
          </p:nvSpPr>
          <p:spPr bwMode="auto">
            <a:xfrm>
              <a:off x="4136" y="2932"/>
              <a:ext cx="78" cy="0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839"/>
            <p:cNvSpPr>
              <a:spLocks noChangeShapeType="1"/>
            </p:cNvSpPr>
            <p:nvPr/>
          </p:nvSpPr>
          <p:spPr bwMode="auto">
            <a:xfrm>
              <a:off x="5104" y="2962"/>
              <a:ext cx="7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840"/>
            <p:cNvSpPr>
              <a:spLocks noChangeShapeType="1"/>
            </p:cNvSpPr>
            <p:nvPr/>
          </p:nvSpPr>
          <p:spPr bwMode="auto">
            <a:xfrm>
              <a:off x="5472" y="2946"/>
              <a:ext cx="6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841"/>
            <p:cNvSpPr>
              <a:spLocks noChangeShapeType="1"/>
            </p:cNvSpPr>
            <p:nvPr/>
          </p:nvSpPr>
          <p:spPr bwMode="auto">
            <a:xfrm>
              <a:off x="5566" y="2946"/>
              <a:ext cx="64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" name="AutoShape 152"/>
          <p:cNvSpPr>
            <a:spLocks noChangeArrowheads="1"/>
          </p:cNvSpPr>
          <p:nvPr/>
        </p:nvSpPr>
        <p:spPr bwMode="auto">
          <a:xfrm>
            <a:off x="4445000" y="3532188"/>
            <a:ext cx="904875" cy="2698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" name="Text Box 843"/>
          <p:cNvSpPr txBox="1">
            <a:spLocks noChangeArrowheads="1"/>
          </p:cNvSpPr>
          <p:nvPr/>
        </p:nvSpPr>
        <p:spPr bwMode="auto">
          <a:xfrm>
            <a:off x="1258888" y="981075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Tableau de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Karnaugh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84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36" name="Group 131"/>
          <p:cNvGrpSpPr>
            <a:grpSpLocks/>
          </p:cNvGrpSpPr>
          <p:nvPr/>
        </p:nvGrpSpPr>
        <p:grpSpPr bwMode="auto">
          <a:xfrm>
            <a:off x="1841500" y="5768975"/>
            <a:ext cx="6521450" cy="644525"/>
            <a:chOff x="1160" y="3634"/>
            <a:chExt cx="4108" cy="406"/>
          </a:xfrm>
        </p:grpSpPr>
        <p:graphicFrame>
          <p:nvGraphicFramePr>
            <p:cNvPr id="37" name="Object 844"/>
            <p:cNvGraphicFramePr>
              <a:graphicFrameLocks noChangeAspect="1"/>
            </p:cNvGraphicFramePr>
            <p:nvPr/>
          </p:nvGraphicFramePr>
          <p:xfrm>
            <a:off x="3740" y="3634"/>
            <a:ext cx="1528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5" name="Equation" r:id="rId3" imgW="1511300" imgH="228600" progId="Equation.DSMT4">
                    <p:embed/>
                  </p:oleObj>
                </mc:Choice>
                <mc:Fallback>
                  <p:oleObj name="Equation" r:id="rId3" imgW="15113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" y="3634"/>
                          <a:ext cx="1528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 Box 846"/>
            <p:cNvSpPr txBox="1">
              <a:spLocks noChangeArrowheads="1"/>
            </p:cNvSpPr>
            <p:nvPr/>
          </p:nvSpPr>
          <p:spPr bwMode="auto">
            <a:xfrm>
              <a:off x="1160" y="3636"/>
              <a:ext cx="3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i="1"/>
                <a:t>Exercices d’application :  1- simplifier f</a:t>
              </a:r>
              <a:r>
                <a:rPr lang="fr-FR" altLang="fr-FR" i="1" baseline="-25000"/>
                <a:t>7</a:t>
              </a:r>
              <a:r>
                <a:rPr lang="fr-FR" altLang="fr-FR" i="1"/>
                <a:t> =</a:t>
              </a:r>
            </a:p>
            <a:p>
              <a:pPr eaLnBrk="1" hangingPunct="1"/>
              <a:r>
                <a:rPr lang="fr-FR" altLang="fr-FR" i="1"/>
                <a:t>		          2- simplifier f</a:t>
              </a:r>
              <a:r>
                <a:rPr lang="fr-FR" altLang="fr-FR" i="1" baseline="-25000"/>
                <a:t>2</a:t>
              </a:r>
              <a:r>
                <a:rPr lang="fr-FR" altLang="fr-FR" i="1"/>
                <a:t>et f</a:t>
              </a:r>
              <a:r>
                <a:rPr lang="fr-FR" altLang="fr-FR" i="1" baseline="-25000"/>
                <a:t>3</a:t>
              </a:r>
              <a:r>
                <a:rPr lang="fr-FR" altLang="fr-FR" i="1"/>
                <a:t> par Karnaugh</a:t>
              </a:r>
            </a:p>
          </p:txBody>
        </p:sp>
      </p:grpSp>
      <p:sp>
        <p:nvSpPr>
          <p:cNvPr id="39" name="Text Box 848"/>
          <p:cNvSpPr txBox="1">
            <a:spLocks noChangeArrowheads="1"/>
          </p:cNvSpPr>
          <p:nvPr/>
        </p:nvSpPr>
        <p:spPr bwMode="auto">
          <a:xfrm>
            <a:off x="1276350" y="1485900"/>
            <a:ext cx="772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Les tableaux de Karnaugh permettent de simplifier une équation logique sous sa forme canonique sans avoir recours aux propriétés de l’algèbre de Boole.</a:t>
            </a:r>
          </a:p>
        </p:txBody>
      </p:sp>
      <p:sp>
        <p:nvSpPr>
          <p:cNvPr id="40" name="Text Box 59"/>
          <p:cNvSpPr txBox="1">
            <a:spLocks noChangeArrowheads="1"/>
          </p:cNvSpPr>
          <p:nvPr/>
        </p:nvSpPr>
        <p:spPr bwMode="auto">
          <a:xfrm>
            <a:off x="0" y="2978298"/>
            <a:ext cx="1116013" cy="46166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de </a:t>
            </a:r>
            <a:r>
              <a:rPr lang="fr-FR" altLang="fr-FR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Karnaugh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2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6" grpId="0" animBg="1"/>
      <p:bldP spid="33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0" y="2978298"/>
            <a:ext cx="1116013" cy="46166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de </a:t>
            </a:r>
            <a:r>
              <a:rPr lang="fr-FR" altLang="fr-FR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Karnaugh</a:t>
            </a:r>
            <a:endParaRPr lang="fr-FR" alt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22738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Text Box 134"/>
          <p:cNvSpPr txBox="1">
            <a:spLocks noChangeArrowheads="1"/>
          </p:cNvSpPr>
          <p:nvPr/>
        </p:nvSpPr>
        <p:spPr bwMode="auto">
          <a:xfrm>
            <a:off x="1258888" y="981075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smtClean="0">
                <a:cs typeface="Times New Roman" panose="02020603050405020304" pitchFamily="18" charset="0"/>
              </a:rPr>
              <a:t>Tableau de Karnaugh</a:t>
            </a:r>
          </a:p>
        </p:txBody>
      </p:sp>
      <p:sp>
        <p:nvSpPr>
          <p:cNvPr id="9" name="Rectangle 13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" name="Text Box 139"/>
          <p:cNvSpPr txBox="1">
            <a:spLocks noChangeArrowheads="1"/>
          </p:cNvSpPr>
          <p:nvPr/>
        </p:nvSpPr>
        <p:spPr bwMode="auto">
          <a:xfrm>
            <a:off x="1203325" y="2281238"/>
            <a:ext cx="7734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A" altLang="fr-FR" u="sng"/>
              <a:t>Remarque 1 :</a:t>
            </a:r>
            <a:r>
              <a:rPr lang="fr-CA" altLang="fr-FR"/>
              <a:t>   dans un tableau à </a:t>
            </a:r>
            <a:r>
              <a:rPr lang="fr-CA" altLang="fr-FR" i="1"/>
              <a:t>n</a:t>
            </a:r>
            <a:r>
              <a:rPr lang="fr-CA" altLang="fr-FR"/>
              <a:t> variables</a:t>
            </a:r>
          </a:p>
          <a:p>
            <a:pPr eaLnBrk="1" hangingPunct="1"/>
            <a:r>
              <a:rPr lang="fr-CA" altLang="fr-FR"/>
              <a:t>	- 1 case correspond au produit des </a:t>
            </a:r>
            <a:r>
              <a:rPr lang="fr-CA" altLang="fr-FR" i="1"/>
              <a:t>n</a:t>
            </a:r>
            <a:r>
              <a:rPr lang="fr-CA" altLang="fr-FR"/>
              <a:t> variables ou de leur complément</a:t>
            </a:r>
          </a:p>
          <a:p>
            <a:pPr eaLnBrk="1" hangingPunct="1"/>
            <a:r>
              <a:rPr lang="fr-CA" altLang="fr-FR"/>
              <a:t>	- 2 cases adjacentes correspondent au produit de </a:t>
            </a:r>
            <a:r>
              <a:rPr lang="fr-CA" altLang="fr-FR" i="1"/>
              <a:t>n</a:t>
            </a:r>
            <a:r>
              <a:rPr lang="fr-CA" altLang="fr-FR"/>
              <a:t>-1 variables</a:t>
            </a:r>
          </a:p>
          <a:p>
            <a:pPr eaLnBrk="1" hangingPunct="1"/>
            <a:r>
              <a:rPr lang="fr-CA" altLang="fr-FR"/>
              <a:t>	- 2</a:t>
            </a:r>
            <a:r>
              <a:rPr lang="fr-CA" altLang="fr-FR" i="1"/>
              <a:t>p</a:t>
            </a:r>
            <a:r>
              <a:rPr lang="fr-CA" altLang="fr-FR"/>
              <a:t> cases adjacentes correspondent au produit de </a:t>
            </a:r>
            <a:r>
              <a:rPr lang="fr-CA" altLang="fr-FR" i="1"/>
              <a:t>n</a:t>
            </a:r>
            <a:r>
              <a:rPr lang="fr-CA" altLang="fr-FR"/>
              <a:t>-</a:t>
            </a:r>
            <a:r>
              <a:rPr lang="fr-CA" altLang="fr-FR" i="1"/>
              <a:t>p</a:t>
            </a:r>
            <a:r>
              <a:rPr lang="fr-CA" altLang="fr-FR"/>
              <a:t> variables.</a:t>
            </a:r>
            <a:endParaRPr lang="fr-FR" altLang="fr-FR"/>
          </a:p>
        </p:txBody>
      </p:sp>
      <p:sp>
        <p:nvSpPr>
          <p:cNvPr id="11" name="Text Box 140"/>
          <p:cNvSpPr txBox="1">
            <a:spLocks noChangeArrowheads="1"/>
          </p:cNvSpPr>
          <p:nvPr/>
        </p:nvSpPr>
        <p:spPr bwMode="auto">
          <a:xfrm>
            <a:off x="1247775" y="3676650"/>
            <a:ext cx="774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u="sng"/>
              <a:t>Remarque 2 :</a:t>
            </a:r>
            <a:r>
              <a:rPr lang="fr-CA" altLang="fr-FR"/>
              <a:t> si un tableau contient peu de 0, il peut être intéressant de regrouper les 0 (au lieu des 1) et on trouve alors le complément de f.</a:t>
            </a:r>
            <a:r>
              <a:rPr lang="fr-FR" altLang="fr-FR"/>
              <a:t> </a:t>
            </a:r>
          </a:p>
        </p:txBody>
      </p:sp>
      <p:sp>
        <p:nvSpPr>
          <p:cNvPr id="12" name="Rectangle 142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13" name="Group 249"/>
          <p:cNvGrpSpPr>
            <a:grpSpLocks/>
          </p:cNvGrpSpPr>
          <p:nvPr/>
        </p:nvGrpSpPr>
        <p:grpSpPr bwMode="auto">
          <a:xfrm>
            <a:off x="5835650" y="4333875"/>
            <a:ext cx="2600325" cy="2046288"/>
            <a:chOff x="3676" y="2730"/>
            <a:chExt cx="1638" cy="1289"/>
          </a:xfrm>
        </p:grpSpPr>
        <p:grpSp>
          <p:nvGrpSpPr>
            <p:cNvPr id="14" name="Group 248"/>
            <p:cNvGrpSpPr>
              <a:grpSpLocks/>
            </p:cNvGrpSpPr>
            <p:nvPr/>
          </p:nvGrpSpPr>
          <p:grpSpPr bwMode="auto">
            <a:xfrm>
              <a:off x="3676" y="2737"/>
              <a:ext cx="1638" cy="1282"/>
              <a:chOff x="3676" y="2737"/>
              <a:chExt cx="1638" cy="1282"/>
            </a:xfrm>
          </p:grpSpPr>
          <p:sp>
            <p:nvSpPr>
              <p:cNvPr id="17" name="Rectangle 173"/>
              <p:cNvSpPr>
                <a:spLocks noChangeArrowheads="1"/>
              </p:cNvSpPr>
              <p:nvPr/>
            </p:nvSpPr>
            <p:spPr bwMode="auto">
              <a:xfrm>
                <a:off x="4986" y="3690"/>
                <a:ext cx="328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1</a:t>
                </a:r>
                <a:endParaRPr lang="fr-CA" altLang="fr-FR"/>
              </a:p>
            </p:txBody>
          </p:sp>
          <p:sp>
            <p:nvSpPr>
              <p:cNvPr id="18" name="Rectangle 172"/>
              <p:cNvSpPr>
                <a:spLocks noChangeArrowheads="1"/>
              </p:cNvSpPr>
              <p:nvPr/>
            </p:nvSpPr>
            <p:spPr bwMode="auto">
              <a:xfrm>
                <a:off x="4659" y="3690"/>
                <a:ext cx="327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1</a:t>
                </a:r>
                <a:endParaRPr lang="fr-CA" altLang="fr-FR"/>
              </a:p>
            </p:txBody>
          </p:sp>
          <p:sp>
            <p:nvSpPr>
              <p:cNvPr id="19" name="Rectangle 171"/>
              <p:cNvSpPr>
                <a:spLocks noChangeArrowheads="1"/>
              </p:cNvSpPr>
              <p:nvPr/>
            </p:nvSpPr>
            <p:spPr bwMode="auto">
              <a:xfrm>
                <a:off x="4331" y="3690"/>
                <a:ext cx="328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0</a:t>
                </a:r>
                <a:endParaRPr lang="fr-CA" altLang="fr-FR"/>
              </a:p>
            </p:txBody>
          </p:sp>
          <p:sp>
            <p:nvSpPr>
              <p:cNvPr id="20" name="Rectangle 170"/>
              <p:cNvSpPr>
                <a:spLocks noChangeArrowheads="1"/>
              </p:cNvSpPr>
              <p:nvPr/>
            </p:nvSpPr>
            <p:spPr bwMode="auto">
              <a:xfrm>
                <a:off x="4004" y="3690"/>
                <a:ext cx="327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1</a:t>
                </a:r>
                <a:endParaRPr lang="fr-CA" altLang="fr-FR"/>
              </a:p>
            </p:txBody>
          </p:sp>
          <p:sp>
            <p:nvSpPr>
              <p:cNvPr id="21" name="Rectangle 169"/>
              <p:cNvSpPr>
                <a:spLocks noChangeArrowheads="1"/>
              </p:cNvSpPr>
              <p:nvPr/>
            </p:nvSpPr>
            <p:spPr bwMode="auto">
              <a:xfrm>
                <a:off x="3676" y="3690"/>
                <a:ext cx="328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1</a:t>
                </a:r>
                <a:endParaRPr lang="fr-CA" altLang="fr-FR"/>
              </a:p>
            </p:txBody>
          </p:sp>
          <p:sp>
            <p:nvSpPr>
              <p:cNvPr id="22" name="Rectangle 168"/>
              <p:cNvSpPr>
                <a:spLocks noChangeArrowheads="1"/>
              </p:cNvSpPr>
              <p:nvPr/>
            </p:nvSpPr>
            <p:spPr bwMode="auto">
              <a:xfrm>
                <a:off x="4986" y="3361"/>
                <a:ext cx="328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1</a:t>
                </a:r>
                <a:endParaRPr lang="fr-CA" altLang="fr-FR"/>
              </a:p>
            </p:txBody>
          </p:sp>
          <p:sp>
            <p:nvSpPr>
              <p:cNvPr id="23" name="Rectangle 167"/>
              <p:cNvSpPr>
                <a:spLocks noChangeArrowheads="1"/>
              </p:cNvSpPr>
              <p:nvPr/>
            </p:nvSpPr>
            <p:spPr bwMode="auto">
              <a:xfrm>
                <a:off x="4659" y="3361"/>
                <a:ext cx="327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1</a:t>
                </a:r>
                <a:endParaRPr lang="fr-CA" altLang="fr-FR"/>
              </a:p>
            </p:txBody>
          </p:sp>
          <p:sp>
            <p:nvSpPr>
              <p:cNvPr id="24" name="Rectangle 166"/>
              <p:cNvSpPr>
                <a:spLocks noChangeArrowheads="1"/>
              </p:cNvSpPr>
              <p:nvPr/>
            </p:nvSpPr>
            <p:spPr bwMode="auto">
              <a:xfrm>
                <a:off x="4331" y="3361"/>
                <a:ext cx="328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1</a:t>
                </a:r>
                <a:endParaRPr lang="fr-CA" altLang="fr-FR"/>
              </a:p>
            </p:txBody>
          </p:sp>
          <p:sp>
            <p:nvSpPr>
              <p:cNvPr id="25" name="Rectangle 165"/>
              <p:cNvSpPr>
                <a:spLocks noChangeArrowheads="1"/>
              </p:cNvSpPr>
              <p:nvPr/>
            </p:nvSpPr>
            <p:spPr bwMode="auto">
              <a:xfrm>
                <a:off x="4004" y="3361"/>
                <a:ext cx="327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1</a:t>
                </a:r>
                <a:endParaRPr lang="fr-CA" altLang="fr-FR"/>
              </a:p>
            </p:txBody>
          </p:sp>
          <p:sp>
            <p:nvSpPr>
              <p:cNvPr id="26" name="Rectangle 164"/>
              <p:cNvSpPr>
                <a:spLocks noChangeArrowheads="1"/>
              </p:cNvSpPr>
              <p:nvPr/>
            </p:nvSpPr>
            <p:spPr bwMode="auto">
              <a:xfrm>
                <a:off x="3676" y="3361"/>
                <a:ext cx="328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0</a:t>
                </a:r>
                <a:endParaRPr lang="fr-CA" altLang="fr-FR"/>
              </a:p>
            </p:txBody>
          </p:sp>
          <p:sp>
            <p:nvSpPr>
              <p:cNvPr id="27" name="Rectangle 163"/>
              <p:cNvSpPr>
                <a:spLocks noChangeArrowheads="1"/>
              </p:cNvSpPr>
              <p:nvPr/>
            </p:nvSpPr>
            <p:spPr bwMode="auto">
              <a:xfrm>
                <a:off x="4986" y="2737"/>
                <a:ext cx="3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10</a:t>
                </a:r>
                <a:endParaRPr lang="fr-CA" altLang="fr-FR"/>
              </a:p>
            </p:txBody>
          </p:sp>
          <p:sp>
            <p:nvSpPr>
              <p:cNvPr id="28" name="Rectangle 162"/>
              <p:cNvSpPr>
                <a:spLocks noChangeArrowheads="1"/>
              </p:cNvSpPr>
              <p:nvPr/>
            </p:nvSpPr>
            <p:spPr bwMode="auto">
              <a:xfrm>
                <a:off x="4659" y="2737"/>
                <a:ext cx="32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11</a:t>
                </a:r>
                <a:endParaRPr lang="fr-CA" altLang="fr-FR"/>
              </a:p>
            </p:txBody>
          </p:sp>
          <p:sp>
            <p:nvSpPr>
              <p:cNvPr id="29" name="Rectangle 161"/>
              <p:cNvSpPr>
                <a:spLocks noChangeArrowheads="1"/>
              </p:cNvSpPr>
              <p:nvPr/>
            </p:nvSpPr>
            <p:spPr bwMode="auto">
              <a:xfrm>
                <a:off x="4331" y="2737"/>
                <a:ext cx="3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01</a:t>
                </a:r>
                <a:endParaRPr lang="fr-CA" altLang="fr-FR"/>
              </a:p>
            </p:txBody>
          </p:sp>
          <p:sp>
            <p:nvSpPr>
              <p:cNvPr id="30" name="Rectangle 160"/>
              <p:cNvSpPr>
                <a:spLocks noChangeArrowheads="1"/>
              </p:cNvSpPr>
              <p:nvPr/>
            </p:nvSpPr>
            <p:spPr bwMode="auto">
              <a:xfrm>
                <a:off x="4004" y="2737"/>
                <a:ext cx="32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fr-CA" altLang="fr-FR">
                    <a:cs typeface="Times New Roman" pitchFamily="18" charset="0"/>
                  </a:rPr>
                  <a:t>00</a:t>
                </a:r>
                <a:endParaRPr lang="fr-CA" altLang="fr-FR"/>
              </a:p>
            </p:txBody>
          </p:sp>
          <p:sp>
            <p:nvSpPr>
              <p:cNvPr id="31" name="Rectangle 159"/>
              <p:cNvSpPr>
                <a:spLocks noChangeArrowheads="1"/>
              </p:cNvSpPr>
              <p:nvPr/>
            </p:nvSpPr>
            <p:spPr bwMode="auto">
              <a:xfrm>
                <a:off x="3676" y="2737"/>
                <a:ext cx="3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endParaRPr lang="fr-FR" altLang="fr-FR"/>
              </a:p>
            </p:txBody>
          </p:sp>
          <p:sp>
            <p:nvSpPr>
              <p:cNvPr id="32" name="Line 174"/>
              <p:cNvSpPr>
                <a:spLocks noChangeShapeType="1"/>
              </p:cNvSpPr>
              <p:nvPr/>
            </p:nvSpPr>
            <p:spPr bwMode="auto">
              <a:xfrm>
                <a:off x="3676" y="2737"/>
                <a:ext cx="32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Line 175"/>
              <p:cNvSpPr>
                <a:spLocks noChangeShapeType="1"/>
              </p:cNvSpPr>
              <p:nvPr/>
            </p:nvSpPr>
            <p:spPr bwMode="auto">
              <a:xfrm>
                <a:off x="3676" y="4019"/>
                <a:ext cx="163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176"/>
              <p:cNvSpPr>
                <a:spLocks noChangeShapeType="1"/>
              </p:cNvSpPr>
              <p:nvPr/>
            </p:nvSpPr>
            <p:spPr bwMode="auto">
              <a:xfrm>
                <a:off x="3676" y="2737"/>
                <a:ext cx="0" cy="62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177"/>
              <p:cNvSpPr>
                <a:spLocks noChangeShapeType="1"/>
              </p:cNvSpPr>
              <p:nvPr/>
            </p:nvSpPr>
            <p:spPr bwMode="auto">
              <a:xfrm>
                <a:off x="5314" y="2737"/>
                <a:ext cx="0" cy="1282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Line 180"/>
              <p:cNvSpPr>
                <a:spLocks noChangeShapeType="1"/>
              </p:cNvSpPr>
              <p:nvPr/>
            </p:nvSpPr>
            <p:spPr bwMode="auto">
              <a:xfrm>
                <a:off x="3676" y="3361"/>
                <a:ext cx="163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Line 182"/>
              <p:cNvSpPr>
                <a:spLocks noChangeShapeType="1"/>
              </p:cNvSpPr>
              <p:nvPr/>
            </p:nvSpPr>
            <p:spPr bwMode="auto">
              <a:xfrm>
                <a:off x="4004" y="2737"/>
                <a:ext cx="0" cy="1282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185"/>
              <p:cNvSpPr>
                <a:spLocks noChangeShapeType="1"/>
              </p:cNvSpPr>
              <p:nvPr/>
            </p:nvSpPr>
            <p:spPr bwMode="auto">
              <a:xfrm>
                <a:off x="4331" y="2737"/>
                <a:ext cx="0" cy="1282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188"/>
              <p:cNvSpPr>
                <a:spLocks noChangeShapeType="1"/>
              </p:cNvSpPr>
              <p:nvPr/>
            </p:nvSpPr>
            <p:spPr bwMode="auto">
              <a:xfrm>
                <a:off x="4659" y="2737"/>
                <a:ext cx="0" cy="1282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Line 191"/>
              <p:cNvSpPr>
                <a:spLocks noChangeShapeType="1"/>
              </p:cNvSpPr>
              <p:nvPr/>
            </p:nvSpPr>
            <p:spPr bwMode="auto">
              <a:xfrm>
                <a:off x="4986" y="2737"/>
                <a:ext cx="0" cy="1282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195"/>
              <p:cNvSpPr>
                <a:spLocks noChangeShapeType="1"/>
              </p:cNvSpPr>
              <p:nvPr/>
            </p:nvSpPr>
            <p:spPr bwMode="auto">
              <a:xfrm>
                <a:off x="3676" y="3690"/>
                <a:ext cx="163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Line 239"/>
              <p:cNvSpPr>
                <a:spLocks noChangeShapeType="1"/>
              </p:cNvSpPr>
              <p:nvPr/>
            </p:nvSpPr>
            <p:spPr bwMode="auto">
              <a:xfrm>
                <a:off x="3676" y="2737"/>
                <a:ext cx="328" cy="624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Line 241"/>
              <p:cNvSpPr>
                <a:spLocks noChangeShapeType="1"/>
              </p:cNvSpPr>
              <p:nvPr/>
            </p:nvSpPr>
            <p:spPr bwMode="auto">
              <a:xfrm>
                <a:off x="4004" y="2737"/>
                <a:ext cx="131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Line 243"/>
              <p:cNvSpPr>
                <a:spLocks noChangeShapeType="1"/>
              </p:cNvSpPr>
              <p:nvPr/>
            </p:nvSpPr>
            <p:spPr bwMode="auto">
              <a:xfrm>
                <a:off x="3676" y="3361"/>
                <a:ext cx="0" cy="65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" name="Text Box 245"/>
            <p:cNvSpPr txBox="1">
              <a:spLocks noChangeArrowheads="1"/>
            </p:cNvSpPr>
            <p:nvPr/>
          </p:nvSpPr>
          <p:spPr bwMode="auto">
            <a:xfrm>
              <a:off x="3728" y="273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a b</a:t>
              </a:r>
            </a:p>
          </p:txBody>
        </p:sp>
        <p:sp>
          <p:nvSpPr>
            <p:cNvPr id="16" name="Text Box 246"/>
            <p:cNvSpPr txBox="1">
              <a:spLocks noChangeArrowheads="1"/>
            </p:cNvSpPr>
            <p:nvPr/>
          </p:nvSpPr>
          <p:spPr bwMode="auto">
            <a:xfrm>
              <a:off x="3684" y="3048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/>
                <a:t>c</a:t>
              </a:r>
            </a:p>
          </p:txBody>
        </p:sp>
      </p:grpSp>
      <p:sp>
        <p:nvSpPr>
          <p:cNvPr id="45" name="Text Box 247"/>
          <p:cNvSpPr txBox="1">
            <a:spLocks noChangeArrowheads="1"/>
          </p:cNvSpPr>
          <p:nvPr/>
        </p:nvSpPr>
        <p:spPr bwMode="auto">
          <a:xfrm>
            <a:off x="1571625" y="4572000"/>
            <a:ext cx="34861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 i="1"/>
              <a:t>Exercice d’application : déterminer l’équation logique de f</a:t>
            </a:r>
            <a:r>
              <a:rPr lang="fr-FR" altLang="fr-FR" sz="1600" i="1" baseline="-25000"/>
              <a:t>8</a:t>
            </a:r>
            <a:r>
              <a:rPr lang="fr-FR" altLang="fr-FR" sz="1600" i="1"/>
              <a:t> dont le tableau est ci-contre :</a:t>
            </a:r>
          </a:p>
        </p:txBody>
      </p:sp>
      <p:sp>
        <p:nvSpPr>
          <p:cNvPr id="46" name="Text Box 139"/>
          <p:cNvSpPr txBox="1">
            <a:spLocks noChangeArrowheads="1"/>
          </p:cNvSpPr>
          <p:nvPr/>
        </p:nvSpPr>
        <p:spPr bwMode="auto">
          <a:xfrm>
            <a:off x="1152525" y="1558925"/>
            <a:ext cx="7734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CA" altLang="fr-FR" b="1" u="sng"/>
              <a:t>Méthode </a:t>
            </a:r>
            <a:r>
              <a:rPr lang="fr-CA" altLang="fr-FR" b="1"/>
              <a:t>: Elle consiste à réaliser des regroupements les plus grands possibles de puissance de deux cases adjacentes.</a:t>
            </a:r>
            <a:endParaRPr lang="fr-FR" altLang="fr-FR" b="1"/>
          </a:p>
        </p:txBody>
      </p:sp>
    </p:spTree>
    <p:extLst>
      <p:ext uri="{BB962C8B-B14F-4D97-AF65-F5344CB8AC3E}">
        <p14:creationId xmlns:p14="http://schemas.microsoft.com/office/powerpoint/2010/main" val="298757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modèle ppt fau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fauriel</Template>
  <TotalTime>941</TotalTime>
  <Words>2200</Words>
  <Application>Microsoft Office PowerPoint</Application>
  <PresentationFormat>Affichage à l'écran (4:3)</PresentationFormat>
  <Paragraphs>1031</Paragraphs>
  <Slides>26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modèle ppt fauriel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SII</dc:creator>
  <cp:lastModifiedBy>SII</cp:lastModifiedBy>
  <cp:revision>129</cp:revision>
  <dcterms:created xsi:type="dcterms:W3CDTF">2013-08-11T10:54:44Z</dcterms:created>
  <dcterms:modified xsi:type="dcterms:W3CDTF">2016-06-06T14:45:23Z</dcterms:modified>
</cp:coreProperties>
</file>