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67" r:id="rId4"/>
    <p:sldId id="268" r:id="rId5"/>
    <p:sldId id="257" r:id="rId6"/>
    <p:sldId id="269" r:id="rId7"/>
    <p:sldId id="271" r:id="rId8"/>
    <p:sldId id="263" r:id="rId9"/>
    <p:sldId id="262" r:id="rId10"/>
    <p:sldId id="264" r:id="rId11"/>
    <p:sldId id="265" r:id="rId12"/>
    <p:sldId id="272" r:id="rId13"/>
    <p:sldId id="259" r:id="rId14"/>
    <p:sldId id="273" r:id="rId15"/>
    <p:sldId id="274" r:id="rId16"/>
    <p:sldId id="275" r:id="rId17"/>
    <p:sldId id="258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9933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FD31B-91CD-4DBD-BCBC-55D466B22998}" type="datetimeFigureOut">
              <a:rPr lang="fr-FR" smtClean="0"/>
              <a:t>23/02/2023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87A2-03E7-457E-86E1-D90A7FF73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9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2700" y="1468917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Généralités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4234934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Rapidité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0" y="3337927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Précision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2410083"/>
            <a:ext cx="1060450" cy="33855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Stabilité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79807" y="106501"/>
            <a:ext cx="6266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i="0" cap="none" spc="0" dirty="0" smtClean="0">
                <a:ln w="10160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Performances des systèmes asservis</a:t>
            </a:r>
            <a:endParaRPr lang="fr-FR" sz="3200" b="0" i="0" cap="none" spc="0" dirty="0">
              <a:ln w="10160">
                <a:solidFill>
                  <a:srgbClr val="FF3300"/>
                </a:solidFill>
                <a:prstDash val="solid"/>
              </a:ln>
              <a:solidFill>
                <a:srgbClr val="0000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4067" y="5231715"/>
            <a:ext cx="1060450" cy="58477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 de pôles</a:t>
            </a:r>
            <a:endParaRPr lang="fr-FR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49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7111" r="10965" b="8660"/>
          <a:stretch/>
        </p:blipFill>
        <p:spPr bwMode="auto">
          <a:xfrm>
            <a:off x="0" y="0"/>
            <a:ext cx="9153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55562" y="6583363"/>
            <a:ext cx="7906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 i="0" dirty="0"/>
              <a:t>Le </a:t>
            </a:r>
            <a:fld id="{B1BC130F-489F-45DD-9DD4-4D79FE4EAA29}" type="datetime1">
              <a:rPr lang="fr-FR" sz="800" i="0"/>
              <a:pPr algn="ctr">
                <a:defRPr/>
              </a:pPr>
              <a:t>23/02/2023</a:t>
            </a:fld>
            <a:endParaRPr lang="fr-FR" sz="800" i="0" dirty="0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1143000" y="6591300"/>
            <a:ext cx="75326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sz="800" dirty="0" smtClean="0">
                <a:latin typeface="+mn-lt"/>
                <a:cs typeface="Times New Roman" pitchFamily="18" charset="0"/>
              </a:rPr>
              <a:t>Cyril CHERON</a:t>
            </a:r>
            <a:endParaRPr lang="fr-FR" sz="800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8643938" y="6567488"/>
            <a:ext cx="3577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E9CC295-5C18-4C95-A30D-2909091AE94A}" type="slidenum">
              <a:rPr lang="fr-FR" sz="800" b="1"/>
              <a:pPr>
                <a:defRPr/>
              </a:pPr>
              <a:t>‹N°›</a:t>
            </a:fld>
            <a:endParaRPr lang="fr-FR" sz="800" b="1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55561" y="-14684"/>
            <a:ext cx="790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MPSI/MP2I</a:t>
            </a:r>
            <a:endParaRPr lang="fr-FR" sz="900" b="0" dirty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7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6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4"/>
          <p:cNvSpPr>
            <a:spLocks noChangeArrowheads="1" noChangeShapeType="1" noTextEdit="1"/>
          </p:cNvSpPr>
          <p:nvPr/>
        </p:nvSpPr>
        <p:spPr bwMode="auto">
          <a:xfrm>
            <a:off x="2124075" y="1755777"/>
            <a:ext cx="6400800" cy="38735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Performances</a:t>
            </a:r>
          </a:p>
          <a:p>
            <a:pPr algn="ctr"/>
            <a:r>
              <a:rPr lang="fr-FR" sz="8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Des Systèmes </a:t>
            </a:r>
          </a:p>
          <a:p>
            <a:pPr algn="ctr"/>
            <a:r>
              <a:rPr lang="fr-FR" sz="8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Asservis</a:t>
            </a:r>
            <a:endParaRPr lang="fr-FR" sz="8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1371600" y="3097213"/>
            <a:ext cx="2120900" cy="1717675"/>
            <a:chOff x="864" y="2178"/>
            <a:chExt cx="1336" cy="1082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864" y="3126"/>
              <a:ext cx="3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1112" y="2294"/>
              <a:ext cx="728" cy="914"/>
              <a:chOff x="1112" y="2294"/>
              <a:chExt cx="728" cy="914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-5400000">
                <a:off x="1137" y="3183"/>
                <a:ext cx="0" cy="4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1176" y="3208"/>
                <a:ext cx="663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 rot="-5400000">
                <a:off x="1404" y="2764"/>
                <a:ext cx="86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1429" y="3208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rot="-5400000">
                <a:off x="1819" y="2940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rot="-10800000">
                <a:off x="1839" y="2730"/>
                <a:ext cx="0" cy="4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rot="-10800000">
                <a:off x="1840" y="2294"/>
                <a:ext cx="0" cy="5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1849" y="2619"/>
              <a:ext cx="34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200" baseline="-250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1853" y="2178"/>
              <a:ext cx="34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2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200" baseline="-25000">
                  <a:solidFill>
                    <a:srgbClr val="FF0000"/>
                  </a:solidFill>
                </a:rPr>
                <a:t>-180°</a:t>
              </a: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1525588" y="2762250"/>
            <a:ext cx="1966912" cy="2163763"/>
            <a:chOff x="961" y="1967"/>
            <a:chExt cx="1239" cy="1363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00" y="2792"/>
              <a:ext cx="922" cy="538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961" y="1967"/>
              <a:ext cx="1239" cy="597"/>
            </a:xfrm>
            <a:custGeom>
              <a:avLst/>
              <a:gdLst>
                <a:gd name="T0" fmla="*/ 0 w 2540"/>
                <a:gd name="T1" fmla="*/ 582 h 1222"/>
                <a:gd name="T2" fmla="*/ 310 w 2540"/>
                <a:gd name="T3" fmla="*/ 452 h 1222"/>
                <a:gd name="T4" fmla="*/ 730 w 2540"/>
                <a:gd name="T5" fmla="*/ 92 h 1222"/>
                <a:gd name="T6" fmla="*/ 1580 w 2540"/>
                <a:gd name="T7" fmla="*/ 1002 h 1222"/>
                <a:gd name="T8" fmla="*/ 2540 w 2540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0" h="1222">
                  <a:moveTo>
                    <a:pt x="0" y="582"/>
                  </a:moveTo>
                  <a:cubicBezTo>
                    <a:pt x="52" y="560"/>
                    <a:pt x="188" y="534"/>
                    <a:pt x="310" y="452"/>
                  </a:cubicBezTo>
                  <a:cubicBezTo>
                    <a:pt x="432" y="370"/>
                    <a:pt x="518" y="0"/>
                    <a:pt x="730" y="92"/>
                  </a:cubicBezTo>
                  <a:cubicBezTo>
                    <a:pt x="942" y="184"/>
                    <a:pt x="1278" y="814"/>
                    <a:pt x="1580" y="1002"/>
                  </a:cubicBezTo>
                  <a:cubicBezTo>
                    <a:pt x="1882" y="1190"/>
                    <a:pt x="2340" y="1176"/>
                    <a:pt x="2540" y="122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2881313" y="3324225"/>
            <a:ext cx="941387" cy="293688"/>
            <a:chOff x="1815" y="2321"/>
            <a:chExt cx="593" cy="185"/>
          </a:xfrm>
        </p:grpSpPr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815" y="2506"/>
              <a:ext cx="31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2023" y="2321"/>
              <a:ext cx="0" cy="18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091" y="2323"/>
              <a:ext cx="3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</a:t>
              </a:r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4562475" y="2886075"/>
            <a:ext cx="1216025" cy="1935163"/>
            <a:chOff x="2874" y="2045"/>
            <a:chExt cx="766" cy="1219"/>
          </a:xfrm>
        </p:grpSpPr>
        <p:sp>
          <p:nvSpPr>
            <p:cNvPr id="23" name="Line 33"/>
            <p:cNvSpPr>
              <a:spLocks noChangeShapeType="1"/>
            </p:cNvSpPr>
            <p:nvPr/>
          </p:nvSpPr>
          <p:spPr bwMode="auto">
            <a:xfrm rot="18757982" flipV="1">
              <a:off x="3175" y="2376"/>
              <a:ext cx="55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 rot="18757982" flipV="1">
              <a:off x="3184" y="2416"/>
              <a:ext cx="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874" y="2045"/>
              <a:ext cx="766" cy="1219"/>
            </a:xfrm>
            <a:custGeom>
              <a:avLst/>
              <a:gdLst>
                <a:gd name="T0" fmla="*/ 1570 w 1570"/>
                <a:gd name="T1" fmla="*/ 263 h 2497"/>
                <a:gd name="T2" fmla="*/ 1440 w 1570"/>
                <a:gd name="T3" fmla="*/ 227 h 2497"/>
                <a:gd name="T4" fmla="*/ 1330 w 1570"/>
                <a:gd name="T5" fmla="*/ 137 h 2497"/>
                <a:gd name="T6" fmla="*/ 1160 w 1570"/>
                <a:gd name="T7" fmla="*/ 7 h 2497"/>
                <a:gd name="T8" fmla="*/ 930 w 1570"/>
                <a:gd name="T9" fmla="*/ 177 h 2497"/>
                <a:gd name="T10" fmla="*/ 710 w 1570"/>
                <a:gd name="T11" fmla="*/ 747 h 2497"/>
                <a:gd name="T12" fmla="*/ 290 w 1570"/>
                <a:gd name="T13" fmla="*/ 1607 h 2497"/>
                <a:gd name="T14" fmla="*/ 90 w 1570"/>
                <a:gd name="T15" fmla="*/ 2137 h 2497"/>
                <a:gd name="T16" fmla="*/ 0 w 1570"/>
                <a:gd name="T17" fmla="*/ 2497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0" h="2497">
                  <a:moveTo>
                    <a:pt x="1570" y="263"/>
                  </a:moveTo>
                  <a:cubicBezTo>
                    <a:pt x="1548" y="257"/>
                    <a:pt x="1480" y="248"/>
                    <a:pt x="1440" y="227"/>
                  </a:cubicBezTo>
                  <a:cubicBezTo>
                    <a:pt x="1400" y="206"/>
                    <a:pt x="1377" y="174"/>
                    <a:pt x="1330" y="137"/>
                  </a:cubicBezTo>
                  <a:cubicBezTo>
                    <a:pt x="1283" y="100"/>
                    <a:pt x="1227" y="0"/>
                    <a:pt x="1160" y="7"/>
                  </a:cubicBezTo>
                  <a:cubicBezTo>
                    <a:pt x="1093" y="14"/>
                    <a:pt x="1005" y="54"/>
                    <a:pt x="930" y="177"/>
                  </a:cubicBezTo>
                  <a:cubicBezTo>
                    <a:pt x="855" y="300"/>
                    <a:pt x="817" y="509"/>
                    <a:pt x="710" y="747"/>
                  </a:cubicBezTo>
                  <a:cubicBezTo>
                    <a:pt x="603" y="985"/>
                    <a:pt x="393" y="1375"/>
                    <a:pt x="290" y="1607"/>
                  </a:cubicBezTo>
                  <a:cubicBezTo>
                    <a:pt x="187" y="1839"/>
                    <a:pt x="138" y="1989"/>
                    <a:pt x="90" y="2137"/>
                  </a:cubicBezTo>
                  <a:cubicBezTo>
                    <a:pt x="42" y="2285"/>
                    <a:pt x="19" y="2422"/>
                    <a:pt x="0" y="2497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 72"/>
          <p:cNvGrpSpPr>
            <a:grpSpLocks/>
          </p:cNvGrpSpPr>
          <p:nvPr/>
        </p:nvGrpSpPr>
        <p:grpSpPr bwMode="auto">
          <a:xfrm>
            <a:off x="4648200" y="3357563"/>
            <a:ext cx="571500" cy="681037"/>
            <a:chOff x="2928" y="2342"/>
            <a:chExt cx="360" cy="429"/>
          </a:xfrm>
        </p:grpSpPr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3040" y="2461"/>
              <a:ext cx="0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928" y="2342"/>
              <a:ext cx="3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rot="-5400000">
              <a:off x="2898" y="2630"/>
              <a:ext cx="28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4306888" y="3589338"/>
            <a:ext cx="649287" cy="457200"/>
            <a:chOff x="2713" y="2488"/>
            <a:chExt cx="409" cy="288"/>
          </a:xfrm>
        </p:grpSpPr>
        <p:sp>
          <p:nvSpPr>
            <p:cNvPr id="31" name="Line 36"/>
            <p:cNvSpPr>
              <a:spLocks noChangeShapeType="1"/>
            </p:cNvSpPr>
            <p:nvPr/>
          </p:nvSpPr>
          <p:spPr bwMode="auto">
            <a:xfrm>
              <a:off x="2810" y="2776"/>
              <a:ext cx="31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2901" y="2488"/>
              <a:ext cx="0" cy="28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2713" y="2550"/>
              <a:ext cx="2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</a:t>
              </a:r>
            </a:p>
          </p:txBody>
        </p:sp>
      </p:grpSp>
      <p:grpSp>
        <p:nvGrpSpPr>
          <p:cNvPr id="34" name="Group 74"/>
          <p:cNvGrpSpPr>
            <a:grpSpLocks/>
          </p:cNvGrpSpPr>
          <p:nvPr/>
        </p:nvGrpSpPr>
        <p:grpSpPr bwMode="auto">
          <a:xfrm>
            <a:off x="6889750" y="3406775"/>
            <a:ext cx="182563" cy="239713"/>
            <a:chOff x="4340" y="2373"/>
            <a:chExt cx="115" cy="151"/>
          </a:xfrm>
        </p:grpSpPr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4369" y="2474"/>
              <a:ext cx="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4340" y="2373"/>
              <a:ext cx="1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</a:t>
              </a:r>
            </a:p>
          </p:txBody>
        </p:sp>
      </p:grpSp>
      <p:grpSp>
        <p:nvGrpSpPr>
          <p:cNvPr id="37" name="Group 68"/>
          <p:cNvGrpSpPr>
            <a:grpSpLocks/>
          </p:cNvGrpSpPr>
          <p:nvPr/>
        </p:nvGrpSpPr>
        <p:grpSpPr bwMode="auto">
          <a:xfrm>
            <a:off x="7258050" y="3435350"/>
            <a:ext cx="1204913" cy="933450"/>
            <a:chOff x="4572" y="2391"/>
            <a:chExt cx="759" cy="588"/>
          </a:xfrm>
        </p:grpSpPr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4572" y="2391"/>
              <a:ext cx="759" cy="588"/>
            </a:xfrm>
            <a:custGeom>
              <a:avLst/>
              <a:gdLst>
                <a:gd name="T0" fmla="*/ 1556 w 1556"/>
                <a:gd name="T1" fmla="*/ 224 h 1206"/>
                <a:gd name="T2" fmla="*/ 1488 w 1556"/>
                <a:gd name="T3" fmla="*/ 698 h 1206"/>
                <a:gd name="T4" fmla="*/ 1251 w 1556"/>
                <a:gd name="T5" fmla="*/ 1048 h 1206"/>
                <a:gd name="T6" fmla="*/ 698 w 1556"/>
                <a:gd name="T7" fmla="*/ 1172 h 1206"/>
                <a:gd name="T8" fmla="*/ 179 w 1556"/>
                <a:gd name="T9" fmla="*/ 845 h 1206"/>
                <a:gd name="T10" fmla="*/ 14 w 1556"/>
                <a:gd name="T11" fmla="*/ 404 h 1206"/>
                <a:gd name="T12" fmla="*/ 94 w 1556"/>
                <a:gd name="T13" fmla="*/ 134 h 1206"/>
                <a:gd name="T14" fmla="*/ 254 w 1556"/>
                <a:gd name="T15" fmla="*/ 24 h 1206"/>
                <a:gd name="T16" fmla="*/ 454 w 1556"/>
                <a:gd name="T17" fmla="*/ 14 h 1206"/>
                <a:gd name="T18" fmla="*/ 574 w 1556"/>
                <a:gd name="T19" fmla="*/ 111 h 1206"/>
                <a:gd name="T20" fmla="*/ 608 w 1556"/>
                <a:gd name="T21" fmla="*/ 201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6" h="1206">
                  <a:moveTo>
                    <a:pt x="1556" y="224"/>
                  </a:moveTo>
                  <a:cubicBezTo>
                    <a:pt x="1547" y="392"/>
                    <a:pt x="1539" y="560"/>
                    <a:pt x="1488" y="698"/>
                  </a:cubicBezTo>
                  <a:cubicBezTo>
                    <a:pt x="1437" y="836"/>
                    <a:pt x="1383" y="969"/>
                    <a:pt x="1251" y="1048"/>
                  </a:cubicBezTo>
                  <a:cubicBezTo>
                    <a:pt x="1119" y="1127"/>
                    <a:pt x="876" y="1206"/>
                    <a:pt x="698" y="1172"/>
                  </a:cubicBezTo>
                  <a:cubicBezTo>
                    <a:pt x="520" y="1138"/>
                    <a:pt x="293" y="973"/>
                    <a:pt x="179" y="845"/>
                  </a:cubicBezTo>
                  <a:cubicBezTo>
                    <a:pt x="65" y="717"/>
                    <a:pt x="28" y="522"/>
                    <a:pt x="14" y="404"/>
                  </a:cubicBezTo>
                  <a:cubicBezTo>
                    <a:pt x="0" y="286"/>
                    <a:pt x="54" y="197"/>
                    <a:pt x="94" y="134"/>
                  </a:cubicBezTo>
                  <a:cubicBezTo>
                    <a:pt x="134" y="71"/>
                    <a:pt x="194" y="44"/>
                    <a:pt x="254" y="24"/>
                  </a:cubicBezTo>
                  <a:cubicBezTo>
                    <a:pt x="314" y="4"/>
                    <a:pt x="401" y="0"/>
                    <a:pt x="454" y="14"/>
                  </a:cubicBezTo>
                  <a:cubicBezTo>
                    <a:pt x="507" y="28"/>
                    <a:pt x="548" y="80"/>
                    <a:pt x="574" y="111"/>
                  </a:cubicBezTo>
                  <a:cubicBezTo>
                    <a:pt x="600" y="142"/>
                    <a:pt x="596" y="173"/>
                    <a:pt x="608" y="201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 flipV="1">
              <a:off x="5060" y="2891"/>
              <a:ext cx="56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V="1">
              <a:off x="5055" y="2957"/>
              <a:ext cx="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75"/>
          <p:cNvGrpSpPr>
            <a:grpSpLocks/>
          </p:cNvGrpSpPr>
          <p:nvPr/>
        </p:nvGrpSpPr>
        <p:grpSpPr bwMode="auto">
          <a:xfrm>
            <a:off x="7280275" y="2859088"/>
            <a:ext cx="576263" cy="757237"/>
            <a:chOff x="4586" y="2028"/>
            <a:chExt cx="363" cy="477"/>
          </a:xfrm>
        </p:grpSpPr>
        <p:sp>
          <p:nvSpPr>
            <p:cNvPr id="42" name="Line 48"/>
            <p:cNvSpPr>
              <a:spLocks noChangeShapeType="1"/>
            </p:cNvSpPr>
            <p:nvPr/>
          </p:nvSpPr>
          <p:spPr bwMode="auto">
            <a:xfrm rot="5400000">
              <a:off x="4442" y="2349"/>
              <a:ext cx="312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rot="-5400000">
              <a:off x="4736" y="2097"/>
              <a:ext cx="0" cy="26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4586" y="2028"/>
              <a:ext cx="3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1/M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</a:t>
              </a:r>
            </a:p>
          </p:txBody>
        </p:sp>
      </p:grp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1187450" y="9048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Marge de gain</a:t>
            </a: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3598863" y="1484313"/>
            <a:ext cx="334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- 20 log |H(j 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-180°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)|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1735138" y="5940425"/>
            <a:ext cx="676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 On prend en général une marge de gain de </a:t>
            </a:r>
            <a:r>
              <a:rPr lang="fr-FR" altLang="fr-FR" b="1">
                <a:solidFill>
                  <a:srgbClr val="FF6600"/>
                </a:solidFill>
                <a:cs typeface="Times New Roman" pitchFamily="18" charset="0"/>
              </a:rPr>
              <a:t>6</a:t>
            </a:r>
            <a:r>
              <a:rPr lang="fr-FR" altLang="fr-FR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à</a:t>
            </a:r>
            <a:r>
              <a:rPr lang="fr-FR" altLang="fr-FR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 b="1">
                <a:solidFill>
                  <a:srgbClr val="FF6600"/>
                </a:solidFill>
                <a:cs typeface="Times New Roman" pitchFamily="18" charset="0"/>
              </a:rPr>
              <a:t>15dB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fr-FR" altLang="fr-FR"/>
              <a:t> </a:t>
            </a:r>
          </a:p>
        </p:txBody>
      </p:sp>
      <p:grpSp>
        <p:nvGrpSpPr>
          <p:cNvPr id="48" name="Group 65"/>
          <p:cNvGrpSpPr>
            <a:grpSpLocks/>
          </p:cNvGrpSpPr>
          <p:nvPr/>
        </p:nvGrpSpPr>
        <p:grpSpPr bwMode="auto">
          <a:xfrm>
            <a:off x="1636713" y="2276475"/>
            <a:ext cx="7507287" cy="3205163"/>
            <a:chOff x="1031" y="1661"/>
            <a:chExt cx="4729" cy="2019"/>
          </a:xfrm>
        </p:grpSpPr>
        <p:grpSp>
          <p:nvGrpSpPr>
            <p:cNvPr id="49" name="Group 61"/>
            <p:cNvGrpSpPr>
              <a:grpSpLocks/>
            </p:cNvGrpSpPr>
            <p:nvPr/>
          </p:nvGrpSpPr>
          <p:grpSpPr bwMode="auto">
            <a:xfrm>
              <a:off x="1031" y="1661"/>
              <a:ext cx="4729" cy="1607"/>
              <a:chOff x="1031" y="1661"/>
              <a:chExt cx="4729" cy="1607"/>
            </a:xfrm>
          </p:grpSpPr>
          <p:sp>
            <p:nvSpPr>
              <p:cNvPr id="53" name="Text Box 3"/>
              <p:cNvSpPr txBox="1">
                <a:spLocks noChangeArrowheads="1"/>
              </p:cNvSpPr>
              <p:nvPr/>
            </p:nvSpPr>
            <p:spPr bwMode="auto">
              <a:xfrm>
                <a:off x="5304" y="2330"/>
                <a:ext cx="456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Re(H(j</a:t>
                </a:r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54" name="Line 4"/>
              <p:cNvSpPr>
                <a:spLocks noChangeShapeType="1"/>
              </p:cNvSpPr>
              <p:nvPr/>
            </p:nvSpPr>
            <p:spPr bwMode="auto">
              <a:xfrm>
                <a:off x="1031" y="2321"/>
                <a:ext cx="12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 rot="-5400000">
                <a:off x="800" y="2075"/>
                <a:ext cx="66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auto">
              <a:xfrm>
                <a:off x="1175" y="2523"/>
                <a:ext cx="94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1178" y="1661"/>
                <a:ext cx="17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2224" y="2178"/>
                <a:ext cx="9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10"/>
              <p:cNvSpPr>
                <a:spLocks noChangeShapeType="1"/>
              </p:cNvSpPr>
              <p:nvPr/>
            </p:nvSpPr>
            <p:spPr bwMode="auto">
              <a:xfrm>
                <a:off x="1040" y="2755"/>
                <a:ext cx="12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 rot="-5400000">
                <a:off x="800" y="2934"/>
                <a:ext cx="66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Text Box 12"/>
              <p:cNvSpPr txBox="1">
                <a:spLocks noChangeArrowheads="1"/>
              </p:cNvSpPr>
              <p:nvPr/>
            </p:nvSpPr>
            <p:spPr bwMode="auto">
              <a:xfrm>
                <a:off x="2241" y="2597"/>
                <a:ext cx="9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Line 27"/>
              <p:cNvSpPr>
                <a:spLocks noChangeShapeType="1"/>
              </p:cNvSpPr>
              <p:nvPr/>
            </p:nvSpPr>
            <p:spPr bwMode="auto">
              <a:xfrm>
                <a:off x="2807" y="2487"/>
                <a:ext cx="109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 rot="-5400000">
                <a:off x="3006" y="2563"/>
                <a:ext cx="125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3874" y="2337"/>
                <a:ext cx="95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 Box 30"/>
              <p:cNvSpPr txBox="1">
                <a:spLocks noChangeArrowheads="1"/>
              </p:cNvSpPr>
              <p:nvPr/>
            </p:nvSpPr>
            <p:spPr bwMode="auto">
              <a:xfrm>
                <a:off x="3671" y="1888"/>
                <a:ext cx="17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66" name="Line 40"/>
              <p:cNvSpPr>
                <a:spLocks noChangeShapeType="1"/>
              </p:cNvSpPr>
              <p:nvPr/>
            </p:nvSpPr>
            <p:spPr bwMode="auto">
              <a:xfrm>
                <a:off x="4287" y="2500"/>
                <a:ext cx="12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41"/>
              <p:cNvSpPr>
                <a:spLocks noChangeShapeType="1"/>
              </p:cNvSpPr>
              <p:nvPr/>
            </p:nvSpPr>
            <p:spPr bwMode="auto">
              <a:xfrm rot="-5400000">
                <a:off x="4247" y="2566"/>
                <a:ext cx="123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Text Box 42"/>
              <p:cNvSpPr txBox="1">
                <a:spLocks noChangeArrowheads="1"/>
              </p:cNvSpPr>
              <p:nvPr/>
            </p:nvSpPr>
            <p:spPr bwMode="auto">
              <a:xfrm>
                <a:off x="4902" y="1900"/>
                <a:ext cx="456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Im(H(j</a:t>
                </a:r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>
                    <a:solidFill>
                      <a:srgbClr val="000000"/>
                    </a:solidFill>
                  </a:rPr>
                  <a:t>)</a:t>
                </a:r>
              </a:p>
            </p:txBody>
          </p:sp>
        </p:grpSp>
        <p:sp>
          <p:nvSpPr>
            <p:cNvPr id="50" name="Text Box 62"/>
            <p:cNvSpPr txBox="1">
              <a:spLocks noChangeArrowheads="1"/>
            </p:cNvSpPr>
            <p:nvPr/>
          </p:nvSpPr>
          <p:spPr bwMode="auto">
            <a:xfrm>
              <a:off x="1283" y="3430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Bode</a:t>
              </a:r>
            </a:p>
          </p:txBody>
        </p:sp>
        <p:sp>
          <p:nvSpPr>
            <p:cNvPr id="51" name="Text Box 63"/>
            <p:cNvSpPr txBox="1">
              <a:spLocks noChangeArrowheads="1"/>
            </p:cNvSpPr>
            <p:nvPr/>
          </p:nvSpPr>
          <p:spPr bwMode="auto">
            <a:xfrm>
              <a:off x="3061" y="3430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Black</a:t>
              </a:r>
            </a:p>
          </p:txBody>
        </p:sp>
        <p:sp>
          <p:nvSpPr>
            <p:cNvPr id="52" name="Text Box 64"/>
            <p:cNvSpPr txBox="1">
              <a:spLocks noChangeArrowheads="1"/>
            </p:cNvSpPr>
            <p:nvPr/>
          </p:nvSpPr>
          <p:spPr bwMode="auto">
            <a:xfrm>
              <a:off x="4649" y="3430"/>
              <a:ext cx="6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Nyquist</a:t>
              </a:r>
            </a:p>
          </p:txBody>
        </p:sp>
      </p:grp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-3" y="243898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2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" y="243898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371600" y="3421063"/>
            <a:ext cx="1327150" cy="1674812"/>
            <a:chOff x="864" y="2155"/>
            <a:chExt cx="836" cy="1055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864" y="3076"/>
              <a:ext cx="4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rot="-5400000">
              <a:off x="1125" y="3133"/>
              <a:ext cx="0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1128" y="2912"/>
              <a:ext cx="45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rot="-5400000">
              <a:off x="1268" y="2593"/>
              <a:ext cx="63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rot="-5400000">
              <a:off x="1568" y="2448"/>
              <a:ext cx="3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rot="-10800000">
              <a:off x="1591" y="2250"/>
              <a:ext cx="0" cy="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602" y="2155"/>
              <a:ext cx="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0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000" baseline="-250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1506538" y="3035300"/>
            <a:ext cx="1973262" cy="2171700"/>
            <a:chOff x="949" y="1912"/>
            <a:chExt cx="1243" cy="1368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988" y="2740"/>
              <a:ext cx="925" cy="540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949" y="1912"/>
              <a:ext cx="1243" cy="599"/>
            </a:xfrm>
            <a:custGeom>
              <a:avLst/>
              <a:gdLst>
                <a:gd name="T0" fmla="*/ 0 w 2540"/>
                <a:gd name="T1" fmla="*/ 582 h 1222"/>
                <a:gd name="T2" fmla="*/ 310 w 2540"/>
                <a:gd name="T3" fmla="*/ 452 h 1222"/>
                <a:gd name="T4" fmla="*/ 730 w 2540"/>
                <a:gd name="T5" fmla="*/ 92 h 1222"/>
                <a:gd name="T6" fmla="*/ 1580 w 2540"/>
                <a:gd name="T7" fmla="*/ 1002 h 1222"/>
                <a:gd name="T8" fmla="*/ 2540 w 2540"/>
                <a:gd name="T9" fmla="*/ 122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0" h="1222">
                  <a:moveTo>
                    <a:pt x="0" y="582"/>
                  </a:moveTo>
                  <a:cubicBezTo>
                    <a:pt x="52" y="560"/>
                    <a:pt x="188" y="534"/>
                    <a:pt x="310" y="452"/>
                  </a:cubicBezTo>
                  <a:cubicBezTo>
                    <a:pt x="432" y="370"/>
                    <a:pt x="518" y="0"/>
                    <a:pt x="730" y="92"/>
                  </a:cubicBezTo>
                  <a:cubicBezTo>
                    <a:pt x="942" y="184"/>
                    <a:pt x="1278" y="814"/>
                    <a:pt x="1580" y="1002"/>
                  </a:cubicBezTo>
                  <a:cubicBezTo>
                    <a:pt x="1882" y="1190"/>
                    <a:pt x="2340" y="1176"/>
                    <a:pt x="2540" y="122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1782763" y="4619625"/>
            <a:ext cx="773112" cy="393700"/>
            <a:chOff x="1123" y="2910"/>
            <a:chExt cx="487" cy="248"/>
          </a:xfrm>
        </p:grpSpPr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1123" y="3154"/>
              <a:ext cx="333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332" y="2910"/>
              <a:ext cx="0" cy="248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373" y="2948"/>
              <a:ext cx="23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</a:t>
              </a:r>
              <a:endParaRPr lang="fr-FR" altLang="fr-FR" sz="16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4518025" y="3086100"/>
            <a:ext cx="1219200" cy="1943100"/>
            <a:chOff x="2846" y="1944"/>
            <a:chExt cx="768" cy="1224"/>
          </a:xfrm>
        </p:grpSpPr>
        <p:sp>
          <p:nvSpPr>
            <p:cNvPr id="19" name="Line 30"/>
            <p:cNvSpPr>
              <a:spLocks noChangeShapeType="1"/>
            </p:cNvSpPr>
            <p:nvPr/>
          </p:nvSpPr>
          <p:spPr bwMode="auto">
            <a:xfrm rot="18757982" flipV="1">
              <a:off x="3148" y="2276"/>
              <a:ext cx="56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rot="18757982" flipV="1">
              <a:off x="3157" y="2317"/>
              <a:ext cx="8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2846" y="1944"/>
              <a:ext cx="768" cy="1224"/>
            </a:xfrm>
            <a:custGeom>
              <a:avLst/>
              <a:gdLst>
                <a:gd name="T0" fmla="*/ 1570 w 1570"/>
                <a:gd name="T1" fmla="*/ 263 h 2497"/>
                <a:gd name="T2" fmla="*/ 1440 w 1570"/>
                <a:gd name="T3" fmla="*/ 227 h 2497"/>
                <a:gd name="T4" fmla="*/ 1330 w 1570"/>
                <a:gd name="T5" fmla="*/ 137 h 2497"/>
                <a:gd name="T6" fmla="*/ 1160 w 1570"/>
                <a:gd name="T7" fmla="*/ 7 h 2497"/>
                <a:gd name="T8" fmla="*/ 930 w 1570"/>
                <a:gd name="T9" fmla="*/ 177 h 2497"/>
                <a:gd name="T10" fmla="*/ 710 w 1570"/>
                <a:gd name="T11" fmla="*/ 747 h 2497"/>
                <a:gd name="T12" fmla="*/ 290 w 1570"/>
                <a:gd name="T13" fmla="*/ 1607 h 2497"/>
                <a:gd name="T14" fmla="*/ 90 w 1570"/>
                <a:gd name="T15" fmla="*/ 2137 h 2497"/>
                <a:gd name="T16" fmla="*/ 0 w 1570"/>
                <a:gd name="T17" fmla="*/ 2497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0" h="2497">
                  <a:moveTo>
                    <a:pt x="1570" y="263"/>
                  </a:moveTo>
                  <a:cubicBezTo>
                    <a:pt x="1548" y="257"/>
                    <a:pt x="1480" y="248"/>
                    <a:pt x="1440" y="227"/>
                  </a:cubicBezTo>
                  <a:cubicBezTo>
                    <a:pt x="1400" y="206"/>
                    <a:pt x="1377" y="174"/>
                    <a:pt x="1330" y="137"/>
                  </a:cubicBezTo>
                  <a:cubicBezTo>
                    <a:pt x="1283" y="100"/>
                    <a:pt x="1227" y="0"/>
                    <a:pt x="1160" y="7"/>
                  </a:cubicBezTo>
                  <a:cubicBezTo>
                    <a:pt x="1093" y="14"/>
                    <a:pt x="1005" y="54"/>
                    <a:pt x="930" y="177"/>
                  </a:cubicBezTo>
                  <a:cubicBezTo>
                    <a:pt x="855" y="300"/>
                    <a:pt x="817" y="509"/>
                    <a:pt x="710" y="747"/>
                  </a:cubicBezTo>
                  <a:cubicBezTo>
                    <a:pt x="603" y="985"/>
                    <a:pt x="393" y="1375"/>
                    <a:pt x="290" y="1607"/>
                  </a:cubicBezTo>
                  <a:cubicBezTo>
                    <a:pt x="187" y="1839"/>
                    <a:pt x="138" y="1989"/>
                    <a:pt x="90" y="2137"/>
                  </a:cubicBezTo>
                  <a:cubicBezTo>
                    <a:pt x="42" y="2285"/>
                    <a:pt x="19" y="2422"/>
                    <a:pt x="0" y="2497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4284663" y="3543300"/>
            <a:ext cx="735012" cy="700088"/>
            <a:chOff x="2699" y="2232"/>
            <a:chExt cx="463" cy="441"/>
          </a:xfrm>
        </p:grpSpPr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2836" y="2362"/>
              <a:ext cx="0" cy="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2699" y="2232"/>
              <a:ext cx="4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rot="-5400000">
              <a:off x="3020" y="2531"/>
              <a:ext cx="2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 71"/>
          <p:cNvGrpSpPr>
            <a:grpSpLocks/>
          </p:cNvGrpSpPr>
          <p:nvPr/>
        </p:nvGrpSpPr>
        <p:grpSpPr bwMode="auto">
          <a:xfrm>
            <a:off x="4498975" y="3797300"/>
            <a:ext cx="531813" cy="498475"/>
            <a:chOff x="2834" y="2392"/>
            <a:chExt cx="335" cy="314"/>
          </a:xfrm>
        </p:grpSpPr>
        <p:sp>
          <p:nvSpPr>
            <p:cNvPr id="27" name="Line 33"/>
            <p:cNvSpPr>
              <a:spLocks noChangeShapeType="1"/>
            </p:cNvSpPr>
            <p:nvPr/>
          </p:nvSpPr>
          <p:spPr bwMode="auto">
            <a:xfrm rot="5400000">
              <a:off x="2679" y="2549"/>
              <a:ext cx="31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rot="5400000">
              <a:off x="3002" y="2426"/>
              <a:ext cx="0" cy="33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2877" y="2411"/>
              <a:ext cx="28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</a:t>
              </a:r>
              <a:endParaRPr lang="fr-FR" altLang="fr-FR" sz="16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Line 44"/>
          <p:cNvSpPr>
            <a:spLocks noChangeShapeType="1"/>
          </p:cNvSpPr>
          <p:nvPr/>
        </p:nvSpPr>
        <p:spPr bwMode="auto">
          <a:xfrm rot="5400000">
            <a:off x="7056438" y="3667125"/>
            <a:ext cx="561975" cy="72707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1" name="Group 72"/>
          <p:cNvGrpSpPr>
            <a:grpSpLocks/>
          </p:cNvGrpSpPr>
          <p:nvPr/>
        </p:nvGrpSpPr>
        <p:grpSpPr bwMode="auto">
          <a:xfrm>
            <a:off x="6872288" y="3559175"/>
            <a:ext cx="846137" cy="919163"/>
            <a:chOff x="4329" y="2242"/>
            <a:chExt cx="533" cy="579"/>
          </a:xfrm>
        </p:grpSpPr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4329" y="2242"/>
              <a:ext cx="1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4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33" name="Arc 46"/>
            <p:cNvSpPr>
              <a:spLocks/>
            </p:cNvSpPr>
            <p:nvPr/>
          </p:nvSpPr>
          <p:spPr bwMode="auto">
            <a:xfrm flipH="1" flipV="1">
              <a:off x="4359" y="2364"/>
              <a:ext cx="503" cy="457"/>
            </a:xfrm>
            <a:custGeom>
              <a:avLst/>
              <a:gdLst>
                <a:gd name="G0" fmla="+- 0 0 0"/>
                <a:gd name="G1" fmla="+- 19603 0 0"/>
                <a:gd name="G2" fmla="+- 21600 0 0"/>
                <a:gd name="T0" fmla="*/ 9071 w 21600"/>
                <a:gd name="T1" fmla="*/ 0 h 19603"/>
                <a:gd name="T2" fmla="*/ 21600 w 21600"/>
                <a:gd name="T3" fmla="*/ 19603 h 19603"/>
                <a:gd name="T4" fmla="*/ 0 w 21600"/>
                <a:gd name="T5" fmla="*/ 19603 h 19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603" fill="none" extrusionOk="0">
                  <a:moveTo>
                    <a:pt x="9070" y="0"/>
                  </a:moveTo>
                  <a:cubicBezTo>
                    <a:pt x="16710" y="3534"/>
                    <a:pt x="21600" y="11185"/>
                    <a:pt x="21600" y="19603"/>
                  </a:cubicBezTo>
                </a:path>
                <a:path w="21600" h="19603" stroke="0" extrusionOk="0">
                  <a:moveTo>
                    <a:pt x="9070" y="0"/>
                  </a:moveTo>
                  <a:cubicBezTo>
                    <a:pt x="16710" y="3534"/>
                    <a:pt x="21600" y="11185"/>
                    <a:pt x="21600" y="19603"/>
                  </a:cubicBezTo>
                  <a:lnTo>
                    <a:pt x="0" y="19603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4" name="Group 67"/>
          <p:cNvGrpSpPr>
            <a:grpSpLocks/>
          </p:cNvGrpSpPr>
          <p:nvPr/>
        </p:nvGrpSpPr>
        <p:grpSpPr bwMode="auto">
          <a:xfrm>
            <a:off x="7018338" y="3524250"/>
            <a:ext cx="1430337" cy="1144588"/>
            <a:chOff x="4421" y="2220"/>
            <a:chExt cx="901" cy="721"/>
          </a:xfrm>
        </p:grpSpPr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4421" y="2220"/>
              <a:ext cx="901" cy="721"/>
            </a:xfrm>
            <a:custGeom>
              <a:avLst/>
              <a:gdLst>
                <a:gd name="T0" fmla="*/ 1841 w 1841"/>
                <a:gd name="T1" fmla="*/ 303 h 1470"/>
                <a:gd name="T2" fmla="*/ 1773 w 1841"/>
                <a:gd name="T3" fmla="*/ 777 h 1470"/>
                <a:gd name="T4" fmla="*/ 1589 w 1841"/>
                <a:gd name="T5" fmla="*/ 1139 h 1470"/>
                <a:gd name="T6" fmla="*/ 1087 w 1841"/>
                <a:gd name="T7" fmla="*/ 1439 h 1470"/>
                <a:gd name="T8" fmla="*/ 367 w 1841"/>
                <a:gd name="T9" fmla="*/ 1327 h 1470"/>
                <a:gd name="T10" fmla="*/ 37 w 1841"/>
                <a:gd name="T11" fmla="*/ 764 h 1470"/>
                <a:gd name="T12" fmla="*/ 142 w 1841"/>
                <a:gd name="T13" fmla="*/ 179 h 1470"/>
                <a:gd name="T14" fmla="*/ 517 w 1841"/>
                <a:gd name="T15" fmla="*/ 14 h 1470"/>
                <a:gd name="T16" fmla="*/ 739 w 1841"/>
                <a:gd name="T17" fmla="*/ 93 h 1470"/>
                <a:gd name="T18" fmla="*/ 859 w 1841"/>
                <a:gd name="T19" fmla="*/ 190 h 1470"/>
                <a:gd name="T20" fmla="*/ 893 w 1841"/>
                <a:gd name="T21" fmla="*/ 28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1" h="1470">
                  <a:moveTo>
                    <a:pt x="1841" y="303"/>
                  </a:moveTo>
                  <a:cubicBezTo>
                    <a:pt x="1832" y="471"/>
                    <a:pt x="1815" y="638"/>
                    <a:pt x="1773" y="777"/>
                  </a:cubicBezTo>
                  <a:cubicBezTo>
                    <a:pt x="1731" y="916"/>
                    <a:pt x="1703" y="1029"/>
                    <a:pt x="1589" y="1139"/>
                  </a:cubicBezTo>
                  <a:cubicBezTo>
                    <a:pt x="1475" y="1249"/>
                    <a:pt x="1291" y="1408"/>
                    <a:pt x="1087" y="1439"/>
                  </a:cubicBezTo>
                  <a:cubicBezTo>
                    <a:pt x="883" y="1470"/>
                    <a:pt x="542" y="1440"/>
                    <a:pt x="367" y="1327"/>
                  </a:cubicBezTo>
                  <a:cubicBezTo>
                    <a:pt x="192" y="1214"/>
                    <a:pt x="74" y="955"/>
                    <a:pt x="37" y="764"/>
                  </a:cubicBezTo>
                  <a:cubicBezTo>
                    <a:pt x="0" y="573"/>
                    <a:pt x="62" y="304"/>
                    <a:pt x="142" y="179"/>
                  </a:cubicBezTo>
                  <a:cubicBezTo>
                    <a:pt x="222" y="54"/>
                    <a:pt x="418" y="28"/>
                    <a:pt x="517" y="14"/>
                  </a:cubicBezTo>
                  <a:cubicBezTo>
                    <a:pt x="616" y="0"/>
                    <a:pt x="682" y="64"/>
                    <a:pt x="739" y="93"/>
                  </a:cubicBezTo>
                  <a:cubicBezTo>
                    <a:pt x="796" y="122"/>
                    <a:pt x="833" y="159"/>
                    <a:pt x="859" y="190"/>
                  </a:cubicBezTo>
                  <a:cubicBezTo>
                    <a:pt x="885" y="221"/>
                    <a:pt x="881" y="252"/>
                    <a:pt x="893" y="28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 flipV="1">
              <a:off x="5092" y="2799"/>
              <a:ext cx="40" cy="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V="1">
              <a:off x="5099" y="2850"/>
              <a:ext cx="66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8" name="Group 73"/>
          <p:cNvGrpSpPr>
            <a:grpSpLocks/>
          </p:cNvGrpSpPr>
          <p:nvPr/>
        </p:nvGrpSpPr>
        <p:grpSpPr bwMode="auto">
          <a:xfrm>
            <a:off x="7043738" y="3752850"/>
            <a:ext cx="442912" cy="279400"/>
            <a:chOff x="4437" y="2364"/>
            <a:chExt cx="279" cy="176"/>
          </a:xfrm>
        </p:grpSpPr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4437" y="2395"/>
              <a:ext cx="27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</a:t>
              </a:r>
              <a:r>
                <a:rPr lang="fr-FR" altLang="fr-FR" sz="1600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sym typeface="Symbol" pitchFamily="18" charset="2"/>
                </a:rPr>
                <a:t></a:t>
              </a:r>
              <a:endParaRPr lang="fr-FR" altLang="fr-FR" sz="1600" b="1" baseline="-25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Arc 48"/>
            <p:cNvSpPr>
              <a:spLocks/>
            </p:cNvSpPr>
            <p:nvPr/>
          </p:nvSpPr>
          <p:spPr bwMode="auto">
            <a:xfrm flipH="1" flipV="1">
              <a:off x="4556" y="2364"/>
              <a:ext cx="112" cy="1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4609"/>
                <a:gd name="T2" fmla="*/ 21389 w 21600"/>
                <a:gd name="T3" fmla="*/ 24609 h 24609"/>
                <a:gd name="T4" fmla="*/ 0 w 21600"/>
                <a:gd name="T5" fmla="*/ 21600 h 24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09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606"/>
                    <a:pt x="21529" y="23612"/>
                    <a:pt x="21389" y="24609"/>
                  </a:cubicBezTo>
                </a:path>
                <a:path w="21600" h="24609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606"/>
                    <a:pt x="21529" y="23612"/>
                    <a:pt x="21389" y="2460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1187450" y="908050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Marge de phase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1524000" y="1628775"/>
            <a:ext cx="715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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180° + arg (H(j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b="1" baseline="-300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</a:t>
            </a:r>
            <a:r>
              <a:rPr lang="fr-FR" altLang="fr-FR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))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</a:rPr>
              <a:t>avec 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sz="1800" i="1" baseline="-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</a:rPr>
              <a:t> telle que | H(j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sz="1800" i="1" baseline="-3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fr-FR" altLang="fr-FR" sz="1800" i="1">
                <a:solidFill>
                  <a:srgbClr val="000000"/>
                </a:solidFill>
                <a:cs typeface="Times New Roman" pitchFamily="18" charset="0"/>
              </a:rPr>
              <a:t>)| = 1</a:t>
            </a:r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2000250" y="5962650"/>
            <a:ext cx="624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fr-FR" altLang="fr-FR">
                <a:cs typeface="Times New Roman" pitchFamily="18" charset="0"/>
              </a:rPr>
              <a:t>On prend en général une marge de phase de</a:t>
            </a:r>
            <a:r>
              <a:rPr lang="fr-FR" altLang="fr-FR" b="1">
                <a:cs typeface="Times New Roman" pitchFamily="18" charset="0"/>
              </a:rPr>
              <a:t> </a:t>
            </a:r>
            <a:r>
              <a:rPr lang="fr-FR" altLang="fr-FR" b="1">
                <a:solidFill>
                  <a:srgbClr val="FF6600"/>
                </a:solidFill>
                <a:cs typeface="Times New Roman" pitchFamily="18" charset="0"/>
              </a:rPr>
              <a:t>45°</a:t>
            </a:r>
            <a:r>
              <a:rPr lang="fr-FR" altLang="fr-FR">
                <a:solidFill>
                  <a:srgbClr val="FF6600"/>
                </a:solidFill>
                <a:cs typeface="Times New Roman" pitchFamily="18" charset="0"/>
              </a:rPr>
              <a:t>.</a:t>
            </a:r>
            <a:r>
              <a:rPr lang="fr-FR" altLang="fr-FR">
                <a:cs typeface="Times New Roman" pitchFamily="18" charset="0"/>
              </a:rPr>
              <a:t> </a:t>
            </a:r>
          </a:p>
        </p:txBody>
      </p:sp>
      <p:grpSp>
        <p:nvGrpSpPr>
          <p:cNvPr id="44" name="Group 64"/>
          <p:cNvGrpSpPr>
            <a:grpSpLocks/>
          </p:cNvGrpSpPr>
          <p:nvPr/>
        </p:nvGrpSpPr>
        <p:grpSpPr bwMode="auto">
          <a:xfrm>
            <a:off x="1617663" y="2492375"/>
            <a:ext cx="7515226" cy="3275013"/>
            <a:chOff x="1019" y="1570"/>
            <a:chExt cx="4734" cy="2063"/>
          </a:xfrm>
        </p:grpSpPr>
        <p:grpSp>
          <p:nvGrpSpPr>
            <p:cNvPr id="45" name="Group 60"/>
            <p:cNvGrpSpPr>
              <a:grpSpLocks/>
            </p:cNvGrpSpPr>
            <p:nvPr/>
          </p:nvGrpSpPr>
          <p:grpSpPr bwMode="auto">
            <a:xfrm>
              <a:off x="1019" y="1570"/>
              <a:ext cx="4734" cy="1648"/>
              <a:chOff x="1019" y="1570"/>
              <a:chExt cx="4734" cy="1648"/>
            </a:xfrm>
          </p:grpSpPr>
          <p:sp>
            <p:nvSpPr>
              <p:cNvPr id="49" name="Text Box 3"/>
              <p:cNvSpPr txBox="1">
                <a:spLocks noChangeArrowheads="1"/>
              </p:cNvSpPr>
              <p:nvPr/>
            </p:nvSpPr>
            <p:spPr bwMode="auto">
              <a:xfrm>
                <a:off x="5296" y="2198"/>
                <a:ext cx="45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 dirty="0" err="1">
                    <a:solidFill>
                      <a:srgbClr val="000000"/>
                    </a:solidFill>
                  </a:rPr>
                  <a:t>Re</a:t>
                </a:r>
                <a:r>
                  <a:rPr lang="fr-FR" altLang="fr-FR" sz="1400" dirty="0">
                    <a:solidFill>
                      <a:srgbClr val="000000"/>
                    </a:solidFill>
                  </a:rPr>
                  <a:t>(H(j</a:t>
                </a:r>
                <a:r>
                  <a:rPr lang="fr-FR" altLang="fr-FR" sz="1400" dirty="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 dirty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50" name="Line 4"/>
              <p:cNvSpPr>
                <a:spLocks noChangeShapeType="1"/>
              </p:cNvSpPr>
              <p:nvPr/>
            </p:nvSpPr>
            <p:spPr bwMode="auto">
              <a:xfrm>
                <a:off x="1019" y="2267"/>
                <a:ext cx="12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 rot="-5400000">
                <a:off x="787" y="2020"/>
                <a:ext cx="67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Text Box 6"/>
              <p:cNvSpPr txBox="1">
                <a:spLocks noChangeArrowheads="1"/>
              </p:cNvSpPr>
              <p:nvPr/>
            </p:nvSpPr>
            <p:spPr bwMode="auto">
              <a:xfrm>
                <a:off x="1163" y="2432"/>
                <a:ext cx="95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1166" y="1570"/>
                <a:ext cx="179" cy="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54" name="Text Box 9"/>
              <p:cNvSpPr txBox="1">
                <a:spLocks noChangeArrowheads="1"/>
              </p:cNvSpPr>
              <p:nvPr/>
            </p:nvSpPr>
            <p:spPr bwMode="auto">
              <a:xfrm>
                <a:off x="2224" y="2124"/>
                <a:ext cx="9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0"/>
              <p:cNvSpPr>
                <a:spLocks noChangeShapeType="1"/>
              </p:cNvSpPr>
              <p:nvPr/>
            </p:nvSpPr>
            <p:spPr bwMode="auto">
              <a:xfrm>
                <a:off x="1029" y="2703"/>
                <a:ext cx="126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11"/>
              <p:cNvSpPr>
                <a:spLocks noChangeShapeType="1"/>
              </p:cNvSpPr>
              <p:nvPr/>
            </p:nvSpPr>
            <p:spPr bwMode="auto">
              <a:xfrm rot="-5400000">
                <a:off x="787" y="2883"/>
                <a:ext cx="67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241" y="2544"/>
                <a:ext cx="9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2779" y="2388"/>
                <a:ext cx="109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rot="-5400000">
                <a:off x="2977" y="2465"/>
                <a:ext cx="12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Text Box 26"/>
              <p:cNvSpPr txBox="1">
                <a:spLocks noChangeArrowheads="1"/>
              </p:cNvSpPr>
              <p:nvPr/>
            </p:nvSpPr>
            <p:spPr bwMode="auto">
              <a:xfrm>
                <a:off x="3828" y="2237"/>
                <a:ext cx="95" cy="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</a:t>
                </a:r>
                <a:endParaRPr lang="fr-FR" altLang="fr-FR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Text Box 27"/>
              <p:cNvSpPr txBox="1">
                <a:spLocks noChangeArrowheads="1"/>
              </p:cNvSpPr>
              <p:nvPr/>
            </p:nvSpPr>
            <p:spPr bwMode="auto">
              <a:xfrm>
                <a:off x="3645" y="1706"/>
                <a:ext cx="179" cy="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G</a:t>
                </a:r>
                <a:r>
                  <a:rPr lang="fr-FR" altLang="fr-FR" sz="1400" baseline="-25000">
                    <a:solidFill>
                      <a:srgbClr val="000000"/>
                    </a:solidFill>
                  </a:rPr>
                  <a:t>dB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/>
            </p:nvSpPr>
            <p:spPr bwMode="auto">
              <a:xfrm>
                <a:off x="4275" y="2368"/>
                <a:ext cx="124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38"/>
              <p:cNvSpPr>
                <a:spLocks noChangeShapeType="1"/>
              </p:cNvSpPr>
              <p:nvPr/>
            </p:nvSpPr>
            <p:spPr bwMode="auto">
              <a:xfrm rot="-5400000">
                <a:off x="4234" y="2435"/>
                <a:ext cx="124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Text Box 39"/>
              <p:cNvSpPr txBox="1">
                <a:spLocks noChangeArrowheads="1"/>
              </p:cNvSpPr>
              <p:nvPr/>
            </p:nvSpPr>
            <p:spPr bwMode="auto">
              <a:xfrm>
                <a:off x="4893" y="1767"/>
                <a:ext cx="457" cy="1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400">
                    <a:solidFill>
                      <a:srgbClr val="000000"/>
                    </a:solidFill>
                  </a:rPr>
                  <a:t>Im(H(j</a:t>
                </a:r>
                <a:r>
                  <a:rPr lang="fr-FR" altLang="fr-FR" sz="1400">
                    <a:solidFill>
                      <a:srgbClr val="000000"/>
                    </a:solidFill>
                    <a:sym typeface="Symbol" pitchFamily="18" charset="2"/>
                  </a:rPr>
                  <a:t></a:t>
                </a:r>
                <a:r>
                  <a:rPr lang="fr-FR" altLang="fr-FR" sz="1400">
                    <a:solidFill>
                      <a:srgbClr val="000000"/>
                    </a:solidFill>
                  </a:rPr>
                  <a:t>)</a:t>
                </a:r>
              </a:p>
            </p:txBody>
          </p:sp>
        </p:grp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1374" y="3383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Bode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3099" y="3383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Black</a:t>
              </a:r>
            </a:p>
          </p:txBody>
        </p:sp>
        <p:sp>
          <p:nvSpPr>
            <p:cNvPr id="48" name="Text Box 63"/>
            <p:cNvSpPr txBox="1">
              <a:spLocks noChangeArrowheads="1"/>
            </p:cNvSpPr>
            <p:nvPr/>
          </p:nvSpPr>
          <p:spPr bwMode="auto">
            <a:xfrm>
              <a:off x="4635" y="3383"/>
              <a:ext cx="6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b="1" u="sng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Nyquist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4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utoUpdateAnimBg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" y="243898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pic>
        <p:nvPicPr>
          <p:cNvPr id="4" name="Picture 2" descr="Q17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6" b="11151"/>
          <a:stretch>
            <a:fillRect/>
          </a:stretch>
        </p:blipFill>
        <p:spPr bwMode="auto">
          <a:xfrm>
            <a:off x="1963719" y="1793514"/>
            <a:ext cx="6153150" cy="162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2688" y="1502226"/>
            <a:ext cx="7961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Inutile d’étudier la stabilité pour les 2 entrées </a:t>
            </a:r>
            <a:r>
              <a:rPr lang="fr-FR" altLang="fr-FR" sz="1600" dirty="0" smtClean="0"/>
              <a:t>; nous </a:t>
            </a:r>
            <a:r>
              <a:rPr lang="fr-FR" altLang="fr-FR" sz="1600" dirty="0"/>
              <a:t>allons donc supposer que </a:t>
            </a:r>
            <a:r>
              <a:rPr lang="fr-FR" altLang="fr-FR" sz="1600" b="1" dirty="0"/>
              <a:t>Cr(p) = 0</a:t>
            </a:r>
            <a:endParaRPr lang="fr-FR" altLang="fr-FR" sz="16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10442"/>
              </p:ext>
            </p:extLst>
          </p:nvPr>
        </p:nvGraphicFramePr>
        <p:xfrm>
          <a:off x="1433513" y="3463925"/>
          <a:ext cx="7264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Equation" r:id="rId4" imgW="5295600" imgH="469800" progId="Equation.DSMT4">
                  <p:embed/>
                </p:oleObj>
              </mc:Choice>
              <mc:Fallback>
                <p:oleObj name="Equation" r:id="rId4" imgW="5295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3463925"/>
                        <a:ext cx="7264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1285875" y="4216400"/>
            <a:ext cx="7462838" cy="1985963"/>
            <a:chOff x="1285639" y="4216896"/>
            <a:chExt cx="7462825" cy="1985576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285639" y="4216896"/>
              <a:ext cx="45191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u="sng"/>
                <a:t>Marge de gain :</a:t>
              </a:r>
              <a:r>
                <a:rPr lang="fr-FR" altLang="fr-FR"/>
                <a:t>	M</a:t>
              </a:r>
              <a:r>
                <a:rPr lang="fr-FR" altLang="fr-FR" baseline="-25000"/>
                <a:t>G</a:t>
              </a:r>
              <a:r>
                <a:rPr lang="fr-FR" altLang="fr-FR"/>
                <a:t>  ≥  10dB</a:t>
              </a: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331640" y="4725144"/>
              <a:ext cx="7416824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800"/>
                <a:t>La phase de la FTBO tend vers – 180° donc :</a:t>
              </a:r>
            </a:p>
            <a:p>
              <a:pPr eaLnBrk="1" hangingPunct="1"/>
              <a:endParaRPr lang="fr-FR" altLang="fr-FR" sz="1800"/>
            </a:p>
            <a:p>
              <a:pPr eaLnBrk="1" hangingPunct="1"/>
              <a:r>
                <a:rPr lang="fr-FR" altLang="fr-FR" sz="1800"/>
                <a:t>				- la marge de gain est non définie</a:t>
              </a:r>
            </a:p>
            <a:p>
              <a:pPr eaLnBrk="1" hangingPunct="1"/>
              <a:endParaRPr lang="fr-FR" altLang="fr-FR" sz="1800"/>
            </a:p>
            <a:p>
              <a:pPr eaLnBrk="1" hangingPunct="1"/>
              <a:r>
                <a:rPr lang="fr-FR" altLang="fr-FR" sz="1800"/>
                <a:t>			ou	- la marge de gain tend vers l’infini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89050" y="4221163"/>
            <a:ext cx="431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/>
              <a:t>Marge de phase :</a:t>
            </a:r>
            <a:r>
              <a:rPr lang="fr-FR" altLang="fr-FR"/>
              <a:t>	M</a:t>
            </a:r>
            <a:r>
              <a:rPr lang="el-GR" altLang="fr-FR" baseline="-25000"/>
              <a:t>φ</a:t>
            </a:r>
            <a:r>
              <a:rPr lang="fr-FR" altLang="fr-FR"/>
              <a:t>  ≥  45°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/>
        </p:nvGraphicFramePr>
        <p:xfrm>
          <a:off x="1393825" y="4829175"/>
          <a:ext cx="75977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Equation" r:id="rId6" imgW="5333760" imgH="431640" progId="Equation.DSMT4">
                  <p:embed/>
                </p:oleObj>
              </mc:Choice>
              <mc:Fallback>
                <p:oleObj name="Equation" r:id="rId6" imgW="5333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829175"/>
                        <a:ext cx="759777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1403350" y="5510213"/>
          <a:ext cx="74374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quation" r:id="rId8" imgW="5041800" imgH="609480" progId="Equation.DSMT4">
                  <p:embed/>
                </p:oleObj>
              </mc:Choice>
              <mc:Fallback>
                <p:oleObj name="Equation" r:id="rId8" imgW="50418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510213"/>
                        <a:ext cx="74374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2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68800" y="1341438"/>
            <a:ext cx="4241800" cy="2355850"/>
            <a:chOff x="7688" y="4755"/>
            <a:chExt cx="3160" cy="1753"/>
          </a:xfrm>
        </p:grpSpPr>
        <p:sp>
          <p:nvSpPr>
            <p:cNvPr id="3" name="Line 15"/>
            <p:cNvSpPr>
              <a:spLocks noChangeShapeType="1"/>
            </p:cNvSpPr>
            <p:nvPr/>
          </p:nvSpPr>
          <p:spPr bwMode="auto">
            <a:xfrm>
              <a:off x="8148" y="6495"/>
              <a:ext cx="27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16"/>
            <p:cNvSpPr>
              <a:spLocks noChangeShapeType="1"/>
            </p:cNvSpPr>
            <p:nvPr/>
          </p:nvSpPr>
          <p:spPr bwMode="auto">
            <a:xfrm rot="-5400000">
              <a:off x="7278" y="5625"/>
              <a:ext cx="174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7688" y="6495"/>
              <a:ext cx="45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145" y="5355"/>
              <a:ext cx="0" cy="114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8153" y="5355"/>
              <a:ext cx="252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7942" y="5205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FF"/>
                  </a:solidFill>
                </a:rPr>
                <a:t>e</a:t>
              </a:r>
              <a:r>
                <a:rPr lang="fr-FR" altLang="fr-FR" sz="2000" baseline="-25000">
                  <a:solidFill>
                    <a:srgbClr val="0000FF"/>
                  </a:solidFill>
                </a:rPr>
                <a:t>0</a:t>
              </a:r>
              <a:endParaRPr lang="fr-FR" altLang="fr-FR" sz="2000">
                <a:solidFill>
                  <a:srgbClr val="0000FF"/>
                </a:solidFill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0627" y="6217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7943" y="5151"/>
              <a:ext cx="2752" cy="1357"/>
            </a:xfrm>
            <a:custGeom>
              <a:avLst/>
              <a:gdLst>
                <a:gd name="T0" fmla="*/ 0 w 2752"/>
                <a:gd name="T1" fmla="*/ 1337 h 1357"/>
                <a:gd name="T2" fmla="*/ 60 w 2752"/>
                <a:gd name="T3" fmla="*/ 1337 h 1357"/>
                <a:gd name="T4" fmla="*/ 225 w 2752"/>
                <a:gd name="T5" fmla="*/ 1337 h 1357"/>
                <a:gd name="T6" fmla="*/ 427 w 2752"/>
                <a:gd name="T7" fmla="*/ 1217 h 1357"/>
                <a:gd name="T8" fmla="*/ 615 w 2752"/>
                <a:gd name="T9" fmla="*/ 872 h 1357"/>
                <a:gd name="T10" fmla="*/ 817 w 2752"/>
                <a:gd name="T11" fmla="*/ 317 h 1357"/>
                <a:gd name="T12" fmla="*/ 952 w 2752"/>
                <a:gd name="T13" fmla="*/ 47 h 1357"/>
                <a:gd name="T14" fmla="*/ 1027 w 2752"/>
                <a:gd name="T15" fmla="*/ 32 h 1357"/>
                <a:gd name="T16" fmla="*/ 1102 w 2752"/>
                <a:gd name="T17" fmla="*/ 77 h 1357"/>
                <a:gd name="T18" fmla="*/ 1237 w 2752"/>
                <a:gd name="T19" fmla="*/ 332 h 1357"/>
                <a:gd name="T20" fmla="*/ 1425 w 2752"/>
                <a:gd name="T21" fmla="*/ 384 h 1357"/>
                <a:gd name="T22" fmla="*/ 1620 w 2752"/>
                <a:gd name="T23" fmla="*/ 302 h 1357"/>
                <a:gd name="T24" fmla="*/ 1845 w 2752"/>
                <a:gd name="T25" fmla="*/ 249 h 1357"/>
                <a:gd name="T26" fmla="*/ 2175 w 2752"/>
                <a:gd name="T27" fmla="*/ 242 h 1357"/>
                <a:gd name="T28" fmla="*/ 2670 w 2752"/>
                <a:gd name="T29" fmla="*/ 242 h 1357"/>
                <a:gd name="T30" fmla="*/ 2670 w 2752"/>
                <a:gd name="T31" fmla="*/ 234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2" h="1357">
                  <a:moveTo>
                    <a:pt x="0" y="1337"/>
                  </a:moveTo>
                  <a:cubicBezTo>
                    <a:pt x="10" y="1337"/>
                    <a:pt x="23" y="1337"/>
                    <a:pt x="60" y="1337"/>
                  </a:cubicBezTo>
                  <a:cubicBezTo>
                    <a:pt x="97" y="1337"/>
                    <a:pt x="164" y="1357"/>
                    <a:pt x="225" y="1337"/>
                  </a:cubicBezTo>
                  <a:cubicBezTo>
                    <a:pt x="286" y="1317"/>
                    <a:pt x="362" y="1294"/>
                    <a:pt x="427" y="1217"/>
                  </a:cubicBezTo>
                  <a:cubicBezTo>
                    <a:pt x="492" y="1140"/>
                    <a:pt x="550" y="1022"/>
                    <a:pt x="615" y="872"/>
                  </a:cubicBezTo>
                  <a:cubicBezTo>
                    <a:pt x="680" y="722"/>
                    <a:pt x="761" y="454"/>
                    <a:pt x="817" y="317"/>
                  </a:cubicBezTo>
                  <a:cubicBezTo>
                    <a:pt x="873" y="180"/>
                    <a:pt x="917" y="94"/>
                    <a:pt x="952" y="47"/>
                  </a:cubicBezTo>
                  <a:cubicBezTo>
                    <a:pt x="987" y="0"/>
                    <a:pt x="1002" y="27"/>
                    <a:pt x="1027" y="32"/>
                  </a:cubicBezTo>
                  <a:cubicBezTo>
                    <a:pt x="1052" y="37"/>
                    <a:pt x="1067" y="27"/>
                    <a:pt x="1102" y="77"/>
                  </a:cubicBezTo>
                  <a:cubicBezTo>
                    <a:pt x="1137" y="127"/>
                    <a:pt x="1183" y="281"/>
                    <a:pt x="1237" y="332"/>
                  </a:cubicBezTo>
                  <a:cubicBezTo>
                    <a:pt x="1291" y="383"/>
                    <a:pt x="1361" y="389"/>
                    <a:pt x="1425" y="384"/>
                  </a:cubicBezTo>
                  <a:cubicBezTo>
                    <a:pt x="1489" y="379"/>
                    <a:pt x="1550" y="324"/>
                    <a:pt x="1620" y="302"/>
                  </a:cubicBezTo>
                  <a:cubicBezTo>
                    <a:pt x="1690" y="280"/>
                    <a:pt x="1753" y="259"/>
                    <a:pt x="1845" y="249"/>
                  </a:cubicBezTo>
                  <a:cubicBezTo>
                    <a:pt x="1937" y="239"/>
                    <a:pt x="2038" y="243"/>
                    <a:pt x="2175" y="242"/>
                  </a:cubicBezTo>
                  <a:cubicBezTo>
                    <a:pt x="2312" y="241"/>
                    <a:pt x="2588" y="243"/>
                    <a:pt x="2670" y="242"/>
                  </a:cubicBezTo>
                  <a:cubicBezTo>
                    <a:pt x="2752" y="241"/>
                    <a:pt x="2670" y="236"/>
                    <a:pt x="2670" y="234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>
              <a:off x="10302" y="5060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V="1">
              <a:off x="10302" y="5397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10387" y="5062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b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</a:t>
              </a:r>
              <a:r>
                <a:rPr lang="fr-FR" altLang="fr-FR" b="1" baseline="-2500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9105" y="5047"/>
              <a:ext cx="361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s(t)</a:t>
              </a:r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4352925" y="3733800"/>
            <a:ext cx="4445000" cy="2663825"/>
            <a:chOff x="7583" y="10025"/>
            <a:chExt cx="3160" cy="1923"/>
          </a:xfrm>
        </p:grpSpPr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8043" y="11940"/>
              <a:ext cx="270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rot="-5400000">
              <a:off x="7173" y="11070"/>
              <a:ext cx="174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7583" y="11940"/>
              <a:ext cx="45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8033" y="10238"/>
              <a:ext cx="1904" cy="171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9269" y="10366"/>
              <a:ext cx="2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FF"/>
                  </a:solidFill>
                </a:rPr>
                <a:t>e(t)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10522" y="11662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9867" y="10025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flipV="1">
              <a:off x="9866" y="10812"/>
              <a:ext cx="0" cy="27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9930" y="10357"/>
              <a:ext cx="18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</a:t>
              </a:r>
              <a:r>
                <a:rPr lang="fr-FR" altLang="fr-FR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9427" y="11265"/>
              <a:ext cx="30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s(t)</a:t>
              </a:r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8040" y="10718"/>
              <a:ext cx="1965" cy="1230"/>
            </a:xfrm>
            <a:custGeom>
              <a:avLst/>
              <a:gdLst>
                <a:gd name="T0" fmla="*/ 0 w 1965"/>
                <a:gd name="T1" fmla="*/ 1230 h 1230"/>
                <a:gd name="T2" fmla="*/ 345 w 1965"/>
                <a:gd name="T3" fmla="*/ 1185 h 1230"/>
                <a:gd name="T4" fmla="*/ 585 w 1965"/>
                <a:gd name="T5" fmla="*/ 1042 h 1230"/>
                <a:gd name="T6" fmla="*/ 1455 w 1965"/>
                <a:gd name="T7" fmla="*/ 382 h 1230"/>
                <a:gd name="T8" fmla="*/ 1965 w 1965"/>
                <a:gd name="T9" fmla="*/ 0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5" h="1230">
                  <a:moveTo>
                    <a:pt x="0" y="1230"/>
                  </a:moveTo>
                  <a:cubicBezTo>
                    <a:pt x="124" y="1223"/>
                    <a:pt x="248" y="1216"/>
                    <a:pt x="345" y="1185"/>
                  </a:cubicBezTo>
                  <a:cubicBezTo>
                    <a:pt x="442" y="1154"/>
                    <a:pt x="400" y="1176"/>
                    <a:pt x="585" y="1042"/>
                  </a:cubicBezTo>
                  <a:cubicBezTo>
                    <a:pt x="770" y="908"/>
                    <a:pt x="1225" y="556"/>
                    <a:pt x="1455" y="382"/>
                  </a:cubicBezTo>
                  <a:cubicBezTo>
                    <a:pt x="1685" y="208"/>
                    <a:pt x="1825" y="104"/>
                    <a:pt x="1965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9870" y="10298"/>
              <a:ext cx="0" cy="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4313238" y="3287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1219200" y="1427163"/>
            <a:ext cx="30480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u="sng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Écart statique en position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notée </a:t>
            </a:r>
            <a:r>
              <a:rPr lang="fr-FR" altLang="fr-FR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b="1" baseline="-30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altLang="fr-FR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e(t) = e</a:t>
            </a:r>
            <a:r>
              <a:rPr lang="fr-FR" altLang="fr-FR" sz="20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u(t) </a:t>
            </a:r>
          </a:p>
          <a:p>
            <a:pPr>
              <a:spcBef>
                <a:spcPct val="50000"/>
              </a:spcBef>
            </a:pPr>
            <a:r>
              <a:rPr lang="fr-FR" altLang="fr-F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(p) = E(p) – B(p).S(p)</a:t>
            </a: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295400" y="4191000"/>
            <a:ext cx="304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Écart statique en vitesse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notée </a:t>
            </a:r>
            <a:r>
              <a:rPr lang="fr-FR" altLang="fr-F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b="1" baseline="-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altLang="fr-FR" sz="2000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e(t) = a t u(t) </a:t>
            </a:r>
          </a:p>
          <a:p>
            <a:pPr>
              <a:spcBef>
                <a:spcPct val="50000"/>
              </a:spcBef>
            </a:pP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fr-FR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(p) = E(p) – B(p).S(p)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1258888" y="909638"/>
            <a:ext cx="7777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Précision statique</a:t>
            </a:r>
          </a:p>
        </p:txBody>
      </p:sp>
      <p:graphicFrame>
        <p:nvGraphicFramePr>
          <p:cNvPr id="32" name="Object 54"/>
          <p:cNvGraphicFramePr>
            <a:graphicFrameLocks noChangeAspect="1"/>
          </p:cNvGraphicFramePr>
          <p:nvPr/>
        </p:nvGraphicFramePr>
        <p:xfrm>
          <a:off x="1241425" y="2990850"/>
          <a:ext cx="35274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Equation" r:id="rId3" imgW="1587240" imgH="266400" progId="Equation.DSMT4">
                  <p:embed/>
                </p:oleObj>
              </mc:Choice>
              <mc:Fallback>
                <p:oleObj name="Equation" r:id="rId3" imgW="1587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990850"/>
                        <a:ext cx="3527425" cy="592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5"/>
          <p:cNvGraphicFramePr>
            <a:graphicFrameLocks noChangeAspect="1"/>
          </p:cNvGraphicFramePr>
          <p:nvPr/>
        </p:nvGraphicFramePr>
        <p:xfrm>
          <a:off x="1254125" y="5559425"/>
          <a:ext cx="3327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5" imgW="1434960" imgH="266400" progId="Equation.DSMT4">
                  <p:embed/>
                </p:oleObj>
              </mc:Choice>
              <mc:Fallback>
                <p:oleObj name="Equation" r:id="rId5" imgW="1434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559425"/>
                        <a:ext cx="33274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58"/>
          <p:cNvGrpSpPr>
            <a:grpSpLocks/>
          </p:cNvGrpSpPr>
          <p:nvPr/>
        </p:nvGrpSpPr>
        <p:grpSpPr bwMode="auto">
          <a:xfrm>
            <a:off x="2268538" y="2349500"/>
            <a:ext cx="5543550" cy="1981200"/>
            <a:chOff x="1429" y="1480"/>
            <a:chExt cx="3492" cy="1248"/>
          </a:xfrm>
        </p:grpSpPr>
        <p:sp>
          <p:nvSpPr>
            <p:cNvPr id="35" name="Text Box 56"/>
            <p:cNvSpPr txBox="1">
              <a:spLocks noChangeArrowheads="1"/>
            </p:cNvSpPr>
            <p:nvPr/>
          </p:nvSpPr>
          <p:spPr bwMode="auto">
            <a:xfrm>
              <a:off x="2608" y="2478"/>
              <a:ext cx="1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000" i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 régime permanent</a:t>
              </a:r>
            </a:p>
          </p:txBody>
        </p:sp>
        <p:sp>
          <p:nvSpPr>
            <p:cNvPr id="36" name="Freeform 57"/>
            <p:cNvSpPr>
              <a:spLocks/>
            </p:cNvSpPr>
            <p:nvPr/>
          </p:nvSpPr>
          <p:spPr bwMode="auto">
            <a:xfrm>
              <a:off x="1429" y="1480"/>
              <a:ext cx="3492" cy="1224"/>
            </a:xfrm>
            <a:custGeom>
              <a:avLst/>
              <a:gdLst>
                <a:gd name="T0" fmla="*/ 0 w 3492"/>
                <a:gd name="T1" fmla="*/ 725 h 1224"/>
                <a:gd name="T2" fmla="*/ 1270 w 3492"/>
                <a:gd name="T3" fmla="*/ 1224 h 1224"/>
                <a:gd name="T4" fmla="*/ 2630 w 3492"/>
                <a:gd name="T5" fmla="*/ 1224 h 1224"/>
                <a:gd name="T6" fmla="*/ 3492 w 3492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224">
                  <a:moveTo>
                    <a:pt x="0" y="725"/>
                  </a:moveTo>
                  <a:lnTo>
                    <a:pt x="1270" y="1224"/>
                  </a:lnTo>
                  <a:lnTo>
                    <a:pt x="2630" y="1224"/>
                  </a:lnTo>
                  <a:lnTo>
                    <a:pt x="3492" y="0"/>
                  </a:lnTo>
                </a:path>
              </a:pathLst>
            </a:custGeom>
            <a:noFill/>
            <a:ln w="19050" cmpd="sng">
              <a:solidFill>
                <a:srgbClr val="CC00CC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7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1263" y="1628775"/>
            <a:ext cx="7848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précision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caractérisée par l'écart entre la consigne et la sortie en régime permanent :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augmente avec le gain statique de la FTBO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est liée à la présence d'intégrateurs dans la </a:t>
            </a:r>
            <a:r>
              <a:rPr lang="fr-F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56620"/>
              </p:ext>
            </p:extLst>
          </p:nvPr>
        </p:nvGraphicFramePr>
        <p:xfrm>
          <a:off x="1282700" y="4017963"/>
          <a:ext cx="7673975" cy="1998663"/>
        </p:xfrm>
        <a:graphic>
          <a:graphicData uri="http://schemas.openxmlformats.org/drawingml/2006/table">
            <a:tbl>
              <a:tblPr/>
              <a:tblGrid>
                <a:gridCol w="1104900"/>
                <a:gridCol w="838200"/>
                <a:gridCol w="1682750"/>
                <a:gridCol w="1349375"/>
                <a:gridCol w="1349375"/>
                <a:gridCol w="1349375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e(t)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E(p)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écart statique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u(t)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1/p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fr-FR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(en position)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1/(1+K)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t.u(t)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1/p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fr-FR" sz="1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(en vitesse)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1/K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</a:tabLst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reeform 165"/>
          <p:cNvSpPr>
            <a:spLocks/>
          </p:cNvSpPr>
          <p:nvPr/>
        </p:nvSpPr>
        <p:spPr bwMode="auto">
          <a:xfrm>
            <a:off x="3987800" y="2798326"/>
            <a:ext cx="2463800" cy="1108512"/>
          </a:xfrm>
          <a:custGeom>
            <a:avLst/>
            <a:gdLst>
              <a:gd name="T0" fmla="*/ 0 w 9951"/>
              <a:gd name="T1" fmla="*/ 0 h 11164"/>
              <a:gd name="T2" fmla="*/ 2147483647 w 9951"/>
              <a:gd name="T3" fmla="*/ 2147483647 h 11164"/>
              <a:gd name="T4" fmla="*/ 2147483647 w 9951"/>
              <a:gd name="T5" fmla="*/ 2147483647 h 111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51" h="11164">
                <a:moveTo>
                  <a:pt x="0" y="0"/>
                </a:moveTo>
                <a:lnTo>
                  <a:pt x="9773" y="109"/>
                </a:lnTo>
                <a:cubicBezTo>
                  <a:pt x="11117" y="4133"/>
                  <a:pt x="4387" y="7140"/>
                  <a:pt x="5731" y="1116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Text Box 166"/>
          <p:cNvSpPr txBox="1">
            <a:spLocks noChangeArrowheads="1"/>
          </p:cNvSpPr>
          <p:nvPr/>
        </p:nvSpPr>
        <p:spPr bwMode="auto">
          <a:xfrm>
            <a:off x="4937475" y="3738563"/>
            <a:ext cx="270104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Classe   </a:t>
            </a:r>
            <a:r>
              <a:rPr lang="fr-F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 </a:t>
            </a:r>
            <a:r>
              <a:rPr lang="fr-FR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 </a:t>
            </a:r>
            <a:r>
              <a:rPr lang="fr-FR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FTBO</a:t>
            </a:r>
            <a:endParaRPr lang="fr-FR" sz="1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1258888" y="909638"/>
            <a:ext cx="7777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Précision statique</a:t>
            </a:r>
          </a:p>
        </p:txBody>
      </p:sp>
    </p:spTree>
    <p:extLst>
      <p:ext uri="{BB962C8B-B14F-4D97-AF65-F5344CB8AC3E}">
        <p14:creationId xmlns:p14="http://schemas.microsoft.com/office/powerpoint/2010/main" val="19573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42"/>
          <p:cNvSpPr>
            <a:spLocks noChangeArrowheads="1"/>
          </p:cNvSpPr>
          <p:nvPr/>
        </p:nvSpPr>
        <p:spPr bwMode="auto">
          <a:xfrm>
            <a:off x="4313238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" name="Picture 2" descr="Q16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9423"/>
          <a:stretch>
            <a:fillRect/>
          </a:stretch>
        </p:blipFill>
        <p:spPr bwMode="auto">
          <a:xfrm>
            <a:off x="3543300" y="1578197"/>
            <a:ext cx="5434012" cy="192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1246188" y="3654425"/>
            <a:ext cx="7778750" cy="2747963"/>
            <a:chOff x="1245915" y="3704626"/>
            <a:chExt cx="7778705" cy="274871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1245915" y="3704626"/>
              <a:ext cx="6264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2000" u="sng"/>
                <a:t>Etude de la précision vis-à-vis de la consigne :</a:t>
              </a:r>
              <a:endParaRPr lang="fr-FR" altLang="fr-FR" sz="2000"/>
            </a:p>
          </p:txBody>
        </p:sp>
        <p:graphicFrame>
          <p:nvGraphicFramePr>
            <p:cNvPr id="8" name="Objet 3"/>
            <p:cNvGraphicFramePr>
              <a:graphicFrameLocks noChangeAspect="1"/>
            </p:cNvGraphicFramePr>
            <p:nvPr/>
          </p:nvGraphicFramePr>
          <p:xfrm>
            <a:off x="1331640" y="4177885"/>
            <a:ext cx="7692980" cy="2275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78" name="Equation" r:id="rId4" imgW="5499000" imgH="1625400" progId="Equation.DSMT4">
                    <p:embed/>
                  </p:oleObj>
                </mc:Choice>
                <mc:Fallback>
                  <p:oleObj name="Equation" r:id="rId4" imgW="5499000" imgH="1625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4177885"/>
                          <a:ext cx="7692980" cy="2275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79971" y="1975091"/>
            <a:ext cx="23633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Erreur statique pour une vitesse </a:t>
            </a:r>
            <a:r>
              <a:rPr lang="fr-FR" altLang="fr-FR" sz="1600" dirty="0" err="1"/>
              <a:t>V</a:t>
            </a:r>
            <a:r>
              <a:rPr lang="fr-FR" altLang="fr-FR" sz="1600" baseline="-25000" dirty="0" err="1"/>
              <a:t>cons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 en </a:t>
            </a:r>
            <a:r>
              <a:rPr lang="fr-FR" altLang="fr-FR" sz="1600" dirty="0"/>
              <a:t>ligne droite     </a:t>
            </a:r>
            <a:r>
              <a:rPr lang="fr-FR" altLang="fr-FR" sz="1800" b="1" dirty="0">
                <a:solidFill>
                  <a:srgbClr val="FF0000"/>
                </a:solidFill>
              </a:rPr>
              <a:t>± 2%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241425" y="3435350"/>
            <a:ext cx="7175500" cy="3070225"/>
            <a:chOff x="1241698" y="3715062"/>
            <a:chExt cx="7175301" cy="3069739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241698" y="3715062"/>
              <a:ext cx="65325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2000" u="sng" dirty="0"/>
                <a:t>Etude de la précision vis-à-vis de la perturbation :</a:t>
              </a:r>
              <a:endParaRPr lang="fr-FR" altLang="fr-FR" sz="2000" dirty="0"/>
            </a:p>
          </p:txBody>
        </p:sp>
        <p:graphicFrame>
          <p:nvGraphicFramePr>
            <p:cNvPr id="13" name="Objet 8"/>
            <p:cNvGraphicFramePr>
              <a:graphicFrameLocks noChangeAspect="1"/>
            </p:cNvGraphicFramePr>
            <p:nvPr/>
          </p:nvGraphicFramePr>
          <p:xfrm>
            <a:off x="1325637" y="4284488"/>
            <a:ext cx="7091362" cy="2500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79" name="Equation" r:id="rId6" imgW="4927320" imgH="1739880" progId="Equation.DSMT4">
                    <p:embed/>
                  </p:oleObj>
                </mc:Choice>
                <mc:Fallback>
                  <p:oleObj name="Equation" r:id="rId6" imgW="4927320" imgH="1739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5637" y="4284488"/>
                          <a:ext cx="7091362" cy="2500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35844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3338151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Précision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pic>
        <p:nvPicPr>
          <p:cNvPr id="4" name="Picture 2" descr="Q16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9423"/>
          <a:stretch>
            <a:fillRect/>
          </a:stretch>
        </p:blipFill>
        <p:spPr bwMode="auto">
          <a:xfrm>
            <a:off x="3870959" y="1499235"/>
            <a:ext cx="4910773" cy="179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8888" y="2086490"/>
            <a:ext cx="20947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dirty="0"/>
              <a:t>Dépassement sur la vitesse	</a:t>
            </a:r>
            <a:r>
              <a:rPr lang="fr-FR" altLang="fr-FR" sz="1800" b="1" dirty="0">
                <a:solidFill>
                  <a:srgbClr val="FF0000"/>
                </a:solidFill>
              </a:rPr>
              <a:t>Aucun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58888" y="3289300"/>
            <a:ext cx="7777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/>
              <a:t>L’équation caractéristique étant d’ordre 2,</a:t>
            </a:r>
          </a:p>
          <a:p>
            <a:pPr eaLnBrk="1" hangingPunct="1"/>
            <a:r>
              <a:rPr lang="fr-FR" altLang="fr-FR" sz="1800"/>
              <a:t>il faut vérifier que le facteur d’amortissement soit supérieur ou égal à 1.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1258888" y="4035425"/>
            <a:ext cx="7777162" cy="1628775"/>
            <a:chOff x="1259632" y="4035920"/>
            <a:chExt cx="7776863" cy="1627819"/>
          </a:xfrm>
        </p:grpSpPr>
        <p:graphicFrame>
          <p:nvGraphicFramePr>
            <p:cNvPr id="12" name="Objet 12"/>
            <p:cNvGraphicFramePr>
              <a:graphicFrameLocks noChangeAspect="1"/>
            </p:cNvGraphicFramePr>
            <p:nvPr/>
          </p:nvGraphicFramePr>
          <p:xfrm>
            <a:off x="1259632" y="4503787"/>
            <a:ext cx="2922937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9" name="Equation" r:id="rId4" imgW="2133600" imgH="469900" progId="Equation.DSMT4">
                    <p:embed/>
                  </p:oleObj>
                </mc:Choice>
                <mc:Fallback>
                  <p:oleObj name="Equation" r:id="rId4" imgW="21336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4503787"/>
                          <a:ext cx="2922937" cy="6480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213101" y="4581128"/>
              <a:ext cx="2448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1800"/>
                <a:t>donne par identification </a:t>
              </a:r>
            </a:p>
          </p:txBody>
        </p:sp>
        <p:graphicFrame>
          <p:nvGraphicFramePr>
            <p:cNvPr id="14" name="Objet 15"/>
            <p:cNvGraphicFramePr>
              <a:graphicFrameLocks noChangeAspect="1"/>
            </p:cNvGraphicFramePr>
            <p:nvPr/>
          </p:nvGraphicFramePr>
          <p:xfrm>
            <a:off x="6661680" y="4035920"/>
            <a:ext cx="2374815" cy="1627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0" name="Equation" r:id="rId6" imgW="1549080" imgH="1066680" progId="Equation.DSMT4">
                    <p:embed/>
                  </p:oleObj>
                </mc:Choice>
                <mc:Fallback>
                  <p:oleObj name="Equation" r:id="rId6" imgW="1549080" imgH="1066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680" y="4035920"/>
                          <a:ext cx="2374815" cy="1627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58362"/>
              </p:ext>
            </p:extLst>
          </p:nvPr>
        </p:nvGraphicFramePr>
        <p:xfrm>
          <a:off x="2011680" y="5523697"/>
          <a:ext cx="4177983" cy="83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8" imgW="2349360" imgH="469800" progId="Equation.DSMT4">
                  <p:embed/>
                </p:oleObj>
              </mc:Choice>
              <mc:Fallback>
                <p:oleObj name="Equation" r:id="rId8" imgW="2349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80" y="5523697"/>
                        <a:ext cx="4177983" cy="83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5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89075" y="1557338"/>
            <a:ext cx="73310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dirty="0">
                <a:cs typeface="Times New Roman" pitchFamily="18" charset="0"/>
              </a:rPr>
              <a:t>Elle est définie par le temps de réponse du système soumis à un échelon d'amplitude e</a:t>
            </a:r>
            <a:r>
              <a:rPr lang="fr-FR" altLang="fr-FR" baseline="-30000" dirty="0">
                <a:cs typeface="Times New Roman" pitchFamily="18" charset="0"/>
              </a:rPr>
              <a:t>0</a:t>
            </a:r>
            <a:r>
              <a:rPr lang="fr-FR" altLang="fr-FR" dirty="0">
                <a:cs typeface="Times New Roman" pitchFamily="18" charset="0"/>
              </a:rPr>
              <a:t>.</a:t>
            </a:r>
          </a:p>
          <a:p>
            <a:pPr algn="ctr"/>
            <a:r>
              <a:rPr lang="fr-FR" altLang="fr-FR" dirty="0">
                <a:cs typeface="Times New Roman" pitchFamily="18" charset="0"/>
              </a:rPr>
              <a:t>En général, on prend </a:t>
            </a:r>
            <a:r>
              <a:rPr lang="fr-FR" altLang="fr-FR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le temps de réponse à 5%.</a:t>
            </a:r>
            <a:r>
              <a:rPr lang="fr-FR" altLang="fr-FR" dirty="0"/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87450" y="9556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Rapidité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12727"/>
          <a:stretch>
            <a:fillRect/>
          </a:stretch>
        </p:blipFill>
        <p:spPr bwMode="auto">
          <a:xfrm>
            <a:off x="1219200" y="3584575"/>
            <a:ext cx="3657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r="20325"/>
          <a:stretch>
            <a:fillRect/>
          </a:stretch>
        </p:blipFill>
        <p:spPr bwMode="auto">
          <a:xfrm>
            <a:off x="5276850" y="3533775"/>
            <a:ext cx="3429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1484313" y="2517781"/>
            <a:ext cx="7202487" cy="3744907"/>
            <a:chOff x="1484313" y="2517781"/>
            <a:chExt cx="7202487" cy="3744907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5562600" y="4257675"/>
              <a:ext cx="3124200" cy="200025"/>
              <a:chOff x="3504" y="2682"/>
              <a:chExt cx="1968" cy="126"/>
            </a:xfrm>
          </p:grpSpPr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 flipH="1">
                <a:off x="3504" y="2682"/>
                <a:ext cx="196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 flipH="1">
                <a:off x="3504" y="2808"/>
                <a:ext cx="196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524000" y="4038600"/>
              <a:ext cx="1955800" cy="2209800"/>
              <a:chOff x="960" y="2544"/>
              <a:chExt cx="1232" cy="1392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960" y="2544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776" y="2544"/>
                <a:ext cx="0" cy="110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668" y="3609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2800" b="1">
                    <a:solidFill>
                      <a:schemeClr val="accent2"/>
                    </a:solidFill>
                  </a:rPr>
                  <a:t>t</a:t>
                </a:r>
                <a:r>
                  <a:rPr lang="fr-FR" altLang="fr-FR" sz="2800" b="1" baseline="-25000">
                    <a:solidFill>
                      <a:schemeClr val="accent2"/>
                    </a:solidFill>
                  </a:rPr>
                  <a:t>r 5%</a:t>
                </a:r>
              </a:p>
            </p:txBody>
          </p:sp>
        </p:grp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6940550" y="4448175"/>
              <a:ext cx="831850" cy="1814513"/>
              <a:chOff x="4372" y="2802"/>
              <a:chExt cx="524" cy="1143"/>
            </a:xfrm>
          </p:grpSpPr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4508" y="2802"/>
                <a:ext cx="16" cy="91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372" y="3618"/>
                <a:ext cx="52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altLang="fr-FR" sz="2800" b="1">
                    <a:solidFill>
                      <a:schemeClr val="accent2"/>
                    </a:solidFill>
                  </a:rPr>
                  <a:t>t</a:t>
                </a:r>
                <a:r>
                  <a:rPr lang="fr-FR" altLang="fr-FR" sz="2800" b="1" baseline="-25000">
                    <a:solidFill>
                      <a:schemeClr val="accent2"/>
                    </a:solidFill>
                  </a:rPr>
                  <a:t>r 5%</a:t>
                </a:r>
              </a:p>
            </p:txBody>
          </p:sp>
        </p:grp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1484313" y="3741738"/>
              <a:ext cx="20970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 i="1" dirty="0">
                  <a:solidFill>
                    <a:srgbClr val="0000FF"/>
                  </a:solidFill>
                </a:rPr>
                <a:t>95% de la valeur finale</a:t>
              </a:r>
            </a:p>
          </p:txBody>
        </p:sp>
        <p:grpSp>
          <p:nvGrpSpPr>
            <p:cNvPr id="17" name="Group 28"/>
            <p:cNvGrpSpPr>
              <a:grpSpLocks/>
            </p:cNvGrpSpPr>
            <p:nvPr/>
          </p:nvGrpSpPr>
          <p:grpSpPr bwMode="auto">
            <a:xfrm>
              <a:off x="8080386" y="2517781"/>
              <a:ext cx="379413" cy="2097093"/>
              <a:chOff x="5090" y="1586"/>
              <a:chExt cx="239" cy="1321"/>
            </a:xfrm>
          </p:grpSpPr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5329" y="1979"/>
                <a:ext cx="0" cy="90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V="1">
                <a:off x="5329" y="2816"/>
                <a:ext cx="0" cy="9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5329" y="2508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4586" y="2090"/>
                <a:ext cx="124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i="1" dirty="0">
                    <a:solidFill>
                      <a:srgbClr val="0000FF"/>
                    </a:solidFill>
                    <a:sym typeface="Symbol" pitchFamily="18" charset="2"/>
                  </a:rPr>
                  <a:t> 5</a:t>
                </a:r>
                <a:r>
                  <a:rPr lang="fr-FR" altLang="fr-FR" i="1" dirty="0" smtClean="0">
                    <a:solidFill>
                      <a:srgbClr val="0000FF"/>
                    </a:solidFill>
                    <a:sym typeface="Symbol" pitchFamily="18" charset="2"/>
                  </a:rPr>
                  <a:t>% autour de V.F.</a:t>
                </a:r>
                <a:endParaRPr lang="fr-FR" altLang="fr-FR" i="1" dirty="0">
                  <a:solidFill>
                    <a:srgbClr val="0000FF"/>
                  </a:solidFill>
                  <a:sym typeface="Symbol" pitchFamily="18" charset="2"/>
                </a:endParaRPr>
              </a:p>
            </p:txBody>
          </p:sp>
        </p:grpSp>
      </p:grp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-1" y="425767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2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87450" y="9556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Rapidité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1" y="425767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55738" y="1582738"/>
            <a:ext cx="73310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 dirty="0">
                <a:cs typeface="Times New Roman" pitchFamily="18" charset="0"/>
              </a:rPr>
              <a:t>Pour un 1</a:t>
            </a:r>
            <a:r>
              <a:rPr lang="fr-FR" altLang="fr-FR" u="sng" baseline="30000" dirty="0">
                <a:cs typeface="Times New Roman" pitchFamily="18" charset="0"/>
              </a:rPr>
              <a:t>er</a:t>
            </a:r>
            <a:r>
              <a:rPr lang="fr-FR" altLang="fr-FR" u="sng" dirty="0">
                <a:cs typeface="Times New Roman" pitchFamily="18" charset="0"/>
              </a:rPr>
              <a:t> ordre </a:t>
            </a:r>
            <a:r>
              <a:rPr lang="fr-FR" altLang="fr-FR" dirty="0" smtClean="0">
                <a:cs typeface="Times New Roman" pitchFamily="18" charset="0"/>
              </a:rPr>
              <a:t>:</a:t>
            </a:r>
          </a:p>
          <a:p>
            <a:pPr eaLnBrk="1" hangingPunct="1"/>
            <a:endParaRPr lang="fr-FR" altLang="fr-FR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 smtClean="0">
                <a:solidFill>
                  <a:srgbClr val="FF0000"/>
                </a:solidFill>
                <a:cs typeface="Times New Roman" pitchFamily="18" charset="0"/>
              </a:rPr>
              <a:t>r 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= 3 T</a:t>
            </a:r>
            <a:r>
              <a:rPr lang="fr-FR" altLang="fr-FR" dirty="0">
                <a:cs typeface="Times New Roman" pitchFamily="18" charset="0"/>
              </a:rPr>
              <a:t>		</a:t>
            </a:r>
            <a:r>
              <a:rPr lang="fr-FR" altLang="fr-FR" i="1" dirty="0">
                <a:cs typeface="Times New Roman" pitchFamily="18" charset="0"/>
              </a:rPr>
              <a:t>avec T : constante de temps</a:t>
            </a:r>
            <a:endParaRPr lang="fr-FR" altLang="fr-FR" i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55738" y="3357563"/>
            <a:ext cx="73310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u="sng" dirty="0">
                <a:cs typeface="Times New Roman" pitchFamily="18" charset="0"/>
              </a:rPr>
              <a:t>Pour un 2</a:t>
            </a:r>
            <a:r>
              <a:rPr lang="fr-FR" altLang="fr-FR" u="sng" baseline="30000" dirty="0">
                <a:cs typeface="Times New Roman" pitchFamily="18" charset="0"/>
              </a:rPr>
              <a:t>nd</a:t>
            </a:r>
            <a:r>
              <a:rPr lang="fr-FR" altLang="fr-FR" u="sng" dirty="0">
                <a:cs typeface="Times New Roman" pitchFamily="18" charset="0"/>
              </a:rPr>
              <a:t> ordre </a:t>
            </a:r>
            <a:r>
              <a:rPr lang="fr-FR" altLang="fr-FR" dirty="0">
                <a:cs typeface="Times New Roman" pitchFamily="18" charset="0"/>
              </a:rPr>
              <a:t>:</a:t>
            </a:r>
          </a:p>
          <a:p>
            <a:pPr eaLnBrk="1" hangingPunct="1"/>
            <a:endParaRPr lang="fr-FR" altLang="fr-F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fr-FR" altLang="fr-FR" b="1" dirty="0" smtClean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 smtClean="0">
                <a:solidFill>
                  <a:srgbClr val="FF0000"/>
                </a:solidFill>
                <a:cs typeface="Times New Roman" pitchFamily="18" charset="0"/>
              </a:rPr>
              <a:t>r 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 mini	</a:t>
            </a:r>
            <a:r>
              <a:rPr lang="fr-FR" altLang="fr-FR" dirty="0">
                <a:cs typeface="Times New Roman" pitchFamily="18" charset="0"/>
              </a:rPr>
              <a:t>pour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 m = 0,69</a:t>
            </a:r>
            <a:r>
              <a:rPr lang="fr-FR" altLang="fr-FR" dirty="0">
                <a:cs typeface="Times New Roman" pitchFamily="18" charset="0"/>
              </a:rPr>
              <a:t>	 si dépassements autorisés</a:t>
            </a:r>
          </a:p>
          <a:p>
            <a:pPr eaLnBrk="1" hangingPunct="1"/>
            <a:r>
              <a:rPr lang="fr-FR" altLang="fr-FR" i="1" dirty="0">
                <a:cs typeface="Times New Roman" pitchFamily="18" charset="0"/>
              </a:rPr>
              <a:t>		</a:t>
            </a:r>
            <a:r>
              <a:rPr lang="fr-FR" altLang="fr-FR" dirty="0">
                <a:cs typeface="Times New Roman" pitchFamily="18" charset="0"/>
              </a:rPr>
              <a:t>pour</a:t>
            </a:r>
            <a:r>
              <a:rPr lang="fr-FR" altLang="fr-FR" i="1" dirty="0">
                <a:cs typeface="Times New Roman" pitchFamily="18" charset="0"/>
              </a:rPr>
              <a:t>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m = 1 </a:t>
            </a:r>
            <a:r>
              <a:rPr lang="fr-FR" altLang="fr-FR" dirty="0">
                <a:cs typeface="Times New Roman" pitchFamily="18" charset="0"/>
              </a:rPr>
              <a:t>sinon.</a:t>
            </a:r>
          </a:p>
          <a:p>
            <a:pPr eaLnBrk="1" hangingPunct="1"/>
            <a:endParaRPr lang="fr-FR" altLang="fr-FR" dirty="0">
              <a:cs typeface="Times New Roman" pitchFamily="18" charset="0"/>
            </a:endParaRPr>
          </a:p>
          <a:p>
            <a:pPr eaLnBrk="1" hangingPunct="1"/>
            <a:r>
              <a:rPr lang="fr-FR" altLang="fr-FR" dirty="0">
                <a:cs typeface="Times New Roman" pitchFamily="18" charset="0"/>
              </a:rPr>
              <a:t>			Si </a:t>
            </a:r>
            <a:r>
              <a:rPr lang="fr-FR" altLang="fr-FR" dirty="0">
                <a:solidFill>
                  <a:srgbClr val="FF0000"/>
                </a:solidFill>
                <a:cs typeface="Times New Roman" pitchFamily="18" charset="0"/>
              </a:rPr>
              <a:t>m = 0,69 </a:t>
            </a:r>
            <a:r>
              <a:rPr lang="fr-FR" altLang="fr-FR" dirty="0">
                <a:cs typeface="Times New Roman" pitchFamily="18" charset="0"/>
              </a:rPr>
              <a:t>	alors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r 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= 3 / </a:t>
            </a:r>
            <a:r>
              <a:rPr lang="el-GR" altLang="fr-FR" sz="2800" b="1" dirty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 eaLnBrk="1" hangingPunct="1"/>
            <a:endParaRPr lang="fr-FR" altLang="fr-FR" b="1" baseline="-25000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/>
            <a:r>
              <a:rPr lang="fr-FR" altLang="fr-FR" dirty="0">
                <a:cs typeface="Times New Roman" pitchFamily="18" charset="0"/>
              </a:rPr>
              <a:t>			Si </a:t>
            </a:r>
            <a:r>
              <a:rPr lang="fr-FR" altLang="fr-FR" dirty="0">
                <a:solidFill>
                  <a:srgbClr val="FF0000"/>
                </a:solidFill>
                <a:cs typeface="Times New Roman" pitchFamily="18" charset="0"/>
              </a:rPr>
              <a:t>m = 1 </a:t>
            </a:r>
            <a:r>
              <a:rPr lang="fr-FR" altLang="fr-FR" dirty="0">
                <a:cs typeface="Times New Roman" pitchFamily="18" charset="0"/>
              </a:rPr>
              <a:t>	alors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r 5% </a:t>
            </a:r>
            <a:r>
              <a:rPr lang="fr-FR" altLang="fr-FR" b="1" dirty="0">
                <a:solidFill>
                  <a:srgbClr val="FF0000"/>
                </a:solidFill>
                <a:cs typeface="Times New Roman" pitchFamily="18" charset="0"/>
              </a:rPr>
              <a:t>= 5 / </a:t>
            </a:r>
            <a:r>
              <a:rPr lang="el-GR" altLang="fr-FR" sz="2800" b="1" dirty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fr-FR" altLang="fr-FR" b="1" baseline="-25000" dirty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662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1" y="425767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3350" y="1546802"/>
            <a:ext cx="6571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u="sng" dirty="0"/>
              <a:t>Objectif </a:t>
            </a:r>
            <a:r>
              <a:rPr lang="fr-FR" altLang="fr-FR" sz="1800" dirty="0" smtClean="0"/>
              <a:t>: </a:t>
            </a:r>
            <a:r>
              <a:rPr lang="fr-FR" altLang="fr-FR" sz="1800" dirty="0"/>
              <a:t> Temps de réponse à 5% 	</a:t>
            </a:r>
            <a:r>
              <a:rPr lang="fr-FR" altLang="fr-FR" sz="1800" b="1" dirty="0">
                <a:solidFill>
                  <a:srgbClr val="FF0000"/>
                </a:solidFill>
              </a:rPr>
              <a:t>≤ 0,3 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246188" y="1900238"/>
          <a:ext cx="788828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3" imgW="5663880" imgH="914400" progId="Equation.DSMT4">
                  <p:embed/>
                </p:oleObj>
              </mc:Choice>
              <mc:Fallback>
                <p:oleObj name="Equation" r:id="rId3" imgW="5663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1900238"/>
                        <a:ext cx="7888287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1389063" y="3765550"/>
          <a:ext cx="75676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5" imgW="5511600" imgH="520560" progId="Equation.DSMT4">
                  <p:embed/>
                </p:oleObj>
              </mc:Choice>
              <mc:Fallback>
                <p:oleObj name="Equation" r:id="rId5" imgW="5511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3765550"/>
                        <a:ext cx="75676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e 14"/>
          <p:cNvGrpSpPr>
            <a:grpSpLocks/>
          </p:cNvGrpSpPr>
          <p:nvPr/>
        </p:nvGrpSpPr>
        <p:grpSpPr bwMode="auto">
          <a:xfrm>
            <a:off x="5940425" y="4868863"/>
            <a:ext cx="2914650" cy="1354137"/>
            <a:chOff x="5940152" y="4581128"/>
            <a:chExt cx="2915294" cy="1354336"/>
          </a:xfrm>
        </p:grpSpPr>
        <p:sp>
          <p:nvSpPr>
            <p:cNvPr id="16" name="Accolade fermante 15"/>
            <p:cNvSpPr/>
            <p:nvPr/>
          </p:nvSpPr>
          <p:spPr>
            <a:xfrm>
              <a:off x="5940152" y="4581128"/>
              <a:ext cx="360443" cy="1354336"/>
            </a:xfrm>
            <a:prstGeom prst="rightBrace">
              <a:avLst>
                <a:gd name="adj1" fmla="val 63228"/>
                <a:gd name="adj2" fmla="val 4919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ZoneTexte 13"/>
            <p:cNvSpPr txBox="1">
              <a:spLocks noChangeArrowheads="1"/>
            </p:cNvSpPr>
            <p:nvPr/>
          </p:nvSpPr>
          <p:spPr bwMode="auto">
            <a:xfrm>
              <a:off x="6444208" y="5027463"/>
              <a:ext cx="2411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b="1" dirty="0"/>
                <a:t>Exigence vérifiée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03350" y="4968964"/>
            <a:ext cx="4161297" cy="461757"/>
            <a:chOff x="1403350" y="4968964"/>
            <a:chExt cx="4161297" cy="461757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403350" y="4968964"/>
              <a:ext cx="1965479" cy="46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dirty="0"/>
                <a:t>Pour </a:t>
              </a:r>
              <a:r>
                <a:rPr lang="fr-FR" altLang="fr-FR" dirty="0" err="1"/>
                <a:t>K</a:t>
              </a:r>
              <a:r>
                <a:rPr lang="fr-FR" altLang="fr-FR" baseline="-25000" dirty="0" err="1"/>
                <a:t>p</a:t>
              </a:r>
              <a:r>
                <a:rPr lang="fr-FR" altLang="fr-FR" dirty="0"/>
                <a:t> = 49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3813667" y="4968964"/>
                  <a:ext cx="17509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𝑡𝑟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</a:rPr>
                              <m:t>5%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≈0,13 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3667" y="4968964"/>
                  <a:ext cx="175098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e 20"/>
          <p:cNvGrpSpPr/>
          <p:nvPr/>
        </p:nvGrpSpPr>
        <p:grpSpPr>
          <a:xfrm>
            <a:off x="1403350" y="5689131"/>
            <a:ext cx="4158051" cy="461666"/>
            <a:chOff x="1403350" y="5689131"/>
            <a:chExt cx="4158051" cy="461666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403350" y="5689131"/>
              <a:ext cx="2119832" cy="46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/>
                <a:t>Pour K</a:t>
              </a:r>
              <a:r>
                <a:rPr lang="fr-FR" altLang="fr-FR" baseline="-25000"/>
                <a:t>p</a:t>
              </a:r>
              <a:r>
                <a:rPr lang="fr-FR" altLang="fr-FR"/>
                <a:t> = 525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3810421" y="5689131"/>
                  <a:ext cx="17509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𝑡𝑟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</a:rPr>
                              <m:t>5%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≈0,2 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421" y="5689131"/>
                  <a:ext cx="175098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89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1510" y="1025920"/>
            <a:ext cx="4593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Extraits du référentiel  </a:t>
            </a:r>
            <a:r>
              <a:rPr lang="fr-C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CA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CA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20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ièm</a:t>
            </a:r>
            <a:r>
              <a:rPr lang="fr-CA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année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85560"/>
              </p:ext>
            </p:extLst>
          </p:nvPr>
        </p:nvGraphicFramePr>
        <p:xfrm>
          <a:off x="1381125" y="1474788"/>
          <a:ext cx="7635875" cy="4670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2803"/>
                <a:gridCol w="5093072"/>
              </a:tblGrid>
              <a:tr h="2743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visée</a:t>
                      </a:r>
                    </a:p>
                  </a:txBody>
                  <a:tcPr marL="68588" marR="685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8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Savoir-faire associé</a:t>
                      </a:r>
                    </a:p>
                  </a:txBody>
                  <a:tcPr marL="68588" marR="6858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Proposer un modèle de connaissance et de comportement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Associer un modèle à une source d’énergie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Associer un modèle aux composants d’une chaine d’énergie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Associer un modèle aux composants d’une chaine d’information</a:t>
                      </a:r>
                      <a:endParaRPr lang="fr-FR" sz="12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1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Valider un modèle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Réduire l’ordre de la fonction de transfert selon l’objectif visé, à partir des pôles dominants qui déterminent la dynamique asymptotique du système</a:t>
                      </a:r>
                      <a:endParaRPr lang="fr-FR" sz="1200" i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Procéder à la mise en œuvre d’une démarche de résolution analytique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Analyser la stabilité d’un système à partir de l’équation caractéristique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Déterminer les paramètres permettant d’assurer la stabilité du système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Relier la stabilité aux caractéristiques fréquentielles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Prévoir les performances en termes de rapidité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Relier la rapidité aux caractéristiques fréquentielles</a:t>
                      </a:r>
                      <a:endParaRPr lang="fr-FR" sz="1400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Déterminer l’erreur en régime permanent vis-à-vis d’une entrée en échelon ou en rampe (consigne ou perturbation)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Relier la précision aux caractéristiques fréquentielles</a:t>
                      </a:r>
                      <a:endParaRPr lang="fr-FR" sz="12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71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068" y="988814"/>
            <a:ext cx="5139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pôles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 sur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réponse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1216025" y="3937000"/>
            <a:ext cx="78517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/>
              <a:t>Les </a:t>
            </a:r>
            <a:r>
              <a:rPr lang="fr-FR" altLang="fr-FR" sz="2000" b="1" u="sng">
                <a:solidFill>
                  <a:srgbClr val="FF0000"/>
                </a:solidFill>
              </a:rPr>
              <a:t>parties réelles</a:t>
            </a:r>
            <a:r>
              <a:rPr lang="fr-FR" altLang="fr-FR" sz="2000" b="1">
                <a:solidFill>
                  <a:srgbClr val="FF0000"/>
                </a:solidFill>
              </a:rPr>
              <a:t> </a:t>
            </a:r>
            <a:r>
              <a:rPr lang="fr-FR" altLang="fr-FR" sz="2000"/>
              <a:t>des pôles (réels ou complexes) se retrouvent dans les </a:t>
            </a:r>
            <a:r>
              <a:rPr lang="fr-FR" altLang="fr-FR" sz="2000" b="1" u="sng">
                <a:solidFill>
                  <a:srgbClr val="FF0000"/>
                </a:solidFill>
              </a:rPr>
              <a:t>termes exponentiels</a:t>
            </a:r>
            <a:r>
              <a:rPr lang="fr-FR" altLang="fr-FR" sz="2000"/>
              <a:t>, et elles permettent de caractériser l’</a:t>
            </a:r>
            <a:r>
              <a:rPr lang="fr-FR" altLang="fr-FR" sz="2000" b="1">
                <a:solidFill>
                  <a:srgbClr val="FF0000"/>
                </a:solidFill>
              </a:rPr>
              <a:t>amortissement</a:t>
            </a:r>
            <a:r>
              <a:rPr lang="fr-FR" altLang="fr-FR" sz="2000"/>
              <a:t>,</a:t>
            </a:r>
          </a:p>
          <a:p>
            <a:r>
              <a:rPr lang="fr-FR" altLang="fr-FR" sz="2000"/>
              <a:t>  </a:t>
            </a:r>
          </a:p>
          <a:p>
            <a:endParaRPr lang="fr-FR" altLang="fr-FR" sz="2000"/>
          </a:p>
          <a:p>
            <a:r>
              <a:rPr lang="fr-FR" altLang="fr-FR" sz="2000"/>
              <a:t>Les </a:t>
            </a:r>
            <a:r>
              <a:rPr lang="fr-FR" altLang="fr-FR" sz="2000" b="1" u="sng">
                <a:solidFill>
                  <a:srgbClr val="FF0000"/>
                </a:solidFill>
              </a:rPr>
              <a:t>parties imaginaires</a:t>
            </a:r>
            <a:r>
              <a:rPr lang="fr-FR" altLang="fr-FR" sz="2000" b="1">
                <a:solidFill>
                  <a:srgbClr val="FF0000"/>
                </a:solidFill>
              </a:rPr>
              <a:t> </a:t>
            </a:r>
            <a:r>
              <a:rPr lang="fr-FR" altLang="fr-FR" sz="2000"/>
              <a:t>des pôles complexes conjugués se retrouvent dans </a:t>
            </a:r>
            <a:r>
              <a:rPr lang="fr-FR" altLang="fr-FR" sz="2000" b="1" u="sng">
                <a:solidFill>
                  <a:srgbClr val="FF0000"/>
                </a:solidFill>
              </a:rPr>
              <a:t>les pulsations</a:t>
            </a:r>
            <a:r>
              <a:rPr lang="fr-FR" altLang="fr-FR" sz="2000" b="1">
                <a:solidFill>
                  <a:srgbClr val="FF0000"/>
                </a:solidFill>
              </a:rPr>
              <a:t> </a:t>
            </a:r>
            <a:r>
              <a:rPr lang="fr-FR" altLang="fr-FR" sz="2000"/>
              <a:t>des termes oscillants, et elles permettent de caractériser </a:t>
            </a:r>
            <a:r>
              <a:rPr lang="fr-FR" altLang="fr-FR" sz="2000" b="1">
                <a:solidFill>
                  <a:srgbClr val="FF0000"/>
                </a:solidFill>
              </a:rPr>
              <a:t>la rapidité</a:t>
            </a:r>
            <a:r>
              <a:rPr lang="fr-FR" altLang="fr-FR" sz="2000"/>
              <a:t> (fréquence des oscillations).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258888" y="1433513"/>
            <a:ext cx="7705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/>
              <a:t>Dans le cas d’une réponse impulsionnelle, l’équation de la sortie peut s’écrire :</a:t>
            </a:r>
          </a:p>
          <a:p>
            <a:pPr eaLnBrk="1" hangingPunct="1"/>
            <a:r>
              <a:rPr lang="fr-FR" altLang="fr-FR" sz="2000"/>
              <a:t> </a:t>
            </a:r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47424" r="29207" b="44164"/>
          <a:stretch>
            <a:fillRect/>
          </a:stretch>
        </p:blipFill>
        <p:spPr bwMode="auto">
          <a:xfrm>
            <a:off x="1822450" y="2489200"/>
            <a:ext cx="6462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289050" y="3008313"/>
            <a:ext cx="761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 i="1"/>
              <a:t>avec p</a:t>
            </a:r>
            <a:r>
              <a:rPr lang="fr-FR" altLang="fr-FR" sz="1800" i="1" baseline="-25000"/>
              <a:t>i</a:t>
            </a:r>
            <a:r>
              <a:rPr lang="fr-FR" altLang="fr-FR" sz="1800" i="1"/>
              <a:t> les pôles réels     et     a</a:t>
            </a:r>
            <a:r>
              <a:rPr lang="fr-FR" altLang="fr-FR" sz="1800" i="1" baseline="-25000"/>
              <a:t>i</a:t>
            </a:r>
            <a:r>
              <a:rPr lang="fr-FR" altLang="fr-FR" sz="1800" i="1"/>
              <a:t> ± j b</a:t>
            </a:r>
            <a:r>
              <a:rPr lang="fr-FR" altLang="fr-FR" sz="1800" i="1" baseline="-25000"/>
              <a:t>i</a:t>
            </a:r>
            <a:r>
              <a:rPr lang="fr-FR" altLang="fr-FR" sz="1800" i="1"/>
              <a:t> les pôles complexes conjugués</a:t>
            </a:r>
          </a:p>
        </p:txBody>
      </p:sp>
    </p:spTree>
    <p:extLst>
      <p:ext uri="{BB962C8B-B14F-4D97-AF65-F5344CB8AC3E}">
        <p14:creationId xmlns:p14="http://schemas.microsoft.com/office/powerpoint/2010/main" val="37228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06" y="988814"/>
            <a:ext cx="520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pôles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</a:p>
          <a:p>
            <a:pPr algn="ctr"/>
            <a:r>
              <a:rPr lang="fr-FR" alt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 d’Evans</a:t>
            </a:r>
            <a:endParaRPr lang="fr-FR" alt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39" y="1991980"/>
            <a:ext cx="7374573" cy="422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06" y="988814"/>
            <a:ext cx="5203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pôles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195388" y="1404938"/>
            <a:ext cx="7956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/>
              <a:t>La réponse d’un système linéaire est donc déterminée par la position de ses pôles dans le plan complexe :</a:t>
            </a:r>
          </a:p>
          <a:p>
            <a:pPr eaLnBrk="1" hangingPunct="1"/>
            <a:endParaRPr lang="fr-FR" altLang="fr-FR" sz="1800" dirty="0"/>
          </a:p>
          <a:p>
            <a:pPr algn="ctr" eaLnBrk="1" hangingPunct="1"/>
            <a:r>
              <a:rPr lang="fr-FR" altLang="fr-FR" sz="1800" dirty="0"/>
              <a:t>un système du 10</a:t>
            </a:r>
            <a:r>
              <a:rPr lang="fr-FR" altLang="fr-FR" sz="1800" baseline="30000" dirty="0"/>
              <a:t>ème</a:t>
            </a:r>
            <a:r>
              <a:rPr lang="fr-FR" altLang="fr-FR" sz="1800" dirty="0"/>
              <a:t> ordre a 10 pôles, sa réponse comporte au maximum 10 termes.</a:t>
            </a:r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3043238" y="3473450"/>
            <a:ext cx="5478462" cy="2887663"/>
            <a:chOff x="2712551" y="3242572"/>
            <a:chExt cx="5478264" cy="2888630"/>
          </a:xfrm>
        </p:grpSpPr>
        <p:sp>
          <p:nvSpPr>
            <p:cNvPr id="6" name="Line 15"/>
            <p:cNvSpPr>
              <a:spLocks noChangeShapeType="1"/>
            </p:cNvSpPr>
            <p:nvPr/>
          </p:nvSpPr>
          <p:spPr bwMode="auto">
            <a:xfrm>
              <a:off x="3073300" y="5861156"/>
              <a:ext cx="47282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rot="-5400000">
              <a:off x="1764008" y="4551864"/>
              <a:ext cx="26185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3068046" y="3862466"/>
              <a:ext cx="0" cy="201271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3082056" y="3862466"/>
              <a:ext cx="441304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2712551" y="3599481"/>
              <a:ext cx="329227" cy="461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0000FF"/>
                  </a:solidFill>
                </a:rPr>
                <a:t>e</a:t>
              </a:r>
              <a:r>
                <a:rPr lang="fr-FR" altLang="fr-FR" sz="2000" baseline="-25000">
                  <a:solidFill>
                    <a:srgbClr val="0000FF"/>
                  </a:solidFill>
                </a:rPr>
                <a:t>0</a:t>
              </a:r>
              <a:endParaRPr lang="fr-FR" altLang="fr-FR" sz="2000">
                <a:solidFill>
                  <a:srgbClr val="0000FF"/>
                </a:solidFill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7861588" y="5670101"/>
              <a:ext cx="329227" cy="46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000000"/>
                  </a:solidFill>
                </a:rPr>
                <a:t>t</a:t>
              </a:r>
            </a:p>
          </p:txBody>
        </p:sp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3044825" y="3735388"/>
            <a:ext cx="5070475" cy="2378075"/>
            <a:chOff x="2714302" y="3504806"/>
            <a:chExt cx="5071068" cy="2379142"/>
          </a:xfrm>
        </p:grpSpPr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2714302" y="3504806"/>
              <a:ext cx="4819327" cy="2379142"/>
            </a:xfrm>
            <a:custGeom>
              <a:avLst/>
              <a:gdLst>
                <a:gd name="T0" fmla="*/ 0 w 2752"/>
                <a:gd name="T1" fmla="*/ 2147483647 h 1357"/>
                <a:gd name="T2" fmla="*/ 2147483647 w 2752"/>
                <a:gd name="T3" fmla="*/ 2147483647 h 1357"/>
                <a:gd name="T4" fmla="*/ 2147483647 w 2752"/>
                <a:gd name="T5" fmla="*/ 2147483647 h 1357"/>
                <a:gd name="T6" fmla="*/ 2147483647 w 2752"/>
                <a:gd name="T7" fmla="*/ 2147483647 h 1357"/>
                <a:gd name="T8" fmla="*/ 2147483647 w 2752"/>
                <a:gd name="T9" fmla="*/ 2147483647 h 1357"/>
                <a:gd name="T10" fmla="*/ 2147483647 w 2752"/>
                <a:gd name="T11" fmla="*/ 2147483647 h 1357"/>
                <a:gd name="T12" fmla="*/ 2147483647 w 2752"/>
                <a:gd name="T13" fmla="*/ 2147483647 h 1357"/>
                <a:gd name="T14" fmla="*/ 2147483647 w 2752"/>
                <a:gd name="T15" fmla="*/ 2147483647 h 1357"/>
                <a:gd name="T16" fmla="*/ 2147483647 w 2752"/>
                <a:gd name="T17" fmla="*/ 2147483647 h 1357"/>
                <a:gd name="T18" fmla="*/ 2147483647 w 2752"/>
                <a:gd name="T19" fmla="*/ 2147483647 h 1357"/>
                <a:gd name="T20" fmla="*/ 2147483647 w 2752"/>
                <a:gd name="T21" fmla="*/ 2147483647 h 1357"/>
                <a:gd name="T22" fmla="*/ 2147483647 w 2752"/>
                <a:gd name="T23" fmla="*/ 2147483647 h 1357"/>
                <a:gd name="T24" fmla="*/ 2147483647 w 2752"/>
                <a:gd name="T25" fmla="*/ 2147483647 h 1357"/>
                <a:gd name="T26" fmla="*/ 2147483647 w 2752"/>
                <a:gd name="T27" fmla="*/ 2147483647 h 1357"/>
                <a:gd name="T28" fmla="*/ 2147483647 w 2752"/>
                <a:gd name="T29" fmla="*/ 2147483647 h 1357"/>
                <a:gd name="T30" fmla="*/ 2147483647 w 2752"/>
                <a:gd name="T31" fmla="*/ 2147483647 h 13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52"/>
                <a:gd name="T49" fmla="*/ 0 h 1357"/>
                <a:gd name="T50" fmla="*/ 2752 w 2752"/>
                <a:gd name="T51" fmla="*/ 1357 h 13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52" h="1357">
                  <a:moveTo>
                    <a:pt x="0" y="1337"/>
                  </a:moveTo>
                  <a:cubicBezTo>
                    <a:pt x="10" y="1337"/>
                    <a:pt x="23" y="1337"/>
                    <a:pt x="60" y="1337"/>
                  </a:cubicBezTo>
                  <a:cubicBezTo>
                    <a:pt x="97" y="1337"/>
                    <a:pt x="164" y="1357"/>
                    <a:pt x="225" y="1337"/>
                  </a:cubicBezTo>
                  <a:cubicBezTo>
                    <a:pt x="286" y="1317"/>
                    <a:pt x="362" y="1294"/>
                    <a:pt x="427" y="1217"/>
                  </a:cubicBezTo>
                  <a:cubicBezTo>
                    <a:pt x="492" y="1140"/>
                    <a:pt x="550" y="1022"/>
                    <a:pt x="615" y="872"/>
                  </a:cubicBezTo>
                  <a:cubicBezTo>
                    <a:pt x="680" y="722"/>
                    <a:pt x="761" y="454"/>
                    <a:pt x="817" y="317"/>
                  </a:cubicBezTo>
                  <a:cubicBezTo>
                    <a:pt x="873" y="180"/>
                    <a:pt x="917" y="94"/>
                    <a:pt x="952" y="47"/>
                  </a:cubicBezTo>
                  <a:cubicBezTo>
                    <a:pt x="987" y="0"/>
                    <a:pt x="1002" y="27"/>
                    <a:pt x="1027" y="32"/>
                  </a:cubicBezTo>
                  <a:cubicBezTo>
                    <a:pt x="1052" y="37"/>
                    <a:pt x="1067" y="27"/>
                    <a:pt x="1102" y="77"/>
                  </a:cubicBezTo>
                  <a:cubicBezTo>
                    <a:pt x="1137" y="127"/>
                    <a:pt x="1183" y="281"/>
                    <a:pt x="1237" y="332"/>
                  </a:cubicBezTo>
                  <a:cubicBezTo>
                    <a:pt x="1291" y="383"/>
                    <a:pt x="1361" y="389"/>
                    <a:pt x="1425" y="384"/>
                  </a:cubicBezTo>
                  <a:cubicBezTo>
                    <a:pt x="1489" y="379"/>
                    <a:pt x="1550" y="324"/>
                    <a:pt x="1620" y="302"/>
                  </a:cubicBezTo>
                  <a:cubicBezTo>
                    <a:pt x="1690" y="280"/>
                    <a:pt x="1753" y="259"/>
                    <a:pt x="1845" y="249"/>
                  </a:cubicBezTo>
                  <a:cubicBezTo>
                    <a:pt x="1937" y="239"/>
                    <a:pt x="2038" y="243"/>
                    <a:pt x="2175" y="242"/>
                  </a:cubicBezTo>
                  <a:cubicBezTo>
                    <a:pt x="2312" y="241"/>
                    <a:pt x="2588" y="243"/>
                    <a:pt x="2670" y="242"/>
                  </a:cubicBezTo>
                  <a:cubicBezTo>
                    <a:pt x="2752" y="241"/>
                    <a:pt x="2670" y="236"/>
                    <a:pt x="2670" y="234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153184" y="3913799"/>
              <a:ext cx="632186" cy="46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>
                  <a:solidFill>
                    <a:srgbClr val="FF0000"/>
                  </a:solidFill>
                </a:rPr>
                <a:t>s(t)</a:t>
              </a:r>
            </a:p>
          </p:txBody>
        </p:sp>
      </p:grpSp>
      <p:sp>
        <p:nvSpPr>
          <p:cNvPr id="15" name="Ellipse 14"/>
          <p:cNvSpPr/>
          <p:nvPr/>
        </p:nvSpPr>
        <p:spPr>
          <a:xfrm>
            <a:off x="2824163" y="5372100"/>
            <a:ext cx="1360487" cy="1081088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1517650" y="4824413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009900"/>
                </a:solidFill>
              </a:rPr>
              <a:t>Zone d’influence</a:t>
            </a:r>
          </a:p>
          <a:p>
            <a:pPr algn="ctr" eaLnBrk="1" hangingPunct="1"/>
            <a:r>
              <a:rPr lang="fr-FR" altLang="fr-FR" sz="1800">
                <a:solidFill>
                  <a:srgbClr val="009900"/>
                </a:solidFill>
              </a:rPr>
              <a:t>de tous les pôles</a:t>
            </a:r>
          </a:p>
        </p:txBody>
      </p:sp>
      <p:sp>
        <p:nvSpPr>
          <p:cNvPr id="17" name="Ellipse 16"/>
          <p:cNvSpPr/>
          <p:nvPr/>
        </p:nvSpPr>
        <p:spPr>
          <a:xfrm>
            <a:off x="4337050" y="3527425"/>
            <a:ext cx="2725738" cy="1081088"/>
          </a:xfrm>
          <a:prstGeom prst="ellipse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578350" y="2938463"/>
            <a:ext cx="2311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Zone d’influence</a:t>
            </a:r>
          </a:p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des </a:t>
            </a:r>
            <a:r>
              <a:rPr lang="fr-FR" altLang="fr-FR" sz="1800" b="1">
                <a:solidFill>
                  <a:srgbClr val="CC00CC"/>
                </a:solidFill>
              </a:rPr>
              <a:t>pôles dominants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872038" y="5032375"/>
            <a:ext cx="3673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Les réponses lentes sont pénalisantes,</a:t>
            </a:r>
          </a:p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elles imposent donc la forme</a:t>
            </a:r>
          </a:p>
          <a:p>
            <a:pPr algn="ctr" eaLnBrk="1" hangingPunct="1"/>
            <a:r>
              <a:rPr lang="fr-FR" altLang="fr-FR" sz="1800">
                <a:solidFill>
                  <a:srgbClr val="CC00CC"/>
                </a:solidFill>
              </a:rPr>
              <a:t>de la réponse globale.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821609" y="4658317"/>
                <a:ext cx="3774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C339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ô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𝑙𝑒</m:t>
                          </m:r>
                          <m:r>
                            <a:rPr lang="fr-FR" b="0" i="1" smtClean="0">
                              <a:solidFill>
                                <a:srgbClr val="CC33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</a:rPr>
                        <m:t>1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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𝑐𝑠𝑡𝑒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𝑑𝑒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𝑡𝑝𝑠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ea typeface="Cambria Math"/>
                          <a:sym typeface="Symbol"/>
                        </a:rPr>
                        <m:t>≫</m:t>
                      </m:r>
                      <m:r>
                        <a:rPr lang="fr-FR" b="0" i="1" smtClean="0">
                          <a:solidFill>
                            <a:srgbClr val="CC3399"/>
                          </a:solidFill>
                          <a:latin typeface="Cambria Math"/>
                          <a:sym typeface="Symbol"/>
                        </a:rPr>
                        <m:t>1</m:t>
                      </m:r>
                    </m:oMath>
                  </m:oMathPara>
                </a14:m>
                <a:endParaRPr lang="fr-FR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09" y="4658317"/>
                <a:ext cx="377433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/>
      <p:bldP spid="17" grpId="0" animBg="1"/>
      <p:bldP spid="18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06" y="988814"/>
            <a:ext cx="5203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des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pôles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FTBF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la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réponse 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4069" r="63818" b="12773"/>
          <a:stretch>
            <a:fillRect/>
          </a:stretch>
        </p:blipFill>
        <p:spPr bwMode="auto">
          <a:xfrm>
            <a:off x="1749616" y="1398652"/>
            <a:ext cx="2819209" cy="390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0" t="16505" r="13234" b="9943"/>
          <a:stretch>
            <a:fillRect/>
          </a:stretch>
        </p:blipFill>
        <p:spPr bwMode="auto">
          <a:xfrm>
            <a:off x="5456821" y="1388924"/>
            <a:ext cx="2833104" cy="392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192212" y="5406865"/>
            <a:ext cx="7883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/>
              <a:t>Un système d’ordre élevé a en général un ou deux pôles dominants et se comporte donc comme un 1</a:t>
            </a:r>
            <a:r>
              <a:rPr lang="fr-FR" altLang="fr-FR" sz="1800" baseline="30000" dirty="0"/>
              <a:t>er</a:t>
            </a:r>
            <a:r>
              <a:rPr lang="fr-FR" altLang="fr-FR" sz="1800" dirty="0"/>
              <a:t> ou un 2</a:t>
            </a:r>
            <a:r>
              <a:rPr lang="fr-FR" altLang="fr-FR" sz="1800" baseline="30000" dirty="0"/>
              <a:t>nd</a:t>
            </a:r>
            <a:r>
              <a:rPr lang="fr-FR" altLang="fr-FR" sz="1800" dirty="0"/>
              <a:t> ordre ; on peut donc simplifier la transmittance d’un système d’ordre élevé en ne conservant que le ou les pôles dominants.</a:t>
            </a:r>
          </a:p>
        </p:txBody>
      </p:sp>
    </p:spTree>
    <p:extLst>
      <p:ext uri="{BB962C8B-B14F-4D97-AF65-F5344CB8AC3E}">
        <p14:creationId xmlns:p14="http://schemas.microsoft.com/office/powerpoint/2010/main" val="26931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3" y="5284053"/>
            <a:ext cx="109855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des pôles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298700" y="9620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" name="Picture 2" descr="Q17 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3126" b="11151"/>
          <a:stretch>
            <a:fillRect/>
          </a:stretch>
        </p:blipFill>
        <p:spPr bwMode="auto">
          <a:xfrm>
            <a:off x="3760788" y="1379538"/>
            <a:ext cx="53292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66838" y="3023870"/>
            <a:ext cx="2008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/>
              <a:t>Prenons K</a:t>
            </a:r>
            <a:r>
              <a:rPr lang="fr-FR" altLang="fr-FR" sz="2000" baseline="-25000"/>
              <a:t>p</a:t>
            </a:r>
            <a:r>
              <a:rPr lang="fr-FR" altLang="fr-FR" sz="2000"/>
              <a:t> = 49 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931177"/>
              </p:ext>
            </p:extLst>
          </p:nvPr>
        </p:nvGraphicFramePr>
        <p:xfrm>
          <a:off x="4191000" y="2944495"/>
          <a:ext cx="4670425" cy="87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4" imgW="3327400" imgH="622300" progId="Equation.DSMT4">
                  <p:embed/>
                </p:oleObj>
              </mc:Choice>
              <mc:Fallback>
                <p:oleObj name="Equation" r:id="rId4" imgW="33274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44495"/>
                        <a:ext cx="4670425" cy="87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29382" r="3526" b="7285"/>
          <a:stretch>
            <a:fillRect/>
          </a:stretch>
        </p:blipFill>
        <p:spPr bwMode="auto">
          <a:xfrm>
            <a:off x="1737358" y="3769624"/>
            <a:ext cx="6543993" cy="26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31900" y="1918295"/>
            <a:ext cx="27457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800" dirty="0"/>
              <a:t>Inutile d’analyser pour les 2 entrées </a:t>
            </a:r>
            <a:r>
              <a:rPr lang="fr-FR" altLang="fr-FR" sz="1800" dirty="0" smtClean="0"/>
              <a:t>; nous </a:t>
            </a:r>
            <a:r>
              <a:rPr lang="fr-FR" altLang="fr-FR" sz="1800" dirty="0"/>
              <a:t>allons donc</a:t>
            </a:r>
          </a:p>
          <a:p>
            <a:pPr eaLnBrk="1" hangingPunct="1"/>
            <a:r>
              <a:rPr lang="fr-FR" altLang="fr-FR" sz="1800" dirty="0"/>
              <a:t>supposer que </a:t>
            </a:r>
            <a:r>
              <a:rPr lang="fr-FR" altLang="fr-FR" sz="1800" b="1" dirty="0">
                <a:solidFill>
                  <a:srgbClr val="FF0000"/>
                </a:solidFill>
              </a:rPr>
              <a:t>Cr(p) = 0</a:t>
            </a:r>
            <a:r>
              <a:rPr lang="fr-FR" altLang="fr-F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49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graphicFrame>
        <p:nvGraphicFramePr>
          <p:cNvPr id="3" name="Object 5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451710" imgH="652471" progId="Equation.DSMT4">
                  <p:embed/>
                </p:oleObj>
              </mc:Choice>
              <mc:Fallback>
                <p:oleObj name="Equation" r:id="rId3" imgW="451710" imgH="65247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15290"/>
            <a:ext cx="2760663" cy="24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366838"/>
            <a:ext cx="352583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1913" y="4197350"/>
            <a:ext cx="7715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u="sng" dirty="0"/>
              <a:t>Exigences à satisfaire</a:t>
            </a:r>
            <a:r>
              <a:rPr lang="fr-FR" altLang="fr-FR" sz="1600" dirty="0"/>
              <a:t> :</a:t>
            </a:r>
          </a:p>
          <a:p>
            <a:pPr eaLnBrk="1" hangingPunct="1"/>
            <a:r>
              <a:rPr lang="fr-FR" altLang="fr-FR" sz="1600" b="1" dirty="0"/>
              <a:t> </a:t>
            </a:r>
            <a:endParaRPr lang="fr-FR" altLang="fr-FR" sz="1600" dirty="0"/>
          </a:p>
          <a:p>
            <a:pPr eaLnBrk="1" hangingPunct="1"/>
            <a:r>
              <a:rPr lang="fr-FR" altLang="fr-FR" sz="1600" b="1" dirty="0"/>
              <a:t>Stabilité :		</a:t>
            </a:r>
            <a:r>
              <a:rPr lang="fr-FR" altLang="fr-FR" sz="1600" dirty="0"/>
              <a:t>Marge de phase				≥ 45°</a:t>
            </a:r>
          </a:p>
          <a:p>
            <a:pPr eaLnBrk="1" hangingPunct="1"/>
            <a:r>
              <a:rPr lang="fr-FR" altLang="fr-FR" sz="1600" dirty="0"/>
              <a:t>		Marge de gain				≥ 10dB</a:t>
            </a:r>
          </a:p>
          <a:p>
            <a:pPr eaLnBrk="1" hangingPunct="1"/>
            <a:r>
              <a:rPr lang="fr-FR" altLang="fr-FR" sz="1600" dirty="0"/>
              <a:t> </a:t>
            </a:r>
          </a:p>
          <a:p>
            <a:pPr eaLnBrk="1" hangingPunct="1"/>
            <a:r>
              <a:rPr lang="fr-FR" altLang="fr-FR" sz="1600" b="1" dirty="0"/>
              <a:t>Précision :	</a:t>
            </a:r>
            <a:r>
              <a:rPr lang="fr-FR" altLang="fr-FR" sz="1600" dirty="0"/>
              <a:t>Erreur statique pour une vitesse </a:t>
            </a:r>
            <a:r>
              <a:rPr lang="fr-FR" altLang="fr-FR" sz="1600" dirty="0" err="1"/>
              <a:t>V</a:t>
            </a:r>
            <a:r>
              <a:rPr lang="fr-FR" altLang="fr-FR" sz="1600" baseline="-25000" dirty="0" err="1"/>
              <a:t>cons</a:t>
            </a:r>
            <a:r>
              <a:rPr lang="fr-FR" altLang="fr-FR" sz="1600" dirty="0"/>
              <a:t> en ligne droite	± 2%</a:t>
            </a:r>
          </a:p>
          <a:p>
            <a:pPr eaLnBrk="1" hangingPunct="1"/>
            <a:r>
              <a:rPr lang="fr-FR" altLang="fr-FR" sz="1600" dirty="0"/>
              <a:t>		Dépassement sur la vitesse			aucun</a:t>
            </a:r>
          </a:p>
          <a:p>
            <a:pPr eaLnBrk="1" hangingPunct="1"/>
            <a:r>
              <a:rPr lang="fr-FR" altLang="fr-FR" sz="1600" b="1" dirty="0"/>
              <a:t> </a:t>
            </a:r>
            <a:endParaRPr lang="fr-FR" altLang="fr-FR" sz="1600" dirty="0"/>
          </a:p>
          <a:p>
            <a:pPr eaLnBrk="1" hangingPunct="1"/>
            <a:r>
              <a:rPr lang="fr-FR" altLang="fr-FR" sz="1600" b="1" dirty="0"/>
              <a:t>Rapidité :		</a:t>
            </a:r>
            <a:r>
              <a:rPr lang="fr-FR" altLang="fr-FR" sz="1600" dirty="0"/>
              <a:t>Temps de réponse à 5% pour chaque consigne 	≤ 0,3 s</a:t>
            </a:r>
          </a:p>
        </p:txBody>
      </p:sp>
    </p:spTree>
    <p:extLst>
      <p:ext uri="{BB962C8B-B14F-4D97-AF65-F5344CB8AC3E}">
        <p14:creationId xmlns:p14="http://schemas.microsoft.com/office/powerpoint/2010/main" val="6325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pic>
        <p:nvPicPr>
          <p:cNvPr id="5" name="Picture 2" descr="Q16 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9423"/>
          <a:stretch>
            <a:fillRect/>
          </a:stretch>
        </p:blipFill>
        <p:spPr bwMode="auto">
          <a:xfrm>
            <a:off x="1716088" y="1688573"/>
            <a:ext cx="6691312" cy="22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43013" y="1519504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u="sng" dirty="0"/>
              <a:t>Schéma-bloc</a:t>
            </a:r>
            <a:r>
              <a:rPr lang="fr-FR" altLang="fr-FR" sz="1600" dirty="0"/>
              <a:t> de l’asservissement en vitesse 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132138" y="4411663"/>
          <a:ext cx="41036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4" imgW="2476500" imgH="228600" progId="Equation.DSMT4">
                  <p:embed/>
                </p:oleObj>
              </mc:Choice>
              <mc:Fallback>
                <p:oleObj name="Equation" r:id="rId4" imgW="2476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11663"/>
                        <a:ext cx="410368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86865"/>
              </p:ext>
            </p:extLst>
          </p:nvPr>
        </p:nvGraphicFramePr>
        <p:xfrm>
          <a:off x="1289050" y="5081588"/>
          <a:ext cx="37385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6" imgW="2641600" imgH="914400" progId="Equation.DSMT4">
                  <p:embed/>
                </p:oleObj>
              </mc:Choice>
              <mc:Fallback>
                <p:oleObj name="Equation" r:id="rId6" imgW="2641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081588"/>
                        <a:ext cx="37385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052666"/>
              </p:ext>
            </p:extLst>
          </p:nvPr>
        </p:nvGraphicFramePr>
        <p:xfrm>
          <a:off x="5257800" y="5081588"/>
          <a:ext cx="37782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8" imgW="2667000" imgH="914400" progId="Equation.DSMT4">
                  <p:embed/>
                </p:oleObj>
              </mc:Choice>
              <mc:Fallback>
                <p:oleObj name="Equation" r:id="rId8" imgW="26670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81588"/>
                        <a:ext cx="37782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43013" y="38989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600" u="sng"/>
              <a:t>Par le théorème de superposition</a:t>
            </a:r>
            <a:r>
              <a:rPr lang="fr-FR" altLang="fr-FR" sz="1600"/>
              <a:t> :</a:t>
            </a:r>
          </a:p>
        </p:txBody>
      </p:sp>
    </p:spTree>
    <p:extLst>
      <p:ext uri="{BB962C8B-B14F-4D97-AF65-F5344CB8AC3E}">
        <p14:creationId xmlns:p14="http://schemas.microsoft.com/office/powerpoint/2010/main" val="25007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-2" y="147083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Généralités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0" name="Group 2"/>
          <p:cNvGrpSpPr>
            <a:grpSpLocks/>
          </p:cNvGrpSpPr>
          <p:nvPr/>
        </p:nvGrpSpPr>
        <p:grpSpPr bwMode="auto">
          <a:xfrm>
            <a:off x="1219200" y="1676400"/>
            <a:ext cx="7680325" cy="1670050"/>
            <a:chOff x="2511" y="5568"/>
            <a:chExt cx="6575" cy="1431"/>
          </a:xfrm>
        </p:grpSpPr>
        <p:sp>
          <p:nvSpPr>
            <p:cNvPr id="81" name="Rectangle 3"/>
            <p:cNvSpPr>
              <a:spLocks noChangeArrowheads="1"/>
            </p:cNvSpPr>
            <p:nvPr/>
          </p:nvSpPr>
          <p:spPr bwMode="auto">
            <a:xfrm>
              <a:off x="4830" y="5693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>
              <a:off x="4110" y="5873"/>
              <a:ext cx="7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230" y="5573"/>
              <a:ext cx="30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>
                  <a:sym typeface="Symbol" pitchFamily="18" charset="2"/>
                </a:rPr>
                <a:t></a:t>
              </a:r>
              <a:r>
                <a:rPr lang="fr-FR" altLang="fr-FR" sz="1600" b="1"/>
                <a:t>(t)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5210" y="5738"/>
              <a:ext cx="8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correcteur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6885" y="5708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Line 8"/>
            <p:cNvSpPr>
              <a:spLocks noChangeShapeType="1"/>
            </p:cNvSpPr>
            <p:nvPr/>
          </p:nvSpPr>
          <p:spPr bwMode="auto">
            <a:xfrm>
              <a:off x="6405" y="5888"/>
              <a:ext cx="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Line 9"/>
            <p:cNvSpPr>
              <a:spLocks noChangeShapeType="1"/>
            </p:cNvSpPr>
            <p:nvPr/>
          </p:nvSpPr>
          <p:spPr bwMode="auto">
            <a:xfrm>
              <a:off x="8465" y="5868"/>
              <a:ext cx="6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6515" y="5588"/>
              <a:ext cx="30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e(t)</a:t>
              </a:r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8605" y="5568"/>
              <a:ext cx="301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s(t)</a:t>
              </a:r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7325" y="5783"/>
              <a:ext cx="80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Système</a:t>
              </a:r>
            </a:p>
          </p:txBody>
        </p:sp>
        <p:grpSp>
          <p:nvGrpSpPr>
            <p:cNvPr id="91" name="Group 13"/>
            <p:cNvGrpSpPr>
              <a:grpSpLocks/>
            </p:cNvGrpSpPr>
            <p:nvPr/>
          </p:nvGrpSpPr>
          <p:grpSpPr bwMode="auto">
            <a:xfrm>
              <a:off x="3578" y="5613"/>
              <a:ext cx="525" cy="525"/>
              <a:chOff x="4005" y="7350"/>
              <a:chExt cx="525" cy="525"/>
            </a:xfrm>
          </p:grpSpPr>
          <p:sp>
            <p:nvSpPr>
              <p:cNvPr id="100" name="Oval 14"/>
              <p:cNvSpPr>
                <a:spLocks noChangeArrowheads="1"/>
              </p:cNvSpPr>
              <p:nvPr/>
            </p:nvSpPr>
            <p:spPr bwMode="auto">
              <a:xfrm>
                <a:off x="4005" y="7350"/>
                <a:ext cx="525" cy="5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15"/>
              <p:cNvSpPr>
                <a:spLocks noChangeShapeType="1"/>
              </p:cNvSpPr>
              <p:nvPr/>
            </p:nvSpPr>
            <p:spPr bwMode="auto">
              <a:xfrm>
                <a:off x="4088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16"/>
              <p:cNvSpPr>
                <a:spLocks noChangeShapeType="1"/>
              </p:cNvSpPr>
              <p:nvPr/>
            </p:nvSpPr>
            <p:spPr bwMode="auto">
              <a:xfrm flipH="1">
                <a:off x="4080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17"/>
              <p:cNvSpPr>
                <a:spLocks noChangeShapeType="1"/>
              </p:cNvSpPr>
              <p:nvPr/>
            </p:nvSpPr>
            <p:spPr bwMode="auto">
              <a:xfrm rot="5400000">
                <a:off x="4103" y="754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>
                <a:off x="4111" y="7553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Line 19"/>
              <p:cNvSpPr>
                <a:spLocks noChangeShapeType="1"/>
              </p:cNvSpPr>
              <p:nvPr/>
            </p:nvSpPr>
            <p:spPr bwMode="auto">
              <a:xfrm rot="5400000">
                <a:off x="4261" y="769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5685" y="6638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7265" y="6798"/>
              <a:ext cx="150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6125" y="6713"/>
              <a:ext cx="80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capteur</a:t>
              </a: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8767" y="5876"/>
              <a:ext cx="0" cy="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 rot="-5400000">
              <a:off x="3489" y="6472"/>
              <a:ext cx="6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 flipH="1">
              <a:off x="3825" y="6814"/>
              <a:ext cx="18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>
              <a:off x="2511" y="5865"/>
              <a:ext cx="106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2705" y="5596"/>
              <a:ext cx="7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600" b="1"/>
                <a:t>consigne</a:t>
              </a:r>
            </a:p>
          </p:txBody>
        </p:sp>
      </p:grpSp>
      <p:sp>
        <p:nvSpPr>
          <p:cNvPr id="127" name="Rectangle 49"/>
          <p:cNvSpPr>
            <a:spLocks noChangeArrowheads="1"/>
          </p:cNvSpPr>
          <p:nvPr/>
        </p:nvSpPr>
        <p:spPr bwMode="auto">
          <a:xfrm>
            <a:off x="4122738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403350" y="4304031"/>
            <a:ext cx="7459393" cy="1782695"/>
            <a:chOff x="1403350" y="4304031"/>
            <a:chExt cx="7459393" cy="1782695"/>
          </a:xfrm>
        </p:grpSpPr>
        <p:grpSp>
          <p:nvGrpSpPr>
            <p:cNvPr id="106" name="Group 28"/>
            <p:cNvGrpSpPr>
              <a:grpSpLocks/>
            </p:cNvGrpSpPr>
            <p:nvPr/>
          </p:nvGrpSpPr>
          <p:grpSpPr bwMode="auto">
            <a:xfrm>
              <a:off x="1403350" y="4304031"/>
              <a:ext cx="3482779" cy="1782695"/>
              <a:chOff x="2606" y="9533"/>
              <a:chExt cx="3362" cy="1559"/>
            </a:xfrm>
          </p:grpSpPr>
          <p:sp>
            <p:nvSpPr>
              <p:cNvPr id="107" name="Line 29"/>
              <p:cNvSpPr>
                <a:spLocks noChangeShapeType="1"/>
              </p:cNvSpPr>
              <p:nvPr/>
            </p:nvSpPr>
            <p:spPr bwMode="auto">
              <a:xfrm>
                <a:off x="3710" y="9873"/>
                <a:ext cx="5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4223" y="9612"/>
                <a:ext cx="891" cy="49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Line 31"/>
              <p:cNvSpPr>
                <a:spLocks noChangeShapeType="1"/>
              </p:cNvSpPr>
              <p:nvPr/>
            </p:nvSpPr>
            <p:spPr bwMode="auto">
              <a:xfrm>
                <a:off x="5119" y="9868"/>
                <a:ext cx="84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/>
            </p:nvSpPr>
            <p:spPr bwMode="auto">
              <a:xfrm>
                <a:off x="5453" y="9533"/>
                <a:ext cx="49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S(p)</a:t>
                </a:r>
              </a:p>
            </p:txBody>
          </p:sp>
          <p:sp>
            <p:nvSpPr>
              <p:cNvPr id="111" name="Rectangle 33"/>
              <p:cNvSpPr>
                <a:spLocks noChangeArrowheads="1"/>
              </p:cNvSpPr>
              <p:nvPr/>
            </p:nvSpPr>
            <p:spPr bwMode="auto">
              <a:xfrm>
                <a:off x="4455" y="9702"/>
                <a:ext cx="521" cy="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A(p)</a:t>
                </a:r>
              </a:p>
            </p:txBody>
          </p: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3178" y="9613"/>
                <a:ext cx="525" cy="525"/>
                <a:chOff x="4005" y="7350"/>
                <a:chExt cx="525" cy="525"/>
              </a:xfrm>
            </p:grpSpPr>
            <p:sp>
              <p:nvSpPr>
                <p:cNvPr id="121" name="Oval 35"/>
                <p:cNvSpPr>
                  <a:spLocks noChangeArrowheads="1"/>
                </p:cNvSpPr>
                <p:nvPr/>
              </p:nvSpPr>
              <p:spPr bwMode="auto">
                <a:xfrm>
                  <a:off x="4005" y="7350"/>
                  <a:ext cx="525" cy="52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2" name="Line 36"/>
                <p:cNvSpPr>
                  <a:spLocks noChangeShapeType="1"/>
                </p:cNvSpPr>
                <p:nvPr/>
              </p:nvSpPr>
              <p:spPr bwMode="auto">
                <a:xfrm>
                  <a:off x="4088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080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4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4103" y="754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5" name="Line 39"/>
                <p:cNvSpPr>
                  <a:spLocks noChangeShapeType="1"/>
                </p:cNvSpPr>
                <p:nvPr/>
              </p:nvSpPr>
              <p:spPr bwMode="auto">
                <a:xfrm>
                  <a:off x="4111" y="7553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4261" y="769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3" name="Rectangle 41"/>
              <p:cNvSpPr>
                <a:spLocks noChangeArrowheads="1"/>
              </p:cNvSpPr>
              <p:nvPr/>
            </p:nvSpPr>
            <p:spPr bwMode="auto">
              <a:xfrm>
                <a:off x="3929" y="10536"/>
                <a:ext cx="891" cy="55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42"/>
              <p:cNvSpPr>
                <a:spLocks noChangeShapeType="1"/>
              </p:cNvSpPr>
              <p:nvPr/>
            </p:nvSpPr>
            <p:spPr bwMode="auto">
              <a:xfrm>
                <a:off x="4818" y="10810"/>
                <a:ext cx="49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Rectangle 43"/>
              <p:cNvSpPr>
                <a:spLocks noChangeArrowheads="1"/>
              </p:cNvSpPr>
              <p:nvPr/>
            </p:nvSpPr>
            <p:spPr bwMode="auto">
              <a:xfrm>
                <a:off x="4122" y="10653"/>
                <a:ext cx="52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B(p)</a:t>
                </a:r>
              </a:p>
            </p:txBody>
          </p:sp>
          <p:sp>
            <p:nvSpPr>
              <p:cNvPr id="116" name="Line 44"/>
              <p:cNvSpPr>
                <a:spLocks noChangeShapeType="1"/>
              </p:cNvSpPr>
              <p:nvPr/>
            </p:nvSpPr>
            <p:spPr bwMode="auto">
              <a:xfrm>
                <a:off x="5313" y="9868"/>
                <a:ext cx="0" cy="9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45"/>
              <p:cNvSpPr>
                <a:spLocks noChangeShapeType="1"/>
              </p:cNvSpPr>
              <p:nvPr/>
            </p:nvSpPr>
            <p:spPr bwMode="auto">
              <a:xfrm rot="-5400000">
                <a:off x="3089" y="10472"/>
                <a:ext cx="67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Line 46"/>
              <p:cNvSpPr>
                <a:spLocks noChangeShapeType="1"/>
              </p:cNvSpPr>
              <p:nvPr/>
            </p:nvSpPr>
            <p:spPr bwMode="auto">
              <a:xfrm flipH="1">
                <a:off x="3425" y="10814"/>
                <a:ext cx="49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Line 47"/>
              <p:cNvSpPr>
                <a:spLocks noChangeShapeType="1"/>
              </p:cNvSpPr>
              <p:nvPr/>
            </p:nvSpPr>
            <p:spPr bwMode="auto">
              <a:xfrm>
                <a:off x="2606" y="9865"/>
                <a:ext cx="57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Rectangle 48"/>
              <p:cNvSpPr>
                <a:spLocks noChangeArrowheads="1"/>
              </p:cNvSpPr>
              <p:nvPr/>
            </p:nvSpPr>
            <p:spPr bwMode="auto">
              <a:xfrm>
                <a:off x="2650" y="9551"/>
                <a:ext cx="461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E(p)</a:t>
                </a: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5430568" y="4659083"/>
              <a:ext cx="3432175" cy="1385991"/>
              <a:chOff x="5430568" y="4659083"/>
              <a:chExt cx="3432175" cy="1385991"/>
            </a:xfrm>
          </p:grpSpPr>
          <p:graphicFrame>
            <p:nvGraphicFramePr>
              <p:cNvPr id="128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430678"/>
                  </p:ext>
                </p:extLst>
              </p:nvPr>
            </p:nvGraphicFramePr>
            <p:xfrm>
              <a:off x="5430568" y="5298757"/>
              <a:ext cx="3432175" cy="7463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86" name="Equation" r:id="rId3" imgW="2006280" imgH="431640" progId="Equation.DSMT4">
                      <p:embed/>
                    </p:oleObj>
                  </mc:Choice>
                  <mc:Fallback>
                    <p:oleObj name="Equation" r:id="rId3" imgW="2006280" imgH="431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0568" y="5298757"/>
                            <a:ext cx="3432175" cy="74631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" name="Text Box 53"/>
              <p:cNvSpPr txBox="1">
                <a:spLocks noChangeArrowheads="1"/>
              </p:cNvSpPr>
              <p:nvPr/>
            </p:nvSpPr>
            <p:spPr bwMode="auto">
              <a:xfrm>
                <a:off x="5582734" y="4659083"/>
                <a:ext cx="324008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dirty="0"/>
                  <a:t>Fonction de transfert en Boucle </a:t>
                </a:r>
                <a:r>
                  <a:rPr lang="fr-FR" altLang="fr-FR" dirty="0" smtClean="0"/>
                  <a:t>Fermée : </a:t>
                </a:r>
                <a:endParaRPr lang="fr-FR" altLang="fr-FR" dirty="0"/>
              </a:p>
            </p:txBody>
          </p:sp>
        </p:grpSp>
      </p:grpSp>
      <p:sp>
        <p:nvSpPr>
          <p:cNvPr id="130" name="Text Box 54"/>
          <p:cNvSpPr txBox="1">
            <a:spLocks noChangeArrowheads="1"/>
          </p:cNvSpPr>
          <p:nvPr/>
        </p:nvSpPr>
        <p:spPr bwMode="auto">
          <a:xfrm>
            <a:off x="1187450" y="955675"/>
            <a:ext cx="7956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générale d’un asservissement</a:t>
            </a:r>
            <a:endParaRPr lang="fr-FR" alt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148077" y="4106809"/>
            <a:ext cx="7883211" cy="2232025"/>
            <a:chOff x="1148077" y="4106809"/>
            <a:chExt cx="7883211" cy="2232025"/>
          </a:xfrm>
        </p:grpSpPr>
        <p:grpSp>
          <p:nvGrpSpPr>
            <p:cNvPr id="132" name="Group 83"/>
            <p:cNvGrpSpPr>
              <a:grpSpLocks/>
            </p:cNvGrpSpPr>
            <p:nvPr/>
          </p:nvGrpSpPr>
          <p:grpSpPr bwMode="auto">
            <a:xfrm>
              <a:off x="1148077" y="4106809"/>
              <a:ext cx="3727450" cy="2232025"/>
              <a:chOff x="4446" y="1525"/>
              <a:chExt cx="2348" cy="1406"/>
            </a:xfrm>
          </p:grpSpPr>
          <p:sp>
            <p:nvSpPr>
              <p:cNvPr id="133" name="Rectangle 79"/>
              <p:cNvSpPr>
                <a:spLocks noChangeArrowheads="1"/>
              </p:cNvSpPr>
              <p:nvPr/>
            </p:nvSpPr>
            <p:spPr bwMode="auto">
              <a:xfrm>
                <a:off x="4446" y="1525"/>
                <a:ext cx="2348" cy="1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" name="Line 59"/>
              <p:cNvSpPr>
                <a:spLocks noChangeShapeType="1"/>
              </p:cNvSpPr>
              <p:nvPr/>
            </p:nvSpPr>
            <p:spPr bwMode="auto">
              <a:xfrm>
                <a:off x="5324" y="1913"/>
                <a:ext cx="47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Rectangle 60"/>
              <p:cNvSpPr>
                <a:spLocks noChangeArrowheads="1"/>
              </p:cNvSpPr>
              <p:nvPr/>
            </p:nvSpPr>
            <p:spPr bwMode="auto">
              <a:xfrm>
                <a:off x="5794" y="1729"/>
                <a:ext cx="582" cy="3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Line 61"/>
              <p:cNvSpPr>
                <a:spLocks noChangeShapeType="1"/>
              </p:cNvSpPr>
              <p:nvPr/>
            </p:nvSpPr>
            <p:spPr bwMode="auto">
              <a:xfrm flipV="1">
                <a:off x="6375" y="1908"/>
                <a:ext cx="31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Rectangle 62"/>
              <p:cNvSpPr>
                <a:spLocks noChangeArrowheads="1"/>
              </p:cNvSpPr>
              <p:nvPr/>
            </p:nvSpPr>
            <p:spPr bwMode="auto">
              <a:xfrm>
                <a:off x="6446" y="1663"/>
                <a:ext cx="324" cy="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 dirty="0"/>
                  <a:t>S(p)</a:t>
                </a:r>
              </a:p>
            </p:txBody>
          </p:sp>
          <p:sp>
            <p:nvSpPr>
              <p:cNvPr id="138" name="Rectangle 63"/>
              <p:cNvSpPr>
                <a:spLocks noChangeArrowheads="1"/>
              </p:cNvSpPr>
              <p:nvPr/>
            </p:nvSpPr>
            <p:spPr bwMode="auto">
              <a:xfrm>
                <a:off x="5954" y="1783"/>
                <a:ext cx="340" cy="2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A(p)</a:t>
                </a:r>
              </a:p>
            </p:txBody>
          </p:sp>
          <p:grpSp>
            <p:nvGrpSpPr>
              <p:cNvPr id="139" name="Group 64"/>
              <p:cNvGrpSpPr>
                <a:grpSpLocks/>
              </p:cNvGrpSpPr>
              <p:nvPr/>
            </p:nvGrpSpPr>
            <p:grpSpPr bwMode="auto">
              <a:xfrm>
                <a:off x="4977" y="1726"/>
                <a:ext cx="343" cy="378"/>
                <a:chOff x="4005" y="7350"/>
                <a:chExt cx="525" cy="525"/>
              </a:xfrm>
            </p:grpSpPr>
            <p:sp>
              <p:nvSpPr>
                <p:cNvPr id="149" name="Oval 65"/>
                <p:cNvSpPr>
                  <a:spLocks noChangeArrowheads="1"/>
                </p:cNvSpPr>
                <p:nvPr/>
              </p:nvSpPr>
              <p:spPr bwMode="auto">
                <a:xfrm>
                  <a:off x="4005" y="7350"/>
                  <a:ext cx="525" cy="52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0" name="Line 66"/>
                <p:cNvSpPr>
                  <a:spLocks noChangeShapeType="1"/>
                </p:cNvSpPr>
                <p:nvPr/>
              </p:nvSpPr>
              <p:spPr bwMode="auto">
                <a:xfrm>
                  <a:off x="4088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4080" y="743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2" name="Line 68"/>
                <p:cNvSpPr>
                  <a:spLocks noChangeShapeType="1"/>
                </p:cNvSpPr>
                <p:nvPr/>
              </p:nvSpPr>
              <p:spPr bwMode="auto">
                <a:xfrm rot="5400000">
                  <a:off x="4103" y="754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Line 69"/>
                <p:cNvSpPr>
                  <a:spLocks noChangeShapeType="1"/>
                </p:cNvSpPr>
                <p:nvPr/>
              </p:nvSpPr>
              <p:spPr bwMode="auto">
                <a:xfrm>
                  <a:off x="4111" y="7553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4" name="Line 70"/>
                <p:cNvSpPr>
                  <a:spLocks noChangeShapeType="1"/>
                </p:cNvSpPr>
                <p:nvPr/>
              </p:nvSpPr>
              <p:spPr bwMode="auto">
                <a:xfrm rot="5400000">
                  <a:off x="4261" y="7695"/>
                  <a:ext cx="0" cy="1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0" name="Rectangle 71"/>
              <p:cNvSpPr>
                <a:spLocks noChangeArrowheads="1"/>
              </p:cNvSpPr>
              <p:nvPr/>
            </p:nvSpPr>
            <p:spPr bwMode="auto">
              <a:xfrm>
                <a:off x="5589" y="2389"/>
                <a:ext cx="581" cy="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Line 72"/>
              <p:cNvSpPr>
                <a:spLocks noChangeShapeType="1"/>
              </p:cNvSpPr>
              <p:nvPr/>
            </p:nvSpPr>
            <p:spPr bwMode="auto">
              <a:xfrm>
                <a:off x="6179" y="2590"/>
                <a:ext cx="27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Rectangle 73"/>
              <p:cNvSpPr>
                <a:spLocks noChangeArrowheads="1"/>
              </p:cNvSpPr>
              <p:nvPr/>
            </p:nvSpPr>
            <p:spPr bwMode="auto">
              <a:xfrm>
                <a:off x="5719" y="2475"/>
                <a:ext cx="340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B(p)</a:t>
                </a:r>
              </a:p>
            </p:txBody>
          </p:sp>
          <p:sp>
            <p:nvSpPr>
              <p:cNvPr id="143" name="Line 74"/>
              <p:cNvSpPr>
                <a:spLocks noChangeShapeType="1"/>
              </p:cNvSpPr>
              <p:nvPr/>
            </p:nvSpPr>
            <p:spPr bwMode="auto">
              <a:xfrm>
                <a:off x="6451" y="1918"/>
                <a:ext cx="0" cy="6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Line 76"/>
              <p:cNvSpPr>
                <a:spLocks noChangeShapeType="1"/>
              </p:cNvSpPr>
              <p:nvPr/>
            </p:nvSpPr>
            <p:spPr bwMode="auto">
              <a:xfrm flipH="1">
                <a:off x="5138" y="2591"/>
                <a:ext cx="4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Line 77"/>
              <p:cNvSpPr>
                <a:spLocks noChangeShapeType="1"/>
              </p:cNvSpPr>
              <p:nvPr/>
            </p:nvSpPr>
            <p:spPr bwMode="auto">
              <a:xfrm>
                <a:off x="4604" y="1907"/>
                <a:ext cx="37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Rectangle 78"/>
              <p:cNvSpPr>
                <a:spLocks noChangeArrowheads="1"/>
              </p:cNvSpPr>
              <p:nvPr/>
            </p:nvSpPr>
            <p:spPr bwMode="auto">
              <a:xfrm>
                <a:off x="4633" y="1681"/>
                <a:ext cx="301" cy="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E(p)</a:t>
                </a:r>
              </a:p>
            </p:txBody>
          </p:sp>
          <p:sp>
            <p:nvSpPr>
              <p:cNvPr id="147" name="Text Box 81"/>
              <p:cNvSpPr txBox="1">
                <a:spLocks noChangeArrowheads="1"/>
              </p:cNvSpPr>
              <p:nvPr/>
            </p:nvSpPr>
            <p:spPr bwMode="auto">
              <a:xfrm>
                <a:off x="5329" y="1616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altLang="fr-FR">
                    <a:sym typeface="Symbol" pitchFamily="18" charset="2"/>
                  </a:rPr>
                  <a:t></a:t>
                </a:r>
                <a:r>
                  <a:rPr lang="fr-FR" altLang="fr-FR" sz="1600">
                    <a:sym typeface="Symbol" pitchFamily="18" charset="2"/>
                  </a:rPr>
                  <a:t>(p)</a:t>
                </a:r>
              </a:p>
            </p:txBody>
          </p:sp>
          <p:sp>
            <p:nvSpPr>
              <p:cNvPr id="148" name="Rectangle 82"/>
              <p:cNvSpPr>
                <a:spLocks noChangeArrowheads="1"/>
              </p:cNvSpPr>
              <p:nvPr/>
            </p:nvSpPr>
            <p:spPr bwMode="auto">
              <a:xfrm>
                <a:off x="5148" y="2387"/>
                <a:ext cx="408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1800" b="1"/>
                  <a:t>S*(p)</a:t>
                </a: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4430713" y="4619755"/>
              <a:ext cx="4600575" cy="1488945"/>
              <a:chOff x="6220225" y="5346905"/>
              <a:chExt cx="4600575" cy="1488945"/>
            </a:xfrm>
          </p:grpSpPr>
          <p:sp>
            <p:nvSpPr>
              <p:cNvPr id="131" name="Text Box 56"/>
              <p:cNvSpPr txBox="1">
                <a:spLocks noChangeArrowheads="1"/>
              </p:cNvSpPr>
              <p:nvPr/>
            </p:nvSpPr>
            <p:spPr bwMode="auto">
              <a:xfrm>
                <a:off x="6985224" y="5346905"/>
                <a:ext cx="3240088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fr-FR" altLang="fr-FR" dirty="0"/>
                  <a:t>Fonction de transfert en Boucle </a:t>
                </a:r>
                <a:r>
                  <a:rPr lang="fr-FR" altLang="fr-FR" dirty="0" smtClean="0"/>
                  <a:t>Ouverte : </a:t>
                </a:r>
                <a:endParaRPr lang="fr-FR" altLang="fr-FR" dirty="0"/>
              </a:p>
            </p:txBody>
          </p:sp>
          <p:graphicFrame>
            <p:nvGraphicFramePr>
              <p:cNvPr id="4" name="Obje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8009752"/>
                  </p:ext>
                </p:extLst>
              </p:nvPr>
            </p:nvGraphicFramePr>
            <p:xfrm>
              <a:off x="6220225" y="6002413"/>
              <a:ext cx="4600575" cy="833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87" name="Équation" r:id="rId5" imgW="2806560" imgH="507960" progId="Equation.3">
                      <p:embed/>
                    </p:oleObj>
                  </mc:Choice>
                  <mc:Fallback>
                    <p:oleObj name="Équation" r:id="rId5" imgW="2806560" imgH="50796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0225" y="6002413"/>
                            <a:ext cx="4600575" cy="833437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0000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7838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0325" y="1676400"/>
            <a:ext cx="7680325" cy="1670050"/>
            <a:chOff x="2511" y="5568"/>
            <a:chExt cx="6575" cy="1431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830" y="5693"/>
              <a:ext cx="1581" cy="3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4110" y="5873"/>
              <a:ext cx="7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230" y="5573"/>
              <a:ext cx="30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>
                  <a:sym typeface="Symbol" pitchFamily="18" charset="2"/>
                </a:rPr>
                <a:t></a:t>
              </a:r>
              <a:r>
                <a:rPr lang="fr-FR" altLang="fr-FR" sz="1600" b="1"/>
                <a:t>(t)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210" y="5738"/>
              <a:ext cx="8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>
                  <a:solidFill>
                    <a:srgbClr val="FF0000"/>
                  </a:solidFill>
                </a:rPr>
                <a:t>correcteur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885" y="5708"/>
              <a:ext cx="1581" cy="3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405" y="5888"/>
              <a:ext cx="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8465" y="5868"/>
              <a:ext cx="6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515" y="5588"/>
              <a:ext cx="30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e(t)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605" y="5568"/>
              <a:ext cx="30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s(t)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325" y="5783"/>
              <a:ext cx="80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Système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578" y="5613"/>
              <a:ext cx="525" cy="525"/>
              <a:chOff x="4005" y="7350"/>
              <a:chExt cx="525" cy="525"/>
            </a:xfrm>
          </p:grpSpPr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4005" y="7350"/>
                <a:ext cx="525" cy="52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4088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4080" y="7433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 rot="5400000">
                <a:off x="4103" y="754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4111" y="7553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 rot="5400000">
                <a:off x="4261" y="7695"/>
                <a:ext cx="0" cy="1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5685" y="6638"/>
              <a:ext cx="1581" cy="361"/>
            </a:xfrm>
            <a:prstGeom prst="rect">
              <a:avLst/>
            </a:prstGeom>
            <a:noFill/>
            <a:ln w="38100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7265" y="6798"/>
              <a:ext cx="150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6125" y="6713"/>
              <a:ext cx="80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fr-FR" altLang="fr-FR" sz="1600" b="1">
                  <a:solidFill>
                    <a:srgbClr val="CC00CC"/>
                  </a:solidFill>
                </a:rPr>
                <a:t>capteur</a:t>
              </a: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8767" y="5876"/>
              <a:ext cx="0" cy="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rot="-5400000">
              <a:off x="3489" y="6472"/>
              <a:ext cx="67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H="1">
              <a:off x="3825" y="6814"/>
              <a:ext cx="18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2511" y="5865"/>
              <a:ext cx="106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705" y="5596"/>
              <a:ext cx="7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b="1"/>
                <a:t>consigne</a:t>
              </a:r>
            </a:p>
          </p:txBody>
        </p:sp>
      </p:grpSp>
      <p:pic>
        <p:nvPicPr>
          <p:cNvPr id="28" name="Picture 2" descr="Q16 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9423"/>
          <a:stretch>
            <a:fillRect/>
          </a:stretch>
        </p:blipFill>
        <p:spPr bwMode="auto">
          <a:xfrm>
            <a:off x="1296988" y="3813175"/>
            <a:ext cx="7748587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273300" y="949326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2000" b="1" dirty="0"/>
              <a:t>Illustration du </a:t>
            </a:r>
            <a:r>
              <a:rPr lang="fr-FR" altLang="fr-FR" sz="2000" b="1" dirty="0" smtClean="0"/>
              <a:t>cours : </a:t>
            </a:r>
            <a:r>
              <a:rPr lang="fr-FR" altLang="fr-FR" sz="2000" dirty="0" smtClean="0"/>
              <a:t>Roue Autonome </a:t>
            </a:r>
            <a:r>
              <a:rPr lang="fr-FR" altLang="fr-FR" sz="2000" dirty="0" err="1" smtClean="0"/>
              <a:t>ez</a:t>
            </a:r>
            <a:r>
              <a:rPr lang="fr-FR" altLang="fr-FR" sz="2000" dirty="0" smtClean="0"/>
              <a:t>-Wheel</a:t>
            </a:r>
            <a:endParaRPr lang="fr-FR" altLang="fr-FR" sz="2000" dirty="0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-2" y="147083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Généralités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33750" y="4016375"/>
            <a:ext cx="563563" cy="71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22975" y="5608638"/>
            <a:ext cx="563563" cy="709612"/>
          </a:xfrm>
          <a:prstGeom prst="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6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244295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74"/>
          <p:cNvSpPr txBox="1">
            <a:spLocks noChangeArrowheads="1"/>
          </p:cNvSpPr>
          <p:nvPr/>
        </p:nvSpPr>
        <p:spPr bwMode="auto">
          <a:xfrm>
            <a:off x="2463801" y="1008093"/>
            <a:ext cx="566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dirty="0" smtClean="0"/>
              <a:t>Stabilité : condition </a:t>
            </a:r>
            <a:r>
              <a:rPr lang="fr-FR" altLang="fr-FR" sz="2000" b="1" dirty="0"/>
              <a:t>sur les pôles de la FTBF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258888" y="5034841"/>
            <a:ext cx="77771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FF0000"/>
                </a:solidFill>
              </a:rPr>
              <a:t>La partie réelle des pôles doit donc </a:t>
            </a:r>
            <a:r>
              <a:rPr lang="fr-FR" altLang="fr-FR" b="1" dirty="0" smtClean="0">
                <a:solidFill>
                  <a:srgbClr val="FF0000"/>
                </a:solidFill>
              </a:rPr>
              <a:t>être strictement négatives </a:t>
            </a:r>
            <a:r>
              <a:rPr lang="fr-FR" altLang="fr-FR" dirty="0" smtClean="0"/>
              <a:t>pour </a:t>
            </a:r>
            <a:r>
              <a:rPr lang="fr-FR" altLang="fr-FR" dirty="0"/>
              <a:t>que la réponse converge vers 0</a:t>
            </a:r>
            <a:r>
              <a:rPr lang="fr-FR" altLang="fr-FR" dirty="0" smtClean="0"/>
              <a:t>.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sz="1800" dirty="0" smtClean="0"/>
              <a:t>Remarques : c’est le cas jusqu’à l’ordre 2…au-delà, il faut étudier les pôles.</a:t>
            </a:r>
            <a:endParaRPr lang="fr-FR" altLang="fr-FR" sz="18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289050" y="3989388"/>
            <a:ext cx="7616825" cy="889000"/>
            <a:chOff x="1289050" y="3989388"/>
            <a:chExt cx="7616825" cy="889000"/>
          </a:xfrm>
        </p:grpSpPr>
        <p:pic>
          <p:nvPicPr>
            <p:cNvPr id="5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5" t="47424" r="29207" b="44164"/>
            <a:stretch>
              <a:fillRect/>
            </a:stretch>
          </p:blipFill>
          <p:spPr bwMode="auto">
            <a:xfrm>
              <a:off x="1822450" y="3989388"/>
              <a:ext cx="64627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7"/>
            <p:cNvSpPr txBox="1">
              <a:spLocks noChangeArrowheads="1"/>
            </p:cNvSpPr>
            <p:nvPr/>
          </p:nvSpPr>
          <p:spPr bwMode="auto">
            <a:xfrm>
              <a:off x="1289050" y="4508500"/>
              <a:ext cx="7616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altLang="fr-FR" sz="1800" i="1" dirty="0"/>
                <a:t>avec p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les pôles réels     et     a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± j b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les pôles complexes conjugués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379537" y="1657559"/>
            <a:ext cx="7705725" cy="2247900"/>
            <a:chOff x="1258888" y="1700213"/>
            <a:chExt cx="7705725" cy="2247900"/>
          </a:xfrm>
        </p:grpSpPr>
        <p:sp>
          <p:nvSpPr>
            <p:cNvPr id="8" name="ZoneTexte 4"/>
            <p:cNvSpPr txBox="1">
              <a:spLocks noChangeArrowheads="1"/>
            </p:cNvSpPr>
            <p:nvPr/>
          </p:nvSpPr>
          <p:spPr bwMode="auto">
            <a:xfrm>
              <a:off x="1258888" y="1700213"/>
              <a:ext cx="7705725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altLang="fr-FR" sz="2000" dirty="0"/>
                <a:t>Dans le cas d’une réponse impulsionnelle, l’équation de la sortie peut s’écrire :</a:t>
              </a:r>
            </a:p>
            <a:p>
              <a:pPr eaLnBrk="1" hangingPunct="1"/>
              <a:r>
                <a:rPr lang="fr-FR" altLang="fr-FR" sz="2000" dirty="0"/>
                <a:t> </a:t>
              </a:r>
            </a:p>
            <a:p>
              <a:pPr eaLnBrk="1" hangingPunct="1"/>
              <a:r>
                <a:rPr lang="fr-FR" altLang="fr-FR" sz="2000" dirty="0"/>
                <a:t> 		</a:t>
              </a:r>
              <a:r>
                <a:rPr lang="fr-FR" altLang="fr-FR" sz="2000" i="1" dirty="0"/>
                <a:t>.			avec </a:t>
              </a:r>
              <a:r>
                <a:rPr lang="fr-FR" altLang="fr-FR" sz="1800" i="1" dirty="0"/>
                <a:t>p</a:t>
              </a:r>
              <a:r>
                <a:rPr lang="fr-FR" altLang="fr-FR" sz="1800" i="1" baseline="-25000" dirty="0"/>
                <a:t>i</a:t>
              </a:r>
              <a:r>
                <a:rPr lang="fr-FR" altLang="fr-FR" sz="1800" i="1" dirty="0"/>
                <a:t> les pôles et </a:t>
              </a:r>
              <a:r>
                <a:rPr lang="fr-FR" altLang="fr-FR" sz="1800" i="1" dirty="0" err="1"/>
                <a:t>z</a:t>
              </a:r>
              <a:r>
                <a:rPr lang="fr-FR" altLang="fr-FR" sz="1800" i="1" baseline="-25000" dirty="0" err="1"/>
                <a:t>i</a:t>
              </a:r>
              <a:r>
                <a:rPr lang="fr-FR" altLang="fr-FR" sz="1800" i="1" dirty="0"/>
                <a:t> les zéros</a:t>
              </a:r>
              <a:endParaRPr lang="fr-FR" altLang="fr-FR" sz="2000" i="1" dirty="0"/>
            </a:p>
            <a:p>
              <a:pPr eaLnBrk="1" hangingPunct="1"/>
              <a:r>
                <a:rPr lang="fr-FR" altLang="fr-FR" sz="2000" dirty="0"/>
                <a:t> </a:t>
              </a:r>
            </a:p>
            <a:p>
              <a:pPr eaLnBrk="1" hangingPunct="1"/>
              <a:r>
                <a:rPr lang="fr-FR" altLang="fr-FR" sz="2000" dirty="0"/>
                <a:t> </a:t>
              </a:r>
            </a:p>
            <a:p>
              <a:pPr eaLnBrk="1" hangingPunct="1"/>
              <a:r>
                <a:rPr lang="fr-FR" altLang="fr-FR" sz="2000" dirty="0"/>
                <a:t>Soit dans le domaine temporel : </a:t>
              </a:r>
            </a:p>
          </p:txBody>
        </p:sp>
        <p:pic>
          <p:nvPicPr>
            <p:cNvPr id="9" name="Picture 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" t="36543" r="49126" b="46948"/>
            <a:stretch>
              <a:fillRect/>
            </a:stretch>
          </p:blipFill>
          <p:spPr bwMode="auto">
            <a:xfrm>
              <a:off x="1349375" y="2535238"/>
              <a:ext cx="3703638" cy="70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1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2414588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175375" y="1493838"/>
            <a:ext cx="498475" cy="1619250"/>
            <a:chOff x="3890" y="941"/>
            <a:chExt cx="314" cy="1020"/>
          </a:xfrm>
        </p:grpSpPr>
        <p:sp>
          <p:nvSpPr>
            <p:cNvPr id="4" name="Line 50"/>
            <p:cNvSpPr>
              <a:spLocks noChangeShapeType="1"/>
            </p:cNvSpPr>
            <p:nvPr/>
          </p:nvSpPr>
          <p:spPr bwMode="auto">
            <a:xfrm flipH="1" flipV="1">
              <a:off x="3890" y="1047"/>
              <a:ext cx="1" cy="91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3969" y="941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9900"/>
                  </a:solidFill>
                </a:rPr>
                <a:t>K</a:t>
              </a:r>
            </a:p>
          </p:txBody>
        </p:sp>
        <p:sp>
          <p:nvSpPr>
            <p:cNvPr id="6" name="Line 52"/>
            <p:cNvSpPr>
              <a:spLocks noChangeShapeType="1"/>
            </p:cNvSpPr>
            <p:nvPr/>
          </p:nvSpPr>
          <p:spPr bwMode="auto">
            <a:xfrm flipV="1">
              <a:off x="4116" y="953"/>
              <a:ext cx="88" cy="18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856163" y="1349375"/>
            <a:ext cx="4108450" cy="4927600"/>
            <a:chOff x="3059" y="850"/>
            <a:chExt cx="2588" cy="3104"/>
          </a:xfrm>
        </p:grpSpPr>
        <p:sp>
          <p:nvSpPr>
            <p:cNvPr id="8" name="Line 43"/>
            <p:cNvSpPr>
              <a:spLocks noChangeShapeType="1"/>
            </p:cNvSpPr>
            <p:nvPr/>
          </p:nvSpPr>
          <p:spPr bwMode="auto">
            <a:xfrm>
              <a:off x="3059" y="2050"/>
              <a:ext cx="25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44"/>
            <p:cNvSpPr>
              <a:spLocks noChangeShapeType="1"/>
            </p:cNvSpPr>
            <p:nvPr/>
          </p:nvSpPr>
          <p:spPr bwMode="auto">
            <a:xfrm rot="-5400000">
              <a:off x="2596" y="1555"/>
              <a:ext cx="13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3312" y="2517"/>
              <a:ext cx="191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  <a:sym typeface="Symbol" pitchFamily="18" charset="2"/>
                </a:rPr>
                <a:t></a:t>
              </a: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3308" y="850"/>
              <a:ext cx="358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</a:rPr>
                <a:t>G</a:t>
              </a:r>
              <a:r>
                <a:rPr lang="fr-FR" altLang="fr-FR" baseline="-25000">
                  <a:solidFill>
                    <a:srgbClr val="000000"/>
                  </a:solidFill>
                </a:rPr>
                <a:t>dB</a:t>
              </a: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5422" y="1824"/>
              <a:ext cx="19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3" name="Line 54"/>
            <p:cNvSpPr>
              <a:spLocks noChangeShapeType="1"/>
            </p:cNvSpPr>
            <p:nvPr/>
          </p:nvSpPr>
          <p:spPr bwMode="auto">
            <a:xfrm>
              <a:off x="3078" y="2924"/>
              <a:ext cx="253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55"/>
            <p:cNvSpPr>
              <a:spLocks noChangeShapeType="1"/>
            </p:cNvSpPr>
            <p:nvPr/>
          </p:nvSpPr>
          <p:spPr bwMode="auto">
            <a:xfrm rot="-5400000">
              <a:off x="2596" y="3283"/>
              <a:ext cx="13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>
              <a:off x="5456" y="2665"/>
              <a:ext cx="19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000000"/>
                  </a:solidFill>
                  <a:sym typeface="Symbol" pitchFamily="18" charset="2"/>
                </a:rPr>
                <a:t></a:t>
              </a:r>
              <a:endParaRPr lang="fr-FR" alt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4562475" y="5884863"/>
            <a:ext cx="2874963" cy="427037"/>
            <a:chOff x="2874" y="3707"/>
            <a:chExt cx="1811" cy="269"/>
          </a:xfrm>
        </p:grpSpPr>
        <p:sp>
          <p:nvSpPr>
            <p:cNvPr id="17" name="Text Box 47"/>
            <p:cNvSpPr txBox="1">
              <a:spLocks noChangeArrowheads="1"/>
            </p:cNvSpPr>
            <p:nvPr/>
          </p:nvSpPr>
          <p:spPr bwMode="auto">
            <a:xfrm>
              <a:off x="2874" y="3707"/>
              <a:ext cx="4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18" name="Line 57"/>
            <p:cNvSpPr>
              <a:spLocks noChangeShapeType="1"/>
            </p:cNvSpPr>
            <p:nvPr/>
          </p:nvSpPr>
          <p:spPr bwMode="auto">
            <a:xfrm rot="-5400000">
              <a:off x="3272" y="3785"/>
              <a:ext cx="0" cy="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59"/>
            <p:cNvSpPr>
              <a:spLocks noChangeShapeType="1"/>
            </p:cNvSpPr>
            <p:nvPr/>
          </p:nvSpPr>
          <p:spPr bwMode="auto">
            <a:xfrm>
              <a:off x="3350" y="3835"/>
              <a:ext cx="13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3861" y="3835"/>
              <a:ext cx="7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89"/>
          <p:cNvGrpSpPr>
            <a:grpSpLocks/>
          </p:cNvGrpSpPr>
          <p:nvPr/>
        </p:nvGrpSpPr>
        <p:grpSpPr bwMode="auto">
          <a:xfrm>
            <a:off x="7437438" y="2895600"/>
            <a:ext cx="674687" cy="3160713"/>
            <a:chOff x="4685" y="1824"/>
            <a:chExt cx="425" cy="1991"/>
          </a:xfrm>
        </p:grpSpPr>
        <p:sp>
          <p:nvSpPr>
            <p:cNvPr id="22" name="Line 60"/>
            <p:cNvSpPr>
              <a:spLocks noChangeShapeType="1"/>
            </p:cNvSpPr>
            <p:nvPr/>
          </p:nvSpPr>
          <p:spPr bwMode="auto">
            <a:xfrm rot="-5400000">
              <a:off x="3811" y="2942"/>
              <a:ext cx="174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62"/>
            <p:cNvSpPr>
              <a:spLocks noChangeShapeType="1"/>
            </p:cNvSpPr>
            <p:nvPr/>
          </p:nvSpPr>
          <p:spPr bwMode="auto">
            <a:xfrm rot="-5400000">
              <a:off x="4645" y="3295"/>
              <a:ext cx="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63"/>
            <p:cNvSpPr>
              <a:spLocks noChangeShapeType="1"/>
            </p:cNvSpPr>
            <p:nvPr/>
          </p:nvSpPr>
          <p:spPr bwMode="auto">
            <a:xfrm rot="-5400000">
              <a:off x="4645" y="2461"/>
              <a:ext cx="7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 rot="-10800000">
              <a:off x="4686" y="1996"/>
              <a:ext cx="0" cy="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66"/>
            <p:cNvSpPr txBox="1">
              <a:spLocks noChangeArrowheads="1"/>
            </p:cNvSpPr>
            <p:nvPr/>
          </p:nvSpPr>
          <p:spPr bwMode="auto">
            <a:xfrm>
              <a:off x="4706" y="2710"/>
              <a:ext cx="397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8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-180°</a:t>
              </a: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4713" y="1824"/>
              <a:ext cx="39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1800">
                  <a:solidFill>
                    <a:srgbClr val="FF0000"/>
                  </a:solidFill>
                  <a:sym typeface="Symbol" pitchFamily="18" charset="2"/>
                </a:rPr>
                <a:t></a:t>
              </a:r>
              <a:r>
                <a:rPr lang="fr-FR" altLang="fr-FR" sz="1800" baseline="-25000">
                  <a:solidFill>
                    <a:srgbClr val="FF0000"/>
                  </a:solidFill>
                </a:rPr>
                <a:t>-180°</a:t>
              </a:r>
            </a:p>
          </p:txBody>
        </p:sp>
      </p:grp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272213" y="3284538"/>
            <a:ext cx="8985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>
                <a:solidFill>
                  <a:srgbClr val="0000FF"/>
                </a:solidFill>
                <a:latin typeface="Arial" charset="0"/>
              </a:rPr>
              <a:t>stable</a:t>
            </a:r>
          </a:p>
        </p:txBody>
      </p:sp>
      <p:grpSp>
        <p:nvGrpSpPr>
          <p:cNvPr id="29" name="Group 90"/>
          <p:cNvGrpSpPr>
            <a:grpSpLocks/>
          </p:cNvGrpSpPr>
          <p:nvPr/>
        </p:nvGrpSpPr>
        <p:grpSpPr bwMode="auto">
          <a:xfrm>
            <a:off x="4757738" y="2854325"/>
            <a:ext cx="3506787" cy="3622675"/>
            <a:chOff x="2997" y="1798"/>
            <a:chExt cx="2209" cy="2282"/>
          </a:xfrm>
        </p:grpSpPr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2997" y="2998"/>
              <a:ext cx="1855" cy="1082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>
              <a:off x="3129" y="1798"/>
              <a:ext cx="2077" cy="819"/>
            </a:xfrm>
            <a:custGeom>
              <a:avLst/>
              <a:gdLst>
                <a:gd name="T0" fmla="*/ 0 w 2115"/>
                <a:gd name="T1" fmla="*/ 0 h 835"/>
                <a:gd name="T2" fmla="*/ 1035 w 2115"/>
                <a:gd name="T3" fmla="*/ 188 h 835"/>
                <a:gd name="T4" fmla="*/ 1815 w 2115"/>
                <a:gd name="T5" fmla="*/ 570 h 835"/>
                <a:gd name="T6" fmla="*/ 2115 w 2115"/>
                <a:gd name="T7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5" h="835">
                  <a:moveTo>
                    <a:pt x="0" y="0"/>
                  </a:moveTo>
                  <a:cubicBezTo>
                    <a:pt x="366" y="46"/>
                    <a:pt x="733" y="93"/>
                    <a:pt x="1035" y="188"/>
                  </a:cubicBezTo>
                  <a:cubicBezTo>
                    <a:pt x="1337" y="283"/>
                    <a:pt x="1635" y="462"/>
                    <a:pt x="1815" y="570"/>
                  </a:cubicBezTo>
                  <a:cubicBezTo>
                    <a:pt x="1995" y="678"/>
                    <a:pt x="2053" y="780"/>
                    <a:pt x="2115" y="835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6011863" y="6165850"/>
            <a:ext cx="160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de Bode</a:t>
            </a: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1219200" y="2362200"/>
            <a:ext cx="3281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cs typeface="Times New Roman" pitchFamily="18" charset="0"/>
              </a:rPr>
              <a:t>Le système est stable</a:t>
            </a:r>
          </a:p>
          <a:p>
            <a:r>
              <a:rPr lang="fr-FR" altLang="fr-FR" sz="2000" b="1">
                <a:cs typeface="Times New Roman" pitchFamily="18" charset="0"/>
              </a:rPr>
              <a:t>en boucle fermée si,</a:t>
            </a:r>
          </a:p>
          <a:p>
            <a:r>
              <a:rPr lang="fr-FR" altLang="fr-FR" sz="2000" b="1">
                <a:cs typeface="Times New Roman" pitchFamily="18" charset="0"/>
              </a:rPr>
              <a:t>pour la pulsation correspondant à </a:t>
            </a:r>
            <a:r>
              <a:rPr lang="fr-FR" altLang="fr-FR" sz="20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</a:t>
            </a:r>
            <a:r>
              <a:rPr lang="fr-FR" altLang="fr-FR" sz="2000" b="1">
                <a:solidFill>
                  <a:srgbClr val="FF0000"/>
                </a:solidFill>
                <a:cs typeface="Times New Roman" pitchFamily="18" charset="0"/>
              </a:rPr>
              <a:t> = -180°,</a:t>
            </a:r>
            <a:r>
              <a:rPr lang="fr-FR" altLang="fr-FR" sz="2000" b="1">
                <a:cs typeface="Times New Roman" pitchFamily="18" charset="0"/>
              </a:rPr>
              <a:t> </a:t>
            </a: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1187450" y="933450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Critère de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 dans </a:t>
            </a:r>
            <a:r>
              <a:rPr lang="fr-FR" alt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Bode</a:t>
            </a:r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85"/>
          <p:cNvGrpSpPr>
            <a:grpSpLocks/>
          </p:cNvGrpSpPr>
          <p:nvPr/>
        </p:nvGrpSpPr>
        <p:grpSpPr bwMode="auto">
          <a:xfrm>
            <a:off x="4768850" y="1871663"/>
            <a:ext cx="3927475" cy="4579937"/>
            <a:chOff x="3004" y="1179"/>
            <a:chExt cx="2474" cy="2885"/>
          </a:xfrm>
        </p:grpSpPr>
        <p:sp>
          <p:nvSpPr>
            <p:cNvPr id="36" name="Text Box 49"/>
            <p:cNvSpPr txBox="1">
              <a:spLocks noChangeArrowheads="1"/>
            </p:cNvSpPr>
            <p:nvPr/>
          </p:nvSpPr>
          <p:spPr bwMode="auto">
            <a:xfrm>
              <a:off x="4555" y="1289"/>
              <a:ext cx="71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>
                  <a:solidFill>
                    <a:srgbClr val="FF6600"/>
                  </a:solidFill>
                  <a:latin typeface="Arial" charset="0"/>
                </a:rPr>
                <a:t>instable</a:t>
              </a:r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3100" y="1179"/>
              <a:ext cx="2378" cy="1216"/>
            </a:xfrm>
            <a:custGeom>
              <a:avLst/>
              <a:gdLst>
                <a:gd name="T0" fmla="*/ 0 w 2423"/>
                <a:gd name="T1" fmla="*/ 0 h 1238"/>
                <a:gd name="T2" fmla="*/ 1035 w 2423"/>
                <a:gd name="T3" fmla="*/ 188 h 1238"/>
                <a:gd name="T4" fmla="*/ 1815 w 2423"/>
                <a:gd name="T5" fmla="*/ 570 h 1238"/>
                <a:gd name="T6" fmla="*/ 2423 w 2423"/>
                <a:gd name="T7" fmla="*/ 123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3" h="1238">
                  <a:moveTo>
                    <a:pt x="0" y="0"/>
                  </a:moveTo>
                  <a:cubicBezTo>
                    <a:pt x="366" y="46"/>
                    <a:pt x="733" y="93"/>
                    <a:pt x="1035" y="188"/>
                  </a:cubicBezTo>
                  <a:cubicBezTo>
                    <a:pt x="1337" y="283"/>
                    <a:pt x="1584" y="395"/>
                    <a:pt x="1815" y="570"/>
                  </a:cubicBezTo>
                  <a:cubicBezTo>
                    <a:pt x="2046" y="745"/>
                    <a:pt x="2234" y="991"/>
                    <a:pt x="2423" y="1238"/>
                  </a:cubicBezTo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83"/>
            <p:cNvSpPr>
              <a:spLocks/>
            </p:cNvSpPr>
            <p:nvPr/>
          </p:nvSpPr>
          <p:spPr bwMode="auto">
            <a:xfrm>
              <a:off x="3004" y="2982"/>
              <a:ext cx="1855" cy="1082"/>
            </a:xfrm>
            <a:custGeom>
              <a:avLst/>
              <a:gdLst>
                <a:gd name="T0" fmla="*/ 0 w 1890"/>
                <a:gd name="T1" fmla="*/ 42 h 1102"/>
                <a:gd name="T2" fmla="*/ 540 w 1890"/>
                <a:gd name="T3" fmla="*/ 62 h 1102"/>
                <a:gd name="T4" fmla="*/ 1320 w 1890"/>
                <a:gd name="T5" fmla="*/ 412 h 1102"/>
                <a:gd name="T6" fmla="*/ 1890 w 1890"/>
                <a:gd name="T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0" h="1102">
                  <a:moveTo>
                    <a:pt x="0" y="42"/>
                  </a:moveTo>
                  <a:cubicBezTo>
                    <a:pt x="160" y="21"/>
                    <a:pt x="320" y="0"/>
                    <a:pt x="540" y="62"/>
                  </a:cubicBezTo>
                  <a:cubicBezTo>
                    <a:pt x="760" y="124"/>
                    <a:pt x="1095" y="239"/>
                    <a:pt x="1320" y="412"/>
                  </a:cubicBezTo>
                  <a:cubicBezTo>
                    <a:pt x="1545" y="585"/>
                    <a:pt x="1717" y="843"/>
                    <a:pt x="1890" y="1102"/>
                  </a:cubicBezTo>
                </a:path>
              </a:pathLst>
            </a:custGeom>
            <a:noFill/>
            <a:ln w="28575" cmpd="sng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" name="Group 93"/>
          <p:cNvGrpSpPr>
            <a:grpSpLocks/>
          </p:cNvGrpSpPr>
          <p:nvPr/>
        </p:nvGrpSpPr>
        <p:grpSpPr bwMode="auto">
          <a:xfrm>
            <a:off x="1211263" y="3573463"/>
            <a:ext cx="6169025" cy="1079500"/>
            <a:chOff x="763" y="2251"/>
            <a:chExt cx="3886" cy="680"/>
          </a:xfrm>
        </p:grpSpPr>
        <p:sp>
          <p:nvSpPr>
            <p:cNvPr id="40" name="Text Box 91"/>
            <p:cNvSpPr txBox="1">
              <a:spLocks noChangeArrowheads="1"/>
            </p:cNvSpPr>
            <p:nvPr/>
          </p:nvSpPr>
          <p:spPr bwMode="auto">
            <a:xfrm>
              <a:off x="763" y="2336"/>
              <a:ext cx="1906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2000" b="1"/>
                <a:t>la courbe de gain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2000" b="1"/>
                <a:t>de la FTBO passe au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2000" b="1">
                  <a:solidFill>
                    <a:srgbClr val="FF0000"/>
                  </a:solidFill>
                </a:rPr>
                <a:t>dessous du niveau 0 dB</a:t>
              </a:r>
              <a:r>
                <a:rPr lang="fr-FR" altLang="fr-FR" sz="2000" b="1"/>
                <a:t>.</a:t>
              </a:r>
            </a:p>
          </p:txBody>
        </p:sp>
        <p:sp>
          <p:nvSpPr>
            <p:cNvPr id="41" name="Freeform 92"/>
            <p:cNvSpPr>
              <a:spLocks/>
            </p:cNvSpPr>
            <p:nvPr/>
          </p:nvSpPr>
          <p:spPr bwMode="auto">
            <a:xfrm>
              <a:off x="839" y="2251"/>
              <a:ext cx="3810" cy="680"/>
            </a:xfrm>
            <a:custGeom>
              <a:avLst/>
              <a:gdLst>
                <a:gd name="T0" fmla="*/ 0 w 3810"/>
                <a:gd name="T1" fmla="*/ 680 h 680"/>
                <a:gd name="T2" fmla="*/ 1633 w 3810"/>
                <a:gd name="T3" fmla="*/ 680 h 680"/>
                <a:gd name="T4" fmla="*/ 3810 w 3810"/>
                <a:gd name="T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0" h="680">
                  <a:moveTo>
                    <a:pt x="0" y="680"/>
                  </a:moveTo>
                  <a:lnTo>
                    <a:pt x="1633" y="680"/>
                  </a:lnTo>
                  <a:lnTo>
                    <a:pt x="381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781535" y="2409628"/>
            <a:ext cx="3431973" cy="2981709"/>
            <a:chOff x="4781535" y="2409628"/>
            <a:chExt cx="3431973" cy="2981709"/>
          </a:xfrm>
        </p:grpSpPr>
        <p:sp>
          <p:nvSpPr>
            <p:cNvPr id="42" name="ZoneTexte 41"/>
            <p:cNvSpPr txBox="1"/>
            <p:nvPr/>
          </p:nvSpPr>
          <p:spPr>
            <a:xfrm rot="961050">
              <a:off x="4959687" y="5005992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</a:rPr>
                <a:t>Tracé de la FTBO</a:t>
              </a:r>
              <a:endParaRPr lang="fr-FR" sz="1400" dirty="0">
                <a:solidFill>
                  <a:srgbClr val="0000FF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 rot="580849">
              <a:off x="4781535" y="2708467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00FF"/>
                  </a:solidFill>
                </a:rPr>
                <a:t>Tracé de la FTBO</a:t>
              </a:r>
              <a:endParaRPr lang="fr-FR" sz="1400" dirty="0">
                <a:solidFill>
                  <a:srgbClr val="0000FF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 rot="1262834">
              <a:off x="6178332" y="2409628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9933"/>
                  </a:solidFill>
                </a:rPr>
                <a:t>Tracé de la FTBO</a:t>
              </a:r>
              <a:endParaRPr lang="fr-FR" sz="1400" dirty="0">
                <a:solidFill>
                  <a:srgbClr val="FF9933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 rot="1820127">
              <a:off x="5804200" y="5083560"/>
              <a:ext cx="2035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9933"/>
                  </a:solidFill>
                </a:rPr>
                <a:t>Tracé de la FTBO</a:t>
              </a:r>
              <a:endParaRPr lang="fr-FR" sz="1400" dirty="0">
                <a:solidFill>
                  <a:srgbClr val="FF99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9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utoUpdateAnimBg="0"/>
      <p:bldP spid="33" grpId="0" autoUpdateAnimBg="0"/>
      <p:bldP spid="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4876800" y="1052513"/>
            <a:ext cx="4087813" cy="5214937"/>
            <a:chOff x="3072" y="663"/>
            <a:chExt cx="2575" cy="3285"/>
          </a:xfrm>
        </p:grpSpPr>
        <p:sp>
          <p:nvSpPr>
            <p:cNvPr id="3" name="Line 23"/>
            <p:cNvSpPr>
              <a:spLocks noChangeShapeType="1"/>
            </p:cNvSpPr>
            <p:nvPr/>
          </p:nvSpPr>
          <p:spPr bwMode="auto">
            <a:xfrm>
              <a:off x="3072" y="2389"/>
              <a:ext cx="2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Line 24"/>
            <p:cNvSpPr>
              <a:spLocks noChangeShapeType="1"/>
            </p:cNvSpPr>
            <p:nvPr/>
          </p:nvSpPr>
          <p:spPr bwMode="auto">
            <a:xfrm rot="-5400000">
              <a:off x="3369" y="2411"/>
              <a:ext cx="30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 Box 25"/>
            <p:cNvSpPr txBox="1">
              <a:spLocks noChangeArrowheads="1"/>
            </p:cNvSpPr>
            <p:nvPr/>
          </p:nvSpPr>
          <p:spPr bwMode="auto">
            <a:xfrm>
              <a:off x="5437" y="2156"/>
              <a:ext cx="21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  <a:sym typeface="Symbol" pitchFamily="18" charset="2"/>
                </a:rPr>
                <a:t></a:t>
              </a:r>
              <a:endParaRPr lang="fr-FR" altLang="fr-FR" sz="2000">
                <a:solidFill>
                  <a:srgbClr val="000000"/>
                </a:solidFill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1" y="663"/>
              <a:ext cx="395" cy="3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0000"/>
                  </a:solidFill>
                </a:rPr>
                <a:t>G</a:t>
              </a:r>
              <a:r>
                <a:rPr lang="fr-FR" altLang="fr-FR" sz="2000" baseline="-25000">
                  <a:solidFill>
                    <a:srgbClr val="000000"/>
                  </a:solidFill>
                </a:rPr>
                <a:t>dB</a:t>
              </a:r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6830219" y="1434836"/>
            <a:ext cx="452438" cy="2047875"/>
            <a:chOff x="4294" y="816"/>
            <a:chExt cx="285" cy="1290"/>
          </a:xfrm>
        </p:grpSpPr>
        <p:sp>
          <p:nvSpPr>
            <p:cNvPr id="8" name="Line 31"/>
            <p:cNvSpPr>
              <a:spLocks noChangeShapeType="1"/>
            </p:cNvSpPr>
            <p:nvPr/>
          </p:nvSpPr>
          <p:spPr bwMode="auto">
            <a:xfrm flipH="1" flipV="1">
              <a:off x="4294" y="816"/>
              <a:ext cx="1" cy="129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32"/>
            <p:cNvSpPr txBox="1">
              <a:spLocks noChangeArrowheads="1"/>
            </p:cNvSpPr>
            <p:nvPr/>
          </p:nvSpPr>
          <p:spPr bwMode="auto">
            <a:xfrm>
              <a:off x="4343" y="1289"/>
              <a:ext cx="21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r>
                <a:rPr lang="fr-FR" altLang="fr-FR" sz="2000">
                  <a:solidFill>
                    <a:srgbClr val="009900"/>
                  </a:solidFill>
                </a:rPr>
                <a:t>K</a:t>
              </a:r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V="1">
              <a:off x="4481" y="1238"/>
              <a:ext cx="98" cy="208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Text Box 71"/>
          <p:cNvSpPr txBox="1">
            <a:spLocks noChangeArrowheads="1"/>
          </p:cNvSpPr>
          <p:nvPr/>
        </p:nvSpPr>
        <p:spPr bwMode="auto">
          <a:xfrm>
            <a:off x="6019800" y="6048375"/>
            <a:ext cx="167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0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de Black</a:t>
            </a:r>
          </a:p>
        </p:txBody>
      </p:sp>
      <p:sp>
        <p:nvSpPr>
          <p:cNvPr id="26" name="Text Box 73"/>
          <p:cNvSpPr txBox="1">
            <a:spLocks noChangeArrowheads="1"/>
          </p:cNvSpPr>
          <p:nvPr/>
        </p:nvSpPr>
        <p:spPr bwMode="auto">
          <a:xfrm>
            <a:off x="1219200" y="2362200"/>
            <a:ext cx="31369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2000" b="1">
                <a:cs typeface="Times New Roman" pitchFamily="18" charset="0"/>
              </a:rPr>
              <a:t>Le système est stable</a:t>
            </a:r>
          </a:p>
          <a:p>
            <a:r>
              <a:rPr lang="fr-FR" altLang="fr-FR" sz="2000" b="1">
                <a:cs typeface="Times New Roman" pitchFamily="18" charset="0"/>
              </a:rPr>
              <a:t>en boucle fermée si,</a:t>
            </a:r>
          </a:p>
          <a:p>
            <a:r>
              <a:rPr lang="fr-FR" altLang="fr-FR" sz="2000" b="1">
                <a:cs typeface="Times New Roman" pitchFamily="18" charset="0"/>
              </a:rPr>
              <a:t>en parcourant le lieu de transfert de la FTBO dans le sens des </a:t>
            </a:r>
            <a:r>
              <a:rPr lang="fr-FR" altLang="fr-FR" sz="2000" b="1">
                <a:cs typeface="Times New Roman" pitchFamily="18" charset="0"/>
                <a:sym typeface="Symbol" pitchFamily="18" charset="2"/>
              </a:rPr>
              <a:t></a:t>
            </a:r>
            <a:r>
              <a:rPr lang="fr-FR" altLang="fr-FR" sz="2000" b="1">
                <a:cs typeface="Times New Roman" pitchFamily="18" charset="0"/>
              </a:rPr>
              <a:t> croissants,</a:t>
            </a:r>
          </a:p>
          <a:p>
            <a:r>
              <a:rPr lang="fr-FR" altLang="fr-FR" sz="2000" b="1">
                <a:cs typeface="Times New Roman" pitchFamily="18" charset="0"/>
              </a:rPr>
              <a:t>on laisse le point critique à </a:t>
            </a:r>
            <a:r>
              <a:rPr lang="fr-FR" altLang="fr-FR" sz="2000" b="1">
                <a:solidFill>
                  <a:srgbClr val="FF0000"/>
                </a:solidFill>
                <a:cs typeface="Times New Roman" pitchFamily="18" charset="0"/>
              </a:rPr>
              <a:t>droite</a:t>
            </a:r>
            <a:r>
              <a:rPr lang="fr-FR" altLang="fr-FR" sz="2000" b="1">
                <a:cs typeface="Times New Roman" pitchFamily="18" charset="0"/>
              </a:rPr>
              <a:t>. </a:t>
            </a:r>
          </a:p>
        </p:txBody>
      </p:sp>
      <p:sp>
        <p:nvSpPr>
          <p:cNvPr id="27" name="Text Box 74"/>
          <p:cNvSpPr txBox="1">
            <a:spLocks noChangeArrowheads="1"/>
          </p:cNvSpPr>
          <p:nvPr/>
        </p:nvSpPr>
        <p:spPr bwMode="auto">
          <a:xfrm>
            <a:off x="1187450" y="952500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Stabilité : Critère de </a:t>
            </a:r>
            <a:r>
              <a:rPr lang="fr-FR" alt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 dans Black</a:t>
            </a:r>
            <a:endParaRPr lang="fr-FR" alt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84"/>
          <p:cNvGrpSpPr>
            <a:grpSpLocks/>
          </p:cNvGrpSpPr>
          <p:nvPr/>
        </p:nvGrpSpPr>
        <p:grpSpPr bwMode="auto">
          <a:xfrm>
            <a:off x="2555875" y="3363913"/>
            <a:ext cx="3602038" cy="1001712"/>
            <a:chOff x="1610" y="2119"/>
            <a:chExt cx="2269" cy="631"/>
          </a:xfrm>
        </p:grpSpPr>
        <p:grpSp>
          <p:nvGrpSpPr>
            <p:cNvPr id="29" name="Group 82"/>
            <p:cNvGrpSpPr>
              <a:grpSpLocks/>
            </p:cNvGrpSpPr>
            <p:nvPr/>
          </p:nvGrpSpPr>
          <p:grpSpPr bwMode="auto">
            <a:xfrm>
              <a:off x="3342" y="2119"/>
              <a:ext cx="537" cy="323"/>
              <a:chOff x="3342" y="2119"/>
              <a:chExt cx="537" cy="323"/>
            </a:xfrm>
          </p:grpSpPr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3589" y="2331"/>
                <a:ext cx="0" cy="1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auto">
              <a:xfrm>
                <a:off x="3342" y="2119"/>
                <a:ext cx="537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000">
                    <a:solidFill>
                      <a:srgbClr val="FF0000"/>
                    </a:solidFill>
                  </a:rPr>
                  <a:t>-180°</a:t>
                </a:r>
              </a:p>
            </p:txBody>
          </p:sp>
        </p:grpSp>
        <p:sp>
          <p:nvSpPr>
            <p:cNvPr id="30" name="Freeform 83"/>
            <p:cNvSpPr>
              <a:spLocks/>
            </p:cNvSpPr>
            <p:nvPr/>
          </p:nvSpPr>
          <p:spPr bwMode="auto">
            <a:xfrm>
              <a:off x="1610" y="2432"/>
              <a:ext cx="1905" cy="318"/>
            </a:xfrm>
            <a:custGeom>
              <a:avLst/>
              <a:gdLst>
                <a:gd name="T0" fmla="*/ 0 w 1905"/>
                <a:gd name="T1" fmla="*/ 227 h 318"/>
                <a:gd name="T2" fmla="*/ 907 w 1905"/>
                <a:gd name="T3" fmla="*/ 227 h 318"/>
                <a:gd name="T4" fmla="*/ 1043 w 1905"/>
                <a:gd name="T5" fmla="*/ 318 h 318"/>
                <a:gd name="T6" fmla="*/ 1905 w 1905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5" h="318">
                  <a:moveTo>
                    <a:pt x="0" y="227"/>
                  </a:moveTo>
                  <a:lnTo>
                    <a:pt x="907" y="227"/>
                  </a:lnTo>
                  <a:lnTo>
                    <a:pt x="1043" y="318"/>
                  </a:lnTo>
                  <a:lnTo>
                    <a:pt x="190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9289687" y="2717139"/>
            <a:ext cx="528320" cy="865981"/>
            <a:chOff x="2153920" y="1295400"/>
            <a:chExt cx="528320" cy="865981"/>
          </a:xfrm>
        </p:grpSpPr>
        <p:sp>
          <p:nvSpPr>
            <p:cNvPr id="36" name="Émoticône 35"/>
            <p:cNvSpPr/>
            <p:nvPr/>
          </p:nvSpPr>
          <p:spPr>
            <a:xfrm>
              <a:off x="2275840" y="1295400"/>
              <a:ext cx="280035" cy="26828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/>
            <p:cNvCxnSpPr>
              <a:stCxn id="36" idx="4"/>
            </p:cNvCxnSpPr>
            <p:nvPr/>
          </p:nvCxnSpPr>
          <p:spPr>
            <a:xfrm flipH="1">
              <a:off x="2415857" y="1563688"/>
              <a:ext cx="1" cy="401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2275840" y="1960563"/>
              <a:ext cx="137796" cy="2008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2428240" y="1965325"/>
              <a:ext cx="127635" cy="19605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 flipV="1">
              <a:off x="2153920" y="1563688"/>
              <a:ext cx="259716" cy="123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V="1">
              <a:off x="2428240" y="1563688"/>
              <a:ext cx="254000" cy="127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5172075" y="2992438"/>
            <a:ext cx="2608263" cy="3535362"/>
            <a:chOff x="5172075" y="2992438"/>
            <a:chExt cx="2608263" cy="3535362"/>
          </a:xfrm>
        </p:grpSpPr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5172075" y="2992438"/>
              <a:ext cx="2608263" cy="3535362"/>
              <a:chOff x="3258" y="1885"/>
              <a:chExt cx="1643" cy="2227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3918" y="2152"/>
                <a:ext cx="136" cy="194"/>
                <a:chOff x="1953" y="13790"/>
                <a:chExt cx="126" cy="180"/>
              </a:xfrm>
            </p:grpSpPr>
            <p:sp>
              <p:nvSpPr>
                <p:cNvPr id="16" name="Line 35"/>
                <p:cNvSpPr>
                  <a:spLocks noChangeShapeType="1"/>
                </p:cNvSpPr>
                <p:nvPr/>
              </p:nvSpPr>
              <p:spPr bwMode="auto">
                <a:xfrm rot="18757982" flipV="1">
                  <a:off x="1932" y="13811"/>
                  <a:ext cx="134" cy="9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" name="Line 36"/>
                <p:cNvSpPr>
                  <a:spLocks noChangeShapeType="1"/>
                </p:cNvSpPr>
                <p:nvPr/>
              </p:nvSpPr>
              <p:spPr bwMode="auto">
                <a:xfrm rot="-2842018" flipH="1" flipV="1">
                  <a:off x="1969" y="13860"/>
                  <a:ext cx="165" cy="5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3258" y="1885"/>
                <a:ext cx="1643" cy="2227"/>
              </a:xfrm>
              <a:custGeom>
                <a:avLst/>
                <a:gdLst>
                  <a:gd name="T0" fmla="*/ 1515 w 1515"/>
                  <a:gd name="T1" fmla="*/ 106 h 2056"/>
                  <a:gd name="T2" fmla="*/ 1249 w 1515"/>
                  <a:gd name="T3" fmla="*/ 3 h 2056"/>
                  <a:gd name="T4" fmla="*/ 885 w 1515"/>
                  <a:gd name="T5" fmla="*/ 126 h 2056"/>
                  <a:gd name="T6" fmla="*/ 505 w 1515"/>
                  <a:gd name="T7" fmla="*/ 566 h 2056"/>
                  <a:gd name="T8" fmla="*/ 165 w 1515"/>
                  <a:gd name="T9" fmla="*/ 1366 h 2056"/>
                  <a:gd name="T10" fmla="*/ 25 w 1515"/>
                  <a:gd name="T11" fmla="*/ 1956 h 2056"/>
                  <a:gd name="T12" fmla="*/ 15 w 1515"/>
                  <a:gd name="T13" fmla="*/ 1966 h 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5" h="2056">
                    <a:moveTo>
                      <a:pt x="1515" y="106"/>
                    </a:moveTo>
                    <a:cubicBezTo>
                      <a:pt x="1471" y="91"/>
                      <a:pt x="1354" y="0"/>
                      <a:pt x="1249" y="3"/>
                    </a:cubicBezTo>
                    <a:cubicBezTo>
                      <a:pt x="1144" y="6"/>
                      <a:pt x="1009" y="32"/>
                      <a:pt x="885" y="126"/>
                    </a:cubicBezTo>
                    <a:cubicBezTo>
                      <a:pt x="761" y="220"/>
                      <a:pt x="625" y="359"/>
                      <a:pt x="505" y="566"/>
                    </a:cubicBezTo>
                    <a:cubicBezTo>
                      <a:pt x="385" y="773"/>
                      <a:pt x="245" y="1134"/>
                      <a:pt x="165" y="1366"/>
                    </a:cubicBezTo>
                    <a:cubicBezTo>
                      <a:pt x="85" y="1598"/>
                      <a:pt x="50" y="1856"/>
                      <a:pt x="25" y="1956"/>
                    </a:cubicBezTo>
                    <a:cubicBezTo>
                      <a:pt x="0" y="2056"/>
                      <a:pt x="17" y="1964"/>
                      <a:pt x="15" y="1966"/>
                    </a:cubicBezTo>
                  </a:path>
                </a:pathLst>
              </a:cu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 rot="17290598">
              <a:off x="4352097" y="4952962"/>
              <a:ext cx="203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Tracé de la FTBO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716463" y="1547813"/>
            <a:ext cx="3081337" cy="4000500"/>
            <a:chOff x="4716463" y="1547813"/>
            <a:chExt cx="3081337" cy="4000500"/>
          </a:xfrm>
        </p:grpSpPr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4716463" y="1547813"/>
              <a:ext cx="3081337" cy="4000500"/>
              <a:chOff x="2971" y="975"/>
              <a:chExt cx="1941" cy="2520"/>
            </a:xfrm>
          </p:grpSpPr>
          <p:sp>
            <p:nvSpPr>
              <p:cNvPr id="19" name="Text Box 30"/>
              <p:cNvSpPr txBox="1">
                <a:spLocks noChangeArrowheads="1"/>
              </p:cNvSpPr>
              <p:nvPr/>
            </p:nvSpPr>
            <p:spPr bwMode="auto">
              <a:xfrm>
                <a:off x="3266" y="1189"/>
                <a:ext cx="929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r>
                  <a:rPr lang="fr-FR" altLang="fr-FR" sz="2000">
                    <a:solidFill>
                      <a:srgbClr val="FF6600"/>
                    </a:solidFill>
                    <a:latin typeface="Arial" charset="0"/>
                  </a:rPr>
                  <a:t>instable</a:t>
                </a:r>
              </a:p>
            </p:txBody>
          </p:sp>
          <p:grpSp>
            <p:nvGrpSpPr>
              <p:cNvPr id="20" name="Group 88"/>
              <p:cNvGrpSpPr>
                <a:grpSpLocks/>
              </p:cNvGrpSpPr>
              <p:nvPr/>
            </p:nvGrpSpPr>
            <p:grpSpPr bwMode="auto">
              <a:xfrm>
                <a:off x="2971" y="975"/>
                <a:ext cx="1941" cy="2520"/>
                <a:chOff x="3253" y="975"/>
                <a:chExt cx="1659" cy="2520"/>
              </a:xfrm>
            </p:grpSpPr>
            <p:sp>
              <p:nvSpPr>
                <p:cNvPr id="21" name="Freeform 38"/>
                <p:cNvSpPr>
                  <a:spLocks/>
                </p:cNvSpPr>
                <p:nvPr/>
              </p:nvSpPr>
              <p:spPr bwMode="auto">
                <a:xfrm>
                  <a:off x="3253" y="975"/>
                  <a:ext cx="1659" cy="2520"/>
                </a:xfrm>
                <a:custGeom>
                  <a:avLst/>
                  <a:gdLst>
                    <a:gd name="T0" fmla="*/ 1530 w 1530"/>
                    <a:gd name="T1" fmla="*/ 106 h 2326"/>
                    <a:gd name="T2" fmla="*/ 1264 w 1530"/>
                    <a:gd name="T3" fmla="*/ 3 h 2326"/>
                    <a:gd name="T4" fmla="*/ 900 w 1530"/>
                    <a:gd name="T5" fmla="*/ 126 h 2326"/>
                    <a:gd name="T6" fmla="*/ 520 w 1530"/>
                    <a:gd name="T7" fmla="*/ 566 h 2326"/>
                    <a:gd name="T8" fmla="*/ 180 w 1530"/>
                    <a:gd name="T9" fmla="*/ 1366 h 2326"/>
                    <a:gd name="T10" fmla="*/ 40 w 1530"/>
                    <a:gd name="T11" fmla="*/ 1956 h 2326"/>
                    <a:gd name="T12" fmla="*/ 0 w 1530"/>
                    <a:gd name="T13" fmla="*/ 2326 h 2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30" h="2326">
                      <a:moveTo>
                        <a:pt x="1530" y="106"/>
                      </a:moveTo>
                      <a:cubicBezTo>
                        <a:pt x="1486" y="91"/>
                        <a:pt x="1369" y="0"/>
                        <a:pt x="1264" y="3"/>
                      </a:cubicBezTo>
                      <a:cubicBezTo>
                        <a:pt x="1159" y="6"/>
                        <a:pt x="1024" y="32"/>
                        <a:pt x="900" y="126"/>
                      </a:cubicBezTo>
                      <a:cubicBezTo>
                        <a:pt x="776" y="220"/>
                        <a:pt x="640" y="359"/>
                        <a:pt x="520" y="566"/>
                      </a:cubicBezTo>
                      <a:cubicBezTo>
                        <a:pt x="400" y="773"/>
                        <a:pt x="260" y="1134"/>
                        <a:pt x="180" y="1366"/>
                      </a:cubicBezTo>
                      <a:cubicBezTo>
                        <a:pt x="100" y="1598"/>
                        <a:pt x="70" y="1796"/>
                        <a:pt x="40" y="1956"/>
                      </a:cubicBezTo>
                      <a:cubicBezTo>
                        <a:pt x="10" y="2116"/>
                        <a:pt x="8" y="2249"/>
                        <a:pt x="0" y="2326"/>
                      </a:cubicBezTo>
                    </a:path>
                  </a:pathLst>
                </a:custGeom>
                <a:noFill/>
                <a:ln w="28575" cmpd="sng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2" name="Group 39"/>
                <p:cNvGrpSpPr>
                  <a:grpSpLocks/>
                </p:cNvGrpSpPr>
                <p:nvPr/>
              </p:nvGrpSpPr>
              <p:grpSpPr bwMode="auto">
                <a:xfrm>
                  <a:off x="3733" y="1534"/>
                  <a:ext cx="137" cy="195"/>
                  <a:chOff x="1953" y="13790"/>
                  <a:chExt cx="126" cy="180"/>
                </a:xfrm>
              </p:grpSpPr>
              <p:sp>
                <p:nvSpPr>
                  <p:cNvPr id="23" name="Line 40"/>
                  <p:cNvSpPr>
                    <a:spLocks noChangeShapeType="1"/>
                  </p:cNvSpPr>
                  <p:nvPr/>
                </p:nvSpPr>
                <p:spPr bwMode="auto">
                  <a:xfrm rot="18757982" flipV="1">
                    <a:off x="1932" y="13811"/>
                    <a:ext cx="134" cy="91"/>
                  </a:xfrm>
                  <a:prstGeom prst="line">
                    <a:avLst/>
                  </a:prstGeom>
                  <a:noFill/>
                  <a:ln w="28575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4" name="Line 41"/>
                  <p:cNvSpPr>
                    <a:spLocks noChangeShapeType="1"/>
                  </p:cNvSpPr>
                  <p:nvPr/>
                </p:nvSpPr>
                <p:spPr bwMode="auto">
                  <a:xfrm rot="-2842018" flipH="1" flipV="1">
                    <a:off x="1969" y="13860"/>
                    <a:ext cx="165" cy="55"/>
                  </a:xfrm>
                  <a:prstGeom prst="line">
                    <a:avLst/>
                  </a:prstGeom>
                  <a:noFill/>
                  <a:ln w="28575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42" name="ZoneTexte 41"/>
            <p:cNvSpPr txBox="1"/>
            <p:nvPr/>
          </p:nvSpPr>
          <p:spPr>
            <a:xfrm rot="17680399">
              <a:off x="4184789" y="3038558"/>
              <a:ext cx="203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6">
                      <a:lumMod val="75000"/>
                    </a:schemeClr>
                  </a:solidFill>
                </a:rPr>
                <a:t>Tracé de la FTBO</a:t>
              </a:r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6011863" y="4037013"/>
            <a:ext cx="1044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fr-FR" altLang="fr-FR" sz="2000" dirty="0">
                <a:solidFill>
                  <a:srgbClr val="0000FF"/>
                </a:solidFill>
                <a:latin typeface="Arial" charset="0"/>
              </a:rPr>
              <a:t>stable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0" y="2442955"/>
            <a:ext cx="1098551" cy="33855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Stabilité</a:t>
            </a:r>
            <a:endParaRPr lang="fr-F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64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74000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3 -0.02755 L -0.24601 -0.05463 L -0.28351 -0.04861 L -0.31753 -0.02894 L -0.35052 0.01204 L -0.37205 0.06805 L -0.40382 0.15278 L -0.42205 0.2287 L -0.45278 0.34074 L -0.47205 0.46343 " pathEditMode="fixed" rAng="0" ptsTypes="AAAAAAAAAA">
                                      <p:cBhvr>
                                        <p:cTn id="3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2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49" grpId="0"/>
    </p:bldLst>
  </p:timing>
</p:sld>
</file>

<file path=ppt/theme/theme1.xml><?xml version="1.0" encoding="utf-8"?>
<a:theme xmlns:a="http://schemas.openxmlformats.org/drawingml/2006/main" name="modèle ppt fau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fauriel</Template>
  <TotalTime>536</TotalTime>
  <Words>1165</Words>
  <Application>Microsoft Office PowerPoint</Application>
  <PresentationFormat>Affichage à l'écran (4:3)</PresentationFormat>
  <Paragraphs>282</Paragraphs>
  <Slides>24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modèle ppt fauriel</vt:lpstr>
      <vt:lpstr>Equation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SII</dc:creator>
  <cp:lastModifiedBy>SII</cp:lastModifiedBy>
  <cp:revision>86</cp:revision>
  <dcterms:created xsi:type="dcterms:W3CDTF">2013-08-11T10:54:44Z</dcterms:created>
  <dcterms:modified xsi:type="dcterms:W3CDTF">2023-02-23T14:31:06Z</dcterms:modified>
</cp:coreProperties>
</file>