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9" r:id="rId25"/>
    <p:sldId id="288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99"/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6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FD31B-91CD-4DBD-BCBC-55D466B22998}" type="datetimeFigureOut">
              <a:rPr lang="fr-FR" smtClean="0"/>
              <a:t>23/05/2024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187A2-03E7-457E-86E1-D90A7FF737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97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12700" y="1130363"/>
            <a:ext cx="1060450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Loi entrée /sortie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0" y="3571118"/>
            <a:ext cx="1060450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Définition</a:t>
            </a:r>
            <a:r>
              <a:rPr lang="fr-FR" sz="14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m</a:t>
            </a:r>
            <a:endParaRPr lang="fr-FR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12700" y="2763258"/>
            <a:ext cx="1060450" cy="73866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Définition de h</a:t>
            </a:r>
          </a:p>
          <a:p>
            <a:pPr algn="ctr"/>
            <a:endParaRPr lang="fr-FR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0" y="1954035"/>
            <a:ext cx="1060450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Liaison</a:t>
            </a:r>
            <a:r>
              <a:rPr lang="fr-FR" sz="1400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équivalente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491444" y="106501"/>
            <a:ext cx="32431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i="0" cap="none" spc="0" dirty="0">
                <a:ln w="10160">
                  <a:solidFill>
                    <a:srgbClr val="FF33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Chaînes</a:t>
            </a:r>
            <a:r>
              <a:rPr lang="fr-FR" sz="3200" b="0" i="0" cap="none" spc="0" baseline="0" dirty="0">
                <a:ln w="10160">
                  <a:solidFill>
                    <a:srgbClr val="FF33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solides</a:t>
            </a:r>
            <a:endParaRPr lang="fr-FR" sz="3200" b="0" i="0" cap="none" spc="0" dirty="0">
              <a:ln w="10160">
                <a:solidFill>
                  <a:srgbClr val="FF3300"/>
                </a:solidFill>
                <a:prstDash val="solid"/>
              </a:ln>
              <a:solidFill>
                <a:srgbClr val="0000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0" y="5143615"/>
            <a:ext cx="1060450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 assemblage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9728" y="4539634"/>
            <a:ext cx="1060450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 de h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2700" y="5897622"/>
            <a:ext cx="1060450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Avantage inconvénient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9728" y="1130966"/>
            <a:ext cx="1050722" cy="144881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49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7111" r="10965" b="8660"/>
          <a:stretch/>
        </p:blipFill>
        <p:spPr bwMode="auto">
          <a:xfrm>
            <a:off x="0" y="0"/>
            <a:ext cx="91539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55562" y="6583363"/>
            <a:ext cx="7906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 i="0" dirty="0"/>
              <a:t>Le </a:t>
            </a:r>
            <a:fld id="{B1BC130F-489F-45DD-9DD4-4D79FE4EAA29}" type="datetime1">
              <a:rPr lang="fr-FR" sz="800" i="0"/>
              <a:pPr algn="ctr">
                <a:defRPr/>
              </a:pPr>
              <a:t>23/05/2024</a:t>
            </a:fld>
            <a:endParaRPr lang="fr-FR" sz="800" i="0" dirty="0"/>
          </a:p>
        </p:txBody>
      </p:sp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1143000" y="6591300"/>
            <a:ext cx="75326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sz="800" dirty="0">
                <a:latin typeface="+mn-lt"/>
                <a:cs typeface="Times New Roman" pitchFamily="18" charset="0"/>
              </a:rPr>
              <a:t>Cyril CHERON</a:t>
            </a:r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8643938" y="6567488"/>
            <a:ext cx="3577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9E9CC295-5C18-4C95-A30D-2909091AE94A}" type="slidenum">
              <a:rPr lang="fr-FR" sz="800" b="1"/>
              <a:pPr>
                <a:defRPr/>
              </a:pPr>
              <a:t>‹N°›</a:t>
            </a:fld>
            <a:endParaRPr lang="fr-FR" sz="800" b="1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8659" y="-14684"/>
            <a:ext cx="867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MPSI/MP2I</a:t>
            </a:r>
          </a:p>
        </p:txBody>
      </p:sp>
    </p:spTree>
    <p:extLst>
      <p:ext uri="{BB962C8B-B14F-4D97-AF65-F5344CB8AC3E}">
        <p14:creationId xmlns:p14="http://schemas.microsoft.com/office/powerpoint/2010/main" val="85615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4"/>
          <p:cNvSpPr>
            <a:spLocks noChangeArrowheads="1" noChangeShapeType="1" noTextEdit="1"/>
          </p:cNvSpPr>
          <p:nvPr/>
        </p:nvSpPr>
        <p:spPr bwMode="auto">
          <a:xfrm>
            <a:off x="2124075" y="1755777"/>
            <a:ext cx="6400800" cy="3873500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8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Chaînes</a:t>
            </a:r>
          </a:p>
          <a:p>
            <a:pPr algn="ctr"/>
            <a:r>
              <a:rPr lang="fr-FR" sz="8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De</a:t>
            </a:r>
          </a:p>
          <a:p>
            <a:pPr algn="ctr"/>
            <a:r>
              <a:rPr lang="fr-FR" sz="8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solides</a:t>
            </a:r>
          </a:p>
        </p:txBody>
      </p:sp>
    </p:spTree>
    <p:extLst>
      <p:ext uri="{BB962C8B-B14F-4D97-AF65-F5344CB8AC3E}">
        <p14:creationId xmlns:p14="http://schemas.microsoft.com/office/powerpoint/2010/main" val="114788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203325" y="1530350"/>
            <a:ext cx="3339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u="sng" dirty="0"/>
              <a:t>2</a:t>
            </a:r>
            <a:r>
              <a:rPr lang="fr-FR" altLang="fr-FR" u="sng" baseline="30000" dirty="0"/>
              <a:t>ème</a:t>
            </a:r>
            <a:r>
              <a:rPr lang="fr-FR" altLang="fr-FR" u="sng" dirty="0"/>
              <a:t> méthode pour la déterminer :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066925" y="2238375"/>
            <a:ext cx="2782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fr-FR" dirty="0"/>
              <a:t>   </a:t>
            </a: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fermeture cinématique</a:t>
            </a:r>
            <a:r>
              <a:rPr lang="fr-FR" dirty="0"/>
              <a:t> :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254125" y="2708849"/>
            <a:ext cx="772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3600" dirty="0"/>
              <a:t>V</a:t>
            </a:r>
            <a:r>
              <a:rPr lang="fr-FR" altLang="fr-FR" sz="2400" dirty="0"/>
              <a:t> (S</a:t>
            </a:r>
            <a:r>
              <a:rPr lang="fr-FR" altLang="fr-FR" sz="2400" baseline="-25000" dirty="0"/>
              <a:t>1</a:t>
            </a:r>
            <a:r>
              <a:rPr lang="fr-FR" altLang="fr-FR" sz="2400" dirty="0"/>
              <a:t>/S</a:t>
            </a:r>
            <a:r>
              <a:rPr lang="fr-FR" altLang="fr-FR" sz="2400" baseline="-25000" dirty="0"/>
              <a:t>2</a:t>
            </a:r>
            <a:r>
              <a:rPr lang="fr-FR" altLang="fr-FR" sz="2400" dirty="0"/>
              <a:t> ) + </a:t>
            </a:r>
            <a:r>
              <a:rPr lang="fr-FR" altLang="fr-FR" sz="3600" dirty="0"/>
              <a:t>V</a:t>
            </a:r>
            <a:r>
              <a:rPr lang="fr-FR" altLang="fr-FR" sz="2400" dirty="0"/>
              <a:t> (S</a:t>
            </a:r>
            <a:r>
              <a:rPr lang="fr-FR" altLang="fr-FR" sz="2400" baseline="-25000" dirty="0"/>
              <a:t>2</a:t>
            </a:r>
            <a:r>
              <a:rPr lang="fr-FR" altLang="fr-FR" sz="2400" dirty="0"/>
              <a:t>/S</a:t>
            </a:r>
            <a:r>
              <a:rPr lang="fr-FR" altLang="fr-FR" sz="2400" baseline="-25000" dirty="0"/>
              <a:t>3</a:t>
            </a:r>
            <a:r>
              <a:rPr lang="fr-FR" altLang="fr-FR" sz="2400" dirty="0"/>
              <a:t> ) + … +</a:t>
            </a:r>
            <a:r>
              <a:rPr lang="fr-FR" altLang="fr-FR" sz="3600" dirty="0"/>
              <a:t>V</a:t>
            </a:r>
            <a:r>
              <a:rPr lang="fr-FR" altLang="fr-FR" sz="2400" dirty="0"/>
              <a:t> (S</a:t>
            </a:r>
            <a:r>
              <a:rPr lang="fr-FR" altLang="fr-FR" sz="2400" baseline="-25000" dirty="0"/>
              <a:t>n</a:t>
            </a:r>
            <a:r>
              <a:rPr lang="fr-FR" altLang="fr-FR" sz="2400" dirty="0"/>
              <a:t>/S</a:t>
            </a:r>
            <a:r>
              <a:rPr lang="fr-FR" altLang="fr-FR" sz="2400" baseline="-25000" dirty="0"/>
              <a:t>0</a:t>
            </a:r>
            <a:r>
              <a:rPr lang="fr-FR" altLang="fr-FR" sz="2400" dirty="0"/>
              <a:t> ) + </a:t>
            </a:r>
            <a:r>
              <a:rPr lang="fr-FR" altLang="fr-FR" sz="3600" dirty="0"/>
              <a:t>V</a:t>
            </a:r>
            <a:r>
              <a:rPr lang="fr-FR" altLang="fr-FR" sz="2400" dirty="0"/>
              <a:t> (S</a:t>
            </a:r>
            <a:r>
              <a:rPr lang="fr-FR" altLang="fr-FR" sz="2400" baseline="-25000" dirty="0"/>
              <a:t>0</a:t>
            </a:r>
            <a:r>
              <a:rPr lang="fr-FR" altLang="fr-FR" sz="2400" dirty="0"/>
              <a:t>/S</a:t>
            </a:r>
            <a:r>
              <a:rPr lang="fr-FR" altLang="fr-FR" sz="2400" baseline="-25000" dirty="0"/>
              <a:t>1</a:t>
            </a:r>
            <a:r>
              <a:rPr lang="fr-FR" altLang="fr-FR" sz="2400" dirty="0"/>
              <a:t> ) = {0}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066925" y="3901711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 dirty="0"/>
              <a:t>On obtient 6 équations scalaires : 	3 issues de la résultante,</a:t>
            </a:r>
          </a:p>
          <a:p>
            <a:pPr eaLnBrk="1" hangingPunct="1"/>
            <a:r>
              <a:rPr lang="fr-FR" altLang="fr-FR" i="1" dirty="0"/>
              <a:t>			         et	3 issues du moment.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497011" y="4543061"/>
            <a:ext cx="748506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dirty="0"/>
              <a:t>Bien entendu : 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/>
              <a:t>Il faut réduire tous les torseurs au même point et choisir une base de projection 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/>
              <a:t>Il est important de bien réfléchir pour choisir le point et la base !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-4" y="1123651"/>
            <a:ext cx="1098551" cy="52322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Loi entrée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/sortie</a:t>
            </a:r>
          </a:p>
        </p:txBody>
      </p:sp>
      <p:sp>
        <p:nvSpPr>
          <p:cNvPr id="8" name="Text Box 57"/>
          <p:cNvSpPr txBox="1">
            <a:spLocks noChangeArrowheads="1"/>
          </p:cNvSpPr>
          <p:nvPr/>
        </p:nvSpPr>
        <p:spPr bwMode="auto">
          <a:xfrm>
            <a:off x="3283743" y="985211"/>
            <a:ext cx="3700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dirty="0"/>
              <a:t>Loi entrée – sortie</a:t>
            </a:r>
          </a:p>
        </p:txBody>
      </p:sp>
    </p:spTree>
    <p:extLst>
      <p:ext uri="{BB962C8B-B14F-4D97-AF65-F5344CB8AC3E}">
        <p14:creationId xmlns:p14="http://schemas.microsoft.com/office/powerpoint/2010/main" val="170602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651000" y="1755775"/>
          <a:ext cx="71882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81500" imgH="990600" progId="Equation.DSMT4">
                  <p:embed/>
                </p:oleObj>
              </mc:Choice>
              <mc:Fallback>
                <p:oleObj name="Equation" r:id="rId2" imgW="4381500" imgH="990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755775"/>
                        <a:ext cx="7188200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84288" y="1312863"/>
            <a:ext cx="3832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dirty="0"/>
              <a:t>La fermeture cinématique s’écrit alors 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84288" y="3811588"/>
            <a:ext cx="3517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Réduisons cette relation au point F :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379538" y="4259263"/>
          <a:ext cx="76200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08600" imgH="774700" progId="Equation.DSMT4">
                  <p:embed/>
                </p:oleObj>
              </mc:Choice>
              <mc:Fallback>
                <p:oleObj name="Equation" r:id="rId4" imgW="5308600" imgH="774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4259263"/>
                        <a:ext cx="76200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9700" y="5819620"/>
            <a:ext cx="159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Ce qui donne : </a:t>
            </a: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202725"/>
              </p:ext>
            </p:extLst>
          </p:nvPr>
        </p:nvGraphicFramePr>
        <p:xfrm>
          <a:off x="3302000" y="5668808"/>
          <a:ext cx="20701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700" imgH="457200" progId="Equation.DSMT4">
                  <p:embed/>
                </p:oleObj>
              </mc:Choice>
              <mc:Fallback>
                <p:oleObj name="Equation" r:id="rId6" imgW="1282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5668808"/>
                        <a:ext cx="20701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99150" y="5819620"/>
            <a:ext cx="2506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dirty="0"/>
              <a:t>Reste à exprimer </a:t>
            </a:r>
            <a:r>
              <a:rPr lang="el-GR" altLang="fr-FR" dirty="0"/>
              <a:t>β</a:t>
            </a:r>
            <a:r>
              <a:rPr lang="fr-FR" altLang="fr-FR" dirty="0"/>
              <a:t> …!!!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-4" y="1123651"/>
            <a:ext cx="1098551" cy="52322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Loi entrée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/sortie</a:t>
            </a:r>
          </a:p>
        </p:txBody>
      </p:sp>
      <p:sp>
        <p:nvSpPr>
          <p:cNvPr id="10" name="Text Box 57"/>
          <p:cNvSpPr txBox="1">
            <a:spLocks noChangeArrowheads="1"/>
          </p:cNvSpPr>
          <p:nvPr/>
        </p:nvSpPr>
        <p:spPr bwMode="auto">
          <a:xfrm>
            <a:off x="3283743" y="985211"/>
            <a:ext cx="3700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dirty="0"/>
              <a:t>Loi entrée – sortie</a:t>
            </a:r>
          </a:p>
        </p:txBody>
      </p:sp>
    </p:spTree>
    <p:extLst>
      <p:ext uri="{BB962C8B-B14F-4D97-AF65-F5344CB8AC3E}">
        <p14:creationId xmlns:p14="http://schemas.microsoft.com/office/powerpoint/2010/main" val="13536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157288" y="1535113"/>
            <a:ext cx="796448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i="1" u="sng" dirty="0"/>
              <a:t>Remarques </a:t>
            </a:r>
            <a:r>
              <a:rPr lang="fr-FR" altLang="fr-FR" dirty="0"/>
              <a:t>: </a:t>
            </a:r>
          </a:p>
          <a:p>
            <a:pPr algn="just" eaLnBrk="1" hangingPunct="1">
              <a:spcBef>
                <a:spcPct val="50000"/>
              </a:spcBef>
            </a:pPr>
            <a:endParaRPr lang="fr-FR" altLang="fr-FR" dirty="0"/>
          </a:p>
          <a:p>
            <a:pPr algn="just" eaLnBrk="1" hangingPunct="1">
              <a:spcBef>
                <a:spcPct val="50000"/>
              </a:spcBef>
            </a:pPr>
            <a:r>
              <a:rPr lang="fr-FR" altLang="fr-FR" dirty="0"/>
              <a:t>La loi entrée-sortie peut être géométrique ou cinématique, c’est-à-dire entre les paramètres de position ou les paramètres de vitesse.</a:t>
            </a:r>
          </a:p>
          <a:p>
            <a:pPr algn="just" eaLnBrk="1" hangingPunct="1">
              <a:spcBef>
                <a:spcPct val="50000"/>
              </a:spcBef>
            </a:pPr>
            <a:endParaRPr lang="fr-FR" altLang="fr-FR" dirty="0"/>
          </a:p>
          <a:p>
            <a:pPr algn="just" eaLnBrk="1" hangingPunct="1">
              <a:spcBef>
                <a:spcPct val="50000"/>
              </a:spcBef>
            </a:pPr>
            <a:r>
              <a:rPr lang="fr-FR" altLang="fr-FR" dirty="0"/>
              <a:t>Pour obtenir la seconde, il n’est pas obligatoire d’écrire une fermeture cinématique : il est souvent préférable de déterminer la loi géométrique puis de la dériver par rapport au temps.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-4" y="1123651"/>
            <a:ext cx="1098551" cy="52322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Loi entrée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/sortie</a:t>
            </a:r>
          </a:p>
        </p:txBody>
      </p:sp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3283743" y="985211"/>
            <a:ext cx="3700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dirty="0"/>
              <a:t>Loi entrée – sortie</a:t>
            </a:r>
          </a:p>
        </p:txBody>
      </p:sp>
    </p:spTree>
    <p:extLst>
      <p:ext uri="{BB962C8B-B14F-4D97-AF65-F5344CB8AC3E}">
        <p14:creationId xmlns:p14="http://schemas.microsoft.com/office/powerpoint/2010/main" val="114268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0" y="1948110"/>
            <a:ext cx="1098551" cy="52322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Liaison équivalente</a:t>
            </a: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3283743" y="985211"/>
            <a:ext cx="3700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dirty="0"/>
              <a:t>Liaison équivalente</a:t>
            </a:r>
          </a:p>
        </p:txBody>
      </p:sp>
      <p:sp>
        <p:nvSpPr>
          <p:cNvPr id="4" name="Text Box 82"/>
          <p:cNvSpPr txBox="1">
            <a:spLocks noChangeArrowheads="1"/>
          </p:cNvSpPr>
          <p:nvPr/>
        </p:nvSpPr>
        <p:spPr bwMode="auto">
          <a:xfrm>
            <a:off x="1303337" y="1947862"/>
            <a:ext cx="7781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L’objectif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de déterminer la liaison équivalente à plusieurs liaisons, qu’elles soient en parallèle ou en série.</a:t>
            </a:r>
          </a:p>
        </p:txBody>
      </p:sp>
      <p:sp>
        <p:nvSpPr>
          <p:cNvPr id="5" name="Text Box 83"/>
          <p:cNvSpPr txBox="1">
            <a:spLocks noChangeArrowheads="1"/>
          </p:cNvSpPr>
          <p:nvPr/>
        </p:nvSpPr>
        <p:spPr bwMode="auto">
          <a:xfrm>
            <a:off x="1303336" y="3281362"/>
            <a:ext cx="7781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L’idée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de déterminer la forme du torseur de la liaison équivalente (quelles sont les composantes nulles) afin de reconnaître la liaison normalisée associée.</a:t>
            </a:r>
          </a:p>
        </p:txBody>
      </p:sp>
      <p:sp>
        <p:nvSpPr>
          <p:cNvPr id="6" name="Text Box 84"/>
          <p:cNvSpPr txBox="1">
            <a:spLocks noChangeArrowheads="1"/>
          </p:cNvSpPr>
          <p:nvPr/>
        </p:nvSpPr>
        <p:spPr bwMode="auto">
          <a:xfrm>
            <a:off x="1303335" y="4799013"/>
            <a:ext cx="7781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moyen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de déterminer soit le torseur d’efforts transmissibles, soit le torseur cinématique.</a:t>
            </a:r>
          </a:p>
        </p:txBody>
      </p:sp>
    </p:spTree>
    <p:extLst>
      <p:ext uri="{BB962C8B-B14F-4D97-AF65-F5344CB8AC3E}">
        <p14:creationId xmlns:p14="http://schemas.microsoft.com/office/powerpoint/2010/main" val="337840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0" y="1948110"/>
            <a:ext cx="1098551" cy="52322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Liaison équivalente</a:t>
            </a: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3283743" y="985211"/>
            <a:ext cx="3700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dirty="0"/>
              <a:t>Liaisons en parallèle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957388" y="1589088"/>
            <a:ext cx="2622550" cy="1466850"/>
            <a:chOff x="1492" y="1038"/>
            <a:chExt cx="1273" cy="712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492" y="1296"/>
              <a:ext cx="207" cy="208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541" y="1309"/>
              <a:ext cx="15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600" b="1">
                  <a:solidFill>
                    <a:srgbClr val="0000FF"/>
                  </a:solidFill>
                </a:rPr>
                <a:t>S</a:t>
              </a:r>
              <a:r>
                <a:rPr lang="fr-FR" altLang="fr-FR" sz="1600" b="1" baseline="-25000">
                  <a:solidFill>
                    <a:srgbClr val="0000FF"/>
                  </a:solidFill>
                </a:rPr>
                <a:t>1</a:t>
              </a:r>
              <a:endParaRPr lang="fr-FR" altLang="fr-FR" sz="1600">
                <a:solidFill>
                  <a:srgbClr val="0000FF"/>
                </a:solidFill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557" y="1268"/>
              <a:ext cx="208" cy="207"/>
            </a:xfrm>
            <a:prstGeom prst="ellipse">
              <a:avLst/>
            </a:prstGeom>
            <a:noFill/>
            <a:ln w="12700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598" y="1277"/>
              <a:ext cx="158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600" b="1">
                  <a:solidFill>
                    <a:srgbClr val="CC00CC"/>
                  </a:solidFill>
                </a:rPr>
                <a:t>S</a:t>
              </a:r>
              <a:r>
                <a:rPr lang="fr-FR" altLang="fr-FR" sz="1600" b="1" baseline="-25000">
                  <a:solidFill>
                    <a:srgbClr val="CC00CC"/>
                  </a:solidFill>
                </a:rPr>
                <a:t>2</a:t>
              </a:r>
              <a:endParaRPr lang="fr-FR" altLang="fr-FR" sz="1600">
                <a:solidFill>
                  <a:srgbClr val="CC00CC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42" y="1187"/>
              <a:ext cx="951" cy="117"/>
            </a:xfrm>
            <a:custGeom>
              <a:avLst/>
              <a:gdLst>
                <a:gd name="T0" fmla="*/ 0 w 1995"/>
                <a:gd name="T1" fmla="*/ 27 h 245"/>
                <a:gd name="T2" fmla="*/ 109 w 1995"/>
                <a:gd name="T3" fmla="*/ 0 h 245"/>
                <a:gd name="T4" fmla="*/ 216 w 1995"/>
                <a:gd name="T5" fmla="*/ 23 h 245"/>
                <a:gd name="T6" fmla="*/ 0 60000 65536"/>
                <a:gd name="T7" fmla="*/ 0 60000 65536"/>
                <a:gd name="T8" fmla="*/ 0 60000 65536"/>
                <a:gd name="T9" fmla="*/ 0 w 1995"/>
                <a:gd name="T10" fmla="*/ 0 h 245"/>
                <a:gd name="T11" fmla="*/ 1995 w 1995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5" h="245">
                  <a:moveTo>
                    <a:pt x="0" y="245"/>
                  </a:moveTo>
                  <a:cubicBezTo>
                    <a:pt x="168" y="205"/>
                    <a:pt x="673" y="10"/>
                    <a:pt x="1005" y="5"/>
                  </a:cubicBezTo>
                  <a:cubicBezTo>
                    <a:pt x="1337" y="0"/>
                    <a:pt x="1789" y="171"/>
                    <a:pt x="1995" y="21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92" y="1351"/>
              <a:ext cx="865" cy="53"/>
            </a:xfrm>
            <a:custGeom>
              <a:avLst/>
              <a:gdLst>
                <a:gd name="T0" fmla="*/ 0 w 1815"/>
                <a:gd name="T1" fmla="*/ 13 h 110"/>
                <a:gd name="T2" fmla="*/ 86 w 1815"/>
                <a:gd name="T3" fmla="*/ 0 h 110"/>
                <a:gd name="T4" fmla="*/ 196 w 1815"/>
                <a:gd name="T5" fmla="*/ 9 h 110"/>
                <a:gd name="T6" fmla="*/ 0 60000 65536"/>
                <a:gd name="T7" fmla="*/ 0 60000 65536"/>
                <a:gd name="T8" fmla="*/ 0 60000 65536"/>
                <a:gd name="T9" fmla="*/ 0 w 1815"/>
                <a:gd name="T10" fmla="*/ 0 h 110"/>
                <a:gd name="T11" fmla="*/ 1815 w 1815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5" h="110">
                  <a:moveTo>
                    <a:pt x="0" y="110"/>
                  </a:moveTo>
                  <a:cubicBezTo>
                    <a:pt x="246" y="60"/>
                    <a:pt x="493" y="10"/>
                    <a:pt x="795" y="5"/>
                  </a:cubicBezTo>
                  <a:cubicBezTo>
                    <a:pt x="1097" y="0"/>
                    <a:pt x="1456" y="40"/>
                    <a:pt x="1815" y="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664" y="1461"/>
              <a:ext cx="944" cy="98"/>
            </a:xfrm>
            <a:custGeom>
              <a:avLst/>
              <a:gdLst>
                <a:gd name="T0" fmla="*/ 0 w 1980"/>
                <a:gd name="T1" fmla="*/ 7 h 205"/>
                <a:gd name="T2" fmla="*/ 123 w 1980"/>
                <a:gd name="T3" fmla="*/ 21 h 205"/>
                <a:gd name="T4" fmla="*/ 215 w 1980"/>
                <a:gd name="T5" fmla="*/ 0 h 205"/>
                <a:gd name="T6" fmla="*/ 0 60000 65536"/>
                <a:gd name="T7" fmla="*/ 0 60000 65536"/>
                <a:gd name="T8" fmla="*/ 0 60000 65536"/>
                <a:gd name="T9" fmla="*/ 0 w 1980"/>
                <a:gd name="T10" fmla="*/ 0 h 205"/>
                <a:gd name="T11" fmla="*/ 1980 w 1980"/>
                <a:gd name="T12" fmla="*/ 205 h 2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0" h="205">
                  <a:moveTo>
                    <a:pt x="0" y="60"/>
                  </a:moveTo>
                  <a:cubicBezTo>
                    <a:pt x="190" y="83"/>
                    <a:pt x="810" y="205"/>
                    <a:pt x="1140" y="195"/>
                  </a:cubicBezTo>
                  <a:cubicBezTo>
                    <a:pt x="1470" y="185"/>
                    <a:pt x="1805" y="41"/>
                    <a:pt x="198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611" y="1450"/>
              <a:ext cx="1008" cy="300"/>
            </a:xfrm>
            <a:custGeom>
              <a:avLst/>
              <a:gdLst>
                <a:gd name="T0" fmla="*/ 0 w 2115"/>
                <a:gd name="T1" fmla="*/ 23 h 464"/>
                <a:gd name="T2" fmla="*/ 123 w 2115"/>
                <a:gd name="T3" fmla="*/ 122 h 464"/>
                <a:gd name="T4" fmla="*/ 229 w 2115"/>
                <a:gd name="T5" fmla="*/ 0 h 464"/>
                <a:gd name="T6" fmla="*/ 0 60000 65536"/>
                <a:gd name="T7" fmla="*/ 0 60000 65536"/>
                <a:gd name="T8" fmla="*/ 0 60000 65536"/>
                <a:gd name="T9" fmla="*/ 0 w 2115"/>
                <a:gd name="T10" fmla="*/ 0 h 464"/>
                <a:gd name="T11" fmla="*/ 2115 w 2115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5" h="464">
                  <a:moveTo>
                    <a:pt x="0" y="86"/>
                  </a:moveTo>
                  <a:cubicBezTo>
                    <a:pt x="190" y="147"/>
                    <a:pt x="788" y="464"/>
                    <a:pt x="1140" y="450"/>
                  </a:cubicBezTo>
                  <a:cubicBezTo>
                    <a:pt x="1492" y="436"/>
                    <a:pt x="1912" y="94"/>
                    <a:pt x="2115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066" y="1038"/>
              <a:ext cx="23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600">
                  <a:latin typeface="Arial" charset="0"/>
                </a:rPr>
                <a:t>L</a:t>
              </a:r>
              <a:r>
                <a:rPr lang="fr-FR" altLang="fr-FR" sz="1600" baseline="-25000">
                  <a:latin typeface="Arial" charset="0"/>
                </a:rPr>
                <a:t>1</a:t>
              </a:r>
              <a:endParaRPr lang="fr-FR" altLang="fr-FR" sz="1600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069" y="1194"/>
              <a:ext cx="21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600">
                  <a:latin typeface="Arial" charset="0"/>
                </a:rPr>
                <a:t>L</a:t>
              </a:r>
              <a:r>
                <a:rPr lang="fr-FR" altLang="fr-FR" sz="1600" baseline="-25000">
                  <a:latin typeface="Arial" charset="0"/>
                </a:rPr>
                <a:t>2</a:t>
              </a:r>
              <a:endParaRPr lang="fr-FR" altLang="fr-FR" sz="1600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079" y="1397"/>
              <a:ext cx="10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600">
                  <a:latin typeface="Arial" charset="0"/>
                </a:rPr>
                <a:t>L</a:t>
              </a:r>
              <a:r>
                <a:rPr lang="fr-FR" altLang="fr-FR" sz="1600" baseline="-25000">
                  <a:latin typeface="Arial" charset="0"/>
                </a:rPr>
                <a:t>i</a:t>
              </a:r>
              <a:endParaRPr lang="fr-FR" altLang="fr-FR" sz="1600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078" y="1580"/>
              <a:ext cx="20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600">
                  <a:latin typeface="Arial" charset="0"/>
                </a:rPr>
                <a:t>L</a:t>
              </a:r>
              <a:r>
                <a:rPr lang="fr-FR" altLang="fr-FR" sz="1600" baseline="-25000">
                  <a:latin typeface="Arial" charset="0"/>
                </a:rPr>
                <a:t>n</a:t>
              </a:r>
              <a:endParaRPr lang="fr-FR" altLang="fr-FR" sz="1600"/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5141913" y="1866900"/>
            <a:ext cx="3463925" cy="622300"/>
            <a:chOff x="3079" y="1152"/>
            <a:chExt cx="1681" cy="302"/>
          </a:xfrm>
        </p:grpSpPr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079" y="1342"/>
              <a:ext cx="10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079" y="1363"/>
              <a:ext cx="10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3079" y="1385"/>
              <a:ext cx="10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3487" y="1246"/>
              <a:ext cx="207" cy="208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536" y="1263"/>
              <a:ext cx="158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600" b="1">
                  <a:solidFill>
                    <a:srgbClr val="0000FF"/>
                  </a:solidFill>
                </a:rPr>
                <a:t>S</a:t>
              </a:r>
              <a:r>
                <a:rPr lang="fr-FR" altLang="fr-FR" sz="1600" b="1" baseline="-25000">
                  <a:solidFill>
                    <a:srgbClr val="0000FF"/>
                  </a:solidFill>
                </a:rPr>
                <a:t>1</a:t>
              </a:r>
              <a:endParaRPr lang="fr-FR" altLang="fr-FR" sz="1600">
                <a:solidFill>
                  <a:srgbClr val="0000FF"/>
                </a:solidFill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4552" y="1218"/>
              <a:ext cx="208" cy="207"/>
            </a:xfrm>
            <a:prstGeom prst="ellipse">
              <a:avLst/>
            </a:prstGeom>
            <a:noFill/>
            <a:ln w="12700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4601" y="1227"/>
              <a:ext cx="158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600" b="1">
                  <a:solidFill>
                    <a:srgbClr val="CC00CC"/>
                  </a:solidFill>
                </a:rPr>
                <a:t>S</a:t>
              </a:r>
              <a:r>
                <a:rPr lang="fr-FR" altLang="fr-FR" sz="1600" b="1" baseline="-25000">
                  <a:solidFill>
                    <a:srgbClr val="CC00CC"/>
                  </a:solidFill>
                </a:rPr>
                <a:t>2</a:t>
              </a:r>
              <a:endParaRPr lang="fr-FR" altLang="fr-FR" sz="1600">
                <a:solidFill>
                  <a:srgbClr val="CC00CC"/>
                </a:solidFill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687" y="1301"/>
              <a:ext cx="865" cy="53"/>
            </a:xfrm>
            <a:custGeom>
              <a:avLst/>
              <a:gdLst>
                <a:gd name="T0" fmla="*/ 0 w 1815"/>
                <a:gd name="T1" fmla="*/ 13 h 110"/>
                <a:gd name="T2" fmla="*/ 86 w 1815"/>
                <a:gd name="T3" fmla="*/ 0 h 110"/>
                <a:gd name="T4" fmla="*/ 196 w 1815"/>
                <a:gd name="T5" fmla="*/ 9 h 110"/>
                <a:gd name="T6" fmla="*/ 0 60000 65536"/>
                <a:gd name="T7" fmla="*/ 0 60000 65536"/>
                <a:gd name="T8" fmla="*/ 0 60000 65536"/>
                <a:gd name="T9" fmla="*/ 0 w 1815"/>
                <a:gd name="T10" fmla="*/ 0 h 110"/>
                <a:gd name="T11" fmla="*/ 1815 w 1815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5" h="110">
                  <a:moveTo>
                    <a:pt x="0" y="110"/>
                  </a:moveTo>
                  <a:cubicBezTo>
                    <a:pt x="246" y="60"/>
                    <a:pt x="493" y="10"/>
                    <a:pt x="795" y="5"/>
                  </a:cubicBezTo>
                  <a:cubicBezTo>
                    <a:pt x="1097" y="0"/>
                    <a:pt x="1456" y="40"/>
                    <a:pt x="1815" y="8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3944" y="1152"/>
              <a:ext cx="37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600">
                  <a:solidFill>
                    <a:srgbClr val="FF0000"/>
                  </a:solidFill>
                  <a:latin typeface="Arial" charset="0"/>
                </a:rPr>
                <a:t>L = ?</a:t>
              </a:r>
              <a:endParaRPr lang="fr-FR" altLang="fr-FR" sz="160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7" name="Object 27"/>
          <p:cNvGraphicFramePr>
            <a:graphicFrameLocks noChangeAspect="1"/>
          </p:cNvGraphicFramePr>
          <p:nvPr/>
        </p:nvGraphicFramePr>
        <p:xfrm>
          <a:off x="3008313" y="3767138"/>
          <a:ext cx="465137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431800" progId="Equation.DSMT4">
                  <p:embed/>
                </p:oleObj>
              </mc:Choice>
              <mc:Fallback>
                <p:oleObj name="Equation" r:id="rId2" imgW="2057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3767138"/>
                        <a:ext cx="4651375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8"/>
          <p:cNvGraphicFramePr>
            <a:graphicFrameLocks noChangeAspect="1"/>
          </p:cNvGraphicFramePr>
          <p:nvPr/>
        </p:nvGraphicFramePr>
        <p:xfrm>
          <a:off x="1857375" y="5680075"/>
          <a:ext cx="70088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98800" imgH="279400" progId="Equation.DSMT4">
                  <p:embed/>
                </p:oleObj>
              </mc:Choice>
              <mc:Fallback>
                <p:oleObj name="Equation" r:id="rId4" imgW="3098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5680075"/>
                        <a:ext cx="700881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423988" y="3429000"/>
            <a:ext cx="4584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 u="sng"/>
              <a:t>Détermination avec les torseurs d’inter-efforts :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1441450" y="5170488"/>
            <a:ext cx="4508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 u="sng"/>
              <a:t>Détermination avec les torseurs cinématiques :</a:t>
            </a:r>
          </a:p>
        </p:txBody>
      </p:sp>
    </p:spTree>
    <p:extLst>
      <p:ext uri="{BB962C8B-B14F-4D97-AF65-F5344CB8AC3E}">
        <p14:creationId xmlns:p14="http://schemas.microsoft.com/office/powerpoint/2010/main" val="234295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0" y="1948110"/>
            <a:ext cx="1098551" cy="52322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Liaison équivalente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544638"/>
            <a:ext cx="4221163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70538" y="1420813"/>
            <a:ext cx="34893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fr-FR" altLang="fr-FR" dirty="0"/>
              <a:t>Les vantaux doivent avoir un mouvement de translation par rapport à la voiture. Ce mouvement est assuré par le guidage de la poutre de fermeture grâce à deux boîtes à galets placées aux points H et J de la figure ci-contre qui donne le modèle retenu pour chacune d’elles (pivot glissant).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54125" y="3613150"/>
            <a:ext cx="2130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b="1"/>
              <a:t>Approche statique :</a:t>
            </a:r>
            <a:endParaRPr lang="fr-FR" alt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306513" y="4005263"/>
          <a:ext cx="3784600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28900" imgH="736600" progId="Equation.DSMT4">
                  <p:embed/>
                </p:oleObj>
              </mc:Choice>
              <mc:Fallback>
                <p:oleObj name="Equation" r:id="rId3" imgW="26289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4005263"/>
                        <a:ext cx="3784600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1273175" y="5189538"/>
          <a:ext cx="7075488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927600" imgH="736600" progId="Equation.DSMT4">
                  <p:embed/>
                </p:oleObj>
              </mc:Choice>
              <mc:Fallback>
                <p:oleObj name="Equation" r:id="rId5" imgW="49276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5189538"/>
                        <a:ext cx="7075488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7"/>
          <p:cNvSpPr txBox="1">
            <a:spLocks noChangeArrowheads="1"/>
          </p:cNvSpPr>
          <p:nvPr/>
        </p:nvSpPr>
        <p:spPr bwMode="auto">
          <a:xfrm>
            <a:off x="2712244" y="941964"/>
            <a:ext cx="4965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cours : </a:t>
            </a:r>
            <a:r>
              <a:rPr lang="fr-FR" altLang="fr-FR" sz="2000" dirty="0"/>
              <a:t>Porte de tramway</a:t>
            </a:r>
          </a:p>
        </p:txBody>
      </p:sp>
    </p:spTree>
    <p:extLst>
      <p:ext uri="{BB962C8B-B14F-4D97-AF65-F5344CB8AC3E}">
        <p14:creationId xmlns:p14="http://schemas.microsoft.com/office/powerpoint/2010/main" val="374954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0" y="1948110"/>
            <a:ext cx="1098551" cy="52322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Liaison équivalente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544638"/>
            <a:ext cx="4221163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2712244" y="941964"/>
            <a:ext cx="4965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cours : </a:t>
            </a:r>
            <a:r>
              <a:rPr lang="fr-FR" altLang="fr-FR" sz="2000" dirty="0"/>
              <a:t>Porte de tramway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55781"/>
              </p:ext>
            </p:extLst>
          </p:nvPr>
        </p:nvGraphicFramePr>
        <p:xfrm>
          <a:off x="1397794" y="3743741"/>
          <a:ext cx="75946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29100" imgH="736600" progId="Equation.DSMT4">
                  <p:embed/>
                </p:oleObj>
              </mc:Choice>
              <mc:Fallback>
                <p:oleObj name="Equation" r:id="rId3" imgW="42291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794" y="3743741"/>
                        <a:ext cx="75946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48850" y="5607545"/>
            <a:ext cx="5121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dirty="0"/>
              <a:t>Ce qui correspond au torseur d’inter-efforts d’une liaison glissière de direction y. </a:t>
            </a:r>
          </a:p>
        </p:txBody>
      </p:sp>
    </p:spTree>
    <p:extLst>
      <p:ext uri="{BB962C8B-B14F-4D97-AF65-F5344CB8AC3E}">
        <p14:creationId xmlns:p14="http://schemas.microsoft.com/office/powerpoint/2010/main" val="296986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0" y="1948110"/>
            <a:ext cx="1098551" cy="52322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Liaison équivalente</a:t>
            </a: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3283743" y="985211"/>
            <a:ext cx="3700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dirty="0"/>
              <a:t>Liaisons en série</a:t>
            </a:r>
          </a:p>
        </p:txBody>
      </p:sp>
      <p:graphicFrame>
        <p:nvGraphicFramePr>
          <p:cNvPr id="4" name="Object 27"/>
          <p:cNvGraphicFramePr>
            <a:graphicFrameLocks noChangeAspect="1"/>
          </p:cNvGraphicFramePr>
          <p:nvPr/>
        </p:nvGraphicFramePr>
        <p:xfrm>
          <a:off x="2998788" y="3529013"/>
          <a:ext cx="436403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31800" progId="Equation.DSMT4">
                  <p:embed/>
                </p:oleObj>
              </mc:Choice>
              <mc:Fallback>
                <p:oleObj name="Equation" r:id="rId2" imgW="1930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788" y="3529013"/>
                        <a:ext cx="4364037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8"/>
          <p:cNvGraphicFramePr>
            <a:graphicFrameLocks noChangeAspect="1"/>
          </p:cNvGraphicFramePr>
          <p:nvPr/>
        </p:nvGraphicFramePr>
        <p:xfrm>
          <a:off x="1935163" y="5465763"/>
          <a:ext cx="65500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95600" imgH="279400" progId="Equation.DSMT4">
                  <p:embed/>
                </p:oleObj>
              </mc:Choice>
              <mc:Fallback>
                <p:oleObj name="Equation" r:id="rId4" imgW="2895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5465763"/>
                        <a:ext cx="655002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271588" y="3190875"/>
            <a:ext cx="4508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 u="sng"/>
              <a:t>Détermination avec les torseurs cinématiques :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1289050" y="4956175"/>
            <a:ext cx="4584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 u="sng"/>
              <a:t>Détermination avec les torseurs d’inter-efforts :</a:t>
            </a:r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5967413" y="1876425"/>
            <a:ext cx="2620962" cy="484188"/>
            <a:chOff x="3849" y="1164"/>
            <a:chExt cx="1651" cy="305"/>
          </a:xfrm>
        </p:grpSpPr>
        <p:sp>
          <p:nvSpPr>
            <p:cNvPr id="9" name="Line 32"/>
            <p:cNvSpPr>
              <a:spLocks noChangeShapeType="1"/>
            </p:cNvSpPr>
            <p:nvPr/>
          </p:nvSpPr>
          <p:spPr bwMode="auto">
            <a:xfrm>
              <a:off x="3849" y="1330"/>
              <a:ext cx="11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33"/>
            <p:cNvSpPr>
              <a:spLocks noChangeShapeType="1"/>
            </p:cNvSpPr>
            <p:nvPr/>
          </p:nvSpPr>
          <p:spPr bwMode="auto">
            <a:xfrm>
              <a:off x="3849" y="1352"/>
              <a:ext cx="11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auto">
            <a:xfrm>
              <a:off x="3849" y="1374"/>
              <a:ext cx="11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Oval 35"/>
            <p:cNvSpPr>
              <a:spLocks noChangeArrowheads="1"/>
            </p:cNvSpPr>
            <p:nvPr/>
          </p:nvSpPr>
          <p:spPr bwMode="auto">
            <a:xfrm>
              <a:off x="4193" y="1257"/>
              <a:ext cx="213" cy="212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" name="Text Box 36"/>
            <p:cNvSpPr txBox="1">
              <a:spLocks noChangeArrowheads="1"/>
            </p:cNvSpPr>
            <p:nvPr/>
          </p:nvSpPr>
          <p:spPr bwMode="auto">
            <a:xfrm>
              <a:off x="4240" y="1274"/>
              <a:ext cx="16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600" b="1">
                  <a:solidFill>
                    <a:srgbClr val="0000FF"/>
                  </a:solidFill>
                </a:rPr>
                <a:t>S</a:t>
              </a:r>
              <a:r>
                <a:rPr lang="fr-FR" altLang="fr-FR" sz="1600" b="1" baseline="-25000">
                  <a:solidFill>
                    <a:srgbClr val="0000FF"/>
                  </a:solidFill>
                </a:rPr>
                <a:t>0</a:t>
              </a:r>
              <a:endParaRPr lang="fr-FR" altLang="fr-FR" sz="1600">
                <a:solidFill>
                  <a:srgbClr val="0000FF"/>
                </a:solidFill>
              </a:endParaRPr>
            </a:p>
          </p:txBody>
        </p:sp>
        <p:sp>
          <p:nvSpPr>
            <p:cNvPr id="14" name="Oval 37"/>
            <p:cNvSpPr>
              <a:spLocks noChangeArrowheads="1"/>
            </p:cNvSpPr>
            <p:nvPr/>
          </p:nvSpPr>
          <p:spPr bwMode="auto">
            <a:xfrm>
              <a:off x="5286" y="1227"/>
              <a:ext cx="213" cy="213"/>
            </a:xfrm>
            <a:prstGeom prst="ellips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" name="Text Box 38"/>
            <p:cNvSpPr txBox="1">
              <a:spLocks noChangeArrowheads="1"/>
            </p:cNvSpPr>
            <p:nvPr/>
          </p:nvSpPr>
          <p:spPr bwMode="auto">
            <a:xfrm>
              <a:off x="5339" y="1245"/>
              <a:ext cx="16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600" b="1">
                  <a:solidFill>
                    <a:srgbClr val="CC00CC"/>
                  </a:solidFill>
                </a:rPr>
                <a:t>S</a:t>
              </a:r>
              <a:r>
                <a:rPr lang="fr-FR" altLang="fr-FR" sz="1600" b="1" baseline="-25000">
                  <a:solidFill>
                    <a:srgbClr val="CC00CC"/>
                  </a:solidFill>
                </a:rPr>
                <a:t>n</a:t>
              </a:r>
              <a:endParaRPr lang="fr-FR" altLang="fr-FR" sz="1600">
                <a:solidFill>
                  <a:srgbClr val="CC00CC"/>
                </a:solidFill>
              </a:endParaRPr>
            </a:p>
          </p:txBody>
        </p:sp>
        <p:sp>
          <p:nvSpPr>
            <p:cNvPr id="16" name="Freeform 39"/>
            <p:cNvSpPr>
              <a:spLocks/>
            </p:cNvSpPr>
            <p:nvPr/>
          </p:nvSpPr>
          <p:spPr bwMode="auto">
            <a:xfrm>
              <a:off x="4399" y="1313"/>
              <a:ext cx="887" cy="54"/>
            </a:xfrm>
            <a:custGeom>
              <a:avLst/>
              <a:gdLst>
                <a:gd name="T0" fmla="*/ 0 w 1815"/>
                <a:gd name="T1" fmla="*/ 13 h 110"/>
                <a:gd name="T2" fmla="*/ 93 w 1815"/>
                <a:gd name="T3" fmla="*/ 0 h 110"/>
                <a:gd name="T4" fmla="*/ 212 w 1815"/>
                <a:gd name="T5" fmla="*/ 9 h 110"/>
                <a:gd name="T6" fmla="*/ 0 60000 65536"/>
                <a:gd name="T7" fmla="*/ 0 60000 65536"/>
                <a:gd name="T8" fmla="*/ 0 60000 65536"/>
                <a:gd name="T9" fmla="*/ 0 w 1815"/>
                <a:gd name="T10" fmla="*/ 0 h 110"/>
                <a:gd name="T11" fmla="*/ 1815 w 1815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5" h="110">
                  <a:moveTo>
                    <a:pt x="0" y="110"/>
                  </a:moveTo>
                  <a:cubicBezTo>
                    <a:pt x="246" y="60"/>
                    <a:pt x="493" y="10"/>
                    <a:pt x="795" y="5"/>
                  </a:cubicBezTo>
                  <a:cubicBezTo>
                    <a:pt x="1097" y="0"/>
                    <a:pt x="1456" y="40"/>
                    <a:pt x="1815" y="8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 Box 40"/>
            <p:cNvSpPr txBox="1">
              <a:spLocks noChangeArrowheads="1"/>
            </p:cNvSpPr>
            <p:nvPr/>
          </p:nvSpPr>
          <p:spPr bwMode="auto">
            <a:xfrm>
              <a:off x="4701" y="1164"/>
              <a:ext cx="33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600">
                  <a:solidFill>
                    <a:srgbClr val="FF0000"/>
                  </a:solidFill>
                  <a:latin typeface="Arial" charset="0"/>
                </a:rPr>
                <a:t>L = ?</a:t>
              </a:r>
              <a:endParaRPr lang="fr-FR" altLang="fr-FR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60"/>
          <p:cNvGrpSpPr>
            <a:grpSpLocks/>
          </p:cNvGrpSpPr>
          <p:nvPr/>
        </p:nvGrpSpPr>
        <p:grpSpPr bwMode="auto">
          <a:xfrm>
            <a:off x="1619250" y="1890713"/>
            <a:ext cx="3952875" cy="595312"/>
            <a:chOff x="1110" y="1173"/>
            <a:chExt cx="2490" cy="375"/>
          </a:xfrm>
        </p:grpSpPr>
        <p:sp>
          <p:nvSpPr>
            <p:cNvPr id="19" name="Oval 42"/>
            <p:cNvSpPr>
              <a:spLocks noChangeArrowheads="1"/>
            </p:cNvSpPr>
            <p:nvPr/>
          </p:nvSpPr>
          <p:spPr bwMode="auto">
            <a:xfrm>
              <a:off x="1110" y="1335"/>
              <a:ext cx="213" cy="213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0" name="Text Box 43"/>
            <p:cNvSpPr txBox="1">
              <a:spLocks noChangeArrowheads="1"/>
            </p:cNvSpPr>
            <p:nvPr/>
          </p:nvSpPr>
          <p:spPr bwMode="auto">
            <a:xfrm>
              <a:off x="1160" y="1347"/>
              <a:ext cx="18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600" b="1">
                  <a:solidFill>
                    <a:srgbClr val="0000FF"/>
                  </a:solidFill>
                </a:rPr>
                <a:t>S</a:t>
              </a:r>
              <a:r>
                <a:rPr lang="fr-FR" altLang="fr-FR" sz="1600" b="1" baseline="-25000">
                  <a:solidFill>
                    <a:srgbClr val="0000FF"/>
                  </a:solidFill>
                </a:rPr>
                <a:t>0</a:t>
              </a:r>
              <a:endParaRPr lang="fr-FR" altLang="fr-FR" sz="1600">
                <a:solidFill>
                  <a:srgbClr val="0000FF"/>
                </a:solidFill>
              </a:endParaRPr>
            </a:p>
          </p:txBody>
        </p:sp>
        <p:sp>
          <p:nvSpPr>
            <p:cNvPr id="21" name="Oval 45"/>
            <p:cNvSpPr>
              <a:spLocks noChangeArrowheads="1"/>
            </p:cNvSpPr>
            <p:nvPr/>
          </p:nvSpPr>
          <p:spPr bwMode="auto">
            <a:xfrm>
              <a:off x="1753" y="1321"/>
              <a:ext cx="213" cy="203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" name="Text Box 46"/>
            <p:cNvSpPr txBox="1">
              <a:spLocks noChangeArrowheads="1"/>
            </p:cNvSpPr>
            <p:nvPr/>
          </p:nvSpPr>
          <p:spPr bwMode="auto">
            <a:xfrm>
              <a:off x="1800" y="1325"/>
              <a:ext cx="16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600" b="1">
                  <a:solidFill>
                    <a:srgbClr val="FF6600"/>
                  </a:solidFill>
                </a:rPr>
                <a:t>S</a:t>
              </a:r>
              <a:r>
                <a:rPr lang="fr-FR" altLang="fr-FR" sz="1600" b="1" baseline="-25000">
                  <a:solidFill>
                    <a:srgbClr val="FF6600"/>
                  </a:solidFill>
                </a:rPr>
                <a:t>1</a:t>
              </a:r>
              <a:endParaRPr lang="fr-FR" altLang="fr-FR" sz="1600">
                <a:solidFill>
                  <a:srgbClr val="FF6600"/>
                </a:solidFill>
              </a:endParaRPr>
            </a:p>
          </p:txBody>
        </p:sp>
        <p:sp>
          <p:nvSpPr>
            <p:cNvPr id="23" name="Freeform 47"/>
            <p:cNvSpPr>
              <a:spLocks/>
            </p:cNvSpPr>
            <p:nvPr/>
          </p:nvSpPr>
          <p:spPr bwMode="auto">
            <a:xfrm>
              <a:off x="1325" y="1377"/>
              <a:ext cx="428" cy="49"/>
            </a:xfrm>
            <a:custGeom>
              <a:avLst/>
              <a:gdLst>
                <a:gd name="T0" fmla="*/ 0 w 1815"/>
                <a:gd name="T1" fmla="*/ 10 h 110"/>
                <a:gd name="T2" fmla="*/ 10 w 1815"/>
                <a:gd name="T3" fmla="*/ 0 h 110"/>
                <a:gd name="T4" fmla="*/ 24 w 1815"/>
                <a:gd name="T5" fmla="*/ 7 h 110"/>
                <a:gd name="T6" fmla="*/ 0 60000 65536"/>
                <a:gd name="T7" fmla="*/ 0 60000 65536"/>
                <a:gd name="T8" fmla="*/ 0 60000 65536"/>
                <a:gd name="T9" fmla="*/ 0 w 1815"/>
                <a:gd name="T10" fmla="*/ 0 h 110"/>
                <a:gd name="T11" fmla="*/ 1815 w 1815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5" h="110">
                  <a:moveTo>
                    <a:pt x="0" y="110"/>
                  </a:moveTo>
                  <a:cubicBezTo>
                    <a:pt x="246" y="60"/>
                    <a:pt x="493" y="10"/>
                    <a:pt x="795" y="5"/>
                  </a:cubicBezTo>
                  <a:cubicBezTo>
                    <a:pt x="1097" y="0"/>
                    <a:pt x="1456" y="40"/>
                    <a:pt x="1815" y="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 Box 48"/>
            <p:cNvSpPr txBox="1">
              <a:spLocks noChangeArrowheads="1"/>
            </p:cNvSpPr>
            <p:nvPr/>
          </p:nvSpPr>
          <p:spPr bwMode="auto">
            <a:xfrm>
              <a:off x="1488" y="1221"/>
              <a:ext cx="26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600">
                  <a:latin typeface="Arial" charset="0"/>
                </a:rPr>
                <a:t>L</a:t>
              </a:r>
              <a:r>
                <a:rPr lang="fr-FR" altLang="fr-FR" sz="1600" baseline="-25000">
                  <a:latin typeface="Arial" charset="0"/>
                </a:rPr>
                <a:t>1</a:t>
              </a:r>
              <a:endParaRPr lang="fr-FR" altLang="fr-FR" sz="1600"/>
            </a:p>
          </p:txBody>
        </p:sp>
        <p:sp>
          <p:nvSpPr>
            <p:cNvPr id="25" name="Freeform 49"/>
            <p:cNvSpPr>
              <a:spLocks/>
            </p:cNvSpPr>
            <p:nvPr/>
          </p:nvSpPr>
          <p:spPr bwMode="auto">
            <a:xfrm>
              <a:off x="1975" y="1372"/>
              <a:ext cx="306" cy="27"/>
            </a:xfrm>
            <a:custGeom>
              <a:avLst/>
              <a:gdLst>
                <a:gd name="T0" fmla="*/ 0 w 1815"/>
                <a:gd name="T1" fmla="*/ 2 h 110"/>
                <a:gd name="T2" fmla="*/ 4 w 1815"/>
                <a:gd name="T3" fmla="*/ 0 h 110"/>
                <a:gd name="T4" fmla="*/ 9 w 1815"/>
                <a:gd name="T5" fmla="*/ 1 h 110"/>
                <a:gd name="T6" fmla="*/ 0 60000 65536"/>
                <a:gd name="T7" fmla="*/ 0 60000 65536"/>
                <a:gd name="T8" fmla="*/ 0 60000 65536"/>
                <a:gd name="T9" fmla="*/ 0 w 1815"/>
                <a:gd name="T10" fmla="*/ 0 h 110"/>
                <a:gd name="T11" fmla="*/ 1815 w 1815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5" h="110">
                  <a:moveTo>
                    <a:pt x="0" y="110"/>
                  </a:moveTo>
                  <a:cubicBezTo>
                    <a:pt x="246" y="60"/>
                    <a:pt x="493" y="10"/>
                    <a:pt x="795" y="5"/>
                  </a:cubicBezTo>
                  <a:cubicBezTo>
                    <a:pt x="1097" y="0"/>
                    <a:pt x="1456" y="40"/>
                    <a:pt x="1815" y="8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Oval 52"/>
            <p:cNvSpPr>
              <a:spLocks noChangeArrowheads="1"/>
            </p:cNvSpPr>
            <p:nvPr/>
          </p:nvSpPr>
          <p:spPr bwMode="auto">
            <a:xfrm>
              <a:off x="2718" y="1292"/>
              <a:ext cx="238" cy="238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" name="Text Box 53"/>
            <p:cNvSpPr txBox="1">
              <a:spLocks noChangeArrowheads="1"/>
            </p:cNvSpPr>
            <p:nvPr/>
          </p:nvSpPr>
          <p:spPr bwMode="auto">
            <a:xfrm>
              <a:off x="2742" y="1323"/>
              <a:ext cx="30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600" b="1">
                  <a:solidFill>
                    <a:srgbClr val="008000"/>
                  </a:solidFill>
                </a:rPr>
                <a:t>S</a:t>
              </a:r>
              <a:r>
                <a:rPr lang="fr-FR" altLang="fr-FR" sz="1600" b="1" baseline="-25000">
                  <a:solidFill>
                    <a:srgbClr val="008000"/>
                  </a:solidFill>
                </a:rPr>
                <a:t>n-1</a:t>
              </a:r>
              <a:endParaRPr lang="fr-FR" altLang="fr-FR" sz="1600">
                <a:solidFill>
                  <a:srgbClr val="008000"/>
                </a:solidFill>
              </a:endParaRPr>
            </a:p>
          </p:txBody>
        </p:sp>
        <p:sp>
          <p:nvSpPr>
            <p:cNvPr id="28" name="Oval 55"/>
            <p:cNvSpPr>
              <a:spLocks noChangeArrowheads="1"/>
            </p:cNvSpPr>
            <p:nvPr/>
          </p:nvSpPr>
          <p:spPr bwMode="auto">
            <a:xfrm>
              <a:off x="3386" y="1279"/>
              <a:ext cx="213" cy="203"/>
            </a:xfrm>
            <a:prstGeom prst="ellips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" name="Text Box 56"/>
            <p:cNvSpPr txBox="1">
              <a:spLocks noChangeArrowheads="1"/>
            </p:cNvSpPr>
            <p:nvPr/>
          </p:nvSpPr>
          <p:spPr bwMode="auto">
            <a:xfrm>
              <a:off x="3439" y="1289"/>
              <a:ext cx="16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600" b="1">
                  <a:solidFill>
                    <a:srgbClr val="CC00CC"/>
                  </a:solidFill>
                </a:rPr>
                <a:t>S</a:t>
              </a:r>
              <a:r>
                <a:rPr lang="fr-FR" altLang="fr-FR" sz="1600" b="1" baseline="-25000">
                  <a:solidFill>
                    <a:srgbClr val="CC00CC"/>
                  </a:solidFill>
                </a:rPr>
                <a:t>n</a:t>
              </a:r>
              <a:endParaRPr lang="fr-FR" altLang="fr-FR" sz="1600">
                <a:solidFill>
                  <a:srgbClr val="CC00CC"/>
                </a:solidFill>
              </a:endParaRPr>
            </a:p>
          </p:txBody>
        </p:sp>
        <p:sp>
          <p:nvSpPr>
            <p:cNvPr id="30" name="Freeform 57"/>
            <p:cNvSpPr>
              <a:spLocks/>
            </p:cNvSpPr>
            <p:nvPr/>
          </p:nvSpPr>
          <p:spPr bwMode="auto">
            <a:xfrm>
              <a:off x="2958" y="1335"/>
              <a:ext cx="428" cy="49"/>
            </a:xfrm>
            <a:custGeom>
              <a:avLst/>
              <a:gdLst>
                <a:gd name="T0" fmla="*/ 0 w 1815"/>
                <a:gd name="T1" fmla="*/ 10 h 110"/>
                <a:gd name="T2" fmla="*/ 10 w 1815"/>
                <a:gd name="T3" fmla="*/ 0 h 110"/>
                <a:gd name="T4" fmla="*/ 24 w 1815"/>
                <a:gd name="T5" fmla="*/ 7 h 110"/>
                <a:gd name="T6" fmla="*/ 0 60000 65536"/>
                <a:gd name="T7" fmla="*/ 0 60000 65536"/>
                <a:gd name="T8" fmla="*/ 0 60000 65536"/>
                <a:gd name="T9" fmla="*/ 0 w 1815"/>
                <a:gd name="T10" fmla="*/ 0 h 110"/>
                <a:gd name="T11" fmla="*/ 1815 w 1815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5" h="110">
                  <a:moveTo>
                    <a:pt x="0" y="110"/>
                  </a:moveTo>
                  <a:cubicBezTo>
                    <a:pt x="246" y="60"/>
                    <a:pt x="493" y="10"/>
                    <a:pt x="795" y="5"/>
                  </a:cubicBezTo>
                  <a:cubicBezTo>
                    <a:pt x="1097" y="0"/>
                    <a:pt x="1456" y="40"/>
                    <a:pt x="1815" y="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 Box 58"/>
            <p:cNvSpPr txBox="1">
              <a:spLocks noChangeArrowheads="1"/>
            </p:cNvSpPr>
            <p:nvPr/>
          </p:nvSpPr>
          <p:spPr bwMode="auto">
            <a:xfrm>
              <a:off x="3133" y="1173"/>
              <a:ext cx="21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600">
                  <a:latin typeface="Arial" charset="0"/>
                </a:rPr>
                <a:t>L</a:t>
              </a:r>
              <a:r>
                <a:rPr lang="fr-FR" altLang="fr-FR" sz="1600" baseline="-25000">
                  <a:latin typeface="Arial" charset="0"/>
                </a:rPr>
                <a:t>n</a:t>
              </a:r>
              <a:endParaRPr lang="fr-FR" altLang="fr-FR" sz="1600"/>
            </a:p>
          </p:txBody>
        </p:sp>
        <p:sp>
          <p:nvSpPr>
            <p:cNvPr id="32" name="Freeform 59"/>
            <p:cNvSpPr>
              <a:spLocks/>
            </p:cNvSpPr>
            <p:nvPr/>
          </p:nvSpPr>
          <p:spPr bwMode="auto">
            <a:xfrm>
              <a:off x="2410" y="1398"/>
              <a:ext cx="306" cy="28"/>
            </a:xfrm>
            <a:custGeom>
              <a:avLst/>
              <a:gdLst>
                <a:gd name="T0" fmla="*/ 0 w 1815"/>
                <a:gd name="T1" fmla="*/ 2 h 110"/>
                <a:gd name="T2" fmla="*/ 4 w 1815"/>
                <a:gd name="T3" fmla="*/ 0 h 110"/>
                <a:gd name="T4" fmla="*/ 9 w 1815"/>
                <a:gd name="T5" fmla="*/ 1 h 110"/>
                <a:gd name="T6" fmla="*/ 0 60000 65536"/>
                <a:gd name="T7" fmla="*/ 0 60000 65536"/>
                <a:gd name="T8" fmla="*/ 0 60000 65536"/>
                <a:gd name="T9" fmla="*/ 0 w 1815"/>
                <a:gd name="T10" fmla="*/ 0 h 110"/>
                <a:gd name="T11" fmla="*/ 1815 w 1815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5" h="110">
                  <a:moveTo>
                    <a:pt x="0" y="110"/>
                  </a:moveTo>
                  <a:cubicBezTo>
                    <a:pt x="246" y="60"/>
                    <a:pt x="493" y="10"/>
                    <a:pt x="795" y="5"/>
                  </a:cubicBezTo>
                  <a:cubicBezTo>
                    <a:pt x="1097" y="0"/>
                    <a:pt x="1456" y="40"/>
                    <a:pt x="1815" y="8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" name="Text Box 62"/>
          <p:cNvSpPr txBox="1">
            <a:spLocks noChangeArrowheads="1"/>
          </p:cNvSpPr>
          <p:nvPr/>
        </p:nvSpPr>
        <p:spPr bwMode="auto">
          <a:xfrm>
            <a:off x="5710238" y="3224213"/>
            <a:ext cx="3259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600" i="1"/>
              <a:t>(Loi de composition des mouvements)</a:t>
            </a:r>
          </a:p>
        </p:txBody>
      </p:sp>
    </p:spTree>
    <p:extLst>
      <p:ext uri="{BB962C8B-B14F-4D97-AF65-F5344CB8AC3E}">
        <p14:creationId xmlns:p14="http://schemas.microsoft.com/office/powerpoint/2010/main" val="85674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0" y="1948110"/>
            <a:ext cx="1098551" cy="52322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Liaison équivalente</a:t>
            </a: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3283743" y="985211"/>
            <a:ext cx="3700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dirty="0"/>
              <a:t>Liaisons en série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30338" y="1506538"/>
            <a:ext cx="743426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 u="sng" dirty="0"/>
              <a:t>Remarques :</a:t>
            </a:r>
            <a:endParaRPr lang="fr-FR" altLang="fr-FR" dirty="0"/>
          </a:p>
          <a:p>
            <a:pPr eaLnBrk="1" hangingPunct="1"/>
            <a:r>
              <a:rPr lang="fr-FR" altLang="fr-FR" dirty="0"/>
              <a:t> 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/>
              <a:t>Il est souvent préférable de </a:t>
            </a:r>
            <a:r>
              <a:rPr lang="fr-FR" altLang="fr-FR" sz="2000" b="1" dirty="0"/>
              <a:t>choisir la somme des torseurs</a:t>
            </a:r>
            <a:r>
              <a:rPr lang="fr-FR" altLang="fr-FR" dirty="0"/>
              <a:t>, cette méthode de résolution étant moins « piégeuse » que l’égalité des torseurs.</a:t>
            </a:r>
          </a:p>
          <a:p>
            <a:pPr eaLnBrk="1" hangingPunct="1"/>
            <a:r>
              <a:rPr lang="fr-FR" altLang="fr-FR" dirty="0"/>
              <a:t> </a:t>
            </a:r>
          </a:p>
          <a:p>
            <a:pPr eaLnBrk="1" hangingPunct="1"/>
            <a:endParaRPr lang="fr-FR" altLang="fr-FR" dirty="0"/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/>
              <a:t>Pour reconnaitre la liaison équivalente, il faut </a:t>
            </a:r>
            <a:r>
              <a:rPr lang="fr-FR" altLang="fr-FR" b="1" dirty="0"/>
              <a:t>exprimer son torseur au bon point</a:t>
            </a:r>
            <a:r>
              <a:rPr lang="fr-FR" altLang="fr-FR" dirty="0"/>
              <a:t> … qui n’est pas toujours connu ! En cas de doute, il faut vérifier que </a:t>
            </a:r>
            <a:r>
              <a:rPr lang="fr-FR" altLang="fr-FR" sz="2000" b="1" dirty="0"/>
              <a:t>toutes les composantes soient indépendantes</a:t>
            </a:r>
            <a:r>
              <a:rPr lang="fr-FR" altLang="fr-FR" dirty="0"/>
              <a:t> ; dans le cas contraire, le point de réduction choisi n’est pas un point caractéristique de la liaison équivalente.</a:t>
            </a:r>
          </a:p>
        </p:txBody>
      </p:sp>
    </p:spTree>
    <p:extLst>
      <p:ext uri="{BB962C8B-B14F-4D97-AF65-F5344CB8AC3E}">
        <p14:creationId xmlns:p14="http://schemas.microsoft.com/office/powerpoint/2010/main" val="323788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1" y="2742589"/>
            <a:ext cx="1098551" cy="52322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Définition de h</a:t>
            </a: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3283743" y="985211"/>
            <a:ext cx="3700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dirty="0"/>
              <a:t>Degré d’</a:t>
            </a:r>
            <a:r>
              <a:rPr lang="fr-FR" altLang="fr-FR" sz="2000" b="1" dirty="0" err="1"/>
              <a:t>hyperstaticité</a:t>
            </a:r>
            <a:r>
              <a:rPr lang="fr-FR" altLang="fr-FR" sz="2000" b="1" dirty="0"/>
              <a:t> </a:t>
            </a:r>
          </a:p>
          <a:p>
            <a:pPr algn="ctr" eaLnBrk="1" hangingPunct="1"/>
            <a:r>
              <a:rPr lang="fr-FR" altLang="fr-FR" sz="2000" b="1" dirty="0"/>
              <a:t>(hors programme en MP)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77938" y="1744973"/>
            <a:ext cx="76835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r-FR" altLang="fr-FR" i="1" dirty="0">
                <a:cs typeface="Times New Roman" panose="02020603050405020304" pitchFamily="18" charset="0"/>
              </a:rPr>
              <a:t> Soit un mécanisme de n pièces (sans compter le bâti)</a:t>
            </a:r>
          </a:p>
          <a:p>
            <a:pPr eaLnBrk="1" hangingPunct="1">
              <a:buFontTx/>
              <a:buChar char="•"/>
            </a:pPr>
            <a:r>
              <a:rPr lang="fr-FR" altLang="fr-FR" i="1" dirty="0">
                <a:cs typeface="Times New Roman" panose="02020603050405020304" pitchFamily="18" charset="0"/>
              </a:rPr>
              <a:t> On note N</a:t>
            </a:r>
            <a:r>
              <a:rPr lang="fr-FR" altLang="fr-FR" i="1" baseline="-25000" dirty="0">
                <a:cs typeface="Times New Roman" panose="02020603050405020304" pitchFamily="18" charset="0"/>
              </a:rPr>
              <a:t>S</a:t>
            </a:r>
            <a:r>
              <a:rPr lang="fr-FR" altLang="fr-FR" i="1" dirty="0">
                <a:cs typeface="Times New Roman" panose="02020603050405020304" pitchFamily="18" charset="0"/>
              </a:rPr>
              <a:t> le nombre d’inconnues statiques : somme pour chaque liaison</a:t>
            </a:r>
          </a:p>
          <a:p>
            <a:pPr eaLnBrk="1" hangingPunct="1"/>
            <a:endParaRPr lang="fr-FR" altLang="fr-FR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fr-FR" altLang="fr-FR" dirty="0">
                <a:cs typeface="Times New Roman" panose="02020603050405020304" pitchFamily="18" charset="0"/>
              </a:rPr>
              <a:t>Si on applique le principe fondamental de la statique aux </a:t>
            </a:r>
            <a:r>
              <a:rPr lang="fr-FR" altLang="fr-FR" i="1" dirty="0">
                <a:cs typeface="Times New Roman" panose="02020603050405020304" pitchFamily="18" charset="0"/>
              </a:rPr>
              <a:t>n</a:t>
            </a:r>
            <a:r>
              <a:rPr lang="fr-FR" altLang="fr-FR" dirty="0">
                <a:cs typeface="Times New Roman" panose="02020603050405020304" pitchFamily="18" charset="0"/>
              </a:rPr>
              <a:t> pièces (pas au bâti!), on obtient un système de </a:t>
            </a:r>
            <a:r>
              <a:rPr lang="fr-FR" altLang="fr-FR" i="1" dirty="0">
                <a:cs typeface="Times New Roman" panose="02020603050405020304" pitchFamily="18" charset="0"/>
              </a:rPr>
              <a:t>6n</a:t>
            </a:r>
            <a:r>
              <a:rPr lang="fr-FR" altLang="fr-FR" dirty="0">
                <a:cs typeface="Times New Roman" panose="02020603050405020304" pitchFamily="18" charset="0"/>
              </a:rPr>
              <a:t> équations à </a:t>
            </a:r>
            <a:r>
              <a:rPr lang="fr-FR" altLang="fr-FR" i="1" dirty="0">
                <a:cs typeface="Times New Roman" panose="02020603050405020304" pitchFamily="18" charset="0"/>
              </a:rPr>
              <a:t>Ns</a:t>
            </a:r>
            <a:r>
              <a:rPr lang="fr-FR" altLang="fr-FR" dirty="0">
                <a:cs typeface="Times New Roman" panose="02020603050405020304" pitchFamily="18" charset="0"/>
              </a:rPr>
              <a:t> inconnues de rang </a:t>
            </a:r>
            <a:r>
              <a:rPr lang="fr-FR" altLang="fr-FR" i="1" dirty="0" err="1">
                <a:cs typeface="Times New Roman" panose="02020603050405020304" pitchFamily="18" charset="0"/>
              </a:rPr>
              <a:t>r</a:t>
            </a:r>
            <a:r>
              <a:rPr lang="fr-FR" altLang="fr-FR" i="1" baseline="-25000" dirty="0" err="1">
                <a:cs typeface="Times New Roman" panose="02020603050405020304" pitchFamily="18" charset="0"/>
              </a:rPr>
              <a:t>s</a:t>
            </a:r>
            <a:r>
              <a:rPr lang="fr-FR" altLang="fr-FR" dirty="0">
                <a:cs typeface="Times New Roman" panose="02020603050405020304" pitchFamily="18" charset="0"/>
              </a:rPr>
              <a:t> (</a:t>
            </a:r>
            <a:r>
              <a:rPr lang="fr-FR" altLang="fr-FR" dirty="0">
                <a:cs typeface="Times New Roman" panose="02020603050405020304" pitchFamily="18" charset="0"/>
                <a:sym typeface="Symbol" pitchFamily="18" charset="2"/>
              </a:rPr>
              <a:t></a:t>
            </a:r>
            <a:r>
              <a:rPr lang="fr-FR" altLang="fr-FR" dirty="0">
                <a:cs typeface="Times New Roman" panose="02020603050405020304" pitchFamily="18" charset="0"/>
              </a:rPr>
              <a:t> </a:t>
            </a:r>
            <a:r>
              <a:rPr lang="fr-FR" altLang="fr-FR" i="1" dirty="0">
                <a:cs typeface="Times New Roman" panose="02020603050405020304" pitchFamily="18" charset="0"/>
              </a:rPr>
              <a:t>6n</a:t>
            </a:r>
            <a:r>
              <a:rPr lang="fr-FR" altLang="fr-FR" dirty="0">
                <a:cs typeface="Times New Roman" panose="02020603050405020304" pitchFamily="18" charset="0"/>
              </a:rPr>
              <a:t> ) en fonction des efforts extérieurs et des paramètres de position.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354263" y="3554750"/>
            <a:ext cx="5268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appelle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degré d'</a:t>
            </a:r>
            <a:r>
              <a:rPr lang="fr-F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hyperstaticité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 = N</a:t>
            </a:r>
            <a:r>
              <a:rPr lang="fr-F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8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168400" y="4402138"/>
            <a:ext cx="7975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0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	modèle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isostatique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on peut déterminer toutes les inconnues c'est-à-dire la 	part que prend chaque liaison dans la transmission des actions 	mécaniques.</a:t>
            </a:r>
          </a:p>
          <a:p>
            <a:pPr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&gt; 0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	modèle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hyperstatique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degré h : il y a </a:t>
            </a: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inconnues hyperstatiques c'est-	à-dire non connues.</a:t>
            </a:r>
          </a:p>
        </p:txBody>
      </p:sp>
    </p:spTree>
    <p:extLst>
      <p:ext uri="{BB962C8B-B14F-4D97-AF65-F5344CB8AC3E}">
        <p14:creationId xmlns:p14="http://schemas.microsoft.com/office/powerpoint/2010/main" val="407926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7412" y="1025920"/>
            <a:ext cx="3075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Extraits du référentiel MP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816208"/>
              </p:ext>
            </p:extLst>
          </p:nvPr>
        </p:nvGraphicFramePr>
        <p:xfrm>
          <a:off x="1447800" y="2095500"/>
          <a:ext cx="7360920" cy="3547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6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Compétence visée</a:t>
                      </a:r>
                    </a:p>
                  </a:txBody>
                  <a:tcPr marL="68583" marR="6858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8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Savoir-faire associé</a:t>
                      </a:r>
                    </a:p>
                  </a:txBody>
                  <a:tcPr marL="68583" marR="6858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9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Proposer un modèle de connaissance et de comportement</a:t>
                      </a:r>
                      <a:endParaRPr lang="fr-F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Déterminer les lois entrée/sortie géométrique et cinématique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Connaissance associée</a:t>
                      </a:r>
                      <a:r>
                        <a:rPr lang="fr-FR" sz="1100" i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 liaison cinématiquement équivalente</a:t>
                      </a:r>
                      <a:endParaRPr lang="fr-FR" sz="105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264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Proposer et procéder à la mise en œuvre d’une démarche</a:t>
                      </a:r>
                      <a:r>
                        <a:rPr lang="fr-FR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résolution analytique</a:t>
                      </a:r>
                      <a:endParaRPr lang="fr-F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Proposer une démarche permettant la détermination de la loi de mouvement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5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Déterminer la loi de mouvement dans le cas de modèle isostatique</a:t>
                      </a:r>
                      <a:endParaRPr lang="fr-FR" sz="16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71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2" y="3537067"/>
            <a:ext cx="1098551" cy="52322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Définition de m</a:t>
            </a: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3283743" y="985211"/>
            <a:ext cx="3700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dirty="0"/>
              <a:t>Degré de mobilité </a:t>
            </a:r>
          </a:p>
          <a:p>
            <a:pPr algn="ctr" eaLnBrk="1" hangingPunct="1"/>
            <a:r>
              <a:rPr lang="fr-FR" altLang="fr-FR" sz="2000" b="1" dirty="0"/>
              <a:t>(hors programme)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77938" y="1535113"/>
            <a:ext cx="7683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mobilité </a:t>
            </a:r>
            <a:r>
              <a:rPr lang="fr-F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mécanisme représente le nombre d'inconnues cinématiques indépendantes nécessaires pour calculer toutes les autres 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3013" y="2725272"/>
            <a:ext cx="51314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appelle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degré de mobilité    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=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651000" y="3784600"/>
            <a:ext cx="233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fr-FR" sz="2400">
                <a:cs typeface="Times New Roman" panose="02020603050405020304" pitchFamily="18" charset="0"/>
              </a:rPr>
              <a:t>avec </a:t>
            </a:r>
            <a:r>
              <a:rPr lang="de-DE" altLang="fr-FR" sz="240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de-DE" altLang="fr-FR" sz="2400">
                <a:cs typeface="Times New Roman" panose="02020603050405020304" pitchFamily="18" charset="0"/>
              </a:rPr>
              <a:t> = </a:t>
            </a:r>
            <a:r>
              <a:rPr lang="de-DE" altLang="fr-FR" sz="2400">
                <a:solidFill>
                  <a:srgbClr val="0000FF"/>
                </a:solidFill>
                <a:cs typeface="Times New Roman" panose="02020603050405020304" pitchFamily="18" charset="0"/>
              </a:rPr>
              <a:t>m</a:t>
            </a:r>
            <a:r>
              <a:rPr lang="de-DE" altLang="fr-FR" sz="2400" baseline="-25000">
                <a:solidFill>
                  <a:srgbClr val="0000FF"/>
                </a:solidFill>
                <a:cs typeface="Times New Roman" panose="02020603050405020304" pitchFamily="18" charset="0"/>
              </a:rPr>
              <a:t>u</a:t>
            </a:r>
            <a:r>
              <a:rPr lang="de-DE" altLang="fr-FR" sz="2400">
                <a:cs typeface="Times New Roman" panose="02020603050405020304" pitchFamily="18" charset="0"/>
              </a:rPr>
              <a:t> + </a:t>
            </a:r>
            <a:r>
              <a:rPr lang="de-DE" altLang="fr-FR" sz="2400">
                <a:solidFill>
                  <a:srgbClr val="CC00CC"/>
                </a:solidFill>
                <a:cs typeface="Times New Roman" panose="02020603050405020304" pitchFamily="18" charset="0"/>
              </a:rPr>
              <a:t>m</a:t>
            </a:r>
            <a:r>
              <a:rPr lang="de-DE" altLang="fr-FR" sz="2400" baseline="-25000">
                <a:solidFill>
                  <a:srgbClr val="CC00CC"/>
                </a:solidFill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731963" y="4708525"/>
            <a:ext cx="418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fr-FR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	est appelé </a:t>
            </a:r>
            <a:r>
              <a:rPr lang="fr-FR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degré de mobilité utile</a:t>
            </a: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51013" y="5546725"/>
            <a:ext cx="713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b="1">
                <a:solidFill>
                  <a:srgbClr val="CC00CC"/>
                </a:solidFill>
                <a:cs typeface="Times New Roman" panose="02020603050405020304" pitchFamily="18" charset="0"/>
              </a:rPr>
              <a:t>m</a:t>
            </a:r>
            <a:r>
              <a:rPr lang="fr-FR" altLang="fr-FR" b="1" baseline="-25000">
                <a:solidFill>
                  <a:srgbClr val="CC00CC"/>
                </a:solidFill>
                <a:cs typeface="Times New Roman" panose="02020603050405020304" pitchFamily="18" charset="0"/>
              </a:rPr>
              <a:t>i</a:t>
            </a:r>
            <a:r>
              <a:rPr lang="fr-FR" altLang="fr-FR">
                <a:cs typeface="Times New Roman" panose="02020603050405020304" pitchFamily="18" charset="0"/>
              </a:rPr>
              <a:t> 	est le </a:t>
            </a:r>
            <a:r>
              <a:rPr lang="fr-FR" altLang="fr-FR">
                <a:solidFill>
                  <a:srgbClr val="CC00CC"/>
                </a:solidFill>
                <a:cs typeface="Times New Roman" panose="02020603050405020304" pitchFamily="18" charset="0"/>
              </a:rPr>
              <a:t>degré de mobilité interne</a:t>
            </a:r>
            <a:r>
              <a:rPr lang="fr-FR" altLang="fr-FR">
                <a:cs typeface="Times New Roman" panose="02020603050405020304" pitchFamily="18" charset="0"/>
              </a:rPr>
              <a:t> (nombre de mouvements qui 	n'entraînent aucun mouvement des autres pièces) </a:t>
            </a:r>
          </a:p>
        </p:txBody>
      </p:sp>
    </p:spTree>
    <p:extLst>
      <p:ext uri="{BB962C8B-B14F-4D97-AF65-F5344CB8AC3E}">
        <p14:creationId xmlns:p14="http://schemas.microsoft.com/office/powerpoint/2010/main" val="204544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0" y="4526417"/>
            <a:ext cx="1098551" cy="30777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Calcul de h</a:t>
            </a: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3283743" y="985211"/>
            <a:ext cx="3700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dirty="0"/>
              <a:t>Détermination de h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705100" y="1903413"/>
            <a:ext cx="4778375" cy="5381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800" b="1">
                <a:solidFill>
                  <a:srgbClr val="FF0000"/>
                </a:solidFill>
              </a:rPr>
              <a:t>m - h   =   6n – Ns   =   Nc – 6</a:t>
            </a:r>
            <a:r>
              <a:rPr lang="fr-FR" altLang="fr-FR" sz="2800" b="1">
                <a:solidFill>
                  <a:srgbClr val="FF0000"/>
                </a:solidFill>
                <a:sym typeface="Symbol" pitchFamily="18" charset="2"/>
              </a:rPr>
              <a:t></a:t>
            </a:r>
            <a:r>
              <a:rPr lang="fr-FR" altLang="fr-FR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82813" y="2986088"/>
            <a:ext cx="672465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/>
              <a:t>h	degré d’hyperstaticité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/>
              <a:t>m 	degré de mobilité :   </a:t>
            </a:r>
            <a:r>
              <a:rPr lang="fr-FR" altLang="fr-FR" i="1"/>
              <a:t>m = m</a:t>
            </a:r>
            <a:r>
              <a:rPr lang="fr-FR" altLang="fr-FR" i="1" baseline="-25000"/>
              <a:t>u</a:t>
            </a:r>
            <a:r>
              <a:rPr lang="fr-FR" altLang="fr-FR" i="1"/>
              <a:t> + m</a:t>
            </a:r>
            <a:r>
              <a:rPr lang="fr-FR" altLang="fr-FR" i="1" baseline="-25000"/>
              <a:t>i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/>
              <a:t>n	nombre de solides (sans le bâti)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/>
              <a:t>N</a:t>
            </a:r>
            <a:r>
              <a:rPr lang="fr-FR" altLang="fr-FR" baseline="-25000"/>
              <a:t>S</a:t>
            </a:r>
            <a:r>
              <a:rPr lang="fr-FR" altLang="fr-FR"/>
              <a:t>	nombre d’inconnues statiques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/>
              <a:t>N</a:t>
            </a:r>
            <a:r>
              <a:rPr lang="fr-FR" altLang="fr-FR" baseline="-25000"/>
              <a:t>C</a:t>
            </a:r>
            <a:r>
              <a:rPr lang="fr-FR" altLang="fr-FR"/>
              <a:t>	nombre d’inconnues cinématiques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>
                <a:sym typeface="Symbol" pitchFamily="18" charset="2"/>
              </a:rPr>
              <a:t>	nombre cyclomatique :   </a:t>
            </a:r>
            <a:r>
              <a:rPr lang="fr-FR" altLang="fr-FR" i="1">
                <a:sym typeface="Symbol" pitchFamily="18" charset="2"/>
              </a:rPr>
              <a:t> = l – n</a:t>
            </a:r>
            <a:r>
              <a:rPr lang="fr-FR" altLang="fr-FR">
                <a:sym typeface="Symbol" pitchFamily="18" charset="2"/>
              </a:rPr>
              <a:t>    </a:t>
            </a:r>
            <a:r>
              <a:rPr lang="fr-FR" altLang="fr-FR" i="1">
                <a:sym typeface="Symbol" pitchFamily="18" charset="2"/>
              </a:rPr>
              <a:t>(l : nb de liaisons)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611313" y="5867400"/>
            <a:ext cx="716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La principale difficulté réside dans la détermination des mobilités internes !</a:t>
            </a:r>
          </a:p>
        </p:txBody>
      </p:sp>
    </p:spTree>
    <p:extLst>
      <p:ext uri="{BB962C8B-B14F-4D97-AF65-F5344CB8AC3E}">
        <p14:creationId xmlns:p14="http://schemas.microsoft.com/office/powerpoint/2010/main" val="61905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0" y="4526417"/>
            <a:ext cx="1098551" cy="30777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Calcul de h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707063" y="1757363"/>
            <a:ext cx="3152775" cy="3698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b="1">
                <a:solidFill>
                  <a:srgbClr val="FF0000"/>
                </a:solidFill>
              </a:rPr>
              <a:t>m - h   =   6n – Ns   =   Nc – 6</a:t>
            </a:r>
            <a:r>
              <a:rPr lang="fr-FR" altLang="fr-FR" b="1">
                <a:solidFill>
                  <a:srgbClr val="FF0000"/>
                </a:solidFill>
                <a:sym typeface="Symbol" pitchFamily="18" charset="2"/>
              </a:rPr>
              <a:t></a:t>
            </a:r>
            <a:r>
              <a:rPr lang="fr-FR" altLang="fr-FR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247463"/>
            <a:ext cx="417988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82700" y="3293643"/>
            <a:ext cx="7505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u="sng" dirty="0"/>
              <a:t>Par une étude statique</a:t>
            </a:r>
            <a:r>
              <a:rPr lang="fr-FR" altLang="fr-FR" dirty="0"/>
              <a:t> :</a:t>
            </a:r>
          </a:p>
          <a:p>
            <a:pPr eaLnBrk="1" hangingPunct="1"/>
            <a:r>
              <a:rPr lang="fr-FR" altLang="fr-FR" dirty="0"/>
              <a:t>Inconnues statiques : N</a:t>
            </a:r>
            <a:r>
              <a:rPr lang="fr-FR" altLang="fr-FR" baseline="-25000" dirty="0"/>
              <a:t>s</a:t>
            </a:r>
            <a:r>
              <a:rPr lang="fr-FR" altLang="fr-FR" dirty="0"/>
              <a:t> = 8 (2 pivots glissants)</a:t>
            </a:r>
          </a:p>
          <a:p>
            <a:pPr eaLnBrk="1" hangingPunct="1"/>
            <a:r>
              <a:rPr lang="fr-FR" altLang="fr-FR" dirty="0"/>
              <a:t>Nombre de solides (pouvant être isolés) : n = 1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2700" y="4789488"/>
            <a:ext cx="7691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u="sng"/>
              <a:t>Par une étude cinématique</a:t>
            </a:r>
            <a:r>
              <a:rPr lang="fr-FR" altLang="fr-FR"/>
              <a:t> :</a:t>
            </a:r>
          </a:p>
          <a:p>
            <a:pPr eaLnBrk="1" hangingPunct="1"/>
            <a:r>
              <a:rPr lang="fr-FR" altLang="fr-FR"/>
              <a:t>Inconnues cinématiques : N</a:t>
            </a:r>
            <a:r>
              <a:rPr lang="fr-FR" altLang="fr-FR" baseline="-25000"/>
              <a:t>c</a:t>
            </a:r>
            <a:r>
              <a:rPr lang="fr-FR" altLang="fr-FR"/>
              <a:t> = 4 (2 pivots glissants)</a:t>
            </a:r>
          </a:p>
          <a:p>
            <a:pPr eaLnBrk="1" hangingPunct="1"/>
            <a:r>
              <a:rPr lang="fr-FR" altLang="fr-FR"/>
              <a:t>Nombre cyclomatique : 2 liaisons et 1 solide isolable</a:t>
            </a: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243417"/>
              </p:ext>
            </p:extLst>
          </p:nvPr>
        </p:nvGraphicFramePr>
        <p:xfrm>
          <a:off x="5129213" y="4239793"/>
          <a:ext cx="39274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09800" imgH="406400" progId="Equation.DSMT4">
                  <p:embed/>
                </p:oleObj>
              </mc:Choice>
              <mc:Fallback>
                <p:oleObj name="Equation" r:id="rId3" imgW="2209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3" y="4239793"/>
                        <a:ext cx="39274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5213350" y="5776913"/>
          <a:ext cx="385445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60600" imgH="406400" progId="Equation.DSMT4">
                  <p:embed/>
                </p:oleObj>
              </mc:Choice>
              <mc:Fallback>
                <p:oleObj name="Equation" r:id="rId5" imgW="2260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5776913"/>
                        <a:ext cx="3854450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2712244" y="941964"/>
            <a:ext cx="4965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cours : </a:t>
            </a:r>
            <a:r>
              <a:rPr lang="fr-FR" altLang="fr-FR" sz="2000" dirty="0"/>
              <a:t>Porte de tramway</a:t>
            </a:r>
          </a:p>
        </p:txBody>
      </p:sp>
    </p:spTree>
    <p:extLst>
      <p:ext uri="{BB962C8B-B14F-4D97-AF65-F5344CB8AC3E}">
        <p14:creationId xmlns:p14="http://schemas.microsoft.com/office/powerpoint/2010/main" val="199388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1" y="5153955"/>
            <a:ext cx="1098551" cy="52322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Conditions assemblage</a:t>
            </a: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3283743" y="985211"/>
            <a:ext cx="3700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dirty="0"/>
              <a:t>Conditions d’assemblage</a:t>
            </a:r>
          </a:p>
        </p:txBody>
      </p:sp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1385888" y="1370998"/>
            <a:ext cx="2746375" cy="1384300"/>
            <a:chOff x="1386060" y="1011392"/>
            <a:chExt cx="2745558" cy="1384841"/>
          </a:xfrm>
        </p:grpSpPr>
        <p:grpSp>
          <p:nvGrpSpPr>
            <p:cNvPr id="5" name="Groupe 10"/>
            <p:cNvGrpSpPr>
              <a:grpSpLocks/>
            </p:cNvGrpSpPr>
            <p:nvPr/>
          </p:nvGrpSpPr>
          <p:grpSpPr bwMode="auto">
            <a:xfrm>
              <a:off x="1386060" y="1011392"/>
              <a:ext cx="2328862" cy="1236431"/>
              <a:chOff x="2071689" y="1338323"/>
              <a:chExt cx="2328862" cy="1236431"/>
            </a:xfrm>
          </p:grpSpPr>
          <p:cxnSp>
            <p:nvCxnSpPr>
              <p:cNvPr id="13" name="Connecteur droit 12"/>
              <p:cNvCxnSpPr/>
              <p:nvPr/>
            </p:nvCxnSpPr>
            <p:spPr>
              <a:xfrm>
                <a:off x="2509709" y="1338323"/>
                <a:ext cx="1890150" cy="557430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2071689" y="2018039"/>
                <a:ext cx="1890150" cy="557430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flipV="1">
                <a:off x="2071689" y="1338323"/>
                <a:ext cx="438020" cy="679716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e 22"/>
            <p:cNvGrpSpPr>
              <a:grpSpLocks/>
            </p:cNvGrpSpPr>
            <p:nvPr/>
          </p:nvGrpSpPr>
          <p:grpSpPr bwMode="auto">
            <a:xfrm>
              <a:off x="1987972" y="1155770"/>
              <a:ext cx="1714499" cy="1131918"/>
              <a:chOff x="2038774" y="1291242"/>
              <a:chExt cx="1714499" cy="1131918"/>
            </a:xfrm>
          </p:grpSpPr>
          <p:sp>
            <p:nvSpPr>
              <p:cNvPr id="10" name="Cylindre 9"/>
              <p:cNvSpPr/>
              <p:nvPr/>
            </p:nvSpPr>
            <p:spPr>
              <a:xfrm rot="6178659">
                <a:off x="2457874" y="1546860"/>
                <a:ext cx="457200" cy="1295400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  <a:scene3d>
                <a:camera prst="perspectiveContrastingLeftFacing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" name="Cylindre 10"/>
              <p:cNvSpPr/>
              <p:nvPr/>
            </p:nvSpPr>
            <p:spPr>
              <a:xfrm rot="6178659">
                <a:off x="2876973" y="872142"/>
                <a:ext cx="457200" cy="1295400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  <a:scene3d>
                <a:camera prst="perspectiveContrastingLeftFacing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12" name="Connecteur droit 11"/>
              <p:cNvCxnSpPr/>
              <p:nvPr/>
            </p:nvCxnSpPr>
            <p:spPr>
              <a:xfrm flipV="1">
                <a:off x="2716007" y="1656650"/>
                <a:ext cx="247576" cy="3684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e 16"/>
            <p:cNvGrpSpPr>
              <a:grpSpLocks/>
            </p:cNvGrpSpPr>
            <p:nvPr/>
          </p:nvGrpSpPr>
          <p:grpSpPr bwMode="auto">
            <a:xfrm>
              <a:off x="3195814" y="1552758"/>
              <a:ext cx="935804" cy="843475"/>
              <a:chOff x="2071689" y="1338323"/>
              <a:chExt cx="935804" cy="843475"/>
            </a:xfrm>
          </p:grpSpPr>
          <p:cxnSp>
            <p:nvCxnSpPr>
              <p:cNvPr id="8" name="Connecteur droit 7"/>
              <p:cNvCxnSpPr/>
              <p:nvPr/>
            </p:nvCxnSpPr>
            <p:spPr>
              <a:xfrm>
                <a:off x="2509166" y="1338505"/>
                <a:ext cx="498327" cy="146107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>
                <a:off x="2071146" y="2018221"/>
                <a:ext cx="557047" cy="163577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1296988" y="2999773"/>
            <a:ext cx="595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dirty="0"/>
              <a:t>h = 2 signifie 2 conditions géométriques d’assemblage :</a:t>
            </a:r>
          </a:p>
        </p:txBody>
      </p:sp>
      <p:sp>
        <p:nvSpPr>
          <p:cNvPr id="43" name="ZoneTexte 42"/>
          <p:cNvSpPr txBox="1">
            <a:spLocks noChangeArrowheads="1"/>
          </p:cNvSpPr>
          <p:nvPr/>
        </p:nvSpPr>
        <p:spPr bwMode="auto">
          <a:xfrm>
            <a:off x="4278486" y="1710723"/>
            <a:ext cx="46037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sz="2000" dirty="0"/>
              <a:t>Si le problème est supposé </a:t>
            </a:r>
            <a:r>
              <a:rPr lang="fr-FR" altLang="fr-F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fr-FR" altLang="fr-FR" sz="2000" dirty="0"/>
              <a:t> :</a:t>
            </a:r>
          </a:p>
          <a:p>
            <a:pPr eaLnBrk="1" hangingPunct="1">
              <a:defRPr/>
            </a:pPr>
            <a:endParaRPr lang="fr-FR" altLang="fr-FR" sz="2000" dirty="0"/>
          </a:p>
          <a:p>
            <a:pPr algn="ctr" eaLnBrk="1" hangingPunct="1">
              <a:defRPr/>
            </a:pPr>
            <a:r>
              <a:rPr lang="fr-FR" altLang="fr-FR" sz="2000" b="1" dirty="0">
                <a:solidFill>
                  <a:srgbClr val="FF0000"/>
                </a:solidFill>
              </a:rPr>
              <a:t>h =</a:t>
            </a:r>
            <a:r>
              <a:rPr lang="fr-FR" altLang="fr-FR" sz="2000" dirty="0"/>
              <a:t> m – 3.n + Ns = 1 – 3.1 + (2 + 2) = </a:t>
            </a:r>
            <a:r>
              <a:rPr lang="fr-FR" altLang="fr-FR" sz="20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1472406" y="3662782"/>
            <a:ext cx="3120096" cy="1200150"/>
            <a:chOff x="1472406" y="3662782"/>
            <a:chExt cx="3120096" cy="1200150"/>
          </a:xfrm>
        </p:grpSpPr>
        <p:grpSp>
          <p:nvGrpSpPr>
            <p:cNvPr id="53" name="Groupe 52"/>
            <p:cNvGrpSpPr>
              <a:grpSpLocks/>
            </p:cNvGrpSpPr>
            <p:nvPr/>
          </p:nvGrpSpPr>
          <p:grpSpPr bwMode="auto">
            <a:xfrm>
              <a:off x="2044564" y="3662782"/>
              <a:ext cx="2547938" cy="1200150"/>
              <a:chOff x="2102461" y="3304359"/>
              <a:chExt cx="2547905" cy="1198641"/>
            </a:xfrm>
          </p:grpSpPr>
          <p:cxnSp>
            <p:nvCxnSpPr>
              <p:cNvPr id="54" name="Connecteur droit 53"/>
              <p:cNvCxnSpPr/>
              <p:nvPr/>
            </p:nvCxnSpPr>
            <p:spPr>
              <a:xfrm>
                <a:off x="2102461" y="3795865"/>
                <a:ext cx="1376345" cy="404303"/>
              </a:xfrm>
              <a:prstGeom prst="line">
                <a:avLst/>
              </a:prstGeom>
              <a:ln w="38100">
                <a:solidFill>
                  <a:srgbClr val="FF66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2424720" y="3313872"/>
                <a:ext cx="1376344" cy="405889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Groupe 27"/>
              <p:cNvGrpSpPr>
                <a:grpSpLocks/>
              </p:cNvGrpSpPr>
              <p:nvPr/>
            </p:nvGrpSpPr>
            <p:grpSpPr bwMode="auto">
              <a:xfrm>
                <a:off x="3402242" y="3678984"/>
                <a:ext cx="1248124" cy="824016"/>
                <a:chOff x="2038774" y="1291242"/>
                <a:chExt cx="1714499" cy="1131918"/>
              </a:xfrm>
            </p:grpSpPr>
            <p:sp>
              <p:nvSpPr>
                <p:cNvPr id="58" name="Cylindre 57"/>
                <p:cNvSpPr/>
                <p:nvPr/>
              </p:nvSpPr>
              <p:spPr>
                <a:xfrm rot="6178659">
                  <a:off x="2457874" y="1546860"/>
                  <a:ext cx="457200" cy="1295400"/>
                </a:xfrm>
                <a:prstGeom prst="ca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perspectiveContrastingLeftFacing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9" name="Cylindre 58"/>
                <p:cNvSpPr/>
                <p:nvPr/>
              </p:nvSpPr>
              <p:spPr>
                <a:xfrm rot="6178659">
                  <a:off x="2876973" y="872142"/>
                  <a:ext cx="457200" cy="1295400"/>
                </a:xfrm>
                <a:prstGeom prst="ca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perspectiveContrastingLeftFacing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60" name="Connecteur droit 59"/>
                <p:cNvCxnSpPr/>
                <p:nvPr/>
              </p:nvCxnSpPr>
              <p:spPr>
                <a:xfrm flipV="1">
                  <a:off x="2715280" y="1656523"/>
                  <a:ext cx="248595" cy="36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" name="Connecteur droit 56"/>
              <p:cNvCxnSpPr/>
              <p:nvPr/>
            </p:nvCxnSpPr>
            <p:spPr>
              <a:xfrm flipV="1">
                <a:off x="2107224" y="3304359"/>
                <a:ext cx="315908" cy="491506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ZoneTexte 71"/>
            <p:cNvSpPr txBox="1"/>
            <p:nvPr/>
          </p:nvSpPr>
          <p:spPr>
            <a:xfrm>
              <a:off x="1472406" y="4428046"/>
              <a:ext cx="1068387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Entraxe</a:t>
              </a:r>
            </a:p>
          </p:txBody>
        </p:sp>
        <p:grpSp>
          <p:nvGrpSpPr>
            <p:cNvPr id="73" name="Groupe 72"/>
            <p:cNvGrpSpPr>
              <a:grpSpLocks/>
            </p:cNvGrpSpPr>
            <p:nvPr/>
          </p:nvGrpSpPr>
          <p:grpSpPr bwMode="auto">
            <a:xfrm>
              <a:off x="1931819" y="3672984"/>
              <a:ext cx="1376363" cy="1046162"/>
              <a:chOff x="2007211" y="3313468"/>
              <a:chExt cx="1376404" cy="1046150"/>
            </a:xfrm>
          </p:grpSpPr>
          <p:cxnSp>
            <p:nvCxnSpPr>
              <p:cNvPr id="74" name="Connecteur droit 73"/>
              <p:cNvCxnSpPr/>
              <p:nvPr/>
            </p:nvCxnSpPr>
            <p:spPr>
              <a:xfrm>
                <a:off x="2007211" y="3953223"/>
                <a:ext cx="1376404" cy="406395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74"/>
              <p:cNvCxnSpPr/>
              <p:nvPr/>
            </p:nvCxnSpPr>
            <p:spPr>
              <a:xfrm flipV="1">
                <a:off x="2007211" y="3313468"/>
                <a:ext cx="412762" cy="639755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Connecteur droit 75"/>
            <p:cNvCxnSpPr/>
            <p:nvPr/>
          </p:nvCxnSpPr>
          <p:spPr>
            <a:xfrm flipH="1">
              <a:off x="2816224" y="4428046"/>
              <a:ext cx="122238" cy="18097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>
            <a:off x="1030288" y="4795838"/>
            <a:ext cx="3451225" cy="1925637"/>
            <a:chOff x="1030288" y="4795838"/>
            <a:chExt cx="3451225" cy="1925637"/>
          </a:xfrm>
        </p:grpSpPr>
        <p:grpSp>
          <p:nvGrpSpPr>
            <p:cNvPr id="44" name="Groupe 43"/>
            <p:cNvGrpSpPr>
              <a:grpSpLocks/>
            </p:cNvGrpSpPr>
            <p:nvPr/>
          </p:nvGrpSpPr>
          <p:grpSpPr bwMode="auto">
            <a:xfrm>
              <a:off x="1924050" y="5184775"/>
              <a:ext cx="2557463" cy="1189038"/>
              <a:chOff x="1924654" y="5184669"/>
              <a:chExt cx="2556366" cy="1189532"/>
            </a:xfrm>
          </p:grpSpPr>
          <p:cxnSp>
            <p:nvCxnSpPr>
              <p:cNvPr id="45" name="Connecteur droit 44"/>
              <p:cNvCxnSpPr/>
              <p:nvPr/>
            </p:nvCxnSpPr>
            <p:spPr>
              <a:xfrm>
                <a:off x="2254712" y="5184669"/>
                <a:ext cx="1367838" cy="420863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 flipV="1">
                <a:off x="1932589" y="5184669"/>
                <a:ext cx="318950" cy="493918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e 40"/>
              <p:cNvGrpSpPr>
                <a:grpSpLocks/>
              </p:cNvGrpSpPr>
              <p:nvPr/>
            </p:nvGrpSpPr>
            <p:grpSpPr bwMode="auto">
              <a:xfrm>
                <a:off x="3232896" y="5550185"/>
                <a:ext cx="1248124" cy="824016"/>
                <a:chOff x="2038774" y="1291242"/>
                <a:chExt cx="1714499" cy="1131918"/>
              </a:xfrm>
            </p:grpSpPr>
            <p:sp>
              <p:nvSpPr>
                <p:cNvPr id="49" name="Cylindre 48"/>
                <p:cNvSpPr/>
                <p:nvPr/>
              </p:nvSpPr>
              <p:spPr>
                <a:xfrm rot="6178659">
                  <a:off x="2457874" y="1546860"/>
                  <a:ext cx="457200" cy="1295400"/>
                </a:xfrm>
                <a:prstGeom prst="ca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perspectiveContrastingLeftFacing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0" name="Cylindre 49"/>
                <p:cNvSpPr/>
                <p:nvPr/>
              </p:nvSpPr>
              <p:spPr>
                <a:xfrm rot="6178659">
                  <a:off x="2876973" y="872142"/>
                  <a:ext cx="457200" cy="1295400"/>
                </a:xfrm>
                <a:prstGeom prst="ca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perspectiveContrastingLeftFacing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51" name="Connecteur droit 50"/>
                <p:cNvCxnSpPr/>
                <p:nvPr/>
              </p:nvCxnSpPr>
              <p:spPr>
                <a:xfrm flipV="1">
                  <a:off x="2715712" y="1655240"/>
                  <a:ext cx="246311" cy="3686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Connecteur droit 47"/>
              <p:cNvCxnSpPr/>
              <p:nvPr/>
            </p:nvCxnSpPr>
            <p:spPr>
              <a:xfrm>
                <a:off x="1924654" y="5675411"/>
                <a:ext cx="1351970" cy="408157"/>
              </a:xfrm>
              <a:prstGeom prst="line">
                <a:avLst/>
              </a:prstGeom>
              <a:ln w="38100">
                <a:solidFill>
                  <a:srgbClr val="FF66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Connecteur droit 76"/>
            <p:cNvCxnSpPr/>
            <p:nvPr/>
          </p:nvCxnSpPr>
          <p:spPr>
            <a:xfrm>
              <a:off x="1927225" y="5678488"/>
              <a:ext cx="1127125" cy="601662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1218043" y="6042025"/>
              <a:ext cx="1533525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Parallélisme</a:t>
              </a:r>
            </a:p>
          </p:txBody>
        </p:sp>
        <p:sp>
          <p:nvSpPr>
            <p:cNvPr id="79" name="Arc 78"/>
            <p:cNvSpPr/>
            <p:nvPr/>
          </p:nvSpPr>
          <p:spPr>
            <a:xfrm>
              <a:off x="1030288" y="4795838"/>
              <a:ext cx="1925637" cy="1925637"/>
            </a:xfrm>
            <a:prstGeom prst="arc">
              <a:avLst>
                <a:gd name="adj1" fmla="val 756799"/>
                <a:gd name="adj2" fmla="val 1521302"/>
              </a:avLst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4654550" y="3134555"/>
            <a:ext cx="3963988" cy="3244074"/>
            <a:chOff x="4654550" y="3134555"/>
            <a:chExt cx="3963988" cy="3244074"/>
          </a:xfrm>
        </p:grpSpPr>
        <p:cxnSp>
          <p:nvCxnSpPr>
            <p:cNvPr id="80" name="Connecteur droit 79"/>
            <p:cNvCxnSpPr/>
            <p:nvPr/>
          </p:nvCxnSpPr>
          <p:spPr>
            <a:xfrm>
              <a:off x="5735638" y="4258505"/>
              <a:ext cx="1289050" cy="134938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e 18"/>
            <p:cNvGrpSpPr/>
            <p:nvPr/>
          </p:nvGrpSpPr>
          <p:grpSpPr>
            <a:xfrm>
              <a:off x="4654550" y="3134555"/>
              <a:ext cx="3963988" cy="3244074"/>
              <a:chOff x="4654550" y="3134555"/>
              <a:chExt cx="3963988" cy="3244074"/>
            </a:xfrm>
          </p:grpSpPr>
          <p:sp>
            <p:nvSpPr>
              <p:cNvPr id="52" name="ZoneTexte 51"/>
              <p:cNvSpPr txBox="1">
                <a:spLocks noChangeArrowheads="1"/>
              </p:cNvSpPr>
              <p:nvPr/>
            </p:nvSpPr>
            <p:spPr bwMode="auto">
              <a:xfrm>
                <a:off x="5045075" y="5362629"/>
                <a:ext cx="3573463" cy="101600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FR" altLang="fr-FR" sz="2000"/>
                  <a:t>Cette contrainte géométrique n’est pas vue</a:t>
                </a:r>
              </a:p>
              <a:p>
                <a:pPr algn="ctr" eaLnBrk="1" hangingPunct="1"/>
                <a:r>
                  <a:rPr lang="fr-FR" altLang="fr-FR" sz="2000"/>
                  <a:t>dans le plan de projection</a:t>
                </a:r>
              </a:p>
            </p:txBody>
          </p:sp>
          <p:grpSp>
            <p:nvGrpSpPr>
              <p:cNvPr id="61" name="Groupe 60"/>
              <p:cNvGrpSpPr>
                <a:grpSpLocks/>
              </p:cNvGrpSpPr>
              <p:nvPr/>
            </p:nvGrpSpPr>
            <p:grpSpPr bwMode="auto">
              <a:xfrm>
                <a:off x="5130800" y="3463168"/>
                <a:ext cx="3395663" cy="1668462"/>
                <a:chOff x="5316533" y="3259665"/>
                <a:chExt cx="3395662" cy="1667933"/>
              </a:xfrm>
            </p:grpSpPr>
            <p:cxnSp>
              <p:nvCxnSpPr>
                <p:cNvPr id="62" name="Connecteur droit 61"/>
                <p:cNvCxnSpPr/>
                <p:nvPr/>
              </p:nvCxnSpPr>
              <p:spPr>
                <a:xfrm flipH="1">
                  <a:off x="5316533" y="3259665"/>
                  <a:ext cx="3395662" cy="166793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eur droit 62"/>
                <p:cNvCxnSpPr/>
                <p:nvPr/>
              </p:nvCxnSpPr>
              <p:spPr>
                <a:xfrm>
                  <a:off x="5316533" y="3259665"/>
                  <a:ext cx="3395662" cy="166793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e 63"/>
              <p:cNvGrpSpPr>
                <a:grpSpLocks/>
              </p:cNvGrpSpPr>
              <p:nvPr/>
            </p:nvGrpSpPr>
            <p:grpSpPr bwMode="auto">
              <a:xfrm>
                <a:off x="5748338" y="3750505"/>
                <a:ext cx="2549525" cy="1201738"/>
                <a:chOff x="5748307" y="3495892"/>
                <a:chExt cx="2549492" cy="1201435"/>
              </a:xfrm>
            </p:grpSpPr>
            <p:cxnSp>
              <p:nvCxnSpPr>
                <p:cNvPr id="65" name="Connecteur droit 64"/>
                <p:cNvCxnSpPr/>
                <p:nvPr/>
              </p:nvCxnSpPr>
              <p:spPr>
                <a:xfrm>
                  <a:off x="5748307" y="4003764"/>
                  <a:ext cx="1376344" cy="404711"/>
                </a:xfrm>
                <a:prstGeom prst="line">
                  <a:avLst/>
                </a:prstGeom>
                <a:ln w="38100">
                  <a:solidFill>
                    <a:srgbClr val="FF66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eur droit 65"/>
                <p:cNvCxnSpPr/>
                <p:nvPr/>
              </p:nvCxnSpPr>
              <p:spPr>
                <a:xfrm>
                  <a:off x="6072153" y="3508589"/>
                  <a:ext cx="1376344" cy="404711"/>
                </a:xfrm>
                <a:prstGeom prst="line">
                  <a:avLst/>
                </a:prstGeom>
                <a:ln w="38100"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eur droit 66"/>
                <p:cNvCxnSpPr/>
                <p:nvPr/>
              </p:nvCxnSpPr>
              <p:spPr>
                <a:xfrm flipV="1">
                  <a:off x="5756244" y="3495892"/>
                  <a:ext cx="304796" cy="495175"/>
                </a:xfrm>
                <a:prstGeom prst="line">
                  <a:avLst/>
                </a:prstGeom>
                <a:ln w="38100"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upe 51"/>
                <p:cNvGrpSpPr>
                  <a:grpSpLocks/>
                </p:cNvGrpSpPr>
                <p:nvPr/>
              </p:nvGrpSpPr>
              <p:grpSpPr bwMode="auto">
                <a:xfrm>
                  <a:off x="7049675" y="3873311"/>
                  <a:ext cx="1248124" cy="824016"/>
                  <a:chOff x="2038774" y="1291242"/>
                  <a:chExt cx="1714499" cy="1131918"/>
                </a:xfrm>
              </p:grpSpPr>
              <p:sp>
                <p:nvSpPr>
                  <p:cNvPr id="69" name="Cylindre 68"/>
                  <p:cNvSpPr/>
                  <p:nvPr/>
                </p:nvSpPr>
                <p:spPr>
                  <a:xfrm rot="6178659">
                    <a:off x="2457874" y="1546860"/>
                    <a:ext cx="457200" cy="1295400"/>
                  </a:xfrm>
                  <a:prstGeom prst="can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/>
                    </a:solidFill>
                  </a:ln>
                  <a:scene3d>
                    <a:camera prst="perspectiveContrastingLeftFacing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70" name="Cylindre 69"/>
                  <p:cNvSpPr/>
                  <p:nvPr/>
                </p:nvSpPr>
                <p:spPr>
                  <a:xfrm rot="6178659">
                    <a:off x="2876973" y="872142"/>
                    <a:ext cx="457200" cy="1295400"/>
                  </a:xfrm>
                  <a:prstGeom prst="can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/>
                    </a:solidFill>
                  </a:ln>
                  <a:scene3d>
                    <a:camera prst="perspectiveContrastingLeftFacing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cxnSp>
                <p:nvCxnSpPr>
                  <p:cNvPr id="71" name="Connecteur droit 70"/>
                  <p:cNvCxnSpPr/>
                  <p:nvPr/>
                </p:nvCxnSpPr>
                <p:spPr>
                  <a:xfrm flipV="1">
                    <a:off x="2715280" y="1655752"/>
                    <a:ext cx="248595" cy="36844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1" name="ZoneTexte 80"/>
              <p:cNvSpPr txBox="1"/>
              <p:nvPr/>
            </p:nvSpPr>
            <p:spPr>
              <a:xfrm>
                <a:off x="5402263" y="4452180"/>
                <a:ext cx="1535112" cy="4000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Parallélisme</a:t>
                </a:r>
              </a:p>
            </p:txBody>
          </p:sp>
          <p:sp>
            <p:nvSpPr>
              <p:cNvPr id="82" name="Arc 81"/>
              <p:cNvSpPr/>
              <p:nvPr/>
            </p:nvSpPr>
            <p:spPr>
              <a:xfrm>
                <a:off x="4654550" y="3134555"/>
                <a:ext cx="2241550" cy="2241550"/>
              </a:xfrm>
              <a:prstGeom prst="arc">
                <a:avLst>
                  <a:gd name="adj1" fmla="val 435768"/>
                  <a:gd name="adj2" fmla="val 1060688"/>
                </a:avLst>
              </a:prstGeom>
              <a:ln w="28575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449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1" y="5153955"/>
            <a:ext cx="1098551" cy="52322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Conditions assemblage</a:t>
            </a: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3283743" y="985211"/>
            <a:ext cx="3700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dirty="0"/>
              <a:t>Conditions d’assemblage</a:t>
            </a:r>
          </a:p>
        </p:txBody>
      </p:sp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1385888" y="1370998"/>
            <a:ext cx="2746375" cy="1384300"/>
            <a:chOff x="1386060" y="1011392"/>
            <a:chExt cx="2745558" cy="1384841"/>
          </a:xfrm>
        </p:grpSpPr>
        <p:grpSp>
          <p:nvGrpSpPr>
            <p:cNvPr id="5" name="Groupe 10"/>
            <p:cNvGrpSpPr>
              <a:grpSpLocks/>
            </p:cNvGrpSpPr>
            <p:nvPr/>
          </p:nvGrpSpPr>
          <p:grpSpPr bwMode="auto">
            <a:xfrm>
              <a:off x="1386060" y="1011392"/>
              <a:ext cx="2328862" cy="1236431"/>
              <a:chOff x="2071689" y="1338323"/>
              <a:chExt cx="2328862" cy="1236431"/>
            </a:xfrm>
          </p:grpSpPr>
          <p:cxnSp>
            <p:nvCxnSpPr>
              <p:cNvPr id="13" name="Connecteur droit 12"/>
              <p:cNvCxnSpPr/>
              <p:nvPr/>
            </p:nvCxnSpPr>
            <p:spPr>
              <a:xfrm>
                <a:off x="2509709" y="1338323"/>
                <a:ext cx="1890150" cy="557430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2071689" y="2018039"/>
                <a:ext cx="1890150" cy="557430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flipV="1">
                <a:off x="2071689" y="1338323"/>
                <a:ext cx="438020" cy="679716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e 22"/>
            <p:cNvGrpSpPr>
              <a:grpSpLocks/>
            </p:cNvGrpSpPr>
            <p:nvPr/>
          </p:nvGrpSpPr>
          <p:grpSpPr bwMode="auto">
            <a:xfrm>
              <a:off x="1987972" y="1155770"/>
              <a:ext cx="1714499" cy="1131918"/>
              <a:chOff x="2038774" y="1291242"/>
              <a:chExt cx="1714499" cy="1131918"/>
            </a:xfrm>
          </p:grpSpPr>
          <p:sp>
            <p:nvSpPr>
              <p:cNvPr id="10" name="Cylindre 9"/>
              <p:cNvSpPr/>
              <p:nvPr/>
            </p:nvSpPr>
            <p:spPr>
              <a:xfrm rot="6178659">
                <a:off x="2457874" y="1546860"/>
                <a:ext cx="457200" cy="1295400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  <a:scene3d>
                <a:camera prst="perspectiveContrastingLeftFacing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" name="Cylindre 10"/>
              <p:cNvSpPr/>
              <p:nvPr/>
            </p:nvSpPr>
            <p:spPr>
              <a:xfrm rot="6178659">
                <a:off x="2876973" y="872142"/>
                <a:ext cx="457200" cy="1295400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  <a:scene3d>
                <a:camera prst="perspectiveContrastingLeftFacing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12" name="Connecteur droit 11"/>
              <p:cNvCxnSpPr/>
              <p:nvPr/>
            </p:nvCxnSpPr>
            <p:spPr>
              <a:xfrm flipV="1">
                <a:off x="2716007" y="1656650"/>
                <a:ext cx="247576" cy="3684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e 16"/>
            <p:cNvGrpSpPr>
              <a:grpSpLocks/>
            </p:cNvGrpSpPr>
            <p:nvPr/>
          </p:nvGrpSpPr>
          <p:grpSpPr bwMode="auto">
            <a:xfrm>
              <a:off x="3195814" y="1552758"/>
              <a:ext cx="935804" cy="843475"/>
              <a:chOff x="2071689" y="1338323"/>
              <a:chExt cx="935804" cy="843475"/>
            </a:xfrm>
          </p:grpSpPr>
          <p:cxnSp>
            <p:nvCxnSpPr>
              <p:cNvPr id="8" name="Connecteur droit 7"/>
              <p:cNvCxnSpPr/>
              <p:nvPr/>
            </p:nvCxnSpPr>
            <p:spPr>
              <a:xfrm>
                <a:off x="2509166" y="1338505"/>
                <a:ext cx="498327" cy="146107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>
                <a:off x="2071146" y="2018221"/>
                <a:ext cx="557047" cy="163577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4278486" y="1710723"/>
            <a:ext cx="46037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sz="2000" dirty="0"/>
              <a:t>Si le problème est supposé </a:t>
            </a:r>
            <a:r>
              <a:rPr lang="fr-FR" altLang="fr-F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fr-FR" altLang="fr-FR" sz="2000" dirty="0"/>
              <a:t> :</a:t>
            </a:r>
          </a:p>
          <a:p>
            <a:pPr eaLnBrk="1" hangingPunct="1">
              <a:defRPr/>
            </a:pPr>
            <a:endParaRPr lang="fr-FR" altLang="fr-FR" sz="2000" dirty="0"/>
          </a:p>
          <a:p>
            <a:pPr algn="ctr" eaLnBrk="1" hangingPunct="1">
              <a:defRPr/>
            </a:pPr>
            <a:r>
              <a:rPr lang="fr-FR" altLang="fr-FR" sz="2000" b="1" dirty="0">
                <a:solidFill>
                  <a:srgbClr val="FF0000"/>
                </a:solidFill>
              </a:rPr>
              <a:t>h =</a:t>
            </a:r>
            <a:r>
              <a:rPr lang="fr-FR" altLang="fr-FR" sz="2000" dirty="0"/>
              <a:t> m – 3.n + Ns = 1 – 3.1 + (2 + 2) = </a:t>
            </a:r>
            <a:r>
              <a:rPr lang="fr-FR" altLang="fr-FR" sz="20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3" name="Groupe 42"/>
          <p:cNvGrpSpPr/>
          <p:nvPr/>
        </p:nvGrpSpPr>
        <p:grpSpPr>
          <a:xfrm>
            <a:off x="1838240" y="3303588"/>
            <a:ext cx="7134310" cy="1296987"/>
            <a:chOff x="1838240" y="3303588"/>
            <a:chExt cx="7134310" cy="1296987"/>
          </a:xfrm>
        </p:grpSpPr>
        <p:grpSp>
          <p:nvGrpSpPr>
            <p:cNvPr id="17" name="Groupe 16"/>
            <p:cNvGrpSpPr>
              <a:grpSpLocks/>
            </p:cNvGrpSpPr>
            <p:nvPr/>
          </p:nvGrpSpPr>
          <p:grpSpPr bwMode="auto">
            <a:xfrm>
              <a:off x="2006600" y="3313113"/>
              <a:ext cx="1376363" cy="1046162"/>
              <a:chOff x="2007211" y="3313468"/>
              <a:chExt cx="1376404" cy="1046150"/>
            </a:xfrm>
          </p:grpSpPr>
          <p:cxnSp>
            <p:nvCxnSpPr>
              <p:cNvPr id="18" name="Connecteur droit 17"/>
              <p:cNvCxnSpPr/>
              <p:nvPr/>
            </p:nvCxnSpPr>
            <p:spPr>
              <a:xfrm>
                <a:off x="2007211" y="3953223"/>
                <a:ext cx="1376404" cy="406395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 flipV="1">
                <a:off x="2007211" y="3313468"/>
                <a:ext cx="412762" cy="639755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Connecteur droit 28"/>
            <p:cNvCxnSpPr/>
            <p:nvPr/>
          </p:nvCxnSpPr>
          <p:spPr>
            <a:xfrm flipH="1">
              <a:off x="2876550" y="4041775"/>
              <a:ext cx="122238" cy="18097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1838240" y="4200525"/>
              <a:ext cx="1068387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Entraxe</a:t>
              </a:r>
            </a:p>
          </p:txBody>
        </p:sp>
        <p:grpSp>
          <p:nvGrpSpPr>
            <p:cNvPr id="33" name="Groupe 32"/>
            <p:cNvGrpSpPr>
              <a:grpSpLocks/>
            </p:cNvGrpSpPr>
            <p:nvPr/>
          </p:nvGrpSpPr>
          <p:grpSpPr bwMode="auto">
            <a:xfrm>
              <a:off x="2101850" y="3303588"/>
              <a:ext cx="2547938" cy="1200150"/>
              <a:chOff x="2102461" y="3304359"/>
              <a:chExt cx="2547905" cy="1198641"/>
            </a:xfrm>
          </p:grpSpPr>
          <p:cxnSp>
            <p:nvCxnSpPr>
              <p:cNvPr id="34" name="Connecteur droit 33"/>
              <p:cNvCxnSpPr/>
              <p:nvPr/>
            </p:nvCxnSpPr>
            <p:spPr>
              <a:xfrm>
                <a:off x="2102461" y="3795865"/>
                <a:ext cx="1376345" cy="404303"/>
              </a:xfrm>
              <a:prstGeom prst="line">
                <a:avLst/>
              </a:prstGeom>
              <a:ln w="38100">
                <a:solidFill>
                  <a:srgbClr val="FF66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2424720" y="3313872"/>
                <a:ext cx="1376344" cy="405889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e 27"/>
              <p:cNvGrpSpPr>
                <a:grpSpLocks/>
              </p:cNvGrpSpPr>
              <p:nvPr/>
            </p:nvGrpSpPr>
            <p:grpSpPr bwMode="auto">
              <a:xfrm>
                <a:off x="3402242" y="3678984"/>
                <a:ext cx="1248124" cy="824016"/>
                <a:chOff x="2038774" y="1291242"/>
                <a:chExt cx="1714499" cy="1131918"/>
              </a:xfrm>
            </p:grpSpPr>
            <p:sp>
              <p:nvSpPr>
                <p:cNvPr id="38" name="Cylindre 37"/>
                <p:cNvSpPr/>
                <p:nvPr/>
              </p:nvSpPr>
              <p:spPr>
                <a:xfrm rot="6178659">
                  <a:off x="2457874" y="1546860"/>
                  <a:ext cx="457200" cy="1295400"/>
                </a:xfrm>
                <a:prstGeom prst="ca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perspectiveContrastingLeftFacing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9" name="Cylindre 38"/>
                <p:cNvSpPr/>
                <p:nvPr/>
              </p:nvSpPr>
              <p:spPr>
                <a:xfrm rot="6178659">
                  <a:off x="2876973" y="872142"/>
                  <a:ext cx="457200" cy="1295400"/>
                </a:xfrm>
                <a:prstGeom prst="ca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perspectiveContrastingLeftFacing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40" name="Connecteur droit 39"/>
                <p:cNvCxnSpPr/>
                <p:nvPr/>
              </p:nvCxnSpPr>
              <p:spPr>
                <a:xfrm flipV="1">
                  <a:off x="2715280" y="1656523"/>
                  <a:ext cx="248595" cy="36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Connecteur droit 36"/>
              <p:cNvCxnSpPr/>
              <p:nvPr/>
            </p:nvCxnSpPr>
            <p:spPr>
              <a:xfrm flipV="1">
                <a:off x="2107224" y="3304359"/>
                <a:ext cx="315908" cy="491506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ZoneTexte 40"/>
            <p:cNvSpPr txBox="1">
              <a:spLocks noChangeArrowheads="1"/>
            </p:cNvSpPr>
            <p:nvPr/>
          </p:nvSpPr>
          <p:spPr bwMode="auto">
            <a:xfrm>
              <a:off x="5138738" y="3832225"/>
              <a:ext cx="3833812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Composante de résultante indéterminée</a:t>
              </a:r>
            </a:p>
            <a:p>
              <a:pPr eaLnBrk="1" hangingPunct="1"/>
              <a:r>
                <a:rPr lang="fr-FR" altLang="fr-FR"/>
                <a:t>dans la direction de l’entraxe</a:t>
              </a: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1030288" y="4795838"/>
            <a:ext cx="7800975" cy="1925637"/>
            <a:chOff x="1030288" y="4795838"/>
            <a:chExt cx="7800975" cy="1925637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1927225" y="5678488"/>
              <a:ext cx="1127125" cy="601662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e 20"/>
            <p:cNvGrpSpPr>
              <a:grpSpLocks/>
            </p:cNvGrpSpPr>
            <p:nvPr/>
          </p:nvGrpSpPr>
          <p:grpSpPr bwMode="auto">
            <a:xfrm>
              <a:off x="1924050" y="5184775"/>
              <a:ext cx="2557463" cy="1189038"/>
              <a:chOff x="1924654" y="5184669"/>
              <a:chExt cx="2556366" cy="1189532"/>
            </a:xfrm>
          </p:grpSpPr>
          <p:cxnSp>
            <p:nvCxnSpPr>
              <p:cNvPr id="22" name="Connecteur droit 21"/>
              <p:cNvCxnSpPr/>
              <p:nvPr/>
            </p:nvCxnSpPr>
            <p:spPr>
              <a:xfrm>
                <a:off x="2254712" y="5184669"/>
                <a:ext cx="1367838" cy="420863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flipV="1">
                <a:off x="1932589" y="5184669"/>
                <a:ext cx="318950" cy="493918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e 40"/>
              <p:cNvGrpSpPr>
                <a:grpSpLocks/>
              </p:cNvGrpSpPr>
              <p:nvPr/>
            </p:nvGrpSpPr>
            <p:grpSpPr bwMode="auto">
              <a:xfrm>
                <a:off x="3232896" y="5550185"/>
                <a:ext cx="1248124" cy="824016"/>
                <a:chOff x="2038774" y="1291242"/>
                <a:chExt cx="1714499" cy="1131918"/>
              </a:xfrm>
            </p:grpSpPr>
            <p:sp>
              <p:nvSpPr>
                <p:cNvPr id="26" name="Cylindre 25"/>
                <p:cNvSpPr/>
                <p:nvPr/>
              </p:nvSpPr>
              <p:spPr>
                <a:xfrm rot="6178659">
                  <a:off x="2457874" y="1546860"/>
                  <a:ext cx="457200" cy="1295400"/>
                </a:xfrm>
                <a:prstGeom prst="ca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perspectiveContrastingLeftFacing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7" name="Cylindre 26"/>
                <p:cNvSpPr/>
                <p:nvPr/>
              </p:nvSpPr>
              <p:spPr>
                <a:xfrm rot="6178659">
                  <a:off x="2876973" y="872142"/>
                  <a:ext cx="457200" cy="1295400"/>
                </a:xfrm>
                <a:prstGeom prst="ca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perspectiveContrastingLeftFacing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28" name="Connecteur droit 27"/>
                <p:cNvCxnSpPr/>
                <p:nvPr/>
              </p:nvCxnSpPr>
              <p:spPr>
                <a:xfrm flipV="1">
                  <a:off x="2715712" y="1655240"/>
                  <a:ext cx="246311" cy="3686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Connecteur droit 24"/>
              <p:cNvCxnSpPr/>
              <p:nvPr/>
            </p:nvCxnSpPr>
            <p:spPr>
              <a:xfrm>
                <a:off x="1924654" y="5675411"/>
                <a:ext cx="1351970" cy="408157"/>
              </a:xfrm>
              <a:prstGeom prst="line">
                <a:avLst/>
              </a:prstGeom>
              <a:ln w="38100">
                <a:solidFill>
                  <a:srgbClr val="FF66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Arc 29"/>
            <p:cNvSpPr/>
            <p:nvPr/>
          </p:nvSpPr>
          <p:spPr>
            <a:xfrm>
              <a:off x="1030288" y="4795838"/>
              <a:ext cx="1925637" cy="1925637"/>
            </a:xfrm>
            <a:prstGeom prst="arc">
              <a:avLst>
                <a:gd name="adj1" fmla="val 756799"/>
                <a:gd name="adj2" fmla="val 1521302"/>
              </a:avLst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317545" y="6018814"/>
              <a:ext cx="1533525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Parallélisme</a:t>
              </a:r>
            </a:p>
          </p:txBody>
        </p:sp>
        <p:sp>
          <p:nvSpPr>
            <p:cNvPr id="42" name="ZoneTexte 41"/>
            <p:cNvSpPr txBox="1">
              <a:spLocks noChangeArrowheads="1"/>
            </p:cNvSpPr>
            <p:nvPr/>
          </p:nvSpPr>
          <p:spPr bwMode="auto">
            <a:xfrm>
              <a:off x="5138738" y="5430838"/>
              <a:ext cx="36925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Composante de moment indéterminée</a:t>
              </a:r>
            </a:p>
            <a:p>
              <a:pPr eaLnBrk="1" hangingPunct="1"/>
              <a:r>
                <a:rPr lang="fr-FR" altLang="fr-FR"/>
                <a:t>Suivant la normale à ce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352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0" y="5903463"/>
            <a:ext cx="1098551" cy="52322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Avantage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Inconvénient</a:t>
            </a: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3283743" y="985211"/>
            <a:ext cx="3700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dirty="0"/>
              <a:t>Avantages - inconvénients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277938" y="1535113"/>
            <a:ext cx="7848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0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	modèle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isostatique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Toutes les inconnues de liaison sont déterminées, ainsi le modèle est 	facile à dimensionner.</a:t>
            </a:r>
          </a:p>
          <a:p>
            <a:pPr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 rigidité du modèle est faible, déformation due aux efforts extérieures.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216025" y="3675063"/>
            <a:ext cx="78517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&gt; 0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	modèle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hyperstatique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Toutes les inconnues de liaison ne sont pas déterminées, ainsi le modèle 	est difficile à dimensionner.</a:t>
            </a:r>
          </a:p>
          <a:p>
            <a:pPr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 rigidité du modèle est grande du fait des légères déformations des 	pièces lors du montage.</a:t>
            </a:r>
          </a:p>
          <a:p>
            <a:pPr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 réalisation de certaines dimensions géométriques nécessite une grande 	précision, c’est donc plus onéreux.</a:t>
            </a:r>
          </a:p>
        </p:txBody>
      </p:sp>
    </p:spTree>
    <p:extLst>
      <p:ext uri="{BB962C8B-B14F-4D97-AF65-F5344CB8AC3E}">
        <p14:creationId xmlns:p14="http://schemas.microsoft.com/office/powerpoint/2010/main" val="325912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7"/>
          <p:cNvSpPr txBox="1">
            <a:spLocks noChangeArrowheads="1"/>
          </p:cNvSpPr>
          <p:nvPr/>
        </p:nvSpPr>
        <p:spPr bwMode="auto">
          <a:xfrm>
            <a:off x="2712244" y="941964"/>
            <a:ext cx="4965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cours : </a:t>
            </a:r>
            <a:r>
              <a:rPr lang="fr-FR" altLang="fr-FR" sz="2000" dirty="0"/>
              <a:t>Porte de tramway</a:t>
            </a:r>
          </a:p>
        </p:txBody>
      </p:sp>
      <p:graphicFrame>
        <p:nvGraphicFramePr>
          <p:cNvPr id="3" name="Object 5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1710" imgH="652471" progId="Equation.DSMT4">
                  <p:embed/>
                </p:oleObj>
              </mc:Choice>
              <mc:Fallback>
                <p:oleObj name="Equation" r:id="rId2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1711325" y="1322388"/>
            <a:ext cx="6967538" cy="3489325"/>
            <a:chOff x="1658303" y="1691640"/>
            <a:chExt cx="6967537" cy="348996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20" b="2966"/>
            <a:stretch>
              <a:fillRect/>
            </a:stretch>
          </p:blipFill>
          <p:spPr bwMode="auto">
            <a:xfrm>
              <a:off x="1658303" y="1691640"/>
              <a:ext cx="6967537" cy="348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988503" y="4937081"/>
              <a:ext cx="884238" cy="244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95400" y="4879975"/>
            <a:ext cx="78152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600" dirty="0"/>
              <a:t>de A à C : 	</a:t>
            </a:r>
            <a:r>
              <a:rPr lang="fr-FR" altLang="fr-FR" sz="1600" b="1" dirty="0"/>
              <a:t>étape de coulissement </a:t>
            </a:r>
            <a:r>
              <a:rPr lang="fr-FR" altLang="fr-FR" sz="1600" dirty="0"/>
              <a:t>; les vantaux coulissent parallèlement à la voiture et 	l’écartement passe de 1300 mm à 200 </a:t>
            </a:r>
            <a:r>
              <a:rPr lang="fr-FR" altLang="fr-FR" sz="1600" dirty="0" err="1"/>
              <a:t>mm.</a:t>
            </a:r>
            <a:endParaRPr lang="fr-FR" altLang="fr-FR" sz="1600" dirty="0"/>
          </a:p>
          <a:p>
            <a:pPr eaLnBrk="1" hangingPunct="1"/>
            <a:r>
              <a:rPr lang="fr-FR" altLang="fr-FR" sz="1600" dirty="0"/>
              <a:t> De C à E : </a:t>
            </a:r>
            <a:r>
              <a:rPr lang="fr-FR" altLang="fr-FR" sz="1600" b="1" dirty="0"/>
              <a:t>étape de louvoiement </a:t>
            </a:r>
            <a:r>
              <a:rPr lang="fr-FR" altLang="fr-FR" sz="1600" dirty="0"/>
              <a:t>; les vantaux continuent de se rapprocher jusqu’au 	contact et rentrent dans l’ouverture de la porte pour ne plus dépasser à l’extérieur.</a:t>
            </a:r>
          </a:p>
          <a:p>
            <a:pPr eaLnBrk="1" hangingPunct="1"/>
            <a:r>
              <a:rPr lang="fr-FR" altLang="fr-FR" sz="1600" dirty="0"/>
              <a:t> De E à G : </a:t>
            </a:r>
            <a:r>
              <a:rPr lang="fr-FR" altLang="fr-FR" sz="1600" b="1" dirty="0"/>
              <a:t>étape de verrouillage </a:t>
            </a:r>
            <a:r>
              <a:rPr lang="fr-FR" altLang="fr-FR" sz="1600" dirty="0"/>
              <a:t>; les vantaux se déplacent légèrement pour comprimer les 	joints d’étanchéité et se verrouillent.</a:t>
            </a:r>
          </a:p>
        </p:txBody>
      </p:sp>
    </p:spTree>
    <p:extLst>
      <p:ext uri="{BB962C8B-B14F-4D97-AF65-F5344CB8AC3E}">
        <p14:creationId xmlns:p14="http://schemas.microsoft.com/office/powerpoint/2010/main" val="63254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7"/>
          <p:cNvSpPr txBox="1">
            <a:spLocks noChangeArrowheads="1"/>
          </p:cNvSpPr>
          <p:nvPr/>
        </p:nvSpPr>
        <p:spPr bwMode="auto">
          <a:xfrm>
            <a:off x="2712244" y="941964"/>
            <a:ext cx="4965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cours : </a:t>
            </a:r>
            <a:r>
              <a:rPr lang="fr-FR" altLang="fr-FR" sz="2000" dirty="0"/>
              <a:t>Porte de tramway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" t="36092" r="13264"/>
          <a:stretch>
            <a:fillRect/>
          </a:stretch>
        </p:blipFill>
        <p:spPr bwMode="auto">
          <a:xfrm>
            <a:off x="1911255" y="1438275"/>
            <a:ext cx="6578378" cy="491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07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7"/>
          <p:cNvSpPr txBox="1">
            <a:spLocks noChangeArrowheads="1"/>
          </p:cNvSpPr>
          <p:nvPr/>
        </p:nvSpPr>
        <p:spPr bwMode="auto">
          <a:xfrm>
            <a:off x="2712244" y="941964"/>
            <a:ext cx="4965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cours : </a:t>
            </a:r>
            <a:r>
              <a:rPr lang="fr-FR" altLang="fr-FR" sz="2000" dirty="0"/>
              <a:t>Porte de tramway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8"/>
          <a:stretch>
            <a:fillRect/>
          </a:stretch>
        </p:blipFill>
        <p:spPr bwMode="auto">
          <a:xfrm rot="5400000">
            <a:off x="2635750" y="-22074"/>
            <a:ext cx="4845366" cy="757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34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7"/>
          <p:cNvSpPr txBox="1">
            <a:spLocks noChangeArrowheads="1"/>
          </p:cNvSpPr>
          <p:nvPr/>
        </p:nvSpPr>
        <p:spPr bwMode="auto">
          <a:xfrm>
            <a:off x="3236913" y="939548"/>
            <a:ext cx="4965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cours : </a:t>
            </a:r>
            <a:r>
              <a:rPr lang="fr-FR" altLang="fr-FR" sz="2000" dirty="0"/>
              <a:t>Porte de tramway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19763" y="1417638"/>
            <a:ext cx="33909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Pendant </a:t>
            </a:r>
            <a:r>
              <a:rPr lang="fr-FR" altLang="fr-FR" b="1"/>
              <a:t>l’étape de coulissement </a:t>
            </a:r>
            <a:r>
              <a:rPr lang="fr-FR" altLang="fr-FR"/>
              <a:t>(figure ci-contre),</a:t>
            </a:r>
          </a:p>
          <a:p>
            <a:pPr eaLnBrk="1" hangingPunct="1"/>
            <a:r>
              <a:rPr lang="fr-FR" altLang="fr-FR"/>
              <a:t>la poutre de fermeture est immobile par rapport à la voiture.</a:t>
            </a:r>
          </a:p>
          <a:p>
            <a:pPr eaLnBrk="1" hangingPunct="1"/>
            <a:r>
              <a:rPr lang="fr-FR" altLang="fr-FR"/>
              <a:t>Le motoréducteur entraîne la courroie crantée qui elle-même entraîne les vantaux.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05488" y="4078288"/>
            <a:ext cx="33051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Pendant </a:t>
            </a:r>
            <a:r>
              <a:rPr lang="fr-FR" altLang="fr-FR" b="1"/>
              <a:t>l’étape de verrouillage </a:t>
            </a:r>
            <a:r>
              <a:rPr lang="fr-FR" altLang="fr-FR"/>
              <a:t>(de E à G), le mouvement de rotation du « stator » va permettre le verrouillage de la porte.</a:t>
            </a:r>
          </a:p>
          <a:p>
            <a:pPr eaLnBrk="1" hangingPunct="1"/>
            <a:r>
              <a:rPr lang="fr-FR" altLang="fr-FR"/>
              <a:t> </a:t>
            </a:r>
          </a:p>
          <a:p>
            <a:pPr eaLnBrk="1" hangingPunct="1"/>
            <a:r>
              <a:rPr lang="fr-FR" altLang="fr-FR"/>
              <a:t>La figure ci-contre montre le système pendant cette étape et le schéma du système verrouillé.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1735" r="11366"/>
          <a:stretch>
            <a:fillRect/>
          </a:stretch>
        </p:blipFill>
        <p:spPr bwMode="auto">
          <a:xfrm>
            <a:off x="1779004" y="3961743"/>
            <a:ext cx="3560796" cy="242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20204" b="2151"/>
          <a:stretch>
            <a:fillRect/>
          </a:stretch>
        </p:blipFill>
        <p:spPr bwMode="auto">
          <a:xfrm>
            <a:off x="1779004" y="1283587"/>
            <a:ext cx="3150806" cy="2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24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4" y="1123651"/>
            <a:ext cx="1098551" cy="52322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Loi entrée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/sortie</a:t>
            </a: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1157288" y="1550988"/>
            <a:ext cx="7953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i="1" dirty="0"/>
              <a:t>Elle peut être géométrique ou cinématique, la seconde est la dérivée de la première.</a:t>
            </a: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1203325" y="2178050"/>
            <a:ext cx="3227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u="sng" dirty="0"/>
              <a:t>1</a:t>
            </a:r>
            <a:r>
              <a:rPr lang="fr-FR" altLang="fr-FR" u="sng" baseline="30000" dirty="0"/>
              <a:t>ère</a:t>
            </a:r>
            <a:r>
              <a:rPr lang="fr-FR" altLang="fr-FR" u="sng" dirty="0"/>
              <a:t> méthode pour la déterminer :</a:t>
            </a:r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2066925" y="2678113"/>
            <a:ext cx="2945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fermeture géométrique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452688" y="3306763"/>
            <a:ext cx="6548437" cy="2755900"/>
            <a:chOff x="1545" y="2083"/>
            <a:chExt cx="4125" cy="1736"/>
          </a:xfrm>
        </p:grpSpPr>
        <p:graphicFrame>
          <p:nvGraphicFramePr>
            <p:cNvPr id="7" name="Object 38"/>
            <p:cNvGraphicFramePr>
              <a:graphicFrameLocks noChangeAspect="1"/>
            </p:cNvGraphicFramePr>
            <p:nvPr/>
          </p:nvGraphicFramePr>
          <p:xfrm>
            <a:off x="1552" y="2083"/>
            <a:ext cx="4118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708400" imgH="482600" progId="Equation.DSMT4">
                    <p:embed/>
                  </p:oleObj>
                </mc:Choice>
                <mc:Fallback>
                  <p:oleObj name="Equation" r:id="rId2" imgW="3708400" imgH="482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2" y="2083"/>
                          <a:ext cx="4118" cy="5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9"/>
            <p:cNvGraphicFramePr>
              <a:graphicFrameLocks noChangeAspect="1"/>
            </p:cNvGraphicFramePr>
            <p:nvPr/>
          </p:nvGraphicFramePr>
          <p:xfrm>
            <a:off x="1545" y="2959"/>
            <a:ext cx="3652" cy="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289300" imgH="774700" progId="Equation.DSMT4">
                    <p:embed/>
                  </p:oleObj>
                </mc:Choice>
                <mc:Fallback>
                  <p:oleObj name="Equation" r:id="rId4" imgW="3289300" imgH="774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5" y="2959"/>
                          <a:ext cx="3652" cy="8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3283743" y="985211"/>
            <a:ext cx="3700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dirty="0"/>
              <a:t>Loi entrée – sortie</a:t>
            </a:r>
          </a:p>
        </p:txBody>
      </p:sp>
    </p:spTree>
    <p:extLst>
      <p:ext uri="{BB962C8B-B14F-4D97-AF65-F5344CB8AC3E}">
        <p14:creationId xmlns:p14="http://schemas.microsoft.com/office/powerpoint/2010/main" val="128385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4" y="1123651"/>
            <a:ext cx="1098551" cy="52322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Loi entrée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/sortie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9"/>
          <a:stretch>
            <a:fillRect/>
          </a:stretch>
        </p:blipFill>
        <p:spPr bwMode="auto">
          <a:xfrm>
            <a:off x="1281113" y="1059903"/>
            <a:ext cx="4957762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603375" y="3446463"/>
          <a:ext cx="7507288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105400" imgH="838200" progId="Equation.DSMT4">
                  <p:embed/>
                </p:oleObj>
              </mc:Choice>
              <mc:Fallback>
                <p:oleObj name="Equation" r:id="rId3" imgW="51054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3446463"/>
                        <a:ext cx="7507288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668463" y="5238750"/>
          <a:ext cx="4960937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43300" imgH="838200" progId="Equation.DSMT4">
                  <p:embed/>
                </p:oleObj>
              </mc:Choice>
              <mc:Fallback>
                <p:oleObj name="Equation" r:id="rId5" imgW="35433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5238750"/>
                        <a:ext cx="4960937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6310313" y="1693863"/>
          <a:ext cx="25876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65200" imgH="228600" progId="Equation.DSMT4">
                  <p:embed/>
                </p:oleObj>
              </mc:Choice>
              <mc:Fallback>
                <p:oleObj name="Equation" r:id="rId7" imgW="965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1693863"/>
                        <a:ext cx="25876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328738" y="3260725"/>
            <a:ext cx="24304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 linéaire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20800" y="4732338"/>
            <a:ext cx="2432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 angulaire :</a:t>
            </a: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3283743" y="985211"/>
            <a:ext cx="3700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dirty="0"/>
              <a:t>Loi entrée – sortie</a:t>
            </a:r>
          </a:p>
        </p:txBody>
      </p:sp>
    </p:spTree>
    <p:extLst>
      <p:ext uri="{BB962C8B-B14F-4D97-AF65-F5344CB8AC3E}">
        <p14:creationId xmlns:p14="http://schemas.microsoft.com/office/powerpoint/2010/main" val="388012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03338" y="1473200"/>
            <a:ext cx="7680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600" dirty="0"/>
              <a:t>Nous obtenons finalement seulement 3 équations scalaires indépendantes (ce qui était prévisible pour un problème plan …) 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393825" y="2111375"/>
          <a:ext cx="76136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43500" imgH="571500" progId="Equation.DSMT4">
                  <p:embed/>
                </p:oleObj>
              </mc:Choice>
              <mc:Fallback>
                <p:oleObj name="Equation" r:id="rId2" imgW="51435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2111375"/>
                        <a:ext cx="76136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03338" y="3365500"/>
            <a:ext cx="29956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600"/>
              <a:t>En dérivant par rapport au temps :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438275" y="3817938"/>
          <a:ext cx="7564438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62500" imgH="660400" progId="Equation.DSMT4">
                  <p:embed/>
                </p:oleObj>
              </mc:Choice>
              <mc:Fallback>
                <p:oleObj name="Equation" r:id="rId4" imgW="47625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3817938"/>
                        <a:ext cx="7564438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7163" y="5378450"/>
            <a:ext cx="1401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/>
              <a:t>Pour </a:t>
            </a:r>
            <a:r>
              <a:rPr lang="fr-FR" altLang="fr-FR" sz="2000">
                <a:sym typeface="Symbol" pitchFamily="18" charset="2"/>
              </a:rPr>
              <a:t></a:t>
            </a:r>
            <a:r>
              <a:rPr lang="fr-FR" altLang="fr-FR" sz="2000"/>
              <a:t> = 0 :</a:t>
            </a: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2809875" y="5346700"/>
          <a:ext cx="8223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138" imgH="177569" progId="Equation.DSMT4">
                  <p:embed/>
                </p:oleObj>
              </mc:Choice>
              <mc:Fallback>
                <p:oleObj name="Equation" r:id="rId6" imgW="355138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5346700"/>
                        <a:ext cx="8223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65600" y="5367338"/>
            <a:ext cx="4792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Ainsi une force d’une intensité infinie suivant la direction x</a:t>
            </a:r>
            <a:r>
              <a:rPr lang="fr-FR" altLang="fr-FR" baseline="-25000"/>
              <a:t>1 </a:t>
            </a:r>
            <a:r>
              <a:rPr lang="fr-FR" altLang="fr-FR"/>
              <a:t>ne pourra pas faire tourner la liaison pivot : l’exigence est vérifiée.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-4" y="1123651"/>
            <a:ext cx="1098551" cy="52322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Loi entrée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/sortie</a:t>
            </a:r>
          </a:p>
        </p:txBody>
      </p:sp>
      <p:sp>
        <p:nvSpPr>
          <p:cNvPr id="10" name="Text Box 57"/>
          <p:cNvSpPr txBox="1">
            <a:spLocks noChangeArrowheads="1"/>
          </p:cNvSpPr>
          <p:nvPr/>
        </p:nvSpPr>
        <p:spPr bwMode="auto">
          <a:xfrm>
            <a:off x="3283743" y="985211"/>
            <a:ext cx="3700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dirty="0"/>
              <a:t>Loi entrée – sortie</a:t>
            </a:r>
          </a:p>
        </p:txBody>
      </p:sp>
    </p:spTree>
    <p:extLst>
      <p:ext uri="{BB962C8B-B14F-4D97-AF65-F5344CB8AC3E}">
        <p14:creationId xmlns:p14="http://schemas.microsoft.com/office/powerpoint/2010/main" val="41482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modèle ppt fau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ppt fauriel</Template>
  <TotalTime>760</TotalTime>
  <Words>1462</Words>
  <Application>Microsoft Office PowerPoint</Application>
  <PresentationFormat>Affichage à l'écran (4:3)</PresentationFormat>
  <Paragraphs>196</Paragraphs>
  <Slides>25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Comic Sans MS</vt:lpstr>
      <vt:lpstr>Symbol</vt:lpstr>
      <vt:lpstr>Times New Roman</vt:lpstr>
      <vt:lpstr>modèle ppt fauriel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SII</dc:creator>
  <cp:lastModifiedBy>moi</cp:lastModifiedBy>
  <cp:revision>114</cp:revision>
  <dcterms:created xsi:type="dcterms:W3CDTF">2013-08-11T10:54:44Z</dcterms:created>
  <dcterms:modified xsi:type="dcterms:W3CDTF">2024-05-23T06:38:45Z</dcterms:modified>
</cp:coreProperties>
</file>