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303" r:id="rId3"/>
    <p:sldId id="304" r:id="rId4"/>
    <p:sldId id="313" r:id="rId5"/>
    <p:sldId id="298" r:id="rId6"/>
    <p:sldId id="294" r:id="rId7"/>
    <p:sldId id="295" r:id="rId8"/>
    <p:sldId id="296" r:id="rId9"/>
    <p:sldId id="297" r:id="rId10"/>
    <p:sldId id="257" r:id="rId11"/>
    <p:sldId id="258" r:id="rId12"/>
    <p:sldId id="259" r:id="rId13"/>
    <p:sldId id="260" r:id="rId14"/>
    <p:sldId id="261" r:id="rId15"/>
    <p:sldId id="262" r:id="rId16"/>
    <p:sldId id="305" r:id="rId17"/>
    <p:sldId id="306" r:id="rId18"/>
    <p:sldId id="263" r:id="rId19"/>
    <p:sldId id="264" r:id="rId20"/>
    <p:sldId id="265" r:id="rId21"/>
    <p:sldId id="266" r:id="rId22"/>
    <p:sldId id="307" r:id="rId23"/>
    <p:sldId id="267" r:id="rId24"/>
    <p:sldId id="308" r:id="rId25"/>
    <p:sldId id="268" r:id="rId26"/>
    <p:sldId id="269" r:id="rId27"/>
    <p:sldId id="270" r:id="rId28"/>
    <p:sldId id="292" r:id="rId29"/>
    <p:sldId id="293" r:id="rId30"/>
    <p:sldId id="330" r:id="rId31"/>
    <p:sldId id="289" r:id="rId32"/>
    <p:sldId id="271" r:id="rId33"/>
    <p:sldId id="309" r:id="rId34"/>
    <p:sldId id="310" r:id="rId35"/>
    <p:sldId id="325" r:id="rId36"/>
    <p:sldId id="311" r:id="rId37"/>
    <p:sldId id="272" r:id="rId38"/>
    <p:sldId id="273" r:id="rId39"/>
    <p:sldId id="274" r:id="rId40"/>
    <p:sldId id="275" r:id="rId41"/>
    <p:sldId id="327" r:id="rId42"/>
    <p:sldId id="312" r:id="rId43"/>
    <p:sldId id="322" r:id="rId44"/>
    <p:sldId id="326" r:id="rId45"/>
    <p:sldId id="276" r:id="rId46"/>
    <p:sldId id="328" r:id="rId47"/>
    <p:sldId id="299" r:id="rId48"/>
    <p:sldId id="329" r:id="rId49"/>
    <p:sldId id="314" r:id="rId50"/>
    <p:sldId id="315" r:id="rId51"/>
    <p:sldId id="278" r:id="rId52"/>
    <p:sldId id="279" r:id="rId53"/>
    <p:sldId id="280" r:id="rId54"/>
    <p:sldId id="281" r:id="rId55"/>
    <p:sldId id="282" r:id="rId56"/>
    <p:sldId id="283" r:id="rId57"/>
    <p:sldId id="284" r:id="rId58"/>
    <p:sldId id="285" r:id="rId59"/>
    <p:sldId id="286" r:id="rId60"/>
    <p:sldId id="287" r:id="rId61"/>
    <p:sldId id="291" r:id="rId62"/>
    <p:sldId id="288" r:id="rId63"/>
    <p:sldId id="318" r:id="rId64"/>
    <p:sldId id="290" r:id="rId65"/>
    <p:sldId id="300" r:id="rId66"/>
    <p:sldId id="301" r:id="rId67"/>
    <p:sldId id="302" r:id="rId68"/>
    <p:sldId id="324" r:id="rId69"/>
    <p:sldId id="319" r:id="rId70"/>
    <p:sldId id="320" r:id="rId71"/>
    <p:sldId id="321" r:id="rId72"/>
    <p:sldId id="277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3852" autoAdjust="0"/>
  </p:normalViewPr>
  <p:slideViewPr>
    <p:cSldViewPr snapToGrid="0">
      <p:cViewPr>
        <p:scale>
          <a:sx n="150" d="100"/>
          <a:sy n="150" d="100"/>
        </p:scale>
        <p:origin x="116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FD31B-91CD-4DBD-BCBC-55D466B22998}" type="datetimeFigureOut">
              <a:rPr lang="fr-FR" smtClean="0"/>
              <a:t>01/09/2026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187A2-03E7-457E-86E1-D90A7FF737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97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187A2-03E7-457E-86E1-D90A7FF7371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8670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187A2-03E7-457E-86E1-D90A7FF7371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2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187A2-03E7-457E-86E1-D90A7FF73718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8025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 userDrawn="1"/>
        </p:nvSpPr>
        <p:spPr>
          <a:xfrm>
            <a:off x="12700" y="1241425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Exemples &amp; </a:t>
            </a:r>
          </a:p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définitions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14067" y="2094240"/>
            <a:ext cx="1060450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Equa</a:t>
            </a: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</a:t>
            </a:r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Transformée de Laplace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0" y="3146425"/>
            <a:ext cx="1060450" cy="116955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Fonction de transfert      &amp;</a:t>
            </a:r>
            <a:r>
              <a:rPr lang="fr-FR" sz="1400" b="1" baseline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fr-FR" sz="1400" b="1" baseline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systèmes asservis</a:t>
            </a:r>
            <a:endParaRPr lang="fr-FR" sz="1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4067" y="4687560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temporelle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4067" y="5683250"/>
            <a:ext cx="106045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fréquentielle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757261" y="106501"/>
            <a:ext cx="471154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0" i="0" cap="none" spc="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Modélisation</a:t>
            </a:r>
            <a:r>
              <a:rPr lang="fr-FR" sz="3200" b="0" i="0" cap="none" spc="0" baseline="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des </a:t>
            </a:r>
            <a:r>
              <a:rPr lang="fr-FR" sz="3200" b="0" i="0" cap="none" spc="0" dirty="0">
                <a:ln w="10160">
                  <a:solidFill>
                    <a:srgbClr val="FF33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S. L. C. I.</a:t>
            </a:r>
          </a:p>
        </p:txBody>
      </p:sp>
    </p:spTree>
    <p:extLst>
      <p:ext uri="{BB962C8B-B14F-4D97-AF65-F5344CB8AC3E}">
        <p14:creationId xmlns:p14="http://schemas.microsoft.com/office/powerpoint/2010/main" val="124949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3" t="7111" r="10965" b="8660"/>
          <a:stretch/>
        </p:blipFill>
        <p:spPr bwMode="auto">
          <a:xfrm>
            <a:off x="0" y="0"/>
            <a:ext cx="91539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55562" y="6583363"/>
            <a:ext cx="7906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800" i="0" dirty="0"/>
              <a:t>Le </a:t>
            </a:r>
            <a:fld id="{B1BC130F-489F-45DD-9DD4-4D79FE4EAA29}" type="datetime1">
              <a:rPr lang="fr-FR" sz="800" i="0"/>
              <a:pPr algn="ctr">
                <a:defRPr/>
              </a:pPr>
              <a:t>01/09/2026</a:t>
            </a:fld>
            <a:endParaRPr lang="fr-FR" sz="800" i="0" dirty="0"/>
          </a:p>
        </p:txBody>
      </p:sp>
      <p:sp>
        <p:nvSpPr>
          <p:cNvPr id="4" name="Text Box 10"/>
          <p:cNvSpPr txBox="1">
            <a:spLocks noChangeArrowheads="1"/>
          </p:cNvSpPr>
          <p:nvPr userDrawn="1"/>
        </p:nvSpPr>
        <p:spPr bwMode="auto">
          <a:xfrm>
            <a:off x="1143000" y="6591300"/>
            <a:ext cx="75326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fr-FR" sz="800" dirty="0">
                <a:latin typeface="+mn-lt"/>
                <a:cs typeface="Times New Roman" pitchFamily="18" charset="0"/>
              </a:rPr>
              <a:t>Cyril CHERON</a:t>
            </a:r>
          </a:p>
        </p:txBody>
      </p:sp>
      <p:sp>
        <p:nvSpPr>
          <p:cNvPr id="5" name="Text Box 11"/>
          <p:cNvSpPr txBox="1">
            <a:spLocks noChangeArrowheads="1"/>
          </p:cNvSpPr>
          <p:nvPr userDrawn="1"/>
        </p:nvSpPr>
        <p:spPr bwMode="auto">
          <a:xfrm>
            <a:off x="8643938" y="6567488"/>
            <a:ext cx="35779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fld id="{9E9CC295-5C18-4C95-A30D-2909091AE94A}" type="slidenum">
              <a:rPr lang="fr-FR" sz="800" b="1"/>
              <a:pPr>
                <a:defRPr/>
              </a:pPr>
              <a:t>‹N°›</a:t>
            </a:fld>
            <a:endParaRPr lang="fr-FR" sz="800" b="1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1F8E93C-F95A-F88D-1A30-6450955FE325}"/>
              </a:ext>
            </a:extLst>
          </p:cNvPr>
          <p:cNvGrpSpPr/>
          <p:nvPr userDrawn="1"/>
        </p:nvGrpSpPr>
        <p:grpSpPr>
          <a:xfrm>
            <a:off x="71437" y="95726"/>
            <a:ext cx="958850" cy="776989"/>
            <a:chOff x="69850" y="82550"/>
            <a:chExt cx="958850" cy="77698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B2414B-7FFA-633B-745B-A33879FDC710}"/>
                </a:ext>
              </a:extLst>
            </p:cNvPr>
            <p:cNvSpPr/>
            <p:nvPr userDrawn="1"/>
          </p:nvSpPr>
          <p:spPr>
            <a:xfrm>
              <a:off x="69850" y="82550"/>
              <a:ext cx="958850" cy="723900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/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5E9939-33F2-7807-59C0-5C4B61C8A2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r="61578"/>
            <a:stretch>
              <a:fillRect/>
            </a:stretch>
          </p:blipFill>
          <p:spPr>
            <a:xfrm>
              <a:off x="284277" y="185790"/>
              <a:ext cx="517738" cy="673749"/>
            </a:xfrm>
            <a:prstGeom prst="rect">
              <a:avLst/>
            </a:prstGeom>
          </p:spPr>
        </p:pic>
      </p:grpSp>
      <p:sp>
        <p:nvSpPr>
          <p:cNvPr id="6" name="ZoneTexte 5"/>
          <p:cNvSpPr txBox="1"/>
          <p:nvPr userDrawn="1"/>
        </p:nvSpPr>
        <p:spPr>
          <a:xfrm>
            <a:off x="155562" y="-7720"/>
            <a:ext cx="838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MPSI/MP2I</a:t>
            </a:r>
          </a:p>
        </p:txBody>
      </p:sp>
    </p:spTree>
    <p:extLst>
      <p:ext uri="{BB962C8B-B14F-4D97-AF65-F5344CB8AC3E}">
        <p14:creationId xmlns:p14="http://schemas.microsoft.com/office/powerpoint/2010/main" val="85615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13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9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6.wmf"/><Relationship Id="rId7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wmf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17.png"/><Relationship Id="rId9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3.wmf"/><Relationship Id="rId7" Type="http://schemas.openxmlformats.org/officeDocument/2006/relationships/image" Target="../media/image26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9.wmf"/><Relationship Id="rId7" Type="http://schemas.openxmlformats.org/officeDocument/2006/relationships/image" Target="../media/image32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33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3.emf"/><Relationship Id="rId7" Type="http://schemas.openxmlformats.org/officeDocument/2006/relationships/image" Target="../media/image37.wmf"/><Relationship Id="rId12" Type="http://schemas.openxmlformats.org/officeDocument/2006/relationships/image" Target="../media/image40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1.bin"/><Relationship Id="rId5" Type="http://schemas.openxmlformats.org/officeDocument/2006/relationships/image" Target="../media/image36.wmf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6.wmf"/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18.bin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9.png"/><Relationship Id="rId5" Type="http://schemas.openxmlformats.org/officeDocument/2006/relationships/image" Target="../media/image42.wmf"/><Relationship Id="rId10" Type="http://schemas.openxmlformats.org/officeDocument/2006/relationships/image" Target="../media/image3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4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50.wmf"/><Relationship Id="rId18" Type="http://schemas.openxmlformats.org/officeDocument/2006/relationships/oleObject" Target="../embeddings/oleObject34.bin"/><Relationship Id="rId3" Type="http://schemas.openxmlformats.org/officeDocument/2006/relationships/oleObject" Target="../embeddings/oleObject26.bin"/><Relationship Id="rId21" Type="http://schemas.openxmlformats.org/officeDocument/2006/relationships/image" Target="../media/image54.wmf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52.wmf"/><Relationship Id="rId2" Type="http://schemas.openxmlformats.org/officeDocument/2006/relationships/image" Target="../media/image45.png"/><Relationship Id="rId16" Type="http://schemas.openxmlformats.org/officeDocument/2006/relationships/oleObject" Target="../embeddings/oleObject33.bin"/><Relationship Id="rId20" Type="http://schemas.openxmlformats.org/officeDocument/2006/relationships/oleObject" Target="../embeddings/oleObject35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wmf"/><Relationship Id="rId11" Type="http://schemas.openxmlformats.org/officeDocument/2006/relationships/image" Target="../media/image49.wmf"/><Relationship Id="rId5" Type="http://schemas.openxmlformats.org/officeDocument/2006/relationships/oleObject" Target="../embeddings/oleObject27.bin"/><Relationship Id="rId15" Type="http://schemas.openxmlformats.org/officeDocument/2006/relationships/image" Target="../media/image51.wmf"/><Relationship Id="rId10" Type="http://schemas.openxmlformats.org/officeDocument/2006/relationships/oleObject" Target="../embeddings/oleObject30.bin"/><Relationship Id="rId19" Type="http://schemas.openxmlformats.org/officeDocument/2006/relationships/image" Target="../media/image53.wmf"/><Relationship Id="rId4" Type="http://schemas.openxmlformats.org/officeDocument/2006/relationships/image" Target="../media/image46.wmf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32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46.wmf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58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57.wmf"/><Relationship Id="rId4" Type="http://schemas.openxmlformats.org/officeDocument/2006/relationships/oleObject" Target="../embeddings/oleObject37.bin"/><Relationship Id="rId9" Type="http://schemas.openxmlformats.org/officeDocument/2006/relationships/oleObject" Target="../embeddings/oleObject4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4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48.bin"/><Relationship Id="rId3" Type="http://schemas.openxmlformats.org/officeDocument/2006/relationships/image" Target="../media/image61.wmf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65.wmf"/><Relationship Id="rId2" Type="http://schemas.openxmlformats.org/officeDocument/2006/relationships/oleObject" Target="../embeddings/oleObject44.bin"/><Relationship Id="rId16" Type="http://schemas.openxmlformats.org/officeDocument/2006/relationships/image" Target="../media/image67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64.w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6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7" Type="http://schemas.openxmlformats.org/officeDocument/2006/relationships/image" Target="../media/image70.w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51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25.bin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54.bin"/><Relationship Id="rId10" Type="http://schemas.openxmlformats.org/officeDocument/2006/relationships/image" Target="../media/image73.wmf"/><Relationship Id="rId4" Type="http://schemas.openxmlformats.org/officeDocument/2006/relationships/image" Target="../media/image71.wmf"/><Relationship Id="rId9" Type="http://schemas.openxmlformats.org/officeDocument/2006/relationships/oleObject" Target="../embeddings/oleObject4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78.png"/><Relationship Id="rId2" Type="http://schemas.openxmlformats.org/officeDocument/2006/relationships/video" Target="NULL" TargetMode="External"/><Relationship Id="rId1" Type="http://schemas.openxmlformats.org/officeDocument/2006/relationships/video" Target="file:///C:\Users\SII\Desktop\Fauriel%202019%202020\commun%20PCSI%20MPSI\Cours%20et%20TD%20SLCI\videos\Maxpid.m1v" TargetMode="Externa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R32ULxbjYc?feature=oembed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sAq5PwVJMag?feature=oembed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wmv"/><Relationship Id="rId1" Type="http://schemas.openxmlformats.org/officeDocument/2006/relationships/video" Target="NULL" TargetMode="External"/><Relationship Id="rId4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57.bin"/><Relationship Id="rId4" Type="http://schemas.openxmlformats.org/officeDocument/2006/relationships/oleObject" Target="../embeddings/oleObject56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88.wmf"/><Relationship Id="rId18" Type="http://schemas.openxmlformats.org/officeDocument/2006/relationships/oleObject" Target="../embeddings/oleObject66.bin"/><Relationship Id="rId26" Type="http://schemas.openxmlformats.org/officeDocument/2006/relationships/oleObject" Target="../embeddings/oleObject70.bin"/><Relationship Id="rId39" Type="http://schemas.openxmlformats.org/officeDocument/2006/relationships/image" Target="../media/image101.wmf"/><Relationship Id="rId3" Type="http://schemas.openxmlformats.org/officeDocument/2006/relationships/image" Target="../media/image83.wmf"/><Relationship Id="rId21" Type="http://schemas.openxmlformats.org/officeDocument/2006/relationships/image" Target="../media/image92.wmf"/><Relationship Id="rId34" Type="http://schemas.openxmlformats.org/officeDocument/2006/relationships/oleObject" Target="../embeddings/oleObject74.bin"/><Relationship Id="rId42" Type="http://schemas.openxmlformats.org/officeDocument/2006/relationships/oleObject" Target="../embeddings/oleObject78.bin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63.bin"/><Relationship Id="rId17" Type="http://schemas.openxmlformats.org/officeDocument/2006/relationships/image" Target="../media/image90.wmf"/><Relationship Id="rId25" Type="http://schemas.openxmlformats.org/officeDocument/2006/relationships/image" Target="../media/image94.wmf"/><Relationship Id="rId33" Type="http://schemas.openxmlformats.org/officeDocument/2006/relationships/image" Target="../media/image98.wmf"/><Relationship Id="rId38" Type="http://schemas.openxmlformats.org/officeDocument/2006/relationships/oleObject" Target="../embeddings/oleObject76.bin"/><Relationship Id="rId2" Type="http://schemas.openxmlformats.org/officeDocument/2006/relationships/oleObject" Target="../embeddings/oleObject58.bin"/><Relationship Id="rId16" Type="http://schemas.openxmlformats.org/officeDocument/2006/relationships/oleObject" Target="../embeddings/oleObject65.bin"/><Relationship Id="rId20" Type="http://schemas.openxmlformats.org/officeDocument/2006/relationships/oleObject" Target="../embeddings/oleObject67.bin"/><Relationship Id="rId29" Type="http://schemas.openxmlformats.org/officeDocument/2006/relationships/image" Target="../media/image96.wmf"/><Relationship Id="rId41" Type="http://schemas.openxmlformats.org/officeDocument/2006/relationships/image" Target="../media/image102.w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87.wmf"/><Relationship Id="rId24" Type="http://schemas.openxmlformats.org/officeDocument/2006/relationships/oleObject" Target="../embeddings/oleObject69.bin"/><Relationship Id="rId32" Type="http://schemas.openxmlformats.org/officeDocument/2006/relationships/oleObject" Target="../embeddings/oleObject73.bin"/><Relationship Id="rId37" Type="http://schemas.openxmlformats.org/officeDocument/2006/relationships/image" Target="../media/image100.wmf"/><Relationship Id="rId40" Type="http://schemas.openxmlformats.org/officeDocument/2006/relationships/oleObject" Target="../embeddings/oleObject77.bin"/><Relationship Id="rId5" Type="http://schemas.openxmlformats.org/officeDocument/2006/relationships/image" Target="../media/image84.wmf"/><Relationship Id="rId15" Type="http://schemas.openxmlformats.org/officeDocument/2006/relationships/image" Target="../media/image89.wmf"/><Relationship Id="rId23" Type="http://schemas.openxmlformats.org/officeDocument/2006/relationships/image" Target="../media/image93.wmf"/><Relationship Id="rId28" Type="http://schemas.openxmlformats.org/officeDocument/2006/relationships/oleObject" Target="../embeddings/oleObject71.bin"/><Relationship Id="rId36" Type="http://schemas.openxmlformats.org/officeDocument/2006/relationships/oleObject" Target="../embeddings/oleObject75.bin"/><Relationship Id="rId10" Type="http://schemas.openxmlformats.org/officeDocument/2006/relationships/oleObject" Target="../embeddings/oleObject62.bin"/><Relationship Id="rId19" Type="http://schemas.openxmlformats.org/officeDocument/2006/relationships/image" Target="../media/image91.wmf"/><Relationship Id="rId31" Type="http://schemas.openxmlformats.org/officeDocument/2006/relationships/image" Target="../media/image97.wmf"/><Relationship Id="rId44" Type="http://schemas.openxmlformats.org/officeDocument/2006/relationships/image" Target="../media/image3.e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64.bin"/><Relationship Id="rId22" Type="http://schemas.openxmlformats.org/officeDocument/2006/relationships/oleObject" Target="../embeddings/oleObject68.bin"/><Relationship Id="rId27" Type="http://schemas.openxmlformats.org/officeDocument/2006/relationships/image" Target="../media/image95.wmf"/><Relationship Id="rId30" Type="http://schemas.openxmlformats.org/officeDocument/2006/relationships/oleObject" Target="../embeddings/oleObject72.bin"/><Relationship Id="rId35" Type="http://schemas.openxmlformats.org/officeDocument/2006/relationships/image" Target="../media/image99.wmf"/><Relationship Id="rId43" Type="http://schemas.openxmlformats.org/officeDocument/2006/relationships/image" Target="../media/image103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13" Type="http://schemas.openxmlformats.org/officeDocument/2006/relationships/image" Target="../media/image109.wmf"/><Relationship Id="rId18" Type="http://schemas.openxmlformats.org/officeDocument/2006/relationships/oleObject" Target="../embeddings/oleObject87.bin"/><Relationship Id="rId26" Type="http://schemas.openxmlformats.org/officeDocument/2006/relationships/oleObject" Target="../embeddings/oleObject91.bin"/><Relationship Id="rId39" Type="http://schemas.openxmlformats.org/officeDocument/2006/relationships/image" Target="../media/image122.wmf"/><Relationship Id="rId3" Type="http://schemas.openxmlformats.org/officeDocument/2006/relationships/image" Target="../media/image104.wmf"/><Relationship Id="rId21" Type="http://schemas.openxmlformats.org/officeDocument/2006/relationships/image" Target="../media/image113.wmf"/><Relationship Id="rId34" Type="http://schemas.openxmlformats.org/officeDocument/2006/relationships/oleObject" Target="../embeddings/oleObject95.bin"/><Relationship Id="rId42" Type="http://schemas.openxmlformats.org/officeDocument/2006/relationships/oleObject" Target="../embeddings/oleObject99.bin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84.bin"/><Relationship Id="rId17" Type="http://schemas.openxmlformats.org/officeDocument/2006/relationships/image" Target="../media/image111.wmf"/><Relationship Id="rId25" Type="http://schemas.openxmlformats.org/officeDocument/2006/relationships/image" Target="../media/image115.wmf"/><Relationship Id="rId33" Type="http://schemas.openxmlformats.org/officeDocument/2006/relationships/image" Target="../media/image119.wmf"/><Relationship Id="rId38" Type="http://schemas.openxmlformats.org/officeDocument/2006/relationships/oleObject" Target="../embeddings/oleObject97.bin"/><Relationship Id="rId46" Type="http://schemas.openxmlformats.org/officeDocument/2006/relationships/image" Target="../media/image3.emf"/><Relationship Id="rId2" Type="http://schemas.openxmlformats.org/officeDocument/2006/relationships/oleObject" Target="../embeddings/oleObject79.bin"/><Relationship Id="rId16" Type="http://schemas.openxmlformats.org/officeDocument/2006/relationships/oleObject" Target="../embeddings/oleObject86.bin"/><Relationship Id="rId20" Type="http://schemas.openxmlformats.org/officeDocument/2006/relationships/oleObject" Target="../embeddings/oleObject88.bin"/><Relationship Id="rId29" Type="http://schemas.openxmlformats.org/officeDocument/2006/relationships/image" Target="../media/image117.wmf"/><Relationship Id="rId41" Type="http://schemas.openxmlformats.org/officeDocument/2006/relationships/image" Target="../media/image123.w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1.bin"/><Relationship Id="rId11" Type="http://schemas.openxmlformats.org/officeDocument/2006/relationships/image" Target="../media/image108.wmf"/><Relationship Id="rId24" Type="http://schemas.openxmlformats.org/officeDocument/2006/relationships/oleObject" Target="../embeddings/oleObject90.bin"/><Relationship Id="rId32" Type="http://schemas.openxmlformats.org/officeDocument/2006/relationships/oleObject" Target="../embeddings/oleObject94.bin"/><Relationship Id="rId37" Type="http://schemas.openxmlformats.org/officeDocument/2006/relationships/image" Target="../media/image121.wmf"/><Relationship Id="rId40" Type="http://schemas.openxmlformats.org/officeDocument/2006/relationships/oleObject" Target="../embeddings/oleObject98.bin"/><Relationship Id="rId45" Type="http://schemas.openxmlformats.org/officeDocument/2006/relationships/image" Target="../media/image125.wmf"/><Relationship Id="rId5" Type="http://schemas.openxmlformats.org/officeDocument/2006/relationships/image" Target="../media/image105.wmf"/><Relationship Id="rId15" Type="http://schemas.openxmlformats.org/officeDocument/2006/relationships/image" Target="../media/image110.wmf"/><Relationship Id="rId23" Type="http://schemas.openxmlformats.org/officeDocument/2006/relationships/image" Target="../media/image114.wmf"/><Relationship Id="rId28" Type="http://schemas.openxmlformats.org/officeDocument/2006/relationships/oleObject" Target="../embeddings/oleObject92.bin"/><Relationship Id="rId36" Type="http://schemas.openxmlformats.org/officeDocument/2006/relationships/oleObject" Target="../embeddings/oleObject96.bin"/><Relationship Id="rId10" Type="http://schemas.openxmlformats.org/officeDocument/2006/relationships/oleObject" Target="../embeddings/oleObject83.bin"/><Relationship Id="rId19" Type="http://schemas.openxmlformats.org/officeDocument/2006/relationships/image" Target="../media/image112.wmf"/><Relationship Id="rId31" Type="http://schemas.openxmlformats.org/officeDocument/2006/relationships/image" Target="../media/image118.wmf"/><Relationship Id="rId44" Type="http://schemas.openxmlformats.org/officeDocument/2006/relationships/oleObject" Target="../embeddings/oleObject100.bin"/><Relationship Id="rId4" Type="http://schemas.openxmlformats.org/officeDocument/2006/relationships/oleObject" Target="../embeddings/oleObject80.bin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85.bin"/><Relationship Id="rId22" Type="http://schemas.openxmlformats.org/officeDocument/2006/relationships/oleObject" Target="../embeddings/oleObject89.bin"/><Relationship Id="rId27" Type="http://schemas.openxmlformats.org/officeDocument/2006/relationships/image" Target="../media/image116.wmf"/><Relationship Id="rId30" Type="http://schemas.openxmlformats.org/officeDocument/2006/relationships/oleObject" Target="../embeddings/oleObject93.bin"/><Relationship Id="rId35" Type="http://schemas.openxmlformats.org/officeDocument/2006/relationships/image" Target="../media/image120.wmf"/><Relationship Id="rId43" Type="http://schemas.openxmlformats.org/officeDocument/2006/relationships/image" Target="../media/image124.wmf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0.wmf"/><Relationship Id="rId18" Type="http://schemas.openxmlformats.org/officeDocument/2006/relationships/oleObject" Target="../embeddings/oleObject78.bin"/><Relationship Id="rId26" Type="http://schemas.openxmlformats.org/officeDocument/2006/relationships/oleObject" Target="../embeddings/oleObject95.bin"/><Relationship Id="rId39" Type="http://schemas.openxmlformats.org/officeDocument/2006/relationships/image" Target="../media/image124.wmf"/><Relationship Id="rId3" Type="http://schemas.openxmlformats.org/officeDocument/2006/relationships/image" Target="../media/image85.wmf"/><Relationship Id="rId21" Type="http://schemas.openxmlformats.org/officeDocument/2006/relationships/image" Target="../media/image116.wmf"/><Relationship Id="rId34" Type="http://schemas.openxmlformats.org/officeDocument/2006/relationships/oleObject" Target="../embeddings/oleObject98.bin"/><Relationship Id="rId42" Type="http://schemas.openxmlformats.org/officeDocument/2006/relationships/oleObject" Target="../embeddings/oleObject104.bin"/><Relationship Id="rId47" Type="http://schemas.openxmlformats.org/officeDocument/2006/relationships/image" Target="../media/image131.wmf"/><Relationship Id="rId50" Type="http://schemas.openxmlformats.org/officeDocument/2006/relationships/oleObject" Target="../embeddings/oleObject108.bin"/><Relationship Id="rId7" Type="http://schemas.openxmlformats.org/officeDocument/2006/relationships/image" Target="../media/image90.wmf"/><Relationship Id="rId12" Type="http://schemas.openxmlformats.org/officeDocument/2006/relationships/oleObject" Target="../embeddings/oleObject75.bin"/><Relationship Id="rId17" Type="http://schemas.openxmlformats.org/officeDocument/2006/relationships/image" Target="../media/image102.wmf"/><Relationship Id="rId25" Type="http://schemas.openxmlformats.org/officeDocument/2006/relationships/image" Target="../media/image127.wmf"/><Relationship Id="rId33" Type="http://schemas.openxmlformats.org/officeDocument/2006/relationships/image" Target="../media/image128.wmf"/><Relationship Id="rId38" Type="http://schemas.openxmlformats.org/officeDocument/2006/relationships/oleObject" Target="../embeddings/oleObject99.bin"/><Relationship Id="rId46" Type="http://schemas.openxmlformats.org/officeDocument/2006/relationships/oleObject" Target="../embeddings/oleObject106.bin"/><Relationship Id="rId2" Type="http://schemas.openxmlformats.org/officeDocument/2006/relationships/oleObject" Target="../embeddings/oleObject60.bin"/><Relationship Id="rId16" Type="http://schemas.openxmlformats.org/officeDocument/2006/relationships/oleObject" Target="../embeddings/oleObject77.bin"/><Relationship Id="rId20" Type="http://schemas.openxmlformats.org/officeDocument/2006/relationships/oleObject" Target="../embeddings/oleObject91.bin"/><Relationship Id="rId29" Type="http://schemas.openxmlformats.org/officeDocument/2006/relationships/image" Target="../media/image121.wmf"/><Relationship Id="rId41" Type="http://schemas.openxmlformats.org/officeDocument/2006/relationships/image" Target="../media/image125.wmf"/><Relationship Id="rId54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95.wmf"/><Relationship Id="rId24" Type="http://schemas.openxmlformats.org/officeDocument/2006/relationships/oleObject" Target="../embeddings/oleObject102.bin"/><Relationship Id="rId32" Type="http://schemas.openxmlformats.org/officeDocument/2006/relationships/oleObject" Target="../embeddings/oleObject103.bin"/><Relationship Id="rId37" Type="http://schemas.openxmlformats.org/officeDocument/2006/relationships/image" Target="../media/image113.wmf"/><Relationship Id="rId40" Type="http://schemas.openxmlformats.org/officeDocument/2006/relationships/oleObject" Target="../embeddings/oleObject100.bin"/><Relationship Id="rId45" Type="http://schemas.openxmlformats.org/officeDocument/2006/relationships/image" Target="../media/image130.wmf"/><Relationship Id="rId53" Type="http://schemas.openxmlformats.org/officeDocument/2006/relationships/image" Target="../media/image134.wmf"/><Relationship Id="rId5" Type="http://schemas.openxmlformats.org/officeDocument/2006/relationships/image" Target="../media/image126.wmf"/><Relationship Id="rId15" Type="http://schemas.openxmlformats.org/officeDocument/2006/relationships/image" Target="../media/image101.wmf"/><Relationship Id="rId23" Type="http://schemas.openxmlformats.org/officeDocument/2006/relationships/image" Target="../media/image118.wmf"/><Relationship Id="rId28" Type="http://schemas.openxmlformats.org/officeDocument/2006/relationships/oleObject" Target="../embeddings/oleObject96.bin"/><Relationship Id="rId36" Type="http://schemas.openxmlformats.org/officeDocument/2006/relationships/oleObject" Target="../embeddings/oleObject88.bin"/><Relationship Id="rId49" Type="http://schemas.openxmlformats.org/officeDocument/2006/relationships/image" Target="../media/image132.wmf"/><Relationship Id="rId10" Type="http://schemas.openxmlformats.org/officeDocument/2006/relationships/oleObject" Target="../embeddings/oleObject70.bin"/><Relationship Id="rId19" Type="http://schemas.openxmlformats.org/officeDocument/2006/relationships/image" Target="../media/image103.wmf"/><Relationship Id="rId31" Type="http://schemas.openxmlformats.org/officeDocument/2006/relationships/image" Target="../media/image108.wmf"/><Relationship Id="rId44" Type="http://schemas.openxmlformats.org/officeDocument/2006/relationships/oleObject" Target="../embeddings/oleObject105.bin"/><Relationship Id="rId52" Type="http://schemas.openxmlformats.org/officeDocument/2006/relationships/oleObject" Target="../embeddings/oleObject109.bin"/><Relationship Id="rId4" Type="http://schemas.openxmlformats.org/officeDocument/2006/relationships/oleObject" Target="../embeddings/oleObject101.bin"/><Relationship Id="rId9" Type="http://schemas.openxmlformats.org/officeDocument/2006/relationships/image" Target="../media/image91.wmf"/><Relationship Id="rId14" Type="http://schemas.openxmlformats.org/officeDocument/2006/relationships/oleObject" Target="../embeddings/oleObject76.bin"/><Relationship Id="rId22" Type="http://schemas.openxmlformats.org/officeDocument/2006/relationships/oleObject" Target="../embeddings/oleObject93.bin"/><Relationship Id="rId27" Type="http://schemas.openxmlformats.org/officeDocument/2006/relationships/image" Target="../media/image120.wmf"/><Relationship Id="rId30" Type="http://schemas.openxmlformats.org/officeDocument/2006/relationships/oleObject" Target="../embeddings/oleObject83.bin"/><Relationship Id="rId35" Type="http://schemas.openxmlformats.org/officeDocument/2006/relationships/image" Target="../media/image123.wmf"/><Relationship Id="rId43" Type="http://schemas.openxmlformats.org/officeDocument/2006/relationships/image" Target="../media/image129.wmf"/><Relationship Id="rId48" Type="http://schemas.openxmlformats.org/officeDocument/2006/relationships/oleObject" Target="../embeddings/oleObject107.bin"/><Relationship Id="rId8" Type="http://schemas.openxmlformats.org/officeDocument/2006/relationships/oleObject" Target="../embeddings/oleObject66.bin"/><Relationship Id="rId51" Type="http://schemas.openxmlformats.org/officeDocument/2006/relationships/image" Target="../media/image133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oleObject" Target="../embeddings/oleObject11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6.wmf"/><Relationship Id="rId4" Type="http://schemas.openxmlformats.org/officeDocument/2006/relationships/oleObject" Target="../embeddings/oleObject11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7" Type="http://schemas.openxmlformats.org/officeDocument/2006/relationships/image" Target="../media/image139.wmf"/><Relationship Id="rId2" Type="http://schemas.openxmlformats.org/officeDocument/2006/relationships/oleObject" Target="../embeddings/oleObject11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14.bin"/><Relationship Id="rId5" Type="http://schemas.openxmlformats.org/officeDocument/2006/relationships/image" Target="../media/image138.wmf"/><Relationship Id="rId4" Type="http://schemas.openxmlformats.org/officeDocument/2006/relationships/oleObject" Target="../embeddings/oleObject113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image" Target="../media/image140.wmf"/><Relationship Id="rId7" Type="http://schemas.openxmlformats.org/officeDocument/2006/relationships/image" Target="../media/image142.wmf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141.wmf"/><Relationship Id="rId10" Type="http://schemas.openxmlformats.org/officeDocument/2006/relationships/image" Target="../media/image144.png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43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7" Type="http://schemas.openxmlformats.org/officeDocument/2006/relationships/image" Target="../media/image146.wmf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0.bin"/><Relationship Id="rId5" Type="http://schemas.openxmlformats.org/officeDocument/2006/relationships/image" Target="../media/image145.wmf"/><Relationship Id="rId4" Type="http://schemas.openxmlformats.org/officeDocument/2006/relationships/oleObject" Target="../embeddings/oleObject119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122.bin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wmf"/><Relationship Id="rId11" Type="http://schemas.openxmlformats.org/officeDocument/2006/relationships/image" Target="../media/image144.png"/><Relationship Id="rId5" Type="http://schemas.openxmlformats.org/officeDocument/2006/relationships/oleObject" Target="../embeddings/oleObject121.bin"/><Relationship Id="rId10" Type="http://schemas.openxmlformats.org/officeDocument/2006/relationships/image" Target="../media/image149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123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7" Type="http://schemas.openxmlformats.org/officeDocument/2006/relationships/image" Target="../media/image15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wmf"/><Relationship Id="rId5" Type="http://schemas.openxmlformats.org/officeDocument/2006/relationships/oleObject" Target="../embeddings/oleObject125.bin"/><Relationship Id="rId4" Type="http://schemas.openxmlformats.org/officeDocument/2006/relationships/image" Target="../media/image150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55.w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7.bin"/><Relationship Id="rId5" Type="http://schemas.openxmlformats.org/officeDocument/2006/relationships/image" Target="../media/image154.wmf"/><Relationship Id="rId4" Type="http://schemas.openxmlformats.org/officeDocument/2006/relationships/oleObject" Target="../embeddings/oleObject126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wmf"/><Relationship Id="rId13" Type="http://schemas.openxmlformats.org/officeDocument/2006/relationships/oleObject" Target="../embeddings/oleObject134.bin"/><Relationship Id="rId18" Type="http://schemas.openxmlformats.org/officeDocument/2006/relationships/oleObject" Target="../embeddings/oleObject136.bin"/><Relationship Id="rId3" Type="http://schemas.openxmlformats.org/officeDocument/2006/relationships/image" Target="../media/image46.wmf"/><Relationship Id="rId21" Type="http://schemas.openxmlformats.org/officeDocument/2006/relationships/image" Target="../media/image164.wmf"/><Relationship Id="rId7" Type="http://schemas.openxmlformats.org/officeDocument/2006/relationships/oleObject" Target="../embeddings/oleObject131.bin"/><Relationship Id="rId12" Type="http://schemas.openxmlformats.org/officeDocument/2006/relationships/image" Target="../media/image159.wmf"/><Relationship Id="rId17" Type="http://schemas.openxmlformats.org/officeDocument/2006/relationships/image" Target="../media/image162.png"/><Relationship Id="rId2" Type="http://schemas.openxmlformats.org/officeDocument/2006/relationships/oleObject" Target="../embeddings/oleObject128.bin"/><Relationship Id="rId16" Type="http://schemas.openxmlformats.org/officeDocument/2006/relationships/image" Target="../media/image161.wmf"/><Relationship Id="rId20" Type="http://schemas.openxmlformats.org/officeDocument/2006/relationships/oleObject" Target="../embeddings/oleObject137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wmf"/><Relationship Id="rId11" Type="http://schemas.openxmlformats.org/officeDocument/2006/relationships/oleObject" Target="../embeddings/oleObject133.bin"/><Relationship Id="rId5" Type="http://schemas.openxmlformats.org/officeDocument/2006/relationships/oleObject" Target="../embeddings/oleObject130.bin"/><Relationship Id="rId15" Type="http://schemas.openxmlformats.org/officeDocument/2006/relationships/oleObject" Target="../embeddings/oleObject135.bin"/><Relationship Id="rId10" Type="http://schemas.openxmlformats.org/officeDocument/2006/relationships/image" Target="../media/image158.wmf"/><Relationship Id="rId19" Type="http://schemas.openxmlformats.org/officeDocument/2006/relationships/image" Target="../media/image163.wmf"/><Relationship Id="rId4" Type="http://schemas.openxmlformats.org/officeDocument/2006/relationships/oleObject" Target="../embeddings/oleObject129.bin"/><Relationship Id="rId9" Type="http://schemas.openxmlformats.org/officeDocument/2006/relationships/oleObject" Target="../embeddings/oleObject132.bin"/><Relationship Id="rId14" Type="http://schemas.openxmlformats.org/officeDocument/2006/relationships/image" Target="../media/image160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13" Type="http://schemas.openxmlformats.org/officeDocument/2006/relationships/oleObject" Target="../embeddings/oleObject140.bin"/><Relationship Id="rId3" Type="http://schemas.openxmlformats.org/officeDocument/2006/relationships/image" Target="../media/image156.wmf"/><Relationship Id="rId7" Type="http://schemas.openxmlformats.org/officeDocument/2006/relationships/oleObject" Target="../embeddings/oleObject137.bin"/><Relationship Id="rId12" Type="http://schemas.openxmlformats.org/officeDocument/2006/relationships/image" Target="../media/image166.wmf"/><Relationship Id="rId2" Type="http://schemas.openxmlformats.org/officeDocument/2006/relationships/oleObject" Target="../embeddings/oleObject130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3.wmf"/><Relationship Id="rId11" Type="http://schemas.openxmlformats.org/officeDocument/2006/relationships/oleObject" Target="../embeddings/oleObject139.bin"/><Relationship Id="rId5" Type="http://schemas.openxmlformats.org/officeDocument/2006/relationships/oleObject" Target="../embeddings/oleObject136.bin"/><Relationship Id="rId15" Type="http://schemas.openxmlformats.org/officeDocument/2006/relationships/image" Target="../media/image168.png"/><Relationship Id="rId10" Type="http://schemas.openxmlformats.org/officeDocument/2006/relationships/image" Target="../media/image165.wmf"/><Relationship Id="rId4" Type="http://schemas.openxmlformats.org/officeDocument/2006/relationships/image" Target="../media/image162.png"/><Relationship Id="rId9" Type="http://schemas.openxmlformats.org/officeDocument/2006/relationships/oleObject" Target="../embeddings/oleObject138.bin"/><Relationship Id="rId14" Type="http://schemas.openxmlformats.org/officeDocument/2006/relationships/image" Target="../media/image167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oleObject" Target="../embeddings/oleObject130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0.gif"/><Relationship Id="rId4" Type="http://schemas.openxmlformats.org/officeDocument/2006/relationships/image" Target="../media/image169.gi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wmf"/><Relationship Id="rId2" Type="http://schemas.openxmlformats.org/officeDocument/2006/relationships/oleObject" Target="../embeddings/oleObject130.bin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177.wmf"/><Relationship Id="rId3" Type="http://schemas.openxmlformats.org/officeDocument/2006/relationships/image" Target="../media/image172.png"/><Relationship Id="rId7" Type="http://schemas.openxmlformats.org/officeDocument/2006/relationships/image" Target="../media/image174.wmf"/><Relationship Id="rId12" Type="http://schemas.openxmlformats.org/officeDocument/2006/relationships/oleObject" Target="../embeddings/oleObject145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176.wmf"/><Relationship Id="rId5" Type="http://schemas.openxmlformats.org/officeDocument/2006/relationships/image" Target="../media/image173.wmf"/><Relationship Id="rId10" Type="http://schemas.openxmlformats.org/officeDocument/2006/relationships/oleObject" Target="../embeddings/oleObject144.bin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175.wmf"/><Relationship Id="rId1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7" Type="http://schemas.openxmlformats.org/officeDocument/2006/relationships/image" Target="../media/image181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80.wmf"/><Relationship Id="rId4" Type="http://schemas.openxmlformats.org/officeDocument/2006/relationships/oleObject" Target="../embeddings/oleObject146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47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4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183.png"/><Relationship Id="rId2" Type="http://schemas.openxmlformats.org/officeDocument/2006/relationships/oleObject" Target="../embeddings/oleObject149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2.wmf"/><Relationship Id="rId5" Type="http://schemas.openxmlformats.org/officeDocument/2006/relationships/oleObject" Target="../embeddings/oleObject151.bin"/><Relationship Id="rId4" Type="http://schemas.openxmlformats.org/officeDocument/2006/relationships/oleObject" Target="../embeddings/oleObject150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52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5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54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55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56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5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58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59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60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wmf"/><Relationship Id="rId5" Type="http://schemas.openxmlformats.org/officeDocument/2006/relationships/oleObject" Target="../embeddings/oleObject162.bin"/><Relationship Id="rId4" Type="http://schemas.openxmlformats.org/officeDocument/2006/relationships/oleObject" Target="../embeddings/oleObject161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63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64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oleObject" Target="../embeddings/oleObject165.bin"/><Relationship Id="rId1" Type="http://schemas.openxmlformats.org/officeDocument/2006/relationships/slideLayout" Target="../slideLayouts/slideLayout1.xml"/><Relationship Id="rId4" Type="http://schemas.openxmlformats.org/officeDocument/2006/relationships/oleObject" Target="../embeddings/oleObject166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3" Type="http://schemas.openxmlformats.org/officeDocument/2006/relationships/image" Target="../media/image46.wmf"/><Relationship Id="rId7" Type="http://schemas.openxmlformats.org/officeDocument/2006/relationships/oleObject" Target="../embeddings/oleObject170.bin"/><Relationship Id="rId2" Type="http://schemas.openxmlformats.org/officeDocument/2006/relationships/oleObject" Target="../embeddings/oleObject167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5.wmf"/><Relationship Id="rId5" Type="http://schemas.openxmlformats.org/officeDocument/2006/relationships/oleObject" Target="../embeddings/oleObject169.bin"/><Relationship Id="rId4" Type="http://schemas.openxmlformats.org/officeDocument/2006/relationships/oleObject" Target="../embeddings/oleObject168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wmf"/><Relationship Id="rId2" Type="http://schemas.openxmlformats.org/officeDocument/2006/relationships/oleObject" Target="../embeddings/oleObject169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6.wmf"/><Relationship Id="rId4" Type="http://schemas.openxmlformats.org/officeDocument/2006/relationships/oleObject" Target="../embeddings/oleObject170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wmf"/><Relationship Id="rId13" Type="http://schemas.openxmlformats.org/officeDocument/2006/relationships/oleObject" Target="../embeddings/oleObject177.bin"/><Relationship Id="rId18" Type="http://schemas.openxmlformats.org/officeDocument/2006/relationships/image" Target="../media/image193.wmf"/><Relationship Id="rId3" Type="http://schemas.openxmlformats.org/officeDocument/2006/relationships/image" Target="../media/image46.wmf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90.wmf"/><Relationship Id="rId17" Type="http://schemas.openxmlformats.org/officeDocument/2006/relationships/oleObject" Target="../embeddings/oleObject179.bin"/><Relationship Id="rId2" Type="http://schemas.openxmlformats.org/officeDocument/2006/relationships/oleObject" Target="../embeddings/oleObject171.bin"/><Relationship Id="rId16" Type="http://schemas.openxmlformats.org/officeDocument/2006/relationships/image" Target="../media/image192.wmf"/><Relationship Id="rId20" Type="http://schemas.openxmlformats.org/officeDocument/2006/relationships/image" Target="../media/image194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7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5" Type="http://schemas.openxmlformats.org/officeDocument/2006/relationships/oleObject" Target="../embeddings/oleObject178.bin"/><Relationship Id="rId10" Type="http://schemas.openxmlformats.org/officeDocument/2006/relationships/image" Target="../media/image189.wmf"/><Relationship Id="rId19" Type="http://schemas.openxmlformats.org/officeDocument/2006/relationships/oleObject" Target="../embeddings/oleObject180.bin"/><Relationship Id="rId4" Type="http://schemas.openxmlformats.org/officeDocument/2006/relationships/oleObject" Target="../embeddings/oleObject172.bin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91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wmf"/><Relationship Id="rId7" Type="http://schemas.openxmlformats.org/officeDocument/2006/relationships/image" Target="../media/image192.wmf"/><Relationship Id="rId2" Type="http://schemas.openxmlformats.org/officeDocument/2006/relationships/oleObject" Target="../embeddings/oleObject17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78.bin"/><Relationship Id="rId5" Type="http://schemas.openxmlformats.org/officeDocument/2006/relationships/image" Target="../media/image191.wmf"/><Relationship Id="rId4" Type="http://schemas.openxmlformats.org/officeDocument/2006/relationships/oleObject" Target="../embeddings/oleObject177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0.bin"/><Relationship Id="rId13" Type="http://schemas.openxmlformats.org/officeDocument/2006/relationships/image" Target="../media/image188.wmf"/><Relationship Id="rId3" Type="http://schemas.openxmlformats.org/officeDocument/2006/relationships/image" Target="../media/image187.wmf"/><Relationship Id="rId7" Type="http://schemas.openxmlformats.org/officeDocument/2006/relationships/image" Target="../media/image192.wmf"/><Relationship Id="rId12" Type="http://schemas.openxmlformats.org/officeDocument/2006/relationships/oleObject" Target="../embeddings/oleObject174.bin"/><Relationship Id="rId2" Type="http://schemas.openxmlformats.org/officeDocument/2006/relationships/oleObject" Target="../embeddings/oleObject17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78.bin"/><Relationship Id="rId11" Type="http://schemas.openxmlformats.org/officeDocument/2006/relationships/image" Target="../media/image193.wmf"/><Relationship Id="rId5" Type="http://schemas.openxmlformats.org/officeDocument/2006/relationships/image" Target="../media/image191.wmf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7.bin"/><Relationship Id="rId9" Type="http://schemas.openxmlformats.org/officeDocument/2006/relationships/image" Target="../media/image194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4.avi"/><Relationship Id="rId1" Type="http://schemas.openxmlformats.org/officeDocument/2006/relationships/video" Target="NULL" TargetMode="External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9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avi"/><Relationship Id="rId1" Type="http://schemas.microsoft.com/office/2007/relationships/media" Target="../media/media5.avi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9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6" Type="http://schemas.openxmlformats.org/officeDocument/2006/relationships/image" Target="../media/image193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9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wmf"/><Relationship Id="rId3" Type="http://schemas.openxmlformats.org/officeDocument/2006/relationships/oleObject" Target="../embeddings/oleObject182.bin"/><Relationship Id="rId7" Type="http://schemas.openxmlformats.org/officeDocument/2006/relationships/oleObject" Target="../embeddings/oleObject183.bin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00.png"/><Relationship Id="rId4" Type="http://schemas.openxmlformats.org/officeDocument/2006/relationships/image" Target="../media/image199.wmf"/><Relationship Id="rId9" Type="http://schemas.openxmlformats.org/officeDocument/2006/relationships/image" Target="../media/image20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05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06.wmf"/><Relationship Id="rId7" Type="http://schemas.openxmlformats.org/officeDocument/2006/relationships/image" Target="../media/image209.png"/><Relationship Id="rId2" Type="http://schemas.openxmlformats.org/officeDocument/2006/relationships/oleObject" Target="../embeddings/oleObject184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8.png"/><Relationship Id="rId5" Type="http://schemas.openxmlformats.org/officeDocument/2006/relationships/image" Target="../media/image207.wmf"/><Relationship Id="rId4" Type="http://schemas.openxmlformats.org/officeDocument/2006/relationships/oleObject" Target="../embeddings/oleObject185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wmf"/><Relationship Id="rId3" Type="http://schemas.openxmlformats.org/officeDocument/2006/relationships/image" Target="../media/image210.wmf"/><Relationship Id="rId7" Type="http://schemas.openxmlformats.org/officeDocument/2006/relationships/oleObject" Target="../embeddings/oleObject188.bin"/><Relationship Id="rId2" Type="http://schemas.openxmlformats.org/officeDocument/2006/relationships/oleObject" Target="../embeddings/oleObject186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2.wmf"/><Relationship Id="rId11" Type="http://schemas.openxmlformats.org/officeDocument/2006/relationships/image" Target="../media/image10.png"/><Relationship Id="rId5" Type="http://schemas.openxmlformats.org/officeDocument/2006/relationships/oleObject" Target="../embeddings/oleObject187.bin"/><Relationship Id="rId10" Type="http://schemas.openxmlformats.org/officeDocument/2006/relationships/image" Target="../media/image215.png"/><Relationship Id="rId4" Type="http://schemas.openxmlformats.org/officeDocument/2006/relationships/image" Target="../media/image211.png"/><Relationship Id="rId9" Type="http://schemas.openxmlformats.org/officeDocument/2006/relationships/image" Target="../media/image2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19.wmf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0.bin"/><Relationship Id="rId5" Type="http://schemas.openxmlformats.org/officeDocument/2006/relationships/image" Target="../media/image218.wmf"/><Relationship Id="rId4" Type="http://schemas.openxmlformats.org/officeDocument/2006/relationships/oleObject" Target="../embeddings/oleObject18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64"/>
          <p:cNvSpPr>
            <a:spLocks noChangeArrowheads="1" noChangeShapeType="1" noTextEdit="1"/>
          </p:cNvSpPr>
          <p:nvPr/>
        </p:nvSpPr>
        <p:spPr bwMode="auto">
          <a:xfrm>
            <a:off x="2095500" y="1219202"/>
            <a:ext cx="6400800" cy="3873500"/>
          </a:xfrm>
          <a:prstGeom prst="rect">
            <a:avLst/>
          </a:prstGeom>
        </p:spPr>
        <p:txBody>
          <a:bodyPr wrap="none" fromWordArt="1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Modélisation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des Systèmes 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Linéaires 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Continus </a:t>
            </a:r>
          </a:p>
          <a:p>
            <a:pPr algn="ctr"/>
            <a:r>
              <a:rPr lang="fr-FR" sz="6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Invariants</a:t>
            </a:r>
          </a:p>
        </p:txBody>
      </p:sp>
    </p:spTree>
    <p:extLst>
      <p:ext uri="{BB962C8B-B14F-4D97-AF65-F5344CB8AC3E}">
        <p14:creationId xmlns:p14="http://schemas.microsoft.com/office/powerpoint/2010/main" val="114788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150320"/>
              </p:ext>
            </p:extLst>
          </p:nvPr>
        </p:nvGraphicFramePr>
        <p:xfrm>
          <a:off x="1575880" y="1491142"/>
          <a:ext cx="7224748" cy="4547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2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2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79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Compétence visée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8" marR="685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8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Savoir-faire associé</a:t>
                      </a:r>
                    </a:p>
                  </a:txBody>
                  <a:tcPr marL="68588" marR="68588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81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Appréhender les analyses fonctionnelle et structurelle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Identifier la structure d'un système asservi : chaine directe, capteur, commande, consigne, comparateur, correcteur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Identifier et positionner les perturbations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Différencier régulation et poursuite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Qualifier les grandeurs d’entrée et de sortie d’un système isolé</a:t>
                      </a:r>
                    </a:p>
                  </a:txBody>
                  <a:tcPr marL="68585" marR="685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9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8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Proposer un modèle de connaissance et de comportement</a:t>
                      </a: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Déterminer les fonctions de transfert à partir d’équations physiques (modèle de connaissance)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Déterminer les réponses temporelles et fréquentielles aux entrées de type signal canonique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Analyser ou établir le schéma-bloc du système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Déterminer les fonctions de transfert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Linéariser le modèle autour d’un point de fonctionnement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r-FR" sz="1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Renseigner les paramètres caractéristiques d’un modèle de comportement</a:t>
                      </a:r>
                      <a:endParaRPr lang="fr-FR" sz="500" i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8" marR="685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650210" y="951110"/>
            <a:ext cx="2956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Extraits du référentiel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0602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0210" y="95111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pic>
        <p:nvPicPr>
          <p:cNvPr id="3" name="Imag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262914" y="1490960"/>
            <a:ext cx="2423886" cy="18384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73709" y="1490960"/>
            <a:ext cx="58329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Le système hydraulique représenté ci-dessous comporte un réservoir de section constante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Débit d’eau entrant : </a:t>
            </a:r>
            <a:r>
              <a:rPr lang="fr-FR" sz="1400" dirty="0" err="1"/>
              <a:t>qe</a:t>
            </a:r>
            <a:r>
              <a:rPr lang="fr-FR" sz="1400" dirty="0"/>
              <a:t>(t)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Débit d’eau sortant : </a:t>
            </a:r>
            <a:r>
              <a:rPr lang="fr-FR" sz="1400" dirty="0" err="1"/>
              <a:t>qs</a:t>
            </a:r>
            <a:r>
              <a:rPr lang="fr-FR" sz="1400" dirty="0"/>
              <a:t>(t) supposé proportionnel à h(t) (approximation linéaire)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Hauteur : h(t) mesurée par le </a:t>
            </a:r>
            <a:r>
              <a:rPr lang="fr-FR" sz="1400" dirty="0" err="1"/>
              <a:t>limnimètre</a:t>
            </a:r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5091172" y="4151899"/>
            <a:ext cx="42745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1</a:t>
            </a:r>
            <a:r>
              <a:rPr lang="fr-FR" sz="1600" baseline="30000" dirty="0">
                <a:solidFill>
                  <a:srgbClr val="FF0000"/>
                </a:solidFill>
              </a:rPr>
              <a:t>ère</a:t>
            </a:r>
            <a:r>
              <a:rPr lang="fr-FR" sz="1600" dirty="0">
                <a:solidFill>
                  <a:srgbClr val="FF0000"/>
                </a:solidFill>
              </a:rPr>
              <a:t> étude </a:t>
            </a:r>
            <a:r>
              <a:rPr lang="fr-FR" sz="1600" dirty="0"/>
              <a:t>: on s’intéresse au réservoir seul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1145133" y="3093631"/>
            <a:ext cx="7724224" cy="3386558"/>
            <a:chOff x="1211808" y="3093631"/>
            <a:chExt cx="7724224" cy="3386558"/>
          </a:xfrm>
        </p:grpSpPr>
        <p:sp>
          <p:nvSpPr>
            <p:cNvPr id="5" name="Rectangle 4"/>
            <p:cNvSpPr/>
            <p:nvPr/>
          </p:nvSpPr>
          <p:spPr>
            <a:xfrm>
              <a:off x="1211808" y="3093631"/>
              <a:ext cx="557637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400" dirty="0"/>
                <a:t>On cherche à réguler ce système pour assurer un niveau d’eau constant.</a:t>
              </a:r>
            </a:p>
          </p:txBody>
        </p:sp>
        <p:pic>
          <p:nvPicPr>
            <p:cNvPr id="8" name="Image 7"/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6" t="8609" r="4919" b="42517"/>
            <a:stretch/>
          </p:blipFill>
          <p:spPr bwMode="auto">
            <a:xfrm>
              <a:off x="1211809" y="3610621"/>
              <a:ext cx="3315806" cy="286956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5138797" y="4753143"/>
              <a:ext cx="379723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>
                  <a:solidFill>
                    <a:srgbClr val="FF0000"/>
                  </a:solidFill>
                </a:rPr>
                <a:t>2</a:t>
              </a:r>
              <a:r>
                <a:rPr lang="fr-FR" sz="1600" baseline="30000" dirty="0">
                  <a:solidFill>
                    <a:srgbClr val="FF0000"/>
                  </a:solidFill>
                </a:rPr>
                <a:t>ième</a:t>
              </a:r>
              <a:r>
                <a:rPr lang="fr-FR" sz="1600" dirty="0">
                  <a:solidFill>
                    <a:srgbClr val="FF0000"/>
                  </a:solidFill>
                </a:rPr>
                <a:t> étude </a:t>
              </a:r>
              <a:r>
                <a:rPr lang="fr-FR" sz="1600" dirty="0"/>
                <a:t>: on régule le système grâce à une boucle d’</a:t>
              </a:r>
              <a:r>
                <a:rPr lang="fr-FR" sz="1600" dirty="0">
                  <a:solidFill>
                    <a:srgbClr val="FF0000"/>
                  </a:solidFill>
                </a:rPr>
                <a:t>asservissement</a:t>
              </a:r>
              <a:r>
                <a:rPr lang="fr-FR" sz="1600" dirty="0"/>
                <a:t> </a:t>
              </a:r>
            </a:p>
          </p:txBody>
        </p:sp>
      </p:grpSp>
      <p:pic>
        <p:nvPicPr>
          <p:cNvPr id="13" name="Image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214345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 1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911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32307" y="949720"/>
            <a:ext cx="5381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pilotée d’automobile</a:t>
            </a: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1238249" y="1425545"/>
            <a:ext cx="471366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Le schéma ci-contre représente la modélisation d’une suspension hydraulique d’un véhicule. L’axe de la roue est guidé par rapport au châssis du véhicule par une liaison glissière verticale. Un </a:t>
            </a:r>
            <a:r>
              <a:rPr lang="fr-FR" sz="1400" dirty="0">
                <a:solidFill>
                  <a:srgbClr val="00B050"/>
                </a:solidFill>
              </a:rPr>
              <a:t>ressort </a:t>
            </a:r>
            <a:r>
              <a:rPr lang="fr-FR" sz="1400" dirty="0"/>
              <a:t>de raideur </a:t>
            </a:r>
            <a:r>
              <a:rPr lang="fr-FR" sz="1400" i="1" dirty="0">
                <a:solidFill>
                  <a:srgbClr val="00B050"/>
                </a:solidFill>
              </a:rPr>
              <a:t>k</a:t>
            </a:r>
            <a:r>
              <a:rPr lang="fr-FR" sz="1400" dirty="0"/>
              <a:t> et un </a:t>
            </a:r>
            <a:r>
              <a:rPr lang="fr-FR" sz="1400" dirty="0">
                <a:solidFill>
                  <a:srgbClr val="0070C0"/>
                </a:solidFill>
              </a:rPr>
              <a:t>vérin</a:t>
            </a:r>
            <a:r>
              <a:rPr lang="fr-FR" sz="1400" dirty="0"/>
              <a:t> </a:t>
            </a:r>
            <a:r>
              <a:rPr lang="fr-FR" sz="1400" dirty="0">
                <a:solidFill>
                  <a:srgbClr val="0070C0"/>
                </a:solidFill>
              </a:rPr>
              <a:t>hydraulique</a:t>
            </a:r>
            <a:r>
              <a:rPr lang="fr-FR" sz="1400" dirty="0"/>
              <a:t> de section </a:t>
            </a:r>
            <a:r>
              <a:rPr lang="fr-FR" sz="1400" i="1" dirty="0">
                <a:solidFill>
                  <a:srgbClr val="00B0F0"/>
                </a:solidFill>
              </a:rPr>
              <a:t>S</a:t>
            </a:r>
            <a:r>
              <a:rPr lang="fr-FR" sz="1400" dirty="0"/>
              <a:t> montés en série constituent l’élément déformable de la suspension. Un </a:t>
            </a:r>
            <a:r>
              <a:rPr lang="fr-FR" sz="1400" dirty="0">
                <a:solidFill>
                  <a:srgbClr val="FF0000"/>
                </a:solidFill>
              </a:rPr>
              <a:t>amortisseur</a:t>
            </a:r>
            <a:r>
              <a:rPr lang="fr-FR" sz="1400" dirty="0"/>
              <a:t> de coefficient de frottement visqueux </a:t>
            </a:r>
            <a:r>
              <a:rPr lang="fr-FR" sz="1400" i="1" dirty="0">
                <a:solidFill>
                  <a:srgbClr val="FF0000"/>
                </a:solidFill>
                <a:sym typeface="Symbol"/>
              </a:rPr>
              <a:t></a:t>
            </a:r>
            <a:r>
              <a:rPr lang="fr-FR" sz="1400" dirty="0"/>
              <a:t> est monté en parallèle avec l’ensemble précédent. Un distributeur hydraulique envoie vers le </a:t>
            </a:r>
            <a:r>
              <a:rPr lang="fr-FR" sz="1400" dirty="0">
                <a:solidFill>
                  <a:srgbClr val="0070C0"/>
                </a:solidFill>
              </a:rPr>
              <a:t>vérin</a:t>
            </a:r>
            <a:r>
              <a:rPr lang="fr-FR" sz="1400" dirty="0"/>
              <a:t> un débit d’huile q.</a:t>
            </a: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5951914" y="1425545"/>
            <a:ext cx="2762018" cy="311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1238248" y="4749532"/>
            <a:ext cx="76898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u="sng" dirty="0"/>
              <a:t>Mise en équations :</a:t>
            </a:r>
            <a:endParaRPr lang="fr-FR" sz="1400" dirty="0"/>
          </a:p>
          <a:p>
            <a:r>
              <a:rPr lang="fr-FR" sz="1400" dirty="0"/>
              <a:t>Principe fondamental de la dynamique appliqué à la roue de masse </a:t>
            </a:r>
            <a:r>
              <a:rPr lang="fr-FR" sz="1400" i="1" dirty="0"/>
              <a:t>M</a:t>
            </a:r>
            <a:r>
              <a:rPr lang="fr-FR" sz="1400" dirty="0"/>
              <a:t> : </a:t>
            </a:r>
          </a:p>
        </p:txBody>
      </p:sp>
      <p:graphicFrame>
        <p:nvGraphicFramePr>
          <p:cNvPr id="53" name="Obje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808418"/>
              </p:ext>
            </p:extLst>
          </p:nvPr>
        </p:nvGraphicFramePr>
        <p:xfrm>
          <a:off x="6539057" y="4873366"/>
          <a:ext cx="217487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3" imgW="1854000" imgH="419040" progId="Equation.3">
                  <p:embed/>
                </p:oleObj>
              </mc:Choice>
              <mc:Fallback>
                <p:oleObj name="Équation" r:id="rId3" imgW="1854000" imgH="419040" progId="Equation.3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9057" y="4873366"/>
                        <a:ext cx="2174875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648770"/>
              </p:ext>
            </p:extLst>
          </p:nvPr>
        </p:nvGraphicFramePr>
        <p:xfrm>
          <a:off x="1366838" y="5272088"/>
          <a:ext cx="12065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" imgW="1028520" imgH="393480" progId="Equation.3">
                  <p:embed/>
                </p:oleObj>
              </mc:Choice>
              <mc:Fallback>
                <p:oleObj name="Équation" r:id="rId5" imgW="1028520" imgH="393480" progId="Equation.3">
                  <p:embed/>
                  <p:pic>
                    <p:nvPicPr>
                      <p:cNvPr id="0" name="Obje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6838" y="5272088"/>
                        <a:ext cx="12065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1809646"/>
              </p:ext>
            </p:extLst>
          </p:nvPr>
        </p:nvGraphicFramePr>
        <p:xfrm>
          <a:off x="2982913" y="5375275"/>
          <a:ext cx="1504950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7" imgW="1282680" imgH="215640" progId="Equation.3">
                  <p:embed/>
                </p:oleObj>
              </mc:Choice>
              <mc:Fallback>
                <p:oleObj name="Équation" r:id="rId7" imgW="1282680" imgH="215640" progId="Equation.3">
                  <p:embed/>
                  <p:pic>
                    <p:nvPicPr>
                      <p:cNvPr id="0" name="Obje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2913" y="5375275"/>
                        <a:ext cx="1504950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165591"/>
              </p:ext>
            </p:extLst>
          </p:nvPr>
        </p:nvGraphicFramePr>
        <p:xfrm>
          <a:off x="4833938" y="5272752"/>
          <a:ext cx="10287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9" imgW="876240" imgH="393480" progId="Equation.3">
                  <p:embed/>
                </p:oleObj>
              </mc:Choice>
              <mc:Fallback>
                <p:oleObj name="Équation" r:id="rId9" imgW="876240" imgH="393480" progId="Equation.3">
                  <p:embed/>
                  <p:pic>
                    <p:nvPicPr>
                      <p:cNvPr id="0" name="Obje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3938" y="5272752"/>
                        <a:ext cx="1028700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480492"/>
              </p:ext>
            </p:extLst>
          </p:nvPr>
        </p:nvGraphicFramePr>
        <p:xfrm>
          <a:off x="6194425" y="5391835"/>
          <a:ext cx="165417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1" imgW="1409400" imgH="228600" progId="Equation.3">
                  <p:embed/>
                </p:oleObj>
              </mc:Choice>
              <mc:Fallback>
                <p:oleObj name="Équation" r:id="rId11" imgW="1409400" imgH="228600" progId="Equation.3">
                  <p:embed/>
                  <p:pic>
                    <p:nvPicPr>
                      <p:cNvPr id="0" name="Obje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4425" y="5391835"/>
                        <a:ext cx="1654175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9"/>
          <p:cNvSpPr/>
          <p:nvPr/>
        </p:nvSpPr>
        <p:spPr>
          <a:xfrm>
            <a:off x="1309080" y="5838736"/>
            <a:ext cx="74048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Le but du problème est d’étudier le comportement de la suspension pour différentes valeurs des caractéristiques et dans différentes phases de fonctionnement.</a:t>
            </a:r>
          </a:p>
        </p:txBody>
      </p:sp>
      <p:sp>
        <p:nvSpPr>
          <p:cNvPr id="2" name="Rectangle 1"/>
          <p:cNvSpPr/>
          <p:nvPr/>
        </p:nvSpPr>
        <p:spPr>
          <a:xfrm>
            <a:off x="1238248" y="3456870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/>
              <a:t>On note (dans les conditions d’Heaviside) : </a:t>
            </a:r>
          </a:p>
          <a:p>
            <a:r>
              <a:rPr lang="fr-FR" sz="1400" i="1" dirty="0"/>
              <a:t>     - </a:t>
            </a:r>
            <a:r>
              <a:rPr lang="fr-FR" sz="1400" dirty="0"/>
              <a:t>x(t) et y(t) les déplacements des extrémités du ressort par rapport à sa position de repos, </a:t>
            </a:r>
          </a:p>
          <a:p>
            <a:r>
              <a:rPr lang="fr-FR" sz="1400" dirty="0"/>
              <a:t>     - </a:t>
            </a:r>
            <a:r>
              <a:rPr lang="fr-FR" sz="1400" dirty="0" err="1"/>
              <a:t>f</a:t>
            </a:r>
            <a:r>
              <a:rPr lang="fr-FR" sz="1400" baseline="-25000" dirty="0" err="1"/>
              <a:t>r</a:t>
            </a:r>
            <a:r>
              <a:rPr lang="fr-FR" sz="1400" dirty="0"/>
              <a:t>(t), f</a:t>
            </a:r>
            <a:r>
              <a:rPr lang="fr-FR" sz="1400" baseline="-25000" dirty="0"/>
              <a:t>a</a:t>
            </a:r>
            <a:r>
              <a:rPr lang="fr-FR" sz="1400" dirty="0"/>
              <a:t>(t) et </a:t>
            </a:r>
            <a:r>
              <a:rPr lang="fr-FR" sz="1400" dirty="0" err="1"/>
              <a:t>f</a:t>
            </a:r>
            <a:r>
              <a:rPr lang="fr-FR" sz="1400" baseline="-25000" dirty="0" err="1"/>
              <a:t>s</a:t>
            </a:r>
            <a:r>
              <a:rPr lang="fr-FR" sz="1400" dirty="0"/>
              <a:t>(t) les variations des forces exercées par le ressort, l’amortisseur et le sol autour du point de repos.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268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87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Exemples de SLCI :</a:t>
            </a:r>
          </a:p>
        </p:txBody>
      </p:sp>
      <p:pic>
        <p:nvPicPr>
          <p:cNvPr id="4" name="na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3914" b="19008"/>
          <a:stretch/>
        </p:blipFill>
        <p:spPr>
          <a:xfrm>
            <a:off x="3218656" y="1696035"/>
            <a:ext cx="3857625" cy="4600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  <p:sp>
        <p:nvSpPr>
          <p:cNvPr id="2" name="Rectangle 1"/>
          <p:cNvSpPr/>
          <p:nvPr/>
        </p:nvSpPr>
        <p:spPr>
          <a:xfrm>
            <a:off x="1895475" y="1049703"/>
            <a:ext cx="655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   les mouvements de NAO </a:t>
            </a:r>
          </a:p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Chaque articulation est un 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asservissement en position angulaire</a:t>
            </a:r>
          </a:p>
        </p:txBody>
      </p:sp>
    </p:spTree>
    <p:extLst>
      <p:ext uri="{BB962C8B-B14F-4D97-AF65-F5344CB8AC3E}">
        <p14:creationId xmlns:p14="http://schemas.microsoft.com/office/powerpoint/2010/main" val="413741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Structure d’un asservissement</a:t>
            </a: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1449388" y="1568450"/>
            <a:ext cx="7345362" cy="2330450"/>
            <a:chOff x="1926" y="5651"/>
            <a:chExt cx="7733" cy="2455"/>
          </a:xfrm>
        </p:grpSpPr>
        <p:sp>
          <p:nvSpPr>
            <p:cNvPr id="4" name="Line 51"/>
            <p:cNvSpPr>
              <a:spLocks noChangeShapeType="1"/>
            </p:cNvSpPr>
            <p:nvPr/>
          </p:nvSpPr>
          <p:spPr bwMode="auto">
            <a:xfrm>
              <a:off x="1946" y="6582"/>
              <a:ext cx="18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 Box 52"/>
            <p:cNvSpPr txBox="1">
              <a:spLocks noChangeArrowheads="1"/>
            </p:cNvSpPr>
            <p:nvPr/>
          </p:nvSpPr>
          <p:spPr bwMode="auto">
            <a:xfrm>
              <a:off x="3766" y="6361"/>
              <a:ext cx="130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Réflexion</a:t>
              </a:r>
              <a:endParaRPr lang="fr-FR" altLang="fr-FR" sz="1600"/>
            </a:p>
          </p:txBody>
        </p:sp>
        <p:sp>
          <p:nvSpPr>
            <p:cNvPr id="6" name="Line 53"/>
            <p:cNvSpPr>
              <a:spLocks noChangeShapeType="1"/>
            </p:cNvSpPr>
            <p:nvPr/>
          </p:nvSpPr>
          <p:spPr bwMode="auto">
            <a:xfrm>
              <a:off x="5078" y="6592"/>
              <a:ext cx="130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 Box 54"/>
            <p:cNvSpPr txBox="1">
              <a:spLocks noChangeArrowheads="1"/>
            </p:cNvSpPr>
            <p:nvPr/>
          </p:nvSpPr>
          <p:spPr bwMode="auto">
            <a:xfrm>
              <a:off x="6366" y="6381"/>
              <a:ext cx="130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Action</a:t>
              </a:r>
              <a:endParaRPr lang="fr-FR" altLang="fr-FR" sz="1600"/>
            </a:p>
          </p:txBody>
        </p:sp>
        <p:sp>
          <p:nvSpPr>
            <p:cNvPr id="8" name="Line 55"/>
            <p:cNvSpPr>
              <a:spLocks noChangeShapeType="1"/>
            </p:cNvSpPr>
            <p:nvPr/>
          </p:nvSpPr>
          <p:spPr bwMode="auto">
            <a:xfrm>
              <a:off x="7678" y="6592"/>
              <a:ext cx="1981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56"/>
            <p:cNvSpPr txBox="1">
              <a:spLocks noChangeArrowheads="1"/>
            </p:cNvSpPr>
            <p:nvPr/>
          </p:nvSpPr>
          <p:spPr bwMode="auto">
            <a:xfrm>
              <a:off x="1926" y="6281"/>
              <a:ext cx="1301" cy="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Tâche à réaliser</a:t>
              </a:r>
              <a:endParaRPr lang="fr-FR" altLang="fr-FR" sz="1600"/>
            </a:p>
          </p:txBody>
        </p:sp>
        <p:sp>
          <p:nvSpPr>
            <p:cNvPr id="10" name="Text Box 57"/>
            <p:cNvSpPr txBox="1">
              <a:spLocks noChangeArrowheads="1"/>
            </p:cNvSpPr>
            <p:nvPr/>
          </p:nvSpPr>
          <p:spPr bwMode="auto">
            <a:xfrm>
              <a:off x="8276" y="6271"/>
              <a:ext cx="1301" cy="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Tâche réalisée</a:t>
              </a:r>
              <a:endParaRPr lang="fr-FR" altLang="fr-FR" sz="1600"/>
            </a:p>
          </p:txBody>
        </p:sp>
        <p:sp>
          <p:nvSpPr>
            <p:cNvPr id="11" name="Line 58"/>
            <p:cNvSpPr>
              <a:spLocks noChangeShapeType="1"/>
            </p:cNvSpPr>
            <p:nvPr/>
          </p:nvSpPr>
          <p:spPr bwMode="auto">
            <a:xfrm>
              <a:off x="8146" y="6596"/>
              <a:ext cx="1" cy="7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Line 59"/>
            <p:cNvSpPr>
              <a:spLocks noChangeShapeType="1"/>
            </p:cNvSpPr>
            <p:nvPr/>
          </p:nvSpPr>
          <p:spPr bwMode="auto">
            <a:xfrm flipH="1">
              <a:off x="7198" y="7342"/>
              <a:ext cx="96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 Box 60"/>
            <p:cNvSpPr txBox="1">
              <a:spLocks noChangeArrowheads="1"/>
            </p:cNvSpPr>
            <p:nvPr/>
          </p:nvSpPr>
          <p:spPr bwMode="auto">
            <a:xfrm>
              <a:off x="5646" y="7111"/>
              <a:ext cx="1561" cy="4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latin typeface="Calibri" pitchFamily="34" charset="0"/>
                </a:rPr>
                <a:t>Observation</a:t>
              </a:r>
              <a:endParaRPr lang="fr-FR" altLang="fr-FR" sz="1600"/>
            </a:p>
          </p:txBody>
        </p:sp>
        <p:sp>
          <p:nvSpPr>
            <p:cNvPr id="14" name="Line 61"/>
            <p:cNvSpPr>
              <a:spLocks noChangeShapeType="1"/>
            </p:cNvSpPr>
            <p:nvPr/>
          </p:nvSpPr>
          <p:spPr bwMode="auto">
            <a:xfrm flipH="1">
              <a:off x="4408" y="7342"/>
              <a:ext cx="123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Line 62"/>
            <p:cNvSpPr>
              <a:spLocks noChangeShapeType="1"/>
            </p:cNvSpPr>
            <p:nvPr/>
          </p:nvSpPr>
          <p:spPr bwMode="auto">
            <a:xfrm rot="5400000" flipH="1">
              <a:off x="4138" y="7071"/>
              <a:ext cx="54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Line 63"/>
            <p:cNvSpPr>
              <a:spLocks noChangeShapeType="1"/>
            </p:cNvSpPr>
            <p:nvPr/>
          </p:nvSpPr>
          <p:spPr bwMode="auto">
            <a:xfrm flipH="1">
              <a:off x="5308" y="8060"/>
              <a:ext cx="2626" cy="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 Box 64"/>
            <p:cNvSpPr txBox="1">
              <a:spLocks noChangeArrowheads="1"/>
            </p:cNvSpPr>
            <p:nvPr/>
          </p:nvSpPr>
          <p:spPr bwMode="auto">
            <a:xfrm>
              <a:off x="5646" y="7691"/>
              <a:ext cx="1901" cy="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>
                  <a:solidFill>
                    <a:srgbClr val="FF0000"/>
                  </a:solidFill>
                  <a:latin typeface="Calibri" pitchFamily="34" charset="0"/>
                </a:rPr>
                <a:t>Chaîne de retour</a:t>
              </a:r>
              <a:endParaRPr lang="fr-FR" altLang="fr-FR" sz="1600"/>
            </a:p>
          </p:txBody>
        </p:sp>
        <p:sp>
          <p:nvSpPr>
            <p:cNvPr id="18" name="Line 65"/>
            <p:cNvSpPr>
              <a:spLocks noChangeShapeType="1"/>
            </p:cNvSpPr>
            <p:nvPr/>
          </p:nvSpPr>
          <p:spPr bwMode="auto">
            <a:xfrm>
              <a:off x="5263" y="5960"/>
              <a:ext cx="2626" cy="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 Box 66"/>
            <p:cNvSpPr txBox="1">
              <a:spLocks noChangeArrowheads="1"/>
            </p:cNvSpPr>
            <p:nvPr/>
          </p:nvSpPr>
          <p:spPr bwMode="auto">
            <a:xfrm>
              <a:off x="5496" y="5651"/>
              <a:ext cx="1901" cy="6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solidFill>
                    <a:srgbClr val="FF0000"/>
                  </a:solidFill>
                  <a:latin typeface="Calibri" pitchFamily="34" charset="0"/>
                </a:rPr>
                <a:t>Chaîne d’action ou directe</a:t>
              </a:r>
              <a:endParaRPr lang="fr-FR" altLang="fr-FR" sz="1600" dirty="0"/>
            </a:p>
          </p:txBody>
        </p:sp>
      </p:grpSp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A0EB6771-E6C9-E569-0F39-1598061D1C00}"/>
              </a:ext>
            </a:extLst>
          </p:cNvPr>
          <p:cNvGrpSpPr/>
          <p:nvPr/>
        </p:nvGrpSpPr>
        <p:grpSpPr>
          <a:xfrm>
            <a:off x="1273175" y="4479925"/>
            <a:ext cx="7675563" cy="1668463"/>
            <a:chOff x="1273175" y="4479925"/>
            <a:chExt cx="7675563" cy="1668463"/>
          </a:xfrm>
        </p:grpSpPr>
        <p:grpSp>
          <p:nvGrpSpPr>
            <p:cNvPr id="20" name="Group 67"/>
            <p:cNvGrpSpPr>
              <a:grpSpLocks/>
            </p:cNvGrpSpPr>
            <p:nvPr/>
          </p:nvGrpSpPr>
          <p:grpSpPr bwMode="auto">
            <a:xfrm>
              <a:off x="1273175" y="4479925"/>
              <a:ext cx="7675563" cy="1668463"/>
              <a:chOff x="1924" y="9117"/>
              <a:chExt cx="9144" cy="1987"/>
            </a:xfrm>
          </p:grpSpPr>
          <p:sp>
            <p:nvSpPr>
              <p:cNvPr id="21" name="Line 68"/>
              <p:cNvSpPr>
                <a:spLocks noChangeShapeType="1"/>
              </p:cNvSpPr>
              <p:nvPr/>
            </p:nvSpPr>
            <p:spPr bwMode="auto">
              <a:xfrm>
                <a:off x="1924" y="10134"/>
                <a:ext cx="234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Text Box 69"/>
              <p:cNvSpPr txBox="1">
                <a:spLocks noChangeArrowheads="1"/>
              </p:cNvSpPr>
              <p:nvPr/>
            </p:nvSpPr>
            <p:spPr bwMode="auto">
              <a:xfrm>
                <a:off x="5535" y="9899"/>
                <a:ext cx="1391" cy="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Correcteur</a:t>
                </a:r>
                <a:endParaRPr lang="fr-FR" altLang="fr-FR" sz="2800"/>
              </a:p>
            </p:txBody>
          </p:sp>
          <p:sp>
            <p:nvSpPr>
              <p:cNvPr id="23" name="Line 70"/>
              <p:cNvSpPr>
                <a:spLocks noChangeShapeType="1"/>
              </p:cNvSpPr>
              <p:nvPr/>
            </p:nvSpPr>
            <p:spPr bwMode="auto">
              <a:xfrm>
                <a:off x="6922" y="10145"/>
                <a:ext cx="86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Text Box 71"/>
              <p:cNvSpPr txBox="1">
                <a:spLocks noChangeArrowheads="1"/>
              </p:cNvSpPr>
              <p:nvPr/>
            </p:nvSpPr>
            <p:spPr bwMode="auto">
              <a:xfrm>
                <a:off x="7790" y="9769"/>
                <a:ext cx="1301" cy="7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Partie opérative</a:t>
                </a:r>
                <a:endParaRPr lang="fr-FR" altLang="fr-FR" sz="2800"/>
              </a:p>
            </p:txBody>
          </p:sp>
          <p:sp>
            <p:nvSpPr>
              <p:cNvPr id="25" name="Line 72"/>
              <p:cNvSpPr>
                <a:spLocks noChangeShapeType="1"/>
              </p:cNvSpPr>
              <p:nvPr/>
            </p:nvSpPr>
            <p:spPr bwMode="auto">
              <a:xfrm>
                <a:off x="9087" y="10145"/>
                <a:ext cx="1981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Text Box 73"/>
              <p:cNvSpPr txBox="1">
                <a:spLocks noChangeArrowheads="1"/>
              </p:cNvSpPr>
              <p:nvPr/>
            </p:nvSpPr>
            <p:spPr bwMode="auto">
              <a:xfrm>
                <a:off x="1933" y="9762"/>
                <a:ext cx="1301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Consigne</a:t>
                </a:r>
                <a:endParaRPr lang="fr-FR" altLang="fr-FR" sz="2800"/>
              </a:p>
            </p:txBody>
          </p:sp>
          <p:sp>
            <p:nvSpPr>
              <p:cNvPr id="27" name="Text Box 74"/>
              <p:cNvSpPr txBox="1">
                <a:spLocks noChangeArrowheads="1"/>
              </p:cNvSpPr>
              <p:nvPr/>
            </p:nvSpPr>
            <p:spPr bwMode="auto">
              <a:xfrm>
                <a:off x="9640" y="9779"/>
                <a:ext cx="1301" cy="4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Sortie</a:t>
                </a:r>
                <a:endParaRPr lang="fr-FR" altLang="fr-FR" sz="2800"/>
              </a:p>
            </p:txBody>
          </p:sp>
          <p:sp>
            <p:nvSpPr>
              <p:cNvPr id="28" name="Line 75"/>
              <p:cNvSpPr>
                <a:spLocks noChangeShapeType="1"/>
              </p:cNvSpPr>
              <p:nvPr/>
            </p:nvSpPr>
            <p:spPr bwMode="auto">
              <a:xfrm>
                <a:off x="9555" y="10149"/>
                <a:ext cx="1" cy="74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76"/>
              <p:cNvSpPr>
                <a:spLocks noChangeShapeType="1"/>
              </p:cNvSpPr>
              <p:nvPr/>
            </p:nvSpPr>
            <p:spPr bwMode="auto">
              <a:xfrm flipH="1">
                <a:off x="8607" y="10895"/>
                <a:ext cx="96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Text Box 77"/>
              <p:cNvSpPr txBox="1">
                <a:spLocks noChangeArrowheads="1"/>
              </p:cNvSpPr>
              <p:nvPr/>
            </p:nvSpPr>
            <p:spPr bwMode="auto">
              <a:xfrm>
                <a:off x="7055" y="10664"/>
                <a:ext cx="1561" cy="4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dirty="0">
                    <a:latin typeface="Calibri" pitchFamily="34" charset="0"/>
                  </a:rPr>
                  <a:t>Capteur</a:t>
                </a:r>
                <a:endParaRPr lang="fr-FR" altLang="fr-FR" sz="2800" dirty="0"/>
              </a:p>
            </p:txBody>
          </p:sp>
          <p:sp>
            <p:nvSpPr>
              <p:cNvPr id="31" name="Line 78"/>
              <p:cNvSpPr>
                <a:spLocks noChangeShapeType="1"/>
              </p:cNvSpPr>
              <p:nvPr/>
            </p:nvSpPr>
            <p:spPr bwMode="auto">
              <a:xfrm flipH="1">
                <a:off x="4594" y="10903"/>
                <a:ext cx="2454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79"/>
              <p:cNvSpPr>
                <a:spLocks noChangeShapeType="1"/>
              </p:cNvSpPr>
              <p:nvPr/>
            </p:nvSpPr>
            <p:spPr bwMode="auto">
              <a:xfrm rot="5400000" flipH="1">
                <a:off x="4341" y="10661"/>
                <a:ext cx="49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Oval 80"/>
              <p:cNvSpPr>
                <a:spLocks noChangeArrowheads="1"/>
              </p:cNvSpPr>
              <p:nvPr/>
            </p:nvSpPr>
            <p:spPr bwMode="auto">
              <a:xfrm>
                <a:off x="4276" y="9825"/>
                <a:ext cx="600" cy="600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fr-FR" altLang="fr-FR" sz="2800"/>
              </a:p>
            </p:txBody>
          </p:sp>
          <p:sp>
            <p:nvSpPr>
              <p:cNvPr id="34" name="Line 81"/>
              <p:cNvSpPr>
                <a:spLocks noChangeShapeType="1"/>
              </p:cNvSpPr>
              <p:nvPr/>
            </p:nvSpPr>
            <p:spPr bwMode="auto">
              <a:xfrm flipH="1">
                <a:off x="4395" y="9885"/>
                <a:ext cx="346" cy="4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82"/>
              <p:cNvSpPr>
                <a:spLocks noChangeShapeType="1"/>
              </p:cNvSpPr>
              <p:nvPr/>
            </p:nvSpPr>
            <p:spPr bwMode="auto">
              <a:xfrm>
                <a:off x="4419" y="9893"/>
                <a:ext cx="346" cy="46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Line 83"/>
              <p:cNvSpPr>
                <a:spLocks noChangeShapeType="1"/>
              </p:cNvSpPr>
              <p:nvPr/>
            </p:nvSpPr>
            <p:spPr bwMode="auto">
              <a:xfrm>
                <a:off x="4882" y="10137"/>
                <a:ext cx="656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Text Box 84"/>
              <p:cNvSpPr txBox="1">
                <a:spLocks noChangeArrowheads="1"/>
              </p:cNvSpPr>
              <p:nvPr/>
            </p:nvSpPr>
            <p:spPr bwMode="auto">
              <a:xfrm>
                <a:off x="4214" y="9886"/>
                <a:ext cx="378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b="1">
                    <a:latin typeface="Calibri" pitchFamily="34" charset="0"/>
                  </a:rPr>
                  <a:t>+</a:t>
                </a:r>
                <a:endParaRPr lang="fr-FR" altLang="fr-FR" sz="2800"/>
              </a:p>
            </p:txBody>
          </p:sp>
          <p:sp>
            <p:nvSpPr>
              <p:cNvPr id="38" name="Text Box 85"/>
              <p:cNvSpPr txBox="1">
                <a:spLocks noChangeArrowheads="1"/>
              </p:cNvSpPr>
              <p:nvPr/>
            </p:nvSpPr>
            <p:spPr bwMode="auto">
              <a:xfrm>
                <a:off x="4402" y="10073"/>
                <a:ext cx="378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b="1"/>
                  <a:t>-</a:t>
                </a:r>
                <a:endParaRPr lang="fr-FR" altLang="fr-FR" sz="2800"/>
              </a:p>
            </p:txBody>
          </p:sp>
          <p:sp>
            <p:nvSpPr>
              <p:cNvPr id="39" name="Text Box 86"/>
              <p:cNvSpPr txBox="1">
                <a:spLocks noChangeArrowheads="1"/>
              </p:cNvSpPr>
              <p:nvPr/>
            </p:nvSpPr>
            <p:spPr bwMode="auto">
              <a:xfrm>
                <a:off x="4957" y="9736"/>
                <a:ext cx="378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 b="1">
                    <a:sym typeface="Symbol" pitchFamily="18" charset="2"/>
                  </a:rPr>
                  <a:t></a:t>
                </a:r>
                <a:endParaRPr lang="fr-FR" altLang="fr-FR" sz="2800"/>
              </a:p>
            </p:txBody>
          </p:sp>
          <p:sp>
            <p:nvSpPr>
              <p:cNvPr id="40" name="Text Box 87"/>
              <p:cNvSpPr txBox="1">
                <a:spLocks noChangeArrowheads="1"/>
              </p:cNvSpPr>
              <p:nvPr/>
            </p:nvSpPr>
            <p:spPr bwMode="auto">
              <a:xfrm>
                <a:off x="3719" y="9424"/>
                <a:ext cx="1631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latin typeface="Calibri" pitchFamily="34" charset="0"/>
                  </a:rPr>
                  <a:t>Comparateur</a:t>
                </a:r>
                <a:endParaRPr lang="fr-FR" altLang="fr-FR" sz="2800"/>
              </a:p>
            </p:txBody>
          </p:sp>
          <p:sp>
            <p:nvSpPr>
              <p:cNvPr id="41" name="Line 88"/>
              <p:cNvSpPr>
                <a:spLocks noChangeShapeType="1"/>
              </p:cNvSpPr>
              <p:nvPr/>
            </p:nvSpPr>
            <p:spPr bwMode="auto">
              <a:xfrm rot="-5400000" flipH="1" flipV="1">
                <a:off x="7896" y="9521"/>
                <a:ext cx="496" cy="1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Text Box 89"/>
              <p:cNvSpPr txBox="1">
                <a:spLocks noChangeArrowheads="1"/>
              </p:cNvSpPr>
              <p:nvPr/>
            </p:nvSpPr>
            <p:spPr bwMode="auto">
              <a:xfrm>
                <a:off x="8023" y="9117"/>
                <a:ext cx="1736" cy="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</a:pPr>
                <a:r>
                  <a:rPr lang="fr-FR" altLang="fr-FR" sz="1600">
                    <a:solidFill>
                      <a:srgbClr val="0000FF"/>
                    </a:solidFill>
                    <a:latin typeface="Calibri" pitchFamily="34" charset="0"/>
                  </a:rPr>
                  <a:t>Perturbations</a:t>
                </a:r>
                <a:endParaRPr lang="fr-FR" altLang="fr-FR" sz="2800"/>
              </a:p>
            </p:txBody>
          </p:sp>
        </p:grpSp>
        <p:sp>
          <p:nvSpPr>
            <p:cNvPr id="43" name="Text Box 77">
              <a:extLst>
                <a:ext uri="{FF2B5EF4-FFF2-40B4-BE49-F238E27FC236}">
                  <a16:creationId xmlns:a16="http://schemas.microsoft.com/office/drawing/2014/main" id="{EB5150FA-8D79-A0EC-98AD-D10502987F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3815" y="5035799"/>
              <a:ext cx="718956" cy="61370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</a:pPr>
              <a:r>
                <a:rPr lang="fr-FR" altLang="fr-FR" sz="1600" dirty="0">
                  <a:latin typeface="Calibri" pitchFamily="34" charset="0"/>
                </a:rPr>
                <a:t>Adaptateur</a:t>
              </a:r>
              <a:endParaRPr lang="fr-FR" altLang="fr-FR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3720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Performances d’un asservissement</a:t>
            </a:r>
          </a:p>
        </p:txBody>
      </p:sp>
      <p:graphicFrame>
        <p:nvGraphicFramePr>
          <p:cNvPr id="4" name="Object 1"/>
          <p:cNvGraphicFramePr>
            <a:graphicFrameLocks noChangeAspect="1"/>
          </p:cNvGraphicFramePr>
          <p:nvPr/>
        </p:nvGraphicFramePr>
        <p:xfrm>
          <a:off x="2886075" y="2589213"/>
          <a:ext cx="4335463" cy="347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624263" imgH="2935288" progId="MSDraw">
                  <p:embed/>
                </p:oleObj>
              </mc:Choice>
              <mc:Fallback>
                <p:oleObj r:id="rId2" imgW="3624263" imgH="2935288" progId="MSDraw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6075" y="2589213"/>
                        <a:ext cx="4335463" cy="347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2578100" y="1931988"/>
            <a:ext cx="60821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altLang="fr-FR" sz="2000" b="1" dirty="0">
                <a:solidFill>
                  <a:srgbClr val="FF0000"/>
                </a:solidFill>
              </a:rPr>
              <a:t>Rapidité </a:t>
            </a:r>
            <a:r>
              <a:rPr lang="fr-FR" altLang="fr-FR" dirty="0"/>
              <a:t>: caractérisée par le temps de réponse à 5%. (ici n =5)</a:t>
            </a:r>
          </a:p>
        </p:txBody>
      </p:sp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</p:spTree>
    <p:extLst>
      <p:ext uri="{BB962C8B-B14F-4D97-AF65-F5344CB8AC3E}">
        <p14:creationId xmlns:p14="http://schemas.microsoft.com/office/powerpoint/2010/main" val="62045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Performances d’un asservissement</a:t>
            </a: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2095500" y="1931988"/>
            <a:ext cx="592137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2000" b="1" dirty="0">
                <a:solidFill>
                  <a:srgbClr val="FF0000"/>
                </a:solidFill>
              </a:rPr>
              <a:t>Précision </a:t>
            </a:r>
            <a:r>
              <a:rPr lang="fr-FR" altLang="fr-FR" dirty="0"/>
              <a:t>: caractérisée par un écart entre l’entrée et la sortie</a:t>
            </a:r>
          </a:p>
          <a:p>
            <a:pPr algn="ctr" eaLnBrk="1" hangingPunct="1"/>
            <a:r>
              <a:rPr lang="fr-FR" altLang="fr-FR" sz="1400" i="1" dirty="0"/>
              <a:t>(ou l’entrée et une image de la sortie de même nature)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8" t="43056" r="17969" b="16667"/>
          <a:stretch>
            <a:fillRect/>
          </a:stretch>
        </p:blipFill>
        <p:spPr bwMode="auto">
          <a:xfrm>
            <a:off x="2386013" y="2641600"/>
            <a:ext cx="520065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</p:spTree>
    <p:extLst>
      <p:ext uri="{BB962C8B-B14F-4D97-AF65-F5344CB8AC3E}">
        <p14:creationId xmlns:p14="http://schemas.microsoft.com/office/powerpoint/2010/main" val="405971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Performances d’un asservissement</a:t>
            </a:r>
          </a:p>
        </p:txBody>
      </p:sp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1663700" y="1931988"/>
            <a:ext cx="740886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altLang="fr-FR" sz="2000" b="1" dirty="0">
                <a:solidFill>
                  <a:srgbClr val="FF0000"/>
                </a:solidFill>
              </a:rPr>
              <a:t>Stabilité </a:t>
            </a:r>
            <a:r>
              <a:rPr lang="fr-FR" altLang="fr-FR" dirty="0"/>
              <a:t>:      Un système est stable si à une entrée bornée </a:t>
            </a:r>
          </a:p>
          <a:p>
            <a:pPr algn="ctr" eaLnBrk="1" hangingPunct="1"/>
            <a:r>
              <a:rPr lang="fr-FR" altLang="fr-FR" dirty="0"/>
              <a:t>correspond une sortie bornée</a:t>
            </a:r>
          </a:p>
        </p:txBody>
      </p:sp>
      <p:pic>
        <p:nvPicPr>
          <p:cNvPr id="5" name="Picture 3" descr="2-FI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3503613"/>
            <a:ext cx="3873500" cy="291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2-FIG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3459163"/>
            <a:ext cx="3651250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24125" y="3600450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instable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934200" y="4606409"/>
            <a:ext cx="1543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stable</a:t>
            </a:r>
          </a:p>
        </p:txBody>
      </p:sp>
    </p:spTree>
    <p:extLst>
      <p:ext uri="{BB962C8B-B14F-4D97-AF65-F5344CB8AC3E}">
        <p14:creationId xmlns:p14="http://schemas.microsoft.com/office/powerpoint/2010/main" val="284343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1231107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Définition d’un SLCI</a:t>
            </a:r>
          </a:p>
        </p:txBody>
      </p:sp>
      <p:grpSp>
        <p:nvGrpSpPr>
          <p:cNvPr id="35" name="Groupe 13"/>
          <p:cNvGrpSpPr>
            <a:grpSpLocks/>
          </p:cNvGrpSpPr>
          <p:nvPr/>
        </p:nvGrpSpPr>
        <p:grpSpPr bwMode="auto">
          <a:xfrm>
            <a:off x="3217069" y="1849438"/>
            <a:ext cx="3797300" cy="684212"/>
            <a:chOff x="3234945" y="2059129"/>
            <a:chExt cx="3797544" cy="684070"/>
          </a:xfrm>
        </p:grpSpPr>
        <p:sp>
          <p:nvSpPr>
            <p:cNvPr id="36" name="Rectangle 2"/>
            <p:cNvSpPr>
              <a:spLocks noChangeArrowheads="1"/>
            </p:cNvSpPr>
            <p:nvPr/>
          </p:nvSpPr>
          <p:spPr bwMode="auto">
            <a:xfrm>
              <a:off x="3912958" y="2059129"/>
              <a:ext cx="2231779" cy="68407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3"/>
            <p:cNvSpPr>
              <a:spLocks noChangeShapeType="1"/>
            </p:cNvSpPr>
            <p:nvPr/>
          </p:nvSpPr>
          <p:spPr bwMode="auto">
            <a:xfrm>
              <a:off x="3235325" y="2400238"/>
              <a:ext cx="678957" cy="18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Line 4"/>
            <p:cNvSpPr>
              <a:spLocks noChangeShapeType="1"/>
            </p:cNvSpPr>
            <p:nvPr/>
          </p:nvSpPr>
          <p:spPr bwMode="auto">
            <a:xfrm>
              <a:off x="6143412" y="2362311"/>
              <a:ext cx="876513" cy="189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Rectangle 5"/>
            <p:cNvSpPr>
              <a:spLocks noChangeArrowheads="1"/>
            </p:cNvSpPr>
            <p:nvPr/>
          </p:nvSpPr>
          <p:spPr bwMode="auto">
            <a:xfrm>
              <a:off x="3234945" y="2079404"/>
              <a:ext cx="425011" cy="49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>
                  <a:solidFill>
                    <a:srgbClr val="CC00CC"/>
                  </a:solidFill>
                  <a:latin typeface="Calibri" pitchFamily="34" charset="0"/>
                </a:rPr>
                <a:t>e(t)</a:t>
              </a:r>
              <a:endParaRPr lang="fr-FR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6607668" y="2060574"/>
              <a:ext cx="424821" cy="49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>
                  <a:solidFill>
                    <a:srgbClr val="FF0000"/>
                  </a:solidFill>
                  <a:latin typeface="Calibri" pitchFamily="34" charset="0"/>
                </a:rPr>
                <a:t>s(t)</a:t>
              </a:r>
              <a:endParaRPr lang="fr-FR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3952541" y="2163882"/>
              <a:ext cx="2171840" cy="4936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2800" b="1" i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800" b="1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sp>
        <p:nvSpPr>
          <p:cNvPr id="42" name="ZoneTexte 14"/>
          <p:cNvSpPr txBox="1">
            <a:spLocks noChangeArrowheads="1"/>
          </p:cNvSpPr>
          <p:nvPr/>
        </p:nvSpPr>
        <p:spPr bwMode="auto">
          <a:xfrm>
            <a:off x="1039019" y="2790825"/>
            <a:ext cx="75533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  Système </a:t>
            </a:r>
            <a:r>
              <a:rPr lang="fr-F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fr-FR" b="1" dirty="0"/>
              <a:t>ontinu : </a:t>
            </a:r>
            <a:r>
              <a:rPr lang="fr-FR" dirty="0"/>
              <a:t> 	Les variations des grandeurs physiques e(t) et s(t) 			sont des fonctions continues du temps</a:t>
            </a:r>
          </a:p>
        </p:txBody>
      </p:sp>
      <p:sp>
        <p:nvSpPr>
          <p:cNvPr id="43" name="ZoneTexte 15"/>
          <p:cNvSpPr txBox="1">
            <a:spLocks noChangeArrowheads="1"/>
          </p:cNvSpPr>
          <p:nvPr/>
        </p:nvSpPr>
        <p:spPr bwMode="auto">
          <a:xfrm>
            <a:off x="1057275" y="3733800"/>
            <a:ext cx="7553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  Système </a:t>
            </a:r>
            <a:r>
              <a:rPr lang="fr-F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</a:t>
            </a:r>
            <a:r>
              <a:rPr lang="fr-FR" b="1" dirty="0"/>
              <a:t>inéaire : </a:t>
            </a:r>
            <a:r>
              <a:rPr lang="fr-FR" dirty="0"/>
              <a:t> 	</a:t>
            </a:r>
          </a:p>
        </p:txBody>
      </p:sp>
      <p:grpSp>
        <p:nvGrpSpPr>
          <p:cNvPr id="44" name="Group 51"/>
          <p:cNvGrpSpPr>
            <a:grpSpLocks/>
          </p:cNvGrpSpPr>
          <p:nvPr/>
        </p:nvGrpSpPr>
        <p:grpSpPr bwMode="auto">
          <a:xfrm>
            <a:off x="3771900" y="3810000"/>
            <a:ext cx="5143500" cy="447675"/>
            <a:chOff x="2376" y="2484"/>
            <a:chExt cx="3240" cy="282"/>
          </a:xfrm>
        </p:grpSpPr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2579" y="2570"/>
              <a:ext cx="666" cy="144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>
              <a:off x="2376" y="2642"/>
              <a:ext cx="20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>
              <a:off x="3245" y="2634"/>
              <a:ext cx="2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Rectangle 14"/>
            <p:cNvSpPr>
              <a:spLocks noChangeArrowheads="1"/>
            </p:cNvSpPr>
            <p:nvPr/>
          </p:nvSpPr>
          <p:spPr bwMode="auto">
            <a:xfrm>
              <a:off x="2378" y="2498"/>
              <a:ext cx="22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e(t)</a:t>
              </a:r>
              <a:endParaRPr lang="fr-FR" sz="2400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49" name="Rectangle 15"/>
            <p:cNvSpPr>
              <a:spLocks noChangeArrowheads="1"/>
            </p:cNvSpPr>
            <p:nvPr/>
          </p:nvSpPr>
          <p:spPr bwMode="auto">
            <a:xfrm>
              <a:off x="3316" y="2496"/>
              <a:ext cx="296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s(t)</a:t>
              </a:r>
              <a:endParaRPr lang="fr-FR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50" name="Rectangle 16"/>
            <p:cNvSpPr>
              <a:spLocks noChangeArrowheads="1"/>
            </p:cNvSpPr>
            <p:nvPr/>
          </p:nvSpPr>
          <p:spPr bwMode="auto">
            <a:xfrm>
              <a:off x="2746" y="2581"/>
              <a:ext cx="479" cy="1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fr-FR" sz="1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51" name="Rectangle 17"/>
            <p:cNvSpPr>
              <a:spLocks noChangeArrowheads="1"/>
            </p:cNvSpPr>
            <p:nvPr/>
          </p:nvSpPr>
          <p:spPr bwMode="auto">
            <a:xfrm>
              <a:off x="4544" y="2570"/>
              <a:ext cx="666" cy="144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52" name="Line 18"/>
            <p:cNvSpPr>
              <a:spLocks noChangeShapeType="1"/>
            </p:cNvSpPr>
            <p:nvPr/>
          </p:nvSpPr>
          <p:spPr bwMode="auto">
            <a:xfrm>
              <a:off x="4341" y="2642"/>
              <a:ext cx="203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19"/>
            <p:cNvSpPr>
              <a:spLocks noChangeShapeType="1"/>
            </p:cNvSpPr>
            <p:nvPr/>
          </p:nvSpPr>
          <p:spPr bwMode="auto">
            <a:xfrm>
              <a:off x="5210" y="2634"/>
              <a:ext cx="2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4253" y="2498"/>
              <a:ext cx="313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CC00CC"/>
                  </a:solidFill>
                  <a:sym typeface="Symbol" pitchFamily="18" charset="2"/>
                </a:rPr>
                <a:t></a:t>
              </a: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.e(t)</a:t>
              </a:r>
              <a:endParaRPr lang="fr-FR" sz="2400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55" name="Rectangle 21"/>
            <p:cNvSpPr>
              <a:spLocks noChangeArrowheads="1"/>
            </p:cNvSpPr>
            <p:nvPr/>
          </p:nvSpPr>
          <p:spPr bwMode="auto">
            <a:xfrm>
              <a:off x="5269" y="2484"/>
              <a:ext cx="34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</a:t>
              </a: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.s(t)</a:t>
              </a:r>
              <a:endParaRPr lang="fr-FR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56" name="Rectangle 22"/>
            <p:cNvSpPr>
              <a:spLocks noChangeArrowheads="1"/>
            </p:cNvSpPr>
            <p:nvPr/>
          </p:nvSpPr>
          <p:spPr bwMode="auto">
            <a:xfrm>
              <a:off x="4705" y="2580"/>
              <a:ext cx="497" cy="1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fr-FR" sz="1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57" name="Flèche droite 56"/>
            <p:cNvSpPr/>
            <p:nvPr/>
          </p:nvSpPr>
          <p:spPr>
            <a:xfrm>
              <a:off x="3732" y="2604"/>
              <a:ext cx="318" cy="96"/>
            </a:xfrm>
            <a:prstGeom prst="rightArrow">
              <a:avLst/>
            </a:prstGeom>
            <a:gradFill flip="none" rotWithShape="1">
              <a:gsLst>
                <a:gs pos="0">
                  <a:srgbClr val="FF0000"/>
                </a:gs>
                <a:gs pos="50000">
                  <a:srgbClr val="CC00CC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58" name="Group 52"/>
          <p:cNvGrpSpPr>
            <a:grpSpLocks/>
          </p:cNvGrpSpPr>
          <p:nvPr/>
        </p:nvGrpSpPr>
        <p:grpSpPr bwMode="auto">
          <a:xfrm>
            <a:off x="3726657" y="4262438"/>
            <a:ext cx="5410200" cy="809625"/>
            <a:chOff x="2365" y="2769"/>
            <a:chExt cx="3408" cy="51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2582" y="2864"/>
              <a:ext cx="671" cy="14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60" name="Line 25"/>
            <p:cNvSpPr>
              <a:spLocks noChangeShapeType="1"/>
            </p:cNvSpPr>
            <p:nvPr/>
          </p:nvSpPr>
          <p:spPr bwMode="auto">
            <a:xfrm>
              <a:off x="2379" y="2936"/>
              <a:ext cx="20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Line 26"/>
            <p:cNvSpPr>
              <a:spLocks noChangeShapeType="1"/>
            </p:cNvSpPr>
            <p:nvPr/>
          </p:nvSpPr>
          <p:spPr bwMode="auto">
            <a:xfrm>
              <a:off x="3252" y="2928"/>
              <a:ext cx="26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Rectangle 27"/>
            <p:cNvSpPr>
              <a:spLocks noChangeArrowheads="1"/>
            </p:cNvSpPr>
            <p:nvPr/>
          </p:nvSpPr>
          <p:spPr bwMode="auto">
            <a:xfrm>
              <a:off x="2365" y="2782"/>
              <a:ext cx="260" cy="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e</a:t>
              </a:r>
              <a:r>
                <a:rPr lang="fr-FR" sz="1400" baseline="-25000">
                  <a:solidFill>
                    <a:srgbClr val="CC00CC"/>
                  </a:solidFill>
                  <a:latin typeface="Calibri" pitchFamily="34" charset="0"/>
                </a:rPr>
                <a:t>1</a:t>
              </a: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63" name="Rectangle 28"/>
            <p:cNvSpPr>
              <a:spLocks noChangeArrowheads="1"/>
            </p:cNvSpPr>
            <p:nvPr/>
          </p:nvSpPr>
          <p:spPr bwMode="auto">
            <a:xfrm>
              <a:off x="3307" y="2769"/>
              <a:ext cx="319" cy="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s</a:t>
              </a:r>
              <a:r>
                <a:rPr lang="fr-FR" sz="1400" baseline="-25000">
                  <a:solidFill>
                    <a:srgbClr val="FF0000"/>
                  </a:solidFill>
                  <a:latin typeface="Calibri" pitchFamily="34" charset="0"/>
                </a:rPr>
                <a:t>1</a:t>
              </a: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4" name="Rectangle 29"/>
            <p:cNvSpPr>
              <a:spLocks noChangeArrowheads="1"/>
            </p:cNvSpPr>
            <p:nvPr/>
          </p:nvSpPr>
          <p:spPr bwMode="auto">
            <a:xfrm>
              <a:off x="2757" y="2867"/>
              <a:ext cx="438" cy="14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fr-FR" sz="1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65" name="Rectangle 30"/>
            <p:cNvSpPr>
              <a:spLocks noChangeArrowheads="1"/>
            </p:cNvSpPr>
            <p:nvPr/>
          </p:nvSpPr>
          <p:spPr bwMode="auto">
            <a:xfrm>
              <a:off x="2595" y="3134"/>
              <a:ext cx="671" cy="14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66" name="Line 31"/>
            <p:cNvSpPr>
              <a:spLocks noChangeShapeType="1"/>
            </p:cNvSpPr>
            <p:nvPr/>
          </p:nvSpPr>
          <p:spPr bwMode="auto">
            <a:xfrm>
              <a:off x="2391" y="3207"/>
              <a:ext cx="20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32"/>
            <p:cNvSpPr>
              <a:spLocks noChangeShapeType="1"/>
            </p:cNvSpPr>
            <p:nvPr/>
          </p:nvSpPr>
          <p:spPr bwMode="auto">
            <a:xfrm>
              <a:off x="3265" y="3198"/>
              <a:ext cx="264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Rectangle 33"/>
            <p:cNvSpPr>
              <a:spLocks noChangeArrowheads="1"/>
            </p:cNvSpPr>
            <p:nvPr/>
          </p:nvSpPr>
          <p:spPr bwMode="auto">
            <a:xfrm>
              <a:off x="2378" y="3052"/>
              <a:ext cx="379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e</a:t>
              </a:r>
              <a:r>
                <a:rPr lang="fr-FR" sz="1400" baseline="-25000">
                  <a:solidFill>
                    <a:srgbClr val="CC00CC"/>
                  </a:solidFill>
                  <a:latin typeface="Calibri" pitchFamily="34" charset="0"/>
                </a:rPr>
                <a:t>2</a:t>
              </a:r>
              <a:r>
                <a:rPr lang="fr-FR" sz="1400">
                  <a:solidFill>
                    <a:srgbClr val="CC00CC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69" name="Rectangle 34"/>
            <p:cNvSpPr>
              <a:spLocks noChangeArrowheads="1"/>
            </p:cNvSpPr>
            <p:nvPr/>
          </p:nvSpPr>
          <p:spPr bwMode="auto">
            <a:xfrm>
              <a:off x="3319" y="3039"/>
              <a:ext cx="343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s</a:t>
              </a:r>
              <a:r>
                <a:rPr lang="fr-FR" sz="1400" baseline="-25000">
                  <a:solidFill>
                    <a:srgbClr val="FF0000"/>
                  </a:solidFill>
                  <a:latin typeface="Calibri" pitchFamily="34" charset="0"/>
                </a:rPr>
                <a:t>2</a:t>
              </a: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70" name="Rectangle 35"/>
            <p:cNvSpPr>
              <a:spLocks noChangeArrowheads="1"/>
            </p:cNvSpPr>
            <p:nvPr/>
          </p:nvSpPr>
          <p:spPr bwMode="auto">
            <a:xfrm>
              <a:off x="2753" y="3142"/>
              <a:ext cx="438" cy="1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fr-FR" sz="1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71" name="Rectangle 37"/>
            <p:cNvSpPr>
              <a:spLocks noChangeArrowheads="1"/>
            </p:cNvSpPr>
            <p:nvPr/>
          </p:nvSpPr>
          <p:spPr bwMode="auto">
            <a:xfrm>
              <a:off x="4546" y="2969"/>
              <a:ext cx="655" cy="14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2400"/>
            </a:p>
          </p:txBody>
        </p:sp>
        <p:sp>
          <p:nvSpPr>
            <p:cNvPr id="72" name="Line 38"/>
            <p:cNvSpPr>
              <a:spLocks noChangeShapeType="1"/>
            </p:cNvSpPr>
            <p:nvPr/>
          </p:nvSpPr>
          <p:spPr bwMode="auto">
            <a:xfrm>
              <a:off x="4073" y="3041"/>
              <a:ext cx="473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Line 39"/>
            <p:cNvSpPr>
              <a:spLocks noChangeShapeType="1"/>
            </p:cNvSpPr>
            <p:nvPr/>
          </p:nvSpPr>
          <p:spPr bwMode="auto">
            <a:xfrm>
              <a:off x="5201" y="3033"/>
              <a:ext cx="482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Rectangle 40"/>
            <p:cNvSpPr>
              <a:spLocks noChangeArrowheads="1"/>
            </p:cNvSpPr>
            <p:nvPr/>
          </p:nvSpPr>
          <p:spPr bwMode="auto">
            <a:xfrm>
              <a:off x="4004" y="2881"/>
              <a:ext cx="750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de-DE" sz="1400">
                  <a:solidFill>
                    <a:srgbClr val="CC00CC"/>
                  </a:solidFill>
                  <a:latin typeface="Calibri" pitchFamily="34" charset="0"/>
                </a:rPr>
                <a:t>e</a:t>
              </a:r>
              <a:r>
                <a:rPr lang="de-DE" sz="1400" baseline="-25000">
                  <a:solidFill>
                    <a:srgbClr val="CC00CC"/>
                  </a:solidFill>
                  <a:latin typeface="Calibri" pitchFamily="34" charset="0"/>
                </a:rPr>
                <a:t>1</a:t>
              </a:r>
              <a:r>
                <a:rPr lang="de-DE" sz="1400">
                  <a:solidFill>
                    <a:srgbClr val="CC00CC"/>
                  </a:solidFill>
                  <a:latin typeface="Calibri" pitchFamily="34" charset="0"/>
                </a:rPr>
                <a:t>(t) + e</a:t>
              </a:r>
              <a:r>
                <a:rPr lang="de-DE" sz="1400" baseline="-25000">
                  <a:solidFill>
                    <a:srgbClr val="CC00CC"/>
                  </a:solidFill>
                  <a:latin typeface="Calibri" pitchFamily="34" charset="0"/>
                </a:rPr>
                <a:t>2</a:t>
              </a:r>
              <a:r>
                <a:rPr lang="de-DE" sz="1400">
                  <a:solidFill>
                    <a:srgbClr val="CC00CC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75" name="Rectangle 41"/>
            <p:cNvSpPr>
              <a:spLocks noChangeArrowheads="1"/>
            </p:cNvSpPr>
            <p:nvPr/>
          </p:nvSpPr>
          <p:spPr bwMode="auto">
            <a:xfrm>
              <a:off x="5223" y="2871"/>
              <a:ext cx="55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s</a:t>
              </a:r>
              <a:r>
                <a:rPr lang="fr-FR" sz="1400" baseline="-25000">
                  <a:solidFill>
                    <a:srgbClr val="FF0000"/>
                  </a:solidFill>
                  <a:latin typeface="Calibri" pitchFamily="34" charset="0"/>
                </a:rPr>
                <a:t>1</a:t>
              </a: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(t) + s</a:t>
              </a:r>
              <a:r>
                <a:rPr lang="fr-FR" sz="1400" baseline="-25000">
                  <a:solidFill>
                    <a:srgbClr val="FF0000"/>
                  </a:solidFill>
                  <a:latin typeface="Calibri" pitchFamily="34" charset="0"/>
                </a:rPr>
                <a:t>2</a:t>
              </a:r>
              <a:r>
                <a:rPr lang="fr-FR" sz="1400">
                  <a:solidFill>
                    <a:srgbClr val="FF0000"/>
                  </a:solidFill>
                  <a:latin typeface="Calibri" pitchFamily="34" charset="0"/>
                </a:rPr>
                <a:t>(t)</a:t>
              </a:r>
              <a:endParaRPr lang="fr-FR" sz="240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76" name="Rectangle 42"/>
            <p:cNvSpPr>
              <a:spLocks noChangeArrowheads="1"/>
            </p:cNvSpPr>
            <p:nvPr/>
          </p:nvSpPr>
          <p:spPr bwMode="auto">
            <a:xfrm>
              <a:off x="4692" y="2976"/>
              <a:ext cx="445" cy="16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spcAft>
                  <a:spcPts val="1000"/>
                </a:spcAft>
                <a:defRPr/>
              </a:pPr>
              <a:r>
                <a:rPr lang="fr-FR" sz="1400" b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400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77" name="Flèche droite 76"/>
            <p:cNvSpPr/>
            <p:nvPr/>
          </p:nvSpPr>
          <p:spPr>
            <a:xfrm>
              <a:off x="3643" y="3006"/>
              <a:ext cx="318" cy="96"/>
            </a:xfrm>
            <a:prstGeom prst="rightArrow">
              <a:avLst/>
            </a:prstGeom>
            <a:gradFill flip="none" rotWithShape="1">
              <a:gsLst>
                <a:gs pos="0">
                  <a:srgbClr val="FF0000"/>
                </a:gs>
                <a:gs pos="50000">
                  <a:srgbClr val="CC00CC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78" name="Accolade fermante 77"/>
            <p:cNvSpPr/>
            <p:nvPr/>
          </p:nvSpPr>
          <p:spPr>
            <a:xfrm>
              <a:off x="3535" y="2880"/>
              <a:ext cx="76" cy="354"/>
            </a:xfrm>
            <a:prstGeom prst="rightBrac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79" name="ZoneTexte 57"/>
          <p:cNvSpPr txBox="1">
            <a:spLocks noChangeArrowheads="1"/>
          </p:cNvSpPr>
          <p:nvPr/>
        </p:nvSpPr>
        <p:spPr bwMode="auto">
          <a:xfrm>
            <a:off x="1057275" y="5419725"/>
            <a:ext cx="78962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/>
              <a:t>  Système </a:t>
            </a:r>
            <a:r>
              <a:rPr lang="fr-FR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</a:t>
            </a:r>
            <a:r>
              <a:rPr lang="fr-FR" b="1" dirty="0"/>
              <a:t>nvariant : </a:t>
            </a:r>
            <a:r>
              <a:rPr lang="fr-FR" dirty="0"/>
              <a:t> 	on suppose que les caractéristiques du système 				ne varient pas au cours du temps </a:t>
            </a:r>
          </a:p>
          <a:p>
            <a:pPr>
              <a:defRPr/>
            </a:pPr>
            <a:r>
              <a:rPr lang="fr-FR" dirty="0"/>
              <a:t>			("le système ne vieillit pas").</a:t>
            </a:r>
          </a:p>
        </p:txBody>
      </p:sp>
    </p:spTree>
    <p:extLst>
      <p:ext uri="{BB962C8B-B14F-4D97-AF65-F5344CB8AC3E}">
        <p14:creationId xmlns:p14="http://schemas.microsoft.com/office/powerpoint/2010/main" val="7838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SLCI</a:t>
            </a:r>
          </a:p>
        </p:txBody>
      </p:sp>
      <p:grpSp>
        <p:nvGrpSpPr>
          <p:cNvPr id="3" name="Groupe 14"/>
          <p:cNvGrpSpPr>
            <a:grpSpLocks/>
          </p:cNvGrpSpPr>
          <p:nvPr/>
        </p:nvGrpSpPr>
        <p:grpSpPr bwMode="auto">
          <a:xfrm>
            <a:off x="1366838" y="1757363"/>
            <a:ext cx="1666875" cy="3213100"/>
            <a:chOff x="1366372" y="1757363"/>
            <a:chExt cx="1667019" cy="3212831"/>
          </a:xfrm>
        </p:grpSpPr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1704975" y="1757363"/>
              <a:ext cx="812800" cy="1400175"/>
              <a:chOff x="366" y="952"/>
              <a:chExt cx="512" cy="882"/>
            </a:xfrm>
          </p:grpSpPr>
          <p:sp>
            <p:nvSpPr>
              <p:cNvPr id="6" name="Rectangle 26"/>
              <p:cNvSpPr>
                <a:spLocks noChangeArrowheads="1"/>
              </p:cNvSpPr>
              <p:nvPr/>
            </p:nvSpPr>
            <p:spPr bwMode="auto">
              <a:xfrm>
                <a:off x="534" y="1585"/>
                <a:ext cx="1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700" b="1" i="1">
                    <a:solidFill>
                      <a:srgbClr val="00FF00"/>
                    </a:solidFill>
                    <a:latin typeface="Arial" charset="0"/>
                  </a:rPr>
                  <a:t> </a:t>
                </a:r>
                <a:endParaRPr lang="fr-FR"/>
              </a:p>
            </p:txBody>
          </p:sp>
          <p:sp>
            <p:nvSpPr>
              <p:cNvPr id="7" name="Freeform 27"/>
              <p:cNvSpPr>
                <a:spLocks/>
              </p:cNvSpPr>
              <p:nvPr/>
            </p:nvSpPr>
            <p:spPr bwMode="auto">
              <a:xfrm>
                <a:off x="672" y="952"/>
                <a:ext cx="9" cy="666"/>
              </a:xfrm>
              <a:custGeom>
                <a:avLst/>
                <a:gdLst>
                  <a:gd name="T0" fmla="*/ 0 w 9"/>
                  <a:gd name="T1" fmla="*/ 47 h 515"/>
                  <a:gd name="T2" fmla="*/ 2 w 9"/>
                  <a:gd name="T3" fmla="*/ 22 h 515"/>
                  <a:gd name="T4" fmla="*/ 5 w 9"/>
                  <a:gd name="T5" fmla="*/ 0 h 515"/>
                  <a:gd name="T6" fmla="*/ 9 w 9"/>
                  <a:gd name="T7" fmla="*/ 22 h 515"/>
                  <a:gd name="T8" fmla="*/ 9 w 9"/>
                  <a:gd name="T9" fmla="*/ 47 h 515"/>
                  <a:gd name="T10" fmla="*/ 9 w 9"/>
                  <a:gd name="T11" fmla="*/ 5179 h 515"/>
                  <a:gd name="T12" fmla="*/ 9 w 9"/>
                  <a:gd name="T13" fmla="*/ 5201 h 515"/>
                  <a:gd name="T14" fmla="*/ 5 w 9"/>
                  <a:gd name="T15" fmla="*/ 5206 h 515"/>
                  <a:gd name="T16" fmla="*/ 2 w 9"/>
                  <a:gd name="T17" fmla="*/ 5201 h 515"/>
                  <a:gd name="T18" fmla="*/ 0 w 9"/>
                  <a:gd name="T19" fmla="*/ 5179 h 515"/>
                  <a:gd name="T20" fmla="*/ 0 w 9"/>
                  <a:gd name="T21" fmla="*/ 47 h 51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"/>
                  <a:gd name="T34" fmla="*/ 0 h 515"/>
                  <a:gd name="T35" fmla="*/ 9 w 9"/>
                  <a:gd name="T36" fmla="*/ 515 h 51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" h="515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9" y="2"/>
                    </a:lnTo>
                    <a:lnTo>
                      <a:pt x="9" y="5"/>
                    </a:lnTo>
                    <a:lnTo>
                      <a:pt x="9" y="512"/>
                    </a:lnTo>
                    <a:lnTo>
                      <a:pt x="9" y="514"/>
                    </a:lnTo>
                    <a:lnTo>
                      <a:pt x="5" y="515"/>
                    </a:lnTo>
                    <a:lnTo>
                      <a:pt x="2" y="514"/>
                    </a:lnTo>
                    <a:lnTo>
                      <a:pt x="0" y="51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Rectangle 28"/>
              <p:cNvSpPr>
                <a:spLocks noChangeArrowheads="1"/>
              </p:cNvSpPr>
              <p:nvPr/>
            </p:nvSpPr>
            <p:spPr bwMode="auto">
              <a:xfrm>
                <a:off x="616" y="1192"/>
                <a:ext cx="121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reeform 29"/>
              <p:cNvSpPr>
                <a:spLocks/>
              </p:cNvSpPr>
              <p:nvPr/>
            </p:nvSpPr>
            <p:spPr bwMode="auto">
              <a:xfrm>
                <a:off x="494" y="1197"/>
                <a:ext cx="5" cy="396"/>
              </a:xfrm>
              <a:custGeom>
                <a:avLst/>
                <a:gdLst>
                  <a:gd name="T0" fmla="*/ 287 w 3"/>
                  <a:gd name="T1" fmla="*/ 3015 h 307"/>
                  <a:gd name="T2" fmla="*/ 287 w 3"/>
                  <a:gd name="T3" fmla="*/ 3035 h 307"/>
                  <a:gd name="T4" fmla="*/ 172 w 3"/>
                  <a:gd name="T5" fmla="*/ 3035 h 307"/>
                  <a:gd name="T6" fmla="*/ 0 w 3"/>
                  <a:gd name="T7" fmla="*/ 3035 h 307"/>
                  <a:gd name="T8" fmla="*/ 0 w 3"/>
                  <a:gd name="T9" fmla="*/ 3015 h 307"/>
                  <a:gd name="T10" fmla="*/ 0 w 3"/>
                  <a:gd name="T11" fmla="*/ 22 h 307"/>
                  <a:gd name="T12" fmla="*/ 0 w 3"/>
                  <a:gd name="T13" fmla="*/ 0 h 307"/>
                  <a:gd name="T14" fmla="*/ 172 w 3"/>
                  <a:gd name="T15" fmla="*/ 0 h 307"/>
                  <a:gd name="T16" fmla="*/ 287 w 3"/>
                  <a:gd name="T17" fmla="*/ 0 h 307"/>
                  <a:gd name="T18" fmla="*/ 287 w 3"/>
                  <a:gd name="T19" fmla="*/ 22 h 307"/>
                  <a:gd name="T20" fmla="*/ 287 w 3"/>
                  <a:gd name="T21" fmla="*/ 3015 h 3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"/>
                  <a:gd name="T34" fmla="*/ 0 h 307"/>
                  <a:gd name="T35" fmla="*/ 3 w 3"/>
                  <a:gd name="T36" fmla="*/ 307 h 30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" h="307">
                    <a:moveTo>
                      <a:pt x="3" y="305"/>
                    </a:moveTo>
                    <a:lnTo>
                      <a:pt x="3" y="307"/>
                    </a:lnTo>
                    <a:lnTo>
                      <a:pt x="2" y="307"/>
                    </a:lnTo>
                    <a:lnTo>
                      <a:pt x="0" y="307"/>
                    </a:lnTo>
                    <a:lnTo>
                      <a:pt x="0" y="30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05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0" name="Group 30"/>
              <p:cNvGrpSpPr>
                <a:grpSpLocks/>
              </p:cNvGrpSpPr>
              <p:nvPr/>
            </p:nvGrpSpPr>
            <p:grpSpPr bwMode="auto">
              <a:xfrm>
                <a:off x="466" y="1016"/>
                <a:ext cx="241" cy="220"/>
                <a:chOff x="2187" y="1098"/>
                <a:chExt cx="103" cy="85"/>
              </a:xfrm>
            </p:grpSpPr>
            <p:sp>
              <p:nvSpPr>
                <p:cNvPr id="16" name="Freeform 31"/>
                <p:cNvSpPr>
                  <a:spLocks/>
                </p:cNvSpPr>
                <p:nvPr/>
              </p:nvSpPr>
              <p:spPr bwMode="auto">
                <a:xfrm>
                  <a:off x="2187" y="1140"/>
                  <a:ext cx="26" cy="43"/>
                </a:xfrm>
                <a:custGeom>
                  <a:avLst/>
                  <a:gdLst>
                    <a:gd name="T0" fmla="*/ 0 w 51"/>
                    <a:gd name="T1" fmla="*/ 1 h 86"/>
                    <a:gd name="T2" fmla="*/ 1 w 51"/>
                    <a:gd name="T3" fmla="*/ 0 h 86"/>
                    <a:gd name="T4" fmla="*/ 1 w 51"/>
                    <a:gd name="T5" fmla="*/ 1 h 86"/>
                    <a:gd name="T6" fmla="*/ 1 w 51"/>
                    <a:gd name="T7" fmla="*/ 1 h 86"/>
                    <a:gd name="T8" fmla="*/ 0 w 51"/>
                    <a:gd name="T9" fmla="*/ 1 h 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86"/>
                    <a:gd name="T17" fmla="*/ 51 w 51"/>
                    <a:gd name="T18" fmla="*/ 86 h 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86">
                      <a:moveTo>
                        <a:pt x="0" y="86"/>
                      </a:moveTo>
                      <a:lnTo>
                        <a:pt x="26" y="0"/>
                      </a:lnTo>
                      <a:lnTo>
                        <a:pt x="51" y="86"/>
                      </a:lnTo>
                      <a:lnTo>
                        <a:pt x="26" y="72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" name="Freeform 32"/>
                <p:cNvSpPr>
                  <a:spLocks/>
                </p:cNvSpPr>
                <p:nvPr/>
              </p:nvSpPr>
              <p:spPr bwMode="auto">
                <a:xfrm>
                  <a:off x="2265" y="1098"/>
                  <a:ext cx="25" cy="42"/>
                </a:xfrm>
                <a:custGeom>
                  <a:avLst/>
                  <a:gdLst>
                    <a:gd name="T0" fmla="*/ 0 w 51"/>
                    <a:gd name="T1" fmla="*/ 0 h 84"/>
                    <a:gd name="T2" fmla="*/ 0 w 51"/>
                    <a:gd name="T3" fmla="*/ 1 h 84"/>
                    <a:gd name="T4" fmla="*/ 0 w 51"/>
                    <a:gd name="T5" fmla="*/ 0 h 84"/>
                    <a:gd name="T6" fmla="*/ 0 w 51"/>
                    <a:gd name="T7" fmla="*/ 1 h 84"/>
                    <a:gd name="T8" fmla="*/ 0 w 51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84"/>
                    <a:gd name="T17" fmla="*/ 51 w 51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84">
                      <a:moveTo>
                        <a:pt x="51" y="0"/>
                      </a:moveTo>
                      <a:lnTo>
                        <a:pt x="25" y="84"/>
                      </a:lnTo>
                      <a:lnTo>
                        <a:pt x="0" y="0"/>
                      </a:lnTo>
                      <a:lnTo>
                        <a:pt x="25" y="15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66" y="130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u</a:t>
                </a:r>
                <a:endParaRPr lang="fr-FR" sz="1400"/>
              </a:p>
            </p:txBody>
          </p:sp>
          <p:sp>
            <p:nvSpPr>
              <p:cNvPr id="12" name="Rectangle 34"/>
              <p:cNvSpPr>
                <a:spLocks noChangeArrowheads="1"/>
              </p:cNvSpPr>
              <p:nvPr/>
            </p:nvSpPr>
            <p:spPr bwMode="auto">
              <a:xfrm>
                <a:off x="786" y="1259"/>
                <a:ext cx="75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 dirty="0">
                    <a:solidFill>
                      <a:srgbClr val="000000"/>
                    </a:solidFill>
                  </a:rPr>
                  <a:t>R</a:t>
                </a:r>
                <a:endParaRPr lang="fr-FR" sz="1400" dirty="0"/>
              </a:p>
            </p:txBody>
          </p:sp>
          <p:sp>
            <p:nvSpPr>
              <p:cNvPr id="13" name="Rectangle 35"/>
              <p:cNvSpPr>
                <a:spLocks noChangeArrowheads="1"/>
              </p:cNvSpPr>
              <p:nvPr/>
            </p:nvSpPr>
            <p:spPr bwMode="auto">
              <a:xfrm>
                <a:off x="728" y="967"/>
                <a:ext cx="31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i</a:t>
                </a:r>
                <a:endParaRPr lang="fr-FR" sz="1400"/>
              </a:p>
            </p:txBody>
          </p:sp>
          <p:sp>
            <p:nvSpPr>
              <p:cNvPr id="14" name="Rectangle 36"/>
              <p:cNvSpPr>
                <a:spLocks noChangeArrowheads="1"/>
              </p:cNvSpPr>
              <p:nvPr/>
            </p:nvSpPr>
            <p:spPr bwMode="auto">
              <a:xfrm>
                <a:off x="620" y="1179"/>
                <a:ext cx="119" cy="339"/>
              </a:xfrm>
              <a:prstGeom prst="rect">
                <a:avLst/>
              </a:prstGeom>
              <a:solidFill>
                <a:srgbClr val="CCFF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graphicFrame>
            <p:nvGraphicFramePr>
              <p:cNvPr id="15" name="Object 11"/>
              <p:cNvGraphicFramePr>
                <a:graphicFrameLocks noChangeAspect="1"/>
              </p:cNvGraphicFramePr>
              <p:nvPr/>
            </p:nvGraphicFramePr>
            <p:xfrm>
              <a:off x="487" y="1686"/>
              <a:ext cx="391" cy="1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" imgW="431613" imgH="165028" progId="Equation.3">
                      <p:embed/>
                    </p:oleObj>
                  </mc:Choice>
                  <mc:Fallback>
                    <p:oleObj name="Équation" r:id="rId2" imgW="431613" imgH="165028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87" y="1686"/>
                            <a:ext cx="391" cy="1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5" name="Picture 19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6372" y="3335863"/>
              <a:ext cx="1667019" cy="1634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Groupe 15"/>
          <p:cNvGrpSpPr>
            <a:grpSpLocks/>
          </p:cNvGrpSpPr>
          <p:nvPr/>
        </p:nvGrpSpPr>
        <p:grpSpPr bwMode="auto">
          <a:xfrm>
            <a:off x="3840163" y="1635125"/>
            <a:ext cx="1819275" cy="3771900"/>
            <a:chOff x="3840210" y="1635125"/>
            <a:chExt cx="1819179" cy="3771900"/>
          </a:xfrm>
        </p:grpSpPr>
        <p:grpSp>
          <p:nvGrpSpPr>
            <p:cNvPr id="19" name="Group 8"/>
            <p:cNvGrpSpPr>
              <a:grpSpLocks/>
            </p:cNvGrpSpPr>
            <p:nvPr/>
          </p:nvGrpSpPr>
          <p:grpSpPr bwMode="auto">
            <a:xfrm>
              <a:off x="4311650" y="1635125"/>
              <a:ext cx="796925" cy="1643063"/>
              <a:chOff x="1955" y="965"/>
              <a:chExt cx="502" cy="1035"/>
            </a:xfrm>
          </p:grpSpPr>
          <p:grpSp>
            <p:nvGrpSpPr>
              <p:cNvPr id="21" name="Group 9"/>
              <p:cNvGrpSpPr>
                <a:grpSpLocks/>
              </p:cNvGrpSpPr>
              <p:nvPr/>
            </p:nvGrpSpPr>
            <p:grpSpPr bwMode="auto">
              <a:xfrm>
                <a:off x="2007" y="1035"/>
                <a:ext cx="242" cy="220"/>
                <a:chOff x="2485" y="1098"/>
                <a:chExt cx="104" cy="85"/>
              </a:xfrm>
            </p:grpSpPr>
            <p:sp>
              <p:nvSpPr>
                <p:cNvPr id="35" name="Freeform 10"/>
                <p:cNvSpPr>
                  <a:spLocks/>
                </p:cNvSpPr>
                <p:nvPr/>
              </p:nvSpPr>
              <p:spPr bwMode="auto">
                <a:xfrm>
                  <a:off x="2485" y="1140"/>
                  <a:ext cx="26" cy="43"/>
                </a:xfrm>
                <a:custGeom>
                  <a:avLst/>
                  <a:gdLst>
                    <a:gd name="T0" fmla="*/ 0 w 51"/>
                    <a:gd name="T1" fmla="*/ 1 h 86"/>
                    <a:gd name="T2" fmla="*/ 1 w 51"/>
                    <a:gd name="T3" fmla="*/ 0 h 86"/>
                    <a:gd name="T4" fmla="*/ 1 w 51"/>
                    <a:gd name="T5" fmla="*/ 1 h 86"/>
                    <a:gd name="T6" fmla="*/ 1 w 51"/>
                    <a:gd name="T7" fmla="*/ 1 h 86"/>
                    <a:gd name="T8" fmla="*/ 0 w 51"/>
                    <a:gd name="T9" fmla="*/ 1 h 8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86"/>
                    <a:gd name="T17" fmla="*/ 51 w 51"/>
                    <a:gd name="T18" fmla="*/ 86 h 8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86">
                      <a:moveTo>
                        <a:pt x="0" y="86"/>
                      </a:moveTo>
                      <a:lnTo>
                        <a:pt x="25" y="0"/>
                      </a:lnTo>
                      <a:lnTo>
                        <a:pt x="51" y="86"/>
                      </a:lnTo>
                      <a:lnTo>
                        <a:pt x="25" y="72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" name="Freeform 11"/>
                <p:cNvSpPr>
                  <a:spLocks/>
                </p:cNvSpPr>
                <p:nvPr/>
              </p:nvSpPr>
              <p:spPr bwMode="auto">
                <a:xfrm>
                  <a:off x="2562" y="1098"/>
                  <a:ext cx="27" cy="42"/>
                </a:xfrm>
                <a:custGeom>
                  <a:avLst/>
                  <a:gdLst>
                    <a:gd name="T0" fmla="*/ 1 w 54"/>
                    <a:gd name="T1" fmla="*/ 0 h 84"/>
                    <a:gd name="T2" fmla="*/ 1 w 54"/>
                    <a:gd name="T3" fmla="*/ 1 h 84"/>
                    <a:gd name="T4" fmla="*/ 0 w 54"/>
                    <a:gd name="T5" fmla="*/ 0 h 84"/>
                    <a:gd name="T6" fmla="*/ 1 w 54"/>
                    <a:gd name="T7" fmla="*/ 1 h 84"/>
                    <a:gd name="T8" fmla="*/ 1 w 54"/>
                    <a:gd name="T9" fmla="*/ 0 h 8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"/>
                    <a:gd name="T16" fmla="*/ 0 h 84"/>
                    <a:gd name="T17" fmla="*/ 54 w 54"/>
                    <a:gd name="T18" fmla="*/ 84 h 8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" h="84">
                      <a:moveTo>
                        <a:pt x="54" y="0"/>
                      </a:moveTo>
                      <a:lnTo>
                        <a:pt x="26" y="84"/>
                      </a:lnTo>
                      <a:lnTo>
                        <a:pt x="0" y="0"/>
                      </a:lnTo>
                      <a:lnTo>
                        <a:pt x="26" y="15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2" name="Rectangle 12"/>
              <p:cNvSpPr>
                <a:spLocks noChangeArrowheads="1"/>
              </p:cNvSpPr>
              <p:nvPr/>
            </p:nvSpPr>
            <p:spPr bwMode="auto">
              <a:xfrm>
                <a:off x="1955" y="1325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u</a:t>
                </a:r>
                <a:endParaRPr lang="fr-FR" sz="1400"/>
              </a:p>
            </p:txBody>
          </p:sp>
          <p:sp>
            <p:nvSpPr>
              <p:cNvPr id="23" name="Rectangle 13"/>
              <p:cNvSpPr>
                <a:spLocks noChangeArrowheads="1"/>
              </p:cNvSpPr>
              <p:nvPr/>
            </p:nvSpPr>
            <p:spPr bwMode="auto">
              <a:xfrm>
                <a:off x="2329" y="1258"/>
                <a:ext cx="6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L</a:t>
                </a:r>
                <a:endParaRPr lang="fr-FR" sz="1400"/>
              </a:p>
            </p:txBody>
          </p:sp>
          <p:sp>
            <p:nvSpPr>
              <p:cNvPr id="24" name="Rectangle 14"/>
              <p:cNvSpPr>
                <a:spLocks noChangeArrowheads="1"/>
              </p:cNvSpPr>
              <p:nvPr/>
            </p:nvSpPr>
            <p:spPr bwMode="auto">
              <a:xfrm>
                <a:off x="2259" y="994"/>
                <a:ext cx="31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i</a:t>
                </a:r>
                <a:endParaRPr lang="fr-FR" sz="1400"/>
              </a:p>
            </p:txBody>
          </p:sp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2156" y="1203"/>
                <a:ext cx="124" cy="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6" name="Group 16"/>
              <p:cNvGrpSpPr>
                <a:grpSpLocks/>
              </p:cNvGrpSpPr>
              <p:nvPr/>
            </p:nvGrpSpPr>
            <p:grpSpPr bwMode="auto">
              <a:xfrm>
                <a:off x="2137" y="1193"/>
                <a:ext cx="166" cy="295"/>
                <a:chOff x="2541" y="1159"/>
                <a:chExt cx="71" cy="114"/>
              </a:xfrm>
            </p:grpSpPr>
            <p:sp>
              <p:nvSpPr>
                <p:cNvPr id="31" name="Freeform 17"/>
                <p:cNvSpPr>
                  <a:spLocks/>
                </p:cNvSpPr>
                <p:nvPr/>
              </p:nvSpPr>
              <p:spPr bwMode="auto">
                <a:xfrm>
                  <a:off x="2542" y="1215"/>
                  <a:ext cx="70" cy="58"/>
                </a:xfrm>
                <a:custGeom>
                  <a:avLst/>
                  <a:gdLst>
                    <a:gd name="T0" fmla="*/ 1 w 139"/>
                    <a:gd name="T1" fmla="*/ 1 h 115"/>
                    <a:gd name="T2" fmla="*/ 1 w 139"/>
                    <a:gd name="T3" fmla="*/ 1 h 115"/>
                    <a:gd name="T4" fmla="*/ 1 w 139"/>
                    <a:gd name="T5" fmla="*/ 1 h 115"/>
                    <a:gd name="T6" fmla="*/ 1 w 139"/>
                    <a:gd name="T7" fmla="*/ 1 h 115"/>
                    <a:gd name="T8" fmla="*/ 1 w 139"/>
                    <a:gd name="T9" fmla="*/ 1 h 115"/>
                    <a:gd name="T10" fmla="*/ 1 w 139"/>
                    <a:gd name="T11" fmla="*/ 1 h 115"/>
                    <a:gd name="T12" fmla="*/ 1 w 139"/>
                    <a:gd name="T13" fmla="*/ 1 h 115"/>
                    <a:gd name="T14" fmla="*/ 1 w 139"/>
                    <a:gd name="T15" fmla="*/ 1 h 115"/>
                    <a:gd name="T16" fmla="*/ 1 w 139"/>
                    <a:gd name="T17" fmla="*/ 1 h 115"/>
                    <a:gd name="T18" fmla="*/ 1 w 139"/>
                    <a:gd name="T19" fmla="*/ 1 h 115"/>
                    <a:gd name="T20" fmla="*/ 1 w 139"/>
                    <a:gd name="T21" fmla="*/ 1 h 115"/>
                    <a:gd name="T22" fmla="*/ 1 w 139"/>
                    <a:gd name="T23" fmla="*/ 0 h 115"/>
                    <a:gd name="T24" fmla="*/ 1 w 139"/>
                    <a:gd name="T25" fmla="*/ 0 h 115"/>
                    <a:gd name="T26" fmla="*/ 1 w 139"/>
                    <a:gd name="T27" fmla="*/ 1 h 115"/>
                    <a:gd name="T28" fmla="*/ 1 w 139"/>
                    <a:gd name="T29" fmla="*/ 1 h 115"/>
                    <a:gd name="T30" fmla="*/ 1 w 139"/>
                    <a:gd name="T31" fmla="*/ 1 h 115"/>
                    <a:gd name="T32" fmla="*/ 1 w 139"/>
                    <a:gd name="T33" fmla="*/ 1 h 115"/>
                    <a:gd name="T34" fmla="*/ 1 w 139"/>
                    <a:gd name="T35" fmla="*/ 1 h 115"/>
                    <a:gd name="T36" fmla="*/ 1 w 139"/>
                    <a:gd name="T37" fmla="*/ 1 h 115"/>
                    <a:gd name="T38" fmla="*/ 1 w 139"/>
                    <a:gd name="T39" fmla="*/ 1 h 115"/>
                    <a:gd name="T40" fmla="*/ 1 w 139"/>
                    <a:gd name="T41" fmla="*/ 1 h 115"/>
                    <a:gd name="T42" fmla="*/ 1 w 139"/>
                    <a:gd name="T43" fmla="*/ 1 h 115"/>
                    <a:gd name="T44" fmla="*/ 1 w 139"/>
                    <a:gd name="T45" fmla="*/ 1 h 115"/>
                    <a:gd name="T46" fmla="*/ 1 w 139"/>
                    <a:gd name="T47" fmla="*/ 1 h 115"/>
                    <a:gd name="T48" fmla="*/ 1 w 139"/>
                    <a:gd name="T49" fmla="*/ 1 h 115"/>
                    <a:gd name="T50" fmla="*/ 1 w 139"/>
                    <a:gd name="T51" fmla="*/ 1 h 115"/>
                    <a:gd name="T52" fmla="*/ 1 w 139"/>
                    <a:gd name="T53" fmla="*/ 1 h 115"/>
                    <a:gd name="T54" fmla="*/ 1 w 139"/>
                    <a:gd name="T55" fmla="*/ 1 h 115"/>
                    <a:gd name="T56" fmla="*/ 1 w 139"/>
                    <a:gd name="T57" fmla="*/ 1 h 115"/>
                    <a:gd name="T58" fmla="*/ 1 w 139"/>
                    <a:gd name="T59" fmla="*/ 1 h 115"/>
                    <a:gd name="T60" fmla="*/ 1 w 139"/>
                    <a:gd name="T61" fmla="*/ 1 h 115"/>
                    <a:gd name="T62" fmla="*/ 1 w 139"/>
                    <a:gd name="T63" fmla="*/ 1 h 115"/>
                    <a:gd name="T64" fmla="*/ 1 w 139"/>
                    <a:gd name="T65" fmla="*/ 1 h 115"/>
                    <a:gd name="T66" fmla="*/ 1 w 139"/>
                    <a:gd name="T67" fmla="*/ 1 h 11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139"/>
                    <a:gd name="T103" fmla="*/ 0 h 115"/>
                    <a:gd name="T104" fmla="*/ 139 w 139"/>
                    <a:gd name="T105" fmla="*/ 115 h 11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139" h="115">
                      <a:moveTo>
                        <a:pt x="68" y="106"/>
                      </a:moveTo>
                      <a:lnTo>
                        <a:pt x="72" y="108"/>
                      </a:lnTo>
                      <a:lnTo>
                        <a:pt x="72" y="112"/>
                      </a:lnTo>
                      <a:lnTo>
                        <a:pt x="72" y="114"/>
                      </a:lnTo>
                      <a:lnTo>
                        <a:pt x="68" y="115"/>
                      </a:lnTo>
                      <a:lnTo>
                        <a:pt x="53" y="115"/>
                      </a:lnTo>
                      <a:lnTo>
                        <a:pt x="40" y="112"/>
                      </a:lnTo>
                      <a:lnTo>
                        <a:pt x="31" y="108"/>
                      </a:lnTo>
                      <a:lnTo>
                        <a:pt x="28" y="106"/>
                      </a:lnTo>
                      <a:lnTo>
                        <a:pt x="18" y="101"/>
                      </a:lnTo>
                      <a:lnTo>
                        <a:pt x="11" y="93"/>
                      </a:lnTo>
                      <a:lnTo>
                        <a:pt x="8" y="84"/>
                      </a:lnTo>
                      <a:lnTo>
                        <a:pt x="6" y="81"/>
                      </a:lnTo>
                      <a:lnTo>
                        <a:pt x="2" y="71"/>
                      </a:lnTo>
                      <a:lnTo>
                        <a:pt x="0" y="59"/>
                      </a:lnTo>
                      <a:lnTo>
                        <a:pt x="4" y="50"/>
                      </a:lnTo>
                      <a:lnTo>
                        <a:pt x="4" y="46"/>
                      </a:lnTo>
                      <a:lnTo>
                        <a:pt x="9" y="37"/>
                      </a:lnTo>
                      <a:lnTo>
                        <a:pt x="15" y="28"/>
                      </a:lnTo>
                      <a:lnTo>
                        <a:pt x="24" y="20"/>
                      </a:lnTo>
                      <a:lnTo>
                        <a:pt x="33" y="11"/>
                      </a:lnTo>
                      <a:lnTo>
                        <a:pt x="44" y="6"/>
                      </a:lnTo>
                      <a:lnTo>
                        <a:pt x="48" y="6"/>
                      </a:lnTo>
                      <a:lnTo>
                        <a:pt x="59" y="0"/>
                      </a:lnTo>
                      <a:lnTo>
                        <a:pt x="70" y="0"/>
                      </a:lnTo>
                      <a:lnTo>
                        <a:pt x="83" y="0"/>
                      </a:lnTo>
                      <a:lnTo>
                        <a:pt x="94" y="2"/>
                      </a:lnTo>
                      <a:lnTo>
                        <a:pt x="105" y="6"/>
                      </a:lnTo>
                      <a:lnTo>
                        <a:pt x="108" y="7"/>
                      </a:lnTo>
                      <a:lnTo>
                        <a:pt x="117" y="11"/>
                      </a:lnTo>
                      <a:lnTo>
                        <a:pt x="126" y="17"/>
                      </a:lnTo>
                      <a:lnTo>
                        <a:pt x="132" y="22"/>
                      </a:lnTo>
                      <a:lnTo>
                        <a:pt x="137" y="29"/>
                      </a:lnTo>
                      <a:lnTo>
                        <a:pt x="137" y="33"/>
                      </a:lnTo>
                      <a:lnTo>
                        <a:pt x="139" y="40"/>
                      </a:lnTo>
                      <a:lnTo>
                        <a:pt x="137" y="44"/>
                      </a:lnTo>
                      <a:lnTo>
                        <a:pt x="136" y="46"/>
                      </a:lnTo>
                      <a:lnTo>
                        <a:pt x="132" y="44"/>
                      </a:lnTo>
                      <a:lnTo>
                        <a:pt x="130" y="40"/>
                      </a:lnTo>
                      <a:lnTo>
                        <a:pt x="130" y="33"/>
                      </a:lnTo>
                      <a:lnTo>
                        <a:pt x="130" y="37"/>
                      </a:lnTo>
                      <a:lnTo>
                        <a:pt x="126" y="29"/>
                      </a:lnTo>
                      <a:lnTo>
                        <a:pt x="119" y="22"/>
                      </a:lnTo>
                      <a:lnTo>
                        <a:pt x="112" y="18"/>
                      </a:lnTo>
                      <a:lnTo>
                        <a:pt x="101" y="13"/>
                      </a:lnTo>
                      <a:lnTo>
                        <a:pt x="105" y="15"/>
                      </a:lnTo>
                      <a:lnTo>
                        <a:pt x="94" y="11"/>
                      </a:lnTo>
                      <a:lnTo>
                        <a:pt x="83" y="9"/>
                      </a:lnTo>
                      <a:lnTo>
                        <a:pt x="70" y="9"/>
                      </a:lnTo>
                      <a:lnTo>
                        <a:pt x="59" y="9"/>
                      </a:lnTo>
                      <a:lnTo>
                        <a:pt x="48" y="13"/>
                      </a:lnTo>
                      <a:lnTo>
                        <a:pt x="50" y="13"/>
                      </a:lnTo>
                      <a:lnTo>
                        <a:pt x="40" y="18"/>
                      </a:lnTo>
                      <a:lnTo>
                        <a:pt x="29" y="26"/>
                      </a:lnTo>
                      <a:lnTo>
                        <a:pt x="22" y="35"/>
                      </a:lnTo>
                      <a:lnTo>
                        <a:pt x="15" y="42"/>
                      </a:lnTo>
                      <a:lnTo>
                        <a:pt x="11" y="51"/>
                      </a:lnTo>
                      <a:lnTo>
                        <a:pt x="13" y="50"/>
                      </a:lnTo>
                      <a:lnTo>
                        <a:pt x="9" y="59"/>
                      </a:lnTo>
                      <a:lnTo>
                        <a:pt x="11" y="71"/>
                      </a:lnTo>
                      <a:lnTo>
                        <a:pt x="15" y="81"/>
                      </a:lnTo>
                      <a:lnTo>
                        <a:pt x="13" y="79"/>
                      </a:lnTo>
                      <a:lnTo>
                        <a:pt x="18" y="88"/>
                      </a:lnTo>
                      <a:lnTo>
                        <a:pt x="26" y="95"/>
                      </a:lnTo>
                      <a:lnTo>
                        <a:pt x="35" y="101"/>
                      </a:lnTo>
                      <a:lnTo>
                        <a:pt x="31" y="99"/>
                      </a:lnTo>
                      <a:lnTo>
                        <a:pt x="40" y="103"/>
                      </a:lnTo>
                      <a:lnTo>
                        <a:pt x="53" y="106"/>
                      </a:lnTo>
                      <a:lnTo>
                        <a:pt x="68" y="10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5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" name="Freeform 18"/>
                <p:cNvSpPr>
                  <a:spLocks/>
                </p:cNvSpPr>
                <p:nvPr/>
              </p:nvSpPr>
              <p:spPr bwMode="auto">
                <a:xfrm>
                  <a:off x="2542" y="1196"/>
                  <a:ext cx="70" cy="59"/>
                </a:xfrm>
                <a:custGeom>
                  <a:avLst/>
                  <a:gdLst>
                    <a:gd name="T0" fmla="*/ 1 w 139"/>
                    <a:gd name="T1" fmla="*/ 0 h 119"/>
                    <a:gd name="T2" fmla="*/ 1 w 139"/>
                    <a:gd name="T3" fmla="*/ 0 h 119"/>
                    <a:gd name="T4" fmla="*/ 1 w 139"/>
                    <a:gd name="T5" fmla="*/ 0 h 119"/>
                    <a:gd name="T6" fmla="*/ 1 w 139"/>
                    <a:gd name="T7" fmla="*/ 0 h 119"/>
                    <a:gd name="T8" fmla="*/ 1 w 139"/>
                    <a:gd name="T9" fmla="*/ 0 h 119"/>
                    <a:gd name="T10" fmla="*/ 1 w 139"/>
                    <a:gd name="T11" fmla="*/ 0 h 119"/>
                    <a:gd name="T12" fmla="*/ 1 w 139"/>
                    <a:gd name="T13" fmla="*/ 0 h 119"/>
                    <a:gd name="T14" fmla="*/ 1 w 139"/>
                    <a:gd name="T15" fmla="*/ 0 h 119"/>
                    <a:gd name="T16" fmla="*/ 1 w 139"/>
                    <a:gd name="T17" fmla="*/ 0 h 119"/>
                    <a:gd name="T18" fmla="*/ 1 w 139"/>
                    <a:gd name="T19" fmla="*/ 0 h 119"/>
                    <a:gd name="T20" fmla="*/ 1 w 139"/>
                    <a:gd name="T21" fmla="*/ 0 h 119"/>
                    <a:gd name="T22" fmla="*/ 1 w 139"/>
                    <a:gd name="T23" fmla="*/ 0 h 119"/>
                    <a:gd name="T24" fmla="*/ 1 w 139"/>
                    <a:gd name="T25" fmla="*/ 0 h 119"/>
                    <a:gd name="T26" fmla="*/ 1 w 139"/>
                    <a:gd name="T27" fmla="*/ 0 h 119"/>
                    <a:gd name="T28" fmla="*/ 1 w 139"/>
                    <a:gd name="T29" fmla="*/ 0 h 119"/>
                    <a:gd name="T30" fmla="*/ 1 w 139"/>
                    <a:gd name="T31" fmla="*/ 0 h 119"/>
                    <a:gd name="T32" fmla="*/ 1 w 139"/>
                    <a:gd name="T33" fmla="*/ 0 h 119"/>
                    <a:gd name="T34" fmla="*/ 1 w 139"/>
                    <a:gd name="T35" fmla="*/ 0 h 119"/>
                    <a:gd name="T36" fmla="*/ 1 w 139"/>
                    <a:gd name="T37" fmla="*/ 0 h 119"/>
                    <a:gd name="T38" fmla="*/ 1 w 139"/>
                    <a:gd name="T39" fmla="*/ 0 h 119"/>
                    <a:gd name="T40" fmla="*/ 1 w 139"/>
                    <a:gd name="T41" fmla="*/ 0 h 119"/>
                    <a:gd name="T42" fmla="*/ 1 w 139"/>
                    <a:gd name="T43" fmla="*/ 0 h 119"/>
                    <a:gd name="T44" fmla="*/ 1 w 139"/>
                    <a:gd name="T45" fmla="*/ 0 h 119"/>
                    <a:gd name="T46" fmla="*/ 1 w 139"/>
                    <a:gd name="T47" fmla="*/ 0 h 119"/>
                    <a:gd name="T48" fmla="*/ 1 w 139"/>
                    <a:gd name="T49" fmla="*/ 0 h 119"/>
                    <a:gd name="T50" fmla="*/ 1 w 139"/>
                    <a:gd name="T51" fmla="*/ 0 h 119"/>
                    <a:gd name="T52" fmla="*/ 1 w 139"/>
                    <a:gd name="T53" fmla="*/ 0 h 119"/>
                    <a:gd name="T54" fmla="*/ 1 w 139"/>
                    <a:gd name="T55" fmla="*/ 0 h 119"/>
                    <a:gd name="T56" fmla="*/ 1 w 139"/>
                    <a:gd name="T57" fmla="*/ 0 h 119"/>
                    <a:gd name="T58" fmla="*/ 1 w 139"/>
                    <a:gd name="T59" fmla="*/ 0 h 119"/>
                    <a:gd name="T60" fmla="*/ 1 w 139"/>
                    <a:gd name="T61" fmla="*/ 0 h 119"/>
                    <a:gd name="T62" fmla="*/ 1 w 139"/>
                    <a:gd name="T63" fmla="*/ 0 h 119"/>
                    <a:gd name="T64" fmla="*/ 1 w 139"/>
                    <a:gd name="T65" fmla="*/ 0 h 119"/>
                    <a:gd name="T66" fmla="*/ 1 w 139"/>
                    <a:gd name="T67" fmla="*/ 0 h 119"/>
                    <a:gd name="T68" fmla="*/ 1 w 139"/>
                    <a:gd name="T69" fmla="*/ 0 h 119"/>
                    <a:gd name="T70" fmla="*/ 1 w 139"/>
                    <a:gd name="T71" fmla="*/ 0 h 119"/>
                    <a:gd name="T72" fmla="*/ 1 w 139"/>
                    <a:gd name="T73" fmla="*/ 0 h 119"/>
                    <a:gd name="T74" fmla="*/ 1 w 139"/>
                    <a:gd name="T75" fmla="*/ 0 h 119"/>
                    <a:gd name="T76" fmla="*/ 1 w 139"/>
                    <a:gd name="T77" fmla="*/ 0 h 119"/>
                    <a:gd name="T78" fmla="*/ 1 w 139"/>
                    <a:gd name="T79" fmla="*/ 0 h 119"/>
                    <a:gd name="T80" fmla="*/ 1 w 139"/>
                    <a:gd name="T81" fmla="*/ 0 h 119"/>
                    <a:gd name="T82" fmla="*/ 1 w 139"/>
                    <a:gd name="T83" fmla="*/ 0 h 119"/>
                    <a:gd name="T84" fmla="*/ 1 w 139"/>
                    <a:gd name="T85" fmla="*/ 0 h 119"/>
                    <a:gd name="T86" fmla="*/ 1 w 139"/>
                    <a:gd name="T87" fmla="*/ 0 h 11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139"/>
                    <a:gd name="T133" fmla="*/ 0 h 119"/>
                    <a:gd name="T134" fmla="*/ 139 w 139"/>
                    <a:gd name="T135" fmla="*/ 119 h 11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139" h="119">
                      <a:moveTo>
                        <a:pt x="130" y="78"/>
                      </a:moveTo>
                      <a:lnTo>
                        <a:pt x="132" y="75"/>
                      </a:lnTo>
                      <a:lnTo>
                        <a:pt x="136" y="75"/>
                      </a:lnTo>
                      <a:lnTo>
                        <a:pt x="137" y="75"/>
                      </a:lnTo>
                      <a:lnTo>
                        <a:pt x="139" y="78"/>
                      </a:lnTo>
                      <a:lnTo>
                        <a:pt x="137" y="84"/>
                      </a:lnTo>
                      <a:lnTo>
                        <a:pt x="137" y="88"/>
                      </a:lnTo>
                      <a:lnTo>
                        <a:pt x="134" y="93"/>
                      </a:lnTo>
                      <a:lnTo>
                        <a:pt x="128" y="98"/>
                      </a:lnTo>
                      <a:lnTo>
                        <a:pt x="121" y="104"/>
                      </a:lnTo>
                      <a:lnTo>
                        <a:pt x="112" y="109"/>
                      </a:lnTo>
                      <a:lnTo>
                        <a:pt x="101" y="113"/>
                      </a:lnTo>
                      <a:lnTo>
                        <a:pt x="99" y="115"/>
                      </a:lnTo>
                      <a:lnTo>
                        <a:pt x="86" y="117"/>
                      </a:lnTo>
                      <a:lnTo>
                        <a:pt x="72" y="119"/>
                      </a:lnTo>
                      <a:lnTo>
                        <a:pt x="59" y="119"/>
                      </a:lnTo>
                      <a:lnTo>
                        <a:pt x="46" y="115"/>
                      </a:lnTo>
                      <a:lnTo>
                        <a:pt x="33" y="111"/>
                      </a:lnTo>
                      <a:lnTo>
                        <a:pt x="29" y="109"/>
                      </a:lnTo>
                      <a:lnTo>
                        <a:pt x="20" y="104"/>
                      </a:lnTo>
                      <a:lnTo>
                        <a:pt x="13" y="97"/>
                      </a:lnTo>
                      <a:lnTo>
                        <a:pt x="8" y="86"/>
                      </a:lnTo>
                      <a:lnTo>
                        <a:pt x="6" y="84"/>
                      </a:lnTo>
                      <a:lnTo>
                        <a:pt x="2" y="73"/>
                      </a:lnTo>
                      <a:lnTo>
                        <a:pt x="0" y="60"/>
                      </a:lnTo>
                      <a:lnTo>
                        <a:pt x="4" y="51"/>
                      </a:lnTo>
                      <a:lnTo>
                        <a:pt x="4" y="47"/>
                      </a:lnTo>
                      <a:lnTo>
                        <a:pt x="9" y="38"/>
                      </a:lnTo>
                      <a:lnTo>
                        <a:pt x="15" y="29"/>
                      </a:lnTo>
                      <a:lnTo>
                        <a:pt x="24" y="20"/>
                      </a:lnTo>
                      <a:lnTo>
                        <a:pt x="33" y="13"/>
                      </a:lnTo>
                      <a:lnTo>
                        <a:pt x="44" y="7"/>
                      </a:lnTo>
                      <a:lnTo>
                        <a:pt x="48" y="5"/>
                      </a:lnTo>
                      <a:lnTo>
                        <a:pt x="59" y="2"/>
                      </a:lnTo>
                      <a:lnTo>
                        <a:pt x="70" y="0"/>
                      </a:lnTo>
                      <a:lnTo>
                        <a:pt x="83" y="2"/>
                      </a:lnTo>
                      <a:lnTo>
                        <a:pt x="94" y="3"/>
                      </a:lnTo>
                      <a:lnTo>
                        <a:pt x="105" y="7"/>
                      </a:lnTo>
                      <a:lnTo>
                        <a:pt x="108" y="7"/>
                      </a:lnTo>
                      <a:lnTo>
                        <a:pt x="117" y="13"/>
                      </a:lnTo>
                      <a:lnTo>
                        <a:pt x="126" y="18"/>
                      </a:lnTo>
                      <a:lnTo>
                        <a:pt x="132" y="24"/>
                      </a:lnTo>
                      <a:lnTo>
                        <a:pt x="137" y="31"/>
                      </a:lnTo>
                      <a:lnTo>
                        <a:pt x="137" y="35"/>
                      </a:lnTo>
                      <a:lnTo>
                        <a:pt x="139" y="42"/>
                      </a:lnTo>
                      <a:lnTo>
                        <a:pt x="137" y="45"/>
                      </a:lnTo>
                      <a:lnTo>
                        <a:pt x="136" y="47"/>
                      </a:lnTo>
                      <a:lnTo>
                        <a:pt x="132" y="45"/>
                      </a:lnTo>
                      <a:lnTo>
                        <a:pt x="130" y="42"/>
                      </a:lnTo>
                      <a:lnTo>
                        <a:pt x="130" y="35"/>
                      </a:lnTo>
                      <a:lnTo>
                        <a:pt x="130" y="38"/>
                      </a:lnTo>
                      <a:lnTo>
                        <a:pt x="126" y="31"/>
                      </a:lnTo>
                      <a:lnTo>
                        <a:pt x="119" y="24"/>
                      </a:lnTo>
                      <a:lnTo>
                        <a:pt x="112" y="18"/>
                      </a:lnTo>
                      <a:lnTo>
                        <a:pt x="101" y="14"/>
                      </a:lnTo>
                      <a:lnTo>
                        <a:pt x="105" y="16"/>
                      </a:lnTo>
                      <a:lnTo>
                        <a:pt x="94" y="13"/>
                      </a:lnTo>
                      <a:lnTo>
                        <a:pt x="83" y="9"/>
                      </a:lnTo>
                      <a:lnTo>
                        <a:pt x="70" y="9"/>
                      </a:lnTo>
                      <a:lnTo>
                        <a:pt x="59" y="11"/>
                      </a:lnTo>
                      <a:lnTo>
                        <a:pt x="48" y="14"/>
                      </a:lnTo>
                      <a:lnTo>
                        <a:pt x="50" y="13"/>
                      </a:lnTo>
                      <a:lnTo>
                        <a:pt x="40" y="20"/>
                      </a:lnTo>
                      <a:lnTo>
                        <a:pt x="29" y="27"/>
                      </a:lnTo>
                      <a:lnTo>
                        <a:pt x="22" y="35"/>
                      </a:lnTo>
                      <a:lnTo>
                        <a:pt x="15" y="44"/>
                      </a:lnTo>
                      <a:lnTo>
                        <a:pt x="11" y="53"/>
                      </a:lnTo>
                      <a:lnTo>
                        <a:pt x="13" y="51"/>
                      </a:lnTo>
                      <a:lnTo>
                        <a:pt x="9" y="60"/>
                      </a:lnTo>
                      <a:lnTo>
                        <a:pt x="11" y="73"/>
                      </a:lnTo>
                      <a:lnTo>
                        <a:pt x="15" y="84"/>
                      </a:lnTo>
                      <a:lnTo>
                        <a:pt x="13" y="80"/>
                      </a:lnTo>
                      <a:lnTo>
                        <a:pt x="20" y="89"/>
                      </a:lnTo>
                      <a:lnTo>
                        <a:pt x="28" y="97"/>
                      </a:lnTo>
                      <a:lnTo>
                        <a:pt x="37" y="104"/>
                      </a:lnTo>
                      <a:lnTo>
                        <a:pt x="33" y="102"/>
                      </a:lnTo>
                      <a:lnTo>
                        <a:pt x="46" y="106"/>
                      </a:lnTo>
                      <a:lnTo>
                        <a:pt x="59" y="109"/>
                      </a:lnTo>
                      <a:lnTo>
                        <a:pt x="72" y="109"/>
                      </a:lnTo>
                      <a:lnTo>
                        <a:pt x="86" y="109"/>
                      </a:lnTo>
                      <a:lnTo>
                        <a:pt x="99" y="106"/>
                      </a:lnTo>
                      <a:lnTo>
                        <a:pt x="95" y="108"/>
                      </a:lnTo>
                      <a:lnTo>
                        <a:pt x="106" y="102"/>
                      </a:lnTo>
                      <a:lnTo>
                        <a:pt x="116" y="98"/>
                      </a:lnTo>
                      <a:lnTo>
                        <a:pt x="123" y="91"/>
                      </a:lnTo>
                      <a:lnTo>
                        <a:pt x="126" y="86"/>
                      </a:lnTo>
                      <a:lnTo>
                        <a:pt x="130" y="80"/>
                      </a:lnTo>
                      <a:lnTo>
                        <a:pt x="130" y="84"/>
                      </a:lnTo>
                      <a:lnTo>
                        <a:pt x="130" y="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5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" name="Freeform 19"/>
                <p:cNvSpPr>
                  <a:spLocks/>
                </p:cNvSpPr>
                <p:nvPr/>
              </p:nvSpPr>
              <p:spPr bwMode="auto">
                <a:xfrm>
                  <a:off x="2542" y="1178"/>
                  <a:ext cx="70" cy="60"/>
                </a:xfrm>
                <a:custGeom>
                  <a:avLst/>
                  <a:gdLst>
                    <a:gd name="T0" fmla="*/ 1 w 139"/>
                    <a:gd name="T1" fmla="*/ 0 h 121"/>
                    <a:gd name="T2" fmla="*/ 1 w 139"/>
                    <a:gd name="T3" fmla="*/ 0 h 121"/>
                    <a:gd name="T4" fmla="*/ 1 w 139"/>
                    <a:gd name="T5" fmla="*/ 0 h 121"/>
                    <a:gd name="T6" fmla="*/ 1 w 139"/>
                    <a:gd name="T7" fmla="*/ 0 h 121"/>
                    <a:gd name="T8" fmla="*/ 1 w 139"/>
                    <a:gd name="T9" fmla="*/ 0 h 121"/>
                    <a:gd name="T10" fmla="*/ 1 w 139"/>
                    <a:gd name="T11" fmla="*/ 0 h 121"/>
                    <a:gd name="T12" fmla="*/ 1 w 139"/>
                    <a:gd name="T13" fmla="*/ 0 h 121"/>
                    <a:gd name="T14" fmla="*/ 1 w 139"/>
                    <a:gd name="T15" fmla="*/ 0 h 121"/>
                    <a:gd name="T16" fmla="*/ 1 w 139"/>
                    <a:gd name="T17" fmla="*/ 0 h 121"/>
                    <a:gd name="T18" fmla="*/ 1 w 139"/>
                    <a:gd name="T19" fmla="*/ 0 h 121"/>
                    <a:gd name="T20" fmla="*/ 1 w 139"/>
                    <a:gd name="T21" fmla="*/ 0 h 121"/>
                    <a:gd name="T22" fmla="*/ 1 w 139"/>
                    <a:gd name="T23" fmla="*/ 0 h 121"/>
                    <a:gd name="T24" fmla="*/ 1 w 139"/>
                    <a:gd name="T25" fmla="*/ 0 h 121"/>
                    <a:gd name="T26" fmla="*/ 1 w 139"/>
                    <a:gd name="T27" fmla="*/ 0 h 121"/>
                    <a:gd name="T28" fmla="*/ 1 w 139"/>
                    <a:gd name="T29" fmla="*/ 0 h 121"/>
                    <a:gd name="T30" fmla="*/ 0 w 139"/>
                    <a:gd name="T31" fmla="*/ 0 h 121"/>
                    <a:gd name="T32" fmla="*/ 1 w 139"/>
                    <a:gd name="T33" fmla="*/ 0 h 121"/>
                    <a:gd name="T34" fmla="*/ 1 w 139"/>
                    <a:gd name="T35" fmla="*/ 0 h 121"/>
                    <a:gd name="T36" fmla="*/ 1 w 139"/>
                    <a:gd name="T37" fmla="*/ 0 h 121"/>
                    <a:gd name="T38" fmla="*/ 1 w 139"/>
                    <a:gd name="T39" fmla="*/ 0 h 121"/>
                    <a:gd name="T40" fmla="*/ 1 w 139"/>
                    <a:gd name="T41" fmla="*/ 0 h 121"/>
                    <a:gd name="T42" fmla="*/ 1 w 139"/>
                    <a:gd name="T43" fmla="*/ 0 h 121"/>
                    <a:gd name="T44" fmla="*/ 1 w 139"/>
                    <a:gd name="T45" fmla="*/ 0 h 121"/>
                    <a:gd name="T46" fmla="*/ 1 w 139"/>
                    <a:gd name="T47" fmla="*/ 0 h 121"/>
                    <a:gd name="T48" fmla="*/ 1 w 139"/>
                    <a:gd name="T49" fmla="*/ 0 h 121"/>
                    <a:gd name="T50" fmla="*/ 1 w 139"/>
                    <a:gd name="T51" fmla="*/ 0 h 121"/>
                    <a:gd name="T52" fmla="*/ 1 w 139"/>
                    <a:gd name="T53" fmla="*/ 0 h 121"/>
                    <a:gd name="T54" fmla="*/ 1 w 139"/>
                    <a:gd name="T55" fmla="*/ 0 h 121"/>
                    <a:gd name="T56" fmla="*/ 1 w 139"/>
                    <a:gd name="T57" fmla="*/ 0 h 121"/>
                    <a:gd name="T58" fmla="*/ 1 w 139"/>
                    <a:gd name="T59" fmla="*/ 0 h 121"/>
                    <a:gd name="T60" fmla="*/ 1 w 139"/>
                    <a:gd name="T61" fmla="*/ 0 h 121"/>
                    <a:gd name="T62" fmla="*/ 1 w 139"/>
                    <a:gd name="T63" fmla="*/ 0 h 121"/>
                    <a:gd name="T64" fmla="*/ 1 w 139"/>
                    <a:gd name="T65" fmla="*/ 0 h 121"/>
                    <a:gd name="T66" fmla="*/ 1 w 139"/>
                    <a:gd name="T67" fmla="*/ 0 h 121"/>
                    <a:gd name="T68" fmla="*/ 1 w 139"/>
                    <a:gd name="T69" fmla="*/ 0 h 121"/>
                    <a:gd name="T70" fmla="*/ 1 w 139"/>
                    <a:gd name="T71" fmla="*/ 0 h 121"/>
                    <a:gd name="T72" fmla="*/ 1 w 139"/>
                    <a:gd name="T73" fmla="*/ 0 h 121"/>
                    <a:gd name="T74" fmla="*/ 1 w 139"/>
                    <a:gd name="T75" fmla="*/ 0 h 121"/>
                    <a:gd name="T76" fmla="*/ 1 w 139"/>
                    <a:gd name="T77" fmla="*/ 0 h 121"/>
                    <a:gd name="T78" fmla="*/ 1 w 139"/>
                    <a:gd name="T79" fmla="*/ 0 h 121"/>
                    <a:gd name="T80" fmla="*/ 1 w 139"/>
                    <a:gd name="T81" fmla="*/ 0 h 121"/>
                    <a:gd name="T82" fmla="*/ 1 w 139"/>
                    <a:gd name="T83" fmla="*/ 0 h 121"/>
                    <a:gd name="T84" fmla="*/ 1 w 139"/>
                    <a:gd name="T85" fmla="*/ 0 h 121"/>
                    <a:gd name="T86" fmla="*/ 1 w 139"/>
                    <a:gd name="T87" fmla="*/ 0 h 121"/>
                    <a:gd name="T88" fmla="*/ 1 w 139"/>
                    <a:gd name="T89" fmla="*/ 0 h 121"/>
                    <a:gd name="T90" fmla="*/ 1 w 139"/>
                    <a:gd name="T91" fmla="*/ 0 h 121"/>
                    <a:gd name="T92" fmla="*/ 1 w 139"/>
                    <a:gd name="T93" fmla="*/ 0 h 121"/>
                    <a:gd name="T94" fmla="*/ 1 w 139"/>
                    <a:gd name="T95" fmla="*/ 0 h 121"/>
                    <a:gd name="T96" fmla="*/ 1 w 139"/>
                    <a:gd name="T97" fmla="*/ 0 h 121"/>
                    <a:gd name="T98" fmla="*/ 1 w 139"/>
                    <a:gd name="T99" fmla="*/ 0 h 121"/>
                    <a:gd name="T100" fmla="*/ 1 w 139"/>
                    <a:gd name="T101" fmla="*/ 0 h 121"/>
                    <a:gd name="T102" fmla="*/ 1 w 139"/>
                    <a:gd name="T103" fmla="*/ 0 h 121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139"/>
                    <a:gd name="T157" fmla="*/ 0 h 121"/>
                    <a:gd name="T158" fmla="*/ 139 w 139"/>
                    <a:gd name="T159" fmla="*/ 121 h 121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139" h="121">
                      <a:moveTo>
                        <a:pt x="130" y="81"/>
                      </a:moveTo>
                      <a:lnTo>
                        <a:pt x="132" y="77"/>
                      </a:lnTo>
                      <a:lnTo>
                        <a:pt x="136" y="75"/>
                      </a:lnTo>
                      <a:lnTo>
                        <a:pt x="137" y="77"/>
                      </a:lnTo>
                      <a:lnTo>
                        <a:pt x="139" y="81"/>
                      </a:lnTo>
                      <a:lnTo>
                        <a:pt x="137" y="84"/>
                      </a:lnTo>
                      <a:lnTo>
                        <a:pt x="137" y="88"/>
                      </a:lnTo>
                      <a:lnTo>
                        <a:pt x="134" y="93"/>
                      </a:lnTo>
                      <a:lnTo>
                        <a:pt x="128" y="99"/>
                      </a:lnTo>
                      <a:lnTo>
                        <a:pt x="121" y="106"/>
                      </a:lnTo>
                      <a:lnTo>
                        <a:pt x="112" y="110"/>
                      </a:lnTo>
                      <a:lnTo>
                        <a:pt x="101" y="115"/>
                      </a:lnTo>
                      <a:lnTo>
                        <a:pt x="99" y="115"/>
                      </a:lnTo>
                      <a:lnTo>
                        <a:pt x="86" y="119"/>
                      </a:lnTo>
                      <a:lnTo>
                        <a:pt x="72" y="121"/>
                      </a:lnTo>
                      <a:lnTo>
                        <a:pt x="64" y="121"/>
                      </a:lnTo>
                      <a:lnTo>
                        <a:pt x="59" y="119"/>
                      </a:lnTo>
                      <a:lnTo>
                        <a:pt x="51" y="117"/>
                      </a:lnTo>
                      <a:lnTo>
                        <a:pt x="46" y="115"/>
                      </a:lnTo>
                      <a:lnTo>
                        <a:pt x="39" y="114"/>
                      </a:lnTo>
                      <a:lnTo>
                        <a:pt x="37" y="114"/>
                      </a:lnTo>
                      <a:lnTo>
                        <a:pt x="29" y="110"/>
                      </a:lnTo>
                      <a:lnTo>
                        <a:pt x="26" y="108"/>
                      </a:lnTo>
                      <a:lnTo>
                        <a:pt x="20" y="104"/>
                      </a:lnTo>
                      <a:lnTo>
                        <a:pt x="17" y="101"/>
                      </a:lnTo>
                      <a:lnTo>
                        <a:pt x="13" y="97"/>
                      </a:lnTo>
                      <a:lnTo>
                        <a:pt x="9" y="92"/>
                      </a:lnTo>
                      <a:lnTo>
                        <a:pt x="8" y="86"/>
                      </a:lnTo>
                      <a:lnTo>
                        <a:pt x="4" y="82"/>
                      </a:lnTo>
                      <a:lnTo>
                        <a:pt x="4" y="79"/>
                      </a:lnTo>
                      <a:lnTo>
                        <a:pt x="2" y="72"/>
                      </a:lnTo>
                      <a:lnTo>
                        <a:pt x="0" y="66"/>
                      </a:lnTo>
                      <a:lnTo>
                        <a:pt x="0" y="59"/>
                      </a:lnTo>
                      <a:lnTo>
                        <a:pt x="4" y="50"/>
                      </a:lnTo>
                      <a:lnTo>
                        <a:pt x="4" y="48"/>
                      </a:lnTo>
                      <a:lnTo>
                        <a:pt x="9" y="39"/>
                      </a:lnTo>
                      <a:lnTo>
                        <a:pt x="15" y="29"/>
                      </a:lnTo>
                      <a:lnTo>
                        <a:pt x="24" y="20"/>
                      </a:lnTo>
                      <a:lnTo>
                        <a:pt x="33" y="13"/>
                      </a:lnTo>
                      <a:lnTo>
                        <a:pt x="44" y="8"/>
                      </a:lnTo>
                      <a:lnTo>
                        <a:pt x="48" y="6"/>
                      </a:lnTo>
                      <a:lnTo>
                        <a:pt x="59" y="2"/>
                      </a:lnTo>
                      <a:lnTo>
                        <a:pt x="70" y="0"/>
                      </a:lnTo>
                      <a:lnTo>
                        <a:pt x="83" y="2"/>
                      </a:lnTo>
                      <a:lnTo>
                        <a:pt x="94" y="4"/>
                      </a:lnTo>
                      <a:lnTo>
                        <a:pt x="105" y="8"/>
                      </a:lnTo>
                      <a:lnTo>
                        <a:pt x="108" y="8"/>
                      </a:lnTo>
                      <a:lnTo>
                        <a:pt x="117" y="13"/>
                      </a:lnTo>
                      <a:lnTo>
                        <a:pt x="126" y="18"/>
                      </a:lnTo>
                      <a:lnTo>
                        <a:pt x="132" y="24"/>
                      </a:lnTo>
                      <a:lnTo>
                        <a:pt x="137" y="31"/>
                      </a:lnTo>
                      <a:lnTo>
                        <a:pt x="137" y="35"/>
                      </a:lnTo>
                      <a:lnTo>
                        <a:pt x="139" y="42"/>
                      </a:lnTo>
                      <a:lnTo>
                        <a:pt x="137" y="46"/>
                      </a:lnTo>
                      <a:lnTo>
                        <a:pt x="136" y="46"/>
                      </a:lnTo>
                      <a:lnTo>
                        <a:pt x="132" y="46"/>
                      </a:lnTo>
                      <a:lnTo>
                        <a:pt x="130" y="42"/>
                      </a:lnTo>
                      <a:lnTo>
                        <a:pt x="130" y="35"/>
                      </a:lnTo>
                      <a:lnTo>
                        <a:pt x="130" y="39"/>
                      </a:lnTo>
                      <a:lnTo>
                        <a:pt x="126" y="31"/>
                      </a:lnTo>
                      <a:lnTo>
                        <a:pt x="119" y="24"/>
                      </a:lnTo>
                      <a:lnTo>
                        <a:pt x="112" y="18"/>
                      </a:lnTo>
                      <a:lnTo>
                        <a:pt x="101" y="15"/>
                      </a:lnTo>
                      <a:lnTo>
                        <a:pt x="105" y="17"/>
                      </a:lnTo>
                      <a:lnTo>
                        <a:pt x="94" y="13"/>
                      </a:lnTo>
                      <a:lnTo>
                        <a:pt x="83" y="11"/>
                      </a:lnTo>
                      <a:lnTo>
                        <a:pt x="70" y="9"/>
                      </a:lnTo>
                      <a:lnTo>
                        <a:pt x="59" y="11"/>
                      </a:lnTo>
                      <a:lnTo>
                        <a:pt x="48" y="15"/>
                      </a:lnTo>
                      <a:lnTo>
                        <a:pt x="50" y="15"/>
                      </a:lnTo>
                      <a:lnTo>
                        <a:pt x="40" y="20"/>
                      </a:lnTo>
                      <a:lnTo>
                        <a:pt x="29" y="28"/>
                      </a:lnTo>
                      <a:lnTo>
                        <a:pt x="22" y="35"/>
                      </a:lnTo>
                      <a:lnTo>
                        <a:pt x="15" y="44"/>
                      </a:lnTo>
                      <a:lnTo>
                        <a:pt x="11" y="53"/>
                      </a:lnTo>
                      <a:lnTo>
                        <a:pt x="13" y="50"/>
                      </a:lnTo>
                      <a:lnTo>
                        <a:pt x="9" y="59"/>
                      </a:lnTo>
                      <a:lnTo>
                        <a:pt x="9" y="66"/>
                      </a:lnTo>
                      <a:lnTo>
                        <a:pt x="11" y="72"/>
                      </a:lnTo>
                      <a:lnTo>
                        <a:pt x="13" y="79"/>
                      </a:lnTo>
                      <a:lnTo>
                        <a:pt x="11" y="75"/>
                      </a:lnTo>
                      <a:lnTo>
                        <a:pt x="13" y="81"/>
                      </a:lnTo>
                      <a:lnTo>
                        <a:pt x="17" y="86"/>
                      </a:lnTo>
                      <a:lnTo>
                        <a:pt x="20" y="90"/>
                      </a:lnTo>
                      <a:lnTo>
                        <a:pt x="24" y="95"/>
                      </a:lnTo>
                      <a:lnTo>
                        <a:pt x="28" y="99"/>
                      </a:lnTo>
                      <a:lnTo>
                        <a:pt x="31" y="101"/>
                      </a:lnTo>
                      <a:lnTo>
                        <a:pt x="37" y="104"/>
                      </a:lnTo>
                      <a:lnTo>
                        <a:pt x="42" y="106"/>
                      </a:lnTo>
                      <a:lnTo>
                        <a:pt x="39" y="106"/>
                      </a:lnTo>
                      <a:lnTo>
                        <a:pt x="46" y="108"/>
                      </a:lnTo>
                      <a:lnTo>
                        <a:pt x="51" y="110"/>
                      </a:lnTo>
                      <a:lnTo>
                        <a:pt x="59" y="110"/>
                      </a:lnTo>
                      <a:lnTo>
                        <a:pt x="64" y="112"/>
                      </a:lnTo>
                      <a:lnTo>
                        <a:pt x="72" y="112"/>
                      </a:lnTo>
                      <a:lnTo>
                        <a:pt x="86" y="110"/>
                      </a:lnTo>
                      <a:lnTo>
                        <a:pt x="99" y="108"/>
                      </a:lnTo>
                      <a:lnTo>
                        <a:pt x="95" y="108"/>
                      </a:lnTo>
                      <a:lnTo>
                        <a:pt x="106" y="104"/>
                      </a:lnTo>
                      <a:lnTo>
                        <a:pt x="116" y="99"/>
                      </a:lnTo>
                      <a:lnTo>
                        <a:pt x="123" y="93"/>
                      </a:lnTo>
                      <a:lnTo>
                        <a:pt x="126" y="86"/>
                      </a:lnTo>
                      <a:lnTo>
                        <a:pt x="130" y="82"/>
                      </a:lnTo>
                      <a:lnTo>
                        <a:pt x="130" y="84"/>
                      </a:lnTo>
                      <a:lnTo>
                        <a:pt x="130" y="8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5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" name="Freeform 20"/>
                <p:cNvSpPr>
                  <a:spLocks/>
                </p:cNvSpPr>
                <p:nvPr/>
              </p:nvSpPr>
              <p:spPr bwMode="auto">
                <a:xfrm>
                  <a:off x="2541" y="1159"/>
                  <a:ext cx="71" cy="57"/>
                </a:xfrm>
                <a:custGeom>
                  <a:avLst/>
                  <a:gdLst>
                    <a:gd name="T0" fmla="*/ 1 w 141"/>
                    <a:gd name="T1" fmla="*/ 1 h 113"/>
                    <a:gd name="T2" fmla="*/ 1 w 141"/>
                    <a:gd name="T3" fmla="*/ 1 h 113"/>
                    <a:gd name="T4" fmla="*/ 1 w 141"/>
                    <a:gd name="T5" fmla="*/ 1 h 113"/>
                    <a:gd name="T6" fmla="*/ 1 w 141"/>
                    <a:gd name="T7" fmla="*/ 1 h 113"/>
                    <a:gd name="T8" fmla="*/ 1 w 141"/>
                    <a:gd name="T9" fmla="*/ 1 h 113"/>
                    <a:gd name="T10" fmla="*/ 1 w 141"/>
                    <a:gd name="T11" fmla="*/ 1 h 113"/>
                    <a:gd name="T12" fmla="*/ 1 w 141"/>
                    <a:gd name="T13" fmla="*/ 1 h 113"/>
                    <a:gd name="T14" fmla="*/ 1 w 141"/>
                    <a:gd name="T15" fmla="*/ 1 h 113"/>
                    <a:gd name="T16" fmla="*/ 1 w 141"/>
                    <a:gd name="T17" fmla="*/ 1 h 113"/>
                    <a:gd name="T18" fmla="*/ 1 w 141"/>
                    <a:gd name="T19" fmla="*/ 1 h 113"/>
                    <a:gd name="T20" fmla="*/ 1 w 141"/>
                    <a:gd name="T21" fmla="*/ 1 h 113"/>
                    <a:gd name="T22" fmla="*/ 1 w 141"/>
                    <a:gd name="T23" fmla="*/ 1 h 113"/>
                    <a:gd name="T24" fmla="*/ 1 w 141"/>
                    <a:gd name="T25" fmla="*/ 1 h 113"/>
                    <a:gd name="T26" fmla="*/ 0 w 141"/>
                    <a:gd name="T27" fmla="*/ 1 h 113"/>
                    <a:gd name="T28" fmla="*/ 1 w 141"/>
                    <a:gd name="T29" fmla="*/ 1 h 113"/>
                    <a:gd name="T30" fmla="*/ 1 w 141"/>
                    <a:gd name="T31" fmla="*/ 1 h 113"/>
                    <a:gd name="T32" fmla="*/ 1 w 141"/>
                    <a:gd name="T33" fmla="*/ 1 h 113"/>
                    <a:gd name="T34" fmla="*/ 1 w 141"/>
                    <a:gd name="T35" fmla="*/ 1 h 113"/>
                    <a:gd name="T36" fmla="*/ 1 w 141"/>
                    <a:gd name="T37" fmla="*/ 1 h 113"/>
                    <a:gd name="T38" fmla="*/ 1 w 141"/>
                    <a:gd name="T39" fmla="*/ 1 h 113"/>
                    <a:gd name="T40" fmla="*/ 1 w 141"/>
                    <a:gd name="T41" fmla="*/ 0 h 113"/>
                    <a:gd name="T42" fmla="*/ 1 w 141"/>
                    <a:gd name="T43" fmla="*/ 0 h 113"/>
                    <a:gd name="T44" fmla="*/ 1 w 141"/>
                    <a:gd name="T45" fmla="*/ 1 h 113"/>
                    <a:gd name="T46" fmla="*/ 1 w 141"/>
                    <a:gd name="T47" fmla="*/ 1 h 113"/>
                    <a:gd name="T48" fmla="*/ 1 w 141"/>
                    <a:gd name="T49" fmla="*/ 1 h 113"/>
                    <a:gd name="T50" fmla="*/ 1 w 141"/>
                    <a:gd name="T51" fmla="*/ 1 h 113"/>
                    <a:gd name="T52" fmla="*/ 1 w 141"/>
                    <a:gd name="T53" fmla="*/ 1 h 113"/>
                    <a:gd name="T54" fmla="*/ 1 w 141"/>
                    <a:gd name="T55" fmla="*/ 1 h 113"/>
                    <a:gd name="T56" fmla="*/ 1 w 141"/>
                    <a:gd name="T57" fmla="*/ 1 h 113"/>
                    <a:gd name="T58" fmla="*/ 1 w 141"/>
                    <a:gd name="T59" fmla="*/ 1 h 113"/>
                    <a:gd name="T60" fmla="*/ 1 w 141"/>
                    <a:gd name="T61" fmla="*/ 1 h 113"/>
                    <a:gd name="T62" fmla="*/ 1 w 141"/>
                    <a:gd name="T63" fmla="*/ 1 h 113"/>
                    <a:gd name="T64" fmla="*/ 1 w 141"/>
                    <a:gd name="T65" fmla="*/ 1 h 113"/>
                    <a:gd name="T66" fmla="*/ 1 w 141"/>
                    <a:gd name="T67" fmla="*/ 1 h 113"/>
                    <a:gd name="T68" fmla="*/ 1 w 141"/>
                    <a:gd name="T69" fmla="*/ 1 h 113"/>
                    <a:gd name="T70" fmla="*/ 1 w 141"/>
                    <a:gd name="T71" fmla="*/ 1 h 113"/>
                    <a:gd name="T72" fmla="*/ 1 w 141"/>
                    <a:gd name="T73" fmla="*/ 1 h 113"/>
                    <a:gd name="T74" fmla="*/ 1 w 141"/>
                    <a:gd name="T75" fmla="*/ 1 h 113"/>
                    <a:gd name="T76" fmla="*/ 1 w 141"/>
                    <a:gd name="T77" fmla="*/ 1 h 113"/>
                    <a:gd name="T78" fmla="*/ 1 w 141"/>
                    <a:gd name="T79" fmla="*/ 1 h 113"/>
                    <a:gd name="T80" fmla="*/ 1 w 141"/>
                    <a:gd name="T81" fmla="*/ 1 h 113"/>
                    <a:gd name="T82" fmla="*/ 1 w 141"/>
                    <a:gd name="T83" fmla="*/ 1 h 113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141"/>
                    <a:gd name="T127" fmla="*/ 0 h 113"/>
                    <a:gd name="T128" fmla="*/ 141 w 141"/>
                    <a:gd name="T129" fmla="*/ 113 h 113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141" h="113">
                      <a:moveTo>
                        <a:pt x="132" y="78"/>
                      </a:moveTo>
                      <a:lnTo>
                        <a:pt x="134" y="75"/>
                      </a:lnTo>
                      <a:lnTo>
                        <a:pt x="138" y="75"/>
                      </a:lnTo>
                      <a:lnTo>
                        <a:pt x="139" y="75"/>
                      </a:lnTo>
                      <a:lnTo>
                        <a:pt x="141" y="78"/>
                      </a:lnTo>
                      <a:lnTo>
                        <a:pt x="141" y="84"/>
                      </a:lnTo>
                      <a:lnTo>
                        <a:pt x="139" y="86"/>
                      </a:lnTo>
                      <a:lnTo>
                        <a:pt x="136" y="91"/>
                      </a:lnTo>
                      <a:lnTo>
                        <a:pt x="132" y="97"/>
                      </a:lnTo>
                      <a:lnTo>
                        <a:pt x="125" y="100"/>
                      </a:lnTo>
                      <a:lnTo>
                        <a:pt x="118" y="104"/>
                      </a:lnTo>
                      <a:lnTo>
                        <a:pt x="114" y="106"/>
                      </a:lnTo>
                      <a:lnTo>
                        <a:pt x="105" y="108"/>
                      </a:lnTo>
                      <a:lnTo>
                        <a:pt x="96" y="111"/>
                      </a:lnTo>
                      <a:lnTo>
                        <a:pt x="85" y="113"/>
                      </a:lnTo>
                      <a:lnTo>
                        <a:pt x="75" y="113"/>
                      </a:lnTo>
                      <a:lnTo>
                        <a:pt x="64" y="113"/>
                      </a:lnTo>
                      <a:lnTo>
                        <a:pt x="53" y="113"/>
                      </a:lnTo>
                      <a:lnTo>
                        <a:pt x="42" y="109"/>
                      </a:lnTo>
                      <a:lnTo>
                        <a:pt x="33" y="108"/>
                      </a:lnTo>
                      <a:lnTo>
                        <a:pt x="30" y="106"/>
                      </a:lnTo>
                      <a:lnTo>
                        <a:pt x="22" y="100"/>
                      </a:lnTo>
                      <a:lnTo>
                        <a:pt x="15" y="95"/>
                      </a:lnTo>
                      <a:lnTo>
                        <a:pt x="10" y="86"/>
                      </a:lnTo>
                      <a:lnTo>
                        <a:pt x="6" y="78"/>
                      </a:lnTo>
                      <a:lnTo>
                        <a:pt x="4" y="75"/>
                      </a:lnTo>
                      <a:lnTo>
                        <a:pt x="2" y="67"/>
                      </a:lnTo>
                      <a:lnTo>
                        <a:pt x="0" y="58"/>
                      </a:lnTo>
                      <a:lnTo>
                        <a:pt x="0" y="53"/>
                      </a:lnTo>
                      <a:lnTo>
                        <a:pt x="2" y="45"/>
                      </a:lnTo>
                      <a:lnTo>
                        <a:pt x="2" y="42"/>
                      </a:lnTo>
                      <a:lnTo>
                        <a:pt x="6" y="36"/>
                      </a:lnTo>
                      <a:lnTo>
                        <a:pt x="10" y="29"/>
                      </a:lnTo>
                      <a:lnTo>
                        <a:pt x="13" y="25"/>
                      </a:lnTo>
                      <a:lnTo>
                        <a:pt x="19" y="20"/>
                      </a:lnTo>
                      <a:lnTo>
                        <a:pt x="24" y="16"/>
                      </a:lnTo>
                      <a:lnTo>
                        <a:pt x="30" y="12"/>
                      </a:lnTo>
                      <a:lnTo>
                        <a:pt x="37" y="9"/>
                      </a:lnTo>
                      <a:lnTo>
                        <a:pt x="41" y="7"/>
                      </a:lnTo>
                      <a:lnTo>
                        <a:pt x="48" y="5"/>
                      </a:lnTo>
                      <a:lnTo>
                        <a:pt x="55" y="1"/>
                      </a:lnTo>
                      <a:lnTo>
                        <a:pt x="63" y="0"/>
                      </a:lnTo>
                      <a:lnTo>
                        <a:pt x="70" y="0"/>
                      </a:lnTo>
                      <a:lnTo>
                        <a:pt x="74" y="0"/>
                      </a:lnTo>
                      <a:lnTo>
                        <a:pt x="74" y="3"/>
                      </a:lnTo>
                      <a:lnTo>
                        <a:pt x="74" y="7"/>
                      </a:lnTo>
                      <a:lnTo>
                        <a:pt x="70" y="9"/>
                      </a:lnTo>
                      <a:lnTo>
                        <a:pt x="63" y="9"/>
                      </a:lnTo>
                      <a:lnTo>
                        <a:pt x="55" y="11"/>
                      </a:lnTo>
                      <a:lnTo>
                        <a:pt x="48" y="14"/>
                      </a:lnTo>
                      <a:lnTo>
                        <a:pt x="41" y="16"/>
                      </a:lnTo>
                      <a:lnTo>
                        <a:pt x="42" y="14"/>
                      </a:lnTo>
                      <a:lnTo>
                        <a:pt x="37" y="18"/>
                      </a:lnTo>
                      <a:lnTo>
                        <a:pt x="30" y="22"/>
                      </a:lnTo>
                      <a:lnTo>
                        <a:pt x="24" y="27"/>
                      </a:lnTo>
                      <a:lnTo>
                        <a:pt x="19" y="31"/>
                      </a:lnTo>
                      <a:lnTo>
                        <a:pt x="15" y="36"/>
                      </a:lnTo>
                      <a:lnTo>
                        <a:pt x="11" y="42"/>
                      </a:lnTo>
                      <a:lnTo>
                        <a:pt x="13" y="38"/>
                      </a:lnTo>
                      <a:lnTo>
                        <a:pt x="11" y="45"/>
                      </a:lnTo>
                      <a:lnTo>
                        <a:pt x="10" y="53"/>
                      </a:lnTo>
                      <a:lnTo>
                        <a:pt x="10" y="58"/>
                      </a:lnTo>
                      <a:lnTo>
                        <a:pt x="11" y="67"/>
                      </a:lnTo>
                      <a:lnTo>
                        <a:pt x="13" y="75"/>
                      </a:lnTo>
                      <a:lnTo>
                        <a:pt x="11" y="71"/>
                      </a:lnTo>
                      <a:lnTo>
                        <a:pt x="15" y="80"/>
                      </a:lnTo>
                      <a:lnTo>
                        <a:pt x="22" y="87"/>
                      </a:lnTo>
                      <a:lnTo>
                        <a:pt x="28" y="95"/>
                      </a:lnTo>
                      <a:lnTo>
                        <a:pt x="37" y="98"/>
                      </a:lnTo>
                      <a:lnTo>
                        <a:pt x="33" y="98"/>
                      </a:lnTo>
                      <a:lnTo>
                        <a:pt x="42" y="102"/>
                      </a:lnTo>
                      <a:lnTo>
                        <a:pt x="53" y="104"/>
                      </a:lnTo>
                      <a:lnTo>
                        <a:pt x="64" y="104"/>
                      </a:lnTo>
                      <a:lnTo>
                        <a:pt x="75" y="104"/>
                      </a:lnTo>
                      <a:lnTo>
                        <a:pt x="85" y="104"/>
                      </a:lnTo>
                      <a:lnTo>
                        <a:pt x="96" y="102"/>
                      </a:lnTo>
                      <a:lnTo>
                        <a:pt x="105" y="98"/>
                      </a:lnTo>
                      <a:lnTo>
                        <a:pt x="114" y="97"/>
                      </a:lnTo>
                      <a:lnTo>
                        <a:pt x="110" y="97"/>
                      </a:lnTo>
                      <a:lnTo>
                        <a:pt x="119" y="93"/>
                      </a:lnTo>
                      <a:lnTo>
                        <a:pt x="125" y="89"/>
                      </a:lnTo>
                      <a:lnTo>
                        <a:pt x="130" y="84"/>
                      </a:lnTo>
                      <a:lnTo>
                        <a:pt x="134" y="80"/>
                      </a:lnTo>
                      <a:lnTo>
                        <a:pt x="132" y="84"/>
                      </a:lnTo>
                      <a:lnTo>
                        <a:pt x="132" y="7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588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7" name="Line 21"/>
              <p:cNvSpPr>
                <a:spLocks noChangeShapeType="1"/>
              </p:cNvSpPr>
              <p:nvPr/>
            </p:nvSpPr>
            <p:spPr bwMode="auto">
              <a:xfrm>
                <a:off x="2218" y="965"/>
                <a:ext cx="0" cy="2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8" name="Line 22"/>
              <p:cNvSpPr>
                <a:spLocks noChangeShapeType="1"/>
              </p:cNvSpPr>
              <p:nvPr/>
            </p:nvSpPr>
            <p:spPr bwMode="auto">
              <a:xfrm>
                <a:off x="2220" y="1479"/>
                <a:ext cx="0" cy="1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9" name="Line 23"/>
              <p:cNvSpPr>
                <a:spLocks noChangeShapeType="1"/>
              </p:cNvSpPr>
              <p:nvPr/>
            </p:nvSpPr>
            <p:spPr bwMode="auto">
              <a:xfrm flipV="1">
                <a:off x="2037" y="1231"/>
                <a:ext cx="0" cy="35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graphicFrame>
            <p:nvGraphicFramePr>
              <p:cNvPr id="30" name="Object 12"/>
              <p:cNvGraphicFramePr>
                <a:graphicFrameLocks noChangeAspect="1"/>
              </p:cNvGraphicFramePr>
              <p:nvPr/>
            </p:nvGraphicFramePr>
            <p:xfrm>
              <a:off x="1962" y="1644"/>
              <a:ext cx="495" cy="35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5" imgW="545863" imgH="393529" progId="Equation.3">
                      <p:embed/>
                    </p:oleObj>
                  </mc:Choice>
                  <mc:Fallback>
                    <p:oleObj name="Équation" r:id="rId5" imgW="545863" imgH="393529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62" y="1644"/>
                            <a:ext cx="495" cy="35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20" name="Picture 19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210" y="3330311"/>
              <a:ext cx="1819179" cy="20767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Groupe 16"/>
          <p:cNvGrpSpPr>
            <a:grpSpLocks/>
          </p:cNvGrpSpPr>
          <p:nvPr/>
        </p:nvGrpSpPr>
        <p:grpSpPr bwMode="auto">
          <a:xfrm>
            <a:off x="6321425" y="1652588"/>
            <a:ext cx="2520950" cy="4789487"/>
            <a:chOff x="6321496" y="1652588"/>
            <a:chExt cx="2520808" cy="4789330"/>
          </a:xfrm>
        </p:grpSpPr>
        <p:grpSp>
          <p:nvGrpSpPr>
            <p:cNvPr id="38" name="Group 52"/>
            <p:cNvGrpSpPr>
              <a:grpSpLocks/>
            </p:cNvGrpSpPr>
            <p:nvPr/>
          </p:nvGrpSpPr>
          <p:grpSpPr bwMode="auto">
            <a:xfrm>
              <a:off x="6718300" y="1652588"/>
              <a:ext cx="1830388" cy="1609725"/>
              <a:chOff x="3416" y="879"/>
              <a:chExt cx="1153" cy="1014"/>
            </a:xfrm>
          </p:grpSpPr>
          <p:sp>
            <p:nvSpPr>
              <p:cNvPr id="41" name="Rectangle 53"/>
              <p:cNvSpPr>
                <a:spLocks noChangeArrowheads="1"/>
              </p:cNvSpPr>
              <p:nvPr/>
            </p:nvSpPr>
            <p:spPr bwMode="auto">
              <a:xfrm>
                <a:off x="4079" y="1270"/>
                <a:ext cx="483" cy="3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reeform 54"/>
              <p:cNvSpPr>
                <a:spLocks/>
              </p:cNvSpPr>
              <p:nvPr/>
            </p:nvSpPr>
            <p:spPr bwMode="auto">
              <a:xfrm>
                <a:off x="4072" y="1265"/>
                <a:ext cx="497" cy="47"/>
              </a:xfrm>
              <a:custGeom>
                <a:avLst/>
                <a:gdLst>
                  <a:gd name="T0" fmla="*/ 0 w 424"/>
                  <a:gd name="T1" fmla="*/ 58 h 37"/>
                  <a:gd name="T2" fmla="*/ 2 w 424"/>
                  <a:gd name="T3" fmla="*/ 22 h 37"/>
                  <a:gd name="T4" fmla="*/ 21 w 424"/>
                  <a:gd name="T5" fmla="*/ 0 h 37"/>
                  <a:gd name="T6" fmla="*/ 1750 w 424"/>
                  <a:gd name="T7" fmla="*/ 0 h 37"/>
                  <a:gd name="T8" fmla="*/ 1765 w 424"/>
                  <a:gd name="T9" fmla="*/ 22 h 37"/>
                  <a:gd name="T10" fmla="*/ 1773 w 424"/>
                  <a:gd name="T11" fmla="*/ 58 h 37"/>
                  <a:gd name="T12" fmla="*/ 1773 w 424"/>
                  <a:gd name="T13" fmla="*/ 279 h 37"/>
                  <a:gd name="T14" fmla="*/ 1765 w 424"/>
                  <a:gd name="T15" fmla="*/ 297 h 37"/>
                  <a:gd name="T16" fmla="*/ 1750 w 424"/>
                  <a:gd name="T17" fmla="*/ 320 h 37"/>
                  <a:gd name="T18" fmla="*/ 21 w 424"/>
                  <a:gd name="T19" fmla="*/ 320 h 37"/>
                  <a:gd name="T20" fmla="*/ 2 w 424"/>
                  <a:gd name="T21" fmla="*/ 297 h 37"/>
                  <a:gd name="T22" fmla="*/ 0 w 424"/>
                  <a:gd name="T23" fmla="*/ 279 h 37"/>
                  <a:gd name="T24" fmla="*/ 0 w 424"/>
                  <a:gd name="T25" fmla="*/ 58 h 37"/>
                  <a:gd name="T26" fmla="*/ 47 w 424"/>
                  <a:gd name="T27" fmla="*/ 58 h 37"/>
                  <a:gd name="T28" fmla="*/ 47 w 424"/>
                  <a:gd name="T29" fmla="*/ 279 h 37"/>
                  <a:gd name="T30" fmla="*/ 40 w 424"/>
                  <a:gd name="T31" fmla="*/ 244 h 37"/>
                  <a:gd name="T32" fmla="*/ 21 w 424"/>
                  <a:gd name="T33" fmla="*/ 244 h 37"/>
                  <a:gd name="T34" fmla="*/ 1750 w 424"/>
                  <a:gd name="T35" fmla="*/ 244 h 37"/>
                  <a:gd name="T36" fmla="*/ 1743 w 424"/>
                  <a:gd name="T37" fmla="*/ 244 h 37"/>
                  <a:gd name="T38" fmla="*/ 1732 w 424"/>
                  <a:gd name="T39" fmla="*/ 279 h 37"/>
                  <a:gd name="T40" fmla="*/ 1732 w 424"/>
                  <a:gd name="T41" fmla="*/ 58 h 37"/>
                  <a:gd name="T42" fmla="*/ 1743 w 424"/>
                  <a:gd name="T43" fmla="*/ 94 h 37"/>
                  <a:gd name="T44" fmla="*/ 1750 w 424"/>
                  <a:gd name="T45" fmla="*/ 94 h 37"/>
                  <a:gd name="T46" fmla="*/ 21 w 424"/>
                  <a:gd name="T47" fmla="*/ 94 h 37"/>
                  <a:gd name="T48" fmla="*/ 40 w 424"/>
                  <a:gd name="T49" fmla="*/ 94 h 37"/>
                  <a:gd name="T50" fmla="*/ 47 w 424"/>
                  <a:gd name="T51" fmla="*/ 58 h 37"/>
                  <a:gd name="T52" fmla="*/ 0 w 424"/>
                  <a:gd name="T53" fmla="*/ 58 h 3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24"/>
                  <a:gd name="T82" fmla="*/ 0 h 37"/>
                  <a:gd name="T83" fmla="*/ 424 w 424"/>
                  <a:gd name="T84" fmla="*/ 37 h 3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24" h="37">
                    <a:moveTo>
                      <a:pt x="0" y="6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419" y="0"/>
                    </a:lnTo>
                    <a:lnTo>
                      <a:pt x="423" y="2"/>
                    </a:lnTo>
                    <a:lnTo>
                      <a:pt x="424" y="6"/>
                    </a:lnTo>
                    <a:lnTo>
                      <a:pt x="424" y="32"/>
                    </a:lnTo>
                    <a:lnTo>
                      <a:pt x="423" y="35"/>
                    </a:lnTo>
                    <a:lnTo>
                      <a:pt x="419" y="37"/>
                    </a:lnTo>
                    <a:lnTo>
                      <a:pt x="5" y="37"/>
                    </a:lnTo>
                    <a:lnTo>
                      <a:pt x="2" y="35"/>
                    </a:lnTo>
                    <a:lnTo>
                      <a:pt x="0" y="32"/>
                    </a:lnTo>
                    <a:lnTo>
                      <a:pt x="0" y="6"/>
                    </a:lnTo>
                    <a:lnTo>
                      <a:pt x="11" y="6"/>
                    </a:lnTo>
                    <a:lnTo>
                      <a:pt x="11" y="32"/>
                    </a:lnTo>
                    <a:lnTo>
                      <a:pt x="9" y="28"/>
                    </a:lnTo>
                    <a:lnTo>
                      <a:pt x="5" y="28"/>
                    </a:lnTo>
                    <a:lnTo>
                      <a:pt x="419" y="28"/>
                    </a:lnTo>
                    <a:lnTo>
                      <a:pt x="417" y="28"/>
                    </a:lnTo>
                    <a:lnTo>
                      <a:pt x="415" y="32"/>
                    </a:lnTo>
                    <a:lnTo>
                      <a:pt x="415" y="6"/>
                    </a:lnTo>
                    <a:lnTo>
                      <a:pt x="417" y="10"/>
                    </a:lnTo>
                    <a:lnTo>
                      <a:pt x="419" y="10"/>
                    </a:lnTo>
                    <a:lnTo>
                      <a:pt x="5" y="10"/>
                    </a:lnTo>
                    <a:lnTo>
                      <a:pt x="9" y="10"/>
                    </a:lnTo>
                    <a:lnTo>
                      <a:pt x="11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Rectangle 55"/>
              <p:cNvSpPr>
                <a:spLocks noChangeArrowheads="1"/>
              </p:cNvSpPr>
              <p:nvPr/>
            </p:nvSpPr>
            <p:spPr bwMode="auto">
              <a:xfrm>
                <a:off x="3444" y="1038"/>
                <a:ext cx="486" cy="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reeform 56"/>
              <p:cNvSpPr>
                <a:spLocks/>
              </p:cNvSpPr>
              <p:nvPr/>
            </p:nvSpPr>
            <p:spPr bwMode="auto">
              <a:xfrm>
                <a:off x="3440" y="1033"/>
                <a:ext cx="494" cy="542"/>
              </a:xfrm>
              <a:custGeom>
                <a:avLst/>
                <a:gdLst>
                  <a:gd name="T0" fmla="*/ 0 w 423"/>
                  <a:gd name="T1" fmla="*/ 36 h 421"/>
                  <a:gd name="T2" fmla="*/ 0 w 423"/>
                  <a:gd name="T3" fmla="*/ 22 h 421"/>
                  <a:gd name="T4" fmla="*/ 18 w 423"/>
                  <a:gd name="T5" fmla="*/ 0 h 421"/>
                  <a:gd name="T6" fmla="*/ 1692 w 423"/>
                  <a:gd name="T7" fmla="*/ 0 h 421"/>
                  <a:gd name="T8" fmla="*/ 1706 w 423"/>
                  <a:gd name="T9" fmla="*/ 22 h 421"/>
                  <a:gd name="T10" fmla="*/ 1709 w 423"/>
                  <a:gd name="T11" fmla="*/ 36 h 421"/>
                  <a:gd name="T12" fmla="*/ 1709 w 423"/>
                  <a:gd name="T13" fmla="*/ 4024 h 421"/>
                  <a:gd name="T14" fmla="*/ 1706 w 423"/>
                  <a:gd name="T15" fmla="*/ 4070 h 421"/>
                  <a:gd name="T16" fmla="*/ 1692 w 423"/>
                  <a:gd name="T17" fmla="*/ 4093 h 421"/>
                  <a:gd name="T18" fmla="*/ 18 w 423"/>
                  <a:gd name="T19" fmla="*/ 4093 h 421"/>
                  <a:gd name="T20" fmla="*/ 0 w 423"/>
                  <a:gd name="T21" fmla="*/ 4070 h 421"/>
                  <a:gd name="T22" fmla="*/ 0 w 423"/>
                  <a:gd name="T23" fmla="*/ 4024 h 421"/>
                  <a:gd name="T24" fmla="*/ 0 w 423"/>
                  <a:gd name="T25" fmla="*/ 36 h 421"/>
                  <a:gd name="T26" fmla="*/ 40 w 423"/>
                  <a:gd name="T27" fmla="*/ 36 h 421"/>
                  <a:gd name="T28" fmla="*/ 40 w 423"/>
                  <a:gd name="T29" fmla="*/ 4024 h 421"/>
                  <a:gd name="T30" fmla="*/ 29 w 423"/>
                  <a:gd name="T31" fmla="*/ 3996 h 421"/>
                  <a:gd name="T32" fmla="*/ 18 w 423"/>
                  <a:gd name="T33" fmla="*/ 3996 h 421"/>
                  <a:gd name="T34" fmla="*/ 1692 w 423"/>
                  <a:gd name="T35" fmla="*/ 3996 h 421"/>
                  <a:gd name="T36" fmla="*/ 1682 w 423"/>
                  <a:gd name="T37" fmla="*/ 3996 h 421"/>
                  <a:gd name="T38" fmla="*/ 1672 w 423"/>
                  <a:gd name="T39" fmla="*/ 4024 h 421"/>
                  <a:gd name="T40" fmla="*/ 1672 w 423"/>
                  <a:gd name="T41" fmla="*/ 36 h 421"/>
                  <a:gd name="T42" fmla="*/ 1682 w 423"/>
                  <a:gd name="T43" fmla="*/ 76 h 421"/>
                  <a:gd name="T44" fmla="*/ 1692 w 423"/>
                  <a:gd name="T45" fmla="*/ 85 h 421"/>
                  <a:gd name="T46" fmla="*/ 18 w 423"/>
                  <a:gd name="T47" fmla="*/ 85 h 421"/>
                  <a:gd name="T48" fmla="*/ 29 w 423"/>
                  <a:gd name="T49" fmla="*/ 76 h 421"/>
                  <a:gd name="T50" fmla="*/ 40 w 423"/>
                  <a:gd name="T51" fmla="*/ 36 h 421"/>
                  <a:gd name="T52" fmla="*/ 0 w 423"/>
                  <a:gd name="T53" fmla="*/ 36 h 42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23"/>
                  <a:gd name="T82" fmla="*/ 0 h 421"/>
                  <a:gd name="T83" fmla="*/ 423 w 423"/>
                  <a:gd name="T84" fmla="*/ 421 h 42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23" h="421">
                    <a:moveTo>
                      <a:pt x="0" y="4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419" y="0"/>
                    </a:lnTo>
                    <a:lnTo>
                      <a:pt x="421" y="2"/>
                    </a:lnTo>
                    <a:lnTo>
                      <a:pt x="423" y="4"/>
                    </a:lnTo>
                    <a:lnTo>
                      <a:pt x="423" y="415"/>
                    </a:lnTo>
                    <a:lnTo>
                      <a:pt x="421" y="419"/>
                    </a:lnTo>
                    <a:lnTo>
                      <a:pt x="419" y="421"/>
                    </a:lnTo>
                    <a:lnTo>
                      <a:pt x="4" y="421"/>
                    </a:lnTo>
                    <a:lnTo>
                      <a:pt x="0" y="419"/>
                    </a:lnTo>
                    <a:lnTo>
                      <a:pt x="0" y="415"/>
                    </a:lnTo>
                    <a:lnTo>
                      <a:pt x="0" y="4"/>
                    </a:lnTo>
                    <a:lnTo>
                      <a:pt x="9" y="4"/>
                    </a:lnTo>
                    <a:lnTo>
                      <a:pt x="9" y="415"/>
                    </a:lnTo>
                    <a:lnTo>
                      <a:pt x="7" y="412"/>
                    </a:lnTo>
                    <a:lnTo>
                      <a:pt x="4" y="412"/>
                    </a:lnTo>
                    <a:lnTo>
                      <a:pt x="419" y="412"/>
                    </a:lnTo>
                    <a:lnTo>
                      <a:pt x="416" y="412"/>
                    </a:lnTo>
                    <a:lnTo>
                      <a:pt x="414" y="415"/>
                    </a:lnTo>
                    <a:lnTo>
                      <a:pt x="414" y="4"/>
                    </a:lnTo>
                    <a:lnTo>
                      <a:pt x="416" y="8"/>
                    </a:lnTo>
                    <a:lnTo>
                      <a:pt x="419" y="9"/>
                    </a:lnTo>
                    <a:lnTo>
                      <a:pt x="4" y="9"/>
                    </a:lnTo>
                    <a:lnTo>
                      <a:pt x="7" y="8"/>
                    </a:lnTo>
                    <a:lnTo>
                      <a:pt x="9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Rectangle 57"/>
              <p:cNvSpPr>
                <a:spLocks noChangeArrowheads="1"/>
              </p:cNvSpPr>
              <p:nvPr/>
            </p:nvSpPr>
            <p:spPr bwMode="auto">
              <a:xfrm>
                <a:off x="3897" y="1136"/>
                <a:ext cx="63" cy="3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reeform 58"/>
              <p:cNvSpPr>
                <a:spLocks/>
              </p:cNvSpPr>
              <p:nvPr/>
            </p:nvSpPr>
            <p:spPr bwMode="auto">
              <a:xfrm>
                <a:off x="3892" y="1133"/>
                <a:ext cx="73" cy="311"/>
              </a:xfrm>
              <a:custGeom>
                <a:avLst/>
                <a:gdLst>
                  <a:gd name="T0" fmla="*/ 0 w 62"/>
                  <a:gd name="T1" fmla="*/ 36 h 241"/>
                  <a:gd name="T2" fmla="*/ 2 w 62"/>
                  <a:gd name="T3" fmla="*/ 22 h 241"/>
                  <a:gd name="T4" fmla="*/ 25 w 62"/>
                  <a:gd name="T5" fmla="*/ 0 h 241"/>
                  <a:gd name="T6" fmla="*/ 253 w 62"/>
                  <a:gd name="T7" fmla="*/ 0 h 241"/>
                  <a:gd name="T8" fmla="*/ 267 w 62"/>
                  <a:gd name="T9" fmla="*/ 22 h 241"/>
                  <a:gd name="T10" fmla="*/ 268 w 62"/>
                  <a:gd name="T11" fmla="*/ 36 h 241"/>
                  <a:gd name="T12" fmla="*/ 268 w 62"/>
                  <a:gd name="T13" fmla="*/ 2349 h 241"/>
                  <a:gd name="T14" fmla="*/ 267 w 62"/>
                  <a:gd name="T15" fmla="*/ 2383 h 241"/>
                  <a:gd name="T16" fmla="*/ 253 w 62"/>
                  <a:gd name="T17" fmla="*/ 2389 h 241"/>
                  <a:gd name="T18" fmla="*/ 25 w 62"/>
                  <a:gd name="T19" fmla="*/ 2389 h 241"/>
                  <a:gd name="T20" fmla="*/ 2 w 62"/>
                  <a:gd name="T21" fmla="*/ 2383 h 241"/>
                  <a:gd name="T22" fmla="*/ 0 w 62"/>
                  <a:gd name="T23" fmla="*/ 2349 h 241"/>
                  <a:gd name="T24" fmla="*/ 0 w 62"/>
                  <a:gd name="T25" fmla="*/ 36 h 241"/>
                  <a:gd name="T26" fmla="*/ 47 w 62"/>
                  <a:gd name="T27" fmla="*/ 36 h 241"/>
                  <a:gd name="T28" fmla="*/ 47 w 62"/>
                  <a:gd name="T29" fmla="*/ 2349 h 241"/>
                  <a:gd name="T30" fmla="*/ 40 w 62"/>
                  <a:gd name="T31" fmla="*/ 2323 h 241"/>
                  <a:gd name="T32" fmla="*/ 25 w 62"/>
                  <a:gd name="T33" fmla="*/ 2301 h 241"/>
                  <a:gd name="T34" fmla="*/ 253 w 62"/>
                  <a:gd name="T35" fmla="*/ 2301 h 241"/>
                  <a:gd name="T36" fmla="*/ 241 w 62"/>
                  <a:gd name="T37" fmla="*/ 2323 h 241"/>
                  <a:gd name="T38" fmla="*/ 228 w 62"/>
                  <a:gd name="T39" fmla="*/ 2349 h 241"/>
                  <a:gd name="T40" fmla="*/ 228 w 62"/>
                  <a:gd name="T41" fmla="*/ 36 h 241"/>
                  <a:gd name="T42" fmla="*/ 241 w 62"/>
                  <a:gd name="T43" fmla="*/ 68 h 241"/>
                  <a:gd name="T44" fmla="*/ 253 w 62"/>
                  <a:gd name="T45" fmla="*/ 88 h 241"/>
                  <a:gd name="T46" fmla="*/ 25 w 62"/>
                  <a:gd name="T47" fmla="*/ 88 h 241"/>
                  <a:gd name="T48" fmla="*/ 40 w 62"/>
                  <a:gd name="T49" fmla="*/ 68 h 241"/>
                  <a:gd name="T50" fmla="*/ 47 w 62"/>
                  <a:gd name="T51" fmla="*/ 36 h 241"/>
                  <a:gd name="T52" fmla="*/ 0 w 62"/>
                  <a:gd name="T53" fmla="*/ 36 h 24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62"/>
                  <a:gd name="T82" fmla="*/ 0 h 241"/>
                  <a:gd name="T83" fmla="*/ 62 w 62"/>
                  <a:gd name="T84" fmla="*/ 241 h 241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62" h="241">
                    <a:moveTo>
                      <a:pt x="0" y="4"/>
                    </a:moveTo>
                    <a:lnTo>
                      <a:pt x="2" y="2"/>
                    </a:lnTo>
                    <a:lnTo>
                      <a:pt x="6" y="0"/>
                    </a:lnTo>
                    <a:lnTo>
                      <a:pt x="59" y="0"/>
                    </a:lnTo>
                    <a:lnTo>
                      <a:pt x="61" y="2"/>
                    </a:lnTo>
                    <a:lnTo>
                      <a:pt x="62" y="4"/>
                    </a:lnTo>
                    <a:lnTo>
                      <a:pt x="62" y="236"/>
                    </a:lnTo>
                    <a:lnTo>
                      <a:pt x="61" y="240"/>
                    </a:lnTo>
                    <a:lnTo>
                      <a:pt x="59" y="241"/>
                    </a:lnTo>
                    <a:lnTo>
                      <a:pt x="6" y="241"/>
                    </a:lnTo>
                    <a:lnTo>
                      <a:pt x="2" y="240"/>
                    </a:lnTo>
                    <a:lnTo>
                      <a:pt x="0" y="236"/>
                    </a:lnTo>
                    <a:lnTo>
                      <a:pt x="0" y="4"/>
                    </a:lnTo>
                    <a:lnTo>
                      <a:pt x="11" y="4"/>
                    </a:lnTo>
                    <a:lnTo>
                      <a:pt x="11" y="236"/>
                    </a:lnTo>
                    <a:lnTo>
                      <a:pt x="9" y="234"/>
                    </a:lnTo>
                    <a:lnTo>
                      <a:pt x="6" y="232"/>
                    </a:lnTo>
                    <a:lnTo>
                      <a:pt x="59" y="232"/>
                    </a:lnTo>
                    <a:lnTo>
                      <a:pt x="55" y="234"/>
                    </a:lnTo>
                    <a:lnTo>
                      <a:pt x="53" y="236"/>
                    </a:lnTo>
                    <a:lnTo>
                      <a:pt x="53" y="4"/>
                    </a:lnTo>
                    <a:lnTo>
                      <a:pt x="55" y="7"/>
                    </a:lnTo>
                    <a:lnTo>
                      <a:pt x="59" y="9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11" y="4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59"/>
              <p:cNvSpPr>
                <a:spLocks/>
              </p:cNvSpPr>
              <p:nvPr/>
            </p:nvSpPr>
            <p:spPr bwMode="auto">
              <a:xfrm>
                <a:off x="3743" y="1139"/>
                <a:ext cx="7" cy="400"/>
              </a:xfrm>
              <a:custGeom>
                <a:avLst/>
                <a:gdLst>
                  <a:gd name="T0" fmla="*/ 108 w 5"/>
                  <a:gd name="T1" fmla="*/ 3111 h 309"/>
                  <a:gd name="T2" fmla="*/ 108 w 5"/>
                  <a:gd name="T3" fmla="*/ 3130 h 309"/>
                  <a:gd name="T4" fmla="*/ 80 w 5"/>
                  <a:gd name="T5" fmla="*/ 3159 h 309"/>
                  <a:gd name="T6" fmla="*/ 41 w 5"/>
                  <a:gd name="T7" fmla="*/ 3130 h 309"/>
                  <a:gd name="T8" fmla="*/ 0 w 5"/>
                  <a:gd name="T9" fmla="*/ 3111 h 309"/>
                  <a:gd name="T10" fmla="*/ 0 w 5"/>
                  <a:gd name="T11" fmla="*/ 28 h 309"/>
                  <a:gd name="T12" fmla="*/ 41 w 5"/>
                  <a:gd name="T13" fmla="*/ 1 h 309"/>
                  <a:gd name="T14" fmla="*/ 80 w 5"/>
                  <a:gd name="T15" fmla="*/ 0 h 309"/>
                  <a:gd name="T16" fmla="*/ 108 w 5"/>
                  <a:gd name="T17" fmla="*/ 1 h 309"/>
                  <a:gd name="T18" fmla="*/ 108 w 5"/>
                  <a:gd name="T19" fmla="*/ 28 h 309"/>
                  <a:gd name="T20" fmla="*/ 108 w 5"/>
                  <a:gd name="T21" fmla="*/ 3111 h 30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"/>
                  <a:gd name="T34" fmla="*/ 0 h 309"/>
                  <a:gd name="T35" fmla="*/ 5 w 5"/>
                  <a:gd name="T36" fmla="*/ 309 h 30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" h="309">
                    <a:moveTo>
                      <a:pt x="5" y="305"/>
                    </a:moveTo>
                    <a:lnTo>
                      <a:pt x="5" y="307"/>
                    </a:lnTo>
                    <a:lnTo>
                      <a:pt x="4" y="309"/>
                    </a:lnTo>
                    <a:lnTo>
                      <a:pt x="2" y="307"/>
                    </a:lnTo>
                    <a:lnTo>
                      <a:pt x="0" y="305"/>
                    </a:lnTo>
                    <a:lnTo>
                      <a:pt x="0" y="3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05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Freeform 60"/>
              <p:cNvSpPr>
                <a:spLocks/>
              </p:cNvSpPr>
              <p:nvPr/>
            </p:nvSpPr>
            <p:spPr bwMode="auto">
              <a:xfrm>
                <a:off x="3717" y="1069"/>
                <a:ext cx="61" cy="111"/>
              </a:xfrm>
              <a:custGeom>
                <a:avLst/>
                <a:gdLst>
                  <a:gd name="T0" fmla="*/ 0 w 53"/>
                  <a:gd name="T1" fmla="*/ 856 h 86"/>
                  <a:gd name="T2" fmla="*/ 98 w 53"/>
                  <a:gd name="T3" fmla="*/ 0 h 86"/>
                  <a:gd name="T4" fmla="*/ 188 w 53"/>
                  <a:gd name="T5" fmla="*/ 856 h 86"/>
                  <a:gd name="T6" fmla="*/ 98 w 53"/>
                  <a:gd name="T7" fmla="*/ 715 h 86"/>
                  <a:gd name="T8" fmla="*/ 0 w 53"/>
                  <a:gd name="T9" fmla="*/ 85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86"/>
                  <a:gd name="T17" fmla="*/ 53 w 53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86">
                    <a:moveTo>
                      <a:pt x="0" y="86"/>
                    </a:moveTo>
                    <a:lnTo>
                      <a:pt x="28" y="0"/>
                    </a:lnTo>
                    <a:lnTo>
                      <a:pt x="53" y="86"/>
                    </a:lnTo>
                    <a:lnTo>
                      <a:pt x="28" y="71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Rectangle 61"/>
              <p:cNvSpPr>
                <a:spLocks noChangeArrowheads="1"/>
              </p:cNvSpPr>
              <p:nvPr/>
            </p:nvSpPr>
            <p:spPr bwMode="auto">
              <a:xfrm>
                <a:off x="3646" y="1221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u</a:t>
                </a:r>
                <a:endParaRPr lang="fr-FR" sz="1400"/>
              </a:p>
            </p:txBody>
          </p:sp>
          <p:sp>
            <p:nvSpPr>
              <p:cNvPr id="50" name="Freeform 62"/>
              <p:cNvSpPr>
                <a:spLocks/>
              </p:cNvSpPr>
              <p:nvPr/>
            </p:nvSpPr>
            <p:spPr bwMode="auto">
              <a:xfrm>
                <a:off x="3535" y="1004"/>
                <a:ext cx="101" cy="67"/>
              </a:xfrm>
              <a:custGeom>
                <a:avLst/>
                <a:gdLst>
                  <a:gd name="T0" fmla="*/ 0 w 86"/>
                  <a:gd name="T1" fmla="*/ 0 h 52"/>
                  <a:gd name="T2" fmla="*/ 369 w 86"/>
                  <a:gd name="T3" fmla="*/ 259 h 52"/>
                  <a:gd name="T4" fmla="*/ 0 w 86"/>
                  <a:gd name="T5" fmla="*/ 506 h 52"/>
                  <a:gd name="T6" fmla="*/ 58 w 86"/>
                  <a:gd name="T7" fmla="*/ 259 h 52"/>
                  <a:gd name="T8" fmla="*/ 0 w 86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52"/>
                  <a:gd name="T17" fmla="*/ 86 w 86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52">
                    <a:moveTo>
                      <a:pt x="0" y="0"/>
                    </a:moveTo>
                    <a:lnTo>
                      <a:pt x="86" y="26"/>
                    </a:lnTo>
                    <a:lnTo>
                      <a:pt x="0" y="52"/>
                    </a:lnTo>
                    <a:lnTo>
                      <a:pt x="14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Rectangle 63"/>
              <p:cNvSpPr>
                <a:spLocks noChangeArrowheads="1"/>
              </p:cNvSpPr>
              <p:nvPr/>
            </p:nvSpPr>
            <p:spPr bwMode="auto">
              <a:xfrm>
                <a:off x="3416" y="968"/>
                <a:ext cx="59" cy="6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Freeform 64"/>
              <p:cNvSpPr>
                <a:spLocks/>
              </p:cNvSpPr>
              <p:nvPr/>
            </p:nvSpPr>
            <p:spPr bwMode="auto">
              <a:xfrm>
                <a:off x="4319" y="1136"/>
                <a:ext cx="84" cy="302"/>
              </a:xfrm>
              <a:custGeom>
                <a:avLst/>
                <a:gdLst>
                  <a:gd name="T0" fmla="*/ 226 w 74"/>
                  <a:gd name="T1" fmla="*/ 1849 h 234"/>
                  <a:gd name="T2" fmla="*/ 219 w 74"/>
                  <a:gd name="T3" fmla="*/ 1955 h 234"/>
                  <a:gd name="T4" fmla="*/ 201 w 74"/>
                  <a:gd name="T5" fmla="*/ 2131 h 234"/>
                  <a:gd name="T6" fmla="*/ 180 w 74"/>
                  <a:gd name="T7" fmla="*/ 2253 h 234"/>
                  <a:gd name="T8" fmla="*/ 162 w 74"/>
                  <a:gd name="T9" fmla="*/ 2302 h 234"/>
                  <a:gd name="T10" fmla="*/ 131 w 74"/>
                  <a:gd name="T11" fmla="*/ 2326 h 234"/>
                  <a:gd name="T12" fmla="*/ 109 w 74"/>
                  <a:gd name="T13" fmla="*/ 2302 h 234"/>
                  <a:gd name="T14" fmla="*/ 84 w 74"/>
                  <a:gd name="T15" fmla="*/ 2231 h 234"/>
                  <a:gd name="T16" fmla="*/ 68 w 74"/>
                  <a:gd name="T17" fmla="*/ 2177 h 234"/>
                  <a:gd name="T18" fmla="*/ 47 w 74"/>
                  <a:gd name="T19" fmla="*/ 2047 h 234"/>
                  <a:gd name="T20" fmla="*/ 34 w 74"/>
                  <a:gd name="T21" fmla="*/ 1887 h 234"/>
                  <a:gd name="T22" fmla="*/ 18 w 74"/>
                  <a:gd name="T23" fmla="*/ 1710 h 234"/>
                  <a:gd name="T24" fmla="*/ 14 w 74"/>
                  <a:gd name="T25" fmla="*/ 1511 h 234"/>
                  <a:gd name="T26" fmla="*/ 0 w 74"/>
                  <a:gd name="T27" fmla="*/ 1293 h 234"/>
                  <a:gd name="T28" fmla="*/ 0 w 74"/>
                  <a:gd name="T29" fmla="*/ 1051 h 234"/>
                  <a:gd name="T30" fmla="*/ 14 w 74"/>
                  <a:gd name="T31" fmla="*/ 814 h 234"/>
                  <a:gd name="T32" fmla="*/ 18 w 74"/>
                  <a:gd name="T33" fmla="*/ 617 h 234"/>
                  <a:gd name="T34" fmla="*/ 34 w 74"/>
                  <a:gd name="T35" fmla="*/ 443 h 234"/>
                  <a:gd name="T36" fmla="*/ 47 w 74"/>
                  <a:gd name="T37" fmla="*/ 268 h 234"/>
                  <a:gd name="T38" fmla="*/ 68 w 74"/>
                  <a:gd name="T39" fmla="*/ 139 h 234"/>
                  <a:gd name="T40" fmla="*/ 87 w 74"/>
                  <a:gd name="T41" fmla="*/ 46 h 234"/>
                  <a:gd name="T42" fmla="*/ 101 w 74"/>
                  <a:gd name="T43" fmla="*/ 22 h 234"/>
                  <a:gd name="T44" fmla="*/ 127 w 74"/>
                  <a:gd name="T45" fmla="*/ 0 h 234"/>
                  <a:gd name="T46" fmla="*/ 159 w 74"/>
                  <a:gd name="T47" fmla="*/ 22 h 234"/>
                  <a:gd name="T48" fmla="*/ 180 w 74"/>
                  <a:gd name="T49" fmla="*/ 68 h 234"/>
                  <a:gd name="T50" fmla="*/ 201 w 74"/>
                  <a:gd name="T51" fmla="*/ 179 h 234"/>
                  <a:gd name="T52" fmla="*/ 210 w 74"/>
                  <a:gd name="T53" fmla="*/ 268 h 234"/>
                  <a:gd name="T54" fmla="*/ 201 w 74"/>
                  <a:gd name="T55" fmla="*/ 268 h 234"/>
                  <a:gd name="T56" fmla="*/ 192 w 74"/>
                  <a:gd name="T57" fmla="*/ 179 h 234"/>
                  <a:gd name="T58" fmla="*/ 163 w 74"/>
                  <a:gd name="T59" fmla="*/ 68 h 234"/>
                  <a:gd name="T60" fmla="*/ 159 w 74"/>
                  <a:gd name="T61" fmla="*/ 46 h 234"/>
                  <a:gd name="T62" fmla="*/ 127 w 74"/>
                  <a:gd name="T63" fmla="*/ 22 h 234"/>
                  <a:gd name="T64" fmla="*/ 101 w 74"/>
                  <a:gd name="T65" fmla="*/ 46 h 234"/>
                  <a:gd name="T66" fmla="*/ 96 w 74"/>
                  <a:gd name="T67" fmla="*/ 46 h 234"/>
                  <a:gd name="T68" fmla="*/ 75 w 74"/>
                  <a:gd name="T69" fmla="*/ 139 h 234"/>
                  <a:gd name="T70" fmla="*/ 60 w 74"/>
                  <a:gd name="T71" fmla="*/ 268 h 234"/>
                  <a:gd name="T72" fmla="*/ 41 w 74"/>
                  <a:gd name="T73" fmla="*/ 443 h 234"/>
                  <a:gd name="T74" fmla="*/ 26 w 74"/>
                  <a:gd name="T75" fmla="*/ 617 h 234"/>
                  <a:gd name="T76" fmla="*/ 18 w 74"/>
                  <a:gd name="T77" fmla="*/ 814 h 234"/>
                  <a:gd name="T78" fmla="*/ 14 w 74"/>
                  <a:gd name="T79" fmla="*/ 1051 h 234"/>
                  <a:gd name="T80" fmla="*/ 14 w 74"/>
                  <a:gd name="T81" fmla="*/ 1293 h 234"/>
                  <a:gd name="T82" fmla="*/ 18 w 74"/>
                  <a:gd name="T83" fmla="*/ 1511 h 234"/>
                  <a:gd name="T84" fmla="*/ 26 w 74"/>
                  <a:gd name="T85" fmla="*/ 1710 h 234"/>
                  <a:gd name="T86" fmla="*/ 41 w 74"/>
                  <a:gd name="T87" fmla="*/ 1887 h 234"/>
                  <a:gd name="T88" fmla="*/ 60 w 74"/>
                  <a:gd name="T89" fmla="*/ 2047 h 234"/>
                  <a:gd name="T90" fmla="*/ 75 w 74"/>
                  <a:gd name="T91" fmla="*/ 2177 h 234"/>
                  <a:gd name="T92" fmla="*/ 84 w 74"/>
                  <a:gd name="T93" fmla="*/ 2217 h 234"/>
                  <a:gd name="T94" fmla="*/ 109 w 74"/>
                  <a:gd name="T95" fmla="*/ 2259 h 234"/>
                  <a:gd name="T96" fmla="*/ 131 w 74"/>
                  <a:gd name="T97" fmla="*/ 2302 h 234"/>
                  <a:gd name="T98" fmla="*/ 162 w 74"/>
                  <a:gd name="T99" fmla="*/ 2259 h 234"/>
                  <a:gd name="T100" fmla="*/ 163 w 74"/>
                  <a:gd name="T101" fmla="*/ 2253 h 234"/>
                  <a:gd name="T102" fmla="*/ 192 w 74"/>
                  <a:gd name="T103" fmla="*/ 2131 h 234"/>
                  <a:gd name="T104" fmla="*/ 210 w 74"/>
                  <a:gd name="T105" fmla="*/ 1955 h 2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4"/>
                  <a:gd name="T160" fmla="*/ 0 h 234"/>
                  <a:gd name="T161" fmla="*/ 74 w 74"/>
                  <a:gd name="T162" fmla="*/ 234 h 23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4" h="234">
                    <a:moveTo>
                      <a:pt x="72" y="188"/>
                    </a:moveTo>
                    <a:lnTo>
                      <a:pt x="72" y="186"/>
                    </a:lnTo>
                    <a:lnTo>
                      <a:pt x="74" y="188"/>
                    </a:lnTo>
                    <a:lnTo>
                      <a:pt x="70" y="197"/>
                    </a:lnTo>
                    <a:lnTo>
                      <a:pt x="68" y="206"/>
                    </a:lnTo>
                    <a:lnTo>
                      <a:pt x="64" y="215"/>
                    </a:lnTo>
                    <a:lnTo>
                      <a:pt x="61" y="221"/>
                    </a:lnTo>
                    <a:lnTo>
                      <a:pt x="57" y="226"/>
                    </a:lnTo>
                    <a:lnTo>
                      <a:pt x="52" y="230"/>
                    </a:lnTo>
                    <a:lnTo>
                      <a:pt x="52" y="232"/>
                    </a:lnTo>
                    <a:lnTo>
                      <a:pt x="46" y="234"/>
                    </a:lnTo>
                    <a:lnTo>
                      <a:pt x="42" y="234"/>
                    </a:lnTo>
                    <a:lnTo>
                      <a:pt x="39" y="234"/>
                    </a:lnTo>
                    <a:lnTo>
                      <a:pt x="35" y="232"/>
                    </a:lnTo>
                    <a:lnTo>
                      <a:pt x="31" y="228"/>
                    </a:lnTo>
                    <a:lnTo>
                      <a:pt x="26" y="225"/>
                    </a:lnTo>
                    <a:lnTo>
                      <a:pt x="26" y="223"/>
                    </a:lnTo>
                    <a:lnTo>
                      <a:pt x="22" y="219"/>
                    </a:lnTo>
                    <a:lnTo>
                      <a:pt x="19" y="214"/>
                    </a:lnTo>
                    <a:lnTo>
                      <a:pt x="15" y="206"/>
                    </a:lnTo>
                    <a:lnTo>
                      <a:pt x="13" y="199"/>
                    </a:lnTo>
                    <a:lnTo>
                      <a:pt x="11" y="190"/>
                    </a:lnTo>
                    <a:lnTo>
                      <a:pt x="8" y="181"/>
                    </a:lnTo>
                    <a:lnTo>
                      <a:pt x="6" y="172"/>
                    </a:lnTo>
                    <a:lnTo>
                      <a:pt x="4" y="162"/>
                    </a:lnTo>
                    <a:lnTo>
                      <a:pt x="4" y="152"/>
                    </a:lnTo>
                    <a:lnTo>
                      <a:pt x="2" y="141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0" y="106"/>
                    </a:lnTo>
                    <a:lnTo>
                      <a:pt x="2" y="93"/>
                    </a:lnTo>
                    <a:lnTo>
                      <a:pt x="4" y="82"/>
                    </a:lnTo>
                    <a:lnTo>
                      <a:pt x="4" y="71"/>
                    </a:lnTo>
                    <a:lnTo>
                      <a:pt x="6" y="62"/>
                    </a:lnTo>
                    <a:lnTo>
                      <a:pt x="8" y="53"/>
                    </a:lnTo>
                    <a:lnTo>
                      <a:pt x="11" y="44"/>
                    </a:lnTo>
                    <a:lnTo>
                      <a:pt x="13" y="35"/>
                    </a:lnTo>
                    <a:lnTo>
                      <a:pt x="15" y="27"/>
                    </a:lnTo>
                    <a:lnTo>
                      <a:pt x="19" y="20"/>
                    </a:lnTo>
                    <a:lnTo>
                      <a:pt x="22" y="14"/>
                    </a:lnTo>
                    <a:lnTo>
                      <a:pt x="26" y="11"/>
                    </a:lnTo>
                    <a:lnTo>
                      <a:pt x="28" y="5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0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50" y="2"/>
                    </a:lnTo>
                    <a:lnTo>
                      <a:pt x="55" y="5"/>
                    </a:lnTo>
                    <a:lnTo>
                      <a:pt x="57" y="7"/>
                    </a:lnTo>
                    <a:lnTo>
                      <a:pt x="61" y="13"/>
                    </a:lnTo>
                    <a:lnTo>
                      <a:pt x="64" y="18"/>
                    </a:lnTo>
                    <a:lnTo>
                      <a:pt x="68" y="27"/>
                    </a:lnTo>
                    <a:lnTo>
                      <a:pt x="66" y="29"/>
                    </a:lnTo>
                    <a:lnTo>
                      <a:pt x="64" y="27"/>
                    </a:lnTo>
                    <a:lnTo>
                      <a:pt x="61" y="18"/>
                    </a:lnTo>
                    <a:lnTo>
                      <a:pt x="57" y="13"/>
                    </a:lnTo>
                    <a:lnTo>
                      <a:pt x="53" y="7"/>
                    </a:lnTo>
                    <a:lnTo>
                      <a:pt x="55" y="9"/>
                    </a:lnTo>
                    <a:lnTo>
                      <a:pt x="50" y="5"/>
                    </a:lnTo>
                    <a:lnTo>
                      <a:pt x="46" y="3"/>
                    </a:lnTo>
                    <a:lnTo>
                      <a:pt x="41" y="2"/>
                    </a:lnTo>
                    <a:lnTo>
                      <a:pt x="37" y="3"/>
                    </a:lnTo>
                    <a:lnTo>
                      <a:pt x="33" y="5"/>
                    </a:lnTo>
                    <a:lnTo>
                      <a:pt x="30" y="7"/>
                    </a:lnTo>
                    <a:lnTo>
                      <a:pt x="31" y="5"/>
                    </a:lnTo>
                    <a:lnTo>
                      <a:pt x="28" y="11"/>
                    </a:lnTo>
                    <a:lnTo>
                      <a:pt x="24" y="14"/>
                    </a:lnTo>
                    <a:lnTo>
                      <a:pt x="22" y="20"/>
                    </a:lnTo>
                    <a:lnTo>
                      <a:pt x="19" y="27"/>
                    </a:lnTo>
                    <a:lnTo>
                      <a:pt x="15" y="35"/>
                    </a:lnTo>
                    <a:lnTo>
                      <a:pt x="13" y="44"/>
                    </a:lnTo>
                    <a:lnTo>
                      <a:pt x="11" y="53"/>
                    </a:lnTo>
                    <a:lnTo>
                      <a:pt x="9" y="62"/>
                    </a:lnTo>
                    <a:lnTo>
                      <a:pt x="8" y="71"/>
                    </a:lnTo>
                    <a:lnTo>
                      <a:pt x="6" y="82"/>
                    </a:lnTo>
                    <a:lnTo>
                      <a:pt x="4" y="93"/>
                    </a:lnTo>
                    <a:lnTo>
                      <a:pt x="4" y="106"/>
                    </a:lnTo>
                    <a:lnTo>
                      <a:pt x="4" y="117"/>
                    </a:lnTo>
                    <a:lnTo>
                      <a:pt x="4" y="130"/>
                    </a:lnTo>
                    <a:lnTo>
                      <a:pt x="4" y="141"/>
                    </a:lnTo>
                    <a:lnTo>
                      <a:pt x="6" y="152"/>
                    </a:lnTo>
                    <a:lnTo>
                      <a:pt x="8" y="162"/>
                    </a:lnTo>
                    <a:lnTo>
                      <a:pt x="9" y="172"/>
                    </a:lnTo>
                    <a:lnTo>
                      <a:pt x="11" y="181"/>
                    </a:lnTo>
                    <a:lnTo>
                      <a:pt x="13" y="190"/>
                    </a:lnTo>
                    <a:lnTo>
                      <a:pt x="15" y="199"/>
                    </a:lnTo>
                    <a:lnTo>
                      <a:pt x="19" y="206"/>
                    </a:lnTo>
                    <a:lnTo>
                      <a:pt x="22" y="214"/>
                    </a:lnTo>
                    <a:lnTo>
                      <a:pt x="24" y="219"/>
                    </a:lnTo>
                    <a:lnTo>
                      <a:pt x="28" y="223"/>
                    </a:lnTo>
                    <a:lnTo>
                      <a:pt x="26" y="223"/>
                    </a:lnTo>
                    <a:lnTo>
                      <a:pt x="31" y="226"/>
                    </a:lnTo>
                    <a:lnTo>
                      <a:pt x="35" y="228"/>
                    </a:lnTo>
                    <a:lnTo>
                      <a:pt x="39" y="230"/>
                    </a:lnTo>
                    <a:lnTo>
                      <a:pt x="42" y="232"/>
                    </a:lnTo>
                    <a:lnTo>
                      <a:pt x="46" y="230"/>
                    </a:lnTo>
                    <a:lnTo>
                      <a:pt x="52" y="228"/>
                    </a:lnTo>
                    <a:lnTo>
                      <a:pt x="55" y="225"/>
                    </a:lnTo>
                    <a:lnTo>
                      <a:pt x="53" y="226"/>
                    </a:lnTo>
                    <a:lnTo>
                      <a:pt x="57" y="221"/>
                    </a:lnTo>
                    <a:lnTo>
                      <a:pt x="61" y="215"/>
                    </a:lnTo>
                    <a:lnTo>
                      <a:pt x="64" y="206"/>
                    </a:lnTo>
                    <a:lnTo>
                      <a:pt x="68" y="197"/>
                    </a:lnTo>
                    <a:lnTo>
                      <a:pt x="72" y="188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Freeform 65"/>
              <p:cNvSpPr>
                <a:spLocks/>
              </p:cNvSpPr>
              <p:nvPr/>
            </p:nvSpPr>
            <p:spPr bwMode="auto">
              <a:xfrm>
                <a:off x="4380" y="1157"/>
                <a:ext cx="21" cy="38"/>
              </a:xfrm>
              <a:custGeom>
                <a:avLst/>
                <a:gdLst>
                  <a:gd name="T0" fmla="*/ 46 w 19"/>
                  <a:gd name="T1" fmla="*/ 0 h 31"/>
                  <a:gd name="T2" fmla="*/ 46 w 19"/>
                  <a:gd name="T3" fmla="*/ 197 h 31"/>
                  <a:gd name="T4" fmla="*/ 0 w 19"/>
                  <a:gd name="T5" fmla="*/ 38 h 31"/>
                  <a:gd name="T6" fmla="*/ 25 w 19"/>
                  <a:gd name="T7" fmla="*/ 49 h 31"/>
                  <a:gd name="T8" fmla="*/ 46 w 19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9" y="0"/>
                    </a:moveTo>
                    <a:lnTo>
                      <a:pt x="19" y="31"/>
                    </a:lnTo>
                    <a:lnTo>
                      <a:pt x="0" y="6"/>
                    </a:lnTo>
                    <a:lnTo>
                      <a:pt x="11" y="8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Freeform 66"/>
              <p:cNvSpPr>
                <a:spLocks/>
              </p:cNvSpPr>
              <p:nvPr/>
            </p:nvSpPr>
            <p:spPr bwMode="auto">
              <a:xfrm>
                <a:off x="4441" y="1136"/>
                <a:ext cx="84" cy="302"/>
              </a:xfrm>
              <a:custGeom>
                <a:avLst/>
                <a:gdLst>
                  <a:gd name="T0" fmla="*/ 252 w 73"/>
                  <a:gd name="T1" fmla="*/ 1849 h 234"/>
                  <a:gd name="T2" fmla="*/ 244 w 73"/>
                  <a:gd name="T3" fmla="*/ 1955 h 234"/>
                  <a:gd name="T4" fmla="*/ 219 w 73"/>
                  <a:gd name="T5" fmla="*/ 2131 h 234"/>
                  <a:gd name="T6" fmla="*/ 193 w 73"/>
                  <a:gd name="T7" fmla="*/ 2253 h 234"/>
                  <a:gd name="T8" fmla="*/ 173 w 73"/>
                  <a:gd name="T9" fmla="*/ 2302 h 234"/>
                  <a:gd name="T10" fmla="*/ 142 w 73"/>
                  <a:gd name="T11" fmla="*/ 2326 h 234"/>
                  <a:gd name="T12" fmla="*/ 120 w 73"/>
                  <a:gd name="T13" fmla="*/ 2302 h 234"/>
                  <a:gd name="T14" fmla="*/ 90 w 73"/>
                  <a:gd name="T15" fmla="*/ 2231 h 234"/>
                  <a:gd name="T16" fmla="*/ 70 w 73"/>
                  <a:gd name="T17" fmla="*/ 2177 h 234"/>
                  <a:gd name="T18" fmla="*/ 49 w 73"/>
                  <a:gd name="T19" fmla="*/ 2047 h 234"/>
                  <a:gd name="T20" fmla="*/ 32 w 73"/>
                  <a:gd name="T21" fmla="*/ 1887 h 234"/>
                  <a:gd name="T22" fmla="*/ 18 w 73"/>
                  <a:gd name="T23" fmla="*/ 1710 h 234"/>
                  <a:gd name="T24" fmla="*/ 1 w 73"/>
                  <a:gd name="T25" fmla="*/ 1511 h 234"/>
                  <a:gd name="T26" fmla="*/ 0 w 73"/>
                  <a:gd name="T27" fmla="*/ 1293 h 234"/>
                  <a:gd name="T28" fmla="*/ 0 w 73"/>
                  <a:gd name="T29" fmla="*/ 1051 h 234"/>
                  <a:gd name="T30" fmla="*/ 1 w 73"/>
                  <a:gd name="T31" fmla="*/ 814 h 234"/>
                  <a:gd name="T32" fmla="*/ 18 w 73"/>
                  <a:gd name="T33" fmla="*/ 617 h 234"/>
                  <a:gd name="T34" fmla="*/ 32 w 73"/>
                  <a:gd name="T35" fmla="*/ 443 h 234"/>
                  <a:gd name="T36" fmla="*/ 49 w 73"/>
                  <a:gd name="T37" fmla="*/ 268 h 234"/>
                  <a:gd name="T38" fmla="*/ 70 w 73"/>
                  <a:gd name="T39" fmla="*/ 139 h 234"/>
                  <a:gd name="T40" fmla="*/ 94 w 73"/>
                  <a:gd name="T41" fmla="*/ 46 h 234"/>
                  <a:gd name="T42" fmla="*/ 120 w 73"/>
                  <a:gd name="T43" fmla="*/ 22 h 234"/>
                  <a:gd name="T44" fmla="*/ 142 w 73"/>
                  <a:gd name="T45" fmla="*/ 0 h 234"/>
                  <a:gd name="T46" fmla="*/ 173 w 73"/>
                  <a:gd name="T47" fmla="*/ 22 h 234"/>
                  <a:gd name="T48" fmla="*/ 193 w 73"/>
                  <a:gd name="T49" fmla="*/ 68 h 234"/>
                  <a:gd name="T50" fmla="*/ 219 w 73"/>
                  <a:gd name="T51" fmla="*/ 179 h 234"/>
                  <a:gd name="T52" fmla="*/ 231 w 73"/>
                  <a:gd name="T53" fmla="*/ 268 h 234"/>
                  <a:gd name="T54" fmla="*/ 229 w 73"/>
                  <a:gd name="T55" fmla="*/ 268 h 234"/>
                  <a:gd name="T56" fmla="*/ 212 w 73"/>
                  <a:gd name="T57" fmla="*/ 179 h 234"/>
                  <a:gd name="T58" fmla="*/ 188 w 73"/>
                  <a:gd name="T59" fmla="*/ 68 h 234"/>
                  <a:gd name="T60" fmla="*/ 173 w 73"/>
                  <a:gd name="T61" fmla="*/ 46 h 234"/>
                  <a:gd name="T62" fmla="*/ 142 w 73"/>
                  <a:gd name="T63" fmla="*/ 22 h 234"/>
                  <a:gd name="T64" fmla="*/ 120 w 73"/>
                  <a:gd name="T65" fmla="*/ 46 h 234"/>
                  <a:gd name="T66" fmla="*/ 104 w 73"/>
                  <a:gd name="T67" fmla="*/ 46 h 234"/>
                  <a:gd name="T68" fmla="*/ 81 w 73"/>
                  <a:gd name="T69" fmla="*/ 139 h 234"/>
                  <a:gd name="T70" fmla="*/ 56 w 73"/>
                  <a:gd name="T71" fmla="*/ 268 h 234"/>
                  <a:gd name="T72" fmla="*/ 43 w 73"/>
                  <a:gd name="T73" fmla="*/ 443 h 234"/>
                  <a:gd name="T74" fmla="*/ 24 w 73"/>
                  <a:gd name="T75" fmla="*/ 617 h 234"/>
                  <a:gd name="T76" fmla="*/ 18 w 73"/>
                  <a:gd name="T77" fmla="*/ 814 h 234"/>
                  <a:gd name="T78" fmla="*/ 3 w 73"/>
                  <a:gd name="T79" fmla="*/ 1051 h 234"/>
                  <a:gd name="T80" fmla="*/ 3 w 73"/>
                  <a:gd name="T81" fmla="*/ 1293 h 234"/>
                  <a:gd name="T82" fmla="*/ 18 w 73"/>
                  <a:gd name="T83" fmla="*/ 1511 h 234"/>
                  <a:gd name="T84" fmla="*/ 24 w 73"/>
                  <a:gd name="T85" fmla="*/ 1710 h 234"/>
                  <a:gd name="T86" fmla="*/ 43 w 73"/>
                  <a:gd name="T87" fmla="*/ 1887 h 234"/>
                  <a:gd name="T88" fmla="*/ 56 w 73"/>
                  <a:gd name="T89" fmla="*/ 2047 h 234"/>
                  <a:gd name="T90" fmla="*/ 81 w 73"/>
                  <a:gd name="T91" fmla="*/ 2177 h 234"/>
                  <a:gd name="T92" fmla="*/ 90 w 73"/>
                  <a:gd name="T93" fmla="*/ 2217 h 234"/>
                  <a:gd name="T94" fmla="*/ 120 w 73"/>
                  <a:gd name="T95" fmla="*/ 2259 h 234"/>
                  <a:gd name="T96" fmla="*/ 142 w 73"/>
                  <a:gd name="T97" fmla="*/ 2302 h 234"/>
                  <a:gd name="T98" fmla="*/ 173 w 73"/>
                  <a:gd name="T99" fmla="*/ 2259 h 234"/>
                  <a:gd name="T100" fmla="*/ 188 w 73"/>
                  <a:gd name="T101" fmla="*/ 2253 h 234"/>
                  <a:gd name="T102" fmla="*/ 212 w 73"/>
                  <a:gd name="T103" fmla="*/ 2131 h 234"/>
                  <a:gd name="T104" fmla="*/ 231 w 73"/>
                  <a:gd name="T105" fmla="*/ 1955 h 2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3"/>
                  <a:gd name="T160" fmla="*/ 0 h 234"/>
                  <a:gd name="T161" fmla="*/ 73 w 73"/>
                  <a:gd name="T162" fmla="*/ 234 h 23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3" h="234">
                    <a:moveTo>
                      <a:pt x="69" y="188"/>
                    </a:moveTo>
                    <a:lnTo>
                      <a:pt x="71" y="186"/>
                    </a:lnTo>
                    <a:lnTo>
                      <a:pt x="73" y="188"/>
                    </a:lnTo>
                    <a:lnTo>
                      <a:pt x="69" y="197"/>
                    </a:lnTo>
                    <a:lnTo>
                      <a:pt x="66" y="206"/>
                    </a:lnTo>
                    <a:lnTo>
                      <a:pt x="62" y="215"/>
                    </a:lnTo>
                    <a:lnTo>
                      <a:pt x="58" y="221"/>
                    </a:lnTo>
                    <a:lnTo>
                      <a:pt x="55" y="226"/>
                    </a:lnTo>
                    <a:lnTo>
                      <a:pt x="51" y="230"/>
                    </a:lnTo>
                    <a:lnTo>
                      <a:pt x="49" y="232"/>
                    </a:lnTo>
                    <a:lnTo>
                      <a:pt x="45" y="234"/>
                    </a:lnTo>
                    <a:lnTo>
                      <a:pt x="40" y="234"/>
                    </a:lnTo>
                    <a:lnTo>
                      <a:pt x="36" y="234"/>
                    </a:lnTo>
                    <a:lnTo>
                      <a:pt x="33" y="232"/>
                    </a:lnTo>
                    <a:lnTo>
                      <a:pt x="29" y="228"/>
                    </a:lnTo>
                    <a:lnTo>
                      <a:pt x="25" y="225"/>
                    </a:lnTo>
                    <a:lnTo>
                      <a:pt x="23" y="223"/>
                    </a:lnTo>
                    <a:lnTo>
                      <a:pt x="20" y="219"/>
                    </a:lnTo>
                    <a:lnTo>
                      <a:pt x="18" y="214"/>
                    </a:lnTo>
                    <a:lnTo>
                      <a:pt x="14" y="206"/>
                    </a:lnTo>
                    <a:lnTo>
                      <a:pt x="12" y="199"/>
                    </a:lnTo>
                    <a:lnTo>
                      <a:pt x="9" y="190"/>
                    </a:lnTo>
                    <a:lnTo>
                      <a:pt x="7" y="181"/>
                    </a:lnTo>
                    <a:lnTo>
                      <a:pt x="5" y="172"/>
                    </a:lnTo>
                    <a:lnTo>
                      <a:pt x="3" y="162"/>
                    </a:lnTo>
                    <a:lnTo>
                      <a:pt x="1" y="152"/>
                    </a:lnTo>
                    <a:lnTo>
                      <a:pt x="1" y="141"/>
                    </a:lnTo>
                    <a:lnTo>
                      <a:pt x="0" y="130"/>
                    </a:lnTo>
                    <a:lnTo>
                      <a:pt x="0" y="117"/>
                    </a:lnTo>
                    <a:lnTo>
                      <a:pt x="0" y="106"/>
                    </a:lnTo>
                    <a:lnTo>
                      <a:pt x="1" y="93"/>
                    </a:lnTo>
                    <a:lnTo>
                      <a:pt x="1" y="82"/>
                    </a:lnTo>
                    <a:lnTo>
                      <a:pt x="3" y="71"/>
                    </a:lnTo>
                    <a:lnTo>
                      <a:pt x="5" y="62"/>
                    </a:lnTo>
                    <a:lnTo>
                      <a:pt x="7" y="53"/>
                    </a:lnTo>
                    <a:lnTo>
                      <a:pt x="9" y="44"/>
                    </a:lnTo>
                    <a:lnTo>
                      <a:pt x="12" y="35"/>
                    </a:lnTo>
                    <a:lnTo>
                      <a:pt x="14" y="27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3" y="11"/>
                    </a:lnTo>
                    <a:lnTo>
                      <a:pt x="27" y="5"/>
                    </a:lnTo>
                    <a:lnTo>
                      <a:pt x="29" y="5"/>
                    </a:lnTo>
                    <a:lnTo>
                      <a:pt x="33" y="2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4" y="0"/>
                    </a:lnTo>
                    <a:lnTo>
                      <a:pt x="49" y="2"/>
                    </a:lnTo>
                    <a:lnTo>
                      <a:pt x="53" y="5"/>
                    </a:lnTo>
                    <a:lnTo>
                      <a:pt x="55" y="7"/>
                    </a:lnTo>
                    <a:lnTo>
                      <a:pt x="58" y="13"/>
                    </a:lnTo>
                    <a:lnTo>
                      <a:pt x="62" y="18"/>
                    </a:lnTo>
                    <a:lnTo>
                      <a:pt x="66" y="27"/>
                    </a:lnTo>
                    <a:lnTo>
                      <a:pt x="64" y="29"/>
                    </a:lnTo>
                    <a:lnTo>
                      <a:pt x="64" y="27"/>
                    </a:lnTo>
                    <a:lnTo>
                      <a:pt x="60" y="18"/>
                    </a:lnTo>
                    <a:lnTo>
                      <a:pt x="56" y="13"/>
                    </a:lnTo>
                    <a:lnTo>
                      <a:pt x="53" y="7"/>
                    </a:lnTo>
                    <a:lnTo>
                      <a:pt x="53" y="9"/>
                    </a:lnTo>
                    <a:lnTo>
                      <a:pt x="49" y="5"/>
                    </a:lnTo>
                    <a:lnTo>
                      <a:pt x="44" y="3"/>
                    </a:lnTo>
                    <a:lnTo>
                      <a:pt x="40" y="2"/>
                    </a:lnTo>
                    <a:lnTo>
                      <a:pt x="36" y="3"/>
                    </a:lnTo>
                    <a:lnTo>
                      <a:pt x="33" y="5"/>
                    </a:lnTo>
                    <a:lnTo>
                      <a:pt x="29" y="7"/>
                    </a:lnTo>
                    <a:lnTo>
                      <a:pt x="29" y="5"/>
                    </a:lnTo>
                    <a:lnTo>
                      <a:pt x="27" y="11"/>
                    </a:lnTo>
                    <a:lnTo>
                      <a:pt x="23" y="14"/>
                    </a:lnTo>
                    <a:lnTo>
                      <a:pt x="20" y="20"/>
                    </a:lnTo>
                    <a:lnTo>
                      <a:pt x="16" y="27"/>
                    </a:lnTo>
                    <a:lnTo>
                      <a:pt x="14" y="35"/>
                    </a:lnTo>
                    <a:lnTo>
                      <a:pt x="12" y="44"/>
                    </a:lnTo>
                    <a:lnTo>
                      <a:pt x="9" y="53"/>
                    </a:lnTo>
                    <a:lnTo>
                      <a:pt x="7" y="62"/>
                    </a:lnTo>
                    <a:lnTo>
                      <a:pt x="5" y="71"/>
                    </a:lnTo>
                    <a:lnTo>
                      <a:pt x="5" y="82"/>
                    </a:lnTo>
                    <a:lnTo>
                      <a:pt x="3" y="93"/>
                    </a:lnTo>
                    <a:lnTo>
                      <a:pt x="3" y="106"/>
                    </a:lnTo>
                    <a:lnTo>
                      <a:pt x="3" y="117"/>
                    </a:lnTo>
                    <a:lnTo>
                      <a:pt x="3" y="130"/>
                    </a:lnTo>
                    <a:lnTo>
                      <a:pt x="3" y="141"/>
                    </a:lnTo>
                    <a:lnTo>
                      <a:pt x="5" y="152"/>
                    </a:lnTo>
                    <a:lnTo>
                      <a:pt x="5" y="162"/>
                    </a:lnTo>
                    <a:lnTo>
                      <a:pt x="7" y="172"/>
                    </a:lnTo>
                    <a:lnTo>
                      <a:pt x="9" y="181"/>
                    </a:lnTo>
                    <a:lnTo>
                      <a:pt x="12" y="190"/>
                    </a:lnTo>
                    <a:lnTo>
                      <a:pt x="14" y="199"/>
                    </a:lnTo>
                    <a:lnTo>
                      <a:pt x="16" y="206"/>
                    </a:lnTo>
                    <a:lnTo>
                      <a:pt x="20" y="214"/>
                    </a:lnTo>
                    <a:lnTo>
                      <a:pt x="23" y="219"/>
                    </a:lnTo>
                    <a:lnTo>
                      <a:pt x="27" y="223"/>
                    </a:lnTo>
                    <a:lnTo>
                      <a:pt x="25" y="223"/>
                    </a:lnTo>
                    <a:lnTo>
                      <a:pt x="29" y="226"/>
                    </a:lnTo>
                    <a:lnTo>
                      <a:pt x="33" y="228"/>
                    </a:lnTo>
                    <a:lnTo>
                      <a:pt x="36" y="230"/>
                    </a:lnTo>
                    <a:lnTo>
                      <a:pt x="40" y="232"/>
                    </a:lnTo>
                    <a:lnTo>
                      <a:pt x="45" y="230"/>
                    </a:lnTo>
                    <a:lnTo>
                      <a:pt x="49" y="228"/>
                    </a:lnTo>
                    <a:lnTo>
                      <a:pt x="53" y="225"/>
                    </a:lnTo>
                    <a:lnTo>
                      <a:pt x="53" y="226"/>
                    </a:lnTo>
                    <a:lnTo>
                      <a:pt x="56" y="221"/>
                    </a:lnTo>
                    <a:lnTo>
                      <a:pt x="60" y="215"/>
                    </a:lnTo>
                    <a:lnTo>
                      <a:pt x="64" y="206"/>
                    </a:lnTo>
                    <a:lnTo>
                      <a:pt x="66" y="197"/>
                    </a:lnTo>
                    <a:lnTo>
                      <a:pt x="69" y="188"/>
                    </a:lnTo>
                    <a:close/>
                  </a:path>
                </a:pathLst>
              </a:custGeom>
              <a:solidFill>
                <a:srgbClr val="000000"/>
              </a:solidFill>
              <a:ln w="15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Freeform 67"/>
              <p:cNvSpPr>
                <a:spLocks/>
              </p:cNvSpPr>
              <p:nvPr/>
            </p:nvSpPr>
            <p:spPr bwMode="auto">
              <a:xfrm>
                <a:off x="4501" y="1157"/>
                <a:ext cx="24" cy="38"/>
              </a:xfrm>
              <a:custGeom>
                <a:avLst/>
                <a:gdLst>
                  <a:gd name="T0" fmla="*/ 207 w 18"/>
                  <a:gd name="T1" fmla="*/ 0 h 31"/>
                  <a:gd name="T2" fmla="*/ 240 w 18"/>
                  <a:gd name="T3" fmla="*/ 197 h 31"/>
                  <a:gd name="T4" fmla="*/ 0 w 18"/>
                  <a:gd name="T5" fmla="*/ 38 h 31"/>
                  <a:gd name="T6" fmla="*/ 116 w 18"/>
                  <a:gd name="T7" fmla="*/ 49 h 31"/>
                  <a:gd name="T8" fmla="*/ 207 w 18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31"/>
                  <a:gd name="T17" fmla="*/ 18 w 18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31">
                    <a:moveTo>
                      <a:pt x="16" y="0"/>
                    </a:moveTo>
                    <a:lnTo>
                      <a:pt x="18" y="31"/>
                    </a:lnTo>
                    <a:lnTo>
                      <a:pt x="0" y="6"/>
                    </a:lnTo>
                    <a:lnTo>
                      <a:pt x="9" y="8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Rectangle 68"/>
              <p:cNvSpPr>
                <a:spLocks noChangeArrowheads="1"/>
              </p:cNvSpPr>
              <p:nvPr/>
            </p:nvSpPr>
            <p:spPr bwMode="auto">
              <a:xfrm>
                <a:off x="4310" y="988"/>
                <a:ext cx="75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C</a:t>
                </a:r>
                <a:endParaRPr lang="fr-FR" sz="1400"/>
              </a:p>
            </p:txBody>
          </p:sp>
          <p:sp>
            <p:nvSpPr>
              <p:cNvPr id="57" name="Rectangle 69"/>
              <p:cNvSpPr>
                <a:spLocks noChangeArrowheads="1"/>
              </p:cNvSpPr>
              <p:nvPr/>
            </p:nvSpPr>
            <p:spPr bwMode="auto">
              <a:xfrm>
                <a:off x="4471" y="993"/>
                <a:ext cx="77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  <a:latin typeface="Symbol" pitchFamily="18" charset="2"/>
                  </a:rPr>
                  <a:t>w</a:t>
                </a:r>
                <a:endParaRPr lang="fr-FR" sz="1400"/>
              </a:p>
            </p:txBody>
          </p:sp>
          <p:sp>
            <p:nvSpPr>
              <p:cNvPr id="58" name="Rectangle 70"/>
              <p:cNvSpPr>
                <a:spLocks noChangeArrowheads="1"/>
              </p:cNvSpPr>
              <p:nvPr/>
            </p:nvSpPr>
            <p:spPr bwMode="auto">
              <a:xfrm>
                <a:off x="3541" y="879"/>
                <a:ext cx="31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i</a:t>
                </a:r>
                <a:endParaRPr lang="fr-FR" sz="1400"/>
              </a:p>
            </p:txBody>
          </p:sp>
          <p:sp>
            <p:nvSpPr>
              <p:cNvPr id="59" name="Rectangle 71"/>
              <p:cNvSpPr>
                <a:spLocks noChangeArrowheads="1"/>
              </p:cNvSpPr>
              <p:nvPr/>
            </p:nvSpPr>
            <p:spPr bwMode="auto">
              <a:xfrm>
                <a:off x="3825" y="1167"/>
                <a:ext cx="462" cy="233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60" name="Rectangle 72"/>
              <p:cNvSpPr>
                <a:spLocks noChangeArrowheads="1"/>
              </p:cNvSpPr>
              <p:nvPr/>
            </p:nvSpPr>
            <p:spPr bwMode="auto">
              <a:xfrm>
                <a:off x="3892" y="1180"/>
                <a:ext cx="227" cy="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moteur</a:t>
                </a:r>
                <a:endParaRPr lang="fr-FR"/>
              </a:p>
            </p:txBody>
          </p:sp>
          <p:graphicFrame>
            <p:nvGraphicFramePr>
              <p:cNvPr id="61" name="Object 8"/>
              <p:cNvGraphicFramePr>
                <a:graphicFrameLocks noChangeAspect="1"/>
              </p:cNvGraphicFramePr>
              <p:nvPr/>
            </p:nvGraphicFramePr>
            <p:xfrm>
              <a:off x="3514" y="1680"/>
              <a:ext cx="474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8" imgW="520700" imgH="228600" progId="Equation.3">
                      <p:embed/>
                    </p:oleObj>
                  </mc:Choice>
                  <mc:Fallback>
                    <p:oleObj name="Équation" r:id="rId8" imgW="52070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4" y="1680"/>
                            <a:ext cx="474" cy="2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" name="Object 9"/>
              <p:cNvGraphicFramePr>
                <a:graphicFrameLocks noChangeAspect="1"/>
              </p:cNvGraphicFramePr>
              <p:nvPr/>
            </p:nvGraphicFramePr>
            <p:xfrm>
              <a:off x="4069" y="1686"/>
              <a:ext cx="428" cy="2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0" imgW="469900" imgH="228600" progId="Equation.3">
                      <p:embed/>
                    </p:oleObj>
                  </mc:Choice>
                  <mc:Fallback>
                    <p:oleObj name="Équation" r:id="rId10" imgW="46990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69" y="1686"/>
                            <a:ext cx="428" cy="2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39" name="Picture 200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1496" y="4655980"/>
              <a:ext cx="2520808" cy="17859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0" name="ZoneTexte 205"/>
            <p:cNvSpPr txBox="1">
              <a:spLocks noChangeArrowheads="1"/>
            </p:cNvSpPr>
            <p:nvPr/>
          </p:nvSpPr>
          <p:spPr bwMode="auto">
            <a:xfrm>
              <a:off x="6582400" y="3274855"/>
              <a:ext cx="195517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2800"/>
                <a:t>Moteur à Courant Continu</a:t>
              </a:r>
            </a:p>
          </p:txBody>
        </p:sp>
      </p:grpSp>
      <p:sp>
        <p:nvSpPr>
          <p:cNvPr id="64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</p:spTree>
    <p:extLst>
      <p:ext uri="{BB962C8B-B14F-4D97-AF65-F5344CB8AC3E}">
        <p14:creationId xmlns:p14="http://schemas.microsoft.com/office/powerpoint/2010/main" val="364898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SLCI</a:t>
            </a:r>
          </a:p>
        </p:txBody>
      </p:sp>
      <p:grpSp>
        <p:nvGrpSpPr>
          <p:cNvPr id="3" name="Groupe 73"/>
          <p:cNvGrpSpPr>
            <a:grpSpLocks/>
          </p:cNvGrpSpPr>
          <p:nvPr/>
        </p:nvGrpSpPr>
        <p:grpSpPr bwMode="auto">
          <a:xfrm>
            <a:off x="1176338" y="1381125"/>
            <a:ext cx="2522537" cy="3886200"/>
            <a:chOff x="1175605" y="1381428"/>
            <a:chExt cx="2523094" cy="3886434"/>
          </a:xfrm>
        </p:grpSpPr>
        <p:grpSp>
          <p:nvGrpSpPr>
            <p:cNvPr id="4" name="Groupe 72"/>
            <p:cNvGrpSpPr>
              <a:grpSpLocks/>
            </p:cNvGrpSpPr>
            <p:nvPr/>
          </p:nvGrpSpPr>
          <p:grpSpPr bwMode="auto">
            <a:xfrm>
              <a:off x="1750816" y="1381428"/>
              <a:ext cx="1188890" cy="1622523"/>
              <a:chOff x="1750816" y="1381428"/>
              <a:chExt cx="1188890" cy="1622523"/>
            </a:xfrm>
          </p:grpSpPr>
          <p:sp>
            <p:nvSpPr>
              <p:cNvPr id="6" name="Rectangle 76"/>
              <p:cNvSpPr>
                <a:spLocks noChangeArrowheads="1"/>
              </p:cNvSpPr>
              <p:nvPr/>
            </p:nvSpPr>
            <p:spPr bwMode="auto">
              <a:xfrm>
                <a:off x="2254054" y="1381428"/>
                <a:ext cx="25400" cy="1063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7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fr-FR"/>
              </a:p>
            </p:txBody>
          </p:sp>
          <p:sp>
            <p:nvSpPr>
              <p:cNvPr id="7" name="Freeform 77"/>
              <p:cNvSpPr>
                <a:spLocks/>
              </p:cNvSpPr>
              <p:nvPr/>
            </p:nvSpPr>
            <p:spPr bwMode="auto">
              <a:xfrm>
                <a:off x="2392166" y="1937053"/>
                <a:ext cx="4763" cy="42862"/>
              </a:xfrm>
              <a:custGeom>
                <a:avLst/>
                <a:gdLst>
                  <a:gd name="T0" fmla="*/ 0 w 5"/>
                  <a:gd name="T1" fmla="*/ 712055691 h 48"/>
                  <a:gd name="T2" fmla="*/ 864796953 w 5"/>
                  <a:gd name="T3" fmla="*/ 0 h 48"/>
                  <a:gd name="T4" fmla="*/ 864796953 w 5"/>
                  <a:gd name="T5" fmla="*/ 712055691 h 48"/>
                  <a:gd name="T6" fmla="*/ 864796953 w 5"/>
                  <a:gd name="T7" fmla="*/ 1424111381 h 48"/>
                  <a:gd name="T8" fmla="*/ 864796953 w 5"/>
                  <a:gd name="T9" fmla="*/ 1424111381 h 48"/>
                  <a:gd name="T10" fmla="*/ 0 w 5"/>
                  <a:gd name="T11" fmla="*/ 1424111381 h 48"/>
                  <a:gd name="T12" fmla="*/ 0 w 5"/>
                  <a:gd name="T13" fmla="*/ 71205569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8"/>
                  <a:gd name="T23" fmla="*/ 5 w 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8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3" y="48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reeform 78"/>
              <p:cNvSpPr>
                <a:spLocks/>
              </p:cNvSpPr>
              <p:nvPr/>
            </p:nvSpPr>
            <p:spPr bwMode="auto">
              <a:xfrm>
                <a:off x="2392166" y="2029128"/>
                <a:ext cx="4763" cy="42862"/>
              </a:xfrm>
              <a:custGeom>
                <a:avLst/>
                <a:gdLst>
                  <a:gd name="T0" fmla="*/ 0 w 5"/>
                  <a:gd name="T1" fmla="*/ 669515812 h 49"/>
                  <a:gd name="T2" fmla="*/ 864796953 w 5"/>
                  <a:gd name="T3" fmla="*/ 0 h 49"/>
                  <a:gd name="T4" fmla="*/ 864796953 w 5"/>
                  <a:gd name="T5" fmla="*/ 669515812 h 49"/>
                  <a:gd name="T6" fmla="*/ 864796953 w 5"/>
                  <a:gd name="T7" fmla="*/ 669515812 h 49"/>
                  <a:gd name="T8" fmla="*/ 864796953 w 5"/>
                  <a:gd name="T9" fmla="*/ 669515812 h 49"/>
                  <a:gd name="T10" fmla="*/ 0 w 5"/>
                  <a:gd name="T11" fmla="*/ 669515812 h 49"/>
                  <a:gd name="T12" fmla="*/ 0 w 5"/>
                  <a:gd name="T13" fmla="*/ 669515812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3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reeform 79"/>
              <p:cNvSpPr>
                <a:spLocks/>
              </p:cNvSpPr>
              <p:nvPr/>
            </p:nvSpPr>
            <p:spPr bwMode="auto">
              <a:xfrm>
                <a:off x="2392166" y="2121203"/>
                <a:ext cx="4763" cy="42862"/>
              </a:xfrm>
              <a:custGeom>
                <a:avLst/>
                <a:gdLst>
                  <a:gd name="T0" fmla="*/ 0 w 5"/>
                  <a:gd name="T1" fmla="*/ 669515812 h 49"/>
                  <a:gd name="T2" fmla="*/ 864796953 w 5"/>
                  <a:gd name="T3" fmla="*/ 0 h 49"/>
                  <a:gd name="T4" fmla="*/ 864796953 w 5"/>
                  <a:gd name="T5" fmla="*/ 669515812 h 49"/>
                  <a:gd name="T6" fmla="*/ 864796953 w 5"/>
                  <a:gd name="T7" fmla="*/ 669515812 h 49"/>
                  <a:gd name="T8" fmla="*/ 864796953 w 5"/>
                  <a:gd name="T9" fmla="*/ 669515812 h 49"/>
                  <a:gd name="T10" fmla="*/ 0 w 5"/>
                  <a:gd name="T11" fmla="*/ 669515812 h 49"/>
                  <a:gd name="T12" fmla="*/ 0 w 5"/>
                  <a:gd name="T13" fmla="*/ 669515812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3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reeform 80"/>
              <p:cNvSpPr>
                <a:spLocks/>
              </p:cNvSpPr>
              <p:nvPr/>
            </p:nvSpPr>
            <p:spPr bwMode="auto">
              <a:xfrm>
                <a:off x="2392166" y="2210103"/>
                <a:ext cx="4763" cy="46037"/>
              </a:xfrm>
              <a:custGeom>
                <a:avLst/>
                <a:gdLst>
                  <a:gd name="T0" fmla="*/ 0 w 5"/>
                  <a:gd name="T1" fmla="*/ 829754916 h 49"/>
                  <a:gd name="T2" fmla="*/ 864796953 w 5"/>
                  <a:gd name="T3" fmla="*/ 0 h 49"/>
                  <a:gd name="T4" fmla="*/ 864796953 w 5"/>
                  <a:gd name="T5" fmla="*/ 829754916 h 49"/>
                  <a:gd name="T6" fmla="*/ 864796953 w 5"/>
                  <a:gd name="T7" fmla="*/ 1658626673 h 49"/>
                  <a:gd name="T8" fmla="*/ 864796953 w 5"/>
                  <a:gd name="T9" fmla="*/ 1658626673 h 49"/>
                  <a:gd name="T10" fmla="*/ 0 w 5"/>
                  <a:gd name="T11" fmla="*/ 1658626673 h 49"/>
                  <a:gd name="T12" fmla="*/ 0 w 5"/>
                  <a:gd name="T13" fmla="*/ 829754916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3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81"/>
              <p:cNvSpPr>
                <a:spLocks/>
              </p:cNvSpPr>
              <p:nvPr/>
            </p:nvSpPr>
            <p:spPr bwMode="auto">
              <a:xfrm>
                <a:off x="2392166" y="2302178"/>
                <a:ext cx="4763" cy="42862"/>
              </a:xfrm>
              <a:custGeom>
                <a:avLst/>
                <a:gdLst>
                  <a:gd name="T0" fmla="*/ 0 w 5"/>
                  <a:gd name="T1" fmla="*/ 669515812 h 49"/>
                  <a:gd name="T2" fmla="*/ 864796953 w 5"/>
                  <a:gd name="T3" fmla="*/ 0 h 49"/>
                  <a:gd name="T4" fmla="*/ 864796953 w 5"/>
                  <a:gd name="T5" fmla="*/ 669515812 h 49"/>
                  <a:gd name="T6" fmla="*/ 864796953 w 5"/>
                  <a:gd name="T7" fmla="*/ 669515812 h 49"/>
                  <a:gd name="T8" fmla="*/ 864796953 w 5"/>
                  <a:gd name="T9" fmla="*/ 669515812 h 49"/>
                  <a:gd name="T10" fmla="*/ 0 w 5"/>
                  <a:gd name="T11" fmla="*/ 669515812 h 49"/>
                  <a:gd name="T12" fmla="*/ 0 w 5"/>
                  <a:gd name="T13" fmla="*/ 669515812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3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Freeform 82"/>
              <p:cNvSpPr>
                <a:spLocks/>
              </p:cNvSpPr>
              <p:nvPr/>
            </p:nvSpPr>
            <p:spPr bwMode="auto">
              <a:xfrm>
                <a:off x="2392166" y="2394253"/>
                <a:ext cx="4763" cy="6350"/>
              </a:xfrm>
              <a:custGeom>
                <a:avLst/>
                <a:gdLst>
                  <a:gd name="T0" fmla="*/ 0 w 5"/>
                  <a:gd name="T1" fmla="*/ 0 h 9"/>
                  <a:gd name="T2" fmla="*/ 864796953 w 5"/>
                  <a:gd name="T3" fmla="*/ 0 h 9"/>
                  <a:gd name="T4" fmla="*/ 864796953 w 5"/>
                  <a:gd name="T5" fmla="*/ 0 h 9"/>
                  <a:gd name="T6" fmla="*/ 864796953 w 5"/>
                  <a:gd name="T7" fmla="*/ 0 h 9"/>
                  <a:gd name="T8" fmla="*/ 864796953 w 5"/>
                  <a:gd name="T9" fmla="*/ 0 h 9"/>
                  <a:gd name="T10" fmla="*/ 0 w 5"/>
                  <a:gd name="T11" fmla="*/ 0 h 9"/>
                  <a:gd name="T12" fmla="*/ 0 w 5"/>
                  <a:gd name="T13" fmla="*/ 0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9"/>
                  <a:gd name="T23" fmla="*/ 5 w 5"/>
                  <a:gd name="T24" fmla="*/ 9 h 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9">
                    <a:moveTo>
                      <a:pt x="0" y="2"/>
                    </a:moveTo>
                    <a:lnTo>
                      <a:pt x="3" y="0"/>
                    </a:lnTo>
                    <a:lnTo>
                      <a:pt x="5" y="2"/>
                    </a:lnTo>
                    <a:lnTo>
                      <a:pt x="5" y="6"/>
                    </a:lnTo>
                    <a:lnTo>
                      <a:pt x="3" y="9"/>
                    </a:lnTo>
                    <a:lnTo>
                      <a:pt x="0" y="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Rectangle 83"/>
              <p:cNvSpPr>
                <a:spLocks noChangeArrowheads="1"/>
              </p:cNvSpPr>
              <p:nvPr/>
            </p:nvSpPr>
            <p:spPr bwMode="auto">
              <a:xfrm>
                <a:off x="2596954" y="1746553"/>
                <a:ext cx="8890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x</a:t>
                </a:r>
                <a:endParaRPr lang="fr-FR" sz="1400"/>
              </a:p>
            </p:txBody>
          </p:sp>
          <p:sp>
            <p:nvSpPr>
              <p:cNvPr id="14" name="Rectangle 84"/>
              <p:cNvSpPr>
                <a:spLocks noChangeArrowheads="1"/>
              </p:cNvSpPr>
              <p:nvPr/>
            </p:nvSpPr>
            <p:spPr bwMode="auto">
              <a:xfrm>
                <a:off x="2179441" y="2078340"/>
                <a:ext cx="425450" cy="365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Freeform 85"/>
              <p:cNvSpPr>
                <a:spLocks/>
              </p:cNvSpPr>
              <p:nvPr/>
            </p:nvSpPr>
            <p:spPr bwMode="auto">
              <a:xfrm>
                <a:off x="2171504" y="2068815"/>
                <a:ext cx="441325" cy="385762"/>
              </a:xfrm>
              <a:custGeom>
                <a:avLst/>
                <a:gdLst>
                  <a:gd name="T0" fmla="*/ 0 w 433"/>
                  <a:gd name="T1" fmla="*/ 707197964 h 433"/>
                  <a:gd name="T2" fmla="*/ 1058560310 w 433"/>
                  <a:gd name="T3" fmla="*/ 707197964 h 433"/>
                  <a:gd name="T4" fmla="*/ 1058560310 w 433"/>
                  <a:gd name="T5" fmla="*/ 0 h 433"/>
                  <a:gd name="T6" fmla="*/ 2147483647 w 433"/>
                  <a:gd name="T7" fmla="*/ 0 h 433"/>
                  <a:gd name="T8" fmla="*/ 2147483647 w 433"/>
                  <a:gd name="T9" fmla="*/ 707197964 h 433"/>
                  <a:gd name="T10" fmla="*/ 2147483647 w 433"/>
                  <a:gd name="T11" fmla="*/ 707197964 h 433"/>
                  <a:gd name="T12" fmla="*/ 2147483647 w 433"/>
                  <a:gd name="T13" fmla="*/ 2147483647 h 433"/>
                  <a:gd name="T14" fmla="*/ 2147483647 w 433"/>
                  <a:gd name="T15" fmla="*/ 2147483647 h 433"/>
                  <a:gd name="T16" fmla="*/ 2147483647 w 433"/>
                  <a:gd name="T17" fmla="*/ 2147483647 h 433"/>
                  <a:gd name="T18" fmla="*/ 1058560310 w 433"/>
                  <a:gd name="T19" fmla="*/ 2147483647 h 433"/>
                  <a:gd name="T20" fmla="*/ 1058560310 w 433"/>
                  <a:gd name="T21" fmla="*/ 2147483647 h 433"/>
                  <a:gd name="T22" fmla="*/ 0 w 433"/>
                  <a:gd name="T23" fmla="*/ 2147483647 h 433"/>
                  <a:gd name="T24" fmla="*/ 0 w 433"/>
                  <a:gd name="T25" fmla="*/ 707197964 h 433"/>
                  <a:gd name="T26" fmla="*/ 1058560310 w 433"/>
                  <a:gd name="T27" fmla="*/ 707197964 h 433"/>
                  <a:gd name="T28" fmla="*/ 1058560310 w 433"/>
                  <a:gd name="T29" fmla="*/ 2147483647 h 433"/>
                  <a:gd name="T30" fmla="*/ 1058560310 w 433"/>
                  <a:gd name="T31" fmla="*/ 2147483647 h 433"/>
                  <a:gd name="T32" fmla="*/ 1058560310 w 433"/>
                  <a:gd name="T33" fmla="*/ 2147483647 h 433"/>
                  <a:gd name="T34" fmla="*/ 2147483647 w 433"/>
                  <a:gd name="T35" fmla="*/ 2147483647 h 433"/>
                  <a:gd name="T36" fmla="*/ 2147483647 w 433"/>
                  <a:gd name="T37" fmla="*/ 2147483647 h 433"/>
                  <a:gd name="T38" fmla="*/ 2147483647 w 433"/>
                  <a:gd name="T39" fmla="*/ 2147483647 h 433"/>
                  <a:gd name="T40" fmla="*/ 2147483647 w 433"/>
                  <a:gd name="T41" fmla="*/ 707197964 h 433"/>
                  <a:gd name="T42" fmla="*/ 2147483647 w 433"/>
                  <a:gd name="T43" fmla="*/ 707197964 h 433"/>
                  <a:gd name="T44" fmla="*/ 2147483647 w 433"/>
                  <a:gd name="T45" fmla="*/ 707197964 h 433"/>
                  <a:gd name="T46" fmla="*/ 1058560310 w 433"/>
                  <a:gd name="T47" fmla="*/ 707197964 h 433"/>
                  <a:gd name="T48" fmla="*/ 1058560310 w 433"/>
                  <a:gd name="T49" fmla="*/ 707197964 h 433"/>
                  <a:gd name="T50" fmla="*/ 1058560310 w 433"/>
                  <a:gd name="T51" fmla="*/ 707197964 h 433"/>
                  <a:gd name="T52" fmla="*/ 0 w 433"/>
                  <a:gd name="T53" fmla="*/ 707197964 h 43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33"/>
                  <a:gd name="T82" fmla="*/ 0 h 433"/>
                  <a:gd name="T83" fmla="*/ 433 w 433"/>
                  <a:gd name="T84" fmla="*/ 433 h 43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33" h="433">
                    <a:moveTo>
                      <a:pt x="0" y="9"/>
                    </a:moveTo>
                    <a:lnTo>
                      <a:pt x="3" y="3"/>
                    </a:lnTo>
                    <a:lnTo>
                      <a:pt x="9" y="0"/>
                    </a:lnTo>
                    <a:lnTo>
                      <a:pt x="424" y="0"/>
                    </a:lnTo>
                    <a:lnTo>
                      <a:pt x="430" y="3"/>
                    </a:lnTo>
                    <a:lnTo>
                      <a:pt x="433" y="9"/>
                    </a:lnTo>
                    <a:lnTo>
                      <a:pt x="433" y="424"/>
                    </a:lnTo>
                    <a:lnTo>
                      <a:pt x="430" y="430"/>
                    </a:lnTo>
                    <a:lnTo>
                      <a:pt x="424" y="433"/>
                    </a:lnTo>
                    <a:lnTo>
                      <a:pt x="9" y="433"/>
                    </a:lnTo>
                    <a:lnTo>
                      <a:pt x="3" y="430"/>
                    </a:lnTo>
                    <a:lnTo>
                      <a:pt x="0" y="424"/>
                    </a:lnTo>
                    <a:lnTo>
                      <a:pt x="0" y="9"/>
                    </a:lnTo>
                    <a:lnTo>
                      <a:pt x="18" y="9"/>
                    </a:lnTo>
                    <a:lnTo>
                      <a:pt x="18" y="424"/>
                    </a:lnTo>
                    <a:lnTo>
                      <a:pt x="16" y="417"/>
                    </a:lnTo>
                    <a:lnTo>
                      <a:pt x="9" y="415"/>
                    </a:lnTo>
                    <a:lnTo>
                      <a:pt x="424" y="415"/>
                    </a:lnTo>
                    <a:lnTo>
                      <a:pt x="417" y="417"/>
                    </a:lnTo>
                    <a:lnTo>
                      <a:pt x="415" y="424"/>
                    </a:lnTo>
                    <a:lnTo>
                      <a:pt x="415" y="9"/>
                    </a:lnTo>
                    <a:lnTo>
                      <a:pt x="417" y="15"/>
                    </a:lnTo>
                    <a:lnTo>
                      <a:pt x="424" y="18"/>
                    </a:lnTo>
                    <a:lnTo>
                      <a:pt x="9" y="18"/>
                    </a:lnTo>
                    <a:lnTo>
                      <a:pt x="16" y="15"/>
                    </a:lnTo>
                    <a:lnTo>
                      <a:pt x="18" y="9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Rectangle 86"/>
              <p:cNvSpPr>
                <a:spLocks noChangeArrowheads="1"/>
              </p:cNvSpPr>
              <p:nvPr/>
            </p:nvSpPr>
            <p:spPr bwMode="auto">
              <a:xfrm>
                <a:off x="2233416" y="2160890"/>
                <a:ext cx="158750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M</a:t>
                </a:r>
                <a:endParaRPr lang="fr-FR" sz="1400"/>
              </a:p>
            </p:txBody>
          </p:sp>
          <p:sp>
            <p:nvSpPr>
              <p:cNvPr id="17" name="Freeform 87"/>
              <p:cNvSpPr>
                <a:spLocks/>
              </p:cNvSpPr>
              <p:nvPr/>
            </p:nvSpPr>
            <p:spPr bwMode="auto">
              <a:xfrm>
                <a:off x="1750816" y="2256140"/>
                <a:ext cx="285750" cy="11112"/>
              </a:xfrm>
              <a:custGeom>
                <a:avLst/>
                <a:gdLst>
                  <a:gd name="T0" fmla="*/ 1063364537 w 280"/>
                  <a:gd name="T1" fmla="*/ 1030672346 h 11"/>
                  <a:gd name="T2" fmla="*/ 1063364537 w 280"/>
                  <a:gd name="T3" fmla="*/ 1030672346 h 11"/>
                  <a:gd name="T4" fmla="*/ 0 w 280"/>
                  <a:gd name="T5" fmla="*/ 1030672346 h 11"/>
                  <a:gd name="T6" fmla="*/ 1063364537 w 280"/>
                  <a:gd name="T7" fmla="*/ 1030672346 h 11"/>
                  <a:gd name="T8" fmla="*/ 1063364537 w 280"/>
                  <a:gd name="T9" fmla="*/ 0 h 11"/>
                  <a:gd name="T10" fmla="*/ 2147483647 w 280"/>
                  <a:gd name="T11" fmla="*/ 0 h 11"/>
                  <a:gd name="T12" fmla="*/ 2147483647 w 280"/>
                  <a:gd name="T13" fmla="*/ 1030672346 h 11"/>
                  <a:gd name="T14" fmla="*/ 2147483647 w 280"/>
                  <a:gd name="T15" fmla="*/ 1030672346 h 11"/>
                  <a:gd name="T16" fmla="*/ 2147483647 w 280"/>
                  <a:gd name="T17" fmla="*/ 1030672346 h 11"/>
                  <a:gd name="T18" fmla="*/ 2147483647 w 280"/>
                  <a:gd name="T19" fmla="*/ 1030672346 h 11"/>
                  <a:gd name="T20" fmla="*/ 1063364537 w 280"/>
                  <a:gd name="T21" fmla="*/ 1030672346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80"/>
                  <a:gd name="T34" fmla="*/ 0 h 11"/>
                  <a:gd name="T35" fmla="*/ 280 w 280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80" h="11">
                    <a:moveTo>
                      <a:pt x="5" y="11"/>
                    </a:moveTo>
                    <a:lnTo>
                      <a:pt x="2" y="9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275" y="0"/>
                    </a:lnTo>
                    <a:lnTo>
                      <a:pt x="278" y="2"/>
                    </a:lnTo>
                    <a:lnTo>
                      <a:pt x="280" y="5"/>
                    </a:lnTo>
                    <a:lnTo>
                      <a:pt x="278" y="9"/>
                    </a:lnTo>
                    <a:lnTo>
                      <a:pt x="275" y="11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Freeform 88"/>
              <p:cNvSpPr>
                <a:spLocks/>
              </p:cNvSpPr>
              <p:nvPr/>
            </p:nvSpPr>
            <p:spPr bwMode="auto">
              <a:xfrm>
                <a:off x="1984179" y="2224390"/>
                <a:ext cx="142875" cy="74612"/>
              </a:xfrm>
              <a:custGeom>
                <a:avLst/>
                <a:gdLst>
                  <a:gd name="T0" fmla="*/ 0 w 142"/>
                  <a:gd name="T1" fmla="*/ 0 h 85"/>
                  <a:gd name="T2" fmla="*/ 2147483647 w 142"/>
                  <a:gd name="T3" fmla="*/ 676509637 h 85"/>
                  <a:gd name="T4" fmla="*/ 0 w 142"/>
                  <a:gd name="T5" fmla="*/ 1353019275 h 85"/>
                  <a:gd name="T6" fmla="*/ 2036872283 w 142"/>
                  <a:gd name="T7" fmla="*/ 676509637 h 85"/>
                  <a:gd name="T8" fmla="*/ 0 w 142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2"/>
                  <a:gd name="T16" fmla="*/ 0 h 85"/>
                  <a:gd name="T17" fmla="*/ 142 w 142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2" h="85">
                    <a:moveTo>
                      <a:pt x="0" y="0"/>
                    </a:moveTo>
                    <a:lnTo>
                      <a:pt x="142" y="42"/>
                    </a:lnTo>
                    <a:lnTo>
                      <a:pt x="0" y="85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Rectangle 89"/>
              <p:cNvSpPr>
                <a:spLocks noChangeArrowheads="1"/>
              </p:cNvSpPr>
              <p:nvPr/>
            </p:nvSpPr>
            <p:spPr bwMode="auto">
              <a:xfrm>
                <a:off x="1865116" y="1976740"/>
                <a:ext cx="98425" cy="212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F</a:t>
                </a:r>
                <a:endParaRPr lang="fr-FR" sz="1400"/>
              </a:p>
            </p:txBody>
          </p:sp>
          <p:sp>
            <p:nvSpPr>
              <p:cNvPr id="20" name="Line 90"/>
              <p:cNvSpPr>
                <a:spLocks noChangeShapeType="1"/>
              </p:cNvSpPr>
              <p:nvPr/>
            </p:nvSpPr>
            <p:spPr bwMode="auto">
              <a:xfrm>
                <a:off x="2393754" y="1997378"/>
                <a:ext cx="376238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graphicFrame>
            <p:nvGraphicFramePr>
              <p:cNvPr id="21" name="Object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67545450"/>
                  </p:ext>
                </p:extLst>
              </p:nvPr>
            </p:nvGraphicFramePr>
            <p:xfrm>
              <a:off x="1842502" y="2408603"/>
              <a:ext cx="1097204" cy="5953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" imgW="761760" imgH="419040" progId="Equation.3">
                      <p:embed/>
                    </p:oleObj>
                  </mc:Choice>
                  <mc:Fallback>
                    <p:oleObj name="Équation" r:id="rId2" imgW="761760" imgH="419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42502" y="2408603"/>
                            <a:ext cx="1097204" cy="5953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5605" y="3071971"/>
              <a:ext cx="2523094" cy="2195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" name="Groupe 74"/>
          <p:cNvGrpSpPr>
            <a:grpSpLocks/>
          </p:cNvGrpSpPr>
          <p:nvPr/>
        </p:nvGrpSpPr>
        <p:grpSpPr bwMode="auto">
          <a:xfrm>
            <a:off x="3698875" y="1779588"/>
            <a:ext cx="2290763" cy="3538537"/>
            <a:chOff x="3698215" y="1779096"/>
            <a:chExt cx="2291619" cy="3538655"/>
          </a:xfrm>
        </p:grpSpPr>
        <p:grpSp>
          <p:nvGrpSpPr>
            <p:cNvPr id="23" name="Group 92"/>
            <p:cNvGrpSpPr>
              <a:grpSpLocks/>
            </p:cNvGrpSpPr>
            <p:nvPr/>
          </p:nvGrpSpPr>
          <p:grpSpPr bwMode="auto">
            <a:xfrm>
              <a:off x="4098086" y="1779096"/>
              <a:ext cx="1443038" cy="1052513"/>
              <a:chOff x="2379" y="2396"/>
              <a:chExt cx="909" cy="663"/>
            </a:xfrm>
          </p:grpSpPr>
          <p:sp>
            <p:nvSpPr>
              <p:cNvPr id="25" name="Freeform 93"/>
              <p:cNvSpPr>
                <a:spLocks/>
              </p:cNvSpPr>
              <p:nvPr/>
            </p:nvSpPr>
            <p:spPr bwMode="auto">
              <a:xfrm>
                <a:off x="2989" y="2717"/>
                <a:ext cx="242" cy="7"/>
              </a:xfrm>
              <a:custGeom>
                <a:avLst/>
                <a:gdLst>
                  <a:gd name="T0" fmla="*/ 1 w 376"/>
                  <a:gd name="T1" fmla="*/ 1 h 11"/>
                  <a:gd name="T2" fmla="*/ 1 w 376"/>
                  <a:gd name="T3" fmla="*/ 1 h 11"/>
                  <a:gd name="T4" fmla="*/ 0 w 376"/>
                  <a:gd name="T5" fmla="*/ 1 h 11"/>
                  <a:gd name="T6" fmla="*/ 1 w 376"/>
                  <a:gd name="T7" fmla="*/ 1 h 11"/>
                  <a:gd name="T8" fmla="*/ 1 w 376"/>
                  <a:gd name="T9" fmla="*/ 0 h 11"/>
                  <a:gd name="T10" fmla="*/ 7 w 376"/>
                  <a:gd name="T11" fmla="*/ 0 h 11"/>
                  <a:gd name="T12" fmla="*/ 7 w 376"/>
                  <a:gd name="T13" fmla="*/ 1 h 11"/>
                  <a:gd name="T14" fmla="*/ 7 w 376"/>
                  <a:gd name="T15" fmla="*/ 1 h 11"/>
                  <a:gd name="T16" fmla="*/ 7 w 376"/>
                  <a:gd name="T17" fmla="*/ 1 h 11"/>
                  <a:gd name="T18" fmla="*/ 7 w 376"/>
                  <a:gd name="T19" fmla="*/ 1 h 11"/>
                  <a:gd name="T20" fmla="*/ 1 w 376"/>
                  <a:gd name="T21" fmla="*/ 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76"/>
                  <a:gd name="T34" fmla="*/ 0 h 11"/>
                  <a:gd name="T35" fmla="*/ 376 w 376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76" h="11">
                    <a:moveTo>
                      <a:pt x="5" y="11"/>
                    </a:moveTo>
                    <a:lnTo>
                      <a:pt x="1" y="9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5" y="0"/>
                    </a:lnTo>
                    <a:lnTo>
                      <a:pt x="371" y="0"/>
                    </a:lnTo>
                    <a:lnTo>
                      <a:pt x="375" y="2"/>
                    </a:lnTo>
                    <a:lnTo>
                      <a:pt x="376" y="5"/>
                    </a:lnTo>
                    <a:lnTo>
                      <a:pt x="375" y="9"/>
                    </a:lnTo>
                    <a:lnTo>
                      <a:pt x="371" y="11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Freeform 94"/>
              <p:cNvSpPr>
                <a:spLocks/>
              </p:cNvSpPr>
              <p:nvPr/>
            </p:nvSpPr>
            <p:spPr bwMode="auto">
              <a:xfrm>
                <a:off x="3198" y="2697"/>
                <a:ext cx="90" cy="47"/>
              </a:xfrm>
              <a:custGeom>
                <a:avLst/>
                <a:gdLst>
                  <a:gd name="T0" fmla="*/ 0 w 142"/>
                  <a:gd name="T1" fmla="*/ 0 h 85"/>
                  <a:gd name="T2" fmla="*/ 3 w 142"/>
                  <a:gd name="T3" fmla="*/ 1 h 85"/>
                  <a:gd name="T4" fmla="*/ 0 w 142"/>
                  <a:gd name="T5" fmla="*/ 1 h 85"/>
                  <a:gd name="T6" fmla="*/ 1 w 142"/>
                  <a:gd name="T7" fmla="*/ 1 h 85"/>
                  <a:gd name="T8" fmla="*/ 0 w 142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2"/>
                  <a:gd name="T16" fmla="*/ 0 h 85"/>
                  <a:gd name="T17" fmla="*/ 142 w 142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2" h="85">
                    <a:moveTo>
                      <a:pt x="0" y="0"/>
                    </a:moveTo>
                    <a:lnTo>
                      <a:pt x="142" y="42"/>
                    </a:lnTo>
                    <a:lnTo>
                      <a:pt x="0" y="85"/>
                    </a:lnTo>
                    <a:lnTo>
                      <a:pt x="2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Rectangle 95"/>
              <p:cNvSpPr>
                <a:spLocks noChangeArrowheads="1"/>
              </p:cNvSpPr>
              <p:nvPr/>
            </p:nvSpPr>
            <p:spPr bwMode="auto">
              <a:xfrm>
                <a:off x="3089" y="2570"/>
                <a:ext cx="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F</a:t>
                </a:r>
                <a:endParaRPr lang="fr-FR" sz="1400"/>
              </a:p>
            </p:txBody>
          </p:sp>
          <p:sp>
            <p:nvSpPr>
              <p:cNvPr id="28" name="Freeform 96"/>
              <p:cNvSpPr>
                <a:spLocks/>
              </p:cNvSpPr>
              <p:nvPr/>
            </p:nvSpPr>
            <p:spPr bwMode="auto">
              <a:xfrm>
                <a:off x="2986" y="2516"/>
                <a:ext cx="3" cy="27"/>
              </a:xfrm>
              <a:custGeom>
                <a:avLst/>
                <a:gdLst>
                  <a:gd name="T0" fmla="*/ 0 w 5"/>
                  <a:gd name="T1" fmla="*/ 1 h 48"/>
                  <a:gd name="T2" fmla="*/ 1 w 5"/>
                  <a:gd name="T3" fmla="*/ 0 h 48"/>
                  <a:gd name="T4" fmla="*/ 1 w 5"/>
                  <a:gd name="T5" fmla="*/ 1 h 48"/>
                  <a:gd name="T6" fmla="*/ 1 w 5"/>
                  <a:gd name="T7" fmla="*/ 1 h 48"/>
                  <a:gd name="T8" fmla="*/ 1 w 5"/>
                  <a:gd name="T9" fmla="*/ 1 h 48"/>
                  <a:gd name="T10" fmla="*/ 0 w 5"/>
                  <a:gd name="T11" fmla="*/ 1 h 48"/>
                  <a:gd name="T12" fmla="*/ 0 w 5"/>
                  <a:gd name="T13" fmla="*/ 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8"/>
                  <a:gd name="T23" fmla="*/ 5 w 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8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Freeform 97"/>
              <p:cNvSpPr>
                <a:spLocks/>
              </p:cNvSpPr>
              <p:nvPr/>
            </p:nvSpPr>
            <p:spPr bwMode="auto">
              <a:xfrm>
                <a:off x="2986" y="2574"/>
                <a:ext cx="3" cy="27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Freeform 98"/>
              <p:cNvSpPr>
                <a:spLocks/>
              </p:cNvSpPr>
              <p:nvPr/>
            </p:nvSpPr>
            <p:spPr bwMode="auto">
              <a:xfrm>
                <a:off x="2986" y="2632"/>
                <a:ext cx="3" cy="27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Freeform 99"/>
              <p:cNvSpPr>
                <a:spLocks/>
              </p:cNvSpPr>
              <p:nvPr/>
            </p:nvSpPr>
            <p:spPr bwMode="auto">
              <a:xfrm>
                <a:off x="2986" y="2688"/>
                <a:ext cx="3" cy="29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Rectangle 100"/>
              <p:cNvSpPr>
                <a:spLocks noChangeArrowheads="1"/>
              </p:cNvSpPr>
              <p:nvPr/>
            </p:nvSpPr>
            <p:spPr bwMode="auto">
              <a:xfrm>
                <a:off x="3115" y="239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x</a:t>
                </a:r>
                <a:endParaRPr lang="fr-FR" sz="1400"/>
              </a:p>
            </p:txBody>
          </p:sp>
          <p:sp>
            <p:nvSpPr>
              <p:cNvPr id="33" name="Rectangle 101"/>
              <p:cNvSpPr>
                <a:spLocks noChangeArrowheads="1"/>
              </p:cNvSpPr>
              <p:nvPr/>
            </p:nvSpPr>
            <p:spPr bwMode="auto">
              <a:xfrm>
                <a:off x="2559" y="2668"/>
                <a:ext cx="28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Freeform 102"/>
              <p:cNvSpPr>
                <a:spLocks/>
              </p:cNvSpPr>
              <p:nvPr/>
            </p:nvSpPr>
            <p:spPr bwMode="auto">
              <a:xfrm>
                <a:off x="2559" y="2652"/>
                <a:ext cx="149" cy="154"/>
              </a:xfrm>
              <a:custGeom>
                <a:avLst/>
                <a:gdLst>
                  <a:gd name="T0" fmla="*/ 1 w 233"/>
                  <a:gd name="T1" fmla="*/ 1 h 278"/>
                  <a:gd name="T2" fmla="*/ 1 w 233"/>
                  <a:gd name="T3" fmla="*/ 1 h 278"/>
                  <a:gd name="T4" fmla="*/ 1 w 233"/>
                  <a:gd name="T5" fmla="*/ 1 h 278"/>
                  <a:gd name="T6" fmla="*/ 1 w 233"/>
                  <a:gd name="T7" fmla="*/ 1 h 278"/>
                  <a:gd name="T8" fmla="*/ 1 w 233"/>
                  <a:gd name="T9" fmla="*/ 1 h 278"/>
                  <a:gd name="T10" fmla="*/ 1 w 233"/>
                  <a:gd name="T11" fmla="*/ 1 h 278"/>
                  <a:gd name="T12" fmla="*/ 2 w 233"/>
                  <a:gd name="T13" fmla="*/ 1 h 278"/>
                  <a:gd name="T14" fmla="*/ 3 w 233"/>
                  <a:gd name="T15" fmla="*/ 1 h 278"/>
                  <a:gd name="T16" fmla="*/ 3 w 233"/>
                  <a:gd name="T17" fmla="*/ 1 h 278"/>
                  <a:gd name="T18" fmla="*/ 3 w 233"/>
                  <a:gd name="T19" fmla="*/ 1 h 278"/>
                  <a:gd name="T20" fmla="*/ 4 w 233"/>
                  <a:gd name="T21" fmla="*/ 1 h 278"/>
                  <a:gd name="T22" fmla="*/ 4 w 233"/>
                  <a:gd name="T23" fmla="*/ 1 h 278"/>
                  <a:gd name="T24" fmla="*/ 4 w 233"/>
                  <a:gd name="T25" fmla="*/ 1 h 278"/>
                  <a:gd name="T26" fmla="*/ 4 w 233"/>
                  <a:gd name="T27" fmla="*/ 1 h 278"/>
                  <a:gd name="T28" fmla="*/ 4 w 233"/>
                  <a:gd name="T29" fmla="*/ 1 h 278"/>
                  <a:gd name="T30" fmla="*/ 3 w 233"/>
                  <a:gd name="T31" fmla="*/ 1 h 278"/>
                  <a:gd name="T32" fmla="*/ 3 w 233"/>
                  <a:gd name="T33" fmla="*/ 1 h 278"/>
                  <a:gd name="T34" fmla="*/ 3 w 233"/>
                  <a:gd name="T35" fmla="*/ 1 h 278"/>
                  <a:gd name="T36" fmla="*/ 3 w 233"/>
                  <a:gd name="T37" fmla="*/ 1 h 278"/>
                  <a:gd name="T38" fmla="*/ 3 w 233"/>
                  <a:gd name="T39" fmla="*/ 1 h 278"/>
                  <a:gd name="T40" fmla="*/ 3 w 233"/>
                  <a:gd name="T41" fmla="*/ 1 h 278"/>
                  <a:gd name="T42" fmla="*/ 3 w 233"/>
                  <a:gd name="T43" fmla="*/ 1 h 278"/>
                  <a:gd name="T44" fmla="*/ 4 w 233"/>
                  <a:gd name="T45" fmla="*/ 1 h 278"/>
                  <a:gd name="T46" fmla="*/ 4 w 233"/>
                  <a:gd name="T47" fmla="*/ 1 h 278"/>
                  <a:gd name="T48" fmla="*/ 4 w 233"/>
                  <a:gd name="T49" fmla="*/ 1 h 278"/>
                  <a:gd name="T50" fmla="*/ 4 w 233"/>
                  <a:gd name="T51" fmla="*/ 1 h 278"/>
                  <a:gd name="T52" fmla="*/ 3 w 233"/>
                  <a:gd name="T53" fmla="*/ 1 h 278"/>
                  <a:gd name="T54" fmla="*/ 3 w 233"/>
                  <a:gd name="T55" fmla="*/ 1 h 278"/>
                  <a:gd name="T56" fmla="*/ 3 w 233"/>
                  <a:gd name="T57" fmla="*/ 1 h 278"/>
                  <a:gd name="T58" fmla="*/ 2 w 233"/>
                  <a:gd name="T59" fmla="*/ 1 h 278"/>
                  <a:gd name="T60" fmla="*/ 1 w 233"/>
                  <a:gd name="T61" fmla="*/ 1 h 278"/>
                  <a:gd name="T62" fmla="*/ 1 w 233"/>
                  <a:gd name="T63" fmla="*/ 1 h 278"/>
                  <a:gd name="T64" fmla="*/ 1 w 233"/>
                  <a:gd name="T65" fmla="*/ 1 h 278"/>
                  <a:gd name="T66" fmla="*/ 1 w 233"/>
                  <a:gd name="T67" fmla="*/ 1 h 27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33"/>
                  <a:gd name="T103" fmla="*/ 0 h 278"/>
                  <a:gd name="T104" fmla="*/ 233 w 233"/>
                  <a:gd name="T105" fmla="*/ 278 h 27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33" h="278">
                    <a:moveTo>
                      <a:pt x="18" y="134"/>
                    </a:moveTo>
                    <a:lnTo>
                      <a:pt x="15" y="140"/>
                    </a:lnTo>
                    <a:lnTo>
                      <a:pt x="9" y="143"/>
                    </a:lnTo>
                    <a:lnTo>
                      <a:pt x="2" y="140"/>
                    </a:lnTo>
                    <a:lnTo>
                      <a:pt x="0" y="134"/>
                    </a:lnTo>
                    <a:lnTo>
                      <a:pt x="1" y="105"/>
                    </a:lnTo>
                    <a:lnTo>
                      <a:pt x="6" y="81"/>
                    </a:lnTo>
                    <a:lnTo>
                      <a:pt x="14" y="60"/>
                    </a:lnTo>
                    <a:lnTo>
                      <a:pt x="16" y="54"/>
                    </a:lnTo>
                    <a:lnTo>
                      <a:pt x="29" y="36"/>
                    </a:lnTo>
                    <a:lnTo>
                      <a:pt x="43" y="22"/>
                    </a:lnTo>
                    <a:lnTo>
                      <a:pt x="61" y="11"/>
                    </a:lnTo>
                    <a:lnTo>
                      <a:pt x="68" y="9"/>
                    </a:lnTo>
                    <a:lnTo>
                      <a:pt x="90" y="2"/>
                    </a:lnTo>
                    <a:lnTo>
                      <a:pt x="115" y="0"/>
                    </a:lnTo>
                    <a:lnTo>
                      <a:pt x="133" y="5"/>
                    </a:lnTo>
                    <a:lnTo>
                      <a:pt x="140" y="7"/>
                    </a:lnTo>
                    <a:lnTo>
                      <a:pt x="158" y="16"/>
                    </a:lnTo>
                    <a:lnTo>
                      <a:pt x="176" y="29"/>
                    </a:lnTo>
                    <a:lnTo>
                      <a:pt x="193" y="46"/>
                    </a:lnTo>
                    <a:lnTo>
                      <a:pt x="208" y="65"/>
                    </a:lnTo>
                    <a:lnTo>
                      <a:pt x="220" y="86"/>
                    </a:lnTo>
                    <a:lnTo>
                      <a:pt x="222" y="92"/>
                    </a:lnTo>
                    <a:lnTo>
                      <a:pt x="230" y="116"/>
                    </a:lnTo>
                    <a:lnTo>
                      <a:pt x="233" y="139"/>
                    </a:lnTo>
                    <a:lnTo>
                      <a:pt x="231" y="163"/>
                    </a:lnTo>
                    <a:lnTo>
                      <a:pt x="227" y="187"/>
                    </a:lnTo>
                    <a:lnTo>
                      <a:pt x="221" y="208"/>
                    </a:lnTo>
                    <a:lnTo>
                      <a:pt x="218" y="215"/>
                    </a:lnTo>
                    <a:lnTo>
                      <a:pt x="209" y="234"/>
                    </a:lnTo>
                    <a:lnTo>
                      <a:pt x="199" y="251"/>
                    </a:lnTo>
                    <a:lnTo>
                      <a:pt x="186" y="264"/>
                    </a:lnTo>
                    <a:lnTo>
                      <a:pt x="172" y="273"/>
                    </a:lnTo>
                    <a:lnTo>
                      <a:pt x="166" y="275"/>
                    </a:lnTo>
                    <a:lnTo>
                      <a:pt x="150" y="278"/>
                    </a:lnTo>
                    <a:lnTo>
                      <a:pt x="144" y="275"/>
                    </a:lnTo>
                    <a:lnTo>
                      <a:pt x="141" y="269"/>
                    </a:lnTo>
                    <a:lnTo>
                      <a:pt x="144" y="263"/>
                    </a:lnTo>
                    <a:lnTo>
                      <a:pt x="150" y="260"/>
                    </a:lnTo>
                    <a:lnTo>
                      <a:pt x="166" y="257"/>
                    </a:lnTo>
                    <a:lnTo>
                      <a:pt x="159" y="260"/>
                    </a:lnTo>
                    <a:lnTo>
                      <a:pt x="173" y="251"/>
                    </a:lnTo>
                    <a:lnTo>
                      <a:pt x="186" y="238"/>
                    </a:lnTo>
                    <a:lnTo>
                      <a:pt x="197" y="221"/>
                    </a:lnTo>
                    <a:lnTo>
                      <a:pt x="206" y="202"/>
                    </a:lnTo>
                    <a:lnTo>
                      <a:pt x="203" y="208"/>
                    </a:lnTo>
                    <a:lnTo>
                      <a:pt x="209" y="187"/>
                    </a:lnTo>
                    <a:lnTo>
                      <a:pt x="213" y="163"/>
                    </a:lnTo>
                    <a:lnTo>
                      <a:pt x="215" y="139"/>
                    </a:lnTo>
                    <a:lnTo>
                      <a:pt x="212" y="116"/>
                    </a:lnTo>
                    <a:lnTo>
                      <a:pt x="204" y="92"/>
                    </a:lnTo>
                    <a:lnTo>
                      <a:pt x="207" y="99"/>
                    </a:lnTo>
                    <a:lnTo>
                      <a:pt x="195" y="78"/>
                    </a:lnTo>
                    <a:lnTo>
                      <a:pt x="180" y="59"/>
                    </a:lnTo>
                    <a:lnTo>
                      <a:pt x="163" y="42"/>
                    </a:lnTo>
                    <a:lnTo>
                      <a:pt x="145" y="29"/>
                    </a:lnTo>
                    <a:lnTo>
                      <a:pt x="127" y="20"/>
                    </a:lnTo>
                    <a:lnTo>
                      <a:pt x="133" y="23"/>
                    </a:lnTo>
                    <a:lnTo>
                      <a:pt x="115" y="18"/>
                    </a:lnTo>
                    <a:lnTo>
                      <a:pt x="90" y="20"/>
                    </a:lnTo>
                    <a:lnTo>
                      <a:pt x="68" y="27"/>
                    </a:lnTo>
                    <a:lnTo>
                      <a:pt x="74" y="24"/>
                    </a:lnTo>
                    <a:lnTo>
                      <a:pt x="56" y="35"/>
                    </a:lnTo>
                    <a:lnTo>
                      <a:pt x="42" y="49"/>
                    </a:lnTo>
                    <a:lnTo>
                      <a:pt x="29" y="67"/>
                    </a:lnTo>
                    <a:lnTo>
                      <a:pt x="32" y="60"/>
                    </a:lnTo>
                    <a:lnTo>
                      <a:pt x="24" y="81"/>
                    </a:lnTo>
                    <a:lnTo>
                      <a:pt x="19" y="105"/>
                    </a:lnTo>
                    <a:lnTo>
                      <a:pt x="18" y="13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Freeform 103"/>
              <p:cNvSpPr>
                <a:spLocks/>
              </p:cNvSpPr>
              <p:nvPr/>
            </p:nvSpPr>
            <p:spPr bwMode="auto">
              <a:xfrm>
                <a:off x="2603" y="2652"/>
                <a:ext cx="154" cy="154"/>
              </a:xfrm>
              <a:custGeom>
                <a:avLst/>
                <a:gdLst>
                  <a:gd name="T0" fmla="*/ 2 w 240"/>
                  <a:gd name="T1" fmla="*/ 1 h 278"/>
                  <a:gd name="T2" fmla="*/ 2 w 240"/>
                  <a:gd name="T3" fmla="*/ 1 h 278"/>
                  <a:gd name="T4" fmla="*/ 1 w 240"/>
                  <a:gd name="T5" fmla="*/ 1 h 278"/>
                  <a:gd name="T6" fmla="*/ 1 w 240"/>
                  <a:gd name="T7" fmla="*/ 1 h 278"/>
                  <a:gd name="T8" fmla="*/ 1 w 240"/>
                  <a:gd name="T9" fmla="*/ 1 h 278"/>
                  <a:gd name="T10" fmla="*/ 1 w 240"/>
                  <a:gd name="T11" fmla="*/ 1 h 278"/>
                  <a:gd name="T12" fmla="*/ 1 w 240"/>
                  <a:gd name="T13" fmla="*/ 1 h 278"/>
                  <a:gd name="T14" fmla="*/ 1 w 240"/>
                  <a:gd name="T15" fmla="*/ 1 h 278"/>
                  <a:gd name="T16" fmla="*/ 1 w 240"/>
                  <a:gd name="T17" fmla="*/ 1 h 278"/>
                  <a:gd name="T18" fmla="*/ 1 w 240"/>
                  <a:gd name="T19" fmla="*/ 1 h 278"/>
                  <a:gd name="T20" fmla="*/ 1 w 240"/>
                  <a:gd name="T21" fmla="*/ 1 h 278"/>
                  <a:gd name="T22" fmla="*/ 2 w 240"/>
                  <a:gd name="T23" fmla="*/ 1 h 278"/>
                  <a:gd name="T24" fmla="*/ 3 w 240"/>
                  <a:gd name="T25" fmla="*/ 1 h 278"/>
                  <a:gd name="T26" fmla="*/ 3 w 240"/>
                  <a:gd name="T27" fmla="*/ 1 h 278"/>
                  <a:gd name="T28" fmla="*/ 4 w 240"/>
                  <a:gd name="T29" fmla="*/ 1 h 278"/>
                  <a:gd name="T30" fmla="*/ 4 w 240"/>
                  <a:gd name="T31" fmla="*/ 1 h 278"/>
                  <a:gd name="T32" fmla="*/ 4 w 240"/>
                  <a:gd name="T33" fmla="*/ 1 h 278"/>
                  <a:gd name="T34" fmla="*/ 4 w 240"/>
                  <a:gd name="T35" fmla="*/ 1 h 278"/>
                  <a:gd name="T36" fmla="*/ 4 w 240"/>
                  <a:gd name="T37" fmla="*/ 1 h 278"/>
                  <a:gd name="T38" fmla="*/ 4 w 240"/>
                  <a:gd name="T39" fmla="*/ 1 h 278"/>
                  <a:gd name="T40" fmla="*/ 3 w 240"/>
                  <a:gd name="T41" fmla="*/ 1 h 278"/>
                  <a:gd name="T42" fmla="*/ 3 w 240"/>
                  <a:gd name="T43" fmla="*/ 1 h 278"/>
                  <a:gd name="T44" fmla="*/ 3 w 240"/>
                  <a:gd name="T45" fmla="*/ 1 h 278"/>
                  <a:gd name="T46" fmla="*/ 3 w 240"/>
                  <a:gd name="T47" fmla="*/ 1 h 278"/>
                  <a:gd name="T48" fmla="*/ 3 w 240"/>
                  <a:gd name="T49" fmla="*/ 1 h 278"/>
                  <a:gd name="T50" fmla="*/ 3 w 240"/>
                  <a:gd name="T51" fmla="*/ 1 h 278"/>
                  <a:gd name="T52" fmla="*/ 4 w 240"/>
                  <a:gd name="T53" fmla="*/ 1 h 278"/>
                  <a:gd name="T54" fmla="*/ 4 w 240"/>
                  <a:gd name="T55" fmla="*/ 1 h 278"/>
                  <a:gd name="T56" fmla="*/ 4 w 240"/>
                  <a:gd name="T57" fmla="*/ 1 h 278"/>
                  <a:gd name="T58" fmla="*/ 4 w 240"/>
                  <a:gd name="T59" fmla="*/ 1 h 278"/>
                  <a:gd name="T60" fmla="*/ 4 w 240"/>
                  <a:gd name="T61" fmla="*/ 1 h 278"/>
                  <a:gd name="T62" fmla="*/ 3 w 240"/>
                  <a:gd name="T63" fmla="*/ 1 h 278"/>
                  <a:gd name="T64" fmla="*/ 3 w 240"/>
                  <a:gd name="T65" fmla="*/ 1 h 278"/>
                  <a:gd name="T66" fmla="*/ 3 w 240"/>
                  <a:gd name="T67" fmla="*/ 1 h 278"/>
                  <a:gd name="T68" fmla="*/ 2 w 240"/>
                  <a:gd name="T69" fmla="*/ 1 h 278"/>
                  <a:gd name="T70" fmla="*/ 1 w 240"/>
                  <a:gd name="T71" fmla="*/ 1 h 278"/>
                  <a:gd name="T72" fmla="*/ 1 w 240"/>
                  <a:gd name="T73" fmla="*/ 1 h 278"/>
                  <a:gd name="T74" fmla="*/ 1 w 240"/>
                  <a:gd name="T75" fmla="*/ 1 h 278"/>
                  <a:gd name="T76" fmla="*/ 1 w 240"/>
                  <a:gd name="T77" fmla="*/ 1 h 278"/>
                  <a:gd name="T78" fmla="*/ 1 w 240"/>
                  <a:gd name="T79" fmla="*/ 1 h 278"/>
                  <a:gd name="T80" fmla="*/ 1 w 240"/>
                  <a:gd name="T81" fmla="*/ 1 h 278"/>
                  <a:gd name="T82" fmla="*/ 1 w 240"/>
                  <a:gd name="T83" fmla="*/ 1 h 278"/>
                  <a:gd name="T84" fmla="*/ 1 w 240"/>
                  <a:gd name="T85" fmla="*/ 1 h 278"/>
                  <a:gd name="T86" fmla="*/ 1 w 240"/>
                  <a:gd name="T87" fmla="*/ 1 h 2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0"/>
                  <a:gd name="T133" fmla="*/ 0 h 278"/>
                  <a:gd name="T134" fmla="*/ 240 w 240"/>
                  <a:gd name="T135" fmla="*/ 278 h 2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0" h="278">
                    <a:moveTo>
                      <a:pt x="81" y="260"/>
                    </a:moveTo>
                    <a:lnTo>
                      <a:pt x="88" y="263"/>
                    </a:lnTo>
                    <a:lnTo>
                      <a:pt x="90" y="269"/>
                    </a:lnTo>
                    <a:lnTo>
                      <a:pt x="88" y="275"/>
                    </a:lnTo>
                    <a:lnTo>
                      <a:pt x="81" y="278"/>
                    </a:lnTo>
                    <a:lnTo>
                      <a:pt x="71" y="275"/>
                    </a:lnTo>
                    <a:lnTo>
                      <a:pt x="64" y="273"/>
                    </a:lnTo>
                    <a:lnTo>
                      <a:pt x="53" y="266"/>
                    </a:lnTo>
                    <a:lnTo>
                      <a:pt x="41" y="256"/>
                    </a:lnTo>
                    <a:lnTo>
                      <a:pt x="30" y="242"/>
                    </a:lnTo>
                    <a:lnTo>
                      <a:pt x="19" y="224"/>
                    </a:lnTo>
                    <a:lnTo>
                      <a:pt x="10" y="202"/>
                    </a:lnTo>
                    <a:lnTo>
                      <a:pt x="8" y="196"/>
                    </a:lnTo>
                    <a:lnTo>
                      <a:pt x="3" y="171"/>
                    </a:lnTo>
                    <a:lnTo>
                      <a:pt x="0" y="143"/>
                    </a:lnTo>
                    <a:lnTo>
                      <a:pt x="1" y="114"/>
                    </a:lnTo>
                    <a:lnTo>
                      <a:pt x="8" y="89"/>
                    </a:lnTo>
                    <a:lnTo>
                      <a:pt x="16" y="65"/>
                    </a:lnTo>
                    <a:lnTo>
                      <a:pt x="18" y="59"/>
                    </a:lnTo>
                    <a:lnTo>
                      <a:pt x="31" y="40"/>
                    </a:lnTo>
                    <a:lnTo>
                      <a:pt x="46" y="24"/>
                    </a:lnTo>
                    <a:lnTo>
                      <a:pt x="66" y="13"/>
                    </a:lnTo>
                    <a:lnTo>
                      <a:pt x="72" y="10"/>
                    </a:lnTo>
                    <a:lnTo>
                      <a:pt x="94" y="2"/>
                    </a:lnTo>
                    <a:lnTo>
                      <a:pt x="120" y="0"/>
                    </a:lnTo>
                    <a:lnTo>
                      <a:pt x="138" y="5"/>
                    </a:lnTo>
                    <a:lnTo>
                      <a:pt x="144" y="7"/>
                    </a:lnTo>
                    <a:lnTo>
                      <a:pt x="164" y="16"/>
                    </a:lnTo>
                    <a:lnTo>
                      <a:pt x="182" y="29"/>
                    </a:lnTo>
                    <a:lnTo>
                      <a:pt x="200" y="46"/>
                    </a:lnTo>
                    <a:lnTo>
                      <a:pt x="214" y="65"/>
                    </a:lnTo>
                    <a:lnTo>
                      <a:pt x="227" y="86"/>
                    </a:lnTo>
                    <a:lnTo>
                      <a:pt x="229" y="92"/>
                    </a:lnTo>
                    <a:lnTo>
                      <a:pt x="237" y="116"/>
                    </a:lnTo>
                    <a:lnTo>
                      <a:pt x="240" y="139"/>
                    </a:lnTo>
                    <a:lnTo>
                      <a:pt x="238" y="163"/>
                    </a:lnTo>
                    <a:lnTo>
                      <a:pt x="233" y="187"/>
                    </a:lnTo>
                    <a:lnTo>
                      <a:pt x="227" y="208"/>
                    </a:lnTo>
                    <a:lnTo>
                      <a:pt x="224" y="215"/>
                    </a:lnTo>
                    <a:lnTo>
                      <a:pt x="215" y="234"/>
                    </a:lnTo>
                    <a:lnTo>
                      <a:pt x="204" y="251"/>
                    </a:lnTo>
                    <a:lnTo>
                      <a:pt x="191" y="264"/>
                    </a:lnTo>
                    <a:lnTo>
                      <a:pt x="176" y="273"/>
                    </a:lnTo>
                    <a:lnTo>
                      <a:pt x="170" y="275"/>
                    </a:lnTo>
                    <a:lnTo>
                      <a:pt x="155" y="278"/>
                    </a:lnTo>
                    <a:lnTo>
                      <a:pt x="148" y="275"/>
                    </a:lnTo>
                    <a:lnTo>
                      <a:pt x="146" y="269"/>
                    </a:lnTo>
                    <a:lnTo>
                      <a:pt x="148" y="263"/>
                    </a:lnTo>
                    <a:lnTo>
                      <a:pt x="155" y="260"/>
                    </a:lnTo>
                    <a:lnTo>
                      <a:pt x="170" y="257"/>
                    </a:lnTo>
                    <a:lnTo>
                      <a:pt x="164" y="260"/>
                    </a:lnTo>
                    <a:lnTo>
                      <a:pt x="178" y="251"/>
                    </a:lnTo>
                    <a:lnTo>
                      <a:pt x="191" y="238"/>
                    </a:lnTo>
                    <a:lnTo>
                      <a:pt x="202" y="221"/>
                    </a:lnTo>
                    <a:lnTo>
                      <a:pt x="211" y="202"/>
                    </a:lnTo>
                    <a:lnTo>
                      <a:pt x="209" y="208"/>
                    </a:lnTo>
                    <a:lnTo>
                      <a:pt x="215" y="187"/>
                    </a:lnTo>
                    <a:lnTo>
                      <a:pt x="220" y="163"/>
                    </a:lnTo>
                    <a:lnTo>
                      <a:pt x="222" y="139"/>
                    </a:lnTo>
                    <a:lnTo>
                      <a:pt x="219" y="116"/>
                    </a:lnTo>
                    <a:lnTo>
                      <a:pt x="211" y="92"/>
                    </a:lnTo>
                    <a:lnTo>
                      <a:pt x="214" y="99"/>
                    </a:lnTo>
                    <a:lnTo>
                      <a:pt x="201" y="78"/>
                    </a:lnTo>
                    <a:lnTo>
                      <a:pt x="187" y="59"/>
                    </a:lnTo>
                    <a:lnTo>
                      <a:pt x="169" y="42"/>
                    </a:lnTo>
                    <a:lnTo>
                      <a:pt x="151" y="29"/>
                    </a:lnTo>
                    <a:lnTo>
                      <a:pt x="131" y="20"/>
                    </a:lnTo>
                    <a:lnTo>
                      <a:pt x="138" y="23"/>
                    </a:lnTo>
                    <a:lnTo>
                      <a:pt x="120" y="18"/>
                    </a:lnTo>
                    <a:lnTo>
                      <a:pt x="94" y="20"/>
                    </a:lnTo>
                    <a:lnTo>
                      <a:pt x="72" y="28"/>
                    </a:lnTo>
                    <a:lnTo>
                      <a:pt x="79" y="25"/>
                    </a:lnTo>
                    <a:lnTo>
                      <a:pt x="59" y="37"/>
                    </a:lnTo>
                    <a:lnTo>
                      <a:pt x="44" y="53"/>
                    </a:lnTo>
                    <a:lnTo>
                      <a:pt x="31" y="72"/>
                    </a:lnTo>
                    <a:lnTo>
                      <a:pt x="34" y="65"/>
                    </a:lnTo>
                    <a:lnTo>
                      <a:pt x="26" y="89"/>
                    </a:lnTo>
                    <a:lnTo>
                      <a:pt x="19" y="114"/>
                    </a:lnTo>
                    <a:lnTo>
                      <a:pt x="18" y="143"/>
                    </a:lnTo>
                    <a:lnTo>
                      <a:pt x="21" y="171"/>
                    </a:lnTo>
                    <a:lnTo>
                      <a:pt x="26" y="196"/>
                    </a:lnTo>
                    <a:lnTo>
                      <a:pt x="23" y="189"/>
                    </a:lnTo>
                    <a:lnTo>
                      <a:pt x="32" y="211"/>
                    </a:lnTo>
                    <a:lnTo>
                      <a:pt x="43" y="229"/>
                    </a:lnTo>
                    <a:lnTo>
                      <a:pt x="54" y="243"/>
                    </a:lnTo>
                    <a:lnTo>
                      <a:pt x="66" y="254"/>
                    </a:lnTo>
                    <a:lnTo>
                      <a:pt x="77" y="260"/>
                    </a:lnTo>
                    <a:lnTo>
                      <a:pt x="71" y="257"/>
                    </a:lnTo>
                    <a:lnTo>
                      <a:pt x="81" y="2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Freeform 104"/>
              <p:cNvSpPr>
                <a:spLocks/>
              </p:cNvSpPr>
              <p:nvPr/>
            </p:nvSpPr>
            <p:spPr bwMode="auto">
              <a:xfrm>
                <a:off x="2649" y="2652"/>
                <a:ext cx="155" cy="154"/>
              </a:xfrm>
              <a:custGeom>
                <a:avLst/>
                <a:gdLst>
                  <a:gd name="T0" fmla="*/ 2 w 240"/>
                  <a:gd name="T1" fmla="*/ 1 h 278"/>
                  <a:gd name="T2" fmla="*/ 2 w 240"/>
                  <a:gd name="T3" fmla="*/ 1 h 278"/>
                  <a:gd name="T4" fmla="*/ 1 w 240"/>
                  <a:gd name="T5" fmla="*/ 1 h 278"/>
                  <a:gd name="T6" fmla="*/ 1 w 240"/>
                  <a:gd name="T7" fmla="*/ 1 h 278"/>
                  <a:gd name="T8" fmla="*/ 1 w 240"/>
                  <a:gd name="T9" fmla="*/ 1 h 278"/>
                  <a:gd name="T10" fmla="*/ 1 w 240"/>
                  <a:gd name="T11" fmla="*/ 1 h 278"/>
                  <a:gd name="T12" fmla="*/ 1 w 240"/>
                  <a:gd name="T13" fmla="*/ 1 h 278"/>
                  <a:gd name="T14" fmla="*/ 0 w 240"/>
                  <a:gd name="T15" fmla="*/ 1 h 278"/>
                  <a:gd name="T16" fmla="*/ 1 w 240"/>
                  <a:gd name="T17" fmla="*/ 1 h 278"/>
                  <a:gd name="T18" fmla="*/ 1 w 240"/>
                  <a:gd name="T19" fmla="*/ 1 h 278"/>
                  <a:gd name="T20" fmla="*/ 1 w 240"/>
                  <a:gd name="T21" fmla="*/ 1 h 278"/>
                  <a:gd name="T22" fmla="*/ 1 w 240"/>
                  <a:gd name="T23" fmla="*/ 1 h 278"/>
                  <a:gd name="T24" fmla="*/ 1 w 240"/>
                  <a:gd name="T25" fmla="*/ 1 h 278"/>
                  <a:gd name="T26" fmla="*/ 1 w 240"/>
                  <a:gd name="T27" fmla="*/ 1 h 278"/>
                  <a:gd name="T28" fmla="*/ 2 w 240"/>
                  <a:gd name="T29" fmla="*/ 1 h 278"/>
                  <a:gd name="T30" fmla="*/ 2 w 240"/>
                  <a:gd name="T31" fmla="*/ 0 h 278"/>
                  <a:gd name="T32" fmla="*/ 3 w 240"/>
                  <a:gd name="T33" fmla="*/ 1 h 278"/>
                  <a:gd name="T34" fmla="*/ 3 w 240"/>
                  <a:gd name="T35" fmla="*/ 1 h 278"/>
                  <a:gd name="T36" fmla="*/ 4 w 240"/>
                  <a:gd name="T37" fmla="*/ 1 h 278"/>
                  <a:gd name="T38" fmla="*/ 4 w 240"/>
                  <a:gd name="T39" fmla="*/ 1 h 278"/>
                  <a:gd name="T40" fmla="*/ 5 w 240"/>
                  <a:gd name="T41" fmla="*/ 1 h 278"/>
                  <a:gd name="T42" fmla="*/ 5 w 240"/>
                  <a:gd name="T43" fmla="*/ 1 h 278"/>
                  <a:gd name="T44" fmla="*/ 4 w 240"/>
                  <a:gd name="T45" fmla="*/ 1 h 278"/>
                  <a:gd name="T46" fmla="*/ 4 w 240"/>
                  <a:gd name="T47" fmla="*/ 1 h 278"/>
                  <a:gd name="T48" fmla="*/ 4 w 240"/>
                  <a:gd name="T49" fmla="*/ 1 h 278"/>
                  <a:gd name="T50" fmla="*/ 3 w 240"/>
                  <a:gd name="T51" fmla="*/ 1 h 278"/>
                  <a:gd name="T52" fmla="*/ 3 w 240"/>
                  <a:gd name="T53" fmla="*/ 1 h 278"/>
                  <a:gd name="T54" fmla="*/ 3 w 240"/>
                  <a:gd name="T55" fmla="*/ 1 h 278"/>
                  <a:gd name="T56" fmla="*/ 3 w 240"/>
                  <a:gd name="T57" fmla="*/ 1 h 278"/>
                  <a:gd name="T58" fmla="*/ 3 w 240"/>
                  <a:gd name="T59" fmla="*/ 1 h 278"/>
                  <a:gd name="T60" fmla="*/ 4 w 240"/>
                  <a:gd name="T61" fmla="*/ 1 h 278"/>
                  <a:gd name="T62" fmla="*/ 4 w 240"/>
                  <a:gd name="T63" fmla="*/ 1 h 278"/>
                  <a:gd name="T64" fmla="*/ 4 w 240"/>
                  <a:gd name="T65" fmla="*/ 1 h 278"/>
                  <a:gd name="T66" fmla="*/ 4 w 240"/>
                  <a:gd name="T67" fmla="*/ 1 h 278"/>
                  <a:gd name="T68" fmla="*/ 4 w 240"/>
                  <a:gd name="T69" fmla="*/ 1 h 278"/>
                  <a:gd name="T70" fmla="*/ 4 w 240"/>
                  <a:gd name="T71" fmla="*/ 1 h 278"/>
                  <a:gd name="T72" fmla="*/ 3 w 240"/>
                  <a:gd name="T73" fmla="*/ 1 h 278"/>
                  <a:gd name="T74" fmla="*/ 3 w 240"/>
                  <a:gd name="T75" fmla="*/ 1 h 278"/>
                  <a:gd name="T76" fmla="*/ 2 w 240"/>
                  <a:gd name="T77" fmla="*/ 1 h 278"/>
                  <a:gd name="T78" fmla="*/ 2 w 240"/>
                  <a:gd name="T79" fmla="*/ 1 h 278"/>
                  <a:gd name="T80" fmla="*/ 2 w 240"/>
                  <a:gd name="T81" fmla="*/ 1 h 278"/>
                  <a:gd name="T82" fmla="*/ 1 w 240"/>
                  <a:gd name="T83" fmla="*/ 1 h 278"/>
                  <a:gd name="T84" fmla="*/ 1 w 240"/>
                  <a:gd name="T85" fmla="*/ 1 h 278"/>
                  <a:gd name="T86" fmla="*/ 1 w 240"/>
                  <a:gd name="T87" fmla="*/ 1 h 278"/>
                  <a:gd name="T88" fmla="*/ 1 w 240"/>
                  <a:gd name="T89" fmla="*/ 1 h 278"/>
                  <a:gd name="T90" fmla="*/ 1 w 240"/>
                  <a:gd name="T91" fmla="*/ 1 h 278"/>
                  <a:gd name="T92" fmla="*/ 1 w 240"/>
                  <a:gd name="T93" fmla="*/ 1 h 278"/>
                  <a:gd name="T94" fmla="*/ 1 w 240"/>
                  <a:gd name="T95" fmla="*/ 1 h 278"/>
                  <a:gd name="T96" fmla="*/ 1 w 240"/>
                  <a:gd name="T97" fmla="*/ 1 h 278"/>
                  <a:gd name="T98" fmla="*/ 1 w 240"/>
                  <a:gd name="T99" fmla="*/ 1 h 278"/>
                  <a:gd name="T100" fmla="*/ 1 w 240"/>
                  <a:gd name="T101" fmla="*/ 1 h 278"/>
                  <a:gd name="T102" fmla="*/ 1 w 240"/>
                  <a:gd name="T103" fmla="*/ 1 h 2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240"/>
                  <a:gd name="T157" fmla="*/ 0 h 278"/>
                  <a:gd name="T158" fmla="*/ 240 w 240"/>
                  <a:gd name="T159" fmla="*/ 278 h 2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240" h="278">
                    <a:moveTo>
                      <a:pt x="81" y="260"/>
                    </a:moveTo>
                    <a:lnTo>
                      <a:pt x="88" y="263"/>
                    </a:lnTo>
                    <a:lnTo>
                      <a:pt x="90" y="269"/>
                    </a:lnTo>
                    <a:lnTo>
                      <a:pt x="88" y="275"/>
                    </a:lnTo>
                    <a:lnTo>
                      <a:pt x="81" y="278"/>
                    </a:lnTo>
                    <a:lnTo>
                      <a:pt x="71" y="275"/>
                    </a:lnTo>
                    <a:lnTo>
                      <a:pt x="65" y="273"/>
                    </a:lnTo>
                    <a:lnTo>
                      <a:pt x="54" y="266"/>
                    </a:lnTo>
                    <a:lnTo>
                      <a:pt x="41" y="256"/>
                    </a:lnTo>
                    <a:lnTo>
                      <a:pt x="30" y="242"/>
                    </a:lnTo>
                    <a:lnTo>
                      <a:pt x="19" y="224"/>
                    </a:lnTo>
                    <a:lnTo>
                      <a:pt x="10" y="202"/>
                    </a:lnTo>
                    <a:lnTo>
                      <a:pt x="8" y="196"/>
                    </a:lnTo>
                    <a:lnTo>
                      <a:pt x="3" y="171"/>
                    </a:lnTo>
                    <a:lnTo>
                      <a:pt x="0" y="143"/>
                    </a:lnTo>
                    <a:lnTo>
                      <a:pt x="0" y="129"/>
                    </a:lnTo>
                    <a:lnTo>
                      <a:pt x="1" y="114"/>
                    </a:lnTo>
                    <a:lnTo>
                      <a:pt x="4" y="102"/>
                    </a:lnTo>
                    <a:lnTo>
                      <a:pt x="8" y="89"/>
                    </a:lnTo>
                    <a:lnTo>
                      <a:pt x="12" y="77"/>
                    </a:lnTo>
                    <a:lnTo>
                      <a:pt x="14" y="71"/>
                    </a:lnTo>
                    <a:lnTo>
                      <a:pt x="19" y="59"/>
                    </a:lnTo>
                    <a:lnTo>
                      <a:pt x="25" y="49"/>
                    </a:lnTo>
                    <a:lnTo>
                      <a:pt x="31" y="40"/>
                    </a:lnTo>
                    <a:lnTo>
                      <a:pt x="39" y="32"/>
                    </a:lnTo>
                    <a:lnTo>
                      <a:pt x="48" y="24"/>
                    </a:lnTo>
                    <a:lnTo>
                      <a:pt x="57" y="18"/>
                    </a:lnTo>
                    <a:lnTo>
                      <a:pt x="67" y="13"/>
                    </a:lnTo>
                    <a:lnTo>
                      <a:pt x="77" y="7"/>
                    </a:lnTo>
                    <a:lnTo>
                      <a:pt x="84" y="5"/>
                    </a:lnTo>
                    <a:lnTo>
                      <a:pt x="97" y="2"/>
                    </a:lnTo>
                    <a:lnTo>
                      <a:pt x="108" y="0"/>
                    </a:lnTo>
                    <a:lnTo>
                      <a:pt x="122" y="0"/>
                    </a:lnTo>
                    <a:lnTo>
                      <a:pt x="141" y="5"/>
                    </a:lnTo>
                    <a:lnTo>
                      <a:pt x="147" y="7"/>
                    </a:lnTo>
                    <a:lnTo>
                      <a:pt x="165" y="16"/>
                    </a:lnTo>
                    <a:lnTo>
                      <a:pt x="183" y="29"/>
                    </a:lnTo>
                    <a:lnTo>
                      <a:pt x="200" y="46"/>
                    </a:lnTo>
                    <a:lnTo>
                      <a:pt x="215" y="65"/>
                    </a:lnTo>
                    <a:lnTo>
                      <a:pt x="227" y="86"/>
                    </a:lnTo>
                    <a:lnTo>
                      <a:pt x="229" y="92"/>
                    </a:lnTo>
                    <a:lnTo>
                      <a:pt x="237" y="116"/>
                    </a:lnTo>
                    <a:lnTo>
                      <a:pt x="240" y="139"/>
                    </a:lnTo>
                    <a:lnTo>
                      <a:pt x="238" y="163"/>
                    </a:lnTo>
                    <a:lnTo>
                      <a:pt x="235" y="187"/>
                    </a:lnTo>
                    <a:lnTo>
                      <a:pt x="228" y="208"/>
                    </a:lnTo>
                    <a:lnTo>
                      <a:pt x="225" y="215"/>
                    </a:lnTo>
                    <a:lnTo>
                      <a:pt x="216" y="234"/>
                    </a:lnTo>
                    <a:lnTo>
                      <a:pt x="206" y="251"/>
                    </a:lnTo>
                    <a:lnTo>
                      <a:pt x="193" y="264"/>
                    </a:lnTo>
                    <a:lnTo>
                      <a:pt x="179" y="273"/>
                    </a:lnTo>
                    <a:lnTo>
                      <a:pt x="173" y="275"/>
                    </a:lnTo>
                    <a:lnTo>
                      <a:pt x="157" y="278"/>
                    </a:lnTo>
                    <a:lnTo>
                      <a:pt x="151" y="275"/>
                    </a:lnTo>
                    <a:lnTo>
                      <a:pt x="148" y="269"/>
                    </a:lnTo>
                    <a:lnTo>
                      <a:pt x="151" y="263"/>
                    </a:lnTo>
                    <a:lnTo>
                      <a:pt x="157" y="260"/>
                    </a:lnTo>
                    <a:lnTo>
                      <a:pt x="173" y="257"/>
                    </a:lnTo>
                    <a:lnTo>
                      <a:pt x="166" y="260"/>
                    </a:lnTo>
                    <a:lnTo>
                      <a:pt x="180" y="251"/>
                    </a:lnTo>
                    <a:lnTo>
                      <a:pt x="193" y="238"/>
                    </a:lnTo>
                    <a:lnTo>
                      <a:pt x="204" y="221"/>
                    </a:lnTo>
                    <a:lnTo>
                      <a:pt x="213" y="202"/>
                    </a:lnTo>
                    <a:lnTo>
                      <a:pt x="210" y="208"/>
                    </a:lnTo>
                    <a:lnTo>
                      <a:pt x="216" y="187"/>
                    </a:lnTo>
                    <a:lnTo>
                      <a:pt x="220" y="163"/>
                    </a:lnTo>
                    <a:lnTo>
                      <a:pt x="222" y="139"/>
                    </a:lnTo>
                    <a:lnTo>
                      <a:pt x="219" y="116"/>
                    </a:lnTo>
                    <a:lnTo>
                      <a:pt x="211" y="92"/>
                    </a:lnTo>
                    <a:lnTo>
                      <a:pt x="214" y="99"/>
                    </a:lnTo>
                    <a:lnTo>
                      <a:pt x="202" y="78"/>
                    </a:lnTo>
                    <a:lnTo>
                      <a:pt x="187" y="59"/>
                    </a:lnTo>
                    <a:lnTo>
                      <a:pt x="170" y="42"/>
                    </a:lnTo>
                    <a:lnTo>
                      <a:pt x="152" y="29"/>
                    </a:lnTo>
                    <a:lnTo>
                      <a:pt x="134" y="20"/>
                    </a:lnTo>
                    <a:lnTo>
                      <a:pt x="141" y="23"/>
                    </a:lnTo>
                    <a:lnTo>
                      <a:pt x="122" y="18"/>
                    </a:lnTo>
                    <a:lnTo>
                      <a:pt x="108" y="18"/>
                    </a:lnTo>
                    <a:lnTo>
                      <a:pt x="97" y="20"/>
                    </a:lnTo>
                    <a:lnTo>
                      <a:pt x="84" y="23"/>
                    </a:lnTo>
                    <a:lnTo>
                      <a:pt x="90" y="20"/>
                    </a:lnTo>
                    <a:lnTo>
                      <a:pt x="80" y="25"/>
                    </a:lnTo>
                    <a:lnTo>
                      <a:pt x="70" y="31"/>
                    </a:lnTo>
                    <a:lnTo>
                      <a:pt x="61" y="37"/>
                    </a:lnTo>
                    <a:lnTo>
                      <a:pt x="52" y="45"/>
                    </a:lnTo>
                    <a:lnTo>
                      <a:pt x="44" y="53"/>
                    </a:lnTo>
                    <a:lnTo>
                      <a:pt x="38" y="62"/>
                    </a:lnTo>
                    <a:lnTo>
                      <a:pt x="32" y="72"/>
                    </a:lnTo>
                    <a:lnTo>
                      <a:pt x="27" y="83"/>
                    </a:lnTo>
                    <a:lnTo>
                      <a:pt x="30" y="77"/>
                    </a:lnTo>
                    <a:lnTo>
                      <a:pt x="26" y="89"/>
                    </a:lnTo>
                    <a:lnTo>
                      <a:pt x="22" y="102"/>
                    </a:lnTo>
                    <a:lnTo>
                      <a:pt x="19" y="114"/>
                    </a:lnTo>
                    <a:lnTo>
                      <a:pt x="18" y="129"/>
                    </a:lnTo>
                    <a:lnTo>
                      <a:pt x="18" y="143"/>
                    </a:lnTo>
                    <a:lnTo>
                      <a:pt x="21" y="171"/>
                    </a:lnTo>
                    <a:lnTo>
                      <a:pt x="26" y="196"/>
                    </a:lnTo>
                    <a:lnTo>
                      <a:pt x="23" y="189"/>
                    </a:lnTo>
                    <a:lnTo>
                      <a:pt x="32" y="211"/>
                    </a:lnTo>
                    <a:lnTo>
                      <a:pt x="43" y="229"/>
                    </a:lnTo>
                    <a:lnTo>
                      <a:pt x="54" y="243"/>
                    </a:lnTo>
                    <a:lnTo>
                      <a:pt x="67" y="254"/>
                    </a:lnTo>
                    <a:lnTo>
                      <a:pt x="77" y="260"/>
                    </a:lnTo>
                    <a:lnTo>
                      <a:pt x="71" y="257"/>
                    </a:lnTo>
                    <a:lnTo>
                      <a:pt x="81" y="26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7" name="Freeform 105"/>
              <p:cNvSpPr>
                <a:spLocks/>
              </p:cNvSpPr>
              <p:nvPr/>
            </p:nvSpPr>
            <p:spPr bwMode="auto">
              <a:xfrm>
                <a:off x="2706" y="2648"/>
                <a:ext cx="147" cy="158"/>
              </a:xfrm>
              <a:custGeom>
                <a:avLst/>
                <a:gdLst>
                  <a:gd name="T0" fmla="*/ 1 w 231"/>
                  <a:gd name="T1" fmla="*/ 1 h 283"/>
                  <a:gd name="T2" fmla="*/ 1 w 231"/>
                  <a:gd name="T3" fmla="*/ 1 h 283"/>
                  <a:gd name="T4" fmla="*/ 1 w 231"/>
                  <a:gd name="T5" fmla="*/ 1 h 283"/>
                  <a:gd name="T6" fmla="*/ 1 w 231"/>
                  <a:gd name="T7" fmla="*/ 1 h 283"/>
                  <a:gd name="T8" fmla="*/ 1 w 231"/>
                  <a:gd name="T9" fmla="*/ 1 h 283"/>
                  <a:gd name="T10" fmla="*/ 1 w 231"/>
                  <a:gd name="T11" fmla="*/ 1 h 283"/>
                  <a:gd name="T12" fmla="*/ 1 w 231"/>
                  <a:gd name="T13" fmla="*/ 1 h 283"/>
                  <a:gd name="T14" fmla="*/ 0 w 231"/>
                  <a:gd name="T15" fmla="*/ 1 h 283"/>
                  <a:gd name="T16" fmla="*/ 1 w 231"/>
                  <a:gd name="T17" fmla="*/ 1 h 283"/>
                  <a:gd name="T18" fmla="*/ 1 w 231"/>
                  <a:gd name="T19" fmla="*/ 1 h 283"/>
                  <a:gd name="T20" fmla="*/ 1 w 231"/>
                  <a:gd name="T21" fmla="*/ 1 h 283"/>
                  <a:gd name="T22" fmla="*/ 1 w 231"/>
                  <a:gd name="T23" fmla="*/ 1 h 283"/>
                  <a:gd name="T24" fmla="*/ 1 w 231"/>
                  <a:gd name="T25" fmla="*/ 1 h 283"/>
                  <a:gd name="T26" fmla="*/ 2 w 231"/>
                  <a:gd name="T27" fmla="*/ 0 h 283"/>
                  <a:gd name="T28" fmla="*/ 3 w 231"/>
                  <a:gd name="T29" fmla="*/ 1 h 283"/>
                  <a:gd name="T30" fmla="*/ 3 w 231"/>
                  <a:gd name="T31" fmla="*/ 1 h 283"/>
                  <a:gd name="T32" fmla="*/ 3 w 231"/>
                  <a:gd name="T33" fmla="*/ 1 h 283"/>
                  <a:gd name="T34" fmla="*/ 3 w 231"/>
                  <a:gd name="T35" fmla="*/ 1 h 283"/>
                  <a:gd name="T36" fmla="*/ 4 w 231"/>
                  <a:gd name="T37" fmla="*/ 1 h 283"/>
                  <a:gd name="T38" fmla="*/ 4 w 231"/>
                  <a:gd name="T39" fmla="*/ 1 h 283"/>
                  <a:gd name="T40" fmla="*/ 4 w 231"/>
                  <a:gd name="T41" fmla="*/ 1 h 283"/>
                  <a:gd name="T42" fmla="*/ 4 w 231"/>
                  <a:gd name="T43" fmla="*/ 1 h 283"/>
                  <a:gd name="T44" fmla="*/ 4 w 231"/>
                  <a:gd name="T45" fmla="*/ 1 h 283"/>
                  <a:gd name="T46" fmla="*/ 4 w 231"/>
                  <a:gd name="T47" fmla="*/ 1 h 283"/>
                  <a:gd name="T48" fmla="*/ 3 w 231"/>
                  <a:gd name="T49" fmla="*/ 1 h 283"/>
                  <a:gd name="T50" fmla="*/ 3 w 231"/>
                  <a:gd name="T51" fmla="*/ 1 h 283"/>
                  <a:gd name="T52" fmla="*/ 3 w 231"/>
                  <a:gd name="T53" fmla="*/ 1 h 283"/>
                  <a:gd name="T54" fmla="*/ 3 w 231"/>
                  <a:gd name="T55" fmla="*/ 1 h 283"/>
                  <a:gd name="T56" fmla="*/ 3 w 231"/>
                  <a:gd name="T57" fmla="*/ 1 h 283"/>
                  <a:gd name="T58" fmla="*/ 3 w 231"/>
                  <a:gd name="T59" fmla="*/ 1 h 283"/>
                  <a:gd name="T60" fmla="*/ 2 w 231"/>
                  <a:gd name="T61" fmla="*/ 1 h 283"/>
                  <a:gd name="T62" fmla="*/ 1 w 231"/>
                  <a:gd name="T63" fmla="*/ 1 h 283"/>
                  <a:gd name="T64" fmla="*/ 1 w 231"/>
                  <a:gd name="T65" fmla="*/ 1 h 283"/>
                  <a:gd name="T66" fmla="*/ 1 w 231"/>
                  <a:gd name="T67" fmla="*/ 1 h 283"/>
                  <a:gd name="T68" fmla="*/ 1 w 231"/>
                  <a:gd name="T69" fmla="*/ 1 h 283"/>
                  <a:gd name="T70" fmla="*/ 1 w 231"/>
                  <a:gd name="T71" fmla="*/ 1 h 283"/>
                  <a:gd name="T72" fmla="*/ 1 w 231"/>
                  <a:gd name="T73" fmla="*/ 1 h 283"/>
                  <a:gd name="T74" fmla="*/ 1 w 231"/>
                  <a:gd name="T75" fmla="*/ 1 h 283"/>
                  <a:gd name="T76" fmla="*/ 1 w 231"/>
                  <a:gd name="T77" fmla="*/ 1 h 283"/>
                  <a:gd name="T78" fmla="*/ 1 w 231"/>
                  <a:gd name="T79" fmla="*/ 1 h 283"/>
                  <a:gd name="T80" fmla="*/ 1 w 231"/>
                  <a:gd name="T81" fmla="*/ 1 h 283"/>
                  <a:gd name="T82" fmla="*/ 1 w 231"/>
                  <a:gd name="T83" fmla="*/ 1 h 28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31"/>
                  <a:gd name="T127" fmla="*/ 0 h 283"/>
                  <a:gd name="T128" fmla="*/ 231 w 231"/>
                  <a:gd name="T129" fmla="*/ 283 h 28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31" h="283">
                    <a:moveTo>
                      <a:pt x="71" y="265"/>
                    </a:moveTo>
                    <a:lnTo>
                      <a:pt x="78" y="268"/>
                    </a:lnTo>
                    <a:lnTo>
                      <a:pt x="80" y="274"/>
                    </a:lnTo>
                    <a:lnTo>
                      <a:pt x="78" y="280"/>
                    </a:lnTo>
                    <a:lnTo>
                      <a:pt x="71" y="283"/>
                    </a:lnTo>
                    <a:lnTo>
                      <a:pt x="61" y="282"/>
                    </a:lnTo>
                    <a:lnTo>
                      <a:pt x="55" y="279"/>
                    </a:lnTo>
                    <a:lnTo>
                      <a:pt x="46" y="273"/>
                    </a:lnTo>
                    <a:lnTo>
                      <a:pt x="35" y="262"/>
                    </a:lnTo>
                    <a:lnTo>
                      <a:pt x="27" y="250"/>
                    </a:lnTo>
                    <a:lnTo>
                      <a:pt x="20" y="234"/>
                    </a:lnTo>
                    <a:lnTo>
                      <a:pt x="17" y="228"/>
                    </a:lnTo>
                    <a:lnTo>
                      <a:pt x="11" y="210"/>
                    </a:lnTo>
                    <a:lnTo>
                      <a:pt x="6" y="190"/>
                    </a:lnTo>
                    <a:lnTo>
                      <a:pt x="2" y="170"/>
                    </a:lnTo>
                    <a:lnTo>
                      <a:pt x="0" y="149"/>
                    </a:lnTo>
                    <a:lnTo>
                      <a:pt x="0" y="127"/>
                    </a:lnTo>
                    <a:lnTo>
                      <a:pt x="2" y="107"/>
                    </a:lnTo>
                    <a:lnTo>
                      <a:pt x="7" y="86"/>
                    </a:lnTo>
                    <a:lnTo>
                      <a:pt x="13" y="67"/>
                    </a:lnTo>
                    <a:lnTo>
                      <a:pt x="16" y="60"/>
                    </a:lnTo>
                    <a:lnTo>
                      <a:pt x="26" y="43"/>
                    </a:lnTo>
                    <a:lnTo>
                      <a:pt x="39" y="29"/>
                    </a:lnTo>
                    <a:lnTo>
                      <a:pt x="55" y="18"/>
                    </a:lnTo>
                    <a:lnTo>
                      <a:pt x="71" y="10"/>
                    </a:lnTo>
                    <a:lnTo>
                      <a:pt x="78" y="7"/>
                    </a:lnTo>
                    <a:lnTo>
                      <a:pt x="94" y="2"/>
                    </a:lnTo>
                    <a:lnTo>
                      <a:pt x="110" y="0"/>
                    </a:lnTo>
                    <a:lnTo>
                      <a:pt x="124" y="0"/>
                    </a:lnTo>
                    <a:lnTo>
                      <a:pt x="138" y="2"/>
                    </a:lnTo>
                    <a:lnTo>
                      <a:pt x="151" y="7"/>
                    </a:lnTo>
                    <a:lnTo>
                      <a:pt x="158" y="10"/>
                    </a:lnTo>
                    <a:lnTo>
                      <a:pt x="169" y="18"/>
                    </a:lnTo>
                    <a:lnTo>
                      <a:pt x="179" y="25"/>
                    </a:lnTo>
                    <a:lnTo>
                      <a:pt x="188" y="36"/>
                    </a:lnTo>
                    <a:lnTo>
                      <a:pt x="197" y="47"/>
                    </a:lnTo>
                    <a:lnTo>
                      <a:pt x="205" y="60"/>
                    </a:lnTo>
                    <a:lnTo>
                      <a:pt x="212" y="73"/>
                    </a:lnTo>
                    <a:lnTo>
                      <a:pt x="214" y="79"/>
                    </a:lnTo>
                    <a:lnTo>
                      <a:pt x="219" y="94"/>
                    </a:lnTo>
                    <a:lnTo>
                      <a:pt x="224" y="109"/>
                    </a:lnTo>
                    <a:lnTo>
                      <a:pt x="228" y="123"/>
                    </a:lnTo>
                    <a:lnTo>
                      <a:pt x="231" y="139"/>
                    </a:lnTo>
                    <a:lnTo>
                      <a:pt x="228" y="145"/>
                    </a:lnTo>
                    <a:lnTo>
                      <a:pt x="222" y="148"/>
                    </a:lnTo>
                    <a:lnTo>
                      <a:pt x="215" y="145"/>
                    </a:lnTo>
                    <a:lnTo>
                      <a:pt x="213" y="139"/>
                    </a:lnTo>
                    <a:lnTo>
                      <a:pt x="210" y="123"/>
                    </a:lnTo>
                    <a:lnTo>
                      <a:pt x="206" y="109"/>
                    </a:lnTo>
                    <a:lnTo>
                      <a:pt x="201" y="94"/>
                    </a:lnTo>
                    <a:lnTo>
                      <a:pt x="196" y="79"/>
                    </a:lnTo>
                    <a:lnTo>
                      <a:pt x="199" y="86"/>
                    </a:lnTo>
                    <a:lnTo>
                      <a:pt x="192" y="73"/>
                    </a:lnTo>
                    <a:lnTo>
                      <a:pt x="185" y="60"/>
                    </a:lnTo>
                    <a:lnTo>
                      <a:pt x="176" y="49"/>
                    </a:lnTo>
                    <a:lnTo>
                      <a:pt x="167" y="38"/>
                    </a:lnTo>
                    <a:lnTo>
                      <a:pt x="156" y="30"/>
                    </a:lnTo>
                    <a:lnTo>
                      <a:pt x="145" y="23"/>
                    </a:lnTo>
                    <a:lnTo>
                      <a:pt x="151" y="25"/>
                    </a:lnTo>
                    <a:lnTo>
                      <a:pt x="138" y="20"/>
                    </a:lnTo>
                    <a:lnTo>
                      <a:pt x="124" y="18"/>
                    </a:lnTo>
                    <a:lnTo>
                      <a:pt x="110" y="18"/>
                    </a:lnTo>
                    <a:lnTo>
                      <a:pt x="94" y="20"/>
                    </a:lnTo>
                    <a:lnTo>
                      <a:pt x="78" y="25"/>
                    </a:lnTo>
                    <a:lnTo>
                      <a:pt x="84" y="23"/>
                    </a:lnTo>
                    <a:lnTo>
                      <a:pt x="67" y="30"/>
                    </a:lnTo>
                    <a:lnTo>
                      <a:pt x="52" y="42"/>
                    </a:lnTo>
                    <a:lnTo>
                      <a:pt x="39" y="56"/>
                    </a:lnTo>
                    <a:lnTo>
                      <a:pt x="29" y="73"/>
                    </a:lnTo>
                    <a:lnTo>
                      <a:pt x="31" y="67"/>
                    </a:lnTo>
                    <a:lnTo>
                      <a:pt x="25" y="86"/>
                    </a:lnTo>
                    <a:lnTo>
                      <a:pt x="20" y="107"/>
                    </a:lnTo>
                    <a:lnTo>
                      <a:pt x="18" y="127"/>
                    </a:lnTo>
                    <a:lnTo>
                      <a:pt x="18" y="149"/>
                    </a:lnTo>
                    <a:lnTo>
                      <a:pt x="20" y="170"/>
                    </a:lnTo>
                    <a:lnTo>
                      <a:pt x="24" y="190"/>
                    </a:lnTo>
                    <a:lnTo>
                      <a:pt x="29" y="210"/>
                    </a:lnTo>
                    <a:lnTo>
                      <a:pt x="35" y="228"/>
                    </a:lnTo>
                    <a:lnTo>
                      <a:pt x="33" y="221"/>
                    </a:lnTo>
                    <a:lnTo>
                      <a:pt x="40" y="237"/>
                    </a:lnTo>
                    <a:lnTo>
                      <a:pt x="48" y="250"/>
                    </a:lnTo>
                    <a:lnTo>
                      <a:pt x="58" y="260"/>
                    </a:lnTo>
                    <a:lnTo>
                      <a:pt x="67" y="266"/>
                    </a:lnTo>
                    <a:lnTo>
                      <a:pt x="61" y="264"/>
                    </a:lnTo>
                    <a:lnTo>
                      <a:pt x="71" y="2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Freeform 106"/>
              <p:cNvSpPr>
                <a:spLocks/>
              </p:cNvSpPr>
              <p:nvPr/>
            </p:nvSpPr>
            <p:spPr bwMode="auto">
              <a:xfrm>
                <a:off x="2448" y="2715"/>
                <a:ext cx="111" cy="11"/>
              </a:xfrm>
              <a:custGeom>
                <a:avLst/>
                <a:gdLst>
                  <a:gd name="T0" fmla="*/ 3 w 174"/>
                  <a:gd name="T1" fmla="*/ 0 h 18"/>
                  <a:gd name="T2" fmla="*/ 3 w 174"/>
                  <a:gd name="T3" fmla="*/ 1 h 18"/>
                  <a:gd name="T4" fmla="*/ 3 w 174"/>
                  <a:gd name="T5" fmla="*/ 1 h 18"/>
                  <a:gd name="T6" fmla="*/ 3 w 174"/>
                  <a:gd name="T7" fmla="*/ 1 h 18"/>
                  <a:gd name="T8" fmla="*/ 3 w 174"/>
                  <a:gd name="T9" fmla="*/ 1 h 18"/>
                  <a:gd name="T10" fmla="*/ 1 w 174"/>
                  <a:gd name="T11" fmla="*/ 1 h 18"/>
                  <a:gd name="T12" fmla="*/ 1 w 174"/>
                  <a:gd name="T13" fmla="*/ 1 h 18"/>
                  <a:gd name="T14" fmla="*/ 0 w 174"/>
                  <a:gd name="T15" fmla="*/ 1 h 18"/>
                  <a:gd name="T16" fmla="*/ 1 w 174"/>
                  <a:gd name="T17" fmla="*/ 1 h 18"/>
                  <a:gd name="T18" fmla="*/ 1 w 174"/>
                  <a:gd name="T19" fmla="*/ 0 h 18"/>
                  <a:gd name="T20" fmla="*/ 3 w 174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74"/>
                  <a:gd name="T34" fmla="*/ 0 h 18"/>
                  <a:gd name="T35" fmla="*/ 174 w 174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74" h="18">
                    <a:moveTo>
                      <a:pt x="165" y="0"/>
                    </a:moveTo>
                    <a:lnTo>
                      <a:pt x="171" y="3"/>
                    </a:lnTo>
                    <a:lnTo>
                      <a:pt x="174" y="9"/>
                    </a:lnTo>
                    <a:lnTo>
                      <a:pt x="171" y="16"/>
                    </a:lnTo>
                    <a:lnTo>
                      <a:pt x="165" y="18"/>
                    </a:lnTo>
                    <a:lnTo>
                      <a:pt x="9" y="18"/>
                    </a:ln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Freeform 107"/>
              <p:cNvSpPr>
                <a:spLocks/>
              </p:cNvSpPr>
              <p:nvPr/>
            </p:nvSpPr>
            <p:spPr bwMode="auto">
              <a:xfrm>
                <a:off x="2847" y="2715"/>
                <a:ext cx="139" cy="11"/>
              </a:xfrm>
              <a:custGeom>
                <a:avLst/>
                <a:gdLst>
                  <a:gd name="T0" fmla="*/ 4 w 215"/>
                  <a:gd name="T1" fmla="*/ 0 h 18"/>
                  <a:gd name="T2" fmla="*/ 4 w 215"/>
                  <a:gd name="T3" fmla="*/ 1 h 18"/>
                  <a:gd name="T4" fmla="*/ 4 w 215"/>
                  <a:gd name="T5" fmla="*/ 1 h 18"/>
                  <a:gd name="T6" fmla="*/ 4 w 215"/>
                  <a:gd name="T7" fmla="*/ 1 h 18"/>
                  <a:gd name="T8" fmla="*/ 4 w 215"/>
                  <a:gd name="T9" fmla="*/ 1 h 18"/>
                  <a:gd name="T10" fmla="*/ 1 w 215"/>
                  <a:gd name="T11" fmla="*/ 1 h 18"/>
                  <a:gd name="T12" fmla="*/ 1 w 215"/>
                  <a:gd name="T13" fmla="*/ 1 h 18"/>
                  <a:gd name="T14" fmla="*/ 0 w 215"/>
                  <a:gd name="T15" fmla="*/ 1 h 18"/>
                  <a:gd name="T16" fmla="*/ 1 w 215"/>
                  <a:gd name="T17" fmla="*/ 1 h 18"/>
                  <a:gd name="T18" fmla="*/ 1 w 215"/>
                  <a:gd name="T19" fmla="*/ 0 h 18"/>
                  <a:gd name="T20" fmla="*/ 4 w 215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15"/>
                  <a:gd name="T34" fmla="*/ 0 h 18"/>
                  <a:gd name="T35" fmla="*/ 215 w 215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15" h="18">
                    <a:moveTo>
                      <a:pt x="206" y="0"/>
                    </a:moveTo>
                    <a:lnTo>
                      <a:pt x="213" y="3"/>
                    </a:lnTo>
                    <a:lnTo>
                      <a:pt x="215" y="9"/>
                    </a:lnTo>
                    <a:lnTo>
                      <a:pt x="213" y="16"/>
                    </a:lnTo>
                    <a:lnTo>
                      <a:pt x="206" y="18"/>
                    </a:lnTo>
                    <a:lnTo>
                      <a:pt x="9" y="18"/>
                    </a:ln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Freeform 108"/>
              <p:cNvSpPr>
                <a:spLocks/>
              </p:cNvSpPr>
              <p:nvPr/>
            </p:nvSpPr>
            <p:spPr bwMode="auto">
              <a:xfrm>
                <a:off x="2448" y="2599"/>
                <a:ext cx="11" cy="243"/>
              </a:xfrm>
              <a:custGeom>
                <a:avLst/>
                <a:gdLst>
                  <a:gd name="T0" fmla="*/ 0 w 18"/>
                  <a:gd name="T1" fmla="*/ 1 h 433"/>
                  <a:gd name="T2" fmla="*/ 1 w 18"/>
                  <a:gd name="T3" fmla="*/ 1 h 433"/>
                  <a:gd name="T4" fmla="*/ 1 w 18"/>
                  <a:gd name="T5" fmla="*/ 0 h 433"/>
                  <a:gd name="T6" fmla="*/ 1 w 18"/>
                  <a:gd name="T7" fmla="*/ 1 h 433"/>
                  <a:gd name="T8" fmla="*/ 1 w 18"/>
                  <a:gd name="T9" fmla="*/ 1 h 433"/>
                  <a:gd name="T10" fmla="*/ 1 w 18"/>
                  <a:gd name="T11" fmla="*/ 2 h 433"/>
                  <a:gd name="T12" fmla="*/ 1 w 18"/>
                  <a:gd name="T13" fmla="*/ 2 h 433"/>
                  <a:gd name="T14" fmla="*/ 1 w 18"/>
                  <a:gd name="T15" fmla="*/ 2 h 433"/>
                  <a:gd name="T16" fmla="*/ 1 w 18"/>
                  <a:gd name="T17" fmla="*/ 2 h 433"/>
                  <a:gd name="T18" fmla="*/ 0 w 18"/>
                  <a:gd name="T19" fmla="*/ 2 h 433"/>
                  <a:gd name="T20" fmla="*/ 0 w 18"/>
                  <a:gd name="T21" fmla="*/ 1 h 43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433"/>
                  <a:gd name="T35" fmla="*/ 18 w 18"/>
                  <a:gd name="T36" fmla="*/ 433 h 43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433">
                    <a:moveTo>
                      <a:pt x="0" y="9"/>
                    </a:moveTo>
                    <a:lnTo>
                      <a:pt x="3" y="3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18" y="9"/>
                    </a:lnTo>
                    <a:lnTo>
                      <a:pt x="18" y="424"/>
                    </a:lnTo>
                    <a:lnTo>
                      <a:pt x="15" y="430"/>
                    </a:lnTo>
                    <a:lnTo>
                      <a:pt x="9" y="433"/>
                    </a:lnTo>
                    <a:lnTo>
                      <a:pt x="3" y="430"/>
                    </a:lnTo>
                    <a:lnTo>
                      <a:pt x="0" y="424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Freeform 109"/>
              <p:cNvSpPr>
                <a:spLocks/>
              </p:cNvSpPr>
              <p:nvPr/>
            </p:nvSpPr>
            <p:spPr bwMode="auto">
              <a:xfrm>
                <a:off x="2379" y="2802"/>
                <a:ext cx="80" cy="69"/>
              </a:xfrm>
              <a:custGeom>
                <a:avLst/>
                <a:gdLst>
                  <a:gd name="T0" fmla="*/ 3 w 122"/>
                  <a:gd name="T1" fmla="*/ 1 h 122"/>
                  <a:gd name="T2" fmla="*/ 3 w 122"/>
                  <a:gd name="T3" fmla="*/ 0 h 122"/>
                  <a:gd name="T4" fmla="*/ 3 w 122"/>
                  <a:gd name="T5" fmla="*/ 1 h 122"/>
                  <a:gd name="T6" fmla="*/ 3 w 122"/>
                  <a:gd name="T7" fmla="*/ 1 h 122"/>
                  <a:gd name="T8" fmla="*/ 3 w 122"/>
                  <a:gd name="T9" fmla="*/ 1 h 122"/>
                  <a:gd name="T10" fmla="*/ 1 w 122"/>
                  <a:gd name="T11" fmla="*/ 1 h 122"/>
                  <a:gd name="T12" fmla="*/ 1 w 122"/>
                  <a:gd name="T13" fmla="*/ 1 h 122"/>
                  <a:gd name="T14" fmla="*/ 1 w 122"/>
                  <a:gd name="T15" fmla="*/ 1 h 122"/>
                  <a:gd name="T16" fmla="*/ 0 w 122"/>
                  <a:gd name="T17" fmla="*/ 1 h 122"/>
                  <a:gd name="T18" fmla="*/ 1 w 122"/>
                  <a:gd name="T19" fmla="*/ 1 h 122"/>
                  <a:gd name="T20" fmla="*/ 3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107" y="3"/>
                    </a:moveTo>
                    <a:lnTo>
                      <a:pt x="113" y="0"/>
                    </a:lnTo>
                    <a:lnTo>
                      <a:pt x="119" y="3"/>
                    </a:lnTo>
                    <a:lnTo>
                      <a:pt x="122" y="9"/>
                    </a:lnTo>
                    <a:lnTo>
                      <a:pt x="119" y="15"/>
                    </a:lnTo>
                    <a:lnTo>
                      <a:pt x="15" y="120"/>
                    </a:lnTo>
                    <a:lnTo>
                      <a:pt x="9" y="122"/>
                    </a:lnTo>
                    <a:lnTo>
                      <a:pt x="2" y="120"/>
                    </a:lnTo>
                    <a:lnTo>
                      <a:pt x="0" y="113"/>
                    </a:lnTo>
                    <a:lnTo>
                      <a:pt x="2" y="107"/>
                    </a:lnTo>
                    <a:lnTo>
                      <a:pt x="107" y="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Freeform 110"/>
              <p:cNvSpPr>
                <a:spLocks/>
              </p:cNvSpPr>
              <p:nvPr/>
            </p:nvSpPr>
            <p:spPr bwMode="auto">
              <a:xfrm>
                <a:off x="2379" y="2744"/>
                <a:ext cx="80" cy="69"/>
              </a:xfrm>
              <a:custGeom>
                <a:avLst/>
                <a:gdLst>
                  <a:gd name="T0" fmla="*/ 3 w 122"/>
                  <a:gd name="T1" fmla="*/ 1 h 122"/>
                  <a:gd name="T2" fmla="*/ 3 w 122"/>
                  <a:gd name="T3" fmla="*/ 0 h 122"/>
                  <a:gd name="T4" fmla="*/ 3 w 122"/>
                  <a:gd name="T5" fmla="*/ 1 h 122"/>
                  <a:gd name="T6" fmla="*/ 3 w 122"/>
                  <a:gd name="T7" fmla="*/ 1 h 122"/>
                  <a:gd name="T8" fmla="*/ 3 w 122"/>
                  <a:gd name="T9" fmla="*/ 1 h 122"/>
                  <a:gd name="T10" fmla="*/ 1 w 122"/>
                  <a:gd name="T11" fmla="*/ 1 h 122"/>
                  <a:gd name="T12" fmla="*/ 1 w 122"/>
                  <a:gd name="T13" fmla="*/ 1 h 122"/>
                  <a:gd name="T14" fmla="*/ 1 w 122"/>
                  <a:gd name="T15" fmla="*/ 1 h 122"/>
                  <a:gd name="T16" fmla="*/ 0 w 122"/>
                  <a:gd name="T17" fmla="*/ 1 h 122"/>
                  <a:gd name="T18" fmla="*/ 1 w 122"/>
                  <a:gd name="T19" fmla="*/ 1 h 122"/>
                  <a:gd name="T20" fmla="*/ 3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107" y="2"/>
                    </a:moveTo>
                    <a:lnTo>
                      <a:pt x="113" y="0"/>
                    </a:lnTo>
                    <a:lnTo>
                      <a:pt x="119" y="2"/>
                    </a:lnTo>
                    <a:lnTo>
                      <a:pt x="122" y="9"/>
                    </a:lnTo>
                    <a:lnTo>
                      <a:pt x="119" y="15"/>
                    </a:lnTo>
                    <a:lnTo>
                      <a:pt x="15" y="119"/>
                    </a:lnTo>
                    <a:lnTo>
                      <a:pt x="9" y="122"/>
                    </a:lnTo>
                    <a:lnTo>
                      <a:pt x="2" y="119"/>
                    </a:lnTo>
                    <a:lnTo>
                      <a:pt x="0" y="113"/>
                    </a:lnTo>
                    <a:lnTo>
                      <a:pt x="2" y="107"/>
                    </a:ln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Freeform 111"/>
              <p:cNvSpPr>
                <a:spLocks/>
              </p:cNvSpPr>
              <p:nvPr/>
            </p:nvSpPr>
            <p:spPr bwMode="auto">
              <a:xfrm>
                <a:off x="2379" y="2686"/>
                <a:ext cx="80" cy="67"/>
              </a:xfrm>
              <a:custGeom>
                <a:avLst/>
                <a:gdLst>
                  <a:gd name="T0" fmla="*/ 3 w 122"/>
                  <a:gd name="T1" fmla="*/ 1 h 123"/>
                  <a:gd name="T2" fmla="*/ 3 w 122"/>
                  <a:gd name="T3" fmla="*/ 0 h 123"/>
                  <a:gd name="T4" fmla="*/ 3 w 122"/>
                  <a:gd name="T5" fmla="*/ 1 h 123"/>
                  <a:gd name="T6" fmla="*/ 3 w 122"/>
                  <a:gd name="T7" fmla="*/ 1 h 123"/>
                  <a:gd name="T8" fmla="*/ 3 w 122"/>
                  <a:gd name="T9" fmla="*/ 1 h 123"/>
                  <a:gd name="T10" fmla="*/ 1 w 122"/>
                  <a:gd name="T11" fmla="*/ 1 h 123"/>
                  <a:gd name="T12" fmla="*/ 1 w 122"/>
                  <a:gd name="T13" fmla="*/ 1 h 123"/>
                  <a:gd name="T14" fmla="*/ 1 w 122"/>
                  <a:gd name="T15" fmla="*/ 1 h 123"/>
                  <a:gd name="T16" fmla="*/ 0 w 122"/>
                  <a:gd name="T17" fmla="*/ 1 h 123"/>
                  <a:gd name="T18" fmla="*/ 1 w 122"/>
                  <a:gd name="T19" fmla="*/ 1 h 123"/>
                  <a:gd name="T20" fmla="*/ 3 w 122"/>
                  <a:gd name="T21" fmla="*/ 1 h 1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3"/>
                  <a:gd name="T35" fmla="*/ 122 w 122"/>
                  <a:gd name="T36" fmla="*/ 123 h 1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3">
                    <a:moveTo>
                      <a:pt x="107" y="3"/>
                    </a:moveTo>
                    <a:lnTo>
                      <a:pt x="113" y="0"/>
                    </a:lnTo>
                    <a:lnTo>
                      <a:pt x="119" y="3"/>
                    </a:lnTo>
                    <a:lnTo>
                      <a:pt x="122" y="9"/>
                    </a:lnTo>
                    <a:lnTo>
                      <a:pt x="119" y="16"/>
                    </a:lnTo>
                    <a:lnTo>
                      <a:pt x="15" y="120"/>
                    </a:lnTo>
                    <a:lnTo>
                      <a:pt x="9" y="123"/>
                    </a:lnTo>
                    <a:lnTo>
                      <a:pt x="2" y="120"/>
                    </a:lnTo>
                    <a:lnTo>
                      <a:pt x="0" y="114"/>
                    </a:lnTo>
                    <a:lnTo>
                      <a:pt x="2" y="107"/>
                    </a:lnTo>
                    <a:lnTo>
                      <a:pt x="107" y="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Freeform 112"/>
              <p:cNvSpPr>
                <a:spLocks/>
              </p:cNvSpPr>
              <p:nvPr/>
            </p:nvSpPr>
            <p:spPr bwMode="auto">
              <a:xfrm>
                <a:off x="2379" y="2628"/>
                <a:ext cx="80" cy="67"/>
              </a:xfrm>
              <a:custGeom>
                <a:avLst/>
                <a:gdLst>
                  <a:gd name="T0" fmla="*/ 3 w 122"/>
                  <a:gd name="T1" fmla="*/ 1 h 122"/>
                  <a:gd name="T2" fmla="*/ 3 w 122"/>
                  <a:gd name="T3" fmla="*/ 0 h 122"/>
                  <a:gd name="T4" fmla="*/ 3 w 122"/>
                  <a:gd name="T5" fmla="*/ 1 h 122"/>
                  <a:gd name="T6" fmla="*/ 3 w 122"/>
                  <a:gd name="T7" fmla="*/ 1 h 122"/>
                  <a:gd name="T8" fmla="*/ 3 w 122"/>
                  <a:gd name="T9" fmla="*/ 1 h 122"/>
                  <a:gd name="T10" fmla="*/ 1 w 122"/>
                  <a:gd name="T11" fmla="*/ 1 h 122"/>
                  <a:gd name="T12" fmla="*/ 1 w 122"/>
                  <a:gd name="T13" fmla="*/ 1 h 122"/>
                  <a:gd name="T14" fmla="*/ 1 w 122"/>
                  <a:gd name="T15" fmla="*/ 1 h 122"/>
                  <a:gd name="T16" fmla="*/ 0 w 122"/>
                  <a:gd name="T17" fmla="*/ 1 h 122"/>
                  <a:gd name="T18" fmla="*/ 1 w 122"/>
                  <a:gd name="T19" fmla="*/ 1 h 122"/>
                  <a:gd name="T20" fmla="*/ 3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107" y="2"/>
                    </a:moveTo>
                    <a:lnTo>
                      <a:pt x="113" y="0"/>
                    </a:lnTo>
                    <a:lnTo>
                      <a:pt x="119" y="2"/>
                    </a:lnTo>
                    <a:lnTo>
                      <a:pt x="122" y="9"/>
                    </a:lnTo>
                    <a:lnTo>
                      <a:pt x="119" y="15"/>
                    </a:lnTo>
                    <a:lnTo>
                      <a:pt x="15" y="120"/>
                    </a:lnTo>
                    <a:lnTo>
                      <a:pt x="9" y="122"/>
                    </a:lnTo>
                    <a:lnTo>
                      <a:pt x="2" y="120"/>
                    </a:lnTo>
                    <a:lnTo>
                      <a:pt x="0" y="113"/>
                    </a:lnTo>
                    <a:lnTo>
                      <a:pt x="2" y="107"/>
                    </a:ln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Rectangle 113"/>
              <p:cNvSpPr>
                <a:spLocks noChangeArrowheads="1"/>
              </p:cNvSpPr>
              <p:nvPr/>
            </p:nvSpPr>
            <p:spPr bwMode="auto">
              <a:xfrm>
                <a:off x="2649" y="249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k</a:t>
                </a:r>
                <a:endParaRPr lang="fr-FR" sz="1400"/>
              </a:p>
            </p:txBody>
          </p:sp>
          <p:sp>
            <p:nvSpPr>
              <p:cNvPr id="46" name="Freeform 114"/>
              <p:cNvSpPr>
                <a:spLocks/>
              </p:cNvSpPr>
              <p:nvPr/>
            </p:nvSpPr>
            <p:spPr bwMode="auto">
              <a:xfrm>
                <a:off x="2968" y="2703"/>
                <a:ext cx="39" cy="34"/>
              </a:xfrm>
              <a:custGeom>
                <a:avLst/>
                <a:gdLst>
                  <a:gd name="T0" fmla="*/ 1 w 61"/>
                  <a:gd name="T1" fmla="*/ 1 h 62"/>
                  <a:gd name="T2" fmla="*/ 1 w 61"/>
                  <a:gd name="T3" fmla="*/ 1 h 62"/>
                  <a:gd name="T4" fmla="*/ 1 w 61"/>
                  <a:gd name="T5" fmla="*/ 1 h 62"/>
                  <a:gd name="T6" fmla="*/ 1 w 61"/>
                  <a:gd name="T7" fmla="*/ 0 h 62"/>
                  <a:gd name="T8" fmla="*/ 1 w 61"/>
                  <a:gd name="T9" fmla="*/ 1 h 62"/>
                  <a:gd name="T10" fmla="*/ 1 w 61"/>
                  <a:gd name="T11" fmla="*/ 1 h 62"/>
                  <a:gd name="T12" fmla="*/ 1 w 61"/>
                  <a:gd name="T13" fmla="*/ 1 h 62"/>
                  <a:gd name="T14" fmla="*/ 1 w 61"/>
                  <a:gd name="T15" fmla="*/ 1 h 62"/>
                  <a:gd name="T16" fmla="*/ 1 w 61"/>
                  <a:gd name="T17" fmla="*/ 1 h 62"/>
                  <a:gd name="T18" fmla="*/ 1 w 61"/>
                  <a:gd name="T19" fmla="*/ 1 h 62"/>
                  <a:gd name="T20" fmla="*/ 1 w 61"/>
                  <a:gd name="T21" fmla="*/ 1 h 62"/>
                  <a:gd name="T22" fmla="*/ 1 w 61"/>
                  <a:gd name="T23" fmla="*/ 1 h 62"/>
                  <a:gd name="T24" fmla="*/ 1 w 61"/>
                  <a:gd name="T25" fmla="*/ 1 h 62"/>
                  <a:gd name="T26" fmla="*/ 1 w 61"/>
                  <a:gd name="T27" fmla="*/ 1 h 62"/>
                  <a:gd name="T28" fmla="*/ 1 w 61"/>
                  <a:gd name="T29" fmla="*/ 1 h 62"/>
                  <a:gd name="T30" fmla="*/ 0 w 61"/>
                  <a:gd name="T31" fmla="*/ 1 h 62"/>
                  <a:gd name="T32" fmla="*/ 1 w 61"/>
                  <a:gd name="T33" fmla="*/ 1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1"/>
                  <a:gd name="T52" fmla="*/ 0 h 62"/>
                  <a:gd name="T53" fmla="*/ 61 w 61"/>
                  <a:gd name="T54" fmla="*/ 62 h 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1" h="62">
                    <a:moveTo>
                      <a:pt x="2" y="20"/>
                    </a:moveTo>
                    <a:lnTo>
                      <a:pt x="9" y="10"/>
                    </a:lnTo>
                    <a:lnTo>
                      <a:pt x="19" y="3"/>
                    </a:lnTo>
                    <a:lnTo>
                      <a:pt x="30" y="0"/>
                    </a:lnTo>
                    <a:lnTo>
                      <a:pt x="42" y="3"/>
                    </a:lnTo>
                    <a:lnTo>
                      <a:pt x="52" y="10"/>
                    </a:lnTo>
                    <a:lnTo>
                      <a:pt x="59" y="20"/>
                    </a:lnTo>
                    <a:lnTo>
                      <a:pt x="61" y="31"/>
                    </a:lnTo>
                    <a:lnTo>
                      <a:pt x="59" y="43"/>
                    </a:lnTo>
                    <a:lnTo>
                      <a:pt x="52" y="53"/>
                    </a:lnTo>
                    <a:lnTo>
                      <a:pt x="42" y="60"/>
                    </a:lnTo>
                    <a:lnTo>
                      <a:pt x="30" y="62"/>
                    </a:lnTo>
                    <a:lnTo>
                      <a:pt x="19" y="60"/>
                    </a:lnTo>
                    <a:lnTo>
                      <a:pt x="9" y="53"/>
                    </a:lnTo>
                    <a:lnTo>
                      <a:pt x="2" y="43"/>
                    </a:lnTo>
                    <a:lnTo>
                      <a:pt x="0" y="31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115"/>
              <p:cNvSpPr>
                <a:spLocks/>
              </p:cNvSpPr>
              <p:nvPr/>
            </p:nvSpPr>
            <p:spPr bwMode="auto">
              <a:xfrm>
                <a:off x="2961" y="2699"/>
                <a:ext cx="51" cy="45"/>
              </a:xfrm>
              <a:custGeom>
                <a:avLst/>
                <a:gdLst>
                  <a:gd name="T0" fmla="*/ 1 w 79"/>
                  <a:gd name="T1" fmla="*/ 1 h 80"/>
                  <a:gd name="T2" fmla="*/ 1 w 79"/>
                  <a:gd name="T3" fmla="*/ 1 h 80"/>
                  <a:gd name="T4" fmla="*/ 1 w 79"/>
                  <a:gd name="T5" fmla="*/ 1 h 80"/>
                  <a:gd name="T6" fmla="*/ 1 w 79"/>
                  <a:gd name="T7" fmla="*/ 1 h 80"/>
                  <a:gd name="T8" fmla="*/ 1 w 79"/>
                  <a:gd name="T9" fmla="*/ 1 h 80"/>
                  <a:gd name="T10" fmla="*/ 1 w 79"/>
                  <a:gd name="T11" fmla="*/ 0 h 80"/>
                  <a:gd name="T12" fmla="*/ 1 w 79"/>
                  <a:gd name="T13" fmla="*/ 1 h 80"/>
                  <a:gd name="T14" fmla="*/ 1 w 79"/>
                  <a:gd name="T15" fmla="*/ 1 h 80"/>
                  <a:gd name="T16" fmla="*/ 1 w 79"/>
                  <a:gd name="T17" fmla="*/ 1 h 80"/>
                  <a:gd name="T18" fmla="*/ 1 w 79"/>
                  <a:gd name="T19" fmla="*/ 1 h 80"/>
                  <a:gd name="T20" fmla="*/ 2 w 79"/>
                  <a:gd name="T21" fmla="*/ 1 h 80"/>
                  <a:gd name="T22" fmla="*/ 2 w 79"/>
                  <a:gd name="T23" fmla="*/ 1 h 80"/>
                  <a:gd name="T24" fmla="*/ 2 w 79"/>
                  <a:gd name="T25" fmla="*/ 1 h 80"/>
                  <a:gd name="T26" fmla="*/ 1 w 79"/>
                  <a:gd name="T27" fmla="*/ 1 h 80"/>
                  <a:gd name="T28" fmla="*/ 1 w 79"/>
                  <a:gd name="T29" fmla="*/ 1 h 80"/>
                  <a:gd name="T30" fmla="*/ 1 w 79"/>
                  <a:gd name="T31" fmla="*/ 1 h 80"/>
                  <a:gd name="T32" fmla="*/ 1 w 79"/>
                  <a:gd name="T33" fmla="*/ 1 h 80"/>
                  <a:gd name="T34" fmla="*/ 1 w 79"/>
                  <a:gd name="T35" fmla="*/ 1 h 80"/>
                  <a:gd name="T36" fmla="*/ 1 w 79"/>
                  <a:gd name="T37" fmla="*/ 1 h 80"/>
                  <a:gd name="T38" fmla="*/ 1 w 79"/>
                  <a:gd name="T39" fmla="*/ 1 h 80"/>
                  <a:gd name="T40" fmla="*/ 1 w 79"/>
                  <a:gd name="T41" fmla="*/ 1 h 80"/>
                  <a:gd name="T42" fmla="*/ 1 w 79"/>
                  <a:gd name="T43" fmla="*/ 1 h 80"/>
                  <a:gd name="T44" fmla="*/ 1 w 79"/>
                  <a:gd name="T45" fmla="*/ 1 h 80"/>
                  <a:gd name="T46" fmla="*/ 0 w 79"/>
                  <a:gd name="T47" fmla="*/ 1 h 80"/>
                  <a:gd name="T48" fmla="*/ 1 w 79"/>
                  <a:gd name="T49" fmla="*/ 1 h 80"/>
                  <a:gd name="T50" fmla="*/ 1 w 79"/>
                  <a:gd name="T51" fmla="*/ 1 h 80"/>
                  <a:gd name="T52" fmla="*/ 1 w 79"/>
                  <a:gd name="T53" fmla="*/ 1 h 80"/>
                  <a:gd name="T54" fmla="*/ 1 w 79"/>
                  <a:gd name="T55" fmla="*/ 1 h 80"/>
                  <a:gd name="T56" fmla="*/ 1 w 79"/>
                  <a:gd name="T57" fmla="*/ 1 h 80"/>
                  <a:gd name="T58" fmla="*/ 1 w 79"/>
                  <a:gd name="T59" fmla="*/ 1 h 80"/>
                  <a:gd name="T60" fmla="*/ 1 w 79"/>
                  <a:gd name="T61" fmla="*/ 1 h 80"/>
                  <a:gd name="T62" fmla="*/ 1 w 79"/>
                  <a:gd name="T63" fmla="*/ 1 h 80"/>
                  <a:gd name="T64" fmla="*/ 1 w 79"/>
                  <a:gd name="T65" fmla="*/ 1 h 80"/>
                  <a:gd name="T66" fmla="*/ 1 w 79"/>
                  <a:gd name="T67" fmla="*/ 1 h 80"/>
                  <a:gd name="T68" fmla="*/ 1 w 79"/>
                  <a:gd name="T69" fmla="*/ 1 h 80"/>
                  <a:gd name="T70" fmla="*/ 1 w 79"/>
                  <a:gd name="T71" fmla="*/ 1 h 80"/>
                  <a:gd name="T72" fmla="*/ 1 w 79"/>
                  <a:gd name="T73" fmla="*/ 1 h 80"/>
                  <a:gd name="T74" fmla="*/ 1 w 79"/>
                  <a:gd name="T75" fmla="*/ 1 h 80"/>
                  <a:gd name="T76" fmla="*/ 1 w 79"/>
                  <a:gd name="T77" fmla="*/ 1 h 80"/>
                  <a:gd name="T78" fmla="*/ 1 w 79"/>
                  <a:gd name="T79" fmla="*/ 1 h 80"/>
                  <a:gd name="T80" fmla="*/ 1 w 79"/>
                  <a:gd name="T81" fmla="*/ 1 h 80"/>
                  <a:gd name="T82" fmla="*/ 1 w 79"/>
                  <a:gd name="T83" fmla="*/ 1 h 80"/>
                  <a:gd name="T84" fmla="*/ 1 w 79"/>
                  <a:gd name="T85" fmla="*/ 1 h 80"/>
                  <a:gd name="T86" fmla="*/ 1 w 79"/>
                  <a:gd name="T87" fmla="*/ 1 h 80"/>
                  <a:gd name="T88" fmla="*/ 1 w 79"/>
                  <a:gd name="T89" fmla="*/ 1 h 80"/>
                  <a:gd name="T90" fmla="*/ 1 w 79"/>
                  <a:gd name="T91" fmla="*/ 1 h 80"/>
                  <a:gd name="T92" fmla="*/ 1 w 79"/>
                  <a:gd name="T93" fmla="*/ 1 h 80"/>
                  <a:gd name="T94" fmla="*/ 1 w 79"/>
                  <a:gd name="T95" fmla="*/ 1 h 80"/>
                  <a:gd name="T96" fmla="*/ 1 w 79"/>
                  <a:gd name="T97" fmla="*/ 1 h 80"/>
                  <a:gd name="T98" fmla="*/ 1 w 79"/>
                  <a:gd name="T99" fmla="*/ 1 h 80"/>
                  <a:gd name="T100" fmla="*/ 1 w 79"/>
                  <a:gd name="T101" fmla="*/ 1 h 8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79"/>
                  <a:gd name="T154" fmla="*/ 0 h 80"/>
                  <a:gd name="T155" fmla="*/ 79 w 79"/>
                  <a:gd name="T156" fmla="*/ 80 h 8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79" h="80">
                    <a:moveTo>
                      <a:pt x="2" y="29"/>
                    </a:moveTo>
                    <a:lnTo>
                      <a:pt x="5" y="22"/>
                    </a:lnTo>
                    <a:lnTo>
                      <a:pt x="11" y="12"/>
                    </a:lnTo>
                    <a:lnTo>
                      <a:pt x="21" y="6"/>
                    </a:lnTo>
                    <a:lnTo>
                      <a:pt x="28" y="3"/>
                    </a:lnTo>
                    <a:lnTo>
                      <a:pt x="39" y="0"/>
                    </a:lnTo>
                    <a:lnTo>
                      <a:pt x="51" y="3"/>
                    </a:lnTo>
                    <a:lnTo>
                      <a:pt x="57" y="6"/>
                    </a:lnTo>
                    <a:lnTo>
                      <a:pt x="68" y="12"/>
                    </a:lnTo>
                    <a:lnTo>
                      <a:pt x="74" y="22"/>
                    </a:lnTo>
                    <a:lnTo>
                      <a:pt x="77" y="29"/>
                    </a:lnTo>
                    <a:lnTo>
                      <a:pt x="79" y="40"/>
                    </a:lnTo>
                    <a:lnTo>
                      <a:pt x="77" y="52"/>
                    </a:lnTo>
                    <a:lnTo>
                      <a:pt x="74" y="58"/>
                    </a:lnTo>
                    <a:lnTo>
                      <a:pt x="68" y="69"/>
                    </a:lnTo>
                    <a:lnTo>
                      <a:pt x="57" y="75"/>
                    </a:lnTo>
                    <a:lnTo>
                      <a:pt x="51" y="78"/>
                    </a:lnTo>
                    <a:lnTo>
                      <a:pt x="39" y="80"/>
                    </a:lnTo>
                    <a:lnTo>
                      <a:pt x="28" y="78"/>
                    </a:lnTo>
                    <a:lnTo>
                      <a:pt x="21" y="75"/>
                    </a:lnTo>
                    <a:lnTo>
                      <a:pt x="11" y="69"/>
                    </a:lnTo>
                    <a:lnTo>
                      <a:pt x="5" y="58"/>
                    </a:lnTo>
                    <a:lnTo>
                      <a:pt x="2" y="52"/>
                    </a:lnTo>
                    <a:lnTo>
                      <a:pt x="0" y="40"/>
                    </a:lnTo>
                    <a:lnTo>
                      <a:pt x="2" y="29"/>
                    </a:lnTo>
                    <a:lnTo>
                      <a:pt x="20" y="29"/>
                    </a:lnTo>
                    <a:lnTo>
                      <a:pt x="18" y="40"/>
                    </a:lnTo>
                    <a:lnTo>
                      <a:pt x="20" y="52"/>
                    </a:lnTo>
                    <a:lnTo>
                      <a:pt x="18" y="46"/>
                    </a:lnTo>
                    <a:lnTo>
                      <a:pt x="24" y="56"/>
                    </a:lnTo>
                    <a:lnTo>
                      <a:pt x="34" y="62"/>
                    </a:lnTo>
                    <a:lnTo>
                      <a:pt x="28" y="60"/>
                    </a:lnTo>
                    <a:lnTo>
                      <a:pt x="39" y="62"/>
                    </a:lnTo>
                    <a:lnTo>
                      <a:pt x="51" y="60"/>
                    </a:lnTo>
                    <a:lnTo>
                      <a:pt x="45" y="62"/>
                    </a:lnTo>
                    <a:lnTo>
                      <a:pt x="55" y="56"/>
                    </a:lnTo>
                    <a:lnTo>
                      <a:pt x="61" y="46"/>
                    </a:lnTo>
                    <a:lnTo>
                      <a:pt x="59" y="52"/>
                    </a:lnTo>
                    <a:lnTo>
                      <a:pt x="61" y="40"/>
                    </a:lnTo>
                    <a:lnTo>
                      <a:pt x="59" y="29"/>
                    </a:lnTo>
                    <a:lnTo>
                      <a:pt x="61" y="35"/>
                    </a:lnTo>
                    <a:lnTo>
                      <a:pt x="55" y="25"/>
                    </a:lnTo>
                    <a:lnTo>
                      <a:pt x="45" y="19"/>
                    </a:lnTo>
                    <a:lnTo>
                      <a:pt x="51" y="21"/>
                    </a:lnTo>
                    <a:lnTo>
                      <a:pt x="39" y="19"/>
                    </a:lnTo>
                    <a:lnTo>
                      <a:pt x="28" y="21"/>
                    </a:lnTo>
                    <a:lnTo>
                      <a:pt x="34" y="19"/>
                    </a:lnTo>
                    <a:lnTo>
                      <a:pt x="24" y="25"/>
                    </a:lnTo>
                    <a:lnTo>
                      <a:pt x="18" y="35"/>
                    </a:lnTo>
                    <a:lnTo>
                      <a:pt x="20" y="29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4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66349407"/>
                  </p:ext>
                </p:extLst>
              </p:nvPr>
            </p:nvGraphicFramePr>
            <p:xfrm>
              <a:off x="2577" y="2876"/>
              <a:ext cx="542" cy="18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5" imgW="596880" imgH="203040" progId="Equation.3">
                      <p:embed/>
                    </p:oleObj>
                  </mc:Choice>
                  <mc:Fallback>
                    <p:oleObj name="Équation" r:id="rId5" imgW="5968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577" y="2876"/>
                            <a:ext cx="542" cy="18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9" name="Line 117"/>
              <p:cNvSpPr>
                <a:spLocks noChangeShapeType="1"/>
              </p:cNvSpPr>
              <p:nvPr/>
            </p:nvSpPr>
            <p:spPr bwMode="auto">
              <a:xfrm>
                <a:off x="2987" y="2538"/>
                <a:ext cx="237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8215" y="3010327"/>
              <a:ext cx="2291619" cy="2307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0" name="Groupe 75"/>
          <p:cNvGrpSpPr>
            <a:grpSpLocks/>
          </p:cNvGrpSpPr>
          <p:nvPr/>
        </p:nvGrpSpPr>
        <p:grpSpPr bwMode="auto">
          <a:xfrm>
            <a:off x="6415088" y="1727200"/>
            <a:ext cx="2414587" cy="3230563"/>
            <a:chOff x="6414653" y="1726708"/>
            <a:chExt cx="2415120" cy="3230572"/>
          </a:xfrm>
        </p:grpSpPr>
        <p:grpSp>
          <p:nvGrpSpPr>
            <p:cNvPr id="51" name="Group 118"/>
            <p:cNvGrpSpPr>
              <a:grpSpLocks/>
            </p:cNvGrpSpPr>
            <p:nvPr/>
          </p:nvGrpSpPr>
          <p:grpSpPr bwMode="auto">
            <a:xfrm>
              <a:off x="6970516" y="1726708"/>
              <a:ext cx="1443038" cy="1214438"/>
              <a:chOff x="4093" y="2402"/>
              <a:chExt cx="909" cy="765"/>
            </a:xfrm>
          </p:grpSpPr>
          <p:sp>
            <p:nvSpPr>
              <p:cNvPr id="53" name="Freeform 119"/>
              <p:cNvSpPr>
                <a:spLocks/>
              </p:cNvSpPr>
              <p:nvPr/>
            </p:nvSpPr>
            <p:spPr bwMode="auto">
              <a:xfrm>
                <a:off x="4698" y="2723"/>
                <a:ext cx="245" cy="7"/>
              </a:xfrm>
              <a:custGeom>
                <a:avLst/>
                <a:gdLst>
                  <a:gd name="T0" fmla="*/ 1 w 380"/>
                  <a:gd name="T1" fmla="*/ 1 h 11"/>
                  <a:gd name="T2" fmla="*/ 1 w 380"/>
                  <a:gd name="T3" fmla="*/ 1 h 11"/>
                  <a:gd name="T4" fmla="*/ 0 w 380"/>
                  <a:gd name="T5" fmla="*/ 1 h 11"/>
                  <a:gd name="T6" fmla="*/ 1 w 380"/>
                  <a:gd name="T7" fmla="*/ 1 h 11"/>
                  <a:gd name="T8" fmla="*/ 1 w 380"/>
                  <a:gd name="T9" fmla="*/ 0 h 11"/>
                  <a:gd name="T10" fmla="*/ 7 w 380"/>
                  <a:gd name="T11" fmla="*/ 0 h 11"/>
                  <a:gd name="T12" fmla="*/ 7 w 380"/>
                  <a:gd name="T13" fmla="*/ 1 h 11"/>
                  <a:gd name="T14" fmla="*/ 8 w 380"/>
                  <a:gd name="T15" fmla="*/ 1 h 11"/>
                  <a:gd name="T16" fmla="*/ 7 w 380"/>
                  <a:gd name="T17" fmla="*/ 1 h 11"/>
                  <a:gd name="T18" fmla="*/ 7 w 380"/>
                  <a:gd name="T19" fmla="*/ 1 h 11"/>
                  <a:gd name="T20" fmla="*/ 1 w 380"/>
                  <a:gd name="T21" fmla="*/ 1 h 1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0"/>
                  <a:gd name="T34" fmla="*/ 0 h 11"/>
                  <a:gd name="T35" fmla="*/ 380 w 380"/>
                  <a:gd name="T36" fmla="*/ 11 h 1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0" h="11">
                    <a:moveTo>
                      <a:pt x="5" y="11"/>
                    </a:moveTo>
                    <a:lnTo>
                      <a:pt x="1" y="9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5" y="0"/>
                    </a:lnTo>
                    <a:lnTo>
                      <a:pt x="374" y="0"/>
                    </a:lnTo>
                    <a:lnTo>
                      <a:pt x="378" y="2"/>
                    </a:lnTo>
                    <a:lnTo>
                      <a:pt x="380" y="5"/>
                    </a:lnTo>
                    <a:lnTo>
                      <a:pt x="378" y="9"/>
                    </a:lnTo>
                    <a:lnTo>
                      <a:pt x="374" y="11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Freeform 120"/>
              <p:cNvSpPr>
                <a:spLocks/>
              </p:cNvSpPr>
              <p:nvPr/>
            </p:nvSpPr>
            <p:spPr bwMode="auto">
              <a:xfrm>
                <a:off x="4909" y="2703"/>
                <a:ext cx="93" cy="47"/>
              </a:xfrm>
              <a:custGeom>
                <a:avLst/>
                <a:gdLst>
                  <a:gd name="T0" fmla="*/ 0 w 141"/>
                  <a:gd name="T1" fmla="*/ 0 h 85"/>
                  <a:gd name="T2" fmla="*/ 3 w 141"/>
                  <a:gd name="T3" fmla="*/ 1 h 85"/>
                  <a:gd name="T4" fmla="*/ 0 w 141"/>
                  <a:gd name="T5" fmla="*/ 1 h 85"/>
                  <a:gd name="T6" fmla="*/ 1 w 141"/>
                  <a:gd name="T7" fmla="*/ 1 h 85"/>
                  <a:gd name="T8" fmla="*/ 0 w 141"/>
                  <a:gd name="T9" fmla="*/ 0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1"/>
                  <a:gd name="T16" fmla="*/ 0 h 85"/>
                  <a:gd name="T17" fmla="*/ 141 w 141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1" h="85">
                    <a:moveTo>
                      <a:pt x="0" y="0"/>
                    </a:moveTo>
                    <a:lnTo>
                      <a:pt x="141" y="42"/>
                    </a:lnTo>
                    <a:lnTo>
                      <a:pt x="0" y="85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Rectangle 121"/>
              <p:cNvSpPr>
                <a:spLocks noChangeArrowheads="1"/>
              </p:cNvSpPr>
              <p:nvPr/>
            </p:nvSpPr>
            <p:spPr bwMode="auto">
              <a:xfrm>
                <a:off x="4801" y="2576"/>
                <a:ext cx="62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F</a:t>
                </a:r>
                <a:endParaRPr lang="fr-FR" sz="1400"/>
              </a:p>
            </p:txBody>
          </p:sp>
          <p:sp>
            <p:nvSpPr>
              <p:cNvPr id="56" name="Freeform 122"/>
              <p:cNvSpPr>
                <a:spLocks/>
              </p:cNvSpPr>
              <p:nvPr/>
            </p:nvSpPr>
            <p:spPr bwMode="auto">
              <a:xfrm>
                <a:off x="4698" y="2522"/>
                <a:ext cx="3" cy="27"/>
              </a:xfrm>
              <a:custGeom>
                <a:avLst/>
                <a:gdLst>
                  <a:gd name="T0" fmla="*/ 0 w 5"/>
                  <a:gd name="T1" fmla="*/ 1 h 48"/>
                  <a:gd name="T2" fmla="*/ 1 w 5"/>
                  <a:gd name="T3" fmla="*/ 0 h 48"/>
                  <a:gd name="T4" fmla="*/ 1 w 5"/>
                  <a:gd name="T5" fmla="*/ 1 h 48"/>
                  <a:gd name="T6" fmla="*/ 1 w 5"/>
                  <a:gd name="T7" fmla="*/ 1 h 48"/>
                  <a:gd name="T8" fmla="*/ 1 w 5"/>
                  <a:gd name="T9" fmla="*/ 1 h 48"/>
                  <a:gd name="T10" fmla="*/ 0 w 5"/>
                  <a:gd name="T11" fmla="*/ 1 h 48"/>
                  <a:gd name="T12" fmla="*/ 0 w 5"/>
                  <a:gd name="T13" fmla="*/ 1 h 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8"/>
                  <a:gd name="T23" fmla="*/ 5 w 5"/>
                  <a:gd name="T24" fmla="*/ 48 h 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8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8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Freeform 123"/>
              <p:cNvSpPr>
                <a:spLocks/>
              </p:cNvSpPr>
              <p:nvPr/>
            </p:nvSpPr>
            <p:spPr bwMode="auto">
              <a:xfrm>
                <a:off x="4698" y="2580"/>
                <a:ext cx="3" cy="27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Freeform 124"/>
              <p:cNvSpPr>
                <a:spLocks/>
              </p:cNvSpPr>
              <p:nvPr/>
            </p:nvSpPr>
            <p:spPr bwMode="auto">
              <a:xfrm>
                <a:off x="4698" y="2638"/>
                <a:ext cx="3" cy="27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Freeform 125"/>
              <p:cNvSpPr>
                <a:spLocks/>
              </p:cNvSpPr>
              <p:nvPr/>
            </p:nvSpPr>
            <p:spPr bwMode="auto">
              <a:xfrm>
                <a:off x="4698" y="2694"/>
                <a:ext cx="3" cy="29"/>
              </a:xfrm>
              <a:custGeom>
                <a:avLst/>
                <a:gdLst>
                  <a:gd name="T0" fmla="*/ 0 w 5"/>
                  <a:gd name="T1" fmla="*/ 1 h 49"/>
                  <a:gd name="T2" fmla="*/ 1 w 5"/>
                  <a:gd name="T3" fmla="*/ 0 h 49"/>
                  <a:gd name="T4" fmla="*/ 1 w 5"/>
                  <a:gd name="T5" fmla="*/ 1 h 49"/>
                  <a:gd name="T6" fmla="*/ 1 w 5"/>
                  <a:gd name="T7" fmla="*/ 1 h 49"/>
                  <a:gd name="T8" fmla="*/ 1 w 5"/>
                  <a:gd name="T9" fmla="*/ 1 h 49"/>
                  <a:gd name="T10" fmla="*/ 0 w 5"/>
                  <a:gd name="T11" fmla="*/ 1 h 49"/>
                  <a:gd name="T12" fmla="*/ 0 w 5"/>
                  <a:gd name="T13" fmla="*/ 1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49"/>
                  <a:gd name="T23" fmla="*/ 5 w 5"/>
                  <a:gd name="T24" fmla="*/ 49 h 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49">
                    <a:moveTo>
                      <a:pt x="0" y="2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5" y="46"/>
                    </a:lnTo>
                    <a:lnTo>
                      <a:pt x="2" y="49"/>
                    </a:lnTo>
                    <a:lnTo>
                      <a:pt x="0" y="46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Rectangle 126"/>
              <p:cNvSpPr>
                <a:spLocks noChangeArrowheads="1"/>
              </p:cNvSpPr>
              <p:nvPr/>
            </p:nvSpPr>
            <p:spPr bwMode="auto">
              <a:xfrm>
                <a:off x="4830" y="240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x</a:t>
                </a:r>
                <a:endParaRPr lang="fr-FR" sz="1400"/>
              </a:p>
            </p:txBody>
          </p:sp>
          <p:sp>
            <p:nvSpPr>
              <p:cNvPr id="61" name="Freeform 127"/>
              <p:cNvSpPr>
                <a:spLocks/>
              </p:cNvSpPr>
              <p:nvPr/>
            </p:nvSpPr>
            <p:spPr bwMode="auto">
              <a:xfrm>
                <a:off x="4160" y="2721"/>
                <a:ext cx="278" cy="11"/>
              </a:xfrm>
              <a:custGeom>
                <a:avLst/>
                <a:gdLst>
                  <a:gd name="T0" fmla="*/ 8 w 432"/>
                  <a:gd name="T1" fmla="*/ 0 h 18"/>
                  <a:gd name="T2" fmla="*/ 8 w 432"/>
                  <a:gd name="T3" fmla="*/ 1 h 18"/>
                  <a:gd name="T4" fmla="*/ 8 w 432"/>
                  <a:gd name="T5" fmla="*/ 1 h 18"/>
                  <a:gd name="T6" fmla="*/ 8 w 432"/>
                  <a:gd name="T7" fmla="*/ 1 h 18"/>
                  <a:gd name="T8" fmla="*/ 8 w 432"/>
                  <a:gd name="T9" fmla="*/ 1 h 18"/>
                  <a:gd name="T10" fmla="*/ 1 w 432"/>
                  <a:gd name="T11" fmla="*/ 1 h 18"/>
                  <a:gd name="T12" fmla="*/ 1 w 432"/>
                  <a:gd name="T13" fmla="*/ 1 h 18"/>
                  <a:gd name="T14" fmla="*/ 0 w 432"/>
                  <a:gd name="T15" fmla="*/ 1 h 18"/>
                  <a:gd name="T16" fmla="*/ 1 w 432"/>
                  <a:gd name="T17" fmla="*/ 1 h 18"/>
                  <a:gd name="T18" fmla="*/ 1 w 432"/>
                  <a:gd name="T19" fmla="*/ 0 h 18"/>
                  <a:gd name="T20" fmla="*/ 8 w 432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2"/>
                  <a:gd name="T34" fmla="*/ 0 h 18"/>
                  <a:gd name="T35" fmla="*/ 432 w 432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2" h="18">
                    <a:moveTo>
                      <a:pt x="423" y="0"/>
                    </a:moveTo>
                    <a:lnTo>
                      <a:pt x="430" y="3"/>
                    </a:lnTo>
                    <a:lnTo>
                      <a:pt x="432" y="9"/>
                    </a:lnTo>
                    <a:lnTo>
                      <a:pt x="430" y="16"/>
                    </a:lnTo>
                    <a:lnTo>
                      <a:pt x="423" y="18"/>
                    </a:lnTo>
                    <a:lnTo>
                      <a:pt x="9" y="18"/>
                    </a:lnTo>
                    <a:lnTo>
                      <a:pt x="2" y="16"/>
                    </a:lnTo>
                    <a:lnTo>
                      <a:pt x="0" y="9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4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Freeform 128"/>
              <p:cNvSpPr>
                <a:spLocks/>
              </p:cNvSpPr>
              <p:nvPr/>
            </p:nvSpPr>
            <p:spPr bwMode="auto">
              <a:xfrm>
                <a:off x="4562" y="2721"/>
                <a:ext cx="144" cy="11"/>
              </a:xfrm>
              <a:custGeom>
                <a:avLst/>
                <a:gdLst>
                  <a:gd name="T0" fmla="*/ 4 w 226"/>
                  <a:gd name="T1" fmla="*/ 0 h 18"/>
                  <a:gd name="T2" fmla="*/ 4 w 226"/>
                  <a:gd name="T3" fmla="*/ 1 h 18"/>
                  <a:gd name="T4" fmla="*/ 4 w 226"/>
                  <a:gd name="T5" fmla="*/ 1 h 18"/>
                  <a:gd name="T6" fmla="*/ 4 w 226"/>
                  <a:gd name="T7" fmla="*/ 1 h 18"/>
                  <a:gd name="T8" fmla="*/ 4 w 226"/>
                  <a:gd name="T9" fmla="*/ 1 h 18"/>
                  <a:gd name="T10" fmla="*/ 1 w 226"/>
                  <a:gd name="T11" fmla="*/ 1 h 18"/>
                  <a:gd name="T12" fmla="*/ 1 w 226"/>
                  <a:gd name="T13" fmla="*/ 1 h 18"/>
                  <a:gd name="T14" fmla="*/ 0 w 226"/>
                  <a:gd name="T15" fmla="*/ 1 h 18"/>
                  <a:gd name="T16" fmla="*/ 1 w 226"/>
                  <a:gd name="T17" fmla="*/ 1 h 18"/>
                  <a:gd name="T18" fmla="*/ 1 w 226"/>
                  <a:gd name="T19" fmla="*/ 0 h 18"/>
                  <a:gd name="T20" fmla="*/ 4 w 226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6"/>
                  <a:gd name="T34" fmla="*/ 0 h 18"/>
                  <a:gd name="T35" fmla="*/ 226 w 226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6" h="18">
                    <a:moveTo>
                      <a:pt x="217" y="0"/>
                    </a:moveTo>
                    <a:lnTo>
                      <a:pt x="224" y="3"/>
                    </a:lnTo>
                    <a:lnTo>
                      <a:pt x="226" y="9"/>
                    </a:lnTo>
                    <a:lnTo>
                      <a:pt x="224" y="16"/>
                    </a:lnTo>
                    <a:lnTo>
                      <a:pt x="217" y="18"/>
                    </a:lnTo>
                    <a:lnTo>
                      <a:pt x="9" y="18"/>
                    </a:lnTo>
                    <a:lnTo>
                      <a:pt x="2" y="16"/>
                    </a:lnTo>
                    <a:lnTo>
                      <a:pt x="0" y="9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Freeform 129"/>
              <p:cNvSpPr>
                <a:spLocks/>
              </p:cNvSpPr>
              <p:nvPr/>
            </p:nvSpPr>
            <p:spPr bwMode="auto">
              <a:xfrm>
                <a:off x="4160" y="2605"/>
                <a:ext cx="11" cy="243"/>
              </a:xfrm>
              <a:custGeom>
                <a:avLst/>
                <a:gdLst>
                  <a:gd name="T0" fmla="*/ 0 w 18"/>
                  <a:gd name="T1" fmla="*/ 1 h 433"/>
                  <a:gd name="T2" fmla="*/ 1 w 18"/>
                  <a:gd name="T3" fmla="*/ 1 h 433"/>
                  <a:gd name="T4" fmla="*/ 1 w 18"/>
                  <a:gd name="T5" fmla="*/ 0 h 433"/>
                  <a:gd name="T6" fmla="*/ 1 w 18"/>
                  <a:gd name="T7" fmla="*/ 1 h 433"/>
                  <a:gd name="T8" fmla="*/ 1 w 18"/>
                  <a:gd name="T9" fmla="*/ 1 h 433"/>
                  <a:gd name="T10" fmla="*/ 1 w 18"/>
                  <a:gd name="T11" fmla="*/ 2 h 433"/>
                  <a:gd name="T12" fmla="*/ 1 w 18"/>
                  <a:gd name="T13" fmla="*/ 2 h 433"/>
                  <a:gd name="T14" fmla="*/ 1 w 18"/>
                  <a:gd name="T15" fmla="*/ 2 h 433"/>
                  <a:gd name="T16" fmla="*/ 1 w 18"/>
                  <a:gd name="T17" fmla="*/ 2 h 433"/>
                  <a:gd name="T18" fmla="*/ 0 w 18"/>
                  <a:gd name="T19" fmla="*/ 2 h 433"/>
                  <a:gd name="T20" fmla="*/ 0 w 18"/>
                  <a:gd name="T21" fmla="*/ 1 h 43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433"/>
                  <a:gd name="T35" fmla="*/ 18 w 18"/>
                  <a:gd name="T36" fmla="*/ 433 h 43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433">
                    <a:moveTo>
                      <a:pt x="0" y="9"/>
                    </a:moveTo>
                    <a:lnTo>
                      <a:pt x="2" y="3"/>
                    </a:lnTo>
                    <a:lnTo>
                      <a:pt x="9" y="0"/>
                    </a:lnTo>
                    <a:lnTo>
                      <a:pt x="15" y="3"/>
                    </a:lnTo>
                    <a:lnTo>
                      <a:pt x="18" y="9"/>
                    </a:lnTo>
                    <a:lnTo>
                      <a:pt x="18" y="424"/>
                    </a:lnTo>
                    <a:lnTo>
                      <a:pt x="15" y="430"/>
                    </a:lnTo>
                    <a:lnTo>
                      <a:pt x="9" y="433"/>
                    </a:lnTo>
                    <a:lnTo>
                      <a:pt x="2" y="430"/>
                    </a:lnTo>
                    <a:lnTo>
                      <a:pt x="0" y="424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Freeform 130"/>
              <p:cNvSpPr>
                <a:spLocks/>
              </p:cNvSpPr>
              <p:nvPr/>
            </p:nvSpPr>
            <p:spPr bwMode="auto">
              <a:xfrm>
                <a:off x="4093" y="2808"/>
                <a:ext cx="78" cy="69"/>
              </a:xfrm>
              <a:custGeom>
                <a:avLst/>
                <a:gdLst>
                  <a:gd name="T0" fmla="*/ 2 w 123"/>
                  <a:gd name="T1" fmla="*/ 1 h 122"/>
                  <a:gd name="T2" fmla="*/ 2 w 123"/>
                  <a:gd name="T3" fmla="*/ 0 h 122"/>
                  <a:gd name="T4" fmla="*/ 2 w 123"/>
                  <a:gd name="T5" fmla="*/ 1 h 122"/>
                  <a:gd name="T6" fmla="*/ 2 w 123"/>
                  <a:gd name="T7" fmla="*/ 1 h 122"/>
                  <a:gd name="T8" fmla="*/ 2 w 123"/>
                  <a:gd name="T9" fmla="*/ 1 h 122"/>
                  <a:gd name="T10" fmla="*/ 1 w 123"/>
                  <a:gd name="T11" fmla="*/ 1 h 122"/>
                  <a:gd name="T12" fmla="*/ 1 w 123"/>
                  <a:gd name="T13" fmla="*/ 1 h 122"/>
                  <a:gd name="T14" fmla="*/ 1 w 123"/>
                  <a:gd name="T15" fmla="*/ 1 h 122"/>
                  <a:gd name="T16" fmla="*/ 0 w 123"/>
                  <a:gd name="T17" fmla="*/ 1 h 122"/>
                  <a:gd name="T18" fmla="*/ 1 w 123"/>
                  <a:gd name="T19" fmla="*/ 1 h 122"/>
                  <a:gd name="T20" fmla="*/ 2 w 123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2"/>
                  <a:gd name="T35" fmla="*/ 123 w 123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2">
                    <a:moveTo>
                      <a:pt x="107" y="3"/>
                    </a:moveTo>
                    <a:lnTo>
                      <a:pt x="114" y="0"/>
                    </a:lnTo>
                    <a:lnTo>
                      <a:pt x="120" y="3"/>
                    </a:lnTo>
                    <a:lnTo>
                      <a:pt x="123" y="9"/>
                    </a:lnTo>
                    <a:lnTo>
                      <a:pt x="120" y="15"/>
                    </a:lnTo>
                    <a:lnTo>
                      <a:pt x="16" y="120"/>
                    </a:lnTo>
                    <a:lnTo>
                      <a:pt x="9" y="122"/>
                    </a:lnTo>
                    <a:lnTo>
                      <a:pt x="3" y="120"/>
                    </a:lnTo>
                    <a:lnTo>
                      <a:pt x="0" y="113"/>
                    </a:lnTo>
                    <a:lnTo>
                      <a:pt x="3" y="107"/>
                    </a:lnTo>
                    <a:lnTo>
                      <a:pt x="107" y="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Freeform 131"/>
              <p:cNvSpPr>
                <a:spLocks/>
              </p:cNvSpPr>
              <p:nvPr/>
            </p:nvSpPr>
            <p:spPr bwMode="auto">
              <a:xfrm>
                <a:off x="4093" y="2750"/>
                <a:ext cx="78" cy="69"/>
              </a:xfrm>
              <a:custGeom>
                <a:avLst/>
                <a:gdLst>
                  <a:gd name="T0" fmla="*/ 2 w 123"/>
                  <a:gd name="T1" fmla="*/ 1 h 122"/>
                  <a:gd name="T2" fmla="*/ 2 w 123"/>
                  <a:gd name="T3" fmla="*/ 0 h 122"/>
                  <a:gd name="T4" fmla="*/ 2 w 123"/>
                  <a:gd name="T5" fmla="*/ 1 h 122"/>
                  <a:gd name="T6" fmla="*/ 2 w 123"/>
                  <a:gd name="T7" fmla="*/ 1 h 122"/>
                  <a:gd name="T8" fmla="*/ 2 w 123"/>
                  <a:gd name="T9" fmla="*/ 1 h 122"/>
                  <a:gd name="T10" fmla="*/ 1 w 123"/>
                  <a:gd name="T11" fmla="*/ 1 h 122"/>
                  <a:gd name="T12" fmla="*/ 1 w 123"/>
                  <a:gd name="T13" fmla="*/ 1 h 122"/>
                  <a:gd name="T14" fmla="*/ 1 w 123"/>
                  <a:gd name="T15" fmla="*/ 1 h 122"/>
                  <a:gd name="T16" fmla="*/ 0 w 123"/>
                  <a:gd name="T17" fmla="*/ 1 h 122"/>
                  <a:gd name="T18" fmla="*/ 1 w 123"/>
                  <a:gd name="T19" fmla="*/ 1 h 122"/>
                  <a:gd name="T20" fmla="*/ 2 w 123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2"/>
                  <a:gd name="T35" fmla="*/ 123 w 123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2">
                    <a:moveTo>
                      <a:pt x="107" y="2"/>
                    </a:moveTo>
                    <a:lnTo>
                      <a:pt x="114" y="0"/>
                    </a:lnTo>
                    <a:lnTo>
                      <a:pt x="120" y="2"/>
                    </a:lnTo>
                    <a:lnTo>
                      <a:pt x="123" y="9"/>
                    </a:lnTo>
                    <a:lnTo>
                      <a:pt x="120" y="15"/>
                    </a:lnTo>
                    <a:lnTo>
                      <a:pt x="16" y="119"/>
                    </a:lnTo>
                    <a:lnTo>
                      <a:pt x="9" y="122"/>
                    </a:lnTo>
                    <a:lnTo>
                      <a:pt x="3" y="119"/>
                    </a:lnTo>
                    <a:lnTo>
                      <a:pt x="0" y="113"/>
                    </a:lnTo>
                    <a:lnTo>
                      <a:pt x="3" y="107"/>
                    </a:ln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Freeform 132"/>
              <p:cNvSpPr>
                <a:spLocks/>
              </p:cNvSpPr>
              <p:nvPr/>
            </p:nvSpPr>
            <p:spPr bwMode="auto">
              <a:xfrm>
                <a:off x="4093" y="2692"/>
                <a:ext cx="78" cy="67"/>
              </a:xfrm>
              <a:custGeom>
                <a:avLst/>
                <a:gdLst>
                  <a:gd name="T0" fmla="*/ 2 w 123"/>
                  <a:gd name="T1" fmla="*/ 1 h 123"/>
                  <a:gd name="T2" fmla="*/ 2 w 123"/>
                  <a:gd name="T3" fmla="*/ 0 h 123"/>
                  <a:gd name="T4" fmla="*/ 2 w 123"/>
                  <a:gd name="T5" fmla="*/ 1 h 123"/>
                  <a:gd name="T6" fmla="*/ 2 w 123"/>
                  <a:gd name="T7" fmla="*/ 1 h 123"/>
                  <a:gd name="T8" fmla="*/ 2 w 123"/>
                  <a:gd name="T9" fmla="*/ 1 h 123"/>
                  <a:gd name="T10" fmla="*/ 1 w 123"/>
                  <a:gd name="T11" fmla="*/ 1 h 123"/>
                  <a:gd name="T12" fmla="*/ 1 w 123"/>
                  <a:gd name="T13" fmla="*/ 1 h 123"/>
                  <a:gd name="T14" fmla="*/ 1 w 123"/>
                  <a:gd name="T15" fmla="*/ 1 h 123"/>
                  <a:gd name="T16" fmla="*/ 0 w 123"/>
                  <a:gd name="T17" fmla="*/ 1 h 123"/>
                  <a:gd name="T18" fmla="*/ 1 w 123"/>
                  <a:gd name="T19" fmla="*/ 1 h 123"/>
                  <a:gd name="T20" fmla="*/ 2 w 123"/>
                  <a:gd name="T21" fmla="*/ 1 h 1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3"/>
                  <a:gd name="T35" fmla="*/ 123 w 123"/>
                  <a:gd name="T36" fmla="*/ 123 h 1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3">
                    <a:moveTo>
                      <a:pt x="107" y="3"/>
                    </a:moveTo>
                    <a:lnTo>
                      <a:pt x="114" y="0"/>
                    </a:lnTo>
                    <a:lnTo>
                      <a:pt x="120" y="3"/>
                    </a:lnTo>
                    <a:lnTo>
                      <a:pt x="123" y="9"/>
                    </a:lnTo>
                    <a:lnTo>
                      <a:pt x="120" y="16"/>
                    </a:lnTo>
                    <a:lnTo>
                      <a:pt x="16" y="120"/>
                    </a:lnTo>
                    <a:lnTo>
                      <a:pt x="9" y="123"/>
                    </a:lnTo>
                    <a:lnTo>
                      <a:pt x="3" y="120"/>
                    </a:lnTo>
                    <a:lnTo>
                      <a:pt x="0" y="114"/>
                    </a:lnTo>
                    <a:lnTo>
                      <a:pt x="3" y="107"/>
                    </a:lnTo>
                    <a:lnTo>
                      <a:pt x="107" y="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reeform 133"/>
              <p:cNvSpPr>
                <a:spLocks/>
              </p:cNvSpPr>
              <p:nvPr/>
            </p:nvSpPr>
            <p:spPr bwMode="auto">
              <a:xfrm>
                <a:off x="4093" y="2634"/>
                <a:ext cx="78" cy="67"/>
              </a:xfrm>
              <a:custGeom>
                <a:avLst/>
                <a:gdLst>
                  <a:gd name="T0" fmla="*/ 2 w 123"/>
                  <a:gd name="T1" fmla="*/ 1 h 122"/>
                  <a:gd name="T2" fmla="*/ 2 w 123"/>
                  <a:gd name="T3" fmla="*/ 0 h 122"/>
                  <a:gd name="T4" fmla="*/ 2 w 123"/>
                  <a:gd name="T5" fmla="*/ 1 h 122"/>
                  <a:gd name="T6" fmla="*/ 2 w 123"/>
                  <a:gd name="T7" fmla="*/ 1 h 122"/>
                  <a:gd name="T8" fmla="*/ 2 w 123"/>
                  <a:gd name="T9" fmla="*/ 1 h 122"/>
                  <a:gd name="T10" fmla="*/ 1 w 123"/>
                  <a:gd name="T11" fmla="*/ 1 h 122"/>
                  <a:gd name="T12" fmla="*/ 1 w 123"/>
                  <a:gd name="T13" fmla="*/ 1 h 122"/>
                  <a:gd name="T14" fmla="*/ 1 w 123"/>
                  <a:gd name="T15" fmla="*/ 1 h 122"/>
                  <a:gd name="T16" fmla="*/ 0 w 123"/>
                  <a:gd name="T17" fmla="*/ 1 h 122"/>
                  <a:gd name="T18" fmla="*/ 1 w 123"/>
                  <a:gd name="T19" fmla="*/ 1 h 122"/>
                  <a:gd name="T20" fmla="*/ 2 w 123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2"/>
                  <a:gd name="T35" fmla="*/ 123 w 123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2">
                    <a:moveTo>
                      <a:pt x="107" y="2"/>
                    </a:moveTo>
                    <a:lnTo>
                      <a:pt x="114" y="0"/>
                    </a:lnTo>
                    <a:lnTo>
                      <a:pt x="120" y="2"/>
                    </a:lnTo>
                    <a:lnTo>
                      <a:pt x="123" y="9"/>
                    </a:lnTo>
                    <a:lnTo>
                      <a:pt x="120" y="15"/>
                    </a:lnTo>
                    <a:lnTo>
                      <a:pt x="16" y="120"/>
                    </a:lnTo>
                    <a:lnTo>
                      <a:pt x="9" y="122"/>
                    </a:lnTo>
                    <a:lnTo>
                      <a:pt x="3" y="120"/>
                    </a:lnTo>
                    <a:lnTo>
                      <a:pt x="0" y="113"/>
                    </a:lnTo>
                    <a:lnTo>
                      <a:pt x="3" y="107"/>
                    </a:ln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Rectangle 134"/>
              <p:cNvSpPr>
                <a:spLocks noChangeArrowheads="1"/>
              </p:cNvSpPr>
              <p:nvPr/>
            </p:nvSpPr>
            <p:spPr bwMode="auto">
              <a:xfrm>
                <a:off x="4371" y="2500"/>
                <a:ext cx="37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f</a:t>
                </a:r>
                <a:endParaRPr lang="fr-FR" sz="1400"/>
              </a:p>
            </p:txBody>
          </p:sp>
          <p:sp>
            <p:nvSpPr>
              <p:cNvPr id="69" name="Freeform 135"/>
              <p:cNvSpPr>
                <a:spLocks/>
              </p:cNvSpPr>
              <p:nvPr/>
            </p:nvSpPr>
            <p:spPr bwMode="auto">
              <a:xfrm>
                <a:off x="4680" y="2709"/>
                <a:ext cx="41" cy="34"/>
              </a:xfrm>
              <a:custGeom>
                <a:avLst/>
                <a:gdLst>
                  <a:gd name="T0" fmla="*/ 1 w 62"/>
                  <a:gd name="T1" fmla="*/ 1 h 62"/>
                  <a:gd name="T2" fmla="*/ 1 w 62"/>
                  <a:gd name="T3" fmla="*/ 1 h 62"/>
                  <a:gd name="T4" fmla="*/ 1 w 62"/>
                  <a:gd name="T5" fmla="*/ 1 h 62"/>
                  <a:gd name="T6" fmla="*/ 1 w 62"/>
                  <a:gd name="T7" fmla="*/ 0 h 62"/>
                  <a:gd name="T8" fmla="*/ 1 w 62"/>
                  <a:gd name="T9" fmla="*/ 1 h 62"/>
                  <a:gd name="T10" fmla="*/ 1 w 62"/>
                  <a:gd name="T11" fmla="*/ 1 h 62"/>
                  <a:gd name="T12" fmla="*/ 1 w 62"/>
                  <a:gd name="T13" fmla="*/ 1 h 62"/>
                  <a:gd name="T14" fmla="*/ 1 w 62"/>
                  <a:gd name="T15" fmla="*/ 1 h 62"/>
                  <a:gd name="T16" fmla="*/ 1 w 62"/>
                  <a:gd name="T17" fmla="*/ 1 h 62"/>
                  <a:gd name="T18" fmla="*/ 1 w 62"/>
                  <a:gd name="T19" fmla="*/ 1 h 62"/>
                  <a:gd name="T20" fmla="*/ 1 w 62"/>
                  <a:gd name="T21" fmla="*/ 1 h 62"/>
                  <a:gd name="T22" fmla="*/ 1 w 62"/>
                  <a:gd name="T23" fmla="*/ 1 h 62"/>
                  <a:gd name="T24" fmla="*/ 1 w 62"/>
                  <a:gd name="T25" fmla="*/ 1 h 62"/>
                  <a:gd name="T26" fmla="*/ 1 w 62"/>
                  <a:gd name="T27" fmla="*/ 1 h 62"/>
                  <a:gd name="T28" fmla="*/ 1 w 62"/>
                  <a:gd name="T29" fmla="*/ 1 h 62"/>
                  <a:gd name="T30" fmla="*/ 0 w 62"/>
                  <a:gd name="T31" fmla="*/ 1 h 62"/>
                  <a:gd name="T32" fmla="*/ 1 w 62"/>
                  <a:gd name="T33" fmla="*/ 1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2"/>
                  <a:gd name="T52" fmla="*/ 0 h 62"/>
                  <a:gd name="T53" fmla="*/ 62 w 62"/>
                  <a:gd name="T54" fmla="*/ 62 h 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2" h="62">
                    <a:moveTo>
                      <a:pt x="3" y="20"/>
                    </a:moveTo>
                    <a:lnTo>
                      <a:pt x="9" y="10"/>
                    </a:lnTo>
                    <a:lnTo>
                      <a:pt x="20" y="3"/>
                    </a:lnTo>
                    <a:lnTo>
                      <a:pt x="31" y="0"/>
                    </a:lnTo>
                    <a:lnTo>
                      <a:pt x="43" y="3"/>
                    </a:lnTo>
                    <a:lnTo>
                      <a:pt x="53" y="10"/>
                    </a:lnTo>
                    <a:lnTo>
                      <a:pt x="59" y="20"/>
                    </a:lnTo>
                    <a:lnTo>
                      <a:pt x="62" y="31"/>
                    </a:lnTo>
                    <a:lnTo>
                      <a:pt x="59" y="43"/>
                    </a:lnTo>
                    <a:lnTo>
                      <a:pt x="53" y="53"/>
                    </a:lnTo>
                    <a:lnTo>
                      <a:pt x="43" y="60"/>
                    </a:lnTo>
                    <a:lnTo>
                      <a:pt x="31" y="62"/>
                    </a:lnTo>
                    <a:lnTo>
                      <a:pt x="20" y="60"/>
                    </a:lnTo>
                    <a:lnTo>
                      <a:pt x="9" y="53"/>
                    </a:lnTo>
                    <a:lnTo>
                      <a:pt x="3" y="43"/>
                    </a:lnTo>
                    <a:lnTo>
                      <a:pt x="0" y="31"/>
                    </a:lnTo>
                    <a:lnTo>
                      <a:pt x="3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136"/>
              <p:cNvSpPr>
                <a:spLocks/>
              </p:cNvSpPr>
              <p:nvPr/>
            </p:nvSpPr>
            <p:spPr bwMode="auto">
              <a:xfrm>
                <a:off x="4675" y="2705"/>
                <a:ext cx="52" cy="45"/>
              </a:xfrm>
              <a:custGeom>
                <a:avLst/>
                <a:gdLst>
                  <a:gd name="T0" fmla="*/ 1 w 80"/>
                  <a:gd name="T1" fmla="*/ 1 h 80"/>
                  <a:gd name="T2" fmla="*/ 1 w 80"/>
                  <a:gd name="T3" fmla="*/ 1 h 80"/>
                  <a:gd name="T4" fmla="*/ 1 w 80"/>
                  <a:gd name="T5" fmla="*/ 1 h 80"/>
                  <a:gd name="T6" fmla="*/ 1 w 80"/>
                  <a:gd name="T7" fmla="*/ 1 h 80"/>
                  <a:gd name="T8" fmla="*/ 1 w 80"/>
                  <a:gd name="T9" fmla="*/ 1 h 80"/>
                  <a:gd name="T10" fmla="*/ 1 w 80"/>
                  <a:gd name="T11" fmla="*/ 0 h 80"/>
                  <a:gd name="T12" fmla="*/ 1 w 80"/>
                  <a:gd name="T13" fmla="*/ 1 h 80"/>
                  <a:gd name="T14" fmla="*/ 1 w 80"/>
                  <a:gd name="T15" fmla="*/ 1 h 80"/>
                  <a:gd name="T16" fmla="*/ 1 w 80"/>
                  <a:gd name="T17" fmla="*/ 1 h 80"/>
                  <a:gd name="T18" fmla="*/ 2 w 80"/>
                  <a:gd name="T19" fmla="*/ 1 h 80"/>
                  <a:gd name="T20" fmla="*/ 2 w 80"/>
                  <a:gd name="T21" fmla="*/ 1 h 80"/>
                  <a:gd name="T22" fmla="*/ 2 w 80"/>
                  <a:gd name="T23" fmla="*/ 1 h 80"/>
                  <a:gd name="T24" fmla="*/ 2 w 80"/>
                  <a:gd name="T25" fmla="*/ 1 h 80"/>
                  <a:gd name="T26" fmla="*/ 2 w 80"/>
                  <a:gd name="T27" fmla="*/ 1 h 80"/>
                  <a:gd name="T28" fmla="*/ 1 w 80"/>
                  <a:gd name="T29" fmla="*/ 1 h 80"/>
                  <a:gd name="T30" fmla="*/ 1 w 80"/>
                  <a:gd name="T31" fmla="*/ 1 h 80"/>
                  <a:gd name="T32" fmla="*/ 1 w 80"/>
                  <a:gd name="T33" fmla="*/ 1 h 80"/>
                  <a:gd name="T34" fmla="*/ 1 w 80"/>
                  <a:gd name="T35" fmla="*/ 1 h 80"/>
                  <a:gd name="T36" fmla="*/ 1 w 80"/>
                  <a:gd name="T37" fmla="*/ 1 h 80"/>
                  <a:gd name="T38" fmla="*/ 1 w 80"/>
                  <a:gd name="T39" fmla="*/ 1 h 80"/>
                  <a:gd name="T40" fmla="*/ 1 w 80"/>
                  <a:gd name="T41" fmla="*/ 1 h 80"/>
                  <a:gd name="T42" fmla="*/ 1 w 80"/>
                  <a:gd name="T43" fmla="*/ 1 h 80"/>
                  <a:gd name="T44" fmla="*/ 1 w 80"/>
                  <a:gd name="T45" fmla="*/ 1 h 80"/>
                  <a:gd name="T46" fmla="*/ 0 w 80"/>
                  <a:gd name="T47" fmla="*/ 1 h 80"/>
                  <a:gd name="T48" fmla="*/ 1 w 80"/>
                  <a:gd name="T49" fmla="*/ 1 h 80"/>
                  <a:gd name="T50" fmla="*/ 1 w 80"/>
                  <a:gd name="T51" fmla="*/ 1 h 80"/>
                  <a:gd name="T52" fmla="*/ 1 w 80"/>
                  <a:gd name="T53" fmla="*/ 1 h 80"/>
                  <a:gd name="T54" fmla="*/ 1 w 80"/>
                  <a:gd name="T55" fmla="*/ 1 h 80"/>
                  <a:gd name="T56" fmla="*/ 1 w 80"/>
                  <a:gd name="T57" fmla="*/ 1 h 80"/>
                  <a:gd name="T58" fmla="*/ 1 w 80"/>
                  <a:gd name="T59" fmla="*/ 1 h 80"/>
                  <a:gd name="T60" fmla="*/ 1 w 80"/>
                  <a:gd name="T61" fmla="*/ 1 h 80"/>
                  <a:gd name="T62" fmla="*/ 1 w 80"/>
                  <a:gd name="T63" fmla="*/ 1 h 80"/>
                  <a:gd name="T64" fmla="*/ 1 w 80"/>
                  <a:gd name="T65" fmla="*/ 1 h 80"/>
                  <a:gd name="T66" fmla="*/ 1 w 80"/>
                  <a:gd name="T67" fmla="*/ 1 h 80"/>
                  <a:gd name="T68" fmla="*/ 1 w 80"/>
                  <a:gd name="T69" fmla="*/ 1 h 80"/>
                  <a:gd name="T70" fmla="*/ 1 w 80"/>
                  <a:gd name="T71" fmla="*/ 1 h 80"/>
                  <a:gd name="T72" fmla="*/ 1 w 80"/>
                  <a:gd name="T73" fmla="*/ 1 h 80"/>
                  <a:gd name="T74" fmla="*/ 1 w 80"/>
                  <a:gd name="T75" fmla="*/ 1 h 80"/>
                  <a:gd name="T76" fmla="*/ 1 w 80"/>
                  <a:gd name="T77" fmla="*/ 1 h 80"/>
                  <a:gd name="T78" fmla="*/ 1 w 80"/>
                  <a:gd name="T79" fmla="*/ 1 h 80"/>
                  <a:gd name="T80" fmla="*/ 1 w 80"/>
                  <a:gd name="T81" fmla="*/ 1 h 80"/>
                  <a:gd name="T82" fmla="*/ 1 w 80"/>
                  <a:gd name="T83" fmla="*/ 1 h 80"/>
                  <a:gd name="T84" fmla="*/ 1 w 80"/>
                  <a:gd name="T85" fmla="*/ 1 h 80"/>
                  <a:gd name="T86" fmla="*/ 1 w 80"/>
                  <a:gd name="T87" fmla="*/ 1 h 80"/>
                  <a:gd name="T88" fmla="*/ 1 w 80"/>
                  <a:gd name="T89" fmla="*/ 1 h 80"/>
                  <a:gd name="T90" fmla="*/ 1 w 80"/>
                  <a:gd name="T91" fmla="*/ 1 h 80"/>
                  <a:gd name="T92" fmla="*/ 1 w 80"/>
                  <a:gd name="T93" fmla="*/ 1 h 80"/>
                  <a:gd name="T94" fmla="*/ 1 w 80"/>
                  <a:gd name="T95" fmla="*/ 1 h 80"/>
                  <a:gd name="T96" fmla="*/ 1 w 80"/>
                  <a:gd name="T97" fmla="*/ 1 h 80"/>
                  <a:gd name="T98" fmla="*/ 1 w 80"/>
                  <a:gd name="T99" fmla="*/ 1 h 80"/>
                  <a:gd name="T100" fmla="*/ 1 w 80"/>
                  <a:gd name="T101" fmla="*/ 1 h 8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80"/>
                  <a:gd name="T154" fmla="*/ 0 h 80"/>
                  <a:gd name="T155" fmla="*/ 80 w 80"/>
                  <a:gd name="T156" fmla="*/ 80 h 8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80" h="80">
                    <a:moveTo>
                      <a:pt x="3" y="29"/>
                    </a:moveTo>
                    <a:lnTo>
                      <a:pt x="5" y="22"/>
                    </a:lnTo>
                    <a:lnTo>
                      <a:pt x="12" y="12"/>
                    </a:lnTo>
                    <a:lnTo>
                      <a:pt x="22" y="6"/>
                    </a:lnTo>
                    <a:lnTo>
                      <a:pt x="29" y="3"/>
                    </a:lnTo>
                    <a:lnTo>
                      <a:pt x="40" y="0"/>
                    </a:lnTo>
                    <a:lnTo>
                      <a:pt x="52" y="3"/>
                    </a:lnTo>
                    <a:lnTo>
                      <a:pt x="58" y="6"/>
                    </a:lnTo>
                    <a:lnTo>
                      <a:pt x="68" y="12"/>
                    </a:lnTo>
                    <a:lnTo>
                      <a:pt x="75" y="22"/>
                    </a:lnTo>
                    <a:lnTo>
                      <a:pt x="77" y="29"/>
                    </a:lnTo>
                    <a:lnTo>
                      <a:pt x="80" y="40"/>
                    </a:lnTo>
                    <a:lnTo>
                      <a:pt x="77" y="52"/>
                    </a:lnTo>
                    <a:lnTo>
                      <a:pt x="75" y="58"/>
                    </a:lnTo>
                    <a:lnTo>
                      <a:pt x="68" y="69"/>
                    </a:lnTo>
                    <a:lnTo>
                      <a:pt x="58" y="75"/>
                    </a:lnTo>
                    <a:lnTo>
                      <a:pt x="52" y="78"/>
                    </a:lnTo>
                    <a:lnTo>
                      <a:pt x="40" y="80"/>
                    </a:lnTo>
                    <a:lnTo>
                      <a:pt x="29" y="78"/>
                    </a:lnTo>
                    <a:lnTo>
                      <a:pt x="22" y="75"/>
                    </a:lnTo>
                    <a:lnTo>
                      <a:pt x="12" y="69"/>
                    </a:lnTo>
                    <a:lnTo>
                      <a:pt x="5" y="58"/>
                    </a:lnTo>
                    <a:lnTo>
                      <a:pt x="3" y="52"/>
                    </a:lnTo>
                    <a:lnTo>
                      <a:pt x="0" y="40"/>
                    </a:lnTo>
                    <a:lnTo>
                      <a:pt x="3" y="29"/>
                    </a:lnTo>
                    <a:lnTo>
                      <a:pt x="21" y="29"/>
                    </a:lnTo>
                    <a:lnTo>
                      <a:pt x="18" y="40"/>
                    </a:lnTo>
                    <a:lnTo>
                      <a:pt x="21" y="52"/>
                    </a:lnTo>
                    <a:lnTo>
                      <a:pt x="18" y="46"/>
                    </a:lnTo>
                    <a:lnTo>
                      <a:pt x="25" y="56"/>
                    </a:lnTo>
                    <a:lnTo>
                      <a:pt x="35" y="62"/>
                    </a:lnTo>
                    <a:lnTo>
                      <a:pt x="29" y="60"/>
                    </a:lnTo>
                    <a:lnTo>
                      <a:pt x="40" y="62"/>
                    </a:lnTo>
                    <a:lnTo>
                      <a:pt x="52" y="60"/>
                    </a:lnTo>
                    <a:lnTo>
                      <a:pt x="45" y="62"/>
                    </a:lnTo>
                    <a:lnTo>
                      <a:pt x="56" y="56"/>
                    </a:lnTo>
                    <a:lnTo>
                      <a:pt x="62" y="46"/>
                    </a:lnTo>
                    <a:lnTo>
                      <a:pt x="59" y="52"/>
                    </a:lnTo>
                    <a:lnTo>
                      <a:pt x="62" y="40"/>
                    </a:lnTo>
                    <a:lnTo>
                      <a:pt x="59" y="29"/>
                    </a:lnTo>
                    <a:lnTo>
                      <a:pt x="62" y="35"/>
                    </a:lnTo>
                    <a:lnTo>
                      <a:pt x="56" y="25"/>
                    </a:lnTo>
                    <a:lnTo>
                      <a:pt x="45" y="19"/>
                    </a:lnTo>
                    <a:lnTo>
                      <a:pt x="52" y="21"/>
                    </a:lnTo>
                    <a:lnTo>
                      <a:pt x="40" y="19"/>
                    </a:lnTo>
                    <a:lnTo>
                      <a:pt x="29" y="21"/>
                    </a:lnTo>
                    <a:lnTo>
                      <a:pt x="35" y="19"/>
                    </a:lnTo>
                    <a:lnTo>
                      <a:pt x="25" y="25"/>
                    </a:lnTo>
                    <a:lnTo>
                      <a:pt x="18" y="35"/>
                    </a:lnTo>
                    <a:lnTo>
                      <a:pt x="21" y="29"/>
                    </a:lnTo>
                    <a:lnTo>
                      <a:pt x="3" y="2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reeform 137"/>
              <p:cNvSpPr>
                <a:spLocks/>
              </p:cNvSpPr>
              <p:nvPr/>
            </p:nvSpPr>
            <p:spPr bwMode="auto">
              <a:xfrm>
                <a:off x="4328" y="2665"/>
                <a:ext cx="244" cy="125"/>
              </a:xfrm>
              <a:custGeom>
                <a:avLst/>
                <a:gdLst>
                  <a:gd name="T0" fmla="*/ 1 w 382"/>
                  <a:gd name="T1" fmla="*/ 1 h 224"/>
                  <a:gd name="T2" fmla="*/ 1 w 382"/>
                  <a:gd name="T3" fmla="*/ 1 h 224"/>
                  <a:gd name="T4" fmla="*/ 0 w 382"/>
                  <a:gd name="T5" fmla="*/ 1 h 224"/>
                  <a:gd name="T6" fmla="*/ 1 w 382"/>
                  <a:gd name="T7" fmla="*/ 1 h 224"/>
                  <a:gd name="T8" fmla="*/ 1 w 382"/>
                  <a:gd name="T9" fmla="*/ 0 h 224"/>
                  <a:gd name="T10" fmla="*/ 7 w 382"/>
                  <a:gd name="T11" fmla="*/ 0 h 224"/>
                  <a:gd name="T12" fmla="*/ 7 w 382"/>
                  <a:gd name="T13" fmla="*/ 1 h 224"/>
                  <a:gd name="T14" fmla="*/ 7 w 382"/>
                  <a:gd name="T15" fmla="*/ 1 h 224"/>
                  <a:gd name="T16" fmla="*/ 7 w 382"/>
                  <a:gd name="T17" fmla="*/ 1 h 224"/>
                  <a:gd name="T18" fmla="*/ 7 w 382"/>
                  <a:gd name="T19" fmla="*/ 1 h 224"/>
                  <a:gd name="T20" fmla="*/ 7 w 382"/>
                  <a:gd name="T21" fmla="*/ 1 h 224"/>
                  <a:gd name="T22" fmla="*/ 1 w 382"/>
                  <a:gd name="T23" fmla="*/ 1 h 224"/>
                  <a:gd name="T24" fmla="*/ 1 w 382"/>
                  <a:gd name="T25" fmla="*/ 1 h 224"/>
                  <a:gd name="T26" fmla="*/ 0 w 382"/>
                  <a:gd name="T27" fmla="*/ 1 h 224"/>
                  <a:gd name="T28" fmla="*/ 1 w 382"/>
                  <a:gd name="T29" fmla="*/ 1 h 224"/>
                  <a:gd name="T30" fmla="*/ 1 w 382"/>
                  <a:gd name="T31" fmla="*/ 1 h 224"/>
                  <a:gd name="T32" fmla="*/ 7 w 382"/>
                  <a:gd name="T33" fmla="*/ 1 h 224"/>
                  <a:gd name="T34" fmla="*/ 6 w 382"/>
                  <a:gd name="T35" fmla="*/ 1 h 224"/>
                  <a:gd name="T36" fmla="*/ 6 w 382"/>
                  <a:gd name="T37" fmla="*/ 1 h 224"/>
                  <a:gd name="T38" fmla="*/ 6 w 382"/>
                  <a:gd name="T39" fmla="*/ 1 h 224"/>
                  <a:gd name="T40" fmla="*/ 6 w 382"/>
                  <a:gd name="T41" fmla="*/ 1 h 224"/>
                  <a:gd name="T42" fmla="*/ 7 w 382"/>
                  <a:gd name="T43" fmla="*/ 1 h 224"/>
                  <a:gd name="T44" fmla="*/ 1 w 382"/>
                  <a:gd name="T45" fmla="*/ 1 h 224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82"/>
                  <a:gd name="T70" fmla="*/ 0 h 224"/>
                  <a:gd name="T71" fmla="*/ 382 w 382"/>
                  <a:gd name="T72" fmla="*/ 224 h 224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82" h="224">
                    <a:moveTo>
                      <a:pt x="9" y="18"/>
                    </a:move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373" y="0"/>
                    </a:lnTo>
                    <a:lnTo>
                      <a:pt x="379" y="3"/>
                    </a:lnTo>
                    <a:lnTo>
                      <a:pt x="382" y="9"/>
                    </a:lnTo>
                    <a:lnTo>
                      <a:pt x="382" y="215"/>
                    </a:lnTo>
                    <a:lnTo>
                      <a:pt x="379" y="222"/>
                    </a:lnTo>
                    <a:lnTo>
                      <a:pt x="373" y="224"/>
                    </a:lnTo>
                    <a:lnTo>
                      <a:pt x="9" y="224"/>
                    </a:lnTo>
                    <a:lnTo>
                      <a:pt x="3" y="222"/>
                    </a:lnTo>
                    <a:lnTo>
                      <a:pt x="0" y="215"/>
                    </a:lnTo>
                    <a:lnTo>
                      <a:pt x="3" y="209"/>
                    </a:lnTo>
                    <a:lnTo>
                      <a:pt x="9" y="206"/>
                    </a:lnTo>
                    <a:lnTo>
                      <a:pt x="373" y="206"/>
                    </a:lnTo>
                    <a:lnTo>
                      <a:pt x="366" y="209"/>
                    </a:lnTo>
                    <a:lnTo>
                      <a:pt x="364" y="215"/>
                    </a:lnTo>
                    <a:lnTo>
                      <a:pt x="364" y="9"/>
                    </a:lnTo>
                    <a:lnTo>
                      <a:pt x="366" y="16"/>
                    </a:lnTo>
                    <a:lnTo>
                      <a:pt x="373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138"/>
              <p:cNvSpPr>
                <a:spLocks/>
              </p:cNvSpPr>
              <p:nvPr/>
            </p:nvSpPr>
            <p:spPr bwMode="auto">
              <a:xfrm>
                <a:off x="4428" y="2680"/>
                <a:ext cx="10" cy="92"/>
              </a:xfrm>
              <a:custGeom>
                <a:avLst/>
                <a:gdLst>
                  <a:gd name="T0" fmla="*/ 1 w 18"/>
                  <a:gd name="T1" fmla="*/ 1 h 163"/>
                  <a:gd name="T2" fmla="*/ 1 w 18"/>
                  <a:gd name="T3" fmla="*/ 1 h 163"/>
                  <a:gd name="T4" fmla="*/ 1 w 18"/>
                  <a:gd name="T5" fmla="*/ 1 h 163"/>
                  <a:gd name="T6" fmla="*/ 1 w 18"/>
                  <a:gd name="T7" fmla="*/ 1 h 163"/>
                  <a:gd name="T8" fmla="*/ 0 w 18"/>
                  <a:gd name="T9" fmla="*/ 1 h 163"/>
                  <a:gd name="T10" fmla="*/ 0 w 18"/>
                  <a:gd name="T11" fmla="*/ 1 h 163"/>
                  <a:gd name="T12" fmla="*/ 1 w 18"/>
                  <a:gd name="T13" fmla="*/ 1 h 163"/>
                  <a:gd name="T14" fmla="*/ 1 w 18"/>
                  <a:gd name="T15" fmla="*/ 0 h 163"/>
                  <a:gd name="T16" fmla="*/ 1 w 18"/>
                  <a:gd name="T17" fmla="*/ 1 h 163"/>
                  <a:gd name="T18" fmla="*/ 1 w 18"/>
                  <a:gd name="T19" fmla="*/ 1 h 163"/>
                  <a:gd name="T20" fmla="*/ 1 w 18"/>
                  <a:gd name="T21" fmla="*/ 1 h 16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163"/>
                  <a:gd name="T35" fmla="*/ 18 w 18"/>
                  <a:gd name="T36" fmla="*/ 163 h 16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163">
                    <a:moveTo>
                      <a:pt x="18" y="154"/>
                    </a:moveTo>
                    <a:lnTo>
                      <a:pt x="16" y="160"/>
                    </a:lnTo>
                    <a:lnTo>
                      <a:pt x="9" y="163"/>
                    </a:lnTo>
                    <a:lnTo>
                      <a:pt x="3" y="160"/>
                    </a:lnTo>
                    <a:lnTo>
                      <a:pt x="0" y="154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18" y="9"/>
                    </a:lnTo>
                    <a:lnTo>
                      <a:pt x="18" y="15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Line 139"/>
              <p:cNvSpPr>
                <a:spLocks noChangeShapeType="1"/>
              </p:cNvSpPr>
              <p:nvPr/>
            </p:nvSpPr>
            <p:spPr bwMode="auto">
              <a:xfrm>
                <a:off x="4705" y="2544"/>
                <a:ext cx="237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graphicFrame>
            <p:nvGraphicFramePr>
              <p:cNvPr id="74" name="Object 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6628089"/>
                  </p:ext>
                </p:extLst>
              </p:nvPr>
            </p:nvGraphicFramePr>
            <p:xfrm>
              <a:off x="4215" y="2812"/>
              <a:ext cx="645" cy="3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8" imgW="711000" imgH="393480" progId="Equation.3">
                      <p:embed/>
                    </p:oleObj>
                  </mc:Choice>
                  <mc:Fallback>
                    <p:oleObj name="Équation" r:id="rId8" imgW="71100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215" y="2812"/>
                            <a:ext cx="645" cy="35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52" name="Picture 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14653" y="3138752"/>
              <a:ext cx="2415120" cy="1818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6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</p:spTree>
    <p:extLst>
      <p:ext uri="{BB962C8B-B14F-4D97-AF65-F5344CB8AC3E}">
        <p14:creationId xmlns:p14="http://schemas.microsoft.com/office/powerpoint/2010/main" val="230590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>
            <a:grpSpLocks/>
          </p:cNvGrpSpPr>
          <p:nvPr/>
        </p:nvGrpSpPr>
        <p:grpSpPr bwMode="auto">
          <a:xfrm>
            <a:off x="1163638" y="1755775"/>
            <a:ext cx="2457450" cy="3114675"/>
            <a:chOff x="1164418" y="1755775"/>
            <a:chExt cx="2456070" cy="3114175"/>
          </a:xfrm>
        </p:grpSpPr>
        <p:grpSp>
          <p:nvGrpSpPr>
            <p:cNvPr id="3" name="Group 225"/>
            <p:cNvGrpSpPr>
              <a:grpSpLocks/>
            </p:cNvGrpSpPr>
            <p:nvPr/>
          </p:nvGrpSpPr>
          <p:grpSpPr bwMode="auto">
            <a:xfrm>
              <a:off x="1565275" y="1755775"/>
              <a:ext cx="1566863" cy="1282700"/>
              <a:chOff x="760" y="3367"/>
              <a:chExt cx="987" cy="808"/>
            </a:xfrm>
          </p:grpSpPr>
          <p:sp>
            <p:nvSpPr>
              <p:cNvPr id="5" name="Freeform 142"/>
              <p:cNvSpPr>
                <a:spLocks/>
              </p:cNvSpPr>
              <p:nvPr/>
            </p:nvSpPr>
            <p:spPr bwMode="auto">
              <a:xfrm>
                <a:off x="760" y="3615"/>
                <a:ext cx="987" cy="8"/>
              </a:xfrm>
              <a:custGeom>
                <a:avLst/>
                <a:gdLst>
                  <a:gd name="T0" fmla="*/ 1 w 1419"/>
                  <a:gd name="T1" fmla="*/ 0 h 18"/>
                  <a:gd name="T2" fmla="*/ 1 w 1419"/>
                  <a:gd name="T3" fmla="*/ 0 h 18"/>
                  <a:gd name="T4" fmla="*/ 0 w 1419"/>
                  <a:gd name="T5" fmla="*/ 0 h 18"/>
                  <a:gd name="T6" fmla="*/ 1 w 1419"/>
                  <a:gd name="T7" fmla="*/ 0 h 18"/>
                  <a:gd name="T8" fmla="*/ 1 w 1419"/>
                  <a:gd name="T9" fmla="*/ 0 h 18"/>
                  <a:gd name="T10" fmla="*/ 54 w 1419"/>
                  <a:gd name="T11" fmla="*/ 0 h 18"/>
                  <a:gd name="T12" fmla="*/ 54 w 1419"/>
                  <a:gd name="T13" fmla="*/ 0 h 18"/>
                  <a:gd name="T14" fmla="*/ 54 w 1419"/>
                  <a:gd name="T15" fmla="*/ 0 h 18"/>
                  <a:gd name="T16" fmla="*/ 54 w 1419"/>
                  <a:gd name="T17" fmla="*/ 0 h 18"/>
                  <a:gd name="T18" fmla="*/ 54 w 1419"/>
                  <a:gd name="T19" fmla="*/ 0 h 18"/>
                  <a:gd name="T20" fmla="*/ 1 w 1419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19"/>
                  <a:gd name="T34" fmla="*/ 0 h 18"/>
                  <a:gd name="T35" fmla="*/ 1419 w 1419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19" h="18">
                    <a:moveTo>
                      <a:pt x="9" y="18"/>
                    </a:move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1410" y="0"/>
                    </a:lnTo>
                    <a:lnTo>
                      <a:pt x="1416" y="3"/>
                    </a:lnTo>
                    <a:lnTo>
                      <a:pt x="1419" y="9"/>
                    </a:lnTo>
                    <a:lnTo>
                      <a:pt x="1416" y="16"/>
                    </a:lnTo>
                    <a:lnTo>
                      <a:pt x="1410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Rectangle 143"/>
              <p:cNvSpPr>
                <a:spLocks noChangeArrowheads="1"/>
              </p:cNvSpPr>
              <p:nvPr/>
            </p:nvSpPr>
            <p:spPr bwMode="auto">
              <a:xfrm>
                <a:off x="1267" y="3459"/>
                <a:ext cx="167" cy="296"/>
              </a:xfrm>
              <a:prstGeom prst="rect">
                <a:avLst/>
              </a:prstGeom>
              <a:solidFill>
                <a:srgbClr val="E9FFE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7" name="Rectangle 144"/>
              <p:cNvSpPr>
                <a:spLocks noChangeArrowheads="1"/>
              </p:cNvSpPr>
              <p:nvPr/>
            </p:nvSpPr>
            <p:spPr bwMode="auto">
              <a:xfrm>
                <a:off x="1273" y="3485"/>
                <a:ext cx="181" cy="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Freeform 145"/>
              <p:cNvSpPr>
                <a:spLocks/>
              </p:cNvSpPr>
              <p:nvPr/>
            </p:nvSpPr>
            <p:spPr bwMode="auto">
              <a:xfrm>
                <a:off x="799" y="3485"/>
                <a:ext cx="100" cy="270"/>
              </a:xfrm>
              <a:custGeom>
                <a:avLst/>
                <a:gdLst>
                  <a:gd name="T0" fmla="*/ 6 w 144"/>
                  <a:gd name="T1" fmla="*/ 1 h 524"/>
                  <a:gd name="T2" fmla="*/ 6 w 144"/>
                  <a:gd name="T3" fmla="*/ 1 h 524"/>
                  <a:gd name="T4" fmla="*/ 5 w 144"/>
                  <a:gd name="T5" fmla="*/ 2 h 524"/>
                  <a:gd name="T6" fmla="*/ 4 w 144"/>
                  <a:gd name="T7" fmla="*/ 2 h 524"/>
                  <a:gd name="T8" fmla="*/ 4 w 144"/>
                  <a:gd name="T9" fmla="*/ 2 h 524"/>
                  <a:gd name="T10" fmla="*/ 3 w 144"/>
                  <a:gd name="T11" fmla="*/ 2 h 524"/>
                  <a:gd name="T12" fmla="*/ 2 w 144"/>
                  <a:gd name="T13" fmla="*/ 2 h 524"/>
                  <a:gd name="T14" fmla="*/ 2 w 144"/>
                  <a:gd name="T15" fmla="*/ 2 h 524"/>
                  <a:gd name="T16" fmla="*/ 1 w 144"/>
                  <a:gd name="T17" fmla="*/ 2 h 524"/>
                  <a:gd name="T18" fmla="*/ 1 w 144"/>
                  <a:gd name="T19" fmla="*/ 1 h 524"/>
                  <a:gd name="T20" fmla="*/ 1 w 144"/>
                  <a:gd name="T21" fmla="*/ 1 h 524"/>
                  <a:gd name="T22" fmla="*/ 1 w 144"/>
                  <a:gd name="T23" fmla="*/ 1 h 524"/>
                  <a:gd name="T24" fmla="*/ 1 w 144"/>
                  <a:gd name="T25" fmla="*/ 1 h 524"/>
                  <a:gd name="T26" fmla="*/ 0 w 144"/>
                  <a:gd name="T27" fmla="*/ 1 h 524"/>
                  <a:gd name="T28" fmla="*/ 0 w 144"/>
                  <a:gd name="T29" fmla="*/ 1 h 524"/>
                  <a:gd name="T30" fmla="*/ 1 w 144"/>
                  <a:gd name="T31" fmla="*/ 1 h 524"/>
                  <a:gd name="T32" fmla="*/ 1 w 144"/>
                  <a:gd name="T33" fmla="*/ 1 h 524"/>
                  <a:gd name="T34" fmla="*/ 1 w 144"/>
                  <a:gd name="T35" fmla="*/ 1 h 524"/>
                  <a:gd name="T36" fmla="*/ 1 w 144"/>
                  <a:gd name="T37" fmla="*/ 1 h 524"/>
                  <a:gd name="T38" fmla="*/ 1 w 144"/>
                  <a:gd name="T39" fmla="*/ 1 h 524"/>
                  <a:gd name="T40" fmla="*/ 2 w 144"/>
                  <a:gd name="T41" fmla="*/ 1 h 524"/>
                  <a:gd name="T42" fmla="*/ 2 w 144"/>
                  <a:gd name="T43" fmla="*/ 1 h 524"/>
                  <a:gd name="T44" fmla="*/ 3 w 144"/>
                  <a:gd name="T45" fmla="*/ 0 h 524"/>
                  <a:gd name="T46" fmla="*/ 4 w 144"/>
                  <a:gd name="T47" fmla="*/ 1 h 524"/>
                  <a:gd name="T48" fmla="*/ 4 w 144"/>
                  <a:gd name="T49" fmla="*/ 1 h 524"/>
                  <a:gd name="T50" fmla="*/ 5 w 144"/>
                  <a:gd name="T51" fmla="*/ 1 h 524"/>
                  <a:gd name="T52" fmla="*/ 5 w 144"/>
                  <a:gd name="T53" fmla="*/ 1 h 524"/>
                  <a:gd name="T54" fmla="*/ 5 w 144"/>
                  <a:gd name="T55" fmla="*/ 1 h 524"/>
                  <a:gd name="T56" fmla="*/ 4 w 144"/>
                  <a:gd name="T57" fmla="*/ 1 h 524"/>
                  <a:gd name="T58" fmla="*/ 4 w 144"/>
                  <a:gd name="T59" fmla="*/ 1 h 524"/>
                  <a:gd name="T60" fmla="*/ 4 w 144"/>
                  <a:gd name="T61" fmla="*/ 1 h 524"/>
                  <a:gd name="T62" fmla="*/ 3 w 144"/>
                  <a:gd name="T63" fmla="*/ 1 h 524"/>
                  <a:gd name="T64" fmla="*/ 2 w 144"/>
                  <a:gd name="T65" fmla="*/ 1 h 524"/>
                  <a:gd name="T66" fmla="*/ 2 w 144"/>
                  <a:gd name="T67" fmla="*/ 1 h 524"/>
                  <a:gd name="T68" fmla="*/ 1 w 144"/>
                  <a:gd name="T69" fmla="*/ 1 h 524"/>
                  <a:gd name="T70" fmla="*/ 1 w 144"/>
                  <a:gd name="T71" fmla="*/ 1 h 524"/>
                  <a:gd name="T72" fmla="*/ 1 w 144"/>
                  <a:gd name="T73" fmla="*/ 1 h 524"/>
                  <a:gd name="T74" fmla="*/ 1 w 144"/>
                  <a:gd name="T75" fmla="*/ 1 h 524"/>
                  <a:gd name="T76" fmla="*/ 1 w 144"/>
                  <a:gd name="T77" fmla="*/ 1 h 524"/>
                  <a:gd name="T78" fmla="*/ 1 w 144"/>
                  <a:gd name="T79" fmla="*/ 1 h 524"/>
                  <a:gd name="T80" fmla="*/ 1 w 144"/>
                  <a:gd name="T81" fmla="*/ 1 h 524"/>
                  <a:gd name="T82" fmla="*/ 1 w 144"/>
                  <a:gd name="T83" fmla="*/ 1 h 524"/>
                  <a:gd name="T84" fmla="*/ 1 w 144"/>
                  <a:gd name="T85" fmla="*/ 1 h 524"/>
                  <a:gd name="T86" fmla="*/ 1 w 144"/>
                  <a:gd name="T87" fmla="*/ 1 h 524"/>
                  <a:gd name="T88" fmla="*/ 1 w 144"/>
                  <a:gd name="T89" fmla="*/ 1 h 524"/>
                  <a:gd name="T90" fmla="*/ 1 w 144"/>
                  <a:gd name="T91" fmla="*/ 2 h 524"/>
                  <a:gd name="T92" fmla="*/ 2 w 144"/>
                  <a:gd name="T93" fmla="*/ 2 h 524"/>
                  <a:gd name="T94" fmla="*/ 2 w 144"/>
                  <a:gd name="T95" fmla="*/ 2 h 524"/>
                  <a:gd name="T96" fmla="*/ 3 w 144"/>
                  <a:gd name="T97" fmla="*/ 2 h 524"/>
                  <a:gd name="T98" fmla="*/ 4 w 144"/>
                  <a:gd name="T99" fmla="*/ 2 h 524"/>
                  <a:gd name="T100" fmla="*/ 4 w 144"/>
                  <a:gd name="T101" fmla="*/ 2 h 524"/>
                  <a:gd name="T102" fmla="*/ 4 w 144"/>
                  <a:gd name="T103" fmla="*/ 2 h 524"/>
                  <a:gd name="T104" fmla="*/ 5 w 144"/>
                  <a:gd name="T105" fmla="*/ 1 h 5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4"/>
                  <a:gd name="T160" fmla="*/ 0 h 524"/>
                  <a:gd name="T161" fmla="*/ 144 w 144"/>
                  <a:gd name="T162" fmla="*/ 524 h 5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4" h="524">
                    <a:moveTo>
                      <a:pt x="139" y="421"/>
                    </a:moveTo>
                    <a:lnTo>
                      <a:pt x="142" y="418"/>
                    </a:lnTo>
                    <a:lnTo>
                      <a:pt x="144" y="421"/>
                    </a:lnTo>
                    <a:lnTo>
                      <a:pt x="138" y="444"/>
                    </a:lnTo>
                    <a:lnTo>
                      <a:pt x="131" y="465"/>
                    </a:lnTo>
                    <a:lnTo>
                      <a:pt x="125" y="481"/>
                    </a:lnTo>
                    <a:lnTo>
                      <a:pt x="117" y="496"/>
                    </a:lnTo>
                    <a:lnTo>
                      <a:pt x="110" y="507"/>
                    </a:lnTo>
                    <a:lnTo>
                      <a:pt x="102" y="515"/>
                    </a:lnTo>
                    <a:lnTo>
                      <a:pt x="99" y="517"/>
                    </a:lnTo>
                    <a:lnTo>
                      <a:pt x="90" y="523"/>
                    </a:lnTo>
                    <a:lnTo>
                      <a:pt x="81" y="524"/>
                    </a:lnTo>
                    <a:lnTo>
                      <a:pt x="74" y="523"/>
                    </a:lnTo>
                    <a:lnTo>
                      <a:pt x="66" y="519"/>
                    </a:lnTo>
                    <a:lnTo>
                      <a:pt x="58" y="512"/>
                    </a:lnTo>
                    <a:lnTo>
                      <a:pt x="56" y="510"/>
                    </a:lnTo>
                    <a:lnTo>
                      <a:pt x="48" y="501"/>
                    </a:lnTo>
                    <a:lnTo>
                      <a:pt x="41" y="490"/>
                    </a:lnTo>
                    <a:lnTo>
                      <a:pt x="35" y="478"/>
                    </a:lnTo>
                    <a:lnTo>
                      <a:pt x="28" y="462"/>
                    </a:lnTo>
                    <a:lnTo>
                      <a:pt x="23" y="445"/>
                    </a:lnTo>
                    <a:lnTo>
                      <a:pt x="18" y="427"/>
                    </a:lnTo>
                    <a:lnTo>
                      <a:pt x="13" y="407"/>
                    </a:lnTo>
                    <a:lnTo>
                      <a:pt x="9" y="386"/>
                    </a:lnTo>
                    <a:lnTo>
                      <a:pt x="7" y="363"/>
                    </a:lnTo>
                    <a:lnTo>
                      <a:pt x="4" y="340"/>
                    </a:lnTo>
                    <a:lnTo>
                      <a:pt x="1" y="315"/>
                    </a:lnTo>
                    <a:lnTo>
                      <a:pt x="0" y="289"/>
                    </a:lnTo>
                    <a:lnTo>
                      <a:pt x="0" y="262"/>
                    </a:lnTo>
                    <a:lnTo>
                      <a:pt x="0" y="235"/>
                    </a:lnTo>
                    <a:lnTo>
                      <a:pt x="1" y="210"/>
                    </a:lnTo>
                    <a:lnTo>
                      <a:pt x="4" y="185"/>
                    </a:lnTo>
                    <a:lnTo>
                      <a:pt x="7" y="161"/>
                    </a:lnTo>
                    <a:lnTo>
                      <a:pt x="9" y="139"/>
                    </a:lnTo>
                    <a:lnTo>
                      <a:pt x="13" y="117"/>
                    </a:lnTo>
                    <a:lnTo>
                      <a:pt x="18" y="96"/>
                    </a:lnTo>
                    <a:lnTo>
                      <a:pt x="23" y="78"/>
                    </a:lnTo>
                    <a:lnTo>
                      <a:pt x="28" y="62"/>
                    </a:lnTo>
                    <a:lnTo>
                      <a:pt x="35" y="46"/>
                    </a:lnTo>
                    <a:lnTo>
                      <a:pt x="40" y="33"/>
                    </a:lnTo>
                    <a:lnTo>
                      <a:pt x="48" y="23"/>
                    </a:lnTo>
                    <a:lnTo>
                      <a:pt x="54" y="14"/>
                    </a:lnTo>
                    <a:lnTo>
                      <a:pt x="57" y="11"/>
                    </a:lnTo>
                    <a:lnTo>
                      <a:pt x="65" y="5"/>
                    </a:lnTo>
                    <a:lnTo>
                      <a:pt x="72" y="1"/>
                    </a:lnTo>
                    <a:lnTo>
                      <a:pt x="80" y="0"/>
                    </a:lnTo>
                    <a:lnTo>
                      <a:pt x="89" y="1"/>
                    </a:lnTo>
                    <a:lnTo>
                      <a:pt x="98" y="6"/>
                    </a:lnTo>
                    <a:lnTo>
                      <a:pt x="107" y="14"/>
                    </a:lnTo>
                    <a:lnTo>
                      <a:pt x="110" y="16"/>
                    </a:lnTo>
                    <a:lnTo>
                      <a:pt x="117" y="28"/>
                    </a:lnTo>
                    <a:lnTo>
                      <a:pt x="125" y="42"/>
                    </a:lnTo>
                    <a:lnTo>
                      <a:pt x="131" y="59"/>
                    </a:lnTo>
                    <a:lnTo>
                      <a:pt x="133" y="64"/>
                    </a:lnTo>
                    <a:lnTo>
                      <a:pt x="130" y="67"/>
                    </a:lnTo>
                    <a:lnTo>
                      <a:pt x="128" y="64"/>
                    </a:lnTo>
                    <a:lnTo>
                      <a:pt x="126" y="59"/>
                    </a:lnTo>
                    <a:lnTo>
                      <a:pt x="120" y="42"/>
                    </a:lnTo>
                    <a:lnTo>
                      <a:pt x="112" y="28"/>
                    </a:lnTo>
                    <a:lnTo>
                      <a:pt x="104" y="16"/>
                    </a:lnTo>
                    <a:lnTo>
                      <a:pt x="107" y="19"/>
                    </a:lnTo>
                    <a:lnTo>
                      <a:pt x="98" y="11"/>
                    </a:lnTo>
                    <a:lnTo>
                      <a:pt x="89" y="6"/>
                    </a:lnTo>
                    <a:lnTo>
                      <a:pt x="80" y="5"/>
                    </a:lnTo>
                    <a:lnTo>
                      <a:pt x="72" y="6"/>
                    </a:lnTo>
                    <a:lnTo>
                      <a:pt x="65" y="10"/>
                    </a:lnTo>
                    <a:lnTo>
                      <a:pt x="57" y="16"/>
                    </a:lnTo>
                    <a:lnTo>
                      <a:pt x="59" y="14"/>
                    </a:lnTo>
                    <a:lnTo>
                      <a:pt x="53" y="23"/>
                    </a:lnTo>
                    <a:lnTo>
                      <a:pt x="45" y="33"/>
                    </a:lnTo>
                    <a:lnTo>
                      <a:pt x="40" y="46"/>
                    </a:lnTo>
                    <a:lnTo>
                      <a:pt x="34" y="62"/>
                    </a:lnTo>
                    <a:lnTo>
                      <a:pt x="28" y="78"/>
                    </a:lnTo>
                    <a:lnTo>
                      <a:pt x="23" y="96"/>
                    </a:lnTo>
                    <a:lnTo>
                      <a:pt x="18" y="117"/>
                    </a:lnTo>
                    <a:lnTo>
                      <a:pt x="14" y="139"/>
                    </a:lnTo>
                    <a:lnTo>
                      <a:pt x="12" y="161"/>
                    </a:lnTo>
                    <a:lnTo>
                      <a:pt x="9" y="185"/>
                    </a:lnTo>
                    <a:lnTo>
                      <a:pt x="7" y="210"/>
                    </a:lnTo>
                    <a:lnTo>
                      <a:pt x="5" y="235"/>
                    </a:lnTo>
                    <a:lnTo>
                      <a:pt x="5" y="262"/>
                    </a:lnTo>
                    <a:lnTo>
                      <a:pt x="5" y="289"/>
                    </a:lnTo>
                    <a:lnTo>
                      <a:pt x="7" y="315"/>
                    </a:lnTo>
                    <a:lnTo>
                      <a:pt x="9" y="340"/>
                    </a:lnTo>
                    <a:lnTo>
                      <a:pt x="12" y="363"/>
                    </a:lnTo>
                    <a:lnTo>
                      <a:pt x="14" y="386"/>
                    </a:lnTo>
                    <a:lnTo>
                      <a:pt x="18" y="407"/>
                    </a:lnTo>
                    <a:lnTo>
                      <a:pt x="23" y="427"/>
                    </a:lnTo>
                    <a:lnTo>
                      <a:pt x="28" y="445"/>
                    </a:lnTo>
                    <a:lnTo>
                      <a:pt x="34" y="462"/>
                    </a:lnTo>
                    <a:lnTo>
                      <a:pt x="40" y="478"/>
                    </a:lnTo>
                    <a:lnTo>
                      <a:pt x="46" y="490"/>
                    </a:lnTo>
                    <a:lnTo>
                      <a:pt x="53" y="501"/>
                    </a:lnTo>
                    <a:lnTo>
                      <a:pt x="61" y="510"/>
                    </a:lnTo>
                    <a:lnTo>
                      <a:pt x="58" y="507"/>
                    </a:lnTo>
                    <a:lnTo>
                      <a:pt x="66" y="514"/>
                    </a:lnTo>
                    <a:lnTo>
                      <a:pt x="74" y="517"/>
                    </a:lnTo>
                    <a:lnTo>
                      <a:pt x="81" y="519"/>
                    </a:lnTo>
                    <a:lnTo>
                      <a:pt x="90" y="517"/>
                    </a:lnTo>
                    <a:lnTo>
                      <a:pt x="99" y="512"/>
                    </a:lnTo>
                    <a:lnTo>
                      <a:pt x="107" y="505"/>
                    </a:lnTo>
                    <a:lnTo>
                      <a:pt x="104" y="507"/>
                    </a:lnTo>
                    <a:lnTo>
                      <a:pt x="112" y="496"/>
                    </a:lnTo>
                    <a:lnTo>
                      <a:pt x="120" y="481"/>
                    </a:lnTo>
                    <a:lnTo>
                      <a:pt x="126" y="465"/>
                    </a:lnTo>
                    <a:lnTo>
                      <a:pt x="133" y="444"/>
                    </a:lnTo>
                    <a:lnTo>
                      <a:pt x="139" y="421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Freeform 146"/>
              <p:cNvSpPr>
                <a:spLocks/>
              </p:cNvSpPr>
              <p:nvPr/>
            </p:nvSpPr>
            <p:spPr bwMode="auto">
              <a:xfrm>
                <a:off x="874" y="3505"/>
                <a:ext cx="25" cy="31"/>
              </a:xfrm>
              <a:custGeom>
                <a:avLst/>
                <a:gdLst>
                  <a:gd name="T0" fmla="*/ 1 w 35"/>
                  <a:gd name="T1" fmla="*/ 0 h 63"/>
                  <a:gd name="T2" fmla="*/ 1 w 35"/>
                  <a:gd name="T3" fmla="*/ 0 h 63"/>
                  <a:gd name="T4" fmla="*/ 0 w 35"/>
                  <a:gd name="T5" fmla="*/ 0 h 63"/>
                  <a:gd name="T6" fmla="*/ 1 w 35"/>
                  <a:gd name="T7" fmla="*/ 0 h 63"/>
                  <a:gd name="T8" fmla="*/ 1 w 35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63"/>
                  <a:gd name="T17" fmla="*/ 35 w 3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63">
                    <a:moveTo>
                      <a:pt x="35" y="0"/>
                    </a:moveTo>
                    <a:lnTo>
                      <a:pt x="35" y="63"/>
                    </a:lnTo>
                    <a:lnTo>
                      <a:pt x="0" y="10"/>
                    </a:lnTo>
                    <a:lnTo>
                      <a:pt x="21" y="1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reeform 147"/>
              <p:cNvSpPr>
                <a:spLocks/>
              </p:cNvSpPr>
              <p:nvPr/>
            </p:nvSpPr>
            <p:spPr bwMode="auto">
              <a:xfrm>
                <a:off x="1585" y="3483"/>
                <a:ext cx="101" cy="272"/>
              </a:xfrm>
              <a:custGeom>
                <a:avLst/>
                <a:gdLst>
                  <a:gd name="T0" fmla="*/ 6 w 144"/>
                  <a:gd name="T1" fmla="*/ 1 h 526"/>
                  <a:gd name="T2" fmla="*/ 6 w 144"/>
                  <a:gd name="T3" fmla="*/ 2 h 526"/>
                  <a:gd name="T4" fmla="*/ 6 w 144"/>
                  <a:gd name="T5" fmla="*/ 2 h 526"/>
                  <a:gd name="T6" fmla="*/ 4 w 144"/>
                  <a:gd name="T7" fmla="*/ 2 h 526"/>
                  <a:gd name="T8" fmla="*/ 4 w 144"/>
                  <a:gd name="T9" fmla="*/ 2 h 526"/>
                  <a:gd name="T10" fmla="*/ 4 w 144"/>
                  <a:gd name="T11" fmla="*/ 2 h 526"/>
                  <a:gd name="T12" fmla="*/ 3 w 144"/>
                  <a:gd name="T13" fmla="*/ 2 h 526"/>
                  <a:gd name="T14" fmla="*/ 2 w 144"/>
                  <a:gd name="T15" fmla="*/ 2 h 526"/>
                  <a:gd name="T16" fmla="*/ 2 w 144"/>
                  <a:gd name="T17" fmla="*/ 2 h 526"/>
                  <a:gd name="T18" fmla="*/ 1 w 144"/>
                  <a:gd name="T19" fmla="*/ 2 h 526"/>
                  <a:gd name="T20" fmla="*/ 1 w 144"/>
                  <a:gd name="T21" fmla="*/ 1 h 526"/>
                  <a:gd name="T22" fmla="*/ 1 w 144"/>
                  <a:gd name="T23" fmla="*/ 1 h 526"/>
                  <a:gd name="T24" fmla="*/ 1 w 144"/>
                  <a:gd name="T25" fmla="*/ 1 h 526"/>
                  <a:gd name="T26" fmla="*/ 0 w 144"/>
                  <a:gd name="T27" fmla="*/ 1 h 526"/>
                  <a:gd name="T28" fmla="*/ 0 w 144"/>
                  <a:gd name="T29" fmla="*/ 1 h 526"/>
                  <a:gd name="T30" fmla="*/ 1 w 144"/>
                  <a:gd name="T31" fmla="*/ 1 h 526"/>
                  <a:gd name="T32" fmla="*/ 1 w 144"/>
                  <a:gd name="T33" fmla="*/ 1 h 526"/>
                  <a:gd name="T34" fmla="*/ 1 w 144"/>
                  <a:gd name="T35" fmla="*/ 1 h 526"/>
                  <a:gd name="T36" fmla="*/ 1 w 144"/>
                  <a:gd name="T37" fmla="*/ 1 h 526"/>
                  <a:gd name="T38" fmla="*/ 1 w 144"/>
                  <a:gd name="T39" fmla="*/ 1 h 526"/>
                  <a:gd name="T40" fmla="*/ 2 w 144"/>
                  <a:gd name="T41" fmla="*/ 1 h 526"/>
                  <a:gd name="T42" fmla="*/ 3 w 144"/>
                  <a:gd name="T43" fmla="*/ 1 h 526"/>
                  <a:gd name="T44" fmla="*/ 3 w 144"/>
                  <a:gd name="T45" fmla="*/ 0 h 526"/>
                  <a:gd name="T46" fmla="*/ 4 w 144"/>
                  <a:gd name="T47" fmla="*/ 1 h 526"/>
                  <a:gd name="T48" fmla="*/ 4 w 144"/>
                  <a:gd name="T49" fmla="*/ 1 h 526"/>
                  <a:gd name="T50" fmla="*/ 6 w 144"/>
                  <a:gd name="T51" fmla="*/ 1 h 526"/>
                  <a:gd name="T52" fmla="*/ 6 w 144"/>
                  <a:gd name="T53" fmla="*/ 1 h 526"/>
                  <a:gd name="T54" fmla="*/ 6 w 144"/>
                  <a:gd name="T55" fmla="*/ 1 h 526"/>
                  <a:gd name="T56" fmla="*/ 5 w 144"/>
                  <a:gd name="T57" fmla="*/ 1 h 526"/>
                  <a:gd name="T58" fmla="*/ 4 w 144"/>
                  <a:gd name="T59" fmla="*/ 1 h 526"/>
                  <a:gd name="T60" fmla="*/ 4 w 144"/>
                  <a:gd name="T61" fmla="*/ 1 h 526"/>
                  <a:gd name="T62" fmla="*/ 3 w 144"/>
                  <a:gd name="T63" fmla="*/ 1 h 526"/>
                  <a:gd name="T64" fmla="*/ 3 w 144"/>
                  <a:gd name="T65" fmla="*/ 1 h 526"/>
                  <a:gd name="T66" fmla="*/ 3 w 144"/>
                  <a:gd name="T67" fmla="*/ 1 h 526"/>
                  <a:gd name="T68" fmla="*/ 2 w 144"/>
                  <a:gd name="T69" fmla="*/ 1 h 526"/>
                  <a:gd name="T70" fmla="*/ 1 w 144"/>
                  <a:gd name="T71" fmla="*/ 1 h 526"/>
                  <a:gd name="T72" fmla="*/ 1 w 144"/>
                  <a:gd name="T73" fmla="*/ 1 h 526"/>
                  <a:gd name="T74" fmla="*/ 1 w 144"/>
                  <a:gd name="T75" fmla="*/ 1 h 526"/>
                  <a:gd name="T76" fmla="*/ 1 w 144"/>
                  <a:gd name="T77" fmla="*/ 1 h 526"/>
                  <a:gd name="T78" fmla="*/ 1 w 144"/>
                  <a:gd name="T79" fmla="*/ 1 h 526"/>
                  <a:gd name="T80" fmla="*/ 1 w 144"/>
                  <a:gd name="T81" fmla="*/ 1 h 526"/>
                  <a:gd name="T82" fmla="*/ 1 w 144"/>
                  <a:gd name="T83" fmla="*/ 1 h 526"/>
                  <a:gd name="T84" fmla="*/ 1 w 144"/>
                  <a:gd name="T85" fmla="*/ 1 h 526"/>
                  <a:gd name="T86" fmla="*/ 1 w 144"/>
                  <a:gd name="T87" fmla="*/ 1 h 526"/>
                  <a:gd name="T88" fmla="*/ 1 w 144"/>
                  <a:gd name="T89" fmla="*/ 2 h 526"/>
                  <a:gd name="T90" fmla="*/ 2 w 144"/>
                  <a:gd name="T91" fmla="*/ 2 h 526"/>
                  <a:gd name="T92" fmla="*/ 3 w 144"/>
                  <a:gd name="T93" fmla="*/ 2 h 526"/>
                  <a:gd name="T94" fmla="*/ 3 w 144"/>
                  <a:gd name="T95" fmla="*/ 2 h 526"/>
                  <a:gd name="T96" fmla="*/ 4 w 144"/>
                  <a:gd name="T97" fmla="*/ 2 h 526"/>
                  <a:gd name="T98" fmla="*/ 4 w 144"/>
                  <a:gd name="T99" fmla="*/ 2 h 526"/>
                  <a:gd name="T100" fmla="*/ 4 w 144"/>
                  <a:gd name="T101" fmla="*/ 2 h 526"/>
                  <a:gd name="T102" fmla="*/ 5 w 144"/>
                  <a:gd name="T103" fmla="*/ 2 h 526"/>
                  <a:gd name="T104" fmla="*/ 6 w 144"/>
                  <a:gd name="T105" fmla="*/ 2 h 5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4"/>
                  <a:gd name="T160" fmla="*/ 0 h 526"/>
                  <a:gd name="T161" fmla="*/ 144 w 144"/>
                  <a:gd name="T162" fmla="*/ 526 h 5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4" h="526">
                    <a:moveTo>
                      <a:pt x="139" y="423"/>
                    </a:moveTo>
                    <a:lnTo>
                      <a:pt x="141" y="420"/>
                    </a:lnTo>
                    <a:lnTo>
                      <a:pt x="144" y="423"/>
                    </a:lnTo>
                    <a:lnTo>
                      <a:pt x="137" y="446"/>
                    </a:lnTo>
                    <a:lnTo>
                      <a:pt x="131" y="467"/>
                    </a:lnTo>
                    <a:lnTo>
                      <a:pt x="124" y="483"/>
                    </a:lnTo>
                    <a:lnTo>
                      <a:pt x="117" y="498"/>
                    </a:lnTo>
                    <a:lnTo>
                      <a:pt x="109" y="509"/>
                    </a:lnTo>
                    <a:lnTo>
                      <a:pt x="101" y="517"/>
                    </a:lnTo>
                    <a:lnTo>
                      <a:pt x="99" y="519"/>
                    </a:lnTo>
                    <a:lnTo>
                      <a:pt x="90" y="525"/>
                    </a:lnTo>
                    <a:lnTo>
                      <a:pt x="81" y="526"/>
                    </a:lnTo>
                    <a:lnTo>
                      <a:pt x="73" y="525"/>
                    </a:lnTo>
                    <a:lnTo>
                      <a:pt x="65" y="521"/>
                    </a:lnTo>
                    <a:lnTo>
                      <a:pt x="57" y="514"/>
                    </a:lnTo>
                    <a:lnTo>
                      <a:pt x="55" y="512"/>
                    </a:lnTo>
                    <a:lnTo>
                      <a:pt x="47" y="503"/>
                    </a:lnTo>
                    <a:lnTo>
                      <a:pt x="41" y="492"/>
                    </a:lnTo>
                    <a:lnTo>
                      <a:pt x="34" y="480"/>
                    </a:lnTo>
                    <a:lnTo>
                      <a:pt x="28" y="464"/>
                    </a:lnTo>
                    <a:lnTo>
                      <a:pt x="23" y="447"/>
                    </a:lnTo>
                    <a:lnTo>
                      <a:pt x="18" y="429"/>
                    </a:lnTo>
                    <a:lnTo>
                      <a:pt x="12" y="409"/>
                    </a:lnTo>
                    <a:lnTo>
                      <a:pt x="9" y="388"/>
                    </a:lnTo>
                    <a:lnTo>
                      <a:pt x="6" y="365"/>
                    </a:lnTo>
                    <a:lnTo>
                      <a:pt x="3" y="342"/>
                    </a:lnTo>
                    <a:lnTo>
                      <a:pt x="1" y="317"/>
                    </a:lnTo>
                    <a:lnTo>
                      <a:pt x="0" y="291"/>
                    </a:lnTo>
                    <a:lnTo>
                      <a:pt x="0" y="264"/>
                    </a:lnTo>
                    <a:lnTo>
                      <a:pt x="0" y="237"/>
                    </a:lnTo>
                    <a:lnTo>
                      <a:pt x="1" y="212"/>
                    </a:lnTo>
                    <a:lnTo>
                      <a:pt x="3" y="186"/>
                    </a:lnTo>
                    <a:lnTo>
                      <a:pt x="6" y="163"/>
                    </a:lnTo>
                    <a:lnTo>
                      <a:pt x="9" y="140"/>
                    </a:lnTo>
                    <a:lnTo>
                      <a:pt x="12" y="118"/>
                    </a:lnTo>
                    <a:lnTo>
                      <a:pt x="18" y="98"/>
                    </a:lnTo>
                    <a:lnTo>
                      <a:pt x="23" y="79"/>
                    </a:lnTo>
                    <a:lnTo>
                      <a:pt x="28" y="62"/>
                    </a:lnTo>
                    <a:lnTo>
                      <a:pt x="34" y="47"/>
                    </a:lnTo>
                    <a:lnTo>
                      <a:pt x="39" y="34"/>
                    </a:lnTo>
                    <a:lnTo>
                      <a:pt x="47" y="24"/>
                    </a:lnTo>
                    <a:lnTo>
                      <a:pt x="54" y="15"/>
                    </a:lnTo>
                    <a:lnTo>
                      <a:pt x="56" y="12"/>
                    </a:lnTo>
                    <a:lnTo>
                      <a:pt x="64" y="6"/>
                    </a:lnTo>
                    <a:lnTo>
                      <a:pt x="72" y="2"/>
                    </a:lnTo>
                    <a:lnTo>
                      <a:pt x="79" y="0"/>
                    </a:lnTo>
                    <a:lnTo>
                      <a:pt x="88" y="2"/>
                    </a:lnTo>
                    <a:lnTo>
                      <a:pt x="97" y="7"/>
                    </a:lnTo>
                    <a:lnTo>
                      <a:pt x="106" y="15"/>
                    </a:lnTo>
                    <a:lnTo>
                      <a:pt x="109" y="17"/>
                    </a:lnTo>
                    <a:lnTo>
                      <a:pt x="117" y="29"/>
                    </a:lnTo>
                    <a:lnTo>
                      <a:pt x="124" y="43"/>
                    </a:lnTo>
                    <a:lnTo>
                      <a:pt x="131" y="60"/>
                    </a:lnTo>
                    <a:lnTo>
                      <a:pt x="132" y="65"/>
                    </a:lnTo>
                    <a:lnTo>
                      <a:pt x="130" y="67"/>
                    </a:lnTo>
                    <a:lnTo>
                      <a:pt x="127" y="65"/>
                    </a:lnTo>
                    <a:lnTo>
                      <a:pt x="126" y="60"/>
                    </a:lnTo>
                    <a:lnTo>
                      <a:pt x="119" y="43"/>
                    </a:lnTo>
                    <a:lnTo>
                      <a:pt x="112" y="29"/>
                    </a:lnTo>
                    <a:lnTo>
                      <a:pt x="104" y="17"/>
                    </a:lnTo>
                    <a:lnTo>
                      <a:pt x="106" y="20"/>
                    </a:lnTo>
                    <a:lnTo>
                      <a:pt x="97" y="12"/>
                    </a:lnTo>
                    <a:lnTo>
                      <a:pt x="88" y="7"/>
                    </a:lnTo>
                    <a:lnTo>
                      <a:pt x="79" y="6"/>
                    </a:lnTo>
                    <a:lnTo>
                      <a:pt x="72" y="7"/>
                    </a:lnTo>
                    <a:lnTo>
                      <a:pt x="64" y="11"/>
                    </a:lnTo>
                    <a:lnTo>
                      <a:pt x="56" y="17"/>
                    </a:lnTo>
                    <a:lnTo>
                      <a:pt x="59" y="15"/>
                    </a:lnTo>
                    <a:lnTo>
                      <a:pt x="52" y="24"/>
                    </a:lnTo>
                    <a:lnTo>
                      <a:pt x="45" y="34"/>
                    </a:lnTo>
                    <a:lnTo>
                      <a:pt x="39" y="47"/>
                    </a:lnTo>
                    <a:lnTo>
                      <a:pt x="33" y="62"/>
                    </a:lnTo>
                    <a:lnTo>
                      <a:pt x="28" y="79"/>
                    </a:lnTo>
                    <a:lnTo>
                      <a:pt x="23" y="98"/>
                    </a:lnTo>
                    <a:lnTo>
                      <a:pt x="18" y="118"/>
                    </a:lnTo>
                    <a:lnTo>
                      <a:pt x="14" y="140"/>
                    </a:lnTo>
                    <a:lnTo>
                      <a:pt x="11" y="163"/>
                    </a:lnTo>
                    <a:lnTo>
                      <a:pt x="9" y="186"/>
                    </a:lnTo>
                    <a:lnTo>
                      <a:pt x="6" y="212"/>
                    </a:lnTo>
                    <a:lnTo>
                      <a:pt x="5" y="237"/>
                    </a:lnTo>
                    <a:lnTo>
                      <a:pt x="5" y="264"/>
                    </a:lnTo>
                    <a:lnTo>
                      <a:pt x="5" y="291"/>
                    </a:lnTo>
                    <a:lnTo>
                      <a:pt x="6" y="317"/>
                    </a:lnTo>
                    <a:lnTo>
                      <a:pt x="9" y="342"/>
                    </a:lnTo>
                    <a:lnTo>
                      <a:pt x="11" y="365"/>
                    </a:lnTo>
                    <a:lnTo>
                      <a:pt x="14" y="388"/>
                    </a:lnTo>
                    <a:lnTo>
                      <a:pt x="18" y="409"/>
                    </a:lnTo>
                    <a:lnTo>
                      <a:pt x="23" y="429"/>
                    </a:lnTo>
                    <a:lnTo>
                      <a:pt x="28" y="447"/>
                    </a:lnTo>
                    <a:lnTo>
                      <a:pt x="33" y="464"/>
                    </a:lnTo>
                    <a:lnTo>
                      <a:pt x="39" y="480"/>
                    </a:lnTo>
                    <a:lnTo>
                      <a:pt x="46" y="492"/>
                    </a:lnTo>
                    <a:lnTo>
                      <a:pt x="52" y="503"/>
                    </a:lnTo>
                    <a:lnTo>
                      <a:pt x="60" y="512"/>
                    </a:lnTo>
                    <a:lnTo>
                      <a:pt x="57" y="509"/>
                    </a:lnTo>
                    <a:lnTo>
                      <a:pt x="65" y="516"/>
                    </a:lnTo>
                    <a:lnTo>
                      <a:pt x="73" y="519"/>
                    </a:lnTo>
                    <a:lnTo>
                      <a:pt x="81" y="521"/>
                    </a:lnTo>
                    <a:lnTo>
                      <a:pt x="90" y="519"/>
                    </a:lnTo>
                    <a:lnTo>
                      <a:pt x="99" y="514"/>
                    </a:lnTo>
                    <a:lnTo>
                      <a:pt x="106" y="507"/>
                    </a:lnTo>
                    <a:lnTo>
                      <a:pt x="104" y="509"/>
                    </a:lnTo>
                    <a:lnTo>
                      <a:pt x="112" y="498"/>
                    </a:lnTo>
                    <a:lnTo>
                      <a:pt x="119" y="483"/>
                    </a:lnTo>
                    <a:lnTo>
                      <a:pt x="126" y="467"/>
                    </a:lnTo>
                    <a:lnTo>
                      <a:pt x="132" y="446"/>
                    </a:lnTo>
                    <a:lnTo>
                      <a:pt x="139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148"/>
              <p:cNvSpPr>
                <a:spLocks/>
              </p:cNvSpPr>
              <p:nvPr/>
            </p:nvSpPr>
            <p:spPr bwMode="auto">
              <a:xfrm>
                <a:off x="1660" y="3503"/>
                <a:ext cx="26" cy="33"/>
              </a:xfrm>
              <a:custGeom>
                <a:avLst/>
                <a:gdLst>
                  <a:gd name="T0" fmla="*/ 2 w 35"/>
                  <a:gd name="T1" fmla="*/ 0 h 63"/>
                  <a:gd name="T2" fmla="*/ 2 w 35"/>
                  <a:gd name="T3" fmla="*/ 1 h 63"/>
                  <a:gd name="T4" fmla="*/ 0 w 35"/>
                  <a:gd name="T5" fmla="*/ 1 h 63"/>
                  <a:gd name="T6" fmla="*/ 1 w 35"/>
                  <a:gd name="T7" fmla="*/ 1 h 63"/>
                  <a:gd name="T8" fmla="*/ 2 w 35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63"/>
                  <a:gd name="T17" fmla="*/ 35 w 3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63">
                    <a:moveTo>
                      <a:pt x="35" y="0"/>
                    </a:moveTo>
                    <a:lnTo>
                      <a:pt x="35" y="63"/>
                    </a:lnTo>
                    <a:lnTo>
                      <a:pt x="0" y="11"/>
                    </a:lnTo>
                    <a:lnTo>
                      <a:pt x="21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2857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Rectangle 149"/>
              <p:cNvSpPr>
                <a:spLocks noChangeArrowheads="1"/>
              </p:cNvSpPr>
              <p:nvPr/>
            </p:nvSpPr>
            <p:spPr bwMode="auto">
              <a:xfrm>
                <a:off x="824" y="3367"/>
                <a:ext cx="75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C</a:t>
                </a:r>
                <a:endParaRPr lang="fr-FR" sz="1400"/>
              </a:p>
            </p:txBody>
          </p:sp>
          <p:sp>
            <p:nvSpPr>
              <p:cNvPr id="13" name="Rectangle 150"/>
              <p:cNvSpPr>
                <a:spLocks noChangeArrowheads="1"/>
              </p:cNvSpPr>
              <p:nvPr/>
            </p:nvSpPr>
            <p:spPr bwMode="auto">
              <a:xfrm>
                <a:off x="1337" y="3532"/>
                <a:ext cx="37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I</a:t>
                </a:r>
                <a:endParaRPr lang="fr-FR" sz="1400"/>
              </a:p>
            </p:txBody>
          </p:sp>
          <p:sp>
            <p:nvSpPr>
              <p:cNvPr id="14" name="Rectangle 151"/>
              <p:cNvSpPr>
                <a:spLocks noChangeArrowheads="1"/>
              </p:cNvSpPr>
              <p:nvPr/>
            </p:nvSpPr>
            <p:spPr bwMode="auto">
              <a:xfrm>
                <a:off x="1619" y="3367"/>
                <a:ext cx="5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  <a:latin typeface="Symbol" pitchFamily="18" charset="2"/>
                  </a:rPr>
                  <a:t>q</a:t>
                </a:r>
                <a:endParaRPr lang="fr-FR" sz="1400"/>
              </a:p>
            </p:txBody>
          </p:sp>
          <p:sp>
            <p:nvSpPr>
              <p:cNvPr id="15" name="Freeform 152"/>
              <p:cNvSpPr>
                <a:spLocks/>
              </p:cNvSpPr>
              <p:nvPr/>
            </p:nvSpPr>
            <p:spPr bwMode="auto">
              <a:xfrm>
                <a:off x="941" y="3776"/>
                <a:ext cx="301" cy="8"/>
              </a:xfrm>
              <a:custGeom>
                <a:avLst/>
                <a:gdLst>
                  <a:gd name="T0" fmla="*/ 1 w 432"/>
                  <a:gd name="T1" fmla="*/ 0 h 18"/>
                  <a:gd name="T2" fmla="*/ 1 w 432"/>
                  <a:gd name="T3" fmla="*/ 0 h 18"/>
                  <a:gd name="T4" fmla="*/ 0 w 432"/>
                  <a:gd name="T5" fmla="*/ 0 h 18"/>
                  <a:gd name="T6" fmla="*/ 1 w 432"/>
                  <a:gd name="T7" fmla="*/ 0 h 18"/>
                  <a:gd name="T8" fmla="*/ 1 w 432"/>
                  <a:gd name="T9" fmla="*/ 0 h 18"/>
                  <a:gd name="T10" fmla="*/ 17 w 432"/>
                  <a:gd name="T11" fmla="*/ 0 h 18"/>
                  <a:gd name="T12" fmla="*/ 17 w 432"/>
                  <a:gd name="T13" fmla="*/ 0 h 18"/>
                  <a:gd name="T14" fmla="*/ 17 w 432"/>
                  <a:gd name="T15" fmla="*/ 0 h 18"/>
                  <a:gd name="T16" fmla="*/ 17 w 432"/>
                  <a:gd name="T17" fmla="*/ 0 h 18"/>
                  <a:gd name="T18" fmla="*/ 17 w 432"/>
                  <a:gd name="T19" fmla="*/ 0 h 18"/>
                  <a:gd name="T20" fmla="*/ 1 w 432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2"/>
                  <a:gd name="T34" fmla="*/ 0 h 18"/>
                  <a:gd name="T35" fmla="*/ 432 w 432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2" h="18">
                    <a:moveTo>
                      <a:pt x="9" y="18"/>
                    </a:moveTo>
                    <a:lnTo>
                      <a:pt x="2" y="15"/>
                    </a:ln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423" y="0"/>
                    </a:lnTo>
                    <a:lnTo>
                      <a:pt x="429" y="2"/>
                    </a:lnTo>
                    <a:lnTo>
                      <a:pt x="432" y="9"/>
                    </a:lnTo>
                    <a:lnTo>
                      <a:pt x="429" y="15"/>
                    </a:lnTo>
                    <a:lnTo>
                      <a:pt x="423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Freeform 153"/>
              <p:cNvSpPr>
                <a:spLocks/>
              </p:cNvSpPr>
              <p:nvPr/>
            </p:nvSpPr>
            <p:spPr bwMode="auto">
              <a:xfrm>
                <a:off x="1195" y="3776"/>
                <a:ext cx="84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4 w 122"/>
                  <a:gd name="T11" fmla="*/ 1 h 122"/>
                  <a:gd name="T12" fmla="*/ 4 w 122"/>
                  <a:gd name="T13" fmla="*/ 1 h 122"/>
                  <a:gd name="T14" fmla="*/ 4 w 122"/>
                  <a:gd name="T15" fmla="*/ 1 h 122"/>
                  <a:gd name="T16" fmla="*/ 4 w 122"/>
                  <a:gd name="T17" fmla="*/ 1 h 122"/>
                  <a:gd name="T18" fmla="*/ 4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3" y="15"/>
                    </a:move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20" y="107"/>
                    </a:lnTo>
                    <a:lnTo>
                      <a:pt x="122" y="113"/>
                    </a:lnTo>
                    <a:lnTo>
                      <a:pt x="120" y="120"/>
                    </a:lnTo>
                    <a:lnTo>
                      <a:pt x="113" y="122"/>
                    </a:lnTo>
                    <a:lnTo>
                      <a:pt x="107" y="12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Freeform 154"/>
              <p:cNvSpPr>
                <a:spLocks/>
              </p:cNvSpPr>
              <p:nvPr/>
            </p:nvSpPr>
            <p:spPr bwMode="auto">
              <a:xfrm>
                <a:off x="1120" y="3776"/>
                <a:ext cx="86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6 w 122"/>
                  <a:gd name="T11" fmla="*/ 1 h 122"/>
                  <a:gd name="T12" fmla="*/ 6 w 122"/>
                  <a:gd name="T13" fmla="*/ 1 h 122"/>
                  <a:gd name="T14" fmla="*/ 6 w 122"/>
                  <a:gd name="T15" fmla="*/ 1 h 122"/>
                  <a:gd name="T16" fmla="*/ 4 w 122"/>
                  <a:gd name="T17" fmla="*/ 1 h 122"/>
                  <a:gd name="T18" fmla="*/ 4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2" y="15"/>
                    </a:move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20" y="107"/>
                    </a:lnTo>
                    <a:lnTo>
                      <a:pt x="122" y="113"/>
                    </a:lnTo>
                    <a:lnTo>
                      <a:pt x="120" y="120"/>
                    </a:lnTo>
                    <a:lnTo>
                      <a:pt x="113" y="122"/>
                    </a:lnTo>
                    <a:lnTo>
                      <a:pt x="107" y="12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Freeform 155"/>
              <p:cNvSpPr>
                <a:spLocks/>
              </p:cNvSpPr>
              <p:nvPr/>
            </p:nvSpPr>
            <p:spPr bwMode="auto">
              <a:xfrm>
                <a:off x="1047" y="3776"/>
                <a:ext cx="87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6 w 122"/>
                  <a:gd name="T11" fmla="*/ 1 h 122"/>
                  <a:gd name="T12" fmla="*/ 6 w 122"/>
                  <a:gd name="T13" fmla="*/ 1 h 122"/>
                  <a:gd name="T14" fmla="*/ 6 w 122"/>
                  <a:gd name="T15" fmla="*/ 1 h 122"/>
                  <a:gd name="T16" fmla="*/ 6 w 122"/>
                  <a:gd name="T17" fmla="*/ 1 h 122"/>
                  <a:gd name="T18" fmla="*/ 5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2" y="15"/>
                    </a:move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19" y="107"/>
                    </a:lnTo>
                    <a:lnTo>
                      <a:pt x="122" y="113"/>
                    </a:lnTo>
                    <a:lnTo>
                      <a:pt x="119" y="120"/>
                    </a:lnTo>
                    <a:lnTo>
                      <a:pt x="113" y="122"/>
                    </a:lnTo>
                    <a:lnTo>
                      <a:pt x="106" y="12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Freeform 156"/>
              <p:cNvSpPr>
                <a:spLocks/>
              </p:cNvSpPr>
              <p:nvPr/>
            </p:nvSpPr>
            <p:spPr bwMode="auto">
              <a:xfrm>
                <a:off x="975" y="3776"/>
                <a:ext cx="86" cy="62"/>
              </a:xfrm>
              <a:custGeom>
                <a:avLst/>
                <a:gdLst>
                  <a:gd name="T0" fmla="*/ 1 w 123"/>
                  <a:gd name="T1" fmla="*/ 1 h 122"/>
                  <a:gd name="T2" fmla="*/ 0 w 123"/>
                  <a:gd name="T3" fmla="*/ 1 h 122"/>
                  <a:gd name="T4" fmla="*/ 1 w 123"/>
                  <a:gd name="T5" fmla="*/ 1 h 122"/>
                  <a:gd name="T6" fmla="*/ 1 w 123"/>
                  <a:gd name="T7" fmla="*/ 0 h 122"/>
                  <a:gd name="T8" fmla="*/ 1 w 123"/>
                  <a:gd name="T9" fmla="*/ 1 h 122"/>
                  <a:gd name="T10" fmla="*/ 5 w 123"/>
                  <a:gd name="T11" fmla="*/ 1 h 122"/>
                  <a:gd name="T12" fmla="*/ 5 w 123"/>
                  <a:gd name="T13" fmla="*/ 1 h 122"/>
                  <a:gd name="T14" fmla="*/ 5 w 123"/>
                  <a:gd name="T15" fmla="*/ 1 h 122"/>
                  <a:gd name="T16" fmla="*/ 4 w 123"/>
                  <a:gd name="T17" fmla="*/ 1 h 122"/>
                  <a:gd name="T18" fmla="*/ 4 w 123"/>
                  <a:gd name="T19" fmla="*/ 1 h 122"/>
                  <a:gd name="T20" fmla="*/ 1 w 123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2"/>
                  <a:gd name="T35" fmla="*/ 123 w 123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2">
                    <a:moveTo>
                      <a:pt x="3" y="15"/>
                    </a:move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20" y="107"/>
                    </a:lnTo>
                    <a:lnTo>
                      <a:pt x="123" y="113"/>
                    </a:lnTo>
                    <a:lnTo>
                      <a:pt x="120" y="120"/>
                    </a:lnTo>
                    <a:lnTo>
                      <a:pt x="114" y="122"/>
                    </a:lnTo>
                    <a:lnTo>
                      <a:pt x="107" y="12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Freeform 157"/>
              <p:cNvSpPr>
                <a:spLocks/>
              </p:cNvSpPr>
              <p:nvPr/>
            </p:nvSpPr>
            <p:spPr bwMode="auto">
              <a:xfrm>
                <a:off x="1014" y="3588"/>
                <a:ext cx="156" cy="8"/>
              </a:xfrm>
              <a:custGeom>
                <a:avLst/>
                <a:gdLst>
                  <a:gd name="T0" fmla="*/ 1 w 227"/>
                  <a:gd name="T1" fmla="*/ 0 h 18"/>
                  <a:gd name="T2" fmla="*/ 1 w 227"/>
                  <a:gd name="T3" fmla="*/ 0 h 18"/>
                  <a:gd name="T4" fmla="*/ 0 w 227"/>
                  <a:gd name="T5" fmla="*/ 0 h 18"/>
                  <a:gd name="T6" fmla="*/ 1 w 227"/>
                  <a:gd name="T7" fmla="*/ 0 h 18"/>
                  <a:gd name="T8" fmla="*/ 1 w 227"/>
                  <a:gd name="T9" fmla="*/ 0 h 18"/>
                  <a:gd name="T10" fmla="*/ 8 w 227"/>
                  <a:gd name="T11" fmla="*/ 0 h 18"/>
                  <a:gd name="T12" fmla="*/ 8 w 227"/>
                  <a:gd name="T13" fmla="*/ 0 h 18"/>
                  <a:gd name="T14" fmla="*/ 8 w 227"/>
                  <a:gd name="T15" fmla="*/ 0 h 18"/>
                  <a:gd name="T16" fmla="*/ 8 w 227"/>
                  <a:gd name="T17" fmla="*/ 0 h 18"/>
                  <a:gd name="T18" fmla="*/ 8 w 227"/>
                  <a:gd name="T19" fmla="*/ 0 h 18"/>
                  <a:gd name="T20" fmla="*/ 1 w 227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7"/>
                  <a:gd name="T34" fmla="*/ 0 h 18"/>
                  <a:gd name="T35" fmla="*/ 227 w 227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7" h="18">
                    <a:moveTo>
                      <a:pt x="9" y="18"/>
                    </a:moveTo>
                    <a:lnTo>
                      <a:pt x="3" y="15"/>
                    </a:ln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218" y="0"/>
                    </a:lnTo>
                    <a:lnTo>
                      <a:pt x="224" y="2"/>
                    </a:lnTo>
                    <a:lnTo>
                      <a:pt x="227" y="9"/>
                    </a:lnTo>
                    <a:lnTo>
                      <a:pt x="224" y="15"/>
                    </a:lnTo>
                    <a:lnTo>
                      <a:pt x="218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Freeform 158"/>
              <p:cNvSpPr>
                <a:spLocks/>
              </p:cNvSpPr>
              <p:nvPr/>
            </p:nvSpPr>
            <p:spPr bwMode="auto">
              <a:xfrm>
                <a:off x="1014" y="3642"/>
                <a:ext cx="156" cy="8"/>
              </a:xfrm>
              <a:custGeom>
                <a:avLst/>
                <a:gdLst>
                  <a:gd name="T0" fmla="*/ 1 w 227"/>
                  <a:gd name="T1" fmla="*/ 0 h 18"/>
                  <a:gd name="T2" fmla="*/ 1 w 227"/>
                  <a:gd name="T3" fmla="*/ 0 h 18"/>
                  <a:gd name="T4" fmla="*/ 0 w 227"/>
                  <a:gd name="T5" fmla="*/ 0 h 18"/>
                  <a:gd name="T6" fmla="*/ 1 w 227"/>
                  <a:gd name="T7" fmla="*/ 0 h 18"/>
                  <a:gd name="T8" fmla="*/ 1 w 227"/>
                  <a:gd name="T9" fmla="*/ 0 h 18"/>
                  <a:gd name="T10" fmla="*/ 8 w 227"/>
                  <a:gd name="T11" fmla="*/ 0 h 18"/>
                  <a:gd name="T12" fmla="*/ 8 w 227"/>
                  <a:gd name="T13" fmla="*/ 0 h 18"/>
                  <a:gd name="T14" fmla="*/ 8 w 227"/>
                  <a:gd name="T15" fmla="*/ 0 h 18"/>
                  <a:gd name="T16" fmla="*/ 8 w 227"/>
                  <a:gd name="T17" fmla="*/ 0 h 18"/>
                  <a:gd name="T18" fmla="*/ 8 w 227"/>
                  <a:gd name="T19" fmla="*/ 0 h 18"/>
                  <a:gd name="T20" fmla="*/ 1 w 227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7"/>
                  <a:gd name="T34" fmla="*/ 0 h 18"/>
                  <a:gd name="T35" fmla="*/ 227 w 227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7" h="18">
                    <a:moveTo>
                      <a:pt x="9" y="18"/>
                    </a:moveTo>
                    <a:lnTo>
                      <a:pt x="3" y="15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218" y="0"/>
                    </a:lnTo>
                    <a:lnTo>
                      <a:pt x="224" y="3"/>
                    </a:lnTo>
                    <a:lnTo>
                      <a:pt x="227" y="9"/>
                    </a:lnTo>
                    <a:lnTo>
                      <a:pt x="224" y="15"/>
                    </a:lnTo>
                    <a:lnTo>
                      <a:pt x="218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Freeform 159"/>
              <p:cNvSpPr>
                <a:spLocks/>
              </p:cNvSpPr>
              <p:nvPr/>
            </p:nvSpPr>
            <p:spPr bwMode="auto">
              <a:xfrm>
                <a:off x="1086" y="3642"/>
                <a:ext cx="11" cy="142"/>
              </a:xfrm>
              <a:custGeom>
                <a:avLst/>
                <a:gdLst>
                  <a:gd name="T0" fmla="*/ 0 w 18"/>
                  <a:gd name="T1" fmla="*/ 1 h 277"/>
                  <a:gd name="T2" fmla="*/ 1 w 18"/>
                  <a:gd name="T3" fmla="*/ 1 h 277"/>
                  <a:gd name="T4" fmla="*/ 1 w 18"/>
                  <a:gd name="T5" fmla="*/ 0 h 277"/>
                  <a:gd name="T6" fmla="*/ 1 w 18"/>
                  <a:gd name="T7" fmla="*/ 1 h 277"/>
                  <a:gd name="T8" fmla="*/ 1 w 18"/>
                  <a:gd name="T9" fmla="*/ 1 h 277"/>
                  <a:gd name="T10" fmla="*/ 1 w 18"/>
                  <a:gd name="T11" fmla="*/ 1 h 277"/>
                  <a:gd name="T12" fmla="*/ 1 w 18"/>
                  <a:gd name="T13" fmla="*/ 1 h 277"/>
                  <a:gd name="T14" fmla="*/ 1 w 18"/>
                  <a:gd name="T15" fmla="*/ 1 h 277"/>
                  <a:gd name="T16" fmla="*/ 1 w 18"/>
                  <a:gd name="T17" fmla="*/ 1 h 277"/>
                  <a:gd name="T18" fmla="*/ 0 w 18"/>
                  <a:gd name="T19" fmla="*/ 1 h 277"/>
                  <a:gd name="T20" fmla="*/ 0 w 18"/>
                  <a:gd name="T21" fmla="*/ 1 h 2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277"/>
                  <a:gd name="T35" fmla="*/ 18 w 18"/>
                  <a:gd name="T36" fmla="*/ 277 h 2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277">
                    <a:moveTo>
                      <a:pt x="0" y="9"/>
                    </a:moveTo>
                    <a:lnTo>
                      <a:pt x="3" y="3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18" y="9"/>
                    </a:lnTo>
                    <a:lnTo>
                      <a:pt x="18" y="268"/>
                    </a:lnTo>
                    <a:lnTo>
                      <a:pt x="16" y="274"/>
                    </a:lnTo>
                    <a:lnTo>
                      <a:pt x="9" y="277"/>
                    </a:lnTo>
                    <a:lnTo>
                      <a:pt x="3" y="274"/>
                    </a:lnTo>
                    <a:lnTo>
                      <a:pt x="0" y="26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Freeform 160"/>
              <p:cNvSpPr>
                <a:spLocks/>
              </p:cNvSpPr>
              <p:nvPr/>
            </p:nvSpPr>
            <p:spPr bwMode="auto">
              <a:xfrm>
                <a:off x="977" y="3588"/>
                <a:ext cx="12" cy="62"/>
              </a:xfrm>
              <a:custGeom>
                <a:avLst/>
                <a:gdLst>
                  <a:gd name="T0" fmla="*/ 0 w 18"/>
                  <a:gd name="T1" fmla="*/ 1 h 122"/>
                  <a:gd name="T2" fmla="*/ 1 w 18"/>
                  <a:gd name="T3" fmla="*/ 1 h 122"/>
                  <a:gd name="T4" fmla="*/ 1 w 18"/>
                  <a:gd name="T5" fmla="*/ 0 h 122"/>
                  <a:gd name="T6" fmla="*/ 1 w 18"/>
                  <a:gd name="T7" fmla="*/ 1 h 122"/>
                  <a:gd name="T8" fmla="*/ 1 w 18"/>
                  <a:gd name="T9" fmla="*/ 1 h 122"/>
                  <a:gd name="T10" fmla="*/ 1 w 18"/>
                  <a:gd name="T11" fmla="*/ 1 h 122"/>
                  <a:gd name="T12" fmla="*/ 1 w 18"/>
                  <a:gd name="T13" fmla="*/ 1 h 122"/>
                  <a:gd name="T14" fmla="*/ 1 w 18"/>
                  <a:gd name="T15" fmla="*/ 1 h 122"/>
                  <a:gd name="T16" fmla="*/ 1 w 18"/>
                  <a:gd name="T17" fmla="*/ 1 h 122"/>
                  <a:gd name="T18" fmla="*/ 0 w 18"/>
                  <a:gd name="T19" fmla="*/ 1 h 122"/>
                  <a:gd name="T20" fmla="*/ 0 w 18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122"/>
                  <a:gd name="T35" fmla="*/ 18 w 18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122">
                    <a:moveTo>
                      <a:pt x="0" y="9"/>
                    </a:move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8" y="9"/>
                    </a:lnTo>
                    <a:lnTo>
                      <a:pt x="18" y="113"/>
                    </a:lnTo>
                    <a:lnTo>
                      <a:pt x="15" y="119"/>
                    </a:lnTo>
                    <a:lnTo>
                      <a:pt x="9" y="122"/>
                    </a:lnTo>
                    <a:lnTo>
                      <a:pt x="2" y="119"/>
                    </a:lnTo>
                    <a:lnTo>
                      <a:pt x="0" y="1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reeform 161"/>
              <p:cNvSpPr>
                <a:spLocks/>
              </p:cNvSpPr>
              <p:nvPr/>
            </p:nvSpPr>
            <p:spPr bwMode="auto">
              <a:xfrm>
                <a:off x="1195" y="3588"/>
                <a:ext cx="11" cy="62"/>
              </a:xfrm>
              <a:custGeom>
                <a:avLst/>
                <a:gdLst>
                  <a:gd name="T0" fmla="*/ 0 w 18"/>
                  <a:gd name="T1" fmla="*/ 1 h 122"/>
                  <a:gd name="T2" fmla="*/ 1 w 18"/>
                  <a:gd name="T3" fmla="*/ 1 h 122"/>
                  <a:gd name="T4" fmla="*/ 1 w 18"/>
                  <a:gd name="T5" fmla="*/ 0 h 122"/>
                  <a:gd name="T6" fmla="*/ 1 w 18"/>
                  <a:gd name="T7" fmla="*/ 1 h 122"/>
                  <a:gd name="T8" fmla="*/ 1 w 18"/>
                  <a:gd name="T9" fmla="*/ 1 h 122"/>
                  <a:gd name="T10" fmla="*/ 1 w 18"/>
                  <a:gd name="T11" fmla="*/ 1 h 122"/>
                  <a:gd name="T12" fmla="*/ 1 w 18"/>
                  <a:gd name="T13" fmla="*/ 1 h 122"/>
                  <a:gd name="T14" fmla="*/ 1 w 18"/>
                  <a:gd name="T15" fmla="*/ 1 h 122"/>
                  <a:gd name="T16" fmla="*/ 1 w 18"/>
                  <a:gd name="T17" fmla="*/ 1 h 122"/>
                  <a:gd name="T18" fmla="*/ 0 w 18"/>
                  <a:gd name="T19" fmla="*/ 1 h 122"/>
                  <a:gd name="T20" fmla="*/ 0 w 18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122"/>
                  <a:gd name="T35" fmla="*/ 18 w 18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122">
                    <a:moveTo>
                      <a:pt x="0" y="9"/>
                    </a:move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8" y="9"/>
                    </a:lnTo>
                    <a:lnTo>
                      <a:pt x="18" y="113"/>
                    </a:lnTo>
                    <a:lnTo>
                      <a:pt x="16" y="119"/>
                    </a:lnTo>
                    <a:lnTo>
                      <a:pt x="9" y="122"/>
                    </a:lnTo>
                    <a:lnTo>
                      <a:pt x="3" y="119"/>
                    </a:lnTo>
                    <a:lnTo>
                      <a:pt x="0" y="1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2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7336275"/>
                  </p:ext>
                </p:extLst>
              </p:nvPr>
            </p:nvGraphicFramePr>
            <p:xfrm>
              <a:off x="1051" y="3800"/>
              <a:ext cx="613" cy="3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" imgW="672840" imgH="419040" progId="Equation.3">
                      <p:embed/>
                    </p:oleObj>
                  </mc:Choice>
                  <mc:Fallback>
                    <p:oleObj name="Équation" r:id="rId2" imgW="672840" imgH="419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51" y="3800"/>
                            <a:ext cx="613" cy="3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4" name="Picture 7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4418" y="3156413"/>
              <a:ext cx="2456070" cy="171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9" name="Groupe 3"/>
          <p:cNvGrpSpPr>
            <a:grpSpLocks/>
          </p:cNvGrpSpPr>
          <p:nvPr/>
        </p:nvGrpSpPr>
        <p:grpSpPr bwMode="auto">
          <a:xfrm>
            <a:off x="6373813" y="1752602"/>
            <a:ext cx="2552700" cy="2546348"/>
            <a:chOff x="6374472" y="1752602"/>
            <a:chExt cx="2551381" cy="2547053"/>
          </a:xfrm>
        </p:grpSpPr>
        <p:grpSp>
          <p:nvGrpSpPr>
            <p:cNvPr id="60" name="Group 227"/>
            <p:cNvGrpSpPr>
              <a:grpSpLocks/>
            </p:cNvGrpSpPr>
            <p:nvPr/>
          </p:nvGrpSpPr>
          <p:grpSpPr bwMode="auto">
            <a:xfrm>
              <a:off x="6888959" y="1752602"/>
              <a:ext cx="1460501" cy="1271588"/>
              <a:chOff x="4082" y="3440"/>
              <a:chExt cx="920" cy="801"/>
            </a:xfrm>
          </p:grpSpPr>
          <p:sp>
            <p:nvSpPr>
              <p:cNvPr id="62" name="Freeform 195"/>
              <p:cNvSpPr>
                <a:spLocks/>
              </p:cNvSpPr>
              <p:nvPr/>
            </p:nvSpPr>
            <p:spPr bwMode="auto">
              <a:xfrm>
                <a:off x="4121" y="3688"/>
                <a:ext cx="881" cy="8"/>
              </a:xfrm>
              <a:custGeom>
                <a:avLst/>
                <a:gdLst>
                  <a:gd name="T0" fmla="*/ 1 w 1263"/>
                  <a:gd name="T1" fmla="*/ 0 h 18"/>
                  <a:gd name="T2" fmla="*/ 1 w 1263"/>
                  <a:gd name="T3" fmla="*/ 0 h 18"/>
                  <a:gd name="T4" fmla="*/ 0 w 1263"/>
                  <a:gd name="T5" fmla="*/ 0 h 18"/>
                  <a:gd name="T6" fmla="*/ 1 w 1263"/>
                  <a:gd name="T7" fmla="*/ 0 h 18"/>
                  <a:gd name="T8" fmla="*/ 1 w 1263"/>
                  <a:gd name="T9" fmla="*/ 0 h 18"/>
                  <a:gd name="T10" fmla="*/ 49 w 1263"/>
                  <a:gd name="T11" fmla="*/ 0 h 18"/>
                  <a:gd name="T12" fmla="*/ 50 w 1263"/>
                  <a:gd name="T13" fmla="*/ 0 h 18"/>
                  <a:gd name="T14" fmla="*/ 50 w 1263"/>
                  <a:gd name="T15" fmla="*/ 0 h 18"/>
                  <a:gd name="T16" fmla="*/ 50 w 1263"/>
                  <a:gd name="T17" fmla="*/ 0 h 18"/>
                  <a:gd name="T18" fmla="*/ 49 w 1263"/>
                  <a:gd name="T19" fmla="*/ 0 h 18"/>
                  <a:gd name="T20" fmla="*/ 1 w 1263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63"/>
                  <a:gd name="T34" fmla="*/ 0 h 18"/>
                  <a:gd name="T35" fmla="*/ 1263 w 1263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63" h="18">
                    <a:moveTo>
                      <a:pt x="9" y="18"/>
                    </a:move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1254" y="0"/>
                    </a:lnTo>
                    <a:lnTo>
                      <a:pt x="1260" y="3"/>
                    </a:lnTo>
                    <a:lnTo>
                      <a:pt x="1263" y="9"/>
                    </a:lnTo>
                    <a:lnTo>
                      <a:pt x="1260" y="16"/>
                    </a:lnTo>
                    <a:lnTo>
                      <a:pt x="1254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Freeform 196"/>
              <p:cNvSpPr>
                <a:spLocks/>
              </p:cNvSpPr>
              <p:nvPr/>
            </p:nvSpPr>
            <p:spPr bwMode="auto">
              <a:xfrm>
                <a:off x="4171" y="3558"/>
                <a:ext cx="101" cy="270"/>
              </a:xfrm>
              <a:custGeom>
                <a:avLst/>
                <a:gdLst>
                  <a:gd name="T0" fmla="*/ 6 w 144"/>
                  <a:gd name="T1" fmla="*/ 1 h 524"/>
                  <a:gd name="T2" fmla="*/ 6 w 144"/>
                  <a:gd name="T3" fmla="*/ 1 h 524"/>
                  <a:gd name="T4" fmla="*/ 6 w 144"/>
                  <a:gd name="T5" fmla="*/ 2 h 524"/>
                  <a:gd name="T6" fmla="*/ 4 w 144"/>
                  <a:gd name="T7" fmla="*/ 2 h 524"/>
                  <a:gd name="T8" fmla="*/ 4 w 144"/>
                  <a:gd name="T9" fmla="*/ 2 h 524"/>
                  <a:gd name="T10" fmla="*/ 4 w 144"/>
                  <a:gd name="T11" fmla="*/ 2 h 524"/>
                  <a:gd name="T12" fmla="*/ 3 w 144"/>
                  <a:gd name="T13" fmla="*/ 2 h 524"/>
                  <a:gd name="T14" fmla="*/ 2 w 144"/>
                  <a:gd name="T15" fmla="*/ 2 h 524"/>
                  <a:gd name="T16" fmla="*/ 2 w 144"/>
                  <a:gd name="T17" fmla="*/ 2 h 524"/>
                  <a:gd name="T18" fmla="*/ 1 w 144"/>
                  <a:gd name="T19" fmla="*/ 1 h 524"/>
                  <a:gd name="T20" fmla="*/ 1 w 144"/>
                  <a:gd name="T21" fmla="*/ 1 h 524"/>
                  <a:gd name="T22" fmla="*/ 1 w 144"/>
                  <a:gd name="T23" fmla="*/ 1 h 524"/>
                  <a:gd name="T24" fmla="*/ 1 w 144"/>
                  <a:gd name="T25" fmla="*/ 1 h 524"/>
                  <a:gd name="T26" fmla="*/ 0 w 144"/>
                  <a:gd name="T27" fmla="*/ 1 h 524"/>
                  <a:gd name="T28" fmla="*/ 0 w 144"/>
                  <a:gd name="T29" fmla="*/ 1 h 524"/>
                  <a:gd name="T30" fmla="*/ 1 w 144"/>
                  <a:gd name="T31" fmla="*/ 1 h 524"/>
                  <a:gd name="T32" fmla="*/ 1 w 144"/>
                  <a:gd name="T33" fmla="*/ 1 h 524"/>
                  <a:gd name="T34" fmla="*/ 1 w 144"/>
                  <a:gd name="T35" fmla="*/ 1 h 524"/>
                  <a:gd name="T36" fmla="*/ 1 w 144"/>
                  <a:gd name="T37" fmla="*/ 1 h 524"/>
                  <a:gd name="T38" fmla="*/ 2 w 144"/>
                  <a:gd name="T39" fmla="*/ 1 h 524"/>
                  <a:gd name="T40" fmla="*/ 2 w 144"/>
                  <a:gd name="T41" fmla="*/ 1 h 524"/>
                  <a:gd name="T42" fmla="*/ 3 w 144"/>
                  <a:gd name="T43" fmla="*/ 1 h 524"/>
                  <a:gd name="T44" fmla="*/ 3 w 144"/>
                  <a:gd name="T45" fmla="*/ 0 h 524"/>
                  <a:gd name="T46" fmla="*/ 4 w 144"/>
                  <a:gd name="T47" fmla="*/ 1 h 524"/>
                  <a:gd name="T48" fmla="*/ 4 w 144"/>
                  <a:gd name="T49" fmla="*/ 1 h 524"/>
                  <a:gd name="T50" fmla="*/ 6 w 144"/>
                  <a:gd name="T51" fmla="*/ 1 h 524"/>
                  <a:gd name="T52" fmla="*/ 6 w 144"/>
                  <a:gd name="T53" fmla="*/ 1 h 524"/>
                  <a:gd name="T54" fmla="*/ 6 w 144"/>
                  <a:gd name="T55" fmla="*/ 1 h 524"/>
                  <a:gd name="T56" fmla="*/ 5 w 144"/>
                  <a:gd name="T57" fmla="*/ 1 h 524"/>
                  <a:gd name="T58" fmla="*/ 4 w 144"/>
                  <a:gd name="T59" fmla="*/ 1 h 524"/>
                  <a:gd name="T60" fmla="*/ 4 w 144"/>
                  <a:gd name="T61" fmla="*/ 1 h 524"/>
                  <a:gd name="T62" fmla="*/ 3 w 144"/>
                  <a:gd name="T63" fmla="*/ 1 h 524"/>
                  <a:gd name="T64" fmla="*/ 3 w 144"/>
                  <a:gd name="T65" fmla="*/ 1 h 524"/>
                  <a:gd name="T66" fmla="*/ 3 w 144"/>
                  <a:gd name="T67" fmla="*/ 1 h 524"/>
                  <a:gd name="T68" fmla="*/ 2 w 144"/>
                  <a:gd name="T69" fmla="*/ 1 h 524"/>
                  <a:gd name="T70" fmla="*/ 1 w 144"/>
                  <a:gd name="T71" fmla="*/ 1 h 524"/>
                  <a:gd name="T72" fmla="*/ 1 w 144"/>
                  <a:gd name="T73" fmla="*/ 1 h 524"/>
                  <a:gd name="T74" fmla="*/ 1 w 144"/>
                  <a:gd name="T75" fmla="*/ 1 h 524"/>
                  <a:gd name="T76" fmla="*/ 1 w 144"/>
                  <a:gd name="T77" fmla="*/ 1 h 524"/>
                  <a:gd name="T78" fmla="*/ 1 w 144"/>
                  <a:gd name="T79" fmla="*/ 1 h 524"/>
                  <a:gd name="T80" fmla="*/ 1 w 144"/>
                  <a:gd name="T81" fmla="*/ 1 h 524"/>
                  <a:gd name="T82" fmla="*/ 1 w 144"/>
                  <a:gd name="T83" fmla="*/ 1 h 524"/>
                  <a:gd name="T84" fmla="*/ 1 w 144"/>
                  <a:gd name="T85" fmla="*/ 1 h 524"/>
                  <a:gd name="T86" fmla="*/ 1 w 144"/>
                  <a:gd name="T87" fmla="*/ 1 h 524"/>
                  <a:gd name="T88" fmla="*/ 1 w 144"/>
                  <a:gd name="T89" fmla="*/ 1 h 524"/>
                  <a:gd name="T90" fmla="*/ 2 w 144"/>
                  <a:gd name="T91" fmla="*/ 2 h 524"/>
                  <a:gd name="T92" fmla="*/ 3 w 144"/>
                  <a:gd name="T93" fmla="*/ 2 h 524"/>
                  <a:gd name="T94" fmla="*/ 3 w 144"/>
                  <a:gd name="T95" fmla="*/ 2 h 524"/>
                  <a:gd name="T96" fmla="*/ 4 w 144"/>
                  <a:gd name="T97" fmla="*/ 2 h 524"/>
                  <a:gd name="T98" fmla="*/ 4 w 144"/>
                  <a:gd name="T99" fmla="*/ 2 h 524"/>
                  <a:gd name="T100" fmla="*/ 4 w 144"/>
                  <a:gd name="T101" fmla="*/ 2 h 524"/>
                  <a:gd name="T102" fmla="*/ 5 w 144"/>
                  <a:gd name="T103" fmla="*/ 2 h 524"/>
                  <a:gd name="T104" fmla="*/ 6 w 144"/>
                  <a:gd name="T105" fmla="*/ 1 h 5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4"/>
                  <a:gd name="T160" fmla="*/ 0 h 524"/>
                  <a:gd name="T161" fmla="*/ 144 w 144"/>
                  <a:gd name="T162" fmla="*/ 524 h 5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4" h="524">
                    <a:moveTo>
                      <a:pt x="139" y="421"/>
                    </a:moveTo>
                    <a:lnTo>
                      <a:pt x="142" y="418"/>
                    </a:lnTo>
                    <a:lnTo>
                      <a:pt x="144" y="421"/>
                    </a:lnTo>
                    <a:lnTo>
                      <a:pt x="138" y="444"/>
                    </a:lnTo>
                    <a:lnTo>
                      <a:pt x="132" y="465"/>
                    </a:lnTo>
                    <a:lnTo>
                      <a:pt x="125" y="481"/>
                    </a:lnTo>
                    <a:lnTo>
                      <a:pt x="117" y="496"/>
                    </a:lnTo>
                    <a:lnTo>
                      <a:pt x="110" y="507"/>
                    </a:lnTo>
                    <a:lnTo>
                      <a:pt x="102" y="515"/>
                    </a:lnTo>
                    <a:lnTo>
                      <a:pt x="99" y="517"/>
                    </a:lnTo>
                    <a:lnTo>
                      <a:pt x="90" y="523"/>
                    </a:lnTo>
                    <a:lnTo>
                      <a:pt x="81" y="524"/>
                    </a:lnTo>
                    <a:lnTo>
                      <a:pt x="74" y="523"/>
                    </a:lnTo>
                    <a:lnTo>
                      <a:pt x="66" y="519"/>
                    </a:lnTo>
                    <a:lnTo>
                      <a:pt x="58" y="512"/>
                    </a:lnTo>
                    <a:lnTo>
                      <a:pt x="56" y="510"/>
                    </a:lnTo>
                    <a:lnTo>
                      <a:pt x="48" y="501"/>
                    </a:lnTo>
                    <a:lnTo>
                      <a:pt x="41" y="490"/>
                    </a:lnTo>
                    <a:lnTo>
                      <a:pt x="35" y="478"/>
                    </a:lnTo>
                    <a:lnTo>
                      <a:pt x="29" y="462"/>
                    </a:lnTo>
                    <a:lnTo>
                      <a:pt x="23" y="445"/>
                    </a:lnTo>
                    <a:lnTo>
                      <a:pt x="18" y="427"/>
                    </a:lnTo>
                    <a:lnTo>
                      <a:pt x="13" y="407"/>
                    </a:lnTo>
                    <a:lnTo>
                      <a:pt x="9" y="386"/>
                    </a:lnTo>
                    <a:lnTo>
                      <a:pt x="7" y="363"/>
                    </a:lnTo>
                    <a:lnTo>
                      <a:pt x="4" y="340"/>
                    </a:lnTo>
                    <a:lnTo>
                      <a:pt x="2" y="315"/>
                    </a:lnTo>
                    <a:lnTo>
                      <a:pt x="0" y="289"/>
                    </a:lnTo>
                    <a:lnTo>
                      <a:pt x="0" y="262"/>
                    </a:lnTo>
                    <a:lnTo>
                      <a:pt x="0" y="235"/>
                    </a:lnTo>
                    <a:lnTo>
                      <a:pt x="2" y="210"/>
                    </a:lnTo>
                    <a:lnTo>
                      <a:pt x="4" y="185"/>
                    </a:lnTo>
                    <a:lnTo>
                      <a:pt x="7" y="161"/>
                    </a:lnTo>
                    <a:lnTo>
                      <a:pt x="9" y="139"/>
                    </a:lnTo>
                    <a:lnTo>
                      <a:pt x="13" y="117"/>
                    </a:lnTo>
                    <a:lnTo>
                      <a:pt x="18" y="96"/>
                    </a:lnTo>
                    <a:lnTo>
                      <a:pt x="23" y="78"/>
                    </a:lnTo>
                    <a:lnTo>
                      <a:pt x="29" y="62"/>
                    </a:lnTo>
                    <a:lnTo>
                      <a:pt x="35" y="46"/>
                    </a:lnTo>
                    <a:lnTo>
                      <a:pt x="40" y="33"/>
                    </a:lnTo>
                    <a:lnTo>
                      <a:pt x="48" y="23"/>
                    </a:lnTo>
                    <a:lnTo>
                      <a:pt x="54" y="14"/>
                    </a:lnTo>
                    <a:lnTo>
                      <a:pt x="57" y="11"/>
                    </a:lnTo>
                    <a:lnTo>
                      <a:pt x="65" y="5"/>
                    </a:lnTo>
                    <a:lnTo>
                      <a:pt x="72" y="1"/>
                    </a:lnTo>
                    <a:lnTo>
                      <a:pt x="80" y="0"/>
                    </a:lnTo>
                    <a:lnTo>
                      <a:pt x="89" y="1"/>
                    </a:lnTo>
                    <a:lnTo>
                      <a:pt x="98" y="6"/>
                    </a:lnTo>
                    <a:lnTo>
                      <a:pt x="107" y="14"/>
                    </a:lnTo>
                    <a:lnTo>
                      <a:pt x="110" y="16"/>
                    </a:lnTo>
                    <a:lnTo>
                      <a:pt x="117" y="28"/>
                    </a:lnTo>
                    <a:lnTo>
                      <a:pt x="125" y="42"/>
                    </a:lnTo>
                    <a:lnTo>
                      <a:pt x="132" y="59"/>
                    </a:lnTo>
                    <a:lnTo>
                      <a:pt x="133" y="64"/>
                    </a:lnTo>
                    <a:lnTo>
                      <a:pt x="130" y="67"/>
                    </a:lnTo>
                    <a:lnTo>
                      <a:pt x="128" y="64"/>
                    </a:lnTo>
                    <a:lnTo>
                      <a:pt x="126" y="59"/>
                    </a:lnTo>
                    <a:lnTo>
                      <a:pt x="120" y="42"/>
                    </a:lnTo>
                    <a:lnTo>
                      <a:pt x="112" y="28"/>
                    </a:lnTo>
                    <a:lnTo>
                      <a:pt x="105" y="16"/>
                    </a:lnTo>
                    <a:lnTo>
                      <a:pt x="107" y="19"/>
                    </a:lnTo>
                    <a:lnTo>
                      <a:pt x="98" y="11"/>
                    </a:lnTo>
                    <a:lnTo>
                      <a:pt x="89" y="6"/>
                    </a:lnTo>
                    <a:lnTo>
                      <a:pt x="80" y="5"/>
                    </a:lnTo>
                    <a:lnTo>
                      <a:pt x="72" y="6"/>
                    </a:lnTo>
                    <a:lnTo>
                      <a:pt x="65" y="10"/>
                    </a:lnTo>
                    <a:lnTo>
                      <a:pt x="57" y="16"/>
                    </a:lnTo>
                    <a:lnTo>
                      <a:pt x="59" y="14"/>
                    </a:lnTo>
                    <a:lnTo>
                      <a:pt x="53" y="23"/>
                    </a:lnTo>
                    <a:lnTo>
                      <a:pt x="45" y="33"/>
                    </a:lnTo>
                    <a:lnTo>
                      <a:pt x="40" y="46"/>
                    </a:lnTo>
                    <a:lnTo>
                      <a:pt x="34" y="62"/>
                    </a:lnTo>
                    <a:lnTo>
                      <a:pt x="29" y="78"/>
                    </a:lnTo>
                    <a:lnTo>
                      <a:pt x="23" y="96"/>
                    </a:lnTo>
                    <a:lnTo>
                      <a:pt x="18" y="117"/>
                    </a:lnTo>
                    <a:lnTo>
                      <a:pt x="14" y="139"/>
                    </a:lnTo>
                    <a:lnTo>
                      <a:pt x="12" y="161"/>
                    </a:lnTo>
                    <a:lnTo>
                      <a:pt x="9" y="185"/>
                    </a:lnTo>
                    <a:lnTo>
                      <a:pt x="7" y="210"/>
                    </a:lnTo>
                    <a:lnTo>
                      <a:pt x="5" y="235"/>
                    </a:lnTo>
                    <a:lnTo>
                      <a:pt x="5" y="262"/>
                    </a:lnTo>
                    <a:lnTo>
                      <a:pt x="5" y="289"/>
                    </a:lnTo>
                    <a:lnTo>
                      <a:pt x="7" y="315"/>
                    </a:lnTo>
                    <a:lnTo>
                      <a:pt x="9" y="340"/>
                    </a:lnTo>
                    <a:lnTo>
                      <a:pt x="12" y="363"/>
                    </a:lnTo>
                    <a:lnTo>
                      <a:pt x="14" y="386"/>
                    </a:lnTo>
                    <a:lnTo>
                      <a:pt x="18" y="407"/>
                    </a:lnTo>
                    <a:lnTo>
                      <a:pt x="23" y="427"/>
                    </a:lnTo>
                    <a:lnTo>
                      <a:pt x="29" y="445"/>
                    </a:lnTo>
                    <a:lnTo>
                      <a:pt x="34" y="462"/>
                    </a:lnTo>
                    <a:lnTo>
                      <a:pt x="40" y="478"/>
                    </a:lnTo>
                    <a:lnTo>
                      <a:pt x="47" y="490"/>
                    </a:lnTo>
                    <a:lnTo>
                      <a:pt x="53" y="501"/>
                    </a:lnTo>
                    <a:lnTo>
                      <a:pt x="61" y="510"/>
                    </a:lnTo>
                    <a:lnTo>
                      <a:pt x="58" y="507"/>
                    </a:lnTo>
                    <a:lnTo>
                      <a:pt x="66" y="514"/>
                    </a:lnTo>
                    <a:lnTo>
                      <a:pt x="74" y="517"/>
                    </a:lnTo>
                    <a:lnTo>
                      <a:pt x="81" y="519"/>
                    </a:lnTo>
                    <a:lnTo>
                      <a:pt x="90" y="517"/>
                    </a:lnTo>
                    <a:lnTo>
                      <a:pt x="99" y="512"/>
                    </a:lnTo>
                    <a:lnTo>
                      <a:pt x="107" y="505"/>
                    </a:lnTo>
                    <a:lnTo>
                      <a:pt x="105" y="507"/>
                    </a:lnTo>
                    <a:lnTo>
                      <a:pt x="112" y="496"/>
                    </a:lnTo>
                    <a:lnTo>
                      <a:pt x="120" y="481"/>
                    </a:lnTo>
                    <a:lnTo>
                      <a:pt x="126" y="465"/>
                    </a:lnTo>
                    <a:lnTo>
                      <a:pt x="133" y="444"/>
                    </a:lnTo>
                    <a:lnTo>
                      <a:pt x="139" y="4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Freeform 197"/>
              <p:cNvSpPr>
                <a:spLocks/>
              </p:cNvSpPr>
              <p:nvPr/>
            </p:nvSpPr>
            <p:spPr bwMode="auto">
              <a:xfrm>
                <a:off x="4247" y="3578"/>
                <a:ext cx="22" cy="31"/>
              </a:xfrm>
              <a:custGeom>
                <a:avLst/>
                <a:gdLst>
                  <a:gd name="T0" fmla="*/ 1 w 35"/>
                  <a:gd name="T1" fmla="*/ 0 h 63"/>
                  <a:gd name="T2" fmla="*/ 1 w 35"/>
                  <a:gd name="T3" fmla="*/ 0 h 63"/>
                  <a:gd name="T4" fmla="*/ 0 w 35"/>
                  <a:gd name="T5" fmla="*/ 0 h 63"/>
                  <a:gd name="T6" fmla="*/ 1 w 35"/>
                  <a:gd name="T7" fmla="*/ 0 h 63"/>
                  <a:gd name="T8" fmla="*/ 1 w 35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63"/>
                  <a:gd name="T17" fmla="*/ 35 w 3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63">
                    <a:moveTo>
                      <a:pt x="35" y="0"/>
                    </a:moveTo>
                    <a:lnTo>
                      <a:pt x="35" y="63"/>
                    </a:lnTo>
                    <a:lnTo>
                      <a:pt x="0" y="10"/>
                    </a:lnTo>
                    <a:lnTo>
                      <a:pt x="21" y="1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Rectangle 198"/>
              <p:cNvSpPr>
                <a:spLocks noChangeArrowheads="1"/>
              </p:cNvSpPr>
              <p:nvPr/>
            </p:nvSpPr>
            <p:spPr bwMode="auto">
              <a:xfrm>
                <a:off x="4196" y="3440"/>
                <a:ext cx="75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C</a:t>
                </a:r>
                <a:endParaRPr lang="fr-FR" sz="1400"/>
              </a:p>
            </p:txBody>
          </p:sp>
          <p:sp>
            <p:nvSpPr>
              <p:cNvPr id="66" name="Freeform 199"/>
              <p:cNvSpPr>
                <a:spLocks/>
              </p:cNvSpPr>
              <p:nvPr/>
            </p:nvSpPr>
            <p:spPr bwMode="auto">
              <a:xfrm>
                <a:off x="4550" y="3556"/>
                <a:ext cx="101" cy="272"/>
              </a:xfrm>
              <a:custGeom>
                <a:avLst/>
                <a:gdLst>
                  <a:gd name="T0" fmla="*/ 6 w 145"/>
                  <a:gd name="T1" fmla="*/ 1 h 526"/>
                  <a:gd name="T2" fmla="*/ 6 w 145"/>
                  <a:gd name="T3" fmla="*/ 2 h 526"/>
                  <a:gd name="T4" fmla="*/ 5 w 145"/>
                  <a:gd name="T5" fmla="*/ 2 h 526"/>
                  <a:gd name="T6" fmla="*/ 4 w 145"/>
                  <a:gd name="T7" fmla="*/ 2 h 526"/>
                  <a:gd name="T8" fmla="*/ 4 w 145"/>
                  <a:gd name="T9" fmla="*/ 2 h 526"/>
                  <a:gd name="T10" fmla="*/ 3 w 145"/>
                  <a:gd name="T11" fmla="*/ 2 h 526"/>
                  <a:gd name="T12" fmla="*/ 2 w 145"/>
                  <a:gd name="T13" fmla="*/ 2 h 526"/>
                  <a:gd name="T14" fmla="*/ 2 w 145"/>
                  <a:gd name="T15" fmla="*/ 2 h 526"/>
                  <a:gd name="T16" fmla="*/ 1 w 145"/>
                  <a:gd name="T17" fmla="*/ 2 h 526"/>
                  <a:gd name="T18" fmla="*/ 1 w 145"/>
                  <a:gd name="T19" fmla="*/ 2 h 526"/>
                  <a:gd name="T20" fmla="*/ 1 w 145"/>
                  <a:gd name="T21" fmla="*/ 1 h 526"/>
                  <a:gd name="T22" fmla="*/ 1 w 145"/>
                  <a:gd name="T23" fmla="*/ 1 h 526"/>
                  <a:gd name="T24" fmla="*/ 1 w 145"/>
                  <a:gd name="T25" fmla="*/ 1 h 526"/>
                  <a:gd name="T26" fmla="*/ 0 w 145"/>
                  <a:gd name="T27" fmla="*/ 1 h 526"/>
                  <a:gd name="T28" fmla="*/ 0 w 145"/>
                  <a:gd name="T29" fmla="*/ 1 h 526"/>
                  <a:gd name="T30" fmla="*/ 1 w 145"/>
                  <a:gd name="T31" fmla="*/ 1 h 526"/>
                  <a:gd name="T32" fmla="*/ 1 w 145"/>
                  <a:gd name="T33" fmla="*/ 1 h 526"/>
                  <a:gd name="T34" fmla="*/ 1 w 145"/>
                  <a:gd name="T35" fmla="*/ 1 h 526"/>
                  <a:gd name="T36" fmla="*/ 1 w 145"/>
                  <a:gd name="T37" fmla="*/ 1 h 526"/>
                  <a:gd name="T38" fmla="*/ 1 w 145"/>
                  <a:gd name="T39" fmla="*/ 1 h 526"/>
                  <a:gd name="T40" fmla="*/ 2 w 145"/>
                  <a:gd name="T41" fmla="*/ 1 h 526"/>
                  <a:gd name="T42" fmla="*/ 2 w 145"/>
                  <a:gd name="T43" fmla="*/ 1 h 526"/>
                  <a:gd name="T44" fmla="*/ 3 w 145"/>
                  <a:gd name="T45" fmla="*/ 0 h 526"/>
                  <a:gd name="T46" fmla="*/ 4 w 145"/>
                  <a:gd name="T47" fmla="*/ 1 h 526"/>
                  <a:gd name="T48" fmla="*/ 4 w 145"/>
                  <a:gd name="T49" fmla="*/ 1 h 526"/>
                  <a:gd name="T50" fmla="*/ 5 w 145"/>
                  <a:gd name="T51" fmla="*/ 1 h 526"/>
                  <a:gd name="T52" fmla="*/ 5 w 145"/>
                  <a:gd name="T53" fmla="*/ 1 h 526"/>
                  <a:gd name="T54" fmla="*/ 5 w 145"/>
                  <a:gd name="T55" fmla="*/ 1 h 526"/>
                  <a:gd name="T56" fmla="*/ 5 w 145"/>
                  <a:gd name="T57" fmla="*/ 1 h 526"/>
                  <a:gd name="T58" fmla="*/ 4 w 145"/>
                  <a:gd name="T59" fmla="*/ 1 h 526"/>
                  <a:gd name="T60" fmla="*/ 4 w 145"/>
                  <a:gd name="T61" fmla="*/ 1 h 526"/>
                  <a:gd name="T62" fmla="*/ 3 w 145"/>
                  <a:gd name="T63" fmla="*/ 1 h 526"/>
                  <a:gd name="T64" fmla="*/ 2 w 145"/>
                  <a:gd name="T65" fmla="*/ 1 h 526"/>
                  <a:gd name="T66" fmla="*/ 2 w 145"/>
                  <a:gd name="T67" fmla="*/ 1 h 526"/>
                  <a:gd name="T68" fmla="*/ 1 w 145"/>
                  <a:gd name="T69" fmla="*/ 1 h 526"/>
                  <a:gd name="T70" fmla="*/ 1 w 145"/>
                  <a:gd name="T71" fmla="*/ 1 h 526"/>
                  <a:gd name="T72" fmla="*/ 1 w 145"/>
                  <a:gd name="T73" fmla="*/ 1 h 526"/>
                  <a:gd name="T74" fmla="*/ 1 w 145"/>
                  <a:gd name="T75" fmla="*/ 1 h 526"/>
                  <a:gd name="T76" fmla="*/ 1 w 145"/>
                  <a:gd name="T77" fmla="*/ 1 h 526"/>
                  <a:gd name="T78" fmla="*/ 1 w 145"/>
                  <a:gd name="T79" fmla="*/ 1 h 526"/>
                  <a:gd name="T80" fmla="*/ 1 w 145"/>
                  <a:gd name="T81" fmla="*/ 1 h 526"/>
                  <a:gd name="T82" fmla="*/ 1 w 145"/>
                  <a:gd name="T83" fmla="*/ 1 h 526"/>
                  <a:gd name="T84" fmla="*/ 1 w 145"/>
                  <a:gd name="T85" fmla="*/ 1 h 526"/>
                  <a:gd name="T86" fmla="*/ 1 w 145"/>
                  <a:gd name="T87" fmla="*/ 1 h 526"/>
                  <a:gd name="T88" fmla="*/ 1 w 145"/>
                  <a:gd name="T89" fmla="*/ 2 h 526"/>
                  <a:gd name="T90" fmla="*/ 2 w 145"/>
                  <a:gd name="T91" fmla="*/ 2 h 526"/>
                  <a:gd name="T92" fmla="*/ 2 w 145"/>
                  <a:gd name="T93" fmla="*/ 2 h 526"/>
                  <a:gd name="T94" fmla="*/ 2 w 145"/>
                  <a:gd name="T95" fmla="*/ 2 h 526"/>
                  <a:gd name="T96" fmla="*/ 3 w 145"/>
                  <a:gd name="T97" fmla="*/ 2 h 526"/>
                  <a:gd name="T98" fmla="*/ 4 w 145"/>
                  <a:gd name="T99" fmla="*/ 2 h 526"/>
                  <a:gd name="T100" fmla="*/ 4 w 145"/>
                  <a:gd name="T101" fmla="*/ 2 h 526"/>
                  <a:gd name="T102" fmla="*/ 5 w 145"/>
                  <a:gd name="T103" fmla="*/ 2 h 526"/>
                  <a:gd name="T104" fmla="*/ 5 w 145"/>
                  <a:gd name="T105" fmla="*/ 2 h 5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5"/>
                  <a:gd name="T160" fmla="*/ 0 h 526"/>
                  <a:gd name="T161" fmla="*/ 145 w 145"/>
                  <a:gd name="T162" fmla="*/ 526 h 5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5" h="526">
                    <a:moveTo>
                      <a:pt x="139" y="423"/>
                    </a:moveTo>
                    <a:lnTo>
                      <a:pt x="142" y="420"/>
                    </a:lnTo>
                    <a:lnTo>
                      <a:pt x="145" y="423"/>
                    </a:lnTo>
                    <a:lnTo>
                      <a:pt x="138" y="446"/>
                    </a:lnTo>
                    <a:lnTo>
                      <a:pt x="132" y="467"/>
                    </a:lnTo>
                    <a:lnTo>
                      <a:pt x="125" y="483"/>
                    </a:lnTo>
                    <a:lnTo>
                      <a:pt x="118" y="498"/>
                    </a:lnTo>
                    <a:lnTo>
                      <a:pt x="110" y="509"/>
                    </a:lnTo>
                    <a:lnTo>
                      <a:pt x="102" y="517"/>
                    </a:lnTo>
                    <a:lnTo>
                      <a:pt x="99" y="519"/>
                    </a:lnTo>
                    <a:lnTo>
                      <a:pt x="90" y="525"/>
                    </a:lnTo>
                    <a:lnTo>
                      <a:pt x="81" y="526"/>
                    </a:lnTo>
                    <a:lnTo>
                      <a:pt x="74" y="525"/>
                    </a:lnTo>
                    <a:lnTo>
                      <a:pt x="66" y="521"/>
                    </a:lnTo>
                    <a:lnTo>
                      <a:pt x="58" y="514"/>
                    </a:lnTo>
                    <a:lnTo>
                      <a:pt x="56" y="512"/>
                    </a:lnTo>
                    <a:lnTo>
                      <a:pt x="48" y="503"/>
                    </a:lnTo>
                    <a:lnTo>
                      <a:pt x="42" y="492"/>
                    </a:lnTo>
                    <a:lnTo>
                      <a:pt x="35" y="480"/>
                    </a:lnTo>
                    <a:lnTo>
                      <a:pt x="29" y="464"/>
                    </a:lnTo>
                    <a:lnTo>
                      <a:pt x="24" y="447"/>
                    </a:lnTo>
                    <a:lnTo>
                      <a:pt x="18" y="429"/>
                    </a:lnTo>
                    <a:lnTo>
                      <a:pt x="13" y="409"/>
                    </a:lnTo>
                    <a:lnTo>
                      <a:pt x="9" y="388"/>
                    </a:lnTo>
                    <a:lnTo>
                      <a:pt x="7" y="365"/>
                    </a:lnTo>
                    <a:lnTo>
                      <a:pt x="4" y="342"/>
                    </a:lnTo>
                    <a:lnTo>
                      <a:pt x="2" y="317"/>
                    </a:lnTo>
                    <a:lnTo>
                      <a:pt x="0" y="291"/>
                    </a:lnTo>
                    <a:lnTo>
                      <a:pt x="0" y="264"/>
                    </a:lnTo>
                    <a:lnTo>
                      <a:pt x="0" y="237"/>
                    </a:lnTo>
                    <a:lnTo>
                      <a:pt x="2" y="212"/>
                    </a:lnTo>
                    <a:lnTo>
                      <a:pt x="4" y="186"/>
                    </a:lnTo>
                    <a:lnTo>
                      <a:pt x="7" y="163"/>
                    </a:lnTo>
                    <a:lnTo>
                      <a:pt x="9" y="140"/>
                    </a:lnTo>
                    <a:lnTo>
                      <a:pt x="13" y="118"/>
                    </a:lnTo>
                    <a:lnTo>
                      <a:pt x="18" y="98"/>
                    </a:lnTo>
                    <a:lnTo>
                      <a:pt x="24" y="79"/>
                    </a:lnTo>
                    <a:lnTo>
                      <a:pt x="29" y="62"/>
                    </a:lnTo>
                    <a:lnTo>
                      <a:pt x="35" y="47"/>
                    </a:lnTo>
                    <a:lnTo>
                      <a:pt x="40" y="34"/>
                    </a:lnTo>
                    <a:lnTo>
                      <a:pt x="48" y="24"/>
                    </a:lnTo>
                    <a:lnTo>
                      <a:pt x="54" y="15"/>
                    </a:lnTo>
                    <a:lnTo>
                      <a:pt x="57" y="12"/>
                    </a:lnTo>
                    <a:lnTo>
                      <a:pt x="65" y="6"/>
                    </a:lnTo>
                    <a:lnTo>
                      <a:pt x="72" y="2"/>
                    </a:lnTo>
                    <a:lnTo>
                      <a:pt x="80" y="0"/>
                    </a:lnTo>
                    <a:lnTo>
                      <a:pt x="89" y="2"/>
                    </a:lnTo>
                    <a:lnTo>
                      <a:pt x="98" y="7"/>
                    </a:lnTo>
                    <a:lnTo>
                      <a:pt x="107" y="15"/>
                    </a:lnTo>
                    <a:lnTo>
                      <a:pt x="110" y="17"/>
                    </a:lnTo>
                    <a:lnTo>
                      <a:pt x="118" y="29"/>
                    </a:lnTo>
                    <a:lnTo>
                      <a:pt x="125" y="43"/>
                    </a:lnTo>
                    <a:lnTo>
                      <a:pt x="132" y="60"/>
                    </a:lnTo>
                    <a:lnTo>
                      <a:pt x="133" y="65"/>
                    </a:lnTo>
                    <a:lnTo>
                      <a:pt x="130" y="67"/>
                    </a:lnTo>
                    <a:lnTo>
                      <a:pt x="128" y="65"/>
                    </a:lnTo>
                    <a:lnTo>
                      <a:pt x="127" y="60"/>
                    </a:lnTo>
                    <a:lnTo>
                      <a:pt x="120" y="43"/>
                    </a:lnTo>
                    <a:lnTo>
                      <a:pt x="112" y="29"/>
                    </a:lnTo>
                    <a:lnTo>
                      <a:pt x="105" y="17"/>
                    </a:lnTo>
                    <a:lnTo>
                      <a:pt x="107" y="20"/>
                    </a:lnTo>
                    <a:lnTo>
                      <a:pt x="98" y="12"/>
                    </a:lnTo>
                    <a:lnTo>
                      <a:pt x="89" y="7"/>
                    </a:lnTo>
                    <a:lnTo>
                      <a:pt x="80" y="6"/>
                    </a:lnTo>
                    <a:lnTo>
                      <a:pt x="72" y="7"/>
                    </a:lnTo>
                    <a:lnTo>
                      <a:pt x="65" y="11"/>
                    </a:lnTo>
                    <a:lnTo>
                      <a:pt x="57" y="17"/>
                    </a:lnTo>
                    <a:lnTo>
                      <a:pt x="60" y="15"/>
                    </a:lnTo>
                    <a:lnTo>
                      <a:pt x="53" y="24"/>
                    </a:lnTo>
                    <a:lnTo>
                      <a:pt x="45" y="34"/>
                    </a:lnTo>
                    <a:lnTo>
                      <a:pt x="40" y="47"/>
                    </a:lnTo>
                    <a:lnTo>
                      <a:pt x="34" y="62"/>
                    </a:lnTo>
                    <a:lnTo>
                      <a:pt x="29" y="79"/>
                    </a:lnTo>
                    <a:lnTo>
                      <a:pt x="24" y="98"/>
                    </a:lnTo>
                    <a:lnTo>
                      <a:pt x="18" y="118"/>
                    </a:lnTo>
                    <a:lnTo>
                      <a:pt x="15" y="140"/>
                    </a:lnTo>
                    <a:lnTo>
                      <a:pt x="12" y="163"/>
                    </a:lnTo>
                    <a:lnTo>
                      <a:pt x="9" y="186"/>
                    </a:lnTo>
                    <a:lnTo>
                      <a:pt x="7" y="212"/>
                    </a:lnTo>
                    <a:lnTo>
                      <a:pt x="6" y="237"/>
                    </a:lnTo>
                    <a:lnTo>
                      <a:pt x="6" y="264"/>
                    </a:lnTo>
                    <a:lnTo>
                      <a:pt x="6" y="291"/>
                    </a:lnTo>
                    <a:lnTo>
                      <a:pt x="7" y="317"/>
                    </a:lnTo>
                    <a:lnTo>
                      <a:pt x="9" y="342"/>
                    </a:lnTo>
                    <a:lnTo>
                      <a:pt x="12" y="365"/>
                    </a:lnTo>
                    <a:lnTo>
                      <a:pt x="15" y="388"/>
                    </a:lnTo>
                    <a:lnTo>
                      <a:pt x="18" y="409"/>
                    </a:lnTo>
                    <a:lnTo>
                      <a:pt x="24" y="429"/>
                    </a:lnTo>
                    <a:lnTo>
                      <a:pt x="29" y="447"/>
                    </a:lnTo>
                    <a:lnTo>
                      <a:pt x="34" y="464"/>
                    </a:lnTo>
                    <a:lnTo>
                      <a:pt x="40" y="480"/>
                    </a:lnTo>
                    <a:lnTo>
                      <a:pt x="47" y="492"/>
                    </a:lnTo>
                    <a:lnTo>
                      <a:pt x="53" y="503"/>
                    </a:lnTo>
                    <a:lnTo>
                      <a:pt x="61" y="512"/>
                    </a:lnTo>
                    <a:lnTo>
                      <a:pt x="58" y="509"/>
                    </a:lnTo>
                    <a:lnTo>
                      <a:pt x="66" y="516"/>
                    </a:lnTo>
                    <a:lnTo>
                      <a:pt x="74" y="519"/>
                    </a:lnTo>
                    <a:lnTo>
                      <a:pt x="81" y="521"/>
                    </a:lnTo>
                    <a:lnTo>
                      <a:pt x="90" y="519"/>
                    </a:lnTo>
                    <a:lnTo>
                      <a:pt x="99" y="514"/>
                    </a:lnTo>
                    <a:lnTo>
                      <a:pt x="107" y="507"/>
                    </a:lnTo>
                    <a:lnTo>
                      <a:pt x="105" y="509"/>
                    </a:lnTo>
                    <a:lnTo>
                      <a:pt x="112" y="498"/>
                    </a:lnTo>
                    <a:lnTo>
                      <a:pt x="120" y="483"/>
                    </a:lnTo>
                    <a:lnTo>
                      <a:pt x="127" y="467"/>
                    </a:lnTo>
                    <a:lnTo>
                      <a:pt x="133" y="446"/>
                    </a:lnTo>
                    <a:lnTo>
                      <a:pt x="139" y="4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reeform 200"/>
              <p:cNvSpPr>
                <a:spLocks/>
              </p:cNvSpPr>
              <p:nvPr/>
            </p:nvSpPr>
            <p:spPr bwMode="auto">
              <a:xfrm>
                <a:off x="4623" y="3576"/>
                <a:ext cx="25" cy="33"/>
              </a:xfrm>
              <a:custGeom>
                <a:avLst/>
                <a:gdLst>
                  <a:gd name="T0" fmla="*/ 1 w 35"/>
                  <a:gd name="T1" fmla="*/ 0 h 63"/>
                  <a:gd name="T2" fmla="*/ 1 w 35"/>
                  <a:gd name="T3" fmla="*/ 1 h 63"/>
                  <a:gd name="T4" fmla="*/ 0 w 35"/>
                  <a:gd name="T5" fmla="*/ 1 h 63"/>
                  <a:gd name="T6" fmla="*/ 1 w 35"/>
                  <a:gd name="T7" fmla="*/ 1 h 63"/>
                  <a:gd name="T8" fmla="*/ 1 w 35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63"/>
                  <a:gd name="T17" fmla="*/ 35 w 35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63">
                    <a:moveTo>
                      <a:pt x="35" y="0"/>
                    </a:moveTo>
                    <a:lnTo>
                      <a:pt x="35" y="63"/>
                    </a:lnTo>
                    <a:lnTo>
                      <a:pt x="0" y="11"/>
                    </a:lnTo>
                    <a:lnTo>
                      <a:pt x="21" y="1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Rectangle 201"/>
              <p:cNvSpPr>
                <a:spLocks noChangeArrowheads="1"/>
              </p:cNvSpPr>
              <p:nvPr/>
            </p:nvSpPr>
            <p:spPr bwMode="auto">
              <a:xfrm>
                <a:off x="4584" y="3440"/>
                <a:ext cx="58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  <a:latin typeface="Symbol" pitchFamily="18" charset="2"/>
                  </a:rPr>
                  <a:t>q</a:t>
                </a:r>
                <a:endParaRPr lang="fr-FR" sz="1400"/>
              </a:p>
            </p:txBody>
          </p:sp>
          <p:sp>
            <p:nvSpPr>
              <p:cNvPr id="69" name="Freeform 202"/>
              <p:cNvSpPr>
                <a:spLocks/>
              </p:cNvSpPr>
              <p:nvPr/>
            </p:nvSpPr>
            <p:spPr bwMode="auto">
              <a:xfrm>
                <a:off x="4230" y="3849"/>
                <a:ext cx="301" cy="8"/>
              </a:xfrm>
              <a:custGeom>
                <a:avLst/>
                <a:gdLst>
                  <a:gd name="T0" fmla="*/ 1 w 433"/>
                  <a:gd name="T1" fmla="*/ 0 h 18"/>
                  <a:gd name="T2" fmla="*/ 1 w 433"/>
                  <a:gd name="T3" fmla="*/ 0 h 18"/>
                  <a:gd name="T4" fmla="*/ 0 w 433"/>
                  <a:gd name="T5" fmla="*/ 0 h 18"/>
                  <a:gd name="T6" fmla="*/ 1 w 433"/>
                  <a:gd name="T7" fmla="*/ 0 h 18"/>
                  <a:gd name="T8" fmla="*/ 1 w 433"/>
                  <a:gd name="T9" fmla="*/ 0 h 18"/>
                  <a:gd name="T10" fmla="*/ 16 w 433"/>
                  <a:gd name="T11" fmla="*/ 0 h 18"/>
                  <a:gd name="T12" fmla="*/ 17 w 433"/>
                  <a:gd name="T13" fmla="*/ 0 h 18"/>
                  <a:gd name="T14" fmla="*/ 17 w 433"/>
                  <a:gd name="T15" fmla="*/ 0 h 18"/>
                  <a:gd name="T16" fmla="*/ 17 w 433"/>
                  <a:gd name="T17" fmla="*/ 0 h 18"/>
                  <a:gd name="T18" fmla="*/ 16 w 433"/>
                  <a:gd name="T19" fmla="*/ 0 h 18"/>
                  <a:gd name="T20" fmla="*/ 1 w 433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33"/>
                  <a:gd name="T34" fmla="*/ 0 h 18"/>
                  <a:gd name="T35" fmla="*/ 433 w 433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33" h="18">
                    <a:moveTo>
                      <a:pt x="9" y="18"/>
                    </a:moveTo>
                    <a:lnTo>
                      <a:pt x="3" y="15"/>
                    </a:ln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424" y="0"/>
                    </a:lnTo>
                    <a:lnTo>
                      <a:pt x="430" y="2"/>
                    </a:lnTo>
                    <a:lnTo>
                      <a:pt x="433" y="9"/>
                    </a:lnTo>
                    <a:lnTo>
                      <a:pt x="430" y="15"/>
                    </a:lnTo>
                    <a:lnTo>
                      <a:pt x="424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203"/>
              <p:cNvSpPr>
                <a:spLocks/>
              </p:cNvSpPr>
              <p:nvPr/>
            </p:nvSpPr>
            <p:spPr bwMode="auto">
              <a:xfrm>
                <a:off x="4481" y="3849"/>
                <a:ext cx="86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6 w 122"/>
                  <a:gd name="T11" fmla="*/ 1 h 122"/>
                  <a:gd name="T12" fmla="*/ 6 w 122"/>
                  <a:gd name="T13" fmla="*/ 1 h 122"/>
                  <a:gd name="T14" fmla="*/ 6 w 122"/>
                  <a:gd name="T15" fmla="*/ 1 h 122"/>
                  <a:gd name="T16" fmla="*/ 4 w 122"/>
                  <a:gd name="T17" fmla="*/ 1 h 122"/>
                  <a:gd name="T18" fmla="*/ 4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2" y="15"/>
                    </a:move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20" y="107"/>
                    </a:lnTo>
                    <a:lnTo>
                      <a:pt x="122" y="113"/>
                    </a:lnTo>
                    <a:lnTo>
                      <a:pt x="120" y="120"/>
                    </a:lnTo>
                    <a:lnTo>
                      <a:pt x="113" y="122"/>
                    </a:lnTo>
                    <a:lnTo>
                      <a:pt x="107" y="12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reeform 204"/>
              <p:cNvSpPr>
                <a:spLocks/>
              </p:cNvSpPr>
              <p:nvPr/>
            </p:nvSpPr>
            <p:spPr bwMode="auto">
              <a:xfrm>
                <a:off x="4408" y="3849"/>
                <a:ext cx="87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6 w 122"/>
                  <a:gd name="T11" fmla="*/ 1 h 122"/>
                  <a:gd name="T12" fmla="*/ 6 w 122"/>
                  <a:gd name="T13" fmla="*/ 1 h 122"/>
                  <a:gd name="T14" fmla="*/ 6 w 122"/>
                  <a:gd name="T15" fmla="*/ 1 h 122"/>
                  <a:gd name="T16" fmla="*/ 6 w 122"/>
                  <a:gd name="T17" fmla="*/ 1 h 122"/>
                  <a:gd name="T18" fmla="*/ 5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2" y="15"/>
                    </a:move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19" y="107"/>
                    </a:lnTo>
                    <a:lnTo>
                      <a:pt x="122" y="113"/>
                    </a:lnTo>
                    <a:lnTo>
                      <a:pt x="119" y="120"/>
                    </a:lnTo>
                    <a:lnTo>
                      <a:pt x="113" y="122"/>
                    </a:lnTo>
                    <a:lnTo>
                      <a:pt x="106" y="12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205"/>
              <p:cNvSpPr>
                <a:spLocks/>
              </p:cNvSpPr>
              <p:nvPr/>
            </p:nvSpPr>
            <p:spPr bwMode="auto">
              <a:xfrm>
                <a:off x="4336" y="3849"/>
                <a:ext cx="86" cy="62"/>
              </a:xfrm>
              <a:custGeom>
                <a:avLst/>
                <a:gdLst>
                  <a:gd name="T0" fmla="*/ 1 w 123"/>
                  <a:gd name="T1" fmla="*/ 1 h 122"/>
                  <a:gd name="T2" fmla="*/ 0 w 123"/>
                  <a:gd name="T3" fmla="*/ 1 h 122"/>
                  <a:gd name="T4" fmla="*/ 1 w 123"/>
                  <a:gd name="T5" fmla="*/ 1 h 122"/>
                  <a:gd name="T6" fmla="*/ 1 w 123"/>
                  <a:gd name="T7" fmla="*/ 0 h 122"/>
                  <a:gd name="T8" fmla="*/ 1 w 123"/>
                  <a:gd name="T9" fmla="*/ 1 h 122"/>
                  <a:gd name="T10" fmla="*/ 5 w 123"/>
                  <a:gd name="T11" fmla="*/ 1 h 122"/>
                  <a:gd name="T12" fmla="*/ 5 w 123"/>
                  <a:gd name="T13" fmla="*/ 1 h 122"/>
                  <a:gd name="T14" fmla="*/ 5 w 123"/>
                  <a:gd name="T15" fmla="*/ 1 h 122"/>
                  <a:gd name="T16" fmla="*/ 4 w 123"/>
                  <a:gd name="T17" fmla="*/ 1 h 122"/>
                  <a:gd name="T18" fmla="*/ 4 w 123"/>
                  <a:gd name="T19" fmla="*/ 1 h 122"/>
                  <a:gd name="T20" fmla="*/ 1 w 123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3"/>
                  <a:gd name="T34" fmla="*/ 0 h 122"/>
                  <a:gd name="T35" fmla="*/ 123 w 123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3" h="122">
                    <a:moveTo>
                      <a:pt x="3" y="15"/>
                    </a:move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20" y="107"/>
                    </a:lnTo>
                    <a:lnTo>
                      <a:pt x="123" y="113"/>
                    </a:lnTo>
                    <a:lnTo>
                      <a:pt x="120" y="120"/>
                    </a:lnTo>
                    <a:lnTo>
                      <a:pt x="114" y="122"/>
                    </a:lnTo>
                    <a:lnTo>
                      <a:pt x="107" y="12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reeform 206"/>
              <p:cNvSpPr>
                <a:spLocks/>
              </p:cNvSpPr>
              <p:nvPr/>
            </p:nvSpPr>
            <p:spPr bwMode="auto">
              <a:xfrm>
                <a:off x="4263" y="3849"/>
                <a:ext cx="87" cy="62"/>
              </a:xfrm>
              <a:custGeom>
                <a:avLst/>
                <a:gdLst>
                  <a:gd name="T0" fmla="*/ 1 w 122"/>
                  <a:gd name="T1" fmla="*/ 1 h 122"/>
                  <a:gd name="T2" fmla="*/ 0 w 122"/>
                  <a:gd name="T3" fmla="*/ 1 h 122"/>
                  <a:gd name="T4" fmla="*/ 1 w 122"/>
                  <a:gd name="T5" fmla="*/ 1 h 122"/>
                  <a:gd name="T6" fmla="*/ 1 w 122"/>
                  <a:gd name="T7" fmla="*/ 0 h 122"/>
                  <a:gd name="T8" fmla="*/ 1 w 122"/>
                  <a:gd name="T9" fmla="*/ 1 h 122"/>
                  <a:gd name="T10" fmla="*/ 6 w 122"/>
                  <a:gd name="T11" fmla="*/ 1 h 122"/>
                  <a:gd name="T12" fmla="*/ 6 w 122"/>
                  <a:gd name="T13" fmla="*/ 1 h 122"/>
                  <a:gd name="T14" fmla="*/ 6 w 122"/>
                  <a:gd name="T15" fmla="*/ 1 h 122"/>
                  <a:gd name="T16" fmla="*/ 6 w 122"/>
                  <a:gd name="T17" fmla="*/ 1 h 122"/>
                  <a:gd name="T18" fmla="*/ 5 w 122"/>
                  <a:gd name="T19" fmla="*/ 1 h 122"/>
                  <a:gd name="T20" fmla="*/ 1 w 122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2"/>
                  <a:gd name="T34" fmla="*/ 0 h 122"/>
                  <a:gd name="T35" fmla="*/ 122 w 122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2" h="122">
                    <a:moveTo>
                      <a:pt x="3" y="15"/>
                    </a:moveTo>
                    <a:lnTo>
                      <a:pt x="0" y="9"/>
                    </a:ln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20" y="107"/>
                    </a:lnTo>
                    <a:lnTo>
                      <a:pt x="122" y="113"/>
                    </a:lnTo>
                    <a:lnTo>
                      <a:pt x="120" y="120"/>
                    </a:lnTo>
                    <a:lnTo>
                      <a:pt x="113" y="122"/>
                    </a:lnTo>
                    <a:lnTo>
                      <a:pt x="107" y="12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reeform 207"/>
              <p:cNvSpPr>
                <a:spLocks/>
              </p:cNvSpPr>
              <p:nvPr/>
            </p:nvSpPr>
            <p:spPr bwMode="auto">
              <a:xfrm>
                <a:off x="4299" y="3661"/>
                <a:ext cx="159" cy="8"/>
              </a:xfrm>
              <a:custGeom>
                <a:avLst/>
                <a:gdLst>
                  <a:gd name="T0" fmla="*/ 1 w 226"/>
                  <a:gd name="T1" fmla="*/ 0 h 18"/>
                  <a:gd name="T2" fmla="*/ 1 w 226"/>
                  <a:gd name="T3" fmla="*/ 0 h 18"/>
                  <a:gd name="T4" fmla="*/ 0 w 226"/>
                  <a:gd name="T5" fmla="*/ 0 h 18"/>
                  <a:gd name="T6" fmla="*/ 1 w 226"/>
                  <a:gd name="T7" fmla="*/ 0 h 18"/>
                  <a:gd name="T8" fmla="*/ 1 w 226"/>
                  <a:gd name="T9" fmla="*/ 0 h 18"/>
                  <a:gd name="T10" fmla="*/ 9 w 226"/>
                  <a:gd name="T11" fmla="*/ 0 h 18"/>
                  <a:gd name="T12" fmla="*/ 9 w 226"/>
                  <a:gd name="T13" fmla="*/ 0 h 18"/>
                  <a:gd name="T14" fmla="*/ 9 w 226"/>
                  <a:gd name="T15" fmla="*/ 0 h 18"/>
                  <a:gd name="T16" fmla="*/ 9 w 226"/>
                  <a:gd name="T17" fmla="*/ 0 h 18"/>
                  <a:gd name="T18" fmla="*/ 9 w 226"/>
                  <a:gd name="T19" fmla="*/ 0 h 18"/>
                  <a:gd name="T20" fmla="*/ 1 w 226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6"/>
                  <a:gd name="T34" fmla="*/ 0 h 18"/>
                  <a:gd name="T35" fmla="*/ 226 w 226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6" h="18">
                    <a:moveTo>
                      <a:pt x="9" y="18"/>
                    </a:moveTo>
                    <a:lnTo>
                      <a:pt x="2" y="15"/>
                    </a:lnTo>
                    <a:lnTo>
                      <a:pt x="0" y="9"/>
                    </a:lnTo>
                    <a:lnTo>
                      <a:pt x="2" y="2"/>
                    </a:lnTo>
                    <a:lnTo>
                      <a:pt x="9" y="0"/>
                    </a:lnTo>
                    <a:lnTo>
                      <a:pt x="217" y="0"/>
                    </a:lnTo>
                    <a:lnTo>
                      <a:pt x="224" y="2"/>
                    </a:lnTo>
                    <a:lnTo>
                      <a:pt x="226" y="9"/>
                    </a:lnTo>
                    <a:lnTo>
                      <a:pt x="224" y="15"/>
                    </a:lnTo>
                    <a:lnTo>
                      <a:pt x="217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Freeform 208"/>
              <p:cNvSpPr>
                <a:spLocks/>
              </p:cNvSpPr>
              <p:nvPr/>
            </p:nvSpPr>
            <p:spPr bwMode="auto">
              <a:xfrm>
                <a:off x="4299" y="3715"/>
                <a:ext cx="159" cy="8"/>
              </a:xfrm>
              <a:custGeom>
                <a:avLst/>
                <a:gdLst>
                  <a:gd name="T0" fmla="*/ 1 w 226"/>
                  <a:gd name="T1" fmla="*/ 0 h 18"/>
                  <a:gd name="T2" fmla="*/ 1 w 226"/>
                  <a:gd name="T3" fmla="*/ 0 h 18"/>
                  <a:gd name="T4" fmla="*/ 0 w 226"/>
                  <a:gd name="T5" fmla="*/ 0 h 18"/>
                  <a:gd name="T6" fmla="*/ 1 w 226"/>
                  <a:gd name="T7" fmla="*/ 0 h 18"/>
                  <a:gd name="T8" fmla="*/ 1 w 226"/>
                  <a:gd name="T9" fmla="*/ 0 h 18"/>
                  <a:gd name="T10" fmla="*/ 9 w 226"/>
                  <a:gd name="T11" fmla="*/ 0 h 18"/>
                  <a:gd name="T12" fmla="*/ 9 w 226"/>
                  <a:gd name="T13" fmla="*/ 0 h 18"/>
                  <a:gd name="T14" fmla="*/ 9 w 226"/>
                  <a:gd name="T15" fmla="*/ 0 h 18"/>
                  <a:gd name="T16" fmla="*/ 9 w 226"/>
                  <a:gd name="T17" fmla="*/ 0 h 18"/>
                  <a:gd name="T18" fmla="*/ 9 w 226"/>
                  <a:gd name="T19" fmla="*/ 0 h 18"/>
                  <a:gd name="T20" fmla="*/ 1 w 226"/>
                  <a:gd name="T21" fmla="*/ 0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6"/>
                  <a:gd name="T34" fmla="*/ 0 h 18"/>
                  <a:gd name="T35" fmla="*/ 226 w 226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6" h="18">
                    <a:moveTo>
                      <a:pt x="9" y="18"/>
                    </a:moveTo>
                    <a:lnTo>
                      <a:pt x="2" y="15"/>
                    </a:lnTo>
                    <a:lnTo>
                      <a:pt x="0" y="9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217" y="0"/>
                    </a:lnTo>
                    <a:lnTo>
                      <a:pt x="224" y="3"/>
                    </a:lnTo>
                    <a:lnTo>
                      <a:pt x="226" y="9"/>
                    </a:lnTo>
                    <a:lnTo>
                      <a:pt x="224" y="15"/>
                    </a:lnTo>
                    <a:lnTo>
                      <a:pt x="217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Freeform 209"/>
              <p:cNvSpPr>
                <a:spLocks/>
              </p:cNvSpPr>
              <p:nvPr/>
            </p:nvSpPr>
            <p:spPr bwMode="auto">
              <a:xfrm>
                <a:off x="4375" y="3715"/>
                <a:ext cx="11" cy="142"/>
              </a:xfrm>
              <a:custGeom>
                <a:avLst/>
                <a:gdLst>
                  <a:gd name="T0" fmla="*/ 0 w 18"/>
                  <a:gd name="T1" fmla="*/ 1 h 277"/>
                  <a:gd name="T2" fmla="*/ 1 w 18"/>
                  <a:gd name="T3" fmla="*/ 1 h 277"/>
                  <a:gd name="T4" fmla="*/ 1 w 18"/>
                  <a:gd name="T5" fmla="*/ 0 h 277"/>
                  <a:gd name="T6" fmla="*/ 1 w 18"/>
                  <a:gd name="T7" fmla="*/ 1 h 277"/>
                  <a:gd name="T8" fmla="*/ 1 w 18"/>
                  <a:gd name="T9" fmla="*/ 1 h 277"/>
                  <a:gd name="T10" fmla="*/ 1 w 18"/>
                  <a:gd name="T11" fmla="*/ 1 h 277"/>
                  <a:gd name="T12" fmla="*/ 1 w 18"/>
                  <a:gd name="T13" fmla="*/ 1 h 277"/>
                  <a:gd name="T14" fmla="*/ 1 w 18"/>
                  <a:gd name="T15" fmla="*/ 1 h 277"/>
                  <a:gd name="T16" fmla="*/ 1 w 18"/>
                  <a:gd name="T17" fmla="*/ 1 h 277"/>
                  <a:gd name="T18" fmla="*/ 0 w 18"/>
                  <a:gd name="T19" fmla="*/ 1 h 277"/>
                  <a:gd name="T20" fmla="*/ 0 w 18"/>
                  <a:gd name="T21" fmla="*/ 1 h 27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277"/>
                  <a:gd name="T35" fmla="*/ 18 w 18"/>
                  <a:gd name="T36" fmla="*/ 277 h 27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277">
                    <a:moveTo>
                      <a:pt x="0" y="9"/>
                    </a:moveTo>
                    <a:lnTo>
                      <a:pt x="3" y="3"/>
                    </a:lnTo>
                    <a:lnTo>
                      <a:pt x="9" y="0"/>
                    </a:lnTo>
                    <a:lnTo>
                      <a:pt x="16" y="3"/>
                    </a:lnTo>
                    <a:lnTo>
                      <a:pt x="18" y="9"/>
                    </a:lnTo>
                    <a:lnTo>
                      <a:pt x="18" y="268"/>
                    </a:lnTo>
                    <a:lnTo>
                      <a:pt x="16" y="274"/>
                    </a:lnTo>
                    <a:lnTo>
                      <a:pt x="9" y="277"/>
                    </a:lnTo>
                    <a:lnTo>
                      <a:pt x="3" y="274"/>
                    </a:lnTo>
                    <a:lnTo>
                      <a:pt x="0" y="26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Freeform 210"/>
              <p:cNvSpPr>
                <a:spLocks/>
              </p:cNvSpPr>
              <p:nvPr/>
            </p:nvSpPr>
            <p:spPr bwMode="auto">
              <a:xfrm>
                <a:off x="4266" y="3661"/>
                <a:ext cx="11" cy="62"/>
              </a:xfrm>
              <a:custGeom>
                <a:avLst/>
                <a:gdLst>
                  <a:gd name="T0" fmla="*/ 0 w 18"/>
                  <a:gd name="T1" fmla="*/ 1 h 122"/>
                  <a:gd name="T2" fmla="*/ 1 w 18"/>
                  <a:gd name="T3" fmla="*/ 1 h 122"/>
                  <a:gd name="T4" fmla="*/ 1 w 18"/>
                  <a:gd name="T5" fmla="*/ 0 h 122"/>
                  <a:gd name="T6" fmla="*/ 1 w 18"/>
                  <a:gd name="T7" fmla="*/ 1 h 122"/>
                  <a:gd name="T8" fmla="*/ 1 w 18"/>
                  <a:gd name="T9" fmla="*/ 1 h 122"/>
                  <a:gd name="T10" fmla="*/ 1 w 18"/>
                  <a:gd name="T11" fmla="*/ 1 h 122"/>
                  <a:gd name="T12" fmla="*/ 1 w 18"/>
                  <a:gd name="T13" fmla="*/ 1 h 122"/>
                  <a:gd name="T14" fmla="*/ 1 w 18"/>
                  <a:gd name="T15" fmla="*/ 1 h 122"/>
                  <a:gd name="T16" fmla="*/ 1 w 18"/>
                  <a:gd name="T17" fmla="*/ 1 h 122"/>
                  <a:gd name="T18" fmla="*/ 0 w 18"/>
                  <a:gd name="T19" fmla="*/ 1 h 122"/>
                  <a:gd name="T20" fmla="*/ 0 w 18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122"/>
                  <a:gd name="T35" fmla="*/ 18 w 18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122">
                    <a:moveTo>
                      <a:pt x="0" y="9"/>
                    </a:move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8" y="9"/>
                    </a:lnTo>
                    <a:lnTo>
                      <a:pt x="18" y="113"/>
                    </a:lnTo>
                    <a:lnTo>
                      <a:pt x="16" y="119"/>
                    </a:lnTo>
                    <a:lnTo>
                      <a:pt x="9" y="122"/>
                    </a:lnTo>
                    <a:lnTo>
                      <a:pt x="3" y="119"/>
                    </a:lnTo>
                    <a:lnTo>
                      <a:pt x="0" y="1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Freeform 211"/>
              <p:cNvSpPr>
                <a:spLocks/>
              </p:cNvSpPr>
              <p:nvPr/>
            </p:nvSpPr>
            <p:spPr bwMode="auto">
              <a:xfrm>
                <a:off x="4481" y="3661"/>
                <a:ext cx="14" cy="62"/>
              </a:xfrm>
              <a:custGeom>
                <a:avLst/>
                <a:gdLst>
                  <a:gd name="T0" fmla="*/ 0 w 18"/>
                  <a:gd name="T1" fmla="*/ 1 h 122"/>
                  <a:gd name="T2" fmla="*/ 2 w 18"/>
                  <a:gd name="T3" fmla="*/ 1 h 122"/>
                  <a:gd name="T4" fmla="*/ 2 w 18"/>
                  <a:gd name="T5" fmla="*/ 0 h 122"/>
                  <a:gd name="T6" fmla="*/ 2 w 18"/>
                  <a:gd name="T7" fmla="*/ 1 h 122"/>
                  <a:gd name="T8" fmla="*/ 2 w 18"/>
                  <a:gd name="T9" fmla="*/ 1 h 122"/>
                  <a:gd name="T10" fmla="*/ 2 w 18"/>
                  <a:gd name="T11" fmla="*/ 1 h 122"/>
                  <a:gd name="T12" fmla="*/ 2 w 18"/>
                  <a:gd name="T13" fmla="*/ 1 h 122"/>
                  <a:gd name="T14" fmla="*/ 2 w 18"/>
                  <a:gd name="T15" fmla="*/ 1 h 122"/>
                  <a:gd name="T16" fmla="*/ 2 w 18"/>
                  <a:gd name="T17" fmla="*/ 1 h 122"/>
                  <a:gd name="T18" fmla="*/ 0 w 18"/>
                  <a:gd name="T19" fmla="*/ 1 h 122"/>
                  <a:gd name="T20" fmla="*/ 0 w 18"/>
                  <a:gd name="T21" fmla="*/ 1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8"/>
                  <a:gd name="T34" fmla="*/ 0 h 122"/>
                  <a:gd name="T35" fmla="*/ 18 w 18"/>
                  <a:gd name="T36" fmla="*/ 122 h 12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8" h="122">
                    <a:moveTo>
                      <a:pt x="0" y="9"/>
                    </a:moveTo>
                    <a:lnTo>
                      <a:pt x="2" y="2"/>
                    </a:lnTo>
                    <a:lnTo>
                      <a:pt x="9" y="0"/>
                    </a:lnTo>
                    <a:lnTo>
                      <a:pt x="15" y="2"/>
                    </a:lnTo>
                    <a:lnTo>
                      <a:pt x="18" y="9"/>
                    </a:lnTo>
                    <a:lnTo>
                      <a:pt x="18" y="113"/>
                    </a:lnTo>
                    <a:lnTo>
                      <a:pt x="15" y="119"/>
                    </a:lnTo>
                    <a:lnTo>
                      <a:pt x="9" y="122"/>
                    </a:lnTo>
                    <a:lnTo>
                      <a:pt x="2" y="119"/>
                    </a:lnTo>
                    <a:lnTo>
                      <a:pt x="0" y="1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Freeform 212"/>
              <p:cNvSpPr>
                <a:spLocks/>
              </p:cNvSpPr>
              <p:nvPr/>
            </p:nvSpPr>
            <p:spPr bwMode="auto">
              <a:xfrm>
                <a:off x="4759" y="3700"/>
                <a:ext cx="73" cy="124"/>
              </a:xfrm>
              <a:custGeom>
                <a:avLst/>
                <a:gdLst>
                  <a:gd name="T0" fmla="*/ 1 w 105"/>
                  <a:gd name="T1" fmla="*/ 1 h 240"/>
                  <a:gd name="T2" fmla="*/ 1 w 105"/>
                  <a:gd name="T3" fmla="*/ 1 h 240"/>
                  <a:gd name="T4" fmla="*/ 1 w 105"/>
                  <a:gd name="T5" fmla="*/ 1 h 240"/>
                  <a:gd name="T6" fmla="*/ 0 w 105"/>
                  <a:gd name="T7" fmla="*/ 1 h 240"/>
                  <a:gd name="T8" fmla="*/ 1 w 105"/>
                  <a:gd name="T9" fmla="*/ 1 h 240"/>
                  <a:gd name="T10" fmla="*/ 1 w 105"/>
                  <a:gd name="T11" fmla="*/ 1 h 240"/>
                  <a:gd name="T12" fmla="*/ 1 w 105"/>
                  <a:gd name="T13" fmla="*/ 1 h 240"/>
                  <a:gd name="T14" fmla="*/ 1 w 105"/>
                  <a:gd name="T15" fmla="*/ 1 h 240"/>
                  <a:gd name="T16" fmla="*/ 2 w 105"/>
                  <a:gd name="T17" fmla="*/ 1 h 240"/>
                  <a:gd name="T18" fmla="*/ 2 w 105"/>
                  <a:gd name="T19" fmla="*/ 1 h 240"/>
                  <a:gd name="T20" fmla="*/ 3 w 105"/>
                  <a:gd name="T21" fmla="*/ 1 h 240"/>
                  <a:gd name="T22" fmla="*/ 3 w 105"/>
                  <a:gd name="T23" fmla="*/ 1 h 240"/>
                  <a:gd name="T24" fmla="*/ 3 w 105"/>
                  <a:gd name="T25" fmla="*/ 0 h 240"/>
                  <a:gd name="T26" fmla="*/ 3 w 105"/>
                  <a:gd name="T27" fmla="*/ 1 h 240"/>
                  <a:gd name="T28" fmla="*/ 3 w 105"/>
                  <a:gd name="T29" fmla="*/ 1 h 240"/>
                  <a:gd name="T30" fmla="*/ 3 w 105"/>
                  <a:gd name="T31" fmla="*/ 1 h 240"/>
                  <a:gd name="T32" fmla="*/ 4 w 105"/>
                  <a:gd name="T33" fmla="*/ 1 h 240"/>
                  <a:gd name="T34" fmla="*/ 4 w 105"/>
                  <a:gd name="T35" fmla="*/ 1 h 240"/>
                  <a:gd name="T36" fmla="*/ 4 w 105"/>
                  <a:gd name="T37" fmla="*/ 1 h 240"/>
                  <a:gd name="T38" fmla="*/ 4 w 105"/>
                  <a:gd name="T39" fmla="*/ 1 h 240"/>
                  <a:gd name="T40" fmla="*/ 4 w 105"/>
                  <a:gd name="T41" fmla="*/ 1 h 240"/>
                  <a:gd name="T42" fmla="*/ 4 w 105"/>
                  <a:gd name="T43" fmla="*/ 1 h 240"/>
                  <a:gd name="T44" fmla="*/ 4 w 105"/>
                  <a:gd name="T45" fmla="*/ 1 h 240"/>
                  <a:gd name="T46" fmla="*/ 4 w 105"/>
                  <a:gd name="T47" fmla="*/ 1 h 240"/>
                  <a:gd name="T48" fmla="*/ 4 w 105"/>
                  <a:gd name="T49" fmla="*/ 1 h 240"/>
                  <a:gd name="T50" fmla="*/ 4 w 105"/>
                  <a:gd name="T51" fmla="*/ 1 h 240"/>
                  <a:gd name="T52" fmla="*/ 4 w 105"/>
                  <a:gd name="T53" fmla="*/ 1 h 240"/>
                  <a:gd name="T54" fmla="*/ 4 w 105"/>
                  <a:gd name="T55" fmla="*/ 1 h 240"/>
                  <a:gd name="T56" fmla="*/ 4 w 105"/>
                  <a:gd name="T57" fmla="*/ 1 h 240"/>
                  <a:gd name="T58" fmla="*/ 4 w 105"/>
                  <a:gd name="T59" fmla="*/ 1 h 240"/>
                  <a:gd name="T60" fmla="*/ 4 w 105"/>
                  <a:gd name="T61" fmla="*/ 1 h 240"/>
                  <a:gd name="T62" fmla="*/ 4 w 105"/>
                  <a:gd name="T63" fmla="*/ 1 h 240"/>
                  <a:gd name="T64" fmla="*/ 4 w 105"/>
                  <a:gd name="T65" fmla="*/ 1 h 240"/>
                  <a:gd name="T66" fmla="*/ 4 w 105"/>
                  <a:gd name="T67" fmla="*/ 1 h 240"/>
                  <a:gd name="T68" fmla="*/ 3 w 105"/>
                  <a:gd name="T69" fmla="*/ 1 h 240"/>
                  <a:gd name="T70" fmla="*/ 3 w 105"/>
                  <a:gd name="T71" fmla="*/ 1 h 240"/>
                  <a:gd name="T72" fmla="*/ 3 w 105"/>
                  <a:gd name="T73" fmla="*/ 1 h 240"/>
                  <a:gd name="T74" fmla="*/ 3 w 105"/>
                  <a:gd name="T75" fmla="*/ 1 h 240"/>
                  <a:gd name="T76" fmla="*/ 3 w 105"/>
                  <a:gd name="T77" fmla="*/ 1 h 240"/>
                  <a:gd name="T78" fmla="*/ 3 w 105"/>
                  <a:gd name="T79" fmla="*/ 1 h 240"/>
                  <a:gd name="T80" fmla="*/ 3 w 105"/>
                  <a:gd name="T81" fmla="*/ 1 h 240"/>
                  <a:gd name="T82" fmla="*/ 3 w 105"/>
                  <a:gd name="T83" fmla="*/ 1 h 240"/>
                  <a:gd name="T84" fmla="*/ 3 w 105"/>
                  <a:gd name="T85" fmla="*/ 1 h 240"/>
                  <a:gd name="T86" fmla="*/ 3 w 105"/>
                  <a:gd name="T87" fmla="*/ 1 h 240"/>
                  <a:gd name="T88" fmla="*/ 3 w 105"/>
                  <a:gd name="T89" fmla="*/ 1 h 240"/>
                  <a:gd name="T90" fmla="*/ 3 w 105"/>
                  <a:gd name="T91" fmla="*/ 1 h 240"/>
                  <a:gd name="T92" fmla="*/ 3 w 105"/>
                  <a:gd name="T93" fmla="*/ 1 h 240"/>
                  <a:gd name="T94" fmla="*/ 3 w 105"/>
                  <a:gd name="T95" fmla="*/ 1 h 240"/>
                  <a:gd name="T96" fmla="*/ 3 w 105"/>
                  <a:gd name="T97" fmla="*/ 1 h 240"/>
                  <a:gd name="T98" fmla="*/ 3 w 105"/>
                  <a:gd name="T99" fmla="*/ 1 h 240"/>
                  <a:gd name="T100" fmla="*/ 3 w 105"/>
                  <a:gd name="T101" fmla="*/ 1 h 240"/>
                  <a:gd name="T102" fmla="*/ 3 w 105"/>
                  <a:gd name="T103" fmla="*/ 1 h 240"/>
                  <a:gd name="T104" fmla="*/ 3 w 105"/>
                  <a:gd name="T105" fmla="*/ 1 h 240"/>
                  <a:gd name="T106" fmla="*/ 3 w 105"/>
                  <a:gd name="T107" fmla="*/ 1 h 240"/>
                  <a:gd name="T108" fmla="*/ 3 w 105"/>
                  <a:gd name="T109" fmla="*/ 1 h 240"/>
                  <a:gd name="T110" fmla="*/ 3 w 105"/>
                  <a:gd name="T111" fmla="*/ 1 h 240"/>
                  <a:gd name="T112" fmla="*/ 3 w 105"/>
                  <a:gd name="T113" fmla="*/ 1 h 240"/>
                  <a:gd name="T114" fmla="*/ 3 w 105"/>
                  <a:gd name="T115" fmla="*/ 1 h 240"/>
                  <a:gd name="T116" fmla="*/ 2 w 105"/>
                  <a:gd name="T117" fmla="*/ 1 h 240"/>
                  <a:gd name="T118" fmla="*/ 2 w 105"/>
                  <a:gd name="T119" fmla="*/ 1 h 240"/>
                  <a:gd name="T120" fmla="*/ 1 w 105"/>
                  <a:gd name="T121" fmla="*/ 1 h 240"/>
                  <a:gd name="T122" fmla="*/ 1 w 105"/>
                  <a:gd name="T123" fmla="*/ 1 h 240"/>
                  <a:gd name="T124" fmla="*/ 1 w 105"/>
                  <a:gd name="T125" fmla="*/ 1 h 24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5"/>
                  <a:gd name="T190" fmla="*/ 0 h 240"/>
                  <a:gd name="T191" fmla="*/ 105 w 105"/>
                  <a:gd name="T192" fmla="*/ 240 h 24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5" h="240">
                    <a:moveTo>
                      <a:pt x="15" y="118"/>
                    </a:moveTo>
                    <a:lnTo>
                      <a:pt x="9" y="121"/>
                    </a:lnTo>
                    <a:lnTo>
                      <a:pt x="2" y="118"/>
                    </a:lnTo>
                    <a:lnTo>
                      <a:pt x="0" y="112"/>
                    </a:lnTo>
                    <a:lnTo>
                      <a:pt x="2" y="105"/>
                    </a:lnTo>
                    <a:lnTo>
                      <a:pt x="18" y="74"/>
                    </a:lnTo>
                    <a:lnTo>
                      <a:pt x="30" y="50"/>
                    </a:lnTo>
                    <a:lnTo>
                      <a:pt x="43" y="31"/>
                    </a:lnTo>
                    <a:lnTo>
                      <a:pt x="52" y="18"/>
                    </a:lnTo>
                    <a:lnTo>
                      <a:pt x="61" y="9"/>
                    </a:lnTo>
                    <a:lnTo>
                      <a:pt x="68" y="3"/>
                    </a:lnTo>
                    <a:lnTo>
                      <a:pt x="74" y="1"/>
                    </a:lnTo>
                    <a:lnTo>
                      <a:pt x="81" y="0"/>
                    </a:lnTo>
                    <a:lnTo>
                      <a:pt x="87" y="2"/>
                    </a:lnTo>
                    <a:lnTo>
                      <a:pt x="92" y="5"/>
                    </a:lnTo>
                    <a:lnTo>
                      <a:pt x="95" y="10"/>
                    </a:lnTo>
                    <a:lnTo>
                      <a:pt x="97" y="16"/>
                    </a:lnTo>
                    <a:lnTo>
                      <a:pt x="100" y="25"/>
                    </a:lnTo>
                    <a:lnTo>
                      <a:pt x="103" y="36"/>
                    </a:lnTo>
                    <a:lnTo>
                      <a:pt x="104" y="49"/>
                    </a:lnTo>
                    <a:lnTo>
                      <a:pt x="105" y="63"/>
                    </a:lnTo>
                    <a:lnTo>
                      <a:pt x="105" y="78"/>
                    </a:lnTo>
                    <a:lnTo>
                      <a:pt x="105" y="95"/>
                    </a:lnTo>
                    <a:lnTo>
                      <a:pt x="105" y="112"/>
                    </a:lnTo>
                    <a:lnTo>
                      <a:pt x="105" y="140"/>
                    </a:lnTo>
                    <a:lnTo>
                      <a:pt x="105" y="159"/>
                    </a:lnTo>
                    <a:lnTo>
                      <a:pt x="105" y="173"/>
                    </a:lnTo>
                    <a:lnTo>
                      <a:pt x="105" y="182"/>
                    </a:lnTo>
                    <a:lnTo>
                      <a:pt x="105" y="190"/>
                    </a:lnTo>
                    <a:lnTo>
                      <a:pt x="105" y="199"/>
                    </a:lnTo>
                    <a:lnTo>
                      <a:pt x="105" y="212"/>
                    </a:lnTo>
                    <a:lnTo>
                      <a:pt x="105" y="231"/>
                    </a:lnTo>
                    <a:lnTo>
                      <a:pt x="103" y="238"/>
                    </a:lnTo>
                    <a:lnTo>
                      <a:pt x="96" y="240"/>
                    </a:lnTo>
                    <a:lnTo>
                      <a:pt x="90" y="238"/>
                    </a:lnTo>
                    <a:lnTo>
                      <a:pt x="87" y="231"/>
                    </a:lnTo>
                    <a:lnTo>
                      <a:pt x="87" y="212"/>
                    </a:lnTo>
                    <a:lnTo>
                      <a:pt x="87" y="199"/>
                    </a:lnTo>
                    <a:lnTo>
                      <a:pt x="87" y="190"/>
                    </a:lnTo>
                    <a:lnTo>
                      <a:pt x="87" y="182"/>
                    </a:lnTo>
                    <a:lnTo>
                      <a:pt x="87" y="173"/>
                    </a:lnTo>
                    <a:lnTo>
                      <a:pt x="87" y="159"/>
                    </a:lnTo>
                    <a:lnTo>
                      <a:pt x="87" y="140"/>
                    </a:lnTo>
                    <a:lnTo>
                      <a:pt x="87" y="112"/>
                    </a:lnTo>
                    <a:lnTo>
                      <a:pt x="87" y="95"/>
                    </a:lnTo>
                    <a:lnTo>
                      <a:pt x="87" y="78"/>
                    </a:lnTo>
                    <a:lnTo>
                      <a:pt x="87" y="63"/>
                    </a:lnTo>
                    <a:lnTo>
                      <a:pt x="86" y="49"/>
                    </a:lnTo>
                    <a:lnTo>
                      <a:pt x="84" y="36"/>
                    </a:lnTo>
                    <a:lnTo>
                      <a:pt x="82" y="25"/>
                    </a:lnTo>
                    <a:lnTo>
                      <a:pt x="79" y="16"/>
                    </a:lnTo>
                    <a:lnTo>
                      <a:pt x="82" y="23"/>
                    </a:lnTo>
                    <a:lnTo>
                      <a:pt x="79" y="18"/>
                    </a:lnTo>
                    <a:lnTo>
                      <a:pt x="74" y="15"/>
                    </a:lnTo>
                    <a:lnTo>
                      <a:pt x="81" y="18"/>
                    </a:lnTo>
                    <a:lnTo>
                      <a:pt x="74" y="19"/>
                    </a:lnTo>
                    <a:lnTo>
                      <a:pt x="81" y="16"/>
                    </a:lnTo>
                    <a:lnTo>
                      <a:pt x="74" y="21"/>
                    </a:lnTo>
                    <a:lnTo>
                      <a:pt x="65" y="31"/>
                    </a:lnTo>
                    <a:lnTo>
                      <a:pt x="56" y="43"/>
                    </a:lnTo>
                    <a:lnTo>
                      <a:pt x="43" y="63"/>
                    </a:lnTo>
                    <a:lnTo>
                      <a:pt x="30" y="87"/>
                    </a:lnTo>
                    <a:lnTo>
                      <a:pt x="15" y="1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Freeform 213"/>
              <p:cNvSpPr>
                <a:spLocks/>
              </p:cNvSpPr>
              <p:nvPr/>
            </p:nvSpPr>
            <p:spPr bwMode="auto">
              <a:xfrm>
                <a:off x="4759" y="3562"/>
                <a:ext cx="73" cy="124"/>
              </a:xfrm>
              <a:custGeom>
                <a:avLst/>
                <a:gdLst>
                  <a:gd name="T0" fmla="*/ 1 w 105"/>
                  <a:gd name="T1" fmla="*/ 1 h 241"/>
                  <a:gd name="T2" fmla="*/ 0 w 105"/>
                  <a:gd name="T3" fmla="*/ 1 h 241"/>
                  <a:gd name="T4" fmla="*/ 1 w 105"/>
                  <a:gd name="T5" fmla="*/ 1 h 241"/>
                  <a:gd name="T6" fmla="*/ 1 w 105"/>
                  <a:gd name="T7" fmla="*/ 1 h 241"/>
                  <a:gd name="T8" fmla="*/ 1 w 105"/>
                  <a:gd name="T9" fmla="*/ 1 h 241"/>
                  <a:gd name="T10" fmla="*/ 1 w 105"/>
                  <a:gd name="T11" fmla="*/ 1 h 241"/>
                  <a:gd name="T12" fmla="*/ 1 w 105"/>
                  <a:gd name="T13" fmla="*/ 1 h 241"/>
                  <a:gd name="T14" fmla="*/ 2 w 105"/>
                  <a:gd name="T15" fmla="*/ 1 h 241"/>
                  <a:gd name="T16" fmla="*/ 2 w 105"/>
                  <a:gd name="T17" fmla="*/ 1 h 241"/>
                  <a:gd name="T18" fmla="*/ 3 w 105"/>
                  <a:gd name="T19" fmla="*/ 1 h 241"/>
                  <a:gd name="T20" fmla="*/ 3 w 105"/>
                  <a:gd name="T21" fmla="*/ 1 h 241"/>
                  <a:gd name="T22" fmla="*/ 3 w 105"/>
                  <a:gd name="T23" fmla="*/ 1 h 241"/>
                  <a:gd name="T24" fmla="*/ 3 w 105"/>
                  <a:gd name="T25" fmla="*/ 1 h 241"/>
                  <a:gd name="T26" fmla="*/ 3 w 105"/>
                  <a:gd name="T27" fmla="*/ 1 h 241"/>
                  <a:gd name="T28" fmla="*/ 3 w 105"/>
                  <a:gd name="T29" fmla="*/ 1 h 241"/>
                  <a:gd name="T30" fmla="*/ 3 w 105"/>
                  <a:gd name="T31" fmla="*/ 1 h 241"/>
                  <a:gd name="T32" fmla="*/ 3 w 105"/>
                  <a:gd name="T33" fmla="*/ 1 h 241"/>
                  <a:gd name="T34" fmla="*/ 3 w 105"/>
                  <a:gd name="T35" fmla="*/ 1 h 241"/>
                  <a:gd name="T36" fmla="*/ 3 w 105"/>
                  <a:gd name="T37" fmla="*/ 1 h 241"/>
                  <a:gd name="T38" fmla="*/ 3 w 105"/>
                  <a:gd name="T39" fmla="*/ 1 h 241"/>
                  <a:gd name="T40" fmla="*/ 3 w 105"/>
                  <a:gd name="T41" fmla="*/ 1 h 241"/>
                  <a:gd name="T42" fmla="*/ 3 w 105"/>
                  <a:gd name="T43" fmla="*/ 1 h 241"/>
                  <a:gd name="T44" fmla="*/ 3 w 105"/>
                  <a:gd name="T45" fmla="*/ 1 h 241"/>
                  <a:gd name="T46" fmla="*/ 3 w 105"/>
                  <a:gd name="T47" fmla="*/ 1 h 241"/>
                  <a:gd name="T48" fmla="*/ 3 w 105"/>
                  <a:gd name="T49" fmla="*/ 1 h 241"/>
                  <a:gd name="T50" fmla="*/ 3 w 105"/>
                  <a:gd name="T51" fmla="*/ 1 h 241"/>
                  <a:gd name="T52" fmla="*/ 3 w 105"/>
                  <a:gd name="T53" fmla="*/ 1 h 241"/>
                  <a:gd name="T54" fmla="*/ 3 w 105"/>
                  <a:gd name="T55" fmla="*/ 1 h 241"/>
                  <a:gd name="T56" fmla="*/ 3 w 105"/>
                  <a:gd name="T57" fmla="*/ 1 h 241"/>
                  <a:gd name="T58" fmla="*/ 3 w 105"/>
                  <a:gd name="T59" fmla="*/ 1 h 241"/>
                  <a:gd name="T60" fmla="*/ 3 w 105"/>
                  <a:gd name="T61" fmla="*/ 1 h 241"/>
                  <a:gd name="T62" fmla="*/ 3 w 105"/>
                  <a:gd name="T63" fmla="*/ 1 h 241"/>
                  <a:gd name="T64" fmla="*/ 3 w 105"/>
                  <a:gd name="T65" fmla="*/ 1 h 241"/>
                  <a:gd name="T66" fmla="*/ 4 w 105"/>
                  <a:gd name="T67" fmla="*/ 0 h 241"/>
                  <a:gd name="T68" fmla="*/ 4 w 105"/>
                  <a:gd name="T69" fmla="*/ 1 h 241"/>
                  <a:gd name="T70" fmla="*/ 4 w 105"/>
                  <a:gd name="T71" fmla="*/ 1 h 241"/>
                  <a:gd name="T72" fmla="*/ 4 w 105"/>
                  <a:gd name="T73" fmla="*/ 1 h 241"/>
                  <a:gd name="T74" fmla="*/ 4 w 105"/>
                  <a:gd name="T75" fmla="*/ 1 h 241"/>
                  <a:gd name="T76" fmla="*/ 4 w 105"/>
                  <a:gd name="T77" fmla="*/ 1 h 241"/>
                  <a:gd name="T78" fmla="*/ 4 w 105"/>
                  <a:gd name="T79" fmla="*/ 1 h 241"/>
                  <a:gd name="T80" fmla="*/ 4 w 105"/>
                  <a:gd name="T81" fmla="*/ 1 h 241"/>
                  <a:gd name="T82" fmla="*/ 4 w 105"/>
                  <a:gd name="T83" fmla="*/ 1 h 241"/>
                  <a:gd name="T84" fmla="*/ 4 w 105"/>
                  <a:gd name="T85" fmla="*/ 1 h 241"/>
                  <a:gd name="T86" fmla="*/ 4 w 105"/>
                  <a:gd name="T87" fmla="*/ 1 h 241"/>
                  <a:gd name="T88" fmla="*/ 4 w 105"/>
                  <a:gd name="T89" fmla="*/ 1 h 241"/>
                  <a:gd name="T90" fmla="*/ 4 w 105"/>
                  <a:gd name="T91" fmla="*/ 1 h 241"/>
                  <a:gd name="T92" fmla="*/ 4 w 105"/>
                  <a:gd name="T93" fmla="*/ 1 h 241"/>
                  <a:gd name="T94" fmla="*/ 4 w 105"/>
                  <a:gd name="T95" fmla="*/ 1 h 241"/>
                  <a:gd name="T96" fmla="*/ 4 w 105"/>
                  <a:gd name="T97" fmla="*/ 1 h 241"/>
                  <a:gd name="T98" fmla="*/ 4 w 105"/>
                  <a:gd name="T99" fmla="*/ 1 h 241"/>
                  <a:gd name="T100" fmla="*/ 4 w 105"/>
                  <a:gd name="T101" fmla="*/ 1 h 241"/>
                  <a:gd name="T102" fmla="*/ 3 w 105"/>
                  <a:gd name="T103" fmla="*/ 1 h 241"/>
                  <a:gd name="T104" fmla="*/ 3 w 105"/>
                  <a:gd name="T105" fmla="*/ 1 h 241"/>
                  <a:gd name="T106" fmla="*/ 3 w 105"/>
                  <a:gd name="T107" fmla="*/ 1 h 241"/>
                  <a:gd name="T108" fmla="*/ 3 w 105"/>
                  <a:gd name="T109" fmla="*/ 1 h 241"/>
                  <a:gd name="T110" fmla="*/ 3 w 105"/>
                  <a:gd name="T111" fmla="*/ 1 h 241"/>
                  <a:gd name="T112" fmla="*/ 3 w 105"/>
                  <a:gd name="T113" fmla="*/ 1 h 241"/>
                  <a:gd name="T114" fmla="*/ 2 w 105"/>
                  <a:gd name="T115" fmla="*/ 1 h 241"/>
                  <a:gd name="T116" fmla="*/ 2 w 105"/>
                  <a:gd name="T117" fmla="*/ 1 h 241"/>
                  <a:gd name="T118" fmla="*/ 1 w 105"/>
                  <a:gd name="T119" fmla="*/ 1 h 241"/>
                  <a:gd name="T120" fmla="*/ 1 w 105"/>
                  <a:gd name="T121" fmla="*/ 1 h 241"/>
                  <a:gd name="T122" fmla="*/ 1 w 105"/>
                  <a:gd name="T123" fmla="*/ 1 h 241"/>
                  <a:gd name="T124" fmla="*/ 1 w 105"/>
                  <a:gd name="T125" fmla="*/ 1 h 24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5"/>
                  <a:gd name="T190" fmla="*/ 0 h 241"/>
                  <a:gd name="T191" fmla="*/ 105 w 105"/>
                  <a:gd name="T192" fmla="*/ 241 h 241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5" h="241">
                    <a:moveTo>
                      <a:pt x="2" y="136"/>
                    </a:moveTo>
                    <a:lnTo>
                      <a:pt x="0" y="129"/>
                    </a:lnTo>
                    <a:lnTo>
                      <a:pt x="2" y="123"/>
                    </a:lnTo>
                    <a:lnTo>
                      <a:pt x="9" y="120"/>
                    </a:lnTo>
                    <a:lnTo>
                      <a:pt x="15" y="123"/>
                    </a:lnTo>
                    <a:lnTo>
                      <a:pt x="30" y="154"/>
                    </a:lnTo>
                    <a:lnTo>
                      <a:pt x="43" y="178"/>
                    </a:lnTo>
                    <a:lnTo>
                      <a:pt x="56" y="197"/>
                    </a:lnTo>
                    <a:lnTo>
                      <a:pt x="65" y="210"/>
                    </a:lnTo>
                    <a:lnTo>
                      <a:pt x="74" y="219"/>
                    </a:lnTo>
                    <a:lnTo>
                      <a:pt x="81" y="225"/>
                    </a:lnTo>
                    <a:lnTo>
                      <a:pt x="74" y="222"/>
                    </a:lnTo>
                    <a:lnTo>
                      <a:pt x="81" y="223"/>
                    </a:lnTo>
                    <a:lnTo>
                      <a:pt x="74" y="226"/>
                    </a:lnTo>
                    <a:lnTo>
                      <a:pt x="79" y="223"/>
                    </a:lnTo>
                    <a:lnTo>
                      <a:pt x="82" y="218"/>
                    </a:lnTo>
                    <a:lnTo>
                      <a:pt x="79" y="225"/>
                    </a:lnTo>
                    <a:lnTo>
                      <a:pt x="82" y="216"/>
                    </a:lnTo>
                    <a:lnTo>
                      <a:pt x="84" y="205"/>
                    </a:lnTo>
                    <a:lnTo>
                      <a:pt x="86" y="192"/>
                    </a:lnTo>
                    <a:lnTo>
                      <a:pt x="87" y="178"/>
                    </a:lnTo>
                    <a:lnTo>
                      <a:pt x="87" y="163"/>
                    </a:lnTo>
                    <a:lnTo>
                      <a:pt x="87" y="146"/>
                    </a:lnTo>
                    <a:lnTo>
                      <a:pt x="87" y="129"/>
                    </a:lnTo>
                    <a:lnTo>
                      <a:pt x="87" y="101"/>
                    </a:lnTo>
                    <a:lnTo>
                      <a:pt x="87" y="82"/>
                    </a:lnTo>
                    <a:lnTo>
                      <a:pt x="87" y="67"/>
                    </a:lnTo>
                    <a:lnTo>
                      <a:pt x="87" y="58"/>
                    </a:lnTo>
                    <a:lnTo>
                      <a:pt x="87" y="51"/>
                    </a:lnTo>
                    <a:lnTo>
                      <a:pt x="87" y="42"/>
                    </a:lnTo>
                    <a:lnTo>
                      <a:pt x="87" y="29"/>
                    </a:lnTo>
                    <a:lnTo>
                      <a:pt x="87" y="9"/>
                    </a:lnTo>
                    <a:lnTo>
                      <a:pt x="90" y="3"/>
                    </a:lnTo>
                    <a:lnTo>
                      <a:pt x="96" y="0"/>
                    </a:lnTo>
                    <a:lnTo>
                      <a:pt x="103" y="3"/>
                    </a:lnTo>
                    <a:lnTo>
                      <a:pt x="105" y="9"/>
                    </a:lnTo>
                    <a:lnTo>
                      <a:pt x="105" y="29"/>
                    </a:lnTo>
                    <a:lnTo>
                      <a:pt x="105" y="42"/>
                    </a:lnTo>
                    <a:lnTo>
                      <a:pt x="105" y="51"/>
                    </a:lnTo>
                    <a:lnTo>
                      <a:pt x="105" y="58"/>
                    </a:lnTo>
                    <a:lnTo>
                      <a:pt x="105" y="67"/>
                    </a:lnTo>
                    <a:lnTo>
                      <a:pt x="105" y="82"/>
                    </a:lnTo>
                    <a:lnTo>
                      <a:pt x="105" y="101"/>
                    </a:lnTo>
                    <a:lnTo>
                      <a:pt x="105" y="129"/>
                    </a:lnTo>
                    <a:lnTo>
                      <a:pt x="105" y="146"/>
                    </a:lnTo>
                    <a:lnTo>
                      <a:pt x="105" y="163"/>
                    </a:lnTo>
                    <a:lnTo>
                      <a:pt x="105" y="178"/>
                    </a:lnTo>
                    <a:lnTo>
                      <a:pt x="104" y="192"/>
                    </a:lnTo>
                    <a:lnTo>
                      <a:pt x="103" y="205"/>
                    </a:lnTo>
                    <a:lnTo>
                      <a:pt x="100" y="216"/>
                    </a:lnTo>
                    <a:lnTo>
                      <a:pt x="97" y="225"/>
                    </a:lnTo>
                    <a:lnTo>
                      <a:pt x="95" y="231"/>
                    </a:lnTo>
                    <a:lnTo>
                      <a:pt x="92" y="236"/>
                    </a:lnTo>
                    <a:lnTo>
                      <a:pt x="87" y="239"/>
                    </a:lnTo>
                    <a:lnTo>
                      <a:pt x="81" y="241"/>
                    </a:lnTo>
                    <a:lnTo>
                      <a:pt x="74" y="240"/>
                    </a:lnTo>
                    <a:lnTo>
                      <a:pt x="68" y="237"/>
                    </a:lnTo>
                    <a:lnTo>
                      <a:pt x="61" y="232"/>
                    </a:lnTo>
                    <a:lnTo>
                      <a:pt x="52" y="223"/>
                    </a:lnTo>
                    <a:lnTo>
                      <a:pt x="43" y="210"/>
                    </a:lnTo>
                    <a:lnTo>
                      <a:pt x="30" y="191"/>
                    </a:lnTo>
                    <a:lnTo>
                      <a:pt x="18" y="167"/>
                    </a:lnTo>
                    <a:lnTo>
                      <a:pt x="2" y="13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Rectangle 214"/>
              <p:cNvSpPr>
                <a:spLocks noChangeArrowheads="1"/>
              </p:cNvSpPr>
              <p:nvPr/>
            </p:nvSpPr>
            <p:spPr bwMode="auto">
              <a:xfrm>
                <a:off x="4899" y="3521"/>
                <a:ext cx="37" cy="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f</a:t>
                </a:r>
                <a:endParaRPr lang="fr-FR" sz="1400"/>
              </a:p>
            </p:txBody>
          </p:sp>
          <p:graphicFrame>
            <p:nvGraphicFramePr>
              <p:cNvPr id="82" name="Object 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6351136"/>
                  </p:ext>
                </p:extLst>
              </p:nvPr>
            </p:nvGraphicFramePr>
            <p:xfrm>
              <a:off x="4082" y="3887"/>
              <a:ext cx="669" cy="3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5" imgW="736560" imgH="393480" progId="Equation.3">
                      <p:embed/>
                    </p:oleObj>
                  </mc:Choice>
                  <mc:Fallback>
                    <p:oleObj name="Équation" r:id="rId5" imgW="73656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82" y="3887"/>
                            <a:ext cx="669" cy="3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FF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pic>
          <p:nvPicPr>
            <p:cNvPr id="61" name="Picture 7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4472" y="3156413"/>
              <a:ext cx="2551381" cy="1143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3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SLCI</a:t>
            </a:r>
          </a:p>
        </p:txBody>
      </p:sp>
      <p:sp>
        <p:nvSpPr>
          <p:cNvPr id="85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  <p:grpSp>
        <p:nvGrpSpPr>
          <p:cNvPr id="86" name="Groupe 85"/>
          <p:cNvGrpSpPr/>
          <p:nvPr/>
        </p:nvGrpSpPr>
        <p:grpSpPr>
          <a:xfrm>
            <a:off x="3668713" y="1776413"/>
            <a:ext cx="2657475" cy="3205162"/>
            <a:chOff x="3668713" y="1776413"/>
            <a:chExt cx="2657475" cy="3205162"/>
          </a:xfrm>
        </p:grpSpPr>
        <p:grpSp>
          <p:nvGrpSpPr>
            <p:cNvPr id="26" name="Groupe 2"/>
            <p:cNvGrpSpPr>
              <a:grpSpLocks/>
            </p:cNvGrpSpPr>
            <p:nvPr/>
          </p:nvGrpSpPr>
          <p:grpSpPr bwMode="auto">
            <a:xfrm>
              <a:off x="3668713" y="1776413"/>
              <a:ext cx="2657475" cy="3205162"/>
              <a:chOff x="3651310" y="1776413"/>
              <a:chExt cx="2656631" cy="3205054"/>
            </a:xfrm>
          </p:grpSpPr>
          <p:grpSp>
            <p:nvGrpSpPr>
              <p:cNvPr id="27" name="Group 226"/>
              <p:cNvGrpSpPr>
                <a:grpSpLocks/>
              </p:cNvGrpSpPr>
              <p:nvPr/>
            </p:nvGrpSpPr>
            <p:grpSpPr bwMode="auto">
              <a:xfrm>
                <a:off x="4167188" y="1776413"/>
                <a:ext cx="1560512" cy="1112837"/>
                <a:chOff x="2317" y="3440"/>
                <a:chExt cx="983" cy="701"/>
              </a:xfrm>
            </p:grpSpPr>
            <p:sp>
              <p:nvSpPr>
                <p:cNvPr id="29" name="Freeform 164"/>
                <p:cNvSpPr>
                  <a:spLocks/>
                </p:cNvSpPr>
                <p:nvPr/>
              </p:nvSpPr>
              <p:spPr bwMode="auto">
                <a:xfrm>
                  <a:off x="2396" y="3558"/>
                  <a:ext cx="101" cy="270"/>
                </a:xfrm>
                <a:custGeom>
                  <a:avLst/>
                  <a:gdLst>
                    <a:gd name="T0" fmla="*/ 6 w 144"/>
                    <a:gd name="T1" fmla="*/ 1 h 524"/>
                    <a:gd name="T2" fmla="*/ 6 w 144"/>
                    <a:gd name="T3" fmla="*/ 1 h 524"/>
                    <a:gd name="T4" fmla="*/ 6 w 144"/>
                    <a:gd name="T5" fmla="*/ 2 h 524"/>
                    <a:gd name="T6" fmla="*/ 4 w 144"/>
                    <a:gd name="T7" fmla="*/ 2 h 524"/>
                    <a:gd name="T8" fmla="*/ 4 w 144"/>
                    <a:gd name="T9" fmla="*/ 2 h 524"/>
                    <a:gd name="T10" fmla="*/ 4 w 144"/>
                    <a:gd name="T11" fmla="*/ 2 h 524"/>
                    <a:gd name="T12" fmla="*/ 3 w 144"/>
                    <a:gd name="T13" fmla="*/ 2 h 524"/>
                    <a:gd name="T14" fmla="*/ 2 w 144"/>
                    <a:gd name="T15" fmla="*/ 2 h 524"/>
                    <a:gd name="T16" fmla="*/ 2 w 144"/>
                    <a:gd name="T17" fmla="*/ 2 h 524"/>
                    <a:gd name="T18" fmla="*/ 1 w 144"/>
                    <a:gd name="T19" fmla="*/ 1 h 524"/>
                    <a:gd name="T20" fmla="*/ 1 w 144"/>
                    <a:gd name="T21" fmla="*/ 1 h 524"/>
                    <a:gd name="T22" fmla="*/ 1 w 144"/>
                    <a:gd name="T23" fmla="*/ 1 h 524"/>
                    <a:gd name="T24" fmla="*/ 1 w 144"/>
                    <a:gd name="T25" fmla="*/ 1 h 524"/>
                    <a:gd name="T26" fmla="*/ 0 w 144"/>
                    <a:gd name="T27" fmla="*/ 1 h 524"/>
                    <a:gd name="T28" fmla="*/ 0 w 144"/>
                    <a:gd name="T29" fmla="*/ 1 h 524"/>
                    <a:gd name="T30" fmla="*/ 1 w 144"/>
                    <a:gd name="T31" fmla="*/ 1 h 524"/>
                    <a:gd name="T32" fmla="*/ 1 w 144"/>
                    <a:gd name="T33" fmla="*/ 1 h 524"/>
                    <a:gd name="T34" fmla="*/ 1 w 144"/>
                    <a:gd name="T35" fmla="*/ 1 h 524"/>
                    <a:gd name="T36" fmla="*/ 1 w 144"/>
                    <a:gd name="T37" fmla="*/ 1 h 524"/>
                    <a:gd name="T38" fmla="*/ 2 w 144"/>
                    <a:gd name="T39" fmla="*/ 1 h 524"/>
                    <a:gd name="T40" fmla="*/ 2 w 144"/>
                    <a:gd name="T41" fmla="*/ 1 h 524"/>
                    <a:gd name="T42" fmla="*/ 3 w 144"/>
                    <a:gd name="T43" fmla="*/ 1 h 524"/>
                    <a:gd name="T44" fmla="*/ 3 w 144"/>
                    <a:gd name="T45" fmla="*/ 0 h 524"/>
                    <a:gd name="T46" fmla="*/ 4 w 144"/>
                    <a:gd name="T47" fmla="*/ 1 h 524"/>
                    <a:gd name="T48" fmla="*/ 4 w 144"/>
                    <a:gd name="T49" fmla="*/ 1 h 524"/>
                    <a:gd name="T50" fmla="*/ 6 w 144"/>
                    <a:gd name="T51" fmla="*/ 1 h 524"/>
                    <a:gd name="T52" fmla="*/ 6 w 144"/>
                    <a:gd name="T53" fmla="*/ 1 h 524"/>
                    <a:gd name="T54" fmla="*/ 6 w 144"/>
                    <a:gd name="T55" fmla="*/ 1 h 524"/>
                    <a:gd name="T56" fmla="*/ 5 w 144"/>
                    <a:gd name="T57" fmla="*/ 1 h 524"/>
                    <a:gd name="T58" fmla="*/ 4 w 144"/>
                    <a:gd name="T59" fmla="*/ 1 h 524"/>
                    <a:gd name="T60" fmla="*/ 4 w 144"/>
                    <a:gd name="T61" fmla="*/ 1 h 524"/>
                    <a:gd name="T62" fmla="*/ 3 w 144"/>
                    <a:gd name="T63" fmla="*/ 1 h 524"/>
                    <a:gd name="T64" fmla="*/ 3 w 144"/>
                    <a:gd name="T65" fmla="*/ 1 h 524"/>
                    <a:gd name="T66" fmla="*/ 3 w 144"/>
                    <a:gd name="T67" fmla="*/ 1 h 524"/>
                    <a:gd name="T68" fmla="*/ 2 w 144"/>
                    <a:gd name="T69" fmla="*/ 1 h 524"/>
                    <a:gd name="T70" fmla="*/ 1 w 144"/>
                    <a:gd name="T71" fmla="*/ 1 h 524"/>
                    <a:gd name="T72" fmla="*/ 1 w 144"/>
                    <a:gd name="T73" fmla="*/ 1 h 524"/>
                    <a:gd name="T74" fmla="*/ 1 w 144"/>
                    <a:gd name="T75" fmla="*/ 1 h 524"/>
                    <a:gd name="T76" fmla="*/ 1 w 144"/>
                    <a:gd name="T77" fmla="*/ 1 h 524"/>
                    <a:gd name="T78" fmla="*/ 1 w 144"/>
                    <a:gd name="T79" fmla="*/ 1 h 524"/>
                    <a:gd name="T80" fmla="*/ 1 w 144"/>
                    <a:gd name="T81" fmla="*/ 1 h 524"/>
                    <a:gd name="T82" fmla="*/ 1 w 144"/>
                    <a:gd name="T83" fmla="*/ 1 h 524"/>
                    <a:gd name="T84" fmla="*/ 1 w 144"/>
                    <a:gd name="T85" fmla="*/ 1 h 524"/>
                    <a:gd name="T86" fmla="*/ 1 w 144"/>
                    <a:gd name="T87" fmla="*/ 1 h 524"/>
                    <a:gd name="T88" fmla="*/ 1 w 144"/>
                    <a:gd name="T89" fmla="*/ 1 h 524"/>
                    <a:gd name="T90" fmla="*/ 2 w 144"/>
                    <a:gd name="T91" fmla="*/ 2 h 524"/>
                    <a:gd name="T92" fmla="*/ 3 w 144"/>
                    <a:gd name="T93" fmla="*/ 2 h 524"/>
                    <a:gd name="T94" fmla="*/ 3 w 144"/>
                    <a:gd name="T95" fmla="*/ 2 h 524"/>
                    <a:gd name="T96" fmla="*/ 4 w 144"/>
                    <a:gd name="T97" fmla="*/ 2 h 524"/>
                    <a:gd name="T98" fmla="*/ 4 w 144"/>
                    <a:gd name="T99" fmla="*/ 2 h 524"/>
                    <a:gd name="T100" fmla="*/ 4 w 144"/>
                    <a:gd name="T101" fmla="*/ 2 h 524"/>
                    <a:gd name="T102" fmla="*/ 5 w 144"/>
                    <a:gd name="T103" fmla="*/ 2 h 524"/>
                    <a:gd name="T104" fmla="*/ 6 w 144"/>
                    <a:gd name="T105" fmla="*/ 1 h 524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44"/>
                    <a:gd name="T160" fmla="*/ 0 h 524"/>
                    <a:gd name="T161" fmla="*/ 144 w 144"/>
                    <a:gd name="T162" fmla="*/ 524 h 524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44" h="524">
                      <a:moveTo>
                        <a:pt x="139" y="421"/>
                      </a:moveTo>
                      <a:lnTo>
                        <a:pt x="142" y="418"/>
                      </a:lnTo>
                      <a:lnTo>
                        <a:pt x="144" y="421"/>
                      </a:lnTo>
                      <a:lnTo>
                        <a:pt x="138" y="444"/>
                      </a:lnTo>
                      <a:lnTo>
                        <a:pt x="131" y="465"/>
                      </a:lnTo>
                      <a:lnTo>
                        <a:pt x="125" y="481"/>
                      </a:lnTo>
                      <a:lnTo>
                        <a:pt x="117" y="496"/>
                      </a:lnTo>
                      <a:lnTo>
                        <a:pt x="109" y="507"/>
                      </a:lnTo>
                      <a:lnTo>
                        <a:pt x="102" y="515"/>
                      </a:lnTo>
                      <a:lnTo>
                        <a:pt x="99" y="517"/>
                      </a:lnTo>
                      <a:lnTo>
                        <a:pt x="90" y="523"/>
                      </a:lnTo>
                      <a:lnTo>
                        <a:pt x="81" y="524"/>
                      </a:lnTo>
                      <a:lnTo>
                        <a:pt x="73" y="523"/>
                      </a:lnTo>
                      <a:lnTo>
                        <a:pt x="66" y="519"/>
                      </a:lnTo>
                      <a:lnTo>
                        <a:pt x="58" y="512"/>
                      </a:lnTo>
                      <a:lnTo>
                        <a:pt x="55" y="510"/>
                      </a:lnTo>
                      <a:lnTo>
                        <a:pt x="48" y="501"/>
                      </a:lnTo>
                      <a:lnTo>
                        <a:pt x="41" y="490"/>
                      </a:lnTo>
                      <a:lnTo>
                        <a:pt x="35" y="478"/>
                      </a:lnTo>
                      <a:lnTo>
                        <a:pt x="28" y="462"/>
                      </a:lnTo>
                      <a:lnTo>
                        <a:pt x="23" y="445"/>
                      </a:lnTo>
                      <a:lnTo>
                        <a:pt x="18" y="427"/>
                      </a:lnTo>
                      <a:lnTo>
                        <a:pt x="13" y="407"/>
                      </a:lnTo>
                      <a:lnTo>
                        <a:pt x="9" y="386"/>
                      </a:lnTo>
                      <a:lnTo>
                        <a:pt x="6" y="363"/>
                      </a:lnTo>
                      <a:lnTo>
                        <a:pt x="4" y="340"/>
                      </a:lnTo>
                      <a:lnTo>
                        <a:pt x="1" y="315"/>
                      </a:lnTo>
                      <a:lnTo>
                        <a:pt x="0" y="289"/>
                      </a:lnTo>
                      <a:lnTo>
                        <a:pt x="0" y="262"/>
                      </a:lnTo>
                      <a:lnTo>
                        <a:pt x="0" y="235"/>
                      </a:lnTo>
                      <a:lnTo>
                        <a:pt x="1" y="210"/>
                      </a:lnTo>
                      <a:lnTo>
                        <a:pt x="4" y="185"/>
                      </a:lnTo>
                      <a:lnTo>
                        <a:pt x="6" y="161"/>
                      </a:lnTo>
                      <a:lnTo>
                        <a:pt x="9" y="139"/>
                      </a:lnTo>
                      <a:lnTo>
                        <a:pt x="13" y="117"/>
                      </a:lnTo>
                      <a:lnTo>
                        <a:pt x="18" y="96"/>
                      </a:lnTo>
                      <a:lnTo>
                        <a:pt x="23" y="78"/>
                      </a:lnTo>
                      <a:lnTo>
                        <a:pt x="28" y="62"/>
                      </a:lnTo>
                      <a:lnTo>
                        <a:pt x="35" y="46"/>
                      </a:lnTo>
                      <a:lnTo>
                        <a:pt x="40" y="33"/>
                      </a:lnTo>
                      <a:lnTo>
                        <a:pt x="48" y="23"/>
                      </a:lnTo>
                      <a:lnTo>
                        <a:pt x="54" y="14"/>
                      </a:lnTo>
                      <a:lnTo>
                        <a:pt x="57" y="11"/>
                      </a:lnTo>
                      <a:lnTo>
                        <a:pt x="64" y="5"/>
                      </a:lnTo>
                      <a:lnTo>
                        <a:pt x="72" y="1"/>
                      </a:lnTo>
                      <a:lnTo>
                        <a:pt x="80" y="0"/>
                      </a:lnTo>
                      <a:lnTo>
                        <a:pt x="89" y="1"/>
                      </a:lnTo>
                      <a:lnTo>
                        <a:pt x="98" y="6"/>
                      </a:lnTo>
                      <a:lnTo>
                        <a:pt x="107" y="14"/>
                      </a:lnTo>
                      <a:lnTo>
                        <a:pt x="109" y="16"/>
                      </a:lnTo>
                      <a:lnTo>
                        <a:pt x="117" y="28"/>
                      </a:lnTo>
                      <a:lnTo>
                        <a:pt x="125" y="42"/>
                      </a:lnTo>
                      <a:lnTo>
                        <a:pt x="131" y="59"/>
                      </a:lnTo>
                      <a:lnTo>
                        <a:pt x="133" y="64"/>
                      </a:lnTo>
                      <a:lnTo>
                        <a:pt x="130" y="67"/>
                      </a:lnTo>
                      <a:lnTo>
                        <a:pt x="127" y="64"/>
                      </a:lnTo>
                      <a:lnTo>
                        <a:pt x="126" y="59"/>
                      </a:lnTo>
                      <a:lnTo>
                        <a:pt x="120" y="42"/>
                      </a:lnTo>
                      <a:lnTo>
                        <a:pt x="112" y="28"/>
                      </a:lnTo>
                      <a:lnTo>
                        <a:pt x="104" y="16"/>
                      </a:lnTo>
                      <a:lnTo>
                        <a:pt x="107" y="19"/>
                      </a:lnTo>
                      <a:lnTo>
                        <a:pt x="98" y="11"/>
                      </a:lnTo>
                      <a:lnTo>
                        <a:pt x="89" y="6"/>
                      </a:lnTo>
                      <a:lnTo>
                        <a:pt x="80" y="5"/>
                      </a:lnTo>
                      <a:lnTo>
                        <a:pt x="72" y="6"/>
                      </a:lnTo>
                      <a:lnTo>
                        <a:pt x="64" y="10"/>
                      </a:lnTo>
                      <a:lnTo>
                        <a:pt x="57" y="16"/>
                      </a:lnTo>
                      <a:lnTo>
                        <a:pt x="59" y="14"/>
                      </a:lnTo>
                      <a:lnTo>
                        <a:pt x="53" y="23"/>
                      </a:lnTo>
                      <a:lnTo>
                        <a:pt x="45" y="33"/>
                      </a:lnTo>
                      <a:lnTo>
                        <a:pt x="40" y="46"/>
                      </a:lnTo>
                      <a:lnTo>
                        <a:pt x="33" y="62"/>
                      </a:lnTo>
                      <a:lnTo>
                        <a:pt x="28" y="78"/>
                      </a:lnTo>
                      <a:lnTo>
                        <a:pt x="23" y="96"/>
                      </a:lnTo>
                      <a:lnTo>
                        <a:pt x="18" y="117"/>
                      </a:lnTo>
                      <a:lnTo>
                        <a:pt x="14" y="139"/>
                      </a:lnTo>
                      <a:lnTo>
                        <a:pt x="12" y="161"/>
                      </a:lnTo>
                      <a:lnTo>
                        <a:pt x="9" y="185"/>
                      </a:lnTo>
                      <a:lnTo>
                        <a:pt x="6" y="210"/>
                      </a:lnTo>
                      <a:lnTo>
                        <a:pt x="5" y="235"/>
                      </a:lnTo>
                      <a:lnTo>
                        <a:pt x="5" y="262"/>
                      </a:lnTo>
                      <a:lnTo>
                        <a:pt x="5" y="289"/>
                      </a:lnTo>
                      <a:lnTo>
                        <a:pt x="6" y="315"/>
                      </a:lnTo>
                      <a:lnTo>
                        <a:pt x="9" y="340"/>
                      </a:lnTo>
                      <a:lnTo>
                        <a:pt x="12" y="363"/>
                      </a:lnTo>
                      <a:lnTo>
                        <a:pt x="14" y="386"/>
                      </a:lnTo>
                      <a:lnTo>
                        <a:pt x="18" y="407"/>
                      </a:lnTo>
                      <a:lnTo>
                        <a:pt x="23" y="427"/>
                      </a:lnTo>
                      <a:lnTo>
                        <a:pt x="28" y="445"/>
                      </a:lnTo>
                      <a:lnTo>
                        <a:pt x="33" y="462"/>
                      </a:lnTo>
                      <a:lnTo>
                        <a:pt x="40" y="478"/>
                      </a:lnTo>
                      <a:lnTo>
                        <a:pt x="46" y="490"/>
                      </a:lnTo>
                      <a:lnTo>
                        <a:pt x="53" y="501"/>
                      </a:lnTo>
                      <a:lnTo>
                        <a:pt x="61" y="510"/>
                      </a:lnTo>
                      <a:lnTo>
                        <a:pt x="58" y="507"/>
                      </a:lnTo>
                      <a:lnTo>
                        <a:pt x="66" y="514"/>
                      </a:lnTo>
                      <a:lnTo>
                        <a:pt x="73" y="517"/>
                      </a:lnTo>
                      <a:lnTo>
                        <a:pt x="81" y="519"/>
                      </a:lnTo>
                      <a:lnTo>
                        <a:pt x="90" y="517"/>
                      </a:lnTo>
                      <a:lnTo>
                        <a:pt x="99" y="512"/>
                      </a:lnTo>
                      <a:lnTo>
                        <a:pt x="107" y="505"/>
                      </a:lnTo>
                      <a:lnTo>
                        <a:pt x="104" y="507"/>
                      </a:lnTo>
                      <a:lnTo>
                        <a:pt x="112" y="496"/>
                      </a:lnTo>
                      <a:lnTo>
                        <a:pt x="120" y="481"/>
                      </a:lnTo>
                      <a:lnTo>
                        <a:pt x="126" y="465"/>
                      </a:lnTo>
                      <a:lnTo>
                        <a:pt x="133" y="444"/>
                      </a:lnTo>
                      <a:lnTo>
                        <a:pt x="139" y="4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" name="Freeform 165"/>
                <p:cNvSpPr>
                  <a:spLocks/>
                </p:cNvSpPr>
                <p:nvPr/>
              </p:nvSpPr>
              <p:spPr bwMode="auto">
                <a:xfrm>
                  <a:off x="2469" y="3578"/>
                  <a:ext cx="25" cy="31"/>
                </a:xfrm>
                <a:custGeom>
                  <a:avLst/>
                  <a:gdLst>
                    <a:gd name="T0" fmla="*/ 1 w 35"/>
                    <a:gd name="T1" fmla="*/ 0 h 63"/>
                    <a:gd name="T2" fmla="*/ 1 w 35"/>
                    <a:gd name="T3" fmla="*/ 0 h 63"/>
                    <a:gd name="T4" fmla="*/ 0 w 35"/>
                    <a:gd name="T5" fmla="*/ 0 h 63"/>
                    <a:gd name="T6" fmla="*/ 1 w 35"/>
                    <a:gd name="T7" fmla="*/ 0 h 63"/>
                    <a:gd name="T8" fmla="*/ 1 w 35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63"/>
                    <a:gd name="T17" fmla="*/ 35 w 35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63">
                      <a:moveTo>
                        <a:pt x="35" y="0"/>
                      </a:moveTo>
                      <a:lnTo>
                        <a:pt x="35" y="63"/>
                      </a:lnTo>
                      <a:lnTo>
                        <a:pt x="0" y="10"/>
                      </a:lnTo>
                      <a:lnTo>
                        <a:pt x="20" y="14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" name="Rectangle 166"/>
                <p:cNvSpPr>
                  <a:spLocks noChangeArrowheads="1"/>
                </p:cNvSpPr>
                <p:nvPr/>
              </p:nvSpPr>
              <p:spPr bwMode="auto">
                <a:xfrm>
                  <a:off x="2419" y="3440"/>
                  <a:ext cx="75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400">
                      <a:solidFill>
                        <a:srgbClr val="000000"/>
                      </a:solidFill>
                    </a:rPr>
                    <a:t>C</a:t>
                  </a:r>
                  <a:endParaRPr lang="fr-FR" sz="1400"/>
                </a:p>
              </p:txBody>
            </p:sp>
            <p:sp>
              <p:nvSpPr>
                <p:cNvPr id="32" name="Freeform 167"/>
                <p:cNvSpPr>
                  <a:spLocks/>
                </p:cNvSpPr>
                <p:nvPr/>
              </p:nvSpPr>
              <p:spPr bwMode="auto">
                <a:xfrm>
                  <a:off x="2775" y="3556"/>
                  <a:ext cx="101" cy="272"/>
                </a:xfrm>
                <a:custGeom>
                  <a:avLst/>
                  <a:gdLst>
                    <a:gd name="T0" fmla="*/ 6 w 144"/>
                    <a:gd name="T1" fmla="*/ 1 h 526"/>
                    <a:gd name="T2" fmla="*/ 6 w 144"/>
                    <a:gd name="T3" fmla="*/ 2 h 526"/>
                    <a:gd name="T4" fmla="*/ 6 w 144"/>
                    <a:gd name="T5" fmla="*/ 2 h 526"/>
                    <a:gd name="T6" fmla="*/ 4 w 144"/>
                    <a:gd name="T7" fmla="*/ 2 h 526"/>
                    <a:gd name="T8" fmla="*/ 4 w 144"/>
                    <a:gd name="T9" fmla="*/ 2 h 526"/>
                    <a:gd name="T10" fmla="*/ 4 w 144"/>
                    <a:gd name="T11" fmla="*/ 2 h 526"/>
                    <a:gd name="T12" fmla="*/ 3 w 144"/>
                    <a:gd name="T13" fmla="*/ 2 h 526"/>
                    <a:gd name="T14" fmla="*/ 2 w 144"/>
                    <a:gd name="T15" fmla="*/ 2 h 526"/>
                    <a:gd name="T16" fmla="*/ 2 w 144"/>
                    <a:gd name="T17" fmla="*/ 2 h 526"/>
                    <a:gd name="T18" fmla="*/ 1 w 144"/>
                    <a:gd name="T19" fmla="*/ 2 h 526"/>
                    <a:gd name="T20" fmla="*/ 1 w 144"/>
                    <a:gd name="T21" fmla="*/ 1 h 526"/>
                    <a:gd name="T22" fmla="*/ 1 w 144"/>
                    <a:gd name="T23" fmla="*/ 1 h 526"/>
                    <a:gd name="T24" fmla="*/ 1 w 144"/>
                    <a:gd name="T25" fmla="*/ 1 h 526"/>
                    <a:gd name="T26" fmla="*/ 0 w 144"/>
                    <a:gd name="T27" fmla="*/ 1 h 526"/>
                    <a:gd name="T28" fmla="*/ 0 w 144"/>
                    <a:gd name="T29" fmla="*/ 1 h 526"/>
                    <a:gd name="T30" fmla="*/ 1 w 144"/>
                    <a:gd name="T31" fmla="*/ 1 h 526"/>
                    <a:gd name="T32" fmla="*/ 1 w 144"/>
                    <a:gd name="T33" fmla="*/ 1 h 526"/>
                    <a:gd name="T34" fmla="*/ 1 w 144"/>
                    <a:gd name="T35" fmla="*/ 1 h 526"/>
                    <a:gd name="T36" fmla="*/ 1 w 144"/>
                    <a:gd name="T37" fmla="*/ 1 h 526"/>
                    <a:gd name="T38" fmla="*/ 2 w 144"/>
                    <a:gd name="T39" fmla="*/ 1 h 526"/>
                    <a:gd name="T40" fmla="*/ 2 w 144"/>
                    <a:gd name="T41" fmla="*/ 1 h 526"/>
                    <a:gd name="T42" fmla="*/ 3 w 144"/>
                    <a:gd name="T43" fmla="*/ 1 h 526"/>
                    <a:gd name="T44" fmla="*/ 3 w 144"/>
                    <a:gd name="T45" fmla="*/ 0 h 526"/>
                    <a:gd name="T46" fmla="*/ 4 w 144"/>
                    <a:gd name="T47" fmla="*/ 1 h 526"/>
                    <a:gd name="T48" fmla="*/ 4 w 144"/>
                    <a:gd name="T49" fmla="*/ 1 h 526"/>
                    <a:gd name="T50" fmla="*/ 6 w 144"/>
                    <a:gd name="T51" fmla="*/ 1 h 526"/>
                    <a:gd name="T52" fmla="*/ 6 w 144"/>
                    <a:gd name="T53" fmla="*/ 1 h 526"/>
                    <a:gd name="T54" fmla="*/ 6 w 144"/>
                    <a:gd name="T55" fmla="*/ 1 h 526"/>
                    <a:gd name="T56" fmla="*/ 5 w 144"/>
                    <a:gd name="T57" fmla="*/ 1 h 526"/>
                    <a:gd name="T58" fmla="*/ 4 w 144"/>
                    <a:gd name="T59" fmla="*/ 1 h 526"/>
                    <a:gd name="T60" fmla="*/ 4 w 144"/>
                    <a:gd name="T61" fmla="*/ 1 h 526"/>
                    <a:gd name="T62" fmla="*/ 3 w 144"/>
                    <a:gd name="T63" fmla="*/ 1 h 526"/>
                    <a:gd name="T64" fmla="*/ 3 w 144"/>
                    <a:gd name="T65" fmla="*/ 1 h 526"/>
                    <a:gd name="T66" fmla="*/ 3 w 144"/>
                    <a:gd name="T67" fmla="*/ 1 h 526"/>
                    <a:gd name="T68" fmla="*/ 2 w 144"/>
                    <a:gd name="T69" fmla="*/ 1 h 526"/>
                    <a:gd name="T70" fmla="*/ 1 w 144"/>
                    <a:gd name="T71" fmla="*/ 1 h 526"/>
                    <a:gd name="T72" fmla="*/ 1 w 144"/>
                    <a:gd name="T73" fmla="*/ 1 h 526"/>
                    <a:gd name="T74" fmla="*/ 1 w 144"/>
                    <a:gd name="T75" fmla="*/ 1 h 526"/>
                    <a:gd name="T76" fmla="*/ 1 w 144"/>
                    <a:gd name="T77" fmla="*/ 1 h 526"/>
                    <a:gd name="T78" fmla="*/ 1 w 144"/>
                    <a:gd name="T79" fmla="*/ 1 h 526"/>
                    <a:gd name="T80" fmla="*/ 1 w 144"/>
                    <a:gd name="T81" fmla="*/ 1 h 526"/>
                    <a:gd name="T82" fmla="*/ 1 w 144"/>
                    <a:gd name="T83" fmla="*/ 1 h 526"/>
                    <a:gd name="T84" fmla="*/ 1 w 144"/>
                    <a:gd name="T85" fmla="*/ 1 h 526"/>
                    <a:gd name="T86" fmla="*/ 1 w 144"/>
                    <a:gd name="T87" fmla="*/ 1 h 526"/>
                    <a:gd name="T88" fmla="*/ 1 w 144"/>
                    <a:gd name="T89" fmla="*/ 2 h 526"/>
                    <a:gd name="T90" fmla="*/ 2 w 144"/>
                    <a:gd name="T91" fmla="*/ 2 h 526"/>
                    <a:gd name="T92" fmla="*/ 3 w 144"/>
                    <a:gd name="T93" fmla="*/ 2 h 526"/>
                    <a:gd name="T94" fmla="*/ 3 w 144"/>
                    <a:gd name="T95" fmla="*/ 2 h 526"/>
                    <a:gd name="T96" fmla="*/ 4 w 144"/>
                    <a:gd name="T97" fmla="*/ 2 h 526"/>
                    <a:gd name="T98" fmla="*/ 4 w 144"/>
                    <a:gd name="T99" fmla="*/ 2 h 526"/>
                    <a:gd name="T100" fmla="*/ 4 w 144"/>
                    <a:gd name="T101" fmla="*/ 2 h 526"/>
                    <a:gd name="T102" fmla="*/ 5 w 144"/>
                    <a:gd name="T103" fmla="*/ 2 h 526"/>
                    <a:gd name="T104" fmla="*/ 6 w 144"/>
                    <a:gd name="T105" fmla="*/ 2 h 52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44"/>
                    <a:gd name="T160" fmla="*/ 0 h 526"/>
                    <a:gd name="T161" fmla="*/ 144 w 144"/>
                    <a:gd name="T162" fmla="*/ 526 h 52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44" h="526">
                      <a:moveTo>
                        <a:pt x="139" y="423"/>
                      </a:moveTo>
                      <a:lnTo>
                        <a:pt x="142" y="420"/>
                      </a:lnTo>
                      <a:lnTo>
                        <a:pt x="144" y="423"/>
                      </a:lnTo>
                      <a:lnTo>
                        <a:pt x="138" y="446"/>
                      </a:lnTo>
                      <a:lnTo>
                        <a:pt x="131" y="467"/>
                      </a:lnTo>
                      <a:lnTo>
                        <a:pt x="125" y="483"/>
                      </a:lnTo>
                      <a:lnTo>
                        <a:pt x="117" y="498"/>
                      </a:lnTo>
                      <a:lnTo>
                        <a:pt x="110" y="509"/>
                      </a:lnTo>
                      <a:lnTo>
                        <a:pt x="102" y="517"/>
                      </a:lnTo>
                      <a:lnTo>
                        <a:pt x="99" y="519"/>
                      </a:lnTo>
                      <a:lnTo>
                        <a:pt x="90" y="525"/>
                      </a:lnTo>
                      <a:lnTo>
                        <a:pt x="81" y="526"/>
                      </a:lnTo>
                      <a:lnTo>
                        <a:pt x="74" y="525"/>
                      </a:lnTo>
                      <a:lnTo>
                        <a:pt x="66" y="521"/>
                      </a:lnTo>
                      <a:lnTo>
                        <a:pt x="58" y="514"/>
                      </a:lnTo>
                      <a:lnTo>
                        <a:pt x="55" y="512"/>
                      </a:lnTo>
                      <a:lnTo>
                        <a:pt x="48" y="503"/>
                      </a:lnTo>
                      <a:lnTo>
                        <a:pt x="41" y="492"/>
                      </a:lnTo>
                      <a:lnTo>
                        <a:pt x="35" y="480"/>
                      </a:lnTo>
                      <a:lnTo>
                        <a:pt x="28" y="464"/>
                      </a:lnTo>
                      <a:lnTo>
                        <a:pt x="23" y="447"/>
                      </a:lnTo>
                      <a:lnTo>
                        <a:pt x="18" y="429"/>
                      </a:lnTo>
                      <a:lnTo>
                        <a:pt x="13" y="409"/>
                      </a:lnTo>
                      <a:lnTo>
                        <a:pt x="9" y="388"/>
                      </a:lnTo>
                      <a:lnTo>
                        <a:pt x="7" y="365"/>
                      </a:lnTo>
                      <a:lnTo>
                        <a:pt x="4" y="342"/>
                      </a:lnTo>
                      <a:lnTo>
                        <a:pt x="1" y="317"/>
                      </a:lnTo>
                      <a:lnTo>
                        <a:pt x="0" y="291"/>
                      </a:lnTo>
                      <a:lnTo>
                        <a:pt x="0" y="264"/>
                      </a:lnTo>
                      <a:lnTo>
                        <a:pt x="0" y="237"/>
                      </a:lnTo>
                      <a:lnTo>
                        <a:pt x="1" y="212"/>
                      </a:lnTo>
                      <a:lnTo>
                        <a:pt x="4" y="186"/>
                      </a:lnTo>
                      <a:lnTo>
                        <a:pt x="7" y="163"/>
                      </a:lnTo>
                      <a:lnTo>
                        <a:pt x="9" y="140"/>
                      </a:lnTo>
                      <a:lnTo>
                        <a:pt x="13" y="118"/>
                      </a:lnTo>
                      <a:lnTo>
                        <a:pt x="18" y="98"/>
                      </a:lnTo>
                      <a:lnTo>
                        <a:pt x="23" y="79"/>
                      </a:lnTo>
                      <a:lnTo>
                        <a:pt x="28" y="62"/>
                      </a:lnTo>
                      <a:lnTo>
                        <a:pt x="35" y="47"/>
                      </a:lnTo>
                      <a:lnTo>
                        <a:pt x="40" y="34"/>
                      </a:lnTo>
                      <a:lnTo>
                        <a:pt x="48" y="24"/>
                      </a:lnTo>
                      <a:lnTo>
                        <a:pt x="54" y="15"/>
                      </a:lnTo>
                      <a:lnTo>
                        <a:pt x="57" y="12"/>
                      </a:lnTo>
                      <a:lnTo>
                        <a:pt x="65" y="6"/>
                      </a:lnTo>
                      <a:lnTo>
                        <a:pt x="72" y="2"/>
                      </a:lnTo>
                      <a:lnTo>
                        <a:pt x="80" y="0"/>
                      </a:lnTo>
                      <a:lnTo>
                        <a:pt x="89" y="2"/>
                      </a:lnTo>
                      <a:lnTo>
                        <a:pt x="98" y="7"/>
                      </a:lnTo>
                      <a:lnTo>
                        <a:pt x="107" y="15"/>
                      </a:lnTo>
                      <a:lnTo>
                        <a:pt x="110" y="17"/>
                      </a:lnTo>
                      <a:lnTo>
                        <a:pt x="117" y="29"/>
                      </a:lnTo>
                      <a:lnTo>
                        <a:pt x="125" y="43"/>
                      </a:lnTo>
                      <a:lnTo>
                        <a:pt x="131" y="60"/>
                      </a:lnTo>
                      <a:lnTo>
                        <a:pt x="133" y="65"/>
                      </a:lnTo>
                      <a:lnTo>
                        <a:pt x="130" y="67"/>
                      </a:lnTo>
                      <a:lnTo>
                        <a:pt x="128" y="65"/>
                      </a:lnTo>
                      <a:lnTo>
                        <a:pt x="126" y="60"/>
                      </a:lnTo>
                      <a:lnTo>
                        <a:pt x="120" y="43"/>
                      </a:lnTo>
                      <a:lnTo>
                        <a:pt x="112" y="29"/>
                      </a:lnTo>
                      <a:lnTo>
                        <a:pt x="104" y="17"/>
                      </a:lnTo>
                      <a:lnTo>
                        <a:pt x="107" y="20"/>
                      </a:lnTo>
                      <a:lnTo>
                        <a:pt x="98" y="12"/>
                      </a:lnTo>
                      <a:lnTo>
                        <a:pt x="89" y="7"/>
                      </a:lnTo>
                      <a:lnTo>
                        <a:pt x="80" y="6"/>
                      </a:lnTo>
                      <a:lnTo>
                        <a:pt x="72" y="7"/>
                      </a:lnTo>
                      <a:lnTo>
                        <a:pt x="65" y="11"/>
                      </a:lnTo>
                      <a:lnTo>
                        <a:pt x="57" y="17"/>
                      </a:lnTo>
                      <a:lnTo>
                        <a:pt x="59" y="15"/>
                      </a:lnTo>
                      <a:lnTo>
                        <a:pt x="53" y="24"/>
                      </a:lnTo>
                      <a:lnTo>
                        <a:pt x="45" y="34"/>
                      </a:lnTo>
                      <a:lnTo>
                        <a:pt x="40" y="47"/>
                      </a:lnTo>
                      <a:lnTo>
                        <a:pt x="34" y="62"/>
                      </a:lnTo>
                      <a:lnTo>
                        <a:pt x="28" y="79"/>
                      </a:lnTo>
                      <a:lnTo>
                        <a:pt x="23" y="98"/>
                      </a:lnTo>
                      <a:lnTo>
                        <a:pt x="18" y="118"/>
                      </a:lnTo>
                      <a:lnTo>
                        <a:pt x="14" y="140"/>
                      </a:lnTo>
                      <a:lnTo>
                        <a:pt x="12" y="163"/>
                      </a:lnTo>
                      <a:lnTo>
                        <a:pt x="9" y="186"/>
                      </a:lnTo>
                      <a:lnTo>
                        <a:pt x="7" y="212"/>
                      </a:lnTo>
                      <a:lnTo>
                        <a:pt x="5" y="237"/>
                      </a:lnTo>
                      <a:lnTo>
                        <a:pt x="5" y="264"/>
                      </a:lnTo>
                      <a:lnTo>
                        <a:pt x="5" y="291"/>
                      </a:lnTo>
                      <a:lnTo>
                        <a:pt x="7" y="317"/>
                      </a:lnTo>
                      <a:lnTo>
                        <a:pt x="9" y="342"/>
                      </a:lnTo>
                      <a:lnTo>
                        <a:pt x="12" y="365"/>
                      </a:lnTo>
                      <a:lnTo>
                        <a:pt x="14" y="388"/>
                      </a:lnTo>
                      <a:lnTo>
                        <a:pt x="18" y="409"/>
                      </a:lnTo>
                      <a:lnTo>
                        <a:pt x="23" y="429"/>
                      </a:lnTo>
                      <a:lnTo>
                        <a:pt x="28" y="447"/>
                      </a:lnTo>
                      <a:lnTo>
                        <a:pt x="34" y="464"/>
                      </a:lnTo>
                      <a:lnTo>
                        <a:pt x="40" y="480"/>
                      </a:lnTo>
                      <a:lnTo>
                        <a:pt x="46" y="492"/>
                      </a:lnTo>
                      <a:lnTo>
                        <a:pt x="53" y="503"/>
                      </a:lnTo>
                      <a:lnTo>
                        <a:pt x="61" y="512"/>
                      </a:lnTo>
                      <a:lnTo>
                        <a:pt x="58" y="509"/>
                      </a:lnTo>
                      <a:lnTo>
                        <a:pt x="66" y="516"/>
                      </a:lnTo>
                      <a:lnTo>
                        <a:pt x="74" y="519"/>
                      </a:lnTo>
                      <a:lnTo>
                        <a:pt x="81" y="521"/>
                      </a:lnTo>
                      <a:lnTo>
                        <a:pt x="90" y="519"/>
                      </a:lnTo>
                      <a:lnTo>
                        <a:pt x="99" y="514"/>
                      </a:lnTo>
                      <a:lnTo>
                        <a:pt x="107" y="507"/>
                      </a:lnTo>
                      <a:lnTo>
                        <a:pt x="104" y="509"/>
                      </a:lnTo>
                      <a:lnTo>
                        <a:pt x="112" y="498"/>
                      </a:lnTo>
                      <a:lnTo>
                        <a:pt x="120" y="483"/>
                      </a:lnTo>
                      <a:lnTo>
                        <a:pt x="126" y="467"/>
                      </a:lnTo>
                      <a:lnTo>
                        <a:pt x="133" y="446"/>
                      </a:lnTo>
                      <a:lnTo>
                        <a:pt x="139" y="4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" name="Freeform 168"/>
                <p:cNvSpPr>
                  <a:spLocks/>
                </p:cNvSpPr>
                <p:nvPr/>
              </p:nvSpPr>
              <p:spPr bwMode="auto">
                <a:xfrm>
                  <a:off x="2848" y="3576"/>
                  <a:ext cx="25" cy="33"/>
                </a:xfrm>
                <a:custGeom>
                  <a:avLst/>
                  <a:gdLst>
                    <a:gd name="T0" fmla="*/ 1 w 35"/>
                    <a:gd name="T1" fmla="*/ 0 h 63"/>
                    <a:gd name="T2" fmla="*/ 1 w 35"/>
                    <a:gd name="T3" fmla="*/ 1 h 63"/>
                    <a:gd name="T4" fmla="*/ 0 w 35"/>
                    <a:gd name="T5" fmla="*/ 1 h 63"/>
                    <a:gd name="T6" fmla="*/ 1 w 35"/>
                    <a:gd name="T7" fmla="*/ 1 h 63"/>
                    <a:gd name="T8" fmla="*/ 1 w 35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63"/>
                    <a:gd name="T17" fmla="*/ 35 w 35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63">
                      <a:moveTo>
                        <a:pt x="35" y="0"/>
                      </a:moveTo>
                      <a:lnTo>
                        <a:pt x="35" y="63"/>
                      </a:lnTo>
                      <a:lnTo>
                        <a:pt x="0" y="11"/>
                      </a:lnTo>
                      <a:lnTo>
                        <a:pt x="21" y="15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solidFill>
                    <a:srgbClr val="00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" name="Rectangle 169"/>
                <p:cNvSpPr>
                  <a:spLocks noChangeArrowheads="1"/>
                </p:cNvSpPr>
                <p:nvPr/>
              </p:nvSpPr>
              <p:spPr bwMode="auto">
                <a:xfrm>
                  <a:off x="2809" y="3440"/>
                  <a:ext cx="58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400">
                      <a:solidFill>
                        <a:srgbClr val="000000"/>
                      </a:solidFill>
                      <a:latin typeface="Symbol" pitchFamily="18" charset="2"/>
                    </a:rPr>
                    <a:t>q</a:t>
                  </a:r>
                  <a:endParaRPr lang="fr-FR" sz="1400"/>
                </a:p>
              </p:txBody>
            </p:sp>
            <p:sp>
              <p:nvSpPr>
                <p:cNvPr id="35" name="Freeform 170"/>
                <p:cNvSpPr>
                  <a:spLocks/>
                </p:cNvSpPr>
                <p:nvPr/>
              </p:nvSpPr>
              <p:spPr bwMode="auto">
                <a:xfrm>
                  <a:off x="3213" y="3580"/>
                  <a:ext cx="14" cy="223"/>
                </a:xfrm>
                <a:custGeom>
                  <a:avLst/>
                  <a:gdLst>
                    <a:gd name="T0" fmla="*/ 2 w 18"/>
                    <a:gd name="T1" fmla="*/ 1 h 433"/>
                    <a:gd name="T2" fmla="*/ 2 w 18"/>
                    <a:gd name="T3" fmla="*/ 1 h 433"/>
                    <a:gd name="T4" fmla="*/ 2 w 18"/>
                    <a:gd name="T5" fmla="*/ 1 h 433"/>
                    <a:gd name="T6" fmla="*/ 2 w 18"/>
                    <a:gd name="T7" fmla="*/ 1 h 433"/>
                    <a:gd name="T8" fmla="*/ 0 w 18"/>
                    <a:gd name="T9" fmla="*/ 1 h 433"/>
                    <a:gd name="T10" fmla="*/ 0 w 18"/>
                    <a:gd name="T11" fmla="*/ 1 h 433"/>
                    <a:gd name="T12" fmla="*/ 2 w 18"/>
                    <a:gd name="T13" fmla="*/ 1 h 433"/>
                    <a:gd name="T14" fmla="*/ 2 w 18"/>
                    <a:gd name="T15" fmla="*/ 0 h 433"/>
                    <a:gd name="T16" fmla="*/ 2 w 18"/>
                    <a:gd name="T17" fmla="*/ 1 h 433"/>
                    <a:gd name="T18" fmla="*/ 2 w 18"/>
                    <a:gd name="T19" fmla="*/ 1 h 433"/>
                    <a:gd name="T20" fmla="*/ 2 w 18"/>
                    <a:gd name="T21" fmla="*/ 1 h 43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"/>
                    <a:gd name="T34" fmla="*/ 0 h 433"/>
                    <a:gd name="T35" fmla="*/ 18 w 18"/>
                    <a:gd name="T36" fmla="*/ 433 h 43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" h="433">
                      <a:moveTo>
                        <a:pt x="18" y="424"/>
                      </a:moveTo>
                      <a:lnTo>
                        <a:pt x="15" y="430"/>
                      </a:lnTo>
                      <a:lnTo>
                        <a:pt x="9" y="433"/>
                      </a:lnTo>
                      <a:lnTo>
                        <a:pt x="2" y="430"/>
                      </a:lnTo>
                      <a:lnTo>
                        <a:pt x="0" y="424"/>
                      </a:lnTo>
                      <a:lnTo>
                        <a:pt x="0" y="9"/>
                      </a:lnTo>
                      <a:lnTo>
                        <a:pt x="2" y="3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18" y="9"/>
                      </a:lnTo>
                      <a:lnTo>
                        <a:pt x="18" y="4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" name="Freeform 171"/>
                <p:cNvSpPr>
                  <a:spLocks/>
                </p:cNvSpPr>
                <p:nvPr/>
              </p:nvSpPr>
              <p:spPr bwMode="auto">
                <a:xfrm>
                  <a:off x="3213" y="3554"/>
                  <a:ext cx="87" cy="64"/>
                </a:xfrm>
                <a:custGeom>
                  <a:avLst/>
                  <a:gdLst>
                    <a:gd name="T0" fmla="*/ 1 w 122"/>
                    <a:gd name="T1" fmla="*/ 1 h 122"/>
                    <a:gd name="T2" fmla="*/ 1 w 122"/>
                    <a:gd name="T3" fmla="*/ 1 h 122"/>
                    <a:gd name="T4" fmla="*/ 1 w 122"/>
                    <a:gd name="T5" fmla="*/ 1 h 122"/>
                    <a:gd name="T6" fmla="*/ 0 w 122"/>
                    <a:gd name="T7" fmla="*/ 1 h 122"/>
                    <a:gd name="T8" fmla="*/ 1 w 122"/>
                    <a:gd name="T9" fmla="*/ 1 h 122"/>
                    <a:gd name="T10" fmla="*/ 5 w 122"/>
                    <a:gd name="T11" fmla="*/ 1 h 122"/>
                    <a:gd name="T12" fmla="*/ 6 w 122"/>
                    <a:gd name="T13" fmla="*/ 0 h 122"/>
                    <a:gd name="T14" fmla="*/ 6 w 122"/>
                    <a:gd name="T15" fmla="*/ 1 h 122"/>
                    <a:gd name="T16" fmla="*/ 6 w 122"/>
                    <a:gd name="T17" fmla="*/ 1 h 122"/>
                    <a:gd name="T18" fmla="*/ 6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15" y="119"/>
                      </a:moveTo>
                      <a:lnTo>
                        <a:pt x="9" y="122"/>
                      </a:lnTo>
                      <a:lnTo>
                        <a:pt x="2" y="119"/>
                      </a:lnTo>
                      <a:lnTo>
                        <a:pt x="0" y="113"/>
                      </a:lnTo>
                      <a:lnTo>
                        <a:pt x="2" y="106"/>
                      </a:lnTo>
                      <a:lnTo>
                        <a:pt x="107" y="2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2" y="9"/>
                      </a:lnTo>
                      <a:lnTo>
                        <a:pt x="119" y="15"/>
                      </a:lnTo>
                      <a:lnTo>
                        <a:pt x="15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" name="Freeform 172"/>
                <p:cNvSpPr>
                  <a:spLocks/>
                </p:cNvSpPr>
                <p:nvPr/>
              </p:nvSpPr>
              <p:spPr bwMode="auto">
                <a:xfrm>
                  <a:off x="3213" y="3607"/>
                  <a:ext cx="87" cy="64"/>
                </a:xfrm>
                <a:custGeom>
                  <a:avLst/>
                  <a:gdLst>
                    <a:gd name="T0" fmla="*/ 1 w 122"/>
                    <a:gd name="T1" fmla="*/ 1 h 122"/>
                    <a:gd name="T2" fmla="*/ 1 w 122"/>
                    <a:gd name="T3" fmla="*/ 1 h 122"/>
                    <a:gd name="T4" fmla="*/ 1 w 122"/>
                    <a:gd name="T5" fmla="*/ 1 h 122"/>
                    <a:gd name="T6" fmla="*/ 0 w 122"/>
                    <a:gd name="T7" fmla="*/ 1 h 122"/>
                    <a:gd name="T8" fmla="*/ 1 w 122"/>
                    <a:gd name="T9" fmla="*/ 1 h 122"/>
                    <a:gd name="T10" fmla="*/ 5 w 122"/>
                    <a:gd name="T11" fmla="*/ 1 h 122"/>
                    <a:gd name="T12" fmla="*/ 6 w 122"/>
                    <a:gd name="T13" fmla="*/ 0 h 122"/>
                    <a:gd name="T14" fmla="*/ 6 w 122"/>
                    <a:gd name="T15" fmla="*/ 1 h 122"/>
                    <a:gd name="T16" fmla="*/ 6 w 122"/>
                    <a:gd name="T17" fmla="*/ 1 h 122"/>
                    <a:gd name="T18" fmla="*/ 6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15" y="120"/>
                      </a:moveTo>
                      <a:lnTo>
                        <a:pt x="9" y="122"/>
                      </a:lnTo>
                      <a:lnTo>
                        <a:pt x="2" y="120"/>
                      </a:lnTo>
                      <a:lnTo>
                        <a:pt x="0" y="113"/>
                      </a:lnTo>
                      <a:lnTo>
                        <a:pt x="2" y="107"/>
                      </a:lnTo>
                      <a:lnTo>
                        <a:pt x="107" y="2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2" y="9"/>
                      </a:lnTo>
                      <a:lnTo>
                        <a:pt x="119" y="15"/>
                      </a:lnTo>
                      <a:lnTo>
                        <a:pt x="15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" name="Freeform 173"/>
                <p:cNvSpPr>
                  <a:spLocks/>
                </p:cNvSpPr>
                <p:nvPr/>
              </p:nvSpPr>
              <p:spPr bwMode="auto">
                <a:xfrm>
                  <a:off x="3213" y="3663"/>
                  <a:ext cx="87" cy="62"/>
                </a:xfrm>
                <a:custGeom>
                  <a:avLst/>
                  <a:gdLst>
                    <a:gd name="T0" fmla="*/ 1 w 122"/>
                    <a:gd name="T1" fmla="*/ 1 h 123"/>
                    <a:gd name="T2" fmla="*/ 1 w 122"/>
                    <a:gd name="T3" fmla="*/ 1 h 123"/>
                    <a:gd name="T4" fmla="*/ 1 w 122"/>
                    <a:gd name="T5" fmla="*/ 1 h 123"/>
                    <a:gd name="T6" fmla="*/ 0 w 122"/>
                    <a:gd name="T7" fmla="*/ 1 h 123"/>
                    <a:gd name="T8" fmla="*/ 1 w 122"/>
                    <a:gd name="T9" fmla="*/ 1 h 123"/>
                    <a:gd name="T10" fmla="*/ 5 w 122"/>
                    <a:gd name="T11" fmla="*/ 1 h 123"/>
                    <a:gd name="T12" fmla="*/ 6 w 122"/>
                    <a:gd name="T13" fmla="*/ 0 h 123"/>
                    <a:gd name="T14" fmla="*/ 6 w 122"/>
                    <a:gd name="T15" fmla="*/ 1 h 123"/>
                    <a:gd name="T16" fmla="*/ 6 w 122"/>
                    <a:gd name="T17" fmla="*/ 1 h 123"/>
                    <a:gd name="T18" fmla="*/ 6 w 122"/>
                    <a:gd name="T19" fmla="*/ 1 h 123"/>
                    <a:gd name="T20" fmla="*/ 1 w 122"/>
                    <a:gd name="T21" fmla="*/ 1 h 1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3"/>
                    <a:gd name="T35" fmla="*/ 122 w 122"/>
                    <a:gd name="T36" fmla="*/ 123 h 12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3">
                      <a:moveTo>
                        <a:pt x="15" y="120"/>
                      </a:moveTo>
                      <a:lnTo>
                        <a:pt x="9" y="123"/>
                      </a:lnTo>
                      <a:lnTo>
                        <a:pt x="2" y="120"/>
                      </a:lnTo>
                      <a:lnTo>
                        <a:pt x="0" y="114"/>
                      </a:lnTo>
                      <a:lnTo>
                        <a:pt x="2" y="107"/>
                      </a:lnTo>
                      <a:lnTo>
                        <a:pt x="107" y="3"/>
                      </a:lnTo>
                      <a:lnTo>
                        <a:pt x="113" y="0"/>
                      </a:lnTo>
                      <a:lnTo>
                        <a:pt x="119" y="3"/>
                      </a:lnTo>
                      <a:lnTo>
                        <a:pt x="122" y="9"/>
                      </a:lnTo>
                      <a:lnTo>
                        <a:pt x="119" y="16"/>
                      </a:lnTo>
                      <a:lnTo>
                        <a:pt x="15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" name="Freeform 174"/>
                <p:cNvSpPr>
                  <a:spLocks/>
                </p:cNvSpPr>
                <p:nvPr/>
              </p:nvSpPr>
              <p:spPr bwMode="auto">
                <a:xfrm>
                  <a:off x="3213" y="3717"/>
                  <a:ext cx="87" cy="62"/>
                </a:xfrm>
                <a:custGeom>
                  <a:avLst/>
                  <a:gdLst>
                    <a:gd name="T0" fmla="*/ 1 w 122"/>
                    <a:gd name="T1" fmla="*/ 1 h 122"/>
                    <a:gd name="T2" fmla="*/ 1 w 122"/>
                    <a:gd name="T3" fmla="*/ 1 h 122"/>
                    <a:gd name="T4" fmla="*/ 1 w 122"/>
                    <a:gd name="T5" fmla="*/ 1 h 122"/>
                    <a:gd name="T6" fmla="*/ 0 w 122"/>
                    <a:gd name="T7" fmla="*/ 1 h 122"/>
                    <a:gd name="T8" fmla="*/ 1 w 122"/>
                    <a:gd name="T9" fmla="*/ 1 h 122"/>
                    <a:gd name="T10" fmla="*/ 5 w 122"/>
                    <a:gd name="T11" fmla="*/ 1 h 122"/>
                    <a:gd name="T12" fmla="*/ 6 w 122"/>
                    <a:gd name="T13" fmla="*/ 0 h 122"/>
                    <a:gd name="T14" fmla="*/ 6 w 122"/>
                    <a:gd name="T15" fmla="*/ 1 h 122"/>
                    <a:gd name="T16" fmla="*/ 6 w 122"/>
                    <a:gd name="T17" fmla="*/ 1 h 122"/>
                    <a:gd name="T18" fmla="*/ 6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15" y="119"/>
                      </a:moveTo>
                      <a:lnTo>
                        <a:pt x="9" y="122"/>
                      </a:lnTo>
                      <a:lnTo>
                        <a:pt x="2" y="119"/>
                      </a:lnTo>
                      <a:lnTo>
                        <a:pt x="0" y="113"/>
                      </a:lnTo>
                      <a:lnTo>
                        <a:pt x="2" y="106"/>
                      </a:lnTo>
                      <a:lnTo>
                        <a:pt x="107" y="2"/>
                      </a:lnTo>
                      <a:lnTo>
                        <a:pt x="113" y="0"/>
                      </a:lnTo>
                      <a:lnTo>
                        <a:pt x="119" y="2"/>
                      </a:lnTo>
                      <a:lnTo>
                        <a:pt x="122" y="9"/>
                      </a:lnTo>
                      <a:lnTo>
                        <a:pt x="119" y="15"/>
                      </a:lnTo>
                      <a:lnTo>
                        <a:pt x="15" y="1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" name="Freeform 175"/>
                <p:cNvSpPr>
                  <a:spLocks/>
                </p:cNvSpPr>
                <p:nvPr/>
              </p:nvSpPr>
              <p:spPr bwMode="auto">
                <a:xfrm>
                  <a:off x="2455" y="3849"/>
                  <a:ext cx="301" cy="8"/>
                </a:xfrm>
                <a:custGeom>
                  <a:avLst/>
                  <a:gdLst>
                    <a:gd name="T0" fmla="*/ 1 w 432"/>
                    <a:gd name="T1" fmla="*/ 0 h 18"/>
                    <a:gd name="T2" fmla="*/ 1 w 432"/>
                    <a:gd name="T3" fmla="*/ 0 h 18"/>
                    <a:gd name="T4" fmla="*/ 0 w 432"/>
                    <a:gd name="T5" fmla="*/ 0 h 18"/>
                    <a:gd name="T6" fmla="*/ 1 w 432"/>
                    <a:gd name="T7" fmla="*/ 0 h 18"/>
                    <a:gd name="T8" fmla="*/ 1 w 432"/>
                    <a:gd name="T9" fmla="*/ 0 h 18"/>
                    <a:gd name="T10" fmla="*/ 17 w 432"/>
                    <a:gd name="T11" fmla="*/ 0 h 18"/>
                    <a:gd name="T12" fmla="*/ 17 w 432"/>
                    <a:gd name="T13" fmla="*/ 0 h 18"/>
                    <a:gd name="T14" fmla="*/ 17 w 432"/>
                    <a:gd name="T15" fmla="*/ 0 h 18"/>
                    <a:gd name="T16" fmla="*/ 17 w 432"/>
                    <a:gd name="T17" fmla="*/ 0 h 18"/>
                    <a:gd name="T18" fmla="*/ 17 w 432"/>
                    <a:gd name="T19" fmla="*/ 0 h 18"/>
                    <a:gd name="T20" fmla="*/ 1 w 432"/>
                    <a:gd name="T21" fmla="*/ 0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32"/>
                    <a:gd name="T34" fmla="*/ 0 h 18"/>
                    <a:gd name="T35" fmla="*/ 432 w 432"/>
                    <a:gd name="T36" fmla="*/ 18 h 1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32" h="18">
                      <a:moveTo>
                        <a:pt x="9" y="18"/>
                      </a:moveTo>
                      <a:lnTo>
                        <a:pt x="3" y="15"/>
                      </a:lnTo>
                      <a:lnTo>
                        <a:pt x="0" y="9"/>
                      </a:lnTo>
                      <a:lnTo>
                        <a:pt x="3" y="2"/>
                      </a:lnTo>
                      <a:lnTo>
                        <a:pt x="9" y="0"/>
                      </a:lnTo>
                      <a:lnTo>
                        <a:pt x="423" y="0"/>
                      </a:lnTo>
                      <a:lnTo>
                        <a:pt x="430" y="2"/>
                      </a:lnTo>
                      <a:lnTo>
                        <a:pt x="432" y="9"/>
                      </a:lnTo>
                      <a:lnTo>
                        <a:pt x="430" y="15"/>
                      </a:lnTo>
                      <a:lnTo>
                        <a:pt x="423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" name="Freeform 176"/>
                <p:cNvSpPr>
                  <a:spLocks/>
                </p:cNvSpPr>
                <p:nvPr/>
              </p:nvSpPr>
              <p:spPr bwMode="auto">
                <a:xfrm>
                  <a:off x="2706" y="3849"/>
                  <a:ext cx="86" cy="62"/>
                </a:xfrm>
                <a:custGeom>
                  <a:avLst/>
                  <a:gdLst>
                    <a:gd name="T0" fmla="*/ 1 w 122"/>
                    <a:gd name="T1" fmla="*/ 1 h 122"/>
                    <a:gd name="T2" fmla="*/ 0 w 122"/>
                    <a:gd name="T3" fmla="*/ 1 h 122"/>
                    <a:gd name="T4" fmla="*/ 1 w 122"/>
                    <a:gd name="T5" fmla="*/ 1 h 122"/>
                    <a:gd name="T6" fmla="*/ 1 w 122"/>
                    <a:gd name="T7" fmla="*/ 0 h 122"/>
                    <a:gd name="T8" fmla="*/ 1 w 122"/>
                    <a:gd name="T9" fmla="*/ 1 h 122"/>
                    <a:gd name="T10" fmla="*/ 6 w 122"/>
                    <a:gd name="T11" fmla="*/ 1 h 122"/>
                    <a:gd name="T12" fmla="*/ 6 w 122"/>
                    <a:gd name="T13" fmla="*/ 1 h 122"/>
                    <a:gd name="T14" fmla="*/ 6 w 122"/>
                    <a:gd name="T15" fmla="*/ 1 h 122"/>
                    <a:gd name="T16" fmla="*/ 4 w 122"/>
                    <a:gd name="T17" fmla="*/ 1 h 122"/>
                    <a:gd name="T18" fmla="*/ 4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2" y="15"/>
                      </a:moveTo>
                      <a:lnTo>
                        <a:pt x="0" y="9"/>
                      </a:lnTo>
                      <a:lnTo>
                        <a:pt x="2" y="2"/>
                      </a:lnTo>
                      <a:lnTo>
                        <a:pt x="9" y="0"/>
                      </a:lnTo>
                      <a:lnTo>
                        <a:pt x="15" y="2"/>
                      </a:lnTo>
                      <a:lnTo>
                        <a:pt x="119" y="107"/>
                      </a:lnTo>
                      <a:lnTo>
                        <a:pt x="122" y="113"/>
                      </a:lnTo>
                      <a:lnTo>
                        <a:pt x="119" y="120"/>
                      </a:lnTo>
                      <a:lnTo>
                        <a:pt x="113" y="122"/>
                      </a:lnTo>
                      <a:lnTo>
                        <a:pt x="106" y="120"/>
                      </a:lnTo>
                      <a:lnTo>
                        <a:pt x="2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" name="Freeform 177"/>
                <p:cNvSpPr>
                  <a:spLocks/>
                </p:cNvSpPr>
                <p:nvPr/>
              </p:nvSpPr>
              <p:spPr bwMode="auto">
                <a:xfrm>
                  <a:off x="2633" y="3849"/>
                  <a:ext cx="87" cy="62"/>
                </a:xfrm>
                <a:custGeom>
                  <a:avLst/>
                  <a:gdLst>
                    <a:gd name="T0" fmla="*/ 1 w 123"/>
                    <a:gd name="T1" fmla="*/ 1 h 122"/>
                    <a:gd name="T2" fmla="*/ 0 w 123"/>
                    <a:gd name="T3" fmla="*/ 1 h 122"/>
                    <a:gd name="T4" fmla="*/ 1 w 123"/>
                    <a:gd name="T5" fmla="*/ 1 h 122"/>
                    <a:gd name="T6" fmla="*/ 1 w 123"/>
                    <a:gd name="T7" fmla="*/ 0 h 122"/>
                    <a:gd name="T8" fmla="*/ 1 w 123"/>
                    <a:gd name="T9" fmla="*/ 1 h 122"/>
                    <a:gd name="T10" fmla="*/ 6 w 123"/>
                    <a:gd name="T11" fmla="*/ 1 h 122"/>
                    <a:gd name="T12" fmla="*/ 6 w 123"/>
                    <a:gd name="T13" fmla="*/ 1 h 122"/>
                    <a:gd name="T14" fmla="*/ 6 w 123"/>
                    <a:gd name="T15" fmla="*/ 1 h 122"/>
                    <a:gd name="T16" fmla="*/ 5 w 123"/>
                    <a:gd name="T17" fmla="*/ 1 h 122"/>
                    <a:gd name="T18" fmla="*/ 4 w 123"/>
                    <a:gd name="T19" fmla="*/ 1 h 122"/>
                    <a:gd name="T20" fmla="*/ 1 w 123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3"/>
                    <a:gd name="T34" fmla="*/ 0 h 122"/>
                    <a:gd name="T35" fmla="*/ 123 w 123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3" h="122">
                      <a:moveTo>
                        <a:pt x="3" y="15"/>
                      </a:moveTo>
                      <a:lnTo>
                        <a:pt x="0" y="9"/>
                      </a:lnTo>
                      <a:lnTo>
                        <a:pt x="3" y="2"/>
                      </a:lnTo>
                      <a:lnTo>
                        <a:pt x="9" y="0"/>
                      </a:lnTo>
                      <a:lnTo>
                        <a:pt x="16" y="2"/>
                      </a:lnTo>
                      <a:lnTo>
                        <a:pt x="120" y="107"/>
                      </a:lnTo>
                      <a:lnTo>
                        <a:pt x="123" y="113"/>
                      </a:lnTo>
                      <a:lnTo>
                        <a:pt x="120" y="120"/>
                      </a:lnTo>
                      <a:lnTo>
                        <a:pt x="114" y="122"/>
                      </a:lnTo>
                      <a:lnTo>
                        <a:pt x="107" y="120"/>
                      </a:lnTo>
                      <a:lnTo>
                        <a:pt x="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" name="Freeform 178"/>
                <p:cNvSpPr>
                  <a:spLocks/>
                </p:cNvSpPr>
                <p:nvPr/>
              </p:nvSpPr>
              <p:spPr bwMode="auto">
                <a:xfrm>
                  <a:off x="2561" y="3849"/>
                  <a:ext cx="86" cy="62"/>
                </a:xfrm>
                <a:custGeom>
                  <a:avLst/>
                  <a:gdLst>
                    <a:gd name="T0" fmla="*/ 1 w 122"/>
                    <a:gd name="T1" fmla="*/ 1 h 122"/>
                    <a:gd name="T2" fmla="*/ 0 w 122"/>
                    <a:gd name="T3" fmla="*/ 1 h 122"/>
                    <a:gd name="T4" fmla="*/ 1 w 122"/>
                    <a:gd name="T5" fmla="*/ 1 h 122"/>
                    <a:gd name="T6" fmla="*/ 1 w 122"/>
                    <a:gd name="T7" fmla="*/ 0 h 122"/>
                    <a:gd name="T8" fmla="*/ 1 w 122"/>
                    <a:gd name="T9" fmla="*/ 1 h 122"/>
                    <a:gd name="T10" fmla="*/ 6 w 122"/>
                    <a:gd name="T11" fmla="*/ 1 h 122"/>
                    <a:gd name="T12" fmla="*/ 6 w 122"/>
                    <a:gd name="T13" fmla="*/ 1 h 122"/>
                    <a:gd name="T14" fmla="*/ 6 w 122"/>
                    <a:gd name="T15" fmla="*/ 1 h 122"/>
                    <a:gd name="T16" fmla="*/ 4 w 122"/>
                    <a:gd name="T17" fmla="*/ 1 h 122"/>
                    <a:gd name="T18" fmla="*/ 4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3" y="15"/>
                      </a:moveTo>
                      <a:lnTo>
                        <a:pt x="0" y="9"/>
                      </a:lnTo>
                      <a:lnTo>
                        <a:pt x="3" y="2"/>
                      </a:lnTo>
                      <a:lnTo>
                        <a:pt x="9" y="0"/>
                      </a:lnTo>
                      <a:lnTo>
                        <a:pt x="16" y="2"/>
                      </a:lnTo>
                      <a:lnTo>
                        <a:pt x="120" y="107"/>
                      </a:lnTo>
                      <a:lnTo>
                        <a:pt x="122" y="113"/>
                      </a:lnTo>
                      <a:lnTo>
                        <a:pt x="120" y="120"/>
                      </a:lnTo>
                      <a:lnTo>
                        <a:pt x="113" y="122"/>
                      </a:lnTo>
                      <a:lnTo>
                        <a:pt x="107" y="120"/>
                      </a:lnTo>
                      <a:lnTo>
                        <a:pt x="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" name="Freeform 179"/>
                <p:cNvSpPr>
                  <a:spLocks/>
                </p:cNvSpPr>
                <p:nvPr/>
              </p:nvSpPr>
              <p:spPr bwMode="auto">
                <a:xfrm>
                  <a:off x="2488" y="3849"/>
                  <a:ext cx="87" cy="62"/>
                </a:xfrm>
                <a:custGeom>
                  <a:avLst/>
                  <a:gdLst>
                    <a:gd name="T0" fmla="*/ 1 w 122"/>
                    <a:gd name="T1" fmla="*/ 1 h 122"/>
                    <a:gd name="T2" fmla="*/ 0 w 122"/>
                    <a:gd name="T3" fmla="*/ 1 h 122"/>
                    <a:gd name="T4" fmla="*/ 1 w 122"/>
                    <a:gd name="T5" fmla="*/ 1 h 122"/>
                    <a:gd name="T6" fmla="*/ 1 w 122"/>
                    <a:gd name="T7" fmla="*/ 0 h 122"/>
                    <a:gd name="T8" fmla="*/ 1 w 122"/>
                    <a:gd name="T9" fmla="*/ 1 h 122"/>
                    <a:gd name="T10" fmla="*/ 6 w 122"/>
                    <a:gd name="T11" fmla="*/ 1 h 122"/>
                    <a:gd name="T12" fmla="*/ 6 w 122"/>
                    <a:gd name="T13" fmla="*/ 1 h 122"/>
                    <a:gd name="T14" fmla="*/ 6 w 122"/>
                    <a:gd name="T15" fmla="*/ 1 h 122"/>
                    <a:gd name="T16" fmla="*/ 6 w 122"/>
                    <a:gd name="T17" fmla="*/ 1 h 122"/>
                    <a:gd name="T18" fmla="*/ 5 w 122"/>
                    <a:gd name="T19" fmla="*/ 1 h 122"/>
                    <a:gd name="T20" fmla="*/ 1 w 122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2"/>
                    <a:gd name="T34" fmla="*/ 0 h 122"/>
                    <a:gd name="T35" fmla="*/ 122 w 122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2" h="122">
                      <a:moveTo>
                        <a:pt x="2" y="15"/>
                      </a:moveTo>
                      <a:lnTo>
                        <a:pt x="0" y="9"/>
                      </a:lnTo>
                      <a:lnTo>
                        <a:pt x="2" y="2"/>
                      </a:lnTo>
                      <a:lnTo>
                        <a:pt x="9" y="0"/>
                      </a:lnTo>
                      <a:lnTo>
                        <a:pt x="15" y="2"/>
                      </a:lnTo>
                      <a:lnTo>
                        <a:pt x="120" y="107"/>
                      </a:lnTo>
                      <a:lnTo>
                        <a:pt x="122" y="113"/>
                      </a:lnTo>
                      <a:lnTo>
                        <a:pt x="120" y="120"/>
                      </a:lnTo>
                      <a:lnTo>
                        <a:pt x="113" y="122"/>
                      </a:lnTo>
                      <a:lnTo>
                        <a:pt x="107" y="120"/>
                      </a:lnTo>
                      <a:lnTo>
                        <a:pt x="2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" name="Freeform 180"/>
                <p:cNvSpPr>
                  <a:spLocks/>
                </p:cNvSpPr>
                <p:nvPr/>
              </p:nvSpPr>
              <p:spPr bwMode="auto">
                <a:xfrm>
                  <a:off x="2525" y="3661"/>
                  <a:ext cx="158" cy="8"/>
                </a:xfrm>
                <a:custGeom>
                  <a:avLst/>
                  <a:gdLst>
                    <a:gd name="T0" fmla="*/ 1 w 226"/>
                    <a:gd name="T1" fmla="*/ 0 h 18"/>
                    <a:gd name="T2" fmla="*/ 1 w 226"/>
                    <a:gd name="T3" fmla="*/ 0 h 18"/>
                    <a:gd name="T4" fmla="*/ 0 w 226"/>
                    <a:gd name="T5" fmla="*/ 0 h 18"/>
                    <a:gd name="T6" fmla="*/ 1 w 226"/>
                    <a:gd name="T7" fmla="*/ 0 h 18"/>
                    <a:gd name="T8" fmla="*/ 1 w 226"/>
                    <a:gd name="T9" fmla="*/ 0 h 18"/>
                    <a:gd name="T10" fmla="*/ 8 w 226"/>
                    <a:gd name="T11" fmla="*/ 0 h 18"/>
                    <a:gd name="T12" fmla="*/ 9 w 226"/>
                    <a:gd name="T13" fmla="*/ 0 h 18"/>
                    <a:gd name="T14" fmla="*/ 9 w 226"/>
                    <a:gd name="T15" fmla="*/ 0 h 18"/>
                    <a:gd name="T16" fmla="*/ 9 w 226"/>
                    <a:gd name="T17" fmla="*/ 0 h 18"/>
                    <a:gd name="T18" fmla="*/ 8 w 226"/>
                    <a:gd name="T19" fmla="*/ 0 h 18"/>
                    <a:gd name="T20" fmla="*/ 1 w 226"/>
                    <a:gd name="T21" fmla="*/ 0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6"/>
                    <a:gd name="T34" fmla="*/ 0 h 18"/>
                    <a:gd name="T35" fmla="*/ 226 w 226"/>
                    <a:gd name="T36" fmla="*/ 18 h 1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6" h="18">
                      <a:moveTo>
                        <a:pt x="9" y="18"/>
                      </a:moveTo>
                      <a:lnTo>
                        <a:pt x="2" y="15"/>
                      </a:lnTo>
                      <a:lnTo>
                        <a:pt x="0" y="9"/>
                      </a:lnTo>
                      <a:lnTo>
                        <a:pt x="2" y="2"/>
                      </a:lnTo>
                      <a:lnTo>
                        <a:pt x="9" y="0"/>
                      </a:lnTo>
                      <a:lnTo>
                        <a:pt x="217" y="0"/>
                      </a:lnTo>
                      <a:lnTo>
                        <a:pt x="224" y="2"/>
                      </a:lnTo>
                      <a:lnTo>
                        <a:pt x="226" y="9"/>
                      </a:lnTo>
                      <a:lnTo>
                        <a:pt x="224" y="15"/>
                      </a:lnTo>
                      <a:lnTo>
                        <a:pt x="217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" name="Freeform 181"/>
                <p:cNvSpPr>
                  <a:spLocks/>
                </p:cNvSpPr>
                <p:nvPr/>
              </p:nvSpPr>
              <p:spPr bwMode="auto">
                <a:xfrm>
                  <a:off x="2525" y="3715"/>
                  <a:ext cx="158" cy="8"/>
                </a:xfrm>
                <a:custGeom>
                  <a:avLst/>
                  <a:gdLst>
                    <a:gd name="T0" fmla="*/ 1 w 226"/>
                    <a:gd name="T1" fmla="*/ 0 h 18"/>
                    <a:gd name="T2" fmla="*/ 1 w 226"/>
                    <a:gd name="T3" fmla="*/ 0 h 18"/>
                    <a:gd name="T4" fmla="*/ 0 w 226"/>
                    <a:gd name="T5" fmla="*/ 0 h 18"/>
                    <a:gd name="T6" fmla="*/ 1 w 226"/>
                    <a:gd name="T7" fmla="*/ 0 h 18"/>
                    <a:gd name="T8" fmla="*/ 1 w 226"/>
                    <a:gd name="T9" fmla="*/ 0 h 18"/>
                    <a:gd name="T10" fmla="*/ 8 w 226"/>
                    <a:gd name="T11" fmla="*/ 0 h 18"/>
                    <a:gd name="T12" fmla="*/ 9 w 226"/>
                    <a:gd name="T13" fmla="*/ 0 h 18"/>
                    <a:gd name="T14" fmla="*/ 9 w 226"/>
                    <a:gd name="T15" fmla="*/ 0 h 18"/>
                    <a:gd name="T16" fmla="*/ 9 w 226"/>
                    <a:gd name="T17" fmla="*/ 0 h 18"/>
                    <a:gd name="T18" fmla="*/ 8 w 226"/>
                    <a:gd name="T19" fmla="*/ 0 h 18"/>
                    <a:gd name="T20" fmla="*/ 1 w 226"/>
                    <a:gd name="T21" fmla="*/ 0 h 1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26"/>
                    <a:gd name="T34" fmla="*/ 0 h 18"/>
                    <a:gd name="T35" fmla="*/ 226 w 226"/>
                    <a:gd name="T36" fmla="*/ 18 h 1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26" h="18">
                      <a:moveTo>
                        <a:pt x="9" y="18"/>
                      </a:moveTo>
                      <a:lnTo>
                        <a:pt x="2" y="15"/>
                      </a:lnTo>
                      <a:lnTo>
                        <a:pt x="0" y="9"/>
                      </a:lnTo>
                      <a:lnTo>
                        <a:pt x="2" y="3"/>
                      </a:lnTo>
                      <a:lnTo>
                        <a:pt x="9" y="0"/>
                      </a:lnTo>
                      <a:lnTo>
                        <a:pt x="217" y="0"/>
                      </a:lnTo>
                      <a:lnTo>
                        <a:pt x="224" y="3"/>
                      </a:lnTo>
                      <a:lnTo>
                        <a:pt x="226" y="9"/>
                      </a:lnTo>
                      <a:lnTo>
                        <a:pt x="224" y="15"/>
                      </a:lnTo>
                      <a:lnTo>
                        <a:pt x="217" y="18"/>
                      </a:lnTo>
                      <a:lnTo>
                        <a:pt x="9" y="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" name="Freeform 182"/>
                <p:cNvSpPr>
                  <a:spLocks/>
                </p:cNvSpPr>
                <p:nvPr/>
              </p:nvSpPr>
              <p:spPr bwMode="auto">
                <a:xfrm>
                  <a:off x="2597" y="3715"/>
                  <a:ext cx="14" cy="142"/>
                </a:xfrm>
                <a:custGeom>
                  <a:avLst/>
                  <a:gdLst>
                    <a:gd name="T0" fmla="*/ 0 w 18"/>
                    <a:gd name="T1" fmla="*/ 1 h 277"/>
                    <a:gd name="T2" fmla="*/ 2 w 18"/>
                    <a:gd name="T3" fmla="*/ 1 h 277"/>
                    <a:gd name="T4" fmla="*/ 2 w 18"/>
                    <a:gd name="T5" fmla="*/ 0 h 277"/>
                    <a:gd name="T6" fmla="*/ 2 w 18"/>
                    <a:gd name="T7" fmla="*/ 1 h 277"/>
                    <a:gd name="T8" fmla="*/ 2 w 18"/>
                    <a:gd name="T9" fmla="*/ 1 h 277"/>
                    <a:gd name="T10" fmla="*/ 2 w 18"/>
                    <a:gd name="T11" fmla="*/ 1 h 277"/>
                    <a:gd name="T12" fmla="*/ 2 w 18"/>
                    <a:gd name="T13" fmla="*/ 1 h 277"/>
                    <a:gd name="T14" fmla="*/ 2 w 18"/>
                    <a:gd name="T15" fmla="*/ 1 h 277"/>
                    <a:gd name="T16" fmla="*/ 2 w 18"/>
                    <a:gd name="T17" fmla="*/ 1 h 277"/>
                    <a:gd name="T18" fmla="*/ 0 w 18"/>
                    <a:gd name="T19" fmla="*/ 1 h 277"/>
                    <a:gd name="T20" fmla="*/ 0 w 18"/>
                    <a:gd name="T21" fmla="*/ 1 h 27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"/>
                    <a:gd name="T34" fmla="*/ 0 h 277"/>
                    <a:gd name="T35" fmla="*/ 18 w 18"/>
                    <a:gd name="T36" fmla="*/ 277 h 27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" h="277">
                      <a:moveTo>
                        <a:pt x="0" y="9"/>
                      </a:moveTo>
                      <a:lnTo>
                        <a:pt x="2" y="3"/>
                      </a:lnTo>
                      <a:lnTo>
                        <a:pt x="9" y="0"/>
                      </a:lnTo>
                      <a:lnTo>
                        <a:pt x="15" y="3"/>
                      </a:lnTo>
                      <a:lnTo>
                        <a:pt x="18" y="9"/>
                      </a:lnTo>
                      <a:lnTo>
                        <a:pt x="18" y="268"/>
                      </a:lnTo>
                      <a:lnTo>
                        <a:pt x="15" y="274"/>
                      </a:lnTo>
                      <a:lnTo>
                        <a:pt x="9" y="277"/>
                      </a:lnTo>
                      <a:lnTo>
                        <a:pt x="2" y="274"/>
                      </a:lnTo>
                      <a:lnTo>
                        <a:pt x="0" y="268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" name="Freeform 183"/>
                <p:cNvSpPr>
                  <a:spLocks/>
                </p:cNvSpPr>
                <p:nvPr/>
              </p:nvSpPr>
              <p:spPr bwMode="auto">
                <a:xfrm>
                  <a:off x="2491" y="3661"/>
                  <a:ext cx="11" cy="62"/>
                </a:xfrm>
                <a:custGeom>
                  <a:avLst/>
                  <a:gdLst>
                    <a:gd name="T0" fmla="*/ 0 w 18"/>
                    <a:gd name="T1" fmla="*/ 1 h 122"/>
                    <a:gd name="T2" fmla="*/ 1 w 18"/>
                    <a:gd name="T3" fmla="*/ 1 h 122"/>
                    <a:gd name="T4" fmla="*/ 1 w 18"/>
                    <a:gd name="T5" fmla="*/ 0 h 122"/>
                    <a:gd name="T6" fmla="*/ 1 w 18"/>
                    <a:gd name="T7" fmla="*/ 1 h 122"/>
                    <a:gd name="T8" fmla="*/ 1 w 18"/>
                    <a:gd name="T9" fmla="*/ 1 h 122"/>
                    <a:gd name="T10" fmla="*/ 1 w 18"/>
                    <a:gd name="T11" fmla="*/ 1 h 122"/>
                    <a:gd name="T12" fmla="*/ 1 w 18"/>
                    <a:gd name="T13" fmla="*/ 1 h 122"/>
                    <a:gd name="T14" fmla="*/ 1 w 18"/>
                    <a:gd name="T15" fmla="*/ 1 h 122"/>
                    <a:gd name="T16" fmla="*/ 1 w 18"/>
                    <a:gd name="T17" fmla="*/ 1 h 122"/>
                    <a:gd name="T18" fmla="*/ 0 w 18"/>
                    <a:gd name="T19" fmla="*/ 1 h 122"/>
                    <a:gd name="T20" fmla="*/ 0 w 18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"/>
                    <a:gd name="T34" fmla="*/ 0 h 122"/>
                    <a:gd name="T35" fmla="*/ 18 w 18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" h="122">
                      <a:moveTo>
                        <a:pt x="0" y="9"/>
                      </a:moveTo>
                      <a:lnTo>
                        <a:pt x="3" y="2"/>
                      </a:lnTo>
                      <a:lnTo>
                        <a:pt x="9" y="0"/>
                      </a:lnTo>
                      <a:lnTo>
                        <a:pt x="16" y="2"/>
                      </a:lnTo>
                      <a:lnTo>
                        <a:pt x="18" y="9"/>
                      </a:lnTo>
                      <a:lnTo>
                        <a:pt x="18" y="113"/>
                      </a:lnTo>
                      <a:lnTo>
                        <a:pt x="16" y="119"/>
                      </a:lnTo>
                      <a:lnTo>
                        <a:pt x="9" y="122"/>
                      </a:lnTo>
                      <a:lnTo>
                        <a:pt x="3" y="119"/>
                      </a:lnTo>
                      <a:lnTo>
                        <a:pt x="0" y="11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" name="Freeform 184"/>
                <p:cNvSpPr>
                  <a:spLocks/>
                </p:cNvSpPr>
                <p:nvPr/>
              </p:nvSpPr>
              <p:spPr bwMode="auto">
                <a:xfrm>
                  <a:off x="2706" y="3661"/>
                  <a:ext cx="14" cy="62"/>
                </a:xfrm>
                <a:custGeom>
                  <a:avLst/>
                  <a:gdLst>
                    <a:gd name="T0" fmla="*/ 0 w 18"/>
                    <a:gd name="T1" fmla="*/ 1 h 122"/>
                    <a:gd name="T2" fmla="*/ 2 w 18"/>
                    <a:gd name="T3" fmla="*/ 1 h 122"/>
                    <a:gd name="T4" fmla="*/ 2 w 18"/>
                    <a:gd name="T5" fmla="*/ 0 h 122"/>
                    <a:gd name="T6" fmla="*/ 2 w 18"/>
                    <a:gd name="T7" fmla="*/ 1 h 122"/>
                    <a:gd name="T8" fmla="*/ 2 w 18"/>
                    <a:gd name="T9" fmla="*/ 1 h 122"/>
                    <a:gd name="T10" fmla="*/ 2 w 18"/>
                    <a:gd name="T11" fmla="*/ 1 h 122"/>
                    <a:gd name="T12" fmla="*/ 2 w 18"/>
                    <a:gd name="T13" fmla="*/ 1 h 122"/>
                    <a:gd name="T14" fmla="*/ 2 w 18"/>
                    <a:gd name="T15" fmla="*/ 1 h 122"/>
                    <a:gd name="T16" fmla="*/ 2 w 18"/>
                    <a:gd name="T17" fmla="*/ 1 h 122"/>
                    <a:gd name="T18" fmla="*/ 0 w 18"/>
                    <a:gd name="T19" fmla="*/ 1 h 122"/>
                    <a:gd name="T20" fmla="*/ 0 w 18"/>
                    <a:gd name="T21" fmla="*/ 1 h 12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8"/>
                    <a:gd name="T34" fmla="*/ 0 h 122"/>
                    <a:gd name="T35" fmla="*/ 18 w 18"/>
                    <a:gd name="T36" fmla="*/ 122 h 12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8" h="122">
                      <a:moveTo>
                        <a:pt x="0" y="9"/>
                      </a:moveTo>
                      <a:lnTo>
                        <a:pt x="2" y="2"/>
                      </a:lnTo>
                      <a:lnTo>
                        <a:pt x="9" y="0"/>
                      </a:lnTo>
                      <a:lnTo>
                        <a:pt x="15" y="2"/>
                      </a:lnTo>
                      <a:lnTo>
                        <a:pt x="18" y="9"/>
                      </a:lnTo>
                      <a:lnTo>
                        <a:pt x="18" y="113"/>
                      </a:lnTo>
                      <a:lnTo>
                        <a:pt x="15" y="119"/>
                      </a:lnTo>
                      <a:lnTo>
                        <a:pt x="9" y="122"/>
                      </a:lnTo>
                      <a:lnTo>
                        <a:pt x="2" y="119"/>
                      </a:lnTo>
                      <a:lnTo>
                        <a:pt x="0" y="11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" name="Rectangle 185"/>
                <p:cNvSpPr>
                  <a:spLocks noChangeArrowheads="1"/>
                </p:cNvSpPr>
                <p:nvPr/>
              </p:nvSpPr>
              <p:spPr bwMode="auto">
                <a:xfrm>
                  <a:off x="2859" y="3636"/>
                  <a:ext cx="307" cy="1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" name="Freeform 186"/>
                <p:cNvSpPr>
                  <a:spLocks/>
                </p:cNvSpPr>
                <p:nvPr/>
              </p:nvSpPr>
              <p:spPr bwMode="auto">
                <a:xfrm>
                  <a:off x="2856" y="3622"/>
                  <a:ext cx="162" cy="142"/>
                </a:xfrm>
                <a:custGeom>
                  <a:avLst/>
                  <a:gdLst>
                    <a:gd name="T0" fmla="*/ 1 w 233"/>
                    <a:gd name="T1" fmla="*/ 1 h 278"/>
                    <a:gd name="T2" fmla="*/ 1 w 233"/>
                    <a:gd name="T3" fmla="*/ 1 h 278"/>
                    <a:gd name="T4" fmla="*/ 1 w 233"/>
                    <a:gd name="T5" fmla="*/ 1 h 278"/>
                    <a:gd name="T6" fmla="*/ 1 w 233"/>
                    <a:gd name="T7" fmla="*/ 1 h 278"/>
                    <a:gd name="T8" fmla="*/ 1 w 233"/>
                    <a:gd name="T9" fmla="*/ 1 h 278"/>
                    <a:gd name="T10" fmla="*/ 2 w 233"/>
                    <a:gd name="T11" fmla="*/ 1 h 278"/>
                    <a:gd name="T12" fmla="*/ 3 w 233"/>
                    <a:gd name="T13" fmla="*/ 1 h 278"/>
                    <a:gd name="T14" fmla="*/ 5 w 233"/>
                    <a:gd name="T15" fmla="*/ 1 h 278"/>
                    <a:gd name="T16" fmla="*/ 6 w 233"/>
                    <a:gd name="T17" fmla="*/ 1 h 278"/>
                    <a:gd name="T18" fmla="*/ 7 w 233"/>
                    <a:gd name="T19" fmla="*/ 1 h 278"/>
                    <a:gd name="T20" fmla="*/ 8 w 233"/>
                    <a:gd name="T21" fmla="*/ 1 h 278"/>
                    <a:gd name="T22" fmla="*/ 9 w 233"/>
                    <a:gd name="T23" fmla="*/ 1 h 278"/>
                    <a:gd name="T24" fmla="*/ 9 w 233"/>
                    <a:gd name="T25" fmla="*/ 1 h 278"/>
                    <a:gd name="T26" fmla="*/ 8 w 233"/>
                    <a:gd name="T27" fmla="*/ 1 h 278"/>
                    <a:gd name="T28" fmla="*/ 8 w 233"/>
                    <a:gd name="T29" fmla="*/ 1 h 278"/>
                    <a:gd name="T30" fmla="*/ 7 w 233"/>
                    <a:gd name="T31" fmla="*/ 1 h 278"/>
                    <a:gd name="T32" fmla="*/ 6 w 233"/>
                    <a:gd name="T33" fmla="*/ 1 h 278"/>
                    <a:gd name="T34" fmla="*/ 6 w 233"/>
                    <a:gd name="T35" fmla="*/ 1 h 278"/>
                    <a:gd name="T36" fmla="*/ 6 w 233"/>
                    <a:gd name="T37" fmla="*/ 1 h 278"/>
                    <a:gd name="T38" fmla="*/ 6 w 233"/>
                    <a:gd name="T39" fmla="*/ 1 h 278"/>
                    <a:gd name="T40" fmla="*/ 6 w 233"/>
                    <a:gd name="T41" fmla="*/ 1 h 278"/>
                    <a:gd name="T42" fmla="*/ 7 w 233"/>
                    <a:gd name="T43" fmla="*/ 1 h 278"/>
                    <a:gd name="T44" fmla="*/ 8 w 233"/>
                    <a:gd name="T45" fmla="*/ 1 h 278"/>
                    <a:gd name="T46" fmla="*/ 8 w 233"/>
                    <a:gd name="T47" fmla="*/ 1 h 278"/>
                    <a:gd name="T48" fmla="*/ 8 w 233"/>
                    <a:gd name="T49" fmla="*/ 1 h 278"/>
                    <a:gd name="T50" fmla="*/ 8 w 233"/>
                    <a:gd name="T51" fmla="*/ 1 h 278"/>
                    <a:gd name="T52" fmla="*/ 7 w 233"/>
                    <a:gd name="T53" fmla="*/ 1 h 278"/>
                    <a:gd name="T54" fmla="*/ 6 w 233"/>
                    <a:gd name="T55" fmla="*/ 1 h 278"/>
                    <a:gd name="T56" fmla="*/ 5 w 233"/>
                    <a:gd name="T57" fmla="*/ 1 h 278"/>
                    <a:gd name="T58" fmla="*/ 3 w 233"/>
                    <a:gd name="T59" fmla="*/ 1 h 278"/>
                    <a:gd name="T60" fmla="*/ 3 w 233"/>
                    <a:gd name="T61" fmla="*/ 1 h 278"/>
                    <a:gd name="T62" fmla="*/ 1 w 233"/>
                    <a:gd name="T63" fmla="*/ 1 h 278"/>
                    <a:gd name="T64" fmla="*/ 1 w 233"/>
                    <a:gd name="T65" fmla="*/ 1 h 278"/>
                    <a:gd name="T66" fmla="*/ 1 w 233"/>
                    <a:gd name="T67" fmla="*/ 1 h 278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33"/>
                    <a:gd name="T103" fmla="*/ 0 h 278"/>
                    <a:gd name="T104" fmla="*/ 233 w 233"/>
                    <a:gd name="T105" fmla="*/ 278 h 278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33" h="278">
                      <a:moveTo>
                        <a:pt x="18" y="134"/>
                      </a:moveTo>
                      <a:lnTo>
                        <a:pt x="15" y="140"/>
                      </a:lnTo>
                      <a:lnTo>
                        <a:pt x="9" y="143"/>
                      </a:lnTo>
                      <a:lnTo>
                        <a:pt x="2" y="140"/>
                      </a:lnTo>
                      <a:lnTo>
                        <a:pt x="0" y="134"/>
                      </a:lnTo>
                      <a:lnTo>
                        <a:pt x="1" y="105"/>
                      </a:lnTo>
                      <a:lnTo>
                        <a:pt x="6" y="81"/>
                      </a:lnTo>
                      <a:lnTo>
                        <a:pt x="14" y="60"/>
                      </a:lnTo>
                      <a:lnTo>
                        <a:pt x="16" y="54"/>
                      </a:lnTo>
                      <a:lnTo>
                        <a:pt x="29" y="36"/>
                      </a:lnTo>
                      <a:lnTo>
                        <a:pt x="43" y="22"/>
                      </a:lnTo>
                      <a:lnTo>
                        <a:pt x="61" y="11"/>
                      </a:lnTo>
                      <a:lnTo>
                        <a:pt x="68" y="9"/>
                      </a:lnTo>
                      <a:lnTo>
                        <a:pt x="90" y="2"/>
                      </a:lnTo>
                      <a:lnTo>
                        <a:pt x="115" y="0"/>
                      </a:lnTo>
                      <a:lnTo>
                        <a:pt x="133" y="5"/>
                      </a:lnTo>
                      <a:lnTo>
                        <a:pt x="140" y="7"/>
                      </a:lnTo>
                      <a:lnTo>
                        <a:pt x="158" y="16"/>
                      </a:lnTo>
                      <a:lnTo>
                        <a:pt x="176" y="29"/>
                      </a:lnTo>
                      <a:lnTo>
                        <a:pt x="193" y="46"/>
                      </a:lnTo>
                      <a:lnTo>
                        <a:pt x="208" y="65"/>
                      </a:lnTo>
                      <a:lnTo>
                        <a:pt x="220" y="86"/>
                      </a:lnTo>
                      <a:lnTo>
                        <a:pt x="222" y="92"/>
                      </a:lnTo>
                      <a:lnTo>
                        <a:pt x="230" y="116"/>
                      </a:lnTo>
                      <a:lnTo>
                        <a:pt x="233" y="139"/>
                      </a:lnTo>
                      <a:lnTo>
                        <a:pt x="231" y="163"/>
                      </a:lnTo>
                      <a:lnTo>
                        <a:pt x="227" y="186"/>
                      </a:lnTo>
                      <a:lnTo>
                        <a:pt x="221" y="208"/>
                      </a:lnTo>
                      <a:lnTo>
                        <a:pt x="218" y="215"/>
                      </a:lnTo>
                      <a:lnTo>
                        <a:pt x="209" y="234"/>
                      </a:lnTo>
                      <a:lnTo>
                        <a:pt x="199" y="251"/>
                      </a:lnTo>
                      <a:lnTo>
                        <a:pt x="186" y="264"/>
                      </a:lnTo>
                      <a:lnTo>
                        <a:pt x="172" y="273"/>
                      </a:lnTo>
                      <a:lnTo>
                        <a:pt x="166" y="275"/>
                      </a:lnTo>
                      <a:lnTo>
                        <a:pt x="150" y="278"/>
                      </a:lnTo>
                      <a:lnTo>
                        <a:pt x="144" y="275"/>
                      </a:lnTo>
                      <a:lnTo>
                        <a:pt x="141" y="269"/>
                      </a:lnTo>
                      <a:lnTo>
                        <a:pt x="144" y="262"/>
                      </a:lnTo>
                      <a:lnTo>
                        <a:pt x="150" y="260"/>
                      </a:lnTo>
                      <a:lnTo>
                        <a:pt x="166" y="257"/>
                      </a:lnTo>
                      <a:lnTo>
                        <a:pt x="159" y="260"/>
                      </a:lnTo>
                      <a:lnTo>
                        <a:pt x="173" y="251"/>
                      </a:lnTo>
                      <a:lnTo>
                        <a:pt x="186" y="238"/>
                      </a:lnTo>
                      <a:lnTo>
                        <a:pt x="196" y="221"/>
                      </a:lnTo>
                      <a:lnTo>
                        <a:pt x="205" y="202"/>
                      </a:lnTo>
                      <a:lnTo>
                        <a:pt x="203" y="208"/>
                      </a:lnTo>
                      <a:lnTo>
                        <a:pt x="209" y="186"/>
                      </a:lnTo>
                      <a:lnTo>
                        <a:pt x="213" y="163"/>
                      </a:lnTo>
                      <a:lnTo>
                        <a:pt x="214" y="139"/>
                      </a:lnTo>
                      <a:lnTo>
                        <a:pt x="212" y="116"/>
                      </a:lnTo>
                      <a:lnTo>
                        <a:pt x="204" y="92"/>
                      </a:lnTo>
                      <a:lnTo>
                        <a:pt x="207" y="99"/>
                      </a:lnTo>
                      <a:lnTo>
                        <a:pt x="195" y="78"/>
                      </a:lnTo>
                      <a:lnTo>
                        <a:pt x="180" y="59"/>
                      </a:lnTo>
                      <a:lnTo>
                        <a:pt x="163" y="42"/>
                      </a:lnTo>
                      <a:lnTo>
                        <a:pt x="145" y="29"/>
                      </a:lnTo>
                      <a:lnTo>
                        <a:pt x="127" y="20"/>
                      </a:lnTo>
                      <a:lnTo>
                        <a:pt x="133" y="23"/>
                      </a:lnTo>
                      <a:lnTo>
                        <a:pt x="115" y="18"/>
                      </a:lnTo>
                      <a:lnTo>
                        <a:pt x="90" y="20"/>
                      </a:lnTo>
                      <a:lnTo>
                        <a:pt x="68" y="27"/>
                      </a:lnTo>
                      <a:lnTo>
                        <a:pt x="74" y="24"/>
                      </a:lnTo>
                      <a:lnTo>
                        <a:pt x="56" y="34"/>
                      </a:lnTo>
                      <a:lnTo>
                        <a:pt x="42" y="49"/>
                      </a:lnTo>
                      <a:lnTo>
                        <a:pt x="29" y="67"/>
                      </a:lnTo>
                      <a:lnTo>
                        <a:pt x="32" y="60"/>
                      </a:lnTo>
                      <a:lnTo>
                        <a:pt x="24" y="81"/>
                      </a:lnTo>
                      <a:lnTo>
                        <a:pt x="19" y="105"/>
                      </a:lnTo>
                      <a:lnTo>
                        <a:pt x="18" y="13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" name="Freeform 187"/>
                <p:cNvSpPr>
                  <a:spLocks/>
                </p:cNvSpPr>
                <p:nvPr/>
              </p:nvSpPr>
              <p:spPr bwMode="auto">
                <a:xfrm>
                  <a:off x="2906" y="3622"/>
                  <a:ext cx="165" cy="142"/>
                </a:xfrm>
                <a:custGeom>
                  <a:avLst/>
                  <a:gdLst>
                    <a:gd name="T0" fmla="*/ 3 w 239"/>
                    <a:gd name="T1" fmla="*/ 1 h 278"/>
                    <a:gd name="T2" fmla="*/ 3 w 239"/>
                    <a:gd name="T3" fmla="*/ 1 h 278"/>
                    <a:gd name="T4" fmla="*/ 3 w 239"/>
                    <a:gd name="T5" fmla="*/ 1 h 278"/>
                    <a:gd name="T6" fmla="*/ 2 w 239"/>
                    <a:gd name="T7" fmla="*/ 1 h 278"/>
                    <a:gd name="T8" fmla="*/ 1 w 239"/>
                    <a:gd name="T9" fmla="*/ 1 h 278"/>
                    <a:gd name="T10" fmla="*/ 1 w 239"/>
                    <a:gd name="T11" fmla="*/ 1 h 278"/>
                    <a:gd name="T12" fmla="*/ 1 w 239"/>
                    <a:gd name="T13" fmla="*/ 1 h 278"/>
                    <a:gd name="T14" fmla="*/ 1 w 239"/>
                    <a:gd name="T15" fmla="*/ 1 h 278"/>
                    <a:gd name="T16" fmla="*/ 1 w 239"/>
                    <a:gd name="T17" fmla="*/ 1 h 278"/>
                    <a:gd name="T18" fmla="*/ 1 w 239"/>
                    <a:gd name="T19" fmla="*/ 1 h 278"/>
                    <a:gd name="T20" fmla="*/ 2 w 239"/>
                    <a:gd name="T21" fmla="*/ 1 h 278"/>
                    <a:gd name="T22" fmla="*/ 3 w 239"/>
                    <a:gd name="T23" fmla="*/ 1 h 278"/>
                    <a:gd name="T24" fmla="*/ 5 w 239"/>
                    <a:gd name="T25" fmla="*/ 1 h 278"/>
                    <a:gd name="T26" fmla="*/ 6 w 239"/>
                    <a:gd name="T27" fmla="*/ 1 h 278"/>
                    <a:gd name="T28" fmla="*/ 7 w 239"/>
                    <a:gd name="T29" fmla="*/ 1 h 278"/>
                    <a:gd name="T30" fmla="*/ 8 w 239"/>
                    <a:gd name="T31" fmla="*/ 1 h 278"/>
                    <a:gd name="T32" fmla="*/ 8 w 239"/>
                    <a:gd name="T33" fmla="*/ 1 h 278"/>
                    <a:gd name="T34" fmla="*/ 8 w 239"/>
                    <a:gd name="T35" fmla="*/ 1 h 278"/>
                    <a:gd name="T36" fmla="*/ 8 w 239"/>
                    <a:gd name="T37" fmla="*/ 1 h 278"/>
                    <a:gd name="T38" fmla="*/ 8 w 239"/>
                    <a:gd name="T39" fmla="*/ 1 h 278"/>
                    <a:gd name="T40" fmla="*/ 7 w 239"/>
                    <a:gd name="T41" fmla="*/ 1 h 278"/>
                    <a:gd name="T42" fmla="*/ 6 w 239"/>
                    <a:gd name="T43" fmla="*/ 1 h 278"/>
                    <a:gd name="T44" fmla="*/ 6 w 239"/>
                    <a:gd name="T45" fmla="*/ 1 h 278"/>
                    <a:gd name="T46" fmla="*/ 6 w 239"/>
                    <a:gd name="T47" fmla="*/ 1 h 278"/>
                    <a:gd name="T48" fmla="*/ 6 w 239"/>
                    <a:gd name="T49" fmla="*/ 1 h 278"/>
                    <a:gd name="T50" fmla="*/ 6 w 239"/>
                    <a:gd name="T51" fmla="*/ 1 h 278"/>
                    <a:gd name="T52" fmla="*/ 7 w 239"/>
                    <a:gd name="T53" fmla="*/ 1 h 278"/>
                    <a:gd name="T54" fmla="*/ 7 w 239"/>
                    <a:gd name="T55" fmla="*/ 1 h 278"/>
                    <a:gd name="T56" fmla="*/ 8 w 239"/>
                    <a:gd name="T57" fmla="*/ 1 h 278"/>
                    <a:gd name="T58" fmla="*/ 8 w 239"/>
                    <a:gd name="T59" fmla="*/ 1 h 278"/>
                    <a:gd name="T60" fmla="*/ 8 w 239"/>
                    <a:gd name="T61" fmla="*/ 1 h 278"/>
                    <a:gd name="T62" fmla="*/ 7 w 239"/>
                    <a:gd name="T63" fmla="*/ 1 h 278"/>
                    <a:gd name="T64" fmla="*/ 6 w 239"/>
                    <a:gd name="T65" fmla="*/ 1 h 278"/>
                    <a:gd name="T66" fmla="*/ 5 w 239"/>
                    <a:gd name="T67" fmla="*/ 1 h 278"/>
                    <a:gd name="T68" fmla="*/ 3 w 239"/>
                    <a:gd name="T69" fmla="*/ 1 h 278"/>
                    <a:gd name="T70" fmla="*/ 3 w 239"/>
                    <a:gd name="T71" fmla="*/ 1 h 278"/>
                    <a:gd name="T72" fmla="*/ 1 w 239"/>
                    <a:gd name="T73" fmla="*/ 1 h 278"/>
                    <a:gd name="T74" fmla="*/ 1 w 239"/>
                    <a:gd name="T75" fmla="*/ 1 h 278"/>
                    <a:gd name="T76" fmla="*/ 1 w 239"/>
                    <a:gd name="T77" fmla="*/ 1 h 278"/>
                    <a:gd name="T78" fmla="*/ 1 w 239"/>
                    <a:gd name="T79" fmla="*/ 1 h 278"/>
                    <a:gd name="T80" fmla="*/ 1 w 239"/>
                    <a:gd name="T81" fmla="*/ 1 h 278"/>
                    <a:gd name="T82" fmla="*/ 1 w 239"/>
                    <a:gd name="T83" fmla="*/ 1 h 278"/>
                    <a:gd name="T84" fmla="*/ 2 w 239"/>
                    <a:gd name="T85" fmla="*/ 1 h 278"/>
                    <a:gd name="T86" fmla="*/ 3 w 239"/>
                    <a:gd name="T87" fmla="*/ 1 h 278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39"/>
                    <a:gd name="T133" fmla="*/ 0 h 278"/>
                    <a:gd name="T134" fmla="*/ 239 w 239"/>
                    <a:gd name="T135" fmla="*/ 278 h 278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39" h="278">
                      <a:moveTo>
                        <a:pt x="81" y="260"/>
                      </a:moveTo>
                      <a:lnTo>
                        <a:pt x="88" y="262"/>
                      </a:lnTo>
                      <a:lnTo>
                        <a:pt x="90" y="269"/>
                      </a:lnTo>
                      <a:lnTo>
                        <a:pt x="88" y="275"/>
                      </a:lnTo>
                      <a:lnTo>
                        <a:pt x="81" y="278"/>
                      </a:lnTo>
                      <a:lnTo>
                        <a:pt x="71" y="275"/>
                      </a:lnTo>
                      <a:lnTo>
                        <a:pt x="64" y="273"/>
                      </a:lnTo>
                      <a:lnTo>
                        <a:pt x="53" y="266"/>
                      </a:lnTo>
                      <a:lnTo>
                        <a:pt x="41" y="256"/>
                      </a:lnTo>
                      <a:lnTo>
                        <a:pt x="30" y="242"/>
                      </a:lnTo>
                      <a:lnTo>
                        <a:pt x="19" y="224"/>
                      </a:lnTo>
                      <a:lnTo>
                        <a:pt x="10" y="202"/>
                      </a:lnTo>
                      <a:lnTo>
                        <a:pt x="8" y="195"/>
                      </a:lnTo>
                      <a:lnTo>
                        <a:pt x="3" y="171"/>
                      </a:lnTo>
                      <a:lnTo>
                        <a:pt x="0" y="143"/>
                      </a:lnTo>
                      <a:lnTo>
                        <a:pt x="1" y="114"/>
                      </a:lnTo>
                      <a:lnTo>
                        <a:pt x="8" y="88"/>
                      </a:lnTo>
                      <a:lnTo>
                        <a:pt x="15" y="65"/>
                      </a:lnTo>
                      <a:lnTo>
                        <a:pt x="18" y="59"/>
                      </a:lnTo>
                      <a:lnTo>
                        <a:pt x="31" y="40"/>
                      </a:lnTo>
                      <a:lnTo>
                        <a:pt x="46" y="24"/>
                      </a:lnTo>
                      <a:lnTo>
                        <a:pt x="66" y="13"/>
                      </a:lnTo>
                      <a:lnTo>
                        <a:pt x="72" y="10"/>
                      </a:lnTo>
                      <a:lnTo>
                        <a:pt x="94" y="2"/>
                      </a:lnTo>
                      <a:lnTo>
                        <a:pt x="120" y="0"/>
                      </a:lnTo>
                      <a:lnTo>
                        <a:pt x="138" y="5"/>
                      </a:lnTo>
                      <a:lnTo>
                        <a:pt x="144" y="7"/>
                      </a:lnTo>
                      <a:lnTo>
                        <a:pt x="164" y="16"/>
                      </a:lnTo>
                      <a:lnTo>
                        <a:pt x="182" y="29"/>
                      </a:lnTo>
                      <a:lnTo>
                        <a:pt x="200" y="46"/>
                      </a:lnTo>
                      <a:lnTo>
                        <a:pt x="214" y="65"/>
                      </a:lnTo>
                      <a:lnTo>
                        <a:pt x="227" y="86"/>
                      </a:lnTo>
                      <a:lnTo>
                        <a:pt x="229" y="92"/>
                      </a:lnTo>
                      <a:lnTo>
                        <a:pt x="237" y="116"/>
                      </a:lnTo>
                      <a:lnTo>
                        <a:pt x="239" y="139"/>
                      </a:lnTo>
                      <a:lnTo>
                        <a:pt x="238" y="163"/>
                      </a:lnTo>
                      <a:lnTo>
                        <a:pt x="233" y="186"/>
                      </a:lnTo>
                      <a:lnTo>
                        <a:pt x="227" y="208"/>
                      </a:lnTo>
                      <a:lnTo>
                        <a:pt x="224" y="215"/>
                      </a:lnTo>
                      <a:lnTo>
                        <a:pt x="215" y="234"/>
                      </a:lnTo>
                      <a:lnTo>
                        <a:pt x="203" y="251"/>
                      </a:lnTo>
                      <a:lnTo>
                        <a:pt x="191" y="264"/>
                      </a:lnTo>
                      <a:lnTo>
                        <a:pt x="176" y="273"/>
                      </a:lnTo>
                      <a:lnTo>
                        <a:pt x="170" y="275"/>
                      </a:lnTo>
                      <a:lnTo>
                        <a:pt x="154" y="278"/>
                      </a:lnTo>
                      <a:lnTo>
                        <a:pt x="148" y="275"/>
                      </a:lnTo>
                      <a:lnTo>
                        <a:pt x="145" y="269"/>
                      </a:lnTo>
                      <a:lnTo>
                        <a:pt x="148" y="262"/>
                      </a:lnTo>
                      <a:lnTo>
                        <a:pt x="154" y="260"/>
                      </a:lnTo>
                      <a:lnTo>
                        <a:pt x="170" y="257"/>
                      </a:lnTo>
                      <a:lnTo>
                        <a:pt x="164" y="260"/>
                      </a:lnTo>
                      <a:lnTo>
                        <a:pt x="178" y="251"/>
                      </a:lnTo>
                      <a:lnTo>
                        <a:pt x="191" y="238"/>
                      </a:lnTo>
                      <a:lnTo>
                        <a:pt x="202" y="221"/>
                      </a:lnTo>
                      <a:lnTo>
                        <a:pt x="211" y="202"/>
                      </a:lnTo>
                      <a:lnTo>
                        <a:pt x="209" y="208"/>
                      </a:lnTo>
                      <a:lnTo>
                        <a:pt x="215" y="186"/>
                      </a:lnTo>
                      <a:lnTo>
                        <a:pt x="220" y="163"/>
                      </a:lnTo>
                      <a:lnTo>
                        <a:pt x="221" y="139"/>
                      </a:lnTo>
                      <a:lnTo>
                        <a:pt x="219" y="116"/>
                      </a:lnTo>
                      <a:lnTo>
                        <a:pt x="211" y="92"/>
                      </a:lnTo>
                      <a:lnTo>
                        <a:pt x="214" y="99"/>
                      </a:lnTo>
                      <a:lnTo>
                        <a:pt x="201" y="78"/>
                      </a:lnTo>
                      <a:lnTo>
                        <a:pt x="187" y="59"/>
                      </a:lnTo>
                      <a:lnTo>
                        <a:pt x="169" y="42"/>
                      </a:lnTo>
                      <a:lnTo>
                        <a:pt x="151" y="29"/>
                      </a:lnTo>
                      <a:lnTo>
                        <a:pt x="131" y="20"/>
                      </a:lnTo>
                      <a:lnTo>
                        <a:pt x="138" y="23"/>
                      </a:lnTo>
                      <a:lnTo>
                        <a:pt x="120" y="18"/>
                      </a:lnTo>
                      <a:lnTo>
                        <a:pt x="94" y="20"/>
                      </a:lnTo>
                      <a:lnTo>
                        <a:pt x="72" y="28"/>
                      </a:lnTo>
                      <a:lnTo>
                        <a:pt x="79" y="25"/>
                      </a:lnTo>
                      <a:lnTo>
                        <a:pt x="59" y="37"/>
                      </a:lnTo>
                      <a:lnTo>
                        <a:pt x="44" y="52"/>
                      </a:lnTo>
                      <a:lnTo>
                        <a:pt x="31" y="72"/>
                      </a:lnTo>
                      <a:lnTo>
                        <a:pt x="34" y="65"/>
                      </a:lnTo>
                      <a:lnTo>
                        <a:pt x="26" y="88"/>
                      </a:lnTo>
                      <a:lnTo>
                        <a:pt x="19" y="114"/>
                      </a:lnTo>
                      <a:lnTo>
                        <a:pt x="18" y="143"/>
                      </a:lnTo>
                      <a:lnTo>
                        <a:pt x="21" y="171"/>
                      </a:lnTo>
                      <a:lnTo>
                        <a:pt x="26" y="195"/>
                      </a:lnTo>
                      <a:lnTo>
                        <a:pt x="23" y="189"/>
                      </a:lnTo>
                      <a:lnTo>
                        <a:pt x="32" y="211"/>
                      </a:lnTo>
                      <a:lnTo>
                        <a:pt x="43" y="229"/>
                      </a:lnTo>
                      <a:lnTo>
                        <a:pt x="54" y="243"/>
                      </a:lnTo>
                      <a:lnTo>
                        <a:pt x="66" y="253"/>
                      </a:lnTo>
                      <a:lnTo>
                        <a:pt x="77" y="260"/>
                      </a:lnTo>
                      <a:lnTo>
                        <a:pt x="71" y="257"/>
                      </a:lnTo>
                      <a:lnTo>
                        <a:pt x="81" y="2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" name="Freeform 188"/>
                <p:cNvSpPr>
                  <a:spLocks/>
                </p:cNvSpPr>
                <p:nvPr/>
              </p:nvSpPr>
              <p:spPr bwMode="auto">
                <a:xfrm>
                  <a:off x="2957" y="3622"/>
                  <a:ext cx="164" cy="142"/>
                </a:xfrm>
                <a:custGeom>
                  <a:avLst/>
                  <a:gdLst>
                    <a:gd name="T0" fmla="*/ 3 w 240"/>
                    <a:gd name="T1" fmla="*/ 1 h 278"/>
                    <a:gd name="T2" fmla="*/ 3 w 240"/>
                    <a:gd name="T3" fmla="*/ 1 h 278"/>
                    <a:gd name="T4" fmla="*/ 2 w 240"/>
                    <a:gd name="T5" fmla="*/ 1 h 278"/>
                    <a:gd name="T6" fmla="*/ 1 w 240"/>
                    <a:gd name="T7" fmla="*/ 1 h 278"/>
                    <a:gd name="T8" fmla="*/ 1 w 240"/>
                    <a:gd name="T9" fmla="*/ 1 h 278"/>
                    <a:gd name="T10" fmla="*/ 1 w 240"/>
                    <a:gd name="T11" fmla="*/ 1 h 278"/>
                    <a:gd name="T12" fmla="*/ 1 w 240"/>
                    <a:gd name="T13" fmla="*/ 1 h 278"/>
                    <a:gd name="T14" fmla="*/ 0 w 240"/>
                    <a:gd name="T15" fmla="*/ 1 h 278"/>
                    <a:gd name="T16" fmla="*/ 1 w 240"/>
                    <a:gd name="T17" fmla="*/ 1 h 278"/>
                    <a:gd name="T18" fmla="*/ 1 w 240"/>
                    <a:gd name="T19" fmla="*/ 1 h 278"/>
                    <a:gd name="T20" fmla="*/ 1 w 240"/>
                    <a:gd name="T21" fmla="*/ 1 h 278"/>
                    <a:gd name="T22" fmla="*/ 1 w 240"/>
                    <a:gd name="T23" fmla="*/ 1 h 278"/>
                    <a:gd name="T24" fmla="*/ 1 w 240"/>
                    <a:gd name="T25" fmla="*/ 1 h 278"/>
                    <a:gd name="T26" fmla="*/ 2 w 240"/>
                    <a:gd name="T27" fmla="*/ 1 h 278"/>
                    <a:gd name="T28" fmla="*/ 2 w 240"/>
                    <a:gd name="T29" fmla="*/ 1 h 278"/>
                    <a:gd name="T30" fmla="*/ 3 w 240"/>
                    <a:gd name="T31" fmla="*/ 0 h 278"/>
                    <a:gd name="T32" fmla="*/ 5 w 240"/>
                    <a:gd name="T33" fmla="*/ 1 h 278"/>
                    <a:gd name="T34" fmla="*/ 5 w 240"/>
                    <a:gd name="T35" fmla="*/ 1 h 278"/>
                    <a:gd name="T36" fmla="*/ 7 w 240"/>
                    <a:gd name="T37" fmla="*/ 1 h 278"/>
                    <a:gd name="T38" fmla="*/ 8 w 240"/>
                    <a:gd name="T39" fmla="*/ 1 h 278"/>
                    <a:gd name="T40" fmla="*/ 8 w 240"/>
                    <a:gd name="T41" fmla="*/ 1 h 278"/>
                    <a:gd name="T42" fmla="*/ 8 w 240"/>
                    <a:gd name="T43" fmla="*/ 1 h 278"/>
                    <a:gd name="T44" fmla="*/ 8 w 240"/>
                    <a:gd name="T45" fmla="*/ 1 h 278"/>
                    <a:gd name="T46" fmla="*/ 7 w 240"/>
                    <a:gd name="T47" fmla="*/ 1 h 278"/>
                    <a:gd name="T48" fmla="*/ 7 w 240"/>
                    <a:gd name="T49" fmla="*/ 1 h 278"/>
                    <a:gd name="T50" fmla="*/ 5 w 240"/>
                    <a:gd name="T51" fmla="*/ 1 h 278"/>
                    <a:gd name="T52" fmla="*/ 5 w 240"/>
                    <a:gd name="T53" fmla="*/ 1 h 278"/>
                    <a:gd name="T54" fmla="*/ 5 w 240"/>
                    <a:gd name="T55" fmla="*/ 1 h 278"/>
                    <a:gd name="T56" fmla="*/ 5 w 240"/>
                    <a:gd name="T57" fmla="*/ 1 h 278"/>
                    <a:gd name="T58" fmla="*/ 5 w 240"/>
                    <a:gd name="T59" fmla="*/ 1 h 278"/>
                    <a:gd name="T60" fmla="*/ 7 w 240"/>
                    <a:gd name="T61" fmla="*/ 1 h 278"/>
                    <a:gd name="T62" fmla="*/ 7 w 240"/>
                    <a:gd name="T63" fmla="*/ 1 h 278"/>
                    <a:gd name="T64" fmla="*/ 8 w 240"/>
                    <a:gd name="T65" fmla="*/ 1 h 278"/>
                    <a:gd name="T66" fmla="*/ 8 w 240"/>
                    <a:gd name="T67" fmla="*/ 1 h 278"/>
                    <a:gd name="T68" fmla="*/ 7 w 240"/>
                    <a:gd name="T69" fmla="*/ 1 h 278"/>
                    <a:gd name="T70" fmla="*/ 5 w 240"/>
                    <a:gd name="T71" fmla="*/ 1 h 278"/>
                    <a:gd name="T72" fmla="*/ 5 w 240"/>
                    <a:gd name="T73" fmla="*/ 1 h 278"/>
                    <a:gd name="T74" fmla="*/ 5 w 240"/>
                    <a:gd name="T75" fmla="*/ 1 h 278"/>
                    <a:gd name="T76" fmla="*/ 3 w 240"/>
                    <a:gd name="T77" fmla="*/ 1 h 278"/>
                    <a:gd name="T78" fmla="*/ 2 w 240"/>
                    <a:gd name="T79" fmla="*/ 1 h 278"/>
                    <a:gd name="T80" fmla="*/ 2 w 240"/>
                    <a:gd name="T81" fmla="*/ 1 h 278"/>
                    <a:gd name="T82" fmla="*/ 2 w 240"/>
                    <a:gd name="T83" fmla="*/ 1 h 278"/>
                    <a:gd name="T84" fmla="*/ 1 w 240"/>
                    <a:gd name="T85" fmla="*/ 1 h 278"/>
                    <a:gd name="T86" fmla="*/ 1 w 240"/>
                    <a:gd name="T87" fmla="*/ 1 h 278"/>
                    <a:gd name="T88" fmla="*/ 1 w 240"/>
                    <a:gd name="T89" fmla="*/ 1 h 278"/>
                    <a:gd name="T90" fmla="*/ 1 w 240"/>
                    <a:gd name="T91" fmla="*/ 1 h 278"/>
                    <a:gd name="T92" fmla="*/ 1 w 240"/>
                    <a:gd name="T93" fmla="*/ 1 h 278"/>
                    <a:gd name="T94" fmla="*/ 1 w 240"/>
                    <a:gd name="T95" fmla="*/ 1 h 278"/>
                    <a:gd name="T96" fmla="*/ 1 w 240"/>
                    <a:gd name="T97" fmla="*/ 1 h 278"/>
                    <a:gd name="T98" fmla="*/ 1 w 240"/>
                    <a:gd name="T99" fmla="*/ 1 h 278"/>
                    <a:gd name="T100" fmla="*/ 2 w 240"/>
                    <a:gd name="T101" fmla="*/ 1 h 278"/>
                    <a:gd name="T102" fmla="*/ 2 w 240"/>
                    <a:gd name="T103" fmla="*/ 1 h 278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40"/>
                    <a:gd name="T157" fmla="*/ 0 h 278"/>
                    <a:gd name="T158" fmla="*/ 240 w 240"/>
                    <a:gd name="T159" fmla="*/ 278 h 278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40" h="278">
                      <a:moveTo>
                        <a:pt x="81" y="260"/>
                      </a:moveTo>
                      <a:lnTo>
                        <a:pt x="88" y="262"/>
                      </a:lnTo>
                      <a:lnTo>
                        <a:pt x="90" y="269"/>
                      </a:lnTo>
                      <a:lnTo>
                        <a:pt x="88" y="275"/>
                      </a:lnTo>
                      <a:lnTo>
                        <a:pt x="81" y="278"/>
                      </a:lnTo>
                      <a:lnTo>
                        <a:pt x="71" y="275"/>
                      </a:lnTo>
                      <a:lnTo>
                        <a:pt x="64" y="273"/>
                      </a:lnTo>
                      <a:lnTo>
                        <a:pt x="54" y="266"/>
                      </a:lnTo>
                      <a:lnTo>
                        <a:pt x="41" y="256"/>
                      </a:lnTo>
                      <a:lnTo>
                        <a:pt x="30" y="242"/>
                      </a:lnTo>
                      <a:lnTo>
                        <a:pt x="19" y="224"/>
                      </a:lnTo>
                      <a:lnTo>
                        <a:pt x="10" y="202"/>
                      </a:lnTo>
                      <a:lnTo>
                        <a:pt x="8" y="195"/>
                      </a:lnTo>
                      <a:lnTo>
                        <a:pt x="3" y="171"/>
                      </a:lnTo>
                      <a:lnTo>
                        <a:pt x="0" y="143"/>
                      </a:lnTo>
                      <a:lnTo>
                        <a:pt x="0" y="128"/>
                      </a:lnTo>
                      <a:lnTo>
                        <a:pt x="1" y="114"/>
                      </a:lnTo>
                      <a:lnTo>
                        <a:pt x="4" y="101"/>
                      </a:lnTo>
                      <a:lnTo>
                        <a:pt x="8" y="88"/>
                      </a:lnTo>
                      <a:lnTo>
                        <a:pt x="12" y="77"/>
                      </a:lnTo>
                      <a:lnTo>
                        <a:pt x="14" y="70"/>
                      </a:lnTo>
                      <a:lnTo>
                        <a:pt x="19" y="59"/>
                      </a:lnTo>
                      <a:lnTo>
                        <a:pt x="25" y="49"/>
                      </a:lnTo>
                      <a:lnTo>
                        <a:pt x="31" y="40"/>
                      </a:lnTo>
                      <a:lnTo>
                        <a:pt x="39" y="32"/>
                      </a:lnTo>
                      <a:lnTo>
                        <a:pt x="48" y="24"/>
                      </a:lnTo>
                      <a:lnTo>
                        <a:pt x="57" y="18"/>
                      </a:lnTo>
                      <a:lnTo>
                        <a:pt x="67" y="13"/>
                      </a:lnTo>
                      <a:lnTo>
                        <a:pt x="77" y="7"/>
                      </a:lnTo>
                      <a:lnTo>
                        <a:pt x="84" y="5"/>
                      </a:lnTo>
                      <a:lnTo>
                        <a:pt x="97" y="2"/>
                      </a:lnTo>
                      <a:lnTo>
                        <a:pt x="108" y="0"/>
                      </a:lnTo>
                      <a:lnTo>
                        <a:pt x="122" y="0"/>
                      </a:lnTo>
                      <a:lnTo>
                        <a:pt x="140" y="5"/>
                      </a:lnTo>
                      <a:lnTo>
                        <a:pt x="147" y="7"/>
                      </a:lnTo>
                      <a:lnTo>
                        <a:pt x="165" y="16"/>
                      </a:lnTo>
                      <a:lnTo>
                        <a:pt x="183" y="29"/>
                      </a:lnTo>
                      <a:lnTo>
                        <a:pt x="200" y="46"/>
                      </a:lnTo>
                      <a:lnTo>
                        <a:pt x="215" y="65"/>
                      </a:lnTo>
                      <a:lnTo>
                        <a:pt x="227" y="86"/>
                      </a:lnTo>
                      <a:lnTo>
                        <a:pt x="229" y="92"/>
                      </a:lnTo>
                      <a:lnTo>
                        <a:pt x="237" y="116"/>
                      </a:lnTo>
                      <a:lnTo>
                        <a:pt x="240" y="139"/>
                      </a:lnTo>
                      <a:lnTo>
                        <a:pt x="238" y="163"/>
                      </a:lnTo>
                      <a:lnTo>
                        <a:pt x="234" y="186"/>
                      </a:lnTo>
                      <a:lnTo>
                        <a:pt x="228" y="208"/>
                      </a:lnTo>
                      <a:lnTo>
                        <a:pt x="225" y="215"/>
                      </a:lnTo>
                      <a:lnTo>
                        <a:pt x="216" y="234"/>
                      </a:lnTo>
                      <a:lnTo>
                        <a:pt x="206" y="251"/>
                      </a:lnTo>
                      <a:lnTo>
                        <a:pt x="193" y="264"/>
                      </a:lnTo>
                      <a:lnTo>
                        <a:pt x="179" y="273"/>
                      </a:lnTo>
                      <a:lnTo>
                        <a:pt x="173" y="275"/>
                      </a:lnTo>
                      <a:lnTo>
                        <a:pt x="157" y="278"/>
                      </a:lnTo>
                      <a:lnTo>
                        <a:pt x="151" y="275"/>
                      </a:lnTo>
                      <a:lnTo>
                        <a:pt x="148" y="269"/>
                      </a:lnTo>
                      <a:lnTo>
                        <a:pt x="151" y="262"/>
                      </a:lnTo>
                      <a:lnTo>
                        <a:pt x="157" y="260"/>
                      </a:lnTo>
                      <a:lnTo>
                        <a:pt x="173" y="257"/>
                      </a:lnTo>
                      <a:lnTo>
                        <a:pt x="166" y="260"/>
                      </a:lnTo>
                      <a:lnTo>
                        <a:pt x="180" y="251"/>
                      </a:lnTo>
                      <a:lnTo>
                        <a:pt x="193" y="238"/>
                      </a:lnTo>
                      <a:lnTo>
                        <a:pt x="203" y="221"/>
                      </a:lnTo>
                      <a:lnTo>
                        <a:pt x="212" y="202"/>
                      </a:lnTo>
                      <a:lnTo>
                        <a:pt x="210" y="208"/>
                      </a:lnTo>
                      <a:lnTo>
                        <a:pt x="216" y="186"/>
                      </a:lnTo>
                      <a:lnTo>
                        <a:pt x="220" y="163"/>
                      </a:lnTo>
                      <a:lnTo>
                        <a:pt x="221" y="139"/>
                      </a:lnTo>
                      <a:lnTo>
                        <a:pt x="219" y="116"/>
                      </a:lnTo>
                      <a:lnTo>
                        <a:pt x="211" y="92"/>
                      </a:lnTo>
                      <a:lnTo>
                        <a:pt x="214" y="99"/>
                      </a:lnTo>
                      <a:lnTo>
                        <a:pt x="202" y="78"/>
                      </a:lnTo>
                      <a:lnTo>
                        <a:pt x="187" y="59"/>
                      </a:lnTo>
                      <a:lnTo>
                        <a:pt x="170" y="42"/>
                      </a:lnTo>
                      <a:lnTo>
                        <a:pt x="152" y="29"/>
                      </a:lnTo>
                      <a:lnTo>
                        <a:pt x="134" y="20"/>
                      </a:lnTo>
                      <a:lnTo>
                        <a:pt x="140" y="23"/>
                      </a:lnTo>
                      <a:lnTo>
                        <a:pt x="122" y="18"/>
                      </a:lnTo>
                      <a:lnTo>
                        <a:pt x="108" y="18"/>
                      </a:lnTo>
                      <a:lnTo>
                        <a:pt x="97" y="20"/>
                      </a:lnTo>
                      <a:lnTo>
                        <a:pt x="84" y="23"/>
                      </a:lnTo>
                      <a:lnTo>
                        <a:pt x="90" y="20"/>
                      </a:lnTo>
                      <a:lnTo>
                        <a:pt x="80" y="25"/>
                      </a:lnTo>
                      <a:lnTo>
                        <a:pt x="70" y="31"/>
                      </a:lnTo>
                      <a:lnTo>
                        <a:pt x="61" y="37"/>
                      </a:lnTo>
                      <a:lnTo>
                        <a:pt x="52" y="45"/>
                      </a:lnTo>
                      <a:lnTo>
                        <a:pt x="44" y="52"/>
                      </a:lnTo>
                      <a:lnTo>
                        <a:pt x="37" y="61"/>
                      </a:lnTo>
                      <a:lnTo>
                        <a:pt x="32" y="72"/>
                      </a:lnTo>
                      <a:lnTo>
                        <a:pt x="27" y="83"/>
                      </a:lnTo>
                      <a:lnTo>
                        <a:pt x="30" y="77"/>
                      </a:lnTo>
                      <a:lnTo>
                        <a:pt x="26" y="88"/>
                      </a:lnTo>
                      <a:lnTo>
                        <a:pt x="22" y="101"/>
                      </a:lnTo>
                      <a:lnTo>
                        <a:pt x="19" y="114"/>
                      </a:lnTo>
                      <a:lnTo>
                        <a:pt x="18" y="128"/>
                      </a:lnTo>
                      <a:lnTo>
                        <a:pt x="18" y="143"/>
                      </a:lnTo>
                      <a:lnTo>
                        <a:pt x="21" y="171"/>
                      </a:lnTo>
                      <a:lnTo>
                        <a:pt x="26" y="195"/>
                      </a:lnTo>
                      <a:lnTo>
                        <a:pt x="23" y="189"/>
                      </a:lnTo>
                      <a:lnTo>
                        <a:pt x="32" y="211"/>
                      </a:lnTo>
                      <a:lnTo>
                        <a:pt x="43" y="229"/>
                      </a:lnTo>
                      <a:lnTo>
                        <a:pt x="54" y="243"/>
                      </a:lnTo>
                      <a:lnTo>
                        <a:pt x="67" y="253"/>
                      </a:lnTo>
                      <a:lnTo>
                        <a:pt x="77" y="260"/>
                      </a:lnTo>
                      <a:lnTo>
                        <a:pt x="71" y="257"/>
                      </a:lnTo>
                      <a:lnTo>
                        <a:pt x="81" y="2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" name="Freeform 189"/>
                <p:cNvSpPr>
                  <a:spLocks/>
                </p:cNvSpPr>
                <p:nvPr/>
              </p:nvSpPr>
              <p:spPr bwMode="auto">
                <a:xfrm>
                  <a:off x="3015" y="3620"/>
                  <a:ext cx="162" cy="144"/>
                </a:xfrm>
                <a:custGeom>
                  <a:avLst/>
                  <a:gdLst>
                    <a:gd name="T0" fmla="*/ 3 w 231"/>
                    <a:gd name="T1" fmla="*/ 1 h 284"/>
                    <a:gd name="T2" fmla="*/ 3 w 231"/>
                    <a:gd name="T3" fmla="*/ 1 h 284"/>
                    <a:gd name="T4" fmla="*/ 3 w 231"/>
                    <a:gd name="T5" fmla="*/ 1 h 284"/>
                    <a:gd name="T6" fmla="*/ 2 w 231"/>
                    <a:gd name="T7" fmla="*/ 1 h 284"/>
                    <a:gd name="T8" fmla="*/ 1 w 231"/>
                    <a:gd name="T9" fmla="*/ 1 h 284"/>
                    <a:gd name="T10" fmla="*/ 1 w 231"/>
                    <a:gd name="T11" fmla="*/ 1 h 284"/>
                    <a:gd name="T12" fmla="*/ 1 w 231"/>
                    <a:gd name="T13" fmla="*/ 1 h 284"/>
                    <a:gd name="T14" fmla="*/ 0 w 231"/>
                    <a:gd name="T15" fmla="*/ 1 h 284"/>
                    <a:gd name="T16" fmla="*/ 1 w 231"/>
                    <a:gd name="T17" fmla="*/ 1 h 284"/>
                    <a:gd name="T18" fmla="*/ 1 w 231"/>
                    <a:gd name="T19" fmla="*/ 1 h 284"/>
                    <a:gd name="T20" fmla="*/ 1 w 231"/>
                    <a:gd name="T21" fmla="*/ 1 h 284"/>
                    <a:gd name="T22" fmla="*/ 2 w 231"/>
                    <a:gd name="T23" fmla="*/ 1 h 284"/>
                    <a:gd name="T24" fmla="*/ 3 w 231"/>
                    <a:gd name="T25" fmla="*/ 1 h 284"/>
                    <a:gd name="T26" fmla="*/ 4 w 231"/>
                    <a:gd name="T27" fmla="*/ 0 h 284"/>
                    <a:gd name="T28" fmla="*/ 6 w 231"/>
                    <a:gd name="T29" fmla="*/ 1 h 284"/>
                    <a:gd name="T30" fmla="*/ 6 w 231"/>
                    <a:gd name="T31" fmla="*/ 1 h 284"/>
                    <a:gd name="T32" fmla="*/ 8 w 231"/>
                    <a:gd name="T33" fmla="*/ 1 h 284"/>
                    <a:gd name="T34" fmla="*/ 8 w 231"/>
                    <a:gd name="T35" fmla="*/ 1 h 284"/>
                    <a:gd name="T36" fmla="*/ 9 w 231"/>
                    <a:gd name="T37" fmla="*/ 1 h 284"/>
                    <a:gd name="T38" fmla="*/ 9 w 231"/>
                    <a:gd name="T39" fmla="*/ 1 h 284"/>
                    <a:gd name="T40" fmla="*/ 9 w 231"/>
                    <a:gd name="T41" fmla="*/ 1 h 284"/>
                    <a:gd name="T42" fmla="*/ 9 w 231"/>
                    <a:gd name="T43" fmla="*/ 1 h 284"/>
                    <a:gd name="T44" fmla="*/ 9 w 231"/>
                    <a:gd name="T45" fmla="*/ 1 h 284"/>
                    <a:gd name="T46" fmla="*/ 9 w 231"/>
                    <a:gd name="T47" fmla="*/ 1 h 284"/>
                    <a:gd name="T48" fmla="*/ 8 w 231"/>
                    <a:gd name="T49" fmla="*/ 1 h 284"/>
                    <a:gd name="T50" fmla="*/ 8 w 231"/>
                    <a:gd name="T51" fmla="*/ 1 h 284"/>
                    <a:gd name="T52" fmla="*/ 8 w 231"/>
                    <a:gd name="T53" fmla="*/ 1 h 284"/>
                    <a:gd name="T54" fmla="*/ 7 w 231"/>
                    <a:gd name="T55" fmla="*/ 1 h 284"/>
                    <a:gd name="T56" fmla="*/ 6 w 231"/>
                    <a:gd name="T57" fmla="*/ 1 h 284"/>
                    <a:gd name="T58" fmla="*/ 6 w 231"/>
                    <a:gd name="T59" fmla="*/ 1 h 284"/>
                    <a:gd name="T60" fmla="*/ 4 w 231"/>
                    <a:gd name="T61" fmla="*/ 1 h 284"/>
                    <a:gd name="T62" fmla="*/ 3 w 231"/>
                    <a:gd name="T63" fmla="*/ 1 h 284"/>
                    <a:gd name="T64" fmla="*/ 3 w 231"/>
                    <a:gd name="T65" fmla="*/ 1 h 284"/>
                    <a:gd name="T66" fmla="*/ 1 w 231"/>
                    <a:gd name="T67" fmla="*/ 1 h 284"/>
                    <a:gd name="T68" fmla="*/ 1 w 231"/>
                    <a:gd name="T69" fmla="*/ 1 h 284"/>
                    <a:gd name="T70" fmla="*/ 1 w 231"/>
                    <a:gd name="T71" fmla="*/ 1 h 284"/>
                    <a:gd name="T72" fmla="*/ 1 w 231"/>
                    <a:gd name="T73" fmla="*/ 1 h 284"/>
                    <a:gd name="T74" fmla="*/ 1 w 231"/>
                    <a:gd name="T75" fmla="*/ 1 h 284"/>
                    <a:gd name="T76" fmla="*/ 1 w 231"/>
                    <a:gd name="T77" fmla="*/ 1 h 284"/>
                    <a:gd name="T78" fmla="*/ 2 w 231"/>
                    <a:gd name="T79" fmla="*/ 1 h 284"/>
                    <a:gd name="T80" fmla="*/ 3 w 231"/>
                    <a:gd name="T81" fmla="*/ 1 h 284"/>
                    <a:gd name="T82" fmla="*/ 3 w 231"/>
                    <a:gd name="T83" fmla="*/ 1 h 28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31"/>
                    <a:gd name="T127" fmla="*/ 0 h 284"/>
                    <a:gd name="T128" fmla="*/ 231 w 231"/>
                    <a:gd name="T129" fmla="*/ 284 h 28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31" h="284">
                      <a:moveTo>
                        <a:pt x="71" y="266"/>
                      </a:moveTo>
                      <a:lnTo>
                        <a:pt x="78" y="268"/>
                      </a:lnTo>
                      <a:lnTo>
                        <a:pt x="80" y="275"/>
                      </a:lnTo>
                      <a:lnTo>
                        <a:pt x="78" y="281"/>
                      </a:lnTo>
                      <a:lnTo>
                        <a:pt x="71" y="284"/>
                      </a:lnTo>
                      <a:lnTo>
                        <a:pt x="61" y="283"/>
                      </a:lnTo>
                      <a:lnTo>
                        <a:pt x="54" y="280"/>
                      </a:lnTo>
                      <a:lnTo>
                        <a:pt x="45" y="274"/>
                      </a:lnTo>
                      <a:lnTo>
                        <a:pt x="35" y="263"/>
                      </a:lnTo>
                      <a:lnTo>
                        <a:pt x="27" y="250"/>
                      </a:lnTo>
                      <a:lnTo>
                        <a:pt x="20" y="235"/>
                      </a:lnTo>
                      <a:lnTo>
                        <a:pt x="17" y="228"/>
                      </a:lnTo>
                      <a:lnTo>
                        <a:pt x="11" y="210"/>
                      </a:lnTo>
                      <a:lnTo>
                        <a:pt x="6" y="191"/>
                      </a:lnTo>
                      <a:lnTo>
                        <a:pt x="2" y="170"/>
                      </a:lnTo>
                      <a:lnTo>
                        <a:pt x="0" y="150"/>
                      </a:lnTo>
                      <a:lnTo>
                        <a:pt x="0" y="128"/>
                      </a:lnTo>
                      <a:lnTo>
                        <a:pt x="2" y="107"/>
                      </a:lnTo>
                      <a:lnTo>
                        <a:pt x="7" y="87"/>
                      </a:lnTo>
                      <a:lnTo>
                        <a:pt x="13" y="67"/>
                      </a:lnTo>
                      <a:lnTo>
                        <a:pt x="16" y="61"/>
                      </a:lnTo>
                      <a:lnTo>
                        <a:pt x="26" y="44"/>
                      </a:lnTo>
                      <a:lnTo>
                        <a:pt x="39" y="30"/>
                      </a:lnTo>
                      <a:lnTo>
                        <a:pt x="54" y="19"/>
                      </a:lnTo>
                      <a:lnTo>
                        <a:pt x="71" y="11"/>
                      </a:lnTo>
                      <a:lnTo>
                        <a:pt x="78" y="8"/>
                      </a:lnTo>
                      <a:lnTo>
                        <a:pt x="94" y="3"/>
                      </a:lnTo>
                      <a:lnTo>
                        <a:pt x="110" y="0"/>
                      </a:lnTo>
                      <a:lnTo>
                        <a:pt x="124" y="0"/>
                      </a:lnTo>
                      <a:lnTo>
                        <a:pt x="138" y="3"/>
                      </a:lnTo>
                      <a:lnTo>
                        <a:pt x="151" y="8"/>
                      </a:lnTo>
                      <a:lnTo>
                        <a:pt x="157" y="11"/>
                      </a:lnTo>
                      <a:lnTo>
                        <a:pt x="169" y="19"/>
                      </a:lnTo>
                      <a:lnTo>
                        <a:pt x="179" y="26"/>
                      </a:lnTo>
                      <a:lnTo>
                        <a:pt x="188" y="37"/>
                      </a:lnTo>
                      <a:lnTo>
                        <a:pt x="197" y="48"/>
                      </a:lnTo>
                      <a:lnTo>
                        <a:pt x="205" y="61"/>
                      </a:lnTo>
                      <a:lnTo>
                        <a:pt x="211" y="74"/>
                      </a:lnTo>
                      <a:lnTo>
                        <a:pt x="214" y="80"/>
                      </a:lnTo>
                      <a:lnTo>
                        <a:pt x="219" y="94"/>
                      </a:lnTo>
                      <a:lnTo>
                        <a:pt x="224" y="110"/>
                      </a:lnTo>
                      <a:lnTo>
                        <a:pt x="228" y="124"/>
                      </a:lnTo>
                      <a:lnTo>
                        <a:pt x="231" y="140"/>
                      </a:lnTo>
                      <a:lnTo>
                        <a:pt x="228" y="146"/>
                      </a:lnTo>
                      <a:lnTo>
                        <a:pt x="222" y="149"/>
                      </a:lnTo>
                      <a:lnTo>
                        <a:pt x="215" y="146"/>
                      </a:lnTo>
                      <a:lnTo>
                        <a:pt x="213" y="140"/>
                      </a:lnTo>
                      <a:lnTo>
                        <a:pt x="210" y="124"/>
                      </a:lnTo>
                      <a:lnTo>
                        <a:pt x="206" y="110"/>
                      </a:lnTo>
                      <a:lnTo>
                        <a:pt x="201" y="94"/>
                      </a:lnTo>
                      <a:lnTo>
                        <a:pt x="196" y="80"/>
                      </a:lnTo>
                      <a:lnTo>
                        <a:pt x="199" y="87"/>
                      </a:lnTo>
                      <a:lnTo>
                        <a:pt x="192" y="74"/>
                      </a:lnTo>
                      <a:lnTo>
                        <a:pt x="184" y="61"/>
                      </a:lnTo>
                      <a:lnTo>
                        <a:pt x="175" y="49"/>
                      </a:lnTo>
                      <a:lnTo>
                        <a:pt x="166" y="39"/>
                      </a:lnTo>
                      <a:lnTo>
                        <a:pt x="156" y="31"/>
                      </a:lnTo>
                      <a:lnTo>
                        <a:pt x="145" y="24"/>
                      </a:lnTo>
                      <a:lnTo>
                        <a:pt x="151" y="26"/>
                      </a:lnTo>
                      <a:lnTo>
                        <a:pt x="138" y="21"/>
                      </a:lnTo>
                      <a:lnTo>
                        <a:pt x="124" y="19"/>
                      </a:lnTo>
                      <a:lnTo>
                        <a:pt x="110" y="19"/>
                      </a:lnTo>
                      <a:lnTo>
                        <a:pt x="94" y="21"/>
                      </a:lnTo>
                      <a:lnTo>
                        <a:pt x="78" y="26"/>
                      </a:lnTo>
                      <a:lnTo>
                        <a:pt x="84" y="24"/>
                      </a:lnTo>
                      <a:lnTo>
                        <a:pt x="67" y="31"/>
                      </a:lnTo>
                      <a:lnTo>
                        <a:pt x="52" y="43"/>
                      </a:lnTo>
                      <a:lnTo>
                        <a:pt x="39" y="57"/>
                      </a:lnTo>
                      <a:lnTo>
                        <a:pt x="29" y="74"/>
                      </a:lnTo>
                      <a:lnTo>
                        <a:pt x="31" y="67"/>
                      </a:lnTo>
                      <a:lnTo>
                        <a:pt x="25" y="87"/>
                      </a:lnTo>
                      <a:lnTo>
                        <a:pt x="20" y="107"/>
                      </a:lnTo>
                      <a:lnTo>
                        <a:pt x="18" y="128"/>
                      </a:lnTo>
                      <a:lnTo>
                        <a:pt x="18" y="150"/>
                      </a:lnTo>
                      <a:lnTo>
                        <a:pt x="20" y="170"/>
                      </a:lnTo>
                      <a:lnTo>
                        <a:pt x="24" y="191"/>
                      </a:lnTo>
                      <a:lnTo>
                        <a:pt x="29" y="210"/>
                      </a:lnTo>
                      <a:lnTo>
                        <a:pt x="35" y="228"/>
                      </a:lnTo>
                      <a:lnTo>
                        <a:pt x="33" y="222"/>
                      </a:lnTo>
                      <a:lnTo>
                        <a:pt x="40" y="237"/>
                      </a:lnTo>
                      <a:lnTo>
                        <a:pt x="48" y="250"/>
                      </a:lnTo>
                      <a:lnTo>
                        <a:pt x="58" y="261"/>
                      </a:lnTo>
                      <a:lnTo>
                        <a:pt x="67" y="267"/>
                      </a:lnTo>
                      <a:lnTo>
                        <a:pt x="61" y="264"/>
                      </a:lnTo>
                      <a:lnTo>
                        <a:pt x="71" y="2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" name="Rectangle 190"/>
                <p:cNvSpPr>
                  <a:spLocks noChangeArrowheads="1"/>
                </p:cNvSpPr>
                <p:nvPr/>
              </p:nvSpPr>
              <p:spPr bwMode="auto">
                <a:xfrm>
                  <a:off x="2982" y="3502"/>
                  <a:ext cx="56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fr-FR" sz="1400">
                      <a:solidFill>
                        <a:srgbClr val="000000"/>
                      </a:solidFill>
                    </a:rPr>
                    <a:t>k</a:t>
                  </a:r>
                  <a:endParaRPr lang="fr-FR" sz="1400"/>
                </a:p>
              </p:txBody>
            </p:sp>
            <p:sp>
              <p:nvSpPr>
                <p:cNvPr id="56" name="Line 191"/>
                <p:cNvSpPr>
                  <a:spLocks noChangeShapeType="1"/>
                </p:cNvSpPr>
                <p:nvPr/>
              </p:nvSpPr>
              <p:spPr bwMode="auto">
                <a:xfrm>
                  <a:off x="2317" y="3692"/>
                  <a:ext cx="5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57" name="Line 192"/>
                <p:cNvSpPr>
                  <a:spLocks noChangeShapeType="1"/>
                </p:cNvSpPr>
                <p:nvPr/>
              </p:nvSpPr>
              <p:spPr bwMode="auto">
                <a:xfrm>
                  <a:off x="3172" y="3692"/>
                  <a:ext cx="4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fr-FR"/>
                </a:p>
              </p:txBody>
            </p:sp>
            <p:graphicFrame>
              <p:nvGraphicFramePr>
                <p:cNvPr id="58" name="Object 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450016141"/>
                    </p:ext>
                  </p:extLst>
                </p:nvPr>
              </p:nvGraphicFramePr>
              <p:xfrm>
                <a:off x="2535" y="3959"/>
                <a:ext cx="543" cy="18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8" imgW="596880" imgH="203040" progId="Equation.3">
                        <p:embed/>
                      </p:oleObj>
                    </mc:Choice>
                    <mc:Fallback>
                      <p:oleObj name="Équation" r:id="rId8" imgW="59688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535" y="3959"/>
                              <a:ext cx="543" cy="18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rgbClr val="FF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pic>
            <p:nvPicPr>
              <p:cNvPr id="28" name="Picture 78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1310" y="3156413"/>
                <a:ext cx="2656631" cy="18250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84" name="ZoneTexte 83"/>
            <p:cNvSpPr txBox="1"/>
            <p:nvPr/>
          </p:nvSpPr>
          <p:spPr>
            <a:xfrm>
              <a:off x="5021647" y="3176200"/>
              <a:ext cx="87432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72000" tIns="0" rIns="72000" bIns="0" rtlCol="0">
              <a:spAutoFit/>
            </a:bodyPr>
            <a:lstStyle/>
            <a:p>
              <a:r>
                <a:rPr lang="fr-FR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torsion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67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71775" y="4837113"/>
            <a:ext cx="4999038" cy="1462087"/>
            <a:chOff x="1225" y="2819"/>
            <a:chExt cx="3149" cy="921"/>
          </a:xfrm>
        </p:grpSpPr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3161" y="2838"/>
              <a:ext cx="16" cy="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700">
                  <a:solidFill>
                    <a:srgbClr val="000000"/>
                  </a:solidFill>
                  <a:latin typeface="Arial" charset="0"/>
                </a:rPr>
                <a:t> </a:t>
              </a:r>
              <a:endParaRPr lang="fr-FR"/>
            </a:p>
          </p:txBody>
        </p:sp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3346" y="3039"/>
              <a:ext cx="1028" cy="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fr-FR" sz="1400">
                  <a:solidFill>
                    <a:srgbClr val="000000"/>
                  </a:solidFill>
                </a:rPr>
                <a:t>débit de chaleur Q</a:t>
              </a:r>
            </a:p>
            <a:p>
              <a:pPr>
                <a:lnSpc>
                  <a:spcPct val="110000"/>
                </a:lnSpc>
              </a:pPr>
              <a:r>
                <a:rPr lang="fr-FR" sz="1400">
                  <a:solidFill>
                    <a:srgbClr val="000000"/>
                  </a:solidFill>
                </a:rPr>
                <a:t>capacité calorifique C</a:t>
              </a:r>
            </a:p>
            <a:p>
              <a:pPr>
                <a:lnSpc>
                  <a:spcPct val="110000"/>
                </a:lnSpc>
              </a:pPr>
              <a:r>
                <a:rPr lang="fr-FR" sz="1400">
                  <a:solidFill>
                    <a:srgbClr val="000000"/>
                  </a:solidFill>
                </a:rPr>
                <a:t>température </a:t>
              </a:r>
              <a:r>
                <a:rPr lang="fr-FR">
                  <a:solidFill>
                    <a:srgbClr val="000000"/>
                  </a:solidFill>
                  <a:latin typeface="Symbol" pitchFamily="18" charset="2"/>
                  <a:sym typeface="Symbol" pitchFamily="18" charset="2"/>
                </a:rPr>
                <a:t></a:t>
              </a:r>
              <a:endParaRPr lang="fr-FR" sz="1400">
                <a:solidFill>
                  <a:srgbClr val="000000"/>
                </a:solidFill>
              </a:endParaRPr>
            </a:p>
            <a:p>
              <a:pPr>
                <a:lnSpc>
                  <a:spcPct val="110000"/>
                </a:lnSpc>
              </a:pPr>
              <a:r>
                <a:rPr lang="fr-FR" sz="1400">
                  <a:solidFill>
                    <a:srgbClr val="000000"/>
                  </a:solidFill>
                </a:rPr>
                <a:t>résistance thermique R</a:t>
              </a: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1301" y="3220"/>
              <a:ext cx="123" cy="3"/>
            </a:xfrm>
            <a:custGeom>
              <a:avLst/>
              <a:gdLst>
                <a:gd name="T0" fmla="*/ 1 w 188"/>
                <a:gd name="T1" fmla="*/ 1 h 5"/>
                <a:gd name="T2" fmla="*/ 0 w 188"/>
                <a:gd name="T3" fmla="*/ 1 h 5"/>
                <a:gd name="T4" fmla="*/ 1 w 188"/>
                <a:gd name="T5" fmla="*/ 0 h 5"/>
                <a:gd name="T6" fmla="*/ 4 w 188"/>
                <a:gd name="T7" fmla="*/ 0 h 5"/>
                <a:gd name="T8" fmla="*/ 4 w 188"/>
                <a:gd name="T9" fmla="*/ 1 h 5"/>
                <a:gd name="T10" fmla="*/ 4 w 188"/>
                <a:gd name="T11" fmla="*/ 1 h 5"/>
                <a:gd name="T12" fmla="*/ 1 w 188"/>
                <a:gd name="T13" fmla="*/ 1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8"/>
                <a:gd name="T22" fmla="*/ 0 h 5"/>
                <a:gd name="T23" fmla="*/ 188 w 188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8" h="5">
                  <a:moveTo>
                    <a:pt x="3" y="5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85" y="0"/>
                  </a:lnTo>
                  <a:lnTo>
                    <a:pt x="188" y="3"/>
                  </a:lnTo>
                  <a:lnTo>
                    <a:pt x="185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400" y="3262"/>
              <a:ext cx="71" cy="49"/>
            </a:xfrm>
            <a:custGeom>
              <a:avLst/>
              <a:gdLst>
                <a:gd name="T0" fmla="*/ 0 w 110"/>
                <a:gd name="T1" fmla="*/ 0 h 65"/>
                <a:gd name="T2" fmla="*/ 2 w 110"/>
                <a:gd name="T3" fmla="*/ 3 h 65"/>
                <a:gd name="T4" fmla="*/ 0 w 110"/>
                <a:gd name="T5" fmla="*/ 5 h 65"/>
                <a:gd name="T6" fmla="*/ 1 w 110"/>
                <a:gd name="T7" fmla="*/ 3 h 65"/>
                <a:gd name="T8" fmla="*/ 0 w 110"/>
                <a:gd name="T9" fmla="*/ 0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65"/>
                <a:gd name="T17" fmla="*/ 110 w 110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65">
                  <a:moveTo>
                    <a:pt x="0" y="0"/>
                  </a:moveTo>
                  <a:lnTo>
                    <a:pt x="110" y="33"/>
                  </a:lnTo>
                  <a:lnTo>
                    <a:pt x="0" y="65"/>
                  </a:lnTo>
                  <a:lnTo>
                    <a:pt x="18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1283" y="3007"/>
              <a:ext cx="1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</a:rPr>
                <a:t>Q</a:t>
              </a:r>
              <a:endParaRPr lang="fr-FR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16" y="3062"/>
              <a:ext cx="510" cy="6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1510" y="3056"/>
              <a:ext cx="521" cy="684"/>
            </a:xfrm>
            <a:custGeom>
              <a:avLst/>
              <a:gdLst>
                <a:gd name="T0" fmla="*/ 0 w 796"/>
                <a:gd name="T1" fmla="*/ 2 h 900"/>
                <a:gd name="T2" fmla="*/ 1 w 796"/>
                <a:gd name="T3" fmla="*/ 2 h 900"/>
                <a:gd name="T4" fmla="*/ 1 w 796"/>
                <a:gd name="T5" fmla="*/ 0 h 900"/>
                <a:gd name="T6" fmla="*/ 18 w 796"/>
                <a:gd name="T7" fmla="*/ 0 h 900"/>
                <a:gd name="T8" fmla="*/ 18 w 796"/>
                <a:gd name="T9" fmla="*/ 2 h 900"/>
                <a:gd name="T10" fmla="*/ 18 w 796"/>
                <a:gd name="T11" fmla="*/ 2 h 900"/>
                <a:gd name="T12" fmla="*/ 18 w 796"/>
                <a:gd name="T13" fmla="*/ 76 h 900"/>
                <a:gd name="T14" fmla="*/ 18 w 796"/>
                <a:gd name="T15" fmla="*/ 76 h 900"/>
                <a:gd name="T16" fmla="*/ 18 w 796"/>
                <a:gd name="T17" fmla="*/ 76 h 900"/>
                <a:gd name="T18" fmla="*/ 1 w 796"/>
                <a:gd name="T19" fmla="*/ 76 h 900"/>
                <a:gd name="T20" fmla="*/ 1 w 796"/>
                <a:gd name="T21" fmla="*/ 76 h 900"/>
                <a:gd name="T22" fmla="*/ 0 w 796"/>
                <a:gd name="T23" fmla="*/ 76 h 900"/>
                <a:gd name="T24" fmla="*/ 0 w 796"/>
                <a:gd name="T25" fmla="*/ 2 h 900"/>
                <a:gd name="T26" fmla="*/ 1 w 796"/>
                <a:gd name="T27" fmla="*/ 2 h 900"/>
                <a:gd name="T28" fmla="*/ 1 w 796"/>
                <a:gd name="T29" fmla="*/ 76 h 900"/>
                <a:gd name="T30" fmla="*/ 1 w 796"/>
                <a:gd name="T31" fmla="*/ 74 h 900"/>
                <a:gd name="T32" fmla="*/ 1 w 796"/>
                <a:gd name="T33" fmla="*/ 74 h 900"/>
                <a:gd name="T34" fmla="*/ 18 w 796"/>
                <a:gd name="T35" fmla="*/ 74 h 900"/>
                <a:gd name="T36" fmla="*/ 18 w 796"/>
                <a:gd name="T37" fmla="*/ 74 h 900"/>
                <a:gd name="T38" fmla="*/ 18 w 796"/>
                <a:gd name="T39" fmla="*/ 76 h 900"/>
                <a:gd name="T40" fmla="*/ 18 w 796"/>
                <a:gd name="T41" fmla="*/ 2 h 900"/>
                <a:gd name="T42" fmla="*/ 18 w 796"/>
                <a:gd name="T43" fmla="*/ 2 h 900"/>
                <a:gd name="T44" fmla="*/ 18 w 796"/>
                <a:gd name="T45" fmla="*/ 2 h 900"/>
                <a:gd name="T46" fmla="*/ 1 w 796"/>
                <a:gd name="T47" fmla="*/ 2 h 900"/>
                <a:gd name="T48" fmla="*/ 1 w 796"/>
                <a:gd name="T49" fmla="*/ 2 h 900"/>
                <a:gd name="T50" fmla="*/ 1 w 796"/>
                <a:gd name="T51" fmla="*/ 2 h 900"/>
                <a:gd name="T52" fmla="*/ 0 w 796"/>
                <a:gd name="T53" fmla="*/ 2 h 9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96"/>
                <a:gd name="T82" fmla="*/ 0 h 900"/>
                <a:gd name="T83" fmla="*/ 796 w 796"/>
                <a:gd name="T84" fmla="*/ 900 h 9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96" h="900">
                  <a:moveTo>
                    <a:pt x="0" y="9"/>
                  </a:moveTo>
                  <a:lnTo>
                    <a:pt x="3" y="3"/>
                  </a:lnTo>
                  <a:lnTo>
                    <a:pt x="9" y="0"/>
                  </a:lnTo>
                  <a:lnTo>
                    <a:pt x="787" y="0"/>
                  </a:lnTo>
                  <a:lnTo>
                    <a:pt x="794" y="3"/>
                  </a:lnTo>
                  <a:lnTo>
                    <a:pt x="796" y="9"/>
                  </a:lnTo>
                  <a:lnTo>
                    <a:pt x="796" y="891"/>
                  </a:lnTo>
                  <a:lnTo>
                    <a:pt x="794" y="897"/>
                  </a:lnTo>
                  <a:lnTo>
                    <a:pt x="787" y="900"/>
                  </a:lnTo>
                  <a:lnTo>
                    <a:pt x="9" y="900"/>
                  </a:lnTo>
                  <a:lnTo>
                    <a:pt x="3" y="897"/>
                  </a:lnTo>
                  <a:lnTo>
                    <a:pt x="0" y="891"/>
                  </a:lnTo>
                  <a:lnTo>
                    <a:pt x="0" y="9"/>
                  </a:lnTo>
                  <a:lnTo>
                    <a:pt x="18" y="9"/>
                  </a:lnTo>
                  <a:lnTo>
                    <a:pt x="18" y="891"/>
                  </a:lnTo>
                  <a:lnTo>
                    <a:pt x="16" y="884"/>
                  </a:lnTo>
                  <a:lnTo>
                    <a:pt x="9" y="882"/>
                  </a:lnTo>
                  <a:lnTo>
                    <a:pt x="787" y="882"/>
                  </a:lnTo>
                  <a:lnTo>
                    <a:pt x="781" y="884"/>
                  </a:lnTo>
                  <a:lnTo>
                    <a:pt x="778" y="891"/>
                  </a:lnTo>
                  <a:lnTo>
                    <a:pt x="778" y="9"/>
                  </a:lnTo>
                  <a:lnTo>
                    <a:pt x="781" y="15"/>
                  </a:lnTo>
                  <a:lnTo>
                    <a:pt x="787" y="18"/>
                  </a:lnTo>
                  <a:lnTo>
                    <a:pt x="9" y="18"/>
                  </a:lnTo>
                  <a:lnTo>
                    <a:pt x="16" y="15"/>
                  </a:lnTo>
                  <a:lnTo>
                    <a:pt x="18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1636" y="3275"/>
              <a:ext cx="136" cy="3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1610" y="3275"/>
              <a:ext cx="180" cy="176"/>
            </a:xfrm>
            <a:custGeom>
              <a:avLst/>
              <a:gdLst>
                <a:gd name="T0" fmla="*/ 3 w 277"/>
                <a:gd name="T1" fmla="*/ 2 h 232"/>
                <a:gd name="T2" fmla="*/ 3 w 277"/>
                <a:gd name="T3" fmla="*/ 2 h 232"/>
                <a:gd name="T4" fmla="*/ 3 w 277"/>
                <a:gd name="T5" fmla="*/ 1 h 232"/>
                <a:gd name="T6" fmla="*/ 4 w 277"/>
                <a:gd name="T7" fmla="*/ 2 h 232"/>
                <a:gd name="T8" fmla="*/ 5 w 277"/>
                <a:gd name="T9" fmla="*/ 3 h 232"/>
                <a:gd name="T10" fmla="*/ 5 w 277"/>
                <a:gd name="T11" fmla="*/ 5 h 232"/>
                <a:gd name="T12" fmla="*/ 6 w 277"/>
                <a:gd name="T13" fmla="*/ 8 h 232"/>
                <a:gd name="T14" fmla="*/ 6 w 277"/>
                <a:gd name="T15" fmla="*/ 11 h 232"/>
                <a:gd name="T16" fmla="*/ 5 w 277"/>
                <a:gd name="T17" fmla="*/ 13 h 232"/>
                <a:gd name="T18" fmla="*/ 5 w 277"/>
                <a:gd name="T19" fmla="*/ 16 h 232"/>
                <a:gd name="T20" fmla="*/ 4 w 277"/>
                <a:gd name="T21" fmla="*/ 18 h 232"/>
                <a:gd name="T22" fmla="*/ 3 w 277"/>
                <a:gd name="T23" fmla="*/ 19 h 232"/>
                <a:gd name="T24" fmla="*/ 2 w 277"/>
                <a:gd name="T25" fmla="*/ 19 h 232"/>
                <a:gd name="T26" fmla="*/ 1 w 277"/>
                <a:gd name="T27" fmla="*/ 18 h 232"/>
                <a:gd name="T28" fmla="*/ 1 w 277"/>
                <a:gd name="T29" fmla="*/ 17 h 232"/>
                <a:gd name="T30" fmla="*/ 1 w 277"/>
                <a:gd name="T31" fmla="*/ 15 h 232"/>
                <a:gd name="T32" fmla="*/ 1 w 277"/>
                <a:gd name="T33" fmla="*/ 14 h 232"/>
                <a:gd name="T34" fmla="*/ 1 w 277"/>
                <a:gd name="T35" fmla="*/ 11 h 232"/>
                <a:gd name="T36" fmla="*/ 1 w 277"/>
                <a:gd name="T37" fmla="*/ 11 h 232"/>
                <a:gd name="T38" fmla="*/ 1 w 277"/>
                <a:gd name="T39" fmla="*/ 14 h 232"/>
                <a:gd name="T40" fmla="*/ 1 w 277"/>
                <a:gd name="T41" fmla="*/ 14 h 232"/>
                <a:gd name="T42" fmla="*/ 1 w 277"/>
                <a:gd name="T43" fmla="*/ 16 h 232"/>
                <a:gd name="T44" fmla="*/ 1 w 277"/>
                <a:gd name="T45" fmla="*/ 17 h 232"/>
                <a:gd name="T46" fmla="*/ 2 w 277"/>
                <a:gd name="T47" fmla="*/ 18 h 232"/>
                <a:gd name="T48" fmla="*/ 3 w 277"/>
                <a:gd name="T49" fmla="*/ 18 h 232"/>
                <a:gd name="T50" fmla="*/ 4 w 277"/>
                <a:gd name="T51" fmla="*/ 17 h 232"/>
                <a:gd name="T52" fmla="*/ 4 w 277"/>
                <a:gd name="T53" fmla="*/ 15 h 232"/>
                <a:gd name="T54" fmla="*/ 5 w 277"/>
                <a:gd name="T55" fmla="*/ 11 h 232"/>
                <a:gd name="T56" fmla="*/ 5 w 277"/>
                <a:gd name="T57" fmla="*/ 11 h 232"/>
                <a:gd name="T58" fmla="*/ 5 w 277"/>
                <a:gd name="T59" fmla="*/ 8 h 232"/>
                <a:gd name="T60" fmla="*/ 5 w 277"/>
                <a:gd name="T61" fmla="*/ 6 h 232"/>
                <a:gd name="T62" fmla="*/ 5 w 277"/>
                <a:gd name="T63" fmla="*/ 4 h 232"/>
                <a:gd name="T64" fmla="*/ 4 w 277"/>
                <a:gd name="T65" fmla="*/ 3 h 232"/>
                <a:gd name="T66" fmla="*/ 3 w 277"/>
                <a:gd name="T67" fmla="*/ 2 h 23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77"/>
                <a:gd name="T103" fmla="*/ 0 h 232"/>
                <a:gd name="T104" fmla="*/ 277 w 277"/>
                <a:gd name="T105" fmla="*/ 232 h 23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77" h="232">
                  <a:moveTo>
                    <a:pt x="144" y="18"/>
                  </a:moveTo>
                  <a:lnTo>
                    <a:pt x="137" y="15"/>
                  </a:lnTo>
                  <a:lnTo>
                    <a:pt x="135" y="9"/>
                  </a:lnTo>
                  <a:lnTo>
                    <a:pt x="137" y="2"/>
                  </a:lnTo>
                  <a:lnTo>
                    <a:pt x="144" y="0"/>
                  </a:lnTo>
                  <a:lnTo>
                    <a:pt x="172" y="1"/>
                  </a:lnTo>
                  <a:lnTo>
                    <a:pt x="196" y="6"/>
                  </a:lnTo>
                  <a:lnTo>
                    <a:pt x="217" y="14"/>
                  </a:lnTo>
                  <a:lnTo>
                    <a:pt x="223" y="16"/>
                  </a:lnTo>
                  <a:lnTo>
                    <a:pt x="241" y="29"/>
                  </a:lnTo>
                  <a:lnTo>
                    <a:pt x="256" y="43"/>
                  </a:lnTo>
                  <a:lnTo>
                    <a:pt x="266" y="61"/>
                  </a:lnTo>
                  <a:lnTo>
                    <a:pt x="268" y="68"/>
                  </a:lnTo>
                  <a:lnTo>
                    <a:pt x="275" y="90"/>
                  </a:lnTo>
                  <a:lnTo>
                    <a:pt x="277" y="115"/>
                  </a:lnTo>
                  <a:lnTo>
                    <a:pt x="272" y="133"/>
                  </a:lnTo>
                  <a:lnTo>
                    <a:pt x="270" y="140"/>
                  </a:lnTo>
                  <a:lnTo>
                    <a:pt x="261" y="158"/>
                  </a:lnTo>
                  <a:lnTo>
                    <a:pt x="248" y="176"/>
                  </a:lnTo>
                  <a:lnTo>
                    <a:pt x="231" y="193"/>
                  </a:lnTo>
                  <a:lnTo>
                    <a:pt x="212" y="208"/>
                  </a:lnTo>
                  <a:lnTo>
                    <a:pt x="191" y="220"/>
                  </a:lnTo>
                  <a:lnTo>
                    <a:pt x="185" y="222"/>
                  </a:lnTo>
                  <a:lnTo>
                    <a:pt x="162" y="230"/>
                  </a:lnTo>
                  <a:lnTo>
                    <a:pt x="139" y="232"/>
                  </a:lnTo>
                  <a:lnTo>
                    <a:pt x="114" y="231"/>
                  </a:lnTo>
                  <a:lnTo>
                    <a:pt x="91" y="227"/>
                  </a:lnTo>
                  <a:lnTo>
                    <a:pt x="69" y="221"/>
                  </a:lnTo>
                  <a:lnTo>
                    <a:pt x="63" y="218"/>
                  </a:lnTo>
                  <a:lnTo>
                    <a:pt x="43" y="209"/>
                  </a:lnTo>
                  <a:lnTo>
                    <a:pt x="27" y="199"/>
                  </a:lnTo>
                  <a:lnTo>
                    <a:pt x="14" y="186"/>
                  </a:lnTo>
                  <a:lnTo>
                    <a:pt x="5" y="172"/>
                  </a:lnTo>
                  <a:lnTo>
                    <a:pt x="2" y="166"/>
                  </a:lnTo>
                  <a:lnTo>
                    <a:pt x="0" y="150"/>
                  </a:lnTo>
                  <a:lnTo>
                    <a:pt x="2" y="144"/>
                  </a:lnTo>
                  <a:lnTo>
                    <a:pt x="9" y="141"/>
                  </a:lnTo>
                  <a:lnTo>
                    <a:pt x="15" y="144"/>
                  </a:lnTo>
                  <a:lnTo>
                    <a:pt x="18" y="150"/>
                  </a:lnTo>
                  <a:lnTo>
                    <a:pt x="20" y="166"/>
                  </a:lnTo>
                  <a:lnTo>
                    <a:pt x="18" y="159"/>
                  </a:lnTo>
                  <a:lnTo>
                    <a:pt x="27" y="173"/>
                  </a:lnTo>
                  <a:lnTo>
                    <a:pt x="39" y="186"/>
                  </a:lnTo>
                  <a:lnTo>
                    <a:pt x="56" y="196"/>
                  </a:lnTo>
                  <a:lnTo>
                    <a:pt x="76" y="205"/>
                  </a:lnTo>
                  <a:lnTo>
                    <a:pt x="69" y="203"/>
                  </a:lnTo>
                  <a:lnTo>
                    <a:pt x="91" y="209"/>
                  </a:lnTo>
                  <a:lnTo>
                    <a:pt x="114" y="213"/>
                  </a:lnTo>
                  <a:lnTo>
                    <a:pt x="139" y="214"/>
                  </a:lnTo>
                  <a:lnTo>
                    <a:pt x="162" y="212"/>
                  </a:lnTo>
                  <a:lnTo>
                    <a:pt x="185" y="204"/>
                  </a:lnTo>
                  <a:lnTo>
                    <a:pt x="178" y="207"/>
                  </a:lnTo>
                  <a:lnTo>
                    <a:pt x="199" y="195"/>
                  </a:lnTo>
                  <a:lnTo>
                    <a:pt x="218" y="180"/>
                  </a:lnTo>
                  <a:lnTo>
                    <a:pt x="235" y="163"/>
                  </a:lnTo>
                  <a:lnTo>
                    <a:pt x="248" y="145"/>
                  </a:lnTo>
                  <a:lnTo>
                    <a:pt x="257" y="127"/>
                  </a:lnTo>
                  <a:lnTo>
                    <a:pt x="254" y="133"/>
                  </a:lnTo>
                  <a:lnTo>
                    <a:pt x="259" y="115"/>
                  </a:lnTo>
                  <a:lnTo>
                    <a:pt x="257" y="90"/>
                  </a:lnTo>
                  <a:lnTo>
                    <a:pt x="250" y="68"/>
                  </a:lnTo>
                  <a:lnTo>
                    <a:pt x="253" y="74"/>
                  </a:lnTo>
                  <a:lnTo>
                    <a:pt x="243" y="56"/>
                  </a:lnTo>
                  <a:lnTo>
                    <a:pt x="229" y="42"/>
                  </a:lnTo>
                  <a:lnTo>
                    <a:pt x="211" y="29"/>
                  </a:lnTo>
                  <a:lnTo>
                    <a:pt x="217" y="32"/>
                  </a:lnTo>
                  <a:lnTo>
                    <a:pt x="196" y="24"/>
                  </a:lnTo>
                  <a:lnTo>
                    <a:pt x="172" y="19"/>
                  </a:lnTo>
                  <a:lnTo>
                    <a:pt x="144" y="18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1610" y="3327"/>
              <a:ext cx="180" cy="182"/>
            </a:xfrm>
            <a:custGeom>
              <a:avLst/>
              <a:gdLst>
                <a:gd name="T0" fmla="*/ 1 w 277"/>
                <a:gd name="T1" fmla="*/ 8 h 239"/>
                <a:gd name="T2" fmla="*/ 1 w 277"/>
                <a:gd name="T3" fmla="*/ 8 h 239"/>
                <a:gd name="T4" fmla="*/ 1 w 277"/>
                <a:gd name="T5" fmla="*/ 6 h 239"/>
                <a:gd name="T6" fmla="*/ 1 w 277"/>
                <a:gd name="T7" fmla="*/ 5 h 239"/>
                <a:gd name="T8" fmla="*/ 1 w 277"/>
                <a:gd name="T9" fmla="*/ 3 h 239"/>
                <a:gd name="T10" fmla="*/ 2 w 277"/>
                <a:gd name="T11" fmla="*/ 2 h 239"/>
                <a:gd name="T12" fmla="*/ 2 w 277"/>
                <a:gd name="T13" fmla="*/ 2 h 239"/>
                <a:gd name="T14" fmla="*/ 3 w 277"/>
                <a:gd name="T15" fmla="*/ 1 h 239"/>
                <a:gd name="T16" fmla="*/ 4 w 277"/>
                <a:gd name="T17" fmla="*/ 2 h 239"/>
                <a:gd name="T18" fmla="*/ 5 w 277"/>
                <a:gd name="T19" fmla="*/ 3 h 239"/>
                <a:gd name="T20" fmla="*/ 5 w 277"/>
                <a:gd name="T21" fmla="*/ 6 h 239"/>
                <a:gd name="T22" fmla="*/ 6 w 277"/>
                <a:gd name="T23" fmla="*/ 8 h 239"/>
                <a:gd name="T24" fmla="*/ 6 w 277"/>
                <a:gd name="T25" fmla="*/ 12 h 239"/>
                <a:gd name="T26" fmla="*/ 5 w 277"/>
                <a:gd name="T27" fmla="*/ 14 h 239"/>
                <a:gd name="T28" fmla="*/ 5 w 277"/>
                <a:gd name="T29" fmla="*/ 18 h 239"/>
                <a:gd name="T30" fmla="*/ 4 w 277"/>
                <a:gd name="T31" fmla="*/ 20 h 239"/>
                <a:gd name="T32" fmla="*/ 3 w 277"/>
                <a:gd name="T33" fmla="*/ 21 h 239"/>
                <a:gd name="T34" fmla="*/ 2 w 277"/>
                <a:gd name="T35" fmla="*/ 21 h 239"/>
                <a:gd name="T36" fmla="*/ 1 w 277"/>
                <a:gd name="T37" fmla="*/ 20 h 239"/>
                <a:gd name="T38" fmla="*/ 1 w 277"/>
                <a:gd name="T39" fmla="*/ 18 h 239"/>
                <a:gd name="T40" fmla="*/ 1 w 277"/>
                <a:gd name="T41" fmla="*/ 16 h 239"/>
                <a:gd name="T42" fmla="*/ 1 w 277"/>
                <a:gd name="T43" fmla="*/ 14 h 239"/>
                <a:gd name="T44" fmla="*/ 1 w 277"/>
                <a:gd name="T45" fmla="*/ 12 h 239"/>
                <a:gd name="T46" fmla="*/ 1 w 277"/>
                <a:gd name="T47" fmla="*/ 12 h 239"/>
                <a:gd name="T48" fmla="*/ 1 w 277"/>
                <a:gd name="T49" fmla="*/ 14 h 239"/>
                <a:gd name="T50" fmla="*/ 1 w 277"/>
                <a:gd name="T51" fmla="*/ 16 h 239"/>
                <a:gd name="T52" fmla="*/ 1 w 277"/>
                <a:gd name="T53" fmla="*/ 18 h 239"/>
                <a:gd name="T54" fmla="*/ 1 w 277"/>
                <a:gd name="T55" fmla="*/ 18 h 239"/>
                <a:gd name="T56" fmla="*/ 2 w 277"/>
                <a:gd name="T57" fmla="*/ 19 h 239"/>
                <a:gd name="T58" fmla="*/ 3 w 277"/>
                <a:gd name="T59" fmla="*/ 19 h 239"/>
                <a:gd name="T60" fmla="*/ 4 w 277"/>
                <a:gd name="T61" fmla="*/ 18 h 239"/>
                <a:gd name="T62" fmla="*/ 4 w 277"/>
                <a:gd name="T63" fmla="*/ 16 h 239"/>
                <a:gd name="T64" fmla="*/ 5 w 277"/>
                <a:gd name="T65" fmla="*/ 14 h 239"/>
                <a:gd name="T66" fmla="*/ 5 w 277"/>
                <a:gd name="T67" fmla="*/ 12 h 239"/>
                <a:gd name="T68" fmla="*/ 5 w 277"/>
                <a:gd name="T69" fmla="*/ 8 h 239"/>
                <a:gd name="T70" fmla="*/ 5 w 277"/>
                <a:gd name="T71" fmla="*/ 7 h 239"/>
                <a:gd name="T72" fmla="*/ 5 w 277"/>
                <a:gd name="T73" fmla="*/ 4 h 239"/>
                <a:gd name="T74" fmla="*/ 4 w 277"/>
                <a:gd name="T75" fmla="*/ 3 h 239"/>
                <a:gd name="T76" fmla="*/ 3 w 277"/>
                <a:gd name="T77" fmla="*/ 2 h 239"/>
                <a:gd name="T78" fmla="*/ 2 w 277"/>
                <a:gd name="T79" fmla="*/ 2 h 239"/>
                <a:gd name="T80" fmla="*/ 2 w 277"/>
                <a:gd name="T81" fmla="*/ 2 h 239"/>
                <a:gd name="T82" fmla="*/ 1 w 277"/>
                <a:gd name="T83" fmla="*/ 4 h 239"/>
                <a:gd name="T84" fmla="*/ 1 w 277"/>
                <a:gd name="T85" fmla="*/ 6 h 239"/>
                <a:gd name="T86" fmla="*/ 1 w 277"/>
                <a:gd name="T87" fmla="*/ 6 h 2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77"/>
                <a:gd name="T133" fmla="*/ 0 h 239"/>
                <a:gd name="T134" fmla="*/ 277 w 277"/>
                <a:gd name="T135" fmla="*/ 239 h 2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77" h="239">
                  <a:moveTo>
                    <a:pt x="18" y="81"/>
                  </a:moveTo>
                  <a:lnTo>
                    <a:pt x="15" y="88"/>
                  </a:lnTo>
                  <a:lnTo>
                    <a:pt x="9" y="90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5" y="64"/>
                  </a:lnTo>
                  <a:lnTo>
                    <a:pt x="11" y="53"/>
                  </a:lnTo>
                  <a:lnTo>
                    <a:pt x="21" y="41"/>
                  </a:lnTo>
                  <a:lnTo>
                    <a:pt x="36" y="30"/>
                  </a:lnTo>
                  <a:lnTo>
                    <a:pt x="54" y="19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106" y="3"/>
                  </a:lnTo>
                  <a:lnTo>
                    <a:pt x="135" y="0"/>
                  </a:lnTo>
                  <a:lnTo>
                    <a:pt x="163" y="1"/>
                  </a:lnTo>
                  <a:lnTo>
                    <a:pt x="189" y="8"/>
                  </a:lnTo>
                  <a:lnTo>
                    <a:pt x="212" y="16"/>
                  </a:lnTo>
                  <a:lnTo>
                    <a:pt x="218" y="18"/>
                  </a:lnTo>
                  <a:lnTo>
                    <a:pt x="238" y="31"/>
                  </a:lnTo>
                  <a:lnTo>
                    <a:pt x="253" y="46"/>
                  </a:lnTo>
                  <a:lnTo>
                    <a:pt x="265" y="66"/>
                  </a:lnTo>
                  <a:lnTo>
                    <a:pt x="267" y="72"/>
                  </a:lnTo>
                  <a:lnTo>
                    <a:pt x="275" y="94"/>
                  </a:lnTo>
                  <a:lnTo>
                    <a:pt x="277" y="120"/>
                  </a:lnTo>
                  <a:lnTo>
                    <a:pt x="272" y="138"/>
                  </a:lnTo>
                  <a:lnTo>
                    <a:pt x="270" y="144"/>
                  </a:lnTo>
                  <a:lnTo>
                    <a:pt x="261" y="163"/>
                  </a:lnTo>
                  <a:lnTo>
                    <a:pt x="248" y="181"/>
                  </a:lnTo>
                  <a:lnTo>
                    <a:pt x="231" y="199"/>
                  </a:lnTo>
                  <a:lnTo>
                    <a:pt x="212" y="213"/>
                  </a:lnTo>
                  <a:lnTo>
                    <a:pt x="191" y="226"/>
                  </a:lnTo>
                  <a:lnTo>
                    <a:pt x="185" y="229"/>
                  </a:lnTo>
                  <a:lnTo>
                    <a:pt x="162" y="237"/>
                  </a:lnTo>
                  <a:lnTo>
                    <a:pt x="139" y="239"/>
                  </a:lnTo>
                  <a:lnTo>
                    <a:pt x="114" y="238"/>
                  </a:lnTo>
                  <a:lnTo>
                    <a:pt x="91" y="233"/>
                  </a:lnTo>
                  <a:lnTo>
                    <a:pt x="69" y="226"/>
                  </a:lnTo>
                  <a:lnTo>
                    <a:pt x="63" y="224"/>
                  </a:lnTo>
                  <a:lnTo>
                    <a:pt x="43" y="215"/>
                  </a:lnTo>
                  <a:lnTo>
                    <a:pt x="27" y="203"/>
                  </a:lnTo>
                  <a:lnTo>
                    <a:pt x="14" y="190"/>
                  </a:lnTo>
                  <a:lnTo>
                    <a:pt x="5" y="176"/>
                  </a:lnTo>
                  <a:lnTo>
                    <a:pt x="2" y="170"/>
                  </a:lnTo>
                  <a:lnTo>
                    <a:pt x="0" y="154"/>
                  </a:lnTo>
                  <a:lnTo>
                    <a:pt x="2" y="148"/>
                  </a:lnTo>
                  <a:lnTo>
                    <a:pt x="9" y="145"/>
                  </a:lnTo>
                  <a:lnTo>
                    <a:pt x="15" y="148"/>
                  </a:lnTo>
                  <a:lnTo>
                    <a:pt x="18" y="154"/>
                  </a:lnTo>
                  <a:lnTo>
                    <a:pt x="20" y="170"/>
                  </a:lnTo>
                  <a:lnTo>
                    <a:pt x="18" y="163"/>
                  </a:lnTo>
                  <a:lnTo>
                    <a:pt x="27" y="178"/>
                  </a:lnTo>
                  <a:lnTo>
                    <a:pt x="39" y="190"/>
                  </a:lnTo>
                  <a:lnTo>
                    <a:pt x="56" y="202"/>
                  </a:lnTo>
                  <a:lnTo>
                    <a:pt x="76" y="211"/>
                  </a:lnTo>
                  <a:lnTo>
                    <a:pt x="69" y="208"/>
                  </a:lnTo>
                  <a:lnTo>
                    <a:pt x="91" y="215"/>
                  </a:lnTo>
                  <a:lnTo>
                    <a:pt x="114" y="220"/>
                  </a:lnTo>
                  <a:lnTo>
                    <a:pt x="139" y="221"/>
                  </a:lnTo>
                  <a:lnTo>
                    <a:pt x="162" y="219"/>
                  </a:lnTo>
                  <a:lnTo>
                    <a:pt x="185" y="211"/>
                  </a:lnTo>
                  <a:lnTo>
                    <a:pt x="178" y="213"/>
                  </a:lnTo>
                  <a:lnTo>
                    <a:pt x="199" y="201"/>
                  </a:lnTo>
                  <a:lnTo>
                    <a:pt x="218" y="187"/>
                  </a:lnTo>
                  <a:lnTo>
                    <a:pt x="235" y="169"/>
                  </a:lnTo>
                  <a:lnTo>
                    <a:pt x="248" y="151"/>
                  </a:lnTo>
                  <a:lnTo>
                    <a:pt x="257" y="131"/>
                  </a:lnTo>
                  <a:lnTo>
                    <a:pt x="254" y="138"/>
                  </a:lnTo>
                  <a:lnTo>
                    <a:pt x="259" y="120"/>
                  </a:lnTo>
                  <a:lnTo>
                    <a:pt x="257" y="94"/>
                  </a:lnTo>
                  <a:lnTo>
                    <a:pt x="249" y="72"/>
                  </a:lnTo>
                  <a:lnTo>
                    <a:pt x="252" y="79"/>
                  </a:lnTo>
                  <a:lnTo>
                    <a:pt x="240" y="59"/>
                  </a:lnTo>
                  <a:lnTo>
                    <a:pt x="225" y="44"/>
                  </a:lnTo>
                  <a:lnTo>
                    <a:pt x="205" y="31"/>
                  </a:lnTo>
                  <a:lnTo>
                    <a:pt x="212" y="34"/>
                  </a:lnTo>
                  <a:lnTo>
                    <a:pt x="189" y="26"/>
                  </a:lnTo>
                  <a:lnTo>
                    <a:pt x="163" y="19"/>
                  </a:lnTo>
                  <a:lnTo>
                    <a:pt x="135" y="18"/>
                  </a:lnTo>
                  <a:lnTo>
                    <a:pt x="106" y="21"/>
                  </a:lnTo>
                  <a:lnTo>
                    <a:pt x="82" y="26"/>
                  </a:lnTo>
                  <a:lnTo>
                    <a:pt x="88" y="23"/>
                  </a:lnTo>
                  <a:lnTo>
                    <a:pt x="67" y="32"/>
                  </a:lnTo>
                  <a:lnTo>
                    <a:pt x="48" y="43"/>
                  </a:lnTo>
                  <a:lnTo>
                    <a:pt x="34" y="54"/>
                  </a:lnTo>
                  <a:lnTo>
                    <a:pt x="24" y="66"/>
                  </a:lnTo>
                  <a:lnTo>
                    <a:pt x="18" y="77"/>
                  </a:lnTo>
                  <a:lnTo>
                    <a:pt x="20" y="71"/>
                  </a:lnTo>
                  <a:lnTo>
                    <a:pt x="18" y="8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610" y="3381"/>
              <a:ext cx="180" cy="183"/>
            </a:xfrm>
            <a:custGeom>
              <a:avLst/>
              <a:gdLst>
                <a:gd name="T0" fmla="*/ 1 w 277"/>
                <a:gd name="T1" fmla="*/ 8 h 239"/>
                <a:gd name="T2" fmla="*/ 1 w 277"/>
                <a:gd name="T3" fmla="*/ 8 h 239"/>
                <a:gd name="T4" fmla="*/ 1 w 277"/>
                <a:gd name="T5" fmla="*/ 6 h 239"/>
                <a:gd name="T6" fmla="*/ 1 w 277"/>
                <a:gd name="T7" fmla="*/ 5 h 239"/>
                <a:gd name="T8" fmla="*/ 1 w 277"/>
                <a:gd name="T9" fmla="*/ 3 h 239"/>
                <a:gd name="T10" fmla="*/ 2 w 277"/>
                <a:gd name="T11" fmla="*/ 2 h 239"/>
                <a:gd name="T12" fmla="*/ 2 w 277"/>
                <a:gd name="T13" fmla="*/ 2 h 239"/>
                <a:gd name="T14" fmla="*/ 3 w 277"/>
                <a:gd name="T15" fmla="*/ 0 h 239"/>
                <a:gd name="T16" fmla="*/ 3 w 277"/>
                <a:gd name="T17" fmla="*/ 2 h 239"/>
                <a:gd name="T18" fmla="*/ 4 w 277"/>
                <a:gd name="T19" fmla="*/ 2 h 239"/>
                <a:gd name="T20" fmla="*/ 4 w 277"/>
                <a:gd name="T21" fmla="*/ 2 h 239"/>
                <a:gd name="T22" fmla="*/ 5 w 277"/>
                <a:gd name="T23" fmla="*/ 3 h 239"/>
                <a:gd name="T24" fmla="*/ 5 w 277"/>
                <a:gd name="T25" fmla="*/ 4 h 239"/>
                <a:gd name="T26" fmla="*/ 5 w 277"/>
                <a:gd name="T27" fmla="*/ 6 h 239"/>
                <a:gd name="T28" fmla="*/ 6 w 277"/>
                <a:gd name="T29" fmla="*/ 8 h 239"/>
                <a:gd name="T30" fmla="*/ 6 w 277"/>
                <a:gd name="T31" fmla="*/ 10 h 239"/>
                <a:gd name="T32" fmla="*/ 6 w 277"/>
                <a:gd name="T33" fmla="*/ 12 h 239"/>
                <a:gd name="T34" fmla="*/ 5 w 277"/>
                <a:gd name="T35" fmla="*/ 15 h 239"/>
                <a:gd name="T36" fmla="*/ 5 w 277"/>
                <a:gd name="T37" fmla="*/ 18 h 239"/>
                <a:gd name="T38" fmla="*/ 4 w 277"/>
                <a:gd name="T39" fmla="*/ 20 h 239"/>
                <a:gd name="T40" fmla="*/ 3 w 277"/>
                <a:gd name="T41" fmla="*/ 21 h 239"/>
                <a:gd name="T42" fmla="*/ 2 w 277"/>
                <a:gd name="T43" fmla="*/ 21 h 239"/>
                <a:gd name="T44" fmla="*/ 1 w 277"/>
                <a:gd name="T45" fmla="*/ 21 h 239"/>
                <a:gd name="T46" fmla="*/ 1 w 277"/>
                <a:gd name="T47" fmla="*/ 20 h 239"/>
                <a:gd name="T48" fmla="*/ 1 w 277"/>
                <a:gd name="T49" fmla="*/ 18 h 239"/>
                <a:gd name="T50" fmla="*/ 1 w 277"/>
                <a:gd name="T51" fmla="*/ 15 h 239"/>
                <a:gd name="T52" fmla="*/ 1 w 277"/>
                <a:gd name="T53" fmla="*/ 14 h 239"/>
                <a:gd name="T54" fmla="*/ 1 w 277"/>
                <a:gd name="T55" fmla="*/ 14 h 239"/>
                <a:gd name="T56" fmla="*/ 1 w 277"/>
                <a:gd name="T57" fmla="*/ 15 h 239"/>
                <a:gd name="T58" fmla="*/ 1 w 277"/>
                <a:gd name="T59" fmla="*/ 16 h 239"/>
                <a:gd name="T60" fmla="*/ 1 w 277"/>
                <a:gd name="T61" fmla="*/ 18 h 239"/>
                <a:gd name="T62" fmla="*/ 1 w 277"/>
                <a:gd name="T63" fmla="*/ 19 h 239"/>
                <a:gd name="T64" fmla="*/ 2 w 277"/>
                <a:gd name="T65" fmla="*/ 20 h 239"/>
                <a:gd name="T66" fmla="*/ 3 w 277"/>
                <a:gd name="T67" fmla="*/ 20 h 239"/>
                <a:gd name="T68" fmla="*/ 4 w 277"/>
                <a:gd name="T69" fmla="*/ 20 h 239"/>
                <a:gd name="T70" fmla="*/ 4 w 277"/>
                <a:gd name="T71" fmla="*/ 17 h 239"/>
                <a:gd name="T72" fmla="*/ 5 w 277"/>
                <a:gd name="T73" fmla="*/ 14 h 239"/>
                <a:gd name="T74" fmla="*/ 5 w 277"/>
                <a:gd name="T75" fmla="*/ 12 h 239"/>
                <a:gd name="T76" fmla="*/ 5 w 277"/>
                <a:gd name="T77" fmla="*/ 10 h 239"/>
                <a:gd name="T78" fmla="*/ 5 w 277"/>
                <a:gd name="T79" fmla="*/ 8 h 239"/>
                <a:gd name="T80" fmla="*/ 5 w 277"/>
                <a:gd name="T81" fmla="*/ 7 h 239"/>
                <a:gd name="T82" fmla="*/ 5 w 277"/>
                <a:gd name="T83" fmla="*/ 5 h 239"/>
                <a:gd name="T84" fmla="*/ 5 w 277"/>
                <a:gd name="T85" fmla="*/ 4 h 239"/>
                <a:gd name="T86" fmla="*/ 4 w 277"/>
                <a:gd name="T87" fmla="*/ 3 h 239"/>
                <a:gd name="T88" fmla="*/ 4 w 277"/>
                <a:gd name="T89" fmla="*/ 3 h 239"/>
                <a:gd name="T90" fmla="*/ 3 w 277"/>
                <a:gd name="T91" fmla="*/ 2 h 239"/>
                <a:gd name="T92" fmla="*/ 3 w 277"/>
                <a:gd name="T93" fmla="*/ 2 h 239"/>
                <a:gd name="T94" fmla="*/ 2 w 277"/>
                <a:gd name="T95" fmla="*/ 2 h 239"/>
                <a:gd name="T96" fmla="*/ 2 w 277"/>
                <a:gd name="T97" fmla="*/ 2 h 239"/>
                <a:gd name="T98" fmla="*/ 1 w 277"/>
                <a:gd name="T99" fmla="*/ 4 h 239"/>
                <a:gd name="T100" fmla="*/ 1 w 277"/>
                <a:gd name="T101" fmla="*/ 6 h 239"/>
                <a:gd name="T102" fmla="*/ 1 w 277"/>
                <a:gd name="T103" fmla="*/ 6 h 23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77"/>
                <a:gd name="T157" fmla="*/ 0 h 239"/>
                <a:gd name="T158" fmla="*/ 277 w 277"/>
                <a:gd name="T159" fmla="*/ 239 h 23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77" h="239">
                  <a:moveTo>
                    <a:pt x="18" y="81"/>
                  </a:moveTo>
                  <a:lnTo>
                    <a:pt x="15" y="88"/>
                  </a:lnTo>
                  <a:lnTo>
                    <a:pt x="9" y="90"/>
                  </a:lnTo>
                  <a:lnTo>
                    <a:pt x="2" y="88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5" y="64"/>
                  </a:lnTo>
                  <a:lnTo>
                    <a:pt x="11" y="54"/>
                  </a:lnTo>
                  <a:lnTo>
                    <a:pt x="21" y="41"/>
                  </a:lnTo>
                  <a:lnTo>
                    <a:pt x="36" y="30"/>
                  </a:lnTo>
                  <a:lnTo>
                    <a:pt x="54" y="19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106" y="3"/>
                  </a:lnTo>
                  <a:lnTo>
                    <a:pt x="135" y="0"/>
                  </a:lnTo>
                  <a:lnTo>
                    <a:pt x="149" y="0"/>
                  </a:lnTo>
                  <a:lnTo>
                    <a:pt x="163" y="1"/>
                  </a:lnTo>
                  <a:lnTo>
                    <a:pt x="176" y="4"/>
                  </a:lnTo>
                  <a:lnTo>
                    <a:pt x="189" y="8"/>
                  </a:lnTo>
                  <a:lnTo>
                    <a:pt x="200" y="12"/>
                  </a:lnTo>
                  <a:lnTo>
                    <a:pt x="207" y="14"/>
                  </a:lnTo>
                  <a:lnTo>
                    <a:pt x="218" y="19"/>
                  </a:lnTo>
                  <a:lnTo>
                    <a:pt x="229" y="25"/>
                  </a:lnTo>
                  <a:lnTo>
                    <a:pt x="238" y="31"/>
                  </a:lnTo>
                  <a:lnTo>
                    <a:pt x="245" y="39"/>
                  </a:lnTo>
                  <a:lnTo>
                    <a:pt x="253" y="48"/>
                  </a:lnTo>
                  <a:lnTo>
                    <a:pt x="259" y="57"/>
                  </a:lnTo>
                  <a:lnTo>
                    <a:pt x="265" y="67"/>
                  </a:lnTo>
                  <a:lnTo>
                    <a:pt x="270" y="77"/>
                  </a:lnTo>
                  <a:lnTo>
                    <a:pt x="272" y="84"/>
                  </a:lnTo>
                  <a:lnTo>
                    <a:pt x="275" y="97"/>
                  </a:lnTo>
                  <a:lnTo>
                    <a:pt x="277" y="108"/>
                  </a:lnTo>
                  <a:lnTo>
                    <a:pt x="277" y="122"/>
                  </a:lnTo>
                  <a:lnTo>
                    <a:pt x="272" y="140"/>
                  </a:lnTo>
                  <a:lnTo>
                    <a:pt x="270" y="147"/>
                  </a:lnTo>
                  <a:lnTo>
                    <a:pt x="261" y="165"/>
                  </a:lnTo>
                  <a:lnTo>
                    <a:pt x="248" y="183"/>
                  </a:lnTo>
                  <a:lnTo>
                    <a:pt x="231" y="199"/>
                  </a:lnTo>
                  <a:lnTo>
                    <a:pt x="212" y="215"/>
                  </a:lnTo>
                  <a:lnTo>
                    <a:pt x="191" y="226"/>
                  </a:lnTo>
                  <a:lnTo>
                    <a:pt x="185" y="229"/>
                  </a:lnTo>
                  <a:lnTo>
                    <a:pt x="162" y="237"/>
                  </a:lnTo>
                  <a:lnTo>
                    <a:pt x="139" y="239"/>
                  </a:lnTo>
                  <a:lnTo>
                    <a:pt x="114" y="238"/>
                  </a:lnTo>
                  <a:lnTo>
                    <a:pt x="91" y="234"/>
                  </a:lnTo>
                  <a:lnTo>
                    <a:pt x="69" y="228"/>
                  </a:lnTo>
                  <a:lnTo>
                    <a:pt x="63" y="225"/>
                  </a:lnTo>
                  <a:lnTo>
                    <a:pt x="43" y="216"/>
                  </a:lnTo>
                  <a:lnTo>
                    <a:pt x="27" y="206"/>
                  </a:lnTo>
                  <a:lnTo>
                    <a:pt x="14" y="193"/>
                  </a:lnTo>
                  <a:lnTo>
                    <a:pt x="5" y="179"/>
                  </a:lnTo>
                  <a:lnTo>
                    <a:pt x="2" y="172"/>
                  </a:lnTo>
                  <a:lnTo>
                    <a:pt x="0" y="157"/>
                  </a:lnTo>
                  <a:lnTo>
                    <a:pt x="2" y="150"/>
                  </a:lnTo>
                  <a:lnTo>
                    <a:pt x="9" y="148"/>
                  </a:lnTo>
                  <a:lnTo>
                    <a:pt x="15" y="150"/>
                  </a:lnTo>
                  <a:lnTo>
                    <a:pt x="18" y="157"/>
                  </a:lnTo>
                  <a:lnTo>
                    <a:pt x="20" y="172"/>
                  </a:lnTo>
                  <a:lnTo>
                    <a:pt x="18" y="166"/>
                  </a:lnTo>
                  <a:lnTo>
                    <a:pt x="27" y="180"/>
                  </a:lnTo>
                  <a:lnTo>
                    <a:pt x="39" y="193"/>
                  </a:lnTo>
                  <a:lnTo>
                    <a:pt x="56" y="203"/>
                  </a:lnTo>
                  <a:lnTo>
                    <a:pt x="76" y="212"/>
                  </a:lnTo>
                  <a:lnTo>
                    <a:pt x="69" y="210"/>
                  </a:lnTo>
                  <a:lnTo>
                    <a:pt x="91" y="216"/>
                  </a:lnTo>
                  <a:lnTo>
                    <a:pt x="114" y="220"/>
                  </a:lnTo>
                  <a:lnTo>
                    <a:pt x="139" y="221"/>
                  </a:lnTo>
                  <a:lnTo>
                    <a:pt x="162" y="219"/>
                  </a:lnTo>
                  <a:lnTo>
                    <a:pt x="185" y="211"/>
                  </a:lnTo>
                  <a:lnTo>
                    <a:pt x="178" y="213"/>
                  </a:lnTo>
                  <a:lnTo>
                    <a:pt x="199" y="202"/>
                  </a:lnTo>
                  <a:lnTo>
                    <a:pt x="218" y="186"/>
                  </a:lnTo>
                  <a:lnTo>
                    <a:pt x="235" y="170"/>
                  </a:lnTo>
                  <a:lnTo>
                    <a:pt x="248" y="152"/>
                  </a:lnTo>
                  <a:lnTo>
                    <a:pt x="257" y="134"/>
                  </a:lnTo>
                  <a:lnTo>
                    <a:pt x="254" y="140"/>
                  </a:lnTo>
                  <a:lnTo>
                    <a:pt x="259" y="122"/>
                  </a:lnTo>
                  <a:lnTo>
                    <a:pt x="259" y="108"/>
                  </a:lnTo>
                  <a:lnTo>
                    <a:pt x="257" y="97"/>
                  </a:lnTo>
                  <a:lnTo>
                    <a:pt x="254" y="84"/>
                  </a:lnTo>
                  <a:lnTo>
                    <a:pt x="257" y="90"/>
                  </a:lnTo>
                  <a:lnTo>
                    <a:pt x="252" y="80"/>
                  </a:lnTo>
                  <a:lnTo>
                    <a:pt x="247" y="70"/>
                  </a:lnTo>
                  <a:lnTo>
                    <a:pt x="240" y="61"/>
                  </a:lnTo>
                  <a:lnTo>
                    <a:pt x="232" y="52"/>
                  </a:lnTo>
                  <a:lnTo>
                    <a:pt x="225" y="44"/>
                  </a:lnTo>
                  <a:lnTo>
                    <a:pt x="216" y="37"/>
                  </a:lnTo>
                  <a:lnTo>
                    <a:pt x="205" y="32"/>
                  </a:lnTo>
                  <a:lnTo>
                    <a:pt x="194" y="27"/>
                  </a:lnTo>
                  <a:lnTo>
                    <a:pt x="200" y="30"/>
                  </a:lnTo>
                  <a:lnTo>
                    <a:pt x="189" y="26"/>
                  </a:lnTo>
                  <a:lnTo>
                    <a:pt x="176" y="22"/>
                  </a:lnTo>
                  <a:lnTo>
                    <a:pt x="163" y="19"/>
                  </a:lnTo>
                  <a:lnTo>
                    <a:pt x="149" y="18"/>
                  </a:lnTo>
                  <a:lnTo>
                    <a:pt x="135" y="18"/>
                  </a:lnTo>
                  <a:lnTo>
                    <a:pt x="106" y="21"/>
                  </a:lnTo>
                  <a:lnTo>
                    <a:pt x="82" y="26"/>
                  </a:lnTo>
                  <a:lnTo>
                    <a:pt x="88" y="23"/>
                  </a:lnTo>
                  <a:lnTo>
                    <a:pt x="67" y="32"/>
                  </a:lnTo>
                  <a:lnTo>
                    <a:pt x="48" y="43"/>
                  </a:lnTo>
                  <a:lnTo>
                    <a:pt x="34" y="54"/>
                  </a:lnTo>
                  <a:lnTo>
                    <a:pt x="24" y="67"/>
                  </a:lnTo>
                  <a:lnTo>
                    <a:pt x="18" y="77"/>
                  </a:lnTo>
                  <a:lnTo>
                    <a:pt x="20" y="71"/>
                  </a:lnTo>
                  <a:lnTo>
                    <a:pt x="18" y="8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10" y="3448"/>
              <a:ext cx="183" cy="173"/>
            </a:xfrm>
            <a:custGeom>
              <a:avLst/>
              <a:gdLst>
                <a:gd name="T0" fmla="*/ 1 w 283"/>
                <a:gd name="T1" fmla="*/ 6 h 230"/>
                <a:gd name="T2" fmla="*/ 1 w 283"/>
                <a:gd name="T3" fmla="*/ 6 h 230"/>
                <a:gd name="T4" fmla="*/ 1 w 283"/>
                <a:gd name="T5" fmla="*/ 5 h 230"/>
                <a:gd name="T6" fmla="*/ 1 w 283"/>
                <a:gd name="T7" fmla="*/ 4 h 230"/>
                <a:gd name="T8" fmla="*/ 1 w 283"/>
                <a:gd name="T9" fmla="*/ 2 h 230"/>
                <a:gd name="T10" fmla="*/ 1 w 283"/>
                <a:gd name="T11" fmla="*/ 2 h 230"/>
                <a:gd name="T12" fmla="*/ 2 w 283"/>
                <a:gd name="T13" fmla="*/ 2 h 230"/>
                <a:gd name="T14" fmla="*/ 3 w 283"/>
                <a:gd name="T15" fmla="*/ 0 h 230"/>
                <a:gd name="T16" fmla="*/ 3 w 283"/>
                <a:gd name="T17" fmla="*/ 2 h 230"/>
                <a:gd name="T18" fmla="*/ 4 w 283"/>
                <a:gd name="T19" fmla="*/ 2 h 230"/>
                <a:gd name="T20" fmla="*/ 5 w 283"/>
                <a:gd name="T21" fmla="*/ 2 h 230"/>
                <a:gd name="T22" fmla="*/ 5 w 283"/>
                <a:gd name="T23" fmla="*/ 5 h 230"/>
                <a:gd name="T24" fmla="*/ 5 w 283"/>
                <a:gd name="T25" fmla="*/ 6 h 230"/>
                <a:gd name="T26" fmla="*/ 6 w 283"/>
                <a:gd name="T27" fmla="*/ 8 h 230"/>
                <a:gd name="T28" fmla="*/ 6 w 283"/>
                <a:gd name="T29" fmla="*/ 11 h 230"/>
                <a:gd name="T30" fmla="*/ 5 w 283"/>
                <a:gd name="T31" fmla="*/ 13 h 230"/>
                <a:gd name="T32" fmla="*/ 5 w 283"/>
                <a:gd name="T33" fmla="*/ 14 h 230"/>
                <a:gd name="T34" fmla="*/ 5 w 283"/>
                <a:gd name="T35" fmla="*/ 15 h 230"/>
                <a:gd name="T36" fmla="*/ 4 w 283"/>
                <a:gd name="T37" fmla="*/ 17 h 230"/>
                <a:gd name="T38" fmla="*/ 4 w 283"/>
                <a:gd name="T39" fmla="*/ 17 h 230"/>
                <a:gd name="T40" fmla="*/ 3 w 283"/>
                <a:gd name="T41" fmla="*/ 17 h 230"/>
                <a:gd name="T42" fmla="*/ 3 w 283"/>
                <a:gd name="T43" fmla="*/ 17 h 230"/>
                <a:gd name="T44" fmla="*/ 3 w 283"/>
                <a:gd name="T45" fmla="*/ 17 h 230"/>
                <a:gd name="T46" fmla="*/ 3 w 283"/>
                <a:gd name="T47" fmla="*/ 17 h 230"/>
                <a:gd name="T48" fmla="*/ 4 w 283"/>
                <a:gd name="T49" fmla="*/ 16 h 230"/>
                <a:gd name="T50" fmla="*/ 4 w 283"/>
                <a:gd name="T51" fmla="*/ 15 h 230"/>
                <a:gd name="T52" fmla="*/ 4 w 283"/>
                <a:gd name="T53" fmla="*/ 14 h 230"/>
                <a:gd name="T54" fmla="*/ 5 w 283"/>
                <a:gd name="T55" fmla="*/ 13 h 230"/>
                <a:gd name="T56" fmla="*/ 5 w 283"/>
                <a:gd name="T57" fmla="*/ 11 h 230"/>
                <a:gd name="T58" fmla="*/ 5 w 283"/>
                <a:gd name="T59" fmla="*/ 11 h 230"/>
                <a:gd name="T60" fmla="*/ 5 w 283"/>
                <a:gd name="T61" fmla="*/ 8 h 230"/>
                <a:gd name="T62" fmla="*/ 5 w 283"/>
                <a:gd name="T63" fmla="*/ 6 h 230"/>
                <a:gd name="T64" fmla="*/ 5 w 283"/>
                <a:gd name="T65" fmla="*/ 6 h 230"/>
                <a:gd name="T66" fmla="*/ 4 w 283"/>
                <a:gd name="T67" fmla="*/ 4 h 230"/>
                <a:gd name="T68" fmla="*/ 4 w 283"/>
                <a:gd name="T69" fmla="*/ 3 h 230"/>
                <a:gd name="T70" fmla="*/ 3 w 283"/>
                <a:gd name="T71" fmla="*/ 2 h 230"/>
                <a:gd name="T72" fmla="*/ 3 w 283"/>
                <a:gd name="T73" fmla="*/ 2 h 230"/>
                <a:gd name="T74" fmla="*/ 2 w 283"/>
                <a:gd name="T75" fmla="*/ 2 h 230"/>
                <a:gd name="T76" fmla="*/ 1 w 283"/>
                <a:gd name="T77" fmla="*/ 3 h 230"/>
                <a:gd name="T78" fmla="*/ 1 w 283"/>
                <a:gd name="T79" fmla="*/ 4 h 230"/>
                <a:gd name="T80" fmla="*/ 1 w 283"/>
                <a:gd name="T81" fmla="*/ 5 h 230"/>
                <a:gd name="T82" fmla="*/ 1 w 283"/>
                <a:gd name="T83" fmla="*/ 5 h 23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3"/>
                <a:gd name="T127" fmla="*/ 0 h 230"/>
                <a:gd name="T128" fmla="*/ 283 w 283"/>
                <a:gd name="T129" fmla="*/ 230 h 23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3" h="230">
                  <a:moveTo>
                    <a:pt x="18" y="71"/>
                  </a:moveTo>
                  <a:lnTo>
                    <a:pt x="15" y="77"/>
                  </a:lnTo>
                  <a:lnTo>
                    <a:pt x="9" y="80"/>
                  </a:lnTo>
                  <a:lnTo>
                    <a:pt x="2" y="77"/>
                  </a:lnTo>
                  <a:lnTo>
                    <a:pt x="0" y="71"/>
                  </a:lnTo>
                  <a:lnTo>
                    <a:pt x="1" y="61"/>
                  </a:lnTo>
                  <a:lnTo>
                    <a:pt x="3" y="54"/>
                  </a:lnTo>
                  <a:lnTo>
                    <a:pt x="10" y="45"/>
                  </a:lnTo>
                  <a:lnTo>
                    <a:pt x="20" y="35"/>
                  </a:lnTo>
                  <a:lnTo>
                    <a:pt x="33" y="27"/>
                  </a:lnTo>
                  <a:lnTo>
                    <a:pt x="48" y="20"/>
                  </a:lnTo>
                  <a:lnTo>
                    <a:pt x="55" y="17"/>
                  </a:lnTo>
                  <a:lnTo>
                    <a:pt x="73" y="11"/>
                  </a:lnTo>
                  <a:lnTo>
                    <a:pt x="92" y="5"/>
                  </a:lnTo>
                  <a:lnTo>
                    <a:pt x="113" y="2"/>
                  </a:lnTo>
                  <a:lnTo>
                    <a:pt x="133" y="0"/>
                  </a:lnTo>
                  <a:lnTo>
                    <a:pt x="155" y="0"/>
                  </a:lnTo>
                  <a:lnTo>
                    <a:pt x="176" y="2"/>
                  </a:lnTo>
                  <a:lnTo>
                    <a:pt x="196" y="7"/>
                  </a:lnTo>
                  <a:lnTo>
                    <a:pt x="216" y="13"/>
                  </a:lnTo>
                  <a:lnTo>
                    <a:pt x="222" y="16"/>
                  </a:lnTo>
                  <a:lnTo>
                    <a:pt x="239" y="26"/>
                  </a:lnTo>
                  <a:lnTo>
                    <a:pt x="253" y="39"/>
                  </a:lnTo>
                  <a:lnTo>
                    <a:pt x="265" y="54"/>
                  </a:lnTo>
                  <a:lnTo>
                    <a:pt x="272" y="71"/>
                  </a:lnTo>
                  <a:lnTo>
                    <a:pt x="275" y="77"/>
                  </a:lnTo>
                  <a:lnTo>
                    <a:pt x="280" y="94"/>
                  </a:lnTo>
                  <a:lnTo>
                    <a:pt x="283" y="109"/>
                  </a:lnTo>
                  <a:lnTo>
                    <a:pt x="283" y="124"/>
                  </a:lnTo>
                  <a:lnTo>
                    <a:pt x="280" y="138"/>
                  </a:lnTo>
                  <a:lnTo>
                    <a:pt x="275" y="151"/>
                  </a:lnTo>
                  <a:lnTo>
                    <a:pt x="272" y="157"/>
                  </a:lnTo>
                  <a:lnTo>
                    <a:pt x="265" y="169"/>
                  </a:lnTo>
                  <a:lnTo>
                    <a:pt x="257" y="179"/>
                  </a:lnTo>
                  <a:lnTo>
                    <a:pt x="247" y="188"/>
                  </a:lnTo>
                  <a:lnTo>
                    <a:pt x="235" y="197"/>
                  </a:lnTo>
                  <a:lnTo>
                    <a:pt x="222" y="205"/>
                  </a:lnTo>
                  <a:lnTo>
                    <a:pt x="209" y="211"/>
                  </a:lnTo>
                  <a:lnTo>
                    <a:pt x="203" y="214"/>
                  </a:lnTo>
                  <a:lnTo>
                    <a:pt x="189" y="219"/>
                  </a:lnTo>
                  <a:lnTo>
                    <a:pt x="173" y="224"/>
                  </a:lnTo>
                  <a:lnTo>
                    <a:pt x="159" y="228"/>
                  </a:lnTo>
                  <a:lnTo>
                    <a:pt x="144" y="230"/>
                  </a:lnTo>
                  <a:lnTo>
                    <a:pt x="137" y="228"/>
                  </a:lnTo>
                  <a:lnTo>
                    <a:pt x="135" y="221"/>
                  </a:lnTo>
                  <a:lnTo>
                    <a:pt x="137" y="215"/>
                  </a:lnTo>
                  <a:lnTo>
                    <a:pt x="144" y="212"/>
                  </a:lnTo>
                  <a:lnTo>
                    <a:pt x="159" y="210"/>
                  </a:lnTo>
                  <a:lnTo>
                    <a:pt x="173" y="206"/>
                  </a:lnTo>
                  <a:lnTo>
                    <a:pt x="189" y="201"/>
                  </a:lnTo>
                  <a:lnTo>
                    <a:pt x="203" y="196"/>
                  </a:lnTo>
                  <a:lnTo>
                    <a:pt x="196" y="198"/>
                  </a:lnTo>
                  <a:lnTo>
                    <a:pt x="209" y="192"/>
                  </a:lnTo>
                  <a:lnTo>
                    <a:pt x="222" y="184"/>
                  </a:lnTo>
                  <a:lnTo>
                    <a:pt x="234" y="175"/>
                  </a:lnTo>
                  <a:lnTo>
                    <a:pt x="244" y="166"/>
                  </a:lnTo>
                  <a:lnTo>
                    <a:pt x="252" y="156"/>
                  </a:lnTo>
                  <a:lnTo>
                    <a:pt x="259" y="144"/>
                  </a:lnTo>
                  <a:lnTo>
                    <a:pt x="265" y="131"/>
                  </a:lnTo>
                  <a:lnTo>
                    <a:pt x="262" y="138"/>
                  </a:lnTo>
                  <a:lnTo>
                    <a:pt x="265" y="124"/>
                  </a:lnTo>
                  <a:lnTo>
                    <a:pt x="265" y="109"/>
                  </a:lnTo>
                  <a:lnTo>
                    <a:pt x="262" y="94"/>
                  </a:lnTo>
                  <a:lnTo>
                    <a:pt x="257" y="77"/>
                  </a:lnTo>
                  <a:lnTo>
                    <a:pt x="259" y="84"/>
                  </a:lnTo>
                  <a:lnTo>
                    <a:pt x="252" y="67"/>
                  </a:lnTo>
                  <a:lnTo>
                    <a:pt x="240" y="52"/>
                  </a:lnTo>
                  <a:lnTo>
                    <a:pt x="226" y="39"/>
                  </a:lnTo>
                  <a:lnTo>
                    <a:pt x="209" y="29"/>
                  </a:lnTo>
                  <a:lnTo>
                    <a:pt x="216" y="31"/>
                  </a:lnTo>
                  <a:lnTo>
                    <a:pt x="196" y="25"/>
                  </a:lnTo>
                  <a:lnTo>
                    <a:pt x="176" y="20"/>
                  </a:lnTo>
                  <a:lnTo>
                    <a:pt x="155" y="18"/>
                  </a:lnTo>
                  <a:lnTo>
                    <a:pt x="133" y="18"/>
                  </a:lnTo>
                  <a:lnTo>
                    <a:pt x="113" y="20"/>
                  </a:lnTo>
                  <a:lnTo>
                    <a:pt x="92" y="23"/>
                  </a:lnTo>
                  <a:lnTo>
                    <a:pt x="73" y="29"/>
                  </a:lnTo>
                  <a:lnTo>
                    <a:pt x="55" y="35"/>
                  </a:lnTo>
                  <a:lnTo>
                    <a:pt x="61" y="32"/>
                  </a:lnTo>
                  <a:lnTo>
                    <a:pt x="46" y="40"/>
                  </a:lnTo>
                  <a:lnTo>
                    <a:pt x="33" y="48"/>
                  </a:lnTo>
                  <a:lnTo>
                    <a:pt x="23" y="58"/>
                  </a:lnTo>
                  <a:lnTo>
                    <a:pt x="16" y="67"/>
                  </a:lnTo>
                  <a:lnTo>
                    <a:pt x="19" y="61"/>
                  </a:lnTo>
                  <a:lnTo>
                    <a:pt x="18" y="71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230" y="3275"/>
              <a:ext cx="482" cy="12"/>
            </a:xfrm>
            <a:custGeom>
              <a:avLst/>
              <a:gdLst>
                <a:gd name="T0" fmla="*/ 16 w 736"/>
                <a:gd name="T1" fmla="*/ 0 h 18"/>
                <a:gd name="T2" fmla="*/ 16 w 736"/>
                <a:gd name="T3" fmla="*/ 1 h 18"/>
                <a:gd name="T4" fmla="*/ 16 w 736"/>
                <a:gd name="T5" fmla="*/ 1 h 18"/>
                <a:gd name="T6" fmla="*/ 16 w 736"/>
                <a:gd name="T7" fmla="*/ 1 h 18"/>
                <a:gd name="T8" fmla="*/ 16 w 736"/>
                <a:gd name="T9" fmla="*/ 1 h 18"/>
                <a:gd name="T10" fmla="*/ 1 w 736"/>
                <a:gd name="T11" fmla="*/ 1 h 18"/>
                <a:gd name="T12" fmla="*/ 1 w 736"/>
                <a:gd name="T13" fmla="*/ 1 h 18"/>
                <a:gd name="T14" fmla="*/ 0 w 736"/>
                <a:gd name="T15" fmla="*/ 1 h 18"/>
                <a:gd name="T16" fmla="*/ 1 w 736"/>
                <a:gd name="T17" fmla="*/ 1 h 18"/>
                <a:gd name="T18" fmla="*/ 1 w 736"/>
                <a:gd name="T19" fmla="*/ 0 h 18"/>
                <a:gd name="T20" fmla="*/ 16 w 736"/>
                <a:gd name="T21" fmla="*/ 0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36"/>
                <a:gd name="T34" fmla="*/ 0 h 18"/>
                <a:gd name="T35" fmla="*/ 736 w 736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36" h="18">
                  <a:moveTo>
                    <a:pt x="727" y="0"/>
                  </a:moveTo>
                  <a:lnTo>
                    <a:pt x="734" y="2"/>
                  </a:lnTo>
                  <a:lnTo>
                    <a:pt x="736" y="9"/>
                  </a:lnTo>
                  <a:lnTo>
                    <a:pt x="734" y="15"/>
                  </a:lnTo>
                  <a:lnTo>
                    <a:pt x="727" y="18"/>
                  </a:lnTo>
                  <a:lnTo>
                    <a:pt x="9" y="18"/>
                  </a:lnTo>
                  <a:lnTo>
                    <a:pt x="3" y="15"/>
                  </a:lnTo>
                  <a:lnTo>
                    <a:pt x="0" y="9"/>
                  </a:lnTo>
                  <a:lnTo>
                    <a:pt x="3" y="2"/>
                  </a:lnTo>
                  <a:lnTo>
                    <a:pt x="9" y="0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1225" y="3609"/>
              <a:ext cx="482" cy="12"/>
            </a:xfrm>
            <a:custGeom>
              <a:avLst/>
              <a:gdLst>
                <a:gd name="T0" fmla="*/ 16 w 736"/>
                <a:gd name="T1" fmla="*/ 0 h 18"/>
                <a:gd name="T2" fmla="*/ 16 w 736"/>
                <a:gd name="T3" fmla="*/ 1 h 18"/>
                <a:gd name="T4" fmla="*/ 16 w 736"/>
                <a:gd name="T5" fmla="*/ 1 h 18"/>
                <a:gd name="T6" fmla="*/ 16 w 736"/>
                <a:gd name="T7" fmla="*/ 1 h 18"/>
                <a:gd name="T8" fmla="*/ 16 w 736"/>
                <a:gd name="T9" fmla="*/ 1 h 18"/>
                <a:gd name="T10" fmla="*/ 1 w 736"/>
                <a:gd name="T11" fmla="*/ 1 h 18"/>
                <a:gd name="T12" fmla="*/ 1 w 736"/>
                <a:gd name="T13" fmla="*/ 1 h 18"/>
                <a:gd name="T14" fmla="*/ 0 w 736"/>
                <a:gd name="T15" fmla="*/ 1 h 18"/>
                <a:gd name="T16" fmla="*/ 1 w 736"/>
                <a:gd name="T17" fmla="*/ 1 h 18"/>
                <a:gd name="T18" fmla="*/ 1 w 736"/>
                <a:gd name="T19" fmla="*/ 0 h 18"/>
                <a:gd name="T20" fmla="*/ 16 w 736"/>
                <a:gd name="T21" fmla="*/ 0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36"/>
                <a:gd name="T34" fmla="*/ 0 h 18"/>
                <a:gd name="T35" fmla="*/ 736 w 736"/>
                <a:gd name="T36" fmla="*/ 18 h 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36" h="18">
                  <a:moveTo>
                    <a:pt x="727" y="0"/>
                  </a:moveTo>
                  <a:lnTo>
                    <a:pt x="734" y="3"/>
                  </a:lnTo>
                  <a:lnTo>
                    <a:pt x="736" y="9"/>
                  </a:lnTo>
                  <a:lnTo>
                    <a:pt x="734" y="16"/>
                  </a:lnTo>
                  <a:lnTo>
                    <a:pt x="727" y="18"/>
                  </a:lnTo>
                  <a:lnTo>
                    <a:pt x="9" y="18"/>
                  </a:lnTo>
                  <a:lnTo>
                    <a:pt x="3" y="16"/>
                  </a:lnTo>
                  <a:lnTo>
                    <a:pt x="0" y="9"/>
                  </a:lnTo>
                  <a:lnTo>
                    <a:pt x="3" y="3"/>
                  </a:lnTo>
                  <a:lnTo>
                    <a:pt x="9" y="0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1845" y="3196"/>
              <a:ext cx="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  <a:latin typeface="Symbol" pitchFamily="18" charset="2"/>
                </a:rPr>
                <a:t>q</a:t>
              </a:r>
              <a:endParaRPr lang="fr-FR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1743" y="2834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</a:rPr>
                <a:t>C</a:t>
              </a:r>
              <a:endParaRPr lang="fr-FR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2554" y="3017"/>
              <a:ext cx="1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</a:rPr>
                <a:t>Q</a:t>
              </a:r>
              <a:endParaRPr lang="fr-FR"/>
            </a:p>
          </p:txBody>
        </p:sp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2733" y="2819"/>
              <a:ext cx="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</a:rPr>
                <a:t>R</a:t>
              </a:r>
              <a:endParaRPr lang="fr-FR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2518" y="3251"/>
              <a:ext cx="156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  <a:latin typeface="Symbol" pitchFamily="18" charset="2"/>
                  <a:sym typeface="Symbol" pitchFamily="18" charset="2"/>
                </a:rPr>
                <a:t></a:t>
              </a:r>
              <a:r>
                <a:rPr lang="fr-FR" baseline="-25000">
                  <a:solidFill>
                    <a:srgbClr val="000000"/>
                  </a:solidFill>
                  <a:latin typeface="Symbol" pitchFamily="18" charset="2"/>
                </a:rPr>
                <a:t>1</a:t>
              </a:r>
            </a:p>
            <a:p>
              <a:endParaRPr lang="fr-FR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2913" y="3238"/>
              <a:ext cx="123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>
                  <a:solidFill>
                    <a:srgbClr val="000000"/>
                  </a:solidFill>
                  <a:latin typeface="Symbol" pitchFamily="18" charset="2"/>
                  <a:sym typeface="Symbol" pitchFamily="18" charset="2"/>
                </a:rPr>
                <a:t></a:t>
              </a:r>
              <a:r>
                <a:rPr lang="fr-FR" baseline="-25000">
                  <a:solidFill>
                    <a:srgbClr val="000000"/>
                  </a:solidFill>
                  <a:latin typeface="Symbol" pitchFamily="18" charset="2"/>
                </a:rPr>
                <a:t>2</a:t>
              </a:r>
            </a:p>
            <a:p>
              <a:endParaRPr lang="fr-FR"/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2722" y="3020"/>
              <a:ext cx="11" cy="684"/>
            </a:xfrm>
            <a:custGeom>
              <a:avLst/>
              <a:gdLst>
                <a:gd name="T0" fmla="*/ 0 w 18"/>
                <a:gd name="T1" fmla="*/ 2 h 900"/>
                <a:gd name="T2" fmla="*/ 1 w 18"/>
                <a:gd name="T3" fmla="*/ 2 h 900"/>
                <a:gd name="T4" fmla="*/ 1 w 18"/>
                <a:gd name="T5" fmla="*/ 0 h 900"/>
                <a:gd name="T6" fmla="*/ 1 w 18"/>
                <a:gd name="T7" fmla="*/ 2 h 900"/>
                <a:gd name="T8" fmla="*/ 1 w 18"/>
                <a:gd name="T9" fmla="*/ 2 h 900"/>
                <a:gd name="T10" fmla="*/ 1 w 18"/>
                <a:gd name="T11" fmla="*/ 76 h 900"/>
                <a:gd name="T12" fmla="*/ 1 w 18"/>
                <a:gd name="T13" fmla="*/ 76 h 900"/>
                <a:gd name="T14" fmla="*/ 1 w 18"/>
                <a:gd name="T15" fmla="*/ 76 h 900"/>
                <a:gd name="T16" fmla="*/ 1 w 18"/>
                <a:gd name="T17" fmla="*/ 76 h 900"/>
                <a:gd name="T18" fmla="*/ 0 w 18"/>
                <a:gd name="T19" fmla="*/ 76 h 900"/>
                <a:gd name="T20" fmla="*/ 0 w 18"/>
                <a:gd name="T21" fmla="*/ 2 h 9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900"/>
                <a:gd name="T35" fmla="*/ 18 w 18"/>
                <a:gd name="T36" fmla="*/ 900 h 9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900">
                  <a:moveTo>
                    <a:pt x="0" y="9"/>
                  </a:moveTo>
                  <a:lnTo>
                    <a:pt x="3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18" y="9"/>
                  </a:lnTo>
                  <a:lnTo>
                    <a:pt x="18" y="891"/>
                  </a:lnTo>
                  <a:lnTo>
                    <a:pt x="16" y="897"/>
                  </a:lnTo>
                  <a:lnTo>
                    <a:pt x="9" y="900"/>
                  </a:lnTo>
                  <a:lnTo>
                    <a:pt x="3" y="897"/>
                  </a:lnTo>
                  <a:lnTo>
                    <a:pt x="0" y="89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824" y="3020"/>
              <a:ext cx="11" cy="684"/>
            </a:xfrm>
            <a:custGeom>
              <a:avLst/>
              <a:gdLst>
                <a:gd name="T0" fmla="*/ 0 w 18"/>
                <a:gd name="T1" fmla="*/ 2 h 900"/>
                <a:gd name="T2" fmla="*/ 1 w 18"/>
                <a:gd name="T3" fmla="*/ 2 h 900"/>
                <a:gd name="T4" fmla="*/ 1 w 18"/>
                <a:gd name="T5" fmla="*/ 0 h 900"/>
                <a:gd name="T6" fmla="*/ 1 w 18"/>
                <a:gd name="T7" fmla="*/ 2 h 900"/>
                <a:gd name="T8" fmla="*/ 1 w 18"/>
                <a:gd name="T9" fmla="*/ 2 h 900"/>
                <a:gd name="T10" fmla="*/ 1 w 18"/>
                <a:gd name="T11" fmla="*/ 76 h 900"/>
                <a:gd name="T12" fmla="*/ 1 w 18"/>
                <a:gd name="T13" fmla="*/ 76 h 900"/>
                <a:gd name="T14" fmla="*/ 1 w 18"/>
                <a:gd name="T15" fmla="*/ 76 h 900"/>
                <a:gd name="T16" fmla="*/ 1 w 18"/>
                <a:gd name="T17" fmla="*/ 76 h 900"/>
                <a:gd name="T18" fmla="*/ 0 w 18"/>
                <a:gd name="T19" fmla="*/ 76 h 900"/>
                <a:gd name="T20" fmla="*/ 0 w 18"/>
                <a:gd name="T21" fmla="*/ 2 h 9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900"/>
                <a:gd name="T35" fmla="*/ 18 w 18"/>
                <a:gd name="T36" fmla="*/ 900 h 9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900">
                  <a:moveTo>
                    <a:pt x="0" y="9"/>
                  </a:moveTo>
                  <a:lnTo>
                    <a:pt x="3" y="3"/>
                  </a:lnTo>
                  <a:lnTo>
                    <a:pt x="9" y="0"/>
                  </a:lnTo>
                  <a:lnTo>
                    <a:pt x="16" y="3"/>
                  </a:lnTo>
                  <a:lnTo>
                    <a:pt x="18" y="9"/>
                  </a:lnTo>
                  <a:lnTo>
                    <a:pt x="18" y="891"/>
                  </a:lnTo>
                  <a:lnTo>
                    <a:pt x="16" y="897"/>
                  </a:lnTo>
                  <a:lnTo>
                    <a:pt x="9" y="900"/>
                  </a:lnTo>
                  <a:lnTo>
                    <a:pt x="3" y="897"/>
                  </a:lnTo>
                  <a:lnTo>
                    <a:pt x="0" y="89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2728" y="3026"/>
              <a:ext cx="102" cy="6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2772" y="3026"/>
              <a:ext cx="58" cy="67"/>
            </a:xfrm>
            <a:custGeom>
              <a:avLst/>
              <a:gdLst>
                <a:gd name="T0" fmla="*/ 0 w 87"/>
                <a:gd name="T1" fmla="*/ 0 h 88"/>
                <a:gd name="T2" fmla="*/ 1 w 87"/>
                <a:gd name="T3" fmla="*/ 0 h 88"/>
                <a:gd name="T4" fmla="*/ 2 w 87"/>
                <a:gd name="T5" fmla="*/ 5 h 88"/>
                <a:gd name="T6" fmla="*/ 2 w 87"/>
                <a:gd name="T7" fmla="*/ 8 h 88"/>
                <a:gd name="T8" fmla="*/ 0 w 8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7"/>
                <a:gd name="T16" fmla="*/ 0 h 88"/>
                <a:gd name="T17" fmla="*/ 87 w 87"/>
                <a:gd name="T18" fmla="*/ 88 h 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7" h="88">
                  <a:moveTo>
                    <a:pt x="0" y="0"/>
                  </a:moveTo>
                  <a:lnTo>
                    <a:pt x="25" y="0"/>
                  </a:lnTo>
                  <a:lnTo>
                    <a:pt x="87" y="62"/>
                  </a:lnTo>
                  <a:lnTo>
                    <a:pt x="87" y="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2728" y="3038"/>
              <a:ext cx="102" cy="140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5 h 181"/>
                <a:gd name="T6" fmla="*/ 3 w 156"/>
                <a:gd name="T7" fmla="*/ 18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6"/>
                  </a:moveTo>
                  <a:lnTo>
                    <a:pt x="0" y="0"/>
                  </a:lnTo>
                  <a:lnTo>
                    <a:pt x="156" y="155"/>
                  </a:lnTo>
                  <a:lnTo>
                    <a:pt x="156" y="181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2728" y="3123"/>
              <a:ext cx="102" cy="137"/>
            </a:xfrm>
            <a:custGeom>
              <a:avLst/>
              <a:gdLst>
                <a:gd name="T0" fmla="*/ 0 w 156"/>
                <a:gd name="T1" fmla="*/ 2 h 182"/>
                <a:gd name="T2" fmla="*/ 0 w 156"/>
                <a:gd name="T3" fmla="*/ 0 h 182"/>
                <a:gd name="T4" fmla="*/ 3 w 156"/>
                <a:gd name="T5" fmla="*/ 13 h 182"/>
                <a:gd name="T6" fmla="*/ 3 w 156"/>
                <a:gd name="T7" fmla="*/ 14 h 182"/>
                <a:gd name="T8" fmla="*/ 0 w 156"/>
                <a:gd name="T9" fmla="*/ 2 h 1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2"/>
                <a:gd name="T17" fmla="*/ 156 w 156"/>
                <a:gd name="T18" fmla="*/ 182 h 1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2">
                  <a:moveTo>
                    <a:pt x="0" y="26"/>
                  </a:moveTo>
                  <a:lnTo>
                    <a:pt x="0" y="0"/>
                  </a:lnTo>
                  <a:lnTo>
                    <a:pt x="156" y="156"/>
                  </a:lnTo>
                  <a:lnTo>
                    <a:pt x="156" y="182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2728" y="3208"/>
              <a:ext cx="102" cy="137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3 h 181"/>
                <a:gd name="T6" fmla="*/ 3 w 156"/>
                <a:gd name="T7" fmla="*/ 15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6"/>
                  </a:moveTo>
                  <a:lnTo>
                    <a:pt x="0" y="0"/>
                  </a:lnTo>
                  <a:lnTo>
                    <a:pt x="156" y="156"/>
                  </a:lnTo>
                  <a:lnTo>
                    <a:pt x="156" y="181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2728" y="3290"/>
              <a:ext cx="102" cy="137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3 h 181"/>
                <a:gd name="T6" fmla="*/ 3 w 156"/>
                <a:gd name="T7" fmla="*/ 15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5"/>
                  </a:moveTo>
                  <a:lnTo>
                    <a:pt x="0" y="0"/>
                  </a:lnTo>
                  <a:lnTo>
                    <a:pt x="156" y="155"/>
                  </a:lnTo>
                  <a:lnTo>
                    <a:pt x="156" y="181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2728" y="3375"/>
              <a:ext cx="102" cy="137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3 h 181"/>
                <a:gd name="T6" fmla="*/ 3 w 156"/>
                <a:gd name="T7" fmla="*/ 15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6"/>
                  </a:moveTo>
                  <a:lnTo>
                    <a:pt x="0" y="0"/>
                  </a:lnTo>
                  <a:lnTo>
                    <a:pt x="156" y="156"/>
                  </a:lnTo>
                  <a:lnTo>
                    <a:pt x="156" y="181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2728" y="3457"/>
              <a:ext cx="102" cy="140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5 h 181"/>
                <a:gd name="T6" fmla="*/ 3 w 156"/>
                <a:gd name="T7" fmla="*/ 18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5"/>
                  </a:moveTo>
                  <a:lnTo>
                    <a:pt x="0" y="0"/>
                  </a:lnTo>
                  <a:lnTo>
                    <a:pt x="156" y="155"/>
                  </a:lnTo>
                  <a:lnTo>
                    <a:pt x="156" y="181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2728" y="3542"/>
              <a:ext cx="102" cy="137"/>
            </a:xfrm>
            <a:custGeom>
              <a:avLst/>
              <a:gdLst>
                <a:gd name="T0" fmla="*/ 0 w 156"/>
                <a:gd name="T1" fmla="*/ 2 h 181"/>
                <a:gd name="T2" fmla="*/ 0 w 156"/>
                <a:gd name="T3" fmla="*/ 0 h 181"/>
                <a:gd name="T4" fmla="*/ 3 w 156"/>
                <a:gd name="T5" fmla="*/ 13 h 181"/>
                <a:gd name="T6" fmla="*/ 3 w 156"/>
                <a:gd name="T7" fmla="*/ 15 h 181"/>
                <a:gd name="T8" fmla="*/ 0 w 156"/>
                <a:gd name="T9" fmla="*/ 2 h 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"/>
                <a:gd name="T16" fmla="*/ 0 h 181"/>
                <a:gd name="T17" fmla="*/ 156 w 156"/>
                <a:gd name="T18" fmla="*/ 181 h 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" h="181">
                  <a:moveTo>
                    <a:pt x="0" y="26"/>
                  </a:moveTo>
                  <a:lnTo>
                    <a:pt x="0" y="0"/>
                  </a:lnTo>
                  <a:lnTo>
                    <a:pt x="156" y="156"/>
                  </a:lnTo>
                  <a:lnTo>
                    <a:pt x="156" y="181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2728" y="3628"/>
              <a:ext cx="60" cy="69"/>
            </a:xfrm>
            <a:custGeom>
              <a:avLst/>
              <a:gdLst>
                <a:gd name="T0" fmla="*/ 1 w 92"/>
                <a:gd name="T1" fmla="*/ 8 h 91"/>
                <a:gd name="T2" fmla="*/ 0 w 92"/>
                <a:gd name="T3" fmla="*/ 2 h 91"/>
                <a:gd name="T4" fmla="*/ 0 w 92"/>
                <a:gd name="T5" fmla="*/ 0 h 91"/>
                <a:gd name="T6" fmla="*/ 2 w 92"/>
                <a:gd name="T7" fmla="*/ 8 h 91"/>
                <a:gd name="T8" fmla="*/ 1 w 92"/>
                <a:gd name="T9" fmla="*/ 8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"/>
                <a:gd name="T16" fmla="*/ 0 h 91"/>
                <a:gd name="T17" fmla="*/ 92 w 92"/>
                <a:gd name="T18" fmla="*/ 91 h 9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" h="91">
                  <a:moveTo>
                    <a:pt x="66" y="91"/>
                  </a:moveTo>
                  <a:lnTo>
                    <a:pt x="0" y="25"/>
                  </a:lnTo>
                  <a:lnTo>
                    <a:pt x="0" y="0"/>
                  </a:lnTo>
                  <a:lnTo>
                    <a:pt x="92" y="91"/>
                  </a:lnTo>
                  <a:lnTo>
                    <a:pt x="66" y="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2625" y="3220"/>
              <a:ext cx="260" cy="6"/>
            </a:xfrm>
            <a:custGeom>
              <a:avLst/>
              <a:gdLst>
                <a:gd name="T0" fmla="*/ 1 w 399"/>
                <a:gd name="T1" fmla="*/ 24 h 5"/>
                <a:gd name="T2" fmla="*/ 0 w 399"/>
                <a:gd name="T3" fmla="*/ 17 h 5"/>
                <a:gd name="T4" fmla="*/ 1 w 399"/>
                <a:gd name="T5" fmla="*/ 0 h 5"/>
                <a:gd name="T6" fmla="*/ 8 w 399"/>
                <a:gd name="T7" fmla="*/ 0 h 5"/>
                <a:gd name="T8" fmla="*/ 8 w 399"/>
                <a:gd name="T9" fmla="*/ 17 h 5"/>
                <a:gd name="T10" fmla="*/ 8 w 399"/>
                <a:gd name="T11" fmla="*/ 24 h 5"/>
                <a:gd name="T12" fmla="*/ 1 w 399"/>
                <a:gd name="T13" fmla="*/ 24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9"/>
                <a:gd name="T22" fmla="*/ 0 h 5"/>
                <a:gd name="T23" fmla="*/ 399 w 399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9" h="5">
                  <a:moveTo>
                    <a:pt x="3" y="5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96" y="0"/>
                  </a:lnTo>
                  <a:lnTo>
                    <a:pt x="399" y="3"/>
                  </a:lnTo>
                  <a:lnTo>
                    <a:pt x="396" y="5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2861" y="3199"/>
              <a:ext cx="71" cy="49"/>
            </a:xfrm>
            <a:custGeom>
              <a:avLst/>
              <a:gdLst>
                <a:gd name="T0" fmla="*/ 0 w 110"/>
                <a:gd name="T1" fmla="*/ 0 h 64"/>
                <a:gd name="T2" fmla="*/ 2 w 110"/>
                <a:gd name="T3" fmla="*/ 3 h 64"/>
                <a:gd name="T4" fmla="*/ 0 w 110"/>
                <a:gd name="T5" fmla="*/ 6 h 64"/>
                <a:gd name="T6" fmla="*/ 1 w 110"/>
                <a:gd name="T7" fmla="*/ 3 h 64"/>
                <a:gd name="T8" fmla="*/ 0 w 110"/>
                <a:gd name="T9" fmla="*/ 0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"/>
                <a:gd name="T16" fmla="*/ 0 h 64"/>
                <a:gd name="T17" fmla="*/ 110 w 110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" h="64">
                  <a:moveTo>
                    <a:pt x="0" y="0"/>
                  </a:moveTo>
                  <a:lnTo>
                    <a:pt x="110" y="32"/>
                  </a:lnTo>
                  <a:lnTo>
                    <a:pt x="0" y="64"/>
                  </a:lnTo>
                  <a:lnTo>
                    <a:pt x="18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e 94"/>
          <p:cNvGrpSpPr>
            <a:grpSpLocks/>
          </p:cNvGrpSpPr>
          <p:nvPr/>
        </p:nvGrpSpPr>
        <p:grpSpPr bwMode="auto">
          <a:xfrm>
            <a:off x="5629275" y="1978025"/>
            <a:ext cx="2754313" cy="2095500"/>
            <a:chOff x="5183188" y="1584325"/>
            <a:chExt cx="2754312" cy="2095500"/>
          </a:xfrm>
        </p:grpSpPr>
        <p:sp>
          <p:nvSpPr>
            <p:cNvPr id="38" name="Text Box 53"/>
            <p:cNvSpPr txBox="1">
              <a:spLocks noChangeArrowheads="1"/>
            </p:cNvSpPr>
            <p:nvPr/>
          </p:nvSpPr>
          <p:spPr bwMode="auto">
            <a:xfrm>
              <a:off x="6056313" y="3313113"/>
              <a:ext cx="1490662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000000"/>
                  </a:solidFill>
                </a:rPr>
                <a:t>P</a:t>
              </a:r>
              <a:r>
                <a:rPr lang="fr-FR" baseline="-25000">
                  <a:solidFill>
                    <a:srgbClr val="000000"/>
                  </a:solidFill>
                </a:rPr>
                <a:t>1 - </a:t>
              </a:r>
              <a:r>
                <a:rPr lang="fr-FR">
                  <a:solidFill>
                    <a:srgbClr val="000000"/>
                  </a:solidFill>
                </a:rPr>
                <a:t>P</a:t>
              </a:r>
              <a:r>
                <a:rPr lang="fr-FR" baseline="-25000">
                  <a:solidFill>
                    <a:srgbClr val="000000"/>
                  </a:solidFill>
                </a:rPr>
                <a:t>0</a:t>
              </a:r>
              <a:r>
                <a:rPr lang="fr-FR">
                  <a:solidFill>
                    <a:srgbClr val="000000"/>
                  </a:solidFill>
                  <a:latin typeface="Symbol" pitchFamily="18" charset="2"/>
                </a:rPr>
                <a:t> = </a:t>
              </a:r>
              <a:r>
                <a:rPr lang="fr-FR">
                  <a:solidFill>
                    <a:srgbClr val="000000"/>
                  </a:solidFill>
                </a:rPr>
                <a:t>Rq</a:t>
              </a:r>
              <a:endParaRPr lang="fr-FR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grpSp>
          <p:nvGrpSpPr>
            <p:cNvPr id="39" name="Group 99"/>
            <p:cNvGrpSpPr>
              <a:grpSpLocks/>
            </p:cNvGrpSpPr>
            <p:nvPr/>
          </p:nvGrpSpPr>
          <p:grpSpPr bwMode="auto">
            <a:xfrm>
              <a:off x="5183188" y="1584325"/>
              <a:ext cx="2754312" cy="1590675"/>
              <a:chOff x="3265" y="998"/>
              <a:chExt cx="1735" cy="1002"/>
            </a:xfrm>
          </p:grpSpPr>
          <p:sp>
            <p:nvSpPr>
              <p:cNvPr id="40" name="Rectangle 40"/>
              <p:cNvSpPr>
                <a:spLocks noChangeArrowheads="1"/>
              </p:cNvSpPr>
              <p:nvPr/>
            </p:nvSpPr>
            <p:spPr bwMode="auto">
              <a:xfrm>
                <a:off x="3667" y="998"/>
                <a:ext cx="128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fr-FR">
                    <a:solidFill>
                      <a:srgbClr val="000000"/>
                    </a:solidFill>
                  </a:rPr>
                  <a:t>P</a:t>
                </a:r>
                <a:r>
                  <a:rPr lang="fr-FR" baseline="-25000">
                    <a:solidFill>
                      <a:srgbClr val="000000"/>
                    </a:solidFill>
                  </a:rPr>
                  <a:t>1</a:t>
                </a:r>
              </a:p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Rectangle 41"/>
              <p:cNvSpPr>
                <a:spLocks noChangeArrowheads="1"/>
              </p:cNvSpPr>
              <p:nvPr/>
            </p:nvSpPr>
            <p:spPr bwMode="auto">
              <a:xfrm>
                <a:off x="3370" y="1390"/>
                <a:ext cx="14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700">
                    <a:solidFill>
                      <a:srgbClr val="000000"/>
                    </a:solidFill>
                  </a:rPr>
                  <a:t>.</a:t>
                </a:r>
                <a:endParaRPr lang="fr-FR"/>
              </a:p>
            </p:txBody>
          </p:sp>
          <p:sp>
            <p:nvSpPr>
              <p:cNvPr id="42" name="Rectangle 42"/>
              <p:cNvSpPr>
                <a:spLocks noChangeArrowheads="1"/>
              </p:cNvSpPr>
              <p:nvPr/>
            </p:nvSpPr>
            <p:spPr bwMode="auto">
              <a:xfrm>
                <a:off x="3265" y="1732"/>
                <a:ext cx="1735" cy="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R représente la résistance hydraulique </a:t>
                </a:r>
              </a:p>
              <a:p>
                <a:r>
                  <a:rPr lang="fr-FR" sz="1400">
                    <a:solidFill>
                      <a:srgbClr val="000000"/>
                    </a:solidFill>
                  </a:rPr>
                  <a:t>de la  restriction de la canalisation</a:t>
                </a:r>
              </a:p>
            </p:txBody>
          </p:sp>
          <p:sp>
            <p:nvSpPr>
              <p:cNvPr id="43" name="Rectangle 43"/>
              <p:cNvSpPr>
                <a:spLocks noChangeArrowheads="1"/>
              </p:cNvSpPr>
              <p:nvPr/>
            </p:nvSpPr>
            <p:spPr bwMode="auto">
              <a:xfrm>
                <a:off x="4291" y="1290"/>
                <a:ext cx="1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700">
                    <a:solidFill>
                      <a:srgbClr val="000000"/>
                    </a:solidFill>
                    <a:latin typeface="Arial" charset="0"/>
                  </a:rPr>
                  <a:t> </a:t>
                </a:r>
                <a:endParaRPr lang="fr-FR"/>
              </a:p>
            </p:txBody>
          </p:sp>
          <p:sp>
            <p:nvSpPr>
              <p:cNvPr id="44" name="Rectangle 44"/>
              <p:cNvSpPr>
                <a:spLocks noChangeArrowheads="1"/>
              </p:cNvSpPr>
              <p:nvPr/>
            </p:nvSpPr>
            <p:spPr bwMode="auto">
              <a:xfrm>
                <a:off x="3596" y="1408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>
                    <a:solidFill>
                      <a:srgbClr val="0066FF"/>
                    </a:solidFill>
                  </a:rPr>
                  <a:t>q</a:t>
                </a:r>
                <a:endParaRPr lang="fr-FR"/>
              </a:p>
            </p:txBody>
          </p:sp>
          <p:sp>
            <p:nvSpPr>
              <p:cNvPr id="45" name="Rectangle 45"/>
              <p:cNvSpPr>
                <a:spLocks noChangeArrowheads="1"/>
              </p:cNvSpPr>
              <p:nvPr/>
            </p:nvSpPr>
            <p:spPr bwMode="auto">
              <a:xfrm>
                <a:off x="4299" y="1055"/>
                <a:ext cx="128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>
                    <a:solidFill>
                      <a:srgbClr val="000000"/>
                    </a:solidFill>
                  </a:rPr>
                  <a:t>P</a:t>
                </a:r>
                <a:r>
                  <a:rPr lang="fr-FR" baseline="-25000">
                    <a:solidFill>
                      <a:srgbClr val="000000"/>
                    </a:solidFill>
                  </a:rPr>
                  <a:t>0</a:t>
                </a:r>
              </a:p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Freeform 46"/>
              <p:cNvSpPr>
                <a:spLocks/>
              </p:cNvSpPr>
              <p:nvPr/>
            </p:nvSpPr>
            <p:spPr bwMode="auto">
              <a:xfrm>
                <a:off x="3771" y="1359"/>
                <a:ext cx="758" cy="17"/>
              </a:xfrm>
              <a:custGeom>
                <a:avLst/>
                <a:gdLst>
                  <a:gd name="T0" fmla="*/ 1 w 1315"/>
                  <a:gd name="T1" fmla="*/ 9 h 18"/>
                  <a:gd name="T2" fmla="*/ 1 w 1315"/>
                  <a:gd name="T3" fmla="*/ 9 h 18"/>
                  <a:gd name="T4" fmla="*/ 0 w 1315"/>
                  <a:gd name="T5" fmla="*/ 9 h 18"/>
                  <a:gd name="T6" fmla="*/ 1 w 1315"/>
                  <a:gd name="T7" fmla="*/ 3 h 18"/>
                  <a:gd name="T8" fmla="*/ 1 w 1315"/>
                  <a:gd name="T9" fmla="*/ 0 h 18"/>
                  <a:gd name="T10" fmla="*/ 9 w 1315"/>
                  <a:gd name="T11" fmla="*/ 0 h 18"/>
                  <a:gd name="T12" fmla="*/ 9 w 1315"/>
                  <a:gd name="T13" fmla="*/ 3 h 18"/>
                  <a:gd name="T14" fmla="*/ 9 w 1315"/>
                  <a:gd name="T15" fmla="*/ 9 h 18"/>
                  <a:gd name="T16" fmla="*/ 9 w 1315"/>
                  <a:gd name="T17" fmla="*/ 9 h 18"/>
                  <a:gd name="T18" fmla="*/ 9 w 1315"/>
                  <a:gd name="T19" fmla="*/ 9 h 18"/>
                  <a:gd name="T20" fmla="*/ 1 w 1315"/>
                  <a:gd name="T21" fmla="*/ 9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15"/>
                  <a:gd name="T34" fmla="*/ 0 h 18"/>
                  <a:gd name="T35" fmla="*/ 1315 w 1315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15" h="18">
                    <a:moveTo>
                      <a:pt x="9" y="18"/>
                    </a:moveTo>
                    <a:lnTo>
                      <a:pt x="2" y="16"/>
                    </a:lnTo>
                    <a:lnTo>
                      <a:pt x="0" y="9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1306" y="0"/>
                    </a:lnTo>
                    <a:lnTo>
                      <a:pt x="1312" y="3"/>
                    </a:lnTo>
                    <a:lnTo>
                      <a:pt x="1315" y="9"/>
                    </a:lnTo>
                    <a:lnTo>
                      <a:pt x="1312" y="16"/>
                    </a:lnTo>
                    <a:lnTo>
                      <a:pt x="1306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47"/>
              <p:cNvSpPr>
                <a:spLocks/>
              </p:cNvSpPr>
              <p:nvPr/>
            </p:nvSpPr>
            <p:spPr bwMode="auto">
              <a:xfrm>
                <a:off x="3771" y="1538"/>
                <a:ext cx="758" cy="14"/>
              </a:xfrm>
              <a:custGeom>
                <a:avLst/>
                <a:gdLst>
                  <a:gd name="T0" fmla="*/ 1 w 1315"/>
                  <a:gd name="T1" fmla="*/ 2 h 18"/>
                  <a:gd name="T2" fmla="*/ 1 w 1315"/>
                  <a:gd name="T3" fmla="*/ 2 h 18"/>
                  <a:gd name="T4" fmla="*/ 0 w 1315"/>
                  <a:gd name="T5" fmla="*/ 2 h 18"/>
                  <a:gd name="T6" fmla="*/ 1 w 1315"/>
                  <a:gd name="T7" fmla="*/ 2 h 18"/>
                  <a:gd name="T8" fmla="*/ 1 w 1315"/>
                  <a:gd name="T9" fmla="*/ 0 h 18"/>
                  <a:gd name="T10" fmla="*/ 9 w 1315"/>
                  <a:gd name="T11" fmla="*/ 0 h 18"/>
                  <a:gd name="T12" fmla="*/ 9 w 1315"/>
                  <a:gd name="T13" fmla="*/ 2 h 18"/>
                  <a:gd name="T14" fmla="*/ 9 w 1315"/>
                  <a:gd name="T15" fmla="*/ 2 h 18"/>
                  <a:gd name="T16" fmla="*/ 9 w 1315"/>
                  <a:gd name="T17" fmla="*/ 2 h 18"/>
                  <a:gd name="T18" fmla="*/ 9 w 1315"/>
                  <a:gd name="T19" fmla="*/ 2 h 18"/>
                  <a:gd name="T20" fmla="*/ 1 w 1315"/>
                  <a:gd name="T21" fmla="*/ 2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315"/>
                  <a:gd name="T34" fmla="*/ 0 h 18"/>
                  <a:gd name="T35" fmla="*/ 1315 w 1315"/>
                  <a:gd name="T36" fmla="*/ 18 h 1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315" h="18">
                    <a:moveTo>
                      <a:pt x="9" y="18"/>
                    </a:moveTo>
                    <a:lnTo>
                      <a:pt x="2" y="16"/>
                    </a:lnTo>
                    <a:lnTo>
                      <a:pt x="0" y="9"/>
                    </a:lnTo>
                    <a:lnTo>
                      <a:pt x="2" y="3"/>
                    </a:lnTo>
                    <a:lnTo>
                      <a:pt x="9" y="0"/>
                    </a:lnTo>
                    <a:lnTo>
                      <a:pt x="1306" y="0"/>
                    </a:lnTo>
                    <a:lnTo>
                      <a:pt x="1312" y="3"/>
                    </a:lnTo>
                    <a:lnTo>
                      <a:pt x="1315" y="9"/>
                    </a:lnTo>
                    <a:lnTo>
                      <a:pt x="1312" y="16"/>
                    </a:lnTo>
                    <a:lnTo>
                      <a:pt x="1306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Freeform 48"/>
              <p:cNvSpPr>
                <a:spLocks/>
              </p:cNvSpPr>
              <p:nvPr/>
            </p:nvSpPr>
            <p:spPr bwMode="auto">
              <a:xfrm>
                <a:off x="4075" y="1486"/>
                <a:ext cx="60" cy="59"/>
              </a:xfrm>
              <a:custGeom>
                <a:avLst/>
                <a:gdLst>
                  <a:gd name="T0" fmla="*/ 1 w 104"/>
                  <a:gd name="T1" fmla="*/ 0 h 68"/>
                  <a:gd name="T2" fmla="*/ 0 w 104"/>
                  <a:gd name="T3" fmla="*/ 19 h 68"/>
                  <a:gd name="T4" fmla="*/ 1 w 104"/>
                  <a:gd name="T5" fmla="*/ 19 h 68"/>
                  <a:gd name="T6" fmla="*/ 1 w 104"/>
                  <a:gd name="T7" fmla="*/ 0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68"/>
                  <a:gd name="T14" fmla="*/ 104 w 104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68">
                    <a:moveTo>
                      <a:pt x="53" y="0"/>
                    </a:moveTo>
                    <a:lnTo>
                      <a:pt x="0" y="68"/>
                    </a:lnTo>
                    <a:lnTo>
                      <a:pt x="104" y="68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Freeform 49"/>
              <p:cNvSpPr>
                <a:spLocks/>
              </p:cNvSpPr>
              <p:nvPr/>
            </p:nvSpPr>
            <p:spPr bwMode="auto">
              <a:xfrm>
                <a:off x="4071" y="1480"/>
                <a:ext cx="69" cy="72"/>
              </a:xfrm>
              <a:custGeom>
                <a:avLst/>
                <a:gdLst>
                  <a:gd name="T0" fmla="*/ 1 w 122"/>
                  <a:gd name="T1" fmla="*/ 3 h 86"/>
                  <a:gd name="T2" fmla="*/ 1 w 122"/>
                  <a:gd name="T3" fmla="*/ 4 h 86"/>
                  <a:gd name="T4" fmla="*/ 1 w 122"/>
                  <a:gd name="T5" fmla="*/ 3 h 86"/>
                  <a:gd name="T6" fmla="*/ 1 w 122"/>
                  <a:gd name="T7" fmla="*/ 16 h 86"/>
                  <a:gd name="T8" fmla="*/ 1 w 122"/>
                  <a:gd name="T9" fmla="*/ 16 h 86"/>
                  <a:gd name="T10" fmla="*/ 1 w 122"/>
                  <a:gd name="T11" fmla="*/ 13 h 86"/>
                  <a:gd name="T12" fmla="*/ 1 w 122"/>
                  <a:gd name="T13" fmla="*/ 13 h 86"/>
                  <a:gd name="T14" fmla="*/ 1 w 122"/>
                  <a:gd name="T15" fmla="*/ 13 h 86"/>
                  <a:gd name="T16" fmla="*/ 1 w 122"/>
                  <a:gd name="T17" fmla="*/ 13 h 86"/>
                  <a:gd name="T18" fmla="*/ 1 w 122"/>
                  <a:gd name="T19" fmla="*/ 16 h 86"/>
                  <a:gd name="T20" fmla="*/ 1 w 122"/>
                  <a:gd name="T21" fmla="*/ 16 h 86"/>
                  <a:gd name="T22" fmla="*/ 1 w 122"/>
                  <a:gd name="T23" fmla="*/ 3 h 86"/>
                  <a:gd name="T24" fmla="*/ 1 w 122"/>
                  <a:gd name="T25" fmla="*/ 3 h 86"/>
                  <a:gd name="T26" fmla="*/ 1 w 122"/>
                  <a:gd name="T27" fmla="*/ 13 h 86"/>
                  <a:gd name="T28" fmla="*/ 1 w 122"/>
                  <a:gd name="T29" fmla="*/ 16 h 86"/>
                  <a:gd name="T30" fmla="*/ 1 w 122"/>
                  <a:gd name="T31" fmla="*/ 16 h 86"/>
                  <a:gd name="T32" fmla="*/ 1 w 122"/>
                  <a:gd name="T33" fmla="*/ 17 h 86"/>
                  <a:gd name="T34" fmla="*/ 1 w 122"/>
                  <a:gd name="T35" fmla="*/ 17 h 86"/>
                  <a:gd name="T36" fmla="*/ 1 w 122"/>
                  <a:gd name="T37" fmla="*/ 16 h 86"/>
                  <a:gd name="T38" fmla="*/ 0 w 122"/>
                  <a:gd name="T39" fmla="*/ 16 h 86"/>
                  <a:gd name="T40" fmla="*/ 1 w 122"/>
                  <a:gd name="T41" fmla="*/ 13 h 86"/>
                  <a:gd name="T42" fmla="*/ 1 w 122"/>
                  <a:gd name="T43" fmla="*/ 3 h 86"/>
                  <a:gd name="T44" fmla="*/ 1 w 122"/>
                  <a:gd name="T45" fmla="*/ 0 h 86"/>
                  <a:gd name="T46" fmla="*/ 1 w 122"/>
                  <a:gd name="T47" fmla="*/ 3 h 86"/>
                  <a:gd name="T48" fmla="*/ 1 w 122"/>
                  <a:gd name="T49" fmla="*/ 3 h 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2"/>
                  <a:gd name="T76" fmla="*/ 0 h 86"/>
                  <a:gd name="T77" fmla="*/ 122 w 122"/>
                  <a:gd name="T78" fmla="*/ 86 h 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2" h="86">
                    <a:moveTo>
                      <a:pt x="55" y="15"/>
                    </a:moveTo>
                    <a:lnTo>
                      <a:pt x="62" y="18"/>
                    </a:lnTo>
                    <a:lnTo>
                      <a:pt x="68" y="15"/>
                    </a:lnTo>
                    <a:lnTo>
                      <a:pt x="16" y="84"/>
                    </a:lnTo>
                    <a:lnTo>
                      <a:pt x="18" y="77"/>
                    </a:lnTo>
                    <a:lnTo>
                      <a:pt x="16" y="71"/>
                    </a:lnTo>
                    <a:lnTo>
                      <a:pt x="9" y="68"/>
                    </a:lnTo>
                    <a:lnTo>
                      <a:pt x="113" y="68"/>
                    </a:lnTo>
                    <a:lnTo>
                      <a:pt x="107" y="71"/>
                    </a:lnTo>
                    <a:lnTo>
                      <a:pt x="104" y="77"/>
                    </a:lnTo>
                    <a:lnTo>
                      <a:pt x="107" y="84"/>
                    </a:lnTo>
                    <a:lnTo>
                      <a:pt x="55" y="15"/>
                    </a:lnTo>
                    <a:lnTo>
                      <a:pt x="68" y="3"/>
                    </a:lnTo>
                    <a:lnTo>
                      <a:pt x="120" y="71"/>
                    </a:lnTo>
                    <a:lnTo>
                      <a:pt x="122" y="77"/>
                    </a:lnTo>
                    <a:lnTo>
                      <a:pt x="120" y="84"/>
                    </a:lnTo>
                    <a:lnTo>
                      <a:pt x="113" y="86"/>
                    </a:lnTo>
                    <a:lnTo>
                      <a:pt x="9" y="86"/>
                    </a:lnTo>
                    <a:lnTo>
                      <a:pt x="3" y="84"/>
                    </a:lnTo>
                    <a:lnTo>
                      <a:pt x="0" y="77"/>
                    </a:lnTo>
                    <a:lnTo>
                      <a:pt x="3" y="71"/>
                    </a:lnTo>
                    <a:lnTo>
                      <a:pt x="55" y="3"/>
                    </a:lnTo>
                    <a:lnTo>
                      <a:pt x="62" y="0"/>
                    </a:lnTo>
                    <a:lnTo>
                      <a:pt x="68" y="3"/>
                    </a:lnTo>
                    <a:lnTo>
                      <a:pt x="55" y="1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Freeform 50"/>
              <p:cNvSpPr>
                <a:spLocks/>
              </p:cNvSpPr>
              <p:nvPr/>
            </p:nvSpPr>
            <p:spPr bwMode="auto">
              <a:xfrm>
                <a:off x="4075" y="1366"/>
                <a:ext cx="60" cy="58"/>
              </a:xfrm>
              <a:custGeom>
                <a:avLst/>
                <a:gdLst>
                  <a:gd name="T0" fmla="*/ 1 w 104"/>
                  <a:gd name="T1" fmla="*/ 16 h 68"/>
                  <a:gd name="T2" fmla="*/ 0 w 104"/>
                  <a:gd name="T3" fmla="*/ 0 h 68"/>
                  <a:gd name="T4" fmla="*/ 1 w 104"/>
                  <a:gd name="T5" fmla="*/ 0 h 68"/>
                  <a:gd name="T6" fmla="*/ 1 w 104"/>
                  <a:gd name="T7" fmla="*/ 16 h 6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68"/>
                  <a:gd name="T14" fmla="*/ 104 w 104"/>
                  <a:gd name="T15" fmla="*/ 68 h 6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68">
                    <a:moveTo>
                      <a:pt x="53" y="68"/>
                    </a:moveTo>
                    <a:lnTo>
                      <a:pt x="0" y="0"/>
                    </a:lnTo>
                    <a:lnTo>
                      <a:pt x="104" y="0"/>
                    </a:lnTo>
                    <a:lnTo>
                      <a:pt x="53" y="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Freeform 51"/>
              <p:cNvSpPr>
                <a:spLocks/>
              </p:cNvSpPr>
              <p:nvPr/>
            </p:nvSpPr>
            <p:spPr bwMode="auto">
              <a:xfrm>
                <a:off x="4071" y="1359"/>
                <a:ext cx="69" cy="76"/>
              </a:xfrm>
              <a:custGeom>
                <a:avLst/>
                <a:gdLst>
                  <a:gd name="T0" fmla="*/ 1 w 122"/>
                  <a:gd name="T1" fmla="*/ 27 h 86"/>
                  <a:gd name="T2" fmla="*/ 1 w 122"/>
                  <a:gd name="T3" fmla="*/ 28 h 86"/>
                  <a:gd name="T4" fmla="*/ 1 w 122"/>
                  <a:gd name="T5" fmla="*/ 27 h 86"/>
                  <a:gd name="T6" fmla="*/ 1 w 122"/>
                  <a:gd name="T7" fmla="*/ 5 h 86"/>
                  <a:gd name="T8" fmla="*/ 0 w 122"/>
                  <a:gd name="T9" fmla="*/ 4 h 86"/>
                  <a:gd name="T10" fmla="*/ 1 w 122"/>
                  <a:gd name="T11" fmla="*/ 3 h 86"/>
                  <a:gd name="T12" fmla="*/ 1 w 122"/>
                  <a:gd name="T13" fmla="*/ 0 h 86"/>
                  <a:gd name="T14" fmla="*/ 1 w 122"/>
                  <a:gd name="T15" fmla="*/ 0 h 86"/>
                  <a:gd name="T16" fmla="*/ 1 w 122"/>
                  <a:gd name="T17" fmla="*/ 3 h 86"/>
                  <a:gd name="T18" fmla="*/ 1 w 122"/>
                  <a:gd name="T19" fmla="*/ 4 h 86"/>
                  <a:gd name="T20" fmla="*/ 1 w 122"/>
                  <a:gd name="T21" fmla="*/ 5 h 86"/>
                  <a:gd name="T22" fmla="*/ 1 w 122"/>
                  <a:gd name="T23" fmla="*/ 27 h 86"/>
                  <a:gd name="T24" fmla="*/ 1 w 122"/>
                  <a:gd name="T25" fmla="*/ 24 h 86"/>
                  <a:gd name="T26" fmla="*/ 1 w 122"/>
                  <a:gd name="T27" fmla="*/ 3 h 86"/>
                  <a:gd name="T28" fmla="*/ 1 w 122"/>
                  <a:gd name="T29" fmla="*/ 4 h 86"/>
                  <a:gd name="T30" fmla="*/ 1 w 122"/>
                  <a:gd name="T31" fmla="*/ 5 h 86"/>
                  <a:gd name="T32" fmla="*/ 1 w 122"/>
                  <a:gd name="T33" fmla="*/ 6 h 86"/>
                  <a:gd name="T34" fmla="*/ 1 w 122"/>
                  <a:gd name="T35" fmla="*/ 6 h 86"/>
                  <a:gd name="T36" fmla="*/ 1 w 122"/>
                  <a:gd name="T37" fmla="*/ 5 h 86"/>
                  <a:gd name="T38" fmla="*/ 1 w 122"/>
                  <a:gd name="T39" fmla="*/ 4 h 86"/>
                  <a:gd name="T40" fmla="*/ 1 w 122"/>
                  <a:gd name="T41" fmla="*/ 3 h 86"/>
                  <a:gd name="T42" fmla="*/ 1 w 122"/>
                  <a:gd name="T43" fmla="*/ 24 h 86"/>
                  <a:gd name="T44" fmla="*/ 1 w 122"/>
                  <a:gd name="T45" fmla="*/ 23 h 86"/>
                  <a:gd name="T46" fmla="*/ 1 w 122"/>
                  <a:gd name="T47" fmla="*/ 24 h 86"/>
                  <a:gd name="T48" fmla="*/ 1 w 122"/>
                  <a:gd name="T49" fmla="*/ 27 h 8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2"/>
                  <a:gd name="T76" fmla="*/ 0 h 86"/>
                  <a:gd name="T77" fmla="*/ 122 w 122"/>
                  <a:gd name="T78" fmla="*/ 86 h 8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2" h="86">
                    <a:moveTo>
                      <a:pt x="68" y="84"/>
                    </a:moveTo>
                    <a:lnTo>
                      <a:pt x="62" y="86"/>
                    </a:lnTo>
                    <a:lnTo>
                      <a:pt x="55" y="84"/>
                    </a:ln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113" y="0"/>
                    </a:lnTo>
                    <a:lnTo>
                      <a:pt x="120" y="3"/>
                    </a:lnTo>
                    <a:lnTo>
                      <a:pt x="122" y="9"/>
                    </a:lnTo>
                    <a:lnTo>
                      <a:pt x="120" y="16"/>
                    </a:lnTo>
                    <a:lnTo>
                      <a:pt x="68" y="84"/>
                    </a:lnTo>
                    <a:lnTo>
                      <a:pt x="55" y="71"/>
                    </a:lnTo>
                    <a:lnTo>
                      <a:pt x="107" y="3"/>
                    </a:lnTo>
                    <a:lnTo>
                      <a:pt x="104" y="9"/>
                    </a:lnTo>
                    <a:lnTo>
                      <a:pt x="107" y="16"/>
                    </a:lnTo>
                    <a:lnTo>
                      <a:pt x="113" y="18"/>
                    </a:lnTo>
                    <a:lnTo>
                      <a:pt x="9" y="18"/>
                    </a:lnTo>
                    <a:lnTo>
                      <a:pt x="16" y="16"/>
                    </a:lnTo>
                    <a:lnTo>
                      <a:pt x="18" y="9"/>
                    </a:lnTo>
                    <a:lnTo>
                      <a:pt x="16" y="3"/>
                    </a:lnTo>
                    <a:lnTo>
                      <a:pt x="68" y="71"/>
                    </a:lnTo>
                    <a:lnTo>
                      <a:pt x="62" y="68"/>
                    </a:lnTo>
                    <a:lnTo>
                      <a:pt x="55" y="71"/>
                    </a:lnTo>
                    <a:lnTo>
                      <a:pt x="68" y="8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Rectangle 52"/>
              <p:cNvSpPr>
                <a:spLocks noChangeArrowheads="1"/>
              </p:cNvSpPr>
              <p:nvPr/>
            </p:nvSpPr>
            <p:spPr bwMode="auto">
              <a:xfrm>
                <a:off x="4058" y="1561"/>
                <a:ext cx="96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dirty="0">
                    <a:solidFill>
                      <a:srgbClr val="000000"/>
                    </a:solidFill>
                  </a:rPr>
                  <a:t>R</a:t>
                </a:r>
                <a:endParaRPr lang="fr-FR" dirty="0"/>
              </a:p>
            </p:txBody>
          </p:sp>
          <p:sp>
            <p:nvSpPr>
              <p:cNvPr id="53" name="Rectangle 54"/>
              <p:cNvSpPr>
                <a:spLocks noChangeArrowheads="1"/>
              </p:cNvSpPr>
              <p:nvPr/>
            </p:nvSpPr>
            <p:spPr bwMode="auto">
              <a:xfrm>
                <a:off x="3823" y="1376"/>
                <a:ext cx="250" cy="163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4" name="Rectangle 55"/>
              <p:cNvSpPr>
                <a:spLocks noChangeArrowheads="1"/>
              </p:cNvSpPr>
              <p:nvPr/>
            </p:nvSpPr>
            <p:spPr bwMode="auto">
              <a:xfrm>
                <a:off x="4142" y="1376"/>
                <a:ext cx="332" cy="163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5" name="Freeform 56"/>
              <p:cNvSpPr>
                <a:spLocks/>
              </p:cNvSpPr>
              <p:nvPr/>
            </p:nvSpPr>
            <p:spPr bwMode="auto">
              <a:xfrm>
                <a:off x="4072" y="1376"/>
                <a:ext cx="87" cy="162"/>
              </a:xfrm>
              <a:custGeom>
                <a:avLst/>
                <a:gdLst>
                  <a:gd name="T0" fmla="*/ 0 w 87"/>
                  <a:gd name="T1" fmla="*/ 0 h 162"/>
                  <a:gd name="T2" fmla="*/ 34 w 87"/>
                  <a:gd name="T3" fmla="*/ 63 h 162"/>
                  <a:gd name="T4" fmla="*/ 66 w 87"/>
                  <a:gd name="T5" fmla="*/ 3 h 162"/>
                  <a:gd name="T6" fmla="*/ 87 w 87"/>
                  <a:gd name="T7" fmla="*/ 2 h 162"/>
                  <a:gd name="T8" fmla="*/ 87 w 87"/>
                  <a:gd name="T9" fmla="*/ 162 h 162"/>
                  <a:gd name="T10" fmla="*/ 67 w 87"/>
                  <a:gd name="T11" fmla="*/ 162 h 162"/>
                  <a:gd name="T12" fmla="*/ 35 w 87"/>
                  <a:gd name="T13" fmla="*/ 103 h 162"/>
                  <a:gd name="T14" fmla="*/ 0 w 87"/>
                  <a:gd name="T15" fmla="*/ 162 h 162"/>
                  <a:gd name="T16" fmla="*/ 0 w 87"/>
                  <a:gd name="T17" fmla="*/ 0 h 1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162"/>
                  <a:gd name="T29" fmla="*/ 87 w 87"/>
                  <a:gd name="T30" fmla="*/ 162 h 16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162">
                    <a:moveTo>
                      <a:pt x="0" y="0"/>
                    </a:moveTo>
                    <a:lnTo>
                      <a:pt x="34" y="63"/>
                    </a:lnTo>
                    <a:lnTo>
                      <a:pt x="66" y="3"/>
                    </a:lnTo>
                    <a:lnTo>
                      <a:pt x="87" y="2"/>
                    </a:lnTo>
                    <a:lnTo>
                      <a:pt x="87" y="162"/>
                    </a:lnTo>
                    <a:lnTo>
                      <a:pt x="67" y="162"/>
                    </a:lnTo>
                    <a:lnTo>
                      <a:pt x="35" y="103"/>
                    </a:lnTo>
                    <a:lnTo>
                      <a:pt x="0" y="1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6" name="Line 57"/>
              <p:cNvSpPr>
                <a:spLocks noChangeShapeType="1"/>
              </p:cNvSpPr>
              <p:nvPr/>
            </p:nvSpPr>
            <p:spPr bwMode="auto">
              <a:xfrm>
                <a:off x="3501" y="1450"/>
                <a:ext cx="322" cy="0"/>
              </a:xfrm>
              <a:prstGeom prst="line">
                <a:avLst/>
              </a:prstGeom>
              <a:noFill/>
              <a:ln w="28575">
                <a:solidFill>
                  <a:srgbClr val="00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7" name="Line 58"/>
              <p:cNvSpPr>
                <a:spLocks noChangeShapeType="1"/>
              </p:cNvSpPr>
              <p:nvPr/>
            </p:nvSpPr>
            <p:spPr bwMode="auto">
              <a:xfrm>
                <a:off x="3713" y="1179"/>
                <a:ext cx="125" cy="2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58" name="Line 59"/>
              <p:cNvSpPr>
                <a:spLocks noChangeShapeType="1"/>
              </p:cNvSpPr>
              <p:nvPr/>
            </p:nvSpPr>
            <p:spPr bwMode="auto">
              <a:xfrm>
                <a:off x="4361" y="1224"/>
                <a:ext cx="55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grpSp>
        <p:nvGrpSpPr>
          <p:cNvPr id="59" name="Groupe 93"/>
          <p:cNvGrpSpPr>
            <a:grpSpLocks/>
          </p:cNvGrpSpPr>
          <p:nvPr/>
        </p:nvGrpSpPr>
        <p:grpSpPr bwMode="auto">
          <a:xfrm>
            <a:off x="2095500" y="1835150"/>
            <a:ext cx="1646238" cy="2420938"/>
            <a:chOff x="2032000" y="1185863"/>
            <a:chExt cx="1646238" cy="2420937"/>
          </a:xfrm>
        </p:grpSpPr>
        <p:sp>
          <p:nvSpPr>
            <p:cNvPr id="60" name="Text Box 82"/>
            <p:cNvSpPr txBox="1">
              <a:spLocks noChangeArrowheads="1"/>
            </p:cNvSpPr>
            <p:nvPr/>
          </p:nvSpPr>
          <p:spPr bwMode="auto">
            <a:xfrm>
              <a:off x="2187575" y="3240088"/>
              <a:ext cx="149066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>
                  <a:solidFill>
                    <a:srgbClr val="000000"/>
                  </a:solidFill>
                </a:rPr>
                <a:t>P</a:t>
              </a:r>
              <a:r>
                <a:rPr lang="fr-FR" baseline="-25000" dirty="0">
                  <a:solidFill>
                    <a:srgbClr val="000000"/>
                  </a:solidFill>
                </a:rPr>
                <a:t>1 - </a:t>
              </a:r>
              <a:r>
                <a:rPr lang="fr-FR" dirty="0">
                  <a:solidFill>
                    <a:srgbClr val="000000"/>
                  </a:solidFill>
                </a:rPr>
                <a:t>P</a:t>
              </a:r>
              <a:r>
                <a:rPr lang="fr-FR" baseline="-25000" dirty="0">
                  <a:solidFill>
                    <a:srgbClr val="000000"/>
                  </a:solidFill>
                </a:rPr>
                <a:t>0</a:t>
              </a:r>
              <a:r>
                <a:rPr lang="fr-FR" dirty="0">
                  <a:solidFill>
                    <a:srgbClr val="000000"/>
                  </a:solidFill>
                  <a:latin typeface="Symbol" pitchFamily="18" charset="2"/>
                </a:rPr>
                <a:t> = </a:t>
              </a:r>
              <a:r>
                <a:rPr lang="fr-FR" dirty="0" err="1">
                  <a:solidFill>
                    <a:srgbClr val="000000"/>
                  </a:solidFill>
                  <a:latin typeface="Symbol" pitchFamily="18" charset="2"/>
                </a:rPr>
                <a:t>r</a:t>
              </a:r>
              <a:r>
                <a:rPr lang="fr-FR" dirty="0" err="1">
                  <a:solidFill>
                    <a:srgbClr val="000000"/>
                  </a:solidFill>
                </a:rPr>
                <a:t>gh</a:t>
              </a:r>
              <a:endParaRPr lang="fr-FR" dirty="0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grpSp>
          <p:nvGrpSpPr>
            <p:cNvPr id="61" name="Group 98"/>
            <p:cNvGrpSpPr>
              <a:grpSpLocks/>
            </p:cNvGrpSpPr>
            <p:nvPr/>
          </p:nvGrpSpPr>
          <p:grpSpPr bwMode="auto">
            <a:xfrm>
              <a:off x="2032000" y="1185863"/>
              <a:ext cx="1597025" cy="2033587"/>
              <a:chOff x="1280" y="747"/>
              <a:chExt cx="1006" cy="1281"/>
            </a:xfrm>
          </p:grpSpPr>
          <p:sp>
            <p:nvSpPr>
              <p:cNvPr id="62" name="Rectangle 61"/>
              <p:cNvSpPr>
                <a:spLocks noChangeArrowheads="1"/>
              </p:cNvSpPr>
              <p:nvPr/>
            </p:nvSpPr>
            <p:spPr bwMode="auto">
              <a:xfrm>
                <a:off x="1442" y="1760"/>
                <a:ext cx="743" cy="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fr-FR" sz="1400">
                    <a:solidFill>
                      <a:srgbClr val="000000"/>
                    </a:solidFill>
                  </a:rPr>
                  <a:t>réservoir de section S</a:t>
                </a:r>
                <a:r>
                  <a:rPr lang="fr-FR">
                    <a:solidFill>
                      <a:srgbClr val="000000"/>
                    </a:solidFill>
                  </a:rPr>
                  <a:t> </a:t>
                </a:r>
                <a:endParaRPr lang="fr-FR"/>
              </a:p>
            </p:txBody>
          </p:sp>
          <p:sp>
            <p:nvSpPr>
              <p:cNvPr id="63" name="Freeform 63"/>
              <p:cNvSpPr>
                <a:spLocks/>
              </p:cNvSpPr>
              <p:nvPr/>
            </p:nvSpPr>
            <p:spPr bwMode="auto">
              <a:xfrm>
                <a:off x="1406" y="1304"/>
                <a:ext cx="28" cy="7"/>
              </a:xfrm>
              <a:custGeom>
                <a:avLst/>
                <a:gdLst>
                  <a:gd name="T0" fmla="*/ 1 w 49"/>
                  <a:gd name="T1" fmla="*/ 108 h 5"/>
                  <a:gd name="T2" fmla="*/ 0 w 49"/>
                  <a:gd name="T3" fmla="*/ 41 h 5"/>
                  <a:gd name="T4" fmla="*/ 1 w 49"/>
                  <a:gd name="T5" fmla="*/ 0 h 5"/>
                  <a:gd name="T6" fmla="*/ 1 w 49"/>
                  <a:gd name="T7" fmla="*/ 0 h 5"/>
                  <a:gd name="T8" fmla="*/ 1 w 49"/>
                  <a:gd name="T9" fmla="*/ 41 h 5"/>
                  <a:gd name="T10" fmla="*/ 1 w 49"/>
                  <a:gd name="T11" fmla="*/ 108 h 5"/>
                  <a:gd name="T12" fmla="*/ 1 w 49"/>
                  <a:gd name="T13" fmla="*/ 108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5"/>
                  <a:gd name="T23" fmla="*/ 49 w 49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5">
                    <a:moveTo>
                      <a:pt x="2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2"/>
                    </a:lnTo>
                    <a:lnTo>
                      <a:pt x="46" y="5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Freeform 64"/>
              <p:cNvSpPr>
                <a:spLocks/>
              </p:cNvSpPr>
              <p:nvPr/>
            </p:nvSpPr>
            <p:spPr bwMode="auto">
              <a:xfrm>
                <a:off x="1466" y="1304"/>
                <a:ext cx="28" cy="7"/>
              </a:xfrm>
              <a:custGeom>
                <a:avLst/>
                <a:gdLst>
                  <a:gd name="T0" fmla="*/ 1 w 49"/>
                  <a:gd name="T1" fmla="*/ 108 h 5"/>
                  <a:gd name="T2" fmla="*/ 0 w 49"/>
                  <a:gd name="T3" fmla="*/ 41 h 5"/>
                  <a:gd name="T4" fmla="*/ 1 w 49"/>
                  <a:gd name="T5" fmla="*/ 0 h 5"/>
                  <a:gd name="T6" fmla="*/ 1 w 49"/>
                  <a:gd name="T7" fmla="*/ 0 h 5"/>
                  <a:gd name="T8" fmla="*/ 1 w 49"/>
                  <a:gd name="T9" fmla="*/ 41 h 5"/>
                  <a:gd name="T10" fmla="*/ 1 w 49"/>
                  <a:gd name="T11" fmla="*/ 108 h 5"/>
                  <a:gd name="T12" fmla="*/ 1 w 49"/>
                  <a:gd name="T13" fmla="*/ 108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5"/>
                  <a:gd name="T23" fmla="*/ 49 w 49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5">
                    <a:moveTo>
                      <a:pt x="2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2"/>
                    </a:lnTo>
                    <a:lnTo>
                      <a:pt x="46" y="5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Freeform 65"/>
              <p:cNvSpPr>
                <a:spLocks/>
              </p:cNvSpPr>
              <p:nvPr/>
            </p:nvSpPr>
            <p:spPr bwMode="auto">
              <a:xfrm>
                <a:off x="1526" y="1304"/>
                <a:ext cx="28" cy="7"/>
              </a:xfrm>
              <a:custGeom>
                <a:avLst/>
                <a:gdLst>
                  <a:gd name="T0" fmla="*/ 1 w 49"/>
                  <a:gd name="T1" fmla="*/ 108 h 5"/>
                  <a:gd name="T2" fmla="*/ 0 w 49"/>
                  <a:gd name="T3" fmla="*/ 41 h 5"/>
                  <a:gd name="T4" fmla="*/ 1 w 49"/>
                  <a:gd name="T5" fmla="*/ 0 h 5"/>
                  <a:gd name="T6" fmla="*/ 1 w 49"/>
                  <a:gd name="T7" fmla="*/ 0 h 5"/>
                  <a:gd name="T8" fmla="*/ 1 w 49"/>
                  <a:gd name="T9" fmla="*/ 41 h 5"/>
                  <a:gd name="T10" fmla="*/ 1 w 49"/>
                  <a:gd name="T11" fmla="*/ 108 h 5"/>
                  <a:gd name="T12" fmla="*/ 1 w 49"/>
                  <a:gd name="T13" fmla="*/ 108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5"/>
                  <a:gd name="T23" fmla="*/ 49 w 49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5">
                    <a:moveTo>
                      <a:pt x="2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2"/>
                    </a:lnTo>
                    <a:lnTo>
                      <a:pt x="46" y="5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Freeform 66"/>
              <p:cNvSpPr>
                <a:spLocks/>
              </p:cNvSpPr>
              <p:nvPr/>
            </p:nvSpPr>
            <p:spPr bwMode="auto">
              <a:xfrm>
                <a:off x="1584" y="1304"/>
                <a:ext cx="30" cy="7"/>
              </a:xfrm>
              <a:custGeom>
                <a:avLst/>
                <a:gdLst>
                  <a:gd name="T0" fmla="*/ 1 w 48"/>
                  <a:gd name="T1" fmla="*/ 108 h 5"/>
                  <a:gd name="T2" fmla="*/ 0 w 48"/>
                  <a:gd name="T3" fmla="*/ 41 h 5"/>
                  <a:gd name="T4" fmla="*/ 1 w 48"/>
                  <a:gd name="T5" fmla="*/ 0 h 5"/>
                  <a:gd name="T6" fmla="*/ 1 w 48"/>
                  <a:gd name="T7" fmla="*/ 0 h 5"/>
                  <a:gd name="T8" fmla="*/ 1 w 48"/>
                  <a:gd name="T9" fmla="*/ 41 h 5"/>
                  <a:gd name="T10" fmla="*/ 1 w 48"/>
                  <a:gd name="T11" fmla="*/ 108 h 5"/>
                  <a:gd name="T12" fmla="*/ 1 w 48"/>
                  <a:gd name="T13" fmla="*/ 108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5"/>
                  <a:gd name="T23" fmla="*/ 48 w 48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5">
                    <a:moveTo>
                      <a:pt x="2" y="5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8" y="2"/>
                    </a:lnTo>
                    <a:lnTo>
                      <a:pt x="46" y="5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reeform 67"/>
              <p:cNvSpPr>
                <a:spLocks/>
              </p:cNvSpPr>
              <p:nvPr/>
            </p:nvSpPr>
            <p:spPr bwMode="auto">
              <a:xfrm>
                <a:off x="1406" y="1663"/>
                <a:ext cx="28" cy="3"/>
              </a:xfrm>
              <a:custGeom>
                <a:avLst/>
                <a:gdLst>
                  <a:gd name="T0" fmla="*/ 1 w 49"/>
                  <a:gd name="T1" fmla="*/ 1 h 6"/>
                  <a:gd name="T2" fmla="*/ 0 w 49"/>
                  <a:gd name="T3" fmla="*/ 1 h 6"/>
                  <a:gd name="T4" fmla="*/ 1 w 49"/>
                  <a:gd name="T5" fmla="*/ 0 h 6"/>
                  <a:gd name="T6" fmla="*/ 1 w 49"/>
                  <a:gd name="T7" fmla="*/ 0 h 6"/>
                  <a:gd name="T8" fmla="*/ 1 w 49"/>
                  <a:gd name="T9" fmla="*/ 1 h 6"/>
                  <a:gd name="T10" fmla="*/ 1 w 49"/>
                  <a:gd name="T11" fmla="*/ 1 h 6"/>
                  <a:gd name="T12" fmla="*/ 1 w 49"/>
                  <a:gd name="T13" fmla="*/ 1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6"/>
                  <a:gd name="T23" fmla="*/ 49 w 49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6">
                    <a:moveTo>
                      <a:pt x="2" y="6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3"/>
                    </a:lnTo>
                    <a:lnTo>
                      <a:pt x="46" y="6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Freeform 68"/>
              <p:cNvSpPr>
                <a:spLocks/>
              </p:cNvSpPr>
              <p:nvPr/>
            </p:nvSpPr>
            <p:spPr bwMode="auto">
              <a:xfrm>
                <a:off x="1466" y="1663"/>
                <a:ext cx="28" cy="3"/>
              </a:xfrm>
              <a:custGeom>
                <a:avLst/>
                <a:gdLst>
                  <a:gd name="T0" fmla="*/ 1 w 49"/>
                  <a:gd name="T1" fmla="*/ 1 h 6"/>
                  <a:gd name="T2" fmla="*/ 0 w 49"/>
                  <a:gd name="T3" fmla="*/ 1 h 6"/>
                  <a:gd name="T4" fmla="*/ 1 w 49"/>
                  <a:gd name="T5" fmla="*/ 0 h 6"/>
                  <a:gd name="T6" fmla="*/ 1 w 49"/>
                  <a:gd name="T7" fmla="*/ 0 h 6"/>
                  <a:gd name="T8" fmla="*/ 1 w 49"/>
                  <a:gd name="T9" fmla="*/ 1 h 6"/>
                  <a:gd name="T10" fmla="*/ 1 w 49"/>
                  <a:gd name="T11" fmla="*/ 1 h 6"/>
                  <a:gd name="T12" fmla="*/ 1 w 49"/>
                  <a:gd name="T13" fmla="*/ 1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6"/>
                  <a:gd name="T23" fmla="*/ 49 w 49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6">
                    <a:moveTo>
                      <a:pt x="2" y="6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3"/>
                    </a:lnTo>
                    <a:lnTo>
                      <a:pt x="46" y="6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reeform 69"/>
              <p:cNvSpPr>
                <a:spLocks/>
              </p:cNvSpPr>
              <p:nvPr/>
            </p:nvSpPr>
            <p:spPr bwMode="auto">
              <a:xfrm>
                <a:off x="1526" y="1663"/>
                <a:ext cx="28" cy="3"/>
              </a:xfrm>
              <a:custGeom>
                <a:avLst/>
                <a:gdLst>
                  <a:gd name="T0" fmla="*/ 1 w 49"/>
                  <a:gd name="T1" fmla="*/ 1 h 6"/>
                  <a:gd name="T2" fmla="*/ 0 w 49"/>
                  <a:gd name="T3" fmla="*/ 1 h 6"/>
                  <a:gd name="T4" fmla="*/ 1 w 49"/>
                  <a:gd name="T5" fmla="*/ 0 h 6"/>
                  <a:gd name="T6" fmla="*/ 1 w 49"/>
                  <a:gd name="T7" fmla="*/ 0 h 6"/>
                  <a:gd name="T8" fmla="*/ 1 w 49"/>
                  <a:gd name="T9" fmla="*/ 1 h 6"/>
                  <a:gd name="T10" fmla="*/ 1 w 49"/>
                  <a:gd name="T11" fmla="*/ 1 h 6"/>
                  <a:gd name="T12" fmla="*/ 1 w 49"/>
                  <a:gd name="T13" fmla="*/ 1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6"/>
                  <a:gd name="T23" fmla="*/ 49 w 49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6">
                    <a:moveTo>
                      <a:pt x="2" y="6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9" y="3"/>
                    </a:lnTo>
                    <a:lnTo>
                      <a:pt x="46" y="6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70"/>
              <p:cNvSpPr>
                <a:spLocks/>
              </p:cNvSpPr>
              <p:nvPr/>
            </p:nvSpPr>
            <p:spPr bwMode="auto">
              <a:xfrm>
                <a:off x="1584" y="1663"/>
                <a:ext cx="30" cy="3"/>
              </a:xfrm>
              <a:custGeom>
                <a:avLst/>
                <a:gdLst>
                  <a:gd name="T0" fmla="*/ 1 w 48"/>
                  <a:gd name="T1" fmla="*/ 1 h 6"/>
                  <a:gd name="T2" fmla="*/ 0 w 48"/>
                  <a:gd name="T3" fmla="*/ 1 h 6"/>
                  <a:gd name="T4" fmla="*/ 1 w 48"/>
                  <a:gd name="T5" fmla="*/ 0 h 6"/>
                  <a:gd name="T6" fmla="*/ 1 w 48"/>
                  <a:gd name="T7" fmla="*/ 0 h 6"/>
                  <a:gd name="T8" fmla="*/ 1 w 48"/>
                  <a:gd name="T9" fmla="*/ 1 h 6"/>
                  <a:gd name="T10" fmla="*/ 1 w 48"/>
                  <a:gd name="T11" fmla="*/ 1 h 6"/>
                  <a:gd name="T12" fmla="*/ 1 w 48"/>
                  <a:gd name="T13" fmla="*/ 1 h 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8"/>
                  <a:gd name="T22" fmla="*/ 0 h 6"/>
                  <a:gd name="T23" fmla="*/ 48 w 48"/>
                  <a:gd name="T24" fmla="*/ 6 h 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8" h="6">
                    <a:moveTo>
                      <a:pt x="2" y="6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46" y="0"/>
                    </a:lnTo>
                    <a:lnTo>
                      <a:pt x="48" y="3"/>
                    </a:lnTo>
                    <a:lnTo>
                      <a:pt x="46" y="6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reeform 71"/>
              <p:cNvSpPr>
                <a:spLocks/>
              </p:cNvSpPr>
              <p:nvPr/>
            </p:nvSpPr>
            <p:spPr bwMode="auto">
              <a:xfrm>
                <a:off x="1344" y="942"/>
                <a:ext cx="399" cy="238"/>
              </a:xfrm>
              <a:custGeom>
                <a:avLst/>
                <a:gdLst>
                  <a:gd name="T0" fmla="*/ 1 w 692"/>
                  <a:gd name="T1" fmla="*/ 4 h 277"/>
                  <a:gd name="T2" fmla="*/ 1 w 692"/>
                  <a:gd name="T3" fmla="*/ 4 h 277"/>
                  <a:gd name="T4" fmla="*/ 0 w 692"/>
                  <a:gd name="T5" fmla="*/ 3 h 277"/>
                  <a:gd name="T6" fmla="*/ 1 w 692"/>
                  <a:gd name="T7" fmla="*/ 3 h 277"/>
                  <a:gd name="T8" fmla="*/ 1 w 692"/>
                  <a:gd name="T9" fmla="*/ 0 h 277"/>
                  <a:gd name="T10" fmla="*/ 5 w 692"/>
                  <a:gd name="T11" fmla="*/ 0 h 277"/>
                  <a:gd name="T12" fmla="*/ 5 w 692"/>
                  <a:gd name="T13" fmla="*/ 3 h 277"/>
                  <a:gd name="T14" fmla="*/ 5 w 692"/>
                  <a:gd name="T15" fmla="*/ 3 h 277"/>
                  <a:gd name="T16" fmla="*/ 5 w 692"/>
                  <a:gd name="T17" fmla="*/ 68 h 277"/>
                  <a:gd name="T18" fmla="*/ 5 w 692"/>
                  <a:gd name="T19" fmla="*/ 70 h 277"/>
                  <a:gd name="T20" fmla="*/ 5 w 692"/>
                  <a:gd name="T21" fmla="*/ 70 h 277"/>
                  <a:gd name="T22" fmla="*/ 5 w 692"/>
                  <a:gd name="T23" fmla="*/ 70 h 277"/>
                  <a:gd name="T24" fmla="*/ 5 w 692"/>
                  <a:gd name="T25" fmla="*/ 68 h 277"/>
                  <a:gd name="T26" fmla="*/ 5 w 692"/>
                  <a:gd name="T27" fmla="*/ 3 h 277"/>
                  <a:gd name="T28" fmla="*/ 5 w 692"/>
                  <a:gd name="T29" fmla="*/ 4 h 277"/>
                  <a:gd name="T30" fmla="*/ 5 w 692"/>
                  <a:gd name="T31" fmla="*/ 4 h 277"/>
                  <a:gd name="T32" fmla="*/ 1 w 692"/>
                  <a:gd name="T33" fmla="*/ 4 h 27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92"/>
                  <a:gd name="T52" fmla="*/ 0 h 277"/>
                  <a:gd name="T53" fmla="*/ 692 w 692"/>
                  <a:gd name="T54" fmla="*/ 277 h 27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92" h="277">
                    <a:moveTo>
                      <a:pt x="9" y="18"/>
                    </a:move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683" y="0"/>
                    </a:lnTo>
                    <a:lnTo>
                      <a:pt x="690" y="3"/>
                    </a:lnTo>
                    <a:lnTo>
                      <a:pt x="692" y="9"/>
                    </a:lnTo>
                    <a:lnTo>
                      <a:pt x="692" y="268"/>
                    </a:lnTo>
                    <a:lnTo>
                      <a:pt x="690" y="274"/>
                    </a:lnTo>
                    <a:lnTo>
                      <a:pt x="683" y="277"/>
                    </a:lnTo>
                    <a:lnTo>
                      <a:pt x="677" y="274"/>
                    </a:lnTo>
                    <a:lnTo>
                      <a:pt x="674" y="268"/>
                    </a:lnTo>
                    <a:lnTo>
                      <a:pt x="674" y="9"/>
                    </a:lnTo>
                    <a:lnTo>
                      <a:pt x="677" y="16"/>
                    </a:lnTo>
                    <a:lnTo>
                      <a:pt x="683" y="18"/>
                    </a:lnTo>
                    <a:lnTo>
                      <a:pt x="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72"/>
              <p:cNvSpPr>
                <a:spLocks/>
              </p:cNvSpPr>
              <p:nvPr/>
            </p:nvSpPr>
            <p:spPr bwMode="auto">
              <a:xfrm>
                <a:off x="1344" y="1032"/>
                <a:ext cx="339" cy="148"/>
              </a:xfrm>
              <a:custGeom>
                <a:avLst/>
                <a:gdLst>
                  <a:gd name="T0" fmla="*/ 4 w 588"/>
                  <a:gd name="T1" fmla="*/ 38 h 174"/>
                  <a:gd name="T2" fmla="*/ 4 w 588"/>
                  <a:gd name="T3" fmla="*/ 40 h 174"/>
                  <a:gd name="T4" fmla="*/ 4 w 588"/>
                  <a:gd name="T5" fmla="*/ 40 h 174"/>
                  <a:gd name="T6" fmla="*/ 4 w 588"/>
                  <a:gd name="T7" fmla="*/ 40 h 174"/>
                  <a:gd name="T8" fmla="*/ 4 w 588"/>
                  <a:gd name="T9" fmla="*/ 38 h 174"/>
                  <a:gd name="T10" fmla="*/ 4 w 588"/>
                  <a:gd name="T11" fmla="*/ 3 h 174"/>
                  <a:gd name="T12" fmla="*/ 4 w 588"/>
                  <a:gd name="T13" fmla="*/ 4 h 174"/>
                  <a:gd name="T14" fmla="*/ 4 w 588"/>
                  <a:gd name="T15" fmla="*/ 4 h 174"/>
                  <a:gd name="T16" fmla="*/ 1 w 588"/>
                  <a:gd name="T17" fmla="*/ 4 h 174"/>
                  <a:gd name="T18" fmla="*/ 1 w 588"/>
                  <a:gd name="T19" fmla="*/ 4 h 174"/>
                  <a:gd name="T20" fmla="*/ 0 w 588"/>
                  <a:gd name="T21" fmla="*/ 3 h 174"/>
                  <a:gd name="T22" fmla="*/ 1 w 588"/>
                  <a:gd name="T23" fmla="*/ 3 h 174"/>
                  <a:gd name="T24" fmla="*/ 1 w 588"/>
                  <a:gd name="T25" fmla="*/ 0 h 174"/>
                  <a:gd name="T26" fmla="*/ 4 w 588"/>
                  <a:gd name="T27" fmla="*/ 0 h 174"/>
                  <a:gd name="T28" fmla="*/ 4 w 588"/>
                  <a:gd name="T29" fmla="*/ 3 h 174"/>
                  <a:gd name="T30" fmla="*/ 4 w 588"/>
                  <a:gd name="T31" fmla="*/ 3 h 174"/>
                  <a:gd name="T32" fmla="*/ 4 w 588"/>
                  <a:gd name="T33" fmla="*/ 38 h 1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88"/>
                  <a:gd name="T52" fmla="*/ 0 h 174"/>
                  <a:gd name="T53" fmla="*/ 588 w 588"/>
                  <a:gd name="T54" fmla="*/ 174 h 1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88" h="174">
                    <a:moveTo>
                      <a:pt x="588" y="165"/>
                    </a:moveTo>
                    <a:lnTo>
                      <a:pt x="586" y="171"/>
                    </a:lnTo>
                    <a:lnTo>
                      <a:pt x="579" y="174"/>
                    </a:lnTo>
                    <a:lnTo>
                      <a:pt x="573" y="171"/>
                    </a:lnTo>
                    <a:lnTo>
                      <a:pt x="570" y="165"/>
                    </a:lnTo>
                    <a:lnTo>
                      <a:pt x="570" y="9"/>
                    </a:lnTo>
                    <a:lnTo>
                      <a:pt x="573" y="16"/>
                    </a:lnTo>
                    <a:lnTo>
                      <a:pt x="579" y="18"/>
                    </a:lnTo>
                    <a:lnTo>
                      <a:pt x="9" y="18"/>
                    </a:lnTo>
                    <a:lnTo>
                      <a:pt x="3" y="16"/>
                    </a:lnTo>
                    <a:lnTo>
                      <a:pt x="0" y="9"/>
                    </a:lnTo>
                    <a:lnTo>
                      <a:pt x="3" y="3"/>
                    </a:lnTo>
                    <a:lnTo>
                      <a:pt x="9" y="0"/>
                    </a:lnTo>
                    <a:lnTo>
                      <a:pt x="579" y="0"/>
                    </a:lnTo>
                    <a:lnTo>
                      <a:pt x="586" y="3"/>
                    </a:lnTo>
                    <a:lnTo>
                      <a:pt x="588" y="9"/>
                    </a:lnTo>
                    <a:lnTo>
                      <a:pt x="588" y="16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reeform 73"/>
              <p:cNvSpPr>
                <a:spLocks/>
              </p:cNvSpPr>
              <p:nvPr/>
            </p:nvSpPr>
            <p:spPr bwMode="auto">
              <a:xfrm>
                <a:off x="1611" y="1166"/>
                <a:ext cx="429" cy="507"/>
              </a:xfrm>
              <a:custGeom>
                <a:avLst/>
                <a:gdLst>
                  <a:gd name="T0" fmla="*/ 0 w 744"/>
                  <a:gd name="T1" fmla="*/ 3 h 589"/>
                  <a:gd name="T2" fmla="*/ 1 w 744"/>
                  <a:gd name="T3" fmla="*/ 2 h 589"/>
                  <a:gd name="T4" fmla="*/ 1 w 744"/>
                  <a:gd name="T5" fmla="*/ 0 h 589"/>
                  <a:gd name="T6" fmla="*/ 1 w 744"/>
                  <a:gd name="T7" fmla="*/ 2 h 589"/>
                  <a:gd name="T8" fmla="*/ 1 w 744"/>
                  <a:gd name="T9" fmla="*/ 3 h 589"/>
                  <a:gd name="T10" fmla="*/ 1 w 744"/>
                  <a:gd name="T11" fmla="*/ 151 h 589"/>
                  <a:gd name="T12" fmla="*/ 1 w 744"/>
                  <a:gd name="T13" fmla="*/ 149 h 589"/>
                  <a:gd name="T14" fmla="*/ 1 w 744"/>
                  <a:gd name="T15" fmla="*/ 148 h 589"/>
                  <a:gd name="T16" fmla="*/ 5 w 744"/>
                  <a:gd name="T17" fmla="*/ 148 h 589"/>
                  <a:gd name="T18" fmla="*/ 5 w 744"/>
                  <a:gd name="T19" fmla="*/ 149 h 589"/>
                  <a:gd name="T20" fmla="*/ 5 w 744"/>
                  <a:gd name="T21" fmla="*/ 151 h 589"/>
                  <a:gd name="T22" fmla="*/ 5 w 744"/>
                  <a:gd name="T23" fmla="*/ 3 h 589"/>
                  <a:gd name="T24" fmla="*/ 5 w 744"/>
                  <a:gd name="T25" fmla="*/ 2 h 589"/>
                  <a:gd name="T26" fmla="*/ 5 w 744"/>
                  <a:gd name="T27" fmla="*/ 0 h 589"/>
                  <a:gd name="T28" fmla="*/ 5 w 744"/>
                  <a:gd name="T29" fmla="*/ 2 h 589"/>
                  <a:gd name="T30" fmla="*/ 5 w 744"/>
                  <a:gd name="T31" fmla="*/ 3 h 589"/>
                  <a:gd name="T32" fmla="*/ 5 w 744"/>
                  <a:gd name="T33" fmla="*/ 151 h 589"/>
                  <a:gd name="T34" fmla="*/ 5 w 744"/>
                  <a:gd name="T35" fmla="*/ 151 h 589"/>
                  <a:gd name="T36" fmla="*/ 5 w 744"/>
                  <a:gd name="T37" fmla="*/ 152 h 589"/>
                  <a:gd name="T38" fmla="*/ 1 w 744"/>
                  <a:gd name="T39" fmla="*/ 152 h 589"/>
                  <a:gd name="T40" fmla="*/ 1 w 744"/>
                  <a:gd name="T41" fmla="*/ 151 h 589"/>
                  <a:gd name="T42" fmla="*/ 0 w 744"/>
                  <a:gd name="T43" fmla="*/ 151 h 589"/>
                  <a:gd name="T44" fmla="*/ 0 w 744"/>
                  <a:gd name="T45" fmla="*/ 3 h 58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744"/>
                  <a:gd name="T70" fmla="*/ 0 h 589"/>
                  <a:gd name="T71" fmla="*/ 744 w 744"/>
                  <a:gd name="T72" fmla="*/ 589 h 58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744" h="589">
                    <a:moveTo>
                      <a:pt x="0" y="9"/>
                    </a:moveTo>
                    <a:lnTo>
                      <a:pt x="3" y="2"/>
                    </a:lnTo>
                    <a:lnTo>
                      <a:pt x="9" y="0"/>
                    </a:lnTo>
                    <a:lnTo>
                      <a:pt x="16" y="2"/>
                    </a:lnTo>
                    <a:lnTo>
                      <a:pt x="18" y="9"/>
                    </a:lnTo>
                    <a:lnTo>
                      <a:pt x="18" y="580"/>
                    </a:lnTo>
                    <a:lnTo>
                      <a:pt x="16" y="574"/>
                    </a:lnTo>
                    <a:lnTo>
                      <a:pt x="9" y="571"/>
                    </a:lnTo>
                    <a:lnTo>
                      <a:pt x="735" y="571"/>
                    </a:lnTo>
                    <a:lnTo>
                      <a:pt x="728" y="574"/>
                    </a:lnTo>
                    <a:lnTo>
                      <a:pt x="726" y="580"/>
                    </a:lnTo>
                    <a:lnTo>
                      <a:pt x="726" y="9"/>
                    </a:lnTo>
                    <a:lnTo>
                      <a:pt x="728" y="2"/>
                    </a:lnTo>
                    <a:lnTo>
                      <a:pt x="735" y="0"/>
                    </a:lnTo>
                    <a:lnTo>
                      <a:pt x="741" y="2"/>
                    </a:lnTo>
                    <a:lnTo>
                      <a:pt x="744" y="9"/>
                    </a:lnTo>
                    <a:lnTo>
                      <a:pt x="744" y="580"/>
                    </a:lnTo>
                    <a:lnTo>
                      <a:pt x="741" y="586"/>
                    </a:lnTo>
                    <a:lnTo>
                      <a:pt x="735" y="589"/>
                    </a:lnTo>
                    <a:lnTo>
                      <a:pt x="9" y="589"/>
                    </a:lnTo>
                    <a:lnTo>
                      <a:pt x="3" y="586"/>
                    </a:lnTo>
                    <a:lnTo>
                      <a:pt x="0" y="58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reeform 74"/>
              <p:cNvSpPr>
                <a:spLocks/>
              </p:cNvSpPr>
              <p:nvPr/>
            </p:nvSpPr>
            <p:spPr bwMode="auto">
              <a:xfrm>
                <a:off x="1616" y="1304"/>
                <a:ext cx="421" cy="7"/>
              </a:xfrm>
              <a:custGeom>
                <a:avLst/>
                <a:gdLst>
                  <a:gd name="T0" fmla="*/ 5 w 730"/>
                  <a:gd name="T1" fmla="*/ 0 h 5"/>
                  <a:gd name="T2" fmla="*/ 5 w 730"/>
                  <a:gd name="T3" fmla="*/ 41 h 5"/>
                  <a:gd name="T4" fmla="*/ 5 w 730"/>
                  <a:gd name="T5" fmla="*/ 108 h 5"/>
                  <a:gd name="T6" fmla="*/ 1 w 730"/>
                  <a:gd name="T7" fmla="*/ 108 h 5"/>
                  <a:gd name="T8" fmla="*/ 0 w 730"/>
                  <a:gd name="T9" fmla="*/ 41 h 5"/>
                  <a:gd name="T10" fmla="*/ 1 w 730"/>
                  <a:gd name="T11" fmla="*/ 0 h 5"/>
                  <a:gd name="T12" fmla="*/ 5 w 730"/>
                  <a:gd name="T13" fmla="*/ 0 h 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30"/>
                  <a:gd name="T22" fmla="*/ 0 h 5"/>
                  <a:gd name="T23" fmla="*/ 730 w 730"/>
                  <a:gd name="T24" fmla="*/ 5 h 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30" h="5">
                    <a:moveTo>
                      <a:pt x="728" y="0"/>
                    </a:moveTo>
                    <a:lnTo>
                      <a:pt x="730" y="2"/>
                    </a:lnTo>
                    <a:lnTo>
                      <a:pt x="728" y="5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72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Freeform 75"/>
              <p:cNvSpPr>
                <a:spLocks/>
              </p:cNvSpPr>
              <p:nvPr/>
            </p:nvSpPr>
            <p:spPr bwMode="auto">
              <a:xfrm>
                <a:off x="1466" y="1370"/>
                <a:ext cx="2" cy="234"/>
              </a:xfrm>
              <a:custGeom>
                <a:avLst/>
                <a:gdLst>
                  <a:gd name="T0" fmla="*/ 0 w 5"/>
                  <a:gd name="T1" fmla="*/ 66 h 274"/>
                  <a:gd name="T2" fmla="*/ 0 w 5"/>
                  <a:gd name="T3" fmla="*/ 67 h 274"/>
                  <a:gd name="T4" fmla="*/ 0 w 5"/>
                  <a:gd name="T5" fmla="*/ 66 h 274"/>
                  <a:gd name="T6" fmla="*/ 0 w 5"/>
                  <a:gd name="T7" fmla="*/ 3 h 274"/>
                  <a:gd name="T8" fmla="*/ 0 w 5"/>
                  <a:gd name="T9" fmla="*/ 0 h 274"/>
                  <a:gd name="T10" fmla="*/ 0 w 5"/>
                  <a:gd name="T11" fmla="*/ 3 h 274"/>
                  <a:gd name="T12" fmla="*/ 0 w 5"/>
                  <a:gd name="T13" fmla="*/ 66 h 2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274"/>
                  <a:gd name="T23" fmla="*/ 5 w 5"/>
                  <a:gd name="T24" fmla="*/ 274 h 2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274">
                    <a:moveTo>
                      <a:pt x="5" y="272"/>
                    </a:moveTo>
                    <a:lnTo>
                      <a:pt x="2" y="274"/>
                    </a:lnTo>
                    <a:lnTo>
                      <a:pt x="0" y="272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5" y="27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Freeform 76"/>
              <p:cNvSpPr>
                <a:spLocks/>
              </p:cNvSpPr>
              <p:nvPr/>
            </p:nvSpPr>
            <p:spPr bwMode="auto">
              <a:xfrm>
                <a:off x="1448" y="1570"/>
                <a:ext cx="39" cy="96"/>
              </a:xfrm>
              <a:custGeom>
                <a:avLst/>
                <a:gdLst>
                  <a:gd name="T0" fmla="*/ 0 w 67"/>
                  <a:gd name="T1" fmla="*/ 0 h 111"/>
                  <a:gd name="T2" fmla="*/ 1 w 67"/>
                  <a:gd name="T3" fmla="*/ 30 h 111"/>
                  <a:gd name="T4" fmla="*/ 1 w 67"/>
                  <a:gd name="T5" fmla="*/ 0 h 111"/>
                  <a:gd name="T6" fmla="*/ 1 w 67"/>
                  <a:gd name="T7" fmla="*/ 6 h 111"/>
                  <a:gd name="T8" fmla="*/ 0 w 67"/>
                  <a:gd name="T9" fmla="*/ 0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111"/>
                  <a:gd name="T17" fmla="*/ 67 w 67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111">
                    <a:moveTo>
                      <a:pt x="0" y="0"/>
                    </a:moveTo>
                    <a:lnTo>
                      <a:pt x="33" y="111"/>
                    </a:lnTo>
                    <a:lnTo>
                      <a:pt x="67" y="0"/>
                    </a:lnTo>
                    <a:lnTo>
                      <a:pt x="33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Freeform 77"/>
              <p:cNvSpPr>
                <a:spLocks/>
              </p:cNvSpPr>
              <p:nvPr/>
            </p:nvSpPr>
            <p:spPr bwMode="auto">
              <a:xfrm>
                <a:off x="1448" y="1308"/>
                <a:ext cx="39" cy="96"/>
              </a:xfrm>
              <a:custGeom>
                <a:avLst/>
                <a:gdLst>
                  <a:gd name="T0" fmla="*/ 0 w 67"/>
                  <a:gd name="T1" fmla="*/ 30 h 111"/>
                  <a:gd name="T2" fmla="*/ 1 w 67"/>
                  <a:gd name="T3" fmla="*/ 0 h 111"/>
                  <a:gd name="T4" fmla="*/ 1 w 67"/>
                  <a:gd name="T5" fmla="*/ 30 h 111"/>
                  <a:gd name="T6" fmla="*/ 1 w 67"/>
                  <a:gd name="T7" fmla="*/ 25 h 111"/>
                  <a:gd name="T8" fmla="*/ 0 w 67"/>
                  <a:gd name="T9" fmla="*/ 30 h 1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7"/>
                  <a:gd name="T16" fmla="*/ 0 h 111"/>
                  <a:gd name="T17" fmla="*/ 67 w 67"/>
                  <a:gd name="T18" fmla="*/ 111 h 1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7" h="111">
                    <a:moveTo>
                      <a:pt x="0" y="111"/>
                    </a:moveTo>
                    <a:lnTo>
                      <a:pt x="33" y="0"/>
                    </a:lnTo>
                    <a:lnTo>
                      <a:pt x="67" y="111"/>
                    </a:lnTo>
                    <a:lnTo>
                      <a:pt x="33" y="9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Rectangle 78"/>
              <p:cNvSpPr>
                <a:spLocks noChangeArrowheads="1"/>
              </p:cNvSpPr>
              <p:nvPr/>
            </p:nvSpPr>
            <p:spPr bwMode="auto">
              <a:xfrm>
                <a:off x="1358" y="1373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>
                    <a:solidFill>
                      <a:srgbClr val="000000"/>
                    </a:solidFill>
                  </a:rPr>
                  <a:t>h</a:t>
                </a:r>
                <a:endParaRPr lang="fr-FR"/>
              </a:p>
            </p:txBody>
          </p:sp>
          <p:sp>
            <p:nvSpPr>
              <p:cNvPr id="79" name="Rectangle 79"/>
              <p:cNvSpPr>
                <a:spLocks noChangeArrowheads="1"/>
              </p:cNvSpPr>
              <p:nvPr/>
            </p:nvSpPr>
            <p:spPr bwMode="auto">
              <a:xfrm>
                <a:off x="1805" y="747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>
                    <a:solidFill>
                      <a:srgbClr val="0066FF"/>
                    </a:solidFill>
                  </a:rPr>
                  <a:t>q</a:t>
                </a:r>
              </a:p>
            </p:txBody>
          </p:sp>
          <p:sp>
            <p:nvSpPr>
              <p:cNvPr id="80" name="Rectangle 80"/>
              <p:cNvSpPr>
                <a:spLocks noChangeArrowheads="1"/>
              </p:cNvSpPr>
              <p:nvPr/>
            </p:nvSpPr>
            <p:spPr bwMode="auto">
              <a:xfrm>
                <a:off x="2114" y="1097"/>
                <a:ext cx="128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r>
                  <a:rPr lang="fr-FR">
                    <a:solidFill>
                      <a:srgbClr val="000000"/>
                    </a:solidFill>
                  </a:rPr>
                  <a:t>P</a:t>
                </a:r>
                <a:r>
                  <a:rPr lang="fr-FR" baseline="-25000">
                    <a:solidFill>
                      <a:srgbClr val="000000"/>
                    </a:solidFill>
                  </a:rPr>
                  <a:t>1</a:t>
                </a:r>
              </a:p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81" name="Rectangle 81"/>
              <p:cNvSpPr>
                <a:spLocks noChangeArrowheads="1"/>
              </p:cNvSpPr>
              <p:nvPr/>
            </p:nvSpPr>
            <p:spPr bwMode="auto">
              <a:xfrm>
                <a:off x="2158" y="1459"/>
                <a:ext cx="128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>
                    <a:solidFill>
                      <a:srgbClr val="000000"/>
                    </a:solidFill>
                  </a:rPr>
                  <a:t>P</a:t>
                </a:r>
                <a:r>
                  <a:rPr lang="fr-FR" baseline="-25000">
                    <a:solidFill>
                      <a:srgbClr val="000000"/>
                    </a:solidFill>
                  </a:rPr>
                  <a:t>0</a:t>
                </a:r>
              </a:p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82" name="Rectangle 83"/>
              <p:cNvSpPr>
                <a:spLocks noChangeArrowheads="1"/>
              </p:cNvSpPr>
              <p:nvPr/>
            </p:nvSpPr>
            <p:spPr bwMode="auto">
              <a:xfrm>
                <a:off x="1626" y="1312"/>
                <a:ext cx="403" cy="346"/>
              </a:xfrm>
              <a:prstGeom prst="rect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3" name="Rectangle 84"/>
              <p:cNvSpPr>
                <a:spLocks noChangeArrowheads="1"/>
              </p:cNvSpPr>
              <p:nvPr/>
            </p:nvSpPr>
            <p:spPr bwMode="auto">
              <a:xfrm>
                <a:off x="1280" y="960"/>
                <a:ext cx="448" cy="71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4" name="Rectangle 85"/>
              <p:cNvSpPr>
                <a:spLocks noChangeArrowheads="1"/>
              </p:cNvSpPr>
              <p:nvPr/>
            </p:nvSpPr>
            <p:spPr bwMode="auto">
              <a:xfrm>
                <a:off x="1686" y="967"/>
                <a:ext cx="47" cy="355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5" name="Line 86"/>
              <p:cNvSpPr>
                <a:spLocks noChangeShapeType="1"/>
              </p:cNvSpPr>
              <p:nvPr/>
            </p:nvSpPr>
            <p:spPr bwMode="auto">
              <a:xfrm flipH="1">
                <a:off x="1888" y="1250"/>
                <a:ext cx="202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6" name="Line 87"/>
              <p:cNvSpPr>
                <a:spLocks noChangeShapeType="1"/>
              </p:cNvSpPr>
              <p:nvPr/>
            </p:nvSpPr>
            <p:spPr bwMode="auto">
              <a:xfrm flipH="1">
                <a:off x="1941" y="1568"/>
                <a:ext cx="213" cy="7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arrow" w="sm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87" name="Freeform 88"/>
              <p:cNvSpPr>
                <a:spLocks/>
              </p:cNvSpPr>
              <p:nvPr/>
            </p:nvSpPr>
            <p:spPr bwMode="auto">
              <a:xfrm>
                <a:off x="1637" y="879"/>
                <a:ext cx="175" cy="172"/>
              </a:xfrm>
              <a:custGeom>
                <a:avLst/>
                <a:gdLst>
                  <a:gd name="T0" fmla="*/ 0 w 175"/>
                  <a:gd name="T1" fmla="*/ 3 h 172"/>
                  <a:gd name="T2" fmla="*/ 115 w 175"/>
                  <a:gd name="T3" fmla="*/ 11 h 172"/>
                  <a:gd name="T4" fmla="*/ 166 w 175"/>
                  <a:gd name="T5" fmla="*/ 70 h 172"/>
                  <a:gd name="T6" fmla="*/ 171 w 175"/>
                  <a:gd name="T7" fmla="*/ 172 h 17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75"/>
                  <a:gd name="T13" fmla="*/ 0 h 172"/>
                  <a:gd name="T14" fmla="*/ 175 w 175"/>
                  <a:gd name="T15" fmla="*/ 172 h 17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75" h="172">
                    <a:moveTo>
                      <a:pt x="0" y="3"/>
                    </a:moveTo>
                    <a:cubicBezTo>
                      <a:pt x="43" y="1"/>
                      <a:pt x="87" y="0"/>
                      <a:pt x="115" y="11"/>
                    </a:cubicBezTo>
                    <a:cubicBezTo>
                      <a:pt x="143" y="22"/>
                      <a:pt x="157" y="43"/>
                      <a:pt x="166" y="70"/>
                    </a:cubicBezTo>
                    <a:cubicBezTo>
                      <a:pt x="175" y="97"/>
                      <a:pt x="173" y="134"/>
                      <a:pt x="171" y="172"/>
                    </a:cubicBezTo>
                  </a:path>
                </a:pathLst>
              </a:custGeom>
              <a:noFill/>
              <a:ln w="28575">
                <a:solidFill>
                  <a:srgbClr val="0066FF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88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SLCI</a:t>
            </a:r>
          </a:p>
        </p:txBody>
      </p:sp>
      <p:sp>
        <p:nvSpPr>
          <p:cNvPr id="91" name="Text Box 28"/>
          <p:cNvSpPr txBox="1">
            <a:spLocks noChangeArrowheads="1"/>
          </p:cNvSpPr>
          <p:nvPr/>
        </p:nvSpPr>
        <p:spPr bwMode="auto">
          <a:xfrm>
            <a:off x="0" y="1225933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Exemples 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définitions</a:t>
            </a:r>
          </a:p>
        </p:txBody>
      </p:sp>
    </p:spTree>
    <p:extLst>
      <p:ext uri="{BB962C8B-B14F-4D97-AF65-F5344CB8AC3E}">
        <p14:creationId xmlns:p14="http://schemas.microsoft.com/office/powerpoint/2010/main" val="192192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5869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Équation différentielle</a:t>
            </a:r>
          </a:p>
        </p:txBody>
      </p:sp>
      <p:grpSp>
        <p:nvGrpSpPr>
          <p:cNvPr id="3" name="Groupe 13"/>
          <p:cNvGrpSpPr>
            <a:grpSpLocks/>
          </p:cNvGrpSpPr>
          <p:nvPr/>
        </p:nvGrpSpPr>
        <p:grpSpPr bwMode="auto">
          <a:xfrm>
            <a:off x="2955131" y="1735138"/>
            <a:ext cx="3298825" cy="627062"/>
            <a:chOff x="3234945" y="2059129"/>
            <a:chExt cx="3797544" cy="684070"/>
          </a:xfrm>
        </p:grpSpPr>
        <p:sp>
          <p:nvSpPr>
            <p:cNvPr id="4" name="Rectangle 2"/>
            <p:cNvSpPr>
              <a:spLocks noChangeArrowheads="1"/>
            </p:cNvSpPr>
            <p:nvPr/>
          </p:nvSpPr>
          <p:spPr bwMode="auto">
            <a:xfrm>
              <a:off x="3912958" y="2059129"/>
              <a:ext cx="2231779" cy="684070"/>
            </a:xfrm>
            <a:prstGeom prst="rect">
              <a:avLst/>
            </a:prstGeom>
            <a:noFill/>
            <a:ln w="285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3235325" y="2400238"/>
              <a:ext cx="678957" cy="185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6143412" y="2362311"/>
              <a:ext cx="876513" cy="189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234945" y="2079404"/>
              <a:ext cx="425011" cy="49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>
                  <a:solidFill>
                    <a:srgbClr val="CC00CC"/>
                  </a:solidFill>
                  <a:latin typeface="Calibri" pitchFamily="34" charset="0"/>
                </a:rPr>
                <a:t>e(t)</a:t>
              </a:r>
              <a:endParaRPr lang="fr-FR">
                <a:solidFill>
                  <a:srgbClr val="CC00CC"/>
                </a:solidFill>
                <a:latin typeface="Arial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6607668" y="2060574"/>
              <a:ext cx="424821" cy="494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>
                <a:spcAft>
                  <a:spcPts val="1000"/>
                </a:spcAft>
              </a:pPr>
              <a:r>
                <a:rPr lang="fr-FR">
                  <a:solidFill>
                    <a:srgbClr val="FF0000"/>
                  </a:solidFill>
                  <a:latin typeface="Calibri" pitchFamily="34" charset="0"/>
                </a:rPr>
                <a:t>s(t)</a:t>
              </a:r>
              <a:endParaRPr lang="fr-FR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953153" y="2163038"/>
              <a:ext cx="2171069" cy="4953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fr-FR" sz="2800" b="1" i="1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S.L.C.I.</a:t>
              </a:r>
              <a:endParaRPr lang="fr-FR" sz="2800" b="1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endParaRPr>
            </a:p>
          </p:txBody>
        </p:sp>
      </p:grpSp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2997200" y="3467100"/>
          <a:ext cx="50673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92400" imgH="419100" progId="Equation.DSMT4">
                  <p:embed/>
                </p:oleObj>
              </mc:Choice>
              <mc:Fallback>
                <p:oleObj name="Equation" r:id="rId2" imgW="26924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3467100"/>
                        <a:ext cx="50673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162050" y="4838700"/>
            <a:ext cx="7943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fr-FR">
                <a:latin typeface="Arial" charset="0"/>
                <a:cs typeface="Times New Roman" pitchFamily="18" charset="0"/>
              </a:rPr>
              <a:t>Dans les cas réels, m </a:t>
            </a:r>
            <a:r>
              <a:rPr lang="fr-FR">
                <a:cs typeface="Times New Roman" pitchFamily="18" charset="0"/>
                <a:sym typeface="Symbol" pitchFamily="18" charset="2"/>
              </a:rPr>
              <a:t></a:t>
            </a:r>
            <a:r>
              <a:rPr lang="fr-FR">
                <a:latin typeface="Arial" charset="0"/>
                <a:cs typeface="Times New Roman" pitchFamily="18" charset="0"/>
              </a:rPr>
              <a:t> n : système </a:t>
            </a:r>
            <a:r>
              <a:rPr lang="fr-FR" b="1">
                <a:cs typeface="Times New Roman" pitchFamily="18" charset="0"/>
                <a:sym typeface="Symbol" pitchFamily="18" charset="2"/>
              </a:rPr>
              <a:t>causal</a:t>
            </a:r>
            <a:r>
              <a:rPr lang="fr-FR">
                <a:cs typeface="Times New Roman" pitchFamily="18" charset="0"/>
                <a:sym typeface="Symbol" pitchFamily="18" charset="2"/>
              </a:rPr>
              <a:t>: la cause e(t) précède l'effet s(t).</a:t>
            </a:r>
          </a:p>
        </p:txBody>
      </p:sp>
      <p:sp>
        <p:nvSpPr>
          <p:cNvPr id="12" name="Flèche courbée vers la droite 11"/>
          <p:cNvSpPr/>
          <p:nvPr/>
        </p:nvSpPr>
        <p:spPr>
          <a:xfrm>
            <a:off x="2105025" y="1933575"/>
            <a:ext cx="752475" cy="2181225"/>
          </a:xfrm>
          <a:prstGeom prst="curvedRightArrow">
            <a:avLst/>
          </a:prstGeom>
          <a:gradFill>
            <a:gsLst>
              <a:gs pos="0">
                <a:srgbClr val="FF6600"/>
              </a:gs>
              <a:gs pos="50000">
                <a:srgbClr val="0000F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ZoneTexte 55"/>
          <p:cNvSpPr txBox="1">
            <a:spLocks noChangeArrowheads="1"/>
          </p:cNvSpPr>
          <p:nvPr/>
        </p:nvSpPr>
        <p:spPr bwMode="auto">
          <a:xfrm>
            <a:off x="2095500" y="2800350"/>
            <a:ext cx="6483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i="1"/>
              <a:t>Le comportement du système est régi par une équation différentielle</a:t>
            </a:r>
          </a:p>
        </p:txBody>
      </p:sp>
      <p:sp>
        <p:nvSpPr>
          <p:cNvPr id="14" name="ZoneTexte 56"/>
          <p:cNvSpPr txBox="1">
            <a:spLocks noChangeArrowheads="1"/>
          </p:cNvSpPr>
          <p:nvPr/>
        </p:nvSpPr>
        <p:spPr bwMode="auto">
          <a:xfrm>
            <a:off x="2066925" y="5657850"/>
            <a:ext cx="6115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/>
              <a:t>L’objectif est de déterminer </a:t>
            </a:r>
            <a:r>
              <a:rPr lang="fr-FR" sz="2400" b="1">
                <a:solidFill>
                  <a:srgbClr val="FF0000"/>
                </a:solidFill>
              </a:rPr>
              <a:t>s(t)</a:t>
            </a:r>
            <a:r>
              <a:rPr lang="fr-FR" sz="2400"/>
              <a:t> connaissant </a:t>
            </a:r>
            <a:r>
              <a:rPr lang="fr-FR" sz="2400" b="1">
                <a:solidFill>
                  <a:srgbClr val="CC00CC"/>
                </a:solidFill>
              </a:rPr>
              <a:t>e(t)</a:t>
            </a:r>
          </a:p>
        </p:txBody>
      </p: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</p:spTree>
    <p:extLst>
      <p:ext uri="{BB962C8B-B14F-4D97-AF65-F5344CB8AC3E}">
        <p14:creationId xmlns:p14="http://schemas.microsoft.com/office/powerpoint/2010/main" val="49459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9210" y="94972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240516" y="1496109"/>
            <a:ext cx="4855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baseline="30000" dirty="0">
                <a:solidFill>
                  <a:srgbClr val="FF0000"/>
                </a:solidFill>
              </a:rPr>
              <a:t>ère</a:t>
            </a:r>
            <a:r>
              <a:rPr lang="fr-FR" dirty="0">
                <a:solidFill>
                  <a:srgbClr val="FF0000"/>
                </a:solidFill>
              </a:rPr>
              <a:t> étude </a:t>
            </a:r>
            <a:r>
              <a:rPr lang="fr-FR" dirty="0"/>
              <a:t>: réservoir seul avec débit sortant proportionnel à h(t) et débit d’entrée constant .</a:t>
            </a:r>
          </a:p>
        </p:txBody>
      </p:sp>
      <p:pic>
        <p:nvPicPr>
          <p:cNvPr id="4" name="Image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391274" y="1496110"/>
            <a:ext cx="2447925" cy="16954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40517" y="4660732"/>
            <a:ext cx="7598682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1. Exprimer  </a:t>
            </a:r>
            <a:r>
              <a:rPr lang="fr-FR" sz="1400" i="1" dirty="0" err="1"/>
              <a:t>i</a:t>
            </a:r>
            <a:r>
              <a:rPr lang="fr-FR" sz="1400" i="1" baseline="-25000" dirty="0" err="1"/>
              <a:t>R</a:t>
            </a:r>
            <a:r>
              <a:rPr lang="fr-FR" sz="1400" i="1" dirty="0"/>
              <a:t> en fonction de u et R  et  </a:t>
            </a:r>
            <a:r>
              <a:rPr lang="fr-FR" sz="1400" i="1" dirty="0" err="1"/>
              <a:t>i</a:t>
            </a:r>
            <a:r>
              <a:rPr lang="fr-FR" sz="1400" i="1" baseline="-25000" dirty="0" err="1"/>
              <a:t>C</a:t>
            </a:r>
            <a:r>
              <a:rPr lang="fr-FR" sz="1400" i="1" dirty="0"/>
              <a:t> en fonction de C et  de la dérivée  du/</a:t>
            </a:r>
            <a:r>
              <a:rPr lang="fr-FR" sz="1400" i="1" dirty="0" err="1"/>
              <a:t>dt</a:t>
            </a:r>
            <a:r>
              <a:rPr lang="fr-FR" sz="1400" i="1" dirty="0"/>
              <a:t>. En déduire l'équation différentielle qui permet de déterminer l'expression de  u(t) donnée ci-dessus.</a:t>
            </a:r>
            <a:endParaRPr lang="fr-FR" sz="1600" i="1" dirty="0"/>
          </a:p>
        </p:txBody>
      </p:sp>
      <p:sp>
        <p:nvSpPr>
          <p:cNvPr id="8" name="Rectangle 7"/>
          <p:cNvSpPr/>
          <p:nvPr/>
        </p:nvSpPr>
        <p:spPr>
          <a:xfrm>
            <a:off x="1313087" y="5645838"/>
            <a:ext cx="5973084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2. A l’instant t = t</a:t>
            </a:r>
            <a:r>
              <a:rPr lang="fr-FR" sz="1400" i="1" baseline="-25000" dirty="0"/>
              <a:t>1</a:t>
            </a:r>
            <a:r>
              <a:rPr lang="fr-FR" sz="1400" i="1" dirty="0"/>
              <a:t>, </a:t>
            </a:r>
            <a:r>
              <a:rPr lang="fr-FR" sz="1400" i="1" dirty="0" err="1"/>
              <a:t>i</a:t>
            </a:r>
            <a:r>
              <a:rPr lang="fr-FR" sz="1400" i="1" baseline="-25000" dirty="0" err="1"/>
              <a:t>C</a:t>
            </a:r>
            <a:r>
              <a:rPr lang="fr-FR" sz="1400" i="1" baseline="-25000" dirty="0"/>
              <a:t> </a:t>
            </a:r>
            <a:r>
              <a:rPr lang="fr-FR" sz="1400" i="1" dirty="0"/>
              <a:t>= </a:t>
            </a:r>
            <a:r>
              <a:rPr lang="fr-FR" sz="1400" i="1" dirty="0" err="1"/>
              <a:t>i</a:t>
            </a:r>
            <a:r>
              <a:rPr lang="fr-FR" sz="1400" i="1" baseline="-25000" dirty="0" err="1"/>
              <a:t>R</a:t>
            </a:r>
            <a:r>
              <a:rPr lang="fr-FR" sz="1400" i="1" dirty="0"/>
              <a:t>. Exprimer u (t</a:t>
            </a:r>
            <a:r>
              <a:rPr lang="fr-FR" sz="1400" i="1" baseline="-25000" dirty="0"/>
              <a:t>1</a:t>
            </a:r>
            <a:r>
              <a:rPr lang="fr-FR" sz="1400" i="1" dirty="0"/>
              <a:t>) en fonction de R et I</a:t>
            </a:r>
            <a:r>
              <a:rPr lang="fr-FR" sz="1400" i="1" baseline="-25000" dirty="0"/>
              <a:t>1</a:t>
            </a:r>
            <a:r>
              <a:rPr lang="fr-FR" sz="1400" i="1" dirty="0"/>
              <a:t>.</a:t>
            </a:r>
            <a:endParaRPr lang="fr-FR" sz="1400" dirty="0"/>
          </a:p>
        </p:txBody>
      </p:sp>
      <p:grpSp>
        <p:nvGrpSpPr>
          <p:cNvPr id="12" name="Groupe 11"/>
          <p:cNvGrpSpPr/>
          <p:nvPr/>
        </p:nvGrpSpPr>
        <p:grpSpPr>
          <a:xfrm>
            <a:off x="1313087" y="5147409"/>
            <a:ext cx="4608928" cy="497778"/>
            <a:chOff x="1313087" y="5147409"/>
            <a:chExt cx="4608928" cy="497778"/>
          </a:xfrm>
          <a:solidFill>
            <a:srgbClr val="FFFF00"/>
          </a:solidFill>
        </p:grpSpPr>
        <p:graphicFrame>
          <p:nvGraphicFramePr>
            <p:cNvPr id="7" name="Obje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4317382"/>
                </p:ext>
              </p:extLst>
            </p:nvPr>
          </p:nvGraphicFramePr>
          <p:xfrm>
            <a:off x="4107534" y="5147409"/>
            <a:ext cx="1814481" cy="4977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1434960" imgH="393480" progId="Equation.3">
                    <p:embed/>
                  </p:oleObj>
                </mc:Choice>
                <mc:Fallback>
                  <p:oleObj name="Équation" r:id="rId4" imgW="14349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107534" y="5147409"/>
                          <a:ext cx="1814481" cy="49777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1313087" y="5222378"/>
              <a:ext cx="2604431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/>
              <a:r>
                <a:rPr lang="fr-FR" sz="1600" dirty="0"/>
                <a:t>Loi des nœuds et loi d’Ohm </a:t>
              </a:r>
              <a:r>
                <a:rPr lang="fr-FR" sz="1600" i="1" dirty="0"/>
                <a:t>: </a:t>
              </a: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1371143" y="5968582"/>
            <a:ext cx="5965592" cy="465817"/>
            <a:chOff x="1371143" y="5968582"/>
            <a:chExt cx="5965592" cy="465817"/>
          </a:xfrm>
          <a:solidFill>
            <a:srgbClr val="FFFF00"/>
          </a:solidFill>
        </p:grpSpPr>
        <p:sp>
          <p:nvSpPr>
            <p:cNvPr id="13" name="Rectangle 12"/>
            <p:cNvSpPr/>
            <p:nvPr/>
          </p:nvSpPr>
          <p:spPr>
            <a:xfrm>
              <a:off x="1371143" y="6011671"/>
              <a:ext cx="5141151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fr-FR" sz="1600" dirty="0"/>
                <a:t>à t = t</a:t>
              </a:r>
              <a:r>
                <a:rPr lang="fr-FR" sz="1600" baseline="-25000" dirty="0"/>
                <a:t>1</a:t>
              </a:r>
              <a:r>
                <a:rPr lang="fr-FR" sz="1600" dirty="0"/>
                <a:t> : </a:t>
              </a:r>
              <a:r>
                <a:rPr lang="fr-FR" sz="1600" dirty="0" err="1"/>
                <a:t>i</a:t>
              </a:r>
              <a:r>
                <a:rPr lang="fr-FR" sz="1600" baseline="-25000" dirty="0" err="1"/>
                <a:t>C</a:t>
              </a:r>
              <a:r>
                <a:rPr lang="fr-FR" sz="1600" dirty="0"/>
                <a:t>= </a:t>
              </a:r>
              <a:r>
                <a:rPr lang="fr-FR" sz="1600" dirty="0" err="1"/>
                <a:t>i</a:t>
              </a:r>
              <a:r>
                <a:rPr lang="fr-FR" sz="1600" baseline="-25000" dirty="0" err="1"/>
                <a:t>R</a:t>
              </a:r>
              <a:r>
                <a:rPr lang="fr-FR" sz="1600" dirty="0"/>
                <a:t>    d’où 			  ce qui donne  </a:t>
              </a:r>
            </a:p>
          </p:txBody>
        </p:sp>
        <p:graphicFrame>
          <p:nvGraphicFramePr>
            <p:cNvPr id="16" name="Obje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7467431"/>
                </p:ext>
              </p:extLst>
            </p:nvPr>
          </p:nvGraphicFramePr>
          <p:xfrm>
            <a:off x="3202760" y="5968582"/>
            <a:ext cx="1894461" cy="451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6" imgW="1650960" imgH="393480" progId="Equation.3">
                    <p:embed/>
                  </p:oleObj>
                </mc:Choice>
                <mc:Fallback>
                  <p:oleObj name="Équation" r:id="rId6" imgW="16509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202760" y="5968582"/>
                          <a:ext cx="1894461" cy="45175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3729723"/>
                </p:ext>
              </p:extLst>
            </p:nvPr>
          </p:nvGraphicFramePr>
          <p:xfrm>
            <a:off x="6491514" y="5982643"/>
            <a:ext cx="845221" cy="451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8" imgW="736560" imgH="393480" progId="Equation.3">
                    <p:embed/>
                  </p:oleObj>
                </mc:Choice>
                <mc:Fallback>
                  <p:oleObj name="Équation" r:id="rId8" imgW="7365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491514" y="5982643"/>
                          <a:ext cx="845221" cy="451756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e 10"/>
          <p:cNvGrpSpPr/>
          <p:nvPr/>
        </p:nvGrpSpPr>
        <p:grpSpPr>
          <a:xfrm>
            <a:off x="1240517" y="2128247"/>
            <a:ext cx="7772854" cy="2473125"/>
            <a:chOff x="1240517" y="2128247"/>
            <a:chExt cx="7772854" cy="2473125"/>
          </a:xfrm>
          <a:solidFill>
            <a:srgbClr val="FFFF00"/>
          </a:solidFill>
        </p:grpSpPr>
        <p:sp>
          <p:nvSpPr>
            <p:cNvPr id="5" name="Rectangle 4"/>
            <p:cNvSpPr/>
            <p:nvPr/>
          </p:nvSpPr>
          <p:spPr>
            <a:xfrm>
              <a:off x="1313087" y="3862708"/>
              <a:ext cx="7700284" cy="73866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fr-FR" sz="1400" dirty="0"/>
                <a:t>Tous les signaux sont nuls avant l’instant t = 0.</a:t>
              </a:r>
            </a:p>
            <a:p>
              <a:r>
                <a:rPr lang="fr-FR" sz="1400" dirty="0"/>
                <a:t>A cet instant i</a:t>
              </a:r>
              <a:r>
                <a:rPr lang="fr-FR" sz="1400" baseline="-25000" dirty="0"/>
                <a:t>1</a:t>
              </a:r>
              <a:r>
                <a:rPr lang="fr-FR" sz="1400" dirty="0"/>
                <a:t>(t) passe de 0 à I</a:t>
              </a:r>
              <a:r>
                <a:rPr lang="fr-FR" sz="1400" baseline="-25000" dirty="0"/>
                <a:t>1</a:t>
              </a:r>
              <a:r>
                <a:rPr lang="fr-FR" sz="1400" dirty="0"/>
                <a:t> et demeure constant ensuite (générateur non représenté)</a:t>
              </a:r>
            </a:p>
            <a:p>
              <a:r>
                <a:rPr lang="fr-FR" sz="1400" dirty="0"/>
                <a:t> </a:t>
              </a: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1240517" y="2128247"/>
              <a:ext cx="4855936" cy="1773785"/>
              <a:chOff x="1240517" y="2128247"/>
              <a:chExt cx="4855936" cy="1773785"/>
            </a:xfrm>
            <a:grpFill/>
          </p:grpSpPr>
          <p:sp>
            <p:nvSpPr>
              <p:cNvPr id="9" name="Rectangle 8"/>
              <p:cNvSpPr/>
              <p:nvPr/>
            </p:nvSpPr>
            <p:spPr>
              <a:xfrm>
                <a:off x="1240517" y="2128247"/>
                <a:ext cx="4572000" cy="646331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r>
                  <a:rPr lang="fr-FR" dirty="0"/>
                  <a:t>On procède par analogie électrique avec un circuit RC en parallèle.</a:t>
                </a:r>
              </a:p>
            </p:txBody>
          </p:sp>
          <p:pic>
            <p:nvPicPr>
              <p:cNvPr id="45058" name="Picture 2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38" t="34032" r="12762" b="30582"/>
              <a:stretch/>
            </p:blipFill>
            <p:spPr bwMode="auto">
              <a:xfrm>
                <a:off x="3526517" y="2481088"/>
                <a:ext cx="2569936" cy="1420944"/>
              </a:xfrm>
              <a:prstGeom prst="rect">
                <a:avLst/>
              </a:prstGeom>
              <a:grpFill/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</p:pic>
        </p:grpSp>
      </p:grpSp>
      <p:pic>
        <p:nvPicPr>
          <p:cNvPr id="19" name="Image 18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  <p:grpSp>
        <p:nvGrpSpPr>
          <p:cNvPr id="21" name="Groupe 20"/>
          <p:cNvGrpSpPr/>
          <p:nvPr/>
        </p:nvGrpSpPr>
        <p:grpSpPr>
          <a:xfrm>
            <a:off x="1298406" y="4338099"/>
            <a:ext cx="2583030" cy="307777"/>
            <a:chOff x="1298406" y="4296535"/>
            <a:chExt cx="2583030" cy="307777"/>
          </a:xfrm>
        </p:grpSpPr>
        <p:sp>
          <p:nvSpPr>
            <p:cNvPr id="14" name="Rectangle 13"/>
            <p:cNvSpPr/>
            <p:nvPr/>
          </p:nvSpPr>
          <p:spPr>
            <a:xfrm>
              <a:off x="1298406" y="4296535"/>
              <a:ext cx="184710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On a alors :                     </a:t>
              </a:r>
            </a:p>
          </p:txBody>
        </p:sp>
        <p:graphicFrame>
          <p:nvGraphicFramePr>
            <p:cNvPr id="22" name="Obje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7262990"/>
                </p:ext>
              </p:extLst>
            </p:nvPr>
          </p:nvGraphicFramePr>
          <p:xfrm>
            <a:off x="2346323" y="4320309"/>
            <a:ext cx="1535113" cy="273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1" imgW="1282680" imgH="228600" progId="Equation.3">
                    <p:embed/>
                  </p:oleObj>
                </mc:Choice>
                <mc:Fallback>
                  <p:oleObj name="Équation" r:id="rId11" imgW="12826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346323" y="4320309"/>
                          <a:ext cx="1535113" cy="2730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1460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085" y="3773865"/>
            <a:ext cx="7453085" cy="30777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3. En déduire t</a:t>
            </a:r>
            <a:r>
              <a:rPr lang="fr-FR" sz="1400" i="1" baseline="-25000" dirty="0"/>
              <a:t>1</a:t>
            </a:r>
            <a:r>
              <a:rPr lang="fr-FR" sz="1400" i="1" dirty="0"/>
              <a:t> en fonction de R et de C (t</a:t>
            </a:r>
            <a:r>
              <a:rPr lang="fr-FR" sz="1400" i="1" baseline="-25000" dirty="0"/>
              <a:t>1</a:t>
            </a:r>
            <a:r>
              <a:rPr lang="fr-FR" sz="1400" i="1" dirty="0"/>
              <a:t> est le temps de demi-charge du condensateur).</a:t>
            </a:r>
            <a:endParaRPr lang="fr-FR" sz="140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357085" y="4148029"/>
            <a:ext cx="6857491" cy="482709"/>
            <a:chOff x="1357085" y="4148029"/>
            <a:chExt cx="6857491" cy="482709"/>
          </a:xfrm>
          <a:solidFill>
            <a:srgbClr val="FFFF00"/>
          </a:solidFill>
        </p:grpSpPr>
        <p:sp>
          <p:nvSpPr>
            <p:cNvPr id="3" name="Rectangle 2"/>
            <p:cNvSpPr/>
            <p:nvPr/>
          </p:nvSpPr>
          <p:spPr>
            <a:xfrm>
              <a:off x="1357085" y="4188136"/>
              <a:ext cx="878767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fr-FR" sz="1600" dirty="0"/>
                <a:t>à t = t</a:t>
              </a:r>
              <a:r>
                <a:rPr lang="fr-FR" sz="1600" baseline="-25000" dirty="0"/>
                <a:t>1</a:t>
              </a:r>
              <a:r>
                <a:rPr lang="fr-FR" sz="1600" dirty="0"/>
                <a:t> : </a:t>
              </a:r>
            </a:p>
          </p:txBody>
        </p:sp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43091321"/>
                </p:ext>
              </p:extLst>
            </p:nvPr>
          </p:nvGraphicFramePr>
          <p:xfrm>
            <a:off x="2276475" y="4159250"/>
            <a:ext cx="2098675" cy="471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" imgW="1752480" imgH="393480" progId="Equation.3">
                    <p:embed/>
                  </p:oleObj>
                </mc:Choice>
                <mc:Fallback>
                  <p:oleObj name="Équation" r:id="rId2" imgW="17524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276475" y="4159250"/>
                          <a:ext cx="2098675" cy="471488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4"/>
            <p:cNvSpPr/>
            <p:nvPr/>
          </p:nvSpPr>
          <p:spPr>
            <a:xfrm>
              <a:off x="4492440" y="4210299"/>
              <a:ext cx="544957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fr-FR" sz="1600" dirty="0"/>
                <a:t>d’où</a:t>
              </a:r>
            </a:p>
          </p:txBody>
        </p:sp>
        <p:graphicFrame>
          <p:nvGraphicFramePr>
            <p:cNvPr id="6" name="Obje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5719374"/>
                </p:ext>
              </p:extLst>
            </p:nvPr>
          </p:nvGraphicFramePr>
          <p:xfrm>
            <a:off x="5083626" y="4148029"/>
            <a:ext cx="823687" cy="4559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711000" imgH="393480" progId="Equation.3">
                    <p:embed/>
                  </p:oleObj>
                </mc:Choice>
                <mc:Fallback>
                  <p:oleObj name="Équation" r:id="rId4" imgW="71100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083626" y="4148029"/>
                          <a:ext cx="823687" cy="455970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5948648" y="4210299"/>
              <a:ext cx="1308371" cy="33855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fr-FR" sz="1600" dirty="0"/>
                <a:t>ce qui donne </a:t>
              </a:r>
            </a:p>
          </p:txBody>
        </p:sp>
        <p:graphicFrame>
          <p:nvGraphicFramePr>
            <p:cNvPr id="8" name="Obje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0087914"/>
                </p:ext>
              </p:extLst>
            </p:nvPr>
          </p:nvGraphicFramePr>
          <p:xfrm>
            <a:off x="7317412" y="4284449"/>
            <a:ext cx="897164" cy="2585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6" imgW="749160" imgH="215640" progId="Equation.3">
                    <p:embed/>
                  </p:oleObj>
                </mc:Choice>
                <mc:Fallback>
                  <p:oleObj name="Équation" r:id="rId6" imgW="74916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317412" y="4284449"/>
                          <a:ext cx="897164" cy="258505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e 18"/>
          <p:cNvGrpSpPr/>
          <p:nvPr/>
        </p:nvGrpSpPr>
        <p:grpSpPr>
          <a:xfrm>
            <a:off x="1357083" y="5195293"/>
            <a:ext cx="7598229" cy="1150544"/>
            <a:chOff x="1357083" y="5195293"/>
            <a:chExt cx="7598229" cy="1150544"/>
          </a:xfrm>
        </p:grpSpPr>
        <p:sp>
          <p:nvSpPr>
            <p:cNvPr id="9" name="Rectangle 8"/>
            <p:cNvSpPr/>
            <p:nvPr/>
          </p:nvSpPr>
          <p:spPr>
            <a:xfrm>
              <a:off x="1357083" y="5195293"/>
              <a:ext cx="7598229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/>
                <a:t>Le système hydraulique est analogue au système électrique précédent  et si on remplace i</a:t>
              </a:r>
              <a:r>
                <a:rPr lang="fr-FR" sz="1600" baseline="-25000" dirty="0"/>
                <a:t>1</a:t>
              </a:r>
              <a:r>
                <a:rPr lang="fr-FR" sz="1600" dirty="0"/>
                <a:t> par </a:t>
              </a:r>
              <a:r>
                <a:rPr lang="fr-FR" sz="1600" dirty="0" err="1"/>
                <a:t>q</a:t>
              </a:r>
              <a:r>
                <a:rPr lang="fr-FR" sz="1600" baseline="-25000" dirty="0" err="1"/>
                <a:t>e</a:t>
              </a:r>
              <a:r>
                <a:rPr lang="fr-FR" sz="1600" baseline="-25000" dirty="0"/>
                <a:t> </a:t>
              </a:r>
              <a:r>
                <a:rPr lang="fr-FR" sz="1600" dirty="0"/>
                <a:t>le débit d’entrée, </a:t>
              </a:r>
              <a:r>
                <a:rPr lang="fr-FR" sz="1600" dirty="0" err="1"/>
                <a:t>i</a:t>
              </a:r>
              <a:r>
                <a:rPr lang="fr-FR" sz="1600" baseline="-25000" dirty="0" err="1"/>
                <a:t>R</a:t>
              </a:r>
              <a:r>
                <a:rPr lang="fr-FR" sz="1600" baseline="-25000" dirty="0"/>
                <a:t> </a:t>
              </a:r>
              <a:r>
                <a:rPr lang="fr-FR" sz="1600" dirty="0"/>
                <a:t>par </a:t>
              </a:r>
              <a:r>
                <a:rPr lang="fr-FR" sz="1600" dirty="0" err="1"/>
                <a:t>q</a:t>
              </a:r>
              <a:r>
                <a:rPr lang="fr-FR" sz="1600" baseline="-25000" dirty="0" err="1"/>
                <a:t>S</a:t>
              </a:r>
              <a:r>
                <a:rPr lang="fr-FR" sz="1600" baseline="-25000" dirty="0"/>
                <a:t> </a:t>
              </a:r>
              <a:r>
                <a:rPr lang="fr-FR" sz="1600" dirty="0"/>
                <a:t>le débit de sortie, u  par</a:t>
              </a:r>
              <a:r>
                <a:rPr lang="fr-FR" sz="1600" i="1" dirty="0"/>
                <a:t> </a:t>
              </a:r>
              <a:r>
                <a:rPr lang="fr-FR" sz="1600" dirty="0"/>
                <a:t>h  on trouve une équation </a:t>
              </a:r>
            </a:p>
            <a:p>
              <a:endParaRPr lang="fr-FR" sz="1600" dirty="0"/>
            </a:p>
            <a:p>
              <a:r>
                <a:rPr lang="fr-FR" sz="1600" dirty="0"/>
                <a:t>différentielle semblable à la précédente : 			avec K en s/m</a:t>
              </a:r>
              <a:r>
                <a:rPr lang="fr-FR" sz="1600" baseline="30000" dirty="0"/>
                <a:t>2</a:t>
              </a:r>
            </a:p>
          </p:txBody>
        </p:sp>
        <p:graphicFrame>
          <p:nvGraphicFramePr>
            <p:cNvPr id="10" name="Obje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3802308"/>
                </p:ext>
              </p:extLst>
            </p:nvPr>
          </p:nvGraphicFramePr>
          <p:xfrm>
            <a:off x="4862513" y="5883875"/>
            <a:ext cx="1593850" cy="46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8" imgW="1358640" imgH="393480" progId="Equation.3">
                    <p:embed/>
                  </p:oleObj>
                </mc:Choice>
                <mc:Fallback>
                  <p:oleObj name="Équation" r:id="rId8" imgW="13586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862513" y="5883875"/>
                          <a:ext cx="1593850" cy="461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Rectangle 14"/>
          <p:cNvSpPr/>
          <p:nvPr/>
        </p:nvSpPr>
        <p:spPr>
          <a:xfrm>
            <a:off x="3269210" y="94972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1357085" y="4726365"/>
            <a:ext cx="7453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4. Par analogie avec le circuit électrique, déterminer l’équation différentielle régissant le fonctionnement du système hydraulique. </a:t>
            </a:r>
            <a:endParaRPr lang="fr-FR" sz="1400" dirty="0"/>
          </a:p>
        </p:txBody>
      </p:sp>
      <p:sp>
        <p:nvSpPr>
          <p:cNvPr id="14" name="Rectangle 13"/>
          <p:cNvSpPr/>
          <p:nvPr/>
        </p:nvSpPr>
        <p:spPr>
          <a:xfrm>
            <a:off x="1240517" y="1496109"/>
            <a:ext cx="49910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baseline="30000" dirty="0">
                <a:solidFill>
                  <a:srgbClr val="FF0000"/>
                </a:solidFill>
              </a:rPr>
              <a:t>ère</a:t>
            </a:r>
            <a:r>
              <a:rPr lang="fr-FR" dirty="0">
                <a:solidFill>
                  <a:srgbClr val="FF0000"/>
                </a:solidFill>
              </a:rPr>
              <a:t> étude </a:t>
            </a:r>
            <a:r>
              <a:rPr lang="fr-FR" dirty="0"/>
              <a:t>: réservoir seul avec débit sortant proportionnel à h(t). </a:t>
            </a:r>
          </a:p>
        </p:txBody>
      </p:sp>
      <p:pic>
        <p:nvPicPr>
          <p:cNvPr id="16" name="Image 15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753225" y="1496110"/>
            <a:ext cx="2085974" cy="14284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8" t="34032" r="12762" b="30582"/>
          <a:stretch/>
        </p:blipFill>
        <p:spPr bwMode="auto">
          <a:xfrm>
            <a:off x="1579275" y="2210327"/>
            <a:ext cx="2569936" cy="1420944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Image 17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0689480"/>
              </p:ext>
            </p:extLst>
          </p:nvPr>
        </p:nvGraphicFramePr>
        <p:xfrm>
          <a:off x="4415557" y="2675656"/>
          <a:ext cx="1814481" cy="497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2" imgW="1434960" imgH="393480" progId="Equation.3">
                  <p:embed/>
                </p:oleObj>
              </mc:Choice>
              <mc:Fallback>
                <p:oleObj name="Équation" r:id="rId12" imgW="1434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15557" y="2675656"/>
                        <a:ext cx="1814481" cy="49777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87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Méthode de résolution</a:t>
            </a:r>
          </a:p>
        </p:txBody>
      </p:sp>
      <p:sp>
        <p:nvSpPr>
          <p:cNvPr id="3" name="ZoneTexte 56"/>
          <p:cNvSpPr txBox="1">
            <a:spLocks noChangeArrowheads="1"/>
          </p:cNvSpPr>
          <p:nvPr/>
        </p:nvSpPr>
        <p:spPr bwMode="auto">
          <a:xfrm>
            <a:off x="2609850" y="1409700"/>
            <a:ext cx="5243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L’objectif est la résolution de l’équation différentielle</a:t>
            </a:r>
            <a:endParaRPr lang="fr-FR" b="1">
              <a:solidFill>
                <a:srgbClr val="CC00CC"/>
              </a:solidFill>
            </a:endParaRPr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743075" y="2238375"/>
            <a:ext cx="6276975" cy="3333750"/>
            <a:chOff x="1098" y="1410"/>
            <a:chExt cx="3954" cy="2100"/>
          </a:xfrm>
        </p:grpSpPr>
        <p:sp>
          <p:nvSpPr>
            <p:cNvPr id="5" name="Ellipse 4"/>
            <p:cNvSpPr/>
            <p:nvPr/>
          </p:nvSpPr>
          <p:spPr>
            <a:xfrm>
              <a:off x="1098" y="1668"/>
              <a:ext cx="1230" cy="184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6" name="ZoneTexte 19"/>
            <p:cNvSpPr txBox="1">
              <a:spLocks noChangeArrowheads="1"/>
            </p:cNvSpPr>
            <p:nvPr/>
          </p:nvSpPr>
          <p:spPr bwMode="auto">
            <a:xfrm>
              <a:off x="1104" y="1410"/>
              <a:ext cx="12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/>
                <a:t>Domaine temporel</a:t>
              </a:r>
            </a:p>
          </p:txBody>
        </p:sp>
        <p:sp>
          <p:nvSpPr>
            <p:cNvPr id="7" name="Ellipse 6"/>
            <p:cNvSpPr/>
            <p:nvPr/>
          </p:nvSpPr>
          <p:spPr>
            <a:xfrm>
              <a:off x="3690" y="1668"/>
              <a:ext cx="1230" cy="1842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8" name="ZoneTexte 24"/>
            <p:cNvSpPr txBox="1">
              <a:spLocks noChangeArrowheads="1"/>
            </p:cNvSpPr>
            <p:nvPr/>
          </p:nvSpPr>
          <p:spPr bwMode="auto">
            <a:xfrm>
              <a:off x="3558" y="1410"/>
              <a:ext cx="14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Domaine symbolique</a:t>
              </a:r>
            </a:p>
          </p:txBody>
        </p:sp>
      </p:grpSp>
      <p:grpSp>
        <p:nvGrpSpPr>
          <p:cNvPr id="9" name="Group 34"/>
          <p:cNvGrpSpPr>
            <a:grpSpLocks/>
          </p:cNvGrpSpPr>
          <p:nvPr/>
        </p:nvGrpSpPr>
        <p:grpSpPr bwMode="auto">
          <a:xfrm>
            <a:off x="7924800" y="2997200"/>
            <a:ext cx="668338" cy="2109788"/>
            <a:chOff x="4992" y="1888"/>
            <a:chExt cx="421" cy="1329"/>
          </a:xfrm>
        </p:grpSpPr>
        <p:cxnSp>
          <p:nvCxnSpPr>
            <p:cNvPr id="10" name="Connecteur droit avec flèche 9"/>
            <p:cNvCxnSpPr/>
            <p:nvPr/>
          </p:nvCxnSpPr>
          <p:spPr>
            <a:xfrm rot="5400000">
              <a:off x="4563" y="2564"/>
              <a:ext cx="1110" cy="1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35"/>
            <p:cNvSpPr txBox="1">
              <a:spLocks noChangeArrowheads="1"/>
            </p:cNvSpPr>
            <p:nvPr/>
          </p:nvSpPr>
          <p:spPr bwMode="auto">
            <a:xfrm rot="-5400000">
              <a:off x="4632" y="2436"/>
              <a:ext cx="132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>
                  <a:solidFill>
                    <a:srgbClr val="7030A0"/>
                  </a:solidFill>
                </a:rPr>
                <a:t>Résolution : S(p) = ?</a:t>
              </a:r>
            </a:p>
          </p:txBody>
        </p:sp>
        <p:sp>
          <p:nvSpPr>
            <p:cNvPr id="12" name="Ellipse 11"/>
            <p:cNvSpPr/>
            <p:nvPr/>
          </p:nvSpPr>
          <p:spPr>
            <a:xfrm>
              <a:off x="4992" y="2442"/>
              <a:ext cx="180" cy="18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sp>
        <p:nvSpPr>
          <p:cNvPr id="13" name="ZoneTexte 39"/>
          <p:cNvSpPr txBox="1">
            <a:spLocks noChangeArrowheads="1"/>
          </p:cNvSpPr>
          <p:nvPr/>
        </p:nvSpPr>
        <p:spPr bwMode="auto">
          <a:xfrm>
            <a:off x="1190625" y="6038850"/>
            <a:ext cx="7800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/>
              <a:t>La résolution de l’équation différentielle se fait en 3 étapes</a:t>
            </a:r>
          </a:p>
        </p:txBody>
      </p:sp>
      <p:grpSp>
        <p:nvGrpSpPr>
          <p:cNvPr id="14" name="Group 30"/>
          <p:cNvGrpSpPr>
            <a:grpSpLocks/>
          </p:cNvGrpSpPr>
          <p:nvPr/>
        </p:nvGrpSpPr>
        <p:grpSpPr bwMode="auto">
          <a:xfrm>
            <a:off x="2114550" y="2924175"/>
            <a:ext cx="5391150" cy="400050"/>
            <a:chOff x="1332" y="1842"/>
            <a:chExt cx="3396" cy="252"/>
          </a:xfrm>
        </p:grpSpPr>
        <p:sp>
          <p:nvSpPr>
            <p:cNvPr id="15" name="ZoneTexte 14"/>
            <p:cNvSpPr txBox="1"/>
            <p:nvPr/>
          </p:nvSpPr>
          <p:spPr>
            <a:xfrm>
              <a:off x="1332" y="1842"/>
              <a:ext cx="768" cy="2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/>
                <a:t>Variable : </a:t>
              </a:r>
              <a:r>
                <a:rPr lang="fr-F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924" y="1842"/>
              <a:ext cx="804" cy="2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dirty="0"/>
                <a:t>Variable : </a:t>
              </a:r>
              <a:r>
                <a:rPr lang="fr-F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  <a:endPara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Group 31"/>
          <p:cNvGrpSpPr>
            <a:grpSpLocks/>
          </p:cNvGrpSpPr>
          <p:nvPr/>
        </p:nvGrpSpPr>
        <p:grpSpPr bwMode="auto">
          <a:xfrm>
            <a:off x="2057400" y="3619500"/>
            <a:ext cx="5410200" cy="646113"/>
            <a:chOff x="1296" y="2280"/>
            <a:chExt cx="3408" cy="407"/>
          </a:xfrm>
        </p:grpSpPr>
        <p:sp>
          <p:nvSpPr>
            <p:cNvPr id="18" name="ZoneTexte 21"/>
            <p:cNvSpPr txBox="1">
              <a:spLocks noChangeArrowheads="1"/>
            </p:cNvSpPr>
            <p:nvPr/>
          </p:nvSpPr>
          <p:spPr bwMode="auto">
            <a:xfrm>
              <a:off x="1296" y="2280"/>
              <a:ext cx="86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dirty="0"/>
                <a:t>Équation</a:t>
              </a:r>
            </a:p>
            <a:p>
              <a:pPr algn="ctr" eaLnBrk="1" hangingPunct="1"/>
              <a:r>
                <a:rPr lang="fr-FR" dirty="0"/>
                <a:t>différentielle</a:t>
              </a:r>
            </a:p>
          </p:txBody>
        </p:sp>
        <p:sp>
          <p:nvSpPr>
            <p:cNvPr id="19" name="ZoneTexte 26"/>
            <p:cNvSpPr txBox="1">
              <a:spLocks noChangeArrowheads="1"/>
            </p:cNvSpPr>
            <p:nvPr/>
          </p:nvSpPr>
          <p:spPr bwMode="auto">
            <a:xfrm>
              <a:off x="3966" y="2280"/>
              <a:ext cx="73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Fraction</a:t>
              </a:r>
            </a:p>
            <a:p>
              <a:pPr algn="ctr" eaLnBrk="1" hangingPunct="1"/>
              <a:r>
                <a:rPr lang="fr-FR"/>
                <a:t>rationnelle</a:t>
              </a:r>
            </a:p>
          </p:txBody>
        </p:sp>
      </p:grpSp>
      <p:grpSp>
        <p:nvGrpSpPr>
          <p:cNvPr id="20" name="Group 32"/>
          <p:cNvGrpSpPr>
            <a:grpSpLocks/>
          </p:cNvGrpSpPr>
          <p:nvPr/>
        </p:nvGrpSpPr>
        <p:grpSpPr bwMode="auto">
          <a:xfrm>
            <a:off x="1971675" y="4619625"/>
            <a:ext cx="5695950" cy="369888"/>
            <a:chOff x="1242" y="2910"/>
            <a:chExt cx="3588" cy="233"/>
          </a:xfrm>
        </p:grpSpPr>
        <p:sp>
          <p:nvSpPr>
            <p:cNvPr id="21" name="ZoneTexte 22"/>
            <p:cNvSpPr txBox="1">
              <a:spLocks noChangeArrowheads="1"/>
            </p:cNvSpPr>
            <p:nvPr/>
          </p:nvSpPr>
          <p:spPr bwMode="auto">
            <a:xfrm>
              <a:off x="1242" y="2910"/>
              <a:ext cx="97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>
                  <a:solidFill>
                    <a:srgbClr val="CC00CC"/>
                  </a:solidFill>
                </a:rPr>
                <a:t>e(t) </a:t>
              </a:r>
              <a:r>
                <a:rPr lang="fr-FR"/>
                <a:t>→ </a:t>
              </a:r>
              <a:r>
                <a:rPr lang="fr-FR">
                  <a:solidFill>
                    <a:srgbClr val="FF0000"/>
                  </a:solidFill>
                </a:rPr>
                <a:t>s(t)</a:t>
              </a:r>
              <a:r>
                <a:rPr lang="fr-FR"/>
                <a:t> = ?</a:t>
              </a:r>
            </a:p>
          </p:txBody>
        </p:sp>
        <p:sp>
          <p:nvSpPr>
            <p:cNvPr id="22" name="ZoneTexte 27"/>
            <p:cNvSpPr txBox="1">
              <a:spLocks noChangeArrowheads="1"/>
            </p:cNvSpPr>
            <p:nvPr/>
          </p:nvSpPr>
          <p:spPr bwMode="auto">
            <a:xfrm>
              <a:off x="3768" y="2910"/>
              <a:ext cx="106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>
                  <a:solidFill>
                    <a:srgbClr val="CC00CC"/>
                  </a:solidFill>
                </a:rPr>
                <a:t>E(p) </a:t>
              </a:r>
              <a:r>
                <a:rPr lang="fr-FR"/>
                <a:t>→ </a:t>
              </a:r>
              <a:r>
                <a:rPr lang="fr-FR">
                  <a:solidFill>
                    <a:srgbClr val="FF0000"/>
                  </a:solidFill>
                </a:rPr>
                <a:t>S(p)</a:t>
              </a:r>
              <a:r>
                <a:rPr lang="fr-FR"/>
                <a:t> = ?</a:t>
              </a:r>
            </a:p>
          </p:txBody>
        </p:sp>
      </p:grpSp>
      <p:grpSp>
        <p:nvGrpSpPr>
          <p:cNvPr id="23" name="Group 33"/>
          <p:cNvGrpSpPr>
            <a:grpSpLocks/>
          </p:cNvGrpSpPr>
          <p:nvPr/>
        </p:nvGrpSpPr>
        <p:grpSpPr bwMode="auto">
          <a:xfrm>
            <a:off x="3314700" y="2514600"/>
            <a:ext cx="2924175" cy="741363"/>
            <a:chOff x="2088" y="1584"/>
            <a:chExt cx="1842" cy="467"/>
          </a:xfrm>
        </p:grpSpPr>
        <p:sp>
          <p:nvSpPr>
            <p:cNvPr id="24" name="Forme libre 23"/>
            <p:cNvSpPr/>
            <p:nvPr/>
          </p:nvSpPr>
          <p:spPr>
            <a:xfrm>
              <a:off x="2088" y="1685"/>
              <a:ext cx="1842" cy="289"/>
            </a:xfrm>
            <a:custGeom>
              <a:avLst/>
              <a:gdLst>
                <a:gd name="connsiteX0" fmla="*/ 0 w 2924175"/>
                <a:gd name="connsiteY0" fmla="*/ 458787 h 458787"/>
                <a:gd name="connsiteX1" fmla="*/ 1371600 w 2924175"/>
                <a:gd name="connsiteY1" fmla="*/ 1587 h 458787"/>
                <a:gd name="connsiteX2" fmla="*/ 2924175 w 2924175"/>
                <a:gd name="connsiteY2" fmla="*/ 449262 h 45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4175" h="458787">
                  <a:moveTo>
                    <a:pt x="0" y="458787"/>
                  </a:moveTo>
                  <a:cubicBezTo>
                    <a:pt x="442119" y="230980"/>
                    <a:pt x="884238" y="3174"/>
                    <a:pt x="1371600" y="1587"/>
                  </a:cubicBezTo>
                  <a:cubicBezTo>
                    <a:pt x="1858962" y="0"/>
                    <a:pt x="2391568" y="224631"/>
                    <a:pt x="2924175" y="449262"/>
                  </a:cubicBezTo>
                </a:path>
              </a:pathLst>
            </a:custGeom>
            <a:ln w="28575">
              <a:solidFill>
                <a:srgbClr val="FF66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5" name="ZoneTexte 30"/>
            <p:cNvSpPr txBox="1">
              <a:spLocks noChangeArrowheads="1"/>
            </p:cNvSpPr>
            <p:nvPr/>
          </p:nvSpPr>
          <p:spPr bwMode="auto">
            <a:xfrm>
              <a:off x="2244" y="1818"/>
              <a:ext cx="152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FF6600"/>
                  </a:solidFill>
                </a:rPr>
                <a:t>Transformée de Laplace</a:t>
              </a:r>
            </a:p>
          </p:txBody>
        </p:sp>
        <p:sp>
          <p:nvSpPr>
            <p:cNvPr id="26" name="Ellipse 25"/>
            <p:cNvSpPr/>
            <p:nvPr/>
          </p:nvSpPr>
          <p:spPr>
            <a:xfrm>
              <a:off x="2928" y="1584"/>
              <a:ext cx="180" cy="18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27" name="Group 35"/>
          <p:cNvGrpSpPr>
            <a:grpSpLocks/>
          </p:cNvGrpSpPr>
          <p:nvPr/>
        </p:nvGrpSpPr>
        <p:grpSpPr bwMode="auto">
          <a:xfrm>
            <a:off x="2924175" y="4999038"/>
            <a:ext cx="3971925" cy="639762"/>
            <a:chOff x="1842" y="3149"/>
            <a:chExt cx="2502" cy="403"/>
          </a:xfrm>
        </p:grpSpPr>
        <p:sp>
          <p:nvSpPr>
            <p:cNvPr id="28" name="Forme libre 27"/>
            <p:cNvSpPr/>
            <p:nvPr/>
          </p:nvSpPr>
          <p:spPr>
            <a:xfrm flipV="1">
              <a:off x="1842" y="3149"/>
              <a:ext cx="2502" cy="289"/>
            </a:xfrm>
            <a:custGeom>
              <a:avLst/>
              <a:gdLst>
                <a:gd name="connsiteX0" fmla="*/ 0 w 2924175"/>
                <a:gd name="connsiteY0" fmla="*/ 458787 h 458787"/>
                <a:gd name="connsiteX1" fmla="*/ 1371600 w 2924175"/>
                <a:gd name="connsiteY1" fmla="*/ 1587 h 458787"/>
                <a:gd name="connsiteX2" fmla="*/ 2924175 w 2924175"/>
                <a:gd name="connsiteY2" fmla="*/ 449262 h 45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24175" h="458787">
                  <a:moveTo>
                    <a:pt x="0" y="458787"/>
                  </a:moveTo>
                  <a:cubicBezTo>
                    <a:pt x="442119" y="230980"/>
                    <a:pt x="884238" y="3174"/>
                    <a:pt x="1371600" y="1587"/>
                  </a:cubicBezTo>
                  <a:cubicBezTo>
                    <a:pt x="1858962" y="0"/>
                    <a:pt x="2391568" y="224631"/>
                    <a:pt x="2924175" y="449262"/>
                  </a:cubicBezTo>
                </a:path>
              </a:pathLst>
            </a:custGeom>
            <a:ln w="28575">
              <a:solidFill>
                <a:srgbClr val="0000FF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9" name="ZoneTexte 32"/>
            <p:cNvSpPr txBox="1">
              <a:spLocks noChangeArrowheads="1"/>
            </p:cNvSpPr>
            <p:nvPr/>
          </p:nvSpPr>
          <p:spPr bwMode="auto">
            <a:xfrm>
              <a:off x="2412" y="3180"/>
              <a:ext cx="13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0000FF"/>
                  </a:solidFill>
                </a:rPr>
                <a:t>Transformée inverse</a:t>
              </a:r>
            </a:p>
          </p:txBody>
        </p:sp>
        <p:sp>
          <p:nvSpPr>
            <p:cNvPr id="30" name="Ellipse 29"/>
            <p:cNvSpPr/>
            <p:nvPr/>
          </p:nvSpPr>
          <p:spPr>
            <a:xfrm>
              <a:off x="2976" y="3372"/>
              <a:ext cx="180" cy="18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sp>
        <p:nvSpPr>
          <p:cNvPr id="31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</p:spTree>
    <p:extLst>
      <p:ext uri="{BB962C8B-B14F-4D97-AF65-F5344CB8AC3E}">
        <p14:creationId xmlns:p14="http://schemas.microsoft.com/office/powerpoint/2010/main" val="61319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58888" y="9810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Définition et théorèmes</a:t>
            </a:r>
          </a:p>
        </p:txBody>
      </p:sp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4159251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29" name="Groupe 17"/>
          <p:cNvGrpSpPr>
            <a:grpSpLocks/>
          </p:cNvGrpSpPr>
          <p:nvPr/>
        </p:nvGrpSpPr>
        <p:grpSpPr bwMode="auto">
          <a:xfrm>
            <a:off x="1365251" y="2201863"/>
            <a:ext cx="6289675" cy="771525"/>
            <a:chOff x="1860707" y="1818167"/>
            <a:chExt cx="6290266" cy="771525"/>
          </a:xfrm>
        </p:grpSpPr>
        <p:sp>
          <p:nvSpPr>
            <p:cNvPr id="30" name="ZoneTexte 28"/>
            <p:cNvSpPr txBox="1">
              <a:spLocks noChangeArrowheads="1"/>
            </p:cNvSpPr>
            <p:nvPr/>
          </p:nvSpPr>
          <p:spPr bwMode="auto">
            <a:xfrm>
              <a:off x="2263970" y="1943580"/>
              <a:ext cx="55917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 </a:t>
              </a:r>
            </a:p>
            <a:p>
              <a:pPr eaLnBrk="1" hangingPunct="1"/>
              <a:endParaRPr lang="fr-FR"/>
            </a:p>
          </p:txBody>
        </p:sp>
        <p:sp>
          <p:nvSpPr>
            <p:cNvPr id="31" name="ZoneTexte 12"/>
            <p:cNvSpPr txBox="1">
              <a:spLocks noChangeArrowheads="1"/>
            </p:cNvSpPr>
            <p:nvPr/>
          </p:nvSpPr>
          <p:spPr bwMode="auto">
            <a:xfrm>
              <a:off x="1860707" y="2010255"/>
              <a:ext cx="1301872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Définition : </a:t>
              </a:r>
            </a:p>
          </p:txBody>
        </p:sp>
        <p:pic>
          <p:nvPicPr>
            <p:cNvPr id="32" name="Picture 8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9898" y="1818167"/>
              <a:ext cx="4791075" cy="771525"/>
            </a:xfrm>
            <a:prstGeom prst="rect">
              <a:avLst/>
            </a:prstGeom>
            <a:noFill/>
            <a:ln w="19050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ZoneTexte 32"/>
          <p:cNvSpPr txBox="1">
            <a:spLocks noChangeArrowheads="1"/>
          </p:cNvSpPr>
          <p:nvPr/>
        </p:nvSpPr>
        <p:spPr bwMode="auto">
          <a:xfrm>
            <a:off x="1366838" y="3797300"/>
            <a:ext cx="137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Théorèmes : </a:t>
            </a:r>
          </a:p>
        </p:txBody>
      </p:sp>
      <p:sp>
        <p:nvSpPr>
          <p:cNvPr id="34" name="Rectangle 11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6" name="Rectangle 16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7" name="Rectangle 19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8" name="Rectangle 20"/>
          <p:cNvSpPr>
            <a:spLocks noChangeArrowheads="1"/>
          </p:cNvSpPr>
          <p:nvPr/>
        </p:nvSpPr>
        <p:spPr bwMode="auto">
          <a:xfrm>
            <a:off x="36513" y="800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0" name="Rectangle 23"/>
          <p:cNvSpPr>
            <a:spLocks noChangeArrowheads="1"/>
          </p:cNvSpPr>
          <p:nvPr/>
        </p:nvSpPr>
        <p:spPr bwMode="auto">
          <a:xfrm>
            <a:off x="36513" y="800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2" name="Rectangle 26"/>
          <p:cNvSpPr>
            <a:spLocks noChangeArrowheads="1"/>
          </p:cNvSpPr>
          <p:nvPr/>
        </p:nvSpPr>
        <p:spPr bwMode="auto">
          <a:xfrm>
            <a:off x="36513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43" name="Rectangle 28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4" name="Rectangle 31"/>
          <p:cNvSpPr>
            <a:spLocks noChangeArrowheads="1"/>
          </p:cNvSpPr>
          <p:nvPr/>
        </p:nvSpPr>
        <p:spPr bwMode="auto">
          <a:xfrm>
            <a:off x="36513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5" name="Rectangle 34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36513" y="809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6513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8" name="Rectangle 49"/>
          <p:cNvSpPr>
            <a:spLocks noChangeArrowheads="1"/>
          </p:cNvSpPr>
          <p:nvPr/>
        </p:nvSpPr>
        <p:spPr bwMode="auto">
          <a:xfrm>
            <a:off x="36513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49" name="Rectangle 52"/>
          <p:cNvSpPr>
            <a:spLocks noChangeArrowheads="1"/>
          </p:cNvSpPr>
          <p:nvPr/>
        </p:nvSpPr>
        <p:spPr bwMode="auto">
          <a:xfrm>
            <a:off x="36513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50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665000"/>
              </p:ext>
            </p:extLst>
          </p:nvPr>
        </p:nvGraphicFramePr>
        <p:xfrm>
          <a:off x="36513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51710" imgH="652471" progId="Equation.DSMT4">
                  <p:embed/>
                </p:oleObj>
              </mc:Choice>
              <mc:Fallback>
                <p:oleObj name="Equation" r:id="rId3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3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ZoneTexte 74"/>
          <p:cNvSpPr txBox="1">
            <a:spLocks noChangeArrowheads="1"/>
          </p:cNvSpPr>
          <p:nvPr/>
        </p:nvSpPr>
        <p:spPr bwMode="auto">
          <a:xfrm>
            <a:off x="1885951" y="4456113"/>
            <a:ext cx="472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 u="sng"/>
              <a:t>Unicité :</a:t>
            </a:r>
            <a:r>
              <a:rPr lang="fr-FR"/>
              <a:t>		à f(t) correspond F(p) unique,</a:t>
            </a:r>
          </a:p>
          <a:p>
            <a:pPr eaLnBrk="1" hangingPunct="1"/>
            <a:r>
              <a:rPr lang="fr-FR"/>
              <a:t>		à F(p) correspond f(t) unique.</a:t>
            </a:r>
          </a:p>
        </p:txBody>
      </p:sp>
      <p:sp>
        <p:nvSpPr>
          <p:cNvPr id="52" name="ZoneTexte 74"/>
          <p:cNvSpPr txBox="1">
            <a:spLocks noChangeArrowheads="1"/>
          </p:cNvSpPr>
          <p:nvPr/>
        </p:nvSpPr>
        <p:spPr bwMode="auto">
          <a:xfrm>
            <a:off x="1887538" y="4449763"/>
            <a:ext cx="6688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 u="sng"/>
              <a:t>Linéarité :</a:t>
            </a:r>
            <a:r>
              <a:rPr lang="fr-FR"/>
              <a:t>	L [f</a:t>
            </a:r>
            <a:r>
              <a:rPr lang="fr-FR" baseline="-25000"/>
              <a:t>1</a:t>
            </a:r>
            <a:r>
              <a:rPr lang="fr-FR"/>
              <a:t>(t) + f</a:t>
            </a:r>
            <a:r>
              <a:rPr lang="fr-FR" baseline="-25000"/>
              <a:t>2</a:t>
            </a:r>
            <a:r>
              <a:rPr lang="fr-FR"/>
              <a:t>(t)] = L [f</a:t>
            </a:r>
            <a:r>
              <a:rPr lang="fr-FR" baseline="-25000"/>
              <a:t>1</a:t>
            </a:r>
            <a:r>
              <a:rPr lang="fr-FR"/>
              <a:t>(t)] + L [f</a:t>
            </a:r>
            <a:r>
              <a:rPr lang="fr-FR" baseline="-25000"/>
              <a:t>2</a:t>
            </a:r>
            <a:r>
              <a:rPr lang="fr-FR"/>
              <a:t>(t)] = F</a:t>
            </a:r>
            <a:r>
              <a:rPr lang="fr-FR" baseline="-25000"/>
              <a:t>1</a:t>
            </a:r>
            <a:r>
              <a:rPr lang="fr-FR"/>
              <a:t>(p) + F</a:t>
            </a:r>
            <a:r>
              <a:rPr lang="fr-FR" baseline="-25000"/>
              <a:t>2</a:t>
            </a:r>
            <a:r>
              <a:rPr lang="fr-FR"/>
              <a:t>(p)</a:t>
            </a:r>
          </a:p>
          <a:p>
            <a:pPr eaLnBrk="1" hangingPunct="1"/>
            <a:r>
              <a:rPr lang="fr-FR"/>
              <a:t>		L [</a:t>
            </a:r>
            <a:r>
              <a:rPr lang="fr-FR">
                <a:sym typeface="Symbol" pitchFamily="18" charset="2"/>
              </a:rPr>
              <a:t></a:t>
            </a:r>
            <a:r>
              <a:rPr lang="fr-FR"/>
              <a:t> f(t)] = </a:t>
            </a:r>
            <a:r>
              <a:rPr lang="fr-FR">
                <a:sym typeface="Symbol" pitchFamily="18" charset="2"/>
              </a:rPr>
              <a:t></a:t>
            </a:r>
            <a:r>
              <a:rPr lang="fr-FR"/>
              <a:t> L [f(t)] = </a:t>
            </a:r>
            <a:r>
              <a:rPr lang="fr-FR">
                <a:sym typeface="Symbol" pitchFamily="18" charset="2"/>
              </a:rPr>
              <a:t></a:t>
            </a:r>
            <a:r>
              <a:rPr lang="fr-FR"/>
              <a:t> F(p)</a:t>
            </a:r>
          </a:p>
        </p:txBody>
      </p:sp>
      <p:grpSp>
        <p:nvGrpSpPr>
          <p:cNvPr id="53" name="Group 72"/>
          <p:cNvGrpSpPr>
            <a:grpSpLocks/>
          </p:cNvGrpSpPr>
          <p:nvPr/>
        </p:nvGrpSpPr>
        <p:grpSpPr bwMode="auto">
          <a:xfrm>
            <a:off x="1860551" y="4246563"/>
            <a:ext cx="4816475" cy="820737"/>
            <a:chOff x="1172" y="1791"/>
            <a:chExt cx="3034" cy="517"/>
          </a:xfrm>
        </p:grpSpPr>
        <p:sp>
          <p:nvSpPr>
            <p:cNvPr id="54" name="ZoneTexte 74"/>
            <p:cNvSpPr txBox="1">
              <a:spLocks noChangeArrowheads="1"/>
            </p:cNvSpPr>
            <p:nvPr/>
          </p:nvSpPr>
          <p:spPr bwMode="auto">
            <a:xfrm>
              <a:off x="1172" y="1922"/>
              <a:ext cx="1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Facteur d’échelle :</a:t>
              </a:r>
              <a:r>
                <a:rPr lang="fr-FR"/>
                <a:t>		</a:t>
              </a:r>
            </a:p>
          </p:txBody>
        </p:sp>
        <p:graphicFrame>
          <p:nvGraphicFramePr>
            <p:cNvPr id="55" name="Object 70"/>
            <p:cNvGraphicFramePr>
              <a:graphicFrameLocks noChangeAspect="1"/>
            </p:cNvGraphicFramePr>
            <p:nvPr/>
          </p:nvGraphicFramePr>
          <p:xfrm>
            <a:off x="2459" y="1791"/>
            <a:ext cx="1747" cy="5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44600" imgH="368300" progId="Equation.DSMT4">
                    <p:embed/>
                  </p:oleObj>
                </mc:Choice>
                <mc:Fallback>
                  <p:oleObj name="Equation" r:id="rId5" imgW="12446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9" y="1791"/>
                          <a:ext cx="1747" cy="5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6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586164"/>
              </p:ext>
            </p:extLst>
          </p:nvPr>
        </p:nvGraphicFramePr>
        <p:xfrm>
          <a:off x="36513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51710" imgH="652471" progId="Equation.DSMT4">
                  <p:embed/>
                </p:oleObj>
              </mc:Choice>
              <mc:Fallback>
                <p:oleObj name="Equation" r:id="rId7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3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7" name="Group 78"/>
          <p:cNvGrpSpPr>
            <a:grpSpLocks/>
          </p:cNvGrpSpPr>
          <p:nvPr/>
        </p:nvGrpSpPr>
        <p:grpSpPr bwMode="auto">
          <a:xfrm>
            <a:off x="1871663" y="4356100"/>
            <a:ext cx="5183188" cy="703263"/>
            <a:chOff x="1170" y="1983"/>
            <a:chExt cx="3265" cy="443"/>
          </a:xfrm>
        </p:grpSpPr>
        <p:sp>
          <p:nvSpPr>
            <p:cNvPr id="58" name="ZoneTexte 74"/>
            <p:cNvSpPr txBox="1">
              <a:spLocks noChangeArrowheads="1"/>
            </p:cNvSpPr>
            <p:nvPr/>
          </p:nvSpPr>
          <p:spPr bwMode="auto">
            <a:xfrm>
              <a:off x="1170" y="2053"/>
              <a:ext cx="1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Th. du retard :</a:t>
              </a:r>
              <a:r>
                <a:rPr lang="fr-FR"/>
                <a:t>		</a:t>
              </a:r>
            </a:p>
          </p:txBody>
        </p:sp>
        <p:graphicFrame>
          <p:nvGraphicFramePr>
            <p:cNvPr id="59" name="Object 75"/>
            <p:cNvGraphicFramePr>
              <a:graphicFrameLocks noChangeAspect="1"/>
            </p:cNvGraphicFramePr>
            <p:nvPr/>
          </p:nvGraphicFramePr>
          <p:xfrm>
            <a:off x="2324" y="1983"/>
            <a:ext cx="2111" cy="3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459866" imgH="253890" progId="Equation.DSMT4">
                    <p:embed/>
                  </p:oleObj>
                </mc:Choice>
                <mc:Fallback>
                  <p:oleObj name="Equation" r:id="rId8" imgW="1459866" imgH="25389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4" y="1983"/>
                          <a:ext cx="2111" cy="3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Text Box 76"/>
            <p:cNvSpPr txBox="1">
              <a:spLocks noChangeArrowheads="1"/>
            </p:cNvSpPr>
            <p:nvPr/>
          </p:nvSpPr>
          <p:spPr bwMode="auto">
            <a:xfrm>
              <a:off x="1339" y="2195"/>
              <a:ext cx="6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à savoir !</a:t>
              </a:r>
            </a:p>
          </p:txBody>
        </p:sp>
      </p:grpSp>
      <p:grpSp>
        <p:nvGrpSpPr>
          <p:cNvPr id="61" name="Group 83"/>
          <p:cNvGrpSpPr>
            <a:grpSpLocks/>
          </p:cNvGrpSpPr>
          <p:nvPr/>
        </p:nvGrpSpPr>
        <p:grpSpPr bwMode="auto">
          <a:xfrm>
            <a:off x="1882776" y="4286250"/>
            <a:ext cx="6249987" cy="1495425"/>
            <a:chOff x="1226" y="1923"/>
            <a:chExt cx="3937" cy="942"/>
          </a:xfrm>
        </p:grpSpPr>
        <p:sp>
          <p:nvSpPr>
            <p:cNvPr id="62" name="ZoneTexte 74"/>
            <p:cNvSpPr txBox="1">
              <a:spLocks noChangeArrowheads="1"/>
            </p:cNvSpPr>
            <p:nvPr/>
          </p:nvSpPr>
          <p:spPr bwMode="auto">
            <a:xfrm>
              <a:off x="1226" y="2037"/>
              <a:ext cx="1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Les dérivées :</a:t>
              </a:r>
              <a:r>
                <a:rPr lang="fr-FR"/>
                <a:t>		</a:t>
              </a:r>
            </a:p>
          </p:txBody>
        </p:sp>
        <p:graphicFrame>
          <p:nvGraphicFramePr>
            <p:cNvPr id="63" name="Object 81"/>
            <p:cNvGraphicFramePr>
              <a:graphicFrameLocks noChangeAspect="1"/>
            </p:cNvGraphicFramePr>
            <p:nvPr/>
          </p:nvGraphicFramePr>
          <p:xfrm>
            <a:off x="2301" y="1923"/>
            <a:ext cx="1879" cy="4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447800" imgH="368300" progId="Equation.DSMT4">
                    <p:embed/>
                  </p:oleObj>
                </mc:Choice>
                <mc:Fallback>
                  <p:oleObj name="Equation" r:id="rId10" imgW="1447800" imgH="3683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1" y="1923"/>
                          <a:ext cx="1879" cy="4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82"/>
            <p:cNvGraphicFramePr>
              <a:graphicFrameLocks noChangeAspect="1"/>
            </p:cNvGraphicFramePr>
            <p:nvPr/>
          </p:nvGraphicFramePr>
          <p:xfrm>
            <a:off x="2283" y="2385"/>
            <a:ext cx="288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286000" imgH="381000" progId="Equation.DSMT4">
                    <p:embed/>
                  </p:oleObj>
                </mc:Choice>
                <mc:Fallback>
                  <p:oleObj name="Equation" r:id="rId12" imgW="2286000" imgH="381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3" y="2385"/>
                          <a:ext cx="2880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5" name="Group 87"/>
          <p:cNvGrpSpPr>
            <a:grpSpLocks/>
          </p:cNvGrpSpPr>
          <p:nvPr/>
        </p:nvGrpSpPr>
        <p:grpSpPr bwMode="auto">
          <a:xfrm>
            <a:off x="1884363" y="4249738"/>
            <a:ext cx="5394325" cy="866775"/>
            <a:chOff x="1175" y="2012"/>
            <a:chExt cx="3398" cy="546"/>
          </a:xfrm>
        </p:grpSpPr>
        <p:sp>
          <p:nvSpPr>
            <p:cNvPr id="66" name="ZoneTexte 74"/>
            <p:cNvSpPr txBox="1">
              <a:spLocks noChangeArrowheads="1"/>
            </p:cNvSpPr>
            <p:nvPr/>
          </p:nvSpPr>
          <p:spPr bwMode="auto">
            <a:xfrm>
              <a:off x="1175" y="2154"/>
              <a:ext cx="18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L’intégrale :</a:t>
              </a:r>
              <a:r>
                <a:rPr lang="fr-FR"/>
                <a:t>		</a:t>
              </a:r>
            </a:p>
          </p:txBody>
        </p:sp>
        <p:graphicFrame>
          <p:nvGraphicFramePr>
            <p:cNvPr id="67" name="Object 86"/>
            <p:cNvGraphicFramePr>
              <a:graphicFrameLocks noChangeAspect="1"/>
            </p:cNvGraphicFramePr>
            <p:nvPr/>
          </p:nvGraphicFramePr>
          <p:xfrm>
            <a:off x="2294" y="2012"/>
            <a:ext cx="2279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803400" imgH="431800" progId="Equation.DSMT4">
                    <p:embed/>
                  </p:oleObj>
                </mc:Choice>
                <mc:Fallback>
                  <p:oleObj name="Equation" r:id="rId14" imgW="1803400" imgH="431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4" y="2012"/>
                          <a:ext cx="2279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8" name="Group 94"/>
          <p:cNvGrpSpPr>
            <a:grpSpLocks/>
          </p:cNvGrpSpPr>
          <p:nvPr/>
        </p:nvGrpSpPr>
        <p:grpSpPr bwMode="auto">
          <a:xfrm>
            <a:off x="1858963" y="4451350"/>
            <a:ext cx="5668963" cy="611188"/>
            <a:chOff x="1171" y="1988"/>
            <a:chExt cx="3571" cy="385"/>
          </a:xfrm>
        </p:grpSpPr>
        <p:sp>
          <p:nvSpPr>
            <p:cNvPr id="69" name="ZoneTexte 74"/>
            <p:cNvSpPr txBox="1">
              <a:spLocks noChangeArrowheads="1"/>
            </p:cNvSpPr>
            <p:nvPr/>
          </p:nvSpPr>
          <p:spPr bwMode="auto">
            <a:xfrm>
              <a:off x="1171" y="1992"/>
              <a:ext cx="2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Th. de la valeur initiale :</a:t>
              </a:r>
              <a:r>
                <a:rPr lang="fr-FR"/>
                <a:t>		</a:t>
              </a:r>
            </a:p>
          </p:txBody>
        </p:sp>
        <p:sp>
          <p:nvSpPr>
            <p:cNvPr id="70" name="Text Box 92"/>
            <p:cNvSpPr txBox="1">
              <a:spLocks noChangeArrowheads="1"/>
            </p:cNvSpPr>
            <p:nvPr/>
          </p:nvSpPr>
          <p:spPr bwMode="auto">
            <a:xfrm>
              <a:off x="1584" y="2142"/>
              <a:ext cx="6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à savoir !</a:t>
              </a:r>
            </a:p>
          </p:txBody>
        </p:sp>
        <p:graphicFrame>
          <p:nvGraphicFramePr>
            <p:cNvPr id="71" name="Object 93"/>
            <p:cNvGraphicFramePr>
              <a:graphicFrameLocks noChangeAspect="1"/>
            </p:cNvGraphicFramePr>
            <p:nvPr/>
          </p:nvGraphicFramePr>
          <p:xfrm>
            <a:off x="2982" y="1988"/>
            <a:ext cx="1760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20227" imgH="266584" progId="Equation.DSMT4">
                    <p:embed/>
                  </p:oleObj>
                </mc:Choice>
                <mc:Fallback>
                  <p:oleObj name="Equation" r:id="rId16" imgW="1320227" imgH="26658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2" y="1988"/>
                          <a:ext cx="1760" cy="3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2" name="Group 96"/>
          <p:cNvGrpSpPr>
            <a:grpSpLocks/>
          </p:cNvGrpSpPr>
          <p:nvPr/>
        </p:nvGrpSpPr>
        <p:grpSpPr bwMode="auto">
          <a:xfrm>
            <a:off x="1944688" y="4468813"/>
            <a:ext cx="5227638" cy="603250"/>
            <a:chOff x="1202" y="2064"/>
            <a:chExt cx="3293" cy="380"/>
          </a:xfrm>
        </p:grpSpPr>
        <p:sp>
          <p:nvSpPr>
            <p:cNvPr id="73" name="ZoneTexte 74"/>
            <p:cNvSpPr txBox="1">
              <a:spLocks noChangeArrowheads="1"/>
            </p:cNvSpPr>
            <p:nvPr/>
          </p:nvSpPr>
          <p:spPr bwMode="auto">
            <a:xfrm>
              <a:off x="1202" y="2068"/>
              <a:ext cx="2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u="sng"/>
                <a:t>Th. de la valeur finale :</a:t>
              </a:r>
              <a:r>
                <a:rPr lang="fr-FR"/>
                <a:t>		</a:t>
              </a:r>
            </a:p>
          </p:txBody>
        </p:sp>
        <p:sp>
          <p:nvSpPr>
            <p:cNvPr id="74" name="Text Box 77"/>
            <p:cNvSpPr txBox="1">
              <a:spLocks noChangeArrowheads="1"/>
            </p:cNvSpPr>
            <p:nvPr/>
          </p:nvSpPr>
          <p:spPr bwMode="auto">
            <a:xfrm>
              <a:off x="1563" y="2213"/>
              <a:ext cx="6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à savoir !</a:t>
              </a:r>
            </a:p>
          </p:txBody>
        </p:sp>
        <p:graphicFrame>
          <p:nvGraphicFramePr>
            <p:cNvPr id="75" name="Object 95"/>
            <p:cNvGraphicFramePr>
              <a:graphicFrameLocks noChangeAspect="1"/>
            </p:cNvGraphicFramePr>
            <p:nvPr/>
          </p:nvGraphicFramePr>
          <p:xfrm>
            <a:off x="2760" y="2064"/>
            <a:ext cx="1735" cy="3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32921" imgH="266584" progId="Equation.DSMT4">
                    <p:embed/>
                  </p:oleObj>
                </mc:Choice>
                <mc:Fallback>
                  <p:oleObj name="Equation" r:id="rId18" imgW="1332921" imgH="26658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0" y="2064"/>
                          <a:ext cx="1735" cy="3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" name="Groupe 75"/>
          <p:cNvGrpSpPr/>
          <p:nvPr/>
        </p:nvGrpSpPr>
        <p:grpSpPr>
          <a:xfrm>
            <a:off x="2055813" y="4375150"/>
            <a:ext cx="4081605" cy="1444625"/>
            <a:chOff x="3017838" y="2352675"/>
            <a:chExt cx="4081605" cy="1444625"/>
          </a:xfrm>
        </p:grpSpPr>
        <p:grpSp>
          <p:nvGrpSpPr>
            <p:cNvPr id="77" name="Group 90"/>
            <p:cNvGrpSpPr>
              <a:grpSpLocks/>
            </p:cNvGrpSpPr>
            <p:nvPr/>
          </p:nvGrpSpPr>
          <p:grpSpPr bwMode="auto">
            <a:xfrm>
              <a:off x="3017838" y="2352675"/>
              <a:ext cx="4038600" cy="1444625"/>
              <a:chOff x="1237" y="1877"/>
              <a:chExt cx="2544" cy="910"/>
            </a:xfrm>
          </p:grpSpPr>
          <p:sp>
            <p:nvSpPr>
              <p:cNvPr id="79" name="Text Box 85"/>
              <p:cNvSpPr txBox="1">
                <a:spLocks noChangeArrowheads="1"/>
              </p:cNvSpPr>
              <p:nvPr/>
            </p:nvSpPr>
            <p:spPr bwMode="auto">
              <a:xfrm>
                <a:off x="1353" y="2097"/>
                <a:ext cx="67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à savoir !</a:t>
                </a:r>
              </a:p>
            </p:txBody>
          </p:sp>
          <p:sp>
            <p:nvSpPr>
              <p:cNvPr id="80" name="ZoneTexte 74"/>
              <p:cNvSpPr txBox="1">
                <a:spLocks noChangeArrowheads="1"/>
              </p:cNvSpPr>
              <p:nvPr/>
            </p:nvSpPr>
            <p:spPr bwMode="auto">
              <a:xfrm>
                <a:off x="1237" y="1958"/>
                <a:ext cx="184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u="sng"/>
                  <a:t>Si les CI = 0 :</a:t>
                </a:r>
                <a:r>
                  <a:rPr lang="fr-FR"/>
                  <a:t>		</a:t>
                </a:r>
              </a:p>
            </p:txBody>
          </p:sp>
          <p:graphicFrame>
            <p:nvGraphicFramePr>
              <p:cNvPr id="81" name="Object 89"/>
              <p:cNvGraphicFramePr>
                <a:graphicFrameLocks noChangeAspect="1"/>
              </p:cNvGraphicFramePr>
              <p:nvPr/>
            </p:nvGraphicFramePr>
            <p:xfrm>
              <a:off x="2325" y="1877"/>
              <a:ext cx="1456" cy="9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320800" imgH="825500" progId="Equation.DSMT4">
                      <p:embed/>
                    </p:oleObj>
                  </mc:Choice>
                  <mc:Fallback>
                    <p:oleObj name="Equation" r:id="rId20" imgW="1320800" imgH="825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25" y="1877"/>
                            <a:ext cx="1456" cy="9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8" name="Rectangle 77"/>
            <p:cNvSpPr/>
            <p:nvPr/>
          </p:nvSpPr>
          <p:spPr>
            <a:xfrm>
              <a:off x="4572000" y="2968626"/>
              <a:ext cx="2527443" cy="828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29580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23963" y="989013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Transformée des fonctions courantes</a:t>
            </a:r>
          </a:p>
        </p:txBody>
      </p:sp>
      <p:sp>
        <p:nvSpPr>
          <p:cNvPr id="42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  <p:sp>
        <p:nvSpPr>
          <p:cNvPr id="43" name="Rectangle 49"/>
          <p:cNvSpPr>
            <a:spLocks noChangeArrowheads="1"/>
          </p:cNvSpPr>
          <p:nvPr/>
        </p:nvSpPr>
        <p:spPr bwMode="auto">
          <a:xfrm>
            <a:off x="4122738" y="3211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2" name="Rectangle 20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53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4" name="Rectangle 2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55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6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8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61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3" name="Rectangle 38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64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5" name="Rectangle 41"/>
          <p:cNvSpPr>
            <a:spLocks noChangeArrowheads="1"/>
          </p:cNvSpPr>
          <p:nvPr/>
        </p:nvSpPr>
        <p:spPr bwMode="auto">
          <a:xfrm>
            <a:off x="0" y="6381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66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7" name="Rectangle 44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68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9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0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71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2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73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4" name="Rectangle 55"/>
          <p:cNvSpPr>
            <a:spLocks noChangeArrowheads="1"/>
          </p:cNvSpPr>
          <p:nvPr/>
        </p:nvSpPr>
        <p:spPr bwMode="auto">
          <a:xfrm>
            <a:off x="0" y="809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75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76" name="Object 43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4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" name="Group 87"/>
          <p:cNvGrpSpPr>
            <a:grpSpLocks/>
          </p:cNvGrpSpPr>
          <p:nvPr/>
        </p:nvGrpSpPr>
        <p:grpSpPr bwMode="auto">
          <a:xfrm>
            <a:off x="1800225" y="2776538"/>
            <a:ext cx="6627813" cy="2519362"/>
            <a:chOff x="2389" y="840"/>
            <a:chExt cx="4175" cy="1587"/>
          </a:xfrm>
        </p:grpSpPr>
        <p:sp>
          <p:nvSpPr>
            <p:cNvPr id="79" name="Text Box 108"/>
            <p:cNvSpPr txBox="1">
              <a:spLocks noChangeArrowheads="1"/>
            </p:cNvSpPr>
            <p:nvPr/>
          </p:nvSpPr>
          <p:spPr bwMode="auto">
            <a:xfrm>
              <a:off x="2389" y="840"/>
              <a:ext cx="20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Fonction d’Heaviside :</a:t>
              </a:r>
              <a:r>
                <a:rPr lang="fr-FR" i="1"/>
                <a:t> (échelon)</a:t>
              </a:r>
              <a:endParaRPr lang="fr-FR" b="1" u="sng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80" name="Group 109"/>
            <p:cNvGrpSpPr>
              <a:grpSpLocks/>
            </p:cNvGrpSpPr>
            <p:nvPr/>
          </p:nvGrpSpPr>
          <p:grpSpPr bwMode="auto">
            <a:xfrm>
              <a:off x="5017" y="1195"/>
              <a:ext cx="1547" cy="1002"/>
              <a:chOff x="3696" y="1309"/>
              <a:chExt cx="1547" cy="1002"/>
            </a:xfrm>
          </p:grpSpPr>
          <p:grpSp>
            <p:nvGrpSpPr>
              <p:cNvPr id="84" name="Group 110"/>
              <p:cNvGrpSpPr>
                <a:grpSpLocks/>
              </p:cNvGrpSpPr>
              <p:nvPr/>
            </p:nvGrpSpPr>
            <p:grpSpPr bwMode="auto">
              <a:xfrm>
                <a:off x="3998" y="1371"/>
                <a:ext cx="1207" cy="934"/>
                <a:chOff x="7350" y="8205"/>
                <a:chExt cx="2070" cy="1515"/>
              </a:xfrm>
            </p:grpSpPr>
            <p:sp>
              <p:nvSpPr>
                <p:cNvPr id="90" name="Line 111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1" name="Line 112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5" name="Text Box 113"/>
              <p:cNvSpPr txBox="1">
                <a:spLocks noChangeArrowheads="1"/>
              </p:cNvSpPr>
              <p:nvPr/>
            </p:nvSpPr>
            <p:spPr bwMode="auto">
              <a:xfrm>
                <a:off x="5091" y="2126"/>
                <a:ext cx="152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t</a:t>
                </a:r>
                <a:endParaRPr lang="fr-FR" sz="2800"/>
              </a:p>
            </p:txBody>
          </p:sp>
          <p:sp>
            <p:nvSpPr>
              <p:cNvPr id="86" name="Text Box 114"/>
              <p:cNvSpPr txBox="1">
                <a:spLocks noChangeArrowheads="1"/>
              </p:cNvSpPr>
              <p:nvPr/>
            </p:nvSpPr>
            <p:spPr bwMode="auto">
              <a:xfrm>
                <a:off x="4071" y="1309"/>
                <a:ext cx="293" cy="1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>
                    <a:solidFill>
                      <a:srgbClr val="0000FF"/>
                    </a:solidFill>
                  </a:rPr>
                  <a:t>u(t)</a:t>
                </a:r>
                <a:endParaRPr lang="fr-FR" sz="2800"/>
              </a:p>
            </p:txBody>
          </p:sp>
          <p:sp>
            <p:nvSpPr>
              <p:cNvPr id="87" name="Line 115"/>
              <p:cNvSpPr>
                <a:spLocks noChangeShapeType="1"/>
              </p:cNvSpPr>
              <p:nvPr/>
            </p:nvSpPr>
            <p:spPr bwMode="auto">
              <a:xfrm>
                <a:off x="3998" y="1594"/>
                <a:ext cx="1106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Line 116"/>
              <p:cNvSpPr>
                <a:spLocks noChangeShapeType="1"/>
              </p:cNvSpPr>
              <p:nvPr/>
            </p:nvSpPr>
            <p:spPr bwMode="auto">
              <a:xfrm flipV="1">
                <a:off x="4002" y="1596"/>
                <a:ext cx="2" cy="709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Line 117"/>
              <p:cNvSpPr>
                <a:spLocks noChangeShapeType="1"/>
              </p:cNvSpPr>
              <p:nvPr/>
            </p:nvSpPr>
            <p:spPr bwMode="auto">
              <a:xfrm>
                <a:off x="3696" y="2301"/>
                <a:ext cx="31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aphicFrame>
          <p:nvGraphicFramePr>
            <p:cNvPr id="81" name="Object 118"/>
            <p:cNvGraphicFramePr>
              <a:graphicFrameLocks noChangeAspect="1"/>
            </p:cNvGraphicFramePr>
            <p:nvPr/>
          </p:nvGraphicFramePr>
          <p:xfrm>
            <a:off x="2669" y="1448"/>
            <a:ext cx="1838" cy="5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473200" imgH="406400" progId="Equation.DSMT4">
                    <p:embed/>
                  </p:oleObj>
                </mc:Choice>
                <mc:Fallback>
                  <p:oleObj name="Equation" r:id="rId5" imgW="1473200" imgH="406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69" y="1448"/>
                          <a:ext cx="1838" cy="5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" name="Text Box 85"/>
            <p:cNvSpPr txBox="1">
              <a:spLocks noChangeArrowheads="1"/>
            </p:cNvSpPr>
            <p:nvPr/>
          </p:nvSpPr>
          <p:spPr bwMode="auto">
            <a:xfrm>
              <a:off x="5152" y="132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1</a:t>
              </a:r>
            </a:p>
          </p:txBody>
        </p:sp>
        <p:sp>
          <p:nvSpPr>
            <p:cNvPr id="83" name="Text Box 86"/>
            <p:cNvSpPr txBox="1">
              <a:spLocks noChangeArrowheads="1"/>
            </p:cNvSpPr>
            <p:nvPr/>
          </p:nvSpPr>
          <p:spPr bwMode="auto">
            <a:xfrm>
              <a:off x="5144" y="219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0</a:t>
              </a:r>
            </a:p>
          </p:txBody>
        </p:sp>
      </p:grpSp>
      <p:grpSp>
        <p:nvGrpSpPr>
          <p:cNvPr id="92" name="Group 97"/>
          <p:cNvGrpSpPr>
            <a:grpSpLocks/>
          </p:cNvGrpSpPr>
          <p:nvPr/>
        </p:nvGrpSpPr>
        <p:grpSpPr bwMode="auto">
          <a:xfrm>
            <a:off x="1911350" y="2820988"/>
            <a:ext cx="6386513" cy="2460625"/>
            <a:chOff x="1204" y="1777"/>
            <a:chExt cx="4023" cy="1550"/>
          </a:xfrm>
        </p:grpSpPr>
        <p:grpSp>
          <p:nvGrpSpPr>
            <p:cNvPr id="93" name="Group 81"/>
            <p:cNvGrpSpPr>
              <a:grpSpLocks/>
            </p:cNvGrpSpPr>
            <p:nvPr/>
          </p:nvGrpSpPr>
          <p:grpSpPr bwMode="auto">
            <a:xfrm>
              <a:off x="3842" y="2123"/>
              <a:ext cx="1385" cy="991"/>
              <a:chOff x="3458" y="1488"/>
              <a:chExt cx="1385" cy="991"/>
            </a:xfrm>
          </p:grpSpPr>
          <p:grpSp>
            <p:nvGrpSpPr>
              <p:cNvPr id="97" name="Group 74"/>
              <p:cNvGrpSpPr>
                <a:grpSpLocks/>
              </p:cNvGrpSpPr>
              <p:nvPr/>
            </p:nvGrpSpPr>
            <p:grpSpPr bwMode="auto">
              <a:xfrm>
                <a:off x="3679" y="1540"/>
                <a:ext cx="1129" cy="924"/>
                <a:chOff x="7350" y="8205"/>
                <a:chExt cx="2070" cy="1515"/>
              </a:xfrm>
            </p:grpSpPr>
            <p:sp>
              <p:nvSpPr>
                <p:cNvPr id="102" name="Line 75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3" name="Line 76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98" name="Text Box 77"/>
              <p:cNvSpPr txBox="1">
                <a:spLocks noChangeArrowheads="1"/>
              </p:cNvSpPr>
              <p:nvPr/>
            </p:nvSpPr>
            <p:spPr bwMode="auto">
              <a:xfrm>
                <a:off x="4701" y="2296"/>
                <a:ext cx="14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400"/>
                  <a:t>t</a:t>
                </a:r>
                <a:endParaRPr lang="fr-FR" sz="2400"/>
              </a:p>
            </p:txBody>
          </p:sp>
          <p:sp>
            <p:nvSpPr>
              <p:cNvPr id="99" name="Text Box 78"/>
              <p:cNvSpPr txBox="1">
                <a:spLocks noChangeArrowheads="1"/>
              </p:cNvSpPr>
              <p:nvPr/>
            </p:nvSpPr>
            <p:spPr bwMode="auto">
              <a:xfrm>
                <a:off x="3747" y="1488"/>
                <a:ext cx="191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>
                    <a:solidFill>
                      <a:srgbClr val="0000FF"/>
                    </a:solidFill>
                    <a:sym typeface="Symbol" pitchFamily="18" charset="2"/>
                  </a:rPr>
                  <a:t></a:t>
                </a:r>
                <a:r>
                  <a:rPr lang="fr-FR" sz="1600">
                    <a:solidFill>
                      <a:srgbClr val="0000FF"/>
                    </a:solidFill>
                  </a:rPr>
                  <a:t>(t)</a:t>
                </a:r>
                <a:endParaRPr lang="fr-FR" sz="2400"/>
              </a:p>
            </p:txBody>
          </p:sp>
          <p:sp>
            <p:nvSpPr>
              <p:cNvPr id="100" name="Line 79"/>
              <p:cNvSpPr>
                <a:spLocks noChangeShapeType="1"/>
              </p:cNvSpPr>
              <p:nvPr/>
            </p:nvSpPr>
            <p:spPr bwMode="auto">
              <a:xfrm>
                <a:off x="3458" y="2469"/>
                <a:ext cx="79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80"/>
              <p:cNvSpPr>
                <a:spLocks noChangeShapeType="1"/>
              </p:cNvSpPr>
              <p:nvPr/>
            </p:nvSpPr>
            <p:spPr bwMode="auto">
              <a:xfrm flipV="1">
                <a:off x="3683" y="1758"/>
                <a:ext cx="1" cy="70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4" name="Text Box 82"/>
            <p:cNvSpPr txBox="1">
              <a:spLocks noChangeArrowheads="1"/>
            </p:cNvSpPr>
            <p:nvPr/>
          </p:nvSpPr>
          <p:spPr bwMode="auto">
            <a:xfrm>
              <a:off x="1204" y="1777"/>
              <a:ext cx="20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Fonction de Dirac :</a:t>
              </a:r>
              <a:r>
                <a:rPr lang="fr-FR" i="1"/>
                <a:t> (impulsion)</a:t>
              </a:r>
              <a:endParaRPr lang="fr-FR" b="1" u="sng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aphicFrame>
          <p:nvGraphicFramePr>
            <p:cNvPr id="95" name="Object 83"/>
            <p:cNvGraphicFramePr>
              <a:graphicFrameLocks noChangeAspect="1"/>
            </p:cNvGraphicFramePr>
            <p:nvPr/>
          </p:nvGraphicFramePr>
          <p:xfrm>
            <a:off x="1453" y="2483"/>
            <a:ext cx="1889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84300" imgH="190500" progId="Equation.DSMT4">
                    <p:embed/>
                  </p:oleObj>
                </mc:Choice>
                <mc:Fallback>
                  <p:oleObj name="Equation" r:id="rId7" imgW="13843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3" y="2483"/>
                          <a:ext cx="1889" cy="2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" name="Text Box 95"/>
            <p:cNvSpPr txBox="1">
              <a:spLocks noChangeArrowheads="1"/>
            </p:cNvSpPr>
            <p:nvPr/>
          </p:nvSpPr>
          <p:spPr bwMode="auto">
            <a:xfrm>
              <a:off x="3919" y="3096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0</a:t>
              </a:r>
            </a:p>
          </p:txBody>
        </p:sp>
      </p:grpSp>
      <p:grpSp>
        <p:nvGrpSpPr>
          <p:cNvPr id="104" name="Group 105"/>
          <p:cNvGrpSpPr>
            <a:grpSpLocks/>
          </p:cNvGrpSpPr>
          <p:nvPr/>
        </p:nvGrpSpPr>
        <p:grpSpPr bwMode="auto">
          <a:xfrm>
            <a:off x="1798638" y="2781300"/>
            <a:ext cx="6604000" cy="2551113"/>
            <a:chOff x="4773" y="0"/>
            <a:chExt cx="4160" cy="1607"/>
          </a:xfrm>
        </p:grpSpPr>
        <p:grpSp>
          <p:nvGrpSpPr>
            <p:cNvPr id="105" name="Group 102"/>
            <p:cNvGrpSpPr>
              <a:grpSpLocks/>
            </p:cNvGrpSpPr>
            <p:nvPr/>
          </p:nvGrpSpPr>
          <p:grpSpPr bwMode="auto">
            <a:xfrm>
              <a:off x="4773" y="0"/>
              <a:ext cx="4160" cy="1607"/>
              <a:chOff x="4779" y="0"/>
              <a:chExt cx="4160" cy="1607"/>
            </a:xfrm>
          </p:grpSpPr>
          <p:grpSp>
            <p:nvGrpSpPr>
              <p:cNvPr id="108" name="Group 94"/>
              <p:cNvGrpSpPr>
                <a:grpSpLocks/>
              </p:cNvGrpSpPr>
              <p:nvPr/>
            </p:nvGrpSpPr>
            <p:grpSpPr bwMode="auto">
              <a:xfrm>
                <a:off x="4779" y="0"/>
                <a:ext cx="4160" cy="1607"/>
                <a:chOff x="5987" y="2828"/>
                <a:chExt cx="4160" cy="1607"/>
              </a:xfrm>
            </p:grpSpPr>
            <p:sp>
              <p:nvSpPr>
                <p:cNvPr id="111" name="Text Box 130"/>
                <p:cNvSpPr txBox="1">
                  <a:spLocks noChangeArrowheads="1"/>
                </p:cNvSpPr>
                <p:nvPr/>
              </p:nvSpPr>
              <p:spPr bwMode="auto">
                <a:xfrm>
                  <a:off x="5987" y="2828"/>
                  <a:ext cx="121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fr-FR" b="1" u="sng"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Fonction rampe :</a:t>
                  </a:r>
                  <a:r>
                    <a:rPr lang="fr-FR" i="1"/>
                    <a:t> </a:t>
                  </a:r>
                  <a:endParaRPr lang="fr-FR" b="1" u="sng">
                    <a:effectLst>
                      <a:outerShdw blurRad="38100" dist="38100" dir="2700000" algn="tl">
                        <a:srgbClr val="C0C0C0"/>
                      </a:outerShdw>
                    </a:effectLst>
                  </a:endParaRPr>
                </a:p>
              </p:txBody>
            </p:sp>
            <p:grpSp>
              <p:nvGrpSpPr>
                <p:cNvPr id="112" name="Group 131"/>
                <p:cNvGrpSpPr>
                  <a:grpSpLocks/>
                </p:cNvGrpSpPr>
                <p:nvPr/>
              </p:nvGrpSpPr>
              <p:grpSpPr bwMode="auto">
                <a:xfrm>
                  <a:off x="8616" y="3291"/>
                  <a:ext cx="1531" cy="899"/>
                  <a:chOff x="3697" y="1417"/>
                  <a:chExt cx="1531" cy="899"/>
                </a:xfrm>
              </p:grpSpPr>
              <p:grpSp>
                <p:nvGrpSpPr>
                  <p:cNvPr id="116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3996" y="1472"/>
                    <a:ext cx="1194" cy="835"/>
                    <a:chOff x="7350" y="8205"/>
                    <a:chExt cx="2070" cy="1515"/>
                  </a:xfrm>
                </p:grpSpPr>
                <p:sp>
                  <p:nvSpPr>
                    <p:cNvPr id="121" name="Line 1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350" y="9720"/>
                      <a:ext cx="2070" cy="0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 type="arrow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  <p:sp>
                  <p:nvSpPr>
                    <p:cNvPr id="122" name="Line 134"/>
                    <p:cNvSpPr>
                      <a:spLocks noChangeShapeType="1"/>
                    </p:cNvSpPr>
                    <p:nvPr/>
                  </p:nvSpPr>
                  <p:spPr bwMode="auto">
                    <a:xfrm rot="-5400000">
                      <a:off x="6600" y="8955"/>
                      <a:ext cx="1500" cy="0"/>
                    </a:xfrm>
                    <a:prstGeom prst="line">
                      <a:avLst/>
                    </a:prstGeom>
                    <a:noFill/>
                    <a:ln w="6350">
                      <a:solidFill>
                        <a:srgbClr val="000000"/>
                      </a:solidFill>
                      <a:round/>
                      <a:headEnd/>
                      <a:tailEnd type="arrow" w="sm" len="sm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fr-FR"/>
                    </a:p>
                  </p:txBody>
                </p:sp>
              </p:grpSp>
              <p:sp>
                <p:nvSpPr>
                  <p:cNvPr id="117" name="Text Box 1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078" y="2147"/>
                    <a:ext cx="150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r>
                      <a:rPr lang="fr-FR" sz="1600"/>
                      <a:t>t</a:t>
                    </a:r>
                    <a:endParaRPr lang="fr-FR" sz="2800"/>
                  </a:p>
                </p:txBody>
              </p:sp>
              <p:sp>
                <p:nvSpPr>
                  <p:cNvPr id="118" name="Text Box 1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68" y="1417"/>
                    <a:ext cx="202" cy="1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r>
                      <a:rPr lang="fr-FR"/>
                      <a:t>f(t)</a:t>
                    </a:r>
                    <a:endParaRPr lang="fr-FR" sz="2800"/>
                  </a:p>
                </p:txBody>
              </p:sp>
              <p:sp>
                <p:nvSpPr>
                  <p:cNvPr id="119" name="Line 1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79" y="1581"/>
                    <a:ext cx="990" cy="735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0" name="Line 138"/>
                  <p:cNvSpPr>
                    <a:spLocks noChangeShapeType="1"/>
                  </p:cNvSpPr>
                  <p:nvPr/>
                </p:nvSpPr>
                <p:spPr bwMode="auto">
                  <a:xfrm>
                    <a:off x="3697" y="2303"/>
                    <a:ext cx="307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aphicFrame>
              <p:nvGraphicFramePr>
                <p:cNvPr id="113" name="Object 139"/>
                <p:cNvGraphicFramePr>
                  <a:graphicFrameLocks noChangeAspect="1"/>
                </p:cNvGraphicFramePr>
                <p:nvPr/>
              </p:nvGraphicFramePr>
              <p:xfrm>
                <a:off x="6241" y="3440"/>
                <a:ext cx="1856" cy="47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9" imgW="1574117" imgH="406224" progId="Equation.DSMT4">
                        <p:embed/>
                      </p:oleObj>
                    </mc:Choice>
                    <mc:Fallback>
                      <p:oleObj name="Equation" r:id="rId9" imgW="1574117" imgH="406224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6241" y="3440"/>
                              <a:ext cx="1856" cy="479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114" name="Text Box 88"/>
                <p:cNvSpPr txBox="1">
                  <a:spLocks noChangeArrowheads="1"/>
                </p:cNvSpPr>
                <p:nvPr/>
              </p:nvSpPr>
              <p:spPr bwMode="auto">
                <a:xfrm>
                  <a:off x="9697" y="3521"/>
                  <a:ext cx="421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>
                      <a:solidFill>
                        <a:srgbClr val="0000FF"/>
                      </a:solidFill>
                    </a:rPr>
                    <a:t>f(t)=t</a:t>
                  </a:r>
                </a:p>
              </p:txBody>
            </p:sp>
            <p:sp>
              <p:nvSpPr>
                <p:cNvPr id="115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8747" y="4204"/>
                  <a:ext cx="188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/>
                    <a:t>0</a:t>
                  </a:r>
                </a:p>
              </p:txBody>
            </p:sp>
          </p:grpSp>
          <p:sp>
            <p:nvSpPr>
              <p:cNvPr id="109" name="Text Box 98"/>
              <p:cNvSpPr txBox="1">
                <a:spLocks noChangeArrowheads="1"/>
              </p:cNvSpPr>
              <p:nvPr/>
            </p:nvSpPr>
            <p:spPr bwMode="auto">
              <a:xfrm>
                <a:off x="8206" y="1358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/>
                  <a:t>1</a:t>
                </a:r>
              </a:p>
            </p:txBody>
          </p:sp>
          <p:sp>
            <p:nvSpPr>
              <p:cNvPr id="110" name="Text Box 99"/>
              <p:cNvSpPr txBox="1">
                <a:spLocks noChangeArrowheads="1"/>
              </p:cNvSpPr>
              <p:nvPr/>
            </p:nvSpPr>
            <p:spPr bwMode="auto">
              <a:xfrm>
                <a:off x="7479" y="787"/>
                <a:ext cx="18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/>
                  <a:t>1</a:t>
                </a:r>
              </a:p>
            </p:txBody>
          </p:sp>
        </p:grpSp>
        <p:sp>
          <p:nvSpPr>
            <p:cNvPr id="106" name="Line 100"/>
            <p:cNvSpPr>
              <a:spLocks noChangeShapeType="1"/>
            </p:cNvSpPr>
            <p:nvPr/>
          </p:nvSpPr>
          <p:spPr bwMode="auto">
            <a:xfrm>
              <a:off x="7704" y="912"/>
              <a:ext cx="5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Line 101"/>
            <p:cNvSpPr>
              <a:spLocks noChangeShapeType="1"/>
            </p:cNvSpPr>
            <p:nvPr/>
          </p:nvSpPr>
          <p:spPr bwMode="auto">
            <a:xfrm flipV="1">
              <a:off x="8298" y="924"/>
              <a:ext cx="0" cy="4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3" name="Group 104"/>
          <p:cNvGrpSpPr>
            <a:grpSpLocks/>
          </p:cNvGrpSpPr>
          <p:nvPr/>
        </p:nvGrpSpPr>
        <p:grpSpPr bwMode="auto">
          <a:xfrm>
            <a:off x="1803400" y="2790825"/>
            <a:ext cx="6678613" cy="2543175"/>
            <a:chOff x="5760" y="2718"/>
            <a:chExt cx="4207" cy="1602"/>
          </a:xfrm>
        </p:grpSpPr>
        <p:sp>
          <p:nvSpPr>
            <p:cNvPr id="124" name="Text Box 92"/>
            <p:cNvSpPr txBox="1">
              <a:spLocks noChangeArrowheads="1"/>
            </p:cNvSpPr>
            <p:nvPr/>
          </p:nvSpPr>
          <p:spPr bwMode="auto">
            <a:xfrm>
              <a:off x="5760" y="2718"/>
              <a:ext cx="1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Fonction exponentielle :</a:t>
              </a:r>
              <a:r>
                <a:rPr lang="fr-FR" i="1"/>
                <a:t> </a:t>
              </a:r>
              <a:endParaRPr lang="fr-FR" b="1" u="sng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grpSp>
          <p:nvGrpSpPr>
            <p:cNvPr id="125" name="Group 121"/>
            <p:cNvGrpSpPr>
              <a:grpSpLocks/>
            </p:cNvGrpSpPr>
            <p:nvPr/>
          </p:nvGrpSpPr>
          <p:grpSpPr bwMode="auto">
            <a:xfrm>
              <a:off x="8688" y="3236"/>
              <a:ext cx="1194" cy="835"/>
              <a:chOff x="7350" y="8205"/>
              <a:chExt cx="2070" cy="1515"/>
            </a:xfrm>
          </p:grpSpPr>
          <p:sp>
            <p:nvSpPr>
              <p:cNvPr id="134" name="Line 122"/>
              <p:cNvSpPr>
                <a:spLocks noChangeShapeType="1"/>
              </p:cNvSpPr>
              <p:nvPr/>
            </p:nvSpPr>
            <p:spPr bwMode="auto">
              <a:xfrm>
                <a:off x="7350" y="9720"/>
                <a:ext cx="207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" name="Line 123"/>
              <p:cNvSpPr>
                <a:spLocks noChangeShapeType="1"/>
              </p:cNvSpPr>
              <p:nvPr/>
            </p:nvSpPr>
            <p:spPr bwMode="auto">
              <a:xfrm rot="-5400000">
                <a:off x="6600" y="8955"/>
                <a:ext cx="1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26" name="Text Box 124"/>
            <p:cNvSpPr txBox="1">
              <a:spLocks noChangeArrowheads="1"/>
            </p:cNvSpPr>
            <p:nvPr/>
          </p:nvSpPr>
          <p:spPr bwMode="auto">
            <a:xfrm>
              <a:off x="9770" y="3911"/>
              <a:ext cx="15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t</a:t>
              </a:r>
              <a:endParaRPr lang="fr-FR" sz="2800"/>
            </a:p>
          </p:txBody>
        </p:sp>
        <p:sp>
          <p:nvSpPr>
            <p:cNvPr id="127" name="Text Box 125"/>
            <p:cNvSpPr txBox="1">
              <a:spLocks noChangeArrowheads="1"/>
            </p:cNvSpPr>
            <p:nvPr/>
          </p:nvSpPr>
          <p:spPr bwMode="auto">
            <a:xfrm>
              <a:off x="9290" y="3400"/>
              <a:ext cx="6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0000FF"/>
                  </a:solidFill>
                </a:rPr>
                <a:t>f(t)=e</a:t>
              </a:r>
              <a:r>
                <a:rPr lang="fr-FR" baseline="30000">
                  <a:solidFill>
                    <a:srgbClr val="0000FF"/>
                  </a:solidFill>
                </a:rPr>
                <a:t>t</a:t>
              </a:r>
              <a:endParaRPr lang="fr-FR" sz="2800"/>
            </a:p>
          </p:txBody>
        </p:sp>
        <p:sp>
          <p:nvSpPr>
            <p:cNvPr id="128" name="Line 127"/>
            <p:cNvSpPr>
              <a:spLocks noChangeShapeType="1"/>
            </p:cNvSpPr>
            <p:nvPr/>
          </p:nvSpPr>
          <p:spPr bwMode="auto">
            <a:xfrm>
              <a:off x="8389" y="4067"/>
              <a:ext cx="307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Freeform 143"/>
            <p:cNvSpPr>
              <a:spLocks/>
            </p:cNvSpPr>
            <p:nvPr/>
          </p:nvSpPr>
          <p:spPr bwMode="auto">
            <a:xfrm>
              <a:off x="8693" y="3158"/>
              <a:ext cx="649" cy="766"/>
            </a:xfrm>
            <a:custGeom>
              <a:avLst/>
              <a:gdLst>
                <a:gd name="T0" fmla="*/ 0 w 10000"/>
                <a:gd name="T1" fmla="*/ 0 h 10000"/>
                <a:gd name="T2" fmla="*/ 0 w 10000"/>
                <a:gd name="T3" fmla="*/ 0 h 10000"/>
                <a:gd name="T4" fmla="*/ 0 w 10000"/>
                <a:gd name="T5" fmla="*/ 0 h 10000"/>
                <a:gd name="T6" fmla="*/ 0 w 10000"/>
                <a:gd name="T7" fmla="*/ 0 h 10000"/>
                <a:gd name="T8" fmla="*/ 0 w 10000"/>
                <a:gd name="T9" fmla="*/ 0 h 10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000" h="10000">
                  <a:moveTo>
                    <a:pt x="0" y="10000"/>
                  </a:moveTo>
                  <a:cubicBezTo>
                    <a:pt x="632" y="9922"/>
                    <a:pt x="1084" y="9943"/>
                    <a:pt x="1726" y="9713"/>
                  </a:cubicBezTo>
                  <a:cubicBezTo>
                    <a:pt x="2368" y="9483"/>
                    <a:pt x="3054" y="9272"/>
                    <a:pt x="3855" y="8619"/>
                  </a:cubicBezTo>
                  <a:cubicBezTo>
                    <a:pt x="4656" y="7967"/>
                    <a:pt x="5347" y="7285"/>
                    <a:pt x="6549" y="5770"/>
                  </a:cubicBezTo>
                  <a:cubicBezTo>
                    <a:pt x="7750" y="4256"/>
                    <a:pt x="8875" y="2128"/>
                    <a:pt x="10000" y="0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130" name="Object 148"/>
            <p:cNvGraphicFramePr>
              <a:graphicFrameLocks noChangeAspect="1"/>
            </p:cNvGraphicFramePr>
            <p:nvPr/>
          </p:nvGraphicFramePr>
          <p:xfrm>
            <a:off x="6008" y="3303"/>
            <a:ext cx="2219" cy="5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713756" imgH="406224" progId="Equation.DSMT4">
                    <p:embed/>
                  </p:oleObj>
                </mc:Choice>
                <mc:Fallback>
                  <p:oleObj name="Equation" r:id="rId11" imgW="1713756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08" y="3303"/>
                          <a:ext cx="2219" cy="5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1" name="Text Box 90"/>
            <p:cNvSpPr txBox="1">
              <a:spLocks noChangeArrowheads="1"/>
            </p:cNvSpPr>
            <p:nvPr/>
          </p:nvSpPr>
          <p:spPr bwMode="auto">
            <a:xfrm>
              <a:off x="8515" y="4089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0</a:t>
              </a:r>
            </a:p>
          </p:txBody>
        </p:sp>
        <p:sp>
          <p:nvSpPr>
            <p:cNvPr id="132" name="Text Box 91"/>
            <p:cNvSpPr txBox="1">
              <a:spLocks noChangeArrowheads="1"/>
            </p:cNvSpPr>
            <p:nvPr/>
          </p:nvSpPr>
          <p:spPr bwMode="auto">
            <a:xfrm>
              <a:off x="8413" y="3129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f(t)</a:t>
              </a:r>
            </a:p>
          </p:txBody>
        </p:sp>
        <p:sp>
          <p:nvSpPr>
            <p:cNvPr id="133" name="Text Box 103"/>
            <p:cNvSpPr txBox="1">
              <a:spLocks noChangeArrowheads="1"/>
            </p:cNvSpPr>
            <p:nvPr/>
          </p:nvSpPr>
          <p:spPr bwMode="auto">
            <a:xfrm>
              <a:off x="8510" y="3784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664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23963" y="989013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Résolution de l’équation différentielle</a:t>
            </a:r>
          </a:p>
        </p:txBody>
      </p: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3086100" y="1414463"/>
            <a:ext cx="3895725" cy="1066800"/>
            <a:chOff x="1944" y="891"/>
            <a:chExt cx="2454" cy="672"/>
          </a:xfrm>
        </p:grpSpPr>
        <p:graphicFrame>
          <p:nvGraphicFramePr>
            <p:cNvPr id="4" name="Object 84"/>
            <p:cNvGraphicFramePr>
              <a:graphicFrameLocks noChangeAspect="1"/>
            </p:cNvGraphicFramePr>
            <p:nvPr/>
          </p:nvGraphicFramePr>
          <p:xfrm>
            <a:off x="1979" y="891"/>
            <a:ext cx="2375" cy="4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019300" imgH="419100" progId="Equation.DSMT4">
                    <p:embed/>
                  </p:oleObj>
                </mc:Choice>
                <mc:Fallback>
                  <p:oleObj name="Equation" r:id="rId2" imgW="20193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9" y="891"/>
                          <a:ext cx="2375" cy="4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86"/>
            <p:cNvSpPr>
              <a:spLocks noChangeArrowheads="1"/>
            </p:cNvSpPr>
            <p:nvPr/>
          </p:nvSpPr>
          <p:spPr bwMode="auto">
            <a:xfrm>
              <a:off x="1944" y="1332"/>
              <a:ext cx="24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fr-FR" i="1" dirty="0"/>
                <a:t>avec s(0) = 2, s'(0) = 2   et   e(t) = 6 u(t)</a:t>
              </a:r>
            </a:p>
          </p:txBody>
        </p:sp>
      </p:grpSp>
      <p:sp>
        <p:nvSpPr>
          <p:cNvPr id="6" name="Rectangle 87"/>
          <p:cNvSpPr>
            <a:spLocks noChangeArrowheads="1"/>
          </p:cNvSpPr>
          <p:nvPr/>
        </p:nvSpPr>
        <p:spPr bwMode="auto">
          <a:xfrm>
            <a:off x="3057525" y="3082925"/>
            <a:ext cx="54435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fr-FR" i="1"/>
              <a:t>p² S(p) – p s(0) – s'(0) + 5 [p S(p) – s(0)] + 6 S(p) = E(p)</a:t>
            </a:r>
          </a:p>
        </p:txBody>
      </p:sp>
      <p:grpSp>
        <p:nvGrpSpPr>
          <p:cNvPr id="7" name="Group 100"/>
          <p:cNvGrpSpPr>
            <a:grpSpLocks/>
          </p:cNvGrpSpPr>
          <p:nvPr/>
        </p:nvGrpSpPr>
        <p:grpSpPr bwMode="auto">
          <a:xfrm>
            <a:off x="0" y="1546225"/>
            <a:ext cx="9144000" cy="2246313"/>
            <a:chOff x="0" y="974"/>
            <a:chExt cx="5760" cy="1415"/>
          </a:xfrm>
        </p:grpSpPr>
        <p:sp>
          <p:nvSpPr>
            <p:cNvPr id="8" name="Rectangle 89"/>
            <p:cNvSpPr>
              <a:spLocks noChangeArrowheads="1"/>
            </p:cNvSpPr>
            <p:nvPr/>
          </p:nvSpPr>
          <p:spPr bwMode="auto">
            <a:xfrm>
              <a:off x="0" y="2028"/>
              <a:ext cx="576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fr-FR"/>
            </a:p>
          </p:txBody>
        </p:sp>
        <p:sp>
          <p:nvSpPr>
            <p:cNvPr id="9" name="AutoShape 91"/>
            <p:cNvSpPr>
              <a:spLocks noChangeArrowheads="1"/>
            </p:cNvSpPr>
            <p:nvPr/>
          </p:nvSpPr>
          <p:spPr bwMode="auto">
            <a:xfrm>
              <a:off x="1560" y="974"/>
              <a:ext cx="369" cy="1415"/>
            </a:xfrm>
            <a:prstGeom prst="curvedRightArrow">
              <a:avLst>
                <a:gd name="adj1" fmla="val 76694"/>
                <a:gd name="adj2" fmla="val 153388"/>
                <a:gd name="adj3" fmla="val 33333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" name="Text Box 93"/>
            <p:cNvSpPr txBox="1">
              <a:spLocks noChangeArrowheads="1"/>
            </p:cNvSpPr>
            <p:nvPr/>
          </p:nvSpPr>
          <p:spPr bwMode="auto">
            <a:xfrm rot="-5400000">
              <a:off x="920" y="1405"/>
              <a:ext cx="85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Transformée</a:t>
              </a:r>
            </a:p>
            <a:p>
              <a:pPr algn="ctr" eaLnBrk="1" hangingPunct="1"/>
              <a:r>
                <a:rPr lang="fr-FR"/>
                <a:t>de Laplace</a:t>
              </a:r>
            </a:p>
          </p:txBody>
        </p:sp>
      </p:grp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1839913" y="4311650"/>
            <a:ext cx="5083175" cy="2246313"/>
            <a:chOff x="1159" y="2716"/>
            <a:chExt cx="3202" cy="1415"/>
          </a:xfrm>
        </p:grpSpPr>
        <p:sp>
          <p:nvSpPr>
            <p:cNvPr id="12" name="Rectangle 90"/>
            <p:cNvSpPr>
              <a:spLocks noChangeArrowheads="1"/>
            </p:cNvSpPr>
            <p:nvPr/>
          </p:nvSpPr>
          <p:spPr bwMode="auto">
            <a:xfrm>
              <a:off x="1908" y="3710"/>
              <a:ext cx="24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eaLnBrk="0" hangingPunct="0"/>
              <a:r>
                <a:rPr lang="de-DE" sz="2400" i="1"/>
                <a:t>s(t) = (1 + 5 e</a:t>
              </a:r>
              <a:r>
                <a:rPr lang="de-DE" sz="2400" i="1" baseline="30000"/>
                <a:t>-2t</a:t>
              </a:r>
              <a:r>
                <a:rPr lang="de-DE" sz="2400" i="1"/>
                <a:t> – 4 e</a:t>
              </a:r>
              <a:r>
                <a:rPr lang="de-DE" sz="2400" i="1" baseline="30000"/>
                <a:t>-3t</a:t>
              </a:r>
              <a:r>
                <a:rPr lang="de-DE" sz="2400" i="1"/>
                <a:t> ). u(t)</a:t>
              </a:r>
              <a:r>
                <a:rPr lang="fr-FR" sz="2400"/>
                <a:t> </a:t>
              </a:r>
            </a:p>
          </p:txBody>
        </p:sp>
        <p:sp>
          <p:nvSpPr>
            <p:cNvPr id="13" name="AutoShape 92"/>
            <p:cNvSpPr>
              <a:spLocks noChangeArrowheads="1"/>
            </p:cNvSpPr>
            <p:nvPr/>
          </p:nvSpPr>
          <p:spPr bwMode="auto">
            <a:xfrm>
              <a:off x="1535" y="2716"/>
              <a:ext cx="369" cy="1415"/>
            </a:xfrm>
            <a:prstGeom prst="curvedRightArrow">
              <a:avLst>
                <a:gd name="adj1" fmla="val 76694"/>
                <a:gd name="adj2" fmla="val 153388"/>
                <a:gd name="adj3" fmla="val 33333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" name="Text Box 94"/>
            <p:cNvSpPr txBox="1">
              <a:spLocks noChangeArrowheads="1"/>
            </p:cNvSpPr>
            <p:nvPr/>
          </p:nvSpPr>
          <p:spPr bwMode="auto">
            <a:xfrm rot="-5400000">
              <a:off x="935" y="3153"/>
              <a:ext cx="85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Transformée</a:t>
              </a:r>
            </a:p>
            <a:p>
              <a:pPr algn="ctr" eaLnBrk="1" hangingPunct="1"/>
              <a:r>
                <a:rPr lang="fr-FR"/>
                <a:t>inverse</a:t>
              </a:r>
            </a:p>
          </p:txBody>
        </p:sp>
      </p:grpSp>
      <p:grpSp>
        <p:nvGrpSpPr>
          <p:cNvPr id="15" name="Group 101"/>
          <p:cNvGrpSpPr>
            <a:grpSpLocks/>
          </p:cNvGrpSpPr>
          <p:nvPr/>
        </p:nvGrpSpPr>
        <p:grpSpPr bwMode="auto">
          <a:xfrm>
            <a:off x="3065463" y="3562350"/>
            <a:ext cx="5421312" cy="1374775"/>
            <a:chOff x="1931" y="2244"/>
            <a:chExt cx="3415" cy="866"/>
          </a:xfrm>
        </p:grpSpPr>
        <p:sp>
          <p:nvSpPr>
            <p:cNvPr id="16" name="AutoShape 96"/>
            <p:cNvSpPr>
              <a:spLocks noChangeArrowheads="1"/>
            </p:cNvSpPr>
            <p:nvPr/>
          </p:nvSpPr>
          <p:spPr bwMode="auto">
            <a:xfrm rot="5400000">
              <a:off x="3459" y="1157"/>
              <a:ext cx="370" cy="2544"/>
            </a:xfrm>
            <a:prstGeom prst="homePlate">
              <a:avLst>
                <a:gd name="adj" fmla="val 25000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graphicFrame>
          <p:nvGraphicFramePr>
            <p:cNvPr id="17" name="Object 88"/>
            <p:cNvGraphicFramePr>
              <a:graphicFrameLocks noChangeAspect="1"/>
            </p:cNvGraphicFramePr>
            <p:nvPr/>
          </p:nvGraphicFramePr>
          <p:xfrm>
            <a:off x="1931" y="2630"/>
            <a:ext cx="3415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984500" imgH="419100" progId="Equation.DSMT4">
                    <p:embed/>
                  </p:oleObj>
                </mc:Choice>
                <mc:Fallback>
                  <p:oleObj name="Equation" r:id="rId4" imgW="29845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1" y="2630"/>
                          <a:ext cx="3415" cy="4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Text Box 95"/>
            <p:cNvSpPr txBox="1">
              <a:spLocks noChangeArrowheads="1"/>
            </p:cNvSpPr>
            <p:nvPr/>
          </p:nvSpPr>
          <p:spPr bwMode="auto">
            <a:xfrm>
              <a:off x="2370" y="2246"/>
              <a:ext cx="2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Résolution dans le domaine symbolique</a:t>
              </a:r>
            </a:p>
          </p:txBody>
        </p:sp>
      </p:grpSp>
      <p:grpSp>
        <p:nvGrpSpPr>
          <p:cNvPr id="19" name="Group 102"/>
          <p:cNvGrpSpPr>
            <a:grpSpLocks/>
          </p:cNvGrpSpPr>
          <p:nvPr/>
        </p:nvGrpSpPr>
        <p:grpSpPr bwMode="auto">
          <a:xfrm>
            <a:off x="4984750" y="5008563"/>
            <a:ext cx="2349500" cy="657225"/>
            <a:chOff x="3140" y="3155"/>
            <a:chExt cx="1480" cy="414"/>
          </a:xfrm>
        </p:grpSpPr>
        <p:sp>
          <p:nvSpPr>
            <p:cNvPr id="20" name="Arc 97"/>
            <p:cNvSpPr>
              <a:spLocks/>
            </p:cNvSpPr>
            <p:nvPr/>
          </p:nvSpPr>
          <p:spPr bwMode="auto">
            <a:xfrm flipV="1">
              <a:off x="3140" y="3155"/>
              <a:ext cx="1480" cy="256"/>
            </a:xfrm>
            <a:custGeom>
              <a:avLst/>
              <a:gdLst>
                <a:gd name="T0" fmla="*/ 0 w 43199"/>
                <a:gd name="T1" fmla="*/ 0 h 21600"/>
                <a:gd name="T2" fmla="*/ 0 w 43199"/>
                <a:gd name="T3" fmla="*/ 0 h 21600"/>
                <a:gd name="T4" fmla="*/ 0 w 43199"/>
                <a:gd name="T5" fmla="*/ 0 h 21600"/>
                <a:gd name="T6" fmla="*/ 0 60000 65536"/>
                <a:gd name="T7" fmla="*/ 0 60000 65536"/>
                <a:gd name="T8" fmla="*/ 0 60000 65536"/>
                <a:gd name="T9" fmla="*/ 0 w 43199"/>
                <a:gd name="T10" fmla="*/ 0 h 21600"/>
                <a:gd name="T11" fmla="*/ 43199 w 4319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99" h="21600" fill="none" extrusionOk="0">
                  <a:moveTo>
                    <a:pt x="0" y="21362"/>
                  </a:moveTo>
                  <a:cubicBezTo>
                    <a:pt x="130" y="9526"/>
                    <a:pt x="9762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</a:path>
                <a:path w="43199" h="21600" stroke="0" extrusionOk="0">
                  <a:moveTo>
                    <a:pt x="0" y="21362"/>
                  </a:moveTo>
                  <a:cubicBezTo>
                    <a:pt x="130" y="9526"/>
                    <a:pt x="9762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lnTo>
                    <a:pt x="21599" y="21600"/>
                  </a:lnTo>
                  <a:lnTo>
                    <a:pt x="0" y="21362"/>
                  </a:lnTo>
                  <a:close/>
                </a:path>
              </a:pathLst>
            </a:cu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 wrap="none" anchor="ctr"/>
            <a:lstStyle/>
            <a:p>
              <a:endParaRPr lang="fr-FR"/>
            </a:p>
          </p:txBody>
        </p:sp>
        <p:sp>
          <p:nvSpPr>
            <p:cNvPr id="21" name="Text Box 98"/>
            <p:cNvSpPr txBox="1">
              <a:spLocks noChangeArrowheads="1"/>
            </p:cNvSpPr>
            <p:nvPr/>
          </p:nvSpPr>
          <p:spPr bwMode="auto">
            <a:xfrm>
              <a:off x="3445" y="3203"/>
              <a:ext cx="892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 i="1"/>
                <a:t>Décomposition</a:t>
              </a:r>
            </a:p>
            <a:p>
              <a:pPr algn="ctr" eaLnBrk="1" hangingPunct="1"/>
              <a:r>
                <a:rPr lang="fr-FR" sz="1600" i="1"/>
                <a:t>en élts simples</a:t>
              </a:r>
            </a:p>
          </p:txBody>
        </p:sp>
      </p:grp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  <p:grpSp>
        <p:nvGrpSpPr>
          <p:cNvPr id="25" name="Groupe 24"/>
          <p:cNvGrpSpPr/>
          <p:nvPr/>
        </p:nvGrpSpPr>
        <p:grpSpPr>
          <a:xfrm>
            <a:off x="3062434" y="2417153"/>
            <a:ext cx="5572411" cy="616192"/>
            <a:chOff x="3062434" y="2417153"/>
            <a:chExt cx="5572411" cy="616192"/>
          </a:xfrm>
        </p:grpSpPr>
        <p:sp>
          <p:nvSpPr>
            <p:cNvPr id="23" name="ZoneTexte 22"/>
            <p:cNvSpPr txBox="1"/>
            <p:nvPr/>
          </p:nvSpPr>
          <p:spPr>
            <a:xfrm>
              <a:off x="3086100" y="2664013"/>
              <a:ext cx="55487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>
                  <a:solidFill>
                    <a:srgbClr val="FF0000"/>
                  </a:solidFill>
                </a:rPr>
                <a:t>C.I. nulles dans 99,9% des cas </a:t>
              </a:r>
              <a:r>
                <a:rPr lang="fr-FR" b="1" dirty="0">
                  <a:solidFill>
                    <a:srgbClr val="FF0000"/>
                  </a:solidFill>
                  <a:sym typeface="Symbol"/>
                </a:rPr>
                <a:t> </a:t>
              </a:r>
              <a:r>
                <a:rPr lang="fr-FR" i="1" dirty="0">
                  <a:solidFill>
                    <a:srgbClr val="FF0000"/>
                  </a:solidFill>
                </a:rPr>
                <a:t>s(0) = 0, s'(0) </a:t>
              </a:r>
              <a:r>
                <a:rPr lang="fr-FR" i="1">
                  <a:solidFill>
                    <a:srgbClr val="FF0000"/>
                  </a:solidFill>
                </a:rPr>
                <a:t>= 0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Accolade ouvrante 23"/>
            <p:cNvSpPr/>
            <p:nvPr/>
          </p:nvSpPr>
          <p:spPr>
            <a:xfrm rot="16200000">
              <a:off x="3979716" y="1499871"/>
              <a:ext cx="308850" cy="2143414"/>
            </a:xfrm>
            <a:prstGeom prst="leftBrace">
              <a:avLst>
                <a:gd name="adj1" fmla="val 78723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5390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2617" y="1557975"/>
            <a:ext cx="7453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5. Transformer l’équation différentielle obtenue.</a:t>
            </a:r>
            <a:endParaRPr lang="fr-FR" sz="14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1423716" y="1942538"/>
            <a:ext cx="3857338" cy="838622"/>
            <a:chOff x="1423716" y="1942538"/>
            <a:chExt cx="3857338" cy="838622"/>
          </a:xfrm>
        </p:grpSpPr>
        <p:sp>
          <p:nvSpPr>
            <p:cNvPr id="3" name="Rectangle 2"/>
            <p:cNvSpPr/>
            <p:nvPr/>
          </p:nvSpPr>
          <p:spPr>
            <a:xfrm>
              <a:off x="1423716" y="1942538"/>
              <a:ext cx="385733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On transforme par Laplace  avec C.I. nulles : </a:t>
              </a:r>
            </a:p>
          </p:txBody>
        </p:sp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6034936"/>
                </p:ext>
              </p:extLst>
            </p:nvPr>
          </p:nvGraphicFramePr>
          <p:xfrm>
            <a:off x="1863148" y="2319197"/>
            <a:ext cx="2979738" cy="461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" imgW="2539800" imgH="393480" progId="Equation.3">
                    <p:embed/>
                  </p:oleObj>
                </mc:Choice>
                <mc:Fallback>
                  <p:oleObj name="Équation" r:id="rId2" imgW="253980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3148" y="2319197"/>
                          <a:ext cx="2979738" cy="461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5" name="Image 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774873" y="2098970"/>
            <a:ext cx="2003956" cy="14202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76116" y="2934120"/>
            <a:ext cx="14318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Ce qui donne : </a:t>
            </a:r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5796993"/>
              </p:ext>
            </p:extLst>
          </p:nvPr>
        </p:nvGraphicFramePr>
        <p:xfrm>
          <a:off x="7137023" y="1507798"/>
          <a:ext cx="1593850" cy="434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" imgW="1358640" imgH="393480" progId="Equation.3">
                  <p:embed/>
                </p:oleObj>
              </mc:Choice>
              <mc:Fallback>
                <p:oleObj name="Équation" r:id="rId5" imgW="1358640" imgH="393480" progId="Equation.3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023" y="1507798"/>
                        <a:ext cx="1593850" cy="4347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677594"/>
              </p:ext>
            </p:extLst>
          </p:nvPr>
        </p:nvGraphicFramePr>
        <p:xfrm>
          <a:off x="3073400" y="2889250"/>
          <a:ext cx="165417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7" imgW="1409400" imgH="419040" progId="Equation.3">
                  <p:embed/>
                </p:oleObj>
              </mc:Choice>
              <mc:Fallback>
                <p:oleObj name="Équation" r:id="rId7" imgW="1409400" imgH="419040" progId="Equation.3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2889250"/>
                        <a:ext cx="1654175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1242616" y="3514784"/>
            <a:ext cx="77143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Le réservoir est vide et les 2 débits nuls jusqu’à l’instant t = 0 où on établit le débit </a:t>
            </a:r>
            <a:r>
              <a:rPr lang="fr-FR" sz="1600" dirty="0" err="1"/>
              <a:t>q</a:t>
            </a:r>
            <a:r>
              <a:rPr lang="fr-FR" sz="1600" baseline="-25000" dirty="0" err="1"/>
              <a:t>e</a:t>
            </a:r>
            <a:r>
              <a:rPr lang="fr-FR" sz="1600" dirty="0"/>
              <a:t>(t) = </a:t>
            </a:r>
            <a:r>
              <a:rPr lang="fr-FR" sz="1600" dirty="0" err="1"/>
              <a:t>Q</a:t>
            </a:r>
            <a:r>
              <a:rPr lang="fr-FR" sz="1600" baseline="-25000" dirty="0" err="1"/>
              <a:t>e</a:t>
            </a:r>
            <a:r>
              <a:rPr lang="fr-FR" sz="1600" dirty="0"/>
              <a:t>, qui demeure constant ensuite.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42617" y="4133431"/>
            <a:ext cx="74530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i="1" dirty="0"/>
              <a:t>6. En déduire l’expression de h(t) pour t &gt; 0.</a:t>
            </a:r>
            <a:endParaRPr lang="fr-FR" sz="1400" dirty="0"/>
          </a:p>
        </p:txBody>
      </p:sp>
      <p:grpSp>
        <p:nvGrpSpPr>
          <p:cNvPr id="12" name="Groupe 11"/>
          <p:cNvGrpSpPr/>
          <p:nvPr/>
        </p:nvGrpSpPr>
        <p:grpSpPr>
          <a:xfrm>
            <a:off x="1725613" y="4338638"/>
            <a:ext cx="7065496" cy="895350"/>
            <a:chOff x="1725613" y="4338638"/>
            <a:chExt cx="7065496" cy="895350"/>
          </a:xfrm>
        </p:grpSpPr>
        <p:graphicFrame>
          <p:nvGraphicFramePr>
            <p:cNvPr id="16" name="Obje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6755587"/>
                </p:ext>
              </p:extLst>
            </p:nvPr>
          </p:nvGraphicFramePr>
          <p:xfrm>
            <a:off x="1725613" y="4338638"/>
            <a:ext cx="3532187" cy="895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9" imgW="3009600" imgH="761760" progId="Equation.3">
                    <p:embed/>
                  </p:oleObj>
                </mc:Choice>
                <mc:Fallback>
                  <p:oleObj name="Équation" r:id="rId9" imgW="3009600" imgH="761760" progId="Equation.3">
                    <p:embed/>
                    <p:pic>
                      <p:nvPicPr>
                        <p:cNvPr id="0" name="Obje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5613" y="4338638"/>
                          <a:ext cx="3532187" cy="8953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6"/>
            <p:cNvSpPr/>
            <p:nvPr/>
          </p:nvSpPr>
          <p:spPr>
            <a:xfrm>
              <a:off x="5720957" y="4597526"/>
              <a:ext cx="14782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Ce qui donne :  </a:t>
              </a:r>
            </a:p>
          </p:txBody>
        </p:sp>
        <p:graphicFrame>
          <p:nvGraphicFramePr>
            <p:cNvPr id="18" name="Obje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8161005"/>
                </p:ext>
              </p:extLst>
            </p:nvPr>
          </p:nvGraphicFramePr>
          <p:xfrm>
            <a:off x="7122646" y="4541225"/>
            <a:ext cx="1668463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1" imgW="1422360" imgH="583920" progId="Equation.3">
                    <p:embed/>
                  </p:oleObj>
                </mc:Choice>
                <mc:Fallback>
                  <p:oleObj name="Équation" r:id="rId11" imgW="1422360" imgH="583920" progId="Equation.3">
                    <p:embed/>
                    <p:pic>
                      <p:nvPicPr>
                        <p:cNvPr id="0" name="Obje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2646" y="4541225"/>
                          <a:ext cx="1668463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e 10"/>
          <p:cNvGrpSpPr/>
          <p:nvPr/>
        </p:nvGrpSpPr>
        <p:grpSpPr>
          <a:xfrm>
            <a:off x="1284180" y="5300643"/>
            <a:ext cx="2664800" cy="338554"/>
            <a:chOff x="1242616" y="5269470"/>
            <a:chExt cx="2664800" cy="338554"/>
          </a:xfrm>
        </p:grpSpPr>
        <p:sp>
          <p:nvSpPr>
            <p:cNvPr id="19" name="Rectangle 18"/>
            <p:cNvSpPr/>
            <p:nvPr/>
          </p:nvSpPr>
          <p:spPr>
            <a:xfrm>
              <a:off x="1242616" y="5269470"/>
              <a:ext cx="73892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d’où :  </a:t>
              </a:r>
            </a:p>
          </p:txBody>
        </p:sp>
        <p:graphicFrame>
          <p:nvGraphicFramePr>
            <p:cNvPr id="21" name="Obje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7938574"/>
                </p:ext>
              </p:extLst>
            </p:nvPr>
          </p:nvGraphicFramePr>
          <p:xfrm>
            <a:off x="1794453" y="5278293"/>
            <a:ext cx="2112963" cy="309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3" imgW="1650960" imgH="241200" progId="Equation.3">
                    <p:embed/>
                  </p:oleObj>
                </mc:Choice>
                <mc:Fallback>
                  <p:oleObj name="Équation" r:id="rId13" imgW="16509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794453" y="5278293"/>
                          <a:ext cx="2112963" cy="309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" name="Rectangle 21"/>
          <p:cNvSpPr/>
          <p:nvPr/>
        </p:nvSpPr>
        <p:spPr>
          <a:xfrm>
            <a:off x="1242615" y="5724346"/>
            <a:ext cx="60829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7. Exprimer la hauteur atteinte par l’eau dans le réservoir après stabilisation.</a:t>
            </a:r>
            <a:endParaRPr lang="fr-FR" sz="1400" dirty="0"/>
          </a:p>
        </p:txBody>
      </p:sp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734905"/>
              </p:ext>
            </p:extLst>
          </p:nvPr>
        </p:nvGraphicFramePr>
        <p:xfrm>
          <a:off x="1374775" y="6062663"/>
          <a:ext cx="2716213" cy="3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5" imgW="2120760" imgH="291960" progId="Equation.3">
                  <p:embed/>
                </p:oleObj>
              </mc:Choice>
              <mc:Fallback>
                <p:oleObj name="Équation" r:id="rId15" imgW="2120760" imgH="291960" progId="Equation.3">
                  <p:embed/>
                  <p:pic>
                    <p:nvPicPr>
                      <p:cNvPr id="0" name="Obje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775" y="6062663"/>
                        <a:ext cx="2716213" cy="37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3269210" y="949720"/>
            <a:ext cx="4495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pic>
        <p:nvPicPr>
          <p:cNvPr id="24" name="Image 23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760274" y="2098970"/>
            <a:ext cx="2003956" cy="14202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Image 24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0" y="2047820"/>
            <a:ext cx="1098551" cy="738664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</a:t>
            </a:r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&amp; transformée de Laplace</a:t>
            </a:r>
          </a:p>
        </p:txBody>
      </p:sp>
    </p:spTree>
    <p:extLst>
      <p:ext uri="{BB962C8B-B14F-4D97-AF65-F5344CB8AC3E}">
        <p14:creationId xmlns:p14="http://schemas.microsoft.com/office/powerpoint/2010/main" val="262356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4" grpId="0"/>
      <p:bldP spid="15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23963" y="950913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Fonction de Transfert</a:t>
            </a:r>
          </a:p>
        </p:txBody>
      </p:sp>
      <p:graphicFrame>
        <p:nvGraphicFramePr>
          <p:cNvPr id="3" name="Object 60"/>
          <p:cNvGraphicFramePr>
            <a:graphicFrameLocks noChangeAspect="1"/>
          </p:cNvGraphicFramePr>
          <p:nvPr/>
        </p:nvGraphicFramePr>
        <p:xfrm>
          <a:off x="2628900" y="1435100"/>
          <a:ext cx="5070475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4000" imgH="381000" progId="Equation.DSMT4">
                  <p:embed/>
                </p:oleObj>
              </mc:Choice>
              <mc:Fallback>
                <p:oleObj name="Equation" r:id="rId2" imgW="2794000" imgH="381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1435100"/>
                        <a:ext cx="5070475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3"/>
          <p:cNvGraphicFramePr>
            <a:graphicFrameLocks noChangeAspect="1"/>
          </p:cNvGraphicFramePr>
          <p:nvPr/>
        </p:nvGraphicFramePr>
        <p:xfrm>
          <a:off x="3352800" y="3048000"/>
          <a:ext cx="366236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81200" imgH="419100" progId="Equation.DSMT4">
                  <p:embed/>
                </p:oleObj>
              </mc:Choice>
              <mc:Fallback>
                <p:oleObj name="Equation" r:id="rId4" imgW="1981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048000"/>
                        <a:ext cx="3662363" cy="774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71"/>
          <p:cNvGrpSpPr>
            <a:grpSpLocks/>
          </p:cNvGrpSpPr>
          <p:nvPr/>
        </p:nvGrpSpPr>
        <p:grpSpPr bwMode="auto">
          <a:xfrm>
            <a:off x="3622675" y="3987800"/>
            <a:ext cx="3121025" cy="614363"/>
            <a:chOff x="2264" y="2380"/>
            <a:chExt cx="1966" cy="387"/>
          </a:xfrm>
        </p:grpSpPr>
        <p:sp>
          <p:nvSpPr>
            <p:cNvPr id="6" name="Text Box 66"/>
            <p:cNvSpPr txBox="1">
              <a:spLocks noChangeArrowheads="1"/>
            </p:cNvSpPr>
            <p:nvPr/>
          </p:nvSpPr>
          <p:spPr bwMode="auto">
            <a:xfrm>
              <a:off x="2849" y="2380"/>
              <a:ext cx="780" cy="36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fr-FR" sz="800">
                <a:latin typeface="Arial" charset="0"/>
              </a:endParaRPr>
            </a:p>
            <a:p>
              <a:pPr algn="ctr" eaLnBrk="1" hangingPunct="1"/>
              <a:r>
                <a:rPr lang="fr-FR">
                  <a:latin typeface="Arial" charset="0"/>
                </a:rPr>
                <a:t>H(p)</a:t>
              </a:r>
              <a:endParaRPr lang="fr-FR" sz="2800"/>
            </a:p>
          </p:txBody>
        </p:sp>
        <p:sp>
          <p:nvSpPr>
            <p:cNvPr id="7" name="Line 67"/>
            <p:cNvSpPr>
              <a:spLocks noChangeShapeType="1"/>
            </p:cNvSpPr>
            <p:nvPr/>
          </p:nvSpPr>
          <p:spPr bwMode="auto">
            <a:xfrm>
              <a:off x="2264" y="2558"/>
              <a:ext cx="5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Line 68"/>
            <p:cNvSpPr>
              <a:spLocks noChangeShapeType="1"/>
            </p:cNvSpPr>
            <p:nvPr/>
          </p:nvSpPr>
          <p:spPr bwMode="auto">
            <a:xfrm>
              <a:off x="3645" y="2558"/>
              <a:ext cx="5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 Box 69"/>
            <p:cNvSpPr txBox="1">
              <a:spLocks noChangeArrowheads="1"/>
            </p:cNvSpPr>
            <p:nvPr/>
          </p:nvSpPr>
          <p:spPr bwMode="auto">
            <a:xfrm>
              <a:off x="2391" y="2399"/>
              <a:ext cx="307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E(p)</a:t>
              </a:r>
              <a:endParaRPr lang="fr-FR" sz="2400"/>
            </a:p>
          </p:txBody>
        </p:sp>
        <p:sp>
          <p:nvSpPr>
            <p:cNvPr id="10" name="Text Box 70"/>
            <p:cNvSpPr txBox="1">
              <a:spLocks noChangeArrowheads="1"/>
            </p:cNvSpPr>
            <p:nvPr/>
          </p:nvSpPr>
          <p:spPr bwMode="auto">
            <a:xfrm>
              <a:off x="3797" y="2389"/>
              <a:ext cx="306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S(p)</a:t>
              </a:r>
              <a:endParaRPr lang="fr-FR" sz="2400"/>
            </a:p>
          </p:txBody>
        </p:sp>
      </p:grpSp>
      <p:graphicFrame>
        <p:nvGraphicFramePr>
          <p:cNvPr id="11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141053"/>
              </p:ext>
            </p:extLst>
          </p:nvPr>
        </p:nvGraphicFramePr>
        <p:xfrm>
          <a:off x="1419225" y="5287963"/>
          <a:ext cx="4062413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27200" imgH="419100" progId="Equation.DSMT4">
                  <p:embed/>
                </p:oleObj>
              </mc:Choice>
              <mc:Fallback>
                <p:oleObj name="Equation" r:id="rId6" imgW="17272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225" y="5287963"/>
                        <a:ext cx="4062413" cy="987425"/>
                      </a:xfrm>
                      <a:prstGeom prst="rect">
                        <a:avLst/>
                      </a:prstGeom>
                      <a:noFill/>
                      <a:ln cmpd="dbl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74"/>
          <p:cNvSpPr txBox="1">
            <a:spLocks noChangeArrowheads="1"/>
          </p:cNvSpPr>
          <p:nvPr/>
        </p:nvSpPr>
        <p:spPr bwMode="auto">
          <a:xfrm>
            <a:off x="1257300" y="4860925"/>
            <a:ext cx="202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Forme canonique :</a:t>
            </a:r>
          </a:p>
        </p:txBody>
      </p:sp>
      <p:sp>
        <p:nvSpPr>
          <p:cNvPr id="13" name="Text Box 75"/>
          <p:cNvSpPr txBox="1">
            <a:spLocks noChangeArrowheads="1"/>
          </p:cNvSpPr>
          <p:nvPr/>
        </p:nvSpPr>
        <p:spPr bwMode="auto">
          <a:xfrm>
            <a:off x="5578475" y="5353050"/>
            <a:ext cx="35060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fr-FR" dirty="0"/>
              <a:t> K	Gain (statique) de la FT</a:t>
            </a:r>
          </a:p>
          <a:p>
            <a:pPr eaLnBrk="1" hangingPunct="1">
              <a:buFontTx/>
              <a:buChar char="•"/>
            </a:pPr>
            <a:r>
              <a:rPr lang="fr-FR" dirty="0">
                <a:sym typeface="Symbol" pitchFamily="18" charset="2"/>
              </a:rPr>
              <a:t> 	Classe de la FT</a:t>
            </a:r>
          </a:p>
          <a:p>
            <a:pPr eaLnBrk="1" hangingPunct="1">
              <a:buFontTx/>
              <a:buChar char="•"/>
            </a:pPr>
            <a:r>
              <a:rPr lang="fr-FR" dirty="0">
                <a:sym typeface="Symbol" pitchFamily="18" charset="2"/>
              </a:rPr>
              <a:t> n	Ordre de la FT </a:t>
            </a:r>
            <a:r>
              <a:rPr lang="fr-FR" sz="1400" i="1" dirty="0">
                <a:sym typeface="Symbol" pitchFamily="18" charset="2"/>
              </a:rPr>
              <a:t>(n = n’+ )</a:t>
            </a:r>
          </a:p>
        </p:txBody>
      </p:sp>
      <p:grpSp>
        <p:nvGrpSpPr>
          <p:cNvPr id="14" name="Group 77"/>
          <p:cNvGrpSpPr>
            <a:grpSpLocks/>
          </p:cNvGrpSpPr>
          <p:nvPr/>
        </p:nvGrpSpPr>
        <p:grpSpPr bwMode="auto">
          <a:xfrm>
            <a:off x="2316163" y="1641475"/>
            <a:ext cx="5310187" cy="1136650"/>
            <a:chOff x="1459" y="1034"/>
            <a:chExt cx="3345" cy="716"/>
          </a:xfrm>
        </p:grpSpPr>
        <p:sp>
          <p:nvSpPr>
            <p:cNvPr id="15" name="Rectangle 62"/>
            <p:cNvSpPr>
              <a:spLocks noChangeArrowheads="1"/>
            </p:cNvSpPr>
            <p:nvPr/>
          </p:nvSpPr>
          <p:spPr bwMode="auto">
            <a:xfrm>
              <a:off x="1770" y="1469"/>
              <a:ext cx="303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en-GB"/>
                <a:t>a</a:t>
              </a:r>
              <a:r>
                <a:rPr lang="en-GB" baseline="-25000"/>
                <a:t>n</a:t>
              </a:r>
              <a:r>
                <a:rPr lang="en-GB"/>
                <a:t> p</a:t>
              </a:r>
              <a:r>
                <a:rPr lang="en-GB" baseline="30000"/>
                <a:t>n</a:t>
              </a:r>
              <a:r>
                <a:rPr lang="en-GB"/>
                <a:t> S(p) + … a</a:t>
              </a:r>
              <a:r>
                <a:rPr lang="en-GB" baseline="-25000"/>
                <a:t>0</a:t>
              </a:r>
              <a:r>
                <a:rPr lang="en-GB"/>
                <a:t> S(p) = b</a:t>
              </a:r>
              <a:r>
                <a:rPr lang="en-GB" baseline="-25000"/>
                <a:t>m</a:t>
              </a:r>
              <a:r>
                <a:rPr lang="en-GB"/>
                <a:t> p</a:t>
              </a:r>
              <a:r>
                <a:rPr lang="en-GB" baseline="30000"/>
                <a:t>m</a:t>
              </a:r>
              <a:r>
                <a:rPr lang="en-GB"/>
                <a:t> E(p) + … </a:t>
              </a:r>
              <a:r>
                <a:rPr lang="de-DE"/>
                <a:t>+ b</a:t>
              </a:r>
              <a:r>
                <a:rPr lang="de-DE" baseline="-25000"/>
                <a:t>0</a:t>
              </a:r>
              <a:r>
                <a:rPr lang="de-DE"/>
                <a:t> E(p)</a:t>
              </a:r>
            </a:p>
          </p:txBody>
        </p:sp>
        <p:sp>
          <p:nvSpPr>
            <p:cNvPr id="16" name="AutoShape 76"/>
            <p:cNvSpPr>
              <a:spLocks noChangeArrowheads="1"/>
            </p:cNvSpPr>
            <p:nvPr/>
          </p:nvSpPr>
          <p:spPr bwMode="auto">
            <a:xfrm>
              <a:off x="1459" y="1034"/>
              <a:ext cx="140" cy="716"/>
            </a:xfrm>
            <a:prstGeom prst="curvedRightArrow">
              <a:avLst>
                <a:gd name="adj1" fmla="val 102286"/>
                <a:gd name="adj2" fmla="val 204571"/>
                <a:gd name="adj3" fmla="val 33333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-1" y="3140512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5429249" y="3476625"/>
            <a:ext cx="3393141" cy="2133600"/>
            <a:chOff x="5429249" y="3476625"/>
            <a:chExt cx="3393141" cy="2133600"/>
          </a:xfrm>
        </p:grpSpPr>
        <p:sp>
          <p:nvSpPr>
            <p:cNvPr id="21" name="Forme libre 20"/>
            <p:cNvSpPr/>
            <p:nvPr/>
          </p:nvSpPr>
          <p:spPr>
            <a:xfrm>
              <a:off x="5429249" y="3476625"/>
              <a:ext cx="1844023" cy="2133600"/>
            </a:xfrm>
            <a:custGeom>
              <a:avLst/>
              <a:gdLst>
                <a:gd name="connsiteX0" fmla="*/ 1695450 w 1751774"/>
                <a:gd name="connsiteY0" fmla="*/ 0 h 1905000"/>
                <a:gd name="connsiteX1" fmla="*/ 1543050 w 1751774"/>
                <a:gd name="connsiteY1" fmla="*/ 971550 h 1905000"/>
                <a:gd name="connsiteX2" fmla="*/ 0 w 1751774"/>
                <a:gd name="connsiteY2" fmla="*/ 1905000 h 1905000"/>
                <a:gd name="connsiteX0" fmla="*/ 1666875 w 1733889"/>
                <a:gd name="connsiteY0" fmla="*/ 0 h 2133600"/>
                <a:gd name="connsiteX1" fmla="*/ 1543050 w 1733889"/>
                <a:gd name="connsiteY1" fmla="*/ 1200150 h 2133600"/>
                <a:gd name="connsiteX2" fmla="*/ 0 w 1733889"/>
                <a:gd name="connsiteY2" fmla="*/ 2133600 h 2133600"/>
                <a:gd name="connsiteX0" fmla="*/ 1666875 w 1813715"/>
                <a:gd name="connsiteY0" fmla="*/ 0 h 2133600"/>
                <a:gd name="connsiteX1" fmla="*/ 1543050 w 1813715"/>
                <a:gd name="connsiteY1" fmla="*/ 1200150 h 2133600"/>
                <a:gd name="connsiteX2" fmla="*/ 0 w 1813715"/>
                <a:gd name="connsiteY2" fmla="*/ 2133600 h 2133600"/>
                <a:gd name="connsiteX0" fmla="*/ 1666875 w 1844023"/>
                <a:gd name="connsiteY0" fmla="*/ 0 h 2133600"/>
                <a:gd name="connsiteX1" fmla="*/ 1619250 w 1844023"/>
                <a:gd name="connsiteY1" fmla="*/ 1123950 h 2133600"/>
                <a:gd name="connsiteX2" fmla="*/ 0 w 1844023"/>
                <a:gd name="connsiteY2" fmla="*/ 2133600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4023" h="2133600">
                  <a:moveTo>
                    <a:pt x="1666875" y="0"/>
                  </a:moveTo>
                  <a:cubicBezTo>
                    <a:pt x="1922462" y="279400"/>
                    <a:pt x="1897062" y="768350"/>
                    <a:pt x="1619250" y="1123950"/>
                  </a:cubicBezTo>
                  <a:cubicBezTo>
                    <a:pt x="1341438" y="1479550"/>
                    <a:pt x="252412" y="1978025"/>
                    <a:pt x="0" y="213360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167562" y="4136339"/>
              <a:ext cx="16548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 met b</a:t>
              </a:r>
              <a:r>
                <a:rPr lang="fr-FR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fr-FR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et a</a:t>
              </a:r>
              <a:r>
                <a:rPr lang="fr-FR" i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fr-FR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en facteur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326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621729" y="1917932"/>
            <a:ext cx="2003956" cy="14202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6" name="Groupe 15"/>
          <p:cNvGrpSpPr/>
          <p:nvPr/>
        </p:nvGrpSpPr>
        <p:grpSpPr>
          <a:xfrm>
            <a:off x="1390899" y="3691092"/>
            <a:ext cx="6165599" cy="1323439"/>
            <a:chOff x="1390899" y="3691092"/>
            <a:chExt cx="6165599" cy="1323439"/>
          </a:xfrm>
        </p:grpSpPr>
        <p:sp>
          <p:nvSpPr>
            <p:cNvPr id="8" name="Rectangle 7"/>
            <p:cNvSpPr/>
            <p:nvPr/>
          </p:nvSpPr>
          <p:spPr>
            <a:xfrm>
              <a:off x="1390899" y="3691092"/>
              <a:ext cx="6165599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Caractéristiques de la fonction de transfert mise sous forme canonique :</a:t>
              </a:r>
            </a:p>
            <a:p>
              <a:endParaRPr lang="fr-FR" sz="1600" dirty="0"/>
            </a:p>
            <a:p>
              <a:endParaRPr lang="fr-FR" sz="1600" dirty="0"/>
            </a:p>
            <a:p>
              <a:endParaRPr lang="fr-FR" sz="1600" dirty="0"/>
            </a:p>
            <a:p>
              <a:r>
                <a:rPr lang="fr-FR" sz="1600" dirty="0"/>
                <a:t> </a:t>
              </a:r>
            </a:p>
          </p:txBody>
        </p:sp>
        <p:graphicFrame>
          <p:nvGraphicFramePr>
            <p:cNvPr id="6" name="Obje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1015465"/>
                </p:ext>
              </p:extLst>
            </p:nvPr>
          </p:nvGraphicFramePr>
          <p:xfrm>
            <a:off x="3070541" y="4119656"/>
            <a:ext cx="2390968" cy="602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3" imgW="1549080" imgH="431640" progId="Equation.3">
                    <p:embed/>
                  </p:oleObj>
                </mc:Choice>
                <mc:Fallback>
                  <p:oleObj name="Équation" r:id="rId3" imgW="15490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0541" y="4119656"/>
                          <a:ext cx="2390968" cy="6024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Rectangle 6"/>
          <p:cNvSpPr/>
          <p:nvPr/>
        </p:nvSpPr>
        <p:spPr>
          <a:xfrm>
            <a:off x="3269210" y="94972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390899" y="3097897"/>
            <a:ext cx="4665358" cy="685800"/>
            <a:chOff x="1390899" y="3097897"/>
            <a:chExt cx="4665358" cy="685800"/>
          </a:xfrm>
        </p:grpSpPr>
        <p:sp>
          <p:nvSpPr>
            <p:cNvPr id="3" name="Rectangle 2"/>
            <p:cNvSpPr/>
            <p:nvPr/>
          </p:nvSpPr>
          <p:spPr>
            <a:xfrm>
              <a:off x="1390899" y="3165297"/>
              <a:ext cx="338631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Ce qui donne la fonction de transfert : </a:t>
              </a:r>
            </a:p>
          </p:txBody>
        </p:sp>
        <p:graphicFrame>
          <p:nvGraphicFramePr>
            <p:cNvPr id="9" name="Obje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9093377"/>
                </p:ext>
              </p:extLst>
            </p:nvPr>
          </p:nvGraphicFramePr>
          <p:xfrm>
            <a:off x="4686245" y="3097897"/>
            <a:ext cx="1370012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5" imgW="1168200" imgH="583920" progId="Equation.3">
                    <p:embed/>
                  </p:oleObj>
                </mc:Choice>
                <mc:Fallback>
                  <p:oleObj name="Équation" r:id="rId5" imgW="1168200" imgH="583920" progId="Equation.3">
                    <p:embed/>
                    <p:pic>
                      <p:nvPicPr>
                        <p:cNvPr id="0" name="Obje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86245" y="3097897"/>
                          <a:ext cx="1370012" cy="685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e 13"/>
          <p:cNvGrpSpPr/>
          <p:nvPr/>
        </p:nvGrpSpPr>
        <p:grpSpPr>
          <a:xfrm>
            <a:off x="1353575" y="2058174"/>
            <a:ext cx="4508197" cy="984746"/>
            <a:chOff x="1353575" y="2058174"/>
            <a:chExt cx="4508197" cy="984746"/>
          </a:xfrm>
        </p:grpSpPr>
        <p:graphicFrame>
          <p:nvGraphicFramePr>
            <p:cNvPr id="4" name="Obje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0826877"/>
                </p:ext>
              </p:extLst>
            </p:nvPr>
          </p:nvGraphicFramePr>
          <p:xfrm>
            <a:off x="2359011" y="2058174"/>
            <a:ext cx="1789197" cy="4880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7" imgW="1358640" imgH="393480" progId="Equation.3">
                    <p:embed/>
                  </p:oleObj>
                </mc:Choice>
                <mc:Fallback>
                  <p:oleObj name="Équation" r:id="rId7" imgW="1358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9011" y="2058174"/>
                          <a:ext cx="1789197" cy="4880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Rectangle 4"/>
            <p:cNvSpPr/>
            <p:nvPr/>
          </p:nvSpPr>
          <p:spPr>
            <a:xfrm>
              <a:off x="1353575" y="2172797"/>
              <a:ext cx="110857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 err="1"/>
                <a:t>Equa.diff</a:t>
              </a:r>
              <a:r>
                <a:rPr lang="fr-FR" sz="1600" dirty="0"/>
                <a:t>. : </a:t>
              </a:r>
            </a:p>
          </p:txBody>
        </p:sp>
        <p:graphicFrame>
          <p:nvGraphicFramePr>
            <p:cNvPr id="10" name="Obje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28214266"/>
                </p:ext>
              </p:extLst>
            </p:nvPr>
          </p:nvGraphicFramePr>
          <p:xfrm>
            <a:off x="2882034" y="2580958"/>
            <a:ext cx="2979738" cy="46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9" imgW="2539800" imgH="393480" progId="Equation.3">
                    <p:embed/>
                  </p:oleObj>
                </mc:Choice>
                <mc:Fallback>
                  <p:oleObj name="Équation" r:id="rId9" imgW="2539800" imgH="393480" progId="Equation.3">
                    <p:embed/>
                    <p:pic>
                      <p:nvPicPr>
                        <p:cNvPr id="0" name="Obje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2034" y="2580958"/>
                          <a:ext cx="2979738" cy="461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1357905" y="2628072"/>
              <a:ext cx="13987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dirty="0"/>
                <a:t>Avec Laplace : 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444824" y="1750397"/>
            <a:ext cx="44915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/>
              <a:t>8. En déduire la fonction de transfert canonique du système</a:t>
            </a:r>
            <a:endParaRPr lang="fr-FR" sz="1400" dirty="0"/>
          </a:p>
        </p:txBody>
      </p:sp>
      <p:pic>
        <p:nvPicPr>
          <p:cNvPr id="17" name="Image 1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335729" y="403267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4"/>
            <a:r>
              <a:rPr lang="fr-FR" sz="1600" dirty="0"/>
              <a:t>1</a:t>
            </a:r>
            <a:r>
              <a:rPr lang="fr-FR" sz="1600" baseline="30000" dirty="0"/>
              <a:t>er</a:t>
            </a:r>
            <a:r>
              <a:rPr lang="fr-FR" sz="1600" dirty="0"/>
              <a:t> ordre</a:t>
            </a:r>
          </a:p>
          <a:p>
            <a:pPr lvl="4"/>
            <a:r>
              <a:rPr lang="fr-FR" sz="1600" dirty="0"/>
              <a:t>Gain statique : K</a:t>
            </a:r>
          </a:p>
          <a:p>
            <a:pPr lvl="4"/>
            <a:r>
              <a:rPr lang="fr-FR" sz="1600" dirty="0"/>
              <a:t>Classe : nulle </a:t>
            </a:r>
          </a:p>
        </p:txBody>
      </p:sp>
      <p:sp>
        <p:nvSpPr>
          <p:cNvPr id="18" name="Text Box 28"/>
          <p:cNvSpPr txBox="1">
            <a:spLocks noChangeArrowheads="1"/>
          </p:cNvSpPr>
          <p:nvPr/>
        </p:nvSpPr>
        <p:spPr bwMode="auto">
          <a:xfrm>
            <a:off x="-1" y="3140512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</p:spTree>
    <p:extLst>
      <p:ext uri="{BB962C8B-B14F-4D97-AF65-F5344CB8AC3E}">
        <p14:creationId xmlns:p14="http://schemas.microsoft.com/office/powerpoint/2010/main" val="40402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23963" y="950913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asservi</a:t>
            </a:r>
          </a:p>
        </p:txBody>
      </p:sp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2492375" y="2867025"/>
            <a:ext cx="5194300" cy="606425"/>
            <a:chOff x="1570" y="1806"/>
            <a:chExt cx="3272" cy="382"/>
          </a:xfrm>
        </p:grpSpPr>
        <p:sp>
          <p:nvSpPr>
            <p:cNvPr id="4" name="Text Box 59"/>
            <p:cNvSpPr txBox="1">
              <a:spLocks noChangeArrowheads="1"/>
            </p:cNvSpPr>
            <p:nvPr/>
          </p:nvSpPr>
          <p:spPr bwMode="auto">
            <a:xfrm>
              <a:off x="3192" y="1859"/>
              <a:ext cx="837" cy="329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400">
                  <a:solidFill>
                    <a:srgbClr val="0000FF"/>
                  </a:solidFill>
                </a:rPr>
                <a:t>chaîne directe</a:t>
              </a:r>
            </a:p>
            <a:p>
              <a:pPr algn="ctr" eaLnBrk="1" hangingPunct="1"/>
              <a:r>
                <a:rPr lang="fr-FR" sz="1400">
                  <a:solidFill>
                    <a:srgbClr val="0000FF"/>
                  </a:solidFill>
                </a:rPr>
                <a:t>(ou d'action)</a:t>
              </a:r>
              <a:endParaRPr lang="fr-FR" sz="2000">
                <a:solidFill>
                  <a:srgbClr val="0000FF"/>
                </a:solidFill>
              </a:endParaRPr>
            </a:p>
          </p:txBody>
        </p:sp>
        <p:sp>
          <p:nvSpPr>
            <p:cNvPr id="5" name="Text Box 61"/>
            <p:cNvSpPr txBox="1">
              <a:spLocks noChangeArrowheads="1"/>
            </p:cNvSpPr>
            <p:nvPr/>
          </p:nvSpPr>
          <p:spPr bwMode="auto">
            <a:xfrm>
              <a:off x="4513" y="1806"/>
              <a:ext cx="329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sortie</a:t>
              </a:r>
              <a:endParaRPr lang="fr-FR" sz="2400"/>
            </a:p>
          </p:txBody>
        </p:sp>
        <p:sp>
          <p:nvSpPr>
            <p:cNvPr id="6" name="Text Box 67"/>
            <p:cNvSpPr txBox="1">
              <a:spLocks noChangeArrowheads="1"/>
            </p:cNvSpPr>
            <p:nvPr/>
          </p:nvSpPr>
          <p:spPr bwMode="auto">
            <a:xfrm>
              <a:off x="1570" y="1807"/>
              <a:ext cx="495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consigne</a:t>
              </a:r>
              <a:endParaRPr lang="fr-FR" sz="2400"/>
            </a:p>
          </p:txBody>
        </p:sp>
        <p:grpSp>
          <p:nvGrpSpPr>
            <p:cNvPr id="7" name="Group 80"/>
            <p:cNvGrpSpPr>
              <a:grpSpLocks/>
            </p:cNvGrpSpPr>
            <p:nvPr/>
          </p:nvGrpSpPr>
          <p:grpSpPr bwMode="auto">
            <a:xfrm>
              <a:off x="1604" y="2018"/>
              <a:ext cx="3070" cy="0"/>
              <a:chOff x="1604" y="2018"/>
              <a:chExt cx="3070" cy="0"/>
            </a:xfrm>
          </p:grpSpPr>
          <p:sp>
            <p:nvSpPr>
              <p:cNvPr id="8" name="Line 60"/>
              <p:cNvSpPr>
                <a:spLocks noChangeShapeType="1"/>
              </p:cNvSpPr>
              <p:nvPr/>
            </p:nvSpPr>
            <p:spPr bwMode="auto">
              <a:xfrm>
                <a:off x="4046" y="2018"/>
                <a:ext cx="62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" name="Line 66"/>
              <p:cNvSpPr>
                <a:spLocks noChangeShapeType="1"/>
              </p:cNvSpPr>
              <p:nvPr/>
            </p:nvSpPr>
            <p:spPr bwMode="auto">
              <a:xfrm>
                <a:off x="2204" y="2018"/>
                <a:ext cx="98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Line 69"/>
              <p:cNvSpPr>
                <a:spLocks noChangeShapeType="1"/>
              </p:cNvSpPr>
              <p:nvPr/>
            </p:nvSpPr>
            <p:spPr bwMode="auto">
              <a:xfrm>
                <a:off x="1604" y="2018"/>
                <a:ext cx="62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1" name="Group 83"/>
          <p:cNvGrpSpPr>
            <a:grpSpLocks/>
          </p:cNvGrpSpPr>
          <p:nvPr/>
        </p:nvGrpSpPr>
        <p:grpSpPr bwMode="auto">
          <a:xfrm>
            <a:off x="3536950" y="2940050"/>
            <a:ext cx="1239838" cy="1136650"/>
            <a:chOff x="2228" y="1852"/>
            <a:chExt cx="781" cy="716"/>
          </a:xfrm>
        </p:grpSpPr>
        <p:sp>
          <p:nvSpPr>
            <p:cNvPr id="12" name="Line 70"/>
            <p:cNvSpPr>
              <a:spLocks noChangeShapeType="1"/>
            </p:cNvSpPr>
            <p:nvPr/>
          </p:nvSpPr>
          <p:spPr bwMode="auto">
            <a:xfrm flipH="1">
              <a:off x="2390" y="2563"/>
              <a:ext cx="61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71"/>
            <p:cNvSpPr>
              <a:spLocks noChangeShapeType="1"/>
            </p:cNvSpPr>
            <p:nvPr/>
          </p:nvSpPr>
          <p:spPr bwMode="auto">
            <a:xfrm rot="-5400000">
              <a:off x="2193" y="2372"/>
              <a:ext cx="39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4" name="Group 79"/>
            <p:cNvGrpSpPr>
              <a:grpSpLocks/>
            </p:cNvGrpSpPr>
            <p:nvPr/>
          </p:nvGrpSpPr>
          <p:grpSpPr bwMode="auto">
            <a:xfrm>
              <a:off x="2228" y="1852"/>
              <a:ext cx="329" cy="329"/>
              <a:chOff x="2228" y="1852"/>
              <a:chExt cx="329" cy="329"/>
            </a:xfrm>
          </p:grpSpPr>
          <p:sp>
            <p:nvSpPr>
              <p:cNvPr id="15" name="Oval 68"/>
              <p:cNvSpPr>
                <a:spLocks noChangeArrowheads="1"/>
              </p:cNvSpPr>
              <p:nvPr/>
            </p:nvSpPr>
            <p:spPr bwMode="auto">
              <a:xfrm>
                <a:off x="2228" y="1852"/>
                <a:ext cx="329" cy="32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72"/>
              <p:cNvSpPr>
                <a:spLocks noChangeShapeType="1"/>
              </p:cNvSpPr>
              <p:nvPr/>
            </p:nvSpPr>
            <p:spPr bwMode="auto">
              <a:xfrm>
                <a:off x="2280" y="1905"/>
                <a:ext cx="223" cy="2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Line 73"/>
              <p:cNvSpPr>
                <a:spLocks noChangeShapeType="1"/>
              </p:cNvSpPr>
              <p:nvPr/>
            </p:nvSpPr>
            <p:spPr bwMode="auto">
              <a:xfrm flipH="1">
                <a:off x="2280" y="1910"/>
                <a:ext cx="222" cy="2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Text Box 74"/>
              <p:cNvSpPr txBox="1">
                <a:spLocks noChangeArrowheads="1"/>
              </p:cNvSpPr>
              <p:nvPr/>
            </p:nvSpPr>
            <p:spPr bwMode="auto">
              <a:xfrm>
                <a:off x="2263" y="1950"/>
                <a:ext cx="99" cy="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+</a:t>
                </a:r>
                <a:endParaRPr lang="fr-FR" sz="2400"/>
              </a:p>
            </p:txBody>
          </p:sp>
          <p:sp>
            <p:nvSpPr>
              <p:cNvPr id="19" name="Text Box 75"/>
              <p:cNvSpPr txBox="1">
                <a:spLocks noChangeArrowheads="1"/>
              </p:cNvSpPr>
              <p:nvPr/>
            </p:nvSpPr>
            <p:spPr bwMode="auto">
              <a:xfrm>
                <a:off x="2372" y="2032"/>
                <a:ext cx="99" cy="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-</a:t>
                </a:r>
                <a:endParaRPr lang="fr-FR" sz="2400"/>
              </a:p>
            </p:txBody>
          </p:sp>
        </p:grpSp>
      </p:grp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4789488" y="3179763"/>
            <a:ext cx="2184400" cy="1165225"/>
            <a:chOff x="3017" y="2003"/>
            <a:chExt cx="1376" cy="734"/>
          </a:xfrm>
        </p:grpSpPr>
        <p:sp>
          <p:nvSpPr>
            <p:cNvPr id="21" name="Text Box 62"/>
            <p:cNvSpPr txBox="1">
              <a:spLocks noChangeArrowheads="1"/>
            </p:cNvSpPr>
            <p:nvPr/>
          </p:nvSpPr>
          <p:spPr bwMode="auto">
            <a:xfrm>
              <a:off x="3017" y="2408"/>
              <a:ext cx="1134" cy="329"/>
            </a:xfrm>
            <a:prstGeom prst="rect">
              <a:avLst/>
            </a:prstGeom>
            <a:noFill/>
            <a:ln w="9525">
              <a:solidFill>
                <a:srgbClr val="FF66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400">
                  <a:solidFill>
                    <a:srgbClr val="FF6600"/>
                  </a:solidFill>
                </a:rPr>
                <a:t>chaîne de retour</a:t>
              </a:r>
            </a:p>
            <a:p>
              <a:pPr algn="ctr" eaLnBrk="1" hangingPunct="1"/>
              <a:r>
                <a:rPr lang="fr-FR" sz="1400">
                  <a:solidFill>
                    <a:srgbClr val="FF6600"/>
                  </a:solidFill>
                </a:rPr>
                <a:t>(ou d'observation)</a:t>
              </a:r>
              <a:endParaRPr lang="fr-FR" sz="2000">
                <a:solidFill>
                  <a:srgbClr val="FF6600"/>
                </a:solidFill>
              </a:endParaRPr>
            </a:p>
          </p:txBody>
        </p:sp>
        <p:sp>
          <p:nvSpPr>
            <p:cNvPr id="22" name="Line 63"/>
            <p:cNvSpPr>
              <a:spLocks noChangeShapeType="1"/>
            </p:cNvSpPr>
            <p:nvPr/>
          </p:nvSpPr>
          <p:spPr bwMode="auto">
            <a:xfrm>
              <a:off x="4378" y="2022"/>
              <a:ext cx="0" cy="5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 flipH="1">
              <a:off x="4151" y="2571"/>
              <a:ext cx="22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Oval 76"/>
            <p:cNvSpPr>
              <a:spLocks noChangeArrowheads="1"/>
            </p:cNvSpPr>
            <p:nvPr/>
          </p:nvSpPr>
          <p:spPr bwMode="auto">
            <a:xfrm>
              <a:off x="4360" y="2003"/>
              <a:ext cx="33" cy="3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</p:grpSp>
      <p:sp>
        <p:nvSpPr>
          <p:cNvPr id="25" name="Rectangle 77"/>
          <p:cNvSpPr>
            <a:spLocks noChangeArrowheads="1"/>
          </p:cNvSpPr>
          <p:nvPr/>
        </p:nvSpPr>
        <p:spPr bwMode="auto">
          <a:xfrm>
            <a:off x="1363663" y="4638675"/>
            <a:ext cx="7521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fr-FR"/>
              <a:t>Les chaînes </a:t>
            </a:r>
            <a:r>
              <a:rPr lang="fr-FR">
                <a:solidFill>
                  <a:srgbClr val="0000FF"/>
                </a:solidFill>
              </a:rPr>
              <a:t>d'action</a:t>
            </a:r>
            <a:r>
              <a:rPr lang="fr-FR"/>
              <a:t> et de </a:t>
            </a:r>
            <a:r>
              <a:rPr lang="fr-FR">
                <a:solidFill>
                  <a:srgbClr val="FF6600"/>
                </a:solidFill>
              </a:rPr>
              <a:t>retour</a:t>
            </a:r>
            <a:r>
              <a:rPr lang="fr-FR"/>
              <a:t> sont caractérisées par leur fonction de transfert.</a:t>
            </a:r>
          </a:p>
        </p:txBody>
      </p:sp>
      <p:sp>
        <p:nvSpPr>
          <p:cNvPr id="26" name="Text Box 78"/>
          <p:cNvSpPr txBox="1">
            <a:spLocks noChangeArrowheads="1"/>
          </p:cNvSpPr>
          <p:nvPr/>
        </p:nvSpPr>
        <p:spPr bwMode="auto">
          <a:xfrm>
            <a:off x="1266825" y="1731963"/>
            <a:ext cx="6892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La structure d’un système asservi pourra toujours se mettre</a:t>
            </a:r>
          </a:p>
          <a:p>
            <a:pPr eaLnBrk="1" hangingPunct="1"/>
            <a:r>
              <a:rPr lang="fr-FR"/>
              <a:t>sous la forme du schéma-bloc ci-dessous :</a:t>
            </a:r>
          </a:p>
        </p:txBody>
      </p:sp>
      <p:sp>
        <p:nvSpPr>
          <p:cNvPr id="36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grpSp>
        <p:nvGrpSpPr>
          <p:cNvPr id="42" name="Groupe 41"/>
          <p:cNvGrpSpPr/>
          <p:nvPr/>
        </p:nvGrpSpPr>
        <p:grpSpPr>
          <a:xfrm>
            <a:off x="1451318" y="5043547"/>
            <a:ext cx="7599813" cy="1298169"/>
            <a:chOff x="1451318" y="5043547"/>
            <a:chExt cx="7599813" cy="1298169"/>
          </a:xfrm>
        </p:grpSpPr>
        <p:sp>
          <p:nvSpPr>
            <p:cNvPr id="35" name="Text Box 97"/>
            <p:cNvSpPr txBox="1">
              <a:spLocks noChangeArrowheads="1"/>
            </p:cNvSpPr>
            <p:nvPr/>
          </p:nvSpPr>
          <p:spPr bwMode="auto">
            <a:xfrm>
              <a:off x="3671094" y="5222657"/>
              <a:ext cx="538003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dirty="0"/>
                <a:t>Un comparateur : 	</a:t>
              </a:r>
              <a:r>
                <a:rPr lang="fr-FR" sz="2400" dirty="0">
                  <a:sym typeface="Symbol"/>
                </a:rPr>
                <a:t> </a:t>
              </a:r>
              <a:r>
                <a:rPr lang="fr-FR" dirty="0"/>
                <a:t>est la différence entre la consigne 		et une image de la sortie de même 		nature que la consigne</a:t>
              </a: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1451318" y="5043547"/>
              <a:ext cx="1593507" cy="1298169"/>
              <a:chOff x="1451318" y="5043547"/>
              <a:chExt cx="1593507" cy="1298169"/>
            </a:xfrm>
          </p:grpSpPr>
          <p:pic>
            <p:nvPicPr>
              <p:cNvPr id="38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238" t="32677" r="34857" b="20000"/>
              <a:stretch/>
            </p:blipFill>
            <p:spPr bwMode="auto">
              <a:xfrm>
                <a:off x="1451318" y="5222657"/>
                <a:ext cx="1593507" cy="1119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Text Box 95"/>
              <p:cNvSpPr txBox="1">
                <a:spLocks noChangeArrowheads="1"/>
              </p:cNvSpPr>
              <p:nvPr/>
            </p:nvSpPr>
            <p:spPr bwMode="auto">
              <a:xfrm>
                <a:off x="2292032" y="5043547"/>
                <a:ext cx="339725" cy="519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sz="2800" b="1" dirty="0">
                    <a:solidFill>
                      <a:srgbClr val="CC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sym typeface="Symbol" pitchFamily="18" charset="2"/>
                  </a:rPr>
                  <a:t></a:t>
                </a:r>
              </a:p>
            </p:txBody>
          </p:sp>
          <p:cxnSp>
            <p:nvCxnSpPr>
              <p:cNvPr id="39" name="Connecteur droit avec flèche 38"/>
              <p:cNvCxnSpPr/>
              <p:nvPr/>
            </p:nvCxnSpPr>
            <p:spPr>
              <a:xfrm>
                <a:off x="2248071" y="5509260"/>
                <a:ext cx="357969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Groupe 52"/>
          <p:cNvGrpSpPr/>
          <p:nvPr/>
        </p:nvGrpSpPr>
        <p:grpSpPr>
          <a:xfrm>
            <a:off x="1277937" y="4465291"/>
            <a:ext cx="7723187" cy="1876425"/>
            <a:chOff x="1771650" y="2105025"/>
            <a:chExt cx="7219950" cy="1876425"/>
          </a:xfrm>
        </p:grpSpPr>
        <p:sp>
          <p:nvSpPr>
            <p:cNvPr id="54" name="Rectangle 53"/>
            <p:cNvSpPr/>
            <p:nvPr/>
          </p:nvSpPr>
          <p:spPr>
            <a:xfrm>
              <a:off x="1771650" y="2105025"/>
              <a:ext cx="7219950" cy="1876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5" name="Groupe 54"/>
            <p:cNvGrpSpPr/>
            <p:nvPr/>
          </p:nvGrpSpPr>
          <p:grpSpPr>
            <a:xfrm>
              <a:off x="2048046" y="2321133"/>
              <a:ext cx="6606209" cy="1413322"/>
              <a:chOff x="2048046" y="2321133"/>
              <a:chExt cx="6606209" cy="1413322"/>
            </a:xfrm>
            <a:solidFill>
              <a:schemeClr val="bg1"/>
            </a:solidFill>
          </p:grpSpPr>
          <p:pic>
            <p:nvPicPr>
              <p:cNvPr id="56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667" t="41990" r="16667" b="29005"/>
              <a:stretch/>
            </p:blipFill>
            <p:spPr bwMode="auto">
              <a:xfrm>
                <a:off x="2048046" y="2425670"/>
                <a:ext cx="1336957" cy="130878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57" name="Connecteur droit avec flèche 56"/>
              <p:cNvCxnSpPr/>
              <p:nvPr/>
            </p:nvCxnSpPr>
            <p:spPr>
              <a:xfrm>
                <a:off x="2427055" y="2747010"/>
                <a:ext cx="178985" cy="0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avec flèche 57"/>
              <p:cNvCxnSpPr/>
              <p:nvPr/>
            </p:nvCxnSpPr>
            <p:spPr>
              <a:xfrm>
                <a:off x="2758440" y="2746058"/>
                <a:ext cx="357969" cy="0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avec flèche 58"/>
              <p:cNvCxnSpPr/>
              <p:nvPr/>
            </p:nvCxnSpPr>
            <p:spPr>
              <a:xfrm rot="5400000">
                <a:off x="2616935" y="3078395"/>
                <a:ext cx="357969" cy="0"/>
              </a:xfrm>
              <a:prstGeom prst="straightConnector1">
                <a:avLst/>
              </a:prstGeom>
              <a:grpFill/>
              <a:ln w="95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ZoneTexte 59"/>
              <p:cNvSpPr txBox="1"/>
              <p:nvPr/>
            </p:nvSpPr>
            <p:spPr>
              <a:xfrm>
                <a:off x="2427055" y="2330420"/>
                <a:ext cx="359960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S</a:t>
                </a:r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2905038" y="2321133"/>
                <a:ext cx="600161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S</a:t>
                </a:r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2847888" y="3010048"/>
                <a:ext cx="359960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S</a:t>
                </a:r>
              </a:p>
            </p:txBody>
          </p:sp>
          <p:sp>
            <p:nvSpPr>
              <p:cNvPr id="63" name="Text Box 97"/>
              <p:cNvSpPr txBox="1">
                <a:spLocks noChangeArrowheads="1"/>
              </p:cNvSpPr>
              <p:nvPr/>
            </p:nvSpPr>
            <p:spPr bwMode="auto">
              <a:xfrm>
                <a:off x="3505199" y="2556629"/>
                <a:ext cx="5149056" cy="36933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dirty="0"/>
                  <a:t>Une jonction : </a:t>
                </a:r>
                <a:r>
                  <a:rPr lang="fr-FR" dirty="0">
                    <a:sym typeface="Symbol"/>
                  </a:rPr>
                  <a:t>la grandeur circulant n’est pas affectée </a:t>
                </a:r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8326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1151106" y="1869916"/>
            <a:ext cx="666886" cy="33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dirty="0"/>
              <a:t>e(t)</a:t>
            </a:r>
            <a:endParaRPr lang="fr-FR" sz="1400" dirty="0"/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215866" y="1978632"/>
            <a:ext cx="466820" cy="467332"/>
          </a:xfrm>
          <a:prstGeom prst="flowChartSummingJunction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 sz="140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72764" y="2327489"/>
            <a:ext cx="1133706" cy="3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FF0000"/>
                </a:solidFill>
              </a:rPr>
              <a:t>entrée</a:t>
            </a:r>
            <a:endParaRPr lang="fr-FR" sz="1400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265206" y="2178918"/>
            <a:ext cx="99190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4283212" y="2178918"/>
            <a:ext cx="20006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5550295" y="2178918"/>
            <a:ext cx="20006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6684000" y="2178918"/>
            <a:ext cx="200066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016129" y="1978632"/>
            <a:ext cx="1267083" cy="33380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r>
              <a:rPr lang="fr-FR" sz="1400"/>
              <a:t>Pré-actionneur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483277" y="1978632"/>
            <a:ext cx="1067017" cy="307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/>
              <a:t>actionneur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750360" y="1978632"/>
            <a:ext cx="933640" cy="307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/>
              <a:t>effecteur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6884066" y="1978632"/>
            <a:ext cx="1000329" cy="307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 dirty="0"/>
              <a:t>processus</a:t>
            </a: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7884395" y="2178918"/>
            <a:ext cx="93364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8417903" y="2178918"/>
            <a:ext cx="0" cy="66761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 flipV="1">
            <a:off x="5483606" y="2846535"/>
            <a:ext cx="293429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616654" y="2646250"/>
            <a:ext cx="866951" cy="307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/>
              <a:t>capteur</a:t>
            </a:r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2415932" y="2445965"/>
            <a:ext cx="0" cy="40057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H="1">
            <a:off x="2415932" y="2846535"/>
            <a:ext cx="220072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2682686" y="2178918"/>
            <a:ext cx="33344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8484592" y="2256806"/>
            <a:ext cx="733574" cy="3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FF0000"/>
                </a:solidFill>
              </a:rPr>
              <a:t>sortie</a:t>
            </a:r>
            <a:endParaRPr lang="fr-FR" sz="1400" dirty="0"/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2183208" y="2045394"/>
            <a:ext cx="400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b="1" dirty="0"/>
              <a:t>+</a:t>
            </a: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2331145" y="2166586"/>
            <a:ext cx="4001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b="1"/>
              <a:t>-</a:t>
            </a: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7884395" y="1845109"/>
            <a:ext cx="600197" cy="33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/>
              <a:t>s(t)</a:t>
            </a:r>
            <a:endParaRPr lang="fr-FR" sz="1400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8084460" y="2779774"/>
            <a:ext cx="600197" cy="33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/>
              <a:t>s(t)</a:t>
            </a:r>
            <a:endParaRPr lang="fr-FR" sz="140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8484592" y="1845109"/>
            <a:ext cx="600197" cy="33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dirty="0"/>
              <a:t>s(t)</a:t>
            </a:r>
            <a:endParaRPr lang="fr-FR" sz="1400" dirty="0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2349243" y="2846535"/>
            <a:ext cx="6001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200" dirty="0"/>
              <a:t>s*(t)</a:t>
            </a:r>
            <a:endParaRPr lang="fr-FR" sz="1100" dirty="0"/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7217509" y="1778347"/>
            <a:ext cx="0" cy="2002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617312" y="1511300"/>
            <a:ext cx="1467149" cy="307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70C0"/>
                </a:solidFill>
              </a:rPr>
              <a:t>perturbations</a:t>
            </a:r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1410850" y="3443220"/>
            <a:ext cx="7211870" cy="295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fr-FR" dirty="0">
                <a:solidFill>
                  <a:srgbClr val="000000"/>
                </a:solidFill>
              </a:rPr>
              <a:t> la sortie est élaborée à partir de la mesure de l ’erreur </a:t>
            </a:r>
            <a:r>
              <a:rPr lang="fr-FR" dirty="0">
                <a:solidFill>
                  <a:srgbClr val="000000"/>
                </a:solidFill>
                <a:sym typeface="Symbol" pitchFamily="18" charset="2"/>
              </a:rPr>
              <a:t>(t)</a:t>
            </a:r>
            <a:endParaRPr lang="fr-FR" dirty="0">
              <a:solidFill>
                <a:srgbClr val="000000"/>
              </a:solidFill>
            </a:endParaRP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fr-FR" dirty="0">
                <a:solidFill>
                  <a:srgbClr val="000000"/>
                </a:solidFill>
              </a:rPr>
              <a:t> l’écart </a:t>
            </a:r>
            <a:r>
              <a:rPr lang="fr-FR" dirty="0">
                <a:solidFill>
                  <a:srgbClr val="0066FF"/>
                </a:solidFill>
                <a:sym typeface="Symbol" pitchFamily="18" charset="2"/>
              </a:rPr>
              <a:t>(t) = e*(t) – s*(t) </a:t>
            </a:r>
            <a:r>
              <a:rPr lang="fr-FR" dirty="0">
                <a:solidFill>
                  <a:srgbClr val="000000"/>
                </a:solidFill>
              </a:rPr>
              <a:t>est une </a:t>
            </a:r>
            <a:r>
              <a:rPr lang="fr-FR" u="sng" dirty="0">
                <a:solidFill>
                  <a:srgbClr val="000000"/>
                </a:solidFill>
              </a:rPr>
              <a:t>soustraction</a:t>
            </a:r>
            <a:r>
              <a:rPr lang="fr-FR" dirty="0">
                <a:solidFill>
                  <a:srgbClr val="000000"/>
                </a:solidFill>
              </a:rPr>
              <a:t> entre </a:t>
            </a:r>
            <a:r>
              <a:rPr lang="fr-FR" u="sng" dirty="0">
                <a:solidFill>
                  <a:srgbClr val="000000"/>
                </a:solidFill>
              </a:rPr>
              <a:t>deux grandeurs de même nature (</a:t>
            </a:r>
            <a:r>
              <a:rPr lang="fr-FR" dirty="0">
                <a:solidFill>
                  <a:srgbClr val="000000"/>
                </a:solidFill>
              </a:rPr>
              <a:t> en Volt en général)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fr-FR" dirty="0">
                <a:solidFill>
                  <a:srgbClr val="000000"/>
                </a:solidFill>
              </a:rPr>
              <a:t> l’erreur est la soustraction entre l’entrée et la sortie (mêmes unités)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fr-FR" dirty="0">
                <a:solidFill>
                  <a:srgbClr val="000000"/>
                </a:solidFill>
              </a:rPr>
              <a:t> Si la consigne suit une loi connue : le système est un asservissement ou système suiveur</a:t>
            </a:r>
          </a:p>
          <a:p>
            <a:pPr eaLnBrk="1" hangingPunct="1">
              <a:lnSpc>
                <a:spcPct val="150000"/>
              </a:lnSpc>
              <a:buFontTx/>
              <a:buChar char="•"/>
            </a:pPr>
            <a:r>
              <a:rPr lang="fr-FR" dirty="0">
                <a:solidFill>
                  <a:srgbClr val="000000"/>
                </a:solidFill>
              </a:rPr>
              <a:t> Si la consigne est constante : le système est un régulateur</a:t>
            </a:r>
          </a:p>
        </p:txBody>
      </p:sp>
      <p:sp>
        <p:nvSpPr>
          <p:cNvPr id="34" name="Text Box 57"/>
          <p:cNvSpPr txBox="1">
            <a:spLocks noChangeArrowheads="1"/>
          </p:cNvSpPr>
          <p:nvPr/>
        </p:nvSpPr>
        <p:spPr bwMode="auto">
          <a:xfrm>
            <a:off x="1265206" y="950913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asservi</a:t>
            </a:r>
          </a:p>
        </p:txBody>
      </p:sp>
      <p:sp>
        <p:nvSpPr>
          <p:cNvPr id="37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grpSp>
        <p:nvGrpSpPr>
          <p:cNvPr id="43" name="Groupe 42"/>
          <p:cNvGrpSpPr/>
          <p:nvPr/>
        </p:nvGrpSpPr>
        <p:grpSpPr>
          <a:xfrm>
            <a:off x="1265206" y="1375926"/>
            <a:ext cx="1146487" cy="578129"/>
            <a:chOff x="1552575" y="1269721"/>
            <a:chExt cx="1146487" cy="578129"/>
          </a:xfrm>
        </p:grpSpPr>
        <p:sp>
          <p:nvSpPr>
            <p:cNvPr id="32" name="Text Box 35"/>
            <p:cNvSpPr txBox="1">
              <a:spLocks noChangeArrowheads="1"/>
            </p:cNvSpPr>
            <p:nvPr/>
          </p:nvSpPr>
          <p:spPr bwMode="auto">
            <a:xfrm>
              <a:off x="1965488" y="1269721"/>
              <a:ext cx="733574" cy="276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dirty="0">
                  <a:solidFill>
                    <a:srgbClr val="0066FF"/>
                  </a:solidFill>
                </a:rPr>
                <a:t>consigne</a:t>
              </a:r>
              <a:endParaRPr lang="fr-FR" sz="1400" dirty="0">
                <a:solidFill>
                  <a:srgbClr val="0066FF"/>
                </a:solidFill>
              </a:endParaRPr>
            </a:p>
          </p:txBody>
        </p:sp>
        <p:sp>
          <p:nvSpPr>
            <p:cNvPr id="39" name="Forme libre 38"/>
            <p:cNvSpPr/>
            <p:nvPr/>
          </p:nvSpPr>
          <p:spPr>
            <a:xfrm>
              <a:off x="1552575" y="1457325"/>
              <a:ext cx="457200" cy="390525"/>
            </a:xfrm>
            <a:custGeom>
              <a:avLst/>
              <a:gdLst>
                <a:gd name="connsiteX0" fmla="*/ 0 w 457200"/>
                <a:gd name="connsiteY0" fmla="*/ 390525 h 390525"/>
                <a:gd name="connsiteX1" fmla="*/ 171450 w 457200"/>
                <a:gd name="connsiteY1" fmla="*/ 142875 h 390525"/>
                <a:gd name="connsiteX2" fmla="*/ 457200 w 457200"/>
                <a:gd name="connsiteY2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200" h="390525">
                  <a:moveTo>
                    <a:pt x="0" y="390525"/>
                  </a:moveTo>
                  <a:cubicBezTo>
                    <a:pt x="47625" y="299243"/>
                    <a:pt x="95250" y="207962"/>
                    <a:pt x="171450" y="142875"/>
                  </a:cubicBezTo>
                  <a:cubicBezTo>
                    <a:pt x="247650" y="77787"/>
                    <a:pt x="350838" y="20637"/>
                    <a:pt x="457200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8308707" y="2504751"/>
            <a:ext cx="733574" cy="955226"/>
            <a:chOff x="8056885" y="2516900"/>
            <a:chExt cx="733574" cy="955226"/>
          </a:xfrm>
        </p:grpSpPr>
        <p:sp>
          <p:nvSpPr>
            <p:cNvPr id="36" name="Text Box 35"/>
            <p:cNvSpPr txBox="1">
              <a:spLocks noChangeArrowheads="1"/>
            </p:cNvSpPr>
            <p:nvPr/>
          </p:nvSpPr>
          <p:spPr bwMode="auto">
            <a:xfrm>
              <a:off x="8056885" y="3195343"/>
              <a:ext cx="733574" cy="276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dirty="0">
                  <a:solidFill>
                    <a:srgbClr val="0066FF"/>
                  </a:solidFill>
                </a:rPr>
                <a:t>réponse</a:t>
              </a:r>
              <a:endParaRPr lang="fr-FR" sz="1400" dirty="0">
                <a:solidFill>
                  <a:srgbClr val="0066FF"/>
                </a:solidFill>
              </a:endParaRPr>
            </a:p>
          </p:txBody>
        </p:sp>
        <p:sp>
          <p:nvSpPr>
            <p:cNvPr id="40" name="Forme libre 39"/>
            <p:cNvSpPr/>
            <p:nvPr/>
          </p:nvSpPr>
          <p:spPr>
            <a:xfrm>
              <a:off x="8343900" y="2516900"/>
              <a:ext cx="190413" cy="678444"/>
            </a:xfrm>
            <a:custGeom>
              <a:avLst/>
              <a:gdLst>
                <a:gd name="connsiteX0" fmla="*/ 0 w 457200"/>
                <a:gd name="connsiteY0" fmla="*/ 390525 h 390525"/>
                <a:gd name="connsiteX1" fmla="*/ 171450 w 457200"/>
                <a:gd name="connsiteY1" fmla="*/ 142875 h 390525"/>
                <a:gd name="connsiteX2" fmla="*/ 457200 w 457200"/>
                <a:gd name="connsiteY2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200" h="390525">
                  <a:moveTo>
                    <a:pt x="0" y="390525"/>
                  </a:moveTo>
                  <a:cubicBezTo>
                    <a:pt x="47625" y="299243"/>
                    <a:pt x="95250" y="207962"/>
                    <a:pt x="171450" y="142875"/>
                  </a:cubicBezTo>
                  <a:cubicBezTo>
                    <a:pt x="247650" y="77787"/>
                    <a:pt x="350838" y="20637"/>
                    <a:pt x="457200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2815033" y="1178983"/>
            <a:ext cx="2864399" cy="899850"/>
            <a:chOff x="2599029" y="1192489"/>
            <a:chExt cx="2864399" cy="899850"/>
          </a:xfrm>
        </p:grpSpPr>
        <p:sp>
          <p:nvSpPr>
            <p:cNvPr id="30" name="Text Box 31"/>
            <p:cNvSpPr txBox="1">
              <a:spLocks noChangeArrowheads="1"/>
            </p:cNvSpPr>
            <p:nvPr/>
          </p:nvSpPr>
          <p:spPr bwMode="auto">
            <a:xfrm>
              <a:off x="2862574" y="1192489"/>
              <a:ext cx="2600854" cy="66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lnSpc>
                  <a:spcPct val="60000"/>
                </a:lnSpc>
              </a:pPr>
              <a:endParaRPr lang="fr-FR" sz="1200" dirty="0">
                <a:solidFill>
                  <a:srgbClr val="0066FF"/>
                </a:solidFill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fr-FR" sz="1200" dirty="0">
                  <a:solidFill>
                    <a:srgbClr val="0066FF"/>
                  </a:solidFill>
                </a:rPr>
                <a:t>Ecart = </a:t>
              </a:r>
              <a:r>
                <a:rPr lang="fr-FR" sz="1200" dirty="0">
                  <a:solidFill>
                    <a:srgbClr val="0066FF"/>
                  </a:solidFill>
                  <a:sym typeface="Symbol" pitchFamily="18" charset="2"/>
                </a:rPr>
                <a:t>(t) = </a:t>
              </a:r>
              <a:r>
                <a:rPr lang="fr-FR" sz="1400" dirty="0">
                  <a:solidFill>
                    <a:srgbClr val="0066FF"/>
                  </a:solidFill>
                  <a:sym typeface="Symbol" pitchFamily="18" charset="2"/>
                </a:rPr>
                <a:t>e*(t) – s*(t)</a:t>
              </a:r>
              <a:endParaRPr lang="fr-FR" sz="1400" dirty="0">
                <a:solidFill>
                  <a:srgbClr val="0066FF"/>
                </a:solidFill>
              </a:endParaRPr>
            </a:p>
            <a:p>
              <a:pPr eaLnBrk="1" hangingPunct="1">
                <a:lnSpc>
                  <a:spcPct val="60000"/>
                </a:lnSpc>
              </a:pPr>
              <a:endParaRPr lang="fr-FR" sz="1400" dirty="0">
                <a:solidFill>
                  <a:srgbClr val="0066FF"/>
                </a:solidFill>
              </a:endParaRPr>
            </a:p>
          </p:txBody>
        </p:sp>
        <p:sp>
          <p:nvSpPr>
            <p:cNvPr id="41" name="Forme libre 40"/>
            <p:cNvSpPr/>
            <p:nvPr/>
          </p:nvSpPr>
          <p:spPr>
            <a:xfrm>
              <a:off x="2599029" y="1546504"/>
              <a:ext cx="300099" cy="545835"/>
            </a:xfrm>
            <a:custGeom>
              <a:avLst/>
              <a:gdLst>
                <a:gd name="connsiteX0" fmla="*/ 0 w 457200"/>
                <a:gd name="connsiteY0" fmla="*/ 390525 h 390525"/>
                <a:gd name="connsiteX1" fmla="*/ 171450 w 457200"/>
                <a:gd name="connsiteY1" fmla="*/ 142875 h 390525"/>
                <a:gd name="connsiteX2" fmla="*/ 457200 w 457200"/>
                <a:gd name="connsiteY2" fmla="*/ 0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200" h="390525">
                  <a:moveTo>
                    <a:pt x="0" y="390525"/>
                  </a:moveTo>
                  <a:cubicBezTo>
                    <a:pt x="47625" y="299243"/>
                    <a:pt x="95250" y="207962"/>
                    <a:pt x="171450" y="142875"/>
                  </a:cubicBezTo>
                  <a:cubicBezTo>
                    <a:pt x="247650" y="77787"/>
                    <a:pt x="350838" y="20637"/>
                    <a:pt x="457200" y="0"/>
                  </a:cubicBezTo>
                </a:path>
              </a:pathLst>
            </a:custGeom>
            <a:noFill/>
            <a:ln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615957" y="2143450"/>
            <a:ext cx="600197" cy="33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dirty="0">
                <a:sym typeface="Symbol"/>
              </a:rPr>
              <a:t></a:t>
            </a:r>
            <a:r>
              <a:rPr lang="fr-FR" sz="1600" dirty="0"/>
              <a:t>(t)</a:t>
            </a:r>
            <a:endParaRPr lang="fr-FR" sz="1400" dirty="0"/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1556544" y="1985246"/>
            <a:ext cx="505932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000" dirty="0"/>
              <a:t>adaptateur</a:t>
            </a:r>
          </a:p>
        </p:txBody>
      </p:sp>
      <p:sp>
        <p:nvSpPr>
          <p:cNvPr id="47" name="Text Box 23"/>
          <p:cNvSpPr txBox="1">
            <a:spLocks noChangeArrowheads="1"/>
          </p:cNvSpPr>
          <p:nvPr/>
        </p:nvSpPr>
        <p:spPr bwMode="auto">
          <a:xfrm>
            <a:off x="1980813" y="1760232"/>
            <a:ext cx="6668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200" dirty="0"/>
              <a:t>e*(t)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50299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57"/>
          <p:cNvSpPr txBox="1">
            <a:spLocks noChangeArrowheads="1"/>
          </p:cNvSpPr>
          <p:nvPr/>
        </p:nvSpPr>
        <p:spPr bwMode="auto">
          <a:xfrm>
            <a:off x="1223963" y="8921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 de système asservi</a:t>
            </a:r>
          </a:p>
        </p:txBody>
      </p:sp>
      <p:sp>
        <p:nvSpPr>
          <p:cNvPr id="45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1085514" y="5102201"/>
            <a:ext cx="8058486" cy="646331"/>
            <a:chOff x="1085514" y="5102201"/>
            <a:chExt cx="8058486" cy="646331"/>
          </a:xfrm>
        </p:grpSpPr>
        <p:sp>
          <p:nvSpPr>
            <p:cNvPr id="51" name="Text Box 88"/>
            <p:cNvSpPr txBox="1">
              <a:spLocks noChangeArrowheads="1"/>
            </p:cNvSpPr>
            <p:nvPr/>
          </p:nvSpPr>
          <p:spPr bwMode="auto">
            <a:xfrm>
              <a:off x="1085514" y="5102201"/>
              <a:ext cx="105727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dirty="0">
                  <a:solidFill>
                    <a:srgbClr val="FF0000"/>
                  </a:solidFill>
                </a:rPr>
                <a:t>Consigne d’angle </a:t>
              </a:r>
            </a:p>
            <a:p>
              <a:pPr eaLnBrk="1" hangingPunct="1"/>
              <a:r>
                <a:rPr lang="fr-FR" sz="1200" dirty="0">
                  <a:solidFill>
                    <a:srgbClr val="FF0000"/>
                  </a:solidFill>
                </a:rPr>
                <a:t>Du bras</a:t>
              </a:r>
              <a:endParaRPr lang="fr-FR" sz="1600" dirty="0"/>
            </a:p>
          </p:txBody>
        </p:sp>
        <p:sp>
          <p:nvSpPr>
            <p:cNvPr id="52" name="Text Box 89"/>
            <p:cNvSpPr txBox="1">
              <a:spLocks noChangeArrowheads="1"/>
            </p:cNvSpPr>
            <p:nvPr/>
          </p:nvSpPr>
          <p:spPr bwMode="auto">
            <a:xfrm>
              <a:off x="8283223" y="5184753"/>
              <a:ext cx="86077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dirty="0">
                  <a:solidFill>
                    <a:srgbClr val="FF0000"/>
                  </a:solidFill>
                </a:rPr>
                <a:t>Angle du bras</a:t>
              </a:r>
              <a:endParaRPr lang="fr-FR" dirty="0"/>
            </a:p>
          </p:txBody>
        </p:sp>
      </p:grpSp>
      <p:grpSp>
        <p:nvGrpSpPr>
          <p:cNvPr id="53" name="Group 103"/>
          <p:cNvGrpSpPr>
            <a:grpSpLocks/>
          </p:cNvGrpSpPr>
          <p:nvPr/>
        </p:nvGrpSpPr>
        <p:grpSpPr bwMode="auto">
          <a:xfrm>
            <a:off x="3200583" y="5456125"/>
            <a:ext cx="1563687" cy="674688"/>
            <a:chOff x="1342" y="3608"/>
            <a:chExt cx="985" cy="425"/>
          </a:xfrm>
        </p:grpSpPr>
        <p:sp>
          <p:nvSpPr>
            <p:cNvPr id="54" name="Text Box 94"/>
            <p:cNvSpPr txBox="1">
              <a:spLocks noChangeArrowheads="1"/>
            </p:cNvSpPr>
            <p:nvPr/>
          </p:nvSpPr>
          <p:spPr bwMode="auto">
            <a:xfrm>
              <a:off x="1342" y="3707"/>
              <a:ext cx="73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dirty="0">
                  <a:solidFill>
                    <a:srgbClr val="FF0000"/>
                  </a:solidFill>
                </a:rPr>
                <a:t>tension moteur</a:t>
              </a:r>
            </a:p>
          </p:txBody>
        </p:sp>
        <p:sp>
          <p:nvSpPr>
            <p:cNvPr id="55" name="Freeform 96"/>
            <p:cNvSpPr>
              <a:spLocks/>
            </p:cNvSpPr>
            <p:nvPr/>
          </p:nvSpPr>
          <p:spPr bwMode="auto">
            <a:xfrm>
              <a:off x="1803" y="3608"/>
              <a:ext cx="524" cy="256"/>
            </a:xfrm>
            <a:custGeom>
              <a:avLst/>
              <a:gdLst>
                <a:gd name="T0" fmla="*/ 487 w 487"/>
                <a:gd name="T1" fmla="*/ 0 h 305"/>
                <a:gd name="T2" fmla="*/ 400 w 487"/>
                <a:gd name="T3" fmla="*/ 232 h 305"/>
                <a:gd name="T4" fmla="*/ 0 w 487"/>
                <a:gd name="T5" fmla="*/ 305 h 305"/>
                <a:gd name="T6" fmla="*/ 0 60000 65536"/>
                <a:gd name="T7" fmla="*/ 0 60000 65536"/>
                <a:gd name="T8" fmla="*/ 0 60000 65536"/>
                <a:gd name="T9" fmla="*/ 0 w 487"/>
                <a:gd name="T10" fmla="*/ 0 h 305"/>
                <a:gd name="T11" fmla="*/ 487 w 487"/>
                <a:gd name="T12" fmla="*/ 305 h 3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7" h="305">
                  <a:moveTo>
                    <a:pt x="487" y="0"/>
                  </a:moveTo>
                  <a:cubicBezTo>
                    <a:pt x="484" y="90"/>
                    <a:pt x="481" y="181"/>
                    <a:pt x="400" y="232"/>
                  </a:cubicBezTo>
                  <a:cubicBezTo>
                    <a:pt x="319" y="283"/>
                    <a:pt x="61" y="293"/>
                    <a:pt x="0" y="305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6" name="Group 102"/>
          <p:cNvGrpSpPr>
            <a:grpSpLocks/>
          </p:cNvGrpSpPr>
          <p:nvPr/>
        </p:nvGrpSpPr>
        <p:grpSpPr bwMode="auto">
          <a:xfrm>
            <a:off x="5902955" y="5479938"/>
            <a:ext cx="2093912" cy="744538"/>
            <a:chOff x="3208" y="3624"/>
            <a:chExt cx="1319" cy="469"/>
          </a:xfrm>
        </p:grpSpPr>
        <p:sp>
          <p:nvSpPr>
            <p:cNvPr id="57" name="Text Box 97"/>
            <p:cNvSpPr txBox="1">
              <a:spLocks noChangeArrowheads="1"/>
            </p:cNvSpPr>
            <p:nvPr/>
          </p:nvSpPr>
          <p:spPr bwMode="auto">
            <a:xfrm>
              <a:off x="3681" y="3767"/>
              <a:ext cx="846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dirty="0">
                  <a:solidFill>
                    <a:srgbClr val="FF0000"/>
                  </a:solidFill>
                </a:rPr>
                <a:t>vitesse  de rotation moteur</a:t>
              </a:r>
            </a:p>
          </p:txBody>
        </p:sp>
        <p:sp>
          <p:nvSpPr>
            <p:cNvPr id="58" name="Freeform 98"/>
            <p:cNvSpPr>
              <a:spLocks/>
            </p:cNvSpPr>
            <p:nvPr/>
          </p:nvSpPr>
          <p:spPr bwMode="auto">
            <a:xfrm flipH="1">
              <a:off x="3208" y="3624"/>
              <a:ext cx="517" cy="319"/>
            </a:xfrm>
            <a:custGeom>
              <a:avLst/>
              <a:gdLst>
                <a:gd name="T0" fmla="*/ 834 w 487"/>
                <a:gd name="T1" fmla="*/ 0 h 305"/>
                <a:gd name="T2" fmla="*/ 685 w 487"/>
                <a:gd name="T3" fmla="*/ 348 h 305"/>
                <a:gd name="T4" fmla="*/ 0 w 487"/>
                <a:gd name="T5" fmla="*/ 457 h 305"/>
                <a:gd name="T6" fmla="*/ 0 60000 65536"/>
                <a:gd name="T7" fmla="*/ 0 60000 65536"/>
                <a:gd name="T8" fmla="*/ 0 60000 65536"/>
                <a:gd name="T9" fmla="*/ 0 w 487"/>
                <a:gd name="T10" fmla="*/ 0 h 305"/>
                <a:gd name="T11" fmla="*/ 487 w 487"/>
                <a:gd name="T12" fmla="*/ 305 h 3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7" h="305">
                  <a:moveTo>
                    <a:pt x="487" y="0"/>
                  </a:moveTo>
                  <a:cubicBezTo>
                    <a:pt x="484" y="90"/>
                    <a:pt x="481" y="181"/>
                    <a:pt x="400" y="232"/>
                  </a:cubicBezTo>
                  <a:cubicBezTo>
                    <a:pt x="319" y="283"/>
                    <a:pt x="61" y="293"/>
                    <a:pt x="0" y="305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9" name="Group 107"/>
          <p:cNvGrpSpPr>
            <a:grpSpLocks/>
          </p:cNvGrpSpPr>
          <p:nvPr/>
        </p:nvGrpSpPr>
        <p:grpSpPr bwMode="auto">
          <a:xfrm>
            <a:off x="1334127" y="6011743"/>
            <a:ext cx="2554289" cy="523875"/>
            <a:chOff x="785" y="3945"/>
            <a:chExt cx="1609" cy="330"/>
          </a:xfrm>
        </p:grpSpPr>
        <p:sp>
          <p:nvSpPr>
            <p:cNvPr id="60" name="Text Box 105"/>
            <p:cNvSpPr txBox="1">
              <a:spLocks noChangeArrowheads="1"/>
            </p:cNvSpPr>
            <p:nvPr/>
          </p:nvSpPr>
          <p:spPr bwMode="auto">
            <a:xfrm>
              <a:off x="785" y="3945"/>
              <a:ext cx="97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dirty="0">
                  <a:solidFill>
                    <a:srgbClr val="FF0000"/>
                  </a:solidFill>
                </a:rPr>
                <a:t>tension image de l ’angle mesuré</a:t>
              </a:r>
            </a:p>
          </p:txBody>
        </p:sp>
        <p:sp>
          <p:nvSpPr>
            <p:cNvPr id="61" name="Freeform 106"/>
            <p:cNvSpPr>
              <a:spLocks/>
            </p:cNvSpPr>
            <p:nvPr/>
          </p:nvSpPr>
          <p:spPr bwMode="auto">
            <a:xfrm>
              <a:off x="1578" y="4060"/>
              <a:ext cx="816" cy="105"/>
            </a:xfrm>
            <a:custGeom>
              <a:avLst/>
              <a:gdLst>
                <a:gd name="T0" fmla="*/ 367 w 487"/>
                <a:gd name="T1" fmla="*/ 0 h 305"/>
                <a:gd name="T2" fmla="*/ 301 w 487"/>
                <a:gd name="T3" fmla="*/ 1 h 305"/>
                <a:gd name="T4" fmla="*/ 0 w 487"/>
                <a:gd name="T5" fmla="*/ 1 h 305"/>
                <a:gd name="T6" fmla="*/ 0 60000 65536"/>
                <a:gd name="T7" fmla="*/ 0 60000 65536"/>
                <a:gd name="T8" fmla="*/ 0 60000 65536"/>
                <a:gd name="T9" fmla="*/ 0 w 487"/>
                <a:gd name="T10" fmla="*/ 0 h 305"/>
                <a:gd name="T11" fmla="*/ 487 w 487"/>
                <a:gd name="T12" fmla="*/ 305 h 3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7" h="305">
                  <a:moveTo>
                    <a:pt x="487" y="0"/>
                  </a:moveTo>
                  <a:cubicBezTo>
                    <a:pt x="484" y="90"/>
                    <a:pt x="481" y="181"/>
                    <a:pt x="400" y="232"/>
                  </a:cubicBezTo>
                  <a:cubicBezTo>
                    <a:pt x="319" y="283"/>
                    <a:pt x="61" y="293"/>
                    <a:pt x="0" y="305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pic>
        <p:nvPicPr>
          <p:cNvPr id="62" name="Maxpid.m1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98996" y="1457458"/>
            <a:ext cx="4835443" cy="3626583"/>
          </a:xfrm>
          <a:prstGeom prst="rect">
            <a:avLst/>
          </a:prstGeom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3" t="22869" r="33428" b="14317"/>
          <a:stretch/>
        </p:blipFill>
        <p:spPr bwMode="auto">
          <a:xfrm>
            <a:off x="2498996" y="1475057"/>
            <a:ext cx="4851736" cy="361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Freeform 109"/>
          <p:cNvSpPr>
            <a:spLocks/>
          </p:cNvSpPr>
          <p:nvPr/>
        </p:nvSpPr>
        <p:spPr bwMode="auto">
          <a:xfrm flipH="1">
            <a:off x="2880995" y="2705100"/>
            <a:ext cx="805656" cy="2608263"/>
          </a:xfrm>
          <a:custGeom>
            <a:avLst/>
            <a:gdLst>
              <a:gd name="T0" fmla="*/ 0 w 625"/>
              <a:gd name="T1" fmla="*/ 2147483647 h 917"/>
              <a:gd name="T2" fmla="*/ 2147483647 w 625"/>
              <a:gd name="T3" fmla="*/ 2147483647 h 917"/>
              <a:gd name="T4" fmla="*/ 2147483647 w 625"/>
              <a:gd name="T5" fmla="*/ 2147483647 h 917"/>
              <a:gd name="T6" fmla="*/ 2147483647 w 625"/>
              <a:gd name="T7" fmla="*/ 0 h 9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917"/>
              <a:gd name="T14" fmla="*/ 625 w 625"/>
              <a:gd name="T15" fmla="*/ 917 h 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917">
                <a:moveTo>
                  <a:pt x="0" y="917"/>
                </a:moveTo>
                <a:lnTo>
                  <a:pt x="283" y="378"/>
                </a:lnTo>
                <a:lnTo>
                  <a:pt x="320" y="495"/>
                </a:lnTo>
                <a:lnTo>
                  <a:pt x="6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5" name="Group 115"/>
          <p:cNvGrpSpPr>
            <a:grpSpLocks/>
          </p:cNvGrpSpPr>
          <p:nvPr/>
        </p:nvGrpSpPr>
        <p:grpSpPr bwMode="auto">
          <a:xfrm>
            <a:off x="4812901" y="3709988"/>
            <a:ext cx="1483371" cy="1564778"/>
            <a:chOff x="2600" y="2047"/>
            <a:chExt cx="952" cy="1434"/>
          </a:xfrm>
        </p:grpSpPr>
        <p:sp>
          <p:nvSpPr>
            <p:cNvPr id="66" name="Freeform 111"/>
            <p:cNvSpPr>
              <a:spLocks/>
            </p:cNvSpPr>
            <p:nvPr/>
          </p:nvSpPr>
          <p:spPr bwMode="auto">
            <a:xfrm flipH="1">
              <a:off x="2600" y="2047"/>
              <a:ext cx="946" cy="1433"/>
            </a:xfrm>
            <a:custGeom>
              <a:avLst/>
              <a:gdLst>
                <a:gd name="T0" fmla="*/ 0 w 625"/>
                <a:gd name="T1" fmla="*/ 50958 h 917"/>
                <a:gd name="T2" fmla="*/ 11802 w 625"/>
                <a:gd name="T3" fmla="*/ 21036 h 917"/>
                <a:gd name="T4" fmla="*/ 13336 w 625"/>
                <a:gd name="T5" fmla="*/ 27541 h 917"/>
                <a:gd name="T6" fmla="*/ 26060 w 625"/>
                <a:gd name="T7" fmla="*/ 0 h 9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5"/>
                <a:gd name="T13" fmla="*/ 0 h 917"/>
                <a:gd name="T14" fmla="*/ 625 w 625"/>
                <a:gd name="T15" fmla="*/ 917 h 9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5" h="917">
                  <a:moveTo>
                    <a:pt x="0" y="917"/>
                  </a:moveTo>
                  <a:lnTo>
                    <a:pt x="283" y="378"/>
                  </a:lnTo>
                  <a:lnTo>
                    <a:pt x="320" y="495"/>
                  </a:lnTo>
                  <a:lnTo>
                    <a:pt x="625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7" name="Freeform 112"/>
            <p:cNvSpPr>
              <a:spLocks/>
            </p:cNvSpPr>
            <p:nvPr/>
          </p:nvSpPr>
          <p:spPr bwMode="auto">
            <a:xfrm flipH="1">
              <a:off x="2939" y="2119"/>
              <a:ext cx="613" cy="1362"/>
            </a:xfrm>
            <a:custGeom>
              <a:avLst/>
              <a:gdLst>
                <a:gd name="T0" fmla="*/ 0 w 625"/>
                <a:gd name="T1" fmla="*/ 19511 h 917"/>
                <a:gd name="T2" fmla="*/ 5 w 625"/>
                <a:gd name="T3" fmla="*/ 8050 h 917"/>
                <a:gd name="T4" fmla="*/ 6 w 625"/>
                <a:gd name="T5" fmla="*/ 10527 h 917"/>
                <a:gd name="T6" fmla="*/ 12 w 625"/>
                <a:gd name="T7" fmla="*/ 0 h 9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5"/>
                <a:gd name="T13" fmla="*/ 0 h 917"/>
                <a:gd name="T14" fmla="*/ 625 w 625"/>
                <a:gd name="T15" fmla="*/ 917 h 9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5" h="917">
                  <a:moveTo>
                    <a:pt x="0" y="917"/>
                  </a:moveTo>
                  <a:lnTo>
                    <a:pt x="283" y="378"/>
                  </a:lnTo>
                  <a:lnTo>
                    <a:pt x="320" y="495"/>
                  </a:lnTo>
                  <a:lnTo>
                    <a:pt x="625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8" name="Freeform 113"/>
          <p:cNvSpPr>
            <a:spLocks/>
          </p:cNvSpPr>
          <p:nvPr/>
        </p:nvSpPr>
        <p:spPr bwMode="auto">
          <a:xfrm flipH="1">
            <a:off x="5845810" y="3790950"/>
            <a:ext cx="1480837" cy="1522413"/>
          </a:xfrm>
          <a:custGeom>
            <a:avLst/>
            <a:gdLst>
              <a:gd name="T0" fmla="*/ 0 w 625"/>
              <a:gd name="T1" fmla="*/ 2147483647 h 917"/>
              <a:gd name="T2" fmla="*/ 2147483647 w 625"/>
              <a:gd name="T3" fmla="*/ 2147483647 h 917"/>
              <a:gd name="T4" fmla="*/ 2147483647 w 625"/>
              <a:gd name="T5" fmla="*/ 2147483647 h 917"/>
              <a:gd name="T6" fmla="*/ 2147483647 w 625"/>
              <a:gd name="T7" fmla="*/ 0 h 9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917"/>
              <a:gd name="T14" fmla="*/ 625 w 625"/>
              <a:gd name="T15" fmla="*/ 917 h 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917">
                <a:moveTo>
                  <a:pt x="0" y="917"/>
                </a:moveTo>
                <a:lnTo>
                  <a:pt x="283" y="378"/>
                </a:lnTo>
                <a:lnTo>
                  <a:pt x="320" y="495"/>
                </a:lnTo>
                <a:lnTo>
                  <a:pt x="6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" name="Freeform 114"/>
          <p:cNvSpPr>
            <a:spLocks/>
          </p:cNvSpPr>
          <p:nvPr/>
        </p:nvSpPr>
        <p:spPr bwMode="auto">
          <a:xfrm flipH="1">
            <a:off x="4916716" y="4210050"/>
            <a:ext cx="252341" cy="1865314"/>
          </a:xfrm>
          <a:custGeom>
            <a:avLst/>
            <a:gdLst>
              <a:gd name="T0" fmla="*/ 0 w 625"/>
              <a:gd name="T1" fmla="*/ 2147483647 h 917"/>
              <a:gd name="T2" fmla="*/ 2147483647 w 625"/>
              <a:gd name="T3" fmla="*/ 2147483647 h 917"/>
              <a:gd name="T4" fmla="*/ 2147483647 w 625"/>
              <a:gd name="T5" fmla="*/ 2147483647 h 917"/>
              <a:gd name="T6" fmla="*/ 2147483647 w 625"/>
              <a:gd name="T7" fmla="*/ 0 h 9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917"/>
              <a:gd name="T14" fmla="*/ 625 w 625"/>
              <a:gd name="T15" fmla="*/ 917 h 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917">
                <a:moveTo>
                  <a:pt x="0" y="917"/>
                </a:moveTo>
                <a:lnTo>
                  <a:pt x="283" y="378"/>
                </a:lnTo>
                <a:lnTo>
                  <a:pt x="320" y="495"/>
                </a:lnTo>
                <a:lnTo>
                  <a:pt x="6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0" name="Freeform 110"/>
          <p:cNvSpPr>
            <a:spLocks/>
          </p:cNvSpPr>
          <p:nvPr/>
        </p:nvSpPr>
        <p:spPr bwMode="auto">
          <a:xfrm flipH="1">
            <a:off x="3962399" y="3400426"/>
            <a:ext cx="1221105" cy="1881187"/>
          </a:xfrm>
          <a:custGeom>
            <a:avLst/>
            <a:gdLst>
              <a:gd name="T0" fmla="*/ 0 w 625"/>
              <a:gd name="T1" fmla="*/ 2147483647 h 917"/>
              <a:gd name="T2" fmla="*/ 2147483647 w 625"/>
              <a:gd name="T3" fmla="*/ 2147483647 h 917"/>
              <a:gd name="T4" fmla="*/ 2147483647 w 625"/>
              <a:gd name="T5" fmla="*/ 2147483647 h 917"/>
              <a:gd name="T6" fmla="*/ 2147483647 w 625"/>
              <a:gd name="T7" fmla="*/ 0 h 917"/>
              <a:gd name="T8" fmla="*/ 0 60000 65536"/>
              <a:gd name="T9" fmla="*/ 0 60000 65536"/>
              <a:gd name="T10" fmla="*/ 0 60000 65536"/>
              <a:gd name="T11" fmla="*/ 0 60000 65536"/>
              <a:gd name="T12" fmla="*/ 0 w 625"/>
              <a:gd name="T13" fmla="*/ 0 h 917"/>
              <a:gd name="T14" fmla="*/ 625 w 625"/>
              <a:gd name="T15" fmla="*/ 917 h 9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25" h="917">
                <a:moveTo>
                  <a:pt x="0" y="917"/>
                </a:moveTo>
                <a:lnTo>
                  <a:pt x="283" y="378"/>
                </a:lnTo>
                <a:lnTo>
                  <a:pt x="320" y="495"/>
                </a:lnTo>
                <a:lnTo>
                  <a:pt x="62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2" name="Group 101"/>
          <p:cNvGrpSpPr>
            <a:grpSpLocks/>
          </p:cNvGrpSpPr>
          <p:nvPr/>
        </p:nvGrpSpPr>
        <p:grpSpPr bwMode="auto">
          <a:xfrm>
            <a:off x="7046590" y="4621101"/>
            <a:ext cx="1743075" cy="792162"/>
            <a:chOff x="4072" y="3075"/>
            <a:chExt cx="1098" cy="499"/>
          </a:xfrm>
        </p:grpSpPr>
        <p:sp>
          <p:nvSpPr>
            <p:cNvPr id="93" name="Text Box 99"/>
            <p:cNvSpPr txBox="1">
              <a:spLocks noChangeArrowheads="1"/>
            </p:cNvSpPr>
            <p:nvPr/>
          </p:nvSpPr>
          <p:spPr bwMode="auto">
            <a:xfrm>
              <a:off x="4433" y="3075"/>
              <a:ext cx="737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dirty="0">
                  <a:solidFill>
                    <a:srgbClr val="FF0000"/>
                  </a:solidFill>
                </a:rPr>
                <a:t>vitesse de rotation bras</a:t>
              </a:r>
            </a:p>
          </p:txBody>
        </p:sp>
        <p:sp>
          <p:nvSpPr>
            <p:cNvPr id="94" name="Freeform 100"/>
            <p:cNvSpPr>
              <a:spLocks/>
            </p:cNvSpPr>
            <p:nvPr/>
          </p:nvSpPr>
          <p:spPr bwMode="auto">
            <a:xfrm flipH="1" flipV="1">
              <a:off x="4072" y="3239"/>
              <a:ext cx="379" cy="335"/>
            </a:xfrm>
            <a:custGeom>
              <a:avLst/>
              <a:gdLst>
                <a:gd name="T0" fmla="*/ 51 w 487"/>
                <a:gd name="T1" fmla="*/ 0 h 305"/>
                <a:gd name="T2" fmla="*/ 42 w 487"/>
                <a:gd name="T3" fmla="*/ 539 h 305"/>
                <a:gd name="T4" fmla="*/ 0 w 487"/>
                <a:gd name="T5" fmla="*/ 711 h 305"/>
                <a:gd name="T6" fmla="*/ 0 60000 65536"/>
                <a:gd name="T7" fmla="*/ 0 60000 65536"/>
                <a:gd name="T8" fmla="*/ 0 60000 65536"/>
                <a:gd name="T9" fmla="*/ 0 w 487"/>
                <a:gd name="T10" fmla="*/ 0 h 305"/>
                <a:gd name="T11" fmla="*/ 487 w 487"/>
                <a:gd name="T12" fmla="*/ 305 h 3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7" h="305">
                  <a:moveTo>
                    <a:pt x="487" y="0"/>
                  </a:moveTo>
                  <a:cubicBezTo>
                    <a:pt x="484" y="90"/>
                    <a:pt x="481" y="181"/>
                    <a:pt x="400" y="232"/>
                  </a:cubicBezTo>
                  <a:cubicBezTo>
                    <a:pt x="319" y="283"/>
                    <a:pt x="61" y="293"/>
                    <a:pt x="0" y="305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1436536" y="5148150"/>
            <a:ext cx="7575855" cy="1397903"/>
            <a:chOff x="1436536" y="5148150"/>
            <a:chExt cx="7575855" cy="1397903"/>
          </a:xfrm>
        </p:grpSpPr>
        <p:grpSp>
          <p:nvGrpSpPr>
            <p:cNvPr id="6" name="Groupe 5"/>
            <p:cNvGrpSpPr/>
            <p:nvPr/>
          </p:nvGrpSpPr>
          <p:grpSpPr>
            <a:xfrm>
              <a:off x="1436536" y="5148150"/>
              <a:ext cx="7575855" cy="1397903"/>
              <a:chOff x="1528998" y="4725179"/>
              <a:chExt cx="7575855" cy="1397903"/>
            </a:xfrm>
          </p:grpSpPr>
          <p:grpSp>
            <p:nvGrpSpPr>
              <p:cNvPr id="5" name="Groupe 4"/>
              <p:cNvGrpSpPr/>
              <p:nvPr/>
            </p:nvGrpSpPr>
            <p:grpSpPr>
              <a:xfrm>
                <a:off x="1528998" y="4725179"/>
                <a:ext cx="7575855" cy="1362075"/>
                <a:chOff x="1528692" y="5138737"/>
                <a:chExt cx="7575855" cy="1362075"/>
              </a:xfrm>
            </p:grpSpPr>
            <p:sp>
              <p:nvSpPr>
                <p:cNvPr id="47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5106823" y="5186362"/>
                  <a:ext cx="12192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200" dirty="0">
                      <a:solidFill>
                        <a:srgbClr val="000000"/>
                      </a:solidFill>
                    </a:rPr>
                    <a:t>Moteur électrique</a:t>
                  </a:r>
                  <a:endParaRPr lang="fr-FR" dirty="0"/>
                </a:p>
              </p:txBody>
            </p:sp>
            <p:grpSp>
              <p:nvGrpSpPr>
                <p:cNvPr id="3" name="Groupe 2"/>
                <p:cNvGrpSpPr/>
                <p:nvPr/>
              </p:nvGrpSpPr>
              <p:grpSpPr>
                <a:xfrm>
                  <a:off x="1528692" y="5138737"/>
                  <a:ext cx="7575855" cy="1362075"/>
                  <a:chOff x="1528692" y="5138737"/>
                  <a:chExt cx="7575855" cy="1362075"/>
                </a:xfrm>
              </p:grpSpPr>
              <p:sp>
                <p:nvSpPr>
                  <p:cNvPr id="46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3353354" y="5227637"/>
                    <a:ext cx="1305741" cy="47148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wrap="none" anchor="ctr"/>
                  <a:lstStyle/>
                  <a:p>
                    <a:pPr algn="ctr"/>
                    <a:r>
                      <a:rPr lang="fr-FR" sz="1200" dirty="0">
                        <a:solidFill>
                          <a:srgbClr val="000000"/>
                        </a:solidFill>
                      </a:rPr>
                      <a:t>Correcteur</a:t>
                    </a:r>
                    <a:endParaRPr lang="fr-FR" dirty="0"/>
                  </a:p>
                </p:txBody>
              </p:sp>
              <p:grpSp>
                <p:nvGrpSpPr>
                  <p:cNvPr id="2" name="Groupe 1"/>
                  <p:cNvGrpSpPr/>
                  <p:nvPr/>
                </p:nvGrpSpPr>
                <p:grpSpPr>
                  <a:xfrm>
                    <a:off x="1528692" y="5138737"/>
                    <a:ext cx="7575855" cy="1362075"/>
                    <a:chOff x="1528692" y="5138737"/>
                    <a:chExt cx="7575855" cy="1362075"/>
                  </a:xfrm>
                </p:grpSpPr>
                <p:grpSp>
                  <p:nvGrpSpPr>
                    <p:cNvPr id="73" name="Group 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28692" y="5138737"/>
                      <a:ext cx="7575855" cy="1362075"/>
                      <a:chOff x="-122" y="3391"/>
                      <a:chExt cx="5642" cy="858"/>
                    </a:xfrm>
                  </p:grpSpPr>
                  <p:sp>
                    <p:nvSpPr>
                      <p:cNvPr id="76" name="Line 4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09" y="3600"/>
                        <a:ext cx="191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74" name="AutoShape 4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720" y="3456"/>
                        <a:ext cx="384" cy="336"/>
                      </a:xfrm>
                      <a:prstGeom prst="flowChartSummingJunction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75" name="Line 41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-122" y="3616"/>
                        <a:ext cx="842" cy="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77" name="Line 4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68" y="3600"/>
                        <a:ext cx="144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78" name="Line 4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984" y="3600"/>
                        <a:ext cx="144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79" name="Rectangle 4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7" y="3391"/>
                        <a:ext cx="2209" cy="4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prstDash val="dash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 sz="1600" dirty="0"/>
                      </a:p>
                    </p:txBody>
                  </p:sp>
                  <p:sp>
                    <p:nvSpPr>
                      <p:cNvPr id="80" name="Text Box 4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400" y="3465"/>
                        <a:ext cx="768" cy="21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algn="ctr" eaLnBrk="1" hangingPunct="1"/>
                        <a:endParaRPr lang="fr-FR" sz="1600" dirty="0"/>
                      </a:p>
                    </p:txBody>
                  </p:sp>
                  <p:sp>
                    <p:nvSpPr>
                      <p:cNvPr id="81" name="Text Box 4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12" y="3476"/>
                        <a:ext cx="672" cy="21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eaLnBrk="1" hangingPunct="1"/>
                        <a:endParaRPr lang="fr-FR" sz="1600"/>
                      </a:p>
                    </p:txBody>
                  </p:sp>
                  <p:sp>
                    <p:nvSpPr>
                      <p:cNvPr id="82" name="Text Box 4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131" y="3481"/>
                        <a:ext cx="720" cy="2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algn="r" eaLnBrk="1" hangingPunct="1"/>
                        <a:endParaRPr lang="fr-FR" sz="1600" dirty="0"/>
                      </a:p>
                    </p:txBody>
                  </p:sp>
                  <p:sp>
                    <p:nvSpPr>
                      <p:cNvPr id="83" name="Line 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848" y="3600"/>
                        <a:ext cx="672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4" name="Line 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32" y="3600"/>
                        <a:ext cx="0" cy="48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5" name="Line 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 flipV="1">
                        <a:off x="3451" y="4080"/>
                        <a:ext cx="1781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6" name="Text Box 5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496" y="3971"/>
                        <a:ext cx="955" cy="27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square" lIns="36000" tIns="36000" rIns="36000" bIns="36000"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algn="ctr" eaLnBrk="1" hangingPunct="1"/>
                        <a:endParaRPr lang="fr-FR" sz="1200" dirty="0"/>
                      </a:p>
                      <a:p>
                        <a:pPr algn="ctr" eaLnBrk="1" hangingPunct="1"/>
                        <a:endParaRPr lang="fr-FR" sz="1200" dirty="0"/>
                      </a:p>
                    </p:txBody>
                  </p:sp>
                  <p:sp>
                    <p:nvSpPr>
                      <p:cNvPr id="87" name="Line 5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912" y="3792"/>
                        <a:ext cx="0" cy="28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 type="triangle" w="med" len="med"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8" name="Line 54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912" y="4080"/>
                        <a:ext cx="1584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89" name="Line 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104" y="3600"/>
                        <a:ext cx="144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90" name="Text Box 5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704" y="3522"/>
                        <a:ext cx="288" cy="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fr-FR" sz="1600" dirty="0"/>
                          <a:t>+</a:t>
                        </a:r>
                      </a:p>
                    </p:txBody>
                  </p:sp>
                  <p:sp>
                    <p:nvSpPr>
                      <p:cNvPr id="91" name="Text Box 57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16" y="3594"/>
                        <a:ext cx="288" cy="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>
                        <a:spAutoFit/>
                      </a:bodyPr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Times New Roman" pitchFamily="18" charset="0"/>
                          </a:defRPr>
                        </a:lvl9pPr>
                      </a:lstStyle>
                      <a:p>
                        <a:pPr eaLnBrk="1" hangingPunct="1"/>
                        <a:r>
                          <a:rPr lang="fr-FR" sz="1600" dirty="0"/>
                          <a:t>-</a:t>
                        </a:r>
                      </a:p>
                    </p:txBody>
                  </p:sp>
                </p:grpSp>
                <p:sp>
                  <p:nvSpPr>
                    <p:cNvPr id="95" name="Text Box 5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6498" y="5394551"/>
                      <a:ext cx="670985" cy="23428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36000" tIns="36000" rIns="36000" bIns="36000">
                      <a:spAutoFit/>
                    </a:bodyPr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algn="ctr" eaLnBrk="1" hangingPunct="1"/>
                      <a:r>
                        <a:rPr lang="fr-FR" sz="1050" dirty="0"/>
                        <a:t>Adaptateur</a:t>
                      </a:r>
                    </a:p>
                  </p:txBody>
                </p:sp>
              </p:grpSp>
            </p:grpSp>
          </p:grpSp>
          <p:sp>
            <p:nvSpPr>
              <p:cNvPr id="48" name="Text Box 77"/>
              <p:cNvSpPr txBox="1">
                <a:spLocks noChangeArrowheads="1"/>
              </p:cNvSpPr>
              <p:nvPr/>
            </p:nvSpPr>
            <p:spPr bwMode="auto">
              <a:xfrm>
                <a:off x="6072252" y="4877191"/>
                <a:ext cx="1066800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200" dirty="0">
                    <a:solidFill>
                      <a:srgbClr val="000000"/>
                    </a:solidFill>
                  </a:rPr>
                  <a:t>Transmetteurs</a:t>
                </a:r>
                <a:endParaRPr lang="fr-FR" dirty="0"/>
              </a:p>
            </p:txBody>
          </p:sp>
          <p:sp>
            <p:nvSpPr>
              <p:cNvPr id="49" name="Text Box 78"/>
              <p:cNvSpPr txBox="1">
                <a:spLocks noChangeArrowheads="1"/>
              </p:cNvSpPr>
              <p:nvPr/>
            </p:nvSpPr>
            <p:spPr bwMode="auto">
              <a:xfrm>
                <a:off x="7453377" y="4899416"/>
                <a:ext cx="1143000" cy="27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200" dirty="0">
                    <a:solidFill>
                      <a:srgbClr val="000000"/>
                    </a:solidFill>
                  </a:rPr>
                  <a:t>bras</a:t>
                </a:r>
                <a:endParaRPr lang="fr-FR" dirty="0"/>
              </a:p>
            </p:txBody>
          </p:sp>
          <p:sp>
            <p:nvSpPr>
              <p:cNvPr id="50" name="Text Box 82"/>
              <p:cNvSpPr txBox="1">
                <a:spLocks noChangeArrowheads="1"/>
              </p:cNvSpPr>
              <p:nvPr/>
            </p:nvSpPr>
            <p:spPr bwMode="auto">
              <a:xfrm>
                <a:off x="5133087" y="5661417"/>
                <a:ext cx="106933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200" dirty="0">
                    <a:solidFill>
                      <a:srgbClr val="000000"/>
                    </a:solidFill>
                  </a:rPr>
                  <a:t>Potentiomètre angulaire</a:t>
                </a:r>
                <a:endParaRPr lang="fr-FR" dirty="0"/>
              </a:p>
            </p:txBody>
          </p:sp>
        </p:grpSp>
        <p:sp>
          <p:nvSpPr>
            <p:cNvPr id="7" name="ZoneTexte 6"/>
            <p:cNvSpPr txBox="1"/>
            <p:nvPr/>
          </p:nvSpPr>
          <p:spPr>
            <a:xfrm>
              <a:off x="1663259" y="5717498"/>
              <a:ext cx="158501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00" dirty="0"/>
                <a:t>Carte commande</a:t>
              </a:r>
            </a:p>
          </p:txBody>
        </p:sp>
      </p:grpSp>
      <p:pic>
        <p:nvPicPr>
          <p:cNvPr id="9" name="Systèmes labo">
            <a:hlinkClick r:id="" action="ppaction://media"/>
            <a:extLst>
              <a:ext uri="{FF2B5EF4-FFF2-40B4-BE49-F238E27FC236}">
                <a16:creationId xmlns:a16="http://schemas.microsoft.com/office/drawing/2014/main" id="{88D76D66-ABD8-7B52-8CE1-85334C5285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19889" end="38749.9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38899" y="80029"/>
            <a:ext cx="1117110" cy="76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2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60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24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9" fill="hold" display="0">
                  <p:stCondLst>
                    <p:cond delay="indefinite"/>
                  </p:stCondLst>
                </p:cTn>
                <p:tgtEl>
                  <p:spTgt spid="62"/>
                </p:tgtEl>
              </p:cMediaNode>
            </p:video>
            <p:video fullScrn="1">
              <p:cMediaNode vol="80000">
                <p:cTn id="6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4" grpId="0" animBg="1"/>
      <p:bldP spid="68" grpId="0" animBg="1"/>
      <p:bldP spid="69" grpId="0" animBg="1"/>
      <p:bldP spid="7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23963" y="8921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système asservi</a:t>
            </a:r>
          </a:p>
        </p:txBody>
      </p:sp>
      <p:pic>
        <p:nvPicPr>
          <p:cNvPr id="4" name="nao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0000" b="15277"/>
          <a:stretch/>
        </p:blipFill>
        <p:spPr>
          <a:xfrm>
            <a:off x="3183731" y="1349375"/>
            <a:ext cx="3857625" cy="5124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519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23963" y="8921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système asservi</a:t>
            </a:r>
          </a:p>
        </p:txBody>
      </p:sp>
      <p:pic>
        <p:nvPicPr>
          <p:cNvPr id="6" name="Média en ligne 5" title="Evolution Of Boston Dynamics Since 2012">
            <a:hlinkClick r:id="" action="ppaction://media"/>
            <a:extLst>
              <a:ext uri="{FF2B5EF4-FFF2-40B4-BE49-F238E27FC236}">
                <a16:creationId xmlns:a16="http://schemas.microsoft.com/office/drawing/2014/main" id="{D1C7F3EB-50B8-FE16-35F6-50D7DA9039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71600" y="1551346"/>
            <a:ext cx="7398436" cy="417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1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>
            <a:extLst>
              <a:ext uri="{FF2B5EF4-FFF2-40B4-BE49-F238E27FC236}">
                <a16:creationId xmlns:a16="http://schemas.microsoft.com/office/drawing/2014/main" id="{89E7F17F-4C3B-033F-848E-84B3837AD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3" name="Text Box 57">
            <a:extLst>
              <a:ext uri="{FF2B5EF4-FFF2-40B4-BE49-F238E27FC236}">
                <a16:creationId xmlns:a16="http://schemas.microsoft.com/office/drawing/2014/main" id="{1CE707B1-0B01-E0BD-E988-DB6EB2AB9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3963" y="8921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système asservi</a:t>
            </a:r>
          </a:p>
        </p:txBody>
      </p:sp>
      <p:pic>
        <p:nvPicPr>
          <p:cNvPr id="4" name="Média en ligne 3" title="Vidéos chaîne de montage de voitures, presque entièrement robotisé impressionnant!">
            <a:hlinkClick r:id="" action="ppaction://media"/>
            <a:extLst>
              <a:ext uri="{FF2B5EF4-FFF2-40B4-BE49-F238E27FC236}">
                <a16:creationId xmlns:a16="http://schemas.microsoft.com/office/drawing/2014/main" id="{9617939A-33B7-3C9E-C196-B1A6E0189DD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6082" y="1637414"/>
            <a:ext cx="7310456" cy="412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1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23963" y="8921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Exemples de système asservi</a:t>
            </a:r>
          </a:p>
        </p:txBody>
      </p:sp>
      <p:pic>
        <p:nvPicPr>
          <p:cNvPr id="4" name="Truffes_en_chocolat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828.3176" end="7763.700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3962" y="1507548"/>
            <a:ext cx="7744179" cy="4356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35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schéma-bloc</a:t>
            </a:r>
          </a:p>
        </p:txBody>
      </p:sp>
      <p:sp>
        <p:nvSpPr>
          <p:cNvPr id="100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10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4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8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9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0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1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12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3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14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5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6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7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8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9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0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1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22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3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24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5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6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127" name="Object 38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Object 3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" name="Rectangle 41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130" name="Group 104"/>
          <p:cNvGrpSpPr>
            <a:grpSpLocks/>
          </p:cNvGrpSpPr>
          <p:nvPr/>
        </p:nvGrpSpPr>
        <p:grpSpPr bwMode="auto">
          <a:xfrm>
            <a:off x="3195638" y="2562225"/>
            <a:ext cx="3892550" cy="2389188"/>
            <a:chOff x="2031" y="2688"/>
            <a:chExt cx="2452" cy="1505"/>
          </a:xfrm>
        </p:grpSpPr>
        <p:grpSp>
          <p:nvGrpSpPr>
            <p:cNvPr id="131" name="Group 68"/>
            <p:cNvGrpSpPr>
              <a:grpSpLocks/>
            </p:cNvGrpSpPr>
            <p:nvPr/>
          </p:nvGrpSpPr>
          <p:grpSpPr bwMode="auto">
            <a:xfrm>
              <a:off x="2031" y="2981"/>
              <a:ext cx="2452" cy="1212"/>
              <a:chOff x="6929" y="4135"/>
              <a:chExt cx="3093" cy="1531"/>
            </a:xfrm>
          </p:grpSpPr>
          <p:sp>
            <p:nvSpPr>
              <p:cNvPr id="133" name="Line 69"/>
              <p:cNvSpPr>
                <a:spLocks noChangeShapeType="1"/>
              </p:cNvSpPr>
              <p:nvPr/>
            </p:nvSpPr>
            <p:spPr bwMode="auto">
              <a:xfrm>
                <a:off x="8580" y="4906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Text Box 70"/>
              <p:cNvSpPr txBox="1">
                <a:spLocks noChangeArrowheads="1"/>
              </p:cNvSpPr>
              <p:nvPr/>
            </p:nvSpPr>
            <p:spPr bwMode="auto">
              <a:xfrm>
                <a:off x="7313" y="4588"/>
                <a:ext cx="227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E</a:t>
                </a:r>
                <a:r>
                  <a:rPr lang="fr-FR" sz="1600" baseline="-25000"/>
                  <a:t>1</a:t>
                </a:r>
                <a:endParaRPr lang="fr-FR" sz="2400"/>
              </a:p>
            </p:txBody>
          </p:sp>
          <p:sp>
            <p:nvSpPr>
              <p:cNvPr id="135" name="Oval 71"/>
              <p:cNvSpPr>
                <a:spLocks noChangeArrowheads="1"/>
              </p:cNvSpPr>
              <p:nvPr/>
            </p:nvSpPr>
            <p:spPr bwMode="auto">
              <a:xfrm>
                <a:off x="8002" y="4620"/>
                <a:ext cx="566" cy="566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6" name="Line 72"/>
              <p:cNvSpPr>
                <a:spLocks noChangeShapeType="1"/>
              </p:cNvSpPr>
              <p:nvPr/>
            </p:nvSpPr>
            <p:spPr bwMode="auto">
              <a:xfrm>
                <a:off x="6929" y="4907"/>
                <a:ext cx="10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7" name="Line 73"/>
              <p:cNvSpPr>
                <a:spLocks noChangeShapeType="1"/>
              </p:cNvSpPr>
              <p:nvPr/>
            </p:nvSpPr>
            <p:spPr bwMode="auto">
              <a:xfrm rot="-5400000">
                <a:off x="8054" y="5404"/>
                <a:ext cx="4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8" name="Line 74"/>
              <p:cNvSpPr>
                <a:spLocks noChangeShapeType="1"/>
              </p:cNvSpPr>
              <p:nvPr/>
            </p:nvSpPr>
            <p:spPr bwMode="auto">
              <a:xfrm>
                <a:off x="8092" y="4712"/>
                <a:ext cx="382" cy="3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9" name="Line 75"/>
              <p:cNvSpPr>
                <a:spLocks noChangeShapeType="1"/>
              </p:cNvSpPr>
              <p:nvPr/>
            </p:nvSpPr>
            <p:spPr bwMode="auto">
              <a:xfrm flipH="1">
                <a:off x="8091" y="4720"/>
                <a:ext cx="382" cy="3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0" name="Text Box 76"/>
              <p:cNvSpPr txBox="1">
                <a:spLocks noChangeArrowheads="1"/>
              </p:cNvSpPr>
              <p:nvPr/>
            </p:nvSpPr>
            <p:spPr bwMode="auto">
              <a:xfrm>
                <a:off x="8062" y="4789"/>
                <a:ext cx="170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+</a:t>
                </a:r>
                <a:endParaRPr lang="fr-FR" sz="2400"/>
              </a:p>
            </p:txBody>
          </p:sp>
          <p:sp>
            <p:nvSpPr>
              <p:cNvPr id="141" name="Text Box 77"/>
              <p:cNvSpPr txBox="1">
                <a:spLocks noChangeArrowheads="1"/>
              </p:cNvSpPr>
              <p:nvPr/>
            </p:nvSpPr>
            <p:spPr bwMode="auto">
              <a:xfrm>
                <a:off x="8250" y="4931"/>
                <a:ext cx="170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-</a:t>
                </a:r>
                <a:endParaRPr lang="fr-FR" sz="2400"/>
              </a:p>
            </p:txBody>
          </p:sp>
          <p:sp>
            <p:nvSpPr>
              <p:cNvPr id="142" name="Text Box 78"/>
              <p:cNvSpPr txBox="1">
                <a:spLocks noChangeArrowheads="1"/>
              </p:cNvSpPr>
              <p:nvPr/>
            </p:nvSpPr>
            <p:spPr bwMode="auto">
              <a:xfrm>
                <a:off x="7965" y="5383"/>
                <a:ext cx="227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E</a:t>
                </a:r>
                <a:r>
                  <a:rPr lang="fr-FR" sz="1600" baseline="-25000"/>
                  <a:t>2</a:t>
                </a:r>
                <a:endParaRPr lang="fr-FR" sz="2400"/>
              </a:p>
            </p:txBody>
          </p:sp>
          <p:sp>
            <p:nvSpPr>
              <p:cNvPr id="143" name="Line 79"/>
              <p:cNvSpPr>
                <a:spLocks noChangeShapeType="1"/>
              </p:cNvSpPr>
              <p:nvPr/>
            </p:nvSpPr>
            <p:spPr bwMode="auto">
              <a:xfrm rot="5400000" flipV="1">
                <a:off x="8025" y="4382"/>
                <a:ext cx="49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Text Box 80"/>
              <p:cNvSpPr txBox="1">
                <a:spLocks noChangeArrowheads="1"/>
              </p:cNvSpPr>
              <p:nvPr/>
            </p:nvSpPr>
            <p:spPr bwMode="auto">
              <a:xfrm>
                <a:off x="8221" y="4623"/>
                <a:ext cx="170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+</a:t>
                </a:r>
                <a:endParaRPr lang="fr-FR" sz="2400"/>
              </a:p>
            </p:txBody>
          </p:sp>
          <p:sp>
            <p:nvSpPr>
              <p:cNvPr id="145" name="Text Box 81"/>
              <p:cNvSpPr txBox="1">
                <a:spLocks noChangeArrowheads="1"/>
              </p:cNvSpPr>
              <p:nvPr/>
            </p:nvSpPr>
            <p:spPr bwMode="auto">
              <a:xfrm>
                <a:off x="7981" y="4168"/>
                <a:ext cx="227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E</a:t>
                </a:r>
                <a:r>
                  <a:rPr lang="fr-FR" sz="1600" baseline="-25000"/>
                  <a:t>3</a:t>
                </a:r>
                <a:endParaRPr lang="fr-FR" sz="2400"/>
              </a:p>
            </p:txBody>
          </p:sp>
          <p:sp>
            <p:nvSpPr>
              <p:cNvPr id="146" name="Text Box 82"/>
              <p:cNvSpPr txBox="1">
                <a:spLocks noChangeArrowheads="1"/>
              </p:cNvSpPr>
              <p:nvPr/>
            </p:nvSpPr>
            <p:spPr bwMode="auto">
              <a:xfrm>
                <a:off x="8700" y="4581"/>
                <a:ext cx="1322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de-DE" sz="1600">
                    <a:solidFill>
                      <a:srgbClr val="FF0000"/>
                    </a:solidFill>
                  </a:rPr>
                  <a:t>S = E</a:t>
                </a:r>
                <a:r>
                  <a:rPr lang="de-DE" sz="1600" baseline="-25000">
                    <a:solidFill>
                      <a:srgbClr val="FF0000"/>
                    </a:solidFill>
                  </a:rPr>
                  <a:t>1</a:t>
                </a:r>
                <a:r>
                  <a:rPr lang="de-DE" sz="1600">
                    <a:solidFill>
                      <a:srgbClr val="FF0000"/>
                    </a:solidFill>
                  </a:rPr>
                  <a:t>-E</a:t>
                </a:r>
                <a:r>
                  <a:rPr lang="de-DE" sz="1600" baseline="-25000">
                    <a:solidFill>
                      <a:srgbClr val="FF0000"/>
                    </a:solidFill>
                  </a:rPr>
                  <a:t>2</a:t>
                </a:r>
                <a:r>
                  <a:rPr lang="de-DE" sz="1600">
                    <a:solidFill>
                      <a:srgbClr val="FF0000"/>
                    </a:solidFill>
                  </a:rPr>
                  <a:t>+E</a:t>
                </a:r>
                <a:r>
                  <a:rPr lang="de-DE" sz="1600" baseline="-25000">
                    <a:solidFill>
                      <a:srgbClr val="FF0000"/>
                    </a:solidFill>
                  </a:rPr>
                  <a:t>3</a:t>
                </a:r>
                <a:endParaRPr lang="fr-FR" sz="2400"/>
              </a:p>
            </p:txBody>
          </p:sp>
        </p:grpSp>
        <p:sp>
          <p:nvSpPr>
            <p:cNvPr id="132" name="Text Box 83"/>
            <p:cNvSpPr txBox="1">
              <a:spLocks noChangeArrowheads="1"/>
            </p:cNvSpPr>
            <p:nvPr/>
          </p:nvSpPr>
          <p:spPr bwMode="auto">
            <a:xfrm>
              <a:off x="2594" y="2688"/>
              <a:ext cx="10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Le sommateur</a:t>
              </a:r>
            </a:p>
          </p:txBody>
        </p:sp>
      </p:grpSp>
      <p:grpSp>
        <p:nvGrpSpPr>
          <p:cNvPr id="147" name="Group 108"/>
          <p:cNvGrpSpPr>
            <a:grpSpLocks/>
          </p:cNvGrpSpPr>
          <p:nvPr/>
        </p:nvGrpSpPr>
        <p:grpSpPr bwMode="auto">
          <a:xfrm>
            <a:off x="2184400" y="2540000"/>
            <a:ext cx="5732463" cy="2613025"/>
            <a:chOff x="1484" y="652"/>
            <a:chExt cx="3611" cy="1646"/>
          </a:xfrm>
        </p:grpSpPr>
        <p:grpSp>
          <p:nvGrpSpPr>
            <p:cNvPr id="148" name="Group 84"/>
            <p:cNvGrpSpPr>
              <a:grpSpLocks/>
            </p:cNvGrpSpPr>
            <p:nvPr/>
          </p:nvGrpSpPr>
          <p:grpSpPr bwMode="auto">
            <a:xfrm>
              <a:off x="1484" y="906"/>
              <a:ext cx="3611" cy="394"/>
              <a:chOff x="1725" y="8307"/>
              <a:chExt cx="5051" cy="648"/>
            </a:xfrm>
          </p:grpSpPr>
          <p:sp>
            <p:nvSpPr>
              <p:cNvPr id="156" name="Text Box 85"/>
              <p:cNvSpPr txBox="1">
                <a:spLocks noChangeArrowheads="1"/>
              </p:cNvSpPr>
              <p:nvPr/>
            </p:nvSpPr>
            <p:spPr bwMode="auto">
              <a:xfrm>
                <a:off x="2280" y="8457"/>
                <a:ext cx="795" cy="39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400">
                    <a:latin typeface="Arial" charset="0"/>
                  </a:rPr>
                  <a:t>H</a:t>
                </a:r>
                <a:r>
                  <a:rPr lang="fr-FR" sz="1400" baseline="-25000">
                    <a:latin typeface="Arial" charset="0"/>
                  </a:rPr>
                  <a:t>1</a:t>
                </a:r>
                <a:endParaRPr lang="fr-FR" sz="2000"/>
              </a:p>
            </p:txBody>
          </p:sp>
          <p:sp>
            <p:nvSpPr>
              <p:cNvPr id="157" name="Line 86"/>
              <p:cNvSpPr>
                <a:spLocks noChangeShapeType="1"/>
              </p:cNvSpPr>
              <p:nvPr/>
            </p:nvSpPr>
            <p:spPr bwMode="auto">
              <a:xfrm>
                <a:off x="1725" y="8640"/>
                <a:ext cx="55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Text Box 87"/>
              <p:cNvSpPr txBox="1">
                <a:spLocks noChangeArrowheads="1"/>
              </p:cNvSpPr>
              <p:nvPr/>
            </p:nvSpPr>
            <p:spPr bwMode="auto">
              <a:xfrm>
                <a:off x="1740" y="8307"/>
                <a:ext cx="283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400"/>
                  <a:t>E</a:t>
                </a:r>
                <a:r>
                  <a:rPr lang="fr-FR" sz="1400" baseline="-25000"/>
                  <a:t>1</a:t>
                </a:r>
                <a:endParaRPr lang="fr-FR" sz="2000"/>
              </a:p>
            </p:txBody>
          </p:sp>
          <p:sp>
            <p:nvSpPr>
              <p:cNvPr id="159" name="Text Box 88"/>
              <p:cNvSpPr txBox="1">
                <a:spLocks noChangeArrowheads="1"/>
              </p:cNvSpPr>
              <p:nvPr/>
            </p:nvSpPr>
            <p:spPr bwMode="auto">
              <a:xfrm>
                <a:off x="6210" y="8389"/>
                <a:ext cx="566" cy="5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400"/>
                  <a:t>S</a:t>
                </a:r>
                <a:endParaRPr lang="fr-FR" sz="2000"/>
              </a:p>
            </p:txBody>
          </p:sp>
          <p:sp>
            <p:nvSpPr>
              <p:cNvPr id="160" name="Line 89"/>
              <p:cNvSpPr>
                <a:spLocks noChangeShapeType="1"/>
              </p:cNvSpPr>
              <p:nvPr/>
            </p:nvSpPr>
            <p:spPr bwMode="auto">
              <a:xfrm>
                <a:off x="3089" y="8655"/>
                <a:ext cx="6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Text Box 90"/>
              <p:cNvSpPr txBox="1">
                <a:spLocks noChangeArrowheads="1"/>
              </p:cNvSpPr>
              <p:nvPr/>
            </p:nvSpPr>
            <p:spPr bwMode="auto">
              <a:xfrm>
                <a:off x="3775" y="8457"/>
                <a:ext cx="795" cy="39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400">
                    <a:latin typeface="Arial" charset="0"/>
                  </a:rPr>
                  <a:t>H</a:t>
                </a:r>
                <a:r>
                  <a:rPr lang="fr-FR" sz="1400" baseline="-25000">
                    <a:latin typeface="Arial" charset="0"/>
                  </a:rPr>
                  <a:t>2</a:t>
                </a:r>
                <a:endParaRPr lang="fr-FR" sz="2000"/>
              </a:p>
            </p:txBody>
          </p:sp>
          <p:sp>
            <p:nvSpPr>
              <p:cNvPr id="162" name="Text Box 91"/>
              <p:cNvSpPr txBox="1">
                <a:spLocks noChangeArrowheads="1"/>
              </p:cNvSpPr>
              <p:nvPr/>
            </p:nvSpPr>
            <p:spPr bwMode="auto">
              <a:xfrm>
                <a:off x="3285" y="8329"/>
                <a:ext cx="283" cy="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 sz="1400"/>
                  <a:t>E</a:t>
                </a:r>
                <a:r>
                  <a:rPr lang="fr-FR" sz="1400" baseline="-25000"/>
                  <a:t>2</a:t>
                </a:r>
                <a:endParaRPr lang="fr-FR" sz="2000"/>
              </a:p>
            </p:txBody>
          </p:sp>
          <p:grpSp>
            <p:nvGrpSpPr>
              <p:cNvPr id="163" name="Group 92"/>
              <p:cNvGrpSpPr>
                <a:grpSpLocks/>
              </p:cNvGrpSpPr>
              <p:nvPr/>
            </p:nvGrpSpPr>
            <p:grpSpPr bwMode="auto">
              <a:xfrm>
                <a:off x="4574" y="8344"/>
                <a:ext cx="1481" cy="525"/>
                <a:chOff x="3089" y="8389"/>
                <a:chExt cx="1481" cy="525"/>
              </a:xfrm>
            </p:grpSpPr>
            <p:sp>
              <p:nvSpPr>
                <p:cNvPr id="165" name="Line 93"/>
                <p:cNvSpPr>
                  <a:spLocks noChangeShapeType="1"/>
                </p:cNvSpPr>
                <p:nvPr/>
              </p:nvSpPr>
              <p:spPr bwMode="auto">
                <a:xfrm>
                  <a:off x="3089" y="8715"/>
                  <a:ext cx="67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" name="Text Box 94"/>
                <p:cNvSpPr txBox="1">
                  <a:spLocks noChangeArrowheads="1"/>
                </p:cNvSpPr>
                <p:nvPr/>
              </p:nvSpPr>
              <p:spPr bwMode="auto">
                <a:xfrm>
                  <a:off x="3775" y="8517"/>
                  <a:ext cx="795" cy="39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3600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fr-FR" sz="1400">
                      <a:latin typeface="Arial" charset="0"/>
                    </a:rPr>
                    <a:t>H</a:t>
                  </a:r>
                  <a:r>
                    <a:rPr lang="fr-FR" sz="1400" baseline="-25000">
                      <a:latin typeface="Arial" charset="0"/>
                    </a:rPr>
                    <a:t>3</a:t>
                  </a:r>
                  <a:endParaRPr lang="fr-FR" sz="2000"/>
                </a:p>
              </p:txBody>
            </p:sp>
            <p:sp>
              <p:nvSpPr>
                <p:cNvPr id="167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3285" y="8389"/>
                  <a:ext cx="283" cy="2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fr-FR" sz="1400"/>
                    <a:t>E</a:t>
                  </a:r>
                  <a:r>
                    <a:rPr lang="fr-FR" sz="1400" baseline="-25000"/>
                    <a:t>3</a:t>
                  </a:r>
                  <a:endParaRPr lang="fr-FR" sz="2000"/>
                </a:p>
              </p:txBody>
            </p:sp>
          </p:grpSp>
          <p:sp>
            <p:nvSpPr>
              <p:cNvPr id="164" name="Line 96"/>
              <p:cNvSpPr>
                <a:spLocks noChangeShapeType="1"/>
              </p:cNvSpPr>
              <p:nvPr/>
            </p:nvSpPr>
            <p:spPr bwMode="auto">
              <a:xfrm>
                <a:off x="6053" y="8677"/>
                <a:ext cx="55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9" name="Text Box 98"/>
            <p:cNvSpPr txBox="1">
              <a:spLocks noChangeArrowheads="1"/>
            </p:cNvSpPr>
            <p:nvPr/>
          </p:nvSpPr>
          <p:spPr bwMode="auto">
            <a:xfrm>
              <a:off x="2850" y="2056"/>
              <a:ext cx="796" cy="24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>
                  <a:solidFill>
                    <a:srgbClr val="FF0000"/>
                  </a:solidFill>
                </a:rPr>
                <a:t>H= H</a:t>
              </a:r>
              <a:r>
                <a:rPr lang="fr-FR" sz="1600" baseline="-25000">
                  <a:solidFill>
                    <a:srgbClr val="FF0000"/>
                  </a:solidFill>
                </a:rPr>
                <a:t>1</a:t>
              </a:r>
              <a:r>
                <a:rPr lang="fr-FR" sz="1600">
                  <a:solidFill>
                    <a:srgbClr val="FF0000"/>
                  </a:solidFill>
                </a:rPr>
                <a:t>.H</a:t>
              </a:r>
              <a:r>
                <a:rPr lang="fr-FR" sz="1600" baseline="-25000">
                  <a:solidFill>
                    <a:srgbClr val="FF0000"/>
                  </a:solidFill>
                </a:rPr>
                <a:t>2</a:t>
              </a:r>
              <a:r>
                <a:rPr lang="fr-FR" sz="1600">
                  <a:solidFill>
                    <a:srgbClr val="FF0000"/>
                  </a:solidFill>
                </a:rPr>
                <a:t>.H</a:t>
              </a:r>
              <a:r>
                <a:rPr lang="fr-FR" sz="1600" baseline="-25000">
                  <a:solidFill>
                    <a:srgbClr val="FF0000"/>
                  </a:solidFill>
                </a:rPr>
                <a:t>3</a:t>
              </a:r>
              <a:endParaRPr lang="fr-FR" sz="2400" baseline="-25000"/>
            </a:p>
          </p:txBody>
        </p:sp>
        <p:sp>
          <p:nvSpPr>
            <p:cNvPr id="150" name="Line 99"/>
            <p:cNvSpPr>
              <a:spLocks noChangeShapeType="1"/>
            </p:cNvSpPr>
            <p:nvPr/>
          </p:nvSpPr>
          <p:spPr bwMode="auto">
            <a:xfrm>
              <a:off x="2441" y="2179"/>
              <a:ext cx="39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Text Box 100"/>
            <p:cNvSpPr txBox="1">
              <a:spLocks noChangeArrowheads="1"/>
            </p:cNvSpPr>
            <p:nvPr/>
          </p:nvSpPr>
          <p:spPr bwMode="auto">
            <a:xfrm>
              <a:off x="2452" y="1976"/>
              <a:ext cx="20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/>
                <a:t>E</a:t>
              </a:r>
              <a:r>
                <a:rPr lang="fr-FR" sz="1600" baseline="-25000"/>
                <a:t>1</a:t>
              </a:r>
              <a:endParaRPr lang="fr-FR" sz="2400"/>
            </a:p>
          </p:txBody>
        </p:sp>
        <p:sp>
          <p:nvSpPr>
            <p:cNvPr id="152" name="Line 101"/>
            <p:cNvSpPr>
              <a:spLocks noChangeShapeType="1"/>
            </p:cNvSpPr>
            <p:nvPr/>
          </p:nvSpPr>
          <p:spPr bwMode="auto">
            <a:xfrm>
              <a:off x="3650" y="2176"/>
              <a:ext cx="4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Text Box 102"/>
            <p:cNvSpPr txBox="1">
              <a:spLocks noChangeArrowheads="1"/>
            </p:cNvSpPr>
            <p:nvPr/>
          </p:nvSpPr>
          <p:spPr bwMode="auto">
            <a:xfrm>
              <a:off x="3790" y="1977"/>
              <a:ext cx="203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/>
                <a:t>S</a:t>
              </a:r>
              <a:endParaRPr lang="fr-FR" sz="2400"/>
            </a:p>
          </p:txBody>
        </p:sp>
        <p:sp>
          <p:nvSpPr>
            <p:cNvPr id="154" name="Text Box 103"/>
            <p:cNvSpPr txBox="1">
              <a:spLocks noChangeArrowheads="1"/>
            </p:cNvSpPr>
            <p:nvPr/>
          </p:nvSpPr>
          <p:spPr bwMode="auto">
            <a:xfrm>
              <a:off x="2784" y="652"/>
              <a:ext cx="8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FT en série</a:t>
              </a:r>
            </a:p>
          </p:txBody>
        </p:sp>
        <p:sp>
          <p:nvSpPr>
            <p:cNvPr id="155" name="AutoShape 105"/>
            <p:cNvSpPr>
              <a:spLocks noChangeArrowheads="1"/>
            </p:cNvSpPr>
            <p:nvPr/>
          </p:nvSpPr>
          <p:spPr bwMode="auto">
            <a:xfrm>
              <a:off x="3120" y="1422"/>
              <a:ext cx="240" cy="420"/>
            </a:xfrm>
            <a:prstGeom prst="upDownArrow">
              <a:avLst>
                <a:gd name="adj1" fmla="val 50000"/>
                <a:gd name="adj2" fmla="val 35000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68" name="Group 146"/>
          <p:cNvGrpSpPr>
            <a:grpSpLocks/>
          </p:cNvGrpSpPr>
          <p:nvPr/>
        </p:nvGrpSpPr>
        <p:grpSpPr bwMode="auto">
          <a:xfrm>
            <a:off x="2946400" y="2574925"/>
            <a:ext cx="4183063" cy="3162300"/>
            <a:chOff x="2054" y="624"/>
            <a:chExt cx="2635" cy="1992"/>
          </a:xfrm>
        </p:grpSpPr>
        <p:sp>
          <p:nvSpPr>
            <p:cNvPr id="169" name="AutoShape 109"/>
            <p:cNvSpPr>
              <a:spLocks noChangeArrowheads="1"/>
            </p:cNvSpPr>
            <p:nvPr/>
          </p:nvSpPr>
          <p:spPr bwMode="auto">
            <a:xfrm>
              <a:off x="3026" y="1808"/>
              <a:ext cx="240" cy="420"/>
            </a:xfrm>
            <a:prstGeom prst="upDownArrow">
              <a:avLst>
                <a:gd name="adj1" fmla="val 50000"/>
                <a:gd name="adj2" fmla="val 35000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0" name="Text Box 110"/>
            <p:cNvSpPr txBox="1">
              <a:spLocks noChangeArrowheads="1"/>
            </p:cNvSpPr>
            <p:nvPr/>
          </p:nvSpPr>
          <p:spPr bwMode="auto">
            <a:xfrm>
              <a:off x="2696" y="624"/>
              <a:ext cx="10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FT en parallèle</a:t>
              </a:r>
            </a:p>
          </p:txBody>
        </p:sp>
        <p:sp>
          <p:nvSpPr>
            <p:cNvPr id="171" name="Text Box 112"/>
            <p:cNvSpPr txBox="1">
              <a:spLocks noChangeArrowheads="1"/>
            </p:cNvSpPr>
            <p:nvPr/>
          </p:nvSpPr>
          <p:spPr bwMode="auto">
            <a:xfrm>
              <a:off x="2786" y="891"/>
              <a:ext cx="460" cy="23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>
                  <a:latin typeface="Arial" charset="0"/>
                </a:rPr>
                <a:t>H</a:t>
              </a:r>
              <a:r>
                <a:rPr lang="fr-FR" sz="1600" baseline="-25000">
                  <a:latin typeface="Arial" charset="0"/>
                </a:rPr>
                <a:t>1</a:t>
              </a:r>
              <a:endParaRPr lang="fr-FR" sz="2400"/>
            </a:p>
          </p:txBody>
        </p:sp>
        <p:sp>
          <p:nvSpPr>
            <p:cNvPr id="172" name="Line 113"/>
            <p:cNvSpPr>
              <a:spLocks noChangeShapeType="1"/>
            </p:cNvSpPr>
            <p:nvPr/>
          </p:nvSpPr>
          <p:spPr bwMode="auto">
            <a:xfrm>
              <a:off x="2464" y="998"/>
              <a:ext cx="3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Line 114"/>
            <p:cNvSpPr>
              <a:spLocks noChangeShapeType="1"/>
            </p:cNvSpPr>
            <p:nvPr/>
          </p:nvSpPr>
          <p:spPr bwMode="auto">
            <a:xfrm>
              <a:off x="3245" y="1003"/>
              <a:ext cx="3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Text Box 115"/>
            <p:cNvSpPr txBox="1">
              <a:spLocks noChangeArrowheads="1"/>
            </p:cNvSpPr>
            <p:nvPr/>
          </p:nvSpPr>
          <p:spPr bwMode="auto">
            <a:xfrm>
              <a:off x="3368" y="816"/>
              <a:ext cx="16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</a:t>
              </a:r>
              <a:r>
                <a:rPr lang="fr-FR" sz="1600" baseline="-25000"/>
                <a:t>1</a:t>
              </a:r>
              <a:endParaRPr lang="fr-FR" sz="2400"/>
            </a:p>
          </p:txBody>
        </p:sp>
        <p:sp>
          <p:nvSpPr>
            <p:cNvPr id="175" name="Text Box 116"/>
            <p:cNvSpPr txBox="1">
              <a:spLocks noChangeArrowheads="1"/>
            </p:cNvSpPr>
            <p:nvPr/>
          </p:nvSpPr>
          <p:spPr bwMode="auto">
            <a:xfrm>
              <a:off x="2786" y="1507"/>
              <a:ext cx="460" cy="23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>
                  <a:latin typeface="Arial" charset="0"/>
                </a:rPr>
                <a:t>H</a:t>
              </a:r>
              <a:r>
                <a:rPr lang="fr-FR" sz="1600" baseline="-25000">
                  <a:latin typeface="Arial" charset="0"/>
                </a:rPr>
                <a:t>2</a:t>
              </a:r>
              <a:endParaRPr lang="fr-FR" sz="2400"/>
            </a:p>
          </p:txBody>
        </p:sp>
        <p:sp>
          <p:nvSpPr>
            <p:cNvPr id="176" name="Line 117"/>
            <p:cNvSpPr>
              <a:spLocks noChangeShapeType="1"/>
            </p:cNvSpPr>
            <p:nvPr/>
          </p:nvSpPr>
          <p:spPr bwMode="auto">
            <a:xfrm>
              <a:off x="2468" y="1624"/>
              <a:ext cx="32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Text Box 118"/>
            <p:cNvSpPr txBox="1">
              <a:spLocks noChangeArrowheads="1"/>
            </p:cNvSpPr>
            <p:nvPr/>
          </p:nvSpPr>
          <p:spPr bwMode="auto">
            <a:xfrm>
              <a:off x="2054" y="1121"/>
              <a:ext cx="16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E</a:t>
              </a:r>
              <a:endParaRPr lang="fr-FR" sz="2400"/>
            </a:p>
          </p:txBody>
        </p:sp>
        <p:sp>
          <p:nvSpPr>
            <p:cNvPr id="178" name="Line 119"/>
            <p:cNvSpPr>
              <a:spLocks noChangeShapeType="1"/>
            </p:cNvSpPr>
            <p:nvPr/>
          </p:nvSpPr>
          <p:spPr bwMode="auto">
            <a:xfrm>
              <a:off x="3244" y="1623"/>
              <a:ext cx="3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Text Box 120"/>
            <p:cNvSpPr txBox="1">
              <a:spLocks noChangeArrowheads="1"/>
            </p:cNvSpPr>
            <p:nvPr/>
          </p:nvSpPr>
          <p:spPr bwMode="auto">
            <a:xfrm>
              <a:off x="3376" y="1432"/>
              <a:ext cx="16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</a:t>
              </a:r>
              <a:r>
                <a:rPr lang="fr-FR" sz="1600" baseline="-25000"/>
                <a:t>2</a:t>
              </a:r>
              <a:endParaRPr lang="fr-FR" sz="2400"/>
            </a:p>
          </p:txBody>
        </p:sp>
        <p:sp>
          <p:nvSpPr>
            <p:cNvPr id="180" name="Line 121"/>
            <p:cNvSpPr>
              <a:spLocks noChangeShapeType="1"/>
            </p:cNvSpPr>
            <p:nvPr/>
          </p:nvSpPr>
          <p:spPr bwMode="auto">
            <a:xfrm>
              <a:off x="3820" y="1307"/>
              <a:ext cx="6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Oval 122"/>
            <p:cNvSpPr>
              <a:spLocks noChangeArrowheads="1"/>
            </p:cNvSpPr>
            <p:nvPr/>
          </p:nvSpPr>
          <p:spPr bwMode="auto">
            <a:xfrm>
              <a:off x="3485" y="1139"/>
              <a:ext cx="328" cy="33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Line 123"/>
            <p:cNvSpPr>
              <a:spLocks noChangeShapeType="1"/>
            </p:cNvSpPr>
            <p:nvPr/>
          </p:nvSpPr>
          <p:spPr bwMode="auto">
            <a:xfrm rot="-5400000">
              <a:off x="3568" y="1544"/>
              <a:ext cx="15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Line 124"/>
            <p:cNvSpPr>
              <a:spLocks noChangeShapeType="1"/>
            </p:cNvSpPr>
            <p:nvPr/>
          </p:nvSpPr>
          <p:spPr bwMode="auto">
            <a:xfrm>
              <a:off x="3537" y="1193"/>
              <a:ext cx="221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Line 125"/>
            <p:cNvSpPr>
              <a:spLocks noChangeShapeType="1"/>
            </p:cNvSpPr>
            <p:nvPr/>
          </p:nvSpPr>
          <p:spPr bwMode="auto">
            <a:xfrm flipH="1">
              <a:off x="3536" y="1198"/>
              <a:ext cx="222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Text Box 126"/>
            <p:cNvSpPr txBox="1">
              <a:spLocks noChangeArrowheads="1"/>
            </p:cNvSpPr>
            <p:nvPr/>
          </p:nvSpPr>
          <p:spPr bwMode="auto">
            <a:xfrm>
              <a:off x="3520" y="1238"/>
              <a:ext cx="98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fr-FR" sz="2400"/>
            </a:p>
          </p:txBody>
        </p:sp>
        <p:sp>
          <p:nvSpPr>
            <p:cNvPr id="186" name="Text Box 127"/>
            <p:cNvSpPr txBox="1">
              <a:spLocks noChangeArrowheads="1"/>
            </p:cNvSpPr>
            <p:nvPr/>
          </p:nvSpPr>
          <p:spPr bwMode="auto">
            <a:xfrm>
              <a:off x="3628" y="1322"/>
              <a:ext cx="99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+</a:t>
              </a:r>
              <a:endParaRPr lang="fr-FR" sz="2400"/>
            </a:p>
          </p:txBody>
        </p:sp>
        <p:sp>
          <p:nvSpPr>
            <p:cNvPr id="187" name="Line 128"/>
            <p:cNvSpPr>
              <a:spLocks noChangeShapeType="1"/>
            </p:cNvSpPr>
            <p:nvPr/>
          </p:nvSpPr>
          <p:spPr bwMode="auto">
            <a:xfrm rot="5400000" flipV="1">
              <a:off x="3570" y="1075"/>
              <a:ext cx="1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Text Box 129"/>
            <p:cNvSpPr txBox="1">
              <a:spLocks noChangeArrowheads="1"/>
            </p:cNvSpPr>
            <p:nvPr/>
          </p:nvSpPr>
          <p:spPr bwMode="auto">
            <a:xfrm>
              <a:off x="3612" y="1141"/>
              <a:ext cx="98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+</a:t>
              </a:r>
              <a:endParaRPr lang="fr-FR" sz="2400"/>
            </a:p>
          </p:txBody>
        </p:sp>
        <p:sp>
          <p:nvSpPr>
            <p:cNvPr id="189" name="Text Box 130"/>
            <p:cNvSpPr txBox="1">
              <a:spLocks noChangeArrowheads="1"/>
            </p:cNvSpPr>
            <p:nvPr/>
          </p:nvSpPr>
          <p:spPr bwMode="auto">
            <a:xfrm>
              <a:off x="4361" y="1125"/>
              <a:ext cx="328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 </a:t>
              </a:r>
              <a:endParaRPr lang="fr-FR" sz="2400"/>
            </a:p>
          </p:txBody>
        </p:sp>
        <p:sp>
          <p:nvSpPr>
            <p:cNvPr id="190" name="Line 131"/>
            <p:cNvSpPr>
              <a:spLocks noChangeShapeType="1"/>
            </p:cNvSpPr>
            <p:nvPr/>
          </p:nvSpPr>
          <p:spPr bwMode="auto">
            <a:xfrm>
              <a:off x="2465" y="999"/>
              <a:ext cx="0" cy="6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91" name="Line 132"/>
            <p:cNvSpPr>
              <a:spLocks noChangeShapeType="1"/>
            </p:cNvSpPr>
            <p:nvPr/>
          </p:nvSpPr>
          <p:spPr bwMode="auto">
            <a:xfrm>
              <a:off x="2078" y="1276"/>
              <a:ext cx="38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92" name="Oval 133"/>
            <p:cNvSpPr>
              <a:spLocks noChangeArrowheads="1"/>
            </p:cNvSpPr>
            <p:nvPr/>
          </p:nvSpPr>
          <p:spPr bwMode="auto">
            <a:xfrm>
              <a:off x="2447" y="1266"/>
              <a:ext cx="33" cy="33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193" name="Text Box 141"/>
            <p:cNvSpPr txBox="1">
              <a:spLocks noChangeArrowheads="1"/>
            </p:cNvSpPr>
            <p:nvPr/>
          </p:nvSpPr>
          <p:spPr bwMode="auto">
            <a:xfrm>
              <a:off x="2793" y="2318"/>
              <a:ext cx="666" cy="29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 sz="1600">
                  <a:solidFill>
                    <a:srgbClr val="FF0000"/>
                  </a:solidFill>
                </a:rPr>
                <a:t>H = H</a:t>
              </a:r>
              <a:r>
                <a:rPr lang="fr-FR" sz="1600" baseline="-25000">
                  <a:solidFill>
                    <a:srgbClr val="FF0000"/>
                  </a:solidFill>
                </a:rPr>
                <a:t>1</a:t>
              </a:r>
              <a:r>
                <a:rPr lang="fr-FR" sz="1600">
                  <a:solidFill>
                    <a:srgbClr val="FF0000"/>
                  </a:solidFill>
                </a:rPr>
                <a:t>+H</a:t>
              </a:r>
              <a:r>
                <a:rPr lang="fr-FR" sz="1600" baseline="-25000">
                  <a:solidFill>
                    <a:srgbClr val="FF0000"/>
                  </a:solidFill>
                </a:rPr>
                <a:t>2</a:t>
              </a:r>
              <a:endParaRPr lang="fr-FR" sz="2400" baseline="-25000"/>
            </a:p>
          </p:txBody>
        </p:sp>
        <p:sp>
          <p:nvSpPr>
            <p:cNvPr id="194" name="Line 142"/>
            <p:cNvSpPr>
              <a:spLocks noChangeShapeType="1"/>
            </p:cNvSpPr>
            <p:nvPr/>
          </p:nvSpPr>
          <p:spPr bwMode="auto">
            <a:xfrm>
              <a:off x="2411" y="2461"/>
              <a:ext cx="36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Text Box 143"/>
            <p:cNvSpPr txBox="1">
              <a:spLocks noChangeArrowheads="1"/>
            </p:cNvSpPr>
            <p:nvPr/>
          </p:nvSpPr>
          <p:spPr bwMode="auto">
            <a:xfrm>
              <a:off x="2355" y="2271"/>
              <a:ext cx="18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E</a:t>
              </a:r>
              <a:endParaRPr lang="fr-FR" sz="2400"/>
            </a:p>
          </p:txBody>
        </p:sp>
        <p:sp>
          <p:nvSpPr>
            <p:cNvPr id="196" name="Line 144"/>
            <p:cNvSpPr>
              <a:spLocks noChangeShapeType="1"/>
            </p:cNvSpPr>
            <p:nvPr/>
          </p:nvSpPr>
          <p:spPr bwMode="auto">
            <a:xfrm>
              <a:off x="3456" y="2460"/>
              <a:ext cx="4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Text Box 145"/>
            <p:cNvSpPr txBox="1">
              <a:spLocks noChangeArrowheads="1"/>
            </p:cNvSpPr>
            <p:nvPr/>
          </p:nvSpPr>
          <p:spPr bwMode="auto">
            <a:xfrm>
              <a:off x="3759" y="2276"/>
              <a:ext cx="18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</a:t>
              </a:r>
              <a:endParaRPr lang="fr-FR" sz="2400"/>
            </a:p>
          </p:txBody>
        </p:sp>
      </p:grpSp>
      <p:grpSp>
        <p:nvGrpSpPr>
          <p:cNvPr id="198" name="Group 178"/>
          <p:cNvGrpSpPr>
            <a:grpSpLocks/>
          </p:cNvGrpSpPr>
          <p:nvPr/>
        </p:nvGrpSpPr>
        <p:grpSpPr bwMode="auto">
          <a:xfrm>
            <a:off x="2800350" y="2552700"/>
            <a:ext cx="4206875" cy="3079750"/>
            <a:chOff x="1974" y="636"/>
            <a:chExt cx="2650" cy="1940"/>
          </a:xfrm>
        </p:grpSpPr>
        <p:sp>
          <p:nvSpPr>
            <p:cNvPr id="199" name="AutoShape 147"/>
            <p:cNvSpPr>
              <a:spLocks noChangeArrowheads="1"/>
            </p:cNvSpPr>
            <p:nvPr/>
          </p:nvSpPr>
          <p:spPr bwMode="auto">
            <a:xfrm>
              <a:off x="3194" y="1730"/>
              <a:ext cx="240" cy="420"/>
            </a:xfrm>
            <a:prstGeom prst="upDownArrow">
              <a:avLst>
                <a:gd name="adj1" fmla="val 50000"/>
                <a:gd name="adj2" fmla="val 35000"/>
              </a:avLst>
            </a:prstGeom>
            <a:gradFill rotWithShape="1">
              <a:gsLst>
                <a:gs pos="0">
                  <a:srgbClr val="0000FF"/>
                </a:gs>
                <a:gs pos="100000">
                  <a:srgbClr val="FF66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0" name="Text Box 148"/>
            <p:cNvSpPr txBox="1">
              <a:spLocks noChangeArrowheads="1"/>
            </p:cNvSpPr>
            <p:nvPr/>
          </p:nvSpPr>
          <p:spPr bwMode="auto">
            <a:xfrm>
              <a:off x="2576" y="636"/>
              <a:ext cx="1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FT en Boucle Fermée</a:t>
              </a:r>
            </a:p>
          </p:txBody>
        </p:sp>
        <p:grpSp>
          <p:nvGrpSpPr>
            <p:cNvPr id="201" name="Group 170"/>
            <p:cNvGrpSpPr>
              <a:grpSpLocks/>
            </p:cNvGrpSpPr>
            <p:nvPr/>
          </p:nvGrpSpPr>
          <p:grpSpPr bwMode="auto">
            <a:xfrm>
              <a:off x="1974" y="912"/>
              <a:ext cx="2650" cy="780"/>
              <a:chOff x="1974" y="912"/>
              <a:chExt cx="2650" cy="780"/>
            </a:xfrm>
          </p:grpSpPr>
          <p:sp>
            <p:nvSpPr>
              <p:cNvPr id="207" name="Text Box 150"/>
              <p:cNvSpPr txBox="1">
                <a:spLocks noChangeArrowheads="1"/>
              </p:cNvSpPr>
              <p:nvPr/>
            </p:nvSpPr>
            <p:spPr bwMode="auto">
              <a:xfrm>
                <a:off x="3027" y="1004"/>
                <a:ext cx="471" cy="30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/>
                  <a:t>H</a:t>
                </a:r>
                <a:endParaRPr lang="fr-FR" sz="2800"/>
              </a:p>
            </p:txBody>
          </p:sp>
          <p:sp>
            <p:nvSpPr>
              <p:cNvPr id="208" name="Line 151"/>
              <p:cNvSpPr>
                <a:spLocks noChangeShapeType="1"/>
              </p:cNvSpPr>
              <p:nvPr/>
            </p:nvSpPr>
            <p:spPr bwMode="auto">
              <a:xfrm>
                <a:off x="3492" y="1146"/>
                <a:ext cx="83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Text Box 152"/>
              <p:cNvSpPr txBox="1">
                <a:spLocks noChangeArrowheads="1"/>
              </p:cNvSpPr>
              <p:nvPr/>
            </p:nvSpPr>
            <p:spPr bwMode="auto">
              <a:xfrm>
                <a:off x="4186" y="959"/>
                <a:ext cx="438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/>
                  <a:t>S</a:t>
                </a:r>
                <a:endParaRPr lang="fr-FR" sz="2800"/>
              </a:p>
            </p:txBody>
          </p:sp>
          <p:sp>
            <p:nvSpPr>
              <p:cNvPr id="210" name="Line 153"/>
              <p:cNvSpPr>
                <a:spLocks noChangeShapeType="1"/>
              </p:cNvSpPr>
              <p:nvPr/>
            </p:nvSpPr>
            <p:spPr bwMode="auto">
              <a:xfrm>
                <a:off x="3846" y="1151"/>
                <a:ext cx="0" cy="38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1" name="Line 154"/>
              <p:cNvSpPr>
                <a:spLocks noChangeShapeType="1"/>
              </p:cNvSpPr>
              <p:nvPr/>
            </p:nvSpPr>
            <p:spPr bwMode="auto">
              <a:xfrm flipH="1">
                <a:off x="3498" y="1532"/>
                <a:ext cx="34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2" name="Line 155"/>
              <p:cNvSpPr>
                <a:spLocks noChangeShapeType="1"/>
              </p:cNvSpPr>
              <p:nvPr/>
            </p:nvSpPr>
            <p:spPr bwMode="auto">
              <a:xfrm>
                <a:off x="2570" y="1152"/>
                <a:ext cx="4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3" name="Text Box 156"/>
              <p:cNvSpPr txBox="1">
                <a:spLocks noChangeArrowheads="1"/>
              </p:cNvSpPr>
              <p:nvPr/>
            </p:nvSpPr>
            <p:spPr bwMode="auto">
              <a:xfrm>
                <a:off x="1974" y="966"/>
                <a:ext cx="438" cy="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/>
                  <a:t>E</a:t>
                </a:r>
                <a:endParaRPr lang="fr-FR" sz="2800"/>
              </a:p>
            </p:txBody>
          </p:sp>
          <p:sp>
            <p:nvSpPr>
              <p:cNvPr id="214" name="Line 159"/>
              <p:cNvSpPr>
                <a:spLocks noChangeShapeType="1"/>
              </p:cNvSpPr>
              <p:nvPr/>
            </p:nvSpPr>
            <p:spPr bwMode="auto">
              <a:xfrm flipH="1">
                <a:off x="2440" y="1526"/>
                <a:ext cx="58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15" name="Group 168"/>
              <p:cNvGrpSpPr>
                <a:grpSpLocks/>
              </p:cNvGrpSpPr>
              <p:nvPr/>
            </p:nvGrpSpPr>
            <p:grpSpPr bwMode="auto">
              <a:xfrm>
                <a:off x="2039" y="1029"/>
                <a:ext cx="540" cy="436"/>
                <a:chOff x="1806" y="930"/>
                <a:chExt cx="875" cy="706"/>
              </a:xfrm>
            </p:grpSpPr>
            <p:sp>
              <p:nvSpPr>
                <p:cNvPr id="222" name="Oval 157"/>
                <p:cNvSpPr>
                  <a:spLocks noChangeArrowheads="1"/>
                </p:cNvSpPr>
                <p:nvPr/>
              </p:nvSpPr>
              <p:spPr bwMode="auto">
                <a:xfrm>
                  <a:off x="2242" y="930"/>
                  <a:ext cx="439" cy="43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3" name="Line 158"/>
                <p:cNvSpPr>
                  <a:spLocks noChangeShapeType="1"/>
                </p:cNvSpPr>
                <p:nvPr/>
              </p:nvSpPr>
              <p:spPr bwMode="auto">
                <a:xfrm>
                  <a:off x="1806" y="1153"/>
                  <a:ext cx="442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4" name="Line 160"/>
                <p:cNvSpPr>
                  <a:spLocks noChangeShapeType="1"/>
                </p:cNvSpPr>
                <p:nvPr/>
              </p:nvSpPr>
              <p:spPr bwMode="auto">
                <a:xfrm rot="-5400000">
                  <a:off x="2320" y="1500"/>
                  <a:ext cx="27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5" name="Line 161"/>
                <p:cNvSpPr>
                  <a:spLocks noChangeShapeType="1"/>
                </p:cNvSpPr>
                <p:nvPr/>
              </p:nvSpPr>
              <p:spPr bwMode="auto">
                <a:xfrm>
                  <a:off x="2312" y="1001"/>
                  <a:ext cx="296" cy="29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6" name="Line 162"/>
                <p:cNvSpPr>
                  <a:spLocks noChangeShapeType="1"/>
                </p:cNvSpPr>
                <p:nvPr/>
              </p:nvSpPr>
              <p:spPr bwMode="auto">
                <a:xfrm flipH="1">
                  <a:off x="2311" y="1008"/>
                  <a:ext cx="296" cy="29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16" name="Text Box 163"/>
              <p:cNvSpPr txBox="1">
                <a:spLocks noChangeArrowheads="1"/>
              </p:cNvSpPr>
              <p:nvPr/>
            </p:nvSpPr>
            <p:spPr bwMode="auto">
              <a:xfrm>
                <a:off x="2325" y="1073"/>
                <a:ext cx="245" cy="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dirty="0"/>
                  <a:t>+</a:t>
                </a:r>
                <a:endParaRPr lang="fr-FR" sz="2800" dirty="0"/>
              </a:p>
            </p:txBody>
          </p:sp>
          <p:sp>
            <p:nvSpPr>
              <p:cNvPr id="217" name="Text Box 164"/>
              <p:cNvSpPr txBox="1">
                <a:spLocks noChangeArrowheads="1"/>
              </p:cNvSpPr>
              <p:nvPr/>
            </p:nvSpPr>
            <p:spPr bwMode="auto">
              <a:xfrm>
                <a:off x="2422" y="1135"/>
                <a:ext cx="183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dirty="0"/>
                  <a:t>-</a:t>
                </a:r>
                <a:endParaRPr lang="fr-FR" sz="2800" dirty="0"/>
              </a:p>
            </p:txBody>
          </p:sp>
          <p:sp>
            <p:nvSpPr>
              <p:cNvPr id="218" name="Oval 165"/>
              <p:cNvSpPr>
                <a:spLocks noChangeArrowheads="1"/>
              </p:cNvSpPr>
              <p:nvPr/>
            </p:nvSpPr>
            <p:spPr bwMode="auto">
              <a:xfrm>
                <a:off x="3823" y="1125"/>
                <a:ext cx="44" cy="45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fr-FR"/>
              </a:p>
            </p:txBody>
          </p:sp>
          <p:sp>
            <p:nvSpPr>
              <p:cNvPr id="219" name="Text Box 166"/>
              <p:cNvSpPr txBox="1">
                <a:spLocks noChangeArrowheads="1"/>
              </p:cNvSpPr>
              <p:nvPr/>
            </p:nvSpPr>
            <p:spPr bwMode="auto">
              <a:xfrm>
                <a:off x="2826" y="912"/>
                <a:ext cx="438" cy="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>
                    <a:sym typeface="Symbol" pitchFamily="18" charset="2"/>
                  </a:rPr>
                  <a:t></a:t>
                </a:r>
                <a:endParaRPr lang="fr-FR" sz="2800"/>
              </a:p>
            </p:txBody>
          </p:sp>
          <p:sp>
            <p:nvSpPr>
              <p:cNvPr id="220" name="Text Box 167"/>
              <p:cNvSpPr txBox="1">
                <a:spLocks noChangeArrowheads="1"/>
              </p:cNvSpPr>
              <p:nvPr/>
            </p:nvSpPr>
            <p:spPr bwMode="auto">
              <a:xfrm>
                <a:off x="3033" y="1384"/>
                <a:ext cx="471" cy="308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/>
                  <a:t>G</a:t>
                </a:r>
                <a:endParaRPr lang="fr-FR" sz="2800"/>
              </a:p>
            </p:txBody>
          </p:sp>
          <p:sp>
            <p:nvSpPr>
              <p:cNvPr id="221" name="Line 169"/>
              <p:cNvSpPr>
                <a:spLocks noChangeShapeType="1"/>
              </p:cNvSpPr>
              <p:nvPr/>
            </p:nvSpPr>
            <p:spPr bwMode="auto">
              <a:xfrm>
                <a:off x="2436" y="1440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02" name="Line 173"/>
            <p:cNvSpPr>
              <a:spLocks noChangeShapeType="1"/>
            </p:cNvSpPr>
            <p:nvPr/>
          </p:nvSpPr>
          <p:spPr bwMode="auto">
            <a:xfrm>
              <a:off x="2529" y="2395"/>
              <a:ext cx="4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Text Box 174"/>
            <p:cNvSpPr txBox="1">
              <a:spLocks noChangeArrowheads="1"/>
            </p:cNvSpPr>
            <p:nvPr/>
          </p:nvSpPr>
          <p:spPr bwMode="auto">
            <a:xfrm>
              <a:off x="2540" y="2168"/>
              <a:ext cx="21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/>
                <a:t>E</a:t>
              </a:r>
              <a:endParaRPr lang="fr-FR" sz="2800"/>
            </a:p>
          </p:txBody>
        </p:sp>
        <p:sp>
          <p:nvSpPr>
            <p:cNvPr id="204" name="Line 175"/>
            <p:cNvSpPr>
              <a:spLocks noChangeShapeType="1"/>
            </p:cNvSpPr>
            <p:nvPr/>
          </p:nvSpPr>
          <p:spPr bwMode="auto">
            <a:xfrm>
              <a:off x="3713" y="2388"/>
              <a:ext cx="5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Text Box 176"/>
            <p:cNvSpPr txBox="1">
              <a:spLocks noChangeArrowheads="1"/>
            </p:cNvSpPr>
            <p:nvPr/>
          </p:nvSpPr>
          <p:spPr bwMode="auto">
            <a:xfrm>
              <a:off x="4058" y="2179"/>
              <a:ext cx="21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600"/>
                <a:t>S</a:t>
              </a:r>
              <a:endParaRPr lang="fr-FR" sz="2400"/>
            </a:p>
          </p:txBody>
        </p:sp>
        <p:graphicFrame>
          <p:nvGraphicFramePr>
            <p:cNvPr id="206" name="Object 177"/>
            <p:cNvGraphicFramePr>
              <a:graphicFrameLocks noChangeAspect="1"/>
            </p:cNvGraphicFramePr>
            <p:nvPr/>
          </p:nvGraphicFramePr>
          <p:xfrm>
            <a:off x="2942" y="2194"/>
            <a:ext cx="764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812447" imgH="406224" progId="Equation.DSMT4">
                    <p:embed/>
                  </p:oleObj>
                </mc:Choice>
                <mc:Fallback>
                  <p:oleObj name="Equation" r:id="rId5" imgW="812447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2" y="2194"/>
                          <a:ext cx="764" cy="382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5466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5870726" y="1027704"/>
            <a:ext cx="3149551" cy="26674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17130" y="990113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grpSp>
        <p:nvGrpSpPr>
          <p:cNvPr id="9" name="Groupe 8"/>
          <p:cNvGrpSpPr/>
          <p:nvPr/>
        </p:nvGrpSpPr>
        <p:grpSpPr>
          <a:xfrm>
            <a:off x="1256194" y="1535761"/>
            <a:ext cx="4572000" cy="2107874"/>
            <a:chOff x="1256194" y="1535761"/>
            <a:chExt cx="4572000" cy="2107874"/>
          </a:xfrm>
        </p:grpSpPr>
        <p:sp>
          <p:nvSpPr>
            <p:cNvPr id="2" name="Rectangle 1"/>
            <p:cNvSpPr/>
            <p:nvPr/>
          </p:nvSpPr>
          <p:spPr>
            <a:xfrm>
              <a:off x="1256194" y="1535761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</a:rPr>
                <a:t>2</a:t>
              </a:r>
              <a:r>
                <a:rPr lang="fr-FR" baseline="30000" dirty="0">
                  <a:solidFill>
                    <a:srgbClr val="FF0000"/>
                  </a:solidFill>
                </a:rPr>
                <a:t>ième</a:t>
              </a:r>
              <a:r>
                <a:rPr lang="fr-FR" dirty="0">
                  <a:solidFill>
                    <a:srgbClr val="FF0000"/>
                  </a:solidFill>
                </a:rPr>
                <a:t> étude </a:t>
              </a:r>
              <a:r>
                <a:rPr lang="fr-FR" dirty="0"/>
                <a:t>: on régule le système précédent grâce à une boucle d’</a:t>
              </a:r>
              <a:r>
                <a:rPr lang="fr-FR" dirty="0">
                  <a:solidFill>
                    <a:srgbClr val="FF0000"/>
                  </a:solidFill>
                </a:rPr>
                <a:t>asservissement</a:t>
              </a:r>
              <a:r>
                <a:rPr lang="fr-FR" dirty="0"/>
                <a:t> 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256194" y="2320196"/>
              <a:ext cx="4572000" cy="13234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fr-FR" sz="1600" dirty="0"/>
                <a:t>On dote le système d’une électrovanne actionnée par un ensemble moteur + réducteur. Le tout est piloté par un régulateur recevant  les informations du </a:t>
              </a:r>
              <a:r>
                <a:rPr lang="fr-FR" sz="1600" dirty="0" err="1"/>
                <a:t>limnimètre</a:t>
              </a:r>
              <a:r>
                <a:rPr lang="fr-FR" sz="1600" dirty="0"/>
                <a:t> et d’un potentiomètre (consigne de hauteur).</a:t>
              </a:r>
            </a:p>
          </p:txBody>
        </p:sp>
      </p:grpSp>
      <p:pic>
        <p:nvPicPr>
          <p:cNvPr id="6" name="Image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59612" r="1606" b="3574"/>
          <a:stretch/>
        </p:blipFill>
        <p:spPr bwMode="auto">
          <a:xfrm>
            <a:off x="1182733" y="3695126"/>
            <a:ext cx="5445942" cy="27907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14004" y="4371928"/>
            <a:ext cx="226374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ym typeface="Symbol"/>
              </a:rPr>
              <a:t>, Km, r, </a:t>
            </a:r>
            <a:r>
              <a:rPr lang="fr-FR" sz="1400" dirty="0" err="1">
                <a:sym typeface="Symbol"/>
              </a:rPr>
              <a:t>Kv</a:t>
            </a:r>
            <a:r>
              <a:rPr lang="fr-FR" sz="1400" dirty="0">
                <a:sym typeface="Symbol"/>
              </a:rPr>
              <a:t>, a et A sont des coefficients constants</a:t>
            </a:r>
          </a:p>
          <a:p>
            <a:endParaRPr lang="fr-FR" sz="1400" dirty="0">
              <a:sym typeface="Symbol"/>
            </a:endParaRPr>
          </a:p>
          <a:p>
            <a:r>
              <a:rPr lang="fr-FR" sz="1400" dirty="0">
                <a:sym typeface="Symbol"/>
              </a:rPr>
              <a:t>On suppose les conditions initiales nulles.</a:t>
            </a:r>
            <a:endParaRPr lang="fr-FR" sz="1400" dirty="0"/>
          </a:p>
        </p:txBody>
      </p:sp>
      <p:pic>
        <p:nvPicPr>
          <p:cNvPr id="10" name="Image 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5715000" y="1775054"/>
            <a:ext cx="2419430" cy="19200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</p:spTree>
    <p:extLst>
      <p:ext uri="{BB962C8B-B14F-4D97-AF65-F5344CB8AC3E}">
        <p14:creationId xmlns:p14="http://schemas.microsoft.com/office/powerpoint/2010/main" val="82171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52775" y="1457795"/>
            <a:ext cx="78555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1. </a:t>
            </a:r>
            <a:r>
              <a:rPr lang="fr-FR" sz="1200" i="1" dirty="0"/>
              <a:t>Appliquer, pour chacun des modèles de connaissance des constituants du système, la transformation de Laplace. Puis indiquer sa fonction de transfert, et enfin en déduire son schéma-bloc. </a:t>
            </a:r>
            <a:endParaRPr lang="fr-FR" sz="1200" dirty="0"/>
          </a:p>
        </p:txBody>
      </p:sp>
      <p:grpSp>
        <p:nvGrpSpPr>
          <p:cNvPr id="33" name="Groupe 32"/>
          <p:cNvGrpSpPr/>
          <p:nvPr/>
        </p:nvGrpSpPr>
        <p:grpSpPr>
          <a:xfrm>
            <a:off x="1375757" y="3888813"/>
            <a:ext cx="7550727" cy="470502"/>
            <a:chOff x="1205345" y="1476573"/>
            <a:chExt cx="7550727" cy="470502"/>
          </a:xfrm>
        </p:grpSpPr>
        <p:sp>
          <p:nvSpPr>
            <p:cNvPr id="10" name="Rectangle 9"/>
            <p:cNvSpPr/>
            <p:nvPr/>
          </p:nvSpPr>
          <p:spPr>
            <a:xfrm>
              <a:off x="1205345" y="1538585"/>
              <a:ext cx="86722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Moteur : </a:t>
              </a:r>
            </a:p>
          </p:txBody>
        </p:sp>
        <p:graphicFrame>
          <p:nvGraphicFramePr>
            <p:cNvPr id="11" name="Obje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3574291"/>
                </p:ext>
              </p:extLst>
            </p:nvPr>
          </p:nvGraphicFramePr>
          <p:xfrm>
            <a:off x="1981680" y="1550531"/>
            <a:ext cx="2453354" cy="2838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" imgW="1688760" imgH="215640" progId="Equation.3">
                    <p:embed/>
                  </p:oleObj>
                </mc:Choice>
                <mc:Fallback>
                  <p:oleObj name="Équation" r:id="rId2" imgW="1688760" imgH="215640" progId="Equation.3">
                    <p:embed/>
                    <p:pic>
                      <p:nvPicPr>
                        <p:cNvPr id="0" name="Obje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1680" y="1550531"/>
                          <a:ext cx="2453354" cy="2838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4444351" y="1572918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14" name="Obje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81525058"/>
                </p:ext>
              </p:extLst>
            </p:nvPr>
          </p:nvGraphicFramePr>
          <p:xfrm>
            <a:off x="4990233" y="1506538"/>
            <a:ext cx="1102504" cy="440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977760" imgH="431640" progId="Equation.3">
                    <p:embed/>
                  </p:oleObj>
                </mc:Choice>
                <mc:Fallback>
                  <p:oleObj name="Équation" r:id="rId4" imgW="977760" imgH="431640" progId="Equation.3">
                    <p:embed/>
                    <p:pic>
                      <p:nvPicPr>
                        <p:cNvPr id="0" name="Obje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90233" y="1506538"/>
                          <a:ext cx="1102504" cy="4405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" name="Groupe 52"/>
            <p:cNvGrpSpPr/>
            <p:nvPr/>
          </p:nvGrpSpPr>
          <p:grpSpPr>
            <a:xfrm>
              <a:off x="7200900" y="1476573"/>
              <a:ext cx="1555172" cy="457960"/>
              <a:chOff x="7200900" y="1419423"/>
              <a:chExt cx="1555172" cy="457960"/>
            </a:xfrm>
          </p:grpSpPr>
          <p:graphicFrame>
            <p:nvGraphicFramePr>
              <p:cNvPr id="34" name="Objet 3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3450505"/>
                  </p:ext>
                </p:extLst>
              </p:nvPr>
            </p:nvGraphicFramePr>
            <p:xfrm>
              <a:off x="7782790" y="1458283"/>
              <a:ext cx="393700" cy="419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6" imgW="393480" imgH="419040" progId="Equation.3">
                      <p:embed/>
                    </p:oleObj>
                  </mc:Choice>
                  <mc:Fallback>
                    <p:oleObj name="Équation" r:id="rId6" imgW="393480" imgH="4190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782790" y="1458283"/>
                            <a:ext cx="393700" cy="4191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6" name="Connecteur droit avec flèche 35"/>
              <p:cNvCxnSpPr>
                <a:endCxn id="34" idx="1"/>
              </p:cNvCxnSpPr>
              <p:nvPr/>
            </p:nvCxnSpPr>
            <p:spPr>
              <a:xfrm>
                <a:off x="7200900" y="1667833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/>
              <p:cNvCxnSpPr/>
              <p:nvPr/>
            </p:nvCxnSpPr>
            <p:spPr>
              <a:xfrm>
                <a:off x="8174182" y="1669657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9" name="Objet 3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90992185"/>
                  </p:ext>
                </p:extLst>
              </p:nvPr>
            </p:nvGraphicFramePr>
            <p:xfrm>
              <a:off x="7371195" y="1458283"/>
              <a:ext cx="2413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8" imgW="241200" imgH="215640" progId="Equation.3">
                      <p:embed/>
                    </p:oleObj>
                  </mc:Choice>
                  <mc:Fallback>
                    <p:oleObj name="Équation" r:id="rId8" imgW="24120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7371195" y="1458283"/>
                            <a:ext cx="2413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t 3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10086953"/>
                  </p:ext>
                </p:extLst>
              </p:nvPr>
            </p:nvGraphicFramePr>
            <p:xfrm>
              <a:off x="8344477" y="1419423"/>
              <a:ext cx="2413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0" imgW="241200" imgH="215640" progId="Equation.3">
                      <p:embed/>
                    </p:oleObj>
                  </mc:Choice>
                  <mc:Fallback>
                    <p:oleObj name="Équation" r:id="rId10" imgW="24120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1"/>
                          <a:stretch>
                            <a:fillRect/>
                          </a:stretch>
                        </p:blipFill>
                        <p:spPr>
                          <a:xfrm>
                            <a:off x="8344477" y="1419423"/>
                            <a:ext cx="2413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5" name="Groupe 34"/>
          <p:cNvGrpSpPr/>
          <p:nvPr/>
        </p:nvGrpSpPr>
        <p:grpSpPr>
          <a:xfrm>
            <a:off x="1375756" y="4436516"/>
            <a:ext cx="7525790" cy="492289"/>
            <a:chOff x="1205344" y="2024276"/>
            <a:chExt cx="7525790" cy="492289"/>
          </a:xfrm>
        </p:grpSpPr>
        <p:sp>
          <p:nvSpPr>
            <p:cNvPr id="15" name="Rectangle 14"/>
            <p:cNvSpPr/>
            <p:nvPr/>
          </p:nvSpPr>
          <p:spPr>
            <a:xfrm>
              <a:off x="1205344" y="2095615"/>
              <a:ext cx="106766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Réducteur : </a:t>
              </a:r>
            </a:p>
          </p:txBody>
        </p:sp>
        <p:graphicFrame>
          <p:nvGraphicFramePr>
            <p:cNvPr id="16" name="Obje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7519296"/>
                </p:ext>
              </p:extLst>
            </p:nvPr>
          </p:nvGraphicFramePr>
          <p:xfrm>
            <a:off x="2240387" y="2117292"/>
            <a:ext cx="1216470" cy="2603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2" imgW="965160" imgH="228600" progId="Equation.3">
                    <p:embed/>
                  </p:oleObj>
                </mc:Choice>
                <mc:Fallback>
                  <p:oleObj name="Équation" r:id="rId12" imgW="965160" imgH="228600" progId="Equation.3">
                    <p:embed/>
                    <p:pic>
                      <p:nvPicPr>
                        <p:cNvPr id="0" name="Obje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40387" y="2117292"/>
                          <a:ext cx="1216470" cy="2603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6"/>
            <p:cNvSpPr/>
            <p:nvPr/>
          </p:nvSpPr>
          <p:spPr>
            <a:xfrm>
              <a:off x="3731018" y="2095615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18" name="Obje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2444748"/>
                </p:ext>
              </p:extLst>
            </p:nvPr>
          </p:nvGraphicFramePr>
          <p:xfrm>
            <a:off x="4286311" y="2024276"/>
            <a:ext cx="799321" cy="492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4" imgW="634680" imgH="431640" progId="Equation.3">
                    <p:embed/>
                  </p:oleObj>
                </mc:Choice>
                <mc:Fallback>
                  <p:oleObj name="Équation" r:id="rId14" imgW="6346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6311" y="2024276"/>
                          <a:ext cx="799321" cy="492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2" name="Groupe 51"/>
            <p:cNvGrpSpPr/>
            <p:nvPr/>
          </p:nvGrpSpPr>
          <p:grpSpPr>
            <a:xfrm>
              <a:off x="7365031" y="2056731"/>
              <a:ext cx="1366103" cy="322948"/>
              <a:chOff x="7395296" y="2053923"/>
              <a:chExt cx="1366103" cy="322948"/>
            </a:xfrm>
          </p:grpSpPr>
          <p:graphicFrame>
            <p:nvGraphicFramePr>
              <p:cNvPr id="41" name="Objet 4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2969692"/>
                  </p:ext>
                </p:extLst>
              </p:nvPr>
            </p:nvGraphicFramePr>
            <p:xfrm>
              <a:off x="7983682" y="2211771"/>
              <a:ext cx="1905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6" imgW="190440" imgH="164880" progId="Equation.3">
                      <p:embed/>
                    </p:oleObj>
                  </mc:Choice>
                  <mc:Fallback>
                    <p:oleObj name="Équation" r:id="rId16" imgW="190440" imgH="1648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7"/>
                          <a:stretch>
                            <a:fillRect/>
                          </a:stretch>
                        </p:blipFill>
                        <p:spPr>
                          <a:xfrm>
                            <a:off x="7983682" y="2211771"/>
                            <a:ext cx="190500" cy="1651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2" name="Connecteur droit avec flèche 41"/>
              <p:cNvCxnSpPr/>
              <p:nvPr/>
            </p:nvCxnSpPr>
            <p:spPr>
              <a:xfrm>
                <a:off x="7395296" y="2294468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/>
              <p:cNvCxnSpPr/>
              <p:nvPr/>
            </p:nvCxnSpPr>
            <p:spPr>
              <a:xfrm>
                <a:off x="8179509" y="2294321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50" name="Objet 4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89704227"/>
                  </p:ext>
                </p:extLst>
              </p:nvPr>
            </p:nvGraphicFramePr>
            <p:xfrm>
              <a:off x="8402203" y="2053923"/>
              <a:ext cx="1778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8" imgW="177480" imgH="228600" progId="Equation.3">
                      <p:embed/>
                    </p:oleObj>
                  </mc:Choice>
                  <mc:Fallback>
                    <p:oleObj name="Équation" r:id="rId18" imgW="17748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9"/>
                          <a:stretch>
                            <a:fillRect/>
                          </a:stretch>
                        </p:blipFill>
                        <p:spPr>
                          <a:xfrm>
                            <a:off x="8402203" y="2053923"/>
                            <a:ext cx="1778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" name="Objet 5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177789"/>
                  </p:ext>
                </p:extLst>
              </p:nvPr>
            </p:nvGraphicFramePr>
            <p:xfrm>
              <a:off x="7505121" y="2055774"/>
              <a:ext cx="2032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0" imgW="203040" imgH="215640" progId="Equation.3">
                      <p:embed/>
                    </p:oleObj>
                  </mc:Choice>
                  <mc:Fallback>
                    <p:oleObj name="Équation" r:id="rId20" imgW="20304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7505121" y="2055774"/>
                            <a:ext cx="2032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7" name="Groupe 36"/>
          <p:cNvGrpSpPr/>
          <p:nvPr/>
        </p:nvGrpSpPr>
        <p:grpSpPr>
          <a:xfrm>
            <a:off x="1410066" y="4980573"/>
            <a:ext cx="7539278" cy="493002"/>
            <a:chOff x="1239654" y="2568333"/>
            <a:chExt cx="7539278" cy="493002"/>
          </a:xfrm>
        </p:grpSpPr>
        <p:sp>
          <p:nvSpPr>
            <p:cNvPr id="21" name="Rectangle 20"/>
            <p:cNvSpPr/>
            <p:nvPr/>
          </p:nvSpPr>
          <p:spPr>
            <a:xfrm>
              <a:off x="1239654" y="2625483"/>
              <a:ext cx="77098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Vanne : </a:t>
              </a:r>
            </a:p>
          </p:txBody>
        </p:sp>
        <p:graphicFrame>
          <p:nvGraphicFramePr>
            <p:cNvPr id="22" name="Objet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803460"/>
                </p:ext>
              </p:extLst>
            </p:nvPr>
          </p:nvGraphicFramePr>
          <p:xfrm>
            <a:off x="1990883" y="2646576"/>
            <a:ext cx="1394675" cy="2607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2" imgW="1104840" imgH="228600" progId="Equation.3">
                    <p:embed/>
                  </p:oleObj>
                </mc:Choice>
                <mc:Fallback>
                  <p:oleObj name="Équation" r:id="rId22" imgW="11048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0883" y="2646576"/>
                          <a:ext cx="1394675" cy="2607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Rectangle 22"/>
            <p:cNvSpPr/>
            <p:nvPr/>
          </p:nvSpPr>
          <p:spPr>
            <a:xfrm>
              <a:off x="3750580" y="2625483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24" name="Obje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9345700"/>
                </p:ext>
              </p:extLst>
            </p:nvPr>
          </p:nvGraphicFramePr>
          <p:xfrm>
            <a:off x="4263310" y="2568333"/>
            <a:ext cx="944488" cy="493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4" imgW="749160" imgH="431640" progId="Equation.3">
                    <p:embed/>
                  </p:oleObj>
                </mc:Choice>
                <mc:Fallback>
                  <p:oleObj name="Équation" r:id="rId24" imgW="7491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3310" y="2568333"/>
                          <a:ext cx="944488" cy="4930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0" name="Groupe 79"/>
            <p:cNvGrpSpPr/>
            <p:nvPr/>
          </p:nvGrpSpPr>
          <p:grpSpPr>
            <a:xfrm>
              <a:off x="7336629" y="2603060"/>
              <a:ext cx="1442303" cy="343340"/>
              <a:chOff x="7351869" y="2707835"/>
              <a:chExt cx="1442303" cy="343340"/>
            </a:xfrm>
          </p:grpSpPr>
          <p:graphicFrame>
            <p:nvGraphicFramePr>
              <p:cNvPr id="58" name="Objet 5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4133133"/>
                  </p:ext>
                </p:extLst>
              </p:nvPr>
            </p:nvGraphicFramePr>
            <p:xfrm>
              <a:off x="7940675" y="2822575"/>
              <a:ext cx="2667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6" imgW="266400" imgH="228600" progId="Equation.3">
                      <p:embed/>
                    </p:oleObj>
                  </mc:Choice>
                  <mc:Fallback>
                    <p:oleObj name="Équation" r:id="rId26" imgW="26640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7940675" y="2822575"/>
                            <a:ext cx="266700" cy="2286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59" name="Connecteur droit avec flèche 58"/>
              <p:cNvCxnSpPr/>
              <p:nvPr/>
            </p:nvCxnSpPr>
            <p:spPr>
              <a:xfrm>
                <a:off x="7351869" y="2936582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avec flèche 59"/>
              <p:cNvCxnSpPr/>
              <p:nvPr/>
            </p:nvCxnSpPr>
            <p:spPr>
              <a:xfrm>
                <a:off x="8212282" y="2936435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63" name="Objet 6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1696367"/>
                  </p:ext>
                </p:extLst>
              </p:nvPr>
            </p:nvGraphicFramePr>
            <p:xfrm>
              <a:off x="8363527" y="2711208"/>
              <a:ext cx="2032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8" imgW="203040" imgH="228600" progId="Equation.3">
                      <p:embed/>
                    </p:oleObj>
                  </mc:Choice>
                  <mc:Fallback>
                    <p:oleObj name="Équation" r:id="rId28" imgW="20304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8363527" y="2711208"/>
                            <a:ext cx="2032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t 6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94490176"/>
                  </p:ext>
                </p:extLst>
              </p:nvPr>
            </p:nvGraphicFramePr>
            <p:xfrm>
              <a:off x="7537980" y="2707835"/>
              <a:ext cx="1778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30" imgW="177480" imgH="228600" progId="Equation.3">
                      <p:embed/>
                    </p:oleObj>
                  </mc:Choice>
                  <mc:Fallback>
                    <p:oleObj name="Équation" r:id="rId30" imgW="17748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7537980" y="2707835"/>
                            <a:ext cx="1778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4" name="Groupe 43"/>
          <p:cNvGrpSpPr/>
          <p:nvPr/>
        </p:nvGrpSpPr>
        <p:grpSpPr>
          <a:xfrm>
            <a:off x="1394996" y="5510165"/>
            <a:ext cx="7598682" cy="826889"/>
            <a:chOff x="1224584" y="3097925"/>
            <a:chExt cx="7598682" cy="826889"/>
          </a:xfrm>
        </p:grpSpPr>
        <p:sp>
          <p:nvSpPr>
            <p:cNvPr id="25" name="Rectangle 24"/>
            <p:cNvSpPr/>
            <p:nvPr/>
          </p:nvSpPr>
          <p:spPr>
            <a:xfrm>
              <a:off x="1224584" y="3097925"/>
              <a:ext cx="10006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Réservoir : </a:t>
              </a:r>
            </a:p>
          </p:txBody>
        </p:sp>
        <p:graphicFrame>
          <p:nvGraphicFramePr>
            <p:cNvPr id="26" name="Obje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8802066"/>
                </p:ext>
              </p:extLst>
            </p:nvPr>
          </p:nvGraphicFramePr>
          <p:xfrm>
            <a:off x="2145937" y="3135113"/>
            <a:ext cx="2050042" cy="273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32" imgW="1549080" imgH="228600" progId="Equation.3">
                    <p:embed/>
                  </p:oleObj>
                </mc:Choice>
                <mc:Fallback>
                  <p:oleObj name="Équation" r:id="rId32" imgW="15490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5937" y="3135113"/>
                          <a:ext cx="2050042" cy="273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Rectangle 26"/>
            <p:cNvSpPr/>
            <p:nvPr/>
          </p:nvSpPr>
          <p:spPr>
            <a:xfrm>
              <a:off x="3055451" y="3508014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28" name="Obje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9102687"/>
                </p:ext>
              </p:extLst>
            </p:nvPr>
          </p:nvGraphicFramePr>
          <p:xfrm>
            <a:off x="3610651" y="3423179"/>
            <a:ext cx="2180549" cy="5016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34" imgW="1650960" imgH="419040" progId="Equation.3">
                    <p:embed/>
                  </p:oleObj>
                </mc:Choice>
                <mc:Fallback>
                  <p:oleObj name="Équation" r:id="rId34" imgW="165096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10651" y="3423179"/>
                          <a:ext cx="2180549" cy="5016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9" name="Groupe 78"/>
            <p:cNvGrpSpPr/>
            <p:nvPr/>
          </p:nvGrpSpPr>
          <p:grpSpPr>
            <a:xfrm>
              <a:off x="7101149" y="3106271"/>
              <a:ext cx="1722117" cy="778374"/>
              <a:chOff x="7101149" y="3220571"/>
              <a:chExt cx="1722117" cy="778374"/>
            </a:xfrm>
          </p:grpSpPr>
          <p:sp>
            <p:nvSpPr>
              <p:cNvPr id="65" name="Organigramme : Jonction de sommaire 64"/>
              <p:cNvSpPr/>
              <p:nvPr/>
            </p:nvSpPr>
            <p:spPr>
              <a:xfrm>
                <a:off x="7683039" y="3349899"/>
                <a:ext cx="290945" cy="274320"/>
              </a:xfrm>
              <a:prstGeom prst="flowChartSummingJunction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66" name="Connecteur droit avec flèche 65"/>
              <p:cNvCxnSpPr/>
              <p:nvPr/>
            </p:nvCxnSpPr>
            <p:spPr>
              <a:xfrm>
                <a:off x="7101149" y="3482321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avec flèche 66"/>
              <p:cNvCxnSpPr/>
              <p:nvPr/>
            </p:nvCxnSpPr>
            <p:spPr>
              <a:xfrm flipV="1">
                <a:off x="7980911" y="3482321"/>
                <a:ext cx="290945" cy="47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avec flèche 67"/>
              <p:cNvCxnSpPr/>
              <p:nvPr/>
            </p:nvCxnSpPr>
            <p:spPr>
              <a:xfrm flipV="1">
                <a:off x="7828511" y="3621318"/>
                <a:ext cx="0" cy="377627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71" name="Objet 7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0766609"/>
                  </p:ext>
                </p:extLst>
              </p:nvPr>
            </p:nvGraphicFramePr>
            <p:xfrm>
              <a:off x="8278813" y="3292475"/>
              <a:ext cx="254000" cy="419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36" imgW="253800" imgH="419040" progId="Equation.3">
                      <p:embed/>
                    </p:oleObj>
                  </mc:Choice>
                  <mc:Fallback>
                    <p:oleObj name="Équation" r:id="rId36" imgW="253800" imgH="419040" progId="Equation.3">
                      <p:embed/>
                      <p:pic>
                        <p:nvPicPr>
                          <p:cNvPr id="0" name="Objet 5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78813" y="3292475"/>
                            <a:ext cx="254000" cy="4191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72" name="Connecteur droit avec flèche 71"/>
              <p:cNvCxnSpPr/>
              <p:nvPr/>
            </p:nvCxnSpPr>
            <p:spPr>
              <a:xfrm flipV="1">
                <a:off x="8532321" y="3482321"/>
                <a:ext cx="290945" cy="47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73" name="Objet 7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7017140"/>
                  </p:ext>
                </p:extLst>
              </p:nvPr>
            </p:nvGraphicFramePr>
            <p:xfrm>
              <a:off x="7138971" y="3220571"/>
              <a:ext cx="2032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38" imgW="203040" imgH="228600" progId="Equation.3">
                      <p:embed/>
                    </p:oleObj>
                  </mc:Choice>
                  <mc:Fallback>
                    <p:oleObj name="Équation" r:id="rId38" imgW="20304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39"/>
                          <a:stretch>
                            <a:fillRect/>
                          </a:stretch>
                        </p:blipFill>
                        <p:spPr>
                          <a:xfrm>
                            <a:off x="7138971" y="3220571"/>
                            <a:ext cx="2032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4" name="Objet 7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9330308"/>
                  </p:ext>
                </p:extLst>
              </p:nvPr>
            </p:nvGraphicFramePr>
            <p:xfrm>
              <a:off x="7832159" y="3762703"/>
              <a:ext cx="2032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40" imgW="203040" imgH="228600" progId="Equation.3">
                      <p:embed/>
                    </p:oleObj>
                  </mc:Choice>
                  <mc:Fallback>
                    <p:oleObj name="Équation" r:id="rId40" imgW="20304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1"/>
                          <a:stretch>
                            <a:fillRect/>
                          </a:stretch>
                        </p:blipFill>
                        <p:spPr>
                          <a:xfrm>
                            <a:off x="7832159" y="3762703"/>
                            <a:ext cx="2032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t 7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9878285"/>
                  </p:ext>
                </p:extLst>
              </p:nvPr>
            </p:nvGraphicFramePr>
            <p:xfrm>
              <a:off x="8629072" y="3267349"/>
              <a:ext cx="1651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42" imgW="164880" imgH="164880" progId="Equation.3">
                      <p:embed/>
                    </p:oleObj>
                  </mc:Choice>
                  <mc:Fallback>
                    <p:oleObj name="Équation" r:id="rId42" imgW="164880" imgH="1648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3"/>
                          <a:stretch>
                            <a:fillRect/>
                          </a:stretch>
                        </p:blipFill>
                        <p:spPr>
                          <a:xfrm>
                            <a:off x="8629072" y="3267349"/>
                            <a:ext cx="165100" cy="1651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7" name="ZoneTexte 76"/>
              <p:cNvSpPr txBox="1"/>
              <p:nvPr/>
            </p:nvSpPr>
            <p:spPr>
              <a:xfrm>
                <a:off x="7624895" y="3363055"/>
                <a:ext cx="26217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/>
                  <a:t>+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>
              <a:xfrm>
                <a:off x="7723955" y="3446875"/>
                <a:ext cx="262174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50" b="1" dirty="0"/>
                  <a:t>-</a:t>
                </a:r>
              </a:p>
            </p:txBody>
          </p:sp>
        </p:grpSp>
      </p:grpSp>
      <p:pic>
        <p:nvPicPr>
          <p:cNvPr id="125" name="Image 124"/>
          <p:cNvPicPr/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3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pic>
        <p:nvPicPr>
          <p:cNvPr id="124" name="Image 123"/>
          <p:cNvPicPr/>
          <p:nvPr/>
        </p:nvPicPr>
        <p:blipFill rotWithShape="1"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59613" r="1606" b="20336"/>
          <a:stretch/>
        </p:blipFill>
        <p:spPr bwMode="auto">
          <a:xfrm>
            <a:off x="2027788" y="1889915"/>
            <a:ext cx="5972350" cy="18242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6" name="Rectangle 125"/>
          <p:cNvSpPr/>
          <p:nvPr/>
        </p:nvSpPr>
        <p:spPr>
          <a:xfrm>
            <a:off x="2798472" y="990112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26873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1351122" y="3433315"/>
            <a:ext cx="7438390" cy="527210"/>
            <a:chOff x="1279582" y="3958101"/>
            <a:chExt cx="7438390" cy="527210"/>
          </a:xfrm>
        </p:grpSpPr>
        <p:sp>
          <p:nvSpPr>
            <p:cNvPr id="13" name="Rectangle 12"/>
            <p:cNvSpPr/>
            <p:nvPr/>
          </p:nvSpPr>
          <p:spPr>
            <a:xfrm>
              <a:off x="1279582" y="4040651"/>
              <a:ext cx="115114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err="1"/>
                <a:t>Limnimètre</a:t>
              </a:r>
              <a:r>
                <a:rPr lang="fr-FR" sz="1400" dirty="0"/>
                <a:t> : </a:t>
              </a:r>
            </a:p>
          </p:txBody>
        </p:sp>
        <p:graphicFrame>
          <p:nvGraphicFramePr>
            <p:cNvPr id="14" name="Obje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2659651"/>
                </p:ext>
              </p:extLst>
            </p:nvPr>
          </p:nvGraphicFramePr>
          <p:xfrm>
            <a:off x="2337976" y="4089486"/>
            <a:ext cx="1458779" cy="234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" imgW="1143000" imgH="203040" progId="Equation.3">
                    <p:embed/>
                  </p:oleObj>
                </mc:Choice>
                <mc:Fallback>
                  <p:oleObj name="Équation" r:id="rId2" imgW="114300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7976" y="4089486"/>
                          <a:ext cx="1458779" cy="2348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4112606" y="4040651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16" name="Obje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3588144"/>
                </p:ext>
              </p:extLst>
            </p:nvPr>
          </p:nvGraphicFramePr>
          <p:xfrm>
            <a:off x="4618086" y="4002550"/>
            <a:ext cx="972082" cy="4827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761760" imgH="419040" progId="Equation.3">
                    <p:embed/>
                  </p:oleObj>
                </mc:Choice>
                <mc:Fallback>
                  <p:oleObj name="Équation" r:id="rId4" imgW="76176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8086" y="4002550"/>
                          <a:ext cx="972082" cy="4827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7" name="Groupe 16"/>
            <p:cNvGrpSpPr/>
            <p:nvPr/>
          </p:nvGrpSpPr>
          <p:grpSpPr>
            <a:xfrm>
              <a:off x="7336629" y="3958101"/>
              <a:ext cx="1381343" cy="345612"/>
              <a:chOff x="7329009" y="4320051"/>
              <a:chExt cx="1381343" cy="345612"/>
            </a:xfrm>
          </p:grpSpPr>
          <p:graphicFrame>
            <p:nvGraphicFramePr>
              <p:cNvPr id="18" name="Obje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67927874"/>
                  </p:ext>
                </p:extLst>
              </p:nvPr>
            </p:nvGraphicFramePr>
            <p:xfrm>
              <a:off x="7924800" y="4500563"/>
              <a:ext cx="1905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6" imgW="190440" imgH="164880" progId="Equation.3">
                      <p:embed/>
                    </p:oleObj>
                  </mc:Choice>
                  <mc:Fallback>
                    <p:oleObj name="Équation" r:id="rId6" imgW="190440" imgH="1648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924800" y="4500563"/>
                            <a:ext cx="190500" cy="1651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9" name="Connecteur droit avec flèche 18"/>
              <p:cNvCxnSpPr/>
              <p:nvPr/>
            </p:nvCxnSpPr>
            <p:spPr>
              <a:xfrm>
                <a:off x="7329009" y="4583086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/>
              <p:cNvCxnSpPr/>
              <p:nvPr/>
            </p:nvCxnSpPr>
            <p:spPr>
              <a:xfrm>
                <a:off x="8128462" y="4582939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21" name="Objet 2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25146353"/>
                  </p:ext>
                </p:extLst>
              </p:nvPr>
            </p:nvGraphicFramePr>
            <p:xfrm>
              <a:off x="8215325" y="4327889"/>
              <a:ext cx="3175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8" imgW="317160" imgH="228600" progId="Equation.3">
                      <p:embed/>
                    </p:oleObj>
                  </mc:Choice>
                  <mc:Fallback>
                    <p:oleObj name="Équation" r:id="rId8" imgW="31716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8215325" y="4327889"/>
                            <a:ext cx="3175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" name="Objet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0580267"/>
                  </p:ext>
                </p:extLst>
              </p:nvPr>
            </p:nvGraphicFramePr>
            <p:xfrm>
              <a:off x="7630606" y="4320051"/>
              <a:ext cx="1651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0" imgW="164880" imgH="164880" progId="Equation.3">
                      <p:embed/>
                    </p:oleObj>
                  </mc:Choice>
                  <mc:Fallback>
                    <p:oleObj name="Équation" r:id="rId10" imgW="164880" imgH="1648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1"/>
                          <a:stretch>
                            <a:fillRect/>
                          </a:stretch>
                        </p:blipFill>
                        <p:spPr>
                          <a:xfrm>
                            <a:off x="7630606" y="4320051"/>
                            <a:ext cx="165100" cy="1651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3" name="Rectangle 22"/>
          <p:cNvSpPr/>
          <p:nvPr/>
        </p:nvSpPr>
        <p:spPr>
          <a:xfrm>
            <a:off x="1266154" y="4044013"/>
            <a:ext cx="76461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/>
              <a:t>2. Donner la relation entre </a:t>
            </a:r>
            <a:r>
              <a:rPr lang="fr-FR" sz="1200" i="1" dirty="0" err="1"/>
              <a:t>h</a:t>
            </a:r>
            <a:r>
              <a:rPr lang="fr-FR" sz="1200" i="1" baseline="-25000" dirty="0" err="1"/>
              <a:t>c</a:t>
            </a:r>
            <a:r>
              <a:rPr lang="fr-FR" sz="1200" i="1" dirty="0"/>
              <a:t>(t) et </a:t>
            </a:r>
            <a:r>
              <a:rPr lang="fr-FR" sz="1200" i="1" dirty="0" err="1"/>
              <a:t>u</a:t>
            </a:r>
            <a:r>
              <a:rPr lang="fr-FR" sz="1200" i="1" baseline="-25000" dirty="0" err="1"/>
              <a:t>c</a:t>
            </a:r>
            <a:r>
              <a:rPr lang="fr-FR" sz="1200" i="1" dirty="0"/>
              <a:t>(t) qui assure que </a:t>
            </a:r>
            <a:r>
              <a:rPr lang="fr-FR" sz="1200" i="1" dirty="0">
                <a:sym typeface="Symbol"/>
              </a:rPr>
              <a:t></a:t>
            </a:r>
            <a:r>
              <a:rPr lang="fr-FR" sz="1200" i="1" dirty="0"/>
              <a:t>(t) soit bien une image de l’erreur du niveau d’eau. En déduire le schéma-bloc correspondant au potentiomètre.</a:t>
            </a:r>
            <a:endParaRPr lang="fr-FR" sz="1200" dirty="0"/>
          </a:p>
        </p:txBody>
      </p:sp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0167883"/>
              </p:ext>
            </p:extLst>
          </p:nvPr>
        </p:nvGraphicFramePr>
        <p:xfrm>
          <a:off x="4546066" y="4606806"/>
          <a:ext cx="3368250" cy="276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2" imgW="2514600" imgH="228600" progId="Equation.3">
                  <p:embed/>
                </p:oleObj>
              </mc:Choice>
              <mc:Fallback>
                <p:oleObj name="Équation" r:id="rId12" imgW="2514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6066" y="4606806"/>
                        <a:ext cx="3368250" cy="2766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e 24"/>
          <p:cNvGrpSpPr/>
          <p:nvPr/>
        </p:nvGrpSpPr>
        <p:grpSpPr>
          <a:xfrm>
            <a:off x="4662113" y="4826701"/>
            <a:ext cx="4355865" cy="418193"/>
            <a:chOff x="4634866" y="5196026"/>
            <a:chExt cx="4355865" cy="418193"/>
          </a:xfrm>
        </p:grpSpPr>
        <p:sp>
          <p:nvSpPr>
            <p:cNvPr id="26" name="Rectangle 25"/>
            <p:cNvSpPr/>
            <p:nvPr/>
          </p:nvSpPr>
          <p:spPr>
            <a:xfrm>
              <a:off x="4634866" y="5275665"/>
              <a:ext cx="2124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i="1" dirty="0">
                  <a:sym typeface="Symbol"/>
                </a:rPr>
                <a:t>(t) proportionnel à h(t)</a:t>
              </a:r>
              <a:r>
                <a:rPr lang="fr-FR" sz="1400" dirty="0"/>
                <a:t> </a:t>
              </a:r>
              <a:r>
                <a:rPr lang="fr-FR" sz="1400" dirty="0">
                  <a:sym typeface="Symbol"/>
                </a:rPr>
                <a:t></a:t>
              </a:r>
              <a:endParaRPr lang="fr-FR" sz="1400" dirty="0"/>
            </a:p>
          </p:txBody>
        </p:sp>
        <p:graphicFrame>
          <p:nvGraphicFramePr>
            <p:cNvPr id="27" name="Objet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26736353"/>
                </p:ext>
              </p:extLst>
            </p:nvPr>
          </p:nvGraphicFramePr>
          <p:xfrm>
            <a:off x="6637657" y="5291019"/>
            <a:ext cx="1155700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14" imgW="927000" imgH="228600" progId="Equation.3">
                    <p:embed/>
                  </p:oleObj>
                </mc:Choice>
                <mc:Fallback>
                  <p:oleObj name="Équation" r:id="rId14" imgW="92700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637657" y="5291019"/>
                          <a:ext cx="1155700" cy="285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Rectangle 27"/>
            <p:cNvSpPr/>
            <p:nvPr/>
          </p:nvSpPr>
          <p:spPr>
            <a:xfrm>
              <a:off x="7712200" y="5244887"/>
              <a:ext cx="412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>
                  <a:sym typeface="Symbol"/>
                </a:rPr>
                <a:t></a:t>
              </a:r>
              <a:endParaRPr lang="fr-FR" dirty="0"/>
            </a:p>
          </p:txBody>
        </p:sp>
        <p:grpSp>
          <p:nvGrpSpPr>
            <p:cNvPr id="29" name="Groupe 28"/>
            <p:cNvGrpSpPr/>
            <p:nvPr/>
          </p:nvGrpSpPr>
          <p:grpSpPr>
            <a:xfrm>
              <a:off x="8097808" y="5196026"/>
              <a:ext cx="892923" cy="339813"/>
              <a:chOff x="7830413" y="5900650"/>
              <a:chExt cx="892923" cy="339813"/>
            </a:xfrm>
          </p:grpSpPr>
          <p:cxnSp>
            <p:nvCxnSpPr>
              <p:cNvPr id="30" name="Connecteur droit avec flèche 29"/>
              <p:cNvCxnSpPr/>
              <p:nvPr/>
            </p:nvCxnSpPr>
            <p:spPr>
              <a:xfrm flipV="1">
                <a:off x="7830413" y="6158212"/>
                <a:ext cx="419449" cy="76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1" name="Obje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33449394"/>
                  </p:ext>
                </p:extLst>
              </p:nvPr>
            </p:nvGraphicFramePr>
            <p:xfrm>
              <a:off x="8253413" y="6075363"/>
              <a:ext cx="177800" cy="165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6" imgW="177480" imgH="164880" progId="Equation.3">
                      <p:embed/>
                    </p:oleObj>
                  </mc:Choice>
                  <mc:Fallback>
                    <p:oleObj name="Équation" r:id="rId16" imgW="1774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253413" y="6075363"/>
                            <a:ext cx="177800" cy="165100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2" name="Connecteur droit avec flèche 31"/>
              <p:cNvCxnSpPr/>
              <p:nvPr/>
            </p:nvCxnSpPr>
            <p:spPr>
              <a:xfrm flipV="1">
                <a:off x="8432391" y="6165904"/>
                <a:ext cx="290945" cy="473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3" name="Objet 3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7997519"/>
                  </p:ext>
                </p:extLst>
              </p:nvPr>
            </p:nvGraphicFramePr>
            <p:xfrm>
              <a:off x="7856649" y="5918768"/>
              <a:ext cx="2032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8" imgW="203040" imgH="228600" progId="Equation.3">
                      <p:embed/>
                    </p:oleObj>
                  </mc:Choice>
                  <mc:Fallback>
                    <p:oleObj name="Équation" r:id="rId18" imgW="20304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856649" y="5918768"/>
                            <a:ext cx="203200" cy="2286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" name="Objet 3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1708537"/>
                  </p:ext>
                </p:extLst>
              </p:nvPr>
            </p:nvGraphicFramePr>
            <p:xfrm>
              <a:off x="8448416" y="5900650"/>
              <a:ext cx="2159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0" imgW="215640" imgH="228600" progId="Equation.3">
                      <p:embed/>
                    </p:oleObj>
                  </mc:Choice>
                  <mc:Fallback>
                    <p:oleObj name="Équation" r:id="rId20" imgW="21564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1"/>
                          <a:stretch>
                            <a:fillRect/>
                          </a:stretch>
                        </p:blipFill>
                        <p:spPr>
                          <a:xfrm>
                            <a:off x="8448416" y="5900650"/>
                            <a:ext cx="215900" cy="228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35" name="Rectangle 34"/>
          <p:cNvSpPr/>
          <p:nvPr/>
        </p:nvSpPr>
        <p:spPr>
          <a:xfrm>
            <a:off x="1266154" y="5444808"/>
            <a:ext cx="7829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/>
              <a:t>3. Donner la relation temporelle générale qui lie vitesse et position angulaires. En déduire le schéma-bloc qui passe de </a:t>
            </a:r>
            <a:r>
              <a:rPr lang="fr-FR" sz="1200" dirty="0">
                <a:sym typeface="Symbol"/>
              </a:rPr>
              <a:t></a:t>
            </a:r>
            <a:r>
              <a:rPr lang="fr-FR" sz="1200" baseline="-25000" dirty="0"/>
              <a:t>m</a:t>
            </a:r>
            <a:r>
              <a:rPr lang="fr-FR" sz="1200" dirty="0"/>
              <a:t>(p) </a:t>
            </a:r>
            <a:r>
              <a:rPr lang="fr-FR" sz="1200" i="1" dirty="0"/>
              <a:t>à </a:t>
            </a:r>
            <a:r>
              <a:rPr lang="fr-FR" sz="1200" dirty="0">
                <a:sym typeface="Symbol"/>
              </a:rPr>
              <a:t></a:t>
            </a:r>
            <a:r>
              <a:rPr lang="fr-FR" sz="1200" baseline="-25000" dirty="0"/>
              <a:t>m</a:t>
            </a:r>
            <a:r>
              <a:rPr lang="fr-FR" sz="1200" dirty="0"/>
              <a:t>(p).</a:t>
            </a:r>
          </a:p>
        </p:txBody>
      </p:sp>
      <p:grpSp>
        <p:nvGrpSpPr>
          <p:cNvPr id="36" name="Groupe 35"/>
          <p:cNvGrpSpPr/>
          <p:nvPr/>
        </p:nvGrpSpPr>
        <p:grpSpPr>
          <a:xfrm>
            <a:off x="2698750" y="5954331"/>
            <a:ext cx="5384511" cy="479858"/>
            <a:chOff x="3462482" y="5954331"/>
            <a:chExt cx="5384511" cy="479858"/>
          </a:xfrm>
        </p:grpSpPr>
        <p:graphicFrame>
          <p:nvGraphicFramePr>
            <p:cNvPr id="37" name="Obje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3469763"/>
                </p:ext>
              </p:extLst>
            </p:nvPr>
          </p:nvGraphicFramePr>
          <p:xfrm>
            <a:off x="3462482" y="5965825"/>
            <a:ext cx="1200150" cy="436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2" imgW="977760" imgH="393480" progId="Equation.3">
                    <p:embed/>
                  </p:oleObj>
                </mc:Choice>
                <mc:Fallback>
                  <p:oleObj name="Équation" r:id="rId22" imgW="97776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2482" y="5965825"/>
                          <a:ext cx="1200150" cy="436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Rectangle 37"/>
            <p:cNvSpPr/>
            <p:nvPr/>
          </p:nvSpPr>
          <p:spPr>
            <a:xfrm>
              <a:off x="4733167" y="6040372"/>
              <a:ext cx="6448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d’où : </a:t>
              </a:r>
            </a:p>
          </p:txBody>
        </p:sp>
        <p:graphicFrame>
          <p:nvGraphicFramePr>
            <p:cNvPr id="39" name="Obje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2464550"/>
                </p:ext>
              </p:extLst>
            </p:nvPr>
          </p:nvGraphicFramePr>
          <p:xfrm>
            <a:off x="5378024" y="5954331"/>
            <a:ext cx="889000" cy="4798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4" imgW="723600" imgH="431640" progId="Equation.3">
                    <p:embed/>
                  </p:oleObj>
                </mc:Choice>
                <mc:Fallback>
                  <p:oleObj name="Équation" r:id="rId24" imgW="72360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78024" y="5954331"/>
                          <a:ext cx="889000" cy="4798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0" name="Groupe 39"/>
            <p:cNvGrpSpPr/>
            <p:nvPr/>
          </p:nvGrpSpPr>
          <p:grpSpPr>
            <a:xfrm>
              <a:off x="7501371" y="5965660"/>
              <a:ext cx="1345622" cy="457200"/>
              <a:chOff x="7305675" y="1419714"/>
              <a:chExt cx="1345622" cy="457200"/>
            </a:xfrm>
          </p:grpSpPr>
          <p:graphicFrame>
            <p:nvGraphicFramePr>
              <p:cNvPr id="41" name="Objet 4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5858781"/>
                  </p:ext>
                </p:extLst>
              </p:nvPr>
            </p:nvGraphicFramePr>
            <p:xfrm>
              <a:off x="7904163" y="1457814"/>
              <a:ext cx="152400" cy="419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6" imgW="152280" imgH="419040" progId="Equation.3">
                      <p:embed/>
                    </p:oleObj>
                  </mc:Choice>
                  <mc:Fallback>
                    <p:oleObj name="Équation" r:id="rId26" imgW="152280" imgH="4190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7904163" y="1457814"/>
                            <a:ext cx="152400" cy="4191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42" name="Connecteur droit avec flèche 41"/>
              <p:cNvCxnSpPr/>
              <p:nvPr/>
            </p:nvCxnSpPr>
            <p:spPr>
              <a:xfrm>
                <a:off x="7305675" y="1667833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Connecteur droit avec flèche 42"/>
              <p:cNvCxnSpPr/>
              <p:nvPr/>
            </p:nvCxnSpPr>
            <p:spPr>
              <a:xfrm>
                <a:off x="8069407" y="1669657"/>
                <a:ext cx="58189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44" name="Objet 4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8974287"/>
                  </p:ext>
                </p:extLst>
              </p:nvPr>
            </p:nvGraphicFramePr>
            <p:xfrm>
              <a:off x="7475970" y="1458283"/>
              <a:ext cx="2413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28" imgW="241200" imgH="215640" progId="Equation.3">
                      <p:embed/>
                    </p:oleObj>
                  </mc:Choice>
                  <mc:Fallback>
                    <p:oleObj name="Équation" r:id="rId28" imgW="24120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7475970" y="1458283"/>
                            <a:ext cx="2413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t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8843335"/>
                  </p:ext>
                </p:extLst>
              </p:nvPr>
            </p:nvGraphicFramePr>
            <p:xfrm>
              <a:off x="8258175" y="1419714"/>
              <a:ext cx="2032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30" imgW="203040" imgH="215640" progId="Equation.3">
                      <p:embed/>
                    </p:oleObj>
                  </mc:Choice>
                  <mc:Fallback>
                    <p:oleObj name="Équation" r:id="rId30" imgW="20304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8258175" y="1419714"/>
                            <a:ext cx="2032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6" name="Groupe 45"/>
          <p:cNvGrpSpPr/>
          <p:nvPr/>
        </p:nvGrpSpPr>
        <p:grpSpPr>
          <a:xfrm>
            <a:off x="1242310" y="4555653"/>
            <a:ext cx="3050421" cy="671355"/>
            <a:chOff x="1215063" y="4924978"/>
            <a:chExt cx="3050421" cy="671355"/>
          </a:xfrm>
        </p:grpSpPr>
        <p:sp>
          <p:nvSpPr>
            <p:cNvPr id="47" name="Rectangle 46"/>
            <p:cNvSpPr/>
            <p:nvPr/>
          </p:nvSpPr>
          <p:spPr>
            <a:xfrm>
              <a:off x="1215063" y="4952879"/>
              <a:ext cx="11108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Régulateur +</a:t>
              </a:r>
            </a:p>
            <a:p>
              <a:r>
                <a:rPr lang="fr-FR" sz="1400" dirty="0"/>
                <a:t>correcteur : </a:t>
              </a:r>
            </a:p>
          </p:txBody>
        </p:sp>
        <p:grpSp>
          <p:nvGrpSpPr>
            <p:cNvPr id="48" name="Groupe 47"/>
            <p:cNvGrpSpPr/>
            <p:nvPr/>
          </p:nvGrpSpPr>
          <p:grpSpPr>
            <a:xfrm>
              <a:off x="2272001" y="4924978"/>
              <a:ext cx="1993483" cy="671355"/>
              <a:chOff x="2272001" y="4924978"/>
              <a:chExt cx="1993483" cy="671355"/>
            </a:xfrm>
          </p:grpSpPr>
          <p:grpSp>
            <p:nvGrpSpPr>
              <p:cNvPr id="49" name="Groupe 48"/>
              <p:cNvGrpSpPr/>
              <p:nvPr/>
            </p:nvGrpSpPr>
            <p:grpSpPr>
              <a:xfrm>
                <a:off x="2272001" y="4924978"/>
                <a:ext cx="1986721" cy="671355"/>
                <a:chOff x="2588748" y="4904010"/>
                <a:chExt cx="1986721" cy="671355"/>
              </a:xfrm>
            </p:grpSpPr>
            <p:grpSp>
              <p:nvGrpSpPr>
                <p:cNvPr id="51" name="Groupe 50"/>
                <p:cNvGrpSpPr/>
                <p:nvPr/>
              </p:nvGrpSpPr>
              <p:grpSpPr>
                <a:xfrm>
                  <a:off x="2588748" y="4904010"/>
                  <a:ext cx="1986721" cy="671355"/>
                  <a:chOff x="2397361" y="5473045"/>
                  <a:chExt cx="1986721" cy="671355"/>
                </a:xfrm>
              </p:grpSpPr>
              <p:sp>
                <p:nvSpPr>
                  <p:cNvPr id="54" name="Organigramme : Jonction de sommaire 53"/>
                  <p:cNvSpPr/>
                  <p:nvPr/>
                </p:nvSpPr>
                <p:spPr>
                  <a:xfrm>
                    <a:off x="3451849" y="5604669"/>
                    <a:ext cx="290945" cy="274320"/>
                  </a:xfrm>
                  <a:prstGeom prst="flowChartSummingJunction">
                    <a:avLst/>
                  </a:prstGeom>
                  <a:noFill/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cxnSp>
                <p:nvCxnSpPr>
                  <p:cNvPr id="55" name="Connecteur droit avec flèche 54"/>
                  <p:cNvCxnSpPr/>
                  <p:nvPr/>
                </p:nvCxnSpPr>
                <p:spPr>
                  <a:xfrm>
                    <a:off x="2397361" y="5730607"/>
                    <a:ext cx="581890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Connecteur droit avec flèche 55"/>
                  <p:cNvCxnSpPr>
                    <a:stCxn id="54" idx="6"/>
                    <a:endCxn id="52" idx="1"/>
                  </p:cNvCxnSpPr>
                  <p:nvPr/>
                </p:nvCxnSpPr>
                <p:spPr>
                  <a:xfrm flipV="1">
                    <a:off x="3742794" y="5739745"/>
                    <a:ext cx="218070" cy="2084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Connecteur droit avec flèche 56"/>
                  <p:cNvCxnSpPr/>
                  <p:nvPr/>
                </p:nvCxnSpPr>
                <p:spPr>
                  <a:xfrm flipV="1">
                    <a:off x="3597321" y="5876089"/>
                    <a:ext cx="0" cy="18881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ZoneTexte 57"/>
                  <p:cNvSpPr txBox="1"/>
                  <p:nvPr/>
                </p:nvSpPr>
                <p:spPr>
                  <a:xfrm>
                    <a:off x="3393705" y="5617825"/>
                    <a:ext cx="262174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050" b="1" dirty="0"/>
                      <a:t>+</a:t>
                    </a:r>
                  </a:p>
                </p:txBody>
              </p:sp>
              <p:sp>
                <p:nvSpPr>
                  <p:cNvPr id="59" name="ZoneTexte 58"/>
                  <p:cNvSpPr txBox="1"/>
                  <p:nvPr/>
                </p:nvSpPr>
                <p:spPr>
                  <a:xfrm>
                    <a:off x="3492765" y="5701645"/>
                    <a:ext cx="262174" cy="25391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050" b="1" dirty="0"/>
                      <a:t>-</a:t>
                    </a:r>
                  </a:p>
                </p:txBody>
              </p:sp>
              <p:graphicFrame>
                <p:nvGraphicFramePr>
                  <p:cNvPr id="60" name="Objet 59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876582587"/>
                      </p:ext>
                    </p:extLst>
                  </p:nvPr>
                </p:nvGraphicFramePr>
                <p:xfrm>
                  <a:off x="2989263" y="5629275"/>
                  <a:ext cx="165100" cy="2032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32" imgW="164880" imgH="203040" progId="Equation.3">
                          <p:embed/>
                        </p:oleObj>
                      </mc:Choice>
                      <mc:Fallback>
                        <p:oleObj name="Équation" r:id="rId32" imgW="164880" imgH="2030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3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989263" y="5629275"/>
                                <a:ext cx="165100" cy="20320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61" name="Connecteur droit avec flèche 60"/>
                  <p:cNvCxnSpPr/>
                  <p:nvPr/>
                </p:nvCxnSpPr>
                <p:spPr>
                  <a:xfrm flipV="1">
                    <a:off x="3152255" y="5747824"/>
                    <a:ext cx="290945" cy="473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Connecteur droit avec flèche 61"/>
                  <p:cNvCxnSpPr/>
                  <p:nvPr/>
                </p:nvCxnSpPr>
                <p:spPr>
                  <a:xfrm flipH="1" flipV="1">
                    <a:off x="3606060" y="6052902"/>
                    <a:ext cx="290945" cy="473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aphicFrame>
                <p:nvGraphicFramePr>
                  <p:cNvPr id="63" name="Objet 62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358026104"/>
                      </p:ext>
                    </p:extLst>
                  </p:nvPr>
                </p:nvGraphicFramePr>
                <p:xfrm>
                  <a:off x="3912402" y="5979300"/>
                  <a:ext cx="177800" cy="1651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34" imgW="177480" imgH="164880" progId="Equation.3">
                          <p:embed/>
                        </p:oleObj>
                      </mc:Choice>
                      <mc:Fallback>
                        <p:oleObj name="Équation" r:id="rId34" imgW="177480" imgH="16488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5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912402" y="5979300"/>
                                <a:ext cx="177800" cy="16510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cxnSp>
                <p:nvCxnSpPr>
                  <p:cNvPr id="64" name="Connecteur droit avec flèche 63"/>
                  <p:cNvCxnSpPr/>
                  <p:nvPr/>
                </p:nvCxnSpPr>
                <p:spPr>
                  <a:xfrm flipH="1" flipV="1">
                    <a:off x="4093137" y="6055271"/>
                    <a:ext cx="290945" cy="473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aphicFrame>
                <p:nvGraphicFramePr>
                  <p:cNvPr id="65" name="Objet 6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7807085"/>
                      </p:ext>
                    </p:extLst>
                  </p:nvPr>
                </p:nvGraphicFramePr>
                <p:xfrm>
                  <a:off x="3249195" y="5890122"/>
                  <a:ext cx="317500" cy="2286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36" imgW="317160" imgH="228600" progId="Equation.3">
                          <p:embed/>
                        </p:oleObj>
                      </mc:Choice>
                      <mc:Fallback>
                        <p:oleObj name="Équation" r:id="rId36" imgW="317160" imgH="228600" progId="Equation.3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37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249195" y="5890122"/>
                                <a:ext cx="317500" cy="2286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66" name="Objet 6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38214463"/>
                      </p:ext>
                    </p:extLst>
                  </p:nvPr>
                </p:nvGraphicFramePr>
                <p:xfrm>
                  <a:off x="4169810" y="5843790"/>
                  <a:ext cx="165100" cy="1651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10" imgW="164880" imgH="164880" progId="Equation.3">
                          <p:embed/>
                        </p:oleObj>
                      </mc:Choice>
                      <mc:Fallback>
                        <p:oleObj name="Équation" r:id="rId10" imgW="164880" imgH="164880" progId="Equation.3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1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4169810" y="5843790"/>
                                <a:ext cx="165100" cy="1651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67" name="Objet 66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204344064"/>
                      </p:ext>
                    </p:extLst>
                  </p:nvPr>
                </p:nvGraphicFramePr>
                <p:xfrm>
                  <a:off x="2586038" y="5491163"/>
                  <a:ext cx="203200" cy="2286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38" imgW="203040" imgH="228600" progId="Equation.3">
                          <p:embed/>
                        </p:oleObj>
                      </mc:Choice>
                      <mc:Fallback>
                        <p:oleObj name="Équation" r:id="rId38" imgW="203040" imgH="2286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9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586038" y="5491163"/>
                                <a:ext cx="203200" cy="2286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68" name="Objet 67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59867208"/>
                      </p:ext>
                    </p:extLst>
                  </p:nvPr>
                </p:nvGraphicFramePr>
                <p:xfrm>
                  <a:off x="3830638" y="5567363"/>
                  <a:ext cx="114300" cy="1397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40" imgW="114120" imgH="139680" progId="Equation.3">
                          <p:embed/>
                        </p:oleObj>
                      </mc:Choice>
                      <mc:Fallback>
                        <p:oleObj name="Équation" r:id="rId40" imgW="114120" imgH="13968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41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830638" y="5567363"/>
                                <a:ext cx="114300" cy="139700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69" name="Objet 6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305053899"/>
                      </p:ext>
                    </p:extLst>
                  </p:nvPr>
                </p:nvGraphicFramePr>
                <p:xfrm>
                  <a:off x="3177805" y="5473045"/>
                  <a:ext cx="215900" cy="2286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20" imgW="215640" imgH="228600" progId="Equation.3">
                          <p:embed/>
                        </p:oleObj>
                      </mc:Choice>
                      <mc:Fallback>
                        <p:oleObj name="Équation" r:id="rId20" imgW="215640" imgH="228600" progId="Equation.3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21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177805" y="5473045"/>
                                <a:ext cx="215900" cy="22860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52" name="Objet 5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44427949"/>
                    </p:ext>
                  </p:extLst>
                </p:nvPr>
              </p:nvGraphicFramePr>
              <p:xfrm>
                <a:off x="4159250" y="5087938"/>
                <a:ext cx="165100" cy="165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42" imgW="164880" imgH="164880" progId="Equation.3">
                        <p:embed/>
                      </p:oleObj>
                    </mc:Choice>
                    <mc:Fallback>
                      <p:oleObj name="Équation" r:id="rId42" imgW="164880" imgH="16488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3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4159250" y="5087938"/>
                              <a:ext cx="165100" cy="16510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53" name="Connecteur droit avec flèche 52"/>
                <p:cNvCxnSpPr/>
                <p:nvPr/>
              </p:nvCxnSpPr>
              <p:spPr>
                <a:xfrm>
                  <a:off x="4331221" y="5170710"/>
                  <a:ext cx="244248" cy="208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50" name="Objet 4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1211268"/>
                  </p:ext>
                </p:extLst>
              </p:nvPr>
            </p:nvGraphicFramePr>
            <p:xfrm>
              <a:off x="4024184" y="4952879"/>
              <a:ext cx="241300" cy="215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44" imgW="241200" imgH="215640" progId="Equation.3">
                      <p:embed/>
                    </p:oleObj>
                  </mc:Choice>
                  <mc:Fallback>
                    <p:oleObj name="Équation" r:id="rId44" imgW="241200" imgH="21564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5"/>
                          <a:stretch>
                            <a:fillRect/>
                          </a:stretch>
                        </p:blipFill>
                        <p:spPr>
                          <a:xfrm>
                            <a:off x="4024184" y="4952879"/>
                            <a:ext cx="241300" cy="215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772494" y="989626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pic>
        <p:nvPicPr>
          <p:cNvPr id="72" name="Image 71"/>
          <p:cNvPicPr/>
          <p:nvPr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" t="78911" r="1606" b="3573"/>
          <a:stretch/>
        </p:blipFill>
        <p:spPr bwMode="auto">
          <a:xfrm>
            <a:off x="1846292" y="1584406"/>
            <a:ext cx="6289790" cy="1813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3" name="Image 72"/>
          <p:cNvPicPr/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183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44906" y="1516516"/>
            <a:ext cx="7896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/>
              <a:t>4. Donner les variables d’entrée et la variable de sortie du système. Puis, représenter le schéma-bloc du système entier en précisant le nom des constituants sous les blocs, ainsi que les flux d’énergie ou d’information entre les blocs</a:t>
            </a:r>
            <a:endParaRPr lang="fr-FR" sz="1200" dirty="0"/>
          </a:p>
        </p:txBody>
      </p:sp>
      <p:grpSp>
        <p:nvGrpSpPr>
          <p:cNvPr id="125" name="Groupe 124"/>
          <p:cNvGrpSpPr/>
          <p:nvPr/>
        </p:nvGrpSpPr>
        <p:grpSpPr>
          <a:xfrm>
            <a:off x="1425551" y="2304005"/>
            <a:ext cx="7202196" cy="1054598"/>
            <a:chOff x="1607217" y="1503182"/>
            <a:chExt cx="7202196" cy="1054598"/>
          </a:xfrm>
        </p:grpSpPr>
        <p:grpSp>
          <p:nvGrpSpPr>
            <p:cNvPr id="124" name="Groupe 123"/>
            <p:cNvGrpSpPr/>
            <p:nvPr/>
          </p:nvGrpSpPr>
          <p:grpSpPr>
            <a:xfrm>
              <a:off x="1607217" y="1503182"/>
              <a:ext cx="7202196" cy="1054598"/>
              <a:chOff x="1607217" y="1503182"/>
              <a:chExt cx="7202196" cy="1054598"/>
            </a:xfrm>
          </p:grpSpPr>
          <p:grpSp>
            <p:nvGrpSpPr>
              <p:cNvPr id="14" name="Groupe 13"/>
              <p:cNvGrpSpPr/>
              <p:nvPr/>
            </p:nvGrpSpPr>
            <p:grpSpPr>
              <a:xfrm>
                <a:off x="3355186" y="1656021"/>
                <a:ext cx="1555172" cy="457960"/>
                <a:chOff x="7200900" y="1419423"/>
                <a:chExt cx="1555172" cy="457960"/>
              </a:xfrm>
            </p:grpSpPr>
            <p:graphicFrame>
              <p:nvGraphicFramePr>
                <p:cNvPr id="15" name="Objet 14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83780765"/>
                    </p:ext>
                  </p:extLst>
                </p:nvPr>
              </p:nvGraphicFramePr>
              <p:xfrm>
                <a:off x="7782790" y="1458283"/>
                <a:ext cx="393700" cy="419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2" imgW="393480" imgH="419040" progId="Equation.3">
                        <p:embed/>
                      </p:oleObj>
                    </mc:Choice>
                    <mc:Fallback>
                      <p:oleObj name="Équation" r:id="rId2" imgW="393480" imgH="41904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782790" y="1458283"/>
                              <a:ext cx="393700" cy="4191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16" name="Connecteur droit avec flèche 15"/>
                <p:cNvCxnSpPr>
                  <a:endCxn id="15" idx="1"/>
                </p:cNvCxnSpPr>
                <p:nvPr/>
              </p:nvCxnSpPr>
              <p:spPr>
                <a:xfrm>
                  <a:off x="7200900" y="1667833"/>
                  <a:ext cx="58189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necteur droit avec flèche 16"/>
                <p:cNvCxnSpPr/>
                <p:nvPr/>
              </p:nvCxnSpPr>
              <p:spPr>
                <a:xfrm>
                  <a:off x="8174182" y="1669657"/>
                  <a:ext cx="58189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19" name="Objet 1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78720352"/>
                    </p:ext>
                  </p:extLst>
                </p:nvPr>
              </p:nvGraphicFramePr>
              <p:xfrm>
                <a:off x="8344477" y="1419423"/>
                <a:ext cx="241300" cy="2159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4" imgW="241200" imgH="215640" progId="Equation.3">
                        <p:embed/>
                      </p:oleObj>
                    </mc:Choice>
                    <mc:Fallback>
                      <p:oleObj name="Équation" r:id="rId4" imgW="241200" imgH="21564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344477" y="1419423"/>
                              <a:ext cx="241300" cy="2159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20" name="Groupe 19"/>
              <p:cNvGrpSpPr/>
              <p:nvPr/>
            </p:nvGrpSpPr>
            <p:grpSpPr>
              <a:xfrm>
                <a:off x="5657492" y="1688128"/>
                <a:ext cx="777717" cy="322948"/>
                <a:chOff x="7983682" y="2053923"/>
                <a:chExt cx="777717" cy="322948"/>
              </a:xfrm>
            </p:grpSpPr>
            <p:graphicFrame>
              <p:nvGraphicFramePr>
                <p:cNvPr id="21" name="Objet 2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273474542"/>
                    </p:ext>
                  </p:extLst>
                </p:nvPr>
              </p:nvGraphicFramePr>
              <p:xfrm>
                <a:off x="7983682" y="2211771"/>
                <a:ext cx="190500" cy="165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6" imgW="190440" imgH="164880" progId="Equation.3">
                        <p:embed/>
                      </p:oleObj>
                    </mc:Choice>
                    <mc:Fallback>
                      <p:oleObj name="Équation" r:id="rId6" imgW="190440" imgH="16488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983682" y="2211771"/>
                              <a:ext cx="190500" cy="1651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23" name="Connecteur droit avec flèche 22"/>
                <p:cNvCxnSpPr/>
                <p:nvPr/>
              </p:nvCxnSpPr>
              <p:spPr>
                <a:xfrm>
                  <a:off x="8179509" y="2294321"/>
                  <a:ext cx="58189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24" name="Objet 2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931239008"/>
                    </p:ext>
                  </p:extLst>
                </p:nvPr>
              </p:nvGraphicFramePr>
              <p:xfrm>
                <a:off x="8402203" y="2053923"/>
                <a:ext cx="177800" cy="2286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8" imgW="177480" imgH="228600" progId="Equation.3">
                        <p:embed/>
                      </p:oleObj>
                    </mc:Choice>
                    <mc:Fallback>
                      <p:oleObj name="Équation" r:id="rId8" imgW="177480" imgH="2286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402203" y="2053923"/>
                              <a:ext cx="177800" cy="2286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27" name="Objet 2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21550525"/>
                  </p:ext>
                </p:extLst>
              </p:nvPr>
            </p:nvGraphicFramePr>
            <p:xfrm>
              <a:off x="6444734" y="1812790"/>
              <a:ext cx="266700" cy="228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Équation" r:id="rId10" imgW="266400" imgH="228600" progId="Equation.3">
                      <p:embed/>
                    </p:oleObj>
                  </mc:Choice>
                  <mc:Fallback>
                    <p:oleObj name="Équation" r:id="rId10" imgW="266400" imgH="22860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1"/>
                          <a:stretch>
                            <a:fillRect/>
                          </a:stretch>
                        </p:blipFill>
                        <p:spPr>
                          <a:xfrm>
                            <a:off x="6444734" y="1812790"/>
                            <a:ext cx="266700" cy="22860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2" name="Groupe 31"/>
              <p:cNvGrpSpPr/>
              <p:nvPr/>
            </p:nvGrpSpPr>
            <p:grpSpPr>
              <a:xfrm>
                <a:off x="6723960" y="1503182"/>
                <a:ext cx="2085453" cy="649550"/>
                <a:chOff x="7101149" y="3062025"/>
                <a:chExt cx="2085453" cy="649550"/>
              </a:xfrm>
            </p:grpSpPr>
            <p:sp>
              <p:nvSpPr>
                <p:cNvPr id="33" name="Organigramme : Jonction de sommaire 32"/>
                <p:cNvSpPr/>
                <p:nvPr/>
              </p:nvSpPr>
              <p:spPr>
                <a:xfrm>
                  <a:off x="7683039" y="3349899"/>
                  <a:ext cx="290945" cy="274320"/>
                </a:xfrm>
                <a:prstGeom prst="flowChartSummingJunction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34" name="Connecteur droit avec flèche 33"/>
                <p:cNvCxnSpPr/>
                <p:nvPr/>
              </p:nvCxnSpPr>
              <p:spPr>
                <a:xfrm>
                  <a:off x="7101149" y="3482321"/>
                  <a:ext cx="58189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avec flèche 34"/>
                <p:cNvCxnSpPr/>
                <p:nvPr/>
              </p:nvCxnSpPr>
              <p:spPr>
                <a:xfrm>
                  <a:off x="7980911" y="3487059"/>
                  <a:ext cx="290945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avec flèche 35"/>
                <p:cNvCxnSpPr/>
                <p:nvPr/>
              </p:nvCxnSpPr>
              <p:spPr>
                <a:xfrm>
                  <a:off x="7828511" y="3128987"/>
                  <a:ext cx="0" cy="22091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37" name="Objet 3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83222515"/>
                    </p:ext>
                  </p:extLst>
                </p:nvPr>
              </p:nvGraphicFramePr>
              <p:xfrm>
                <a:off x="8278813" y="3292475"/>
                <a:ext cx="254000" cy="419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12" imgW="253800" imgH="419040" progId="Equation.3">
                        <p:embed/>
                      </p:oleObj>
                    </mc:Choice>
                    <mc:Fallback>
                      <p:oleObj name="Équation" r:id="rId12" imgW="253800" imgH="419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3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8278813" y="3292475"/>
                              <a:ext cx="254000" cy="419100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:ln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38" name="Connecteur droit avec flèche 37"/>
                <p:cNvCxnSpPr/>
                <p:nvPr/>
              </p:nvCxnSpPr>
              <p:spPr>
                <a:xfrm>
                  <a:off x="8532321" y="3487059"/>
                  <a:ext cx="654281" cy="295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39" name="Objet 3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4691930"/>
                    </p:ext>
                  </p:extLst>
                </p:nvPr>
              </p:nvGraphicFramePr>
              <p:xfrm>
                <a:off x="7138971" y="3220571"/>
                <a:ext cx="203200" cy="2286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14" imgW="203040" imgH="228600" progId="Equation.3">
                        <p:embed/>
                      </p:oleObj>
                    </mc:Choice>
                    <mc:Fallback>
                      <p:oleObj name="Équation" r:id="rId14" imgW="203040" imgH="2286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138971" y="3220571"/>
                              <a:ext cx="203200" cy="2286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0" name="Objet 3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91176029"/>
                    </p:ext>
                  </p:extLst>
                </p:nvPr>
              </p:nvGraphicFramePr>
              <p:xfrm>
                <a:off x="7872384" y="3062025"/>
                <a:ext cx="203200" cy="2286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16" imgW="203040" imgH="228600" progId="Equation.3">
                        <p:embed/>
                      </p:oleObj>
                    </mc:Choice>
                    <mc:Fallback>
                      <p:oleObj name="Équation" r:id="rId16" imgW="203040" imgH="22860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872384" y="3062025"/>
                              <a:ext cx="203200" cy="228600"/>
                            </a:xfrm>
                            <a:prstGeom prst="rect">
                              <a:avLst/>
                            </a:prstGeom>
                            <a:solidFill>
                              <a:schemeClr val="tx2">
                                <a:lumMod val="40000"/>
                                <a:lumOff val="60000"/>
                              </a:schemeClr>
                            </a:solidFill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41" name="Objet 4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39363065"/>
                    </p:ext>
                  </p:extLst>
                </p:nvPr>
              </p:nvGraphicFramePr>
              <p:xfrm>
                <a:off x="8949689" y="3248264"/>
                <a:ext cx="165100" cy="165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18" imgW="164880" imgH="164880" progId="Equation.3">
                        <p:embed/>
                      </p:oleObj>
                    </mc:Choice>
                    <mc:Fallback>
                      <p:oleObj name="Équation" r:id="rId18" imgW="164880" imgH="16488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949689" y="3248264"/>
                              <a:ext cx="165100" cy="165100"/>
                            </a:xfrm>
                            <a:prstGeom prst="rect">
                              <a:avLst/>
                            </a:prstGeom>
                            <a:solidFill>
                              <a:srgbClr val="FF3300"/>
                            </a:solidFill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2" name="ZoneTexte 41"/>
                <p:cNvSpPr txBox="1"/>
                <p:nvPr/>
              </p:nvSpPr>
              <p:spPr>
                <a:xfrm>
                  <a:off x="7624895" y="3363055"/>
                  <a:ext cx="26217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/>
                    <a:t>+</a:t>
                  </a: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>
                  <a:off x="7711810" y="3276881"/>
                  <a:ext cx="262174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050" b="1" dirty="0"/>
                    <a:t>-</a:t>
                  </a:r>
                </a:p>
              </p:txBody>
            </p:sp>
          </p:grpSp>
          <p:grpSp>
            <p:nvGrpSpPr>
              <p:cNvPr id="56" name="Groupe 55"/>
              <p:cNvGrpSpPr/>
              <p:nvPr/>
            </p:nvGrpSpPr>
            <p:grpSpPr>
              <a:xfrm>
                <a:off x="4910358" y="1672100"/>
                <a:ext cx="747134" cy="457200"/>
                <a:chOff x="7904163" y="1419714"/>
                <a:chExt cx="747134" cy="457200"/>
              </a:xfrm>
            </p:grpSpPr>
            <p:graphicFrame>
              <p:nvGraphicFramePr>
                <p:cNvPr id="57" name="Objet 5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71497263"/>
                    </p:ext>
                  </p:extLst>
                </p:nvPr>
              </p:nvGraphicFramePr>
              <p:xfrm>
                <a:off x="7904163" y="1457814"/>
                <a:ext cx="152400" cy="4191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20" imgW="152280" imgH="419040" progId="Equation.3">
                        <p:embed/>
                      </p:oleObj>
                    </mc:Choice>
                    <mc:Fallback>
                      <p:oleObj name="Équation" r:id="rId20" imgW="152280" imgH="41904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904163" y="1457814"/>
                              <a:ext cx="152400" cy="419100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chemeClr val="tx1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59" name="Connecteur droit avec flèche 58"/>
                <p:cNvCxnSpPr/>
                <p:nvPr/>
              </p:nvCxnSpPr>
              <p:spPr>
                <a:xfrm>
                  <a:off x="8069407" y="1669657"/>
                  <a:ext cx="58189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aphicFrame>
              <p:nvGraphicFramePr>
                <p:cNvPr id="61" name="Objet 6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68761210"/>
                    </p:ext>
                  </p:extLst>
                </p:nvPr>
              </p:nvGraphicFramePr>
              <p:xfrm>
                <a:off x="8258175" y="1419714"/>
                <a:ext cx="203200" cy="2159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22" imgW="203040" imgH="215640" progId="Equation.3">
                        <p:embed/>
                      </p:oleObj>
                    </mc:Choice>
                    <mc:Fallback>
                      <p:oleObj name="Équation" r:id="rId22" imgW="203040" imgH="21564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258175" y="1419714"/>
                              <a:ext cx="203200" cy="2159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02" name="Groupe 101"/>
              <p:cNvGrpSpPr/>
              <p:nvPr/>
            </p:nvGrpSpPr>
            <p:grpSpPr>
              <a:xfrm>
                <a:off x="1607217" y="1618857"/>
                <a:ext cx="4758538" cy="938923"/>
                <a:chOff x="1607217" y="1618857"/>
                <a:chExt cx="4758538" cy="938923"/>
              </a:xfrm>
            </p:grpSpPr>
            <p:grpSp>
              <p:nvGrpSpPr>
                <p:cNvPr id="80" name="Groupe 79"/>
                <p:cNvGrpSpPr/>
                <p:nvPr/>
              </p:nvGrpSpPr>
              <p:grpSpPr>
                <a:xfrm>
                  <a:off x="1607217" y="1625921"/>
                  <a:ext cx="4758538" cy="931859"/>
                  <a:chOff x="2588748" y="4904010"/>
                  <a:chExt cx="4758538" cy="931859"/>
                </a:xfrm>
              </p:grpSpPr>
              <p:grpSp>
                <p:nvGrpSpPr>
                  <p:cNvPr id="81" name="Groupe 80"/>
                  <p:cNvGrpSpPr/>
                  <p:nvPr/>
                </p:nvGrpSpPr>
                <p:grpSpPr>
                  <a:xfrm>
                    <a:off x="2588748" y="4904010"/>
                    <a:ext cx="4758538" cy="931859"/>
                    <a:chOff x="2397361" y="5473045"/>
                    <a:chExt cx="4758538" cy="931859"/>
                  </a:xfrm>
                </p:grpSpPr>
                <p:sp>
                  <p:nvSpPr>
                    <p:cNvPr id="84" name="Organigramme : Jonction de sommaire 83"/>
                    <p:cNvSpPr/>
                    <p:nvPr/>
                  </p:nvSpPr>
                  <p:spPr>
                    <a:xfrm>
                      <a:off x="3451849" y="5604669"/>
                      <a:ext cx="290945" cy="274320"/>
                    </a:xfrm>
                    <a:prstGeom prst="flowChartSummingJunction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85" name="Connecteur droit avec flèche 84"/>
                    <p:cNvCxnSpPr/>
                    <p:nvPr/>
                  </p:nvCxnSpPr>
                  <p:spPr>
                    <a:xfrm>
                      <a:off x="2397361" y="5730607"/>
                      <a:ext cx="58189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Connecteur droit avec flèche 85"/>
                    <p:cNvCxnSpPr>
                      <a:stCxn id="84" idx="6"/>
                      <a:endCxn id="82" idx="1"/>
                    </p:cNvCxnSpPr>
                    <p:nvPr/>
                  </p:nvCxnSpPr>
                  <p:spPr>
                    <a:xfrm flipV="1">
                      <a:off x="3742794" y="5739745"/>
                      <a:ext cx="218070" cy="2084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" name="Connecteur droit avec flèche 86"/>
                    <p:cNvCxnSpPr/>
                    <p:nvPr/>
                  </p:nvCxnSpPr>
                  <p:spPr>
                    <a:xfrm flipV="1">
                      <a:off x="3597321" y="5869740"/>
                      <a:ext cx="0" cy="446264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8" name="ZoneTexte 87"/>
                    <p:cNvSpPr txBox="1"/>
                    <p:nvPr/>
                  </p:nvSpPr>
                  <p:spPr>
                    <a:xfrm>
                      <a:off x="3393705" y="5617825"/>
                      <a:ext cx="26217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50" b="1" dirty="0"/>
                        <a:t>+</a:t>
                      </a:r>
                    </a:p>
                  </p:txBody>
                </p:sp>
                <p:sp>
                  <p:nvSpPr>
                    <p:cNvPr id="89" name="ZoneTexte 88"/>
                    <p:cNvSpPr txBox="1"/>
                    <p:nvPr/>
                  </p:nvSpPr>
                  <p:spPr>
                    <a:xfrm>
                      <a:off x="3492765" y="5701645"/>
                      <a:ext cx="262174" cy="25391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50" b="1" dirty="0"/>
                        <a:t>-</a:t>
                      </a:r>
                    </a:p>
                  </p:txBody>
                </p:sp>
                <p:graphicFrame>
                  <p:nvGraphicFramePr>
                    <p:cNvPr id="90" name="Objet 89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038881271"/>
                        </p:ext>
                      </p:extLst>
                    </p:nvPr>
                  </p:nvGraphicFramePr>
                  <p:xfrm>
                    <a:off x="2983492" y="5647556"/>
                    <a:ext cx="177800" cy="1651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24" imgW="177480" imgH="164880" progId="Equation.3">
                            <p:embed/>
                          </p:oleObj>
                        </mc:Choice>
                        <mc:Fallback>
                          <p:oleObj name="Équation" r:id="rId24" imgW="177480" imgH="164880" progId="Equation.3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5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983492" y="5647556"/>
                                  <a:ext cx="177800" cy="16510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cxnSp>
                  <p:nvCxnSpPr>
                    <p:cNvPr id="91" name="Connecteur droit avec flèche 90"/>
                    <p:cNvCxnSpPr/>
                    <p:nvPr/>
                  </p:nvCxnSpPr>
                  <p:spPr>
                    <a:xfrm flipV="1">
                      <a:off x="3152255" y="5747824"/>
                      <a:ext cx="290945" cy="4738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Connecteur droit avec flèche 91"/>
                    <p:cNvCxnSpPr/>
                    <p:nvPr/>
                  </p:nvCxnSpPr>
                  <p:spPr>
                    <a:xfrm flipH="1">
                      <a:off x="3597321" y="6318332"/>
                      <a:ext cx="304614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aphicFrame>
                  <p:nvGraphicFramePr>
                    <p:cNvPr id="93" name="Objet 92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608116970"/>
                        </p:ext>
                      </p:extLst>
                    </p:nvPr>
                  </p:nvGraphicFramePr>
                  <p:xfrm>
                    <a:off x="6654016" y="6239804"/>
                    <a:ext cx="177800" cy="1651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26" imgW="177480" imgH="164880" progId="Equation.3">
                            <p:embed/>
                          </p:oleObj>
                        </mc:Choice>
                        <mc:Fallback>
                          <p:oleObj name="Équation" r:id="rId26" imgW="177480" imgH="164880" progId="Equation.3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7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6654016" y="6239804"/>
                                  <a:ext cx="177800" cy="165100"/>
                                </a:xfrm>
                                <a:prstGeom prst="rect">
                                  <a:avLst/>
                                </a:prstGeom>
                                <a:noFill/>
                                <a:ln w="9525">
                                  <a:solidFill>
                                    <a:schemeClr val="tx1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95" name="Objet 94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932164734"/>
                        </p:ext>
                      </p:extLst>
                    </p:nvPr>
                  </p:nvGraphicFramePr>
                  <p:xfrm>
                    <a:off x="3249195" y="5890122"/>
                    <a:ext cx="317500" cy="2286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28" imgW="317160" imgH="228600" progId="Equation.3">
                            <p:embed/>
                          </p:oleObj>
                        </mc:Choice>
                        <mc:Fallback>
                          <p:oleObj name="Équation" r:id="rId28" imgW="317160" imgH="228600" progId="Equation.3">
                            <p:embed/>
                            <p:pic>
                              <p:nvPicPr>
                                <p:cNvPr id="0" name=""/>
                                <p:cNvPicPr/>
                                <p:nvPr/>
                              </p:nvPicPr>
                              <p:blipFill>
                                <a:blip r:embed="rId29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249195" y="5890122"/>
                                  <a:ext cx="317500" cy="228600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96" name="Objet 95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4088739423"/>
                        </p:ext>
                      </p:extLst>
                    </p:nvPr>
                  </p:nvGraphicFramePr>
                  <p:xfrm>
                    <a:off x="6990799" y="6104294"/>
                    <a:ext cx="165100" cy="1651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30" imgW="164880" imgH="164880" progId="Equation.3">
                            <p:embed/>
                          </p:oleObj>
                        </mc:Choice>
                        <mc:Fallback>
                          <p:oleObj name="Équation" r:id="rId30" imgW="164880" imgH="164880" progId="Equation.3">
                            <p:embed/>
                            <p:pic>
                              <p:nvPicPr>
                                <p:cNvPr id="0" name=""/>
                                <p:cNvPicPr/>
                                <p:nvPr/>
                              </p:nvPicPr>
                              <p:blipFill>
                                <a:blip r:embed="rId31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6990799" y="6104294"/>
                                  <a:ext cx="165100" cy="165100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97" name="Objet 96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075457669"/>
                        </p:ext>
                      </p:extLst>
                    </p:nvPr>
                  </p:nvGraphicFramePr>
                  <p:xfrm>
                    <a:off x="2586038" y="5491163"/>
                    <a:ext cx="203200" cy="2286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32" imgW="203040" imgH="228600" progId="Equation.3">
                            <p:embed/>
                          </p:oleObj>
                        </mc:Choice>
                        <mc:Fallback>
                          <p:oleObj name="Équation" r:id="rId32" imgW="203040" imgH="228600" progId="Equation.3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33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586038" y="5491163"/>
                                  <a:ext cx="203200" cy="228600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FF3300"/>
                                </a:solidFill>
                                <a:ln>
                                  <a:noFill/>
                                </a:ln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98" name="Objet 97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800259840"/>
                        </p:ext>
                      </p:extLst>
                    </p:nvPr>
                  </p:nvGraphicFramePr>
                  <p:xfrm>
                    <a:off x="3830638" y="5567363"/>
                    <a:ext cx="114300" cy="1397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34" imgW="114120" imgH="139680" progId="Equation.3">
                            <p:embed/>
                          </p:oleObj>
                        </mc:Choice>
                        <mc:Fallback>
                          <p:oleObj name="Équation" r:id="rId34" imgW="114120" imgH="139680" progId="Equation.3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35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3830638" y="5567363"/>
                                  <a:ext cx="114300" cy="139700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solidFill>
                                        <a:srgbClr val="FFFFFF"/>
                                      </a:solidFill>
                                    </a14:hiddenFill>
                                  </a:ext>
                                  <a:ext uri="{91240B29-F687-4F45-9708-019B960494DF}">
                                    <a14:hiddenLine xmlns:a14="http://schemas.microsoft.com/office/drawing/2010/main" w="9525">
                                      <a:solidFill>
                                        <a:srgbClr val="000000"/>
                                      </a:solidFill>
                                      <a:miter lim="800000"/>
                                      <a:headEnd/>
                                      <a:tailEnd/>
                                    </a14:hiddenLine>
                                  </a:ext>
                                </a:extLst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  <p:graphicFrame>
                  <p:nvGraphicFramePr>
                    <p:cNvPr id="99" name="Objet 98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927143514"/>
                        </p:ext>
                      </p:extLst>
                    </p:nvPr>
                  </p:nvGraphicFramePr>
                  <p:xfrm>
                    <a:off x="3177805" y="5473045"/>
                    <a:ext cx="215900" cy="228600"/>
                  </p:xfrm>
                  <a:graphic>
                    <a:graphicData uri="http://schemas.openxmlformats.org/presentationml/2006/ole">
                      <mc:AlternateContent xmlns:mc="http://schemas.openxmlformats.org/markup-compatibility/2006">
                        <mc:Choice xmlns:v="urn:schemas-microsoft-com:vml" Requires="v">
                          <p:oleObj name="Équation" r:id="rId36" imgW="215640" imgH="228600" progId="Equation.3">
                            <p:embed/>
                          </p:oleObj>
                        </mc:Choice>
                        <mc:Fallback>
                          <p:oleObj name="Équation" r:id="rId36" imgW="215640" imgH="228600" progId="Equation.3">
                            <p:embed/>
                            <p:pic>
                              <p:nvPicPr>
                                <p:cNvPr id="0" name=""/>
                                <p:cNvPicPr/>
                                <p:nvPr/>
                              </p:nvPicPr>
                              <p:blipFill>
                                <a:blip r:embed="rId37"/>
                                <a:stretch>
                                  <a:fillRect/>
                                </a:stretch>
                              </p:blipFill>
                              <p:spPr>
                                <a:xfrm>
                                  <a:off x="3177805" y="5473045"/>
                                  <a:ext cx="215900" cy="228600"/>
                                </a:xfrm>
                                <a:prstGeom prst="rect">
                                  <a:avLst/>
                                </a:prstGeom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p:grpSp>
              <p:graphicFrame>
                <p:nvGraphicFramePr>
                  <p:cNvPr id="82" name="Objet 81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220959369"/>
                      </p:ext>
                    </p:extLst>
                  </p:nvPr>
                </p:nvGraphicFramePr>
                <p:xfrm>
                  <a:off x="4159250" y="5087938"/>
                  <a:ext cx="165100" cy="165100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name="Équation" r:id="rId38" imgW="164880" imgH="164880" progId="Equation.3">
                          <p:embed/>
                        </p:oleObj>
                      </mc:Choice>
                      <mc:Fallback>
                        <p:oleObj name="Équation" r:id="rId38" imgW="164880" imgH="16488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39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4159250" y="5087938"/>
                                <a:ext cx="165100" cy="165100"/>
                              </a:xfrm>
                              <a:prstGeom prst="rect">
                                <a:avLst/>
                              </a:prstGeom>
                              <a:noFill/>
                              <a:ln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:ln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aphicFrame>
              <p:nvGraphicFramePr>
                <p:cNvPr id="101" name="Objet 10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711387800"/>
                    </p:ext>
                  </p:extLst>
                </p:nvPr>
              </p:nvGraphicFramePr>
              <p:xfrm>
                <a:off x="3352638" y="1618857"/>
                <a:ext cx="241300" cy="2159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Équation" r:id="rId40" imgW="241200" imgH="215640" progId="Equation.3">
                        <p:embed/>
                      </p:oleObj>
                    </mc:Choice>
                    <mc:Fallback>
                      <p:oleObj name="Équation" r:id="rId40" imgW="241200" imgH="21564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4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352638" y="1618857"/>
                              <a:ext cx="241300" cy="2159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cxnSp>
            <p:nvCxnSpPr>
              <p:cNvPr id="105" name="Connecteur droit avec flèche 104"/>
              <p:cNvCxnSpPr>
                <a:endCxn id="93" idx="3"/>
              </p:cNvCxnSpPr>
              <p:nvPr/>
            </p:nvCxnSpPr>
            <p:spPr>
              <a:xfrm flipH="1">
                <a:off x="6041672" y="2475230"/>
                <a:ext cx="2258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7" name="Connecteur droit avec flèche 116"/>
            <p:cNvCxnSpPr/>
            <p:nvPr/>
          </p:nvCxnSpPr>
          <p:spPr>
            <a:xfrm flipV="1">
              <a:off x="8300604" y="1931170"/>
              <a:ext cx="0" cy="54406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/>
          <p:cNvGrpSpPr/>
          <p:nvPr/>
        </p:nvGrpSpPr>
        <p:grpSpPr>
          <a:xfrm>
            <a:off x="1144906" y="1911505"/>
            <a:ext cx="7773377" cy="1696280"/>
            <a:chOff x="1181099" y="1370825"/>
            <a:chExt cx="7773377" cy="1696280"/>
          </a:xfrm>
        </p:grpSpPr>
        <p:sp>
          <p:nvSpPr>
            <p:cNvPr id="126" name="ZoneTexte 125"/>
            <p:cNvSpPr txBox="1"/>
            <p:nvPr/>
          </p:nvSpPr>
          <p:spPr>
            <a:xfrm>
              <a:off x="1181099" y="2128386"/>
              <a:ext cx="1181011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rgbClr val="FF0000"/>
                  </a:solidFill>
                </a:rPr>
                <a:t>Entrée</a:t>
              </a:r>
            </a:p>
            <a:p>
              <a:pPr algn="ctr"/>
              <a:r>
                <a:rPr lang="fr-FR" sz="1100" dirty="0">
                  <a:solidFill>
                    <a:srgbClr val="FF0000"/>
                  </a:solidFill>
                </a:rPr>
                <a:t>du système asservi = consigne = hauteur voulue</a:t>
              </a:r>
            </a:p>
          </p:txBody>
        </p:sp>
        <p:sp>
          <p:nvSpPr>
            <p:cNvPr id="127" name="ZoneTexte 126"/>
            <p:cNvSpPr txBox="1"/>
            <p:nvPr/>
          </p:nvSpPr>
          <p:spPr>
            <a:xfrm>
              <a:off x="8210549" y="2236331"/>
              <a:ext cx="74392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>
                  <a:solidFill>
                    <a:srgbClr val="FF0000"/>
                  </a:solidFill>
                </a:rPr>
                <a:t>Sortie = réponse = hauteur obtenue</a:t>
              </a:r>
            </a:p>
          </p:txBody>
        </p:sp>
        <p:sp>
          <p:nvSpPr>
            <p:cNvPr id="129" name="ZoneTexte 128"/>
            <p:cNvSpPr txBox="1"/>
            <p:nvPr/>
          </p:nvSpPr>
          <p:spPr>
            <a:xfrm>
              <a:off x="6580715" y="1370825"/>
              <a:ext cx="16269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solidFill>
                    <a:srgbClr val="0070C0"/>
                  </a:solidFill>
                </a:rPr>
                <a:t>Entrée du système en régulation = perturbation</a:t>
              </a:r>
            </a:p>
          </p:txBody>
        </p:sp>
      </p:grpSp>
      <p:sp>
        <p:nvSpPr>
          <p:cNvPr id="137" name="Rectangle 1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9" name="Rectangle 1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1170513" y="3565525"/>
            <a:ext cx="6346300" cy="530225"/>
            <a:chOff x="1295400" y="3019001"/>
            <a:chExt cx="6346300" cy="530225"/>
          </a:xfrm>
        </p:grpSpPr>
        <p:sp>
          <p:nvSpPr>
            <p:cNvPr id="134" name="Rectangle 133"/>
            <p:cNvSpPr/>
            <p:nvPr/>
          </p:nvSpPr>
          <p:spPr>
            <a:xfrm>
              <a:off x="1295400" y="3122414"/>
              <a:ext cx="57951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i="1" dirty="0"/>
                <a:t>5. Déterminer les expressions des fonctions de transfert  :		       et	  </a:t>
              </a:r>
              <a:endParaRPr lang="fr-FR" sz="1200" dirty="0"/>
            </a:p>
          </p:txBody>
        </p:sp>
        <p:graphicFrame>
          <p:nvGraphicFramePr>
            <p:cNvPr id="138" name="Objet 1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4852202"/>
                </p:ext>
              </p:extLst>
            </p:nvPr>
          </p:nvGraphicFramePr>
          <p:xfrm>
            <a:off x="4917550" y="3019001"/>
            <a:ext cx="1244600" cy="514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2" imgW="1244520" imgH="507960" progId="Equation.3">
                    <p:embed/>
                  </p:oleObj>
                </mc:Choice>
                <mc:Fallback>
                  <p:oleObj name="Équation" r:id="rId42" imgW="1244520" imgH="507960" progId="Equation.3">
                    <p:embed/>
                    <p:pic>
                      <p:nvPicPr>
                        <p:cNvPr id="0" name="Object 1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17550" y="3019001"/>
                          <a:ext cx="1244600" cy="5143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0" name="Objet 1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5257984"/>
                </p:ext>
              </p:extLst>
            </p:nvPr>
          </p:nvGraphicFramePr>
          <p:xfrm>
            <a:off x="6409800" y="3034876"/>
            <a:ext cx="1231900" cy="5143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4" imgW="1231560" imgH="507960" progId="Equation.3">
                    <p:embed/>
                  </p:oleObj>
                </mc:Choice>
                <mc:Fallback>
                  <p:oleObj name="Équation" r:id="rId44" imgW="1231560" imgH="507960" progId="Equation.3">
                    <p:embed/>
                    <p:pic>
                      <p:nvPicPr>
                        <p:cNvPr id="0" name="Object 1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9800" y="3034876"/>
                          <a:ext cx="1231900" cy="5143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1" name="Rectangle 140"/>
          <p:cNvSpPr/>
          <p:nvPr/>
        </p:nvSpPr>
        <p:spPr>
          <a:xfrm>
            <a:off x="1303944" y="5483275"/>
            <a:ext cx="7650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dirty="0"/>
              <a:t>6. En déduire, à l’aide du théorème de superposition, l’expression de H(p). </a:t>
            </a:r>
            <a:endParaRPr lang="fr-FR" sz="1200" dirty="0"/>
          </a:p>
        </p:txBody>
      </p:sp>
      <p:graphicFrame>
        <p:nvGraphicFramePr>
          <p:cNvPr id="142" name="Objet 1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705179"/>
              </p:ext>
            </p:extLst>
          </p:nvPr>
        </p:nvGraphicFramePr>
        <p:xfrm>
          <a:off x="1916116" y="4095750"/>
          <a:ext cx="5697537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6" imgW="6019560" imgH="825480" progId="Equation.3">
                  <p:embed/>
                </p:oleObj>
              </mc:Choice>
              <mc:Fallback>
                <p:oleObj name="Équation" r:id="rId46" imgW="6019560" imgH="825480" progId="Equation.3">
                  <p:embed/>
                  <p:pic>
                    <p:nvPicPr>
                      <p:cNvPr id="0" name="Obje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6116" y="4095750"/>
                        <a:ext cx="5697537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" name="Objet 1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025635"/>
              </p:ext>
            </p:extLst>
          </p:nvPr>
        </p:nvGraphicFramePr>
        <p:xfrm>
          <a:off x="1486484" y="4990902"/>
          <a:ext cx="30781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8" imgW="3251160" imgH="507960" progId="Equation.3">
                  <p:embed/>
                </p:oleObj>
              </mc:Choice>
              <mc:Fallback>
                <p:oleObj name="Équation" r:id="rId48" imgW="3251160" imgH="507960" progId="Equation.3">
                  <p:embed/>
                  <p:pic>
                    <p:nvPicPr>
                      <p:cNvPr id="0" name="Obje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6484" y="4990902"/>
                        <a:ext cx="3078163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" name="ZoneTexte 145"/>
          <p:cNvSpPr txBox="1"/>
          <p:nvPr/>
        </p:nvSpPr>
        <p:spPr>
          <a:xfrm>
            <a:off x="4969603" y="5067102"/>
            <a:ext cx="5881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d’où : </a:t>
            </a:r>
          </a:p>
        </p:txBody>
      </p:sp>
      <p:graphicFrame>
        <p:nvGraphicFramePr>
          <p:cNvPr id="147" name="Objet 1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1337117"/>
              </p:ext>
            </p:extLst>
          </p:nvPr>
        </p:nvGraphicFramePr>
        <p:xfrm>
          <a:off x="5796136" y="5026461"/>
          <a:ext cx="30194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0" imgW="3187440" imgH="622080" progId="Equation.3">
                  <p:embed/>
                </p:oleObj>
              </mc:Choice>
              <mc:Fallback>
                <p:oleObj name="Équation" r:id="rId50" imgW="3187440" imgH="622080" progId="Equation.3">
                  <p:embed/>
                  <p:pic>
                    <p:nvPicPr>
                      <p:cNvPr id="0" name="Obje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5026461"/>
                        <a:ext cx="30194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" name="Objet 1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389458"/>
              </p:ext>
            </p:extLst>
          </p:nvPr>
        </p:nvGraphicFramePr>
        <p:xfrm>
          <a:off x="2119834" y="5845999"/>
          <a:ext cx="43561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2" imgW="4356000" imgH="507960" progId="Equation.3">
                  <p:embed/>
                </p:oleObj>
              </mc:Choice>
              <mc:Fallback>
                <p:oleObj name="Équation" r:id="rId52" imgW="4356000" imgH="507960" progId="Equation.3">
                  <p:embed/>
                  <p:pic>
                    <p:nvPicPr>
                      <p:cNvPr id="0" name="Obje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834" y="5845999"/>
                        <a:ext cx="43561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" name="Image 67"/>
          <p:cNvPicPr/>
          <p:nvPr/>
        </p:nvPicPr>
        <p:blipFill rotWithShape="1"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0" name="Text Box 28"/>
          <p:cNvSpPr txBox="1">
            <a:spLocks noChangeArrowheads="1"/>
          </p:cNvSpPr>
          <p:nvPr/>
        </p:nvSpPr>
        <p:spPr bwMode="auto">
          <a:xfrm>
            <a:off x="0" y="3100824"/>
            <a:ext cx="1098551" cy="116955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Fonction de transfert   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&amp;</a:t>
            </a:r>
          </a:p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Systèmes asservis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827432" y="990113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7240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1" grpId="0"/>
      <p:bldP spid="14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/>
              <a:t>L’analyse temporelle des systèmes fondamentaux</a:t>
            </a:r>
          </a:p>
        </p:txBody>
      </p:sp>
      <p:sp>
        <p:nvSpPr>
          <p:cNvPr id="4" name="Rectangle 130"/>
          <p:cNvSpPr>
            <a:spLocks noChangeArrowheads="1"/>
          </p:cNvSpPr>
          <p:nvPr/>
        </p:nvSpPr>
        <p:spPr bwMode="auto">
          <a:xfrm>
            <a:off x="1366838" y="1789113"/>
            <a:ext cx="7419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676275" algn="l"/>
              </a:tabLst>
            </a:pPr>
            <a:r>
              <a:rPr lang="fr-FR"/>
              <a:t>La fonction de transfert de nombreux systèmes est une composition</a:t>
            </a:r>
          </a:p>
          <a:p>
            <a:pPr algn="ctr">
              <a:tabLst>
                <a:tab pos="676275" algn="l"/>
              </a:tabLst>
            </a:pPr>
            <a:r>
              <a:rPr lang="fr-FR"/>
              <a:t>de fonctions de transfert de systèmes élémentaires qu'on va étudier en détail.</a:t>
            </a:r>
          </a:p>
        </p:txBody>
      </p:sp>
      <p:sp>
        <p:nvSpPr>
          <p:cNvPr id="5" name="Text Box 131"/>
          <p:cNvSpPr txBox="1">
            <a:spLocks noChangeArrowheads="1"/>
          </p:cNvSpPr>
          <p:nvPr/>
        </p:nvSpPr>
        <p:spPr bwMode="auto">
          <a:xfrm>
            <a:off x="1279525" y="5872163"/>
            <a:ext cx="7612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e(t) = t.u(t)</a:t>
            </a:r>
            <a:r>
              <a:rPr lang="fr-FR">
                <a:sym typeface="Symbol" pitchFamily="18" charset="2"/>
              </a:rPr>
              <a:t> = rampe </a:t>
            </a:r>
            <a:r>
              <a:rPr lang="fr-FR"/>
              <a:t> s(t) = </a:t>
            </a:r>
            <a:r>
              <a:rPr lang="fr-FR" b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à une rampe.</a:t>
            </a:r>
          </a:p>
        </p:txBody>
      </p:sp>
      <p:sp>
        <p:nvSpPr>
          <p:cNvPr id="6" name="Text Box 132"/>
          <p:cNvSpPr txBox="1">
            <a:spLocks noChangeArrowheads="1"/>
          </p:cNvSpPr>
          <p:nvPr/>
        </p:nvSpPr>
        <p:spPr bwMode="auto">
          <a:xfrm>
            <a:off x="1289050" y="5138738"/>
            <a:ext cx="755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e(t) = u(t)</a:t>
            </a:r>
            <a:r>
              <a:rPr lang="fr-FR">
                <a:sym typeface="Symbol" pitchFamily="18" charset="2"/>
              </a:rPr>
              <a:t> = échelon unitaire </a:t>
            </a:r>
            <a:r>
              <a:rPr lang="fr-FR"/>
              <a:t> s(t) = </a:t>
            </a: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indicielle</a:t>
            </a:r>
          </a:p>
        </p:txBody>
      </p:sp>
      <p:sp>
        <p:nvSpPr>
          <p:cNvPr id="7" name="Text Box 133"/>
          <p:cNvSpPr txBox="1">
            <a:spLocks noChangeArrowheads="1"/>
          </p:cNvSpPr>
          <p:nvPr/>
        </p:nvSpPr>
        <p:spPr bwMode="auto">
          <a:xfrm>
            <a:off x="1250950" y="4405313"/>
            <a:ext cx="7664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e(t) = </a:t>
            </a: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</a:t>
            </a: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(t)</a:t>
            </a:r>
            <a:r>
              <a:rPr lang="fr-FR"/>
              <a:t> = impulsion de Dirac </a:t>
            </a:r>
            <a:r>
              <a:rPr lang="fr-FR">
                <a:sym typeface="Symbol" pitchFamily="18" charset="2"/>
              </a:rPr>
              <a:t></a:t>
            </a:r>
            <a:r>
              <a:rPr lang="fr-FR"/>
              <a:t> s(t) = </a:t>
            </a: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impulsionnelle</a:t>
            </a:r>
          </a:p>
        </p:txBody>
      </p:sp>
      <p:sp>
        <p:nvSpPr>
          <p:cNvPr id="8" name="Text Box 134"/>
          <p:cNvSpPr txBox="1">
            <a:spLocks noChangeArrowheads="1"/>
          </p:cNvSpPr>
          <p:nvPr/>
        </p:nvSpPr>
        <p:spPr bwMode="auto">
          <a:xfrm>
            <a:off x="1479550" y="3067050"/>
            <a:ext cx="728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/>
              <a:t>On va soumettre chacun de ces systèmes élémentaires</a:t>
            </a:r>
          </a:p>
          <a:p>
            <a:pPr algn="ctr" eaLnBrk="1" hangingPunct="1"/>
            <a:r>
              <a:rPr lang="fr-FR"/>
              <a:t>à des signaux d'entrée tests e(t) et on va calculer la réponse s(t) :</a:t>
            </a:r>
          </a:p>
        </p:txBody>
      </p:sp>
    </p:spTree>
    <p:extLst>
      <p:ext uri="{BB962C8B-B14F-4D97-AF65-F5344CB8AC3E}">
        <p14:creationId xmlns:p14="http://schemas.microsoft.com/office/powerpoint/2010/main" val="307707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à action proportionnelle</a:t>
            </a:r>
          </a:p>
        </p:txBody>
      </p:sp>
      <p:sp>
        <p:nvSpPr>
          <p:cNvPr id="3" name="Text Box 38"/>
          <p:cNvSpPr txBox="1">
            <a:spLocks noChangeArrowheads="1"/>
          </p:cNvSpPr>
          <p:nvPr/>
        </p:nvSpPr>
        <p:spPr bwMode="auto">
          <a:xfrm>
            <a:off x="4445000" y="1546225"/>
            <a:ext cx="1524000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72000" rIns="0" bIns="0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fr-FR" sz="2000"/>
              <a:t>H(p) = K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1165225" y="2395538"/>
            <a:ext cx="7859713" cy="976312"/>
            <a:chOff x="734" y="1509"/>
            <a:chExt cx="4951" cy="615"/>
          </a:xfrm>
        </p:grpSpPr>
        <p:sp>
          <p:nvSpPr>
            <p:cNvPr id="5" name="Text Box 36"/>
            <p:cNvSpPr txBox="1">
              <a:spLocks noChangeArrowheads="1"/>
            </p:cNvSpPr>
            <p:nvPr/>
          </p:nvSpPr>
          <p:spPr bwMode="auto">
            <a:xfrm>
              <a:off x="734" y="1509"/>
              <a:ext cx="48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réponse impulsionnelle</a:t>
              </a:r>
            </a:p>
          </p:txBody>
        </p:sp>
        <p:sp>
          <p:nvSpPr>
            <p:cNvPr id="6" name="Text Box 39"/>
            <p:cNvSpPr txBox="1">
              <a:spLocks noChangeArrowheads="1"/>
            </p:cNvSpPr>
            <p:nvPr/>
          </p:nvSpPr>
          <p:spPr bwMode="auto">
            <a:xfrm>
              <a:off x="758" y="1893"/>
              <a:ext cx="492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S(p) = K.1	</a:t>
              </a:r>
              <a:r>
                <a:rPr lang="fr-FR">
                  <a:sym typeface="Symbol" pitchFamily="18" charset="2"/>
                </a:rPr>
                <a:t></a:t>
              </a:r>
              <a:r>
                <a:rPr lang="fr-FR"/>
                <a:t>	s(t) = K.</a:t>
              </a:r>
              <a:r>
                <a:rPr lang="el-GR">
                  <a:cs typeface="Times New Roman" pitchFamily="18" charset="0"/>
                </a:rPr>
                <a:t>δ</a:t>
              </a:r>
              <a:r>
                <a:rPr lang="fr-FR">
                  <a:cs typeface="Times New Roman" pitchFamily="18" charset="0"/>
                </a:rPr>
                <a:t>(t)</a:t>
              </a:r>
              <a:endParaRPr lang="el-GR">
                <a:cs typeface="Times New Roman" pitchFamily="18" charset="0"/>
              </a:endParaRPr>
            </a:p>
          </p:txBody>
        </p:sp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1146175" y="4800600"/>
            <a:ext cx="7612063" cy="1146175"/>
            <a:chOff x="722" y="3024"/>
            <a:chExt cx="4795" cy="722"/>
          </a:xfrm>
        </p:grpSpPr>
        <p:sp>
          <p:nvSpPr>
            <p:cNvPr id="8" name="Text Box 34"/>
            <p:cNvSpPr txBox="1">
              <a:spLocks noChangeArrowheads="1"/>
            </p:cNvSpPr>
            <p:nvPr/>
          </p:nvSpPr>
          <p:spPr bwMode="auto">
            <a:xfrm>
              <a:off x="722" y="3024"/>
              <a:ext cx="47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CC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réponse à une rampe</a:t>
              </a:r>
            </a:p>
          </p:txBody>
        </p:sp>
        <p:sp>
          <p:nvSpPr>
            <p:cNvPr id="9" name="Text Box 41"/>
            <p:cNvSpPr txBox="1">
              <a:spLocks noChangeArrowheads="1"/>
            </p:cNvSpPr>
            <p:nvPr/>
          </p:nvSpPr>
          <p:spPr bwMode="auto">
            <a:xfrm>
              <a:off x="1296" y="3403"/>
              <a:ext cx="4213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/>
                <a:t>	          </a:t>
              </a:r>
              <a:r>
                <a:rPr lang="fr-FR">
                  <a:sym typeface="Symbol" pitchFamily="18" charset="2"/>
                </a:rPr>
                <a:t></a:t>
              </a:r>
              <a:r>
                <a:rPr lang="fr-FR"/>
                <a:t>             s(t) = K.</a:t>
              </a:r>
              <a:r>
                <a:rPr lang="fr-FR">
                  <a:cs typeface="Times New Roman" pitchFamily="18" charset="0"/>
                </a:rPr>
                <a:t>t.u(t)</a:t>
              </a:r>
              <a:endParaRPr lang="el-GR">
                <a:cs typeface="Times New Roman" pitchFamily="18" charset="0"/>
              </a:endParaRPr>
            </a:p>
          </p:txBody>
        </p:sp>
        <p:graphicFrame>
          <p:nvGraphicFramePr>
            <p:cNvPr id="10" name="Object 42"/>
            <p:cNvGraphicFramePr>
              <a:graphicFrameLocks noChangeAspect="1"/>
            </p:cNvGraphicFramePr>
            <p:nvPr/>
          </p:nvGraphicFramePr>
          <p:xfrm>
            <a:off x="1990" y="3346"/>
            <a:ext cx="776" cy="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87058" imgH="406224" progId="Equation.DSMT4">
                    <p:embed/>
                  </p:oleObj>
                </mc:Choice>
                <mc:Fallback>
                  <p:oleObj name="Equation" r:id="rId2" imgW="787058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90" y="3346"/>
                          <a:ext cx="776" cy="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45"/>
          <p:cNvGrpSpPr>
            <a:grpSpLocks/>
          </p:cNvGrpSpPr>
          <p:nvPr/>
        </p:nvGrpSpPr>
        <p:grpSpPr bwMode="auto">
          <a:xfrm>
            <a:off x="1190625" y="3614738"/>
            <a:ext cx="7821613" cy="1101725"/>
            <a:chOff x="750" y="2277"/>
            <a:chExt cx="4927" cy="694"/>
          </a:xfrm>
        </p:grpSpPr>
        <p:sp>
          <p:nvSpPr>
            <p:cNvPr id="12" name="Text Box 35"/>
            <p:cNvSpPr txBox="1">
              <a:spLocks noChangeArrowheads="1"/>
            </p:cNvSpPr>
            <p:nvPr/>
          </p:nvSpPr>
          <p:spPr bwMode="auto">
            <a:xfrm>
              <a:off x="776" y="2277"/>
              <a:ext cx="4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réponse indicielle</a:t>
              </a:r>
            </a:p>
          </p:txBody>
        </p:sp>
        <p:sp>
          <p:nvSpPr>
            <p:cNvPr id="13" name="Text Box 40"/>
            <p:cNvSpPr txBox="1">
              <a:spLocks noChangeArrowheads="1"/>
            </p:cNvSpPr>
            <p:nvPr/>
          </p:nvSpPr>
          <p:spPr bwMode="auto">
            <a:xfrm>
              <a:off x="750" y="2611"/>
              <a:ext cx="492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>
                  <a:solidFill>
                    <a:schemeClr val="bg1"/>
                  </a:solidFill>
                </a:rPr>
                <a:t>S(p) = K.1/p</a:t>
              </a:r>
              <a:r>
                <a:rPr lang="fr-FR"/>
                <a:t>	</a:t>
              </a:r>
              <a:r>
                <a:rPr lang="fr-FR">
                  <a:sym typeface="Symbol" pitchFamily="18" charset="2"/>
                </a:rPr>
                <a:t></a:t>
              </a:r>
              <a:r>
                <a:rPr lang="fr-FR"/>
                <a:t>	s(t) = K.</a:t>
              </a:r>
              <a:r>
                <a:rPr lang="fr-FR">
                  <a:cs typeface="Times New Roman" pitchFamily="18" charset="0"/>
                </a:rPr>
                <a:t>u(t)</a:t>
              </a:r>
              <a:endParaRPr lang="el-GR">
                <a:cs typeface="Times New Roman" pitchFamily="18" charset="0"/>
              </a:endParaRPr>
            </a:p>
          </p:txBody>
        </p:sp>
        <p:graphicFrame>
          <p:nvGraphicFramePr>
            <p:cNvPr id="14" name="Object 43"/>
            <p:cNvGraphicFramePr>
              <a:graphicFrameLocks noChangeAspect="1"/>
            </p:cNvGraphicFramePr>
            <p:nvPr/>
          </p:nvGraphicFramePr>
          <p:xfrm>
            <a:off x="1962" y="2536"/>
            <a:ext cx="774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723586" imgH="406224" progId="Equation.DSMT4">
                    <p:embed/>
                  </p:oleObj>
                </mc:Choice>
                <mc:Fallback>
                  <p:oleObj name="Equation" r:id="rId4" imgW="723586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2" y="2536"/>
                          <a:ext cx="774" cy="4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</p:spTree>
    <p:extLst>
      <p:ext uri="{BB962C8B-B14F-4D97-AF65-F5344CB8AC3E}">
        <p14:creationId xmlns:p14="http://schemas.microsoft.com/office/powerpoint/2010/main" val="251419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intégrateur</a:t>
            </a:r>
          </a:p>
        </p:txBody>
      </p:sp>
      <p:graphicFrame>
        <p:nvGraphicFramePr>
          <p:cNvPr id="4" name="Object 45"/>
          <p:cNvGraphicFramePr>
            <a:graphicFrameLocks noChangeAspect="1"/>
          </p:cNvGraphicFramePr>
          <p:nvPr/>
        </p:nvGraphicFramePr>
        <p:xfrm>
          <a:off x="4397375" y="1406525"/>
          <a:ext cx="1392238" cy="89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4725" imgH="406224" progId="Equation.DSMT4">
                  <p:embed/>
                </p:oleObj>
              </mc:Choice>
              <mc:Fallback>
                <p:oleObj name="Equation" r:id="rId2" imgW="634725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375" y="1406525"/>
                        <a:ext cx="1392238" cy="8905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1112838" y="2833688"/>
            <a:ext cx="7859712" cy="3148012"/>
            <a:chOff x="809" y="1809"/>
            <a:chExt cx="4951" cy="1983"/>
          </a:xfrm>
        </p:grpSpPr>
        <p:sp>
          <p:nvSpPr>
            <p:cNvPr id="6" name="Text Box 35"/>
            <p:cNvSpPr txBox="1">
              <a:spLocks noChangeArrowheads="1"/>
            </p:cNvSpPr>
            <p:nvPr/>
          </p:nvSpPr>
          <p:spPr bwMode="auto">
            <a:xfrm>
              <a:off x="809" y="1809"/>
              <a:ext cx="48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réponse impulsionnelle</a:t>
              </a:r>
            </a:p>
          </p:txBody>
        </p:sp>
        <p:grpSp>
          <p:nvGrpSpPr>
            <p:cNvPr id="7" name="Group 59"/>
            <p:cNvGrpSpPr>
              <a:grpSpLocks/>
            </p:cNvGrpSpPr>
            <p:nvPr/>
          </p:nvGrpSpPr>
          <p:grpSpPr bwMode="auto">
            <a:xfrm>
              <a:off x="833" y="2146"/>
              <a:ext cx="4927" cy="1646"/>
              <a:chOff x="833" y="2146"/>
              <a:chExt cx="4927" cy="1646"/>
            </a:xfrm>
          </p:grpSpPr>
          <p:sp>
            <p:nvSpPr>
              <p:cNvPr id="8" name="Text Box 36"/>
              <p:cNvSpPr txBox="1">
                <a:spLocks noChangeArrowheads="1"/>
              </p:cNvSpPr>
              <p:nvPr/>
            </p:nvSpPr>
            <p:spPr bwMode="auto">
              <a:xfrm>
                <a:off x="833" y="2193"/>
                <a:ext cx="4927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>
                    <a:solidFill>
                      <a:schemeClr val="bg1"/>
                    </a:solidFill>
                  </a:rPr>
                  <a:t>S(p) = K.1</a:t>
                </a:r>
                <a:r>
                  <a:rPr lang="fr-FR"/>
                  <a:t>	</a:t>
                </a:r>
                <a:r>
                  <a:rPr lang="fr-FR">
                    <a:sym typeface="Symbol" pitchFamily="18" charset="2"/>
                  </a:rPr>
                  <a:t></a:t>
                </a:r>
                <a:r>
                  <a:rPr lang="fr-FR"/>
                  <a:t>	s(t) = K.</a:t>
                </a:r>
                <a:r>
                  <a:rPr lang="fr-FR">
                    <a:cs typeface="Times New Roman" pitchFamily="18" charset="0"/>
                  </a:rPr>
                  <a:t>u(t)</a:t>
                </a:r>
                <a:endParaRPr lang="el-GR">
                  <a:cs typeface="Times New Roman" pitchFamily="18" charset="0"/>
                </a:endParaRPr>
              </a:p>
            </p:txBody>
          </p:sp>
          <p:graphicFrame>
            <p:nvGraphicFramePr>
              <p:cNvPr id="9" name="Object 46"/>
              <p:cNvGraphicFramePr>
                <a:graphicFrameLocks noChangeAspect="1"/>
              </p:cNvGraphicFramePr>
              <p:nvPr/>
            </p:nvGraphicFramePr>
            <p:xfrm>
              <a:off x="2056" y="2146"/>
              <a:ext cx="669" cy="3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710891" imgH="406224" progId="Equation.DSMT4">
                      <p:embed/>
                    </p:oleObj>
                  </mc:Choice>
                  <mc:Fallback>
                    <p:oleObj name="Equation" r:id="rId4" imgW="710891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56" y="2146"/>
                            <a:ext cx="669" cy="3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0" name="Group 58"/>
              <p:cNvGrpSpPr>
                <a:grpSpLocks/>
              </p:cNvGrpSpPr>
              <p:nvPr/>
            </p:nvGrpSpPr>
            <p:grpSpPr bwMode="auto">
              <a:xfrm>
                <a:off x="2348" y="2672"/>
                <a:ext cx="1970" cy="1120"/>
                <a:chOff x="2348" y="2672"/>
                <a:chExt cx="1970" cy="1120"/>
              </a:xfrm>
            </p:grpSpPr>
            <p:grpSp>
              <p:nvGrpSpPr>
                <p:cNvPr id="11" name="Group 48"/>
                <p:cNvGrpSpPr>
                  <a:grpSpLocks/>
                </p:cNvGrpSpPr>
                <p:nvPr/>
              </p:nvGrpSpPr>
              <p:grpSpPr bwMode="auto">
                <a:xfrm>
                  <a:off x="2456" y="2672"/>
                  <a:ext cx="1718" cy="1002"/>
                  <a:chOff x="7350" y="8205"/>
                  <a:chExt cx="2070" cy="1515"/>
                </a:xfrm>
              </p:grpSpPr>
              <p:sp>
                <p:nvSpPr>
                  <p:cNvPr id="19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7350" y="9720"/>
                    <a:ext cx="207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 type="arrow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" name="Line 50"/>
                  <p:cNvSpPr>
                    <a:spLocks noChangeShapeType="1"/>
                  </p:cNvSpPr>
                  <p:nvPr/>
                </p:nvSpPr>
                <p:spPr bwMode="auto">
                  <a:xfrm rot="-5400000">
                    <a:off x="6600" y="8955"/>
                    <a:ext cx="1500" cy="0"/>
                  </a:xfrm>
                  <a:prstGeom prst="line">
                    <a:avLst/>
                  </a:prstGeom>
                  <a:noFill/>
                  <a:ln w="6350">
                    <a:solidFill>
                      <a:srgbClr val="000000"/>
                    </a:solidFill>
                    <a:round/>
                    <a:headEnd/>
                    <a:tailEnd type="arrow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12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102" y="3543"/>
                  <a:ext cx="216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400"/>
                    <a:t>t</a:t>
                  </a:r>
                  <a:endParaRPr lang="fr-FR" sz="2400"/>
                </a:p>
              </p:txBody>
            </p:sp>
            <p:sp>
              <p:nvSpPr>
                <p:cNvPr id="13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3876" y="2878"/>
                  <a:ext cx="291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600">
                      <a:solidFill>
                        <a:srgbClr val="FF0000"/>
                      </a:solidFill>
                    </a:rPr>
                    <a:t>s(t)</a:t>
                  </a:r>
                  <a:endParaRPr lang="fr-FR" sz="2400"/>
                </a:p>
              </p:txBody>
            </p:sp>
            <p:sp>
              <p:nvSpPr>
                <p:cNvPr id="14" name="Line 53"/>
                <p:cNvSpPr>
                  <a:spLocks noChangeShapeType="1"/>
                </p:cNvSpPr>
                <p:nvPr/>
              </p:nvSpPr>
              <p:spPr bwMode="auto">
                <a:xfrm>
                  <a:off x="2463" y="3039"/>
                  <a:ext cx="1574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462" y="3037"/>
                  <a:ext cx="1" cy="638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2348" y="2988"/>
                  <a:ext cx="216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400"/>
                    <a:t>K</a:t>
                  </a:r>
                  <a:endParaRPr lang="fr-FR" sz="2400"/>
                </a:p>
              </p:txBody>
            </p:sp>
            <p:sp>
              <p:nvSpPr>
                <p:cNvPr id="17" name="Line 56"/>
                <p:cNvSpPr>
                  <a:spLocks noChangeShapeType="1"/>
                </p:cNvSpPr>
                <p:nvPr/>
              </p:nvSpPr>
              <p:spPr bwMode="auto">
                <a:xfrm>
                  <a:off x="2449" y="2766"/>
                  <a:ext cx="0" cy="898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18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491" y="2724"/>
                  <a:ext cx="290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600">
                      <a:solidFill>
                        <a:srgbClr val="008000"/>
                      </a:solidFill>
                    </a:rPr>
                    <a:t>e(t)</a:t>
                  </a:r>
                  <a:endParaRPr lang="fr-FR" sz="2400"/>
                </a:p>
              </p:txBody>
            </p:sp>
          </p:grpSp>
        </p:grpSp>
      </p:grpSp>
      <p:grpSp>
        <p:nvGrpSpPr>
          <p:cNvPr id="21" name="Group 75"/>
          <p:cNvGrpSpPr>
            <a:grpSpLocks/>
          </p:cNvGrpSpPr>
          <p:nvPr/>
        </p:nvGrpSpPr>
        <p:grpSpPr bwMode="auto">
          <a:xfrm>
            <a:off x="1076325" y="2828925"/>
            <a:ext cx="7821613" cy="3276600"/>
            <a:chOff x="702" y="1812"/>
            <a:chExt cx="4927" cy="2064"/>
          </a:xfrm>
        </p:grpSpPr>
        <p:sp>
          <p:nvSpPr>
            <p:cNvPr id="22" name="Text Box 42"/>
            <p:cNvSpPr txBox="1">
              <a:spLocks noChangeArrowheads="1"/>
            </p:cNvSpPr>
            <p:nvPr/>
          </p:nvSpPr>
          <p:spPr bwMode="auto">
            <a:xfrm>
              <a:off x="728" y="1812"/>
              <a:ext cx="4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réponse indicielle</a:t>
              </a:r>
            </a:p>
          </p:txBody>
        </p:sp>
        <p:sp>
          <p:nvSpPr>
            <p:cNvPr id="23" name="Text Box 43"/>
            <p:cNvSpPr txBox="1">
              <a:spLocks noChangeArrowheads="1"/>
            </p:cNvSpPr>
            <p:nvPr/>
          </p:nvSpPr>
          <p:spPr bwMode="auto">
            <a:xfrm>
              <a:off x="702" y="2146"/>
              <a:ext cx="4927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fr-FR">
                  <a:solidFill>
                    <a:schemeClr val="bg1"/>
                  </a:solidFill>
                </a:rPr>
                <a:t>S(p) = K.1/p</a:t>
              </a:r>
              <a:r>
                <a:rPr lang="fr-FR"/>
                <a:t>	</a:t>
              </a:r>
              <a:r>
                <a:rPr lang="fr-FR">
                  <a:sym typeface="Symbol" pitchFamily="18" charset="2"/>
                </a:rPr>
                <a:t></a:t>
              </a:r>
              <a:r>
                <a:rPr lang="fr-FR"/>
                <a:t>	s(t) = K.t.</a:t>
              </a:r>
              <a:r>
                <a:rPr lang="fr-FR">
                  <a:cs typeface="Times New Roman" pitchFamily="18" charset="0"/>
                </a:rPr>
                <a:t>u(t)</a:t>
              </a:r>
              <a:endParaRPr lang="el-GR">
                <a:cs typeface="Times New Roman" pitchFamily="18" charset="0"/>
              </a:endParaRPr>
            </a:p>
          </p:txBody>
        </p:sp>
        <p:graphicFrame>
          <p:nvGraphicFramePr>
            <p:cNvPr id="24" name="Object 61"/>
            <p:cNvGraphicFramePr>
              <a:graphicFrameLocks noChangeAspect="1"/>
            </p:cNvGraphicFramePr>
            <p:nvPr/>
          </p:nvGraphicFramePr>
          <p:xfrm>
            <a:off x="1938" y="2068"/>
            <a:ext cx="840" cy="4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61669" imgH="406224" progId="Equation.DSMT4">
                    <p:embed/>
                  </p:oleObj>
                </mc:Choice>
                <mc:Fallback>
                  <p:oleObj name="Equation" r:id="rId6" imgW="761669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38" y="2068"/>
                          <a:ext cx="840" cy="4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5" name="Group 74"/>
            <p:cNvGrpSpPr>
              <a:grpSpLocks/>
            </p:cNvGrpSpPr>
            <p:nvPr/>
          </p:nvGrpSpPr>
          <p:grpSpPr bwMode="auto">
            <a:xfrm>
              <a:off x="2224" y="2688"/>
              <a:ext cx="1992" cy="1188"/>
              <a:chOff x="2224" y="2688"/>
              <a:chExt cx="1992" cy="1188"/>
            </a:xfrm>
          </p:grpSpPr>
          <p:grpSp>
            <p:nvGrpSpPr>
              <p:cNvPr id="26" name="Group 63"/>
              <p:cNvGrpSpPr>
                <a:grpSpLocks/>
              </p:cNvGrpSpPr>
              <p:nvPr/>
            </p:nvGrpSpPr>
            <p:grpSpPr bwMode="auto">
              <a:xfrm>
                <a:off x="2339" y="2787"/>
                <a:ext cx="1749" cy="964"/>
                <a:chOff x="7350" y="8205"/>
                <a:chExt cx="2070" cy="1515"/>
              </a:xfrm>
            </p:grpSpPr>
            <p:sp>
              <p:nvSpPr>
                <p:cNvPr id="35" name="Line 64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" name="Line 65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7" name="Text Box 66"/>
              <p:cNvSpPr txBox="1">
                <a:spLocks noChangeArrowheads="1"/>
              </p:cNvSpPr>
              <p:nvPr/>
            </p:nvSpPr>
            <p:spPr bwMode="auto">
              <a:xfrm>
                <a:off x="3996" y="3622"/>
                <a:ext cx="220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400"/>
                  <a:t>t</a:t>
                </a:r>
                <a:endParaRPr lang="fr-FR" sz="2400"/>
              </a:p>
            </p:txBody>
          </p:sp>
          <p:sp>
            <p:nvSpPr>
              <p:cNvPr id="28" name="Text Box 67"/>
              <p:cNvSpPr txBox="1">
                <a:spLocks noChangeArrowheads="1"/>
              </p:cNvSpPr>
              <p:nvPr/>
            </p:nvSpPr>
            <p:spPr bwMode="auto">
              <a:xfrm>
                <a:off x="3553" y="2688"/>
                <a:ext cx="296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>
                    <a:solidFill>
                      <a:srgbClr val="FF0000"/>
                    </a:solidFill>
                  </a:rPr>
                  <a:t>s(t)</a:t>
                </a:r>
                <a:endParaRPr lang="fr-FR" sz="2400"/>
              </a:p>
            </p:txBody>
          </p:sp>
          <p:sp>
            <p:nvSpPr>
              <p:cNvPr id="29" name="Line 68"/>
              <p:cNvSpPr>
                <a:spLocks noChangeShapeType="1"/>
              </p:cNvSpPr>
              <p:nvPr/>
            </p:nvSpPr>
            <p:spPr bwMode="auto">
              <a:xfrm>
                <a:off x="2346" y="3365"/>
                <a:ext cx="1603" cy="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Line 69"/>
              <p:cNvSpPr>
                <a:spLocks noChangeShapeType="1"/>
              </p:cNvSpPr>
              <p:nvPr/>
            </p:nvSpPr>
            <p:spPr bwMode="auto">
              <a:xfrm flipV="1">
                <a:off x="2345" y="3357"/>
                <a:ext cx="1" cy="395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Text Box 70"/>
              <p:cNvSpPr txBox="1">
                <a:spLocks noChangeArrowheads="1"/>
              </p:cNvSpPr>
              <p:nvPr/>
            </p:nvSpPr>
            <p:spPr bwMode="auto">
              <a:xfrm>
                <a:off x="2224" y="3253"/>
                <a:ext cx="220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400">
                    <a:solidFill>
                      <a:srgbClr val="008000"/>
                    </a:solidFill>
                  </a:rPr>
                  <a:t>1</a:t>
                </a:r>
                <a:endParaRPr lang="fr-FR" sz="2400"/>
              </a:p>
            </p:txBody>
          </p:sp>
          <p:sp>
            <p:nvSpPr>
              <p:cNvPr id="32" name="Text Box 71"/>
              <p:cNvSpPr txBox="1">
                <a:spLocks noChangeArrowheads="1"/>
              </p:cNvSpPr>
              <p:nvPr/>
            </p:nvSpPr>
            <p:spPr bwMode="auto">
              <a:xfrm>
                <a:off x="3774" y="3207"/>
                <a:ext cx="296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>
                    <a:solidFill>
                      <a:srgbClr val="008000"/>
                    </a:solidFill>
                  </a:rPr>
                  <a:t>e(t)</a:t>
                </a:r>
                <a:endParaRPr lang="fr-FR" sz="2400"/>
              </a:p>
            </p:txBody>
          </p:sp>
          <p:sp>
            <p:nvSpPr>
              <p:cNvPr id="33" name="Line 72"/>
              <p:cNvSpPr>
                <a:spLocks noChangeShapeType="1"/>
              </p:cNvSpPr>
              <p:nvPr/>
            </p:nvSpPr>
            <p:spPr bwMode="auto">
              <a:xfrm flipV="1">
                <a:off x="2339" y="2791"/>
                <a:ext cx="1401" cy="951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34" name="Text Box 73"/>
              <p:cNvSpPr txBox="1">
                <a:spLocks noChangeArrowheads="1"/>
              </p:cNvSpPr>
              <p:nvPr/>
            </p:nvSpPr>
            <p:spPr bwMode="auto">
              <a:xfrm rot="-2001809">
                <a:off x="2961" y="3036"/>
                <a:ext cx="581" cy="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000">
                    <a:solidFill>
                      <a:srgbClr val="FF0000"/>
                    </a:solidFill>
                    <a:latin typeface="Arial" charset="0"/>
                  </a:rPr>
                  <a:t>pente K</a:t>
                </a:r>
                <a:endParaRPr lang="fr-FR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075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1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3" name="Object 49"/>
          <p:cNvGraphicFramePr>
            <a:graphicFrameLocks noChangeAspect="1"/>
          </p:cNvGraphicFramePr>
          <p:nvPr/>
        </p:nvGraphicFramePr>
        <p:xfrm>
          <a:off x="4302125" y="1416050"/>
          <a:ext cx="173355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25" imgH="406224" progId="Equation.DSMT4">
                  <p:embed/>
                </p:oleObj>
              </mc:Choice>
              <mc:Fallback>
                <p:oleObj name="Equation" r:id="rId2" imgW="863225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1416050"/>
                        <a:ext cx="1733550" cy="8159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5734050" y="1438275"/>
            <a:ext cx="3082925" cy="766763"/>
            <a:chOff x="3612" y="906"/>
            <a:chExt cx="1942" cy="483"/>
          </a:xfrm>
        </p:grpSpPr>
        <p:sp>
          <p:nvSpPr>
            <p:cNvPr id="5" name="Text Box 47"/>
            <p:cNvSpPr txBox="1">
              <a:spLocks noChangeArrowheads="1"/>
            </p:cNvSpPr>
            <p:nvPr/>
          </p:nvSpPr>
          <p:spPr bwMode="auto">
            <a:xfrm>
              <a:off x="4316" y="906"/>
              <a:ext cx="8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0000FF"/>
                  </a:solidFill>
                </a:rPr>
                <a:t>Gain statique</a:t>
              </a:r>
            </a:p>
          </p:txBody>
        </p:sp>
        <p:sp>
          <p:nvSpPr>
            <p:cNvPr id="6" name="Text Box 48"/>
            <p:cNvSpPr txBox="1">
              <a:spLocks noChangeArrowheads="1"/>
            </p:cNvSpPr>
            <p:nvPr/>
          </p:nvSpPr>
          <p:spPr bwMode="auto">
            <a:xfrm>
              <a:off x="4310" y="1158"/>
              <a:ext cx="12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D60093"/>
                  </a:solidFill>
                </a:rPr>
                <a:t>Constante de temps</a:t>
              </a:r>
            </a:p>
          </p:txBody>
        </p:sp>
        <p:sp>
          <p:nvSpPr>
            <p:cNvPr id="7" name="Freeform 50"/>
            <p:cNvSpPr>
              <a:spLocks/>
            </p:cNvSpPr>
            <p:nvPr/>
          </p:nvSpPr>
          <p:spPr bwMode="auto">
            <a:xfrm>
              <a:off x="3612" y="1008"/>
              <a:ext cx="1506" cy="90"/>
            </a:xfrm>
            <a:custGeom>
              <a:avLst/>
              <a:gdLst>
                <a:gd name="T0" fmla="*/ 1506 w 1506"/>
                <a:gd name="T1" fmla="*/ 90 h 90"/>
                <a:gd name="T2" fmla="*/ 732 w 1506"/>
                <a:gd name="T3" fmla="*/ 90 h 90"/>
                <a:gd name="T4" fmla="*/ 0 w 1506"/>
                <a:gd name="T5" fmla="*/ 0 h 90"/>
                <a:gd name="T6" fmla="*/ 0 60000 65536"/>
                <a:gd name="T7" fmla="*/ 0 60000 65536"/>
                <a:gd name="T8" fmla="*/ 0 60000 65536"/>
                <a:gd name="T9" fmla="*/ 0 w 1506"/>
                <a:gd name="T10" fmla="*/ 0 h 90"/>
                <a:gd name="T11" fmla="*/ 1506 w 1506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6" h="90">
                  <a:moveTo>
                    <a:pt x="1506" y="90"/>
                  </a:moveTo>
                  <a:lnTo>
                    <a:pt x="732" y="9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51"/>
            <p:cNvSpPr>
              <a:spLocks/>
            </p:cNvSpPr>
            <p:nvPr/>
          </p:nvSpPr>
          <p:spPr bwMode="auto">
            <a:xfrm>
              <a:off x="3624" y="1188"/>
              <a:ext cx="1854" cy="168"/>
            </a:xfrm>
            <a:custGeom>
              <a:avLst/>
              <a:gdLst>
                <a:gd name="T0" fmla="*/ 1854 w 1854"/>
                <a:gd name="T1" fmla="*/ 168 h 168"/>
                <a:gd name="T2" fmla="*/ 738 w 1854"/>
                <a:gd name="T3" fmla="*/ 168 h 168"/>
                <a:gd name="T4" fmla="*/ 120 w 1854"/>
                <a:gd name="T5" fmla="*/ 0 h 168"/>
                <a:gd name="T6" fmla="*/ 0 w 1854"/>
                <a:gd name="T7" fmla="*/ 24 h 1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54"/>
                <a:gd name="T13" fmla="*/ 0 h 168"/>
                <a:gd name="T14" fmla="*/ 1854 w 1854"/>
                <a:gd name="T15" fmla="*/ 168 h 1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54" h="168">
                  <a:moveTo>
                    <a:pt x="1854" y="168"/>
                  </a:moveTo>
                  <a:lnTo>
                    <a:pt x="738" y="168"/>
                  </a:lnTo>
                  <a:lnTo>
                    <a:pt x="120" y="0"/>
                  </a:lnTo>
                  <a:lnTo>
                    <a:pt x="0" y="24"/>
                  </a:lnTo>
                </a:path>
              </a:pathLst>
            </a:custGeom>
            <a:noFill/>
            <a:ln w="9525">
              <a:solidFill>
                <a:srgbClr val="D6009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163970" y="5780968"/>
            <a:ext cx="193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t</a:t>
            </a:r>
          </a:p>
        </p:txBody>
      </p:sp>
      <p:sp>
        <p:nvSpPr>
          <p:cNvPr id="63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grpSp>
        <p:nvGrpSpPr>
          <p:cNvPr id="37" name="Groupe 36"/>
          <p:cNvGrpSpPr/>
          <p:nvPr/>
        </p:nvGrpSpPr>
        <p:grpSpPr>
          <a:xfrm>
            <a:off x="6811526" y="4134263"/>
            <a:ext cx="2199124" cy="1013496"/>
            <a:chOff x="6811526" y="4134263"/>
            <a:chExt cx="2199124" cy="1013496"/>
          </a:xfrm>
        </p:grpSpPr>
        <p:grpSp>
          <p:nvGrpSpPr>
            <p:cNvPr id="34" name="Groupe 33"/>
            <p:cNvGrpSpPr/>
            <p:nvPr/>
          </p:nvGrpSpPr>
          <p:grpSpPr>
            <a:xfrm>
              <a:off x="6811526" y="4165436"/>
              <a:ext cx="2199124" cy="961329"/>
              <a:chOff x="6811526" y="4165436"/>
              <a:chExt cx="2199124" cy="961329"/>
            </a:xfrm>
          </p:grpSpPr>
          <p:sp>
            <p:nvSpPr>
              <p:cNvPr id="33" name="ZoneTexte 32"/>
              <p:cNvSpPr txBox="1"/>
              <p:nvPr/>
            </p:nvSpPr>
            <p:spPr>
              <a:xfrm>
                <a:off x="6811526" y="4165436"/>
                <a:ext cx="219912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Remarque : </a:t>
                </a:r>
              </a:p>
              <a:p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 e(t) = e</a:t>
                </a:r>
                <a:r>
                  <a:rPr lang="fr-FR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u(t) </a:t>
                </a: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 </a:t>
                </a:r>
                <a:endParaRPr lang="fr-FR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aphicFrame>
            <p:nvGraphicFramePr>
              <p:cNvPr id="36" name="Object 5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5950686"/>
                  </p:ext>
                </p:extLst>
              </p:nvPr>
            </p:nvGraphicFramePr>
            <p:xfrm>
              <a:off x="6904470" y="4673506"/>
              <a:ext cx="2094057" cy="4532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447560" imgH="317160" progId="Equation.DSMT4">
                      <p:embed/>
                    </p:oleObj>
                  </mc:Choice>
                  <mc:Fallback>
                    <p:oleObj name="Equation" r:id="rId4" imgW="1447560" imgH="31716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904470" y="4673506"/>
                            <a:ext cx="2094057" cy="4532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5" name="Rectangle 34"/>
            <p:cNvSpPr/>
            <p:nvPr/>
          </p:nvSpPr>
          <p:spPr>
            <a:xfrm>
              <a:off x="6841832" y="4134263"/>
              <a:ext cx="2168818" cy="10134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620419" y="2723717"/>
            <a:ext cx="7821613" cy="3622240"/>
            <a:chOff x="620419" y="2723717"/>
            <a:chExt cx="7821613" cy="3622240"/>
          </a:xfrm>
        </p:grpSpPr>
        <p:grpSp>
          <p:nvGrpSpPr>
            <p:cNvPr id="10" name="Groupe 89"/>
            <p:cNvGrpSpPr>
              <a:grpSpLocks/>
            </p:cNvGrpSpPr>
            <p:nvPr/>
          </p:nvGrpSpPr>
          <p:grpSpPr bwMode="auto">
            <a:xfrm>
              <a:off x="620419" y="2723717"/>
              <a:ext cx="7821613" cy="3622240"/>
              <a:chOff x="1109662" y="2786063"/>
              <a:chExt cx="7821613" cy="3622675"/>
            </a:xfrm>
          </p:grpSpPr>
          <p:grpSp>
            <p:nvGrpSpPr>
              <p:cNvPr id="12" name="Group 71"/>
              <p:cNvGrpSpPr>
                <a:grpSpLocks/>
              </p:cNvGrpSpPr>
              <p:nvPr/>
            </p:nvGrpSpPr>
            <p:grpSpPr bwMode="auto">
              <a:xfrm>
                <a:off x="1109662" y="2786063"/>
                <a:ext cx="7821613" cy="3622675"/>
                <a:chOff x="759" y="1809"/>
                <a:chExt cx="4927" cy="2282"/>
              </a:xfrm>
            </p:grpSpPr>
            <p:sp>
              <p:nvSpPr>
                <p:cNvPr id="1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1301" y="1809"/>
                  <a:ext cx="4254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réponse indicielle</a:t>
                  </a:r>
                </a:p>
              </p:txBody>
            </p:sp>
            <p:sp>
              <p:nvSpPr>
                <p:cNvPr id="1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759" y="2089"/>
                  <a:ext cx="4927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fr-FR" dirty="0">
                      <a:solidFill>
                        <a:schemeClr val="bg1"/>
                      </a:solidFill>
                    </a:rPr>
                    <a:t>S(p) = K.1/p</a:t>
                  </a:r>
                  <a:r>
                    <a:rPr lang="fr-FR" dirty="0"/>
                    <a:t>	</a:t>
                  </a:r>
                  <a:r>
                    <a:rPr lang="fr-FR" dirty="0">
                      <a:sym typeface="Symbol" pitchFamily="18" charset="2"/>
                    </a:rPr>
                    <a:t></a:t>
                  </a:r>
                  <a:r>
                    <a:rPr lang="fr-FR" dirty="0"/>
                    <a:t>	</a:t>
                  </a:r>
                  <a:r>
                    <a:rPr lang="fr-FR" dirty="0">
                      <a:solidFill>
                        <a:schemeClr val="bg1"/>
                      </a:solidFill>
                    </a:rPr>
                    <a:t>s(t) = </a:t>
                  </a:r>
                  <a:r>
                    <a:rPr lang="fr-FR" dirty="0" err="1">
                      <a:solidFill>
                        <a:schemeClr val="bg1"/>
                      </a:solidFill>
                    </a:rPr>
                    <a:t>K.</a:t>
                  </a:r>
                  <a:r>
                    <a:rPr lang="fr-FR" dirty="0" err="1">
                      <a:solidFill>
                        <a:schemeClr val="bg1"/>
                      </a:solidFill>
                      <a:cs typeface="Times New Roman" pitchFamily="18" charset="0"/>
                    </a:rPr>
                    <a:t>u</a:t>
                  </a:r>
                  <a:r>
                    <a:rPr lang="fr-FR" dirty="0">
                      <a:solidFill>
                        <a:schemeClr val="bg1"/>
                      </a:solidFill>
                      <a:cs typeface="Times New Roman" pitchFamily="18" charset="0"/>
                    </a:rPr>
                    <a:t>(t)</a:t>
                  </a:r>
                  <a:endParaRPr lang="el-GR" dirty="0">
                    <a:solidFill>
                      <a:schemeClr val="bg1"/>
                    </a:solidFill>
                    <a:cs typeface="Times New Roman" pitchFamily="18" charset="0"/>
                  </a:endParaRPr>
                </a:p>
              </p:txBody>
            </p:sp>
            <p:graphicFrame>
              <p:nvGraphicFramePr>
                <p:cNvPr id="18" name="Object 5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48349643"/>
                    </p:ext>
                  </p:extLst>
                </p:nvPr>
              </p:nvGraphicFramePr>
              <p:xfrm>
                <a:off x="1779" y="2005"/>
                <a:ext cx="1197" cy="4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6" imgW="1155199" imgH="406224" progId="Equation.DSMT4">
                        <p:embed/>
                      </p:oleObj>
                    </mc:Choice>
                    <mc:Fallback>
                      <p:oleObj name="Equation" r:id="rId6" imgW="1155199" imgH="406224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779" y="2005"/>
                              <a:ext cx="1197" cy="42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19" name="Object 55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244983872"/>
                    </p:ext>
                  </p:extLst>
                </p:nvPr>
              </p:nvGraphicFramePr>
              <p:xfrm>
                <a:off x="3432" y="1943"/>
                <a:ext cx="1637" cy="4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8" imgW="1282680" imgH="317160" progId="Equation.DSMT4">
                        <p:embed/>
                      </p:oleObj>
                    </mc:Choice>
                    <mc:Fallback>
                      <p:oleObj name="Equation" r:id="rId8" imgW="1282680" imgH="3171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9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32" y="1943"/>
                              <a:ext cx="1637" cy="400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20" name="Group 70"/>
                <p:cNvGrpSpPr>
                  <a:grpSpLocks/>
                </p:cNvGrpSpPr>
                <p:nvPr/>
              </p:nvGrpSpPr>
              <p:grpSpPr bwMode="auto">
                <a:xfrm>
                  <a:off x="1965" y="2496"/>
                  <a:ext cx="2713" cy="1595"/>
                  <a:chOff x="1965" y="2496"/>
                  <a:chExt cx="2713" cy="1595"/>
                </a:xfrm>
              </p:grpSpPr>
              <p:pic>
                <p:nvPicPr>
                  <p:cNvPr id="21" name="Picture 58"/>
                  <p:cNvPicPr>
                    <a:picLocks noChangeAspect="1"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76" y="2496"/>
                    <a:ext cx="2702" cy="15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2246" y="2683"/>
                    <a:ext cx="215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" name="Line 60"/>
                  <p:cNvSpPr>
                    <a:spLocks noChangeShapeType="1"/>
                  </p:cNvSpPr>
                  <p:nvPr/>
                </p:nvSpPr>
                <p:spPr bwMode="auto">
                  <a:xfrm>
                    <a:off x="2246" y="3130"/>
                    <a:ext cx="281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" name="Line 6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1932" y="3294"/>
                    <a:ext cx="1205" cy="2"/>
                  </a:xfrm>
                  <a:prstGeom prst="line">
                    <a:avLst/>
                  </a:prstGeom>
                  <a:noFill/>
                  <a:ln w="9525">
                    <a:solidFill>
                      <a:srgbClr val="0000FF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65" y="3057"/>
                    <a:ext cx="423" cy="2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r>
                      <a:rPr lang="fr-FR" sz="1200" b="1">
                        <a:solidFill>
                          <a:srgbClr val="0000FF"/>
                        </a:solidFill>
                      </a:rPr>
                      <a:t>0,63K</a:t>
                    </a:r>
                    <a:endParaRPr lang="fr-FR" sz="3200" b="1"/>
                  </a:p>
                </p:txBody>
              </p:sp>
              <p:sp>
                <p:nvSpPr>
                  <p:cNvPr id="26" name="Text Box 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33" y="2582"/>
                    <a:ext cx="82" cy="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r>
                      <a:rPr lang="fr-FR" sz="1200">
                        <a:solidFill>
                          <a:srgbClr val="FF0000"/>
                        </a:solidFill>
                      </a:rPr>
                      <a:t>K</a:t>
                    </a:r>
                    <a:endParaRPr lang="fr-FR" sz="3200"/>
                  </a:p>
                </p:txBody>
              </p:sp>
              <p:sp>
                <p:nvSpPr>
                  <p:cNvPr id="27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07" y="2738"/>
                    <a:ext cx="0" cy="1157"/>
                  </a:xfrm>
                  <a:prstGeom prst="line">
                    <a:avLst/>
                  </a:prstGeom>
                  <a:noFill/>
                  <a:ln w="9525">
                    <a:solidFill>
                      <a:srgbClr val="008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" name="Line 65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676" y="2306"/>
                    <a:ext cx="0" cy="869"/>
                  </a:xfrm>
                  <a:prstGeom prst="line">
                    <a:avLst/>
                  </a:prstGeom>
                  <a:noFill/>
                  <a:ln w="9525">
                    <a:solidFill>
                      <a:srgbClr val="008000"/>
                    </a:solidFill>
                    <a:prstDash val="dash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" name="Text 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92" y="2681"/>
                    <a:ext cx="423" cy="20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0" tIns="0" rIns="0" bIns="0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r>
                      <a:rPr lang="fr-FR" sz="1200" b="1" dirty="0">
                        <a:solidFill>
                          <a:srgbClr val="008000"/>
                        </a:solidFill>
                      </a:rPr>
                      <a:t>0,95K</a:t>
                    </a:r>
                    <a:endParaRPr lang="fr-FR" sz="3200" b="1" dirty="0"/>
                  </a:p>
                </p:txBody>
              </p:sp>
              <p:sp>
                <p:nvSpPr>
                  <p:cNvPr id="30" name="Line 6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50" y="2684"/>
                    <a:ext cx="285" cy="1204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36000" rIns="0" bIns="0"/>
                  <a:lstStyle/>
                  <a:p>
                    <a:endParaRPr lang="fr-FR"/>
                  </a:p>
                </p:txBody>
              </p:sp>
              <p:sp>
                <p:nvSpPr>
                  <p:cNvPr id="31" name="Text 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09" y="3925"/>
                    <a:ext cx="186" cy="1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>
                      <a:defRPr/>
                    </a:pPr>
                    <a:r>
                      <a:rPr lang="fr-FR" sz="1200" b="1"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sym typeface="Symbol" pitchFamily="18" charset="2"/>
                      </a:rPr>
                      <a:t></a:t>
                    </a:r>
                    <a:endParaRPr lang="fr-FR" sz="3200" b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endParaRPr>
                  </a:p>
                </p:txBody>
              </p:sp>
              <p:sp>
                <p:nvSpPr>
                  <p:cNvPr id="32" name="Text Box 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76" y="3948"/>
                    <a:ext cx="191" cy="14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0" tIns="0" rIns="0" bIns="0"/>
                  <a:lstStyle/>
                  <a:p>
                    <a:pPr>
                      <a:defRPr/>
                    </a:pPr>
                    <a:r>
                      <a:rPr lang="fr-FR" sz="1200" b="1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</a:rPr>
                      <a:t>3</a:t>
                    </a:r>
                    <a:r>
                      <a:rPr lang="fr-FR" sz="1200" b="1">
                        <a:solidFill>
                          <a:srgbClr val="008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sym typeface="Symbol" pitchFamily="18" charset="2"/>
                      </a:rPr>
                      <a:t></a:t>
                    </a:r>
                    <a:endParaRPr lang="fr-FR" sz="3200" b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endParaRPr>
                  </a:p>
                </p:txBody>
              </p:sp>
            </p:grpSp>
          </p:grpSp>
          <p:grpSp>
            <p:nvGrpSpPr>
              <p:cNvPr id="13" name="Groupe 88"/>
              <p:cNvGrpSpPr>
                <a:grpSpLocks/>
              </p:cNvGrpSpPr>
              <p:nvPr/>
            </p:nvGrpSpPr>
            <p:grpSpPr bwMode="auto">
              <a:xfrm>
                <a:off x="2061063" y="5067866"/>
                <a:ext cx="1372700" cy="1077347"/>
                <a:chOff x="2061063" y="5067866"/>
                <a:chExt cx="1372700" cy="1077347"/>
              </a:xfrm>
            </p:grpSpPr>
            <p:sp>
              <p:nvSpPr>
                <p:cNvPr id="14" name="ZoneTexte 86"/>
                <p:cNvSpPr txBox="1">
                  <a:spLocks noChangeArrowheads="1"/>
                </p:cNvSpPr>
                <p:nvPr/>
              </p:nvSpPr>
              <p:spPr bwMode="auto">
                <a:xfrm>
                  <a:off x="2061063" y="5067866"/>
                  <a:ext cx="1197764" cy="10773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 eaLnBrk="1" hangingPunct="1"/>
                  <a:r>
                    <a:rPr lang="fr-FR" dirty="0"/>
                    <a:t>Pente </a:t>
                  </a:r>
                </a:p>
                <a:p>
                  <a:pPr algn="ctr" eaLnBrk="1" hangingPunct="1"/>
                  <a:r>
                    <a:rPr lang="fr-FR" dirty="0"/>
                    <a:t>à l’origine </a:t>
                  </a:r>
                </a:p>
                <a:p>
                  <a:pPr algn="ctr" eaLnBrk="1" hangingPunct="1"/>
                  <a:r>
                    <a:rPr lang="fr-FR" b="1" dirty="0">
                      <a:solidFill>
                        <a:srgbClr val="FF0000"/>
                      </a:solidFill>
                    </a:rPr>
                    <a:t> K/</a:t>
                  </a:r>
                  <a:r>
                    <a:rPr lang="el-GR" sz="2800" b="1" dirty="0">
                      <a:solidFill>
                        <a:srgbClr val="FF0000"/>
                      </a:solidFill>
                    </a:rPr>
                    <a:t>τ</a:t>
                  </a:r>
                  <a:endParaRPr lang="fr-FR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5" name="Forme libre 14"/>
                <p:cNvSpPr/>
                <p:nvPr/>
              </p:nvSpPr>
              <p:spPr>
                <a:xfrm>
                  <a:off x="2486530" y="5943980"/>
                  <a:ext cx="947233" cy="157577"/>
                </a:xfrm>
                <a:custGeom>
                  <a:avLst/>
                  <a:gdLst>
                    <a:gd name="connsiteX0" fmla="*/ 0 w 2062480"/>
                    <a:gd name="connsiteY0" fmla="*/ 416560 h 416560"/>
                    <a:gd name="connsiteX1" fmla="*/ 406400 w 2062480"/>
                    <a:gd name="connsiteY1" fmla="*/ 416560 h 416560"/>
                    <a:gd name="connsiteX2" fmla="*/ 2062480 w 2062480"/>
                    <a:gd name="connsiteY2" fmla="*/ 0 h 416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2480" h="416560">
                      <a:moveTo>
                        <a:pt x="0" y="416560"/>
                      </a:moveTo>
                      <a:lnTo>
                        <a:pt x="406400" y="416560"/>
                      </a:lnTo>
                      <a:lnTo>
                        <a:pt x="2062480" y="0"/>
                      </a:lnTo>
                    </a:path>
                  </a:pathLst>
                </a:custGeom>
                <a:ln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</p:grpSp>
        </p:grpSp>
        <p:sp>
          <p:nvSpPr>
            <p:cNvPr id="38" name="Forme libre 37"/>
            <p:cNvSpPr/>
            <p:nvPr/>
          </p:nvSpPr>
          <p:spPr>
            <a:xfrm>
              <a:off x="2981325" y="4109509"/>
              <a:ext cx="2738438" cy="1929341"/>
            </a:xfrm>
            <a:custGeom>
              <a:avLst/>
              <a:gdLst>
                <a:gd name="connsiteX0" fmla="*/ 0 w 2738438"/>
                <a:gd name="connsiteY0" fmla="*/ 1929341 h 1929341"/>
                <a:gd name="connsiteX1" fmla="*/ 142875 w 2738438"/>
                <a:gd name="connsiteY1" fmla="*/ 1391179 h 1929341"/>
                <a:gd name="connsiteX2" fmla="*/ 295275 w 2738438"/>
                <a:gd name="connsiteY2" fmla="*/ 1000654 h 1929341"/>
                <a:gd name="connsiteX3" fmla="*/ 447675 w 2738438"/>
                <a:gd name="connsiteY3" fmla="*/ 705379 h 1929341"/>
                <a:gd name="connsiteX4" fmla="*/ 619125 w 2738438"/>
                <a:gd name="connsiteY4" fmla="*/ 486304 h 1929341"/>
                <a:gd name="connsiteX5" fmla="*/ 828675 w 2738438"/>
                <a:gd name="connsiteY5" fmla="*/ 310091 h 1929341"/>
                <a:gd name="connsiteX6" fmla="*/ 1090613 w 2738438"/>
                <a:gd name="connsiteY6" fmla="*/ 171979 h 1929341"/>
                <a:gd name="connsiteX7" fmla="*/ 1457325 w 2738438"/>
                <a:gd name="connsiteY7" fmla="*/ 81491 h 1929341"/>
                <a:gd name="connsiteX8" fmla="*/ 1800225 w 2738438"/>
                <a:gd name="connsiteY8" fmla="*/ 38629 h 1929341"/>
                <a:gd name="connsiteX9" fmla="*/ 2286000 w 2738438"/>
                <a:gd name="connsiteY9" fmla="*/ 5291 h 1929341"/>
                <a:gd name="connsiteX10" fmla="*/ 2738438 w 2738438"/>
                <a:gd name="connsiteY10" fmla="*/ 529 h 192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8438" h="1929341">
                  <a:moveTo>
                    <a:pt x="0" y="1929341"/>
                  </a:moveTo>
                  <a:cubicBezTo>
                    <a:pt x="46831" y="1737650"/>
                    <a:pt x="93663" y="1545960"/>
                    <a:pt x="142875" y="1391179"/>
                  </a:cubicBezTo>
                  <a:cubicBezTo>
                    <a:pt x="192087" y="1236398"/>
                    <a:pt x="244475" y="1114954"/>
                    <a:pt x="295275" y="1000654"/>
                  </a:cubicBezTo>
                  <a:cubicBezTo>
                    <a:pt x="346075" y="886354"/>
                    <a:pt x="393700" y="791104"/>
                    <a:pt x="447675" y="705379"/>
                  </a:cubicBezTo>
                  <a:cubicBezTo>
                    <a:pt x="501650" y="619654"/>
                    <a:pt x="555625" y="552185"/>
                    <a:pt x="619125" y="486304"/>
                  </a:cubicBezTo>
                  <a:cubicBezTo>
                    <a:pt x="682625" y="420423"/>
                    <a:pt x="750094" y="362478"/>
                    <a:pt x="828675" y="310091"/>
                  </a:cubicBezTo>
                  <a:cubicBezTo>
                    <a:pt x="907256" y="257704"/>
                    <a:pt x="985838" y="210079"/>
                    <a:pt x="1090613" y="171979"/>
                  </a:cubicBezTo>
                  <a:cubicBezTo>
                    <a:pt x="1195388" y="133879"/>
                    <a:pt x="1339056" y="103716"/>
                    <a:pt x="1457325" y="81491"/>
                  </a:cubicBezTo>
                  <a:cubicBezTo>
                    <a:pt x="1575594" y="59266"/>
                    <a:pt x="1662113" y="51329"/>
                    <a:pt x="1800225" y="38629"/>
                  </a:cubicBezTo>
                  <a:cubicBezTo>
                    <a:pt x="1938337" y="25929"/>
                    <a:pt x="2129631" y="11641"/>
                    <a:pt x="2286000" y="5291"/>
                  </a:cubicBezTo>
                  <a:cubicBezTo>
                    <a:pt x="2442369" y="-1059"/>
                    <a:pt x="2590403" y="-265"/>
                    <a:pt x="2738438" y="52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1450991" y="3814199"/>
            <a:ext cx="5265283" cy="25317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64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1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34" name="Object 49"/>
          <p:cNvGraphicFramePr>
            <a:graphicFrameLocks noChangeAspect="1"/>
          </p:cNvGraphicFramePr>
          <p:nvPr/>
        </p:nvGraphicFramePr>
        <p:xfrm>
          <a:off x="4302125" y="1416050"/>
          <a:ext cx="173355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63225" imgH="406224" progId="Equation.DSMT4">
                  <p:embed/>
                </p:oleObj>
              </mc:Choice>
              <mc:Fallback>
                <p:oleObj name="Equation" r:id="rId2" imgW="863225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2125" y="1416050"/>
                        <a:ext cx="1733550" cy="8159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grpSp>
        <p:nvGrpSpPr>
          <p:cNvPr id="36" name="Groupe 35"/>
          <p:cNvGrpSpPr/>
          <p:nvPr/>
        </p:nvGrpSpPr>
        <p:grpSpPr>
          <a:xfrm>
            <a:off x="1152525" y="2786063"/>
            <a:ext cx="7612063" cy="2984500"/>
            <a:chOff x="1152525" y="-53975"/>
            <a:chExt cx="7612063" cy="2984500"/>
          </a:xfrm>
        </p:grpSpPr>
        <p:grpSp>
          <p:nvGrpSpPr>
            <p:cNvPr id="37" name="Group 102"/>
            <p:cNvGrpSpPr>
              <a:grpSpLocks/>
            </p:cNvGrpSpPr>
            <p:nvPr/>
          </p:nvGrpSpPr>
          <p:grpSpPr bwMode="auto">
            <a:xfrm>
              <a:off x="1152525" y="-53975"/>
              <a:ext cx="7612063" cy="2984500"/>
              <a:chOff x="734" y="1746"/>
              <a:chExt cx="4795" cy="1880"/>
            </a:xfrm>
          </p:grpSpPr>
          <p:sp>
            <p:nvSpPr>
              <p:cNvPr id="40" name="Text Box 38"/>
              <p:cNvSpPr txBox="1">
                <a:spLocks noChangeArrowheads="1"/>
              </p:cNvSpPr>
              <p:nvPr/>
            </p:nvSpPr>
            <p:spPr bwMode="auto">
              <a:xfrm>
                <a:off x="734" y="1746"/>
                <a:ext cx="479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>
                    <a:solidFill>
                      <a:srgbClr val="CC00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réponse à une rampe</a:t>
                </a:r>
              </a:p>
            </p:txBody>
          </p:sp>
          <p:sp>
            <p:nvSpPr>
              <p:cNvPr id="41" name="Text Box 39"/>
              <p:cNvSpPr txBox="1">
                <a:spLocks noChangeArrowheads="1"/>
              </p:cNvSpPr>
              <p:nvPr/>
            </p:nvSpPr>
            <p:spPr bwMode="auto">
              <a:xfrm>
                <a:off x="1308" y="2125"/>
                <a:ext cx="4213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 eaLnBrk="1" hangingPunct="1"/>
                <a:r>
                  <a:rPr lang="fr-FR"/>
                  <a:t>	          </a:t>
                </a:r>
                <a:r>
                  <a:rPr lang="fr-FR">
                    <a:sym typeface="Symbol" pitchFamily="18" charset="2"/>
                  </a:rPr>
                  <a:t></a:t>
                </a:r>
                <a:r>
                  <a:rPr lang="fr-FR"/>
                  <a:t>             </a:t>
                </a:r>
                <a:r>
                  <a:rPr lang="fr-FR">
                    <a:solidFill>
                      <a:schemeClr val="bg1"/>
                    </a:solidFill>
                  </a:rPr>
                  <a:t>s(t) = K.</a:t>
                </a:r>
                <a:r>
                  <a:rPr lang="fr-FR">
                    <a:solidFill>
                      <a:schemeClr val="bg1"/>
                    </a:solidFill>
                    <a:cs typeface="Times New Roman" pitchFamily="18" charset="0"/>
                  </a:rPr>
                  <a:t>t.u(t)</a:t>
                </a:r>
                <a:endParaRPr lang="el-GR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  <p:graphicFrame>
            <p:nvGraphicFramePr>
              <p:cNvPr id="42" name="Object 73"/>
              <p:cNvGraphicFramePr>
                <a:graphicFrameLocks noChangeAspect="1"/>
              </p:cNvGraphicFramePr>
              <p:nvPr/>
            </p:nvGraphicFramePr>
            <p:xfrm>
              <a:off x="1740" y="2055"/>
              <a:ext cx="1185" cy="4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167893" imgH="406224" progId="Equation.DSMT4">
                      <p:embed/>
                    </p:oleObj>
                  </mc:Choice>
                  <mc:Fallback>
                    <p:oleObj name="Equation" r:id="rId4" imgW="1167893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40" y="2055"/>
                            <a:ext cx="1185" cy="4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75"/>
              <p:cNvGraphicFramePr>
                <a:graphicFrameLocks noChangeAspect="1"/>
              </p:cNvGraphicFramePr>
              <p:nvPr/>
            </p:nvGraphicFramePr>
            <p:xfrm>
              <a:off x="3582" y="2001"/>
              <a:ext cx="1852" cy="3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586811" imgH="317362" progId="Equation.DSMT4">
                      <p:embed/>
                    </p:oleObj>
                  </mc:Choice>
                  <mc:Fallback>
                    <p:oleObj name="Equation" r:id="rId6" imgW="1586811" imgH="317362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82" y="2001"/>
                            <a:ext cx="1852" cy="3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44" name="Group 78"/>
              <p:cNvGrpSpPr>
                <a:grpSpLocks/>
              </p:cNvGrpSpPr>
              <p:nvPr/>
            </p:nvGrpSpPr>
            <p:grpSpPr bwMode="auto">
              <a:xfrm>
                <a:off x="1499" y="2734"/>
                <a:ext cx="1035" cy="850"/>
                <a:chOff x="7350" y="8205"/>
                <a:chExt cx="2070" cy="1515"/>
              </a:xfrm>
            </p:grpSpPr>
            <p:sp>
              <p:nvSpPr>
                <p:cNvPr id="64" name="Line 79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" name="Line 80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5" name="Text Box 81"/>
              <p:cNvSpPr txBox="1">
                <a:spLocks noChangeArrowheads="1"/>
              </p:cNvSpPr>
              <p:nvPr/>
            </p:nvSpPr>
            <p:spPr bwMode="auto">
              <a:xfrm>
                <a:off x="2418" y="3402"/>
                <a:ext cx="159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600"/>
                  <a:t>t</a:t>
                </a:r>
                <a:endParaRPr lang="fr-FR" sz="2800"/>
              </a:p>
            </p:txBody>
          </p:sp>
          <p:sp>
            <p:nvSpPr>
              <p:cNvPr id="46" name="Text Box 82"/>
              <p:cNvSpPr txBox="1">
                <a:spLocks noChangeArrowheads="1"/>
              </p:cNvSpPr>
              <p:nvPr/>
            </p:nvSpPr>
            <p:spPr bwMode="auto">
              <a:xfrm>
                <a:off x="2265" y="2654"/>
                <a:ext cx="215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>
                    <a:solidFill>
                      <a:srgbClr val="FF0000"/>
                    </a:solidFill>
                  </a:rPr>
                  <a:t>s(t)</a:t>
                </a:r>
                <a:endParaRPr lang="fr-FR" sz="2800"/>
              </a:p>
            </p:txBody>
          </p:sp>
          <p:sp>
            <p:nvSpPr>
              <p:cNvPr id="47" name="Text Box 83"/>
              <p:cNvSpPr txBox="1">
                <a:spLocks noChangeArrowheads="1"/>
              </p:cNvSpPr>
              <p:nvPr/>
            </p:nvSpPr>
            <p:spPr bwMode="auto">
              <a:xfrm>
                <a:off x="2045" y="2543"/>
                <a:ext cx="214" cy="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>
                    <a:solidFill>
                      <a:srgbClr val="008000"/>
                    </a:solidFill>
                  </a:rPr>
                  <a:t>e(t)</a:t>
                </a:r>
                <a:endParaRPr lang="fr-FR" sz="2800"/>
              </a:p>
            </p:txBody>
          </p:sp>
          <p:sp>
            <p:nvSpPr>
              <p:cNvPr id="48" name="Line 84"/>
              <p:cNvSpPr>
                <a:spLocks noChangeShapeType="1"/>
              </p:cNvSpPr>
              <p:nvPr/>
            </p:nvSpPr>
            <p:spPr bwMode="auto">
              <a:xfrm flipV="1">
                <a:off x="1499" y="2647"/>
                <a:ext cx="767" cy="93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49" name="Text Box 85"/>
              <p:cNvSpPr txBox="1">
                <a:spLocks noChangeArrowheads="1"/>
              </p:cNvSpPr>
              <p:nvPr/>
            </p:nvSpPr>
            <p:spPr bwMode="auto">
              <a:xfrm>
                <a:off x="1601" y="2874"/>
                <a:ext cx="250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200" b="1">
                    <a:latin typeface="Arial" charset="0"/>
                  </a:rPr>
                  <a:t>K = 1</a:t>
                </a:r>
                <a:endParaRPr lang="fr-FR" sz="2800" b="1"/>
              </a:p>
            </p:txBody>
          </p:sp>
          <p:sp>
            <p:nvSpPr>
              <p:cNvPr id="50" name="Line 86"/>
              <p:cNvSpPr>
                <a:spLocks noChangeShapeType="1"/>
              </p:cNvSpPr>
              <p:nvPr/>
            </p:nvSpPr>
            <p:spPr bwMode="auto">
              <a:xfrm flipV="1">
                <a:off x="1788" y="2647"/>
                <a:ext cx="768" cy="93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1" name="Freeform 87"/>
              <p:cNvSpPr>
                <a:spLocks/>
              </p:cNvSpPr>
              <p:nvPr/>
            </p:nvSpPr>
            <p:spPr bwMode="auto">
              <a:xfrm>
                <a:off x="1504" y="2724"/>
                <a:ext cx="974" cy="861"/>
              </a:xfrm>
              <a:custGeom>
                <a:avLst/>
                <a:gdLst>
                  <a:gd name="T0" fmla="*/ 0 w 1590"/>
                  <a:gd name="T1" fmla="*/ 82 h 1155"/>
                  <a:gd name="T2" fmla="*/ 4 w 1590"/>
                  <a:gd name="T3" fmla="*/ 80 h 1155"/>
                  <a:gd name="T4" fmla="*/ 7 w 1590"/>
                  <a:gd name="T5" fmla="*/ 69 h 1155"/>
                  <a:gd name="T6" fmla="*/ 11 w 1590"/>
                  <a:gd name="T7" fmla="*/ 49 h 1155"/>
                  <a:gd name="T8" fmla="*/ 19 w 1590"/>
                  <a:gd name="T9" fmla="*/ 0 h 11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0"/>
                  <a:gd name="T16" fmla="*/ 0 h 1155"/>
                  <a:gd name="T17" fmla="*/ 1590 w 1590"/>
                  <a:gd name="T18" fmla="*/ 1155 h 11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0" h="1155">
                    <a:moveTo>
                      <a:pt x="0" y="1155"/>
                    </a:moveTo>
                    <a:cubicBezTo>
                      <a:pt x="90" y="1150"/>
                      <a:pt x="185" y="1149"/>
                      <a:pt x="277" y="1118"/>
                    </a:cubicBezTo>
                    <a:cubicBezTo>
                      <a:pt x="369" y="1087"/>
                      <a:pt x="453" y="1039"/>
                      <a:pt x="555" y="968"/>
                    </a:cubicBezTo>
                    <a:cubicBezTo>
                      <a:pt x="657" y="897"/>
                      <a:pt x="720" y="851"/>
                      <a:pt x="892" y="690"/>
                    </a:cubicBezTo>
                    <a:cubicBezTo>
                      <a:pt x="1064" y="529"/>
                      <a:pt x="1325" y="262"/>
                      <a:pt x="1590" y="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grpSp>
            <p:nvGrpSpPr>
              <p:cNvPr id="52" name="Group 89"/>
              <p:cNvGrpSpPr>
                <a:grpSpLocks/>
              </p:cNvGrpSpPr>
              <p:nvPr/>
            </p:nvGrpSpPr>
            <p:grpSpPr bwMode="auto">
              <a:xfrm>
                <a:off x="3024" y="2728"/>
                <a:ext cx="833" cy="850"/>
                <a:chOff x="7350" y="8205"/>
                <a:chExt cx="2070" cy="1515"/>
              </a:xfrm>
            </p:grpSpPr>
            <p:sp>
              <p:nvSpPr>
                <p:cNvPr id="62" name="Line 90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" name="Line 91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3" name="Freeform 92"/>
              <p:cNvSpPr>
                <a:spLocks/>
              </p:cNvSpPr>
              <p:nvPr/>
            </p:nvSpPr>
            <p:spPr bwMode="auto">
              <a:xfrm>
                <a:off x="3024" y="2711"/>
                <a:ext cx="704" cy="859"/>
              </a:xfrm>
              <a:custGeom>
                <a:avLst/>
                <a:gdLst>
                  <a:gd name="T0" fmla="*/ 0 w 1148"/>
                  <a:gd name="T1" fmla="*/ 82 h 1152"/>
                  <a:gd name="T2" fmla="*/ 14 w 1148"/>
                  <a:gd name="T3" fmla="*/ 0 h 1152"/>
                  <a:gd name="T4" fmla="*/ 0 60000 65536"/>
                  <a:gd name="T5" fmla="*/ 0 60000 65536"/>
                  <a:gd name="T6" fmla="*/ 0 w 1148"/>
                  <a:gd name="T7" fmla="*/ 0 h 1152"/>
                  <a:gd name="T8" fmla="*/ 1148 w 1148"/>
                  <a:gd name="T9" fmla="*/ 1152 h 115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48" h="1152">
                    <a:moveTo>
                      <a:pt x="0" y="1152"/>
                    </a:moveTo>
                    <a:lnTo>
                      <a:pt x="1148" y="0"/>
                    </a:lnTo>
                  </a:path>
                </a:pathLst>
              </a:cu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4" name="Text Box 93"/>
              <p:cNvSpPr txBox="1">
                <a:spLocks noChangeArrowheads="1"/>
              </p:cNvSpPr>
              <p:nvPr/>
            </p:nvSpPr>
            <p:spPr bwMode="auto">
              <a:xfrm>
                <a:off x="3156" y="2874"/>
                <a:ext cx="250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200" b="1">
                    <a:latin typeface="Arial" charset="0"/>
                  </a:rPr>
                  <a:t>K &lt; 1</a:t>
                </a:r>
                <a:endParaRPr lang="fr-FR" sz="2800" b="1"/>
              </a:p>
            </p:txBody>
          </p:sp>
          <p:sp>
            <p:nvSpPr>
              <p:cNvPr id="55" name="Freeform 94"/>
              <p:cNvSpPr>
                <a:spLocks/>
              </p:cNvSpPr>
              <p:nvPr/>
            </p:nvSpPr>
            <p:spPr bwMode="auto">
              <a:xfrm>
                <a:off x="3029" y="3142"/>
                <a:ext cx="846" cy="436"/>
              </a:xfrm>
              <a:custGeom>
                <a:avLst/>
                <a:gdLst>
                  <a:gd name="T0" fmla="*/ 0 w 1380"/>
                  <a:gd name="T1" fmla="*/ 42 h 585"/>
                  <a:gd name="T2" fmla="*/ 4 w 1380"/>
                  <a:gd name="T3" fmla="*/ 39 h 585"/>
                  <a:gd name="T4" fmla="*/ 7 w 1380"/>
                  <a:gd name="T5" fmla="*/ 32 h 585"/>
                  <a:gd name="T6" fmla="*/ 12 w 1380"/>
                  <a:gd name="T7" fmla="*/ 19 h 585"/>
                  <a:gd name="T8" fmla="*/ 17 w 1380"/>
                  <a:gd name="T9" fmla="*/ 0 h 5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80"/>
                  <a:gd name="T16" fmla="*/ 0 h 585"/>
                  <a:gd name="T17" fmla="*/ 1380 w 1380"/>
                  <a:gd name="T18" fmla="*/ 585 h 5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80" h="585">
                    <a:moveTo>
                      <a:pt x="0" y="585"/>
                    </a:moveTo>
                    <a:cubicBezTo>
                      <a:pt x="90" y="580"/>
                      <a:pt x="173" y="570"/>
                      <a:pt x="277" y="548"/>
                    </a:cubicBezTo>
                    <a:cubicBezTo>
                      <a:pt x="381" y="526"/>
                      <a:pt x="503" y="496"/>
                      <a:pt x="622" y="450"/>
                    </a:cubicBezTo>
                    <a:cubicBezTo>
                      <a:pt x="741" y="404"/>
                      <a:pt x="864" y="345"/>
                      <a:pt x="990" y="270"/>
                    </a:cubicBezTo>
                    <a:cubicBezTo>
                      <a:pt x="1116" y="195"/>
                      <a:pt x="1299" y="56"/>
                      <a:pt x="1380" y="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grpSp>
            <p:nvGrpSpPr>
              <p:cNvPr id="56" name="Group 96"/>
              <p:cNvGrpSpPr>
                <a:grpSpLocks/>
              </p:cNvGrpSpPr>
              <p:nvPr/>
            </p:nvGrpSpPr>
            <p:grpSpPr bwMode="auto">
              <a:xfrm>
                <a:off x="4442" y="2728"/>
                <a:ext cx="786" cy="850"/>
                <a:chOff x="7350" y="8205"/>
                <a:chExt cx="2070" cy="1515"/>
              </a:xfrm>
            </p:grpSpPr>
            <p:sp>
              <p:nvSpPr>
                <p:cNvPr id="60" name="Line 97"/>
                <p:cNvSpPr>
                  <a:spLocks noChangeShapeType="1"/>
                </p:cNvSpPr>
                <p:nvPr/>
              </p:nvSpPr>
              <p:spPr bwMode="auto">
                <a:xfrm>
                  <a:off x="7350" y="9720"/>
                  <a:ext cx="207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" name="Line 98"/>
                <p:cNvSpPr>
                  <a:spLocks noChangeShapeType="1"/>
                </p:cNvSpPr>
                <p:nvPr/>
              </p:nvSpPr>
              <p:spPr bwMode="auto">
                <a:xfrm rot="-5400000">
                  <a:off x="6600" y="8955"/>
                  <a:ext cx="1500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7" name="Line 99"/>
              <p:cNvSpPr>
                <a:spLocks noChangeShapeType="1"/>
              </p:cNvSpPr>
              <p:nvPr/>
            </p:nvSpPr>
            <p:spPr bwMode="auto">
              <a:xfrm flipV="1">
                <a:off x="4442" y="2640"/>
                <a:ext cx="767" cy="930"/>
              </a:xfrm>
              <a:prstGeom prst="line">
                <a:avLst/>
              </a:prstGeom>
              <a:noFill/>
              <a:ln w="19050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8" name="Text Box 100"/>
              <p:cNvSpPr txBox="1">
                <a:spLocks noChangeArrowheads="1"/>
              </p:cNvSpPr>
              <p:nvPr/>
            </p:nvSpPr>
            <p:spPr bwMode="auto">
              <a:xfrm>
                <a:off x="4544" y="2879"/>
                <a:ext cx="250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sz="1200" b="1">
                    <a:latin typeface="Arial" charset="0"/>
                  </a:rPr>
                  <a:t>K &gt; 1</a:t>
                </a:r>
                <a:endParaRPr lang="fr-FR" sz="2800" b="1"/>
              </a:p>
            </p:txBody>
          </p:sp>
          <p:sp>
            <p:nvSpPr>
              <p:cNvPr id="59" name="Freeform 101"/>
              <p:cNvSpPr>
                <a:spLocks/>
              </p:cNvSpPr>
              <p:nvPr/>
            </p:nvSpPr>
            <p:spPr bwMode="auto">
              <a:xfrm>
                <a:off x="4447" y="2577"/>
                <a:ext cx="473" cy="1005"/>
              </a:xfrm>
              <a:custGeom>
                <a:avLst/>
                <a:gdLst>
                  <a:gd name="T0" fmla="*/ 0 w 772"/>
                  <a:gd name="T1" fmla="*/ 96 h 1347"/>
                  <a:gd name="T2" fmla="*/ 2 w 772"/>
                  <a:gd name="T3" fmla="*/ 93 h 1347"/>
                  <a:gd name="T4" fmla="*/ 5 w 772"/>
                  <a:gd name="T5" fmla="*/ 78 h 1347"/>
                  <a:gd name="T6" fmla="*/ 7 w 772"/>
                  <a:gd name="T7" fmla="*/ 51 h 1347"/>
                  <a:gd name="T8" fmla="*/ 9 w 772"/>
                  <a:gd name="T9" fmla="*/ 0 h 13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1347"/>
                  <a:gd name="T17" fmla="*/ 772 w 772"/>
                  <a:gd name="T18" fmla="*/ 1347 h 13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1347">
                    <a:moveTo>
                      <a:pt x="0" y="1342"/>
                    </a:moveTo>
                    <a:cubicBezTo>
                      <a:pt x="35" y="1336"/>
                      <a:pt x="144" y="1347"/>
                      <a:pt x="210" y="1305"/>
                    </a:cubicBezTo>
                    <a:cubicBezTo>
                      <a:pt x="276" y="1263"/>
                      <a:pt x="336" y="1192"/>
                      <a:pt x="397" y="1092"/>
                    </a:cubicBezTo>
                    <a:cubicBezTo>
                      <a:pt x="458" y="992"/>
                      <a:pt x="514" y="884"/>
                      <a:pt x="577" y="702"/>
                    </a:cubicBezTo>
                    <a:cubicBezTo>
                      <a:pt x="640" y="520"/>
                      <a:pt x="732" y="146"/>
                      <a:pt x="772" y="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</p:grpSp>
        <p:sp>
          <p:nvSpPr>
            <p:cNvPr id="38" name="ZoneTexte 37"/>
            <p:cNvSpPr txBox="1"/>
            <p:nvPr/>
          </p:nvSpPr>
          <p:spPr>
            <a:xfrm>
              <a:off x="5905500" y="2583677"/>
              <a:ext cx="204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8022431" y="2583677"/>
              <a:ext cx="204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911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9210" y="94972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400175" y="1421595"/>
            <a:ext cx="4991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</a:t>
            </a:r>
            <a:r>
              <a:rPr lang="fr-FR" baseline="30000" dirty="0">
                <a:solidFill>
                  <a:srgbClr val="FF0000"/>
                </a:solidFill>
              </a:rPr>
              <a:t>ère</a:t>
            </a:r>
            <a:r>
              <a:rPr lang="fr-FR" dirty="0">
                <a:solidFill>
                  <a:srgbClr val="FF0000"/>
                </a:solidFill>
              </a:rPr>
              <a:t> étude </a:t>
            </a:r>
            <a:r>
              <a:rPr lang="fr-FR" dirty="0"/>
              <a:t>: Système </a:t>
            </a:r>
            <a:r>
              <a:rPr lang="fr-FR" b="1" dirty="0"/>
              <a:t>non asservi </a:t>
            </a:r>
            <a:r>
              <a:rPr lang="fr-FR" dirty="0"/>
              <a:t>et on suppose un </a:t>
            </a:r>
            <a:r>
              <a:rPr lang="fr-FR" b="1" dirty="0"/>
              <a:t>débit sortant proportionnel</a:t>
            </a:r>
            <a:r>
              <a:rPr lang="fr-FR" dirty="0"/>
              <a:t> à h(t).</a:t>
            </a:r>
          </a:p>
        </p:txBody>
      </p:sp>
      <p:pic>
        <p:nvPicPr>
          <p:cNvPr id="4" name="Imag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6191250" y="1496110"/>
            <a:ext cx="2647949" cy="18845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400175" y="2515285"/>
            <a:ext cx="3044199" cy="1211198"/>
            <a:chOff x="1400175" y="2515285"/>
            <a:chExt cx="3044199" cy="1211198"/>
          </a:xfrm>
        </p:grpSpPr>
        <p:graphicFrame>
          <p:nvGraphicFramePr>
            <p:cNvPr id="7" name="Obje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7996344"/>
                </p:ext>
              </p:extLst>
            </p:nvPr>
          </p:nvGraphicFramePr>
          <p:xfrm>
            <a:off x="2456409" y="2515285"/>
            <a:ext cx="1987965" cy="542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3" imgW="1358640" imgH="393480" progId="Equation.3">
                    <p:embed/>
                  </p:oleObj>
                </mc:Choice>
                <mc:Fallback>
                  <p:oleObj name="Équation" r:id="rId3" imgW="135864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6409" y="2515285"/>
                          <a:ext cx="1987965" cy="542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3996831"/>
                </p:ext>
              </p:extLst>
            </p:nvPr>
          </p:nvGraphicFramePr>
          <p:xfrm>
            <a:off x="2047239" y="3123233"/>
            <a:ext cx="1724025" cy="603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5" imgW="1117440" imgH="431640" progId="Equation.3">
                    <p:embed/>
                  </p:oleObj>
                </mc:Choice>
                <mc:Fallback>
                  <p:oleObj name="Équation" r:id="rId5" imgW="111744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7239" y="3123233"/>
                          <a:ext cx="1724025" cy="6032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ZoneTexte 9"/>
            <p:cNvSpPr txBox="1"/>
            <p:nvPr/>
          </p:nvSpPr>
          <p:spPr>
            <a:xfrm>
              <a:off x="1400175" y="2638515"/>
              <a:ext cx="13620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err="1"/>
                <a:t>Équa</a:t>
              </a:r>
              <a:r>
                <a:rPr lang="fr-FR" sz="1600" dirty="0"/>
                <a:t>. </a:t>
              </a:r>
              <a:r>
                <a:rPr lang="fr-FR" sz="1600" dirty="0" err="1"/>
                <a:t>diff</a:t>
              </a:r>
              <a:r>
                <a:rPr lang="fr-FR" sz="1600" dirty="0"/>
                <a:t>. : 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419225" y="3213558"/>
              <a:ext cx="5429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F.T. : </a:t>
              </a:r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8302625" y="5739417"/>
            <a:ext cx="193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t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419225" y="3722985"/>
            <a:ext cx="2970213" cy="1543417"/>
            <a:chOff x="1419225" y="3722985"/>
            <a:chExt cx="2970213" cy="1543417"/>
          </a:xfrm>
        </p:grpSpPr>
        <p:graphicFrame>
          <p:nvGraphicFramePr>
            <p:cNvPr id="39" name="Obje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41786420"/>
                </p:ext>
              </p:extLst>
            </p:nvPr>
          </p:nvGraphicFramePr>
          <p:xfrm>
            <a:off x="1450975" y="3965287"/>
            <a:ext cx="2938463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7" imgW="2298600" imgH="787320" progId="Equation.3">
                    <p:embed/>
                  </p:oleObj>
                </mc:Choice>
                <mc:Fallback>
                  <p:oleObj name="Équation" r:id="rId7" imgW="2298600" imgH="787320" progId="Equation.3">
                    <p:embed/>
                    <p:pic>
                      <p:nvPicPr>
                        <p:cNvPr id="0" name="Obje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0975" y="3965287"/>
                          <a:ext cx="2938463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ZoneTexte 39"/>
            <p:cNvSpPr txBox="1"/>
            <p:nvPr/>
          </p:nvSpPr>
          <p:spPr>
            <a:xfrm>
              <a:off x="1419225" y="3722985"/>
              <a:ext cx="22098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Réponse indicielle. : </a:t>
              </a: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466849" y="4920577"/>
              <a:ext cx="447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sym typeface="Symbol"/>
                </a:rPr>
                <a:t></a:t>
              </a:r>
              <a:endParaRPr lang="fr-FR" sz="1600" dirty="0"/>
            </a:p>
          </p:txBody>
        </p:sp>
        <p:graphicFrame>
          <p:nvGraphicFramePr>
            <p:cNvPr id="42" name="Obje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4285665"/>
                </p:ext>
              </p:extLst>
            </p:nvPr>
          </p:nvGraphicFramePr>
          <p:xfrm>
            <a:off x="1817688" y="4842585"/>
            <a:ext cx="1925637" cy="4238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9" imgW="1358640" imgH="330120" progId="Equation.3">
                    <p:embed/>
                  </p:oleObj>
                </mc:Choice>
                <mc:Fallback>
                  <p:oleObj name="Équation" r:id="rId9" imgW="1358640" imgH="330120" progId="Equation.3">
                    <p:embed/>
                    <p:pic>
                      <p:nvPicPr>
                        <p:cNvPr id="0" name="Obje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7688" y="4842585"/>
                          <a:ext cx="1925637" cy="4238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" name="Rectangle 42"/>
          <p:cNvSpPr/>
          <p:nvPr/>
        </p:nvSpPr>
        <p:spPr>
          <a:xfrm>
            <a:off x="1400175" y="2142441"/>
            <a:ext cx="42835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/>
              <a:t>9. En déduire  l’allure de la réponse à un échelon unitaire</a:t>
            </a:r>
            <a:endParaRPr lang="fr-FR" sz="1400" dirty="0"/>
          </a:p>
        </p:txBody>
      </p:sp>
      <p:pic>
        <p:nvPicPr>
          <p:cNvPr id="45" name="Image 4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6" r="30307" b="42176"/>
          <a:stretch/>
        </p:blipFill>
        <p:spPr bwMode="auto">
          <a:xfrm>
            <a:off x="8175277" y="139580"/>
            <a:ext cx="733425" cy="6180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2909252" y="3772648"/>
            <a:ext cx="6071236" cy="2531758"/>
            <a:chOff x="2909252" y="3772648"/>
            <a:chExt cx="6071236" cy="2531758"/>
          </a:xfrm>
        </p:grpSpPr>
        <p:grpSp>
          <p:nvGrpSpPr>
            <p:cNvPr id="37" name="Groupe 36"/>
            <p:cNvGrpSpPr/>
            <p:nvPr/>
          </p:nvGrpSpPr>
          <p:grpSpPr>
            <a:xfrm>
              <a:off x="2909252" y="3772648"/>
              <a:ext cx="6071236" cy="2531758"/>
              <a:chOff x="1536065" y="3896101"/>
              <a:chExt cx="6071236" cy="2531758"/>
            </a:xfrm>
          </p:grpSpPr>
          <p:grpSp>
            <p:nvGrpSpPr>
              <p:cNvPr id="24" name="Group 70"/>
              <p:cNvGrpSpPr>
                <a:grpSpLocks/>
              </p:cNvGrpSpPr>
              <p:nvPr/>
            </p:nvGrpSpPr>
            <p:grpSpPr bwMode="auto">
              <a:xfrm>
                <a:off x="3300413" y="3896101"/>
                <a:ext cx="4306888" cy="2531758"/>
                <a:chOff x="1965" y="2496"/>
                <a:chExt cx="2713" cy="1595"/>
              </a:xfrm>
            </p:grpSpPr>
            <p:pic>
              <p:nvPicPr>
                <p:cNvPr id="25" name="Picture 58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6" y="2496"/>
                  <a:ext cx="2702" cy="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6" name="Line 59"/>
                <p:cNvSpPr>
                  <a:spLocks noChangeShapeType="1"/>
                </p:cNvSpPr>
                <p:nvPr/>
              </p:nvSpPr>
              <p:spPr bwMode="auto">
                <a:xfrm>
                  <a:off x="2246" y="2683"/>
                  <a:ext cx="2155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" name="Line 60"/>
                <p:cNvSpPr>
                  <a:spLocks noChangeShapeType="1"/>
                </p:cNvSpPr>
                <p:nvPr/>
              </p:nvSpPr>
              <p:spPr bwMode="auto">
                <a:xfrm>
                  <a:off x="2246" y="3130"/>
                  <a:ext cx="281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" name="Line 61"/>
                <p:cNvSpPr>
                  <a:spLocks noChangeShapeType="1"/>
                </p:cNvSpPr>
                <p:nvPr/>
              </p:nvSpPr>
              <p:spPr bwMode="auto">
                <a:xfrm rot="5400000">
                  <a:off x="1932" y="3294"/>
                  <a:ext cx="1205" cy="2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965" y="3057"/>
                  <a:ext cx="423" cy="2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200" b="1" dirty="0">
                      <a:solidFill>
                        <a:srgbClr val="0000FF"/>
                      </a:solidFill>
                    </a:rPr>
                    <a:t>0,63K</a:t>
                  </a:r>
                  <a:endParaRPr lang="fr-FR" sz="3200" b="1" dirty="0"/>
                </a:p>
              </p:txBody>
            </p:sp>
            <p:sp>
              <p:nvSpPr>
                <p:cNvPr id="30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2133" y="2582"/>
                  <a:ext cx="82" cy="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200" dirty="0">
                      <a:solidFill>
                        <a:srgbClr val="FF0000"/>
                      </a:solidFill>
                    </a:rPr>
                    <a:t>K</a:t>
                  </a:r>
                  <a:endParaRPr lang="fr-FR" sz="3200" dirty="0"/>
                </a:p>
              </p:txBody>
            </p:sp>
            <p:sp>
              <p:nvSpPr>
                <p:cNvPr id="31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3107" y="2738"/>
                  <a:ext cx="0" cy="1157"/>
                </a:xfrm>
                <a:prstGeom prst="line">
                  <a:avLst/>
                </a:prstGeom>
                <a:noFill/>
                <a:ln w="9525">
                  <a:solidFill>
                    <a:srgbClr val="008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" name="Line 65"/>
                <p:cNvSpPr>
                  <a:spLocks noChangeShapeType="1"/>
                </p:cNvSpPr>
                <p:nvPr/>
              </p:nvSpPr>
              <p:spPr bwMode="auto">
                <a:xfrm rot="5400000" flipV="1">
                  <a:off x="2676" y="2306"/>
                  <a:ext cx="0" cy="869"/>
                </a:xfrm>
                <a:prstGeom prst="line">
                  <a:avLst/>
                </a:prstGeom>
                <a:noFill/>
                <a:ln w="9525">
                  <a:solidFill>
                    <a:srgbClr val="008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1992" y="2681"/>
                  <a:ext cx="423" cy="2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200" b="1">
                      <a:solidFill>
                        <a:srgbClr val="008000"/>
                      </a:solidFill>
                    </a:rPr>
                    <a:t>0,95K</a:t>
                  </a:r>
                  <a:endParaRPr lang="fr-FR" sz="3200" b="1"/>
                </a:p>
              </p:txBody>
            </p:sp>
            <p:sp>
              <p:nvSpPr>
                <p:cNvPr id="34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2250" y="2684"/>
                  <a:ext cx="285" cy="1204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35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2509" y="3925"/>
                  <a:ext cx="186" cy="1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>
                    <a:defRPr/>
                  </a:pPr>
                  <a:r>
                    <a:rPr lang="fr-FR" sz="1200" b="1" dirty="0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itchFamily="18" charset="2"/>
                    </a:rPr>
                    <a:t>KS</a:t>
                  </a:r>
                  <a:endParaRPr lang="fr-FR" sz="32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endParaRPr>
                </a:p>
              </p:txBody>
            </p:sp>
            <p:sp>
              <p:nvSpPr>
                <p:cNvPr id="36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3076" y="3948"/>
                  <a:ext cx="191" cy="1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>
                    <a:defRPr/>
                  </a:pPr>
                  <a:r>
                    <a:rPr lang="fr-FR" sz="1200" b="1" dirty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</a:rPr>
                    <a:t>3</a:t>
                  </a:r>
                  <a:r>
                    <a:rPr lang="fr-FR" sz="1200" b="1" dirty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sym typeface="Symbol" pitchFamily="18" charset="2"/>
                    </a:rPr>
                    <a:t>KS</a:t>
                  </a:r>
                  <a:endParaRPr lang="fr-FR" sz="3200" b="1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endParaRPr>
                </a:p>
              </p:txBody>
            </p:sp>
          </p:grpSp>
          <p:sp>
            <p:nvSpPr>
              <p:cNvPr id="18" name="ZoneTexte 86"/>
              <p:cNvSpPr txBox="1">
                <a:spLocks noChangeArrowheads="1"/>
              </p:cNvSpPr>
              <p:nvPr/>
            </p:nvSpPr>
            <p:spPr bwMode="auto">
              <a:xfrm>
                <a:off x="1536065" y="5637696"/>
                <a:ext cx="183255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dirty="0"/>
                  <a:t>Pente à l’origine :</a:t>
                </a:r>
              </a:p>
              <a:p>
                <a:pPr eaLnBrk="1" hangingPunct="1"/>
                <a:r>
                  <a:rPr lang="fr-FR" b="1" dirty="0">
                    <a:solidFill>
                      <a:srgbClr val="FF0000"/>
                    </a:solidFill>
                  </a:rPr>
                  <a:t>1/S</a:t>
                </a:r>
              </a:p>
            </p:txBody>
          </p:sp>
          <p:sp>
            <p:nvSpPr>
              <p:cNvPr id="19" name="Forme libre 18"/>
              <p:cNvSpPr/>
              <p:nvPr/>
            </p:nvSpPr>
            <p:spPr bwMode="auto">
              <a:xfrm>
                <a:off x="1647825" y="5963156"/>
                <a:ext cx="2062163" cy="415925"/>
              </a:xfrm>
              <a:custGeom>
                <a:avLst/>
                <a:gdLst>
                  <a:gd name="connsiteX0" fmla="*/ 0 w 2062480"/>
                  <a:gd name="connsiteY0" fmla="*/ 416560 h 416560"/>
                  <a:gd name="connsiteX1" fmla="*/ 406400 w 2062480"/>
                  <a:gd name="connsiteY1" fmla="*/ 416560 h 416560"/>
                  <a:gd name="connsiteX2" fmla="*/ 2062480 w 2062480"/>
                  <a:gd name="connsiteY2" fmla="*/ 0 h 416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480" h="416560">
                    <a:moveTo>
                      <a:pt x="0" y="416560"/>
                    </a:moveTo>
                    <a:lnTo>
                      <a:pt x="406400" y="416560"/>
                    </a:lnTo>
                    <a:lnTo>
                      <a:pt x="2062480" y="0"/>
                    </a:lnTo>
                  </a:path>
                </a:pathLst>
              </a:cu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  <p:sp>
          <p:nvSpPr>
            <p:cNvPr id="46" name="Forme libre 45"/>
            <p:cNvSpPr/>
            <p:nvPr/>
          </p:nvSpPr>
          <p:spPr>
            <a:xfrm>
              <a:off x="5122863" y="4071062"/>
              <a:ext cx="2738438" cy="1929341"/>
            </a:xfrm>
            <a:custGeom>
              <a:avLst/>
              <a:gdLst>
                <a:gd name="connsiteX0" fmla="*/ 0 w 2738438"/>
                <a:gd name="connsiteY0" fmla="*/ 1929341 h 1929341"/>
                <a:gd name="connsiteX1" fmla="*/ 142875 w 2738438"/>
                <a:gd name="connsiteY1" fmla="*/ 1391179 h 1929341"/>
                <a:gd name="connsiteX2" fmla="*/ 295275 w 2738438"/>
                <a:gd name="connsiteY2" fmla="*/ 1000654 h 1929341"/>
                <a:gd name="connsiteX3" fmla="*/ 447675 w 2738438"/>
                <a:gd name="connsiteY3" fmla="*/ 705379 h 1929341"/>
                <a:gd name="connsiteX4" fmla="*/ 619125 w 2738438"/>
                <a:gd name="connsiteY4" fmla="*/ 486304 h 1929341"/>
                <a:gd name="connsiteX5" fmla="*/ 828675 w 2738438"/>
                <a:gd name="connsiteY5" fmla="*/ 310091 h 1929341"/>
                <a:gd name="connsiteX6" fmla="*/ 1090613 w 2738438"/>
                <a:gd name="connsiteY6" fmla="*/ 171979 h 1929341"/>
                <a:gd name="connsiteX7" fmla="*/ 1457325 w 2738438"/>
                <a:gd name="connsiteY7" fmla="*/ 81491 h 1929341"/>
                <a:gd name="connsiteX8" fmla="*/ 1800225 w 2738438"/>
                <a:gd name="connsiteY8" fmla="*/ 38629 h 1929341"/>
                <a:gd name="connsiteX9" fmla="*/ 2286000 w 2738438"/>
                <a:gd name="connsiteY9" fmla="*/ 5291 h 1929341"/>
                <a:gd name="connsiteX10" fmla="*/ 2738438 w 2738438"/>
                <a:gd name="connsiteY10" fmla="*/ 529 h 192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8438" h="1929341">
                  <a:moveTo>
                    <a:pt x="0" y="1929341"/>
                  </a:moveTo>
                  <a:cubicBezTo>
                    <a:pt x="46831" y="1737650"/>
                    <a:pt x="93663" y="1545960"/>
                    <a:pt x="142875" y="1391179"/>
                  </a:cubicBezTo>
                  <a:cubicBezTo>
                    <a:pt x="192087" y="1236398"/>
                    <a:pt x="244475" y="1114954"/>
                    <a:pt x="295275" y="1000654"/>
                  </a:cubicBezTo>
                  <a:cubicBezTo>
                    <a:pt x="346075" y="886354"/>
                    <a:pt x="393700" y="791104"/>
                    <a:pt x="447675" y="705379"/>
                  </a:cubicBezTo>
                  <a:cubicBezTo>
                    <a:pt x="501650" y="619654"/>
                    <a:pt x="555625" y="552185"/>
                    <a:pt x="619125" y="486304"/>
                  </a:cubicBezTo>
                  <a:cubicBezTo>
                    <a:pt x="682625" y="420423"/>
                    <a:pt x="750094" y="362478"/>
                    <a:pt x="828675" y="310091"/>
                  </a:cubicBezTo>
                  <a:cubicBezTo>
                    <a:pt x="907256" y="257704"/>
                    <a:pt x="985838" y="210079"/>
                    <a:pt x="1090613" y="171979"/>
                  </a:cubicBezTo>
                  <a:cubicBezTo>
                    <a:pt x="1195388" y="133879"/>
                    <a:pt x="1339056" y="103716"/>
                    <a:pt x="1457325" y="81491"/>
                  </a:cubicBezTo>
                  <a:cubicBezTo>
                    <a:pt x="1575594" y="59266"/>
                    <a:pt x="1662113" y="51329"/>
                    <a:pt x="1800225" y="38629"/>
                  </a:cubicBezTo>
                  <a:cubicBezTo>
                    <a:pt x="1938337" y="25929"/>
                    <a:pt x="2129631" y="11641"/>
                    <a:pt x="2286000" y="5291"/>
                  </a:cubicBezTo>
                  <a:cubicBezTo>
                    <a:pt x="2442369" y="-1059"/>
                    <a:pt x="2590403" y="-265"/>
                    <a:pt x="2738438" y="52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5327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7170385" y="1517305"/>
            <a:ext cx="1849892" cy="1606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83455" y="1517305"/>
            <a:ext cx="5986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2</a:t>
            </a:r>
            <a:r>
              <a:rPr lang="fr-FR" baseline="30000" dirty="0">
                <a:solidFill>
                  <a:srgbClr val="FF0000"/>
                </a:solidFill>
              </a:rPr>
              <a:t>ième</a:t>
            </a:r>
            <a:r>
              <a:rPr lang="fr-FR" dirty="0">
                <a:solidFill>
                  <a:srgbClr val="FF0000"/>
                </a:solidFill>
              </a:rPr>
              <a:t> étude </a:t>
            </a:r>
            <a:r>
              <a:rPr lang="fr-FR" dirty="0"/>
              <a:t>: Système </a:t>
            </a:r>
            <a:r>
              <a:rPr lang="fr-FR" b="1" dirty="0"/>
              <a:t>asservi</a:t>
            </a:r>
            <a:r>
              <a:rPr lang="fr-FR" dirty="0"/>
              <a:t> avec </a:t>
            </a:r>
            <a:r>
              <a:rPr lang="fr-FR" b="1" dirty="0"/>
              <a:t>perturbation (</a:t>
            </a:r>
            <a:r>
              <a:rPr lang="fr-FR" b="1" dirty="0" err="1"/>
              <a:t>q</a:t>
            </a:r>
            <a:r>
              <a:rPr lang="fr-FR" b="1" baseline="-25000" dirty="0" err="1"/>
              <a:t>s</a:t>
            </a:r>
            <a:r>
              <a:rPr lang="fr-FR" b="1" dirty="0"/>
              <a:t>(t) = h(t)/K)</a:t>
            </a:r>
          </a:p>
          <a:p>
            <a:r>
              <a:rPr lang="fr-FR" dirty="0"/>
              <a:t>avec une </a:t>
            </a:r>
            <a:r>
              <a:rPr lang="fr-FR" b="1" dirty="0"/>
              <a:t>consigne</a:t>
            </a:r>
            <a:r>
              <a:rPr lang="fr-FR" dirty="0"/>
              <a:t> de niveau de 1,5 m de type </a:t>
            </a:r>
            <a:r>
              <a:rPr lang="fr-FR" b="1" dirty="0"/>
              <a:t>échelon</a:t>
            </a:r>
            <a:r>
              <a:rPr lang="fr-FR" dirty="0"/>
              <a:t>. </a:t>
            </a:r>
          </a:p>
          <a:p>
            <a:r>
              <a:rPr lang="fr-FR" dirty="0"/>
              <a:t>Le gain de l’adaptateur noté </a:t>
            </a:r>
            <a:r>
              <a:rPr lang="fr-FR" dirty="0">
                <a:sym typeface="Symbol"/>
              </a:rPr>
              <a:t> </a:t>
            </a:r>
            <a:r>
              <a:rPr lang="fr-FR" dirty="0"/>
              <a:t>est fixé arbitrairement.</a:t>
            </a:r>
          </a:p>
        </p:txBody>
      </p:sp>
      <p:pic>
        <p:nvPicPr>
          <p:cNvPr id="8" name="Imag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6" name="Obje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268647"/>
              </p:ext>
            </p:extLst>
          </p:nvPr>
        </p:nvGraphicFramePr>
        <p:xfrm>
          <a:off x="2641638" y="5490969"/>
          <a:ext cx="4766872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3" imgW="3238200" imgH="622080" progId="Equation.3">
                  <p:embed/>
                </p:oleObj>
              </mc:Choice>
              <mc:Fallback>
                <p:oleObj name="Équation" r:id="rId3" imgW="3238200" imgH="6220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1638" y="5490969"/>
                        <a:ext cx="4766872" cy="91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ZoneTexte 36"/>
          <p:cNvSpPr txBox="1"/>
          <p:nvPr/>
        </p:nvSpPr>
        <p:spPr>
          <a:xfrm>
            <a:off x="1733306" y="5562148"/>
            <a:ext cx="623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ym typeface="Symbol"/>
              </a:rPr>
              <a:t>d’où</a:t>
            </a:r>
            <a:endParaRPr lang="fr-FR" sz="1600" dirty="0"/>
          </a:p>
        </p:txBody>
      </p:sp>
      <p:sp>
        <p:nvSpPr>
          <p:cNvPr id="97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982326" y="1027703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292738" y="2611893"/>
            <a:ext cx="4278858" cy="862456"/>
            <a:chOff x="1292738" y="2611893"/>
            <a:chExt cx="4278858" cy="862456"/>
          </a:xfrm>
        </p:grpSpPr>
        <p:sp>
          <p:nvSpPr>
            <p:cNvPr id="98" name="Rectangle 97"/>
            <p:cNvSpPr/>
            <p:nvPr/>
          </p:nvSpPr>
          <p:spPr>
            <a:xfrm>
              <a:off x="1292738" y="2611893"/>
              <a:ext cx="42788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400" i="1" dirty="0"/>
                <a:t>7. Donner les caractéristiques  de la fonction de transfert du système asservi : </a:t>
              </a:r>
              <a:endParaRPr lang="fr-FR" sz="1400" dirty="0"/>
            </a:p>
          </p:txBody>
        </p:sp>
        <p:graphicFrame>
          <p:nvGraphicFramePr>
            <p:cNvPr id="7" name="Obje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0524567"/>
                </p:ext>
              </p:extLst>
            </p:nvPr>
          </p:nvGraphicFramePr>
          <p:xfrm>
            <a:off x="2820401" y="2920711"/>
            <a:ext cx="1108660" cy="553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5" imgW="863280" imgH="431640" progId="Equation.3">
                    <p:embed/>
                  </p:oleObj>
                </mc:Choice>
                <mc:Fallback>
                  <p:oleObj name="Équation" r:id="rId5" imgW="863280" imgH="431640" progId="Equation.3">
                    <p:embed/>
                    <p:pic>
                      <p:nvPicPr>
                        <p:cNvPr id="0" name="Obje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0401" y="2920711"/>
                          <a:ext cx="1108660" cy="5536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e 16"/>
          <p:cNvGrpSpPr/>
          <p:nvPr/>
        </p:nvGrpSpPr>
        <p:grpSpPr>
          <a:xfrm>
            <a:off x="1733306" y="3212801"/>
            <a:ext cx="5975886" cy="2011443"/>
            <a:chOff x="1855394" y="3168056"/>
            <a:chExt cx="5975886" cy="2011443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69" t="36789" r="25000" b="37000"/>
            <a:stretch/>
          </p:blipFill>
          <p:spPr bwMode="auto">
            <a:xfrm>
              <a:off x="1855394" y="3535078"/>
              <a:ext cx="5975886" cy="1644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ZoneTexte 18"/>
            <p:cNvSpPr txBox="1"/>
            <p:nvPr/>
          </p:nvSpPr>
          <p:spPr>
            <a:xfrm>
              <a:off x="6239434" y="3168056"/>
              <a:ext cx="130702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50" dirty="0">
                  <a:sym typeface="Symbol"/>
                </a:rPr>
                <a:t>Débit sortie proportionnel à h(t)</a:t>
              </a:r>
              <a:endParaRPr lang="fr-FR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827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69210" y="949720"/>
            <a:ext cx="4564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1 : </a:t>
            </a:r>
            <a:r>
              <a:rPr lang="fr-CA" dirty="0">
                <a:cs typeface="Times New Roman" pitchFamily="18" charset="0"/>
              </a:rPr>
              <a:t>régulation de niveau d’eau </a:t>
            </a:r>
            <a:endParaRPr lang="fr-FR" sz="2400" dirty="0"/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pic>
        <p:nvPicPr>
          <p:cNvPr id="4" name="Imag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6" t="8609" r="4919" b="42517"/>
          <a:stretch/>
        </p:blipFill>
        <p:spPr bwMode="auto">
          <a:xfrm>
            <a:off x="8210550" y="66675"/>
            <a:ext cx="654278" cy="68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1211821" y="2521782"/>
            <a:ext cx="7932179" cy="2909008"/>
            <a:chOff x="1130905" y="3543747"/>
            <a:chExt cx="7932179" cy="2909008"/>
          </a:xfrm>
        </p:grpSpPr>
        <p:pic>
          <p:nvPicPr>
            <p:cNvPr id="6" name="Image 5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95"/>
            <a:stretch/>
          </p:blipFill>
          <p:spPr bwMode="auto">
            <a:xfrm>
              <a:off x="1130905" y="3782290"/>
              <a:ext cx="3898295" cy="2670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ZoneTexte 6"/>
            <p:cNvSpPr txBox="1"/>
            <p:nvPr/>
          </p:nvSpPr>
          <p:spPr>
            <a:xfrm>
              <a:off x="5382347" y="3543747"/>
              <a:ext cx="36807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L’enregistrement présente la forme de la réponse indicielle d’un 1er ordre : 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5463263" y="4790100"/>
            <a:ext cx="3680737" cy="1281379"/>
            <a:chOff x="5330017" y="5000359"/>
            <a:chExt cx="3680737" cy="1281379"/>
          </a:xfrm>
        </p:grpSpPr>
        <p:sp>
          <p:nvSpPr>
            <p:cNvPr id="9" name="ZoneTexte 8"/>
            <p:cNvSpPr txBox="1"/>
            <p:nvPr/>
          </p:nvSpPr>
          <p:spPr>
            <a:xfrm>
              <a:off x="5330017" y="5000359"/>
              <a:ext cx="3680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Il s’agit d’un modèle de fonction de transfert associé au </a:t>
              </a:r>
              <a:r>
                <a:rPr lang="fr-FR" sz="1600" b="1" dirty="0"/>
                <a:t>comportement</a:t>
              </a:r>
              <a:r>
                <a:rPr lang="fr-FR" sz="1600" dirty="0"/>
                <a:t> du système : </a:t>
              </a:r>
            </a:p>
          </p:txBody>
        </p:sp>
        <p:graphicFrame>
          <p:nvGraphicFramePr>
            <p:cNvPr id="10" name="Obje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1796808"/>
                </p:ext>
              </p:extLst>
            </p:nvPr>
          </p:nvGraphicFramePr>
          <p:xfrm>
            <a:off x="6515100" y="5719283"/>
            <a:ext cx="1448748" cy="5624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1079280" imgH="419040" progId="Equation.3">
                    <p:embed/>
                  </p:oleObj>
                </mc:Choice>
                <mc:Fallback>
                  <p:oleObj name="Équation" r:id="rId4" imgW="107928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15100" y="5719283"/>
                          <a:ext cx="1448748" cy="5624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e 10"/>
          <p:cNvGrpSpPr/>
          <p:nvPr/>
        </p:nvGrpSpPr>
        <p:grpSpPr>
          <a:xfrm>
            <a:off x="2059983" y="2936780"/>
            <a:ext cx="6502120" cy="689684"/>
            <a:chOff x="1979067" y="3958745"/>
            <a:chExt cx="6502120" cy="689684"/>
          </a:xfrm>
        </p:grpSpPr>
        <p:graphicFrame>
          <p:nvGraphicFramePr>
            <p:cNvPr id="12" name="Obje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306229"/>
                </p:ext>
              </p:extLst>
            </p:nvPr>
          </p:nvGraphicFramePr>
          <p:xfrm>
            <a:off x="7319041" y="4257904"/>
            <a:ext cx="86677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6" imgW="863280" imgH="393480" progId="Equation.3">
                    <p:embed/>
                  </p:oleObj>
                </mc:Choice>
                <mc:Fallback>
                  <p:oleObj name="Équation" r:id="rId6" imgW="8632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19041" y="4257904"/>
                          <a:ext cx="866775" cy="3905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ZoneTexte 12"/>
            <p:cNvSpPr txBox="1"/>
            <p:nvPr/>
          </p:nvSpPr>
          <p:spPr>
            <a:xfrm>
              <a:off x="5382346" y="4301235"/>
              <a:ext cx="30988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Le gain statique vaut : </a:t>
              </a:r>
            </a:p>
          </p:txBody>
        </p:sp>
        <p:cxnSp>
          <p:nvCxnSpPr>
            <p:cNvPr id="14" name="Connecteur droit 13"/>
            <p:cNvCxnSpPr/>
            <p:nvPr/>
          </p:nvCxnSpPr>
          <p:spPr>
            <a:xfrm flipH="1">
              <a:off x="1979067" y="4147657"/>
              <a:ext cx="2902305" cy="0"/>
            </a:xfrm>
            <a:prstGeom prst="line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Zone de texte 2"/>
            <p:cNvSpPr txBox="1">
              <a:spLocks noChangeArrowheads="1"/>
            </p:cNvSpPr>
            <p:nvPr/>
          </p:nvSpPr>
          <p:spPr bwMode="auto">
            <a:xfrm>
              <a:off x="2868991" y="3958745"/>
              <a:ext cx="394910" cy="188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fr-FR" sz="1000" dirty="0">
                  <a:effectLst/>
                  <a:latin typeface="Times New Roman"/>
                  <a:ea typeface="Times New Roman"/>
                </a:rPr>
                <a:t>135</a:t>
              </a: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1779369" y="3628693"/>
            <a:ext cx="7674969" cy="1673785"/>
            <a:chOff x="1698453" y="4603033"/>
            <a:chExt cx="7674969" cy="1673785"/>
          </a:xfrm>
        </p:grpSpPr>
        <p:sp>
          <p:nvSpPr>
            <p:cNvPr id="17" name="ZoneTexte 16"/>
            <p:cNvSpPr txBox="1"/>
            <p:nvPr/>
          </p:nvSpPr>
          <p:spPr>
            <a:xfrm>
              <a:off x="5382346" y="4725174"/>
              <a:ext cx="39910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/>
                <a:t>La constante de temps vaut : </a:t>
              </a:r>
              <a:r>
                <a:rPr lang="fr-FR" sz="1600" dirty="0">
                  <a:sym typeface="Symbol"/>
                </a:rPr>
                <a:t> = 2500 s</a:t>
              </a:r>
            </a:p>
            <a:p>
              <a:r>
                <a:rPr lang="fr-FR" sz="1600" dirty="0">
                  <a:sym typeface="Symbol"/>
                </a:rPr>
                <a:t>car à t =  : h(t) = 63% de la valeur asymptotique (85cm = 63% de 135cm)</a:t>
              </a:r>
              <a:endParaRPr lang="fr-FR" sz="1600" dirty="0"/>
            </a:p>
          </p:txBody>
        </p:sp>
        <p:cxnSp>
          <p:nvCxnSpPr>
            <p:cNvPr id="18" name="Connecteur droit 17"/>
            <p:cNvCxnSpPr/>
            <p:nvPr/>
          </p:nvCxnSpPr>
          <p:spPr>
            <a:xfrm flipH="1">
              <a:off x="1698453" y="4912037"/>
              <a:ext cx="3130897" cy="0"/>
            </a:xfrm>
            <a:prstGeom prst="line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 de texte 2"/>
            <p:cNvSpPr txBox="1">
              <a:spLocks noChangeArrowheads="1"/>
            </p:cNvSpPr>
            <p:nvPr/>
          </p:nvSpPr>
          <p:spPr bwMode="auto">
            <a:xfrm>
              <a:off x="3028393" y="4722297"/>
              <a:ext cx="40182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fr-FR" sz="1000" dirty="0">
                  <a:effectLst/>
                  <a:latin typeface="Times New Roman"/>
                  <a:ea typeface="Times New Roman"/>
                </a:rPr>
                <a:t>85</a:t>
              </a:r>
            </a:p>
          </p:txBody>
        </p:sp>
        <p:cxnSp>
          <p:nvCxnSpPr>
            <p:cNvPr id="20" name="Connecteur droit 19"/>
            <p:cNvCxnSpPr/>
            <p:nvPr/>
          </p:nvCxnSpPr>
          <p:spPr>
            <a:xfrm>
              <a:off x="1919680" y="4603033"/>
              <a:ext cx="0" cy="1673785"/>
            </a:xfrm>
            <a:prstGeom prst="line">
              <a:avLst/>
            </a:prstGeom>
            <a:ln>
              <a:solidFill>
                <a:srgbClr val="FF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 de texte 2"/>
            <p:cNvSpPr txBox="1">
              <a:spLocks noChangeArrowheads="1"/>
            </p:cNvSpPr>
            <p:nvPr/>
          </p:nvSpPr>
          <p:spPr bwMode="auto">
            <a:xfrm>
              <a:off x="1891540" y="6030597"/>
              <a:ext cx="51213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fr-FR" sz="1000" dirty="0">
                  <a:effectLst/>
                  <a:latin typeface="Times New Roman"/>
                  <a:ea typeface="Times New Roman"/>
                </a:rPr>
                <a:t>2500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1292738" y="1754643"/>
            <a:ext cx="7718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i="1" dirty="0"/>
              <a:t>8. Déterminer numériquement ces caractéristiques à partir de l’enregistrement  (h en fonction du temps) ci-dessous: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88129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76312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6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29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1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0" y="32242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3" name="Rectangle 59"/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34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799509"/>
              </p:ext>
            </p:extLst>
          </p:nvPr>
        </p:nvGraphicFramePr>
        <p:xfrm>
          <a:off x="3940175" y="1430337"/>
          <a:ext cx="2355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0" imgH="596900" progId="Equation.DSMT4">
                  <p:embed/>
                </p:oleObj>
              </mc:Choice>
              <mc:Fallback>
                <p:oleObj name="Equation" r:id="rId5" imgW="13970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5" y="1430337"/>
                        <a:ext cx="2355850" cy="1006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92"/>
          <p:cNvGrpSpPr>
            <a:grpSpLocks/>
          </p:cNvGrpSpPr>
          <p:nvPr/>
        </p:nvGrpSpPr>
        <p:grpSpPr bwMode="auto">
          <a:xfrm>
            <a:off x="1536700" y="1471612"/>
            <a:ext cx="6899275" cy="1114425"/>
            <a:chOff x="968" y="906"/>
            <a:chExt cx="4346" cy="702"/>
          </a:xfrm>
        </p:grpSpPr>
        <p:sp>
          <p:nvSpPr>
            <p:cNvPr id="36" name="Text Box 35"/>
            <p:cNvSpPr txBox="1">
              <a:spLocks noChangeArrowheads="1"/>
            </p:cNvSpPr>
            <p:nvPr/>
          </p:nvSpPr>
          <p:spPr bwMode="auto">
            <a:xfrm>
              <a:off x="4244" y="906"/>
              <a:ext cx="8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0000FF"/>
                  </a:solidFill>
                </a:rPr>
                <a:t>Gain statique</a:t>
              </a: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4250" y="1158"/>
              <a:ext cx="10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FF0000"/>
                  </a:solidFill>
                </a:rPr>
                <a:t>Pulsation propre</a:t>
              </a: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0" y="1008"/>
              <a:ext cx="1506" cy="90"/>
            </a:xfrm>
            <a:custGeom>
              <a:avLst/>
              <a:gdLst>
                <a:gd name="T0" fmla="*/ 1506 w 1506"/>
                <a:gd name="T1" fmla="*/ 90 h 90"/>
                <a:gd name="T2" fmla="*/ 732 w 1506"/>
                <a:gd name="T3" fmla="*/ 90 h 90"/>
                <a:gd name="T4" fmla="*/ 0 w 1506"/>
                <a:gd name="T5" fmla="*/ 0 h 90"/>
                <a:gd name="T6" fmla="*/ 0 60000 65536"/>
                <a:gd name="T7" fmla="*/ 0 60000 65536"/>
                <a:gd name="T8" fmla="*/ 0 60000 65536"/>
                <a:gd name="T9" fmla="*/ 0 w 1506"/>
                <a:gd name="T10" fmla="*/ 0 h 90"/>
                <a:gd name="T11" fmla="*/ 1506 w 1506"/>
                <a:gd name="T12" fmla="*/ 90 h 9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06" h="90">
                  <a:moveTo>
                    <a:pt x="1506" y="90"/>
                  </a:moveTo>
                  <a:lnTo>
                    <a:pt x="732" y="9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Freeform 88"/>
            <p:cNvSpPr>
              <a:spLocks/>
            </p:cNvSpPr>
            <p:nvPr/>
          </p:nvSpPr>
          <p:spPr bwMode="auto">
            <a:xfrm>
              <a:off x="3780" y="1368"/>
              <a:ext cx="1458" cy="240"/>
            </a:xfrm>
            <a:custGeom>
              <a:avLst/>
              <a:gdLst>
                <a:gd name="T0" fmla="*/ 1458 w 1458"/>
                <a:gd name="T1" fmla="*/ 0 h 240"/>
                <a:gd name="T2" fmla="*/ 510 w 1458"/>
                <a:gd name="T3" fmla="*/ 0 h 240"/>
                <a:gd name="T4" fmla="*/ 168 w 1458"/>
                <a:gd name="T5" fmla="*/ 240 h 240"/>
                <a:gd name="T6" fmla="*/ 0 w 1458"/>
                <a:gd name="T7" fmla="*/ 114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58"/>
                <a:gd name="T13" fmla="*/ 0 h 240"/>
                <a:gd name="T14" fmla="*/ 1458 w 145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58" h="240">
                  <a:moveTo>
                    <a:pt x="1458" y="0"/>
                  </a:moveTo>
                  <a:lnTo>
                    <a:pt x="510" y="0"/>
                  </a:lnTo>
                  <a:lnTo>
                    <a:pt x="168" y="240"/>
                  </a:lnTo>
                  <a:lnTo>
                    <a:pt x="0" y="114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89"/>
            <p:cNvSpPr>
              <a:spLocks noChangeShapeType="1"/>
            </p:cNvSpPr>
            <p:nvPr/>
          </p:nvSpPr>
          <p:spPr bwMode="auto">
            <a:xfrm flipH="1" flipV="1">
              <a:off x="3378" y="1482"/>
              <a:ext cx="570" cy="12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 Box 90"/>
            <p:cNvSpPr txBox="1">
              <a:spLocks noChangeArrowheads="1"/>
            </p:cNvSpPr>
            <p:nvPr/>
          </p:nvSpPr>
          <p:spPr bwMode="auto">
            <a:xfrm>
              <a:off x="968" y="984"/>
              <a:ext cx="10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>
                  <a:solidFill>
                    <a:srgbClr val="D60093"/>
                  </a:solidFill>
                </a:rPr>
                <a:t>Coefficient</a:t>
              </a:r>
            </a:p>
            <a:p>
              <a:pPr eaLnBrk="1" hangingPunct="1"/>
              <a:r>
                <a:rPr lang="fr-FR">
                  <a:solidFill>
                    <a:srgbClr val="D60093"/>
                  </a:solidFill>
                </a:rPr>
                <a:t>d’amortissement</a:t>
              </a:r>
            </a:p>
          </p:txBody>
        </p:sp>
        <p:sp>
          <p:nvSpPr>
            <p:cNvPr id="42" name="Freeform 91"/>
            <p:cNvSpPr>
              <a:spLocks/>
            </p:cNvSpPr>
            <p:nvPr/>
          </p:nvSpPr>
          <p:spPr bwMode="auto">
            <a:xfrm>
              <a:off x="1050" y="1182"/>
              <a:ext cx="2250" cy="264"/>
            </a:xfrm>
            <a:custGeom>
              <a:avLst/>
              <a:gdLst>
                <a:gd name="T0" fmla="*/ 0 w 2250"/>
                <a:gd name="T1" fmla="*/ 0 h 264"/>
                <a:gd name="T2" fmla="*/ 936 w 2250"/>
                <a:gd name="T3" fmla="*/ 0 h 264"/>
                <a:gd name="T4" fmla="*/ 1974 w 2250"/>
                <a:gd name="T5" fmla="*/ 264 h 264"/>
                <a:gd name="T6" fmla="*/ 2250 w 2250"/>
                <a:gd name="T7" fmla="*/ 78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50"/>
                <a:gd name="T13" fmla="*/ 0 h 264"/>
                <a:gd name="T14" fmla="*/ 2250 w 2250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50" h="264">
                  <a:moveTo>
                    <a:pt x="0" y="0"/>
                  </a:moveTo>
                  <a:lnTo>
                    <a:pt x="936" y="0"/>
                  </a:lnTo>
                  <a:lnTo>
                    <a:pt x="1974" y="264"/>
                  </a:lnTo>
                  <a:lnTo>
                    <a:pt x="2250" y="78"/>
                  </a:lnTo>
                </a:path>
              </a:pathLst>
            </a:custGeom>
            <a:noFill/>
            <a:ln w="9525">
              <a:solidFill>
                <a:srgbClr val="D6009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3" name="Rectangle 9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4" name="Rectangle 104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5" name="Text Box 41"/>
          <p:cNvSpPr txBox="1">
            <a:spLocks noChangeArrowheads="1"/>
          </p:cNvSpPr>
          <p:nvPr/>
        </p:nvSpPr>
        <p:spPr bwMode="auto">
          <a:xfrm>
            <a:off x="1165225" y="2690813"/>
            <a:ext cx="7558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impulsionnelle</a:t>
            </a:r>
          </a:p>
        </p:txBody>
      </p:sp>
      <p:grpSp>
        <p:nvGrpSpPr>
          <p:cNvPr id="46" name="Group 124"/>
          <p:cNvGrpSpPr>
            <a:grpSpLocks/>
          </p:cNvGrpSpPr>
          <p:nvPr/>
        </p:nvGrpSpPr>
        <p:grpSpPr bwMode="auto">
          <a:xfrm>
            <a:off x="1698625" y="3105150"/>
            <a:ext cx="7042150" cy="3286125"/>
            <a:chOff x="1070" y="1956"/>
            <a:chExt cx="4436" cy="2070"/>
          </a:xfrm>
        </p:grpSpPr>
        <p:sp>
          <p:nvSpPr>
            <p:cNvPr id="47" name="Text Box 93"/>
            <p:cNvSpPr txBox="1">
              <a:spLocks noChangeArrowheads="1"/>
            </p:cNvSpPr>
            <p:nvPr/>
          </p:nvSpPr>
          <p:spPr bwMode="auto">
            <a:xfrm>
              <a:off x="1070" y="1956"/>
              <a:ext cx="169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 u="sng">
                  <a:solidFill>
                    <a:srgbClr val="008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Si m &gt; 1 : 2 racines réelles</a:t>
              </a:r>
            </a:p>
          </p:txBody>
        </p:sp>
        <p:sp>
          <p:nvSpPr>
            <p:cNvPr id="48" name="Text Box 102"/>
            <p:cNvSpPr txBox="1">
              <a:spLocks noChangeArrowheads="1"/>
            </p:cNvSpPr>
            <p:nvPr/>
          </p:nvSpPr>
          <p:spPr bwMode="auto">
            <a:xfrm>
              <a:off x="3548" y="1962"/>
              <a:ext cx="19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 u="sng" dirty="0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Si m &lt; 1 : 2 racines complexes </a:t>
              </a:r>
            </a:p>
          </p:txBody>
        </p:sp>
        <p:sp>
          <p:nvSpPr>
            <p:cNvPr id="49" name="Line 118"/>
            <p:cNvSpPr>
              <a:spLocks noChangeShapeType="1"/>
            </p:cNvSpPr>
            <p:nvPr/>
          </p:nvSpPr>
          <p:spPr bwMode="auto">
            <a:xfrm>
              <a:off x="3108" y="2046"/>
              <a:ext cx="0" cy="19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0" name="Group 125"/>
          <p:cNvGrpSpPr>
            <a:grpSpLocks/>
          </p:cNvGrpSpPr>
          <p:nvPr/>
        </p:nvGrpSpPr>
        <p:grpSpPr bwMode="auto">
          <a:xfrm>
            <a:off x="1600200" y="3457575"/>
            <a:ext cx="2944813" cy="2947988"/>
            <a:chOff x="1008" y="2178"/>
            <a:chExt cx="1855" cy="1857"/>
          </a:xfrm>
        </p:grpSpPr>
        <p:graphicFrame>
          <p:nvGraphicFramePr>
            <p:cNvPr id="51" name="Object 94"/>
            <p:cNvGraphicFramePr>
              <a:graphicFrameLocks noChangeAspect="1"/>
            </p:cNvGraphicFramePr>
            <p:nvPr/>
          </p:nvGraphicFramePr>
          <p:xfrm>
            <a:off x="1008" y="2178"/>
            <a:ext cx="1815" cy="3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981200" imgH="419100" progId="Equation.DSMT4">
                    <p:embed/>
                  </p:oleObj>
                </mc:Choice>
                <mc:Fallback>
                  <p:oleObj name="Equation" r:id="rId7" imgW="19812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2178"/>
                          <a:ext cx="1815" cy="3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2" name="Group 122"/>
            <p:cNvGrpSpPr>
              <a:grpSpLocks/>
            </p:cNvGrpSpPr>
            <p:nvPr/>
          </p:nvGrpSpPr>
          <p:grpSpPr bwMode="auto">
            <a:xfrm>
              <a:off x="1039" y="2660"/>
              <a:ext cx="1824" cy="1375"/>
              <a:chOff x="1039" y="2660"/>
              <a:chExt cx="1824" cy="1375"/>
            </a:xfrm>
          </p:grpSpPr>
          <p:sp>
            <p:nvSpPr>
              <p:cNvPr id="53" name="Freeform 97"/>
              <p:cNvSpPr>
                <a:spLocks/>
              </p:cNvSpPr>
              <p:nvPr/>
            </p:nvSpPr>
            <p:spPr bwMode="auto">
              <a:xfrm>
                <a:off x="1073" y="2678"/>
                <a:ext cx="1665" cy="989"/>
              </a:xfrm>
              <a:custGeom>
                <a:avLst/>
                <a:gdLst>
                  <a:gd name="T0" fmla="*/ 0 w 4875"/>
                  <a:gd name="T1" fmla="*/ 2 h 2155"/>
                  <a:gd name="T2" fmla="*/ 0 w 4875"/>
                  <a:gd name="T3" fmla="*/ 1 h 2155"/>
                  <a:gd name="T4" fmla="*/ 0 w 4875"/>
                  <a:gd name="T5" fmla="*/ 1 h 2155"/>
                  <a:gd name="T6" fmla="*/ 0 w 4875"/>
                  <a:gd name="T7" fmla="*/ 0 h 2155"/>
                  <a:gd name="T8" fmla="*/ 0 w 4875"/>
                  <a:gd name="T9" fmla="*/ 0 h 2155"/>
                  <a:gd name="T10" fmla="*/ 0 w 4875"/>
                  <a:gd name="T11" fmla="*/ 0 h 2155"/>
                  <a:gd name="T12" fmla="*/ 0 w 4875"/>
                  <a:gd name="T13" fmla="*/ 0 h 2155"/>
                  <a:gd name="T14" fmla="*/ 0 w 4875"/>
                  <a:gd name="T15" fmla="*/ 0 h 2155"/>
                  <a:gd name="T16" fmla="*/ 0 w 4875"/>
                  <a:gd name="T17" fmla="*/ 0 h 2155"/>
                  <a:gd name="T18" fmla="*/ 0 w 4875"/>
                  <a:gd name="T19" fmla="*/ 0 h 2155"/>
                  <a:gd name="T20" fmla="*/ 0 w 4875"/>
                  <a:gd name="T21" fmla="*/ 1 h 2155"/>
                  <a:gd name="T22" fmla="*/ 0 w 4875"/>
                  <a:gd name="T23" fmla="*/ 1 h 2155"/>
                  <a:gd name="T24" fmla="*/ 0 w 4875"/>
                  <a:gd name="T25" fmla="*/ 1 h 2155"/>
                  <a:gd name="T26" fmla="*/ 0 w 4875"/>
                  <a:gd name="T27" fmla="*/ 2 h 2155"/>
                  <a:gd name="T28" fmla="*/ 0 w 4875"/>
                  <a:gd name="T29" fmla="*/ 2 h 2155"/>
                  <a:gd name="T30" fmla="*/ 0 w 4875"/>
                  <a:gd name="T31" fmla="*/ 2 h 2155"/>
                  <a:gd name="T32" fmla="*/ 0 w 4875"/>
                  <a:gd name="T33" fmla="*/ 2 h 2155"/>
                  <a:gd name="T34" fmla="*/ 0 w 4875"/>
                  <a:gd name="T35" fmla="*/ 2 h 21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875"/>
                  <a:gd name="T55" fmla="*/ 0 h 2155"/>
                  <a:gd name="T56" fmla="*/ 4875 w 4875"/>
                  <a:gd name="T57" fmla="*/ 2155 h 215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875" h="2155">
                    <a:moveTo>
                      <a:pt x="0" y="2155"/>
                    </a:moveTo>
                    <a:cubicBezTo>
                      <a:pt x="7" y="2049"/>
                      <a:pt x="28" y="1724"/>
                      <a:pt x="45" y="1518"/>
                    </a:cubicBezTo>
                    <a:cubicBezTo>
                      <a:pt x="62" y="1312"/>
                      <a:pt x="85" y="1084"/>
                      <a:pt x="105" y="918"/>
                    </a:cubicBezTo>
                    <a:cubicBezTo>
                      <a:pt x="125" y="752"/>
                      <a:pt x="138" y="644"/>
                      <a:pt x="165" y="520"/>
                    </a:cubicBezTo>
                    <a:cubicBezTo>
                      <a:pt x="192" y="396"/>
                      <a:pt x="240" y="252"/>
                      <a:pt x="270" y="175"/>
                    </a:cubicBezTo>
                    <a:cubicBezTo>
                      <a:pt x="300" y="98"/>
                      <a:pt x="311" y="82"/>
                      <a:pt x="345" y="55"/>
                    </a:cubicBezTo>
                    <a:cubicBezTo>
                      <a:pt x="379" y="28"/>
                      <a:pt x="428" y="0"/>
                      <a:pt x="473" y="10"/>
                    </a:cubicBezTo>
                    <a:cubicBezTo>
                      <a:pt x="518" y="20"/>
                      <a:pt x="556" y="53"/>
                      <a:pt x="615" y="115"/>
                    </a:cubicBezTo>
                    <a:cubicBezTo>
                      <a:pt x="674" y="177"/>
                      <a:pt x="755" y="290"/>
                      <a:pt x="825" y="385"/>
                    </a:cubicBezTo>
                    <a:cubicBezTo>
                      <a:pt x="895" y="480"/>
                      <a:pt x="950" y="572"/>
                      <a:pt x="1035" y="685"/>
                    </a:cubicBezTo>
                    <a:cubicBezTo>
                      <a:pt x="1120" y="798"/>
                      <a:pt x="1222" y="942"/>
                      <a:pt x="1335" y="1060"/>
                    </a:cubicBezTo>
                    <a:cubicBezTo>
                      <a:pt x="1448" y="1178"/>
                      <a:pt x="1583" y="1288"/>
                      <a:pt x="1710" y="1390"/>
                    </a:cubicBezTo>
                    <a:cubicBezTo>
                      <a:pt x="1837" y="1492"/>
                      <a:pt x="1973" y="1603"/>
                      <a:pt x="2100" y="1675"/>
                    </a:cubicBezTo>
                    <a:cubicBezTo>
                      <a:pt x="2227" y="1747"/>
                      <a:pt x="2339" y="1780"/>
                      <a:pt x="2475" y="1825"/>
                    </a:cubicBezTo>
                    <a:cubicBezTo>
                      <a:pt x="2611" y="1870"/>
                      <a:pt x="2701" y="1908"/>
                      <a:pt x="2918" y="1945"/>
                    </a:cubicBezTo>
                    <a:cubicBezTo>
                      <a:pt x="3135" y="1982"/>
                      <a:pt x="3549" y="2030"/>
                      <a:pt x="3780" y="2050"/>
                    </a:cubicBezTo>
                    <a:cubicBezTo>
                      <a:pt x="4011" y="2070"/>
                      <a:pt x="4123" y="2060"/>
                      <a:pt x="4305" y="2065"/>
                    </a:cubicBezTo>
                    <a:cubicBezTo>
                      <a:pt x="4487" y="2070"/>
                      <a:pt x="4681" y="2075"/>
                      <a:pt x="4875" y="2080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4" name="Line 98"/>
              <p:cNvSpPr>
                <a:spLocks noChangeShapeType="1"/>
              </p:cNvSpPr>
              <p:nvPr/>
            </p:nvSpPr>
            <p:spPr bwMode="auto">
              <a:xfrm>
                <a:off x="1039" y="3665"/>
                <a:ext cx="1824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5" name="Line 99"/>
              <p:cNvSpPr>
                <a:spLocks noChangeShapeType="1"/>
              </p:cNvSpPr>
              <p:nvPr/>
            </p:nvSpPr>
            <p:spPr bwMode="auto">
              <a:xfrm rot="-5400000">
                <a:off x="536" y="3190"/>
                <a:ext cx="106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36000" rIns="0" bIns="0"/>
              <a:lstStyle/>
              <a:p>
                <a:endParaRPr lang="fr-FR"/>
              </a:p>
            </p:txBody>
          </p:sp>
          <p:sp>
            <p:nvSpPr>
              <p:cNvPr id="56" name="Text Box 100"/>
              <p:cNvSpPr txBox="1">
                <a:spLocks noChangeArrowheads="1"/>
              </p:cNvSpPr>
              <p:nvPr/>
            </p:nvSpPr>
            <p:spPr bwMode="auto">
              <a:xfrm>
                <a:off x="2514" y="3362"/>
                <a:ext cx="272" cy="2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>
                    <a:solidFill>
                      <a:srgbClr val="FF0000"/>
                    </a:solidFill>
                  </a:rPr>
                  <a:t>s(t)</a:t>
                </a:r>
                <a:endParaRPr lang="fr-FR" sz="2800"/>
              </a:p>
            </p:txBody>
          </p:sp>
          <p:sp>
            <p:nvSpPr>
              <p:cNvPr id="57" name="Text Box 119"/>
              <p:cNvSpPr txBox="1">
                <a:spLocks noChangeArrowheads="1"/>
              </p:cNvSpPr>
              <p:nvPr/>
            </p:nvSpPr>
            <p:spPr bwMode="auto">
              <a:xfrm>
                <a:off x="1412" y="3804"/>
                <a:ext cx="103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Régime amorti</a:t>
                </a:r>
              </a:p>
            </p:txBody>
          </p:sp>
        </p:grpSp>
      </p:grpSp>
      <p:grpSp>
        <p:nvGrpSpPr>
          <p:cNvPr id="58" name="Group 121"/>
          <p:cNvGrpSpPr>
            <a:grpSpLocks/>
          </p:cNvGrpSpPr>
          <p:nvPr/>
        </p:nvGrpSpPr>
        <p:grpSpPr bwMode="auto">
          <a:xfrm>
            <a:off x="5191125" y="3429000"/>
            <a:ext cx="3883025" cy="3021013"/>
            <a:chOff x="3270" y="2160"/>
            <a:chExt cx="2446" cy="1903"/>
          </a:xfrm>
        </p:grpSpPr>
        <p:graphicFrame>
          <p:nvGraphicFramePr>
            <p:cNvPr id="59" name="Object 103"/>
            <p:cNvGraphicFramePr>
              <a:graphicFrameLocks noChangeAspect="1"/>
            </p:cNvGraphicFramePr>
            <p:nvPr/>
          </p:nvGraphicFramePr>
          <p:xfrm>
            <a:off x="3270" y="2160"/>
            <a:ext cx="2446" cy="4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476500" imgH="419100" progId="Equation.DSMT4">
                    <p:embed/>
                  </p:oleObj>
                </mc:Choice>
                <mc:Fallback>
                  <p:oleObj name="Equation" r:id="rId9" imgW="2476500" imgH="419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70" y="2160"/>
                          <a:ext cx="2446" cy="4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" name="Freeform 106"/>
            <p:cNvSpPr>
              <a:spLocks/>
            </p:cNvSpPr>
            <p:nvPr/>
          </p:nvSpPr>
          <p:spPr bwMode="auto">
            <a:xfrm rot="70870">
              <a:off x="3614" y="2891"/>
              <a:ext cx="1889" cy="733"/>
            </a:xfrm>
            <a:custGeom>
              <a:avLst/>
              <a:gdLst>
                <a:gd name="T0" fmla="*/ 0 w 5527"/>
                <a:gd name="T1" fmla="*/ 0 h 2449"/>
                <a:gd name="T2" fmla="*/ 0 w 5527"/>
                <a:gd name="T3" fmla="*/ 0 h 2449"/>
                <a:gd name="T4" fmla="*/ 0 w 5527"/>
                <a:gd name="T5" fmla="*/ 0 h 2449"/>
                <a:gd name="T6" fmla="*/ 0 w 5527"/>
                <a:gd name="T7" fmla="*/ 0 h 2449"/>
                <a:gd name="T8" fmla="*/ 0 w 5527"/>
                <a:gd name="T9" fmla="*/ 0 h 2449"/>
                <a:gd name="T10" fmla="*/ 0 w 5527"/>
                <a:gd name="T11" fmla="*/ 0 h 2449"/>
                <a:gd name="T12" fmla="*/ 0 w 5527"/>
                <a:gd name="T13" fmla="*/ 0 h 2449"/>
                <a:gd name="T14" fmla="*/ 0 w 5527"/>
                <a:gd name="T15" fmla="*/ 0 h 2449"/>
                <a:gd name="T16" fmla="*/ 0 w 5527"/>
                <a:gd name="T17" fmla="*/ 0 h 2449"/>
                <a:gd name="T18" fmla="*/ 0 w 5527"/>
                <a:gd name="T19" fmla="*/ 0 h 2449"/>
                <a:gd name="T20" fmla="*/ 0 w 5527"/>
                <a:gd name="T21" fmla="*/ 0 h 2449"/>
                <a:gd name="T22" fmla="*/ 0 w 5527"/>
                <a:gd name="T23" fmla="*/ 0 h 2449"/>
                <a:gd name="T24" fmla="*/ 0 w 5527"/>
                <a:gd name="T25" fmla="*/ 0 h 2449"/>
                <a:gd name="T26" fmla="*/ 0 w 5527"/>
                <a:gd name="T27" fmla="*/ 0 h 2449"/>
                <a:gd name="T28" fmla="*/ 0 w 5527"/>
                <a:gd name="T29" fmla="*/ 0 h 2449"/>
                <a:gd name="T30" fmla="*/ 0 w 5527"/>
                <a:gd name="T31" fmla="*/ 0 h 2449"/>
                <a:gd name="T32" fmla="*/ 0 w 5527"/>
                <a:gd name="T33" fmla="*/ 0 h 2449"/>
                <a:gd name="T34" fmla="*/ 0 w 5527"/>
                <a:gd name="T35" fmla="*/ 0 h 2449"/>
                <a:gd name="T36" fmla="*/ 0 w 5527"/>
                <a:gd name="T37" fmla="*/ 0 h 2449"/>
                <a:gd name="T38" fmla="*/ 0 w 5527"/>
                <a:gd name="T39" fmla="*/ 0 h 2449"/>
                <a:gd name="T40" fmla="*/ 0 w 5527"/>
                <a:gd name="T41" fmla="*/ 0 h 2449"/>
                <a:gd name="T42" fmla="*/ 0 w 5527"/>
                <a:gd name="T43" fmla="*/ 0 h 2449"/>
                <a:gd name="T44" fmla="*/ 0 w 5527"/>
                <a:gd name="T45" fmla="*/ 0 h 2449"/>
                <a:gd name="T46" fmla="*/ 0 w 5527"/>
                <a:gd name="T47" fmla="*/ 0 h 2449"/>
                <a:gd name="T48" fmla="*/ 0 w 5527"/>
                <a:gd name="T49" fmla="*/ 0 h 244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527"/>
                <a:gd name="T76" fmla="*/ 0 h 2449"/>
                <a:gd name="T77" fmla="*/ 5527 w 5527"/>
                <a:gd name="T78" fmla="*/ 2449 h 244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527" h="2449">
                  <a:moveTo>
                    <a:pt x="0" y="1626"/>
                  </a:moveTo>
                  <a:cubicBezTo>
                    <a:pt x="26" y="1517"/>
                    <a:pt x="91" y="1193"/>
                    <a:pt x="150" y="974"/>
                  </a:cubicBezTo>
                  <a:cubicBezTo>
                    <a:pt x="209" y="755"/>
                    <a:pt x="293" y="465"/>
                    <a:pt x="357" y="311"/>
                  </a:cubicBezTo>
                  <a:cubicBezTo>
                    <a:pt x="421" y="157"/>
                    <a:pt x="484" y="101"/>
                    <a:pt x="537" y="51"/>
                  </a:cubicBezTo>
                  <a:cubicBezTo>
                    <a:pt x="590" y="1"/>
                    <a:pt x="628" y="0"/>
                    <a:pt x="677" y="11"/>
                  </a:cubicBezTo>
                  <a:cubicBezTo>
                    <a:pt x="726" y="22"/>
                    <a:pt x="771" y="42"/>
                    <a:pt x="832" y="119"/>
                  </a:cubicBezTo>
                  <a:cubicBezTo>
                    <a:pt x="893" y="196"/>
                    <a:pt x="952" y="291"/>
                    <a:pt x="1042" y="471"/>
                  </a:cubicBezTo>
                  <a:cubicBezTo>
                    <a:pt x="1132" y="651"/>
                    <a:pt x="1261" y="947"/>
                    <a:pt x="1372" y="1199"/>
                  </a:cubicBezTo>
                  <a:cubicBezTo>
                    <a:pt x="1483" y="1451"/>
                    <a:pt x="1605" y="1790"/>
                    <a:pt x="1707" y="1981"/>
                  </a:cubicBezTo>
                  <a:cubicBezTo>
                    <a:pt x="1809" y="2172"/>
                    <a:pt x="1919" y="2271"/>
                    <a:pt x="1987" y="2346"/>
                  </a:cubicBezTo>
                  <a:cubicBezTo>
                    <a:pt x="2055" y="2421"/>
                    <a:pt x="2072" y="2413"/>
                    <a:pt x="2115" y="2429"/>
                  </a:cubicBezTo>
                  <a:cubicBezTo>
                    <a:pt x="2158" y="2445"/>
                    <a:pt x="2198" y="2449"/>
                    <a:pt x="2247" y="2441"/>
                  </a:cubicBezTo>
                  <a:cubicBezTo>
                    <a:pt x="2296" y="2433"/>
                    <a:pt x="2339" y="2429"/>
                    <a:pt x="2407" y="2381"/>
                  </a:cubicBezTo>
                  <a:cubicBezTo>
                    <a:pt x="2475" y="2333"/>
                    <a:pt x="2565" y="2259"/>
                    <a:pt x="2657" y="2151"/>
                  </a:cubicBezTo>
                  <a:cubicBezTo>
                    <a:pt x="2749" y="2043"/>
                    <a:pt x="2851" y="1866"/>
                    <a:pt x="2957" y="1731"/>
                  </a:cubicBezTo>
                  <a:cubicBezTo>
                    <a:pt x="3063" y="1596"/>
                    <a:pt x="3199" y="1433"/>
                    <a:pt x="3292" y="1341"/>
                  </a:cubicBezTo>
                  <a:cubicBezTo>
                    <a:pt x="3385" y="1249"/>
                    <a:pt x="3461" y="1213"/>
                    <a:pt x="3517" y="1176"/>
                  </a:cubicBezTo>
                  <a:cubicBezTo>
                    <a:pt x="3573" y="1139"/>
                    <a:pt x="3590" y="1127"/>
                    <a:pt x="3630" y="1116"/>
                  </a:cubicBezTo>
                  <a:cubicBezTo>
                    <a:pt x="3670" y="1105"/>
                    <a:pt x="3679" y="1095"/>
                    <a:pt x="3757" y="1111"/>
                  </a:cubicBezTo>
                  <a:cubicBezTo>
                    <a:pt x="3835" y="1127"/>
                    <a:pt x="3984" y="1156"/>
                    <a:pt x="4097" y="1211"/>
                  </a:cubicBezTo>
                  <a:cubicBezTo>
                    <a:pt x="4210" y="1266"/>
                    <a:pt x="4312" y="1359"/>
                    <a:pt x="4437" y="1441"/>
                  </a:cubicBezTo>
                  <a:cubicBezTo>
                    <a:pt x="4562" y="1523"/>
                    <a:pt x="4729" y="1646"/>
                    <a:pt x="4847" y="1701"/>
                  </a:cubicBezTo>
                  <a:cubicBezTo>
                    <a:pt x="4965" y="1756"/>
                    <a:pt x="5052" y="1761"/>
                    <a:pt x="5147" y="1771"/>
                  </a:cubicBezTo>
                  <a:cubicBezTo>
                    <a:pt x="5242" y="1781"/>
                    <a:pt x="5354" y="1773"/>
                    <a:pt x="5417" y="1761"/>
                  </a:cubicBezTo>
                  <a:cubicBezTo>
                    <a:pt x="5480" y="1749"/>
                    <a:pt x="5503" y="1725"/>
                    <a:pt x="5527" y="1701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1" name="Line 107"/>
            <p:cNvSpPr>
              <a:spLocks noChangeShapeType="1"/>
            </p:cNvSpPr>
            <p:nvPr/>
          </p:nvSpPr>
          <p:spPr bwMode="auto">
            <a:xfrm rot="70870" flipV="1">
              <a:off x="3614" y="3345"/>
              <a:ext cx="1957" cy="3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2" name="Freeform 108"/>
            <p:cNvSpPr>
              <a:spLocks/>
            </p:cNvSpPr>
            <p:nvPr/>
          </p:nvSpPr>
          <p:spPr bwMode="auto">
            <a:xfrm rot="70870">
              <a:off x="3615" y="2732"/>
              <a:ext cx="1898" cy="554"/>
            </a:xfrm>
            <a:custGeom>
              <a:avLst/>
              <a:gdLst>
                <a:gd name="T0" fmla="*/ 0 w 5550"/>
                <a:gd name="T1" fmla="*/ 0 h 1850"/>
                <a:gd name="T2" fmla="*/ 0 w 5550"/>
                <a:gd name="T3" fmla="*/ 0 h 1850"/>
                <a:gd name="T4" fmla="*/ 0 w 5550"/>
                <a:gd name="T5" fmla="*/ 0 h 1850"/>
                <a:gd name="T6" fmla="*/ 0 w 5550"/>
                <a:gd name="T7" fmla="*/ 0 h 1850"/>
                <a:gd name="T8" fmla="*/ 0 w 5550"/>
                <a:gd name="T9" fmla="*/ 0 h 1850"/>
                <a:gd name="T10" fmla="*/ 0 w 5550"/>
                <a:gd name="T11" fmla="*/ 0 h 1850"/>
                <a:gd name="T12" fmla="*/ 0 w 5550"/>
                <a:gd name="T13" fmla="*/ 0 h 18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50"/>
                <a:gd name="T22" fmla="*/ 0 h 1850"/>
                <a:gd name="T23" fmla="*/ 5550 w 5550"/>
                <a:gd name="T24" fmla="*/ 1850 h 18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50" h="1850">
                  <a:moveTo>
                    <a:pt x="0" y="0"/>
                  </a:moveTo>
                  <a:cubicBezTo>
                    <a:pt x="141" y="138"/>
                    <a:pt x="282" y="277"/>
                    <a:pt x="530" y="440"/>
                  </a:cubicBezTo>
                  <a:cubicBezTo>
                    <a:pt x="778" y="603"/>
                    <a:pt x="1148" y="827"/>
                    <a:pt x="1490" y="980"/>
                  </a:cubicBezTo>
                  <a:cubicBezTo>
                    <a:pt x="1832" y="1133"/>
                    <a:pt x="2170" y="1247"/>
                    <a:pt x="2580" y="1360"/>
                  </a:cubicBezTo>
                  <a:cubicBezTo>
                    <a:pt x="2990" y="1473"/>
                    <a:pt x="3552" y="1588"/>
                    <a:pt x="3950" y="1660"/>
                  </a:cubicBezTo>
                  <a:cubicBezTo>
                    <a:pt x="4348" y="1732"/>
                    <a:pt x="4703" y="1758"/>
                    <a:pt x="4970" y="1790"/>
                  </a:cubicBezTo>
                  <a:cubicBezTo>
                    <a:pt x="5237" y="1822"/>
                    <a:pt x="5393" y="1836"/>
                    <a:pt x="5550" y="1850"/>
                  </a:cubicBezTo>
                </a:path>
              </a:pathLst>
            </a:custGeom>
            <a:noFill/>
            <a:ln w="19050" cap="rnd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3" name="Freeform 109"/>
            <p:cNvSpPr>
              <a:spLocks/>
            </p:cNvSpPr>
            <p:nvPr/>
          </p:nvSpPr>
          <p:spPr bwMode="auto">
            <a:xfrm rot="70870">
              <a:off x="3619" y="3415"/>
              <a:ext cx="1877" cy="623"/>
            </a:xfrm>
            <a:custGeom>
              <a:avLst/>
              <a:gdLst>
                <a:gd name="T0" fmla="*/ 0 w 5490"/>
                <a:gd name="T1" fmla="*/ 0 h 2080"/>
                <a:gd name="T2" fmla="*/ 0 w 5490"/>
                <a:gd name="T3" fmla="*/ 0 h 2080"/>
                <a:gd name="T4" fmla="*/ 0 w 5490"/>
                <a:gd name="T5" fmla="*/ 0 h 2080"/>
                <a:gd name="T6" fmla="*/ 0 w 5490"/>
                <a:gd name="T7" fmla="*/ 0 h 2080"/>
                <a:gd name="T8" fmla="*/ 0 w 5490"/>
                <a:gd name="T9" fmla="*/ 0 h 2080"/>
                <a:gd name="T10" fmla="*/ 0 w 5490"/>
                <a:gd name="T11" fmla="*/ 0 h 2080"/>
                <a:gd name="T12" fmla="*/ 0 w 5490"/>
                <a:gd name="T13" fmla="*/ 0 h 2080"/>
                <a:gd name="T14" fmla="*/ 0 w 5490"/>
                <a:gd name="T15" fmla="*/ 0 h 20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90"/>
                <a:gd name="T25" fmla="*/ 0 h 2080"/>
                <a:gd name="T26" fmla="*/ 5490 w 5490"/>
                <a:gd name="T27" fmla="*/ 2080 h 208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90" h="2080">
                  <a:moveTo>
                    <a:pt x="5490" y="0"/>
                  </a:moveTo>
                  <a:cubicBezTo>
                    <a:pt x="5254" y="23"/>
                    <a:pt x="5018" y="47"/>
                    <a:pt x="4690" y="100"/>
                  </a:cubicBezTo>
                  <a:cubicBezTo>
                    <a:pt x="4362" y="153"/>
                    <a:pt x="3887" y="235"/>
                    <a:pt x="3520" y="320"/>
                  </a:cubicBezTo>
                  <a:cubicBezTo>
                    <a:pt x="3153" y="405"/>
                    <a:pt x="2807" y="505"/>
                    <a:pt x="2490" y="610"/>
                  </a:cubicBezTo>
                  <a:cubicBezTo>
                    <a:pt x="2173" y="715"/>
                    <a:pt x="1897" y="820"/>
                    <a:pt x="1620" y="950"/>
                  </a:cubicBezTo>
                  <a:cubicBezTo>
                    <a:pt x="1343" y="1080"/>
                    <a:pt x="1052" y="1250"/>
                    <a:pt x="830" y="1390"/>
                  </a:cubicBezTo>
                  <a:cubicBezTo>
                    <a:pt x="608" y="1530"/>
                    <a:pt x="428" y="1675"/>
                    <a:pt x="290" y="1790"/>
                  </a:cubicBezTo>
                  <a:cubicBezTo>
                    <a:pt x="152" y="1905"/>
                    <a:pt x="76" y="1992"/>
                    <a:pt x="0" y="2080"/>
                  </a:cubicBezTo>
                </a:path>
              </a:pathLst>
            </a:custGeom>
            <a:noFill/>
            <a:ln w="19050" cap="rnd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4" name="Line 110"/>
            <p:cNvSpPr>
              <a:spLocks noChangeShapeType="1"/>
            </p:cNvSpPr>
            <p:nvPr/>
          </p:nvSpPr>
          <p:spPr bwMode="auto">
            <a:xfrm rot="16270870" flipV="1">
              <a:off x="2901" y="3341"/>
              <a:ext cx="1414" cy="2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5" name="Line 111"/>
            <p:cNvSpPr>
              <a:spLocks noChangeShapeType="1"/>
            </p:cNvSpPr>
            <p:nvPr/>
          </p:nvSpPr>
          <p:spPr bwMode="auto">
            <a:xfrm flipV="1">
              <a:off x="4142" y="2772"/>
              <a:ext cx="0" cy="6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6" name="Line 112"/>
            <p:cNvSpPr>
              <a:spLocks noChangeShapeType="1"/>
            </p:cNvSpPr>
            <p:nvPr/>
          </p:nvSpPr>
          <p:spPr bwMode="auto">
            <a:xfrm flipV="1">
              <a:off x="5189" y="2776"/>
              <a:ext cx="0" cy="61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7" name="Line 113"/>
            <p:cNvSpPr>
              <a:spLocks noChangeShapeType="1"/>
            </p:cNvSpPr>
            <p:nvPr/>
          </p:nvSpPr>
          <p:spPr bwMode="auto">
            <a:xfrm>
              <a:off x="4142" y="2893"/>
              <a:ext cx="1047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stealth" w="sm" len="sm"/>
              <a:tailEnd type="stealth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36000" rIns="0" bIns="0"/>
            <a:lstStyle/>
            <a:p>
              <a:endParaRPr lang="fr-FR"/>
            </a:p>
          </p:txBody>
        </p:sp>
        <p:sp>
          <p:nvSpPr>
            <p:cNvPr id="68" name="Text Box 115"/>
            <p:cNvSpPr txBox="1">
              <a:spLocks noChangeArrowheads="1"/>
            </p:cNvSpPr>
            <p:nvPr/>
          </p:nvSpPr>
          <p:spPr bwMode="auto">
            <a:xfrm>
              <a:off x="4246" y="3617"/>
              <a:ext cx="109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36000" rIns="0" bIns="0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i="1">
                  <a:solidFill>
                    <a:srgbClr val="0000FF"/>
                  </a:solidFill>
                </a:rPr>
                <a:t>enveloppe exponentielle</a:t>
              </a:r>
              <a:endParaRPr lang="fr-FR" i="1"/>
            </a:p>
          </p:txBody>
        </p:sp>
        <p:graphicFrame>
          <p:nvGraphicFramePr>
            <p:cNvPr id="69" name="Object 116"/>
            <p:cNvGraphicFramePr>
              <a:graphicFrameLocks noChangeAspect="1"/>
            </p:cNvGraphicFramePr>
            <p:nvPr/>
          </p:nvGraphicFramePr>
          <p:xfrm>
            <a:off x="4254" y="2517"/>
            <a:ext cx="801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863225" imgH="431613" progId="Equation.DSMT4">
                    <p:embed/>
                  </p:oleObj>
                </mc:Choice>
                <mc:Fallback>
                  <p:oleObj name="Equation" r:id="rId11" imgW="863225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4" y="2517"/>
                          <a:ext cx="801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" name="Text Box 120"/>
            <p:cNvSpPr txBox="1">
              <a:spLocks noChangeArrowheads="1"/>
            </p:cNvSpPr>
            <p:nvPr/>
          </p:nvSpPr>
          <p:spPr bwMode="auto">
            <a:xfrm>
              <a:off x="3668" y="3792"/>
              <a:ext cx="1760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rgbClr val="99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Régime pseudo-périodique</a:t>
              </a:r>
            </a:p>
          </p:txBody>
        </p:sp>
      </p:grpSp>
      <p:grpSp>
        <p:nvGrpSpPr>
          <p:cNvPr id="71" name="Group 129"/>
          <p:cNvGrpSpPr>
            <a:grpSpLocks/>
          </p:cNvGrpSpPr>
          <p:nvPr/>
        </p:nvGrpSpPr>
        <p:grpSpPr bwMode="auto">
          <a:xfrm>
            <a:off x="1138238" y="2724150"/>
            <a:ext cx="7943850" cy="3771900"/>
            <a:chOff x="756" y="1716"/>
            <a:chExt cx="5004" cy="2376"/>
          </a:xfrm>
        </p:grpSpPr>
        <p:sp>
          <p:nvSpPr>
            <p:cNvPr id="72" name="Rectangle 126"/>
            <p:cNvSpPr>
              <a:spLocks noChangeArrowheads="1"/>
            </p:cNvSpPr>
            <p:nvPr/>
          </p:nvSpPr>
          <p:spPr bwMode="auto">
            <a:xfrm>
              <a:off x="762" y="2172"/>
              <a:ext cx="2256" cy="1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" name="Rectangle 127"/>
            <p:cNvSpPr>
              <a:spLocks noChangeArrowheads="1"/>
            </p:cNvSpPr>
            <p:nvPr/>
          </p:nvSpPr>
          <p:spPr bwMode="auto">
            <a:xfrm>
              <a:off x="3252" y="2178"/>
              <a:ext cx="2508" cy="19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" name="Rectangle 128"/>
            <p:cNvSpPr>
              <a:spLocks noChangeArrowheads="1"/>
            </p:cNvSpPr>
            <p:nvPr/>
          </p:nvSpPr>
          <p:spPr bwMode="auto">
            <a:xfrm>
              <a:off x="756" y="1716"/>
              <a:ext cx="1536" cy="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5" name="Text Box 61"/>
          <p:cNvSpPr txBox="1">
            <a:spLocks noChangeArrowheads="1"/>
          </p:cNvSpPr>
          <p:nvPr/>
        </p:nvSpPr>
        <p:spPr bwMode="auto">
          <a:xfrm>
            <a:off x="1146175" y="2709862"/>
            <a:ext cx="368490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indicielle</a:t>
            </a:r>
          </a:p>
        </p:txBody>
      </p:sp>
      <p:sp>
        <p:nvSpPr>
          <p:cNvPr id="76" name="Rectangle 131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7" name="Rectangle 141"/>
          <p:cNvSpPr>
            <a:spLocks noChangeArrowheads="1"/>
          </p:cNvSpPr>
          <p:nvPr/>
        </p:nvSpPr>
        <p:spPr bwMode="auto">
          <a:xfrm>
            <a:off x="0" y="3228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79" name="Groupe 95"/>
          <p:cNvGrpSpPr>
            <a:grpSpLocks/>
          </p:cNvGrpSpPr>
          <p:nvPr/>
        </p:nvGrpSpPr>
        <p:grpSpPr bwMode="auto">
          <a:xfrm>
            <a:off x="1381125" y="5262563"/>
            <a:ext cx="2859088" cy="609600"/>
            <a:chOff x="1381760" y="5262880"/>
            <a:chExt cx="2857395" cy="609600"/>
          </a:xfrm>
        </p:grpSpPr>
        <p:sp>
          <p:nvSpPr>
            <p:cNvPr id="80" name="Ellipse 79"/>
            <p:cNvSpPr/>
            <p:nvPr/>
          </p:nvSpPr>
          <p:spPr>
            <a:xfrm>
              <a:off x="1381760" y="5405755"/>
              <a:ext cx="468036" cy="466725"/>
            </a:xfrm>
            <a:prstGeom prst="ellipse">
              <a:avLst/>
            </a:prstGeom>
            <a:noFill/>
            <a:ln>
              <a:solidFill>
                <a:srgbClr val="CC00CC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81" name="ZoneTexte 94"/>
            <p:cNvSpPr txBox="1">
              <a:spLocks noChangeArrowheads="1"/>
            </p:cNvSpPr>
            <p:nvPr/>
          </p:nvSpPr>
          <p:spPr bwMode="auto">
            <a:xfrm>
              <a:off x="1920240" y="5262880"/>
              <a:ext cx="2318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>
                  <a:solidFill>
                    <a:srgbClr val="CC00CC"/>
                  </a:solidFill>
                </a:rPr>
                <a:t>Pente à l’origine nulle</a:t>
              </a:r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1341438" y="3405188"/>
            <a:ext cx="3359150" cy="2867025"/>
            <a:chOff x="1341438" y="3405188"/>
            <a:chExt cx="3359150" cy="2867025"/>
          </a:xfrm>
        </p:grpSpPr>
        <p:grpSp>
          <p:nvGrpSpPr>
            <p:cNvPr id="83" name="Group 142"/>
            <p:cNvGrpSpPr>
              <a:grpSpLocks/>
            </p:cNvGrpSpPr>
            <p:nvPr/>
          </p:nvGrpSpPr>
          <p:grpSpPr bwMode="auto">
            <a:xfrm>
              <a:off x="1341438" y="3405188"/>
              <a:ext cx="3359150" cy="2867025"/>
              <a:chOff x="845" y="2145"/>
              <a:chExt cx="2116" cy="1806"/>
            </a:xfrm>
          </p:grpSpPr>
          <p:graphicFrame>
            <p:nvGraphicFramePr>
              <p:cNvPr id="85" name="Object 130"/>
              <p:cNvGraphicFramePr>
                <a:graphicFrameLocks noChangeAspect="1"/>
              </p:cNvGraphicFramePr>
              <p:nvPr/>
            </p:nvGraphicFramePr>
            <p:xfrm>
              <a:off x="846" y="2145"/>
              <a:ext cx="2115" cy="39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2324100" imgH="431800" progId="Equation.DSMT4">
                      <p:embed/>
                    </p:oleObj>
                  </mc:Choice>
                  <mc:Fallback>
                    <p:oleObj name="Equation" r:id="rId13" imgW="2324100" imgH="431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46" y="2145"/>
                            <a:ext cx="2115" cy="39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86" name="Group 138"/>
              <p:cNvGrpSpPr>
                <a:grpSpLocks/>
              </p:cNvGrpSpPr>
              <p:nvPr/>
            </p:nvGrpSpPr>
            <p:grpSpPr bwMode="auto">
              <a:xfrm>
                <a:off x="845" y="2634"/>
                <a:ext cx="2061" cy="953"/>
                <a:chOff x="845" y="2634"/>
                <a:chExt cx="2061" cy="953"/>
              </a:xfrm>
            </p:grpSpPr>
            <p:sp>
              <p:nvSpPr>
                <p:cNvPr id="88" name="Freeform 133"/>
                <p:cNvSpPr>
                  <a:spLocks/>
                </p:cNvSpPr>
                <p:nvPr/>
              </p:nvSpPr>
              <p:spPr bwMode="auto">
                <a:xfrm>
                  <a:off x="957" y="2769"/>
                  <a:ext cx="1899" cy="814"/>
                </a:xfrm>
                <a:custGeom>
                  <a:avLst/>
                  <a:gdLst>
                    <a:gd name="T0" fmla="*/ 0 w 4840"/>
                    <a:gd name="T1" fmla="*/ 0 h 2190"/>
                    <a:gd name="T2" fmla="*/ 0 w 4840"/>
                    <a:gd name="T3" fmla="*/ 0 h 2190"/>
                    <a:gd name="T4" fmla="*/ 0 w 4840"/>
                    <a:gd name="T5" fmla="*/ 0 h 2190"/>
                    <a:gd name="T6" fmla="*/ 0 w 4840"/>
                    <a:gd name="T7" fmla="*/ 0 h 2190"/>
                    <a:gd name="T8" fmla="*/ 0 w 4840"/>
                    <a:gd name="T9" fmla="*/ 0 h 2190"/>
                    <a:gd name="T10" fmla="*/ 0 w 4840"/>
                    <a:gd name="T11" fmla="*/ 0 h 2190"/>
                    <a:gd name="T12" fmla="*/ 0 w 4840"/>
                    <a:gd name="T13" fmla="*/ 0 h 2190"/>
                    <a:gd name="T14" fmla="*/ 0 w 4840"/>
                    <a:gd name="T15" fmla="*/ 0 h 2190"/>
                    <a:gd name="T16" fmla="*/ 1 w 4840"/>
                    <a:gd name="T17" fmla="*/ 0 h 2190"/>
                    <a:gd name="T18" fmla="*/ 1 w 4840"/>
                    <a:gd name="T19" fmla="*/ 0 h 2190"/>
                    <a:gd name="T20" fmla="*/ 1 w 4840"/>
                    <a:gd name="T21" fmla="*/ 0 h 2190"/>
                    <a:gd name="T22" fmla="*/ 1 w 4840"/>
                    <a:gd name="T23" fmla="*/ 0 h 219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840"/>
                    <a:gd name="T37" fmla="*/ 0 h 2190"/>
                    <a:gd name="T38" fmla="*/ 4840 w 4840"/>
                    <a:gd name="T39" fmla="*/ 2190 h 2190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840" h="2190">
                      <a:moveTo>
                        <a:pt x="0" y="2185"/>
                      </a:moveTo>
                      <a:cubicBezTo>
                        <a:pt x="14" y="2183"/>
                        <a:pt x="51" y="2190"/>
                        <a:pt x="85" y="2170"/>
                      </a:cubicBezTo>
                      <a:cubicBezTo>
                        <a:pt x="119" y="2150"/>
                        <a:pt x="169" y="2104"/>
                        <a:pt x="205" y="2065"/>
                      </a:cubicBezTo>
                      <a:cubicBezTo>
                        <a:pt x="241" y="2026"/>
                        <a:pt x="221" y="2055"/>
                        <a:pt x="303" y="1938"/>
                      </a:cubicBezTo>
                      <a:cubicBezTo>
                        <a:pt x="385" y="1821"/>
                        <a:pt x="579" y="1526"/>
                        <a:pt x="700" y="1365"/>
                      </a:cubicBezTo>
                      <a:cubicBezTo>
                        <a:pt x="821" y="1204"/>
                        <a:pt x="917" y="1086"/>
                        <a:pt x="1030" y="970"/>
                      </a:cubicBezTo>
                      <a:cubicBezTo>
                        <a:pt x="1143" y="854"/>
                        <a:pt x="1246" y="762"/>
                        <a:pt x="1375" y="670"/>
                      </a:cubicBezTo>
                      <a:cubicBezTo>
                        <a:pt x="1504" y="578"/>
                        <a:pt x="1608" y="496"/>
                        <a:pt x="1803" y="415"/>
                      </a:cubicBezTo>
                      <a:cubicBezTo>
                        <a:pt x="1998" y="334"/>
                        <a:pt x="2314" y="236"/>
                        <a:pt x="2545" y="183"/>
                      </a:cubicBezTo>
                      <a:cubicBezTo>
                        <a:pt x="2776" y="130"/>
                        <a:pt x="2943" y="123"/>
                        <a:pt x="3190" y="95"/>
                      </a:cubicBezTo>
                      <a:cubicBezTo>
                        <a:pt x="3437" y="67"/>
                        <a:pt x="3755" y="30"/>
                        <a:pt x="4030" y="15"/>
                      </a:cubicBezTo>
                      <a:cubicBezTo>
                        <a:pt x="4305" y="0"/>
                        <a:pt x="4705" y="7"/>
                        <a:pt x="4840" y="5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89" name="Line 134"/>
                <p:cNvSpPr>
                  <a:spLocks noChangeShapeType="1"/>
                </p:cNvSpPr>
                <p:nvPr/>
              </p:nvSpPr>
              <p:spPr bwMode="auto">
                <a:xfrm>
                  <a:off x="929" y="3587"/>
                  <a:ext cx="1977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90" name="Line 135"/>
                <p:cNvSpPr>
                  <a:spLocks noChangeShapeType="1"/>
                </p:cNvSpPr>
                <p:nvPr/>
              </p:nvSpPr>
              <p:spPr bwMode="auto">
                <a:xfrm rot="-5400000">
                  <a:off x="481" y="3111"/>
                  <a:ext cx="953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91" name="Line 136"/>
                <p:cNvSpPr>
                  <a:spLocks noChangeShapeType="1"/>
                </p:cNvSpPr>
                <p:nvPr/>
              </p:nvSpPr>
              <p:spPr bwMode="auto">
                <a:xfrm>
                  <a:off x="958" y="2759"/>
                  <a:ext cx="1898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36000" rIns="0" bIns="0"/>
                <a:lstStyle/>
                <a:p>
                  <a:endParaRPr lang="fr-FR"/>
                </a:p>
              </p:txBody>
            </p:sp>
            <p:sp>
              <p:nvSpPr>
                <p:cNvPr id="92" name="Text Box 137"/>
                <p:cNvSpPr txBox="1">
                  <a:spLocks noChangeArrowheads="1"/>
                </p:cNvSpPr>
                <p:nvPr/>
              </p:nvSpPr>
              <p:spPr bwMode="auto">
                <a:xfrm>
                  <a:off x="845" y="2675"/>
                  <a:ext cx="101" cy="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36000" rIns="0" bIns="0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sz="1400">
                      <a:solidFill>
                        <a:srgbClr val="FF0000"/>
                      </a:solidFill>
                    </a:rPr>
                    <a:t>K</a:t>
                  </a:r>
                  <a:endParaRPr lang="fr-FR" sz="2000"/>
                </a:p>
              </p:txBody>
            </p:sp>
          </p:grpSp>
          <p:sp>
            <p:nvSpPr>
              <p:cNvPr id="87" name="Text Box 139"/>
              <p:cNvSpPr txBox="1">
                <a:spLocks noChangeArrowheads="1"/>
              </p:cNvSpPr>
              <p:nvPr/>
            </p:nvSpPr>
            <p:spPr bwMode="auto">
              <a:xfrm>
                <a:off x="1394" y="3720"/>
                <a:ext cx="103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Régime amorti</a:t>
                </a:r>
              </a:p>
            </p:txBody>
          </p:sp>
        </p:grpSp>
        <p:sp>
          <p:nvSpPr>
            <p:cNvPr id="84" name="ZoneTexte 83"/>
            <p:cNvSpPr txBox="1"/>
            <p:nvPr/>
          </p:nvSpPr>
          <p:spPr>
            <a:xfrm>
              <a:off x="4370388" y="5421891"/>
              <a:ext cx="1635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</a:t>
              </a:r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4976018" y="3408363"/>
            <a:ext cx="4230687" cy="2997200"/>
            <a:chOff x="4932363" y="3438525"/>
            <a:chExt cx="4230687" cy="2997200"/>
          </a:xfrm>
        </p:grpSpPr>
        <p:grpSp>
          <p:nvGrpSpPr>
            <p:cNvPr id="94" name="Group 172"/>
            <p:cNvGrpSpPr>
              <a:grpSpLocks/>
            </p:cNvGrpSpPr>
            <p:nvPr/>
          </p:nvGrpSpPr>
          <p:grpSpPr bwMode="auto">
            <a:xfrm>
              <a:off x="4932363" y="3438525"/>
              <a:ext cx="4230687" cy="2997200"/>
              <a:chOff x="3107" y="2166"/>
              <a:chExt cx="2665" cy="1888"/>
            </a:xfrm>
          </p:grpSpPr>
          <p:graphicFrame>
            <p:nvGraphicFramePr>
              <p:cNvPr id="96" name="Object 140"/>
              <p:cNvGraphicFramePr>
                <a:graphicFrameLocks noChangeAspect="1"/>
              </p:cNvGraphicFramePr>
              <p:nvPr/>
            </p:nvGraphicFramePr>
            <p:xfrm>
              <a:off x="3107" y="2166"/>
              <a:ext cx="2665" cy="3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3657600" imgH="444500" progId="Equation.DSMT4">
                      <p:embed/>
                    </p:oleObj>
                  </mc:Choice>
                  <mc:Fallback>
                    <p:oleObj name="Equation" r:id="rId15" imgW="3657600" imgH="4445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07" y="2166"/>
                            <a:ext cx="2665" cy="32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97" name="Picture 168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00" t="23064" r="25365" b="20085"/>
              <a:stretch>
                <a:fillRect/>
              </a:stretch>
            </p:blipFill>
            <p:spPr bwMode="auto">
              <a:xfrm>
                <a:off x="3310" y="2469"/>
                <a:ext cx="2166" cy="1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98" name="Object 169"/>
              <p:cNvGraphicFramePr>
                <a:graphicFrameLocks noChangeAspect="1"/>
              </p:cNvGraphicFramePr>
              <p:nvPr/>
            </p:nvGraphicFramePr>
            <p:xfrm>
              <a:off x="4735" y="2457"/>
              <a:ext cx="717" cy="3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711200" imgH="368300" progId="Equation.DSMT4">
                      <p:embed/>
                    </p:oleObj>
                  </mc:Choice>
                  <mc:Fallback>
                    <p:oleObj name="Equation" r:id="rId18" imgW="711200" imgH="368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5" y="2457"/>
                            <a:ext cx="717" cy="3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9" name="Object 170"/>
              <p:cNvGraphicFramePr>
                <a:graphicFrameLocks noChangeAspect="1"/>
              </p:cNvGraphicFramePr>
              <p:nvPr/>
            </p:nvGraphicFramePr>
            <p:xfrm>
              <a:off x="4771" y="2957"/>
              <a:ext cx="913" cy="4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914400" imgH="431800" progId="Equation.DSMT4">
                      <p:embed/>
                    </p:oleObj>
                  </mc:Choice>
                  <mc:Fallback>
                    <p:oleObj name="Equation" r:id="rId20" imgW="914400" imgH="431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71" y="2957"/>
                            <a:ext cx="913" cy="4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0" name="Text Box 171"/>
              <p:cNvSpPr txBox="1">
                <a:spLocks noChangeArrowheads="1"/>
              </p:cNvSpPr>
              <p:nvPr/>
            </p:nvSpPr>
            <p:spPr bwMode="auto">
              <a:xfrm>
                <a:off x="3678" y="3701"/>
                <a:ext cx="17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>
                    <a:solidFill>
                      <a:srgbClr val="99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Régime pseudo-périodique</a:t>
                </a:r>
              </a:p>
            </p:txBody>
          </p:sp>
        </p:grpSp>
        <p:sp>
          <p:nvSpPr>
            <p:cNvPr id="95" name="ZoneTexte 94"/>
            <p:cNvSpPr txBox="1"/>
            <p:nvPr/>
          </p:nvSpPr>
          <p:spPr>
            <a:xfrm>
              <a:off x="8620919" y="5928559"/>
              <a:ext cx="204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</a:t>
              </a:r>
            </a:p>
          </p:txBody>
        </p:sp>
      </p:grpSp>
      <p:sp>
        <p:nvSpPr>
          <p:cNvPr id="101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grpSp>
        <p:nvGrpSpPr>
          <p:cNvPr id="106" name="Groupe 105"/>
          <p:cNvGrpSpPr/>
          <p:nvPr/>
        </p:nvGrpSpPr>
        <p:grpSpPr>
          <a:xfrm>
            <a:off x="1190625" y="2665521"/>
            <a:ext cx="7820025" cy="3740042"/>
            <a:chOff x="1190625" y="2665521"/>
            <a:chExt cx="7820025" cy="3740042"/>
          </a:xfrm>
        </p:grpSpPr>
        <p:sp>
          <p:nvSpPr>
            <p:cNvPr id="78" name="Rectangle 77"/>
            <p:cNvSpPr/>
            <p:nvPr/>
          </p:nvSpPr>
          <p:spPr>
            <a:xfrm>
              <a:off x="1233488" y="4089400"/>
              <a:ext cx="3495675" cy="22971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190625" y="2665521"/>
              <a:ext cx="3640455" cy="7825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271135" y="3114675"/>
              <a:ext cx="3640455" cy="33337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5186363" y="3887787"/>
              <a:ext cx="3824287" cy="251777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6528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7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57"/>
          <p:cNvSpPr txBox="1">
            <a:spLocks noChangeArrowheads="1"/>
          </p:cNvSpPr>
          <p:nvPr/>
        </p:nvSpPr>
        <p:spPr bwMode="auto">
          <a:xfrm>
            <a:off x="1233488" y="976312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058266"/>
              </p:ext>
            </p:extLst>
          </p:nvPr>
        </p:nvGraphicFramePr>
        <p:xfrm>
          <a:off x="3940175" y="1430337"/>
          <a:ext cx="2355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0" imgH="596900" progId="Equation.DSMT4">
                  <p:embed/>
                </p:oleObj>
              </mc:Choice>
              <mc:Fallback>
                <p:oleObj name="Equation" r:id="rId2" imgW="13970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5" y="1430337"/>
                        <a:ext cx="2355850" cy="1006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e 8"/>
          <p:cNvGrpSpPr/>
          <p:nvPr/>
        </p:nvGrpSpPr>
        <p:grpSpPr>
          <a:xfrm>
            <a:off x="1611312" y="3604374"/>
            <a:ext cx="3768725" cy="2535238"/>
            <a:chOff x="5254626" y="3900488"/>
            <a:chExt cx="3768725" cy="2535238"/>
          </a:xfrm>
        </p:grpSpPr>
        <p:grpSp>
          <p:nvGrpSpPr>
            <p:cNvPr id="10" name="Group 172"/>
            <p:cNvGrpSpPr>
              <a:grpSpLocks/>
            </p:cNvGrpSpPr>
            <p:nvPr/>
          </p:nvGrpSpPr>
          <p:grpSpPr bwMode="auto">
            <a:xfrm>
              <a:off x="5254626" y="3900488"/>
              <a:ext cx="3768725" cy="2535238"/>
              <a:chOff x="3310" y="2457"/>
              <a:chExt cx="2374" cy="1597"/>
            </a:xfrm>
          </p:grpSpPr>
          <p:pic>
            <p:nvPicPr>
              <p:cNvPr id="13" name="Picture 16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00" t="23064" r="25365" b="20085"/>
              <a:stretch>
                <a:fillRect/>
              </a:stretch>
            </p:blipFill>
            <p:spPr bwMode="auto">
              <a:xfrm>
                <a:off x="3310" y="2469"/>
                <a:ext cx="2166" cy="1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aphicFrame>
            <p:nvGraphicFramePr>
              <p:cNvPr id="14" name="Object 169"/>
              <p:cNvGraphicFramePr>
                <a:graphicFrameLocks noChangeAspect="1"/>
              </p:cNvGraphicFramePr>
              <p:nvPr/>
            </p:nvGraphicFramePr>
            <p:xfrm>
              <a:off x="4735" y="2457"/>
              <a:ext cx="717" cy="3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711200" imgH="368300" progId="Equation.DSMT4">
                      <p:embed/>
                    </p:oleObj>
                  </mc:Choice>
                  <mc:Fallback>
                    <p:oleObj name="Equation" r:id="rId5" imgW="711200" imgH="3683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5" y="2457"/>
                            <a:ext cx="717" cy="3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Object 170"/>
              <p:cNvGraphicFramePr>
                <a:graphicFrameLocks noChangeAspect="1"/>
              </p:cNvGraphicFramePr>
              <p:nvPr/>
            </p:nvGraphicFramePr>
            <p:xfrm>
              <a:off x="4771" y="2957"/>
              <a:ext cx="913" cy="43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914400" imgH="431800" progId="Equation.DSMT4">
                      <p:embed/>
                    </p:oleObj>
                  </mc:Choice>
                  <mc:Fallback>
                    <p:oleObj name="Equation" r:id="rId7" imgW="914400" imgH="4318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71" y="2957"/>
                            <a:ext cx="913" cy="43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" name="Text Box 171"/>
              <p:cNvSpPr txBox="1">
                <a:spLocks noChangeArrowheads="1"/>
              </p:cNvSpPr>
              <p:nvPr/>
            </p:nvSpPr>
            <p:spPr bwMode="auto">
              <a:xfrm>
                <a:off x="3678" y="3701"/>
                <a:ext cx="17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>
                    <a:solidFill>
                      <a:srgbClr val="99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Régime pseudo-périodique</a:t>
                </a:r>
              </a:p>
            </p:txBody>
          </p:sp>
        </p:grpSp>
        <p:sp>
          <p:nvSpPr>
            <p:cNvPr id="11" name="ZoneTexte 10"/>
            <p:cNvSpPr txBox="1"/>
            <p:nvPr/>
          </p:nvSpPr>
          <p:spPr>
            <a:xfrm>
              <a:off x="8620919" y="5928559"/>
              <a:ext cx="2047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t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477638" y="3764783"/>
            <a:ext cx="3346522" cy="1814442"/>
            <a:chOff x="5477638" y="2845791"/>
            <a:chExt cx="3346522" cy="1814442"/>
          </a:xfrm>
        </p:grpSpPr>
        <p:grpSp>
          <p:nvGrpSpPr>
            <p:cNvPr id="2" name="Groupe 1"/>
            <p:cNvGrpSpPr/>
            <p:nvPr/>
          </p:nvGrpSpPr>
          <p:grpSpPr>
            <a:xfrm>
              <a:off x="5477638" y="2845791"/>
              <a:ext cx="3346522" cy="1814442"/>
              <a:chOff x="6826679" y="4134262"/>
              <a:chExt cx="2199124" cy="2369910"/>
            </a:xfrm>
          </p:grpSpPr>
          <p:sp>
            <p:nvSpPr>
              <p:cNvPr id="5" name="ZoneTexte 4"/>
              <p:cNvSpPr txBox="1"/>
              <p:nvPr/>
            </p:nvSpPr>
            <p:spPr>
              <a:xfrm>
                <a:off x="6826679" y="4156792"/>
                <a:ext cx="2199124" cy="2210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Remarques : </a:t>
                </a:r>
              </a:p>
              <a:p>
                <a:pPr marL="85725" indent="-8572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 e(t) = e</a:t>
                </a:r>
                <a:r>
                  <a:rPr lang="fr-FR" sz="16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u(t) </a:t>
                </a: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</a:t>
                </a:r>
              </a:p>
              <a:p>
                <a:pPr marL="85725" indent="-85725">
                  <a:buFont typeface="Arial" panose="020B0604020202020204" pitchFamily="34" charset="0"/>
                  <a:buChar char="•"/>
                </a:pPr>
                <a:endParaRPr lang="fr-FR" sz="16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endParaRPr>
              </a:p>
              <a:p>
                <a:pPr marL="85725" indent="-85725">
                  <a:buFont typeface="Arial" panose="020B0604020202020204" pitchFamily="34" charset="0"/>
                  <a:buChar char="•"/>
                </a:pP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1</a:t>
                </a:r>
                <a:r>
                  <a:rPr lang="fr-FR" sz="1600" i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er</a:t>
                </a: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 dépassement relatif : </a:t>
                </a:r>
              </a:p>
              <a:p>
                <a:pPr marL="85725" indent="-85725">
                  <a:buFont typeface="Arial" panose="020B0604020202020204" pitchFamily="34" charset="0"/>
                  <a:buChar char="•"/>
                </a:pPr>
                <a:endParaRPr lang="fr-FR" sz="1600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endParaRPr>
              </a:p>
              <a:p>
                <a:pPr marL="85725" indent="-85725">
                  <a:buFont typeface="Arial" panose="020B0604020202020204" pitchFamily="34" charset="0"/>
                  <a:buChar char="•"/>
                </a:pPr>
                <a:r>
                  <a:rPr lang="fr-FR" sz="16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Abaque plutôt que formule :   </a:t>
                </a:r>
                <a:endParaRPr lang="fr-FR" sz="16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6841832" y="4134262"/>
                <a:ext cx="2168818" cy="236991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aphicFrame>
          <p:nvGraphicFramePr>
            <p:cNvPr id="17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8180935"/>
                </p:ext>
              </p:extLst>
            </p:nvPr>
          </p:nvGraphicFramePr>
          <p:xfrm>
            <a:off x="7176501" y="3200524"/>
            <a:ext cx="1633258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914400" imgH="203040" progId="Equation.DSMT4">
                    <p:embed/>
                  </p:oleObj>
                </mc:Choice>
                <mc:Fallback>
                  <p:oleObj name="Equation" r:id="rId9" imgW="914400" imgH="20304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6501" y="3200524"/>
                          <a:ext cx="1633258" cy="290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Obje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511600"/>
                </p:ext>
              </p:extLst>
            </p:nvPr>
          </p:nvGraphicFramePr>
          <p:xfrm>
            <a:off x="7624763" y="3551408"/>
            <a:ext cx="788987" cy="482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622080" imgH="380880" progId="Equation.DSMT4">
                    <p:embed/>
                  </p:oleObj>
                </mc:Choice>
                <mc:Fallback>
                  <p:oleObj name="Equation" r:id="rId11" imgW="622080" imgH="3808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7624763" y="3551408"/>
                          <a:ext cx="788987" cy="482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1" name="Text Box 102"/>
          <p:cNvSpPr txBox="1">
            <a:spLocks noChangeArrowheads="1"/>
          </p:cNvSpPr>
          <p:nvPr/>
        </p:nvSpPr>
        <p:spPr bwMode="auto">
          <a:xfrm>
            <a:off x="1869280" y="2657474"/>
            <a:ext cx="3108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i="1" u="sng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 m &lt; 1 : 2 racines complexes </a:t>
            </a: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53513" y="3621836"/>
            <a:ext cx="3824287" cy="25177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630680" y="2698604"/>
            <a:ext cx="3640455" cy="3333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5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663374"/>
              </p:ext>
            </p:extLst>
          </p:nvPr>
        </p:nvGraphicFramePr>
        <p:xfrm>
          <a:off x="1285875" y="3063875"/>
          <a:ext cx="43624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771720" imgH="444240" progId="Equation.DSMT4">
                  <p:embed/>
                </p:oleObj>
              </mc:Choice>
              <mc:Fallback>
                <p:oleObj name="Equation" r:id="rId13" imgW="3771720" imgH="4442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3063875"/>
                        <a:ext cx="436245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e 26"/>
          <p:cNvGrpSpPr/>
          <p:nvPr/>
        </p:nvGrpSpPr>
        <p:grpSpPr>
          <a:xfrm>
            <a:off x="6067425" y="1204912"/>
            <a:ext cx="2943225" cy="4019332"/>
            <a:chOff x="6067425" y="1204912"/>
            <a:chExt cx="2943225" cy="4019332"/>
          </a:xfrm>
        </p:grpSpPr>
        <p:pic>
          <p:nvPicPr>
            <p:cNvPr id="80956" name="Image 55" descr="Depassement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25"/>
            <a:stretch>
              <a:fillRect/>
            </a:stretch>
          </p:blipFill>
          <p:spPr bwMode="auto">
            <a:xfrm>
              <a:off x="6257925" y="1204912"/>
              <a:ext cx="2752725" cy="2491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" name="Connecteur droit avec flèche 17"/>
            <p:cNvCxnSpPr/>
            <p:nvPr/>
          </p:nvCxnSpPr>
          <p:spPr>
            <a:xfrm flipV="1">
              <a:off x="6067425" y="2840830"/>
              <a:ext cx="1495425" cy="23834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569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76312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3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285027"/>
              </p:ext>
            </p:extLst>
          </p:nvPr>
        </p:nvGraphicFramePr>
        <p:xfrm>
          <a:off x="3940175" y="1430337"/>
          <a:ext cx="2355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0" imgH="596900" progId="Equation.DSMT4">
                  <p:embed/>
                </p:oleObj>
              </mc:Choice>
              <mc:Fallback>
                <p:oleObj name="Equation" r:id="rId2" imgW="13970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5" y="1430337"/>
                        <a:ext cx="2355850" cy="1006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61"/>
          <p:cNvSpPr txBox="1">
            <a:spLocks noChangeArrowheads="1"/>
          </p:cNvSpPr>
          <p:nvPr/>
        </p:nvSpPr>
        <p:spPr bwMode="auto">
          <a:xfrm>
            <a:off x="1241425" y="2540585"/>
            <a:ext cx="77692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indicielle : évolution de la réponse en fonction du coefficient d’amortissement</a:t>
            </a:r>
          </a:p>
        </p:txBody>
      </p:sp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991350" y="1695450"/>
            <a:ext cx="1216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Notations :</a:t>
            </a:r>
          </a:p>
          <a:p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</a:t>
            </a:r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 = z</a:t>
            </a:r>
            <a:endParaRPr lang="fr-FR" i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FF28C76-CD92-9212-D277-3072C17474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41" y="3077943"/>
            <a:ext cx="3887671" cy="33437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7DC1D38-BB06-C0F8-2188-F8D666B310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402" y="3159548"/>
            <a:ext cx="3396580" cy="272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885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76312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3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216487"/>
              </p:ext>
            </p:extLst>
          </p:nvPr>
        </p:nvGraphicFramePr>
        <p:xfrm>
          <a:off x="3940175" y="1430337"/>
          <a:ext cx="2355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0" imgH="596900" progId="Equation.DSMT4">
                  <p:embed/>
                </p:oleObj>
              </mc:Choice>
              <mc:Fallback>
                <p:oleObj name="Equation" r:id="rId2" imgW="1397000" imgH="596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0175" y="1430337"/>
                        <a:ext cx="2355850" cy="1006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991350" y="1695450"/>
            <a:ext cx="1216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Notations :</a:t>
            </a:r>
          </a:p>
          <a:p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</a:t>
            </a:r>
            <a:r>
              <a:rPr lang="fr-FR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 = z</a:t>
            </a:r>
            <a:endParaRPr lang="fr-FR" i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/>
          <p:nvPr/>
        </p:nvPicPr>
        <p:blipFill rotWithShape="1">
          <a:blip r:embed="rId4"/>
          <a:srcRect l="33837" t="16727" r="33014" b="46555"/>
          <a:stretch/>
        </p:blipFill>
        <p:spPr bwMode="auto">
          <a:xfrm>
            <a:off x="1244599" y="3073400"/>
            <a:ext cx="3775869" cy="2476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 6"/>
          <p:cNvPicPr/>
          <p:nvPr/>
        </p:nvPicPr>
        <p:blipFill rotWithShape="1">
          <a:blip r:embed="rId4"/>
          <a:srcRect l="33530" t="53445" r="33014" b="9838"/>
          <a:stretch/>
        </p:blipFill>
        <p:spPr bwMode="auto">
          <a:xfrm>
            <a:off x="4851400" y="3162300"/>
            <a:ext cx="4159250" cy="24765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 Box 61"/>
          <p:cNvSpPr txBox="1">
            <a:spLocks noChangeArrowheads="1"/>
          </p:cNvSpPr>
          <p:nvPr/>
        </p:nvSpPr>
        <p:spPr bwMode="auto">
          <a:xfrm>
            <a:off x="1244599" y="2734846"/>
            <a:ext cx="77692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réponse indicielle : 2 Abaques très utilisés</a:t>
            </a:r>
          </a:p>
        </p:txBody>
      </p:sp>
      <p:sp>
        <p:nvSpPr>
          <p:cNvPr id="9" name="Text Box 61"/>
          <p:cNvSpPr txBox="1">
            <a:spLocks noChangeArrowheads="1"/>
          </p:cNvSpPr>
          <p:nvPr/>
        </p:nvSpPr>
        <p:spPr bwMode="auto">
          <a:xfrm>
            <a:off x="2003425" y="4008079"/>
            <a:ext cx="1641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Dépassements relatifs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27214" y="5793273"/>
            <a:ext cx="2839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 fonction de l’amortissement</a:t>
            </a:r>
          </a:p>
        </p:txBody>
      </p:sp>
      <p:sp>
        <p:nvSpPr>
          <p:cNvPr id="11" name="Text Box 61"/>
          <p:cNvSpPr txBox="1">
            <a:spLocks noChangeArrowheads="1"/>
          </p:cNvSpPr>
          <p:nvPr/>
        </p:nvSpPr>
        <p:spPr bwMode="auto">
          <a:xfrm>
            <a:off x="5762624" y="3441700"/>
            <a:ext cx="22637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Temps de réponse réduit</a:t>
            </a:r>
          </a:p>
        </p:txBody>
      </p:sp>
    </p:spTree>
    <p:extLst>
      <p:ext uri="{BB962C8B-B14F-4D97-AF65-F5344CB8AC3E}">
        <p14:creationId xmlns:p14="http://schemas.microsoft.com/office/powerpoint/2010/main" val="18114241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50210" y="951110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6794500" y="1425545"/>
            <a:ext cx="2173432" cy="244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31900" y="1439783"/>
            <a:ext cx="530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1</a:t>
            </a:r>
            <a:r>
              <a:rPr lang="fr-FR" sz="1600" b="1" baseline="30000" dirty="0">
                <a:solidFill>
                  <a:srgbClr val="FF0000"/>
                </a:solidFill>
              </a:rPr>
              <a:t>ère</a:t>
            </a:r>
            <a:r>
              <a:rPr lang="fr-FR" sz="1600" b="1" dirty="0">
                <a:solidFill>
                  <a:srgbClr val="FF0000"/>
                </a:solidFill>
              </a:rPr>
              <a:t> étude </a:t>
            </a:r>
            <a:r>
              <a:rPr lang="fr-FR" sz="1600" b="1" dirty="0"/>
              <a:t>:</a:t>
            </a:r>
            <a:r>
              <a:rPr lang="fr-FR" sz="1600" dirty="0"/>
              <a:t> le sol est parfaitement plat donc </a:t>
            </a:r>
            <a:r>
              <a:rPr lang="fr-FR" sz="1600" dirty="0" err="1"/>
              <a:t>f</a:t>
            </a:r>
            <a:r>
              <a:rPr lang="fr-FR" sz="1600" baseline="-25000" dirty="0" err="1"/>
              <a:t>s</a:t>
            </a:r>
            <a:r>
              <a:rPr lang="fr-FR" sz="1600" dirty="0"/>
              <a:t>(t) = 0.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364210" y="403293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/>
              <a:t>On donne M = 50 kg, k = 2.10</a:t>
            </a:r>
            <a:r>
              <a:rPr lang="fr-FR" sz="1400" baseline="30000" dirty="0"/>
              <a:t>4</a:t>
            </a:r>
            <a:r>
              <a:rPr lang="fr-FR" sz="1400" dirty="0"/>
              <a:t> N/m  et </a:t>
            </a:r>
            <a:r>
              <a:rPr lang="fr-FR" sz="1400" dirty="0">
                <a:sym typeface="Symbol"/>
              </a:rPr>
              <a:t></a:t>
            </a:r>
            <a:r>
              <a:rPr lang="fr-FR" sz="1400" dirty="0"/>
              <a:t> = 3.10</a:t>
            </a:r>
            <a:r>
              <a:rPr lang="fr-FR" sz="1400" baseline="30000" dirty="0"/>
              <a:t>3</a:t>
            </a:r>
            <a:r>
              <a:rPr lang="fr-FR" sz="1400" dirty="0"/>
              <a:t> N s /m.</a:t>
            </a:r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45183" r="3251" b="17202"/>
          <a:stretch/>
        </p:blipFill>
        <p:spPr bwMode="auto">
          <a:xfrm>
            <a:off x="1231900" y="2486223"/>
            <a:ext cx="5803900" cy="1463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1231900" y="4384984"/>
            <a:ext cx="7736032" cy="1061829"/>
            <a:chOff x="1231900" y="4384984"/>
            <a:chExt cx="7736032" cy="1061829"/>
          </a:xfrm>
        </p:grpSpPr>
        <p:sp>
          <p:nvSpPr>
            <p:cNvPr id="10" name="Rectangle 9"/>
            <p:cNvSpPr/>
            <p:nvPr/>
          </p:nvSpPr>
          <p:spPr>
            <a:xfrm>
              <a:off x="1231900" y="4384984"/>
              <a:ext cx="7736032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400" i="1" dirty="0"/>
                <a:t>2. Déterminer la fonction de transfert                               sous forme canonique. Déterminer analytiquement puis numériquement le gain statique K, la pulsation propre </a:t>
              </a:r>
              <a:r>
                <a:rPr lang="fr-FR" sz="1400" i="1" dirty="0">
                  <a:sym typeface="Symbol"/>
                </a:rPr>
                <a:t></a:t>
              </a:r>
              <a:r>
                <a:rPr lang="fr-FR" sz="1400" i="1" baseline="-25000" dirty="0"/>
                <a:t>0</a:t>
              </a:r>
              <a:r>
                <a:rPr lang="fr-FR" sz="1400" i="1" dirty="0"/>
                <a:t> et le coefficient d’amortissement m. </a:t>
              </a:r>
              <a:endParaRPr lang="fr-FR" sz="1400" dirty="0"/>
            </a:p>
          </p:txBody>
        </p:sp>
        <p:graphicFrame>
          <p:nvGraphicFramePr>
            <p:cNvPr id="11" name="Obje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8441775"/>
                </p:ext>
              </p:extLst>
            </p:nvPr>
          </p:nvGraphicFramePr>
          <p:xfrm>
            <a:off x="4069628" y="4397601"/>
            <a:ext cx="1081088" cy="4674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876240" imgH="419040" progId="Equation.3">
                    <p:embed/>
                  </p:oleObj>
                </mc:Choice>
                <mc:Fallback>
                  <p:oleObj name="Équation" r:id="rId4" imgW="876240" imgH="419040" progId="Equation.3">
                    <p:embed/>
                    <p:pic>
                      <p:nvPicPr>
                        <p:cNvPr id="0" name="Obje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69628" y="4397601"/>
                          <a:ext cx="1081088" cy="4674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015411"/>
              </p:ext>
            </p:extLst>
          </p:nvPr>
        </p:nvGraphicFramePr>
        <p:xfrm>
          <a:off x="1364210" y="5357913"/>
          <a:ext cx="177006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6" imgW="1434960" imgH="583920" progId="Equation.3">
                  <p:embed/>
                </p:oleObj>
              </mc:Choice>
              <mc:Fallback>
                <p:oleObj name="Équation" r:id="rId6" imgW="1434960" imgH="583920" progId="Equation.3">
                  <p:embed/>
                  <p:pic>
                    <p:nvPicPr>
                      <p:cNvPr id="0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210" y="5357913"/>
                        <a:ext cx="1770062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/>
          <p:cNvSpPr/>
          <p:nvPr/>
        </p:nvSpPr>
        <p:spPr>
          <a:xfrm>
            <a:off x="3115230" y="5434113"/>
            <a:ext cx="16744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ym typeface="Symbol"/>
              </a:rPr>
              <a:t>  Gain statique = 1</a:t>
            </a:r>
            <a:endParaRPr lang="fr-FR" sz="1400" dirty="0"/>
          </a:p>
        </p:txBody>
      </p: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770998"/>
              </p:ext>
            </p:extLst>
          </p:nvPr>
        </p:nvGraphicFramePr>
        <p:xfrm>
          <a:off x="4892675" y="5339557"/>
          <a:ext cx="164782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8" imgW="1333440" imgH="444240" progId="Equation.3">
                  <p:embed/>
                </p:oleObj>
              </mc:Choice>
              <mc:Fallback>
                <p:oleObj name="Équation" r:id="rId8" imgW="1333440" imgH="444240" progId="Equation.3">
                  <p:embed/>
                  <p:pic>
                    <p:nvPicPr>
                      <p:cNvPr id="0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2675" y="5339557"/>
                        <a:ext cx="1647825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312328"/>
              </p:ext>
            </p:extLst>
          </p:nvPr>
        </p:nvGraphicFramePr>
        <p:xfrm>
          <a:off x="6599238" y="5383213"/>
          <a:ext cx="13335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0" imgW="1079280" imgH="419040" progId="Equation.3">
                  <p:embed/>
                </p:oleObj>
              </mc:Choice>
              <mc:Fallback>
                <p:oleObj name="Équation" r:id="rId10" imgW="1079280" imgH="419040" progId="Equation.3">
                  <p:embed/>
                  <p:pic>
                    <p:nvPicPr>
                      <p:cNvPr id="0" name="Obje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9238" y="5383213"/>
                        <a:ext cx="1333500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583777"/>
              </p:ext>
            </p:extLst>
          </p:nvPr>
        </p:nvGraphicFramePr>
        <p:xfrm>
          <a:off x="1371600" y="6011863"/>
          <a:ext cx="3492500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12" imgW="2831760" imgH="419040" progId="Equation.3">
                  <p:embed/>
                </p:oleObj>
              </mc:Choice>
              <mc:Fallback>
                <p:oleObj name="Équation" r:id="rId12" imgW="2831760" imgH="419040" progId="Equation.3">
                  <p:embed/>
                  <p:pic>
                    <p:nvPicPr>
                      <p:cNvPr id="0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6011863"/>
                        <a:ext cx="3492500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268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31900" y="1787059"/>
            <a:ext cx="5187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1 –Transformer les équations traduisant le fonctionnement du système et Donner le schéma-bloc du système : entrée </a:t>
            </a:r>
            <a:r>
              <a:rPr lang="fr-FR" sz="1400" i="1" dirty="0" err="1"/>
              <a:t>Yc</a:t>
            </a:r>
            <a:r>
              <a:rPr lang="fr-FR" sz="1400" i="1" dirty="0"/>
              <a:t>, sortie Y.</a:t>
            </a:r>
            <a:endParaRPr lang="fr-FR" sz="1400" dirty="0"/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</p:spTree>
    <p:extLst>
      <p:ext uri="{BB962C8B-B14F-4D97-AF65-F5344CB8AC3E}">
        <p14:creationId xmlns:p14="http://schemas.microsoft.com/office/powerpoint/2010/main" val="212652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287230" y="4731415"/>
            <a:ext cx="3949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On aurait un temps de réponse minimal avec </a:t>
            </a:r>
          </a:p>
          <a:p>
            <a:r>
              <a:rPr lang="fr-FR" sz="1600" dirty="0"/>
              <a:t>m = 0,7 donc </a:t>
            </a:r>
          </a:p>
        </p:txBody>
      </p:sp>
      <p:sp>
        <p:nvSpPr>
          <p:cNvPr id="2" name="Rectangle 1"/>
          <p:cNvSpPr/>
          <p:nvPr/>
        </p:nvSpPr>
        <p:spPr>
          <a:xfrm>
            <a:off x="3650210" y="951110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217640" y="1412774"/>
            <a:ext cx="7926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3. Déterminer l’équation de y(t) en réponse à un échelon x(t) de 50mm et donner l’allure de la réponse y(t)  </a:t>
            </a: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1287230" y="4201160"/>
            <a:ext cx="4344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4. Quelle valeur faudrait-il donner à </a:t>
            </a:r>
            <a:r>
              <a:rPr lang="fr-FR" sz="1400" i="1" dirty="0">
                <a:sym typeface="Symbol"/>
              </a:rPr>
              <a:t></a:t>
            </a:r>
            <a:r>
              <a:rPr lang="fr-FR" sz="1400" i="1" dirty="0"/>
              <a:t>. Pour avoir un temps de réponse minimal ?</a:t>
            </a:r>
            <a:endParaRPr lang="fr-FR" sz="1400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4" t="24444" r="16417" b="47704"/>
          <a:stretch/>
        </p:blipFill>
        <p:spPr bwMode="auto">
          <a:xfrm>
            <a:off x="5562600" y="1728441"/>
            <a:ext cx="3425304" cy="165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1" t="60444" r="59291" b="31730"/>
          <a:stretch/>
        </p:blipFill>
        <p:spPr bwMode="auto">
          <a:xfrm>
            <a:off x="1244601" y="1803400"/>
            <a:ext cx="34290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09" t="60444" r="32333" b="31730"/>
          <a:stretch/>
        </p:blipFill>
        <p:spPr bwMode="auto">
          <a:xfrm>
            <a:off x="1719810" y="2343150"/>
            <a:ext cx="34290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1" t="70066" r="58600" b="23903"/>
          <a:stretch/>
        </p:blipFill>
        <p:spPr bwMode="auto">
          <a:xfrm>
            <a:off x="1719810" y="2890835"/>
            <a:ext cx="351686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17640" y="3416300"/>
            <a:ext cx="77702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On modifie le coefficient d’amortissement visqueux </a:t>
            </a:r>
            <a:r>
              <a:rPr lang="fr-FR" sz="1600" dirty="0">
                <a:sym typeface="Symbol"/>
              </a:rPr>
              <a:t></a:t>
            </a:r>
            <a:r>
              <a:rPr lang="fr-FR" sz="1600" dirty="0"/>
              <a:t> et on soumet à nouveau le système à un échelon de déplacement x(t) égal à 50 </a:t>
            </a:r>
            <a:r>
              <a:rPr lang="fr-FR" sz="1600" dirty="0" err="1"/>
              <a:t>mm.</a:t>
            </a:r>
            <a:r>
              <a:rPr lang="fr-FR" sz="1600" dirty="0"/>
              <a:t> La réponse y(t) est donnée ci contre.</a:t>
            </a:r>
          </a:p>
        </p:txBody>
      </p:sp>
      <p:pic>
        <p:nvPicPr>
          <p:cNvPr id="553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6" t="25481" r="26667" b="11111"/>
          <a:stretch/>
        </p:blipFill>
        <p:spPr bwMode="auto">
          <a:xfrm>
            <a:off x="5895756" y="4026653"/>
            <a:ext cx="3155648" cy="24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257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fr-FR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397158"/>
              </p:ext>
            </p:extLst>
          </p:nvPr>
        </p:nvGraphicFramePr>
        <p:xfrm>
          <a:off x="1389063" y="5316190"/>
          <a:ext cx="17208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" imgW="1117440" imgH="761760" progId="Equation.3">
                  <p:embed/>
                </p:oleObj>
              </mc:Choice>
              <mc:Fallback>
                <p:oleObj name="Équation" r:id="rId4" imgW="1117440" imgH="761760" progId="Equation.3">
                  <p:embed/>
                  <p:pic>
                    <p:nvPicPr>
                      <p:cNvPr id="0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5316190"/>
                        <a:ext cx="17208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649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7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421" y="2613025"/>
            <a:ext cx="4496179" cy="38190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</p:spTree>
    <p:extLst>
      <p:ext uri="{BB962C8B-B14F-4D97-AF65-F5344CB8AC3E}">
        <p14:creationId xmlns:p14="http://schemas.microsoft.com/office/powerpoint/2010/main" val="202799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4" grpId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 temporelle et harmonique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8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30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1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2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3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4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pSp>
        <p:nvGrpSpPr>
          <p:cNvPr id="37" name="Groupe 80"/>
          <p:cNvGrpSpPr>
            <a:grpSpLocks/>
          </p:cNvGrpSpPr>
          <p:nvPr/>
        </p:nvGrpSpPr>
        <p:grpSpPr bwMode="auto">
          <a:xfrm>
            <a:off x="2627313" y="1543050"/>
            <a:ext cx="4841875" cy="3121025"/>
            <a:chOff x="2627313" y="1543050"/>
            <a:chExt cx="4841875" cy="3121025"/>
          </a:xfrm>
        </p:grpSpPr>
        <p:grpSp>
          <p:nvGrpSpPr>
            <p:cNvPr id="38" name="Groupe 70"/>
            <p:cNvGrpSpPr>
              <a:grpSpLocks/>
            </p:cNvGrpSpPr>
            <p:nvPr/>
          </p:nvGrpSpPr>
          <p:grpSpPr bwMode="auto">
            <a:xfrm>
              <a:off x="2627313" y="1543050"/>
              <a:ext cx="4841875" cy="736600"/>
              <a:chOff x="2684463" y="2228850"/>
              <a:chExt cx="4841875" cy="736600"/>
            </a:xfrm>
          </p:grpSpPr>
          <p:grpSp>
            <p:nvGrpSpPr>
              <p:cNvPr id="55" name="Groupe 62"/>
              <p:cNvGrpSpPr>
                <a:grpSpLocks/>
              </p:cNvGrpSpPr>
              <p:nvPr/>
            </p:nvGrpSpPr>
            <p:grpSpPr bwMode="auto">
              <a:xfrm>
                <a:off x="2684463" y="2330133"/>
                <a:ext cx="4841875" cy="635317"/>
                <a:chOff x="2684463" y="2330133"/>
                <a:chExt cx="4841875" cy="635317"/>
              </a:xfrm>
            </p:grpSpPr>
            <p:sp>
              <p:nvSpPr>
                <p:cNvPr id="57" name="Rectangle 33"/>
                <p:cNvSpPr>
                  <a:spLocks noChangeArrowheads="1"/>
                </p:cNvSpPr>
                <p:nvPr/>
              </p:nvSpPr>
              <p:spPr bwMode="auto">
                <a:xfrm>
                  <a:off x="4438650" y="2360613"/>
                  <a:ext cx="1327150" cy="60483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8" name="Rectangle 34"/>
                <p:cNvSpPr>
                  <a:spLocks noChangeArrowheads="1"/>
                </p:cNvSpPr>
                <p:nvPr/>
              </p:nvSpPr>
              <p:spPr bwMode="auto">
                <a:xfrm>
                  <a:off x="4821238" y="2451100"/>
                  <a:ext cx="663575" cy="4048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2400"/>
                    <a:t>H(p)</a:t>
                  </a:r>
                  <a:endParaRPr lang="fr-FR" sz="3600"/>
                </a:p>
              </p:txBody>
            </p:sp>
            <p:sp>
              <p:nvSpPr>
                <p:cNvPr id="59" name="Line 35"/>
                <p:cNvSpPr>
                  <a:spLocks noChangeShapeType="1"/>
                </p:cNvSpPr>
                <p:nvPr/>
              </p:nvSpPr>
              <p:spPr bwMode="auto">
                <a:xfrm>
                  <a:off x="2684463" y="2660650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" name="Rectangle 37"/>
                <p:cNvSpPr>
                  <a:spLocks noChangeArrowheads="1"/>
                </p:cNvSpPr>
                <p:nvPr/>
              </p:nvSpPr>
              <p:spPr bwMode="auto">
                <a:xfrm>
                  <a:off x="2689860" y="2330133"/>
                  <a:ext cx="1889125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>
                      <a:solidFill>
                        <a:srgbClr val="FF0000"/>
                      </a:solidFill>
                    </a:rPr>
                    <a:t>e(t) = δ (t) </a:t>
                  </a:r>
                </a:p>
              </p:txBody>
            </p:sp>
            <p:sp>
              <p:nvSpPr>
                <p:cNvPr id="61" name="Line 35"/>
                <p:cNvSpPr>
                  <a:spLocks noChangeShapeType="1"/>
                </p:cNvSpPr>
                <p:nvPr/>
              </p:nvSpPr>
              <p:spPr bwMode="auto">
                <a:xfrm>
                  <a:off x="5770563" y="2665413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56" name="ZoneTexte 55"/>
              <p:cNvSpPr txBox="1"/>
              <p:nvPr/>
            </p:nvSpPr>
            <p:spPr>
              <a:xfrm>
                <a:off x="5781675" y="2228850"/>
                <a:ext cx="1685925" cy="523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FR" sz="28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?</a:t>
                </a:r>
              </a:p>
            </p:txBody>
          </p:sp>
        </p:grpSp>
        <p:grpSp>
          <p:nvGrpSpPr>
            <p:cNvPr id="39" name="Groupe 71"/>
            <p:cNvGrpSpPr>
              <a:grpSpLocks/>
            </p:cNvGrpSpPr>
            <p:nvPr/>
          </p:nvGrpSpPr>
          <p:grpSpPr bwMode="auto">
            <a:xfrm>
              <a:off x="2627313" y="2740025"/>
              <a:ext cx="4841875" cy="727075"/>
              <a:chOff x="2732088" y="3086100"/>
              <a:chExt cx="4841875" cy="727075"/>
            </a:xfrm>
          </p:grpSpPr>
          <p:grpSp>
            <p:nvGrpSpPr>
              <p:cNvPr id="48" name="Groupe 63"/>
              <p:cNvGrpSpPr>
                <a:grpSpLocks/>
              </p:cNvGrpSpPr>
              <p:nvPr/>
            </p:nvGrpSpPr>
            <p:grpSpPr bwMode="auto">
              <a:xfrm>
                <a:off x="2732088" y="3177858"/>
                <a:ext cx="4841875" cy="635317"/>
                <a:chOff x="2732088" y="3177858"/>
                <a:chExt cx="4841875" cy="635317"/>
              </a:xfrm>
            </p:grpSpPr>
            <p:sp>
              <p:nvSpPr>
                <p:cNvPr id="50" name="Rectangle 33"/>
                <p:cNvSpPr>
                  <a:spLocks noChangeArrowheads="1"/>
                </p:cNvSpPr>
                <p:nvPr/>
              </p:nvSpPr>
              <p:spPr bwMode="auto">
                <a:xfrm>
                  <a:off x="4486275" y="3208338"/>
                  <a:ext cx="1327150" cy="60483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" name="Rectangle 34"/>
                <p:cNvSpPr>
                  <a:spLocks noChangeArrowheads="1"/>
                </p:cNvSpPr>
                <p:nvPr/>
              </p:nvSpPr>
              <p:spPr bwMode="auto">
                <a:xfrm>
                  <a:off x="4868863" y="3298825"/>
                  <a:ext cx="663575" cy="4048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2400"/>
                    <a:t>H(p)</a:t>
                  </a:r>
                  <a:endParaRPr lang="fr-FR" sz="3600"/>
                </a:p>
              </p:txBody>
            </p:sp>
            <p:sp>
              <p:nvSpPr>
                <p:cNvPr id="52" name="Line 35"/>
                <p:cNvSpPr>
                  <a:spLocks noChangeShapeType="1"/>
                </p:cNvSpPr>
                <p:nvPr/>
              </p:nvSpPr>
              <p:spPr bwMode="auto">
                <a:xfrm>
                  <a:off x="2732088" y="3508375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" name="Rectangle 37"/>
                <p:cNvSpPr>
                  <a:spLocks noChangeArrowheads="1"/>
                </p:cNvSpPr>
                <p:nvPr/>
              </p:nvSpPr>
              <p:spPr bwMode="auto">
                <a:xfrm>
                  <a:off x="2737485" y="3177858"/>
                  <a:ext cx="1889125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>
                      <a:solidFill>
                        <a:srgbClr val="FF0000"/>
                      </a:solidFill>
                    </a:rPr>
                    <a:t>e(t) = u(t) </a:t>
                  </a:r>
                </a:p>
              </p:txBody>
            </p:sp>
            <p:sp>
              <p:nvSpPr>
                <p:cNvPr id="54" name="Line 35"/>
                <p:cNvSpPr>
                  <a:spLocks noChangeShapeType="1"/>
                </p:cNvSpPr>
                <p:nvPr/>
              </p:nvSpPr>
              <p:spPr bwMode="auto">
                <a:xfrm>
                  <a:off x="5818188" y="3513138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9" name="ZoneTexte 48"/>
              <p:cNvSpPr txBox="1"/>
              <p:nvPr/>
            </p:nvSpPr>
            <p:spPr>
              <a:xfrm>
                <a:off x="5829300" y="3086100"/>
                <a:ext cx="1685925" cy="523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FR" sz="28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?</a:t>
                </a:r>
              </a:p>
            </p:txBody>
          </p:sp>
        </p:grpSp>
        <p:grpSp>
          <p:nvGrpSpPr>
            <p:cNvPr id="40" name="Groupe 72"/>
            <p:cNvGrpSpPr>
              <a:grpSpLocks/>
            </p:cNvGrpSpPr>
            <p:nvPr/>
          </p:nvGrpSpPr>
          <p:grpSpPr bwMode="auto">
            <a:xfrm>
              <a:off x="2627313" y="3927475"/>
              <a:ext cx="4841875" cy="736600"/>
              <a:chOff x="2665413" y="4191000"/>
              <a:chExt cx="4841875" cy="736600"/>
            </a:xfrm>
          </p:grpSpPr>
          <p:grpSp>
            <p:nvGrpSpPr>
              <p:cNvPr id="41" name="Groupe 64"/>
              <p:cNvGrpSpPr>
                <a:grpSpLocks/>
              </p:cNvGrpSpPr>
              <p:nvPr/>
            </p:nvGrpSpPr>
            <p:grpSpPr bwMode="auto">
              <a:xfrm>
                <a:off x="2665413" y="4292283"/>
                <a:ext cx="4841875" cy="635317"/>
                <a:chOff x="2665413" y="4292283"/>
                <a:chExt cx="4841875" cy="635317"/>
              </a:xfrm>
            </p:grpSpPr>
            <p:sp>
              <p:nvSpPr>
                <p:cNvPr id="43" name="Rectangle 33"/>
                <p:cNvSpPr>
                  <a:spLocks noChangeArrowheads="1"/>
                </p:cNvSpPr>
                <p:nvPr/>
              </p:nvSpPr>
              <p:spPr bwMode="auto">
                <a:xfrm>
                  <a:off x="4419600" y="4322763"/>
                  <a:ext cx="1327150" cy="604837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" name="Rectangle 34"/>
                <p:cNvSpPr>
                  <a:spLocks noChangeArrowheads="1"/>
                </p:cNvSpPr>
                <p:nvPr/>
              </p:nvSpPr>
              <p:spPr bwMode="auto">
                <a:xfrm>
                  <a:off x="4802188" y="4413250"/>
                  <a:ext cx="663575" cy="4048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2400"/>
                    <a:t>H(p)</a:t>
                  </a:r>
                  <a:endParaRPr lang="fr-FR" sz="3600"/>
                </a:p>
              </p:txBody>
            </p:sp>
            <p:sp>
              <p:nvSpPr>
                <p:cNvPr id="45" name="Line 35"/>
                <p:cNvSpPr>
                  <a:spLocks noChangeShapeType="1"/>
                </p:cNvSpPr>
                <p:nvPr/>
              </p:nvSpPr>
              <p:spPr bwMode="auto">
                <a:xfrm>
                  <a:off x="2665413" y="4622800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" name="Rectangle 37"/>
                <p:cNvSpPr>
                  <a:spLocks noChangeArrowheads="1"/>
                </p:cNvSpPr>
                <p:nvPr/>
              </p:nvSpPr>
              <p:spPr bwMode="auto">
                <a:xfrm>
                  <a:off x="2670810" y="4292283"/>
                  <a:ext cx="1889125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>
                      <a:solidFill>
                        <a:srgbClr val="FF0000"/>
                      </a:solidFill>
                    </a:rPr>
                    <a:t>e(t) = t.u(t) </a:t>
                  </a: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auto">
                <a:xfrm>
                  <a:off x="5751513" y="4627563"/>
                  <a:ext cx="1755775" cy="3175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2" name="ZoneTexte 41"/>
              <p:cNvSpPr txBox="1"/>
              <p:nvPr/>
            </p:nvSpPr>
            <p:spPr>
              <a:xfrm>
                <a:off x="5781675" y="4191000"/>
                <a:ext cx="1685925" cy="52387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fr-FR" sz="28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?</a:t>
                </a:r>
              </a:p>
            </p:txBody>
          </p:sp>
        </p:grpSp>
      </p:grpSp>
      <p:grpSp>
        <p:nvGrpSpPr>
          <p:cNvPr id="62" name="Groupe 73"/>
          <p:cNvGrpSpPr>
            <a:grpSpLocks/>
          </p:cNvGrpSpPr>
          <p:nvPr/>
        </p:nvGrpSpPr>
        <p:grpSpPr bwMode="auto">
          <a:xfrm>
            <a:off x="2627313" y="5381625"/>
            <a:ext cx="4841875" cy="746125"/>
            <a:chOff x="2665413" y="5257800"/>
            <a:chExt cx="4841875" cy="746125"/>
          </a:xfrm>
        </p:grpSpPr>
        <p:grpSp>
          <p:nvGrpSpPr>
            <p:cNvPr id="63" name="Groupe 65"/>
            <p:cNvGrpSpPr>
              <a:grpSpLocks/>
            </p:cNvGrpSpPr>
            <p:nvPr/>
          </p:nvGrpSpPr>
          <p:grpSpPr bwMode="auto">
            <a:xfrm>
              <a:off x="2665413" y="5368608"/>
              <a:ext cx="4841875" cy="635317"/>
              <a:chOff x="2665413" y="5368608"/>
              <a:chExt cx="4841875" cy="635317"/>
            </a:xfrm>
          </p:grpSpPr>
          <p:sp>
            <p:nvSpPr>
              <p:cNvPr id="65" name="Rectangle 33"/>
              <p:cNvSpPr>
                <a:spLocks noChangeArrowheads="1"/>
              </p:cNvSpPr>
              <p:nvPr/>
            </p:nvSpPr>
            <p:spPr bwMode="auto">
              <a:xfrm>
                <a:off x="4419600" y="5399088"/>
                <a:ext cx="1327150" cy="604837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4802188" y="5489575"/>
                <a:ext cx="663575" cy="404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2400"/>
                  <a:t>H(p)</a:t>
                </a:r>
                <a:endParaRPr lang="fr-FR" sz="3600"/>
              </a:p>
            </p:txBody>
          </p:sp>
          <p:sp>
            <p:nvSpPr>
              <p:cNvPr id="67" name="Line 35"/>
              <p:cNvSpPr>
                <a:spLocks noChangeShapeType="1"/>
              </p:cNvSpPr>
              <p:nvPr/>
            </p:nvSpPr>
            <p:spPr bwMode="auto">
              <a:xfrm>
                <a:off x="2665413" y="5699125"/>
                <a:ext cx="17557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Rectangle 37"/>
              <p:cNvSpPr>
                <a:spLocks noChangeArrowheads="1"/>
              </p:cNvSpPr>
              <p:nvPr/>
            </p:nvSpPr>
            <p:spPr bwMode="auto">
              <a:xfrm>
                <a:off x="2670810" y="5368608"/>
                <a:ext cx="1889125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>
                    <a:solidFill>
                      <a:srgbClr val="0000FF"/>
                    </a:solidFill>
                  </a:rPr>
                  <a:t>e(t) = e</a:t>
                </a:r>
                <a:r>
                  <a:rPr lang="fr-FR" baseline="-25000">
                    <a:solidFill>
                      <a:srgbClr val="0000FF"/>
                    </a:solidFill>
                  </a:rPr>
                  <a:t>0</a:t>
                </a:r>
                <a:r>
                  <a:rPr lang="fr-FR">
                    <a:solidFill>
                      <a:srgbClr val="0000FF"/>
                    </a:solidFill>
                  </a:rPr>
                  <a:t> sin (</a:t>
                </a:r>
                <a:r>
                  <a:rPr lang="fr-FR">
                    <a:solidFill>
                      <a:srgbClr val="0000FF"/>
                    </a:solidFill>
                    <a:sym typeface="Symbol" pitchFamily="18" charset="2"/>
                  </a:rPr>
                  <a:t></a:t>
                </a:r>
                <a:r>
                  <a:rPr lang="fr-FR">
                    <a:solidFill>
                      <a:srgbClr val="0000FF"/>
                    </a:solidFill>
                  </a:rPr>
                  <a:t>.t) </a:t>
                </a:r>
              </a:p>
            </p:txBody>
          </p:sp>
          <p:sp>
            <p:nvSpPr>
              <p:cNvPr id="69" name="Line 35"/>
              <p:cNvSpPr>
                <a:spLocks noChangeShapeType="1"/>
              </p:cNvSpPr>
              <p:nvPr/>
            </p:nvSpPr>
            <p:spPr bwMode="auto">
              <a:xfrm>
                <a:off x="5751513" y="5703888"/>
                <a:ext cx="1755775" cy="31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4" name="ZoneTexte 63"/>
            <p:cNvSpPr txBox="1"/>
            <p:nvPr/>
          </p:nvSpPr>
          <p:spPr>
            <a:xfrm>
              <a:off x="5781675" y="5257800"/>
              <a:ext cx="1685925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fr-FR" sz="28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?</a:t>
              </a:r>
            </a:p>
          </p:txBody>
        </p:sp>
      </p:grpSp>
      <p:sp>
        <p:nvSpPr>
          <p:cNvPr id="70" name="ZoneTexte 69"/>
          <p:cNvSpPr txBox="1"/>
          <p:nvPr/>
        </p:nvSpPr>
        <p:spPr>
          <a:xfrm rot="16200000">
            <a:off x="598488" y="2963863"/>
            <a:ext cx="3227387" cy="369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 Temporelle</a:t>
            </a:r>
          </a:p>
        </p:txBody>
      </p:sp>
      <p:sp>
        <p:nvSpPr>
          <p:cNvPr id="71" name="ZoneTexte 70"/>
          <p:cNvSpPr txBox="1"/>
          <p:nvPr/>
        </p:nvSpPr>
        <p:spPr>
          <a:xfrm rot="16200000">
            <a:off x="1507332" y="5420518"/>
            <a:ext cx="1447800" cy="646113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Analyse</a:t>
            </a:r>
          </a:p>
          <a:p>
            <a:pPr algn="ctr">
              <a:defRPr/>
            </a:pPr>
            <a:r>
              <a:rPr lang="fr-FR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harmonique</a:t>
            </a:r>
          </a:p>
        </p:txBody>
      </p:sp>
      <p:grpSp>
        <p:nvGrpSpPr>
          <p:cNvPr id="72" name="Groupe 81"/>
          <p:cNvGrpSpPr>
            <a:grpSpLocks/>
          </p:cNvGrpSpPr>
          <p:nvPr/>
        </p:nvGrpSpPr>
        <p:grpSpPr bwMode="auto">
          <a:xfrm>
            <a:off x="7515225" y="1638300"/>
            <a:ext cx="1476375" cy="3143250"/>
            <a:chOff x="7515225" y="1638300"/>
            <a:chExt cx="1476172" cy="3143250"/>
          </a:xfrm>
        </p:grpSpPr>
        <p:sp>
          <p:nvSpPr>
            <p:cNvPr id="73" name="ZoneTexte 72"/>
            <p:cNvSpPr txBox="1"/>
            <p:nvPr/>
          </p:nvSpPr>
          <p:spPr>
            <a:xfrm>
              <a:off x="7896173" y="2752725"/>
              <a:ext cx="1095224" cy="9239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Précision</a:t>
              </a:r>
            </a:p>
            <a:p>
              <a:pPr algn="ctr">
                <a:defRPr/>
              </a:pPr>
              <a:endPara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>
                <a:defRPr/>
              </a:pPr>
              <a:r>
                <a:rPr lang="fr-FR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Rapidité</a:t>
              </a:r>
            </a:p>
          </p:txBody>
        </p:sp>
        <p:sp>
          <p:nvSpPr>
            <p:cNvPr id="74" name="Rectangle avec flèche vers la droite 73"/>
            <p:cNvSpPr/>
            <p:nvPr/>
          </p:nvSpPr>
          <p:spPr>
            <a:xfrm>
              <a:off x="7515225" y="1638300"/>
              <a:ext cx="428566" cy="3143250"/>
            </a:xfrm>
            <a:prstGeom prst="rightArrowCallout">
              <a:avLst>
                <a:gd name="adj1" fmla="val 20556"/>
                <a:gd name="adj2" fmla="val 53889"/>
                <a:gd name="adj3" fmla="val 38334"/>
                <a:gd name="adj4" fmla="val 2833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grpSp>
        <p:nvGrpSpPr>
          <p:cNvPr id="75" name="Groupe 82"/>
          <p:cNvGrpSpPr>
            <a:grpSpLocks/>
          </p:cNvGrpSpPr>
          <p:nvPr/>
        </p:nvGrpSpPr>
        <p:grpSpPr bwMode="auto">
          <a:xfrm>
            <a:off x="7524750" y="5391150"/>
            <a:ext cx="1443038" cy="923925"/>
            <a:chOff x="7524750" y="5391149"/>
            <a:chExt cx="1443553" cy="923925"/>
          </a:xfrm>
        </p:grpSpPr>
        <p:sp>
          <p:nvSpPr>
            <p:cNvPr id="76" name="ZoneTexte 75"/>
            <p:cNvSpPr txBox="1"/>
            <p:nvPr/>
          </p:nvSpPr>
          <p:spPr>
            <a:xfrm>
              <a:off x="7963056" y="5648324"/>
              <a:ext cx="1005247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Stabilité</a:t>
              </a:r>
            </a:p>
          </p:txBody>
        </p:sp>
        <p:sp>
          <p:nvSpPr>
            <p:cNvPr id="77" name="Rectangle avec flèche vers la droite 76"/>
            <p:cNvSpPr/>
            <p:nvPr/>
          </p:nvSpPr>
          <p:spPr>
            <a:xfrm>
              <a:off x="7524750" y="5391149"/>
              <a:ext cx="428778" cy="923925"/>
            </a:xfrm>
            <a:prstGeom prst="rightArrowCallout">
              <a:avLst>
                <a:gd name="adj1" fmla="val 20556"/>
                <a:gd name="adj2" fmla="val 53889"/>
                <a:gd name="adj3" fmla="val 38334"/>
                <a:gd name="adj4" fmla="val 28333"/>
              </a:avLst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</p:grpSp>
      <p:sp>
        <p:nvSpPr>
          <p:cNvPr id="79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80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</p:spTree>
    <p:extLst>
      <p:ext uri="{BB962C8B-B14F-4D97-AF65-F5344CB8AC3E}">
        <p14:creationId xmlns:p14="http://schemas.microsoft.com/office/powerpoint/2010/main" val="66179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 fréquentielle ou harmonique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1285875" y="1476375"/>
            <a:ext cx="7648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 u="sng"/>
              <a:t>Définition : </a:t>
            </a:r>
            <a:r>
              <a:rPr lang="fr-FR"/>
              <a:t>	On étudie la réponse d'un système soumis en entrée à un 			signal sinusoïdal  </a:t>
            </a:r>
            <a:r>
              <a:rPr lang="fr-FR" b="1" u="sng"/>
              <a:t>en régime permanent.</a:t>
            </a:r>
          </a:p>
        </p:txBody>
      </p:sp>
      <p:grpSp>
        <p:nvGrpSpPr>
          <p:cNvPr id="33" name="Group 40"/>
          <p:cNvGrpSpPr>
            <a:grpSpLocks/>
          </p:cNvGrpSpPr>
          <p:nvPr/>
        </p:nvGrpSpPr>
        <p:grpSpPr bwMode="auto">
          <a:xfrm>
            <a:off x="2679700" y="2360613"/>
            <a:ext cx="5354638" cy="604837"/>
            <a:chOff x="1688" y="1487"/>
            <a:chExt cx="3373" cy="381"/>
          </a:xfrm>
        </p:grpSpPr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796" y="1487"/>
              <a:ext cx="836" cy="38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3037" y="1544"/>
              <a:ext cx="418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2400"/>
                <a:t>H(p)</a:t>
              </a:r>
              <a:endParaRPr lang="fr-FR" sz="3600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691" y="1676"/>
              <a:ext cx="1106" cy="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3650" y="1698"/>
              <a:ext cx="1411" cy="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1688" y="1487"/>
              <a:ext cx="119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/>
                <a:t>e(t) = e</a:t>
              </a:r>
              <a:r>
                <a:rPr lang="fr-FR" baseline="-25000"/>
                <a:t>0</a:t>
              </a:r>
              <a:r>
                <a:rPr lang="fr-FR"/>
                <a:t> sin (</a:t>
              </a:r>
              <a:r>
                <a:rPr lang="fr-FR">
                  <a:sym typeface="Symbol" pitchFamily="18" charset="2"/>
                </a:rPr>
                <a:t></a:t>
              </a:r>
              <a:r>
                <a:rPr lang="fr-FR"/>
                <a:t>.t) </a:t>
              </a:r>
            </a:p>
          </p:txBody>
        </p:sp>
      </p:grpSp>
      <p:sp>
        <p:nvSpPr>
          <p:cNvPr id="39" name="Text Box 39"/>
          <p:cNvSpPr txBox="1">
            <a:spLocks noChangeArrowheads="1"/>
          </p:cNvSpPr>
          <p:nvPr/>
        </p:nvSpPr>
        <p:spPr bwMode="auto">
          <a:xfrm>
            <a:off x="5880100" y="2357438"/>
            <a:ext cx="2203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s(t) = s</a:t>
            </a:r>
            <a:r>
              <a:rPr lang="fr-FR" baseline="-25000"/>
              <a:t>0</a:t>
            </a:r>
            <a:r>
              <a:rPr lang="fr-FR"/>
              <a:t> sin (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.t + </a:t>
            </a:r>
            <a:r>
              <a:rPr lang="fr-FR">
                <a:sym typeface="Symbol" pitchFamily="18" charset="2"/>
              </a:rPr>
              <a:t></a:t>
            </a:r>
            <a:r>
              <a:rPr lang="fr-FR"/>
              <a:t> ) </a:t>
            </a:r>
          </a:p>
        </p:txBody>
      </p:sp>
      <p:sp>
        <p:nvSpPr>
          <p:cNvPr id="40" name="Rectangle 41"/>
          <p:cNvSpPr>
            <a:spLocks noChangeArrowheads="1"/>
          </p:cNvSpPr>
          <p:nvPr/>
        </p:nvSpPr>
        <p:spPr bwMode="auto">
          <a:xfrm>
            <a:off x="1219200" y="3319463"/>
            <a:ext cx="28638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fr-FR" dirty="0"/>
              <a:t>On pose</a:t>
            </a:r>
            <a:r>
              <a:rPr lang="fr-FR" sz="2400" dirty="0"/>
              <a:t> 	</a:t>
            </a:r>
            <a:r>
              <a:rPr lang="fr-FR" sz="2400" u="sng" dirty="0"/>
              <a:t>e</a:t>
            </a:r>
            <a:r>
              <a:rPr lang="fr-FR" sz="2400" dirty="0"/>
              <a:t> = e</a:t>
            </a:r>
            <a:r>
              <a:rPr lang="fr-FR" sz="2400" baseline="-25000" dirty="0"/>
              <a:t>0</a:t>
            </a:r>
            <a:r>
              <a:rPr lang="fr-FR" sz="2400" dirty="0"/>
              <a:t> e </a:t>
            </a:r>
            <a:r>
              <a:rPr lang="fr-FR" sz="2400" baseline="30000" dirty="0" err="1"/>
              <a:t>j</a:t>
            </a:r>
            <a:r>
              <a:rPr lang="fr-FR" sz="2400" baseline="30000" dirty="0" err="1">
                <a:sym typeface="Symbol" pitchFamily="18" charset="2"/>
              </a:rPr>
              <a:t></a:t>
            </a:r>
            <a:r>
              <a:rPr lang="fr-FR" sz="2400" baseline="30000" dirty="0" err="1"/>
              <a:t>t</a:t>
            </a:r>
            <a:endParaRPr lang="fr-FR" sz="2400" dirty="0">
              <a:sym typeface="Symbol" pitchFamily="18" charset="2"/>
            </a:endParaRPr>
          </a:p>
          <a:p>
            <a:pPr eaLnBrk="0" hangingPunct="0"/>
            <a:r>
              <a:rPr lang="fr-FR" dirty="0">
                <a:sym typeface="Symbol" pitchFamily="18" charset="2"/>
              </a:rPr>
              <a:t>     et</a:t>
            </a:r>
            <a:r>
              <a:rPr lang="fr-FR" sz="2400" dirty="0">
                <a:sym typeface="Symbol" pitchFamily="18" charset="2"/>
              </a:rPr>
              <a:t>  	</a:t>
            </a:r>
            <a:r>
              <a:rPr lang="fr-FR" sz="2400" u="sng" dirty="0">
                <a:sym typeface="Symbol" pitchFamily="18" charset="2"/>
              </a:rPr>
              <a:t>s</a:t>
            </a:r>
            <a:r>
              <a:rPr lang="fr-FR" sz="2400" dirty="0">
                <a:sym typeface="Symbol" pitchFamily="18" charset="2"/>
              </a:rPr>
              <a:t> = s</a:t>
            </a:r>
            <a:r>
              <a:rPr lang="fr-FR" sz="2400" baseline="-25000" dirty="0">
                <a:sym typeface="Symbol" pitchFamily="18" charset="2"/>
              </a:rPr>
              <a:t>0</a:t>
            </a:r>
            <a:r>
              <a:rPr lang="fr-FR" sz="2400" dirty="0">
                <a:sym typeface="Symbol" pitchFamily="18" charset="2"/>
              </a:rPr>
              <a:t> e </a:t>
            </a:r>
            <a:r>
              <a:rPr lang="fr-FR" sz="2400" baseline="30000" dirty="0">
                <a:sym typeface="Symbol" pitchFamily="18" charset="2"/>
              </a:rPr>
              <a:t>j(</a:t>
            </a:r>
            <a:r>
              <a:rPr lang="fr-FR" sz="2400" baseline="30000" dirty="0"/>
              <a:t>t+</a:t>
            </a:r>
            <a:r>
              <a:rPr lang="fr-FR" sz="2400" baseline="30000" dirty="0">
                <a:sym typeface="Symbol" pitchFamily="18" charset="2"/>
              </a:rPr>
              <a:t></a:t>
            </a:r>
            <a:r>
              <a:rPr lang="fr-FR" sz="2400" baseline="30000" dirty="0"/>
              <a:t>)</a:t>
            </a:r>
            <a:r>
              <a:rPr lang="fr-FR" sz="2400" dirty="0">
                <a:sym typeface="Symbol" pitchFamily="18" charset="2"/>
              </a:rPr>
              <a:t> :</a:t>
            </a:r>
          </a:p>
        </p:txBody>
      </p:sp>
      <p:sp>
        <p:nvSpPr>
          <p:cNvPr id="41" name="Rectangle 43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42" name="Object 42"/>
          <p:cNvGraphicFramePr>
            <a:graphicFrameLocks noChangeAspect="1"/>
          </p:cNvGraphicFramePr>
          <p:nvPr/>
        </p:nvGraphicFramePr>
        <p:xfrm>
          <a:off x="4733925" y="3205163"/>
          <a:ext cx="37719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3100" imgH="482600" progId="Equation.DSMT4">
                  <p:embed/>
                </p:oleObj>
              </mc:Choice>
              <mc:Fallback>
                <p:oleObj name="Equation" r:id="rId5" imgW="19431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3925" y="3205163"/>
                        <a:ext cx="37719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Text Box 44"/>
          <p:cNvSpPr txBox="1">
            <a:spLocks noChangeArrowheads="1"/>
          </p:cNvSpPr>
          <p:nvPr/>
        </p:nvSpPr>
        <p:spPr bwMode="auto">
          <a:xfrm>
            <a:off x="5337175" y="4105275"/>
            <a:ext cx="2582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1600" i="1"/>
              <a:t>On remplace « p » par « j</a:t>
            </a:r>
            <a:r>
              <a:rPr lang="fr-FR" sz="1600" i="1">
                <a:sym typeface="Symbol" pitchFamily="18" charset="2"/>
              </a:rPr>
              <a:t> »</a:t>
            </a:r>
          </a:p>
        </p:txBody>
      </p:sp>
      <p:sp>
        <p:nvSpPr>
          <p:cNvPr id="44" name="Rectangle 45"/>
          <p:cNvSpPr>
            <a:spLocks noChangeArrowheads="1"/>
          </p:cNvSpPr>
          <p:nvPr/>
        </p:nvSpPr>
        <p:spPr bwMode="auto">
          <a:xfrm>
            <a:off x="1214438" y="4587875"/>
            <a:ext cx="7929562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fr-FR">
                <a:solidFill>
                  <a:srgbClr val="0000FF"/>
                </a:solidFill>
              </a:rPr>
              <a:t>Le module de H(j</a:t>
            </a:r>
            <a:r>
              <a:rPr lang="fr-FR">
                <a:solidFill>
                  <a:srgbClr val="0000FF"/>
                </a:solidFill>
                <a:sym typeface="Symbol" pitchFamily="18" charset="2"/>
              </a:rPr>
              <a:t></a:t>
            </a:r>
            <a:r>
              <a:rPr lang="fr-FR">
                <a:solidFill>
                  <a:srgbClr val="0000FF"/>
                </a:solidFill>
              </a:rPr>
              <a:t>)</a:t>
            </a:r>
            <a:r>
              <a:rPr lang="fr-FR"/>
              <a:t> donne donc le </a:t>
            </a:r>
            <a:r>
              <a:rPr lang="fr-FR" sz="2000" b="1" u="sng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gain G</a:t>
            </a:r>
            <a:r>
              <a:rPr lang="fr-FR">
                <a:sym typeface="Symbol" pitchFamily="18" charset="2"/>
              </a:rPr>
              <a:t> du système :</a:t>
            </a:r>
          </a:p>
          <a:p>
            <a:pPr eaLnBrk="0" hangingPunct="0">
              <a:defRPr/>
            </a:pPr>
            <a:r>
              <a:rPr lang="fr-FR">
                <a:sym typeface="Symbol" pitchFamily="18" charset="2"/>
              </a:rPr>
              <a:t>			</a:t>
            </a:r>
            <a:r>
              <a:rPr lang="fr-FR" sz="1600" i="1">
                <a:latin typeface="Comic Sans MS" pitchFamily="66" charset="0"/>
                <a:sym typeface="Symbol" pitchFamily="18" charset="2"/>
              </a:rPr>
              <a:t>rapport entre les amplitudes d'entrée et de sortie</a:t>
            </a:r>
          </a:p>
        </p:txBody>
      </p:sp>
      <p:sp>
        <p:nvSpPr>
          <p:cNvPr id="45" name="Text Box 46"/>
          <p:cNvSpPr txBox="1">
            <a:spLocks noChangeArrowheads="1"/>
          </p:cNvSpPr>
          <p:nvPr/>
        </p:nvSpPr>
        <p:spPr bwMode="auto">
          <a:xfrm>
            <a:off x="1244600" y="5575300"/>
            <a:ext cx="74485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>
                <a:solidFill>
                  <a:srgbClr val="FF6600"/>
                </a:solidFill>
              </a:rPr>
              <a:t>L'argument de H(j</a:t>
            </a:r>
            <a:r>
              <a:rPr lang="fr-FR">
                <a:solidFill>
                  <a:srgbClr val="FF6600"/>
                </a:solidFill>
                <a:sym typeface="Symbol" pitchFamily="18" charset="2"/>
              </a:rPr>
              <a:t></a:t>
            </a:r>
            <a:r>
              <a:rPr lang="fr-FR">
                <a:solidFill>
                  <a:srgbClr val="FF6600"/>
                </a:solidFill>
              </a:rPr>
              <a:t>)</a:t>
            </a:r>
            <a:r>
              <a:rPr lang="fr-FR"/>
              <a:t> donne le </a:t>
            </a:r>
            <a:r>
              <a:rPr lang="fr-FR" sz="2000" b="1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déphasage  </a:t>
            </a:r>
            <a:r>
              <a:rPr lang="fr-FR" sz="2000" b="1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</a:t>
            </a:r>
            <a:r>
              <a:rPr lang="fr-FR"/>
              <a:t> entre l'entrée et la sortie :</a:t>
            </a:r>
          </a:p>
          <a:p>
            <a:pPr>
              <a:spcBef>
                <a:spcPct val="50000"/>
              </a:spcBef>
              <a:defRPr/>
            </a:pPr>
            <a:r>
              <a:rPr lang="fr-FR"/>
              <a:t>			</a:t>
            </a:r>
            <a:r>
              <a:rPr lang="fr-FR" sz="1600" i="1">
                <a:latin typeface="Comic Sans MS" pitchFamily="66" charset="0"/>
              </a:rPr>
              <a:t>retard de la sortie sur l’entrée</a:t>
            </a:r>
          </a:p>
        </p:txBody>
      </p:sp>
      <p:pic>
        <p:nvPicPr>
          <p:cNvPr id="47" name="Image 46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3" t="28981" r="15507" b="22599"/>
          <a:stretch/>
        </p:blipFill>
        <p:spPr bwMode="auto">
          <a:xfrm>
            <a:off x="2834095" y="3029222"/>
            <a:ext cx="4690247" cy="31765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661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0" grpId="0"/>
      <p:bldP spid="43" grpId="0"/>
      <p:bldP spid="44" grpId="0"/>
      <p:bldP spid="4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diagramme de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6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40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2" name="Text Box 45"/>
          <p:cNvSpPr txBox="1">
            <a:spLocks noChangeArrowheads="1"/>
          </p:cNvSpPr>
          <p:nvPr/>
        </p:nvSpPr>
        <p:spPr bwMode="auto">
          <a:xfrm>
            <a:off x="1193800" y="1516063"/>
            <a:ext cx="769778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fr-FR"/>
              <a:t>On représente H(j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) sur </a:t>
            </a:r>
            <a:r>
              <a:rPr lang="fr-FR" b="1"/>
              <a:t>2</a:t>
            </a:r>
            <a:r>
              <a:rPr lang="fr-FR"/>
              <a:t> </a:t>
            </a:r>
            <a:r>
              <a:rPr lang="fr-FR" b="1"/>
              <a:t>courbes alignées </a:t>
            </a:r>
            <a:r>
              <a:rPr lang="fr-FR"/>
              <a:t>en fonction de </a:t>
            </a:r>
            <a:r>
              <a:rPr lang="fr-FR">
                <a:sym typeface="Symbol" pitchFamily="18" charset="2"/>
              </a:rPr>
              <a:t></a:t>
            </a:r>
            <a:endParaRPr lang="fr-FR"/>
          </a:p>
          <a:p>
            <a:pPr>
              <a:defRPr/>
            </a:pPr>
            <a:r>
              <a:rPr lang="fr-FR"/>
              <a:t>L’échelle est semi-logarithmique : abscisses graduées en log(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) </a:t>
            </a:r>
          </a:p>
          <a:p>
            <a:pPr>
              <a:defRPr/>
            </a:pPr>
            <a:endParaRPr lang="fr-FR"/>
          </a:p>
          <a:p>
            <a:pPr>
              <a:defRPr/>
            </a:pPr>
            <a:endParaRPr lang="fr-FR"/>
          </a:p>
          <a:p>
            <a:pPr>
              <a:buFontTx/>
              <a:buChar char="-"/>
              <a:defRPr/>
            </a:pPr>
            <a:r>
              <a:rPr lang="fr-FR"/>
              <a:t> le </a:t>
            </a:r>
            <a:r>
              <a:rPr lang="fr-FR">
                <a:solidFill>
                  <a:srgbClr val="0000FF"/>
                </a:solidFill>
              </a:rPr>
              <a:t>gain G</a:t>
            </a:r>
            <a:r>
              <a:rPr lang="fr-FR" baseline="-25000">
                <a:solidFill>
                  <a:srgbClr val="0000FF"/>
                </a:solidFill>
              </a:rPr>
              <a:t>dB</a:t>
            </a:r>
            <a:r>
              <a:rPr lang="fr-FR"/>
              <a:t> en décibels (dB) : </a:t>
            </a:r>
          </a:p>
          <a:p>
            <a:pPr>
              <a:defRPr/>
            </a:pPr>
            <a:r>
              <a:rPr lang="fr-FR"/>
              <a:t>	</a:t>
            </a: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 = 20 log | H(j</a:t>
            </a: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</a:t>
            </a:r>
            <a:r>
              <a:rPr lang="fr-FR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)|</a:t>
            </a:r>
          </a:p>
          <a:p>
            <a:pPr>
              <a:defRPr/>
            </a:pPr>
            <a:endParaRPr lang="fr-FR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fr-FR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Char char="-"/>
              <a:defRPr/>
            </a:pPr>
            <a:r>
              <a:rPr lang="fr-FR"/>
              <a:t> la </a:t>
            </a:r>
            <a:r>
              <a:rPr lang="fr-FR">
                <a:solidFill>
                  <a:srgbClr val="FF6600"/>
                </a:solidFill>
              </a:rPr>
              <a:t>phase </a:t>
            </a:r>
            <a:r>
              <a:rPr lang="fr-FR">
                <a:solidFill>
                  <a:srgbClr val="FF6600"/>
                </a:solidFill>
                <a:sym typeface="Symbol" pitchFamily="18" charset="2"/>
              </a:rPr>
              <a:t></a:t>
            </a:r>
            <a:r>
              <a:rPr lang="fr-FR"/>
              <a:t> en degrés ou radians :</a:t>
            </a:r>
          </a:p>
          <a:p>
            <a:pPr lvl="2">
              <a:defRPr/>
            </a:pP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</a:t>
            </a:r>
            <a:r>
              <a:rPr lang="nl-NL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= Arg (H(j</a:t>
            </a:r>
            <a:r>
              <a:rPr lang="fr-FR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</a:t>
            </a:r>
            <a:r>
              <a:rPr lang="nl-NL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))</a:t>
            </a:r>
            <a:endParaRPr lang="fr-FR" b="1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" name="Text Box 72"/>
          <p:cNvSpPr txBox="1">
            <a:spLocks noChangeArrowheads="1"/>
          </p:cNvSpPr>
          <p:nvPr/>
        </p:nvSpPr>
        <p:spPr bwMode="auto">
          <a:xfrm>
            <a:off x="1187450" y="4743450"/>
            <a:ext cx="36671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u="sng"/>
              <a:t>Intérêt :</a:t>
            </a:r>
            <a:r>
              <a:rPr lang="fr-FR"/>
              <a:t> </a:t>
            </a:r>
          </a:p>
          <a:p>
            <a:pPr eaLnBrk="1" hangingPunct="1"/>
            <a:r>
              <a:rPr lang="fr-FR"/>
              <a:t>si   H = H</a:t>
            </a:r>
            <a:r>
              <a:rPr lang="fr-FR" baseline="-25000"/>
              <a:t>1</a:t>
            </a:r>
            <a:r>
              <a:rPr lang="fr-FR"/>
              <a:t> . H</a:t>
            </a:r>
            <a:r>
              <a:rPr lang="fr-FR" baseline="-25000"/>
              <a:t>2</a:t>
            </a:r>
            <a:r>
              <a:rPr lang="fr-FR"/>
              <a:t>   alors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>
                <a:solidFill>
                  <a:srgbClr val="0000FF"/>
                </a:solidFill>
              </a:rPr>
              <a:t>20 log |H| = 20 log |H</a:t>
            </a:r>
            <a:r>
              <a:rPr lang="fr-FR" baseline="-25000">
                <a:solidFill>
                  <a:srgbClr val="0000FF"/>
                </a:solidFill>
              </a:rPr>
              <a:t>1</a:t>
            </a:r>
            <a:r>
              <a:rPr lang="fr-FR">
                <a:solidFill>
                  <a:srgbClr val="0000FF"/>
                </a:solidFill>
              </a:rPr>
              <a:t>| + 20 log |H</a:t>
            </a:r>
            <a:r>
              <a:rPr lang="fr-FR" baseline="-25000">
                <a:solidFill>
                  <a:srgbClr val="0000FF"/>
                </a:solidFill>
              </a:rPr>
              <a:t>2</a:t>
            </a:r>
            <a:r>
              <a:rPr lang="fr-FR">
                <a:solidFill>
                  <a:srgbClr val="0000FF"/>
                </a:solidFill>
              </a:rPr>
              <a:t>|</a:t>
            </a:r>
            <a:r>
              <a:rPr lang="fr-FR"/>
              <a:t>	  </a:t>
            </a:r>
          </a:p>
          <a:p>
            <a:pPr eaLnBrk="1" hangingPunct="1"/>
            <a:r>
              <a:rPr lang="fr-FR">
                <a:solidFill>
                  <a:srgbClr val="FF6600"/>
                </a:solidFill>
              </a:rPr>
              <a:t>et      Arg (H) = Arg (H</a:t>
            </a:r>
            <a:r>
              <a:rPr lang="fr-FR" baseline="-25000">
                <a:solidFill>
                  <a:srgbClr val="FF6600"/>
                </a:solidFill>
              </a:rPr>
              <a:t>1</a:t>
            </a:r>
            <a:r>
              <a:rPr lang="fr-FR">
                <a:solidFill>
                  <a:srgbClr val="FF6600"/>
                </a:solidFill>
              </a:rPr>
              <a:t>) + Arg (H</a:t>
            </a:r>
            <a:r>
              <a:rPr lang="fr-FR" baseline="-25000">
                <a:solidFill>
                  <a:srgbClr val="FF6600"/>
                </a:solidFill>
              </a:rPr>
              <a:t>2</a:t>
            </a:r>
            <a:r>
              <a:rPr lang="fr-FR">
                <a:solidFill>
                  <a:srgbClr val="FF6600"/>
                </a:solidFill>
              </a:rPr>
              <a:t>)</a:t>
            </a:r>
          </a:p>
        </p:txBody>
      </p:sp>
      <p:grpSp>
        <p:nvGrpSpPr>
          <p:cNvPr id="34" name="Group 88"/>
          <p:cNvGrpSpPr>
            <a:grpSpLocks/>
          </p:cNvGrpSpPr>
          <p:nvPr/>
        </p:nvGrpSpPr>
        <p:grpSpPr bwMode="auto">
          <a:xfrm>
            <a:off x="5162550" y="2335213"/>
            <a:ext cx="3852863" cy="3573462"/>
            <a:chOff x="3252" y="1471"/>
            <a:chExt cx="2427" cy="2251"/>
          </a:xfrm>
        </p:grpSpPr>
        <p:sp>
          <p:nvSpPr>
            <p:cNvPr id="35" name="Line 47"/>
            <p:cNvSpPr>
              <a:spLocks noChangeShapeType="1"/>
            </p:cNvSpPr>
            <p:nvPr/>
          </p:nvSpPr>
          <p:spPr bwMode="auto">
            <a:xfrm>
              <a:off x="3468" y="2946"/>
              <a:ext cx="1" cy="6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48"/>
            <p:cNvSpPr>
              <a:spLocks noChangeShapeType="1"/>
            </p:cNvSpPr>
            <p:nvPr/>
          </p:nvSpPr>
          <p:spPr bwMode="auto">
            <a:xfrm>
              <a:off x="3252" y="3169"/>
              <a:ext cx="204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Rectangle 49"/>
            <p:cNvSpPr>
              <a:spLocks noChangeArrowheads="1"/>
            </p:cNvSpPr>
            <p:nvPr/>
          </p:nvSpPr>
          <p:spPr bwMode="auto">
            <a:xfrm>
              <a:off x="5323" y="3048"/>
              <a:ext cx="2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log </a:t>
              </a:r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38" name="Rectangle 50"/>
            <p:cNvSpPr>
              <a:spLocks noChangeArrowheads="1"/>
            </p:cNvSpPr>
            <p:nvPr/>
          </p:nvSpPr>
          <p:spPr bwMode="auto">
            <a:xfrm>
              <a:off x="3500" y="2869"/>
              <a:ext cx="785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6600"/>
                  </a:solidFill>
                  <a:sym typeface="Symbol" pitchFamily="18" charset="2"/>
                </a:rPr>
                <a:t></a:t>
              </a:r>
              <a:r>
                <a:rPr lang="nl-NL" sz="1400">
                  <a:solidFill>
                    <a:srgbClr val="FF6600"/>
                  </a:solidFill>
                </a:rPr>
                <a:t> = Arg (H(j</a:t>
              </a:r>
              <a:r>
                <a:rPr lang="fr-FR" sz="1400">
                  <a:solidFill>
                    <a:srgbClr val="FF6600"/>
                  </a:solidFill>
                  <a:sym typeface="Symbol" pitchFamily="18" charset="2"/>
                </a:rPr>
                <a:t></a:t>
              </a:r>
              <a:r>
                <a:rPr lang="nl-NL" sz="1400">
                  <a:solidFill>
                    <a:srgbClr val="FF6600"/>
                  </a:solidFill>
                </a:rPr>
                <a:t>))</a:t>
              </a:r>
            </a:p>
            <a:p>
              <a:endParaRPr lang="fr-FR" sz="2000">
                <a:solidFill>
                  <a:srgbClr val="FF6600"/>
                </a:solidFill>
              </a:endParaRPr>
            </a:p>
          </p:txBody>
        </p:sp>
        <p:sp>
          <p:nvSpPr>
            <p:cNvPr id="39" name="Arc 51"/>
            <p:cNvSpPr>
              <a:spLocks/>
            </p:cNvSpPr>
            <p:nvPr/>
          </p:nvSpPr>
          <p:spPr bwMode="auto">
            <a:xfrm>
              <a:off x="3332" y="3197"/>
              <a:ext cx="1161" cy="2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rc 52"/>
            <p:cNvSpPr>
              <a:spLocks/>
            </p:cNvSpPr>
            <p:nvPr/>
          </p:nvSpPr>
          <p:spPr bwMode="auto">
            <a:xfrm flipH="1" flipV="1">
              <a:off x="4498" y="3470"/>
              <a:ext cx="809" cy="25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53"/>
            <p:cNvSpPr>
              <a:spLocks noChangeShapeType="1"/>
            </p:cNvSpPr>
            <p:nvPr/>
          </p:nvSpPr>
          <p:spPr bwMode="auto">
            <a:xfrm>
              <a:off x="3861" y="3127"/>
              <a:ext cx="0" cy="9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54"/>
            <p:cNvSpPr>
              <a:spLocks noChangeShapeType="1"/>
            </p:cNvSpPr>
            <p:nvPr/>
          </p:nvSpPr>
          <p:spPr bwMode="auto">
            <a:xfrm>
              <a:off x="4225" y="3120"/>
              <a:ext cx="1" cy="9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Line 55"/>
            <p:cNvSpPr>
              <a:spLocks noChangeShapeType="1"/>
            </p:cNvSpPr>
            <p:nvPr/>
          </p:nvSpPr>
          <p:spPr bwMode="auto">
            <a:xfrm>
              <a:off x="4601" y="3127"/>
              <a:ext cx="0" cy="9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Rectangle 56"/>
            <p:cNvSpPr>
              <a:spLocks noChangeArrowheads="1"/>
            </p:cNvSpPr>
            <p:nvPr/>
          </p:nvSpPr>
          <p:spPr bwMode="auto">
            <a:xfrm>
              <a:off x="3389" y="3023"/>
              <a:ext cx="5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0</a:t>
              </a:r>
              <a:endParaRPr lang="fr-FR"/>
            </a:p>
          </p:txBody>
        </p:sp>
        <p:sp>
          <p:nvSpPr>
            <p:cNvPr id="45" name="Rectangle 57"/>
            <p:cNvSpPr>
              <a:spLocks noChangeArrowheads="1"/>
            </p:cNvSpPr>
            <p:nvPr/>
          </p:nvSpPr>
          <p:spPr bwMode="auto">
            <a:xfrm>
              <a:off x="3878" y="3023"/>
              <a:ext cx="5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1</a:t>
              </a:r>
              <a:endParaRPr lang="fr-FR"/>
            </a:p>
          </p:txBody>
        </p:sp>
        <p:sp>
          <p:nvSpPr>
            <p:cNvPr id="46" name="Rectangle 58"/>
            <p:cNvSpPr>
              <a:spLocks noChangeArrowheads="1"/>
            </p:cNvSpPr>
            <p:nvPr/>
          </p:nvSpPr>
          <p:spPr bwMode="auto">
            <a:xfrm>
              <a:off x="4572" y="3002"/>
              <a:ext cx="5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3</a:t>
              </a:r>
              <a:endParaRPr lang="fr-FR"/>
            </a:p>
          </p:txBody>
        </p:sp>
        <p:sp>
          <p:nvSpPr>
            <p:cNvPr id="47" name="Line 60"/>
            <p:cNvSpPr>
              <a:spLocks noChangeShapeType="1"/>
            </p:cNvSpPr>
            <p:nvPr/>
          </p:nvSpPr>
          <p:spPr bwMode="auto">
            <a:xfrm>
              <a:off x="3469" y="1523"/>
              <a:ext cx="1" cy="6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Line 61"/>
            <p:cNvSpPr>
              <a:spLocks noChangeShapeType="1"/>
            </p:cNvSpPr>
            <p:nvPr/>
          </p:nvSpPr>
          <p:spPr bwMode="auto">
            <a:xfrm>
              <a:off x="3253" y="2082"/>
              <a:ext cx="2049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Rectangle 62"/>
            <p:cNvSpPr>
              <a:spLocks noChangeArrowheads="1"/>
            </p:cNvSpPr>
            <p:nvPr/>
          </p:nvSpPr>
          <p:spPr bwMode="auto">
            <a:xfrm>
              <a:off x="5299" y="1939"/>
              <a:ext cx="38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log </a:t>
              </a:r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50" name="Rectangle 63"/>
            <p:cNvSpPr>
              <a:spLocks noChangeArrowheads="1"/>
            </p:cNvSpPr>
            <p:nvPr/>
          </p:nvSpPr>
          <p:spPr bwMode="auto">
            <a:xfrm>
              <a:off x="3496" y="1471"/>
              <a:ext cx="967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0000FF"/>
                  </a:solidFill>
                </a:rPr>
                <a:t>G = 20 log | H(j</a:t>
              </a:r>
              <a:r>
                <a:rPr lang="fr-FR" sz="1400">
                  <a:solidFill>
                    <a:srgbClr val="0000FF"/>
                  </a:solidFill>
                  <a:sym typeface="Symbol" pitchFamily="18" charset="2"/>
                </a:rPr>
                <a:t></a:t>
              </a:r>
              <a:r>
                <a:rPr lang="fr-FR" sz="1400">
                  <a:solidFill>
                    <a:srgbClr val="0000FF"/>
                  </a:solidFill>
                </a:rPr>
                <a:t>)|</a:t>
              </a:r>
            </a:p>
            <a:p>
              <a:endParaRPr lang="fr-FR" sz="2000">
                <a:solidFill>
                  <a:srgbClr val="0000FF"/>
                </a:solidFill>
              </a:endParaRPr>
            </a:p>
          </p:txBody>
        </p:sp>
        <p:sp>
          <p:nvSpPr>
            <p:cNvPr id="51" name="Arc 64"/>
            <p:cNvSpPr>
              <a:spLocks/>
            </p:cNvSpPr>
            <p:nvPr/>
          </p:nvSpPr>
          <p:spPr bwMode="auto">
            <a:xfrm>
              <a:off x="3355" y="1691"/>
              <a:ext cx="1549" cy="4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Line 65"/>
            <p:cNvSpPr>
              <a:spLocks noChangeShapeType="1"/>
            </p:cNvSpPr>
            <p:nvPr/>
          </p:nvSpPr>
          <p:spPr bwMode="auto">
            <a:xfrm>
              <a:off x="3845" y="2040"/>
              <a:ext cx="0" cy="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66"/>
            <p:cNvSpPr>
              <a:spLocks noChangeShapeType="1"/>
            </p:cNvSpPr>
            <p:nvPr/>
          </p:nvSpPr>
          <p:spPr bwMode="auto">
            <a:xfrm>
              <a:off x="4209" y="2033"/>
              <a:ext cx="1" cy="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Line 67"/>
            <p:cNvSpPr>
              <a:spLocks noChangeShapeType="1"/>
            </p:cNvSpPr>
            <p:nvPr/>
          </p:nvSpPr>
          <p:spPr bwMode="auto">
            <a:xfrm>
              <a:off x="4585" y="2040"/>
              <a:ext cx="0" cy="98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Rectangle 68"/>
            <p:cNvSpPr>
              <a:spLocks noChangeArrowheads="1"/>
            </p:cNvSpPr>
            <p:nvPr/>
          </p:nvSpPr>
          <p:spPr bwMode="auto">
            <a:xfrm>
              <a:off x="3481" y="1928"/>
              <a:ext cx="5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0</a:t>
              </a:r>
              <a:endParaRPr lang="fr-FR"/>
            </a:p>
          </p:txBody>
        </p:sp>
        <p:sp>
          <p:nvSpPr>
            <p:cNvPr id="56" name="Rectangle 69"/>
            <p:cNvSpPr>
              <a:spLocks noChangeArrowheads="1"/>
            </p:cNvSpPr>
            <p:nvPr/>
          </p:nvSpPr>
          <p:spPr bwMode="auto">
            <a:xfrm>
              <a:off x="3816" y="1914"/>
              <a:ext cx="132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1</a:t>
              </a:r>
              <a:endParaRPr lang="fr-FR"/>
            </a:p>
          </p:txBody>
        </p:sp>
        <p:sp>
          <p:nvSpPr>
            <p:cNvPr id="57" name="Rectangle 70"/>
            <p:cNvSpPr>
              <a:spLocks noChangeArrowheads="1"/>
            </p:cNvSpPr>
            <p:nvPr/>
          </p:nvSpPr>
          <p:spPr bwMode="auto">
            <a:xfrm>
              <a:off x="4178" y="1919"/>
              <a:ext cx="17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2</a:t>
              </a:r>
              <a:endParaRPr lang="fr-FR"/>
            </a:p>
          </p:txBody>
        </p:sp>
        <p:sp>
          <p:nvSpPr>
            <p:cNvPr id="58" name="Freeform 71"/>
            <p:cNvSpPr>
              <a:spLocks/>
            </p:cNvSpPr>
            <p:nvPr/>
          </p:nvSpPr>
          <p:spPr bwMode="auto">
            <a:xfrm>
              <a:off x="4898" y="2066"/>
              <a:ext cx="369" cy="451"/>
            </a:xfrm>
            <a:custGeom>
              <a:avLst/>
              <a:gdLst>
                <a:gd name="T0" fmla="*/ 0 w 650"/>
                <a:gd name="T1" fmla="*/ 0 h 645"/>
                <a:gd name="T2" fmla="*/ 1 w 650"/>
                <a:gd name="T3" fmla="*/ 15 h 645"/>
                <a:gd name="T4" fmla="*/ 4 w 650"/>
                <a:gd name="T5" fmla="*/ 26 h 645"/>
                <a:gd name="T6" fmla="*/ 0 60000 65536"/>
                <a:gd name="T7" fmla="*/ 0 60000 65536"/>
                <a:gd name="T8" fmla="*/ 0 60000 65536"/>
                <a:gd name="T9" fmla="*/ 0 w 650"/>
                <a:gd name="T10" fmla="*/ 0 h 645"/>
                <a:gd name="T11" fmla="*/ 650 w 650"/>
                <a:gd name="T12" fmla="*/ 645 h 64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50" h="645">
                  <a:moveTo>
                    <a:pt x="0" y="0"/>
                  </a:moveTo>
                  <a:cubicBezTo>
                    <a:pt x="36" y="62"/>
                    <a:pt x="107" y="268"/>
                    <a:pt x="215" y="375"/>
                  </a:cubicBezTo>
                  <a:cubicBezTo>
                    <a:pt x="323" y="482"/>
                    <a:pt x="559" y="589"/>
                    <a:pt x="650" y="645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Rectangle 76"/>
            <p:cNvSpPr>
              <a:spLocks noChangeArrowheads="1"/>
            </p:cNvSpPr>
            <p:nvPr/>
          </p:nvSpPr>
          <p:spPr bwMode="auto">
            <a:xfrm>
              <a:off x="4168" y="3021"/>
              <a:ext cx="17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2</a:t>
              </a:r>
              <a:endParaRPr lang="fr-FR"/>
            </a:p>
          </p:txBody>
        </p:sp>
      </p:grpSp>
      <p:grpSp>
        <p:nvGrpSpPr>
          <p:cNvPr id="60" name="Group 80"/>
          <p:cNvGrpSpPr>
            <a:grpSpLocks/>
          </p:cNvGrpSpPr>
          <p:nvPr/>
        </p:nvGrpSpPr>
        <p:grpSpPr bwMode="auto">
          <a:xfrm>
            <a:off x="6188075" y="5078413"/>
            <a:ext cx="2813050" cy="1001712"/>
            <a:chOff x="3898" y="3199"/>
            <a:chExt cx="1772" cy="631"/>
          </a:xfrm>
        </p:grpSpPr>
        <p:sp>
          <p:nvSpPr>
            <p:cNvPr id="61" name="Text Box 73"/>
            <p:cNvSpPr txBox="1">
              <a:spLocks noChangeArrowheads="1"/>
            </p:cNvSpPr>
            <p:nvPr/>
          </p:nvSpPr>
          <p:spPr bwMode="auto">
            <a:xfrm>
              <a:off x="4912" y="3243"/>
              <a:ext cx="75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i="1">
                  <a:sym typeface="Symbol" pitchFamily="18" charset="2"/>
                </a:rPr>
                <a:t> = 1000 rad.s</a:t>
              </a:r>
              <a:r>
                <a:rPr lang="fr-FR" sz="1200" i="1" baseline="30000">
                  <a:sym typeface="Symbol" pitchFamily="18" charset="2"/>
                </a:rPr>
                <a:t>-1</a:t>
              </a:r>
              <a:endParaRPr lang="fr-FR" sz="1200" i="1">
                <a:sym typeface="Symbol" pitchFamily="18" charset="2"/>
              </a:endParaRPr>
            </a:p>
          </p:txBody>
        </p:sp>
        <p:sp>
          <p:nvSpPr>
            <p:cNvPr id="62" name="Text Box 74"/>
            <p:cNvSpPr txBox="1">
              <a:spLocks noChangeArrowheads="1"/>
            </p:cNvSpPr>
            <p:nvPr/>
          </p:nvSpPr>
          <p:spPr bwMode="auto">
            <a:xfrm>
              <a:off x="4749" y="3471"/>
              <a:ext cx="71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i="1">
                  <a:sym typeface="Symbol" pitchFamily="18" charset="2"/>
                </a:rPr>
                <a:t> = 100 rad.s</a:t>
              </a:r>
              <a:r>
                <a:rPr lang="fr-FR" sz="1200" i="1" baseline="30000">
                  <a:sym typeface="Symbol" pitchFamily="18" charset="2"/>
                </a:rPr>
                <a:t>-1</a:t>
              </a:r>
              <a:endParaRPr lang="fr-FR" sz="1200" i="1">
                <a:sym typeface="Symbol" pitchFamily="18" charset="2"/>
              </a:endParaRPr>
            </a:p>
          </p:txBody>
        </p:sp>
        <p:sp>
          <p:nvSpPr>
            <p:cNvPr id="63" name="Text Box 75"/>
            <p:cNvSpPr txBox="1">
              <a:spLocks noChangeArrowheads="1"/>
            </p:cNvSpPr>
            <p:nvPr/>
          </p:nvSpPr>
          <p:spPr bwMode="auto">
            <a:xfrm>
              <a:off x="4154" y="3657"/>
              <a:ext cx="66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200" i="1">
                  <a:sym typeface="Symbol" pitchFamily="18" charset="2"/>
                </a:rPr>
                <a:t> = 10 rad.s</a:t>
              </a:r>
              <a:r>
                <a:rPr lang="fr-FR" sz="1200" i="1" baseline="30000">
                  <a:sym typeface="Symbol" pitchFamily="18" charset="2"/>
                </a:rPr>
                <a:t>-1</a:t>
              </a:r>
              <a:endParaRPr lang="fr-FR" sz="1200" i="1">
                <a:sym typeface="Symbol" pitchFamily="18" charset="2"/>
              </a:endParaRPr>
            </a:p>
          </p:txBody>
        </p:sp>
        <p:sp>
          <p:nvSpPr>
            <p:cNvPr id="64" name="Freeform 77"/>
            <p:cNvSpPr>
              <a:spLocks/>
            </p:cNvSpPr>
            <p:nvPr/>
          </p:nvSpPr>
          <p:spPr bwMode="auto">
            <a:xfrm>
              <a:off x="4619" y="3204"/>
              <a:ext cx="968" cy="179"/>
            </a:xfrm>
            <a:custGeom>
              <a:avLst/>
              <a:gdLst>
                <a:gd name="T0" fmla="*/ 968 w 968"/>
                <a:gd name="T1" fmla="*/ 179 h 179"/>
                <a:gd name="T2" fmla="*/ 330 w 968"/>
                <a:gd name="T3" fmla="*/ 179 h 179"/>
                <a:gd name="T4" fmla="*/ 0 w 968"/>
                <a:gd name="T5" fmla="*/ 0 h 179"/>
                <a:gd name="T6" fmla="*/ 0 60000 65536"/>
                <a:gd name="T7" fmla="*/ 0 60000 65536"/>
                <a:gd name="T8" fmla="*/ 0 60000 65536"/>
                <a:gd name="T9" fmla="*/ 0 w 968"/>
                <a:gd name="T10" fmla="*/ 0 h 179"/>
                <a:gd name="T11" fmla="*/ 968 w 968"/>
                <a:gd name="T12" fmla="*/ 179 h 1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8" h="179">
                  <a:moveTo>
                    <a:pt x="968" y="179"/>
                  </a:moveTo>
                  <a:lnTo>
                    <a:pt x="330" y="17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78"/>
            <p:cNvSpPr>
              <a:spLocks/>
            </p:cNvSpPr>
            <p:nvPr/>
          </p:nvSpPr>
          <p:spPr bwMode="auto">
            <a:xfrm>
              <a:off x="4245" y="3204"/>
              <a:ext cx="1118" cy="409"/>
            </a:xfrm>
            <a:custGeom>
              <a:avLst/>
              <a:gdLst>
                <a:gd name="T0" fmla="*/ 1118 w 1118"/>
                <a:gd name="T1" fmla="*/ 409 h 409"/>
                <a:gd name="T2" fmla="*/ 564 w 1118"/>
                <a:gd name="T3" fmla="*/ 409 h 409"/>
                <a:gd name="T4" fmla="*/ 0 w 1118"/>
                <a:gd name="T5" fmla="*/ 0 h 409"/>
                <a:gd name="T6" fmla="*/ 0 60000 65536"/>
                <a:gd name="T7" fmla="*/ 0 60000 65536"/>
                <a:gd name="T8" fmla="*/ 0 60000 65536"/>
                <a:gd name="T9" fmla="*/ 0 w 1118"/>
                <a:gd name="T10" fmla="*/ 0 h 409"/>
                <a:gd name="T11" fmla="*/ 1118 w 1118"/>
                <a:gd name="T12" fmla="*/ 409 h 40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18" h="409">
                  <a:moveTo>
                    <a:pt x="1118" y="409"/>
                  </a:moveTo>
                  <a:lnTo>
                    <a:pt x="564" y="40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Freeform 79"/>
            <p:cNvSpPr>
              <a:spLocks/>
            </p:cNvSpPr>
            <p:nvPr/>
          </p:nvSpPr>
          <p:spPr bwMode="auto">
            <a:xfrm>
              <a:off x="3898" y="3199"/>
              <a:ext cx="839" cy="598"/>
            </a:xfrm>
            <a:custGeom>
              <a:avLst/>
              <a:gdLst>
                <a:gd name="T0" fmla="*/ 839 w 839"/>
                <a:gd name="T1" fmla="*/ 598 h 598"/>
                <a:gd name="T2" fmla="*/ 313 w 839"/>
                <a:gd name="T3" fmla="*/ 598 h 598"/>
                <a:gd name="T4" fmla="*/ 0 w 839"/>
                <a:gd name="T5" fmla="*/ 0 h 598"/>
                <a:gd name="T6" fmla="*/ 0 60000 65536"/>
                <a:gd name="T7" fmla="*/ 0 60000 65536"/>
                <a:gd name="T8" fmla="*/ 0 60000 65536"/>
                <a:gd name="T9" fmla="*/ 0 w 839"/>
                <a:gd name="T10" fmla="*/ 0 h 598"/>
                <a:gd name="T11" fmla="*/ 839 w 839"/>
                <a:gd name="T12" fmla="*/ 598 h 5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9" h="598">
                  <a:moveTo>
                    <a:pt x="839" y="598"/>
                  </a:moveTo>
                  <a:lnTo>
                    <a:pt x="313" y="598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7" name="Group 86"/>
          <p:cNvGrpSpPr>
            <a:grpSpLocks/>
          </p:cNvGrpSpPr>
          <p:nvPr/>
        </p:nvGrpSpPr>
        <p:grpSpPr bwMode="auto">
          <a:xfrm>
            <a:off x="6099175" y="3411538"/>
            <a:ext cx="1443038" cy="955675"/>
            <a:chOff x="3842" y="2149"/>
            <a:chExt cx="909" cy="602"/>
          </a:xfrm>
        </p:grpSpPr>
        <p:sp>
          <p:nvSpPr>
            <p:cNvPr id="68" name="Line 81"/>
            <p:cNvSpPr>
              <a:spLocks noChangeShapeType="1"/>
            </p:cNvSpPr>
            <p:nvPr/>
          </p:nvSpPr>
          <p:spPr bwMode="auto">
            <a:xfrm>
              <a:off x="3842" y="2164"/>
              <a:ext cx="0" cy="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Line 82"/>
            <p:cNvSpPr>
              <a:spLocks noChangeShapeType="1"/>
            </p:cNvSpPr>
            <p:nvPr/>
          </p:nvSpPr>
          <p:spPr bwMode="auto">
            <a:xfrm>
              <a:off x="4207" y="2149"/>
              <a:ext cx="0" cy="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83"/>
            <p:cNvSpPr>
              <a:spLocks noChangeShapeType="1"/>
            </p:cNvSpPr>
            <p:nvPr/>
          </p:nvSpPr>
          <p:spPr bwMode="auto">
            <a:xfrm>
              <a:off x="3842" y="2623"/>
              <a:ext cx="3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Line 84"/>
            <p:cNvSpPr>
              <a:spLocks noChangeShapeType="1"/>
            </p:cNvSpPr>
            <p:nvPr/>
          </p:nvSpPr>
          <p:spPr bwMode="auto">
            <a:xfrm>
              <a:off x="4219" y="2623"/>
              <a:ext cx="5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Text Box 85"/>
            <p:cNvSpPr txBox="1">
              <a:spLocks noChangeArrowheads="1"/>
            </p:cNvSpPr>
            <p:nvPr/>
          </p:nvSpPr>
          <p:spPr bwMode="auto">
            <a:xfrm>
              <a:off x="4233" y="2473"/>
              <a:ext cx="51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 i="1"/>
                <a:t>1 décade</a:t>
              </a:r>
            </a:p>
          </p:txBody>
        </p:sp>
      </p:grpSp>
      <p:sp>
        <p:nvSpPr>
          <p:cNvPr id="73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</p:spTree>
    <p:extLst>
      <p:ext uri="{BB962C8B-B14F-4D97-AF65-F5344CB8AC3E}">
        <p14:creationId xmlns:p14="http://schemas.microsoft.com/office/powerpoint/2010/main" val="329705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diagramme de Black (ou Black-Nichols)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(hors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6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2" name="Text Box 73"/>
          <p:cNvSpPr txBox="1">
            <a:spLocks noChangeArrowheads="1"/>
          </p:cNvSpPr>
          <p:nvPr/>
        </p:nvSpPr>
        <p:spPr bwMode="auto">
          <a:xfrm>
            <a:off x="1366838" y="2289175"/>
            <a:ext cx="34099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On représente :</a:t>
            </a:r>
          </a:p>
          <a:p>
            <a:pPr eaLnBrk="1" hangingPunct="1"/>
            <a:r>
              <a:rPr lang="fr-FR"/>
              <a:t> </a:t>
            </a:r>
          </a:p>
          <a:p>
            <a:pPr eaLnBrk="1" hangingPunct="1"/>
            <a:r>
              <a:rPr lang="fr-FR"/>
              <a:t>le </a:t>
            </a:r>
            <a:r>
              <a:rPr lang="fr-FR" b="1">
                <a:solidFill>
                  <a:srgbClr val="0000FF"/>
                </a:solidFill>
              </a:rPr>
              <a:t>gain G</a:t>
            </a:r>
            <a:r>
              <a:rPr lang="fr-FR"/>
              <a:t> de H(j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) en dB 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/>
              <a:t>en fonction de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/>
              <a:t>la </a:t>
            </a:r>
            <a:r>
              <a:rPr lang="fr-FR" b="1">
                <a:solidFill>
                  <a:srgbClr val="FF6600"/>
                </a:solidFill>
              </a:rPr>
              <a:t>phase</a:t>
            </a:r>
            <a:r>
              <a:rPr lang="fr-FR"/>
              <a:t> exprimée en degrés </a:t>
            </a:r>
          </a:p>
          <a:p>
            <a:pPr eaLnBrk="1" hangingPunct="1"/>
            <a:endParaRPr lang="fr-FR"/>
          </a:p>
          <a:p>
            <a:pPr eaLnBrk="1" hangingPunct="1"/>
            <a:r>
              <a:rPr lang="fr-FR"/>
              <a:t>et </a:t>
            </a:r>
            <a:r>
              <a:rPr lang="fr-FR" b="1" u="sng"/>
              <a:t>on gradue la courbe en </a:t>
            </a:r>
            <a:r>
              <a:rPr lang="fr-FR" b="1" u="sng">
                <a:sym typeface="Symbol" pitchFamily="18" charset="2"/>
              </a:rPr>
              <a:t></a:t>
            </a:r>
            <a:r>
              <a:rPr lang="fr-FR"/>
              <a:t>.</a:t>
            </a:r>
          </a:p>
        </p:txBody>
      </p:sp>
      <p:grpSp>
        <p:nvGrpSpPr>
          <p:cNvPr id="33" name="Group 93"/>
          <p:cNvGrpSpPr>
            <a:grpSpLocks/>
          </p:cNvGrpSpPr>
          <p:nvPr/>
        </p:nvGrpSpPr>
        <p:grpSpPr bwMode="auto">
          <a:xfrm>
            <a:off x="5062538" y="2282825"/>
            <a:ext cx="3978275" cy="2519363"/>
            <a:chOff x="3087" y="1300"/>
            <a:chExt cx="2506" cy="1587"/>
          </a:xfrm>
        </p:grpSpPr>
        <p:sp>
          <p:nvSpPr>
            <p:cNvPr id="34" name="Line 75"/>
            <p:cNvSpPr>
              <a:spLocks noChangeShapeType="1"/>
            </p:cNvSpPr>
            <p:nvPr/>
          </p:nvSpPr>
          <p:spPr bwMode="auto">
            <a:xfrm>
              <a:off x="3087" y="2315"/>
              <a:ext cx="220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Line 76"/>
            <p:cNvSpPr>
              <a:spLocks noChangeShapeType="1"/>
            </p:cNvSpPr>
            <p:nvPr/>
          </p:nvSpPr>
          <p:spPr bwMode="auto">
            <a:xfrm>
              <a:off x="4944" y="1543"/>
              <a:ext cx="0" cy="134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Rectangle 88"/>
            <p:cNvSpPr>
              <a:spLocks noChangeArrowheads="1"/>
            </p:cNvSpPr>
            <p:nvPr/>
          </p:nvSpPr>
          <p:spPr bwMode="auto">
            <a:xfrm>
              <a:off x="4686" y="1300"/>
              <a:ext cx="33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2400">
                  <a:solidFill>
                    <a:srgbClr val="0000FF"/>
                  </a:solidFill>
                </a:rPr>
                <a:t>G</a:t>
              </a:r>
              <a:r>
                <a:rPr lang="fr-FR" sz="2400" baseline="-25000">
                  <a:solidFill>
                    <a:srgbClr val="0000FF"/>
                  </a:solidFill>
                </a:rPr>
                <a:t>dB</a:t>
              </a:r>
              <a:endParaRPr lang="fr-FR" sz="3600">
                <a:solidFill>
                  <a:srgbClr val="0000FF"/>
                </a:solidFill>
              </a:endParaRPr>
            </a:p>
          </p:txBody>
        </p:sp>
        <p:sp>
          <p:nvSpPr>
            <p:cNvPr id="37" name="Rectangle 89"/>
            <p:cNvSpPr>
              <a:spLocks noChangeArrowheads="1"/>
            </p:cNvSpPr>
            <p:nvPr/>
          </p:nvSpPr>
          <p:spPr bwMode="auto">
            <a:xfrm>
              <a:off x="5303" y="2088"/>
              <a:ext cx="29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2400">
                  <a:solidFill>
                    <a:srgbClr val="FF6600"/>
                  </a:solidFill>
                  <a:sym typeface="Symbol" pitchFamily="18" charset="2"/>
                </a:rPr>
                <a:t>°</a:t>
              </a:r>
              <a:endParaRPr lang="fr-FR" sz="3600">
                <a:solidFill>
                  <a:srgbClr val="FF6600"/>
                </a:solidFill>
              </a:endParaRPr>
            </a:p>
          </p:txBody>
        </p:sp>
      </p:grpSp>
      <p:grpSp>
        <p:nvGrpSpPr>
          <p:cNvPr id="38" name="Group 92"/>
          <p:cNvGrpSpPr>
            <a:grpSpLocks/>
          </p:cNvGrpSpPr>
          <p:nvPr/>
        </p:nvGrpSpPr>
        <p:grpSpPr bwMode="auto">
          <a:xfrm>
            <a:off x="5391150" y="2895600"/>
            <a:ext cx="2325688" cy="2165350"/>
            <a:chOff x="3294" y="1686"/>
            <a:chExt cx="1465" cy="1364"/>
          </a:xfrm>
        </p:grpSpPr>
        <p:sp>
          <p:nvSpPr>
            <p:cNvPr id="39" name="Arc 77"/>
            <p:cNvSpPr>
              <a:spLocks/>
            </p:cNvSpPr>
            <p:nvPr/>
          </p:nvSpPr>
          <p:spPr bwMode="auto">
            <a:xfrm flipV="1">
              <a:off x="3844" y="1686"/>
              <a:ext cx="915" cy="4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Arc 78"/>
            <p:cNvSpPr>
              <a:spLocks/>
            </p:cNvSpPr>
            <p:nvPr/>
          </p:nvSpPr>
          <p:spPr bwMode="auto">
            <a:xfrm flipH="1">
              <a:off x="3408" y="2172"/>
              <a:ext cx="451" cy="27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79"/>
            <p:cNvSpPr>
              <a:spLocks noChangeShapeType="1"/>
            </p:cNvSpPr>
            <p:nvPr/>
          </p:nvSpPr>
          <p:spPr bwMode="auto">
            <a:xfrm flipH="1" flipV="1">
              <a:off x="3294" y="2687"/>
              <a:ext cx="8" cy="12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80"/>
            <p:cNvSpPr>
              <a:spLocks noChangeShapeType="1"/>
            </p:cNvSpPr>
            <p:nvPr/>
          </p:nvSpPr>
          <p:spPr bwMode="auto">
            <a:xfrm flipV="1">
              <a:off x="3301" y="2715"/>
              <a:ext cx="79" cy="9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Line 81"/>
            <p:cNvSpPr>
              <a:spLocks noChangeShapeType="1"/>
            </p:cNvSpPr>
            <p:nvPr/>
          </p:nvSpPr>
          <p:spPr bwMode="auto">
            <a:xfrm>
              <a:off x="4615" y="1858"/>
              <a:ext cx="101" cy="86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82"/>
            <p:cNvSpPr>
              <a:spLocks noChangeShapeType="1"/>
            </p:cNvSpPr>
            <p:nvPr/>
          </p:nvSpPr>
          <p:spPr bwMode="auto">
            <a:xfrm flipH="1">
              <a:off x="3308" y="2408"/>
              <a:ext cx="101" cy="40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Line 83"/>
            <p:cNvSpPr>
              <a:spLocks noChangeShapeType="1"/>
            </p:cNvSpPr>
            <p:nvPr/>
          </p:nvSpPr>
          <p:spPr bwMode="auto">
            <a:xfrm>
              <a:off x="4422" y="1986"/>
              <a:ext cx="87" cy="10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Line 84"/>
            <p:cNvSpPr>
              <a:spLocks noChangeShapeType="1"/>
            </p:cNvSpPr>
            <p:nvPr/>
          </p:nvSpPr>
          <p:spPr bwMode="auto">
            <a:xfrm>
              <a:off x="4251" y="2058"/>
              <a:ext cx="51" cy="115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Line 85"/>
            <p:cNvSpPr>
              <a:spLocks noChangeShapeType="1"/>
            </p:cNvSpPr>
            <p:nvPr/>
          </p:nvSpPr>
          <p:spPr bwMode="auto">
            <a:xfrm>
              <a:off x="3980" y="2115"/>
              <a:ext cx="15" cy="12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Line 86"/>
            <p:cNvSpPr>
              <a:spLocks noChangeShapeType="1"/>
            </p:cNvSpPr>
            <p:nvPr/>
          </p:nvSpPr>
          <p:spPr bwMode="auto">
            <a:xfrm>
              <a:off x="3587" y="2172"/>
              <a:ext cx="58" cy="10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Line 87"/>
            <p:cNvSpPr>
              <a:spLocks noChangeShapeType="1"/>
            </p:cNvSpPr>
            <p:nvPr/>
          </p:nvSpPr>
          <p:spPr bwMode="auto">
            <a:xfrm>
              <a:off x="3337" y="2444"/>
              <a:ext cx="129" cy="5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Rectangle 90"/>
            <p:cNvSpPr>
              <a:spLocks noChangeArrowheads="1"/>
            </p:cNvSpPr>
            <p:nvPr/>
          </p:nvSpPr>
          <p:spPr bwMode="auto">
            <a:xfrm>
              <a:off x="3412" y="2663"/>
              <a:ext cx="608" cy="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FF0000"/>
                  </a:solidFill>
                </a:rPr>
                <a:t>sens des </a:t>
              </a:r>
              <a:r>
                <a:rPr lang="fr-FR" sz="12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endParaRPr lang="fr-FR" sz="1200">
                <a:solidFill>
                  <a:srgbClr val="FF0000"/>
                </a:solidFill>
              </a:endParaRPr>
            </a:p>
            <a:p>
              <a:r>
                <a:rPr lang="fr-FR" sz="1200">
                  <a:solidFill>
                    <a:srgbClr val="FF0000"/>
                  </a:solidFill>
                </a:rPr>
                <a:t>croissants</a:t>
              </a:r>
              <a:endParaRPr lang="fr-FR" sz="2400"/>
            </a:p>
          </p:txBody>
        </p:sp>
      </p:grpSp>
      <p:sp>
        <p:nvSpPr>
          <p:cNvPr id="51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</p:spTree>
    <p:extLst>
      <p:ext uri="{BB962C8B-B14F-4D97-AF65-F5344CB8AC3E}">
        <p14:creationId xmlns:p14="http://schemas.microsoft.com/office/powerpoint/2010/main" val="195887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diagramme de </a:t>
            </a:r>
            <a:r>
              <a:rPr lang="fr-FR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Nyquist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(hors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1366838" y="2289175"/>
            <a:ext cx="3409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Pour chaque valeur de 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,</a:t>
            </a:r>
          </a:p>
          <a:p>
            <a:pPr eaLnBrk="1" hangingPunct="1"/>
            <a:r>
              <a:rPr lang="fr-FR"/>
              <a:t>on représente H(j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)</a:t>
            </a:r>
          </a:p>
          <a:p>
            <a:pPr eaLnBrk="1" hangingPunct="1"/>
            <a:r>
              <a:rPr lang="fr-FR"/>
              <a:t>dans le plan complexe</a:t>
            </a:r>
          </a:p>
          <a:p>
            <a:pPr eaLnBrk="1" hangingPunct="1"/>
            <a:r>
              <a:rPr lang="fr-FR"/>
              <a:t>et on gradue la courbe en 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.</a:t>
            </a:r>
          </a:p>
        </p:txBody>
      </p:sp>
      <p:grpSp>
        <p:nvGrpSpPr>
          <p:cNvPr id="34" name="Group 79"/>
          <p:cNvGrpSpPr>
            <a:grpSpLocks/>
          </p:cNvGrpSpPr>
          <p:nvPr/>
        </p:nvGrpSpPr>
        <p:grpSpPr bwMode="auto">
          <a:xfrm>
            <a:off x="5743575" y="2849563"/>
            <a:ext cx="1293813" cy="1690687"/>
            <a:chOff x="3618" y="1795"/>
            <a:chExt cx="815" cy="1065"/>
          </a:xfrm>
        </p:grpSpPr>
        <p:sp>
          <p:nvSpPr>
            <p:cNvPr id="35" name="Line 68"/>
            <p:cNvSpPr>
              <a:spLocks noChangeShapeType="1"/>
            </p:cNvSpPr>
            <p:nvPr/>
          </p:nvSpPr>
          <p:spPr bwMode="auto">
            <a:xfrm>
              <a:off x="3618" y="1958"/>
              <a:ext cx="671" cy="70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Rectangle 70"/>
            <p:cNvSpPr>
              <a:spLocks noChangeArrowheads="1"/>
            </p:cNvSpPr>
            <p:nvPr/>
          </p:nvSpPr>
          <p:spPr bwMode="auto">
            <a:xfrm>
              <a:off x="3663" y="1795"/>
              <a:ext cx="165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>
                  <a:solidFill>
                    <a:srgbClr val="0000FF"/>
                  </a:solidFill>
                </a:rPr>
                <a:t>O</a:t>
              </a:r>
              <a:endParaRPr lang="fr-FR" sz="2800">
                <a:solidFill>
                  <a:srgbClr val="0000FF"/>
                </a:solidFill>
              </a:endParaRPr>
            </a:p>
          </p:txBody>
        </p:sp>
        <p:sp>
          <p:nvSpPr>
            <p:cNvPr id="37" name="Rectangle 72"/>
            <p:cNvSpPr>
              <a:spLocks noChangeArrowheads="1"/>
            </p:cNvSpPr>
            <p:nvPr/>
          </p:nvSpPr>
          <p:spPr bwMode="auto">
            <a:xfrm>
              <a:off x="4253" y="2654"/>
              <a:ext cx="180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>
                  <a:solidFill>
                    <a:srgbClr val="0000FF"/>
                  </a:solidFill>
                </a:rPr>
                <a:t>A</a:t>
              </a:r>
              <a:endParaRPr lang="fr-FR" sz="2800">
                <a:solidFill>
                  <a:srgbClr val="0000FF"/>
                </a:solidFill>
              </a:endParaRPr>
            </a:p>
          </p:txBody>
        </p:sp>
      </p:grpSp>
      <p:grpSp>
        <p:nvGrpSpPr>
          <p:cNvPr id="38" name="Group 80"/>
          <p:cNvGrpSpPr>
            <a:grpSpLocks/>
          </p:cNvGrpSpPr>
          <p:nvPr/>
        </p:nvGrpSpPr>
        <p:grpSpPr bwMode="auto">
          <a:xfrm>
            <a:off x="4760913" y="2000250"/>
            <a:ext cx="4383087" cy="2690813"/>
            <a:chOff x="2999" y="1260"/>
            <a:chExt cx="2761" cy="1695"/>
          </a:xfrm>
        </p:grpSpPr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2999" y="1958"/>
              <a:ext cx="2404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53"/>
            <p:cNvSpPr>
              <a:spLocks noChangeShapeType="1"/>
            </p:cNvSpPr>
            <p:nvPr/>
          </p:nvSpPr>
          <p:spPr bwMode="auto">
            <a:xfrm flipV="1">
              <a:off x="3626" y="1490"/>
              <a:ext cx="1" cy="146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Arc 54"/>
            <p:cNvSpPr>
              <a:spLocks/>
            </p:cNvSpPr>
            <p:nvPr/>
          </p:nvSpPr>
          <p:spPr bwMode="auto">
            <a:xfrm>
              <a:off x="3288" y="1783"/>
              <a:ext cx="333" cy="19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Arc 55"/>
            <p:cNvSpPr>
              <a:spLocks/>
            </p:cNvSpPr>
            <p:nvPr/>
          </p:nvSpPr>
          <p:spPr bwMode="auto">
            <a:xfrm flipH="1">
              <a:off x="3103" y="1783"/>
              <a:ext cx="204" cy="37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Arc 56"/>
            <p:cNvSpPr>
              <a:spLocks/>
            </p:cNvSpPr>
            <p:nvPr/>
          </p:nvSpPr>
          <p:spPr bwMode="auto">
            <a:xfrm flipH="1" flipV="1">
              <a:off x="3103" y="2171"/>
              <a:ext cx="648" cy="5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Line 57"/>
            <p:cNvSpPr>
              <a:spLocks noChangeShapeType="1"/>
            </p:cNvSpPr>
            <p:nvPr/>
          </p:nvSpPr>
          <p:spPr bwMode="auto">
            <a:xfrm flipV="1">
              <a:off x="4729" y="2361"/>
              <a:ext cx="128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Arc 58"/>
            <p:cNvSpPr>
              <a:spLocks/>
            </p:cNvSpPr>
            <p:nvPr/>
          </p:nvSpPr>
          <p:spPr bwMode="auto">
            <a:xfrm flipV="1">
              <a:off x="3760" y="2275"/>
              <a:ext cx="1061" cy="46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Arc 59"/>
            <p:cNvSpPr>
              <a:spLocks/>
            </p:cNvSpPr>
            <p:nvPr/>
          </p:nvSpPr>
          <p:spPr bwMode="auto">
            <a:xfrm>
              <a:off x="4595" y="1980"/>
              <a:ext cx="222" cy="3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Rectangle 60"/>
            <p:cNvSpPr>
              <a:spLocks noChangeArrowheads="1"/>
            </p:cNvSpPr>
            <p:nvPr/>
          </p:nvSpPr>
          <p:spPr bwMode="auto">
            <a:xfrm>
              <a:off x="3391" y="1260"/>
              <a:ext cx="747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de-DE"/>
                <a:t>Im(H(j</a:t>
              </a:r>
              <a:r>
                <a:rPr lang="fr-FR">
                  <a:sym typeface="Symbol" pitchFamily="18" charset="2"/>
                </a:rPr>
                <a:t></a:t>
              </a:r>
              <a:r>
                <a:rPr lang="de-DE"/>
                <a:t>))</a:t>
              </a:r>
              <a:endParaRPr lang="fr-FR" sz="2800"/>
            </a:p>
          </p:txBody>
        </p:sp>
        <p:sp>
          <p:nvSpPr>
            <p:cNvPr id="48" name="Rectangle 61"/>
            <p:cNvSpPr>
              <a:spLocks noChangeArrowheads="1"/>
            </p:cNvSpPr>
            <p:nvPr/>
          </p:nvSpPr>
          <p:spPr bwMode="auto">
            <a:xfrm>
              <a:off x="5108" y="1705"/>
              <a:ext cx="652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/>
                <a:t>Re(H(j</a:t>
              </a:r>
              <a:r>
                <a:rPr lang="fr-FR">
                  <a:sym typeface="Symbol" pitchFamily="18" charset="2"/>
                </a:rPr>
                <a:t></a:t>
              </a:r>
              <a:r>
                <a:rPr lang="fr-FR"/>
                <a:t>))</a:t>
              </a:r>
              <a:endParaRPr lang="fr-FR" sz="2800"/>
            </a:p>
          </p:txBody>
        </p:sp>
        <p:sp>
          <p:nvSpPr>
            <p:cNvPr id="49" name="Line 62"/>
            <p:cNvSpPr>
              <a:spLocks noChangeShapeType="1"/>
            </p:cNvSpPr>
            <p:nvPr/>
          </p:nvSpPr>
          <p:spPr bwMode="auto">
            <a:xfrm flipV="1">
              <a:off x="4708" y="2112"/>
              <a:ext cx="135" cy="59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63"/>
            <p:cNvSpPr>
              <a:spLocks noChangeShapeType="1"/>
            </p:cNvSpPr>
            <p:nvPr/>
          </p:nvSpPr>
          <p:spPr bwMode="auto">
            <a:xfrm flipH="1">
              <a:off x="3021" y="2244"/>
              <a:ext cx="158" cy="37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64"/>
            <p:cNvSpPr>
              <a:spLocks noChangeShapeType="1"/>
            </p:cNvSpPr>
            <p:nvPr/>
          </p:nvSpPr>
          <p:spPr bwMode="auto">
            <a:xfrm flipH="1" flipV="1">
              <a:off x="3118" y="1797"/>
              <a:ext cx="98" cy="118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Line 65"/>
            <p:cNvSpPr>
              <a:spLocks noChangeShapeType="1"/>
            </p:cNvSpPr>
            <p:nvPr/>
          </p:nvSpPr>
          <p:spPr bwMode="auto">
            <a:xfrm flipV="1">
              <a:off x="3439" y="1768"/>
              <a:ext cx="91" cy="133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Line 66"/>
            <p:cNvSpPr>
              <a:spLocks noChangeShapeType="1"/>
            </p:cNvSpPr>
            <p:nvPr/>
          </p:nvSpPr>
          <p:spPr bwMode="auto">
            <a:xfrm flipV="1">
              <a:off x="4744" y="2332"/>
              <a:ext cx="45" cy="11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Rectangle 67"/>
            <p:cNvSpPr>
              <a:spLocks noChangeArrowheads="1"/>
            </p:cNvSpPr>
            <p:nvPr/>
          </p:nvSpPr>
          <p:spPr bwMode="auto">
            <a:xfrm>
              <a:off x="4872" y="2339"/>
              <a:ext cx="695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FF0000"/>
                  </a:solidFill>
                </a:rPr>
                <a:t>sens des </a:t>
              </a:r>
              <a:r>
                <a:rPr lang="fr-FR" sz="12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endParaRPr lang="fr-FR" sz="1200">
                <a:solidFill>
                  <a:srgbClr val="FF0000"/>
                </a:solidFill>
              </a:endParaRPr>
            </a:p>
            <a:p>
              <a:r>
                <a:rPr lang="fr-FR" sz="1200">
                  <a:solidFill>
                    <a:srgbClr val="FF0000"/>
                  </a:solidFill>
                </a:rPr>
                <a:t>croissants</a:t>
              </a:r>
              <a:endParaRPr lang="fr-FR" sz="2400"/>
            </a:p>
          </p:txBody>
        </p:sp>
        <p:sp>
          <p:nvSpPr>
            <p:cNvPr id="55" name="Line 73"/>
            <p:cNvSpPr>
              <a:spLocks noChangeShapeType="1"/>
            </p:cNvSpPr>
            <p:nvPr/>
          </p:nvSpPr>
          <p:spPr bwMode="auto">
            <a:xfrm flipH="1">
              <a:off x="3342" y="2581"/>
              <a:ext cx="75" cy="9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Line 74"/>
            <p:cNvSpPr>
              <a:spLocks noChangeShapeType="1"/>
            </p:cNvSpPr>
            <p:nvPr/>
          </p:nvSpPr>
          <p:spPr bwMode="auto">
            <a:xfrm>
              <a:off x="3842" y="2683"/>
              <a:ext cx="0" cy="11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Line 75"/>
            <p:cNvSpPr>
              <a:spLocks noChangeShapeType="1"/>
            </p:cNvSpPr>
            <p:nvPr/>
          </p:nvSpPr>
          <p:spPr bwMode="auto">
            <a:xfrm>
              <a:off x="4372" y="2603"/>
              <a:ext cx="52" cy="9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78"/>
          <p:cNvGrpSpPr>
            <a:grpSpLocks/>
          </p:cNvGrpSpPr>
          <p:nvPr/>
        </p:nvGrpSpPr>
        <p:grpSpPr bwMode="auto">
          <a:xfrm>
            <a:off x="6521450" y="3121025"/>
            <a:ext cx="577850" cy="811213"/>
            <a:chOff x="4108" y="1966"/>
            <a:chExt cx="364" cy="511"/>
          </a:xfrm>
        </p:grpSpPr>
        <p:sp>
          <p:nvSpPr>
            <p:cNvPr id="59" name="Arc 69"/>
            <p:cNvSpPr>
              <a:spLocks/>
            </p:cNvSpPr>
            <p:nvPr/>
          </p:nvSpPr>
          <p:spPr bwMode="auto">
            <a:xfrm flipV="1">
              <a:off x="4111" y="1966"/>
              <a:ext cx="337" cy="49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Rectangle 71"/>
            <p:cNvSpPr>
              <a:spLocks noChangeArrowheads="1"/>
            </p:cNvSpPr>
            <p:nvPr/>
          </p:nvSpPr>
          <p:spPr bwMode="auto">
            <a:xfrm>
              <a:off x="4255" y="2135"/>
              <a:ext cx="217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>
                  <a:solidFill>
                    <a:srgbClr val="FF6600"/>
                  </a:solidFill>
                  <a:sym typeface="Symbol" pitchFamily="18" charset="2"/>
                </a:rPr>
                <a:t></a:t>
              </a:r>
              <a:endParaRPr lang="fr-FR" sz="2800">
                <a:solidFill>
                  <a:srgbClr val="FF6600"/>
                </a:solidFill>
              </a:endParaRPr>
            </a:p>
          </p:txBody>
        </p:sp>
        <p:sp>
          <p:nvSpPr>
            <p:cNvPr id="61" name="Line 76"/>
            <p:cNvSpPr>
              <a:spLocks noChangeShapeType="1"/>
            </p:cNvSpPr>
            <p:nvPr/>
          </p:nvSpPr>
          <p:spPr bwMode="auto">
            <a:xfrm flipV="1">
              <a:off x="4108" y="2418"/>
              <a:ext cx="75" cy="59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Line 77"/>
            <p:cNvSpPr>
              <a:spLocks noChangeShapeType="1"/>
            </p:cNvSpPr>
            <p:nvPr/>
          </p:nvSpPr>
          <p:spPr bwMode="auto">
            <a:xfrm>
              <a:off x="4108" y="2477"/>
              <a:ext cx="89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3" name="Text Box 82"/>
          <p:cNvSpPr txBox="1">
            <a:spLocks noChangeArrowheads="1"/>
          </p:cNvSpPr>
          <p:nvPr/>
        </p:nvSpPr>
        <p:spPr bwMode="auto">
          <a:xfrm>
            <a:off x="1362075" y="3829050"/>
            <a:ext cx="35433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/>
              <a:t>Le </a:t>
            </a:r>
            <a:r>
              <a:rPr lang="fr-FR" b="1">
                <a:solidFill>
                  <a:srgbClr val="0000FF"/>
                </a:solidFill>
              </a:rPr>
              <a:t>gain (OA)</a:t>
            </a:r>
            <a:r>
              <a:rPr lang="fr-FR"/>
              <a:t> et le </a:t>
            </a:r>
            <a:r>
              <a:rPr lang="fr-FR" b="1">
                <a:solidFill>
                  <a:srgbClr val="FF6600"/>
                </a:solidFill>
              </a:rPr>
              <a:t>déphasage</a:t>
            </a:r>
          </a:p>
          <a:p>
            <a:pPr eaLnBrk="1" hangingPunct="1"/>
            <a:r>
              <a:rPr lang="fr-FR"/>
              <a:t>sont directement lisibles</a:t>
            </a:r>
          </a:p>
          <a:p>
            <a:pPr eaLnBrk="1" hangingPunct="1"/>
            <a:r>
              <a:rPr lang="fr-FR"/>
              <a:t>pour chaque valeur de </a:t>
            </a:r>
            <a:r>
              <a:rPr lang="fr-FR">
                <a:sym typeface="Symbol" pitchFamily="18" charset="2"/>
              </a:rPr>
              <a:t></a:t>
            </a:r>
            <a:r>
              <a:rPr lang="fr-FR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65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6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à action proportionnelle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5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6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7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29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 Box 62"/>
          <p:cNvSpPr txBox="1">
            <a:spLocks noChangeArrowheads="1"/>
          </p:cNvSpPr>
          <p:nvPr/>
        </p:nvSpPr>
        <p:spPr bwMode="auto">
          <a:xfrm>
            <a:off x="3449638" y="2062163"/>
            <a:ext cx="1273175" cy="420687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000">
                <a:solidFill>
                  <a:srgbClr val="000000"/>
                </a:solidFill>
              </a:rPr>
              <a:t>H(j</a:t>
            </a:r>
            <a:r>
              <a:rPr lang="fr-FR" sz="2000">
                <a:solidFill>
                  <a:srgbClr val="000000"/>
                </a:solidFill>
                <a:sym typeface="Symbol" pitchFamily="18" charset="2"/>
              </a:rPr>
              <a:t></a:t>
            </a:r>
            <a:r>
              <a:rPr lang="fr-FR" sz="2000">
                <a:solidFill>
                  <a:srgbClr val="000000"/>
                </a:solidFill>
              </a:rPr>
              <a:t>) = K</a:t>
            </a:r>
            <a:endParaRPr lang="fr-FR" sz="2000"/>
          </a:p>
        </p:txBody>
      </p:sp>
      <p:grpSp>
        <p:nvGrpSpPr>
          <p:cNvPr id="32" name="Group 93"/>
          <p:cNvGrpSpPr>
            <a:grpSpLocks/>
          </p:cNvGrpSpPr>
          <p:nvPr/>
        </p:nvGrpSpPr>
        <p:grpSpPr bwMode="auto">
          <a:xfrm>
            <a:off x="1566863" y="2986088"/>
            <a:ext cx="2263775" cy="3433762"/>
            <a:chOff x="987" y="1899"/>
            <a:chExt cx="1426" cy="2163"/>
          </a:xfrm>
        </p:grpSpPr>
        <p:grpSp>
          <p:nvGrpSpPr>
            <p:cNvPr id="33" name="Group 64"/>
            <p:cNvGrpSpPr>
              <a:grpSpLocks/>
            </p:cNvGrpSpPr>
            <p:nvPr/>
          </p:nvGrpSpPr>
          <p:grpSpPr bwMode="auto">
            <a:xfrm>
              <a:off x="987" y="2016"/>
              <a:ext cx="1394" cy="669"/>
              <a:chOff x="-116" y="0"/>
              <a:chExt cx="20810" cy="20000"/>
            </a:xfrm>
          </p:grpSpPr>
          <p:sp>
            <p:nvSpPr>
              <p:cNvPr id="46" name="Line 65"/>
              <p:cNvSpPr>
                <a:spLocks noChangeShapeType="1"/>
              </p:cNvSpPr>
              <p:nvPr/>
            </p:nvSpPr>
            <p:spPr bwMode="auto">
              <a:xfrm>
                <a:off x="2884" y="0"/>
                <a:ext cx="10" cy="2000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66"/>
              <p:cNvSpPr>
                <a:spLocks noChangeShapeType="1"/>
              </p:cNvSpPr>
              <p:nvPr/>
            </p:nvSpPr>
            <p:spPr bwMode="auto">
              <a:xfrm>
                <a:off x="-116" y="13495"/>
                <a:ext cx="20810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4" name="Group 67"/>
            <p:cNvGrpSpPr>
              <a:grpSpLocks/>
            </p:cNvGrpSpPr>
            <p:nvPr/>
          </p:nvGrpSpPr>
          <p:grpSpPr bwMode="auto">
            <a:xfrm>
              <a:off x="987" y="2847"/>
              <a:ext cx="1394" cy="669"/>
              <a:chOff x="-117" y="0"/>
              <a:chExt cx="20810" cy="20000"/>
            </a:xfrm>
          </p:grpSpPr>
          <p:sp>
            <p:nvSpPr>
              <p:cNvPr id="44" name="Line 68"/>
              <p:cNvSpPr>
                <a:spLocks noChangeShapeType="1"/>
              </p:cNvSpPr>
              <p:nvPr/>
            </p:nvSpPr>
            <p:spPr bwMode="auto">
              <a:xfrm>
                <a:off x="2883" y="0"/>
                <a:ext cx="10" cy="2000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Line 69"/>
              <p:cNvSpPr>
                <a:spLocks noChangeShapeType="1"/>
              </p:cNvSpPr>
              <p:nvPr/>
            </p:nvSpPr>
            <p:spPr bwMode="auto">
              <a:xfrm>
                <a:off x="-117" y="13495"/>
                <a:ext cx="20810" cy="2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5" name="Rectangle 70"/>
            <p:cNvSpPr>
              <a:spLocks noChangeArrowheads="1"/>
            </p:cNvSpPr>
            <p:nvPr/>
          </p:nvSpPr>
          <p:spPr bwMode="auto">
            <a:xfrm>
              <a:off x="1208" y="1899"/>
              <a:ext cx="128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G </a:t>
              </a:r>
              <a:endParaRPr lang="fr-FR" sz="2400"/>
            </a:p>
          </p:txBody>
        </p:sp>
        <p:sp>
          <p:nvSpPr>
            <p:cNvPr id="36" name="Line 71"/>
            <p:cNvSpPr>
              <a:spLocks noChangeShapeType="1"/>
            </p:cNvSpPr>
            <p:nvPr/>
          </p:nvSpPr>
          <p:spPr bwMode="auto">
            <a:xfrm>
              <a:off x="1054" y="2206"/>
              <a:ext cx="1233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72"/>
            <p:cNvSpPr>
              <a:spLocks noChangeShapeType="1"/>
            </p:cNvSpPr>
            <p:nvPr/>
          </p:nvSpPr>
          <p:spPr bwMode="auto">
            <a:xfrm>
              <a:off x="1061" y="3298"/>
              <a:ext cx="1239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Rectangle 73"/>
            <p:cNvSpPr>
              <a:spLocks noChangeArrowheads="1"/>
            </p:cNvSpPr>
            <p:nvPr/>
          </p:nvSpPr>
          <p:spPr bwMode="auto">
            <a:xfrm>
              <a:off x="2292" y="2293"/>
              <a:ext cx="121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</a:t>
              </a:r>
              <a:endParaRPr lang="fr-FR" sz="2400"/>
            </a:p>
          </p:txBody>
        </p:sp>
        <p:sp>
          <p:nvSpPr>
            <p:cNvPr id="39" name="Rectangle 74"/>
            <p:cNvSpPr>
              <a:spLocks noChangeArrowheads="1"/>
            </p:cNvSpPr>
            <p:nvPr/>
          </p:nvSpPr>
          <p:spPr bwMode="auto">
            <a:xfrm>
              <a:off x="2284" y="3128"/>
              <a:ext cx="12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</a:t>
              </a:r>
              <a:endParaRPr lang="fr-FR" sz="2400"/>
            </a:p>
          </p:txBody>
        </p:sp>
        <p:sp>
          <p:nvSpPr>
            <p:cNvPr id="40" name="Rectangle 75"/>
            <p:cNvSpPr>
              <a:spLocks noChangeArrowheads="1"/>
            </p:cNvSpPr>
            <p:nvPr/>
          </p:nvSpPr>
          <p:spPr bwMode="auto">
            <a:xfrm>
              <a:off x="1218" y="2766"/>
              <a:ext cx="12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</a:t>
              </a:r>
              <a:r>
                <a:rPr lang="fr-FR" sz="1600"/>
                <a:t> </a:t>
              </a:r>
              <a:endParaRPr lang="fr-FR" sz="2400"/>
            </a:p>
          </p:txBody>
        </p:sp>
        <p:sp>
          <p:nvSpPr>
            <p:cNvPr id="41" name="Line 76"/>
            <p:cNvSpPr>
              <a:spLocks noChangeShapeType="1"/>
            </p:cNvSpPr>
            <p:nvPr/>
          </p:nvSpPr>
          <p:spPr bwMode="auto">
            <a:xfrm>
              <a:off x="1349" y="2206"/>
              <a:ext cx="0" cy="27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triangl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Rectangle 77"/>
            <p:cNvSpPr>
              <a:spLocks noChangeArrowheads="1"/>
            </p:cNvSpPr>
            <p:nvPr/>
          </p:nvSpPr>
          <p:spPr bwMode="auto">
            <a:xfrm>
              <a:off x="1388" y="2257"/>
              <a:ext cx="51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20 log K</a:t>
              </a:r>
              <a:endParaRPr lang="fr-FR" sz="2400"/>
            </a:p>
          </p:txBody>
        </p:sp>
        <p:sp>
          <p:nvSpPr>
            <p:cNvPr id="43" name="Text Box 90"/>
            <p:cNvSpPr txBox="1">
              <a:spLocks noChangeArrowheads="1"/>
            </p:cNvSpPr>
            <p:nvPr/>
          </p:nvSpPr>
          <p:spPr bwMode="auto">
            <a:xfrm>
              <a:off x="1467" y="3831"/>
              <a:ext cx="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Bode</a:t>
              </a:r>
            </a:p>
          </p:txBody>
        </p:sp>
      </p:grpSp>
      <p:grpSp>
        <p:nvGrpSpPr>
          <p:cNvPr id="48" name="Group 94"/>
          <p:cNvGrpSpPr>
            <a:grpSpLocks/>
          </p:cNvGrpSpPr>
          <p:nvPr/>
        </p:nvGrpSpPr>
        <p:grpSpPr bwMode="auto">
          <a:xfrm>
            <a:off x="4465638" y="4284663"/>
            <a:ext cx="1698625" cy="2133600"/>
            <a:chOff x="2813" y="2717"/>
            <a:chExt cx="1070" cy="1344"/>
          </a:xfrm>
        </p:grpSpPr>
        <p:sp>
          <p:nvSpPr>
            <p:cNvPr id="49" name="Line 78"/>
            <p:cNvSpPr>
              <a:spLocks noChangeShapeType="1"/>
            </p:cNvSpPr>
            <p:nvPr/>
          </p:nvSpPr>
          <p:spPr bwMode="auto">
            <a:xfrm>
              <a:off x="3014" y="2853"/>
              <a:ext cx="0" cy="66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79"/>
            <p:cNvSpPr>
              <a:spLocks noChangeShapeType="1"/>
            </p:cNvSpPr>
            <p:nvPr/>
          </p:nvSpPr>
          <p:spPr bwMode="auto">
            <a:xfrm>
              <a:off x="2813" y="3304"/>
              <a:ext cx="105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Rectangle 80"/>
            <p:cNvSpPr>
              <a:spLocks noChangeArrowheads="1"/>
            </p:cNvSpPr>
            <p:nvPr/>
          </p:nvSpPr>
          <p:spPr bwMode="auto">
            <a:xfrm>
              <a:off x="3010" y="2717"/>
              <a:ext cx="128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G </a:t>
              </a:r>
              <a:endParaRPr lang="fr-FR" sz="2400"/>
            </a:p>
          </p:txBody>
        </p:sp>
        <p:sp>
          <p:nvSpPr>
            <p:cNvPr id="52" name="Line 81"/>
            <p:cNvSpPr>
              <a:spLocks noChangeShapeType="1"/>
            </p:cNvSpPr>
            <p:nvPr/>
          </p:nvSpPr>
          <p:spPr bwMode="auto">
            <a:xfrm>
              <a:off x="2987" y="3006"/>
              <a:ext cx="67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Rectangle 82"/>
            <p:cNvSpPr>
              <a:spLocks noChangeArrowheads="1"/>
            </p:cNvSpPr>
            <p:nvPr/>
          </p:nvSpPr>
          <p:spPr bwMode="auto">
            <a:xfrm>
              <a:off x="3762" y="3130"/>
              <a:ext cx="121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</a:t>
              </a:r>
              <a:endParaRPr lang="fr-FR" sz="2400"/>
            </a:p>
          </p:txBody>
        </p:sp>
        <p:sp>
          <p:nvSpPr>
            <p:cNvPr id="54" name="Rectangle 83"/>
            <p:cNvSpPr>
              <a:spLocks noChangeArrowheads="1"/>
            </p:cNvSpPr>
            <p:nvPr/>
          </p:nvSpPr>
          <p:spPr bwMode="auto">
            <a:xfrm>
              <a:off x="3087" y="2916"/>
              <a:ext cx="510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20 log K</a:t>
              </a:r>
              <a:endParaRPr lang="fr-FR" sz="2400"/>
            </a:p>
          </p:txBody>
        </p:sp>
        <p:sp>
          <p:nvSpPr>
            <p:cNvPr id="55" name="Text Box 91"/>
            <p:cNvSpPr txBox="1">
              <a:spLocks noChangeArrowheads="1"/>
            </p:cNvSpPr>
            <p:nvPr/>
          </p:nvSpPr>
          <p:spPr bwMode="auto">
            <a:xfrm>
              <a:off x="3150" y="3830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Black</a:t>
              </a:r>
            </a:p>
          </p:txBody>
        </p:sp>
      </p:grpSp>
      <p:grpSp>
        <p:nvGrpSpPr>
          <p:cNvPr id="56" name="Group 99"/>
          <p:cNvGrpSpPr>
            <a:grpSpLocks/>
          </p:cNvGrpSpPr>
          <p:nvPr/>
        </p:nvGrpSpPr>
        <p:grpSpPr bwMode="auto">
          <a:xfrm>
            <a:off x="6718300" y="4232275"/>
            <a:ext cx="2416175" cy="2185988"/>
            <a:chOff x="4232" y="2666"/>
            <a:chExt cx="1522" cy="1377"/>
          </a:xfrm>
        </p:grpSpPr>
        <p:sp>
          <p:nvSpPr>
            <p:cNvPr id="57" name="Rectangle 84"/>
            <p:cNvSpPr>
              <a:spLocks noChangeArrowheads="1"/>
            </p:cNvSpPr>
            <p:nvPr/>
          </p:nvSpPr>
          <p:spPr bwMode="auto">
            <a:xfrm>
              <a:off x="5124" y="3097"/>
              <a:ext cx="630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Re(H(j</a:t>
              </a:r>
              <a:r>
                <a:rPr lang="fr-FR" sz="1600">
                  <a:sym typeface="Symbol" pitchFamily="18" charset="2"/>
                </a:rPr>
                <a:t></a:t>
              </a:r>
              <a:r>
                <a:rPr lang="fr-FR" sz="1600"/>
                <a:t>))</a:t>
              </a:r>
              <a:endParaRPr lang="fr-FR" sz="2400"/>
            </a:p>
          </p:txBody>
        </p:sp>
        <p:grpSp>
          <p:nvGrpSpPr>
            <p:cNvPr id="58" name="Group 95"/>
            <p:cNvGrpSpPr>
              <a:grpSpLocks/>
            </p:cNvGrpSpPr>
            <p:nvPr/>
          </p:nvGrpSpPr>
          <p:grpSpPr bwMode="auto">
            <a:xfrm>
              <a:off x="4232" y="2666"/>
              <a:ext cx="1052" cy="1377"/>
              <a:chOff x="4232" y="2684"/>
              <a:chExt cx="1052" cy="1377"/>
            </a:xfrm>
          </p:grpSpPr>
          <p:sp>
            <p:nvSpPr>
              <p:cNvPr id="59" name="Line 85"/>
              <p:cNvSpPr>
                <a:spLocks noChangeShapeType="1"/>
              </p:cNvSpPr>
              <p:nvPr/>
            </p:nvSpPr>
            <p:spPr bwMode="auto">
              <a:xfrm>
                <a:off x="4433" y="2844"/>
                <a:ext cx="1" cy="66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Line 86"/>
              <p:cNvSpPr>
                <a:spLocks noChangeShapeType="1"/>
              </p:cNvSpPr>
              <p:nvPr/>
            </p:nvSpPr>
            <p:spPr bwMode="auto">
              <a:xfrm>
                <a:off x="4232" y="3295"/>
                <a:ext cx="105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Rectangle 87"/>
              <p:cNvSpPr>
                <a:spLocks noChangeArrowheads="1"/>
              </p:cNvSpPr>
              <p:nvPr/>
            </p:nvSpPr>
            <p:spPr bwMode="auto">
              <a:xfrm>
                <a:off x="4405" y="2684"/>
                <a:ext cx="604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de-DE" sz="1600"/>
                  <a:t>Im(H(j</a:t>
                </a:r>
                <a:r>
                  <a:rPr lang="fr-FR" sz="1600">
                    <a:sym typeface="Symbol" pitchFamily="18" charset="2"/>
                  </a:rPr>
                  <a:t></a:t>
                </a:r>
                <a:r>
                  <a:rPr lang="de-DE" sz="1600"/>
                  <a:t>))</a:t>
                </a:r>
                <a:endParaRPr lang="fr-FR" sz="2400"/>
              </a:p>
            </p:txBody>
          </p:sp>
          <p:sp>
            <p:nvSpPr>
              <p:cNvPr id="62" name="Line 88"/>
              <p:cNvSpPr>
                <a:spLocks noChangeShapeType="1"/>
              </p:cNvSpPr>
              <p:nvPr/>
            </p:nvSpPr>
            <p:spPr bwMode="auto">
              <a:xfrm>
                <a:off x="4775" y="3250"/>
                <a:ext cx="0" cy="9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Rectangle 89"/>
              <p:cNvSpPr>
                <a:spLocks noChangeArrowheads="1"/>
              </p:cNvSpPr>
              <p:nvPr/>
            </p:nvSpPr>
            <p:spPr bwMode="auto">
              <a:xfrm>
                <a:off x="4731" y="3081"/>
                <a:ext cx="141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K</a:t>
                </a:r>
                <a:endParaRPr lang="fr-FR" sz="2400"/>
              </a:p>
            </p:txBody>
          </p:sp>
          <p:sp>
            <p:nvSpPr>
              <p:cNvPr id="64" name="Text Box 92"/>
              <p:cNvSpPr txBox="1">
                <a:spLocks noChangeArrowheads="1"/>
              </p:cNvSpPr>
              <p:nvPr/>
            </p:nvSpPr>
            <p:spPr bwMode="auto">
              <a:xfrm>
                <a:off x="4620" y="3830"/>
                <a:ext cx="5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i="1" u="sng"/>
                  <a:t>Nyquist</a:t>
                </a:r>
              </a:p>
            </p:txBody>
          </p:sp>
        </p:grpSp>
      </p:grpSp>
      <p:sp>
        <p:nvSpPr>
          <p:cNvPr id="65" name="Text Box 96"/>
          <p:cNvSpPr txBox="1">
            <a:spLocks noChangeArrowheads="1"/>
          </p:cNvSpPr>
          <p:nvPr/>
        </p:nvSpPr>
        <p:spPr bwMode="auto">
          <a:xfrm>
            <a:off x="5192713" y="1798638"/>
            <a:ext cx="1604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0000FF"/>
                </a:solidFill>
              </a:rPr>
              <a:t>G</a:t>
            </a:r>
            <a:r>
              <a:rPr lang="fr-FR" b="1" baseline="-25000">
                <a:solidFill>
                  <a:srgbClr val="0000FF"/>
                </a:solidFill>
              </a:rPr>
              <a:t>dB</a:t>
            </a:r>
            <a:r>
              <a:rPr lang="fr-FR" b="1">
                <a:solidFill>
                  <a:srgbClr val="0000FF"/>
                </a:solidFill>
              </a:rPr>
              <a:t> = 20.log K</a:t>
            </a:r>
          </a:p>
        </p:txBody>
      </p:sp>
      <p:sp>
        <p:nvSpPr>
          <p:cNvPr id="66" name="Text Box 97"/>
          <p:cNvSpPr txBox="1">
            <a:spLocks noChangeArrowheads="1"/>
          </p:cNvSpPr>
          <p:nvPr/>
        </p:nvSpPr>
        <p:spPr bwMode="auto">
          <a:xfrm>
            <a:off x="5222875" y="2220913"/>
            <a:ext cx="819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>
                <a:solidFill>
                  <a:srgbClr val="FF6600"/>
                </a:solidFill>
                <a:sym typeface="Symbol" pitchFamily="18" charset="2"/>
              </a:rPr>
              <a:t></a:t>
            </a:r>
            <a:r>
              <a:rPr lang="fr-FR" b="1">
                <a:solidFill>
                  <a:srgbClr val="FF6600"/>
                </a:solidFill>
                <a:sym typeface="Symbol" pitchFamily="18" charset="2"/>
              </a:rPr>
              <a:t>° = 0</a:t>
            </a:r>
          </a:p>
        </p:txBody>
      </p:sp>
      <p:sp>
        <p:nvSpPr>
          <p:cNvPr id="67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grpSp>
        <p:nvGrpSpPr>
          <p:cNvPr id="71" name="Groupe 70"/>
          <p:cNvGrpSpPr/>
          <p:nvPr/>
        </p:nvGrpSpPr>
        <p:grpSpPr>
          <a:xfrm>
            <a:off x="4368800" y="3777456"/>
            <a:ext cx="4641850" cy="2642394"/>
            <a:chOff x="4368800" y="3777456"/>
            <a:chExt cx="4641850" cy="2642394"/>
          </a:xfrm>
        </p:grpSpPr>
        <p:sp>
          <p:nvSpPr>
            <p:cNvPr id="69" name="Rectangle à coins arrondis 68"/>
            <p:cNvSpPr/>
            <p:nvPr/>
          </p:nvSpPr>
          <p:spPr>
            <a:xfrm>
              <a:off x="4368800" y="3777456"/>
              <a:ext cx="4641850" cy="2642394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ZoneTexte 69"/>
            <p:cNvSpPr txBox="1"/>
            <p:nvPr/>
          </p:nvSpPr>
          <p:spPr>
            <a:xfrm>
              <a:off x="6264275" y="3777456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85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65" grpId="0"/>
      <p:bldP spid="6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intégrateur pur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64"/>
          <p:cNvSpPr txBox="1">
            <a:spLocks noChangeArrowheads="1"/>
          </p:cNvSpPr>
          <p:nvPr/>
        </p:nvSpPr>
        <p:spPr bwMode="auto">
          <a:xfrm>
            <a:off x="4927600" y="1525588"/>
            <a:ext cx="26257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0000FF"/>
                </a:solidFill>
              </a:rPr>
              <a:t>G</a:t>
            </a:r>
            <a:r>
              <a:rPr lang="fr-FR" b="1" baseline="-25000">
                <a:solidFill>
                  <a:srgbClr val="0000FF"/>
                </a:solidFill>
              </a:rPr>
              <a:t>dB</a:t>
            </a:r>
            <a:r>
              <a:rPr lang="fr-FR" b="1">
                <a:solidFill>
                  <a:srgbClr val="0000FF"/>
                </a:solidFill>
              </a:rPr>
              <a:t> = 20.log K – 20.log </a:t>
            </a:r>
            <a:r>
              <a:rPr lang="fr-FR" b="1">
                <a:solidFill>
                  <a:srgbClr val="0000FF"/>
                </a:solidFill>
                <a:sym typeface="Symbol" pitchFamily="18" charset="2"/>
              </a:rPr>
              <a:t></a:t>
            </a:r>
          </a:p>
        </p:txBody>
      </p:sp>
      <p:sp>
        <p:nvSpPr>
          <p:cNvPr id="33" name="Text Box 65"/>
          <p:cNvSpPr txBox="1">
            <a:spLocks noChangeArrowheads="1"/>
          </p:cNvSpPr>
          <p:nvPr/>
        </p:nvSpPr>
        <p:spPr bwMode="auto">
          <a:xfrm>
            <a:off x="4948238" y="1878013"/>
            <a:ext cx="115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>
                <a:solidFill>
                  <a:srgbClr val="FF6600"/>
                </a:solidFill>
                <a:sym typeface="Symbol" pitchFamily="18" charset="2"/>
              </a:rPr>
              <a:t></a:t>
            </a:r>
            <a:r>
              <a:rPr lang="fr-FR" b="1">
                <a:solidFill>
                  <a:srgbClr val="FF6600"/>
                </a:solidFill>
                <a:sym typeface="Symbol" pitchFamily="18" charset="2"/>
              </a:rPr>
              <a:t>° = - 90°</a:t>
            </a:r>
          </a:p>
        </p:txBody>
      </p:sp>
      <p:sp>
        <p:nvSpPr>
          <p:cNvPr id="34" name="Rectangle 67"/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35" name="Object 66"/>
          <p:cNvGraphicFramePr>
            <a:graphicFrameLocks noChangeAspect="1"/>
          </p:cNvGraphicFramePr>
          <p:nvPr/>
        </p:nvGraphicFramePr>
        <p:xfrm>
          <a:off x="3236913" y="1622425"/>
          <a:ext cx="1255712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87400" imgH="431800" progId="Equation.DSMT4">
                  <p:embed/>
                </p:oleObj>
              </mc:Choice>
              <mc:Fallback>
                <p:oleObj name="Equation" r:id="rId5" imgW="7874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6913" y="1622425"/>
                        <a:ext cx="1255712" cy="6778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109"/>
          <p:cNvGrpSpPr>
            <a:grpSpLocks/>
          </p:cNvGrpSpPr>
          <p:nvPr/>
        </p:nvGrpSpPr>
        <p:grpSpPr bwMode="auto">
          <a:xfrm>
            <a:off x="1206500" y="3298825"/>
            <a:ext cx="2597150" cy="3121025"/>
            <a:chOff x="760" y="2078"/>
            <a:chExt cx="1636" cy="1966"/>
          </a:xfrm>
        </p:grpSpPr>
        <p:sp>
          <p:nvSpPr>
            <p:cNvPr id="37" name="Text Box 48"/>
            <p:cNvSpPr txBox="1">
              <a:spLocks noChangeArrowheads="1"/>
            </p:cNvSpPr>
            <p:nvPr/>
          </p:nvSpPr>
          <p:spPr bwMode="auto">
            <a:xfrm>
              <a:off x="1467" y="3813"/>
              <a:ext cx="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Bode</a:t>
              </a:r>
            </a:p>
          </p:txBody>
        </p:sp>
        <p:sp>
          <p:nvSpPr>
            <p:cNvPr id="38" name="Rectangle 69"/>
            <p:cNvSpPr>
              <a:spLocks noChangeArrowheads="1"/>
            </p:cNvSpPr>
            <p:nvPr/>
          </p:nvSpPr>
          <p:spPr bwMode="auto">
            <a:xfrm>
              <a:off x="912" y="2237"/>
              <a:ext cx="38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20 log K</a:t>
              </a:r>
              <a:endParaRPr lang="fr-FR"/>
            </a:p>
          </p:txBody>
        </p:sp>
        <p:sp>
          <p:nvSpPr>
            <p:cNvPr id="39" name="Line 70"/>
            <p:cNvSpPr>
              <a:spLocks noChangeShapeType="1"/>
            </p:cNvSpPr>
            <p:nvPr/>
          </p:nvSpPr>
          <p:spPr bwMode="auto">
            <a:xfrm>
              <a:off x="1270" y="2202"/>
              <a:ext cx="0" cy="75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71"/>
            <p:cNvSpPr>
              <a:spLocks noChangeShapeType="1"/>
            </p:cNvSpPr>
            <p:nvPr/>
          </p:nvSpPr>
          <p:spPr bwMode="auto">
            <a:xfrm>
              <a:off x="1116" y="2566"/>
              <a:ext cx="124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72"/>
            <p:cNvSpPr>
              <a:spLocks noChangeShapeType="1"/>
            </p:cNvSpPr>
            <p:nvPr/>
          </p:nvSpPr>
          <p:spPr bwMode="auto">
            <a:xfrm>
              <a:off x="1270" y="3090"/>
              <a:ext cx="0" cy="53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73"/>
            <p:cNvSpPr>
              <a:spLocks noChangeShapeType="1"/>
            </p:cNvSpPr>
            <p:nvPr/>
          </p:nvSpPr>
          <p:spPr bwMode="auto">
            <a:xfrm>
              <a:off x="1116" y="3243"/>
              <a:ext cx="121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Rectangle 74"/>
            <p:cNvSpPr>
              <a:spLocks noChangeArrowheads="1"/>
            </p:cNvSpPr>
            <p:nvPr/>
          </p:nvSpPr>
          <p:spPr bwMode="auto">
            <a:xfrm>
              <a:off x="1301" y="2078"/>
              <a:ext cx="9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G </a:t>
              </a:r>
              <a:endParaRPr lang="fr-FR" sz="2000"/>
            </a:p>
          </p:txBody>
        </p:sp>
        <p:sp>
          <p:nvSpPr>
            <p:cNvPr id="44" name="Rectangle 75"/>
            <p:cNvSpPr>
              <a:spLocks noChangeArrowheads="1"/>
            </p:cNvSpPr>
            <p:nvPr/>
          </p:nvSpPr>
          <p:spPr bwMode="auto">
            <a:xfrm>
              <a:off x="2288" y="2411"/>
              <a:ext cx="108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45" name="Rectangle 76"/>
            <p:cNvSpPr>
              <a:spLocks noChangeArrowheads="1"/>
            </p:cNvSpPr>
            <p:nvPr/>
          </p:nvSpPr>
          <p:spPr bwMode="auto">
            <a:xfrm>
              <a:off x="2242" y="3091"/>
              <a:ext cx="13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 </a:t>
              </a:r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46" name="Rectangle 77"/>
            <p:cNvSpPr>
              <a:spLocks noChangeArrowheads="1"/>
            </p:cNvSpPr>
            <p:nvPr/>
          </p:nvSpPr>
          <p:spPr bwMode="auto">
            <a:xfrm>
              <a:off x="1292" y="2991"/>
              <a:ext cx="9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</a:t>
              </a:r>
              <a:r>
                <a:rPr lang="fr-FR" sz="1400"/>
                <a:t> </a:t>
              </a:r>
              <a:endParaRPr lang="fr-FR" sz="2000"/>
            </a:p>
          </p:txBody>
        </p:sp>
        <p:sp>
          <p:nvSpPr>
            <p:cNvPr id="47" name="Line 78"/>
            <p:cNvSpPr>
              <a:spLocks noChangeShapeType="1"/>
            </p:cNvSpPr>
            <p:nvPr/>
          </p:nvSpPr>
          <p:spPr bwMode="auto">
            <a:xfrm>
              <a:off x="1167" y="2216"/>
              <a:ext cx="985" cy="70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Rectangle 79"/>
            <p:cNvSpPr>
              <a:spLocks noChangeArrowheads="1"/>
            </p:cNvSpPr>
            <p:nvPr/>
          </p:nvSpPr>
          <p:spPr bwMode="auto">
            <a:xfrm>
              <a:off x="1594" y="2550"/>
              <a:ext cx="12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K</a:t>
              </a:r>
              <a:endParaRPr lang="fr-FR"/>
            </a:p>
          </p:txBody>
        </p:sp>
        <p:sp>
          <p:nvSpPr>
            <p:cNvPr id="49" name="Rectangle 80"/>
            <p:cNvSpPr>
              <a:spLocks noChangeArrowheads="1"/>
            </p:cNvSpPr>
            <p:nvPr/>
          </p:nvSpPr>
          <p:spPr bwMode="auto">
            <a:xfrm>
              <a:off x="1280" y="2398"/>
              <a:ext cx="83" cy="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fr-FR"/>
            </a:p>
          </p:txBody>
        </p:sp>
        <p:sp>
          <p:nvSpPr>
            <p:cNvPr id="50" name="Line 81"/>
            <p:cNvSpPr>
              <a:spLocks noChangeShapeType="1"/>
            </p:cNvSpPr>
            <p:nvPr/>
          </p:nvSpPr>
          <p:spPr bwMode="auto">
            <a:xfrm>
              <a:off x="2059" y="2558"/>
              <a:ext cx="0" cy="292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Line 82"/>
            <p:cNvSpPr>
              <a:spLocks noChangeShapeType="1"/>
            </p:cNvSpPr>
            <p:nvPr/>
          </p:nvSpPr>
          <p:spPr bwMode="auto">
            <a:xfrm flipH="1">
              <a:off x="1270" y="2864"/>
              <a:ext cx="784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Rectangle 83"/>
            <p:cNvSpPr>
              <a:spLocks noChangeArrowheads="1"/>
            </p:cNvSpPr>
            <p:nvPr/>
          </p:nvSpPr>
          <p:spPr bwMode="auto">
            <a:xfrm>
              <a:off x="1972" y="2376"/>
              <a:ext cx="18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10</a:t>
              </a:r>
              <a:endParaRPr lang="fr-FR"/>
            </a:p>
          </p:txBody>
        </p:sp>
        <p:sp>
          <p:nvSpPr>
            <p:cNvPr id="53" name="Rectangle 84"/>
            <p:cNvSpPr>
              <a:spLocks noChangeArrowheads="1"/>
            </p:cNvSpPr>
            <p:nvPr/>
          </p:nvSpPr>
          <p:spPr bwMode="auto">
            <a:xfrm>
              <a:off x="760" y="2796"/>
              <a:ext cx="51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20 log K-20</a:t>
              </a:r>
              <a:endParaRPr lang="fr-FR"/>
            </a:p>
          </p:txBody>
        </p:sp>
        <p:sp>
          <p:nvSpPr>
            <p:cNvPr id="54" name="Line 85"/>
            <p:cNvSpPr>
              <a:spLocks noChangeShapeType="1"/>
            </p:cNvSpPr>
            <p:nvPr/>
          </p:nvSpPr>
          <p:spPr bwMode="auto">
            <a:xfrm>
              <a:off x="1198" y="3555"/>
              <a:ext cx="969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Rectangle 86"/>
            <p:cNvSpPr>
              <a:spLocks noChangeArrowheads="1"/>
            </p:cNvSpPr>
            <p:nvPr/>
          </p:nvSpPr>
          <p:spPr bwMode="auto">
            <a:xfrm>
              <a:off x="1026" y="3489"/>
              <a:ext cx="24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-90°</a:t>
              </a:r>
              <a:endParaRPr lang="fr-FR"/>
            </a:p>
          </p:txBody>
        </p:sp>
      </p:grpSp>
      <p:sp>
        <p:nvSpPr>
          <p:cNvPr id="56" name="Rectangle 87"/>
          <p:cNvSpPr>
            <a:spLocks noChangeArrowheads="1"/>
          </p:cNvSpPr>
          <p:nvPr/>
        </p:nvSpPr>
        <p:spPr bwMode="auto">
          <a:xfrm rot="2036373">
            <a:off x="2359025" y="3781425"/>
            <a:ext cx="43973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fr-FR" sz="1400" b="1">
                <a:solidFill>
                  <a:srgbClr val="CC00CC"/>
                </a:solidFill>
              </a:rPr>
              <a:t>(-1)</a:t>
            </a:r>
            <a:endParaRPr lang="fr-FR" sz="2000" b="1">
              <a:solidFill>
                <a:srgbClr val="CC00CC"/>
              </a:solidFill>
            </a:endParaRPr>
          </a:p>
        </p:txBody>
      </p:sp>
      <p:grpSp>
        <p:nvGrpSpPr>
          <p:cNvPr id="57" name="Group 110"/>
          <p:cNvGrpSpPr>
            <a:grpSpLocks/>
          </p:cNvGrpSpPr>
          <p:nvPr/>
        </p:nvGrpSpPr>
        <p:grpSpPr bwMode="auto">
          <a:xfrm>
            <a:off x="4606925" y="3679825"/>
            <a:ext cx="1685925" cy="2738438"/>
            <a:chOff x="2902" y="2318"/>
            <a:chExt cx="1062" cy="1725"/>
          </a:xfrm>
        </p:grpSpPr>
        <p:sp>
          <p:nvSpPr>
            <p:cNvPr id="58" name="Text Box 56"/>
            <p:cNvSpPr txBox="1">
              <a:spLocks noChangeArrowheads="1"/>
            </p:cNvSpPr>
            <p:nvPr/>
          </p:nvSpPr>
          <p:spPr bwMode="auto">
            <a:xfrm>
              <a:off x="3150" y="3812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Black</a:t>
              </a:r>
            </a:p>
          </p:txBody>
        </p:sp>
        <p:sp>
          <p:nvSpPr>
            <p:cNvPr id="59" name="Line 89"/>
            <p:cNvSpPr>
              <a:spLocks noChangeShapeType="1"/>
            </p:cNvSpPr>
            <p:nvPr/>
          </p:nvSpPr>
          <p:spPr bwMode="auto">
            <a:xfrm>
              <a:off x="3561" y="2426"/>
              <a:ext cx="1" cy="104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Line 90"/>
            <p:cNvSpPr>
              <a:spLocks noChangeShapeType="1"/>
            </p:cNvSpPr>
            <p:nvPr/>
          </p:nvSpPr>
          <p:spPr bwMode="auto">
            <a:xfrm>
              <a:off x="2943" y="3107"/>
              <a:ext cx="93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Rectangle 91"/>
            <p:cNvSpPr>
              <a:spLocks noChangeArrowheads="1"/>
            </p:cNvSpPr>
            <p:nvPr/>
          </p:nvSpPr>
          <p:spPr bwMode="auto">
            <a:xfrm>
              <a:off x="3469" y="2318"/>
              <a:ext cx="14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G </a:t>
              </a:r>
              <a:endParaRPr lang="fr-FR" sz="2000"/>
            </a:p>
          </p:txBody>
        </p:sp>
        <p:sp>
          <p:nvSpPr>
            <p:cNvPr id="62" name="Rectangle 92"/>
            <p:cNvSpPr>
              <a:spLocks noChangeArrowheads="1"/>
            </p:cNvSpPr>
            <p:nvPr/>
          </p:nvSpPr>
          <p:spPr bwMode="auto">
            <a:xfrm>
              <a:off x="3831" y="2933"/>
              <a:ext cx="13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</a:t>
              </a:r>
              <a:endParaRPr lang="fr-FR" sz="2000"/>
            </a:p>
          </p:txBody>
        </p:sp>
        <p:sp>
          <p:nvSpPr>
            <p:cNvPr id="63" name="Line 93"/>
            <p:cNvSpPr>
              <a:spLocks noChangeShapeType="1"/>
            </p:cNvSpPr>
            <p:nvPr/>
          </p:nvSpPr>
          <p:spPr bwMode="auto">
            <a:xfrm>
              <a:off x="3090" y="2411"/>
              <a:ext cx="1" cy="1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Rectangle 94"/>
            <p:cNvSpPr>
              <a:spLocks noChangeArrowheads="1"/>
            </p:cNvSpPr>
            <p:nvPr/>
          </p:nvSpPr>
          <p:spPr bwMode="auto">
            <a:xfrm>
              <a:off x="2902" y="2991"/>
              <a:ext cx="26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-90°</a:t>
              </a:r>
              <a:endParaRPr lang="fr-FR"/>
            </a:p>
          </p:txBody>
        </p:sp>
        <p:sp>
          <p:nvSpPr>
            <p:cNvPr id="65" name="Line 95"/>
            <p:cNvSpPr>
              <a:spLocks noChangeShapeType="1"/>
            </p:cNvSpPr>
            <p:nvPr/>
          </p:nvSpPr>
          <p:spPr bwMode="auto">
            <a:xfrm>
              <a:off x="3060" y="3408"/>
              <a:ext cx="3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Line 96"/>
            <p:cNvSpPr>
              <a:spLocks noChangeShapeType="1"/>
            </p:cNvSpPr>
            <p:nvPr/>
          </p:nvSpPr>
          <p:spPr bwMode="auto">
            <a:xfrm flipH="1">
              <a:off x="3090" y="3408"/>
              <a:ext cx="31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Rectangle 97"/>
            <p:cNvSpPr>
              <a:spLocks noChangeArrowheads="1"/>
            </p:cNvSpPr>
            <p:nvPr/>
          </p:nvSpPr>
          <p:spPr bwMode="auto">
            <a:xfrm>
              <a:off x="3151" y="3389"/>
              <a:ext cx="26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2000"/>
            </a:p>
          </p:txBody>
        </p:sp>
        <p:sp>
          <p:nvSpPr>
            <p:cNvPr id="68" name="Rectangle 98"/>
            <p:cNvSpPr>
              <a:spLocks noChangeArrowheads="1"/>
            </p:cNvSpPr>
            <p:nvPr/>
          </p:nvSpPr>
          <p:spPr bwMode="auto">
            <a:xfrm>
              <a:off x="3129" y="2981"/>
              <a:ext cx="295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400">
                  <a:solidFill>
                    <a:srgbClr val="FF0000"/>
                  </a:solidFill>
                </a:rPr>
                <a:t>=K</a:t>
              </a:r>
              <a:endParaRPr lang="fr-FR" sz="2000"/>
            </a:p>
          </p:txBody>
        </p:sp>
        <p:sp>
          <p:nvSpPr>
            <p:cNvPr id="69" name="Oval 99"/>
            <p:cNvSpPr>
              <a:spLocks noChangeArrowheads="1"/>
            </p:cNvSpPr>
            <p:nvPr/>
          </p:nvSpPr>
          <p:spPr bwMode="auto">
            <a:xfrm>
              <a:off x="3061" y="3075"/>
              <a:ext cx="60" cy="6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0" name="Group 111"/>
          <p:cNvGrpSpPr>
            <a:grpSpLocks/>
          </p:cNvGrpSpPr>
          <p:nvPr/>
        </p:nvGrpSpPr>
        <p:grpSpPr bwMode="auto">
          <a:xfrm>
            <a:off x="6799263" y="3684588"/>
            <a:ext cx="2298700" cy="2733675"/>
            <a:chOff x="4283" y="2321"/>
            <a:chExt cx="1448" cy="1722"/>
          </a:xfrm>
        </p:grpSpPr>
        <p:sp>
          <p:nvSpPr>
            <p:cNvPr id="71" name="Text Box 63"/>
            <p:cNvSpPr txBox="1">
              <a:spLocks noChangeArrowheads="1"/>
            </p:cNvSpPr>
            <p:nvPr/>
          </p:nvSpPr>
          <p:spPr bwMode="auto">
            <a:xfrm>
              <a:off x="4620" y="3812"/>
              <a:ext cx="5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Nyquist</a:t>
              </a:r>
            </a:p>
          </p:txBody>
        </p:sp>
        <p:sp>
          <p:nvSpPr>
            <p:cNvPr id="72" name="Rectangle 101"/>
            <p:cNvSpPr>
              <a:spLocks noChangeArrowheads="1"/>
            </p:cNvSpPr>
            <p:nvPr/>
          </p:nvSpPr>
          <p:spPr bwMode="auto">
            <a:xfrm>
              <a:off x="5131" y="2660"/>
              <a:ext cx="60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Re(H(j</a:t>
              </a:r>
              <a:r>
                <a:rPr lang="fr-FR" sz="1400">
                  <a:sym typeface="Symbol" pitchFamily="18" charset="2"/>
                </a:rPr>
                <a:t></a:t>
              </a:r>
              <a:r>
                <a:rPr lang="fr-FR" sz="1400"/>
                <a:t>))</a:t>
              </a:r>
              <a:endParaRPr lang="fr-FR" sz="2000"/>
            </a:p>
          </p:txBody>
        </p:sp>
        <p:sp>
          <p:nvSpPr>
            <p:cNvPr id="73" name="Line 102"/>
            <p:cNvSpPr>
              <a:spLocks noChangeShapeType="1"/>
            </p:cNvSpPr>
            <p:nvPr/>
          </p:nvSpPr>
          <p:spPr bwMode="auto">
            <a:xfrm>
              <a:off x="4462" y="2461"/>
              <a:ext cx="0" cy="11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Line 103"/>
            <p:cNvSpPr>
              <a:spLocks noChangeShapeType="1"/>
            </p:cNvSpPr>
            <p:nvPr/>
          </p:nvSpPr>
          <p:spPr bwMode="auto">
            <a:xfrm>
              <a:off x="4283" y="2831"/>
              <a:ext cx="100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Rectangle 104"/>
            <p:cNvSpPr>
              <a:spLocks noChangeArrowheads="1"/>
            </p:cNvSpPr>
            <p:nvPr/>
          </p:nvSpPr>
          <p:spPr bwMode="auto">
            <a:xfrm>
              <a:off x="4481" y="2321"/>
              <a:ext cx="57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de-DE" sz="1400"/>
                <a:t>Im(H(j</a:t>
              </a:r>
              <a:r>
                <a:rPr lang="fr-FR" sz="1400">
                  <a:sym typeface="Symbol" pitchFamily="18" charset="2"/>
                </a:rPr>
                <a:t></a:t>
              </a:r>
              <a:r>
                <a:rPr lang="de-DE" sz="1400"/>
                <a:t>))</a:t>
              </a:r>
              <a:endParaRPr lang="fr-FR" sz="2000"/>
            </a:p>
          </p:txBody>
        </p:sp>
        <p:sp>
          <p:nvSpPr>
            <p:cNvPr id="76" name="Line 105"/>
            <p:cNvSpPr>
              <a:spLocks noChangeShapeType="1"/>
            </p:cNvSpPr>
            <p:nvPr/>
          </p:nvSpPr>
          <p:spPr bwMode="auto">
            <a:xfrm>
              <a:off x="4462" y="2824"/>
              <a:ext cx="0" cy="73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Line 106"/>
            <p:cNvSpPr>
              <a:spLocks noChangeShapeType="1"/>
            </p:cNvSpPr>
            <p:nvPr/>
          </p:nvSpPr>
          <p:spPr bwMode="auto">
            <a:xfrm flipH="1">
              <a:off x="4411" y="3128"/>
              <a:ext cx="51" cy="11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Line 107"/>
            <p:cNvSpPr>
              <a:spLocks noChangeShapeType="1"/>
            </p:cNvSpPr>
            <p:nvPr/>
          </p:nvSpPr>
          <p:spPr bwMode="auto">
            <a:xfrm>
              <a:off x="4462" y="3134"/>
              <a:ext cx="51" cy="11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Rectangle 108"/>
            <p:cNvSpPr>
              <a:spLocks noChangeArrowheads="1"/>
            </p:cNvSpPr>
            <p:nvPr/>
          </p:nvSpPr>
          <p:spPr bwMode="auto">
            <a:xfrm>
              <a:off x="4538" y="3119"/>
              <a:ext cx="23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2000"/>
            </a:p>
          </p:txBody>
        </p:sp>
      </p:grpSp>
      <p:grpSp>
        <p:nvGrpSpPr>
          <p:cNvPr id="80" name="Group 114"/>
          <p:cNvGrpSpPr>
            <a:grpSpLocks/>
          </p:cNvGrpSpPr>
          <p:nvPr/>
        </p:nvGrpSpPr>
        <p:grpSpPr bwMode="auto">
          <a:xfrm>
            <a:off x="2671763" y="2901950"/>
            <a:ext cx="4043362" cy="879475"/>
            <a:chOff x="1683" y="1828"/>
            <a:chExt cx="2547" cy="554"/>
          </a:xfrm>
        </p:grpSpPr>
        <p:sp>
          <p:nvSpPr>
            <p:cNvPr id="81" name="Text Box 112"/>
            <p:cNvSpPr txBox="1">
              <a:spLocks noChangeArrowheads="1"/>
            </p:cNvSpPr>
            <p:nvPr/>
          </p:nvSpPr>
          <p:spPr bwMode="auto">
            <a:xfrm>
              <a:off x="2386" y="1828"/>
              <a:ext cx="18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i="1" dirty="0">
                  <a:solidFill>
                    <a:srgbClr val="CC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(-1) : pente de -20dB / décade</a:t>
              </a:r>
            </a:p>
          </p:txBody>
        </p:sp>
        <p:sp>
          <p:nvSpPr>
            <p:cNvPr id="82" name="Freeform 113"/>
            <p:cNvSpPr>
              <a:spLocks/>
            </p:cNvSpPr>
            <p:nvPr/>
          </p:nvSpPr>
          <p:spPr bwMode="auto">
            <a:xfrm>
              <a:off x="1683" y="2019"/>
              <a:ext cx="2489" cy="363"/>
            </a:xfrm>
            <a:custGeom>
              <a:avLst/>
              <a:gdLst>
                <a:gd name="T0" fmla="*/ 2489 w 2489"/>
                <a:gd name="T1" fmla="*/ 0 h 363"/>
                <a:gd name="T2" fmla="*/ 744 w 2489"/>
                <a:gd name="T3" fmla="*/ 0 h 363"/>
                <a:gd name="T4" fmla="*/ 0 w 2489"/>
                <a:gd name="T5" fmla="*/ 363 h 363"/>
                <a:gd name="T6" fmla="*/ 0 60000 65536"/>
                <a:gd name="T7" fmla="*/ 0 60000 65536"/>
                <a:gd name="T8" fmla="*/ 0 60000 65536"/>
                <a:gd name="T9" fmla="*/ 0 w 2489"/>
                <a:gd name="T10" fmla="*/ 0 h 363"/>
                <a:gd name="T11" fmla="*/ 2489 w 2489"/>
                <a:gd name="T12" fmla="*/ 363 h 36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9" h="363">
                  <a:moveTo>
                    <a:pt x="2489" y="0"/>
                  </a:moveTo>
                  <a:lnTo>
                    <a:pt x="744" y="0"/>
                  </a:lnTo>
                  <a:lnTo>
                    <a:pt x="0" y="363"/>
                  </a:lnTo>
                </a:path>
              </a:pathLst>
            </a:custGeom>
            <a:noFill/>
            <a:ln w="9525">
              <a:solidFill>
                <a:srgbClr val="CC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4325938" y="3298825"/>
            <a:ext cx="4641850" cy="3098641"/>
            <a:chOff x="4368800" y="3384709"/>
            <a:chExt cx="4641850" cy="3098641"/>
          </a:xfrm>
        </p:grpSpPr>
        <p:sp>
          <p:nvSpPr>
            <p:cNvPr id="84" name="Rectangle à coins arrondis 83"/>
            <p:cNvSpPr/>
            <p:nvPr/>
          </p:nvSpPr>
          <p:spPr>
            <a:xfrm>
              <a:off x="4368800" y="3448209"/>
              <a:ext cx="4641850" cy="3035141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6240462" y="33847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429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5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dérivateur pur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4927600" y="1639888"/>
            <a:ext cx="264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0000FF"/>
                </a:solidFill>
              </a:rPr>
              <a:t>G</a:t>
            </a:r>
            <a:r>
              <a:rPr lang="fr-FR" b="1" baseline="-25000">
                <a:solidFill>
                  <a:srgbClr val="0000FF"/>
                </a:solidFill>
              </a:rPr>
              <a:t>dB</a:t>
            </a:r>
            <a:r>
              <a:rPr lang="fr-FR" b="1">
                <a:solidFill>
                  <a:srgbClr val="0000FF"/>
                </a:solidFill>
              </a:rPr>
              <a:t> = 20.log K + 20.log </a:t>
            </a:r>
            <a:r>
              <a:rPr lang="fr-FR" b="1">
                <a:solidFill>
                  <a:srgbClr val="0000FF"/>
                </a:solidFill>
                <a:sym typeface="Symbol" pitchFamily="18" charset="2"/>
              </a:rPr>
              <a:t></a:t>
            </a:r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4948238" y="1992313"/>
            <a:ext cx="1082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>
                <a:solidFill>
                  <a:srgbClr val="FF6600"/>
                </a:solidFill>
                <a:sym typeface="Symbol" pitchFamily="18" charset="2"/>
              </a:rPr>
              <a:t></a:t>
            </a:r>
            <a:r>
              <a:rPr lang="fr-FR" b="1">
                <a:solidFill>
                  <a:srgbClr val="FF6600"/>
                </a:solidFill>
                <a:sym typeface="Symbol" pitchFamily="18" charset="2"/>
              </a:rPr>
              <a:t>° =  90°</a:t>
            </a:r>
          </a:p>
        </p:txBody>
      </p:sp>
      <p:grpSp>
        <p:nvGrpSpPr>
          <p:cNvPr id="34" name="Group 84"/>
          <p:cNvGrpSpPr>
            <a:grpSpLocks/>
          </p:cNvGrpSpPr>
          <p:nvPr/>
        </p:nvGrpSpPr>
        <p:grpSpPr bwMode="auto">
          <a:xfrm>
            <a:off x="4672013" y="3679825"/>
            <a:ext cx="1620837" cy="2738438"/>
            <a:chOff x="2943" y="2318"/>
            <a:chExt cx="1021" cy="1725"/>
          </a:xfrm>
        </p:grpSpPr>
        <p:sp>
          <p:nvSpPr>
            <p:cNvPr id="35" name="Text Box 57"/>
            <p:cNvSpPr txBox="1">
              <a:spLocks noChangeArrowheads="1"/>
            </p:cNvSpPr>
            <p:nvPr/>
          </p:nvSpPr>
          <p:spPr bwMode="auto">
            <a:xfrm>
              <a:off x="3150" y="3812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Black</a:t>
              </a:r>
            </a:p>
          </p:txBody>
        </p:sp>
        <p:sp>
          <p:nvSpPr>
            <p:cNvPr id="36" name="Line 58"/>
            <p:cNvSpPr>
              <a:spLocks noChangeShapeType="1"/>
            </p:cNvSpPr>
            <p:nvPr/>
          </p:nvSpPr>
          <p:spPr bwMode="auto">
            <a:xfrm>
              <a:off x="3111" y="2426"/>
              <a:ext cx="1" cy="104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59"/>
            <p:cNvSpPr>
              <a:spLocks noChangeShapeType="1"/>
            </p:cNvSpPr>
            <p:nvPr/>
          </p:nvSpPr>
          <p:spPr bwMode="auto">
            <a:xfrm>
              <a:off x="2943" y="3107"/>
              <a:ext cx="93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Rectangle 60"/>
            <p:cNvSpPr>
              <a:spLocks noChangeArrowheads="1"/>
            </p:cNvSpPr>
            <p:nvPr/>
          </p:nvSpPr>
          <p:spPr bwMode="auto">
            <a:xfrm>
              <a:off x="3019" y="2318"/>
              <a:ext cx="14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G </a:t>
              </a:r>
              <a:endParaRPr lang="fr-FR" sz="2000"/>
            </a:p>
          </p:txBody>
        </p:sp>
        <p:sp>
          <p:nvSpPr>
            <p:cNvPr id="39" name="Rectangle 61"/>
            <p:cNvSpPr>
              <a:spLocks noChangeArrowheads="1"/>
            </p:cNvSpPr>
            <p:nvPr/>
          </p:nvSpPr>
          <p:spPr bwMode="auto">
            <a:xfrm>
              <a:off x="3831" y="2933"/>
              <a:ext cx="13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</a:t>
              </a:r>
              <a:endParaRPr lang="fr-FR" sz="2000"/>
            </a:p>
          </p:txBody>
        </p:sp>
        <p:sp>
          <p:nvSpPr>
            <p:cNvPr id="40" name="Line 62"/>
            <p:cNvSpPr>
              <a:spLocks noChangeShapeType="1"/>
            </p:cNvSpPr>
            <p:nvPr/>
          </p:nvSpPr>
          <p:spPr bwMode="auto">
            <a:xfrm>
              <a:off x="3528" y="2411"/>
              <a:ext cx="1" cy="1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Rectangle 63"/>
            <p:cNvSpPr>
              <a:spLocks noChangeArrowheads="1"/>
            </p:cNvSpPr>
            <p:nvPr/>
          </p:nvSpPr>
          <p:spPr bwMode="auto">
            <a:xfrm>
              <a:off x="3376" y="2991"/>
              <a:ext cx="26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90°</a:t>
              </a:r>
              <a:endParaRPr lang="fr-FR"/>
            </a:p>
          </p:txBody>
        </p:sp>
        <p:grpSp>
          <p:nvGrpSpPr>
            <p:cNvPr id="42" name="Group 83"/>
            <p:cNvGrpSpPr>
              <a:grpSpLocks/>
            </p:cNvGrpSpPr>
            <p:nvPr/>
          </p:nvGrpSpPr>
          <p:grpSpPr bwMode="auto">
            <a:xfrm flipV="1">
              <a:off x="3498" y="3408"/>
              <a:ext cx="61" cy="96"/>
              <a:chOff x="3060" y="3408"/>
              <a:chExt cx="61" cy="96"/>
            </a:xfrm>
          </p:grpSpPr>
          <p:sp>
            <p:nvSpPr>
              <p:cNvPr id="46" name="Line 64"/>
              <p:cNvSpPr>
                <a:spLocks noChangeShapeType="1"/>
              </p:cNvSpPr>
              <p:nvPr/>
            </p:nvSpPr>
            <p:spPr bwMode="auto">
              <a:xfrm>
                <a:off x="3060" y="3408"/>
                <a:ext cx="3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65"/>
              <p:cNvSpPr>
                <a:spLocks noChangeShapeType="1"/>
              </p:cNvSpPr>
              <p:nvPr/>
            </p:nvSpPr>
            <p:spPr bwMode="auto">
              <a:xfrm flipH="1">
                <a:off x="3090" y="3408"/>
                <a:ext cx="31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" name="Rectangle 66"/>
            <p:cNvSpPr>
              <a:spLocks noChangeArrowheads="1"/>
            </p:cNvSpPr>
            <p:nvPr/>
          </p:nvSpPr>
          <p:spPr bwMode="auto">
            <a:xfrm>
              <a:off x="3589" y="3389"/>
              <a:ext cx="26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2000"/>
            </a:p>
          </p:txBody>
        </p:sp>
        <p:sp>
          <p:nvSpPr>
            <p:cNvPr id="44" name="Rectangle 67"/>
            <p:cNvSpPr>
              <a:spLocks noChangeArrowheads="1"/>
            </p:cNvSpPr>
            <p:nvPr/>
          </p:nvSpPr>
          <p:spPr bwMode="auto">
            <a:xfrm>
              <a:off x="3567" y="2981"/>
              <a:ext cx="295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400">
                  <a:solidFill>
                    <a:srgbClr val="FF0000"/>
                  </a:solidFill>
                </a:rPr>
                <a:t>=K</a:t>
              </a:r>
              <a:endParaRPr lang="fr-FR" sz="2000"/>
            </a:p>
          </p:txBody>
        </p:sp>
        <p:sp>
          <p:nvSpPr>
            <p:cNvPr id="45" name="Oval 68"/>
            <p:cNvSpPr>
              <a:spLocks noChangeArrowheads="1"/>
            </p:cNvSpPr>
            <p:nvPr/>
          </p:nvSpPr>
          <p:spPr bwMode="auto">
            <a:xfrm>
              <a:off x="3499" y="3075"/>
              <a:ext cx="60" cy="6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8" name="Group 91"/>
          <p:cNvGrpSpPr>
            <a:grpSpLocks/>
          </p:cNvGrpSpPr>
          <p:nvPr/>
        </p:nvGrpSpPr>
        <p:grpSpPr bwMode="auto">
          <a:xfrm>
            <a:off x="6799263" y="3684588"/>
            <a:ext cx="2298700" cy="2733675"/>
            <a:chOff x="4283" y="2321"/>
            <a:chExt cx="1448" cy="1722"/>
          </a:xfrm>
        </p:grpSpPr>
        <p:sp>
          <p:nvSpPr>
            <p:cNvPr id="49" name="Rectangle 71"/>
            <p:cNvSpPr>
              <a:spLocks noChangeArrowheads="1"/>
            </p:cNvSpPr>
            <p:nvPr/>
          </p:nvSpPr>
          <p:spPr bwMode="auto">
            <a:xfrm>
              <a:off x="5131" y="3182"/>
              <a:ext cx="60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Re(H(j</a:t>
              </a:r>
              <a:r>
                <a:rPr lang="fr-FR" sz="1400">
                  <a:sym typeface="Symbol" pitchFamily="18" charset="2"/>
                </a:rPr>
                <a:t></a:t>
              </a:r>
              <a:r>
                <a:rPr lang="fr-FR" sz="1400"/>
                <a:t>))</a:t>
              </a:r>
              <a:endParaRPr lang="fr-FR" sz="2000"/>
            </a:p>
          </p:txBody>
        </p:sp>
        <p:grpSp>
          <p:nvGrpSpPr>
            <p:cNvPr id="50" name="Group 85"/>
            <p:cNvGrpSpPr>
              <a:grpSpLocks/>
            </p:cNvGrpSpPr>
            <p:nvPr/>
          </p:nvGrpSpPr>
          <p:grpSpPr bwMode="auto">
            <a:xfrm>
              <a:off x="4283" y="2321"/>
              <a:ext cx="1002" cy="1722"/>
              <a:chOff x="4283" y="2321"/>
              <a:chExt cx="1002" cy="1722"/>
            </a:xfrm>
          </p:grpSpPr>
          <p:sp>
            <p:nvSpPr>
              <p:cNvPr id="51" name="Text Box 70"/>
              <p:cNvSpPr txBox="1">
                <a:spLocks noChangeArrowheads="1"/>
              </p:cNvSpPr>
              <p:nvPr/>
            </p:nvSpPr>
            <p:spPr bwMode="auto">
              <a:xfrm>
                <a:off x="4620" y="3812"/>
                <a:ext cx="5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i="1" u="sng"/>
                  <a:t>Nyquist</a:t>
                </a:r>
              </a:p>
            </p:txBody>
          </p:sp>
          <p:sp>
            <p:nvSpPr>
              <p:cNvPr id="52" name="Line 72"/>
              <p:cNvSpPr>
                <a:spLocks noChangeShapeType="1"/>
              </p:cNvSpPr>
              <p:nvPr/>
            </p:nvSpPr>
            <p:spPr bwMode="auto">
              <a:xfrm>
                <a:off x="4462" y="2461"/>
                <a:ext cx="0" cy="111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Line 73"/>
              <p:cNvSpPr>
                <a:spLocks noChangeShapeType="1"/>
              </p:cNvSpPr>
              <p:nvPr/>
            </p:nvSpPr>
            <p:spPr bwMode="auto">
              <a:xfrm>
                <a:off x="4283" y="3353"/>
                <a:ext cx="1002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Rectangle 74"/>
              <p:cNvSpPr>
                <a:spLocks noChangeArrowheads="1"/>
              </p:cNvSpPr>
              <p:nvPr/>
            </p:nvSpPr>
            <p:spPr bwMode="auto">
              <a:xfrm>
                <a:off x="4481" y="2321"/>
                <a:ext cx="575" cy="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de-DE" sz="1400"/>
                  <a:t>Im(H(j</a:t>
                </a:r>
                <a:r>
                  <a:rPr lang="fr-FR" sz="1400">
                    <a:sym typeface="Symbol" pitchFamily="18" charset="2"/>
                  </a:rPr>
                  <a:t></a:t>
                </a:r>
                <a:r>
                  <a:rPr lang="de-DE" sz="1400"/>
                  <a:t>))</a:t>
                </a:r>
                <a:endParaRPr lang="fr-FR" sz="2000"/>
              </a:p>
            </p:txBody>
          </p:sp>
          <p:sp>
            <p:nvSpPr>
              <p:cNvPr id="55" name="Line 75"/>
              <p:cNvSpPr>
                <a:spLocks noChangeShapeType="1"/>
              </p:cNvSpPr>
              <p:nvPr/>
            </p:nvSpPr>
            <p:spPr bwMode="auto">
              <a:xfrm>
                <a:off x="4462" y="2614"/>
                <a:ext cx="0" cy="73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76"/>
              <p:cNvSpPr>
                <a:spLocks noChangeShapeType="1"/>
              </p:cNvSpPr>
              <p:nvPr/>
            </p:nvSpPr>
            <p:spPr bwMode="auto">
              <a:xfrm flipH="1">
                <a:off x="4411" y="2918"/>
                <a:ext cx="51" cy="11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Line 77"/>
              <p:cNvSpPr>
                <a:spLocks noChangeShapeType="1"/>
              </p:cNvSpPr>
              <p:nvPr/>
            </p:nvSpPr>
            <p:spPr bwMode="auto">
              <a:xfrm>
                <a:off x="4462" y="2924"/>
                <a:ext cx="51" cy="11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Rectangle 78"/>
              <p:cNvSpPr>
                <a:spLocks noChangeArrowheads="1"/>
              </p:cNvSpPr>
              <p:nvPr/>
            </p:nvSpPr>
            <p:spPr bwMode="auto">
              <a:xfrm>
                <a:off x="4538" y="2909"/>
                <a:ext cx="230" cy="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olidFill>
                      <a:srgbClr val="FF0000"/>
                    </a:solidFill>
                    <a:sym typeface="Symbol" pitchFamily="18" charset="2"/>
                  </a:rPr>
                  <a:t></a:t>
                </a:r>
                <a:endParaRPr lang="fr-FR" sz="2000"/>
              </a:p>
            </p:txBody>
          </p:sp>
        </p:grpSp>
      </p:grpSp>
      <p:sp>
        <p:nvSpPr>
          <p:cNvPr id="59" name="Text Box 82"/>
          <p:cNvSpPr txBox="1">
            <a:spLocks noChangeArrowheads="1"/>
          </p:cNvSpPr>
          <p:nvPr/>
        </p:nvSpPr>
        <p:spPr bwMode="auto">
          <a:xfrm>
            <a:off x="2822575" y="1812925"/>
            <a:ext cx="1887538" cy="54133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nl-NL" sz="2400"/>
              <a:t>H(j</a:t>
            </a:r>
            <a:r>
              <a:rPr lang="fr-FR" sz="2400">
                <a:sym typeface="Symbol" pitchFamily="18" charset="2"/>
              </a:rPr>
              <a:t></a:t>
            </a:r>
            <a:r>
              <a:rPr lang="nl-NL" sz="2400"/>
              <a:t>) = jK</a:t>
            </a:r>
            <a:r>
              <a:rPr lang="fr-FR" sz="2400">
                <a:sym typeface="Symbol" pitchFamily="18" charset="2"/>
              </a:rPr>
              <a:t></a:t>
            </a:r>
            <a:endParaRPr lang="fr-FR" sz="3600"/>
          </a:p>
        </p:txBody>
      </p:sp>
      <p:grpSp>
        <p:nvGrpSpPr>
          <p:cNvPr id="60" name="Group 89"/>
          <p:cNvGrpSpPr>
            <a:grpSpLocks/>
          </p:cNvGrpSpPr>
          <p:nvPr/>
        </p:nvGrpSpPr>
        <p:grpSpPr bwMode="auto">
          <a:xfrm>
            <a:off x="1628775" y="3298825"/>
            <a:ext cx="2174875" cy="3121025"/>
            <a:chOff x="1026" y="2078"/>
            <a:chExt cx="1370" cy="1966"/>
          </a:xfrm>
        </p:grpSpPr>
        <p:grpSp>
          <p:nvGrpSpPr>
            <p:cNvPr id="61" name="Group 86"/>
            <p:cNvGrpSpPr>
              <a:grpSpLocks/>
            </p:cNvGrpSpPr>
            <p:nvPr/>
          </p:nvGrpSpPr>
          <p:grpSpPr bwMode="auto">
            <a:xfrm>
              <a:off x="1026" y="2078"/>
              <a:ext cx="1370" cy="1966"/>
              <a:chOff x="1026" y="2078"/>
              <a:chExt cx="1370" cy="1966"/>
            </a:xfrm>
          </p:grpSpPr>
          <p:sp>
            <p:nvSpPr>
              <p:cNvPr id="63" name="Text Box 36"/>
              <p:cNvSpPr txBox="1">
                <a:spLocks noChangeArrowheads="1"/>
              </p:cNvSpPr>
              <p:nvPr/>
            </p:nvSpPr>
            <p:spPr bwMode="auto">
              <a:xfrm>
                <a:off x="1467" y="3813"/>
                <a:ext cx="42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i="1" u="sng"/>
                  <a:t>Bode</a:t>
                </a:r>
              </a:p>
            </p:txBody>
          </p:sp>
          <p:sp>
            <p:nvSpPr>
              <p:cNvPr id="64" name="Line 38"/>
              <p:cNvSpPr>
                <a:spLocks noChangeShapeType="1"/>
              </p:cNvSpPr>
              <p:nvPr/>
            </p:nvSpPr>
            <p:spPr bwMode="auto">
              <a:xfrm>
                <a:off x="1270" y="2202"/>
                <a:ext cx="0" cy="757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Line 39"/>
              <p:cNvSpPr>
                <a:spLocks noChangeShapeType="1"/>
              </p:cNvSpPr>
              <p:nvPr/>
            </p:nvSpPr>
            <p:spPr bwMode="auto">
              <a:xfrm>
                <a:off x="1116" y="2668"/>
                <a:ext cx="1241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40"/>
              <p:cNvSpPr>
                <a:spLocks noChangeShapeType="1"/>
              </p:cNvSpPr>
              <p:nvPr/>
            </p:nvSpPr>
            <p:spPr bwMode="auto">
              <a:xfrm>
                <a:off x="1270" y="3090"/>
                <a:ext cx="0" cy="539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41"/>
              <p:cNvSpPr>
                <a:spLocks noChangeShapeType="1"/>
              </p:cNvSpPr>
              <p:nvPr/>
            </p:nvSpPr>
            <p:spPr bwMode="auto">
              <a:xfrm>
                <a:off x="1116" y="3531"/>
                <a:ext cx="1215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Rectangle 42"/>
              <p:cNvSpPr>
                <a:spLocks noChangeArrowheads="1"/>
              </p:cNvSpPr>
              <p:nvPr/>
            </p:nvSpPr>
            <p:spPr bwMode="auto">
              <a:xfrm>
                <a:off x="1301" y="2078"/>
                <a:ext cx="97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G </a:t>
                </a:r>
                <a:endParaRPr lang="fr-FR" sz="2000"/>
              </a:p>
            </p:txBody>
          </p:sp>
          <p:sp>
            <p:nvSpPr>
              <p:cNvPr id="69" name="Rectangle 43"/>
              <p:cNvSpPr>
                <a:spLocks noChangeArrowheads="1"/>
              </p:cNvSpPr>
              <p:nvPr/>
            </p:nvSpPr>
            <p:spPr bwMode="auto">
              <a:xfrm>
                <a:off x="2288" y="2513"/>
                <a:ext cx="108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ym typeface="Symbol" pitchFamily="18" charset="2"/>
                  </a:rPr>
                  <a:t></a:t>
                </a:r>
                <a:endParaRPr lang="fr-FR" sz="2000"/>
              </a:p>
            </p:txBody>
          </p:sp>
          <p:sp>
            <p:nvSpPr>
              <p:cNvPr id="70" name="Rectangle 44"/>
              <p:cNvSpPr>
                <a:spLocks noChangeArrowheads="1"/>
              </p:cNvSpPr>
              <p:nvPr/>
            </p:nvSpPr>
            <p:spPr bwMode="auto">
              <a:xfrm>
                <a:off x="2242" y="3379"/>
                <a:ext cx="139" cy="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 </a:t>
                </a:r>
                <a:r>
                  <a:rPr lang="fr-FR" sz="1400">
                    <a:sym typeface="Symbol" pitchFamily="18" charset="2"/>
                  </a:rPr>
                  <a:t></a:t>
                </a:r>
                <a:endParaRPr lang="fr-FR" sz="2000"/>
              </a:p>
            </p:txBody>
          </p:sp>
          <p:sp>
            <p:nvSpPr>
              <p:cNvPr id="71" name="Rectangle 45"/>
              <p:cNvSpPr>
                <a:spLocks noChangeArrowheads="1"/>
              </p:cNvSpPr>
              <p:nvPr/>
            </p:nvSpPr>
            <p:spPr bwMode="auto">
              <a:xfrm>
                <a:off x="1292" y="2991"/>
                <a:ext cx="98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ym typeface="Symbol" pitchFamily="18" charset="2"/>
                  </a:rPr>
                  <a:t></a:t>
                </a:r>
                <a:r>
                  <a:rPr lang="fr-FR" sz="1400"/>
                  <a:t> </a:t>
                </a:r>
                <a:endParaRPr lang="fr-FR" sz="2000"/>
              </a:p>
            </p:txBody>
          </p:sp>
          <p:sp>
            <p:nvSpPr>
              <p:cNvPr id="72" name="Line 46"/>
              <p:cNvSpPr>
                <a:spLocks noChangeShapeType="1"/>
              </p:cNvSpPr>
              <p:nvPr/>
            </p:nvSpPr>
            <p:spPr bwMode="auto">
              <a:xfrm flipV="1">
                <a:off x="1172" y="2274"/>
                <a:ext cx="1187" cy="60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Rectangle 47"/>
              <p:cNvSpPr>
                <a:spLocks noChangeArrowheads="1"/>
              </p:cNvSpPr>
              <p:nvPr/>
            </p:nvSpPr>
            <p:spPr bwMode="auto">
              <a:xfrm>
                <a:off x="1596" y="2663"/>
                <a:ext cx="219" cy="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1/K</a:t>
                </a:r>
                <a:endParaRPr lang="fr-FR"/>
              </a:p>
            </p:txBody>
          </p:sp>
          <p:sp>
            <p:nvSpPr>
              <p:cNvPr id="74" name="Rectangle 48"/>
              <p:cNvSpPr>
                <a:spLocks noChangeArrowheads="1"/>
              </p:cNvSpPr>
              <p:nvPr/>
            </p:nvSpPr>
            <p:spPr bwMode="auto">
              <a:xfrm>
                <a:off x="1280" y="2398"/>
                <a:ext cx="83" cy="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fr-FR"/>
              </a:p>
            </p:txBody>
          </p:sp>
          <p:sp>
            <p:nvSpPr>
              <p:cNvPr id="75" name="Line 53"/>
              <p:cNvSpPr>
                <a:spLocks noChangeShapeType="1"/>
              </p:cNvSpPr>
              <p:nvPr/>
            </p:nvSpPr>
            <p:spPr bwMode="auto">
              <a:xfrm>
                <a:off x="1198" y="3279"/>
                <a:ext cx="969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Rectangle 54"/>
              <p:cNvSpPr>
                <a:spLocks noChangeArrowheads="1"/>
              </p:cNvSpPr>
              <p:nvPr/>
            </p:nvSpPr>
            <p:spPr bwMode="auto">
              <a:xfrm>
                <a:off x="1026" y="3213"/>
                <a:ext cx="242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90°</a:t>
                </a:r>
                <a:endParaRPr lang="fr-FR"/>
              </a:p>
            </p:txBody>
          </p:sp>
        </p:grpSp>
        <p:sp>
          <p:nvSpPr>
            <p:cNvPr id="62" name="Text Box 88"/>
            <p:cNvSpPr txBox="1">
              <a:spLocks noChangeArrowheads="1"/>
            </p:cNvSpPr>
            <p:nvPr/>
          </p:nvSpPr>
          <p:spPr bwMode="auto">
            <a:xfrm rot="-1762380">
              <a:off x="1780" y="2315"/>
              <a:ext cx="31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400" b="1" i="1">
                  <a:solidFill>
                    <a:srgbClr val="CC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(+1)</a:t>
              </a:r>
            </a:p>
          </p:txBody>
        </p:sp>
      </p:grpSp>
      <p:grpSp>
        <p:nvGrpSpPr>
          <p:cNvPr id="77" name="Groupe 76"/>
          <p:cNvGrpSpPr/>
          <p:nvPr/>
        </p:nvGrpSpPr>
        <p:grpSpPr>
          <a:xfrm>
            <a:off x="4325938" y="3336925"/>
            <a:ext cx="4641850" cy="3098641"/>
            <a:chOff x="4368800" y="3384709"/>
            <a:chExt cx="4641850" cy="3098641"/>
          </a:xfrm>
        </p:grpSpPr>
        <p:sp>
          <p:nvSpPr>
            <p:cNvPr id="78" name="Rectangle à coins arrondis 77"/>
            <p:cNvSpPr/>
            <p:nvPr/>
          </p:nvSpPr>
          <p:spPr>
            <a:xfrm>
              <a:off x="4368800" y="3448209"/>
              <a:ext cx="4641850" cy="3035141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6240462" y="33847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645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5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retard pur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5727700" y="1635125"/>
            <a:ext cx="191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0000FF"/>
                </a:solidFill>
              </a:rPr>
              <a:t>G</a:t>
            </a:r>
            <a:r>
              <a:rPr lang="fr-FR" b="1" baseline="-25000">
                <a:solidFill>
                  <a:srgbClr val="0000FF"/>
                </a:solidFill>
              </a:rPr>
              <a:t>dB</a:t>
            </a:r>
            <a:r>
              <a:rPr lang="fr-FR" b="1">
                <a:solidFill>
                  <a:srgbClr val="0000FF"/>
                </a:solidFill>
              </a:rPr>
              <a:t> = 20 log 1 = 0</a:t>
            </a:r>
            <a:endParaRPr lang="fr-FR" b="1">
              <a:solidFill>
                <a:srgbClr val="0000FF"/>
              </a:solidFill>
              <a:sym typeface="Symbol" pitchFamily="18" charset="2"/>
            </a:endParaRPr>
          </a:p>
        </p:txBody>
      </p:sp>
      <p:sp>
        <p:nvSpPr>
          <p:cNvPr id="33" name="Text Box 32"/>
          <p:cNvSpPr txBox="1">
            <a:spLocks noChangeArrowheads="1"/>
          </p:cNvSpPr>
          <p:nvPr/>
        </p:nvSpPr>
        <p:spPr bwMode="auto">
          <a:xfrm>
            <a:off x="5748338" y="1982788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400" b="1">
                <a:solidFill>
                  <a:srgbClr val="FF6600"/>
                </a:solidFill>
                <a:sym typeface="Symbol" pitchFamily="18" charset="2"/>
              </a:rPr>
              <a:t></a:t>
            </a:r>
            <a:r>
              <a:rPr lang="fr-FR" b="1">
                <a:solidFill>
                  <a:srgbClr val="FF6600"/>
                </a:solidFill>
                <a:sym typeface="Symbol" pitchFamily="18" charset="2"/>
              </a:rPr>
              <a:t>° =  - </a:t>
            </a:r>
          </a:p>
        </p:txBody>
      </p:sp>
      <p:sp>
        <p:nvSpPr>
          <p:cNvPr id="34" name="Text Box 75"/>
          <p:cNvSpPr txBox="1">
            <a:spLocks noChangeArrowheads="1"/>
          </p:cNvSpPr>
          <p:nvPr/>
        </p:nvSpPr>
        <p:spPr bwMode="auto">
          <a:xfrm>
            <a:off x="3541713" y="1798638"/>
            <a:ext cx="1925637" cy="531812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sz="2400"/>
              <a:t>H(j</a:t>
            </a:r>
            <a:r>
              <a:rPr lang="fr-FR" sz="2400">
                <a:sym typeface="Symbol" pitchFamily="18" charset="2"/>
              </a:rPr>
              <a:t></a:t>
            </a:r>
            <a:r>
              <a:rPr lang="de-DE" sz="2400"/>
              <a:t>) = e</a:t>
            </a:r>
            <a:r>
              <a:rPr lang="de-DE" sz="2400" baseline="30000"/>
              <a:t>-j</a:t>
            </a:r>
            <a:r>
              <a:rPr lang="fr-FR" sz="2400" baseline="30000">
                <a:sym typeface="Symbol" pitchFamily="18" charset="2"/>
              </a:rPr>
              <a:t></a:t>
            </a:r>
            <a:endParaRPr lang="fr-FR" sz="3600"/>
          </a:p>
        </p:txBody>
      </p:sp>
      <p:grpSp>
        <p:nvGrpSpPr>
          <p:cNvPr id="35" name="Group 84"/>
          <p:cNvGrpSpPr>
            <a:grpSpLocks/>
          </p:cNvGrpSpPr>
          <p:nvPr/>
        </p:nvGrpSpPr>
        <p:grpSpPr bwMode="auto">
          <a:xfrm>
            <a:off x="1628775" y="3298825"/>
            <a:ext cx="2174875" cy="3121025"/>
            <a:chOff x="1026" y="2078"/>
            <a:chExt cx="1370" cy="1966"/>
          </a:xfrm>
        </p:grpSpPr>
        <p:sp>
          <p:nvSpPr>
            <p:cNvPr id="36" name="Text Box 60"/>
            <p:cNvSpPr txBox="1">
              <a:spLocks noChangeArrowheads="1"/>
            </p:cNvSpPr>
            <p:nvPr/>
          </p:nvSpPr>
          <p:spPr bwMode="auto">
            <a:xfrm>
              <a:off x="1467" y="3813"/>
              <a:ext cx="42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Bode</a:t>
              </a:r>
            </a:p>
          </p:txBody>
        </p:sp>
        <p:sp>
          <p:nvSpPr>
            <p:cNvPr id="37" name="Line 61"/>
            <p:cNvSpPr>
              <a:spLocks noChangeShapeType="1"/>
            </p:cNvSpPr>
            <p:nvPr/>
          </p:nvSpPr>
          <p:spPr bwMode="auto">
            <a:xfrm>
              <a:off x="1270" y="2202"/>
              <a:ext cx="0" cy="75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Line 62"/>
            <p:cNvSpPr>
              <a:spLocks noChangeShapeType="1"/>
            </p:cNvSpPr>
            <p:nvPr/>
          </p:nvSpPr>
          <p:spPr bwMode="auto">
            <a:xfrm>
              <a:off x="1116" y="2668"/>
              <a:ext cx="1241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Line 63"/>
            <p:cNvSpPr>
              <a:spLocks noChangeShapeType="1"/>
            </p:cNvSpPr>
            <p:nvPr/>
          </p:nvSpPr>
          <p:spPr bwMode="auto">
            <a:xfrm>
              <a:off x="1270" y="3090"/>
              <a:ext cx="0" cy="539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64"/>
            <p:cNvSpPr>
              <a:spLocks noChangeShapeType="1"/>
            </p:cNvSpPr>
            <p:nvPr/>
          </p:nvSpPr>
          <p:spPr bwMode="auto">
            <a:xfrm>
              <a:off x="1116" y="3267"/>
              <a:ext cx="1215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Rectangle 65"/>
            <p:cNvSpPr>
              <a:spLocks noChangeArrowheads="1"/>
            </p:cNvSpPr>
            <p:nvPr/>
          </p:nvSpPr>
          <p:spPr bwMode="auto">
            <a:xfrm>
              <a:off x="1301" y="2078"/>
              <a:ext cx="97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G </a:t>
              </a:r>
              <a:endParaRPr lang="fr-FR" sz="2000"/>
            </a:p>
          </p:txBody>
        </p:sp>
        <p:sp>
          <p:nvSpPr>
            <p:cNvPr id="42" name="Rectangle 66"/>
            <p:cNvSpPr>
              <a:spLocks noChangeArrowheads="1"/>
            </p:cNvSpPr>
            <p:nvPr/>
          </p:nvSpPr>
          <p:spPr bwMode="auto">
            <a:xfrm>
              <a:off x="2288" y="2513"/>
              <a:ext cx="108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43" name="Rectangle 67"/>
            <p:cNvSpPr>
              <a:spLocks noChangeArrowheads="1"/>
            </p:cNvSpPr>
            <p:nvPr/>
          </p:nvSpPr>
          <p:spPr bwMode="auto">
            <a:xfrm>
              <a:off x="2242" y="3115"/>
              <a:ext cx="139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 </a:t>
              </a:r>
              <a:r>
                <a:rPr lang="fr-FR" sz="1400">
                  <a:sym typeface="Symbol" pitchFamily="18" charset="2"/>
                </a:rPr>
                <a:t></a:t>
              </a:r>
              <a:endParaRPr lang="fr-FR" sz="2000"/>
            </a:p>
          </p:txBody>
        </p:sp>
        <p:sp>
          <p:nvSpPr>
            <p:cNvPr id="44" name="Rectangle 68"/>
            <p:cNvSpPr>
              <a:spLocks noChangeArrowheads="1"/>
            </p:cNvSpPr>
            <p:nvPr/>
          </p:nvSpPr>
          <p:spPr bwMode="auto">
            <a:xfrm>
              <a:off x="1292" y="2991"/>
              <a:ext cx="98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</a:t>
              </a:r>
              <a:r>
                <a:rPr lang="fr-FR" sz="1400"/>
                <a:t> </a:t>
              </a:r>
              <a:endParaRPr lang="fr-FR" sz="2000"/>
            </a:p>
          </p:txBody>
        </p:sp>
        <p:sp>
          <p:nvSpPr>
            <p:cNvPr id="45" name="Line 69"/>
            <p:cNvSpPr>
              <a:spLocks noChangeShapeType="1"/>
            </p:cNvSpPr>
            <p:nvPr/>
          </p:nvSpPr>
          <p:spPr bwMode="auto">
            <a:xfrm>
              <a:off x="1026" y="2660"/>
              <a:ext cx="1305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76"/>
            <p:cNvSpPr>
              <a:spLocks/>
            </p:cNvSpPr>
            <p:nvPr/>
          </p:nvSpPr>
          <p:spPr bwMode="auto">
            <a:xfrm>
              <a:off x="1135" y="3275"/>
              <a:ext cx="1141" cy="477"/>
            </a:xfrm>
            <a:custGeom>
              <a:avLst/>
              <a:gdLst>
                <a:gd name="T0" fmla="*/ 0 w 1141"/>
                <a:gd name="T1" fmla="*/ 2 h 477"/>
                <a:gd name="T2" fmla="*/ 274 w 1141"/>
                <a:gd name="T3" fmla="*/ 19 h 477"/>
                <a:gd name="T4" fmla="*/ 660 w 1141"/>
                <a:gd name="T5" fmla="*/ 114 h 477"/>
                <a:gd name="T6" fmla="*/ 934 w 1141"/>
                <a:gd name="T7" fmla="*/ 304 h 477"/>
                <a:gd name="T8" fmla="*/ 1141 w 1141"/>
                <a:gd name="T9" fmla="*/ 477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1"/>
                <a:gd name="T16" fmla="*/ 0 h 477"/>
                <a:gd name="T17" fmla="*/ 1141 w 1141"/>
                <a:gd name="T18" fmla="*/ 477 h 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1" h="477">
                  <a:moveTo>
                    <a:pt x="0" y="2"/>
                  </a:moveTo>
                  <a:cubicBezTo>
                    <a:pt x="82" y="1"/>
                    <a:pt x="164" y="0"/>
                    <a:pt x="274" y="19"/>
                  </a:cubicBezTo>
                  <a:cubicBezTo>
                    <a:pt x="384" y="38"/>
                    <a:pt x="550" y="67"/>
                    <a:pt x="660" y="114"/>
                  </a:cubicBezTo>
                  <a:cubicBezTo>
                    <a:pt x="770" y="161"/>
                    <a:pt x="854" y="244"/>
                    <a:pt x="934" y="304"/>
                  </a:cubicBezTo>
                  <a:cubicBezTo>
                    <a:pt x="1014" y="364"/>
                    <a:pt x="1077" y="420"/>
                    <a:pt x="1141" y="477"/>
                  </a:cubicBezTo>
                </a:path>
              </a:pathLst>
            </a:cu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83"/>
          <p:cNvGrpSpPr>
            <a:grpSpLocks/>
          </p:cNvGrpSpPr>
          <p:nvPr/>
        </p:nvGrpSpPr>
        <p:grpSpPr bwMode="auto">
          <a:xfrm>
            <a:off x="4606925" y="3679825"/>
            <a:ext cx="1685925" cy="2738438"/>
            <a:chOff x="2902" y="2318"/>
            <a:chExt cx="1062" cy="1725"/>
          </a:xfrm>
        </p:grpSpPr>
        <p:sp>
          <p:nvSpPr>
            <p:cNvPr id="48" name="Text Box 34"/>
            <p:cNvSpPr txBox="1">
              <a:spLocks noChangeArrowheads="1"/>
            </p:cNvSpPr>
            <p:nvPr/>
          </p:nvSpPr>
          <p:spPr bwMode="auto">
            <a:xfrm>
              <a:off x="3150" y="3812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Black</a:t>
              </a:r>
            </a:p>
          </p:txBody>
        </p:sp>
        <p:sp>
          <p:nvSpPr>
            <p:cNvPr id="49" name="Line 35"/>
            <p:cNvSpPr>
              <a:spLocks noChangeShapeType="1"/>
            </p:cNvSpPr>
            <p:nvPr/>
          </p:nvSpPr>
          <p:spPr bwMode="auto">
            <a:xfrm>
              <a:off x="3717" y="2426"/>
              <a:ext cx="1" cy="104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Line 36"/>
            <p:cNvSpPr>
              <a:spLocks noChangeShapeType="1"/>
            </p:cNvSpPr>
            <p:nvPr/>
          </p:nvSpPr>
          <p:spPr bwMode="auto">
            <a:xfrm>
              <a:off x="2943" y="3107"/>
              <a:ext cx="936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Rectangle 37"/>
            <p:cNvSpPr>
              <a:spLocks noChangeArrowheads="1"/>
            </p:cNvSpPr>
            <p:nvPr/>
          </p:nvSpPr>
          <p:spPr bwMode="auto">
            <a:xfrm>
              <a:off x="3625" y="2318"/>
              <a:ext cx="141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G </a:t>
              </a:r>
              <a:endParaRPr lang="fr-FR" sz="2000"/>
            </a:p>
          </p:txBody>
        </p:sp>
        <p:sp>
          <p:nvSpPr>
            <p:cNvPr id="52" name="Rectangle 38"/>
            <p:cNvSpPr>
              <a:spLocks noChangeArrowheads="1"/>
            </p:cNvSpPr>
            <p:nvPr/>
          </p:nvSpPr>
          <p:spPr bwMode="auto">
            <a:xfrm>
              <a:off x="3831" y="2933"/>
              <a:ext cx="133" cy="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</a:t>
              </a:r>
              <a:endParaRPr lang="fr-FR" sz="2000"/>
            </a:p>
          </p:txBody>
        </p:sp>
        <p:grpSp>
          <p:nvGrpSpPr>
            <p:cNvPr id="53" name="Group 41"/>
            <p:cNvGrpSpPr>
              <a:grpSpLocks/>
            </p:cNvGrpSpPr>
            <p:nvPr/>
          </p:nvGrpSpPr>
          <p:grpSpPr bwMode="auto">
            <a:xfrm rot="16200000" flipV="1">
              <a:off x="3179" y="3050"/>
              <a:ext cx="61" cy="96"/>
              <a:chOff x="3060" y="3408"/>
              <a:chExt cx="61" cy="96"/>
            </a:xfrm>
          </p:grpSpPr>
          <p:sp>
            <p:nvSpPr>
              <p:cNvPr id="56" name="Line 42"/>
              <p:cNvSpPr>
                <a:spLocks noChangeShapeType="1"/>
              </p:cNvSpPr>
              <p:nvPr/>
            </p:nvSpPr>
            <p:spPr bwMode="auto">
              <a:xfrm>
                <a:off x="3060" y="3408"/>
                <a:ext cx="3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Line 43"/>
              <p:cNvSpPr>
                <a:spLocks noChangeShapeType="1"/>
              </p:cNvSpPr>
              <p:nvPr/>
            </p:nvSpPr>
            <p:spPr bwMode="auto">
              <a:xfrm flipH="1">
                <a:off x="3090" y="3408"/>
                <a:ext cx="31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" name="Rectangle 44"/>
            <p:cNvSpPr>
              <a:spLocks noChangeArrowheads="1"/>
            </p:cNvSpPr>
            <p:nvPr/>
          </p:nvSpPr>
          <p:spPr bwMode="auto">
            <a:xfrm>
              <a:off x="3231" y="2927"/>
              <a:ext cx="26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2000"/>
            </a:p>
          </p:txBody>
        </p:sp>
        <p:sp>
          <p:nvSpPr>
            <p:cNvPr id="55" name="Line 77"/>
            <p:cNvSpPr>
              <a:spLocks noChangeShapeType="1"/>
            </p:cNvSpPr>
            <p:nvPr/>
          </p:nvSpPr>
          <p:spPr bwMode="auto">
            <a:xfrm flipH="1">
              <a:off x="2902" y="3104"/>
              <a:ext cx="811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" name="Group 82"/>
          <p:cNvGrpSpPr>
            <a:grpSpLocks/>
          </p:cNvGrpSpPr>
          <p:nvPr/>
        </p:nvGrpSpPr>
        <p:grpSpPr bwMode="auto">
          <a:xfrm>
            <a:off x="6799263" y="3697288"/>
            <a:ext cx="2308225" cy="2720975"/>
            <a:chOff x="4283" y="2329"/>
            <a:chExt cx="1454" cy="1714"/>
          </a:xfrm>
        </p:grpSpPr>
        <p:sp>
          <p:nvSpPr>
            <p:cNvPr id="59" name="Rectangle 47"/>
            <p:cNvSpPr>
              <a:spLocks noChangeArrowheads="1"/>
            </p:cNvSpPr>
            <p:nvPr/>
          </p:nvSpPr>
          <p:spPr bwMode="auto">
            <a:xfrm>
              <a:off x="5226" y="2859"/>
              <a:ext cx="51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Re(H(j</a:t>
              </a:r>
              <a:r>
                <a:rPr lang="fr-FR" sz="1400">
                  <a:sym typeface="Symbol" pitchFamily="18" charset="2"/>
                </a:rPr>
                <a:t></a:t>
              </a:r>
              <a:r>
                <a:rPr lang="fr-FR" sz="1400"/>
                <a:t>))</a:t>
              </a:r>
              <a:endParaRPr lang="fr-FR" sz="2000"/>
            </a:p>
          </p:txBody>
        </p:sp>
        <p:sp>
          <p:nvSpPr>
            <p:cNvPr id="60" name="Text Box 49"/>
            <p:cNvSpPr txBox="1">
              <a:spLocks noChangeArrowheads="1"/>
            </p:cNvSpPr>
            <p:nvPr/>
          </p:nvSpPr>
          <p:spPr bwMode="auto">
            <a:xfrm>
              <a:off x="4620" y="3812"/>
              <a:ext cx="5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Nyquist</a:t>
              </a:r>
            </a:p>
          </p:txBody>
        </p:sp>
        <p:sp>
          <p:nvSpPr>
            <p:cNvPr id="61" name="Line 50"/>
            <p:cNvSpPr>
              <a:spLocks noChangeShapeType="1"/>
            </p:cNvSpPr>
            <p:nvPr/>
          </p:nvSpPr>
          <p:spPr bwMode="auto">
            <a:xfrm>
              <a:off x="4768" y="2467"/>
              <a:ext cx="0" cy="111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Line 51"/>
            <p:cNvSpPr>
              <a:spLocks noChangeShapeType="1"/>
            </p:cNvSpPr>
            <p:nvPr/>
          </p:nvSpPr>
          <p:spPr bwMode="auto">
            <a:xfrm>
              <a:off x="4283" y="3023"/>
              <a:ext cx="1002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Rectangle 52"/>
            <p:cNvSpPr>
              <a:spLocks noChangeArrowheads="1"/>
            </p:cNvSpPr>
            <p:nvPr/>
          </p:nvSpPr>
          <p:spPr bwMode="auto">
            <a:xfrm>
              <a:off x="4732" y="2329"/>
              <a:ext cx="57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de-DE" sz="1400"/>
                <a:t>Im(H(j</a:t>
              </a:r>
              <a:r>
                <a:rPr lang="fr-FR" sz="1400">
                  <a:sym typeface="Symbol" pitchFamily="18" charset="2"/>
                </a:rPr>
                <a:t></a:t>
              </a:r>
              <a:r>
                <a:rPr lang="de-DE" sz="1400"/>
                <a:t>))</a:t>
              </a:r>
              <a:endParaRPr lang="fr-FR" sz="2000"/>
            </a:p>
          </p:txBody>
        </p:sp>
        <p:sp>
          <p:nvSpPr>
            <p:cNvPr id="64" name="Rectangle 56"/>
            <p:cNvSpPr>
              <a:spLocks noChangeArrowheads="1"/>
            </p:cNvSpPr>
            <p:nvPr/>
          </p:nvSpPr>
          <p:spPr bwMode="auto">
            <a:xfrm>
              <a:off x="4466" y="3207"/>
              <a:ext cx="230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2000"/>
            </a:p>
          </p:txBody>
        </p:sp>
        <p:sp>
          <p:nvSpPr>
            <p:cNvPr id="65" name="Oval 78"/>
            <p:cNvSpPr>
              <a:spLocks noChangeArrowheads="1"/>
            </p:cNvSpPr>
            <p:nvPr/>
          </p:nvSpPr>
          <p:spPr bwMode="auto">
            <a:xfrm>
              <a:off x="4524" y="2779"/>
              <a:ext cx="482" cy="48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fr-FR"/>
            </a:p>
          </p:txBody>
        </p:sp>
        <p:sp>
          <p:nvSpPr>
            <p:cNvPr id="66" name="Line 79"/>
            <p:cNvSpPr>
              <a:spLocks noChangeShapeType="1"/>
            </p:cNvSpPr>
            <p:nvPr/>
          </p:nvSpPr>
          <p:spPr bwMode="auto">
            <a:xfrm>
              <a:off x="4546" y="3108"/>
              <a:ext cx="78" cy="3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80"/>
            <p:cNvSpPr>
              <a:spLocks noChangeShapeType="1"/>
            </p:cNvSpPr>
            <p:nvPr/>
          </p:nvSpPr>
          <p:spPr bwMode="auto">
            <a:xfrm>
              <a:off x="4540" y="3119"/>
              <a:ext cx="0" cy="7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Text Box 81"/>
            <p:cNvSpPr txBox="1">
              <a:spLocks noChangeArrowheads="1"/>
            </p:cNvSpPr>
            <p:nvPr/>
          </p:nvSpPr>
          <p:spPr bwMode="auto">
            <a:xfrm>
              <a:off x="4960" y="2976"/>
              <a:ext cx="1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sz="1400"/>
                <a:t>1</a:t>
              </a:r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4325938" y="3336925"/>
            <a:ext cx="4641850" cy="3098641"/>
            <a:chOff x="4368800" y="3384709"/>
            <a:chExt cx="4641850" cy="3098641"/>
          </a:xfrm>
        </p:grpSpPr>
        <p:sp>
          <p:nvSpPr>
            <p:cNvPr id="70" name="Rectangle à coins arrondis 69"/>
            <p:cNvSpPr/>
            <p:nvPr/>
          </p:nvSpPr>
          <p:spPr>
            <a:xfrm>
              <a:off x="4368800" y="3448209"/>
              <a:ext cx="4641850" cy="3035141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6240462" y="33847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443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43013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1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 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(K&gt;0)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572918" y="2189163"/>
            <a:ext cx="22637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000" b="1" i="1" dirty="0">
                <a:solidFill>
                  <a:srgbClr val="FF6600"/>
                </a:solidFill>
                <a:sym typeface="Symbol" pitchFamily="18" charset="2"/>
              </a:rPr>
              <a:t>° =   - arc tan ()</a:t>
            </a:r>
          </a:p>
        </p:txBody>
      </p:sp>
      <p:graphicFrame>
        <p:nvGraphicFramePr>
          <p:cNvPr id="33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88996"/>
              </p:ext>
            </p:extLst>
          </p:nvPr>
        </p:nvGraphicFramePr>
        <p:xfrm>
          <a:off x="2741613" y="1660525"/>
          <a:ext cx="214947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55199" imgH="406224" progId="Equation.DSMT4">
                  <p:embed/>
                </p:oleObj>
              </mc:Choice>
              <mc:Fallback>
                <p:oleObj name="Equation" r:id="rId5" imgW="115519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3" y="1660525"/>
                        <a:ext cx="2149475" cy="7635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71"/>
          <p:cNvGraphicFramePr>
            <a:graphicFrameLocks noChangeAspect="1"/>
          </p:cNvGraphicFramePr>
          <p:nvPr/>
        </p:nvGraphicFramePr>
        <p:xfrm>
          <a:off x="5621338" y="1381125"/>
          <a:ext cx="26273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58310" imgH="444307" progId="Equation.DSMT4">
                  <p:embed/>
                </p:oleObj>
              </mc:Choice>
              <mc:Fallback>
                <p:oleObj name="Equation" r:id="rId7" imgW="1358310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1338" y="1381125"/>
                        <a:ext cx="262731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199"/>
          <p:cNvGrpSpPr>
            <a:grpSpLocks/>
          </p:cNvGrpSpPr>
          <p:nvPr/>
        </p:nvGrpSpPr>
        <p:grpSpPr bwMode="auto">
          <a:xfrm>
            <a:off x="4098925" y="3184525"/>
            <a:ext cx="2790825" cy="3233738"/>
            <a:chOff x="2582" y="2006"/>
            <a:chExt cx="1758" cy="2037"/>
          </a:xfrm>
        </p:grpSpPr>
        <p:sp>
          <p:nvSpPr>
            <p:cNvPr id="36" name="Text Box 48"/>
            <p:cNvSpPr txBox="1">
              <a:spLocks noChangeArrowheads="1"/>
            </p:cNvSpPr>
            <p:nvPr/>
          </p:nvSpPr>
          <p:spPr bwMode="auto">
            <a:xfrm>
              <a:off x="3120" y="3812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Black</a:t>
              </a:r>
            </a:p>
          </p:txBody>
        </p:sp>
        <p:grpSp>
          <p:nvGrpSpPr>
            <p:cNvPr id="37" name="Group 174"/>
            <p:cNvGrpSpPr>
              <a:grpSpLocks/>
            </p:cNvGrpSpPr>
            <p:nvPr/>
          </p:nvGrpSpPr>
          <p:grpSpPr bwMode="auto">
            <a:xfrm>
              <a:off x="2582" y="2006"/>
              <a:ext cx="1758" cy="1722"/>
              <a:chOff x="2642" y="2006"/>
              <a:chExt cx="1758" cy="1722"/>
            </a:xfrm>
          </p:grpSpPr>
          <p:sp>
            <p:nvSpPr>
              <p:cNvPr id="38" name="Line 156"/>
              <p:cNvSpPr>
                <a:spLocks noChangeShapeType="1"/>
              </p:cNvSpPr>
              <p:nvPr/>
            </p:nvSpPr>
            <p:spPr bwMode="auto">
              <a:xfrm>
                <a:off x="3728" y="2111"/>
                <a:ext cx="0" cy="1584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Line 157"/>
              <p:cNvSpPr>
                <a:spLocks noChangeShapeType="1"/>
              </p:cNvSpPr>
              <p:nvPr/>
            </p:nvSpPr>
            <p:spPr bwMode="auto">
              <a:xfrm>
                <a:off x="2642" y="3495"/>
                <a:ext cx="1472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Line 158"/>
              <p:cNvSpPr>
                <a:spLocks noChangeShapeType="1"/>
              </p:cNvSpPr>
              <p:nvPr/>
            </p:nvSpPr>
            <p:spPr bwMode="auto">
              <a:xfrm>
                <a:off x="2857" y="2231"/>
                <a:ext cx="0" cy="1404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Rectangle 159"/>
              <p:cNvSpPr>
                <a:spLocks noChangeArrowheads="1"/>
              </p:cNvSpPr>
              <p:nvPr/>
            </p:nvSpPr>
            <p:spPr bwMode="auto">
              <a:xfrm>
                <a:off x="4012" y="3305"/>
                <a:ext cx="8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endParaRPr lang="fr-FR" sz="2400"/>
              </a:p>
            </p:txBody>
          </p:sp>
          <p:sp>
            <p:nvSpPr>
              <p:cNvPr id="42" name="Rectangle 160"/>
              <p:cNvSpPr>
                <a:spLocks noChangeArrowheads="1"/>
              </p:cNvSpPr>
              <p:nvPr/>
            </p:nvSpPr>
            <p:spPr bwMode="auto">
              <a:xfrm>
                <a:off x="3737" y="2006"/>
                <a:ext cx="368" cy="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G</a:t>
                </a:r>
                <a:endParaRPr lang="fr-FR" sz="2400"/>
              </a:p>
            </p:txBody>
          </p:sp>
          <p:sp>
            <p:nvSpPr>
              <p:cNvPr id="43" name="Arc 161"/>
              <p:cNvSpPr>
                <a:spLocks/>
              </p:cNvSpPr>
              <p:nvPr/>
            </p:nvSpPr>
            <p:spPr bwMode="auto">
              <a:xfrm flipH="1">
                <a:off x="2878" y="2357"/>
                <a:ext cx="852" cy="124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Rectangle 162"/>
              <p:cNvSpPr>
                <a:spLocks noChangeArrowheads="1"/>
              </p:cNvSpPr>
              <p:nvPr/>
            </p:nvSpPr>
            <p:spPr bwMode="auto">
              <a:xfrm>
                <a:off x="3746" y="2283"/>
                <a:ext cx="55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20 log K</a:t>
                </a:r>
                <a:endParaRPr lang="fr-FR" sz="2000"/>
              </a:p>
            </p:txBody>
          </p:sp>
          <p:sp>
            <p:nvSpPr>
              <p:cNvPr id="45" name="Line 163"/>
              <p:cNvSpPr>
                <a:spLocks noChangeShapeType="1"/>
              </p:cNvSpPr>
              <p:nvPr/>
            </p:nvSpPr>
            <p:spPr bwMode="auto">
              <a:xfrm flipV="1">
                <a:off x="3306" y="2531"/>
                <a:ext cx="1" cy="96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Line 164"/>
              <p:cNvSpPr>
                <a:spLocks noChangeShapeType="1"/>
              </p:cNvSpPr>
              <p:nvPr/>
            </p:nvSpPr>
            <p:spPr bwMode="auto">
              <a:xfrm>
                <a:off x="3306" y="2531"/>
                <a:ext cx="424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Rectangle 165"/>
              <p:cNvSpPr>
                <a:spLocks noChangeArrowheads="1"/>
              </p:cNvSpPr>
              <p:nvPr/>
            </p:nvSpPr>
            <p:spPr bwMode="auto">
              <a:xfrm>
                <a:off x="3334" y="3479"/>
                <a:ext cx="29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-45°</a:t>
                </a:r>
                <a:endParaRPr lang="fr-FR" sz="2000"/>
              </a:p>
            </p:txBody>
          </p:sp>
          <p:sp>
            <p:nvSpPr>
              <p:cNvPr id="48" name="Rectangle 166"/>
              <p:cNvSpPr>
                <a:spLocks noChangeArrowheads="1"/>
              </p:cNvSpPr>
              <p:nvPr/>
            </p:nvSpPr>
            <p:spPr bwMode="auto">
              <a:xfrm>
                <a:off x="2653" y="3487"/>
                <a:ext cx="269" cy="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-90°</a:t>
                </a:r>
                <a:endParaRPr lang="fr-FR" sz="2000"/>
              </a:p>
            </p:txBody>
          </p:sp>
          <p:sp>
            <p:nvSpPr>
              <p:cNvPr id="49" name="Rectangle 167"/>
              <p:cNvSpPr>
                <a:spLocks noChangeArrowheads="1"/>
              </p:cNvSpPr>
              <p:nvPr/>
            </p:nvSpPr>
            <p:spPr bwMode="auto">
              <a:xfrm>
                <a:off x="3745" y="2465"/>
                <a:ext cx="655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20 log K - 3</a:t>
                </a:r>
                <a:endParaRPr lang="fr-FR" sz="2000"/>
              </a:p>
            </p:txBody>
          </p:sp>
          <p:sp>
            <p:nvSpPr>
              <p:cNvPr id="50" name="Line 168"/>
              <p:cNvSpPr>
                <a:spLocks noChangeShapeType="1"/>
              </p:cNvSpPr>
              <p:nvPr/>
            </p:nvSpPr>
            <p:spPr bwMode="auto">
              <a:xfrm>
                <a:off x="3285" y="2501"/>
                <a:ext cx="54" cy="6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Rectangle 169"/>
              <p:cNvSpPr>
                <a:spLocks noChangeArrowheads="1"/>
              </p:cNvSpPr>
              <p:nvPr/>
            </p:nvSpPr>
            <p:spPr bwMode="auto">
              <a:xfrm>
                <a:off x="2943" y="2403"/>
                <a:ext cx="382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olidFill>
                      <a:srgbClr val="FF3300"/>
                    </a:solidFill>
                    <a:sym typeface="Symbol" pitchFamily="18" charset="2"/>
                  </a:rPr>
                  <a:t></a:t>
                </a:r>
                <a:r>
                  <a:rPr lang="fr-FR" sz="1400" dirty="0">
                    <a:solidFill>
                      <a:srgbClr val="FF3300"/>
                    </a:solidFill>
                  </a:rPr>
                  <a:t> = 1/</a:t>
                </a:r>
                <a:r>
                  <a:rPr lang="fr-FR" sz="1400" dirty="0">
                    <a:solidFill>
                      <a:srgbClr val="FF3300"/>
                    </a:solidFill>
                    <a:sym typeface="Symbol" pitchFamily="18" charset="2"/>
                  </a:rPr>
                  <a:t></a:t>
                </a:r>
                <a:endParaRPr lang="fr-FR" sz="2000" dirty="0">
                  <a:solidFill>
                    <a:srgbClr val="FF3300"/>
                  </a:solidFill>
                </a:endParaRPr>
              </a:p>
            </p:txBody>
          </p:sp>
          <p:sp>
            <p:nvSpPr>
              <p:cNvPr id="52" name="Rectangle 170"/>
              <p:cNvSpPr>
                <a:spLocks noChangeArrowheads="1"/>
              </p:cNvSpPr>
              <p:nvPr/>
            </p:nvSpPr>
            <p:spPr bwMode="auto">
              <a:xfrm>
                <a:off x="3455" y="2229"/>
                <a:ext cx="317" cy="1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olidFill>
                      <a:srgbClr val="FF3300"/>
                    </a:solidFill>
                    <a:sym typeface="Symbol" pitchFamily="18" charset="2"/>
                  </a:rPr>
                  <a:t></a:t>
                </a:r>
                <a:r>
                  <a:rPr lang="fr-FR" sz="1400" dirty="0">
                    <a:solidFill>
                      <a:srgbClr val="FF3300"/>
                    </a:solidFill>
                  </a:rPr>
                  <a:t> = 0</a:t>
                </a:r>
                <a:endParaRPr lang="fr-FR" sz="2000" dirty="0">
                  <a:solidFill>
                    <a:srgbClr val="FF3300"/>
                  </a:solidFill>
                </a:endParaRPr>
              </a:p>
            </p:txBody>
          </p:sp>
          <p:sp>
            <p:nvSpPr>
              <p:cNvPr id="53" name="Line 171"/>
              <p:cNvSpPr>
                <a:spLocks noChangeShapeType="1"/>
              </p:cNvSpPr>
              <p:nvPr/>
            </p:nvSpPr>
            <p:spPr bwMode="auto">
              <a:xfrm flipH="1">
                <a:off x="2979" y="2915"/>
                <a:ext cx="6" cy="9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172"/>
              <p:cNvSpPr>
                <a:spLocks noChangeShapeType="1"/>
              </p:cNvSpPr>
              <p:nvPr/>
            </p:nvSpPr>
            <p:spPr bwMode="auto">
              <a:xfrm flipV="1">
                <a:off x="2985" y="2957"/>
                <a:ext cx="54" cy="6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Rectangle 173"/>
              <p:cNvSpPr>
                <a:spLocks noChangeArrowheads="1"/>
              </p:cNvSpPr>
              <p:nvPr/>
            </p:nvSpPr>
            <p:spPr bwMode="auto">
              <a:xfrm>
                <a:off x="3038" y="2927"/>
                <a:ext cx="225" cy="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olidFill>
                      <a:srgbClr val="FF3300"/>
                    </a:solidFill>
                    <a:sym typeface="Symbol" pitchFamily="18" charset="2"/>
                  </a:rPr>
                  <a:t></a:t>
                </a:r>
                <a:endParaRPr lang="fr-FR" sz="2000" dirty="0">
                  <a:solidFill>
                    <a:srgbClr val="FF3300"/>
                  </a:solidFill>
                </a:endParaRPr>
              </a:p>
            </p:txBody>
          </p:sp>
        </p:grpSp>
      </p:grpSp>
      <p:grpSp>
        <p:nvGrpSpPr>
          <p:cNvPr id="56" name="Group 198"/>
          <p:cNvGrpSpPr>
            <a:grpSpLocks/>
          </p:cNvGrpSpPr>
          <p:nvPr/>
        </p:nvGrpSpPr>
        <p:grpSpPr bwMode="auto">
          <a:xfrm>
            <a:off x="6802438" y="3806825"/>
            <a:ext cx="2300287" cy="2611438"/>
            <a:chOff x="4315" y="2398"/>
            <a:chExt cx="1449" cy="1645"/>
          </a:xfrm>
        </p:grpSpPr>
        <p:sp>
          <p:nvSpPr>
            <p:cNvPr id="57" name="Text Box 60"/>
            <p:cNvSpPr txBox="1">
              <a:spLocks noChangeArrowheads="1"/>
            </p:cNvSpPr>
            <p:nvPr/>
          </p:nvSpPr>
          <p:spPr bwMode="auto">
            <a:xfrm>
              <a:off x="4820" y="3812"/>
              <a:ext cx="5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b="1" i="1" u="sng"/>
                <a:t>Nyquist</a:t>
              </a:r>
            </a:p>
          </p:txBody>
        </p:sp>
        <p:sp>
          <p:nvSpPr>
            <p:cNvPr id="58" name="Line 176"/>
            <p:cNvSpPr>
              <a:spLocks noChangeShapeType="1"/>
            </p:cNvSpPr>
            <p:nvPr/>
          </p:nvSpPr>
          <p:spPr bwMode="auto">
            <a:xfrm>
              <a:off x="4536" y="2681"/>
              <a:ext cx="1224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Line 177"/>
            <p:cNvSpPr>
              <a:spLocks noChangeShapeType="1"/>
            </p:cNvSpPr>
            <p:nvPr/>
          </p:nvSpPr>
          <p:spPr bwMode="auto">
            <a:xfrm flipV="1">
              <a:off x="4600" y="2512"/>
              <a:ext cx="0" cy="88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Line 178"/>
            <p:cNvSpPr>
              <a:spLocks noChangeShapeType="1"/>
            </p:cNvSpPr>
            <p:nvPr/>
          </p:nvSpPr>
          <p:spPr bwMode="auto">
            <a:xfrm flipV="1">
              <a:off x="4600" y="2512"/>
              <a:ext cx="0" cy="88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Arc 179"/>
            <p:cNvSpPr>
              <a:spLocks/>
            </p:cNvSpPr>
            <p:nvPr/>
          </p:nvSpPr>
          <p:spPr bwMode="auto">
            <a:xfrm flipH="1" flipV="1">
              <a:off x="4600" y="2680"/>
              <a:ext cx="537" cy="5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Arc 180"/>
            <p:cNvSpPr>
              <a:spLocks/>
            </p:cNvSpPr>
            <p:nvPr/>
          </p:nvSpPr>
          <p:spPr bwMode="auto">
            <a:xfrm flipV="1">
              <a:off x="5144" y="2680"/>
              <a:ext cx="537" cy="52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Rectangle 181"/>
            <p:cNvSpPr>
              <a:spLocks noChangeArrowheads="1"/>
            </p:cNvSpPr>
            <p:nvPr/>
          </p:nvSpPr>
          <p:spPr bwMode="auto">
            <a:xfrm>
              <a:off x="4529" y="2398"/>
              <a:ext cx="121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Im</a:t>
              </a:r>
              <a:endParaRPr lang="fr-FR"/>
            </a:p>
          </p:txBody>
        </p:sp>
        <p:sp>
          <p:nvSpPr>
            <p:cNvPr id="64" name="Rectangle 184"/>
            <p:cNvSpPr>
              <a:spLocks noChangeArrowheads="1"/>
            </p:cNvSpPr>
            <p:nvPr/>
          </p:nvSpPr>
          <p:spPr bwMode="auto">
            <a:xfrm>
              <a:off x="5641" y="2560"/>
              <a:ext cx="8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K</a:t>
              </a:r>
              <a:endParaRPr lang="fr-FR"/>
            </a:p>
          </p:txBody>
        </p:sp>
        <p:sp>
          <p:nvSpPr>
            <p:cNvPr id="65" name="Line 185"/>
            <p:cNvSpPr>
              <a:spLocks noChangeShapeType="1"/>
            </p:cNvSpPr>
            <p:nvPr/>
          </p:nvSpPr>
          <p:spPr bwMode="auto">
            <a:xfrm flipV="1">
              <a:off x="5136" y="2680"/>
              <a:ext cx="1" cy="51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Rectangle 186"/>
            <p:cNvSpPr>
              <a:spLocks noChangeArrowheads="1"/>
            </p:cNvSpPr>
            <p:nvPr/>
          </p:nvSpPr>
          <p:spPr bwMode="auto">
            <a:xfrm>
              <a:off x="5073" y="2562"/>
              <a:ext cx="27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K/2</a:t>
              </a:r>
              <a:endParaRPr lang="fr-FR"/>
            </a:p>
          </p:txBody>
        </p:sp>
        <p:sp>
          <p:nvSpPr>
            <p:cNvPr id="67" name="Rectangle 187"/>
            <p:cNvSpPr>
              <a:spLocks noChangeArrowheads="1"/>
            </p:cNvSpPr>
            <p:nvPr/>
          </p:nvSpPr>
          <p:spPr bwMode="auto">
            <a:xfrm>
              <a:off x="5394" y="2660"/>
              <a:ext cx="37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400">
                  <a:solidFill>
                    <a:srgbClr val="FF0000"/>
                  </a:solidFill>
                </a:rPr>
                <a:t> = 0</a:t>
              </a:r>
            </a:p>
            <a:p>
              <a:endParaRPr lang="fr-FR" sz="2000"/>
            </a:p>
          </p:txBody>
        </p:sp>
        <p:sp>
          <p:nvSpPr>
            <p:cNvPr id="68" name="Line 188"/>
            <p:cNvSpPr>
              <a:spLocks noChangeShapeType="1"/>
            </p:cNvSpPr>
            <p:nvPr/>
          </p:nvSpPr>
          <p:spPr bwMode="auto">
            <a:xfrm>
              <a:off x="5136" y="3160"/>
              <a:ext cx="1" cy="81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Rectangle 189"/>
            <p:cNvSpPr>
              <a:spLocks noChangeArrowheads="1"/>
            </p:cNvSpPr>
            <p:nvPr/>
          </p:nvSpPr>
          <p:spPr bwMode="auto">
            <a:xfrm>
              <a:off x="4995" y="3197"/>
              <a:ext cx="352" cy="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 dirty="0">
                  <a:solidFill>
                    <a:srgbClr val="FF3300"/>
                  </a:solidFill>
                  <a:sym typeface="Symbol" pitchFamily="18" charset="2"/>
                </a:rPr>
                <a:t></a:t>
              </a:r>
              <a:r>
                <a:rPr lang="fr-FR" sz="1400" dirty="0">
                  <a:solidFill>
                    <a:srgbClr val="FF3300"/>
                  </a:solidFill>
                </a:rPr>
                <a:t> = 1/</a:t>
              </a:r>
              <a:r>
                <a:rPr lang="fr-FR" sz="1400" dirty="0">
                  <a:solidFill>
                    <a:srgbClr val="FF3300"/>
                  </a:solidFill>
                  <a:sym typeface="Symbol" pitchFamily="18" charset="2"/>
                </a:rPr>
                <a:t></a:t>
              </a:r>
              <a:endParaRPr lang="fr-FR" sz="1400" dirty="0">
                <a:solidFill>
                  <a:srgbClr val="FF3300"/>
                </a:solidFill>
              </a:endParaRPr>
            </a:p>
            <a:p>
              <a:endParaRPr lang="fr-FR" sz="2000" dirty="0">
                <a:solidFill>
                  <a:srgbClr val="FF3300"/>
                </a:solidFill>
              </a:endParaRPr>
            </a:p>
          </p:txBody>
        </p:sp>
        <p:sp>
          <p:nvSpPr>
            <p:cNvPr id="70" name="Line 190"/>
            <p:cNvSpPr>
              <a:spLocks noChangeShapeType="1"/>
            </p:cNvSpPr>
            <p:nvPr/>
          </p:nvSpPr>
          <p:spPr bwMode="auto">
            <a:xfrm flipV="1">
              <a:off x="5524" y="2965"/>
              <a:ext cx="33" cy="8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Line 191"/>
            <p:cNvSpPr>
              <a:spLocks noChangeShapeType="1"/>
            </p:cNvSpPr>
            <p:nvPr/>
          </p:nvSpPr>
          <p:spPr bwMode="auto">
            <a:xfrm flipV="1">
              <a:off x="5504" y="3011"/>
              <a:ext cx="105" cy="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Rectangle 192"/>
            <p:cNvSpPr>
              <a:spLocks noChangeArrowheads="1"/>
            </p:cNvSpPr>
            <p:nvPr/>
          </p:nvSpPr>
          <p:spPr bwMode="auto">
            <a:xfrm>
              <a:off x="4315" y="2648"/>
              <a:ext cx="432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 dirty="0">
                  <a:solidFill>
                    <a:srgbClr val="FF3300"/>
                  </a:solidFill>
                  <a:sym typeface="Symbol" pitchFamily="18" charset="2"/>
                </a:rPr>
                <a:t></a:t>
              </a:r>
              <a:r>
                <a:rPr lang="fr-FR" sz="1400" dirty="0">
                  <a:solidFill>
                    <a:srgbClr val="FF3300"/>
                  </a:solidFill>
                </a:rPr>
                <a:t> = </a:t>
              </a:r>
              <a:r>
                <a:rPr lang="fr-FR" sz="1400" dirty="0">
                  <a:solidFill>
                    <a:srgbClr val="FF3300"/>
                  </a:solidFill>
                  <a:sym typeface="Symbol" pitchFamily="18" charset="2"/>
                </a:rPr>
                <a:t></a:t>
              </a:r>
              <a:endParaRPr lang="fr-FR" sz="1400" dirty="0">
                <a:solidFill>
                  <a:srgbClr val="FF3300"/>
                </a:solidFill>
              </a:endParaRPr>
            </a:p>
            <a:p>
              <a:endParaRPr lang="fr-FR" sz="2000" dirty="0">
                <a:solidFill>
                  <a:srgbClr val="FF3300"/>
                </a:solidFill>
              </a:endParaRPr>
            </a:p>
          </p:txBody>
        </p:sp>
        <p:sp>
          <p:nvSpPr>
            <p:cNvPr id="73" name="Line 193"/>
            <p:cNvSpPr>
              <a:spLocks noChangeShapeType="1"/>
            </p:cNvSpPr>
            <p:nvPr/>
          </p:nvSpPr>
          <p:spPr bwMode="auto">
            <a:xfrm>
              <a:off x="4592" y="2680"/>
              <a:ext cx="545" cy="52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Arc 194"/>
            <p:cNvSpPr>
              <a:spLocks/>
            </p:cNvSpPr>
            <p:nvPr/>
          </p:nvSpPr>
          <p:spPr bwMode="auto">
            <a:xfrm flipV="1">
              <a:off x="4836" y="2680"/>
              <a:ext cx="161" cy="2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Line 195"/>
            <p:cNvSpPr>
              <a:spLocks noChangeShapeType="1"/>
            </p:cNvSpPr>
            <p:nvPr/>
          </p:nvSpPr>
          <p:spPr bwMode="auto">
            <a:xfrm flipV="1">
              <a:off x="4836" y="2872"/>
              <a:ext cx="53" cy="33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Line 196"/>
            <p:cNvSpPr>
              <a:spLocks noChangeShapeType="1"/>
            </p:cNvSpPr>
            <p:nvPr/>
          </p:nvSpPr>
          <p:spPr bwMode="auto">
            <a:xfrm>
              <a:off x="4836" y="2912"/>
              <a:ext cx="57" cy="5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Rectangle 197"/>
            <p:cNvSpPr>
              <a:spLocks noChangeArrowheads="1"/>
            </p:cNvSpPr>
            <p:nvPr/>
          </p:nvSpPr>
          <p:spPr bwMode="auto">
            <a:xfrm>
              <a:off x="4809" y="2717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-45°</a:t>
              </a:r>
              <a:endParaRPr lang="fr-FR"/>
            </a:p>
          </p:txBody>
        </p:sp>
      </p:grpSp>
      <p:grpSp>
        <p:nvGrpSpPr>
          <p:cNvPr id="131" name="Groupe 130"/>
          <p:cNvGrpSpPr/>
          <p:nvPr/>
        </p:nvGrpSpPr>
        <p:grpSpPr>
          <a:xfrm>
            <a:off x="1184275" y="2916238"/>
            <a:ext cx="2867475" cy="3503612"/>
            <a:chOff x="1184275" y="2916238"/>
            <a:chExt cx="2867475" cy="3503612"/>
          </a:xfrm>
        </p:grpSpPr>
        <p:grpSp>
          <p:nvGrpSpPr>
            <p:cNvPr id="78" name="Groupe 77"/>
            <p:cNvGrpSpPr>
              <a:grpSpLocks/>
            </p:cNvGrpSpPr>
            <p:nvPr/>
          </p:nvGrpSpPr>
          <p:grpSpPr bwMode="auto">
            <a:xfrm>
              <a:off x="1184275" y="2916238"/>
              <a:ext cx="2867475" cy="3503612"/>
              <a:chOff x="1184275" y="2916238"/>
              <a:chExt cx="2867475" cy="3503612"/>
            </a:xfrm>
          </p:grpSpPr>
          <p:grpSp>
            <p:nvGrpSpPr>
              <p:cNvPr id="79" name="Group 154"/>
              <p:cNvGrpSpPr>
                <a:grpSpLocks/>
              </p:cNvGrpSpPr>
              <p:nvPr/>
            </p:nvGrpSpPr>
            <p:grpSpPr bwMode="auto">
              <a:xfrm>
                <a:off x="1184275" y="2916238"/>
                <a:ext cx="2867475" cy="3503612"/>
                <a:chOff x="884" y="1837"/>
                <a:chExt cx="1920" cy="2207"/>
              </a:xfrm>
            </p:grpSpPr>
            <p:sp>
              <p:nvSpPr>
                <p:cNvPr id="81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467" y="3813"/>
                  <a:ext cx="44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/>
                  <a:r>
                    <a:rPr lang="fr-FR" b="1" i="1" u="sng"/>
                    <a:t>Bode</a:t>
                  </a:r>
                </a:p>
              </p:txBody>
            </p:sp>
            <p:sp>
              <p:nvSpPr>
                <p:cNvPr id="82" name="Line 74"/>
                <p:cNvSpPr>
                  <a:spLocks noChangeShapeType="1"/>
                </p:cNvSpPr>
                <p:nvPr/>
              </p:nvSpPr>
              <p:spPr bwMode="auto">
                <a:xfrm>
                  <a:off x="1065" y="1977"/>
                  <a:ext cx="0" cy="84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arrow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3" name="Line 75"/>
                <p:cNvSpPr>
                  <a:spLocks noChangeShapeType="1"/>
                </p:cNvSpPr>
                <p:nvPr/>
              </p:nvSpPr>
              <p:spPr bwMode="auto">
                <a:xfrm>
                  <a:off x="961" y="2417"/>
                  <a:ext cx="1713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4" name="Rectangle 78"/>
                <p:cNvSpPr>
                  <a:spLocks noChangeArrowheads="1"/>
                </p:cNvSpPr>
                <p:nvPr/>
              </p:nvSpPr>
              <p:spPr bwMode="auto">
                <a:xfrm>
                  <a:off x="1005" y="2319"/>
                  <a:ext cx="44" cy="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200"/>
                    <a:t>1</a:t>
                  </a:r>
                  <a:endParaRPr lang="fr-FR"/>
                </a:p>
              </p:txBody>
            </p:sp>
            <p:sp>
              <p:nvSpPr>
                <p:cNvPr id="85" name="Line 79"/>
                <p:cNvSpPr>
                  <a:spLocks noChangeShapeType="1"/>
                </p:cNvSpPr>
                <p:nvPr/>
              </p:nvSpPr>
              <p:spPr bwMode="auto">
                <a:xfrm>
                  <a:off x="1089" y="3105"/>
                  <a:ext cx="1" cy="58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arrow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" name="Line 80"/>
                <p:cNvSpPr>
                  <a:spLocks noChangeShapeType="1"/>
                </p:cNvSpPr>
                <p:nvPr/>
              </p:nvSpPr>
              <p:spPr bwMode="auto">
                <a:xfrm>
                  <a:off x="977" y="3213"/>
                  <a:ext cx="1717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7" name="Line 81"/>
                <p:cNvSpPr>
                  <a:spLocks noChangeShapeType="1"/>
                </p:cNvSpPr>
                <p:nvPr/>
              </p:nvSpPr>
              <p:spPr bwMode="auto">
                <a:xfrm>
                  <a:off x="977" y="3213"/>
                  <a:ext cx="1717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8" name="Line 84"/>
                <p:cNvSpPr>
                  <a:spLocks noChangeShapeType="1"/>
                </p:cNvSpPr>
                <p:nvPr/>
              </p:nvSpPr>
              <p:spPr bwMode="auto">
                <a:xfrm>
                  <a:off x="953" y="2161"/>
                  <a:ext cx="729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9" name="Line 85"/>
                <p:cNvSpPr>
                  <a:spLocks noChangeShapeType="1"/>
                </p:cNvSpPr>
                <p:nvPr/>
              </p:nvSpPr>
              <p:spPr bwMode="auto">
                <a:xfrm>
                  <a:off x="1677" y="2161"/>
                  <a:ext cx="797" cy="648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0" name="Line 87"/>
                <p:cNvSpPr>
                  <a:spLocks noChangeShapeType="1"/>
                </p:cNvSpPr>
                <p:nvPr/>
              </p:nvSpPr>
              <p:spPr bwMode="auto">
                <a:xfrm>
                  <a:off x="1677" y="2157"/>
                  <a:ext cx="1" cy="1056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ysDot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1" name="Line 89"/>
                <p:cNvSpPr>
                  <a:spLocks noChangeShapeType="1"/>
                </p:cNvSpPr>
                <p:nvPr/>
              </p:nvSpPr>
              <p:spPr bwMode="auto">
                <a:xfrm>
                  <a:off x="1746" y="2268"/>
                  <a:ext cx="712" cy="545"/>
                </a:xfrm>
                <a:custGeom>
                  <a:avLst/>
                  <a:gdLst>
                    <a:gd name="T0" fmla="*/ 0 w 1063593"/>
                    <a:gd name="T1" fmla="*/ 0 h 864394"/>
                    <a:gd name="T2" fmla="*/ 0 w 1063593"/>
                    <a:gd name="T3" fmla="*/ 0 h 864394"/>
                    <a:gd name="T4" fmla="*/ 0 w 1063593"/>
                    <a:gd name="T5" fmla="*/ 0 h 86439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63593" h="864394">
                      <a:moveTo>
                        <a:pt x="0" y="0"/>
                      </a:moveTo>
                      <a:lnTo>
                        <a:pt x="105125" y="77782"/>
                      </a:lnTo>
                      <a:cubicBezTo>
                        <a:pt x="313280" y="242882"/>
                        <a:pt x="714617" y="578644"/>
                        <a:pt x="1063593" y="864394"/>
                      </a:cubicBez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2" name="Line 91"/>
                <p:cNvSpPr>
                  <a:spLocks noChangeShapeType="1"/>
                </p:cNvSpPr>
                <p:nvPr/>
              </p:nvSpPr>
              <p:spPr bwMode="auto">
                <a:xfrm>
                  <a:off x="1669" y="2237"/>
                  <a:ext cx="369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prstDash val="dash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3" name="Line 96"/>
                <p:cNvSpPr>
                  <a:spLocks noChangeShapeType="1"/>
                </p:cNvSpPr>
                <p:nvPr/>
              </p:nvSpPr>
              <p:spPr bwMode="auto">
                <a:xfrm>
                  <a:off x="1025" y="3213"/>
                  <a:ext cx="6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4" name="Line 97"/>
                <p:cNvSpPr>
                  <a:spLocks noChangeShapeType="1"/>
                </p:cNvSpPr>
                <p:nvPr/>
              </p:nvSpPr>
              <p:spPr bwMode="auto">
                <a:xfrm>
                  <a:off x="1025" y="3213"/>
                  <a:ext cx="6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5" name="Line 98"/>
                <p:cNvSpPr>
                  <a:spLocks noChangeShapeType="1"/>
                </p:cNvSpPr>
                <p:nvPr/>
              </p:nvSpPr>
              <p:spPr bwMode="auto">
                <a:xfrm>
                  <a:off x="1677" y="3213"/>
                  <a:ext cx="1" cy="44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6" name="Line 99"/>
                <p:cNvSpPr>
                  <a:spLocks noChangeShapeType="1"/>
                </p:cNvSpPr>
                <p:nvPr/>
              </p:nvSpPr>
              <p:spPr bwMode="auto">
                <a:xfrm>
                  <a:off x="1677" y="3213"/>
                  <a:ext cx="1" cy="44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" name="Line 100"/>
                <p:cNvSpPr>
                  <a:spLocks noChangeShapeType="1"/>
                </p:cNvSpPr>
                <p:nvPr/>
              </p:nvSpPr>
              <p:spPr bwMode="auto">
                <a:xfrm>
                  <a:off x="1677" y="3661"/>
                  <a:ext cx="8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8" name="Line 101"/>
                <p:cNvSpPr>
                  <a:spLocks noChangeShapeType="1"/>
                </p:cNvSpPr>
                <p:nvPr/>
              </p:nvSpPr>
              <p:spPr bwMode="auto">
                <a:xfrm>
                  <a:off x="1677" y="3661"/>
                  <a:ext cx="8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9" name="Line 102"/>
                <p:cNvSpPr>
                  <a:spLocks noChangeShapeType="1"/>
                </p:cNvSpPr>
                <p:nvPr/>
              </p:nvSpPr>
              <p:spPr bwMode="auto">
                <a:xfrm flipH="1">
                  <a:off x="1089" y="3433"/>
                  <a:ext cx="585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0" name="Line 104"/>
                <p:cNvSpPr>
                  <a:spLocks noChangeShapeType="1"/>
                </p:cNvSpPr>
                <p:nvPr/>
              </p:nvSpPr>
              <p:spPr bwMode="auto">
                <a:xfrm flipH="1">
                  <a:off x="1093" y="3661"/>
                  <a:ext cx="585" cy="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1" name="Line 112"/>
                <p:cNvSpPr>
                  <a:spLocks noChangeShapeType="1"/>
                </p:cNvSpPr>
                <p:nvPr/>
              </p:nvSpPr>
              <p:spPr bwMode="auto">
                <a:xfrm>
                  <a:off x="1065" y="1977"/>
                  <a:ext cx="0" cy="84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arrow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" name="Line 113"/>
                <p:cNvSpPr>
                  <a:spLocks noChangeShapeType="1"/>
                </p:cNvSpPr>
                <p:nvPr/>
              </p:nvSpPr>
              <p:spPr bwMode="auto">
                <a:xfrm>
                  <a:off x="961" y="2417"/>
                  <a:ext cx="1713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3" name="Rectangle 114"/>
                <p:cNvSpPr>
                  <a:spLocks noChangeArrowheads="1"/>
                </p:cNvSpPr>
                <p:nvPr/>
              </p:nvSpPr>
              <p:spPr bwMode="auto">
                <a:xfrm>
                  <a:off x="1050" y="1837"/>
                  <a:ext cx="155" cy="1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600"/>
                    <a:t>G </a:t>
                  </a:r>
                  <a:endParaRPr lang="fr-FR" sz="2400"/>
                </a:p>
              </p:txBody>
            </p:sp>
            <p:sp>
              <p:nvSpPr>
                <p:cNvPr id="104" name="Rectangle 115"/>
                <p:cNvSpPr>
                  <a:spLocks noChangeArrowheads="1"/>
                </p:cNvSpPr>
                <p:nvPr/>
              </p:nvSpPr>
              <p:spPr bwMode="auto">
                <a:xfrm>
                  <a:off x="2602" y="2259"/>
                  <a:ext cx="173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600">
                      <a:sym typeface="Symbol" pitchFamily="18" charset="2"/>
                    </a:rPr>
                    <a:t></a:t>
                  </a:r>
                  <a:endParaRPr lang="fr-FR" sz="2400"/>
                </a:p>
              </p:txBody>
            </p:sp>
            <p:sp>
              <p:nvSpPr>
                <p:cNvPr id="105" name="Line 117"/>
                <p:cNvSpPr>
                  <a:spLocks noChangeShapeType="1"/>
                </p:cNvSpPr>
                <p:nvPr/>
              </p:nvSpPr>
              <p:spPr bwMode="auto">
                <a:xfrm>
                  <a:off x="1089" y="3105"/>
                  <a:ext cx="1" cy="58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arrow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6" name="Line 118"/>
                <p:cNvSpPr>
                  <a:spLocks noChangeShapeType="1"/>
                </p:cNvSpPr>
                <p:nvPr/>
              </p:nvSpPr>
              <p:spPr bwMode="auto">
                <a:xfrm>
                  <a:off x="977" y="3213"/>
                  <a:ext cx="1717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7" name="Line 119"/>
                <p:cNvSpPr>
                  <a:spLocks noChangeShapeType="1"/>
                </p:cNvSpPr>
                <p:nvPr/>
              </p:nvSpPr>
              <p:spPr bwMode="auto">
                <a:xfrm>
                  <a:off x="977" y="3213"/>
                  <a:ext cx="1717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8" name="Rectangle 120"/>
                <p:cNvSpPr>
                  <a:spLocks noChangeArrowheads="1"/>
                </p:cNvSpPr>
                <p:nvPr/>
              </p:nvSpPr>
              <p:spPr bwMode="auto">
                <a:xfrm>
                  <a:off x="2575" y="3050"/>
                  <a:ext cx="193" cy="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600"/>
                    <a:t> </a:t>
                  </a:r>
                  <a:r>
                    <a:rPr lang="fr-FR" sz="1600">
                      <a:sym typeface="Symbol" pitchFamily="18" charset="2"/>
                    </a:rPr>
                    <a:t></a:t>
                  </a:r>
                  <a:endParaRPr lang="fr-FR" sz="2400"/>
                </a:p>
              </p:txBody>
            </p:sp>
            <p:sp>
              <p:nvSpPr>
                <p:cNvPr id="109" name="Rectangle 121"/>
                <p:cNvSpPr>
                  <a:spLocks noChangeArrowheads="1"/>
                </p:cNvSpPr>
                <p:nvPr/>
              </p:nvSpPr>
              <p:spPr bwMode="auto">
                <a:xfrm>
                  <a:off x="1001" y="2984"/>
                  <a:ext cx="77" cy="1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600">
                      <a:sym typeface="Symbol" pitchFamily="18" charset="2"/>
                    </a:rPr>
                    <a:t></a:t>
                  </a:r>
                  <a:r>
                    <a:rPr lang="fr-FR" sz="1600"/>
                    <a:t> </a:t>
                  </a:r>
                  <a:endParaRPr lang="fr-FR" sz="2400"/>
                </a:p>
              </p:txBody>
            </p:sp>
            <p:sp>
              <p:nvSpPr>
                <p:cNvPr id="110" name="Line 122"/>
                <p:cNvSpPr>
                  <a:spLocks noChangeShapeType="1"/>
                </p:cNvSpPr>
                <p:nvPr/>
              </p:nvSpPr>
              <p:spPr bwMode="auto">
                <a:xfrm>
                  <a:off x="953" y="2161"/>
                  <a:ext cx="729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1" name="Line 123"/>
                <p:cNvSpPr>
                  <a:spLocks noChangeShapeType="1"/>
                </p:cNvSpPr>
                <p:nvPr/>
              </p:nvSpPr>
              <p:spPr bwMode="auto">
                <a:xfrm>
                  <a:off x="1677" y="2161"/>
                  <a:ext cx="797" cy="64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" name="Rectangle 124"/>
                <p:cNvSpPr>
                  <a:spLocks noChangeArrowheads="1"/>
                </p:cNvSpPr>
                <p:nvPr/>
              </p:nvSpPr>
              <p:spPr bwMode="auto">
                <a:xfrm>
                  <a:off x="1091" y="2041"/>
                  <a:ext cx="434" cy="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200"/>
                    <a:t>20 log K</a:t>
                  </a:r>
                  <a:endParaRPr lang="fr-FR"/>
                </a:p>
              </p:txBody>
            </p:sp>
            <p:sp>
              <p:nvSpPr>
                <p:cNvPr id="113" name="Line 125"/>
                <p:cNvSpPr>
                  <a:spLocks noChangeShapeType="1"/>
                </p:cNvSpPr>
                <p:nvPr/>
              </p:nvSpPr>
              <p:spPr bwMode="auto">
                <a:xfrm>
                  <a:off x="1677" y="2157"/>
                  <a:ext cx="1" cy="1056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4" name="Rectangle 126"/>
                <p:cNvSpPr>
                  <a:spLocks noChangeArrowheads="1"/>
                </p:cNvSpPr>
                <p:nvPr/>
              </p:nvSpPr>
              <p:spPr bwMode="auto">
                <a:xfrm>
                  <a:off x="1480" y="2403"/>
                  <a:ext cx="199" cy="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400" dirty="0"/>
                    <a:t>1/</a:t>
                  </a:r>
                  <a:r>
                    <a:rPr lang="fr-FR" sz="1400" dirty="0">
                      <a:sym typeface="Symbol" pitchFamily="18" charset="2"/>
                    </a:rPr>
                    <a:t></a:t>
                  </a:r>
                  <a:endParaRPr lang="fr-FR" sz="1400" dirty="0"/>
                </a:p>
              </p:txBody>
            </p:sp>
            <p:sp>
              <p:nvSpPr>
                <p:cNvPr id="115" name="Line 127"/>
                <p:cNvSpPr>
                  <a:spLocks noChangeShapeType="1"/>
                </p:cNvSpPr>
                <p:nvPr/>
              </p:nvSpPr>
              <p:spPr bwMode="auto">
                <a:xfrm>
                  <a:off x="1677" y="2163"/>
                  <a:ext cx="353" cy="0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prstDash val="dash"/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7" name="Line 129"/>
                <p:cNvSpPr>
                  <a:spLocks noChangeShapeType="1"/>
                </p:cNvSpPr>
                <p:nvPr/>
              </p:nvSpPr>
              <p:spPr bwMode="auto">
                <a:xfrm>
                  <a:off x="2021" y="2157"/>
                  <a:ext cx="1" cy="8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 type="arrow" w="sm" len="sm"/>
                  <a:tailEnd type="arrow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8" name="Rectangle 130"/>
                <p:cNvSpPr>
                  <a:spLocks noChangeArrowheads="1"/>
                </p:cNvSpPr>
                <p:nvPr/>
              </p:nvSpPr>
              <p:spPr bwMode="auto">
                <a:xfrm>
                  <a:off x="2069" y="2111"/>
                  <a:ext cx="428" cy="19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600"/>
                    <a:t>3 dB</a:t>
                  </a:r>
                </a:p>
              </p:txBody>
            </p:sp>
            <p:sp>
              <p:nvSpPr>
                <p:cNvPr id="119" name="Line 135"/>
                <p:cNvSpPr>
                  <a:spLocks noChangeShapeType="1"/>
                </p:cNvSpPr>
                <p:nvPr/>
              </p:nvSpPr>
              <p:spPr bwMode="auto">
                <a:xfrm>
                  <a:off x="1025" y="3213"/>
                  <a:ext cx="6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0" name="Line 136"/>
                <p:cNvSpPr>
                  <a:spLocks noChangeShapeType="1"/>
                </p:cNvSpPr>
                <p:nvPr/>
              </p:nvSpPr>
              <p:spPr bwMode="auto">
                <a:xfrm>
                  <a:off x="1025" y="3213"/>
                  <a:ext cx="65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1" name="Line 137"/>
                <p:cNvSpPr>
                  <a:spLocks noChangeShapeType="1"/>
                </p:cNvSpPr>
                <p:nvPr/>
              </p:nvSpPr>
              <p:spPr bwMode="auto">
                <a:xfrm>
                  <a:off x="1677" y="3213"/>
                  <a:ext cx="1" cy="444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2" name="Line 138"/>
                <p:cNvSpPr>
                  <a:spLocks noChangeShapeType="1"/>
                </p:cNvSpPr>
                <p:nvPr/>
              </p:nvSpPr>
              <p:spPr bwMode="auto">
                <a:xfrm>
                  <a:off x="1677" y="3213"/>
                  <a:ext cx="1" cy="45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3" name="Line 139"/>
                <p:cNvSpPr>
                  <a:spLocks noChangeShapeType="1"/>
                </p:cNvSpPr>
                <p:nvPr/>
              </p:nvSpPr>
              <p:spPr bwMode="auto">
                <a:xfrm>
                  <a:off x="1677" y="3661"/>
                  <a:ext cx="853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4" name="Line 140"/>
                <p:cNvSpPr>
                  <a:spLocks noChangeShapeType="1"/>
                </p:cNvSpPr>
                <p:nvPr/>
              </p:nvSpPr>
              <p:spPr bwMode="auto">
                <a:xfrm>
                  <a:off x="1677" y="3661"/>
                  <a:ext cx="85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5" name="Rectangle 146"/>
                <p:cNvSpPr>
                  <a:spLocks noChangeArrowheads="1"/>
                </p:cNvSpPr>
                <p:nvPr/>
              </p:nvSpPr>
              <p:spPr bwMode="auto">
                <a:xfrm>
                  <a:off x="884" y="3364"/>
                  <a:ext cx="312" cy="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200"/>
                    <a:t>- 45°</a:t>
                  </a:r>
                  <a:endParaRPr lang="fr-FR"/>
                </a:p>
              </p:txBody>
            </p:sp>
            <p:sp>
              <p:nvSpPr>
                <p:cNvPr id="126" name="Rectangle 147"/>
                <p:cNvSpPr>
                  <a:spLocks noChangeArrowheads="1"/>
                </p:cNvSpPr>
                <p:nvPr/>
              </p:nvSpPr>
              <p:spPr bwMode="auto">
                <a:xfrm>
                  <a:off x="899" y="3584"/>
                  <a:ext cx="351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200"/>
                    <a:t>-90°</a:t>
                  </a:r>
                  <a:endParaRPr lang="fr-FR"/>
                </a:p>
              </p:txBody>
            </p:sp>
            <p:sp>
              <p:nvSpPr>
                <p:cNvPr id="127" name="Rectangle 149"/>
                <p:cNvSpPr>
                  <a:spLocks noChangeArrowheads="1"/>
                </p:cNvSpPr>
                <p:nvPr/>
              </p:nvSpPr>
              <p:spPr bwMode="auto">
                <a:xfrm>
                  <a:off x="1475" y="3061"/>
                  <a:ext cx="271" cy="1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400" dirty="0"/>
                    <a:t>1/</a:t>
                  </a:r>
                  <a:r>
                    <a:rPr lang="fr-FR" sz="1400" dirty="0">
                      <a:sym typeface="Symbol" pitchFamily="18" charset="2"/>
                    </a:rPr>
                    <a:t></a:t>
                  </a:r>
                  <a:endParaRPr lang="fr-FR" sz="1400" dirty="0"/>
                </a:p>
              </p:txBody>
            </p:sp>
            <p:sp>
              <p:nvSpPr>
                <p:cNvPr id="128" name="Rectangle 150"/>
                <p:cNvSpPr>
                  <a:spLocks noChangeArrowheads="1"/>
                </p:cNvSpPr>
                <p:nvPr/>
              </p:nvSpPr>
              <p:spPr bwMode="auto">
                <a:xfrm rot="2311811">
                  <a:off x="2097" y="2637"/>
                  <a:ext cx="707" cy="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fr-FR" sz="1100" dirty="0">
                      <a:solidFill>
                        <a:srgbClr val="0000FF"/>
                      </a:solidFill>
                    </a:rPr>
                    <a:t>(-1) ou -20 dB/</a:t>
                  </a:r>
                  <a:r>
                    <a:rPr lang="fr-FR" sz="1100" dirty="0" err="1">
                      <a:solidFill>
                        <a:srgbClr val="0000FF"/>
                      </a:solidFill>
                    </a:rPr>
                    <a:t>dec</a:t>
                  </a:r>
                  <a:endParaRPr lang="fr-FR" sz="1100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129" name="Freeform 152"/>
                <p:cNvSpPr>
                  <a:spLocks/>
                </p:cNvSpPr>
                <p:nvPr/>
              </p:nvSpPr>
              <p:spPr bwMode="auto">
                <a:xfrm>
                  <a:off x="981" y="3232"/>
                  <a:ext cx="699" cy="202"/>
                </a:xfrm>
                <a:custGeom>
                  <a:avLst/>
                  <a:gdLst>
                    <a:gd name="T0" fmla="*/ 0 w 10000"/>
                    <a:gd name="T1" fmla="*/ 0 h 10000"/>
                    <a:gd name="T2" fmla="*/ 0 w 10000"/>
                    <a:gd name="T3" fmla="*/ 0 h 10000"/>
                    <a:gd name="T4" fmla="*/ 0 w 10000"/>
                    <a:gd name="T5" fmla="*/ 0 h 10000"/>
                    <a:gd name="T6" fmla="*/ 0 w 10000"/>
                    <a:gd name="T7" fmla="*/ 0 h 10000"/>
                    <a:gd name="T8" fmla="*/ 0 w 10000"/>
                    <a:gd name="T9" fmla="*/ 0 h 10000"/>
                    <a:gd name="T10" fmla="*/ 0 w 10000"/>
                    <a:gd name="T11" fmla="*/ 0 h 10000"/>
                    <a:gd name="T12" fmla="*/ 0 w 10000"/>
                    <a:gd name="T13" fmla="*/ 0 h 10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000" h="10000">
                      <a:moveTo>
                        <a:pt x="0" y="0"/>
                      </a:moveTo>
                      <a:cubicBezTo>
                        <a:pt x="526" y="20"/>
                        <a:pt x="2264" y="9"/>
                        <a:pt x="3175" y="159"/>
                      </a:cubicBezTo>
                      <a:cubicBezTo>
                        <a:pt x="4086" y="309"/>
                        <a:pt x="4871" y="586"/>
                        <a:pt x="5467" y="898"/>
                      </a:cubicBezTo>
                      <a:cubicBezTo>
                        <a:pt x="6063" y="1210"/>
                        <a:pt x="6346" y="1502"/>
                        <a:pt x="6748" y="2030"/>
                      </a:cubicBezTo>
                      <a:cubicBezTo>
                        <a:pt x="7150" y="2558"/>
                        <a:pt x="7414" y="3123"/>
                        <a:pt x="7878" y="4064"/>
                      </a:cubicBezTo>
                      <a:cubicBezTo>
                        <a:pt x="8342" y="5005"/>
                        <a:pt x="8819" y="6536"/>
                        <a:pt x="9211" y="7525"/>
                      </a:cubicBezTo>
                      <a:lnTo>
                        <a:pt x="10000" y="10000"/>
                      </a:ln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0" name="Freeform 153"/>
                <p:cNvSpPr>
                  <a:spLocks/>
                </p:cNvSpPr>
                <p:nvPr/>
              </p:nvSpPr>
              <p:spPr bwMode="auto">
                <a:xfrm flipH="1" flipV="1">
                  <a:off x="1674" y="3430"/>
                  <a:ext cx="700" cy="219"/>
                </a:xfrm>
                <a:custGeom>
                  <a:avLst/>
                  <a:gdLst>
                    <a:gd name="T0" fmla="*/ 0 w 10000"/>
                    <a:gd name="T1" fmla="*/ 0 h 10839"/>
                    <a:gd name="T2" fmla="*/ 0 w 10000"/>
                    <a:gd name="T3" fmla="*/ 0 h 10839"/>
                    <a:gd name="T4" fmla="*/ 0 w 10000"/>
                    <a:gd name="T5" fmla="*/ 0 h 10839"/>
                    <a:gd name="T6" fmla="*/ 0 w 10000"/>
                    <a:gd name="T7" fmla="*/ 0 h 10839"/>
                    <a:gd name="T8" fmla="*/ 0 w 10000"/>
                    <a:gd name="T9" fmla="*/ 0 h 10839"/>
                    <a:gd name="T10" fmla="*/ 0 w 10000"/>
                    <a:gd name="T11" fmla="*/ 0 h 10839"/>
                    <a:gd name="T12" fmla="*/ 0 w 10000"/>
                    <a:gd name="T13" fmla="*/ 0 h 10839"/>
                    <a:gd name="T14" fmla="*/ 0 w 10000"/>
                    <a:gd name="T15" fmla="*/ 0 h 108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0000" h="10839">
                      <a:moveTo>
                        <a:pt x="0" y="0"/>
                      </a:moveTo>
                      <a:cubicBezTo>
                        <a:pt x="526" y="20"/>
                        <a:pt x="2297" y="172"/>
                        <a:pt x="3175" y="482"/>
                      </a:cubicBezTo>
                      <a:cubicBezTo>
                        <a:pt x="4053" y="792"/>
                        <a:pt x="4597" y="1226"/>
                        <a:pt x="5270" y="1859"/>
                      </a:cubicBezTo>
                      <a:cubicBezTo>
                        <a:pt x="5943" y="2492"/>
                        <a:pt x="6723" y="3497"/>
                        <a:pt x="7216" y="4280"/>
                      </a:cubicBezTo>
                      <a:cubicBezTo>
                        <a:pt x="7709" y="5063"/>
                        <a:pt x="7959" y="5506"/>
                        <a:pt x="8274" y="6261"/>
                      </a:cubicBezTo>
                      <a:cubicBezTo>
                        <a:pt x="8589" y="7016"/>
                        <a:pt x="8968" y="8039"/>
                        <a:pt x="9130" y="8439"/>
                      </a:cubicBezTo>
                      <a:cubicBezTo>
                        <a:pt x="9292" y="8839"/>
                        <a:pt x="9076" y="8434"/>
                        <a:pt x="9221" y="8735"/>
                      </a:cubicBezTo>
                      <a:cubicBezTo>
                        <a:pt x="9516" y="9523"/>
                        <a:pt x="9866" y="10550"/>
                        <a:pt x="10000" y="10839"/>
                      </a:cubicBezTo>
                    </a:path>
                  </a:pathLst>
                </a:cu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0" name="Freeform 152"/>
              <p:cNvSpPr>
                <a:spLocks/>
              </p:cNvSpPr>
              <p:nvPr/>
            </p:nvSpPr>
            <p:spPr bwMode="auto">
              <a:xfrm>
                <a:off x="1287325" y="3444871"/>
                <a:ext cx="1184481" cy="153987"/>
              </a:xfrm>
              <a:custGeom>
                <a:avLst/>
                <a:gdLst>
                  <a:gd name="T0" fmla="*/ 0 w 10000"/>
                  <a:gd name="T1" fmla="*/ 0 h 10000"/>
                  <a:gd name="T2" fmla="*/ 2147483647 w 10000"/>
                  <a:gd name="T3" fmla="*/ 18556065 h 10000"/>
                  <a:gd name="T4" fmla="*/ 2147483647 w 10000"/>
                  <a:gd name="T5" fmla="*/ 52907870 h 10000"/>
                  <a:gd name="T6" fmla="*/ 2147483647 w 10000"/>
                  <a:gd name="T7" fmla="*/ 107334729 h 10000"/>
                  <a:gd name="T8" fmla="*/ 2147483647 w 10000"/>
                  <a:gd name="T9" fmla="*/ 188975125 h 10000"/>
                  <a:gd name="T10" fmla="*/ 2147483647 w 10000"/>
                  <a:gd name="T11" fmla="*/ 359393955 h 10000"/>
                  <a:gd name="T12" fmla="*/ 2147483647 w 10000"/>
                  <a:gd name="T13" fmla="*/ 562258846 h 10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000" h="10000">
                    <a:moveTo>
                      <a:pt x="0" y="0"/>
                    </a:moveTo>
                    <a:cubicBezTo>
                      <a:pt x="464" y="42"/>
                      <a:pt x="1962" y="174"/>
                      <a:pt x="2759" y="330"/>
                    </a:cubicBezTo>
                    <a:cubicBezTo>
                      <a:pt x="3555" y="487"/>
                      <a:pt x="4086" y="678"/>
                      <a:pt x="4779" y="941"/>
                    </a:cubicBezTo>
                    <a:cubicBezTo>
                      <a:pt x="5471" y="1204"/>
                      <a:pt x="6396" y="1582"/>
                      <a:pt x="6911" y="1909"/>
                    </a:cubicBezTo>
                    <a:cubicBezTo>
                      <a:pt x="7246" y="2235"/>
                      <a:pt x="7640" y="2328"/>
                      <a:pt x="8190" y="3361"/>
                    </a:cubicBezTo>
                    <a:cubicBezTo>
                      <a:pt x="8739" y="4392"/>
                      <a:pt x="8819" y="4796"/>
                      <a:pt x="9305" y="6392"/>
                    </a:cubicBezTo>
                    <a:cubicBezTo>
                      <a:pt x="9536" y="7750"/>
                      <a:pt x="9769" y="8643"/>
                      <a:pt x="10000" y="10000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6" name="ZoneTexte 115"/>
            <p:cNvSpPr txBox="1"/>
            <p:nvPr/>
          </p:nvSpPr>
          <p:spPr>
            <a:xfrm>
              <a:off x="1854847" y="2953822"/>
              <a:ext cx="1304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dirty="0"/>
                <a:t>Tracé asymptotique en noir</a:t>
              </a:r>
            </a:p>
            <a:p>
              <a:r>
                <a:rPr lang="fr-FR" sz="600" dirty="0">
                  <a:solidFill>
                    <a:srgbClr val="0000FF"/>
                  </a:solidFill>
                </a:rPr>
                <a:t>Tracé réel en bleu et </a:t>
              </a:r>
              <a:r>
                <a:rPr lang="fr-FR" sz="600" dirty="0">
                  <a:solidFill>
                    <a:srgbClr val="FF3300"/>
                  </a:solidFill>
                </a:rPr>
                <a:t>orange</a:t>
              </a:r>
            </a:p>
            <a:p>
              <a:endParaRPr lang="fr-FR" sz="6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32" name="Groupe 131"/>
          <p:cNvGrpSpPr/>
          <p:nvPr/>
        </p:nvGrpSpPr>
        <p:grpSpPr>
          <a:xfrm>
            <a:off x="3997983" y="2794000"/>
            <a:ext cx="5104741" cy="3641567"/>
            <a:chOff x="4368800" y="3384709"/>
            <a:chExt cx="4641850" cy="3098641"/>
          </a:xfrm>
        </p:grpSpPr>
        <p:sp>
          <p:nvSpPr>
            <p:cNvPr id="133" name="Rectangle à coins arrondis 132"/>
            <p:cNvSpPr/>
            <p:nvPr/>
          </p:nvSpPr>
          <p:spPr>
            <a:xfrm>
              <a:off x="4368800" y="3448209"/>
              <a:ext cx="4641850" cy="3035141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6240462" y="33847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73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32"/>
          <p:cNvSpPr txBox="1">
            <a:spLocks noChangeArrowheads="1"/>
          </p:cNvSpPr>
          <p:nvPr/>
        </p:nvSpPr>
        <p:spPr bwMode="auto">
          <a:xfrm>
            <a:off x="5572918" y="2189163"/>
            <a:ext cx="22637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fr-FR" sz="2000" b="1" i="1" dirty="0">
                <a:solidFill>
                  <a:srgbClr val="FF6600"/>
                </a:solidFill>
                <a:sym typeface="Symbol" pitchFamily="18" charset="2"/>
              </a:rPr>
              <a:t>° =   - arc tan ()</a:t>
            </a:r>
          </a:p>
        </p:txBody>
      </p:sp>
      <p:graphicFrame>
        <p:nvGraphicFramePr>
          <p:cNvPr id="4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7651364"/>
              </p:ext>
            </p:extLst>
          </p:nvPr>
        </p:nvGraphicFramePr>
        <p:xfrm>
          <a:off x="2741613" y="1660525"/>
          <a:ext cx="2149475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55199" imgH="406224" progId="Equation.DSMT4">
                  <p:embed/>
                </p:oleObj>
              </mc:Choice>
              <mc:Fallback>
                <p:oleObj name="Equation" r:id="rId2" imgW="1155199" imgH="406224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1613" y="1660525"/>
                        <a:ext cx="2149475" cy="7635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1"/>
          <p:cNvGraphicFramePr>
            <a:graphicFrameLocks noChangeAspect="1"/>
          </p:cNvGraphicFramePr>
          <p:nvPr/>
        </p:nvGraphicFramePr>
        <p:xfrm>
          <a:off x="5621338" y="1381125"/>
          <a:ext cx="2627312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58310" imgH="444307" progId="Equation.DSMT4">
                  <p:embed/>
                </p:oleObj>
              </mc:Choice>
              <mc:Fallback>
                <p:oleObj name="Equation" r:id="rId4" imgW="1358310" imgH="44430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1338" y="1381125"/>
                        <a:ext cx="2627312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3273648" y="2916237"/>
            <a:ext cx="2824163" cy="3503612"/>
            <a:chOff x="1184275" y="2916238"/>
            <a:chExt cx="2824163" cy="3503612"/>
          </a:xfrm>
        </p:grpSpPr>
        <p:grpSp>
          <p:nvGrpSpPr>
            <p:cNvPr id="7" name="Group 154"/>
            <p:cNvGrpSpPr>
              <a:grpSpLocks/>
            </p:cNvGrpSpPr>
            <p:nvPr/>
          </p:nvGrpSpPr>
          <p:grpSpPr bwMode="auto">
            <a:xfrm>
              <a:off x="1184275" y="2916238"/>
              <a:ext cx="2824163" cy="3503612"/>
              <a:chOff x="884" y="1837"/>
              <a:chExt cx="1891" cy="2207"/>
            </a:xfrm>
          </p:grpSpPr>
          <p:sp>
            <p:nvSpPr>
              <p:cNvPr id="9" name="Text Box 35"/>
              <p:cNvSpPr txBox="1">
                <a:spLocks noChangeArrowheads="1"/>
              </p:cNvSpPr>
              <p:nvPr/>
            </p:nvSpPr>
            <p:spPr bwMode="auto">
              <a:xfrm>
                <a:off x="1467" y="3813"/>
                <a:ext cx="44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i="1" u="sng"/>
                  <a:t>Bode</a:t>
                </a:r>
              </a:p>
            </p:txBody>
          </p:sp>
          <p:sp>
            <p:nvSpPr>
              <p:cNvPr id="10" name="Line 74"/>
              <p:cNvSpPr>
                <a:spLocks noChangeShapeType="1"/>
              </p:cNvSpPr>
              <p:nvPr/>
            </p:nvSpPr>
            <p:spPr bwMode="auto">
              <a:xfrm>
                <a:off x="1065" y="1977"/>
                <a:ext cx="0" cy="84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75"/>
              <p:cNvSpPr>
                <a:spLocks noChangeShapeType="1"/>
              </p:cNvSpPr>
              <p:nvPr/>
            </p:nvSpPr>
            <p:spPr bwMode="auto">
              <a:xfrm>
                <a:off x="961" y="2417"/>
                <a:ext cx="1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Rectangle 78"/>
              <p:cNvSpPr>
                <a:spLocks noChangeArrowheads="1"/>
              </p:cNvSpPr>
              <p:nvPr/>
            </p:nvSpPr>
            <p:spPr bwMode="auto">
              <a:xfrm>
                <a:off x="1005" y="2319"/>
                <a:ext cx="4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1</a:t>
                </a:r>
                <a:endParaRPr lang="fr-FR"/>
              </a:p>
            </p:txBody>
          </p:sp>
          <p:sp>
            <p:nvSpPr>
              <p:cNvPr id="13" name="Line 79"/>
              <p:cNvSpPr>
                <a:spLocks noChangeShapeType="1"/>
              </p:cNvSpPr>
              <p:nvPr/>
            </p:nvSpPr>
            <p:spPr bwMode="auto">
              <a:xfrm>
                <a:off x="1089" y="3105"/>
                <a:ext cx="1" cy="58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80"/>
              <p:cNvSpPr>
                <a:spLocks noChangeShapeType="1"/>
              </p:cNvSpPr>
              <p:nvPr/>
            </p:nvSpPr>
            <p:spPr bwMode="auto">
              <a:xfrm>
                <a:off x="977" y="3213"/>
                <a:ext cx="1717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81"/>
              <p:cNvSpPr>
                <a:spLocks noChangeShapeType="1"/>
              </p:cNvSpPr>
              <p:nvPr/>
            </p:nvSpPr>
            <p:spPr bwMode="auto">
              <a:xfrm>
                <a:off x="977" y="3213"/>
                <a:ext cx="1717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84"/>
              <p:cNvSpPr>
                <a:spLocks noChangeShapeType="1"/>
              </p:cNvSpPr>
              <p:nvPr/>
            </p:nvSpPr>
            <p:spPr bwMode="auto">
              <a:xfrm>
                <a:off x="953" y="2161"/>
                <a:ext cx="72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Line 85"/>
              <p:cNvSpPr>
                <a:spLocks noChangeShapeType="1"/>
              </p:cNvSpPr>
              <p:nvPr/>
            </p:nvSpPr>
            <p:spPr bwMode="auto">
              <a:xfrm>
                <a:off x="1677" y="2161"/>
                <a:ext cx="797" cy="6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87"/>
              <p:cNvSpPr>
                <a:spLocks noChangeShapeType="1"/>
              </p:cNvSpPr>
              <p:nvPr/>
            </p:nvSpPr>
            <p:spPr bwMode="auto">
              <a:xfrm>
                <a:off x="1677" y="2157"/>
                <a:ext cx="1" cy="1056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89"/>
              <p:cNvSpPr>
                <a:spLocks noChangeShapeType="1"/>
              </p:cNvSpPr>
              <p:nvPr/>
            </p:nvSpPr>
            <p:spPr bwMode="auto">
              <a:xfrm>
                <a:off x="1746" y="2268"/>
                <a:ext cx="712" cy="545"/>
              </a:xfrm>
              <a:custGeom>
                <a:avLst/>
                <a:gdLst>
                  <a:gd name="T0" fmla="*/ 0 w 1063593"/>
                  <a:gd name="T1" fmla="*/ 0 h 864394"/>
                  <a:gd name="T2" fmla="*/ 0 w 1063593"/>
                  <a:gd name="T3" fmla="*/ 0 h 864394"/>
                  <a:gd name="T4" fmla="*/ 0 w 1063593"/>
                  <a:gd name="T5" fmla="*/ 0 h 86439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63593" h="864394">
                    <a:moveTo>
                      <a:pt x="0" y="0"/>
                    </a:moveTo>
                    <a:lnTo>
                      <a:pt x="105125" y="77782"/>
                    </a:lnTo>
                    <a:cubicBezTo>
                      <a:pt x="313280" y="242882"/>
                      <a:pt x="714617" y="578644"/>
                      <a:pt x="1063593" y="864394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Line 91"/>
              <p:cNvSpPr>
                <a:spLocks noChangeShapeType="1"/>
              </p:cNvSpPr>
              <p:nvPr/>
            </p:nvSpPr>
            <p:spPr bwMode="auto">
              <a:xfrm>
                <a:off x="1669" y="2237"/>
                <a:ext cx="369" cy="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96"/>
              <p:cNvSpPr>
                <a:spLocks noChangeShapeType="1"/>
              </p:cNvSpPr>
              <p:nvPr/>
            </p:nvSpPr>
            <p:spPr bwMode="auto">
              <a:xfrm>
                <a:off x="1025" y="3213"/>
                <a:ext cx="6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97"/>
              <p:cNvSpPr>
                <a:spLocks noChangeShapeType="1"/>
              </p:cNvSpPr>
              <p:nvPr/>
            </p:nvSpPr>
            <p:spPr bwMode="auto">
              <a:xfrm>
                <a:off x="1025" y="3213"/>
                <a:ext cx="6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98"/>
              <p:cNvSpPr>
                <a:spLocks noChangeShapeType="1"/>
              </p:cNvSpPr>
              <p:nvPr/>
            </p:nvSpPr>
            <p:spPr bwMode="auto">
              <a:xfrm>
                <a:off x="1677" y="3213"/>
                <a:ext cx="1" cy="4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99"/>
              <p:cNvSpPr>
                <a:spLocks noChangeShapeType="1"/>
              </p:cNvSpPr>
              <p:nvPr/>
            </p:nvSpPr>
            <p:spPr bwMode="auto">
              <a:xfrm>
                <a:off x="1677" y="3213"/>
                <a:ext cx="1" cy="4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Line 100"/>
              <p:cNvSpPr>
                <a:spLocks noChangeShapeType="1"/>
              </p:cNvSpPr>
              <p:nvPr/>
            </p:nvSpPr>
            <p:spPr bwMode="auto">
              <a:xfrm>
                <a:off x="1677" y="3661"/>
                <a:ext cx="8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Line 101"/>
              <p:cNvSpPr>
                <a:spLocks noChangeShapeType="1"/>
              </p:cNvSpPr>
              <p:nvPr/>
            </p:nvSpPr>
            <p:spPr bwMode="auto">
              <a:xfrm>
                <a:off x="1677" y="3661"/>
                <a:ext cx="8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102"/>
              <p:cNvSpPr>
                <a:spLocks noChangeShapeType="1"/>
              </p:cNvSpPr>
              <p:nvPr/>
            </p:nvSpPr>
            <p:spPr bwMode="auto">
              <a:xfrm flipH="1">
                <a:off x="1089" y="3433"/>
                <a:ext cx="585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Line 104"/>
              <p:cNvSpPr>
                <a:spLocks noChangeShapeType="1"/>
              </p:cNvSpPr>
              <p:nvPr/>
            </p:nvSpPr>
            <p:spPr bwMode="auto">
              <a:xfrm flipH="1">
                <a:off x="1093" y="3661"/>
                <a:ext cx="585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112"/>
              <p:cNvSpPr>
                <a:spLocks noChangeShapeType="1"/>
              </p:cNvSpPr>
              <p:nvPr/>
            </p:nvSpPr>
            <p:spPr bwMode="auto">
              <a:xfrm>
                <a:off x="1065" y="1977"/>
                <a:ext cx="0" cy="84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Line 113"/>
              <p:cNvSpPr>
                <a:spLocks noChangeShapeType="1"/>
              </p:cNvSpPr>
              <p:nvPr/>
            </p:nvSpPr>
            <p:spPr bwMode="auto">
              <a:xfrm>
                <a:off x="961" y="2417"/>
                <a:ext cx="1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Rectangle 114"/>
              <p:cNvSpPr>
                <a:spLocks noChangeArrowheads="1"/>
              </p:cNvSpPr>
              <p:nvPr/>
            </p:nvSpPr>
            <p:spPr bwMode="auto">
              <a:xfrm>
                <a:off x="1050" y="1837"/>
                <a:ext cx="155" cy="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G </a:t>
                </a:r>
                <a:endParaRPr lang="fr-FR" sz="2400"/>
              </a:p>
            </p:txBody>
          </p:sp>
          <p:sp>
            <p:nvSpPr>
              <p:cNvPr id="32" name="Rectangle 115"/>
              <p:cNvSpPr>
                <a:spLocks noChangeArrowheads="1"/>
              </p:cNvSpPr>
              <p:nvPr/>
            </p:nvSpPr>
            <p:spPr bwMode="auto">
              <a:xfrm>
                <a:off x="2602" y="2259"/>
                <a:ext cx="173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33" name="Line 117"/>
              <p:cNvSpPr>
                <a:spLocks noChangeShapeType="1"/>
              </p:cNvSpPr>
              <p:nvPr/>
            </p:nvSpPr>
            <p:spPr bwMode="auto">
              <a:xfrm>
                <a:off x="1089" y="3105"/>
                <a:ext cx="1" cy="58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Line 118"/>
              <p:cNvSpPr>
                <a:spLocks noChangeShapeType="1"/>
              </p:cNvSpPr>
              <p:nvPr/>
            </p:nvSpPr>
            <p:spPr bwMode="auto">
              <a:xfrm>
                <a:off x="977" y="3213"/>
                <a:ext cx="1717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119"/>
              <p:cNvSpPr>
                <a:spLocks noChangeShapeType="1"/>
              </p:cNvSpPr>
              <p:nvPr/>
            </p:nvSpPr>
            <p:spPr bwMode="auto">
              <a:xfrm>
                <a:off x="977" y="3213"/>
                <a:ext cx="1717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Rectangle 120"/>
              <p:cNvSpPr>
                <a:spLocks noChangeArrowheads="1"/>
              </p:cNvSpPr>
              <p:nvPr/>
            </p:nvSpPr>
            <p:spPr bwMode="auto">
              <a:xfrm>
                <a:off x="2575" y="3050"/>
                <a:ext cx="193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</a:t>
                </a:r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37" name="Rectangle 121"/>
              <p:cNvSpPr>
                <a:spLocks noChangeArrowheads="1"/>
              </p:cNvSpPr>
              <p:nvPr/>
            </p:nvSpPr>
            <p:spPr bwMode="auto">
              <a:xfrm>
                <a:off x="1001" y="2984"/>
                <a:ext cx="77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38" name="Line 122"/>
              <p:cNvSpPr>
                <a:spLocks noChangeShapeType="1"/>
              </p:cNvSpPr>
              <p:nvPr/>
            </p:nvSpPr>
            <p:spPr bwMode="auto">
              <a:xfrm>
                <a:off x="953" y="2161"/>
                <a:ext cx="72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Line 123"/>
              <p:cNvSpPr>
                <a:spLocks noChangeShapeType="1"/>
              </p:cNvSpPr>
              <p:nvPr/>
            </p:nvSpPr>
            <p:spPr bwMode="auto">
              <a:xfrm>
                <a:off x="1677" y="2161"/>
                <a:ext cx="797" cy="6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Rectangle 124"/>
              <p:cNvSpPr>
                <a:spLocks noChangeArrowheads="1"/>
              </p:cNvSpPr>
              <p:nvPr/>
            </p:nvSpPr>
            <p:spPr bwMode="auto">
              <a:xfrm>
                <a:off x="1091" y="2041"/>
                <a:ext cx="434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20 log K</a:t>
                </a:r>
                <a:endParaRPr lang="fr-FR"/>
              </a:p>
            </p:txBody>
          </p:sp>
          <p:sp>
            <p:nvSpPr>
              <p:cNvPr id="41" name="Line 125"/>
              <p:cNvSpPr>
                <a:spLocks noChangeShapeType="1"/>
              </p:cNvSpPr>
              <p:nvPr/>
            </p:nvSpPr>
            <p:spPr bwMode="auto">
              <a:xfrm>
                <a:off x="1677" y="2157"/>
                <a:ext cx="1" cy="1056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" name="Rectangle 126"/>
              <p:cNvSpPr>
                <a:spLocks noChangeArrowheads="1"/>
              </p:cNvSpPr>
              <p:nvPr/>
            </p:nvSpPr>
            <p:spPr bwMode="auto">
              <a:xfrm>
                <a:off x="1480" y="2403"/>
                <a:ext cx="1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/>
                  <a:t>1/</a:t>
                </a:r>
                <a:r>
                  <a:rPr lang="fr-FR" sz="1400" dirty="0">
                    <a:sym typeface="Symbol" pitchFamily="18" charset="2"/>
                  </a:rPr>
                  <a:t></a:t>
                </a:r>
                <a:endParaRPr lang="fr-FR" sz="1400" dirty="0"/>
              </a:p>
            </p:txBody>
          </p:sp>
          <p:sp>
            <p:nvSpPr>
              <p:cNvPr id="43" name="Line 127"/>
              <p:cNvSpPr>
                <a:spLocks noChangeShapeType="1"/>
              </p:cNvSpPr>
              <p:nvPr/>
            </p:nvSpPr>
            <p:spPr bwMode="auto">
              <a:xfrm>
                <a:off x="1677" y="2163"/>
                <a:ext cx="353" cy="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Line 129"/>
              <p:cNvSpPr>
                <a:spLocks noChangeShapeType="1"/>
              </p:cNvSpPr>
              <p:nvPr/>
            </p:nvSpPr>
            <p:spPr bwMode="auto">
              <a:xfrm>
                <a:off x="2021" y="2157"/>
                <a:ext cx="1" cy="8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Rectangle 130"/>
              <p:cNvSpPr>
                <a:spLocks noChangeArrowheads="1"/>
              </p:cNvSpPr>
              <p:nvPr/>
            </p:nvSpPr>
            <p:spPr bwMode="auto">
              <a:xfrm>
                <a:off x="2069" y="2111"/>
                <a:ext cx="428" cy="1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3 dB</a:t>
                </a:r>
              </a:p>
            </p:txBody>
          </p:sp>
          <p:sp>
            <p:nvSpPr>
              <p:cNvPr id="46" name="Line 135"/>
              <p:cNvSpPr>
                <a:spLocks noChangeShapeType="1"/>
              </p:cNvSpPr>
              <p:nvPr/>
            </p:nvSpPr>
            <p:spPr bwMode="auto">
              <a:xfrm>
                <a:off x="1025" y="3213"/>
                <a:ext cx="6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136"/>
              <p:cNvSpPr>
                <a:spLocks noChangeShapeType="1"/>
              </p:cNvSpPr>
              <p:nvPr/>
            </p:nvSpPr>
            <p:spPr bwMode="auto">
              <a:xfrm>
                <a:off x="1025" y="3213"/>
                <a:ext cx="6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Line 137"/>
              <p:cNvSpPr>
                <a:spLocks noChangeShapeType="1"/>
              </p:cNvSpPr>
              <p:nvPr/>
            </p:nvSpPr>
            <p:spPr bwMode="auto">
              <a:xfrm>
                <a:off x="1677" y="3213"/>
                <a:ext cx="1" cy="44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Line 138"/>
              <p:cNvSpPr>
                <a:spLocks noChangeShapeType="1"/>
              </p:cNvSpPr>
              <p:nvPr/>
            </p:nvSpPr>
            <p:spPr bwMode="auto">
              <a:xfrm>
                <a:off x="1677" y="3213"/>
                <a:ext cx="1" cy="4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" name="Line 139"/>
              <p:cNvSpPr>
                <a:spLocks noChangeShapeType="1"/>
              </p:cNvSpPr>
              <p:nvPr/>
            </p:nvSpPr>
            <p:spPr bwMode="auto">
              <a:xfrm>
                <a:off x="1677" y="3661"/>
                <a:ext cx="85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Line 140"/>
              <p:cNvSpPr>
                <a:spLocks noChangeShapeType="1"/>
              </p:cNvSpPr>
              <p:nvPr/>
            </p:nvSpPr>
            <p:spPr bwMode="auto">
              <a:xfrm>
                <a:off x="1677" y="3661"/>
                <a:ext cx="85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Rectangle 146"/>
              <p:cNvSpPr>
                <a:spLocks noChangeArrowheads="1"/>
              </p:cNvSpPr>
              <p:nvPr/>
            </p:nvSpPr>
            <p:spPr bwMode="auto">
              <a:xfrm>
                <a:off x="884" y="3364"/>
                <a:ext cx="312" cy="1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- 45°</a:t>
                </a:r>
                <a:endParaRPr lang="fr-FR"/>
              </a:p>
            </p:txBody>
          </p:sp>
          <p:sp>
            <p:nvSpPr>
              <p:cNvPr id="53" name="Rectangle 147"/>
              <p:cNvSpPr>
                <a:spLocks noChangeArrowheads="1"/>
              </p:cNvSpPr>
              <p:nvPr/>
            </p:nvSpPr>
            <p:spPr bwMode="auto">
              <a:xfrm>
                <a:off x="899" y="3584"/>
                <a:ext cx="351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-90°</a:t>
                </a:r>
                <a:endParaRPr lang="fr-FR"/>
              </a:p>
            </p:txBody>
          </p:sp>
          <p:sp>
            <p:nvSpPr>
              <p:cNvPr id="54" name="Rectangle 149"/>
              <p:cNvSpPr>
                <a:spLocks noChangeArrowheads="1"/>
              </p:cNvSpPr>
              <p:nvPr/>
            </p:nvSpPr>
            <p:spPr bwMode="auto">
              <a:xfrm>
                <a:off x="1475" y="3061"/>
                <a:ext cx="27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/>
                  <a:t>1/</a:t>
                </a:r>
                <a:r>
                  <a:rPr lang="fr-FR" sz="1400" dirty="0">
                    <a:sym typeface="Symbol" pitchFamily="18" charset="2"/>
                  </a:rPr>
                  <a:t></a:t>
                </a:r>
                <a:endParaRPr lang="fr-FR" sz="1400" dirty="0"/>
              </a:p>
            </p:txBody>
          </p:sp>
          <p:sp>
            <p:nvSpPr>
              <p:cNvPr id="55" name="Rectangle 150"/>
              <p:cNvSpPr>
                <a:spLocks noChangeArrowheads="1"/>
              </p:cNvSpPr>
              <p:nvPr/>
            </p:nvSpPr>
            <p:spPr bwMode="auto">
              <a:xfrm rot="2311811">
                <a:off x="2050" y="2602"/>
                <a:ext cx="714" cy="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100" dirty="0">
                    <a:solidFill>
                      <a:srgbClr val="0000FF"/>
                    </a:solidFill>
                  </a:rPr>
                  <a:t>(-1) ou -20 dB/</a:t>
                </a:r>
                <a:r>
                  <a:rPr lang="fr-FR" sz="1100" dirty="0" err="1">
                    <a:solidFill>
                      <a:srgbClr val="0000FF"/>
                    </a:solidFill>
                  </a:rPr>
                  <a:t>dec</a:t>
                </a:r>
                <a:endParaRPr lang="fr-FR" sz="11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6" name="Freeform 152"/>
              <p:cNvSpPr>
                <a:spLocks/>
              </p:cNvSpPr>
              <p:nvPr/>
            </p:nvSpPr>
            <p:spPr bwMode="auto">
              <a:xfrm>
                <a:off x="981" y="3232"/>
                <a:ext cx="699" cy="202"/>
              </a:xfrm>
              <a:custGeom>
                <a:avLst/>
                <a:gdLst>
                  <a:gd name="T0" fmla="*/ 0 w 10000"/>
                  <a:gd name="T1" fmla="*/ 0 h 10000"/>
                  <a:gd name="T2" fmla="*/ 0 w 10000"/>
                  <a:gd name="T3" fmla="*/ 0 h 10000"/>
                  <a:gd name="T4" fmla="*/ 0 w 10000"/>
                  <a:gd name="T5" fmla="*/ 0 h 10000"/>
                  <a:gd name="T6" fmla="*/ 0 w 10000"/>
                  <a:gd name="T7" fmla="*/ 0 h 10000"/>
                  <a:gd name="T8" fmla="*/ 0 w 10000"/>
                  <a:gd name="T9" fmla="*/ 0 h 10000"/>
                  <a:gd name="T10" fmla="*/ 0 w 10000"/>
                  <a:gd name="T11" fmla="*/ 0 h 10000"/>
                  <a:gd name="T12" fmla="*/ 0 w 10000"/>
                  <a:gd name="T13" fmla="*/ 0 h 10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000" h="10000">
                    <a:moveTo>
                      <a:pt x="0" y="0"/>
                    </a:moveTo>
                    <a:cubicBezTo>
                      <a:pt x="526" y="20"/>
                      <a:pt x="2264" y="9"/>
                      <a:pt x="3175" y="159"/>
                    </a:cubicBezTo>
                    <a:cubicBezTo>
                      <a:pt x="4086" y="309"/>
                      <a:pt x="4871" y="586"/>
                      <a:pt x="5467" y="898"/>
                    </a:cubicBezTo>
                    <a:cubicBezTo>
                      <a:pt x="6063" y="1210"/>
                      <a:pt x="6346" y="1502"/>
                      <a:pt x="6748" y="2030"/>
                    </a:cubicBezTo>
                    <a:cubicBezTo>
                      <a:pt x="7150" y="2558"/>
                      <a:pt x="7414" y="3123"/>
                      <a:pt x="7878" y="4064"/>
                    </a:cubicBezTo>
                    <a:cubicBezTo>
                      <a:pt x="8342" y="5005"/>
                      <a:pt x="8819" y="6536"/>
                      <a:pt x="9211" y="7525"/>
                    </a:cubicBezTo>
                    <a:lnTo>
                      <a:pt x="10000" y="10000"/>
                    </a:ln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Freeform 153"/>
              <p:cNvSpPr>
                <a:spLocks/>
              </p:cNvSpPr>
              <p:nvPr/>
            </p:nvSpPr>
            <p:spPr bwMode="auto">
              <a:xfrm flipH="1" flipV="1">
                <a:off x="1674" y="3430"/>
                <a:ext cx="700" cy="219"/>
              </a:xfrm>
              <a:custGeom>
                <a:avLst/>
                <a:gdLst>
                  <a:gd name="T0" fmla="*/ 0 w 10000"/>
                  <a:gd name="T1" fmla="*/ 0 h 10839"/>
                  <a:gd name="T2" fmla="*/ 0 w 10000"/>
                  <a:gd name="T3" fmla="*/ 0 h 10839"/>
                  <a:gd name="T4" fmla="*/ 0 w 10000"/>
                  <a:gd name="T5" fmla="*/ 0 h 10839"/>
                  <a:gd name="T6" fmla="*/ 0 w 10000"/>
                  <a:gd name="T7" fmla="*/ 0 h 10839"/>
                  <a:gd name="T8" fmla="*/ 0 w 10000"/>
                  <a:gd name="T9" fmla="*/ 0 h 10839"/>
                  <a:gd name="T10" fmla="*/ 0 w 10000"/>
                  <a:gd name="T11" fmla="*/ 0 h 10839"/>
                  <a:gd name="T12" fmla="*/ 0 w 10000"/>
                  <a:gd name="T13" fmla="*/ 0 h 10839"/>
                  <a:gd name="T14" fmla="*/ 0 w 10000"/>
                  <a:gd name="T15" fmla="*/ 0 h 1083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000" h="10839">
                    <a:moveTo>
                      <a:pt x="0" y="0"/>
                    </a:moveTo>
                    <a:cubicBezTo>
                      <a:pt x="526" y="20"/>
                      <a:pt x="2297" y="172"/>
                      <a:pt x="3175" y="482"/>
                    </a:cubicBezTo>
                    <a:cubicBezTo>
                      <a:pt x="4053" y="792"/>
                      <a:pt x="4597" y="1226"/>
                      <a:pt x="5270" y="1859"/>
                    </a:cubicBezTo>
                    <a:cubicBezTo>
                      <a:pt x="5943" y="2492"/>
                      <a:pt x="6723" y="3497"/>
                      <a:pt x="7216" y="4280"/>
                    </a:cubicBezTo>
                    <a:cubicBezTo>
                      <a:pt x="7709" y="5063"/>
                      <a:pt x="7959" y="5506"/>
                      <a:pt x="8274" y="6261"/>
                    </a:cubicBezTo>
                    <a:cubicBezTo>
                      <a:pt x="8589" y="7016"/>
                      <a:pt x="8968" y="8039"/>
                      <a:pt x="9130" y="8439"/>
                    </a:cubicBezTo>
                    <a:cubicBezTo>
                      <a:pt x="9292" y="8839"/>
                      <a:pt x="9076" y="8434"/>
                      <a:pt x="9221" y="8735"/>
                    </a:cubicBezTo>
                    <a:cubicBezTo>
                      <a:pt x="9516" y="9523"/>
                      <a:pt x="9866" y="10550"/>
                      <a:pt x="10000" y="10839"/>
                    </a:cubicBezTo>
                  </a:path>
                </a:pathLst>
              </a:custGeom>
              <a:noFill/>
              <a:ln w="28575">
                <a:solidFill>
                  <a:srgbClr val="FF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Freeform 152"/>
            <p:cNvSpPr>
              <a:spLocks/>
            </p:cNvSpPr>
            <p:nvPr/>
          </p:nvSpPr>
          <p:spPr bwMode="auto">
            <a:xfrm>
              <a:off x="1287325" y="3444871"/>
              <a:ext cx="1184481" cy="153987"/>
            </a:xfrm>
            <a:custGeom>
              <a:avLst/>
              <a:gdLst>
                <a:gd name="T0" fmla="*/ 0 w 10000"/>
                <a:gd name="T1" fmla="*/ 0 h 10000"/>
                <a:gd name="T2" fmla="*/ 2147483647 w 10000"/>
                <a:gd name="T3" fmla="*/ 18556065 h 10000"/>
                <a:gd name="T4" fmla="*/ 2147483647 w 10000"/>
                <a:gd name="T5" fmla="*/ 52907870 h 10000"/>
                <a:gd name="T6" fmla="*/ 2147483647 w 10000"/>
                <a:gd name="T7" fmla="*/ 107334729 h 10000"/>
                <a:gd name="T8" fmla="*/ 2147483647 w 10000"/>
                <a:gd name="T9" fmla="*/ 188975125 h 10000"/>
                <a:gd name="T10" fmla="*/ 2147483647 w 10000"/>
                <a:gd name="T11" fmla="*/ 359393955 h 10000"/>
                <a:gd name="T12" fmla="*/ 2147483647 w 10000"/>
                <a:gd name="T13" fmla="*/ 562258846 h 1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000" h="10000">
                  <a:moveTo>
                    <a:pt x="0" y="0"/>
                  </a:moveTo>
                  <a:cubicBezTo>
                    <a:pt x="464" y="42"/>
                    <a:pt x="1962" y="174"/>
                    <a:pt x="2759" y="330"/>
                  </a:cubicBezTo>
                  <a:cubicBezTo>
                    <a:pt x="3555" y="487"/>
                    <a:pt x="4086" y="678"/>
                    <a:pt x="4779" y="941"/>
                  </a:cubicBezTo>
                  <a:cubicBezTo>
                    <a:pt x="5471" y="1204"/>
                    <a:pt x="6396" y="1582"/>
                    <a:pt x="6911" y="1909"/>
                  </a:cubicBezTo>
                  <a:cubicBezTo>
                    <a:pt x="7246" y="2235"/>
                    <a:pt x="7640" y="2328"/>
                    <a:pt x="8190" y="3361"/>
                  </a:cubicBezTo>
                  <a:cubicBezTo>
                    <a:pt x="8739" y="4392"/>
                    <a:pt x="8819" y="4796"/>
                    <a:pt x="9305" y="6392"/>
                  </a:cubicBezTo>
                  <a:cubicBezTo>
                    <a:pt x="9536" y="7750"/>
                    <a:pt x="9769" y="8643"/>
                    <a:pt x="10000" y="10000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8" name="Rectangle 57"/>
          <p:cNvSpPr/>
          <p:nvPr/>
        </p:nvSpPr>
        <p:spPr>
          <a:xfrm>
            <a:off x="3273648" y="2790824"/>
            <a:ext cx="2824163" cy="362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4141357" y="2861489"/>
            <a:ext cx="1221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Tracé asymptotique en noir</a:t>
            </a:r>
          </a:p>
          <a:p>
            <a:r>
              <a:rPr lang="fr-FR" sz="600" dirty="0">
                <a:solidFill>
                  <a:srgbClr val="0000FF"/>
                </a:solidFill>
              </a:rPr>
              <a:t>Tracé réel en bleu et </a:t>
            </a:r>
            <a:r>
              <a:rPr lang="fr-FR" sz="600" dirty="0">
                <a:solidFill>
                  <a:srgbClr val="FF3300"/>
                </a:solidFill>
              </a:rPr>
              <a:t>orange</a:t>
            </a:r>
          </a:p>
          <a:p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95967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2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4" name="Rectangle 26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5" name="Rectangle 2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0" y="638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" name="Rectangle 4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2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5" name="Rectangle 5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6" name="Rectangle 52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sp>
        <p:nvSpPr>
          <p:cNvPr id="27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8" name="Rectangle 5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9" name="Rectangle 58"/>
          <p:cNvSpPr>
            <a:spLocks noChangeArrowheads="1"/>
          </p:cNvSpPr>
          <p:nvPr/>
        </p:nvSpPr>
        <p:spPr bwMode="auto">
          <a:xfrm>
            <a:off x="0" y="6191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fr-FR">
              <a:latin typeface="Arial" charset="0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1710" imgH="652471" progId="Equation.DSMT4">
                  <p:embed/>
                </p:oleObj>
              </mc:Choice>
              <mc:Fallback>
                <p:oleObj name="Equation" r:id="rId2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0" y="0"/>
          <a:ext cx="9144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1710" imgH="652471" progId="Equation.DSMT4">
                  <p:embed/>
                </p:oleObj>
              </mc:Choice>
              <mc:Fallback>
                <p:oleObj name="Equation" r:id="rId4" imgW="451710" imgH="65247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29"/>
          <p:cNvGraphicFramePr>
            <a:graphicFrameLocks noChangeAspect="1"/>
          </p:cNvGraphicFramePr>
          <p:nvPr/>
        </p:nvGraphicFramePr>
        <p:xfrm>
          <a:off x="1744663" y="1493838"/>
          <a:ext cx="264160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52600" imgH="647700" progId="Equation.DSMT4">
                  <p:embed/>
                </p:oleObj>
              </mc:Choice>
              <mc:Fallback>
                <p:oleObj name="Equation" r:id="rId5" imgW="17526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1493838"/>
                        <a:ext cx="2641600" cy="982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31"/>
          <p:cNvSpPr txBox="1">
            <a:spLocks noChangeArrowheads="1"/>
          </p:cNvSpPr>
          <p:nvPr/>
        </p:nvSpPr>
        <p:spPr bwMode="auto">
          <a:xfrm>
            <a:off x="4716463" y="1533525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l-NL" b="1" i="1" dirty="0" err="1">
                <a:solidFill>
                  <a:srgbClr val="0000FF"/>
                </a:solidFill>
              </a:rPr>
              <a:t>G</a:t>
            </a:r>
            <a:r>
              <a:rPr lang="nl-NL" b="1" i="1" baseline="-25000" dirty="0" err="1">
                <a:solidFill>
                  <a:srgbClr val="0000FF"/>
                </a:solidFill>
              </a:rPr>
              <a:t>dB</a:t>
            </a:r>
            <a:r>
              <a:rPr lang="nl-NL" b="1" i="1" dirty="0">
                <a:solidFill>
                  <a:srgbClr val="0000FF"/>
                </a:solidFill>
              </a:rPr>
              <a:t> = 20 log K - 10 log[(1-u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)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 + 4m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]</a:t>
            </a:r>
            <a:r>
              <a:rPr lang="fr-FR" b="1" i="1" dirty="0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81" name="Group 184"/>
          <p:cNvGrpSpPr>
            <a:grpSpLocks/>
          </p:cNvGrpSpPr>
          <p:nvPr/>
        </p:nvGrpSpPr>
        <p:grpSpPr bwMode="auto">
          <a:xfrm>
            <a:off x="1171575" y="4314825"/>
            <a:ext cx="1855788" cy="698500"/>
            <a:chOff x="738" y="2718"/>
            <a:chExt cx="1169" cy="440"/>
          </a:xfrm>
        </p:grpSpPr>
        <p:graphicFrame>
          <p:nvGraphicFramePr>
            <p:cNvPr id="82" name="Object 181"/>
            <p:cNvGraphicFramePr>
              <a:graphicFrameLocks noChangeAspect="1"/>
            </p:cNvGraphicFramePr>
            <p:nvPr/>
          </p:nvGraphicFramePr>
          <p:xfrm>
            <a:off x="738" y="2877"/>
            <a:ext cx="1055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002865" imgH="266584" progId="Equation.DSMT4">
                    <p:embed/>
                  </p:oleObj>
                </mc:Choice>
                <mc:Fallback>
                  <p:oleObj name="Equation" r:id="rId7" imgW="1002865" imgH="26658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" y="2877"/>
                          <a:ext cx="1055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" name="Freeform 183"/>
            <p:cNvSpPr>
              <a:spLocks/>
            </p:cNvSpPr>
            <p:nvPr/>
          </p:nvSpPr>
          <p:spPr bwMode="auto">
            <a:xfrm>
              <a:off x="755" y="2718"/>
              <a:ext cx="1152" cy="419"/>
            </a:xfrm>
            <a:custGeom>
              <a:avLst/>
              <a:gdLst>
                <a:gd name="T0" fmla="*/ 0 w 1152"/>
                <a:gd name="T1" fmla="*/ 419 h 419"/>
                <a:gd name="T2" fmla="*/ 1051 w 1152"/>
                <a:gd name="T3" fmla="*/ 419 h 419"/>
                <a:gd name="T4" fmla="*/ 1152 w 1152"/>
                <a:gd name="T5" fmla="*/ 0 h 419"/>
                <a:gd name="T6" fmla="*/ 0 60000 65536"/>
                <a:gd name="T7" fmla="*/ 0 60000 65536"/>
                <a:gd name="T8" fmla="*/ 0 60000 65536"/>
                <a:gd name="T9" fmla="*/ 0 w 1152"/>
                <a:gd name="T10" fmla="*/ 0 h 419"/>
                <a:gd name="T11" fmla="*/ 1152 w 1152"/>
                <a:gd name="T12" fmla="*/ 419 h 4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419">
                  <a:moveTo>
                    <a:pt x="0" y="419"/>
                  </a:moveTo>
                  <a:lnTo>
                    <a:pt x="1051" y="419"/>
                  </a:lnTo>
                  <a:lnTo>
                    <a:pt x="1152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4" name="Group 207"/>
          <p:cNvGrpSpPr>
            <a:grpSpLocks/>
          </p:cNvGrpSpPr>
          <p:nvPr/>
        </p:nvGrpSpPr>
        <p:grpSpPr bwMode="auto">
          <a:xfrm>
            <a:off x="6105525" y="3151188"/>
            <a:ext cx="2732088" cy="2879725"/>
            <a:chOff x="3846" y="1985"/>
            <a:chExt cx="1721" cy="1814"/>
          </a:xfrm>
        </p:grpSpPr>
        <p:grpSp>
          <p:nvGrpSpPr>
            <p:cNvPr id="85" name="Group 201"/>
            <p:cNvGrpSpPr>
              <a:grpSpLocks/>
            </p:cNvGrpSpPr>
            <p:nvPr/>
          </p:nvGrpSpPr>
          <p:grpSpPr bwMode="auto">
            <a:xfrm>
              <a:off x="3846" y="2808"/>
              <a:ext cx="1721" cy="991"/>
              <a:chOff x="3846" y="2808"/>
              <a:chExt cx="1721" cy="991"/>
            </a:xfrm>
          </p:grpSpPr>
          <p:sp>
            <p:nvSpPr>
              <p:cNvPr id="89" name="Line 188"/>
              <p:cNvSpPr>
                <a:spLocks noChangeShapeType="1"/>
              </p:cNvSpPr>
              <p:nvPr/>
            </p:nvSpPr>
            <p:spPr bwMode="auto">
              <a:xfrm>
                <a:off x="3958" y="2808"/>
                <a:ext cx="0" cy="84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Line 189"/>
              <p:cNvSpPr>
                <a:spLocks noChangeShapeType="1"/>
              </p:cNvSpPr>
              <p:nvPr/>
            </p:nvSpPr>
            <p:spPr bwMode="auto">
              <a:xfrm>
                <a:off x="3854" y="3565"/>
                <a:ext cx="1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Line 190"/>
              <p:cNvSpPr>
                <a:spLocks noChangeShapeType="1"/>
              </p:cNvSpPr>
              <p:nvPr/>
            </p:nvSpPr>
            <p:spPr bwMode="auto">
              <a:xfrm>
                <a:off x="3846" y="3150"/>
                <a:ext cx="473" cy="1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Line 191"/>
              <p:cNvSpPr>
                <a:spLocks noChangeShapeType="1"/>
              </p:cNvSpPr>
              <p:nvPr/>
            </p:nvSpPr>
            <p:spPr bwMode="auto">
              <a:xfrm>
                <a:off x="4770" y="3315"/>
                <a:ext cx="597" cy="4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Line 192"/>
              <p:cNvSpPr>
                <a:spLocks noChangeShapeType="1"/>
              </p:cNvSpPr>
              <p:nvPr/>
            </p:nvSpPr>
            <p:spPr bwMode="auto">
              <a:xfrm>
                <a:off x="4314" y="3158"/>
                <a:ext cx="1" cy="413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Line 193"/>
              <p:cNvSpPr>
                <a:spLocks noChangeShapeType="1"/>
              </p:cNvSpPr>
              <p:nvPr/>
            </p:nvSpPr>
            <p:spPr bwMode="auto">
              <a:xfrm>
                <a:off x="4318" y="3150"/>
                <a:ext cx="465" cy="16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Line 194"/>
              <p:cNvSpPr>
                <a:spLocks noChangeShapeType="1"/>
              </p:cNvSpPr>
              <p:nvPr/>
            </p:nvSpPr>
            <p:spPr bwMode="auto">
              <a:xfrm>
                <a:off x="4774" y="3327"/>
                <a:ext cx="0" cy="262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Rectangle 195"/>
              <p:cNvSpPr>
                <a:spLocks noChangeArrowheads="1"/>
              </p:cNvSpPr>
              <p:nvPr/>
            </p:nvSpPr>
            <p:spPr bwMode="auto">
              <a:xfrm>
                <a:off x="5020" y="3393"/>
                <a:ext cx="339" cy="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(-2)</a:t>
                </a:r>
              </a:p>
            </p:txBody>
          </p:sp>
          <p:sp>
            <p:nvSpPr>
              <p:cNvPr id="97" name="Rectangle 196"/>
              <p:cNvSpPr>
                <a:spLocks noChangeArrowheads="1"/>
              </p:cNvSpPr>
              <p:nvPr/>
            </p:nvSpPr>
            <p:spPr bwMode="auto">
              <a:xfrm>
                <a:off x="4246" y="3559"/>
                <a:ext cx="261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1/</a:t>
                </a:r>
                <a:r>
                  <a:rPr lang="fr-FR" sz="1400">
                    <a:sym typeface="Symbol" pitchFamily="18" charset="2"/>
                  </a:rPr>
                  <a:t></a:t>
                </a:r>
                <a:r>
                  <a:rPr lang="fr-FR" sz="1400" baseline="-25000"/>
                  <a:t>1</a:t>
                </a:r>
                <a:endParaRPr lang="fr-FR" sz="1400"/>
              </a:p>
            </p:txBody>
          </p:sp>
          <p:sp>
            <p:nvSpPr>
              <p:cNvPr id="98" name="Rectangle 197"/>
              <p:cNvSpPr>
                <a:spLocks noChangeArrowheads="1"/>
              </p:cNvSpPr>
              <p:nvPr/>
            </p:nvSpPr>
            <p:spPr bwMode="auto">
              <a:xfrm>
                <a:off x="4702" y="3563"/>
                <a:ext cx="272" cy="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1/</a:t>
                </a:r>
                <a:r>
                  <a:rPr lang="fr-FR" sz="1400">
                    <a:sym typeface="Symbol" pitchFamily="18" charset="2"/>
                  </a:rPr>
                  <a:t></a:t>
                </a:r>
                <a:r>
                  <a:rPr lang="fr-FR" sz="1400" baseline="-25000"/>
                  <a:t>2</a:t>
                </a:r>
                <a:endParaRPr lang="fr-FR" sz="1400"/>
              </a:p>
            </p:txBody>
          </p:sp>
          <p:sp>
            <p:nvSpPr>
              <p:cNvPr id="99" name="Line 198"/>
              <p:cNvSpPr>
                <a:spLocks noChangeShapeType="1"/>
              </p:cNvSpPr>
              <p:nvPr/>
            </p:nvSpPr>
            <p:spPr bwMode="auto">
              <a:xfrm>
                <a:off x="4546" y="3537"/>
                <a:ext cx="0" cy="48"/>
              </a:xfrm>
              <a:prstGeom prst="line">
                <a:avLst/>
              </a:prstGeom>
              <a:noFill/>
              <a:ln w="635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Rectangle 199"/>
              <p:cNvSpPr>
                <a:spLocks noChangeArrowheads="1"/>
              </p:cNvSpPr>
              <p:nvPr/>
            </p:nvSpPr>
            <p:spPr bwMode="auto">
              <a:xfrm>
                <a:off x="4502" y="3549"/>
                <a:ext cx="200" cy="2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ym typeface="Symbol" pitchFamily="18" charset="2"/>
                  </a:rPr>
                  <a:t></a:t>
                </a:r>
                <a:r>
                  <a:rPr lang="fr-FR" sz="1400" baseline="-25000"/>
                  <a:t>0</a:t>
                </a:r>
                <a:endParaRPr lang="fr-FR" sz="1400"/>
              </a:p>
            </p:txBody>
          </p:sp>
          <p:sp>
            <p:nvSpPr>
              <p:cNvPr id="101" name="Rectangle 200"/>
              <p:cNvSpPr>
                <a:spLocks noChangeArrowheads="1"/>
              </p:cNvSpPr>
              <p:nvPr/>
            </p:nvSpPr>
            <p:spPr bwMode="auto">
              <a:xfrm>
                <a:off x="4508" y="3096"/>
                <a:ext cx="339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/>
                  <a:t>(-1)</a:t>
                </a:r>
              </a:p>
            </p:txBody>
          </p:sp>
        </p:grpSp>
        <p:graphicFrame>
          <p:nvGraphicFramePr>
            <p:cNvPr id="86" name="Object 202"/>
            <p:cNvGraphicFramePr>
              <a:graphicFrameLocks noChangeAspect="1"/>
            </p:cNvGraphicFramePr>
            <p:nvPr/>
          </p:nvGraphicFramePr>
          <p:xfrm>
            <a:off x="4117" y="2263"/>
            <a:ext cx="1320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6394" imgH="406224" progId="Equation.DSMT4">
                    <p:embed/>
                  </p:oleObj>
                </mc:Choice>
                <mc:Fallback>
                  <p:oleObj name="Equation" r:id="rId9" imgW="1396394" imgH="40622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7" y="2263"/>
                          <a:ext cx="1320" cy="3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Text Box 204"/>
            <p:cNvSpPr txBox="1">
              <a:spLocks noChangeArrowheads="1"/>
            </p:cNvSpPr>
            <p:nvPr/>
          </p:nvSpPr>
          <p:spPr bwMode="auto">
            <a:xfrm>
              <a:off x="4455" y="1985"/>
              <a:ext cx="68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fr-FR" u="sng" dirty="0"/>
                <a:t>Si m &gt; 1 :</a:t>
              </a:r>
            </a:p>
          </p:txBody>
        </p:sp>
        <p:graphicFrame>
          <p:nvGraphicFramePr>
            <p:cNvPr id="88" name="Object 205"/>
            <p:cNvGraphicFramePr>
              <a:graphicFrameLocks noChangeAspect="1"/>
            </p:cNvGraphicFramePr>
            <p:nvPr/>
          </p:nvGraphicFramePr>
          <p:xfrm>
            <a:off x="4148" y="2732"/>
            <a:ext cx="1322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548728" imgH="431613" progId="Equation.DSMT4">
                    <p:embed/>
                  </p:oleObj>
                </mc:Choice>
                <mc:Fallback>
                  <p:oleObj name="Equation" r:id="rId11" imgW="1548728" imgH="431613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8" y="2732"/>
                          <a:ext cx="1322" cy="3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" name="Text Box 208"/>
          <p:cNvSpPr txBox="1">
            <a:spLocks noChangeArrowheads="1"/>
          </p:cNvSpPr>
          <p:nvPr/>
        </p:nvSpPr>
        <p:spPr bwMode="auto">
          <a:xfrm>
            <a:off x="5162550" y="305435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i="1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Bode</a:t>
            </a:r>
            <a:endParaRPr lang="fr-FR" b="1" i="1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35" name="Groupe 134"/>
          <p:cNvGrpSpPr/>
          <p:nvPr/>
        </p:nvGrpSpPr>
        <p:grpSpPr>
          <a:xfrm>
            <a:off x="4805363" y="1905000"/>
            <a:ext cx="3794125" cy="939325"/>
            <a:chOff x="4805363" y="1905000"/>
            <a:chExt cx="3794125" cy="939325"/>
          </a:xfrm>
        </p:grpSpPr>
        <p:grpSp>
          <p:nvGrpSpPr>
            <p:cNvPr id="35" name="Group 210"/>
            <p:cNvGrpSpPr>
              <a:grpSpLocks/>
            </p:cNvGrpSpPr>
            <p:nvPr/>
          </p:nvGrpSpPr>
          <p:grpSpPr bwMode="auto">
            <a:xfrm>
              <a:off x="4813300" y="1905000"/>
              <a:ext cx="3786188" cy="766763"/>
              <a:chOff x="3032" y="1200"/>
              <a:chExt cx="2385" cy="483"/>
            </a:xfrm>
          </p:grpSpPr>
          <p:graphicFrame>
            <p:nvGraphicFramePr>
              <p:cNvPr id="36" name="Object 132"/>
              <p:cNvGraphicFramePr>
                <a:graphicFrameLocks noChangeAspect="1"/>
              </p:cNvGraphicFramePr>
              <p:nvPr/>
            </p:nvGraphicFramePr>
            <p:xfrm>
              <a:off x="3032" y="1200"/>
              <a:ext cx="1334" cy="4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129810" imgH="406224" progId="Equation.DSMT4">
                      <p:embed/>
                    </p:oleObj>
                  </mc:Choice>
                  <mc:Fallback>
                    <p:oleObj name="Equation" r:id="rId13" imgW="1129810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2" y="1200"/>
                            <a:ext cx="1334" cy="4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134"/>
              <p:cNvGraphicFramePr>
                <a:graphicFrameLocks noChangeAspect="1"/>
              </p:cNvGraphicFramePr>
              <p:nvPr/>
            </p:nvGraphicFramePr>
            <p:xfrm>
              <a:off x="4591" y="1202"/>
              <a:ext cx="826" cy="4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698197" imgH="406224" progId="Equation.DSMT4">
                      <p:embed/>
                    </p:oleObj>
                  </mc:Choice>
                  <mc:Fallback>
                    <p:oleObj name="Equation" r:id="rId15" imgW="698197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91" y="1202"/>
                            <a:ext cx="826" cy="4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4" name="ZoneTexte 133"/>
            <p:cNvSpPr txBox="1"/>
            <p:nvPr/>
          </p:nvSpPr>
          <p:spPr>
            <a:xfrm>
              <a:off x="4805363" y="2474993"/>
              <a:ext cx="105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9933"/>
                  </a:solidFill>
                </a:rPr>
                <a:t>Si u&lt;1 !!!</a:t>
              </a:r>
            </a:p>
          </p:txBody>
        </p:sp>
      </p:grpSp>
      <p:grpSp>
        <p:nvGrpSpPr>
          <p:cNvPr id="38" name="Group 185"/>
          <p:cNvGrpSpPr>
            <a:grpSpLocks/>
          </p:cNvGrpSpPr>
          <p:nvPr/>
        </p:nvGrpSpPr>
        <p:grpSpPr bwMode="auto">
          <a:xfrm>
            <a:off x="1873250" y="2911475"/>
            <a:ext cx="2827338" cy="3300413"/>
            <a:chOff x="1180" y="1834"/>
            <a:chExt cx="1781" cy="2079"/>
          </a:xfrm>
        </p:grpSpPr>
        <p:sp>
          <p:nvSpPr>
            <p:cNvPr id="39" name="Line 168"/>
            <p:cNvSpPr>
              <a:spLocks noChangeShapeType="1"/>
            </p:cNvSpPr>
            <p:nvPr/>
          </p:nvSpPr>
          <p:spPr bwMode="auto">
            <a:xfrm>
              <a:off x="1936" y="1834"/>
              <a:ext cx="1" cy="755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Rectangle 169"/>
            <p:cNvSpPr>
              <a:spLocks noChangeArrowheads="1"/>
            </p:cNvSpPr>
            <p:nvPr/>
          </p:nvSpPr>
          <p:spPr bwMode="auto">
            <a:xfrm>
              <a:off x="1883" y="2552"/>
              <a:ext cx="210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400" baseline="-25000">
                  <a:solidFill>
                    <a:srgbClr val="FF0000"/>
                  </a:solidFill>
                </a:rPr>
                <a:t>r</a:t>
              </a:r>
              <a:endParaRPr lang="fr-FR" sz="1400"/>
            </a:p>
          </p:txBody>
        </p:sp>
        <p:sp>
          <p:nvSpPr>
            <p:cNvPr id="41" name="Freeform 171"/>
            <p:cNvSpPr>
              <a:spLocks/>
            </p:cNvSpPr>
            <p:nvPr/>
          </p:nvSpPr>
          <p:spPr bwMode="auto">
            <a:xfrm>
              <a:off x="1180" y="1841"/>
              <a:ext cx="1781" cy="1182"/>
            </a:xfrm>
            <a:custGeom>
              <a:avLst/>
              <a:gdLst>
                <a:gd name="T0" fmla="*/ 0 w 3650"/>
                <a:gd name="T1" fmla="*/ 1 h 2445"/>
                <a:gd name="T2" fmla="*/ 1 w 3650"/>
                <a:gd name="T3" fmla="*/ 1 h 2445"/>
                <a:gd name="T4" fmla="*/ 2 w 3650"/>
                <a:gd name="T5" fmla="*/ 1 h 2445"/>
                <a:gd name="T6" fmla="*/ 2 w 3650"/>
                <a:gd name="T7" fmla="*/ 0 h 2445"/>
                <a:gd name="T8" fmla="*/ 2 w 3650"/>
                <a:gd name="T9" fmla="*/ 0 h 2445"/>
                <a:gd name="T10" fmla="*/ 2 w 3650"/>
                <a:gd name="T11" fmla="*/ 0 h 2445"/>
                <a:gd name="T12" fmla="*/ 2 w 3650"/>
                <a:gd name="T13" fmla="*/ 0 h 2445"/>
                <a:gd name="T14" fmla="*/ 2 w 3650"/>
                <a:gd name="T15" fmla="*/ 1 h 2445"/>
                <a:gd name="T16" fmla="*/ 4 w 3650"/>
                <a:gd name="T17" fmla="*/ 2 h 2445"/>
                <a:gd name="T18" fmla="*/ 6 w 3650"/>
                <a:gd name="T19" fmla="*/ 3 h 24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50"/>
                <a:gd name="T31" fmla="*/ 0 h 2445"/>
                <a:gd name="T32" fmla="*/ 3650 w 3650"/>
                <a:gd name="T33" fmla="*/ 2445 h 24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50" h="2445">
                  <a:moveTo>
                    <a:pt x="0" y="875"/>
                  </a:moveTo>
                  <a:cubicBezTo>
                    <a:pt x="103" y="870"/>
                    <a:pt x="427" y="882"/>
                    <a:pt x="620" y="855"/>
                  </a:cubicBezTo>
                  <a:cubicBezTo>
                    <a:pt x="813" y="828"/>
                    <a:pt x="1025" y="800"/>
                    <a:pt x="1160" y="715"/>
                  </a:cubicBezTo>
                  <a:cubicBezTo>
                    <a:pt x="1295" y="630"/>
                    <a:pt x="1373" y="448"/>
                    <a:pt x="1430" y="345"/>
                  </a:cubicBezTo>
                  <a:cubicBezTo>
                    <a:pt x="1487" y="242"/>
                    <a:pt x="1480" y="152"/>
                    <a:pt x="1500" y="95"/>
                  </a:cubicBezTo>
                  <a:cubicBezTo>
                    <a:pt x="1520" y="38"/>
                    <a:pt x="1533" y="0"/>
                    <a:pt x="1550" y="5"/>
                  </a:cubicBezTo>
                  <a:cubicBezTo>
                    <a:pt x="1567" y="10"/>
                    <a:pt x="1567" y="7"/>
                    <a:pt x="1600" y="125"/>
                  </a:cubicBezTo>
                  <a:cubicBezTo>
                    <a:pt x="1633" y="243"/>
                    <a:pt x="1625" y="513"/>
                    <a:pt x="1750" y="715"/>
                  </a:cubicBezTo>
                  <a:cubicBezTo>
                    <a:pt x="1875" y="917"/>
                    <a:pt x="2033" y="1047"/>
                    <a:pt x="2350" y="1335"/>
                  </a:cubicBezTo>
                  <a:cubicBezTo>
                    <a:pt x="2667" y="1623"/>
                    <a:pt x="3158" y="2034"/>
                    <a:pt x="3650" y="2445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173"/>
            <p:cNvSpPr>
              <a:spLocks/>
            </p:cNvSpPr>
            <p:nvPr/>
          </p:nvSpPr>
          <p:spPr bwMode="auto">
            <a:xfrm>
              <a:off x="1205" y="3409"/>
              <a:ext cx="805" cy="252"/>
            </a:xfrm>
            <a:custGeom>
              <a:avLst/>
              <a:gdLst>
                <a:gd name="T0" fmla="*/ 0 w 1650"/>
                <a:gd name="T1" fmla="*/ 0 h 522"/>
                <a:gd name="T2" fmla="*/ 0 w 1650"/>
                <a:gd name="T3" fmla="*/ 0 h 522"/>
                <a:gd name="T4" fmla="*/ 2 w 1650"/>
                <a:gd name="T5" fmla="*/ 0 h 522"/>
                <a:gd name="T6" fmla="*/ 2 w 1650"/>
                <a:gd name="T7" fmla="*/ 0 h 522"/>
                <a:gd name="T8" fmla="*/ 2 w 1650"/>
                <a:gd name="T9" fmla="*/ 0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0"/>
                <a:gd name="T16" fmla="*/ 0 h 522"/>
                <a:gd name="T17" fmla="*/ 1650 w 1650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0" h="522">
                  <a:moveTo>
                    <a:pt x="0" y="12"/>
                  </a:moveTo>
                  <a:cubicBezTo>
                    <a:pt x="90" y="12"/>
                    <a:pt x="335" y="0"/>
                    <a:pt x="540" y="12"/>
                  </a:cubicBezTo>
                  <a:cubicBezTo>
                    <a:pt x="745" y="24"/>
                    <a:pt x="1070" y="39"/>
                    <a:pt x="1230" y="82"/>
                  </a:cubicBezTo>
                  <a:cubicBezTo>
                    <a:pt x="1390" y="125"/>
                    <a:pt x="1430" y="199"/>
                    <a:pt x="1500" y="272"/>
                  </a:cubicBezTo>
                  <a:cubicBezTo>
                    <a:pt x="1570" y="345"/>
                    <a:pt x="1619" y="470"/>
                    <a:pt x="1650" y="522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174"/>
            <p:cNvSpPr>
              <a:spLocks/>
            </p:cNvSpPr>
            <p:nvPr/>
          </p:nvSpPr>
          <p:spPr bwMode="auto">
            <a:xfrm flipH="1" flipV="1">
              <a:off x="2010" y="3660"/>
              <a:ext cx="804" cy="253"/>
            </a:xfrm>
            <a:custGeom>
              <a:avLst/>
              <a:gdLst>
                <a:gd name="T0" fmla="*/ 0 w 1650"/>
                <a:gd name="T1" fmla="*/ 0 h 522"/>
                <a:gd name="T2" fmla="*/ 0 w 1650"/>
                <a:gd name="T3" fmla="*/ 0 h 522"/>
                <a:gd name="T4" fmla="*/ 2 w 1650"/>
                <a:gd name="T5" fmla="*/ 0 h 522"/>
                <a:gd name="T6" fmla="*/ 2 w 1650"/>
                <a:gd name="T7" fmla="*/ 0 h 522"/>
                <a:gd name="T8" fmla="*/ 2 w 1650"/>
                <a:gd name="T9" fmla="*/ 0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0"/>
                <a:gd name="T16" fmla="*/ 0 h 522"/>
                <a:gd name="T17" fmla="*/ 1650 w 1650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0" h="522">
                  <a:moveTo>
                    <a:pt x="0" y="12"/>
                  </a:moveTo>
                  <a:cubicBezTo>
                    <a:pt x="90" y="12"/>
                    <a:pt x="335" y="0"/>
                    <a:pt x="540" y="12"/>
                  </a:cubicBezTo>
                  <a:cubicBezTo>
                    <a:pt x="745" y="24"/>
                    <a:pt x="1070" y="39"/>
                    <a:pt x="1230" y="82"/>
                  </a:cubicBezTo>
                  <a:cubicBezTo>
                    <a:pt x="1390" y="125"/>
                    <a:pt x="1430" y="199"/>
                    <a:pt x="1500" y="272"/>
                  </a:cubicBezTo>
                  <a:cubicBezTo>
                    <a:pt x="1570" y="345"/>
                    <a:pt x="1619" y="470"/>
                    <a:pt x="1650" y="522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44" name="Object 178"/>
            <p:cNvGraphicFramePr>
              <a:graphicFrameLocks noChangeAspect="1"/>
            </p:cNvGraphicFramePr>
            <p:nvPr/>
          </p:nvGraphicFramePr>
          <p:xfrm>
            <a:off x="1982" y="1845"/>
            <a:ext cx="28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457002" imgH="393529" progId="Equation.DSMT4">
                    <p:embed/>
                  </p:oleObj>
                </mc:Choice>
                <mc:Fallback>
                  <p:oleObj name="Equation" r:id="rId17" imgW="457002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2" y="1845"/>
                          <a:ext cx="28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9" name="Groupe 138"/>
          <p:cNvGrpSpPr/>
          <p:nvPr/>
        </p:nvGrpSpPr>
        <p:grpSpPr>
          <a:xfrm>
            <a:off x="1308100" y="2855913"/>
            <a:ext cx="3892551" cy="3552825"/>
            <a:chOff x="1308100" y="2855913"/>
            <a:chExt cx="3892551" cy="3552825"/>
          </a:xfrm>
        </p:grpSpPr>
        <p:grpSp>
          <p:nvGrpSpPr>
            <p:cNvPr id="45" name="Group 186"/>
            <p:cNvGrpSpPr>
              <a:grpSpLocks/>
            </p:cNvGrpSpPr>
            <p:nvPr/>
          </p:nvGrpSpPr>
          <p:grpSpPr bwMode="auto">
            <a:xfrm>
              <a:off x="1308100" y="2855913"/>
              <a:ext cx="3892551" cy="3552825"/>
              <a:chOff x="824" y="1799"/>
              <a:chExt cx="2452" cy="2238"/>
            </a:xfrm>
          </p:grpSpPr>
          <p:sp>
            <p:nvSpPr>
              <p:cNvPr id="46" name="Line 137"/>
              <p:cNvSpPr>
                <a:spLocks noChangeShapeType="1"/>
              </p:cNvSpPr>
              <p:nvPr/>
            </p:nvSpPr>
            <p:spPr bwMode="auto">
              <a:xfrm>
                <a:off x="1263" y="1919"/>
                <a:ext cx="1" cy="1015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138"/>
              <p:cNvSpPr>
                <a:spLocks noChangeShapeType="1"/>
              </p:cNvSpPr>
              <p:nvPr/>
            </p:nvSpPr>
            <p:spPr bwMode="auto">
              <a:xfrm>
                <a:off x="1136" y="2588"/>
                <a:ext cx="208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" name="Rectangle 139"/>
              <p:cNvSpPr>
                <a:spLocks noChangeArrowheads="1"/>
              </p:cNvSpPr>
              <p:nvPr/>
            </p:nvSpPr>
            <p:spPr bwMode="auto">
              <a:xfrm>
                <a:off x="1072" y="1799"/>
                <a:ext cx="18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G</a:t>
                </a:r>
                <a:r>
                  <a:rPr lang="fr-FR" sz="1000"/>
                  <a:t>dB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49" name="Rectangle 140"/>
              <p:cNvSpPr>
                <a:spLocks noChangeArrowheads="1"/>
              </p:cNvSpPr>
              <p:nvPr/>
            </p:nvSpPr>
            <p:spPr bwMode="auto">
              <a:xfrm>
                <a:off x="3098" y="2420"/>
                <a:ext cx="10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50" name="Rectangle 141"/>
              <p:cNvSpPr>
                <a:spLocks noChangeArrowheads="1"/>
              </p:cNvSpPr>
              <p:nvPr/>
            </p:nvSpPr>
            <p:spPr bwMode="auto">
              <a:xfrm>
                <a:off x="1205" y="2491"/>
                <a:ext cx="54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/>
                  <a:t>1</a:t>
                </a:r>
                <a:endParaRPr lang="fr-FR"/>
              </a:p>
            </p:txBody>
          </p:sp>
          <p:sp>
            <p:nvSpPr>
              <p:cNvPr id="51" name="Line 142"/>
              <p:cNvSpPr>
                <a:spLocks noChangeShapeType="1"/>
              </p:cNvSpPr>
              <p:nvPr/>
            </p:nvSpPr>
            <p:spPr bwMode="auto">
              <a:xfrm>
                <a:off x="1127" y="2279"/>
                <a:ext cx="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Line 143"/>
              <p:cNvSpPr>
                <a:spLocks noChangeShapeType="1"/>
              </p:cNvSpPr>
              <p:nvPr/>
            </p:nvSpPr>
            <p:spPr bwMode="auto">
              <a:xfrm>
                <a:off x="2010" y="2279"/>
                <a:ext cx="971" cy="78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Rectangle 144"/>
              <p:cNvSpPr>
                <a:spLocks noChangeArrowheads="1"/>
              </p:cNvSpPr>
              <p:nvPr/>
            </p:nvSpPr>
            <p:spPr bwMode="auto">
              <a:xfrm>
                <a:off x="824" y="2140"/>
                <a:ext cx="537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20 log K</a:t>
                </a:r>
              </a:p>
            </p:txBody>
          </p:sp>
          <p:sp>
            <p:nvSpPr>
              <p:cNvPr id="54" name="Line 145"/>
              <p:cNvSpPr>
                <a:spLocks noChangeShapeType="1"/>
              </p:cNvSpPr>
              <p:nvPr/>
            </p:nvSpPr>
            <p:spPr bwMode="auto">
              <a:xfrm>
                <a:off x="2010" y="2269"/>
                <a:ext cx="0" cy="1122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Rectangle 146"/>
              <p:cNvSpPr>
                <a:spLocks noChangeArrowheads="1"/>
              </p:cNvSpPr>
              <p:nvPr/>
            </p:nvSpPr>
            <p:spPr bwMode="auto">
              <a:xfrm>
                <a:off x="2023" y="2557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56" name="Line 147"/>
              <p:cNvSpPr>
                <a:spLocks noChangeShapeType="1"/>
              </p:cNvSpPr>
              <p:nvPr/>
            </p:nvSpPr>
            <p:spPr bwMode="auto">
              <a:xfrm>
                <a:off x="1292" y="3265"/>
                <a:ext cx="1" cy="70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" name="Line 148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Line 149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Rectangle 150"/>
              <p:cNvSpPr>
                <a:spLocks noChangeArrowheads="1"/>
              </p:cNvSpPr>
              <p:nvPr/>
            </p:nvSpPr>
            <p:spPr bwMode="auto">
              <a:xfrm>
                <a:off x="3113" y="3227"/>
                <a:ext cx="13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</a:t>
                </a:r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60" name="Rectangle 151"/>
              <p:cNvSpPr>
                <a:spLocks noChangeArrowheads="1"/>
              </p:cNvSpPr>
              <p:nvPr/>
            </p:nvSpPr>
            <p:spPr bwMode="auto">
              <a:xfrm>
                <a:off x="1211" y="3124"/>
                <a:ext cx="93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61" name="Line 152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153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 cap="rnd">
                <a:solidFill>
                  <a:srgbClr val="0000FF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Line 154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Line 155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Line 156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157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158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Line 159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Line 160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Line 161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Rectangle 162"/>
              <p:cNvSpPr>
                <a:spLocks noChangeArrowheads="1"/>
              </p:cNvSpPr>
              <p:nvPr/>
            </p:nvSpPr>
            <p:spPr bwMode="auto">
              <a:xfrm>
                <a:off x="1093" y="3585"/>
                <a:ext cx="323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-90°</a:t>
                </a:r>
              </a:p>
            </p:txBody>
          </p:sp>
          <p:sp>
            <p:nvSpPr>
              <p:cNvPr id="72" name="Rectangle 163"/>
              <p:cNvSpPr>
                <a:spLocks noChangeArrowheads="1"/>
              </p:cNvSpPr>
              <p:nvPr/>
            </p:nvSpPr>
            <p:spPr bwMode="auto">
              <a:xfrm>
                <a:off x="1033" y="3856"/>
                <a:ext cx="36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-180°</a:t>
                </a:r>
              </a:p>
            </p:txBody>
          </p:sp>
          <p:sp>
            <p:nvSpPr>
              <p:cNvPr id="73" name="Rectangle 164"/>
              <p:cNvSpPr>
                <a:spLocks noChangeArrowheads="1"/>
              </p:cNvSpPr>
              <p:nvPr/>
            </p:nvSpPr>
            <p:spPr bwMode="auto">
              <a:xfrm rot="2477967">
                <a:off x="2544" y="2847"/>
                <a:ext cx="732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100" b="1" dirty="0">
                    <a:solidFill>
                      <a:srgbClr val="0000FF"/>
                    </a:solidFill>
                  </a:rPr>
                  <a:t>(-2) ou -40dB/</a:t>
                </a:r>
                <a:r>
                  <a:rPr lang="fr-FR" sz="1100" b="1" dirty="0" err="1">
                    <a:solidFill>
                      <a:srgbClr val="0000FF"/>
                    </a:solidFill>
                  </a:rPr>
                  <a:t>dec</a:t>
                </a:r>
                <a:endParaRPr lang="fr-FR" sz="1100" b="1" dirty="0"/>
              </a:p>
            </p:txBody>
          </p:sp>
          <p:sp>
            <p:nvSpPr>
              <p:cNvPr id="74" name="Rectangle 166"/>
              <p:cNvSpPr>
                <a:spLocks noChangeArrowheads="1"/>
              </p:cNvSpPr>
              <p:nvPr/>
            </p:nvSpPr>
            <p:spPr bwMode="auto">
              <a:xfrm>
                <a:off x="2398" y="3689"/>
                <a:ext cx="93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olidFill>
                      <a:srgbClr val="FF0000"/>
                    </a:solidFill>
                  </a:rPr>
                  <a:t>m</a:t>
                </a:r>
                <a:endParaRPr lang="fr-FR" sz="1400" dirty="0"/>
              </a:p>
            </p:txBody>
          </p:sp>
          <p:sp>
            <p:nvSpPr>
              <p:cNvPr id="75" name="Freeform 170"/>
              <p:cNvSpPr>
                <a:spLocks/>
              </p:cNvSpPr>
              <p:nvPr/>
            </p:nvSpPr>
            <p:spPr bwMode="auto">
              <a:xfrm>
                <a:off x="1141" y="2285"/>
                <a:ext cx="1834" cy="786"/>
              </a:xfrm>
              <a:custGeom>
                <a:avLst/>
                <a:gdLst>
                  <a:gd name="T0" fmla="*/ 0 w 3760"/>
                  <a:gd name="T1" fmla="*/ 0 h 1628"/>
                  <a:gd name="T2" fmla="*/ 1 w 3760"/>
                  <a:gd name="T3" fmla="*/ 0 h 1628"/>
                  <a:gd name="T4" fmla="*/ 3 w 3760"/>
                  <a:gd name="T5" fmla="*/ 0 h 1628"/>
                  <a:gd name="T6" fmla="*/ 6 w 3760"/>
                  <a:gd name="T7" fmla="*/ 2 h 16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60"/>
                  <a:gd name="T13" fmla="*/ 0 h 1628"/>
                  <a:gd name="T14" fmla="*/ 3760 w 3760"/>
                  <a:gd name="T15" fmla="*/ 1628 h 16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60" h="1628">
                    <a:moveTo>
                      <a:pt x="0" y="18"/>
                    </a:moveTo>
                    <a:cubicBezTo>
                      <a:pt x="378" y="14"/>
                      <a:pt x="758" y="0"/>
                      <a:pt x="1100" y="58"/>
                    </a:cubicBezTo>
                    <a:cubicBezTo>
                      <a:pt x="1442" y="116"/>
                      <a:pt x="1607" y="106"/>
                      <a:pt x="2050" y="368"/>
                    </a:cubicBezTo>
                    <a:cubicBezTo>
                      <a:pt x="2493" y="630"/>
                      <a:pt x="3404" y="1366"/>
                      <a:pt x="3760" y="1628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Rectangle 172"/>
              <p:cNvSpPr>
                <a:spLocks noChangeArrowheads="1"/>
              </p:cNvSpPr>
              <p:nvPr/>
            </p:nvSpPr>
            <p:spPr bwMode="auto">
              <a:xfrm>
                <a:off x="2019" y="3241"/>
                <a:ext cx="25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ym typeface="Symbol" pitchFamily="18" charset="2"/>
                  </a:rPr>
                  <a:t></a:t>
                </a:r>
                <a:r>
                  <a:rPr lang="fr-FR" sz="1400" baseline="-25000"/>
                  <a:t>0</a:t>
                </a:r>
                <a:endParaRPr lang="fr-FR" sz="1400"/>
              </a:p>
            </p:txBody>
          </p:sp>
          <p:sp>
            <p:nvSpPr>
              <p:cNvPr id="77" name="Freeform 175"/>
              <p:cNvSpPr>
                <a:spLocks/>
              </p:cNvSpPr>
              <p:nvPr/>
            </p:nvSpPr>
            <p:spPr bwMode="auto">
              <a:xfrm>
                <a:off x="1214" y="3448"/>
                <a:ext cx="791" cy="218"/>
              </a:xfrm>
              <a:custGeom>
                <a:avLst/>
                <a:gdLst>
                  <a:gd name="T0" fmla="*/ 0 w 1620"/>
                  <a:gd name="T1" fmla="*/ 0 h 450"/>
                  <a:gd name="T2" fmla="*/ 1 w 1620"/>
                  <a:gd name="T3" fmla="*/ 0 h 450"/>
                  <a:gd name="T4" fmla="*/ 2 w 1620"/>
                  <a:gd name="T5" fmla="*/ 0 h 450"/>
                  <a:gd name="T6" fmla="*/ 0 60000 65536"/>
                  <a:gd name="T7" fmla="*/ 0 60000 65536"/>
                  <a:gd name="T8" fmla="*/ 0 60000 65536"/>
                  <a:gd name="T9" fmla="*/ 0 w 1620"/>
                  <a:gd name="T10" fmla="*/ 0 h 450"/>
                  <a:gd name="T11" fmla="*/ 1620 w 1620"/>
                  <a:gd name="T12" fmla="*/ 450 h 4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20" h="450">
                    <a:moveTo>
                      <a:pt x="0" y="0"/>
                    </a:moveTo>
                    <a:cubicBezTo>
                      <a:pt x="260" y="32"/>
                      <a:pt x="520" y="65"/>
                      <a:pt x="790" y="140"/>
                    </a:cubicBezTo>
                    <a:cubicBezTo>
                      <a:pt x="1060" y="215"/>
                      <a:pt x="1340" y="332"/>
                      <a:pt x="1620" y="450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Freeform 176"/>
              <p:cNvSpPr>
                <a:spLocks/>
              </p:cNvSpPr>
              <p:nvPr/>
            </p:nvSpPr>
            <p:spPr bwMode="auto">
              <a:xfrm flipH="1" flipV="1">
                <a:off x="2005" y="3671"/>
                <a:ext cx="790" cy="217"/>
              </a:xfrm>
              <a:custGeom>
                <a:avLst/>
                <a:gdLst>
                  <a:gd name="T0" fmla="*/ 0 w 1620"/>
                  <a:gd name="T1" fmla="*/ 0 h 450"/>
                  <a:gd name="T2" fmla="*/ 1 w 1620"/>
                  <a:gd name="T3" fmla="*/ 0 h 450"/>
                  <a:gd name="T4" fmla="*/ 2 w 1620"/>
                  <a:gd name="T5" fmla="*/ 0 h 450"/>
                  <a:gd name="T6" fmla="*/ 0 60000 65536"/>
                  <a:gd name="T7" fmla="*/ 0 60000 65536"/>
                  <a:gd name="T8" fmla="*/ 0 60000 65536"/>
                  <a:gd name="T9" fmla="*/ 0 w 1620"/>
                  <a:gd name="T10" fmla="*/ 0 h 450"/>
                  <a:gd name="T11" fmla="*/ 1620 w 1620"/>
                  <a:gd name="T12" fmla="*/ 450 h 4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20" h="450">
                    <a:moveTo>
                      <a:pt x="0" y="0"/>
                    </a:moveTo>
                    <a:cubicBezTo>
                      <a:pt x="260" y="32"/>
                      <a:pt x="520" y="65"/>
                      <a:pt x="790" y="140"/>
                    </a:cubicBezTo>
                    <a:cubicBezTo>
                      <a:pt x="1060" y="215"/>
                      <a:pt x="1340" y="332"/>
                      <a:pt x="1620" y="450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Line 177"/>
              <p:cNvSpPr>
                <a:spLocks noChangeShapeType="1"/>
              </p:cNvSpPr>
              <p:nvPr/>
            </p:nvSpPr>
            <p:spPr bwMode="auto">
              <a:xfrm flipV="1">
                <a:off x="2492" y="3709"/>
                <a:ext cx="49" cy="11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80" name="Object 180"/>
              <p:cNvGraphicFramePr>
                <a:graphicFrameLocks noChangeAspect="1"/>
              </p:cNvGraphicFramePr>
              <p:nvPr/>
            </p:nvGraphicFramePr>
            <p:xfrm>
              <a:off x="1426" y="2307"/>
              <a:ext cx="288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457002" imgH="393529" progId="Equation.DSMT4">
                      <p:embed/>
                    </p:oleObj>
                  </mc:Choice>
                  <mc:Fallback>
                    <p:oleObj name="Equation" r:id="rId19" imgW="457002" imgH="39352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26" y="2307"/>
                            <a:ext cx="288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8" name="ZoneTexte 137"/>
            <p:cNvSpPr txBox="1"/>
            <p:nvPr/>
          </p:nvSpPr>
          <p:spPr>
            <a:xfrm>
              <a:off x="3622287" y="3397251"/>
              <a:ext cx="12957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600" dirty="0"/>
                <a:t>Tracé asymptotique en noir</a:t>
              </a:r>
            </a:p>
            <a:p>
              <a:r>
                <a:rPr lang="fr-FR" sz="600" dirty="0">
                  <a:solidFill>
                    <a:srgbClr val="0000FF"/>
                  </a:solidFill>
                </a:rPr>
                <a:t>Tracé réel en bleu et </a:t>
              </a:r>
              <a:r>
                <a:rPr lang="fr-FR" sz="600" dirty="0">
                  <a:solidFill>
                    <a:srgbClr val="FF3300"/>
                  </a:solidFill>
                </a:rPr>
                <a:t>orange</a:t>
              </a:r>
            </a:p>
            <a:p>
              <a:endParaRPr lang="fr-FR" sz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090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0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0"/>
          <p:cNvGrpSpPr>
            <a:grpSpLocks/>
          </p:cNvGrpSpPr>
          <p:nvPr/>
        </p:nvGrpSpPr>
        <p:grpSpPr bwMode="auto">
          <a:xfrm>
            <a:off x="1682750" y="2932113"/>
            <a:ext cx="3094038" cy="3400425"/>
            <a:chOff x="1060" y="1847"/>
            <a:chExt cx="1949" cy="2142"/>
          </a:xfrm>
        </p:grpSpPr>
        <p:sp>
          <p:nvSpPr>
            <p:cNvPr id="4" name="Line 213"/>
            <p:cNvSpPr>
              <a:spLocks noChangeShapeType="1"/>
            </p:cNvSpPr>
            <p:nvPr/>
          </p:nvSpPr>
          <p:spPr bwMode="auto">
            <a:xfrm>
              <a:off x="2373" y="1972"/>
              <a:ext cx="0" cy="165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Line 214"/>
            <p:cNvSpPr>
              <a:spLocks noChangeShapeType="1"/>
            </p:cNvSpPr>
            <p:nvPr/>
          </p:nvSpPr>
          <p:spPr bwMode="auto">
            <a:xfrm>
              <a:off x="1060" y="3415"/>
              <a:ext cx="178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Line 215"/>
            <p:cNvSpPr>
              <a:spLocks noChangeShapeType="1"/>
            </p:cNvSpPr>
            <p:nvPr/>
          </p:nvSpPr>
          <p:spPr bwMode="auto">
            <a:xfrm>
              <a:off x="1358" y="2136"/>
              <a:ext cx="0" cy="1464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Rectangle 216"/>
            <p:cNvSpPr>
              <a:spLocks noChangeArrowheads="1"/>
            </p:cNvSpPr>
            <p:nvPr/>
          </p:nvSpPr>
          <p:spPr bwMode="auto">
            <a:xfrm>
              <a:off x="2757" y="3237"/>
              <a:ext cx="97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</a:t>
              </a:r>
              <a:endParaRPr lang="fr-FR" sz="2400"/>
            </a:p>
          </p:txBody>
        </p:sp>
        <p:sp>
          <p:nvSpPr>
            <p:cNvPr id="8" name="Rectangle 217"/>
            <p:cNvSpPr>
              <a:spLocks noChangeArrowheads="1"/>
            </p:cNvSpPr>
            <p:nvPr/>
          </p:nvSpPr>
          <p:spPr bwMode="auto">
            <a:xfrm>
              <a:off x="2384" y="1847"/>
              <a:ext cx="37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 G </a:t>
              </a:r>
              <a:r>
                <a:rPr lang="fr-FR" sz="1600" baseline="-25000"/>
                <a:t>dB</a:t>
              </a:r>
              <a:endParaRPr lang="fr-FR" sz="2400"/>
            </a:p>
          </p:txBody>
        </p:sp>
        <p:sp>
          <p:nvSpPr>
            <p:cNvPr id="9" name="Rectangle 218"/>
            <p:cNvSpPr>
              <a:spLocks noChangeArrowheads="1"/>
            </p:cNvSpPr>
            <p:nvPr/>
          </p:nvSpPr>
          <p:spPr bwMode="auto">
            <a:xfrm>
              <a:off x="2401" y="2179"/>
              <a:ext cx="608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</a:rPr>
                <a:t>20 log K</a:t>
              </a:r>
              <a:endParaRPr lang="fr-FR" sz="1400"/>
            </a:p>
          </p:txBody>
        </p:sp>
        <p:sp>
          <p:nvSpPr>
            <p:cNvPr id="10" name="Line 219"/>
            <p:cNvSpPr>
              <a:spLocks noChangeShapeType="1"/>
            </p:cNvSpPr>
            <p:nvPr/>
          </p:nvSpPr>
          <p:spPr bwMode="auto">
            <a:xfrm flipH="1">
              <a:off x="1518" y="2805"/>
              <a:ext cx="7" cy="9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Line 220"/>
            <p:cNvSpPr>
              <a:spLocks noChangeShapeType="1"/>
            </p:cNvSpPr>
            <p:nvPr/>
          </p:nvSpPr>
          <p:spPr bwMode="auto">
            <a:xfrm flipV="1">
              <a:off x="1515" y="2834"/>
              <a:ext cx="60" cy="6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Rectangle 221"/>
            <p:cNvSpPr>
              <a:spLocks noChangeArrowheads="1"/>
            </p:cNvSpPr>
            <p:nvPr/>
          </p:nvSpPr>
          <p:spPr bwMode="auto">
            <a:xfrm>
              <a:off x="1559" y="2838"/>
              <a:ext cx="271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</a:t>
              </a:r>
              <a:endParaRPr lang="fr-FR" sz="1400"/>
            </a:p>
          </p:txBody>
        </p:sp>
        <p:sp>
          <p:nvSpPr>
            <p:cNvPr id="13" name="Rectangle 222"/>
            <p:cNvSpPr>
              <a:spLocks noChangeArrowheads="1"/>
            </p:cNvSpPr>
            <p:nvPr/>
          </p:nvSpPr>
          <p:spPr bwMode="auto">
            <a:xfrm>
              <a:off x="1843" y="1960"/>
              <a:ext cx="356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</a:rPr>
                <a:t>m&lt;0,7</a:t>
              </a:r>
              <a:endParaRPr lang="fr-FR" sz="1400"/>
            </a:p>
          </p:txBody>
        </p:sp>
        <p:sp>
          <p:nvSpPr>
            <p:cNvPr id="14" name="Freeform 223"/>
            <p:cNvSpPr>
              <a:spLocks/>
            </p:cNvSpPr>
            <p:nvPr/>
          </p:nvSpPr>
          <p:spPr bwMode="auto">
            <a:xfrm>
              <a:off x="1394" y="2252"/>
              <a:ext cx="987" cy="1500"/>
            </a:xfrm>
            <a:custGeom>
              <a:avLst/>
              <a:gdLst>
                <a:gd name="T0" fmla="*/ 3 w 1980"/>
                <a:gd name="T1" fmla="*/ 0 h 2925"/>
                <a:gd name="T2" fmla="*/ 1 w 1980"/>
                <a:gd name="T3" fmla="*/ 1 h 2925"/>
                <a:gd name="T4" fmla="*/ 0 w 1980"/>
                <a:gd name="T5" fmla="*/ 2 h 2925"/>
                <a:gd name="T6" fmla="*/ 0 w 1980"/>
                <a:gd name="T7" fmla="*/ 5 h 2925"/>
                <a:gd name="T8" fmla="*/ 0 w 1980"/>
                <a:gd name="T9" fmla="*/ 7 h 29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0"/>
                <a:gd name="T16" fmla="*/ 0 h 2925"/>
                <a:gd name="T17" fmla="*/ 1980 w 1980"/>
                <a:gd name="T18" fmla="*/ 2925 h 29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0" h="2925">
                  <a:moveTo>
                    <a:pt x="1980" y="0"/>
                  </a:moveTo>
                  <a:cubicBezTo>
                    <a:pt x="1602" y="22"/>
                    <a:pt x="1225" y="45"/>
                    <a:pt x="960" y="195"/>
                  </a:cubicBezTo>
                  <a:cubicBezTo>
                    <a:pt x="695" y="345"/>
                    <a:pt x="537" y="608"/>
                    <a:pt x="390" y="900"/>
                  </a:cubicBezTo>
                  <a:cubicBezTo>
                    <a:pt x="243" y="1192"/>
                    <a:pt x="140" y="1612"/>
                    <a:pt x="75" y="1950"/>
                  </a:cubicBezTo>
                  <a:cubicBezTo>
                    <a:pt x="10" y="2288"/>
                    <a:pt x="5" y="2606"/>
                    <a:pt x="0" y="2925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Rectangle 224"/>
            <p:cNvSpPr>
              <a:spLocks noChangeArrowheads="1"/>
            </p:cNvSpPr>
            <p:nvPr/>
          </p:nvSpPr>
          <p:spPr bwMode="auto">
            <a:xfrm>
              <a:off x="1121" y="3304"/>
              <a:ext cx="230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000000"/>
                  </a:solidFill>
                </a:rPr>
                <a:t>-180°</a:t>
              </a:r>
              <a:endParaRPr lang="fr-FR" sz="2400"/>
            </a:p>
          </p:txBody>
        </p:sp>
        <p:sp>
          <p:nvSpPr>
            <p:cNvPr id="16" name="Freeform 225"/>
            <p:cNvSpPr>
              <a:spLocks/>
            </p:cNvSpPr>
            <p:nvPr/>
          </p:nvSpPr>
          <p:spPr bwMode="auto">
            <a:xfrm>
              <a:off x="1374" y="2069"/>
              <a:ext cx="997" cy="1578"/>
            </a:xfrm>
            <a:custGeom>
              <a:avLst/>
              <a:gdLst>
                <a:gd name="T0" fmla="*/ 3 w 2000"/>
                <a:gd name="T1" fmla="*/ 1 h 3077"/>
                <a:gd name="T2" fmla="*/ 3 w 2000"/>
                <a:gd name="T3" fmla="*/ 1 h 3077"/>
                <a:gd name="T4" fmla="*/ 2 w 2000"/>
                <a:gd name="T5" fmla="*/ 1 h 3077"/>
                <a:gd name="T6" fmla="*/ 2 w 2000"/>
                <a:gd name="T7" fmla="*/ 1 h 3077"/>
                <a:gd name="T8" fmla="*/ 1 w 2000"/>
                <a:gd name="T9" fmla="*/ 1 h 3077"/>
                <a:gd name="T10" fmla="*/ 0 w 2000"/>
                <a:gd name="T11" fmla="*/ 1 h 3077"/>
                <a:gd name="T12" fmla="*/ 0 w 2000"/>
                <a:gd name="T13" fmla="*/ 3 h 3077"/>
                <a:gd name="T14" fmla="*/ 0 w 2000"/>
                <a:gd name="T15" fmla="*/ 5 h 3077"/>
                <a:gd name="T16" fmla="*/ 0 w 2000"/>
                <a:gd name="T17" fmla="*/ 8 h 30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00"/>
                <a:gd name="T28" fmla="*/ 0 h 3077"/>
                <a:gd name="T29" fmla="*/ 2000 w 2000"/>
                <a:gd name="T30" fmla="*/ 3077 h 307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00" h="3077">
                  <a:moveTo>
                    <a:pt x="2000" y="367"/>
                  </a:moveTo>
                  <a:cubicBezTo>
                    <a:pt x="1940" y="365"/>
                    <a:pt x="1880" y="364"/>
                    <a:pt x="1790" y="347"/>
                  </a:cubicBezTo>
                  <a:cubicBezTo>
                    <a:pt x="1700" y="330"/>
                    <a:pt x="1578" y="304"/>
                    <a:pt x="1460" y="267"/>
                  </a:cubicBezTo>
                  <a:cubicBezTo>
                    <a:pt x="1342" y="230"/>
                    <a:pt x="1193" y="167"/>
                    <a:pt x="1080" y="127"/>
                  </a:cubicBezTo>
                  <a:cubicBezTo>
                    <a:pt x="967" y="87"/>
                    <a:pt x="885" y="0"/>
                    <a:pt x="780" y="27"/>
                  </a:cubicBezTo>
                  <a:cubicBezTo>
                    <a:pt x="675" y="54"/>
                    <a:pt x="545" y="124"/>
                    <a:pt x="450" y="287"/>
                  </a:cubicBezTo>
                  <a:cubicBezTo>
                    <a:pt x="355" y="450"/>
                    <a:pt x="272" y="749"/>
                    <a:pt x="210" y="1007"/>
                  </a:cubicBezTo>
                  <a:cubicBezTo>
                    <a:pt x="148" y="1265"/>
                    <a:pt x="115" y="1492"/>
                    <a:pt x="80" y="1837"/>
                  </a:cubicBezTo>
                  <a:cubicBezTo>
                    <a:pt x="45" y="2182"/>
                    <a:pt x="18" y="2628"/>
                    <a:pt x="0" y="3077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Rectangle 226"/>
            <p:cNvSpPr>
              <a:spLocks noChangeArrowheads="1"/>
            </p:cNvSpPr>
            <p:nvPr/>
          </p:nvSpPr>
          <p:spPr bwMode="auto">
            <a:xfrm>
              <a:off x="1813" y="2362"/>
              <a:ext cx="406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</a:rPr>
                <a:t>m&gt;0,7</a:t>
              </a:r>
              <a:endParaRPr lang="fr-FR" sz="1400"/>
            </a:p>
          </p:txBody>
        </p:sp>
        <p:sp>
          <p:nvSpPr>
            <p:cNvPr id="18" name="Text Box 228"/>
            <p:cNvSpPr txBox="1">
              <a:spLocks noChangeArrowheads="1"/>
            </p:cNvSpPr>
            <p:nvPr/>
          </p:nvSpPr>
          <p:spPr bwMode="auto">
            <a:xfrm>
              <a:off x="1698" y="3758"/>
              <a:ext cx="4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 u="sng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Black</a:t>
              </a:r>
            </a:p>
          </p:txBody>
        </p:sp>
      </p:grpSp>
      <p:grpSp>
        <p:nvGrpSpPr>
          <p:cNvPr id="19" name="Group 245"/>
          <p:cNvGrpSpPr>
            <a:grpSpLocks/>
          </p:cNvGrpSpPr>
          <p:nvPr/>
        </p:nvGrpSpPr>
        <p:grpSpPr bwMode="auto">
          <a:xfrm>
            <a:off x="5495925" y="3378200"/>
            <a:ext cx="3416300" cy="2954338"/>
            <a:chOff x="3462" y="2128"/>
            <a:chExt cx="2152" cy="1861"/>
          </a:xfrm>
        </p:grpSpPr>
        <p:sp>
          <p:nvSpPr>
            <p:cNvPr id="20" name="Line 232"/>
            <p:cNvSpPr>
              <a:spLocks noChangeShapeType="1"/>
            </p:cNvSpPr>
            <p:nvPr/>
          </p:nvSpPr>
          <p:spPr bwMode="auto">
            <a:xfrm>
              <a:off x="3522" y="2482"/>
              <a:ext cx="1935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Line 233"/>
            <p:cNvSpPr>
              <a:spLocks noChangeShapeType="1"/>
            </p:cNvSpPr>
            <p:nvPr/>
          </p:nvSpPr>
          <p:spPr bwMode="auto">
            <a:xfrm flipV="1">
              <a:off x="3741" y="2273"/>
              <a:ext cx="1" cy="118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Rectangle 234"/>
            <p:cNvSpPr>
              <a:spLocks noChangeArrowheads="1"/>
            </p:cNvSpPr>
            <p:nvPr/>
          </p:nvSpPr>
          <p:spPr bwMode="auto">
            <a:xfrm>
              <a:off x="3783" y="2128"/>
              <a:ext cx="157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Im</a:t>
              </a:r>
              <a:endParaRPr lang="fr-FR" sz="2400"/>
            </a:p>
          </p:txBody>
        </p:sp>
        <p:sp>
          <p:nvSpPr>
            <p:cNvPr id="23" name="Rectangle 235"/>
            <p:cNvSpPr>
              <a:spLocks noChangeArrowheads="1"/>
            </p:cNvSpPr>
            <p:nvPr/>
          </p:nvSpPr>
          <p:spPr bwMode="auto">
            <a:xfrm>
              <a:off x="5425" y="2311"/>
              <a:ext cx="18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Re</a:t>
              </a:r>
              <a:endParaRPr lang="fr-FR" sz="2400"/>
            </a:p>
          </p:txBody>
        </p:sp>
        <p:sp>
          <p:nvSpPr>
            <p:cNvPr id="24" name="Rectangle 236"/>
            <p:cNvSpPr>
              <a:spLocks noChangeArrowheads="1"/>
            </p:cNvSpPr>
            <p:nvPr/>
          </p:nvSpPr>
          <p:spPr bwMode="auto">
            <a:xfrm>
              <a:off x="5252" y="2479"/>
              <a:ext cx="231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200">
                  <a:solidFill>
                    <a:srgbClr val="FF0000"/>
                  </a:solidFill>
                </a:rPr>
                <a:t> = 0</a:t>
              </a:r>
            </a:p>
            <a:p>
              <a:endParaRPr lang="fr-FR" sz="2400"/>
            </a:p>
          </p:txBody>
        </p:sp>
        <p:sp>
          <p:nvSpPr>
            <p:cNvPr id="25" name="Rectangle 237"/>
            <p:cNvSpPr>
              <a:spLocks noChangeArrowheads="1"/>
            </p:cNvSpPr>
            <p:nvPr/>
          </p:nvSpPr>
          <p:spPr bwMode="auto">
            <a:xfrm>
              <a:off x="4350" y="2998"/>
              <a:ext cx="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FF0000"/>
                  </a:solidFill>
                </a:rPr>
                <a:t>m</a:t>
              </a:r>
              <a:endParaRPr lang="fr-FR" sz="2400"/>
            </a:p>
          </p:txBody>
        </p:sp>
        <p:sp>
          <p:nvSpPr>
            <p:cNvPr id="26" name="Rectangle 238"/>
            <p:cNvSpPr>
              <a:spLocks noChangeArrowheads="1"/>
            </p:cNvSpPr>
            <p:nvPr/>
          </p:nvSpPr>
          <p:spPr bwMode="auto">
            <a:xfrm>
              <a:off x="3586" y="3242"/>
              <a:ext cx="233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600" baseline="-25000">
                  <a:solidFill>
                    <a:srgbClr val="FF0000"/>
                  </a:solidFill>
                </a:rPr>
                <a:t>0</a:t>
              </a:r>
              <a:endParaRPr lang="fr-FR" sz="3200"/>
            </a:p>
          </p:txBody>
        </p:sp>
        <p:sp>
          <p:nvSpPr>
            <p:cNvPr id="27" name="Line 239"/>
            <p:cNvSpPr>
              <a:spLocks noChangeShapeType="1"/>
            </p:cNvSpPr>
            <p:nvPr/>
          </p:nvSpPr>
          <p:spPr bwMode="auto">
            <a:xfrm flipH="1">
              <a:off x="3685" y="3287"/>
              <a:ext cx="105" cy="40"/>
            </a:xfrm>
            <a:prstGeom prst="line">
              <a:avLst/>
            </a:prstGeom>
            <a:noFill/>
            <a:ln w="3175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240"/>
            <p:cNvSpPr>
              <a:spLocks/>
            </p:cNvSpPr>
            <p:nvPr/>
          </p:nvSpPr>
          <p:spPr bwMode="auto">
            <a:xfrm>
              <a:off x="3462" y="2478"/>
              <a:ext cx="1790" cy="1000"/>
            </a:xfrm>
            <a:custGeom>
              <a:avLst/>
              <a:gdLst>
                <a:gd name="T0" fmla="*/ 2 w 3424"/>
                <a:gd name="T1" fmla="*/ 0 h 2010"/>
                <a:gd name="T2" fmla="*/ 2 w 3424"/>
                <a:gd name="T3" fmla="*/ 0 h 2010"/>
                <a:gd name="T4" fmla="*/ 1 w 3424"/>
                <a:gd name="T5" fmla="*/ 0 h 2010"/>
                <a:gd name="T6" fmla="*/ 1 w 3424"/>
                <a:gd name="T7" fmla="*/ 0 h 2010"/>
                <a:gd name="T8" fmla="*/ 1 w 3424"/>
                <a:gd name="T9" fmla="*/ 1 h 2010"/>
                <a:gd name="T10" fmla="*/ 1 w 3424"/>
                <a:gd name="T11" fmla="*/ 2 h 2010"/>
                <a:gd name="T12" fmla="*/ 2 w 3424"/>
                <a:gd name="T13" fmla="*/ 3 h 2010"/>
                <a:gd name="T14" fmla="*/ 5 w 3424"/>
                <a:gd name="T15" fmla="*/ 3 h 2010"/>
                <a:gd name="T16" fmla="*/ 7 w 3424"/>
                <a:gd name="T17" fmla="*/ 3 h 2010"/>
                <a:gd name="T18" fmla="*/ 9 w 3424"/>
                <a:gd name="T19" fmla="*/ 2 h 2010"/>
                <a:gd name="T20" fmla="*/ 10 w 3424"/>
                <a:gd name="T21" fmla="*/ 1 h 2010"/>
                <a:gd name="T22" fmla="*/ 10 w 3424"/>
                <a:gd name="T23" fmla="*/ 0 h 201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424"/>
                <a:gd name="T37" fmla="*/ 0 h 2010"/>
                <a:gd name="T38" fmla="*/ 3424 w 3424"/>
                <a:gd name="T39" fmla="*/ 2010 h 201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424" h="2010">
                  <a:moveTo>
                    <a:pt x="534" y="5"/>
                  </a:moveTo>
                  <a:cubicBezTo>
                    <a:pt x="520" y="7"/>
                    <a:pt x="487" y="1"/>
                    <a:pt x="444" y="20"/>
                  </a:cubicBezTo>
                  <a:cubicBezTo>
                    <a:pt x="401" y="39"/>
                    <a:pt x="339" y="60"/>
                    <a:pt x="274" y="120"/>
                  </a:cubicBezTo>
                  <a:cubicBezTo>
                    <a:pt x="209" y="180"/>
                    <a:pt x="97" y="273"/>
                    <a:pt x="54" y="380"/>
                  </a:cubicBezTo>
                  <a:cubicBezTo>
                    <a:pt x="11" y="487"/>
                    <a:pt x="0" y="623"/>
                    <a:pt x="14" y="760"/>
                  </a:cubicBezTo>
                  <a:cubicBezTo>
                    <a:pt x="28" y="897"/>
                    <a:pt x="27" y="1040"/>
                    <a:pt x="137" y="1205"/>
                  </a:cubicBezTo>
                  <a:cubicBezTo>
                    <a:pt x="247" y="1370"/>
                    <a:pt x="436" y="1620"/>
                    <a:pt x="677" y="1753"/>
                  </a:cubicBezTo>
                  <a:cubicBezTo>
                    <a:pt x="918" y="1886"/>
                    <a:pt x="1274" y="1990"/>
                    <a:pt x="1584" y="2000"/>
                  </a:cubicBezTo>
                  <a:cubicBezTo>
                    <a:pt x="1894" y="2010"/>
                    <a:pt x="2272" y="1941"/>
                    <a:pt x="2537" y="1813"/>
                  </a:cubicBezTo>
                  <a:cubicBezTo>
                    <a:pt x="2802" y="1685"/>
                    <a:pt x="3031" y="1439"/>
                    <a:pt x="3174" y="1230"/>
                  </a:cubicBezTo>
                  <a:cubicBezTo>
                    <a:pt x="3317" y="1021"/>
                    <a:pt x="3364" y="765"/>
                    <a:pt x="3394" y="560"/>
                  </a:cubicBezTo>
                  <a:cubicBezTo>
                    <a:pt x="3424" y="355"/>
                    <a:pt x="3362" y="117"/>
                    <a:pt x="3354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Rectangle 241"/>
            <p:cNvSpPr>
              <a:spLocks noChangeArrowheads="1"/>
            </p:cNvSpPr>
            <p:nvPr/>
          </p:nvSpPr>
          <p:spPr bwMode="auto">
            <a:xfrm>
              <a:off x="5180" y="2350"/>
              <a:ext cx="9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>
                  <a:solidFill>
                    <a:srgbClr val="FF0000"/>
                  </a:solidFill>
                </a:rPr>
                <a:t>K</a:t>
              </a:r>
            </a:p>
            <a:p>
              <a:endParaRPr lang="fr-FR" sz="2400"/>
            </a:p>
          </p:txBody>
        </p:sp>
        <p:sp>
          <p:nvSpPr>
            <p:cNvPr id="30" name="Freeform 242"/>
            <p:cNvSpPr>
              <a:spLocks/>
            </p:cNvSpPr>
            <p:nvPr/>
          </p:nvSpPr>
          <p:spPr bwMode="auto">
            <a:xfrm>
              <a:off x="3608" y="2481"/>
              <a:ext cx="1608" cy="679"/>
            </a:xfrm>
            <a:custGeom>
              <a:avLst/>
              <a:gdLst>
                <a:gd name="T0" fmla="*/ 9 w 3074"/>
                <a:gd name="T1" fmla="*/ 0 h 1365"/>
                <a:gd name="T2" fmla="*/ 9 w 3074"/>
                <a:gd name="T3" fmla="*/ 0 h 1365"/>
                <a:gd name="T4" fmla="*/ 8 w 3074"/>
                <a:gd name="T5" fmla="*/ 1 h 1365"/>
                <a:gd name="T6" fmla="*/ 8 w 3074"/>
                <a:gd name="T7" fmla="*/ 1 h 1365"/>
                <a:gd name="T8" fmla="*/ 6 w 3074"/>
                <a:gd name="T9" fmla="*/ 2 h 1365"/>
                <a:gd name="T10" fmla="*/ 3 w 3074"/>
                <a:gd name="T11" fmla="*/ 2 h 1365"/>
                <a:gd name="T12" fmla="*/ 1 w 3074"/>
                <a:gd name="T13" fmla="*/ 1 h 1365"/>
                <a:gd name="T14" fmla="*/ 1 w 3074"/>
                <a:gd name="T15" fmla="*/ 1 h 1365"/>
                <a:gd name="T16" fmla="*/ 1 w 3074"/>
                <a:gd name="T17" fmla="*/ 0 h 1365"/>
                <a:gd name="T18" fmla="*/ 1 w 3074"/>
                <a:gd name="T19" fmla="*/ 0 h 13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74"/>
                <a:gd name="T31" fmla="*/ 0 h 1365"/>
                <a:gd name="T32" fmla="*/ 3074 w 3074"/>
                <a:gd name="T33" fmla="*/ 1365 h 136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74" h="1365">
                  <a:moveTo>
                    <a:pt x="3074" y="8"/>
                  </a:moveTo>
                  <a:cubicBezTo>
                    <a:pt x="3068" y="72"/>
                    <a:pt x="3066" y="277"/>
                    <a:pt x="3037" y="390"/>
                  </a:cubicBezTo>
                  <a:cubicBezTo>
                    <a:pt x="3008" y="503"/>
                    <a:pt x="2963" y="591"/>
                    <a:pt x="2902" y="683"/>
                  </a:cubicBezTo>
                  <a:cubicBezTo>
                    <a:pt x="2841" y="775"/>
                    <a:pt x="2814" y="841"/>
                    <a:pt x="2669" y="945"/>
                  </a:cubicBezTo>
                  <a:cubicBezTo>
                    <a:pt x="2524" y="1049"/>
                    <a:pt x="2337" y="1245"/>
                    <a:pt x="2032" y="1305"/>
                  </a:cubicBezTo>
                  <a:cubicBezTo>
                    <a:pt x="1727" y="1365"/>
                    <a:pt x="1148" y="1356"/>
                    <a:pt x="839" y="1305"/>
                  </a:cubicBezTo>
                  <a:cubicBezTo>
                    <a:pt x="530" y="1254"/>
                    <a:pt x="317" y="1113"/>
                    <a:pt x="179" y="998"/>
                  </a:cubicBezTo>
                  <a:cubicBezTo>
                    <a:pt x="41" y="883"/>
                    <a:pt x="28" y="744"/>
                    <a:pt x="14" y="615"/>
                  </a:cubicBezTo>
                  <a:cubicBezTo>
                    <a:pt x="0" y="486"/>
                    <a:pt x="58" y="327"/>
                    <a:pt x="97" y="225"/>
                  </a:cubicBezTo>
                  <a:cubicBezTo>
                    <a:pt x="136" y="123"/>
                    <a:pt x="216" y="47"/>
                    <a:pt x="247" y="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43"/>
            <p:cNvSpPr>
              <a:spLocks noChangeShapeType="1"/>
            </p:cNvSpPr>
            <p:nvPr/>
          </p:nvSpPr>
          <p:spPr bwMode="auto">
            <a:xfrm flipV="1">
              <a:off x="4414" y="3014"/>
              <a:ext cx="83" cy="101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 Box 244"/>
            <p:cNvSpPr txBox="1">
              <a:spLocks noChangeArrowheads="1"/>
            </p:cNvSpPr>
            <p:nvPr/>
          </p:nvSpPr>
          <p:spPr bwMode="auto">
            <a:xfrm>
              <a:off x="4247" y="3758"/>
              <a:ext cx="5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i="1" u="sng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Nyquist</a:t>
              </a:r>
            </a:p>
          </p:txBody>
        </p:sp>
      </p:grpSp>
      <p:graphicFrame>
        <p:nvGraphicFramePr>
          <p:cNvPr id="33" name="Object 129"/>
          <p:cNvGraphicFramePr>
            <a:graphicFrameLocks noChangeAspect="1"/>
          </p:cNvGraphicFramePr>
          <p:nvPr/>
        </p:nvGraphicFramePr>
        <p:xfrm>
          <a:off x="1744663" y="1493838"/>
          <a:ext cx="264160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600" imgH="647700" progId="Equation.DSMT4">
                  <p:embed/>
                </p:oleObj>
              </mc:Choice>
              <mc:Fallback>
                <p:oleObj name="Equation" r:id="rId2" imgW="17526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1493838"/>
                        <a:ext cx="2641600" cy="982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31"/>
          <p:cNvSpPr txBox="1">
            <a:spLocks noChangeArrowheads="1"/>
          </p:cNvSpPr>
          <p:nvPr/>
        </p:nvSpPr>
        <p:spPr bwMode="auto">
          <a:xfrm>
            <a:off x="4716463" y="1533525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l-NL" b="1" i="1" dirty="0" err="1">
                <a:solidFill>
                  <a:srgbClr val="0000FF"/>
                </a:solidFill>
              </a:rPr>
              <a:t>G</a:t>
            </a:r>
            <a:r>
              <a:rPr lang="nl-NL" b="1" i="1" baseline="-25000" dirty="0" err="1">
                <a:solidFill>
                  <a:srgbClr val="0000FF"/>
                </a:solidFill>
              </a:rPr>
              <a:t>dB</a:t>
            </a:r>
            <a:r>
              <a:rPr lang="nl-NL" b="1" i="1" dirty="0">
                <a:solidFill>
                  <a:srgbClr val="0000FF"/>
                </a:solidFill>
              </a:rPr>
              <a:t> = 20 log K - 10 log[(1-u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)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 + 4m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]</a:t>
            </a:r>
            <a:r>
              <a:rPr lang="fr-FR" b="1" i="1" dirty="0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35" name="Groupe 34"/>
          <p:cNvGrpSpPr/>
          <p:nvPr/>
        </p:nvGrpSpPr>
        <p:grpSpPr>
          <a:xfrm>
            <a:off x="4805363" y="1905000"/>
            <a:ext cx="3794125" cy="939325"/>
            <a:chOff x="4805363" y="1905000"/>
            <a:chExt cx="3794125" cy="939325"/>
          </a:xfrm>
        </p:grpSpPr>
        <p:grpSp>
          <p:nvGrpSpPr>
            <p:cNvPr id="36" name="Group 210"/>
            <p:cNvGrpSpPr>
              <a:grpSpLocks/>
            </p:cNvGrpSpPr>
            <p:nvPr/>
          </p:nvGrpSpPr>
          <p:grpSpPr bwMode="auto">
            <a:xfrm>
              <a:off x="4813300" y="1905000"/>
              <a:ext cx="3786188" cy="766763"/>
              <a:chOff x="3032" y="1200"/>
              <a:chExt cx="2385" cy="483"/>
            </a:xfrm>
          </p:grpSpPr>
          <p:graphicFrame>
            <p:nvGraphicFramePr>
              <p:cNvPr id="38" name="Object 132"/>
              <p:cNvGraphicFramePr>
                <a:graphicFrameLocks noChangeAspect="1"/>
              </p:cNvGraphicFramePr>
              <p:nvPr/>
            </p:nvGraphicFramePr>
            <p:xfrm>
              <a:off x="3032" y="1200"/>
              <a:ext cx="1334" cy="4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129810" imgH="406224" progId="Equation.DSMT4">
                      <p:embed/>
                    </p:oleObj>
                  </mc:Choice>
                  <mc:Fallback>
                    <p:oleObj name="Equation" r:id="rId4" imgW="1129810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2" y="1200"/>
                            <a:ext cx="1334" cy="4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134"/>
              <p:cNvGraphicFramePr>
                <a:graphicFrameLocks noChangeAspect="1"/>
              </p:cNvGraphicFramePr>
              <p:nvPr/>
            </p:nvGraphicFramePr>
            <p:xfrm>
              <a:off x="4591" y="1202"/>
              <a:ext cx="826" cy="4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698197" imgH="406224" progId="Equation.DSMT4">
                      <p:embed/>
                    </p:oleObj>
                  </mc:Choice>
                  <mc:Fallback>
                    <p:oleObj name="Equation" r:id="rId6" imgW="698197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91" y="1202"/>
                            <a:ext cx="826" cy="4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37" name="ZoneTexte 36"/>
            <p:cNvSpPr txBox="1"/>
            <p:nvPr/>
          </p:nvSpPr>
          <p:spPr>
            <a:xfrm>
              <a:off x="4805363" y="2474993"/>
              <a:ext cx="105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9933"/>
                  </a:solidFill>
                </a:rPr>
                <a:t>Si u&lt;1 !!!</a:t>
              </a:r>
            </a:p>
          </p:txBody>
        </p:sp>
      </p:grp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41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pSp>
        <p:nvGrpSpPr>
          <p:cNvPr id="42" name="Groupe 41"/>
          <p:cNvGrpSpPr/>
          <p:nvPr/>
        </p:nvGrpSpPr>
        <p:grpSpPr>
          <a:xfrm>
            <a:off x="1460500" y="2794000"/>
            <a:ext cx="7451726" cy="3538539"/>
            <a:chOff x="4368800" y="3384709"/>
            <a:chExt cx="4641850" cy="3098641"/>
          </a:xfrm>
        </p:grpSpPr>
        <p:sp>
          <p:nvSpPr>
            <p:cNvPr id="43" name="Rectangle à coins arrondis 42"/>
            <p:cNvSpPr/>
            <p:nvPr/>
          </p:nvSpPr>
          <p:spPr>
            <a:xfrm>
              <a:off x="4368800" y="3448209"/>
              <a:ext cx="4641850" cy="3035141"/>
            </a:xfrm>
            <a:prstGeom prst="round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6240462" y="3384709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Pour info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116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</a:t>
            </a:r>
          </a:p>
        </p:txBody>
      </p:sp>
      <p:graphicFrame>
        <p:nvGraphicFramePr>
          <p:cNvPr id="4" name="Object 129"/>
          <p:cNvGraphicFramePr>
            <a:graphicFrameLocks noChangeAspect="1"/>
          </p:cNvGraphicFramePr>
          <p:nvPr/>
        </p:nvGraphicFramePr>
        <p:xfrm>
          <a:off x="1744663" y="1493838"/>
          <a:ext cx="264160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52600" imgH="647700" progId="Equation.DSMT4">
                  <p:embed/>
                </p:oleObj>
              </mc:Choice>
              <mc:Fallback>
                <p:oleObj name="Equation" r:id="rId2" imgW="1752600" imgH="647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1493838"/>
                        <a:ext cx="2641600" cy="9826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131"/>
          <p:cNvSpPr txBox="1">
            <a:spLocks noChangeArrowheads="1"/>
          </p:cNvSpPr>
          <p:nvPr/>
        </p:nvSpPr>
        <p:spPr bwMode="auto">
          <a:xfrm>
            <a:off x="4716463" y="1533525"/>
            <a:ext cx="40338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nl-NL" b="1" i="1" dirty="0" err="1">
                <a:solidFill>
                  <a:srgbClr val="0000FF"/>
                </a:solidFill>
              </a:rPr>
              <a:t>G</a:t>
            </a:r>
            <a:r>
              <a:rPr lang="nl-NL" b="1" i="1" baseline="-25000" dirty="0" err="1">
                <a:solidFill>
                  <a:srgbClr val="0000FF"/>
                </a:solidFill>
              </a:rPr>
              <a:t>dB</a:t>
            </a:r>
            <a:r>
              <a:rPr lang="nl-NL" b="1" i="1" dirty="0">
                <a:solidFill>
                  <a:srgbClr val="0000FF"/>
                </a:solidFill>
              </a:rPr>
              <a:t> = 20 log K - 10 log[(1-u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)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 + 4m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u</a:t>
            </a:r>
            <a:r>
              <a:rPr lang="nl-NL" b="1" i="1" baseline="30000" dirty="0">
                <a:solidFill>
                  <a:srgbClr val="0000FF"/>
                </a:solidFill>
              </a:rPr>
              <a:t>2</a:t>
            </a:r>
            <a:r>
              <a:rPr lang="nl-NL" b="1" i="1" dirty="0">
                <a:solidFill>
                  <a:srgbClr val="0000FF"/>
                </a:solidFill>
              </a:rPr>
              <a:t>]</a:t>
            </a:r>
            <a:r>
              <a:rPr lang="fr-FR" b="1" i="1" dirty="0">
                <a:solidFill>
                  <a:srgbClr val="0000FF"/>
                </a:solidFill>
              </a:rPr>
              <a:t> 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4805363" y="1905000"/>
            <a:ext cx="3794125" cy="939325"/>
            <a:chOff x="4805363" y="1905000"/>
            <a:chExt cx="3794125" cy="939325"/>
          </a:xfrm>
        </p:grpSpPr>
        <p:grpSp>
          <p:nvGrpSpPr>
            <p:cNvPr id="7" name="Group 210"/>
            <p:cNvGrpSpPr>
              <a:grpSpLocks/>
            </p:cNvGrpSpPr>
            <p:nvPr/>
          </p:nvGrpSpPr>
          <p:grpSpPr bwMode="auto">
            <a:xfrm>
              <a:off x="4813300" y="1905000"/>
              <a:ext cx="3786188" cy="766763"/>
              <a:chOff x="3032" y="1200"/>
              <a:chExt cx="2385" cy="483"/>
            </a:xfrm>
          </p:grpSpPr>
          <p:graphicFrame>
            <p:nvGraphicFramePr>
              <p:cNvPr id="9" name="Object 132"/>
              <p:cNvGraphicFramePr>
                <a:graphicFrameLocks noChangeAspect="1"/>
              </p:cNvGraphicFramePr>
              <p:nvPr/>
            </p:nvGraphicFramePr>
            <p:xfrm>
              <a:off x="3032" y="1200"/>
              <a:ext cx="1334" cy="4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129810" imgH="406224" progId="Equation.DSMT4">
                      <p:embed/>
                    </p:oleObj>
                  </mc:Choice>
                  <mc:Fallback>
                    <p:oleObj name="Equation" r:id="rId4" imgW="1129810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32" y="1200"/>
                            <a:ext cx="1334" cy="4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" name="Object 134"/>
              <p:cNvGraphicFramePr>
                <a:graphicFrameLocks noChangeAspect="1"/>
              </p:cNvGraphicFramePr>
              <p:nvPr/>
            </p:nvGraphicFramePr>
            <p:xfrm>
              <a:off x="4591" y="1202"/>
              <a:ext cx="826" cy="4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698197" imgH="406224" progId="Equation.DSMT4">
                      <p:embed/>
                    </p:oleObj>
                  </mc:Choice>
                  <mc:Fallback>
                    <p:oleObj name="Equation" r:id="rId6" imgW="698197" imgH="406224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91" y="1202"/>
                            <a:ext cx="826" cy="48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8" name="ZoneTexte 7"/>
            <p:cNvSpPr txBox="1"/>
            <p:nvPr/>
          </p:nvSpPr>
          <p:spPr>
            <a:xfrm>
              <a:off x="4805363" y="2474993"/>
              <a:ext cx="1050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9933"/>
                  </a:solidFill>
                </a:rPr>
                <a:t>Si u&lt;1 !!!</a:t>
              </a:r>
            </a:p>
          </p:txBody>
        </p:sp>
      </p:grpSp>
      <p:grpSp>
        <p:nvGrpSpPr>
          <p:cNvPr id="11" name="Group 186"/>
          <p:cNvGrpSpPr>
            <a:grpSpLocks/>
          </p:cNvGrpSpPr>
          <p:nvPr/>
        </p:nvGrpSpPr>
        <p:grpSpPr bwMode="auto">
          <a:xfrm>
            <a:off x="2951162" y="2855913"/>
            <a:ext cx="3849688" cy="3552825"/>
            <a:chOff x="824" y="1799"/>
            <a:chExt cx="2425" cy="2238"/>
          </a:xfrm>
        </p:grpSpPr>
        <p:sp>
          <p:nvSpPr>
            <p:cNvPr id="12" name="Line 137"/>
            <p:cNvSpPr>
              <a:spLocks noChangeShapeType="1"/>
            </p:cNvSpPr>
            <p:nvPr/>
          </p:nvSpPr>
          <p:spPr bwMode="auto">
            <a:xfrm>
              <a:off x="1263" y="1919"/>
              <a:ext cx="1" cy="101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Line 138"/>
            <p:cNvSpPr>
              <a:spLocks noChangeShapeType="1"/>
            </p:cNvSpPr>
            <p:nvPr/>
          </p:nvSpPr>
          <p:spPr bwMode="auto">
            <a:xfrm>
              <a:off x="1136" y="2588"/>
              <a:ext cx="2089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Rectangle 139"/>
            <p:cNvSpPr>
              <a:spLocks noChangeArrowheads="1"/>
            </p:cNvSpPr>
            <p:nvPr/>
          </p:nvSpPr>
          <p:spPr bwMode="auto">
            <a:xfrm>
              <a:off x="1072" y="1799"/>
              <a:ext cx="18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G</a:t>
              </a:r>
              <a:r>
                <a:rPr lang="fr-FR" sz="1000"/>
                <a:t>dB</a:t>
              </a:r>
              <a:r>
                <a:rPr lang="fr-FR" sz="1600"/>
                <a:t> </a:t>
              </a:r>
              <a:endParaRPr lang="fr-FR" sz="2400"/>
            </a:p>
          </p:txBody>
        </p:sp>
        <p:sp>
          <p:nvSpPr>
            <p:cNvPr id="15" name="Rectangle 140"/>
            <p:cNvSpPr>
              <a:spLocks noChangeArrowheads="1"/>
            </p:cNvSpPr>
            <p:nvPr/>
          </p:nvSpPr>
          <p:spPr bwMode="auto">
            <a:xfrm>
              <a:off x="3098" y="2420"/>
              <a:ext cx="103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</a:t>
              </a:r>
              <a:endParaRPr lang="fr-FR" sz="2400"/>
            </a:p>
          </p:txBody>
        </p:sp>
        <p:sp>
          <p:nvSpPr>
            <p:cNvPr id="16" name="Rectangle 141"/>
            <p:cNvSpPr>
              <a:spLocks noChangeArrowheads="1"/>
            </p:cNvSpPr>
            <p:nvPr/>
          </p:nvSpPr>
          <p:spPr bwMode="auto">
            <a:xfrm>
              <a:off x="1205" y="2491"/>
              <a:ext cx="54" cy="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200"/>
                <a:t>1</a:t>
              </a:r>
              <a:endParaRPr lang="fr-FR"/>
            </a:p>
          </p:txBody>
        </p:sp>
        <p:sp>
          <p:nvSpPr>
            <p:cNvPr id="17" name="Line 142"/>
            <p:cNvSpPr>
              <a:spLocks noChangeShapeType="1"/>
            </p:cNvSpPr>
            <p:nvPr/>
          </p:nvSpPr>
          <p:spPr bwMode="auto">
            <a:xfrm>
              <a:off x="1127" y="2279"/>
              <a:ext cx="8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Line 143"/>
            <p:cNvSpPr>
              <a:spLocks noChangeShapeType="1"/>
            </p:cNvSpPr>
            <p:nvPr/>
          </p:nvSpPr>
          <p:spPr bwMode="auto">
            <a:xfrm>
              <a:off x="2010" y="2279"/>
              <a:ext cx="971" cy="7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Rectangle 144"/>
            <p:cNvSpPr>
              <a:spLocks noChangeArrowheads="1"/>
            </p:cNvSpPr>
            <p:nvPr/>
          </p:nvSpPr>
          <p:spPr bwMode="auto">
            <a:xfrm>
              <a:off x="824" y="2140"/>
              <a:ext cx="53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20 log K</a:t>
              </a:r>
            </a:p>
          </p:txBody>
        </p:sp>
        <p:sp>
          <p:nvSpPr>
            <p:cNvPr id="20" name="Line 145"/>
            <p:cNvSpPr>
              <a:spLocks noChangeShapeType="1"/>
            </p:cNvSpPr>
            <p:nvPr/>
          </p:nvSpPr>
          <p:spPr bwMode="auto">
            <a:xfrm>
              <a:off x="2010" y="2269"/>
              <a:ext cx="0" cy="112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Rectangle 146"/>
            <p:cNvSpPr>
              <a:spLocks noChangeArrowheads="1"/>
            </p:cNvSpPr>
            <p:nvPr/>
          </p:nvSpPr>
          <p:spPr bwMode="auto">
            <a:xfrm>
              <a:off x="2023" y="2557"/>
              <a:ext cx="233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 dirty="0">
                  <a:sym typeface="Symbol" pitchFamily="18" charset="2"/>
                </a:rPr>
                <a:t></a:t>
              </a:r>
              <a:r>
                <a:rPr lang="fr-FR" sz="1400" baseline="-25000" dirty="0"/>
                <a:t>0</a:t>
              </a:r>
              <a:endParaRPr lang="fr-FR" sz="1400" dirty="0"/>
            </a:p>
          </p:txBody>
        </p:sp>
        <p:sp>
          <p:nvSpPr>
            <p:cNvPr id="22" name="Line 147"/>
            <p:cNvSpPr>
              <a:spLocks noChangeShapeType="1"/>
            </p:cNvSpPr>
            <p:nvPr/>
          </p:nvSpPr>
          <p:spPr bwMode="auto">
            <a:xfrm>
              <a:off x="1292" y="3265"/>
              <a:ext cx="1" cy="70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arrow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148"/>
            <p:cNvSpPr>
              <a:spLocks noChangeShapeType="1"/>
            </p:cNvSpPr>
            <p:nvPr/>
          </p:nvSpPr>
          <p:spPr bwMode="auto">
            <a:xfrm>
              <a:off x="1156" y="3395"/>
              <a:ext cx="2093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Line 149"/>
            <p:cNvSpPr>
              <a:spLocks noChangeShapeType="1"/>
            </p:cNvSpPr>
            <p:nvPr/>
          </p:nvSpPr>
          <p:spPr bwMode="auto">
            <a:xfrm>
              <a:off x="1156" y="3395"/>
              <a:ext cx="2093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 type="none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Rectangle 150"/>
            <p:cNvSpPr>
              <a:spLocks noChangeArrowheads="1"/>
            </p:cNvSpPr>
            <p:nvPr/>
          </p:nvSpPr>
          <p:spPr bwMode="auto">
            <a:xfrm>
              <a:off x="3113" y="3227"/>
              <a:ext cx="132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/>
                <a:t> </a:t>
              </a:r>
              <a:r>
                <a:rPr lang="fr-FR" sz="1600">
                  <a:sym typeface="Symbol" pitchFamily="18" charset="2"/>
                </a:rPr>
                <a:t></a:t>
              </a:r>
              <a:endParaRPr lang="fr-FR" sz="2400"/>
            </a:p>
          </p:txBody>
        </p:sp>
        <p:sp>
          <p:nvSpPr>
            <p:cNvPr id="26" name="Rectangle 151"/>
            <p:cNvSpPr>
              <a:spLocks noChangeArrowheads="1"/>
            </p:cNvSpPr>
            <p:nvPr/>
          </p:nvSpPr>
          <p:spPr bwMode="auto">
            <a:xfrm>
              <a:off x="1211" y="3124"/>
              <a:ext cx="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600">
                  <a:sym typeface="Symbol" pitchFamily="18" charset="2"/>
                </a:rPr>
                <a:t></a:t>
              </a:r>
              <a:r>
                <a:rPr lang="fr-FR" sz="1600"/>
                <a:t> </a:t>
              </a:r>
              <a:endParaRPr lang="fr-FR" sz="2400"/>
            </a:p>
          </p:txBody>
        </p:sp>
        <p:sp>
          <p:nvSpPr>
            <p:cNvPr id="27" name="Line 152"/>
            <p:cNvSpPr>
              <a:spLocks noChangeShapeType="1"/>
            </p:cNvSpPr>
            <p:nvPr/>
          </p:nvSpPr>
          <p:spPr bwMode="auto">
            <a:xfrm>
              <a:off x="1214" y="3395"/>
              <a:ext cx="79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Line 153"/>
            <p:cNvSpPr>
              <a:spLocks noChangeShapeType="1"/>
            </p:cNvSpPr>
            <p:nvPr/>
          </p:nvSpPr>
          <p:spPr bwMode="auto">
            <a:xfrm>
              <a:off x="1214" y="3395"/>
              <a:ext cx="796" cy="1"/>
            </a:xfrm>
            <a:prstGeom prst="line">
              <a:avLst/>
            </a:prstGeom>
            <a:noFill/>
            <a:ln w="12700" cap="rnd">
              <a:solidFill>
                <a:srgbClr val="0000FF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Line 154"/>
            <p:cNvSpPr>
              <a:spLocks noChangeShapeType="1"/>
            </p:cNvSpPr>
            <p:nvPr/>
          </p:nvSpPr>
          <p:spPr bwMode="auto">
            <a:xfrm>
              <a:off x="2010" y="3395"/>
              <a:ext cx="0" cy="5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155"/>
            <p:cNvSpPr>
              <a:spLocks noChangeShapeType="1"/>
            </p:cNvSpPr>
            <p:nvPr/>
          </p:nvSpPr>
          <p:spPr bwMode="auto">
            <a:xfrm>
              <a:off x="2010" y="3395"/>
              <a:ext cx="0" cy="5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156"/>
            <p:cNvSpPr>
              <a:spLocks noChangeShapeType="1"/>
            </p:cNvSpPr>
            <p:nvPr/>
          </p:nvSpPr>
          <p:spPr bwMode="auto">
            <a:xfrm>
              <a:off x="2010" y="3937"/>
              <a:ext cx="103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157"/>
            <p:cNvSpPr>
              <a:spLocks noChangeShapeType="1"/>
            </p:cNvSpPr>
            <p:nvPr/>
          </p:nvSpPr>
          <p:spPr bwMode="auto">
            <a:xfrm>
              <a:off x="2010" y="3937"/>
              <a:ext cx="103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Line 158"/>
            <p:cNvSpPr>
              <a:spLocks noChangeShapeType="1"/>
            </p:cNvSpPr>
            <p:nvPr/>
          </p:nvSpPr>
          <p:spPr bwMode="auto">
            <a:xfrm flipH="1">
              <a:off x="1292" y="3661"/>
              <a:ext cx="713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Line 159"/>
            <p:cNvSpPr>
              <a:spLocks noChangeShapeType="1"/>
            </p:cNvSpPr>
            <p:nvPr/>
          </p:nvSpPr>
          <p:spPr bwMode="auto">
            <a:xfrm flipH="1">
              <a:off x="1292" y="3661"/>
              <a:ext cx="713" cy="1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Line 160"/>
            <p:cNvSpPr>
              <a:spLocks noChangeShapeType="1"/>
            </p:cNvSpPr>
            <p:nvPr/>
          </p:nvSpPr>
          <p:spPr bwMode="auto">
            <a:xfrm flipH="1">
              <a:off x="1297" y="3937"/>
              <a:ext cx="713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161"/>
            <p:cNvSpPr>
              <a:spLocks noChangeShapeType="1"/>
            </p:cNvSpPr>
            <p:nvPr/>
          </p:nvSpPr>
          <p:spPr bwMode="auto">
            <a:xfrm flipH="1">
              <a:off x="1297" y="3937"/>
              <a:ext cx="713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Rectangle 162"/>
            <p:cNvSpPr>
              <a:spLocks noChangeArrowheads="1"/>
            </p:cNvSpPr>
            <p:nvPr/>
          </p:nvSpPr>
          <p:spPr bwMode="auto">
            <a:xfrm>
              <a:off x="1093" y="3585"/>
              <a:ext cx="323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-90°</a:t>
              </a:r>
            </a:p>
          </p:txBody>
        </p:sp>
        <p:sp>
          <p:nvSpPr>
            <p:cNvPr id="38" name="Rectangle 163"/>
            <p:cNvSpPr>
              <a:spLocks noChangeArrowheads="1"/>
            </p:cNvSpPr>
            <p:nvPr/>
          </p:nvSpPr>
          <p:spPr bwMode="auto">
            <a:xfrm>
              <a:off x="1033" y="3856"/>
              <a:ext cx="360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/>
                <a:t>-180°</a:t>
              </a:r>
            </a:p>
          </p:txBody>
        </p:sp>
        <p:sp>
          <p:nvSpPr>
            <p:cNvPr id="39" name="Rectangle 164"/>
            <p:cNvSpPr>
              <a:spLocks noChangeArrowheads="1"/>
            </p:cNvSpPr>
            <p:nvPr/>
          </p:nvSpPr>
          <p:spPr bwMode="auto">
            <a:xfrm rot="2477967">
              <a:off x="2496" y="2803"/>
              <a:ext cx="747" cy="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100" b="1" dirty="0">
                  <a:solidFill>
                    <a:srgbClr val="0000FF"/>
                  </a:solidFill>
                </a:rPr>
                <a:t>(-2) ou -40dB/</a:t>
              </a:r>
              <a:r>
                <a:rPr lang="fr-FR" sz="1100" b="1" dirty="0" err="1">
                  <a:solidFill>
                    <a:srgbClr val="0000FF"/>
                  </a:solidFill>
                </a:rPr>
                <a:t>dec</a:t>
              </a:r>
              <a:endParaRPr lang="fr-FR" sz="1100" b="1" dirty="0"/>
            </a:p>
          </p:txBody>
        </p:sp>
        <p:sp>
          <p:nvSpPr>
            <p:cNvPr id="40" name="Rectangle 166"/>
            <p:cNvSpPr>
              <a:spLocks noChangeArrowheads="1"/>
            </p:cNvSpPr>
            <p:nvPr/>
          </p:nvSpPr>
          <p:spPr bwMode="auto">
            <a:xfrm>
              <a:off x="2398" y="3689"/>
              <a:ext cx="9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 dirty="0">
                  <a:solidFill>
                    <a:srgbClr val="FF0000"/>
                  </a:solidFill>
                </a:rPr>
                <a:t>m</a:t>
              </a:r>
              <a:endParaRPr lang="fr-FR" sz="1400" dirty="0"/>
            </a:p>
          </p:txBody>
        </p:sp>
        <p:sp>
          <p:nvSpPr>
            <p:cNvPr id="41" name="Freeform 170"/>
            <p:cNvSpPr>
              <a:spLocks/>
            </p:cNvSpPr>
            <p:nvPr/>
          </p:nvSpPr>
          <p:spPr bwMode="auto">
            <a:xfrm>
              <a:off x="1141" y="2285"/>
              <a:ext cx="1834" cy="786"/>
            </a:xfrm>
            <a:custGeom>
              <a:avLst/>
              <a:gdLst>
                <a:gd name="T0" fmla="*/ 0 w 3760"/>
                <a:gd name="T1" fmla="*/ 0 h 1628"/>
                <a:gd name="T2" fmla="*/ 1 w 3760"/>
                <a:gd name="T3" fmla="*/ 0 h 1628"/>
                <a:gd name="T4" fmla="*/ 3 w 3760"/>
                <a:gd name="T5" fmla="*/ 0 h 1628"/>
                <a:gd name="T6" fmla="*/ 6 w 3760"/>
                <a:gd name="T7" fmla="*/ 2 h 16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760"/>
                <a:gd name="T13" fmla="*/ 0 h 1628"/>
                <a:gd name="T14" fmla="*/ 3760 w 3760"/>
                <a:gd name="T15" fmla="*/ 1628 h 16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760" h="1628">
                  <a:moveTo>
                    <a:pt x="0" y="18"/>
                  </a:moveTo>
                  <a:cubicBezTo>
                    <a:pt x="378" y="14"/>
                    <a:pt x="758" y="0"/>
                    <a:pt x="1100" y="58"/>
                  </a:cubicBezTo>
                  <a:cubicBezTo>
                    <a:pt x="1442" y="116"/>
                    <a:pt x="1607" y="106"/>
                    <a:pt x="2050" y="368"/>
                  </a:cubicBezTo>
                  <a:cubicBezTo>
                    <a:pt x="2493" y="630"/>
                    <a:pt x="3404" y="1366"/>
                    <a:pt x="3760" y="1628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Rectangle 172"/>
            <p:cNvSpPr>
              <a:spLocks noChangeArrowheads="1"/>
            </p:cNvSpPr>
            <p:nvPr/>
          </p:nvSpPr>
          <p:spPr bwMode="auto">
            <a:xfrm>
              <a:off x="2019" y="3241"/>
              <a:ext cx="255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ym typeface="Symbol" pitchFamily="18" charset="2"/>
                </a:rPr>
                <a:t></a:t>
              </a:r>
              <a:r>
                <a:rPr lang="fr-FR" sz="1400" baseline="-25000"/>
                <a:t>0</a:t>
              </a:r>
              <a:endParaRPr lang="fr-FR" sz="1400"/>
            </a:p>
          </p:txBody>
        </p:sp>
        <p:sp>
          <p:nvSpPr>
            <p:cNvPr id="43" name="Freeform 175"/>
            <p:cNvSpPr>
              <a:spLocks/>
            </p:cNvSpPr>
            <p:nvPr/>
          </p:nvSpPr>
          <p:spPr bwMode="auto">
            <a:xfrm>
              <a:off x="1214" y="3448"/>
              <a:ext cx="791" cy="218"/>
            </a:xfrm>
            <a:custGeom>
              <a:avLst/>
              <a:gdLst>
                <a:gd name="T0" fmla="*/ 0 w 1620"/>
                <a:gd name="T1" fmla="*/ 0 h 450"/>
                <a:gd name="T2" fmla="*/ 1 w 1620"/>
                <a:gd name="T3" fmla="*/ 0 h 450"/>
                <a:gd name="T4" fmla="*/ 2 w 1620"/>
                <a:gd name="T5" fmla="*/ 0 h 450"/>
                <a:gd name="T6" fmla="*/ 0 60000 65536"/>
                <a:gd name="T7" fmla="*/ 0 60000 65536"/>
                <a:gd name="T8" fmla="*/ 0 60000 65536"/>
                <a:gd name="T9" fmla="*/ 0 w 1620"/>
                <a:gd name="T10" fmla="*/ 0 h 450"/>
                <a:gd name="T11" fmla="*/ 1620 w 1620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0" h="450">
                  <a:moveTo>
                    <a:pt x="0" y="0"/>
                  </a:moveTo>
                  <a:cubicBezTo>
                    <a:pt x="260" y="32"/>
                    <a:pt x="520" y="65"/>
                    <a:pt x="790" y="140"/>
                  </a:cubicBezTo>
                  <a:cubicBezTo>
                    <a:pt x="1060" y="215"/>
                    <a:pt x="1340" y="332"/>
                    <a:pt x="1620" y="450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176"/>
            <p:cNvSpPr>
              <a:spLocks/>
            </p:cNvSpPr>
            <p:nvPr/>
          </p:nvSpPr>
          <p:spPr bwMode="auto">
            <a:xfrm flipH="1" flipV="1">
              <a:off x="2005" y="3671"/>
              <a:ext cx="790" cy="217"/>
            </a:xfrm>
            <a:custGeom>
              <a:avLst/>
              <a:gdLst>
                <a:gd name="T0" fmla="*/ 0 w 1620"/>
                <a:gd name="T1" fmla="*/ 0 h 450"/>
                <a:gd name="T2" fmla="*/ 1 w 1620"/>
                <a:gd name="T3" fmla="*/ 0 h 450"/>
                <a:gd name="T4" fmla="*/ 2 w 1620"/>
                <a:gd name="T5" fmla="*/ 0 h 450"/>
                <a:gd name="T6" fmla="*/ 0 60000 65536"/>
                <a:gd name="T7" fmla="*/ 0 60000 65536"/>
                <a:gd name="T8" fmla="*/ 0 60000 65536"/>
                <a:gd name="T9" fmla="*/ 0 w 1620"/>
                <a:gd name="T10" fmla="*/ 0 h 450"/>
                <a:gd name="T11" fmla="*/ 1620 w 1620"/>
                <a:gd name="T12" fmla="*/ 450 h 45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20" h="450">
                  <a:moveTo>
                    <a:pt x="0" y="0"/>
                  </a:moveTo>
                  <a:cubicBezTo>
                    <a:pt x="260" y="32"/>
                    <a:pt x="520" y="65"/>
                    <a:pt x="790" y="140"/>
                  </a:cubicBezTo>
                  <a:cubicBezTo>
                    <a:pt x="1060" y="215"/>
                    <a:pt x="1340" y="332"/>
                    <a:pt x="1620" y="450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Line 177"/>
            <p:cNvSpPr>
              <a:spLocks noChangeShapeType="1"/>
            </p:cNvSpPr>
            <p:nvPr/>
          </p:nvSpPr>
          <p:spPr bwMode="auto">
            <a:xfrm flipV="1">
              <a:off x="2492" y="3709"/>
              <a:ext cx="49" cy="11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46" name="Object 180"/>
            <p:cNvGraphicFramePr>
              <a:graphicFrameLocks noChangeAspect="1"/>
            </p:cNvGraphicFramePr>
            <p:nvPr/>
          </p:nvGraphicFramePr>
          <p:xfrm>
            <a:off x="1426" y="2307"/>
            <a:ext cx="28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57002" imgH="393529" progId="Equation.DSMT4">
                    <p:embed/>
                  </p:oleObj>
                </mc:Choice>
                <mc:Fallback>
                  <p:oleObj name="Equation" r:id="rId8" imgW="457002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6" y="2307"/>
                          <a:ext cx="28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" name="Text Box 208"/>
          <p:cNvSpPr txBox="1">
            <a:spLocks noChangeArrowheads="1"/>
          </p:cNvSpPr>
          <p:nvPr/>
        </p:nvSpPr>
        <p:spPr bwMode="auto">
          <a:xfrm>
            <a:off x="6771481" y="3054350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Bode</a:t>
            </a:r>
          </a:p>
        </p:txBody>
      </p:sp>
      <p:grpSp>
        <p:nvGrpSpPr>
          <p:cNvPr id="64" name="Group 185"/>
          <p:cNvGrpSpPr>
            <a:grpSpLocks/>
          </p:cNvGrpSpPr>
          <p:nvPr/>
        </p:nvGrpSpPr>
        <p:grpSpPr bwMode="auto">
          <a:xfrm>
            <a:off x="3516312" y="2911475"/>
            <a:ext cx="2827338" cy="3300413"/>
            <a:chOff x="1180" y="1834"/>
            <a:chExt cx="1781" cy="2079"/>
          </a:xfrm>
        </p:grpSpPr>
        <p:sp>
          <p:nvSpPr>
            <p:cNvPr id="65" name="Line 168"/>
            <p:cNvSpPr>
              <a:spLocks noChangeShapeType="1"/>
            </p:cNvSpPr>
            <p:nvPr/>
          </p:nvSpPr>
          <p:spPr bwMode="auto">
            <a:xfrm>
              <a:off x="1936" y="1834"/>
              <a:ext cx="1" cy="755"/>
            </a:xfrm>
            <a:prstGeom prst="line">
              <a:avLst/>
            </a:prstGeom>
            <a:noFill/>
            <a:ln w="6350">
              <a:solidFill>
                <a:srgbClr val="FF0000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Rectangle 169"/>
            <p:cNvSpPr>
              <a:spLocks noChangeArrowheads="1"/>
            </p:cNvSpPr>
            <p:nvPr/>
          </p:nvSpPr>
          <p:spPr bwMode="auto">
            <a:xfrm>
              <a:off x="1883" y="2552"/>
              <a:ext cx="210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r>
                <a:rPr lang="fr-FR" sz="1400">
                  <a:solidFill>
                    <a:srgbClr val="FF0000"/>
                  </a:solidFill>
                  <a:sym typeface="Symbol" pitchFamily="18" charset="2"/>
                </a:rPr>
                <a:t></a:t>
              </a:r>
              <a:r>
                <a:rPr lang="fr-FR" sz="1400" baseline="-25000">
                  <a:solidFill>
                    <a:srgbClr val="FF0000"/>
                  </a:solidFill>
                </a:rPr>
                <a:t>r</a:t>
              </a:r>
              <a:endParaRPr lang="fr-FR" sz="1400"/>
            </a:p>
          </p:txBody>
        </p:sp>
        <p:sp>
          <p:nvSpPr>
            <p:cNvPr id="67" name="Freeform 171"/>
            <p:cNvSpPr>
              <a:spLocks/>
            </p:cNvSpPr>
            <p:nvPr/>
          </p:nvSpPr>
          <p:spPr bwMode="auto">
            <a:xfrm>
              <a:off x="1180" y="1841"/>
              <a:ext cx="1781" cy="1182"/>
            </a:xfrm>
            <a:custGeom>
              <a:avLst/>
              <a:gdLst>
                <a:gd name="T0" fmla="*/ 0 w 3650"/>
                <a:gd name="T1" fmla="*/ 1 h 2445"/>
                <a:gd name="T2" fmla="*/ 1 w 3650"/>
                <a:gd name="T3" fmla="*/ 1 h 2445"/>
                <a:gd name="T4" fmla="*/ 2 w 3650"/>
                <a:gd name="T5" fmla="*/ 1 h 2445"/>
                <a:gd name="T6" fmla="*/ 2 w 3650"/>
                <a:gd name="T7" fmla="*/ 0 h 2445"/>
                <a:gd name="T8" fmla="*/ 2 w 3650"/>
                <a:gd name="T9" fmla="*/ 0 h 2445"/>
                <a:gd name="T10" fmla="*/ 2 w 3650"/>
                <a:gd name="T11" fmla="*/ 0 h 2445"/>
                <a:gd name="T12" fmla="*/ 2 w 3650"/>
                <a:gd name="T13" fmla="*/ 0 h 2445"/>
                <a:gd name="T14" fmla="*/ 2 w 3650"/>
                <a:gd name="T15" fmla="*/ 1 h 2445"/>
                <a:gd name="T16" fmla="*/ 4 w 3650"/>
                <a:gd name="T17" fmla="*/ 2 h 2445"/>
                <a:gd name="T18" fmla="*/ 6 w 3650"/>
                <a:gd name="T19" fmla="*/ 3 h 24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50"/>
                <a:gd name="T31" fmla="*/ 0 h 2445"/>
                <a:gd name="T32" fmla="*/ 3650 w 3650"/>
                <a:gd name="T33" fmla="*/ 2445 h 244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50" h="2445">
                  <a:moveTo>
                    <a:pt x="0" y="875"/>
                  </a:moveTo>
                  <a:cubicBezTo>
                    <a:pt x="103" y="870"/>
                    <a:pt x="427" y="882"/>
                    <a:pt x="620" y="855"/>
                  </a:cubicBezTo>
                  <a:cubicBezTo>
                    <a:pt x="813" y="828"/>
                    <a:pt x="1025" y="800"/>
                    <a:pt x="1160" y="715"/>
                  </a:cubicBezTo>
                  <a:cubicBezTo>
                    <a:pt x="1295" y="630"/>
                    <a:pt x="1373" y="448"/>
                    <a:pt x="1430" y="345"/>
                  </a:cubicBezTo>
                  <a:cubicBezTo>
                    <a:pt x="1487" y="242"/>
                    <a:pt x="1480" y="152"/>
                    <a:pt x="1500" y="95"/>
                  </a:cubicBezTo>
                  <a:cubicBezTo>
                    <a:pt x="1520" y="38"/>
                    <a:pt x="1533" y="0"/>
                    <a:pt x="1550" y="5"/>
                  </a:cubicBezTo>
                  <a:cubicBezTo>
                    <a:pt x="1567" y="10"/>
                    <a:pt x="1567" y="7"/>
                    <a:pt x="1600" y="125"/>
                  </a:cubicBezTo>
                  <a:cubicBezTo>
                    <a:pt x="1633" y="243"/>
                    <a:pt x="1625" y="513"/>
                    <a:pt x="1750" y="715"/>
                  </a:cubicBezTo>
                  <a:cubicBezTo>
                    <a:pt x="1875" y="917"/>
                    <a:pt x="2033" y="1047"/>
                    <a:pt x="2350" y="1335"/>
                  </a:cubicBezTo>
                  <a:cubicBezTo>
                    <a:pt x="2667" y="1623"/>
                    <a:pt x="3158" y="2034"/>
                    <a:pt x="3650" y="2445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Freeform 173"/>
            <p:cNvSpPr>
              <a:spLocks/>
            </p:cNvSpPr>
            <p:nvPr/>
          </p:nvSpPr>
          <p:spPr bwMode="auto">
            <a:xfrm>
              <a:off x="1205" y="3409"/>
              <a:ext cx="805" cy="252"/>
            </a:xfrm>
            <a:custGeom>
              <a:avLst/>
              <a:gdLst>
                <a:gd name="T0" fmla="*/ 0 w 1650"/>
                <a:gd name="T1" fmla="*/ 0 h 522"/>
                <a:gd name="T2" fmla="*/ 0 w 1650"/>
                <a:gd name="T3" fmla="*/ 0 h 522"/>
                <a:gd name="T4" fmla="*/ 2 w 1650"/>
                <a:gd name="T5" fmla="*/ 0 h 522"/>
                <a:gd name="T6" fmla="*/ 2 w 1650"/>
                <a:gd name="T7" fmla="*/ 0 h 522"/>
                <a:gd name="T8" fmla="*/ 2 w 1650"/>
                <a:gd name="T9" fmla="*/ 0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0"/>
                <a:gd name="T16" fmla="*/ 0 h 522"/>
                <a:gd name="T17" fmla="*/ 1650 w 1650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0" h="522">
                  <a:moveTo>
                    <a:pt x="0" y="12"/>
                  </a:moveTo>
                  <a:cubicBezTo>
                    <a:pt x="90" y="12"/>
                    <a:pt x="335" y="0"/>
                    <a:pt x="540" y="12"/>
                  </a:cubicBezTo>
                  <a:cubicBezTo>
                    <a:pt x="745" y="24"/>
                    <a:pt x="1070" y="39"/>
                    <a:pt x="1230" y="82"/>
                  </a:cubicBezTo>
                  <a:cubicBezTo>
                    <a:pt x="1390" y="125"/>
                    <a:pt x="1430" y="199"/>
                    <a:pt x="1500" y="272"/>
                  </a:cubicBezTo>
                  <a:cubicBezTo>
                    <a:pt x="1570" y="345"/>
                    <a:pt x="1619" y="470"/>
                    <a:pt x="1650" y="522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Freeform 174"/>
            <p:cNvSpPr>
              <a:spLocks/>
            </p:cNvSpPr>
            <p:nvPr/>
          </p:nvSpPr>
          <p:spPr bwMode="auto">
            <a:xfrm flipH="1" flipV="1">
              <a:off x="2010" y="3660"/>
              <a:ext cx="804" cy="253"/>
            </a:xfrm>
            <a:custGeom>
              <a:avLst/>
              <a:gdLst>
                <a:gd name="T0" fmla="*/ 0 w 1650"/>
                <a:gd name="T1" fmla="*/ 0 h 522"/>
                <a:gd name="T2" fmla="*/ 0 w 1650"/>
                <a:gd name="T3" fmla="*/ 0 h 522"/>
                <a:gd name="T4" fmla="*/ 2 w 1650"/>
                <a:gd name="T5" fmla="*/ 0 h 522"/>
                <a:gd name="T6" fmla="*/ 2 w 1650"/>
                <a:gd name="T7" fmla="*/ 0 h 522"/>
                <a:gd name="T8" fmla="*/ 2 w 1650"/>
                <a:gd name="T9" fmla="*/ 0 h 5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0"/>
                <a:gd name="T16" fmla="*/ 0 h 522"/>
                <a:gd name="T17" fmla="*/ 1650 w 1650"/>
                <a:gd name="T18" fmla="*/ 522 h 5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0" h="522">
                  <a:moveTo>
                    <a:pt x="0" y="12"/>
                  </a:moveTo>
                  <a:cubicBezTo>
                    <a:pt x="90" y="12"/>
                    <a:pt x="335" y="0"/>
                    <a:pt x="540" y="12"/>
                  </a:cubicBezTo>
                  <a:cubicBezTo>
                    <a:pt x="745" y="24"/>
                    <a:pt x="1070" y="39"/>
                    <a:pt x="1230" y="82"/>
                  </a:cubicBezTo>
                  <a:cubicBezTo>
                    <a:pt x="1390" y="125"/>
                    <a:pt x="1430" y="199"/>
                    <a:pt x="1500" y="272"/>
                  </a:cubicBezTo>
                  <a:cubicBezTo>
                    <a:pt x="1570" y="345"/>
                    <a:pt x="1619" y="470"/>
                    <a:pt x="1650" y="522"/>
                  </a:cubicBez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aphicFrame>
          <p:nvGraphicFramePr>
            <p:cNvPr id="70" name="Object 178"/>
            <p:cNvGraphicFramePr>
              <a:graphicFrameLocks noChangeAspect="1"/>
            </p:cNvGraphicFramePr>
            <p:nvPr/>
          </p:nvGraphicFramePr>
          <p:xfrm>
            <a:off x="1982" y="1845"/>
            <a:ext cx="288" cy="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57002" imgH="393529" progId="Equation.DSMT4">
                    <p:embed/>
                  </p:oleObj>
                </mc:Choice>
                <mc:Fallback>
                  <p:oleObj name="Equation" r:id="rId10" imgW="457002" imgH="393529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2" y="1845"/>
                          <a:ext cx="288" cy="2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1" name="Group 184"/>
          <p:cNvGrpSpPr>
            <a:grpSpLocks/>
          </p:cNvGrpSpPr>
          <p:nvPr/>
        </p:nvGrpSpPr>
        <p:grpSpPr bwMode="auto">
          <a:xfrm>
            <a:off x="2860674" y="4221163"/>
            <a:ext cx="1855788" cy="698500"/>
            <a:chOff x="738" y="2718"/>
            <a:chExt cx="1169" cy="440"/>
          </a:xfrm>
        </p:grpSpPr>
        <p:graphicFrame>
          <p:nvGraphicFramePr>
            <p:cNvPr id="72" name="Object 181"/>
            <p:cNvGraphicFramePr>
              <a:graphicFrameLocks noChangeAspect="1"/>
            </p:cNvGraphicFramePr>
            <p:nvPr/>
          </p:nvGraphicFramePr>
          <p:xfrm>
            <a:off x="738" y="2877"/>
            <a:ext cx="1055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002865" imgH="266584" progId="Equation.DSMT4">
                    <p:embed/>
                  </p:oleObj>
                </mc:Choice>
                <mc:Fallback>
                  <p:oleObj name="Equation" r:id="rId12" imgW="1002865" imgH="266584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8" y="2877"/>
                          <a:ext cx="1055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" name="Freeform 183"/>
            <p:cNvSpPr>
              <a:spLocks/>
            </p:cNvSpPr>
            <p:nvPr/>
          </p:nvSpPr>
          <p:spPr bwMode="auto">
            <a:xfrm>
              <a:off x="755" y="2718"/>
              <a:ext cx="1152" cy="419"/>
            </a:xfrm>
            <a:custGeom>
              <a:avLst/>
              <a:gdLst>
                <a:gd name="T0" fmla="*/ 0 w 1152"/>
                <a:gd name="T1" fmla="*/ 419 h 419"/>
                <a:gd name="T2" fmla="*/ 1051 w 1152"/>
                <a:gd name="T3" fmla="*/ 419 h 419"/>
                <a:gd name="T4" fmla="*/ 1152 w 1152"/>
                <a:gd name="T5" fmla="*/ 0 h 419"/>
                <a:gd name="T6" fmla="*/ 0 60000 65536"/>
                <a:gd name="T7" fmla="*/ 0 60000 65536"/>
                <a:gd name="T8" fmla="*/ 0 60000 65536"/>
                <a:gd name="T9" fmla="*/ 0 w 1152"/>
                <a:gd name="T10" fmla="*/ 0 h 419"/>
                <a:gd name="T11" fmla="*/ 1152 w 1152"/>
                <a:gd name="T12" fmla="*/ 419 h 4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419">
                  <a:moveTo>
                    <a:pt x="0" y="419"/>
                  </a:moveTo>
                  <a:lnTo>
                    <a:pt x="1051" y="419"/>
                  </a:lnTo>
                  <a:lnTo>
                    <a:pt x="1152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Rectangle 73"/>
          <p:cNvSpPr/>
          <p:nvPr/>
        </p:nvSpPr>
        <p:spPr>
          <a:xfrm>
            <a:off x="2793206" y="2790825"/>
            <a:ext cx="4645025" cy="3629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6343649" y="3416897"/>
            <a:ext cx="1094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" dirty="0"/>
              <a:t>Tracé asymptotique en noir</a:t>
            </a:r>
          </a:p>
          <a:p>
            <a:r>
              <a:rPr lang="fr-FR" sz="600" dirty="0">
                <a:solidFill>
                  <a:srgbClr val="0000FF"/>
                </a:solidFill>
              </a:rPr>
              <a:t>Tracé réel en bleu et </a:t>
            </a:r>
            <a:r>
              <a:rPr lang="fr-FR" sz="600" dirty="0">
                <a:solidFill>
                  <a:srgbClr val="FF3300"/>
                </a:solidFill>
              </a:rPr>
              <a:t>orange</a:t>
            </a:r>
          </a:p>
          <a:p>
            <a:endParaRPr lang="fr-FR" sz="600" dirty="0"/>
          </a:p>
        </p:txBody>
      </p:sp>
    </p:spTree>
    <p:extLst>
      <p:ext uri="{BB962C8B-B14F-4D97-AF65-F5344CB8AC3E}">
        <p14:creationId xmlns:p14="http://schemas.microsoft.com/office/powerpoint/2010/main" val="334230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G_2881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.8946" end="578.6841"/>
                </p14:media>
              </p:ext>
            </p:extLst>
          </p:nvPr>
        </p:nvPicPr>
        <p:blipFill rotWithShape="1">
          <a:blip r:embed="rId4"/>
          <a:srcRect l="2841" t="1666" r="9090"/>
          <a:stretch>
            <a:fillRect/>
          </a:stretch>
        </p:blipFill>
        <p:spPr>
          <a:xfrm>
            <a:off x="3850804" y="1384520"/>
            <a:ext cx="5144591" cy="3231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 :  filtrage</a:t>
            </a:r>
          </a:p>
        </p:txBody>
      </p:sp>
      <p:grpSp>
        <p:nvGrpSpPr>
          <p:cNvPr id="57" name="Groupe 56"/>
          <p:cNvGrpSpPr/>
          <p:nvPr/>
        </p:nvGrpSpPr>
        <p:grpSpPr>
          <a:xfrm>
            <a:off x="1261462" y="3695701"/>
            <a:ext cx="3517900" cy="2792413"/>
            <a:chOff x="1261462" y="3695701"/>
            <a:chExt cx="3517900" cy="2792413"/>
          </a:xfrm>
        </p:grpSpPr>
        <p:grpSp>
          <p:nvGrpSpPr>
            <p:cNvPr id="4" name="Group 186"/>
            <p:cNvGrpSpPr>
              <a:grpSpLocks/>
            </p:cNvGrpSpPr>
            <p:nvPr/>
          </p:nvGrpSpPr>
          <p:grpSpPr bwMode="auto">
            <a:xfrm>
              <a:off x="1261462" y="3695701"/>
              <a:ext cx="3517900" cy="2792413"/>
              <a:chOff x="1033" y="2278"/>
              <a:chExt cx="2216" cy="1759"/>
            </a:xfrm>
          </p:grpSpPr>
          <p:sp>
            <p:nvSpPr>
              <p:cNvPr id="5" name="Line 137"/>
              <p:cNvSpPr>
                <a:spLocks noChangeShapeType="1"/>
              </p:cNvSpPr>
              <p:nvPr/>
            </p:nvSpPr>
            <p:spPr bwMode="auto">
              <a:xfrm>
                <a:off x="1309" y="2412"/>
                <a:ext cx="1" cy="7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" name="Rectangle 139"/>
              <p:cNvSpPr>
                <a:spLocks noChangeArrowheads="1"/>
              </p:cNvSpPr>
              <p:nvPr/>
            </p:nvSpPr>
            <p:spPr bwMode="auto">
              <a:xfrm>
                <a:off x="1089" y="2278"/>
                <a:ext cx="18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 err="1"/>
                  <a:t>G</a:t>
                </a:r>
                <a:r>
                  <a:rPr lang="fr-FR" sz="1000" dirty="0" err="1"/>
                  <a:t>dB</a:t>
                </a:r>
                <a:r>
                  <a:rPr lang="fr-FR" sz="1600" dirty="0"/>
                  <a:t> </a:t>
                </a:r>
                <a:endParaRPr lang="fr-FR" sz="2400" dirty="0"/>
              </a:p>
            </p:txBody>
          </p:sp>
          <p:sp>
            <p:nvSpPr>
              <p:cNvPr id="8" name="Rectangle 140"/>
              <p:cNvSpPr>
                <a:spLocks noChangeArrowheads="1"/>
              </p:cNvSpPr>
              <p:nvPr/>
            </p:nvSpPr>
            <p:spPr bwMode="auto">
              <a:xfrm>
                <a:off x="2627" y="2624"/>
                <a:ext cx="10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>
                    <a:sym typeface="Symbol" pitchFamily="18" charset="2"/>
                  </a:rPr>
                  <a:t></a:t>
                </a:r>
                <a:endParaRPr lang="fr-FR" sz="2400" dirty="0"/>
              </a:p>
            </p:txBody>
          </p:sp>
          <p:sp>
            <p:nvSpPr>
              <p:cNvPr id="9" name="Rectangle 141"/>
              <p:cNvSpPr>
                <a:spLocks noChangeArrowheads="1"/>
              </p:cNvSpPr>
              <p:nvPr/>
            </p:nvSpPr>
            <p:spPr bwMode="auto">
              <a:xfrm>
                <a:off x="1187" y="2794"/>
                <a:ext cx="54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fr-FR" dirty="0"/>
              </a:p>
            </p:txBody>
          </p:sp>
          <p:sp>
            <p:nvSpPr>
              <p:cNvPr id="10" name="Line 142"/>
              <p:cNvSpPr>
                <a:spLocks noChangeShapeType="1"/>
              </p:cNvSpPr>
              <p:nvPr/>
            </p:nvSpPr>
            <p:spPr bwMode="auto">
              <a:xfrm>
                <a:off x="1127" y="2761"/>
                <a:ext cx="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Line 143"/>
              <p:cNvSpPr>
                <a:spLocks noChangeShapeType="1"/>
              </p:cNvSpPr>
              <p:nvPr/>
            </p:nvSpPr>
            <p:spPr bwMode="auto">
              <a:xfrm>
                <a:off x="2010" y="2761"/>
                <a:ext cx="880" cy="5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145"/>
              <p:cNvSpPr>
                <a:spLocks noChangeShapeType="1"/>
              </p:cNvSpPr>
              <p:nvPr/>
            </p:nvSpPr>
            <p:spPr bwMode="auto">
              <a:xfrm>
                <a:off x="2007" y="2764"/>
                <a:ext cx="3" cy="62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Rectangle 146"/>
              <p:cNvSpPr>
                <a:spLocks noChangeArrowheads="1"/>
              </p:cNvSpPr>
              <p:nvPr/>
            </p:nvSpPr>
            <p:spPr bwMode="auto">
              <a:xfrm>
                <a:off x="2023" y="2863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15" name="Line 147"/>
              <p:cNvSpPr>
                <a:spLocks noChangeShapeType="1"/>
              </p:cNvSpPr>
              <p:nvPr/>
            </p:nvSpPr>
            <p:spPr bwMode="auto">
              <a:xfrm>
                <a:off x="1304" y="3265"/>
                <a:ext cx="1" cy="70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148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" name="Line 149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Rectangle 150"/>
              <p:cNvSpPr>
                <a:spLocks noChangeArrowheads="1"/>
              </p:cNvSpPr>
              <p:nvPr/>
            </p:nvSpPr>
            <p:spPr bwMode="auto">
              <a:xfrm>
                <a:off x="3113" y="3227"/>
                <a:ext cx="13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</a:t>
                </a:r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19" name="Rectangle 151"/>
              <p:cNvSpPr>
                <a:spLocks noChangeArrowheads="1"/>
              </p:cNvSpPr>
              <p:nvPr/>
            </p:nvSpPr>
            <p:spPr bwMode="auto">
              <a:xfrm>
                <a:off x="1211" y="3124"/>
                <a:ext cx="93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20" name="Line 152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153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 cap="rnd">
                <a:solidFill>
                  <a:srgbClr val="0000FF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154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155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156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Line 157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" name="Line 158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159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Line 160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161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Rectangle 162"/>
              <p:cNvSpPr>
                <a:spLocks noChangeArrowheads="1"/>
              </p:cNvSpPr>
              <p:nvPr/>
            </p:nvSpPr>
            <p:spPr bwMode="auto">
              <a:xfrm>
                <a:off x="1093" y="3585"/>
                <a:ext cx="323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-90°</a:t>
                </a:r>
              </a:p>
            </p:txBody>
          </p:sp>
          <p:sp>
            <p:nvSpPr>
              <p:cNvPr id="31" name="Rectangle 163"/>
              <p:cNvSpPr>
                <a:spLocks noChangeArrowheads="1"/>
              </p:cNvSpPr>
              <p:nvPr/>
            </p:nvSpPr>
            <p:spPr bwMode="auto">
              <a:xfrm>
                <a:off x="1033" y="3856"/>
                <a:ext cx="36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-180°</a:t>
                </a:r>
              </a:p>
            </p:txBody>
          </p:sp>
          <p:sp>
            <p:nvSpPr>
              <p:cNvPr id="32" name="Rectangle 164"/>
              <p:cNvSpPr>
                <a:spLocks noChangeArrowheads="1"/>
              </p:cNvSpPr>
              <p:nvPr/>
            </p:nvSpPr>
            <p:spPr bwMode="auto">
              <a:xfrm rot="2477967">
                <a:off x="2778" y="3049"/>
                <a:ext cx="37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b="1">
                    <a:solidFill>
                      <a:srgbClr val="0000FF"/>
                    </a:solidFill>
                  </a:rPr>
                  <a:t>(-2)</a:t>
                </a:r>
                <a:endParaRPr lang="fr-FR" sz="1400" b="1"/>
              </a:p>
            </p:txBody>
          </p:sp>
          <p:sp>
            <p:nvSpPr>
              <p:cNvPr id="35" name="Rectangle 172"/>
              <p:cNvSpPr>
                <a:spLocks noChangeArrowheads="1"/>
              </p:cNvSpPr>
              <p:nvPr/>
            </p:nvSpPr>
            <p:spPr bwMode="auto">
              <a:xfrm>
                <a:off x="2019" y="3241"/>
                <a:ext cx="25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6" name="Line 138"/>
              <p:cNvSpPr>
                <a:spLocks noChangeShapeType="1"/>
              </p:cNvSpPr>
              <p:nvPr/>
            </p:nvSpPr>
            <p:spPr bwMode="auto">
              <a:xfrm>
                <a:off x="1136" y="2764"/>
                <a:ext cx="208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2" name="Group 185"/>
            <p:cNvGrpSpPr>
              <a:grpSpLocks/>
            </p:cNvGrpSpPr>
            <p:nvPr/>
          </p:nvGrpSpPr>
          <p:grpSpPr bwMode="auto">
            <a:xfrm>
              <a:off x="1485299" y="3759199"/>
              <a:ext cx="2827338" cy="2544763"/>
              <a:chOff x="1172" y="2310"/>
              <a:chExt cx="1781" cy="1603"/>
            </a:xfrm>
          </p:grpSpPr>
          <p:sp>
            <p:nvSpPr>
              <p:cNvPr id="43" name="Line 168"/>
              <p:cNvSpPr>
                <a:spLocks noChangeShapeType="1"/>
              </p:cNvSpPr>
              <p:nvPr/>
            </p:nvSpPr>
            <p:spPr bwMode="auto">
              <a:xfrm>
                <a:off x="1937" y="2430"/>
                <a:ext cx="0" cy="335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Rectangle 169"/>
              <p:cNvSpPr>
                <a:spLocks noChangeArrowheads="1"/>
              </p:cNvSpPr>
              <p:nvPr/>
            </p:nvSpPr>
            <p:spPr bwMode="auto">
              <a:xfrm>
                <a:off x="1883" y="2728"/>
                <a:ext cx="210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olidFill>
                      <a:srgbClr val="FF0000"/>
                    </a:solidFill>
                    <a:sym typeface="Symbol" pitchFamily="18" charset="2"/>
                  </a:rPr>
                  <a:t></a:t>
                </a:r>
                <a:r>
                  <a:rPr lang="fr-FR" sz="1400" baseline="-25000">
                    <a:solidFill>
                      <a:srgbClr val="FF0000"/>
                    </a:solidFill>
                  </a:rPr>
                  <a:t>r</a:t>
                </a:r>
                <a:endParaRPr lang="fr-FR" sz="1400"/>
              </a:p>
            </p:txBody>
          </p:sp>
          <p:sp>
            <p:nvSpPr>
              <p:cNvPr id="45" name="Freeform 171"/>
              <p:cNvSpPr>
                <a:spLocks/>
              </p:cNvSpPr>
              <p:nvPr/>
            </p:nvSpPr>
            <p:spPr bwMode="auto">
              <a:xfrm>
                <a:off x="1172" y="2430"/>
                <a:ext cx="1781" cy="839"/>
              </a:xfrm>
              <a:custGeom>
                <a:avLst/>
                <a:gdLst>
                  <a:gd name="T0" fmla="*/ 0 w 3650"/>
                  <a:gd name="T1" fmla="*/ 1 h 2445"/>
                  <a:gd name="T2" fmla="*/ 1 w 3650"/>
                  <a:gd name="T3" fmla="*/ 1 h 2445"/>
                  <a:gd name="T4" fmla="*/ 2 w 3650"/>
                  <a:gd name="T5" fmla="*/ 1 h 2445"/>
                  <a:gd name="T6" fmla="*/ 2 w 3650"/>
                  <a:gd name="T7" fmla="*/ 0 h 2445"/>
                  <a:gd name="T8" fmla="*/ 2 w 3650"/>
                  <a:gd name="T9" fmla="*/ 0 h 2445"/>
                  <a:gd name="T10" fmla="*/ 2 w 3650"/>
                  <a:gd name="T11" fmla="*/ 0 h 2445"/>
                  <a:gd name="T12" fmla="*/ 2 w 3650"/>
                  <a:gd name="T13" fmla="*/ 0 h 2445"/>
                  <a:gd name="T14" fmla="*/ 2 w 3650"/>
                  <a:gd name="T15" fmla="*/ 1 h 2445"/>
                  <a:gd name="T16" fmla="*/ 4 w 3650"/>
                  <a:gd name="T17" fmla="*/ 2 h 2445"/>
                  <a:gd name="T18" fmla="*/ 6 w 3650"/>
                  <a:gd name="T19" fmla="*/ 3 h 24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50"/>
                  <a:gd name="T31" fmla="*/ 0 h 2445"/>
                  <a:gd name="T32" fmla="*/ 3650 w 3650"/>
                  <a:gd name="T33" fmla="*/ 2445 h 24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50" h="2445">
                    <a:moveTo>
                      <a:pt x="0" y="875"/>
                    </a:moveTo>
                    <a:cubicBezTo>
                      <a:pt x="103" y="870"/>
                      <a:pt x="427" y="882"/>
                      <a:pt x="620" y="855"/>
                    </a:cubicBezTo>
                    <a:cubicBezTo>
                      <a:pt x="813" y="828"/>
                      <a:pt x="1025" y="800"/>
                      <a:pt x="1160" y="715"/>
                    </a:cubicBezTo>
                    <a:cubicBezTo>
                      <a:pt x="1295" y="630"/>
                      <a:pt x="1373" y="448"/>
                      <a:pt x="1430" y="345"/>
                    </a:cubicBezTo>
                    <a:cubicBezTo>
                      <a:pt x="1487" y="242"/>
                      <a:pt x="1480" y="152"/>
                      <a:pt x="1500" y="95"/>
                    </a:cubicBezTo>
                    <a:cubicBezTo>
                      <a:pt x="1520" y="38"/>
                      <a:pt x="1533" y="0"/>
                      <a:pt x="1550" y="5"/>
                    </a:cubicBezTo>
                    <a:cubicBezTo>
                      <a:pt x="1567" y="10"/>
                      <a:pt x="1567" y="7"/>
                      <a:pt x="1600" y="125"/>
                    </a:cubicBezTo>
                    <a:cubicBezTo>
                      <a:pt x="1633" y="243"/>
                      <a:pt x="1625" y="513"/>
                      <a:pt x="1750" y="715"/>
                    </a:cubicBezTo>
                    <a:cubicBezTo>
                      <a:pt x="1875" y="917"/>
                      <a:pt x="2033" y="1047"/>
                      <a:pt x="2350" y="1335"/>
                    </a:cubicBezTo>
                    <a:cubicBezTo>
                      <a:pt x="2667" y="1623"/>
                      <a:pt x="3158" y="2034"/>
                      <a:pt x="3650" y="2445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Freeform 173"/>
              <p:cNvSpPr>
                <a:spLocks/>
              </p:cNvSpPr>
              <p:nvPr/>
            </p:nvSpPr>
            <p:spPr bwMode="auto">
              <a:xfrm>
                <a:off x="1205" y="3409"/>
                <a:ext cx="805" cy="252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Freeform 174"/>
              <p:cNvSpPr>
                <a:spLocks/>
              </p:cNvSpPr>
              <p:nvPr/>
            </p:nvSpPr>
            <p:spPr bwMode="auto">
              <a:xfrm flipH="1" flipV="1">
                <a:off x="2010" y="3660"/>
                <a:ext cx="804" cy="253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48" name="Object 17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3292872"/>
                  </p:ext>
                </p:extLst>
              </p:nvPr>
            </p:nvGraphicFramePr>
            <p:xfrm>
              <a:off x="1993" y="2310"/>
              <a:ext cx="288" cy="2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457002" imgH="393529" progId="Equation.DSMT4">
                      <p:embed/>
                    </p:oleObj>
                  </mc:Choice>
                  <mc:Fallback>
                    <p:oleObj name="Equation" r:id="rId5" imgW="457002" imgH="39352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3" y="2310"/>
                            <a:ext cx="288" cy="2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58" name="Groupe 57"/>
          <p:cNvGrpSpPr/>
          <p:nvPr/>
        </p:nvGrpSpPr>
        <p:grpSpPr>
          <a:xfrm>
            <a:off x="1785337" y="2269922"/>
            <a:ext cx="6726213" cy="3283949"/>
            <a:chOff x="1785337" y="2269922"/>
            <a:chExt cx="6726213" cy="3283949"/>
          </a:xfrm>
        </p:grpSpPr>
        <p:grpSp>
          <p:nvGrpSpPr>
            <p:cNvPr id="53" name="Groupe 52"/>
            <p:cNvGrpSpPr/>
            <p:nvPr/>
          </p:nvGrpSpPr>
          <p:grpSpPr>
            <a:xfrm>
              <a:off x="1832962" y="2269922"/>
              <a:ext cx="6678588" cy="3210131"/>
              <a:chOff x="1915512" y="2247481"/>
              <a:chExt cx="6678588" cy="3210131"/>
            </a:xfrm>
          </p:grpSpPr>
          <p:sp>
            <p:nvSpPr>
              <p:cNvPr id="51" name="Forme libre 50"/>
              <p:cNvSpPr/>
              <p:nvPr/>
            </p:nvSpPr>
            <p:spPr>
              <a:xfrm>
                <a:off x="1915512" y="2247481"/>
                <a:ext cx="2252662" cy="2152852"/>
              </a:xfrm>
              <a:custGeom>
                <a:avLst/>
                <a:gdLst>
                  <a:gd name="connsiteX0" fmla="*/ 0 w 2032000"/>
                  <a:gd name="connsiteY0" fmla="*/ 1600619 h 1600619"/>
                  <a:gd name="connsiteX1" fmla="*/ 203200 w 2032000"/>
                  <a:gd name="connsiteY1" fmla="*/ 686219 h 1600619"/>
                  <a:gd name="connsiteX2" fmla="*/ 889000 w 2032000"/>
                  <a:gd name="connsiteY2" fmla="*/ 102019 h 1600619"/>
                  <a:gd name="connsiteX3" fmla="*/ 2032000 w 2032000"/>
                  <a:gd name="connsiteY3" fmla="*/ 419 h 1600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1600619">
                    <a:moveTo>
                      <a:pt x="0" y="1600619"/>
                    </a:moveTo>
                    <a:cubicBezTo>
                      <a:pt x="27516" y="1268302"/>
                      <a:pt x="55033" y="935986"/>
                      <a:pt x="203200" y="686219"/>
                    </a:cubicBezTo>
                    <a:cubicBezTo>
                      <a:pt x="351367" y="436452"/>
                      <a:pt x="584200" y="216319"/>
                      <a:pt x="889000" y="102019"/>
                    </a:cubicBezTo>
                    <a:cubicBezTo>
                      <a:pt x="1193800" y="-12281"/>
                      <a:pt x="2032000" y="419"/>
                      <a:pt x="2032000" y="419"/>
                    </a:cubicBezTo>
                  </a:path>
                </a:pathLst>
              </a:custGeom>
              <a:noFill/>
              <a:ln w="38100">
                <a:solidFill>
                  <a:schemeClr val="bg1">
                    <a:lumMod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2" name="ZoneTexte 51"/>
              <p:cNvSpPr txBox="1"/>
              <p:nvPr/>
            </p:nvSpPr>
            <p:spPr>
              <a:xfrm>
                <a:off x="5111101" y="4626615"/>
                <a:ext cx="3482999" cy="83099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À basse fréquence la suspension restitue les oscillations 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sans déphasage</a:t>
                </a:r>
              </a:p>
            </p:txBody>
          </p:sp>
        </p:grpSp>
        <p:sp>
          <p:nvSpPr>
            <p:cNvPr id="54" name="Ellipse 53"/>
            <p:cNvSpPr/>
            <p:nvPr/>
          </p:nvSpPr>
          <p:spPr>
            <a:xfrm>
              <a:off x="1785337" y="4384674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Line 145"/>
            <p:cNvSpPr>
              <a:spLocks noChangeShapeType="1"/>
            </p:cNvSpPr>
            <p:nvPr/>
          </p:nvSpPr>
          <p:spPr bwMode="auto">
            <a:xfrm>
              <a:off x="1840599" y="4508499"/>
              <a:ext cx="4763" cy="99536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/>
            <p:cNvSpPr/>
            <p:nvPr/>
          </p:nvSpPr>
          <p:spPr>
            <a:xfrm>
              <a:off x="1796943" y="5461794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17842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77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46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47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 :  filtrage</a:t>
            </a:r>
          </a:p>
        </p:txBody>
      </p:sp>
      <p:pic>
        <p:nvPicPr>
          <p:cNvPr id="3" name="IMG_2882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2159" r="4002"/>
          <a:stretch/>
        </p:blipFill>
        <p:spPr>
          <a:xfrm>
            <a:off x="3638330" y="1340537"/>
            <a:ext cx="5295533" cy="317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85" name="Groupe 84"/>
          <p:cNvGrpSpPr/>
          <p:nvPr/>
        </p:nvGrpSpPr>
        <p:grpSpPr>
          <a:xfrm>
            <a:off x="3236012" y="3060965"/>
            <a:ext cx="5542034" cy="3221297"/>
            <a:chOff x="3233631" y="3076575"/>
            <a:chExt cx="5542034" cy="3221297"/>
          </a:xfrm>
        </p:grpSpPr>
        <p:grpSp>
          <p:nvGrpSpPr>
            <p:cNvPr id="86" name="Groupe 85"/>
            <p:cNvGrpSpPr/>
            <p:nvPr/>
          </p:nvGrpSpPr>
          <p:grpSpPr>
            <a:xfrm>
              <a:off x="3288700" y="3076575"/>
              <a:ext cx="5486965" cy="2447312"/>
              <a:chOff x="3371250" y="3054134"/>
              <a:chExt cx="5486965" cy="2447312"/>
            </a:xfrm>
          </p:grpSpPr>
          <p:sp>
            <p:nvSpPr>
              <p:cNvPr id="91" name="Forme libre 90"/>
              <p:cNvSpPr/>
              <p:nvPr/>
            </p:nvSpPr>
            <p:spPr>
              <a:xfrm>
                <a:off x="3371250" y="3054134"/>
                <a:ext cx="796924" cy="1513679"/>
              </a:xfrm>
              <a:custGeom>
                <a:avLst/>
                <a:gdLst>
                  <a:gd name="connsiteX0" fmla="*/ 0 w 2032000"/>
                  <a:gd name="connsiteY0" fmla="*/ 1600619 h 1600619"/>
                  <a:gd name="connsiteX1" fmla="*/ 203200 w 2032000"/>
                  <a:gd name="connsiteY1" fmla="*/ 686219 h 1600619"/>
                  <a:gd name="connsiteX2" fmla="*/ 889000 w 2032000"/>
                  <a:gd name="connsiteY2" fmla="*/ 102019 h 1600619"/>
                  <a:gd name="connsiteX3" fmla="*/ 2032000 w 2032000"/>
                  <a:gd name="connsiteY3" fmla="*/ 419 h 1600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1600619">
                    <a:moveTo>
                      <a:pt x="0" y="1600619"/>
                    </a:moveTo>
                    <a:cubicBezTo>
                      <a:pt x="27516" y="1268302"/>
                      <a:pt x="55033" y="935986"/>
                      <a:pt x="203200" y="686219"/>
                    </a:cubicBezTo>
                    <a:cubicBezTo>
                      <a:pt x="351367" y="436452"/>
                      <a:pt x="584200" y="216319"/>
                      <a:pt x="889000" y="102019"/>
                    </a:cubicBezTo>
                    <a:cubicBezTo>
                      <a:pt x="1193800" y="-12281"/>
                      <a:pt x="2032000" y="419"/>
                      <a:pt x="2032000" y="419"/>
                    </a:cubicBezTo>
                  </a:path>
                </a:pathLst>
              </a:custGeom>
              <a:noFill/>
              <a:ln w="38100">
                <a:solidFill>
                  <a:schemeClr val="bg1">
                    <a:lumMod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5575025" y="4670449"/>
                <a:ext cx="3283190" cy="83099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À haute fréquence la suspension atténue les oscillations 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avec déphasage</a:t>
                </a:r>
              </a:p>
            </p:txBody>
          </p:sp>
        </p:grpSp>
        <p:sp>
          <p:nvSpPr>
            <p:cNvPr id="87" name="Ellipse 86"/>
            <p:cNvSpPr/>
            <p:nvPr/>
          </p:nvSpPr>
          <p:spPr>
            <a:xfrm>
              <a:off x="3233631" y="4593429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8" name="Line 145"/>
            <p:cNvSpPr>
              <a:spLocks noChangeShapeType="1"/>
            </p:cNvSpPr>
            <p:nvPr/>
          </p:nvSpPr>
          <p:spPr bwMode="auto">
            <a:xfrm>
              <a:off x="3288700" y="4670426"/>
              <a:ext cx="4763" cy="1535369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/>
            <p:cNvSpPr/>
            <p:nvPr/>
          </p:nvSpPr>
          <p:spPr>
            <a:xfrm>
              <a:off x="3236012" y="6205795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1261462" y="3695701"/>
            <a:ext cx="3517900" cy="2792413"/>
            <a:chOff x="1261462" y="3695701"/>
            <a:chExt cx="3517900" cy="2792413"/>
          </a:xfrm>
        </p:grpSpPr>
        <p:grpSp>
          <p:nvGrpSpPr>
            <p:cNvPr id="49" name="Group 186"/>
            <p:cNvGrpSpPr>
              <a:grpSpLocks/>
            </p:cNvGrpSpPr>
            <p:nvPr/>
          </p:nvGrpSpPr>
          <p:grpSpPr bwMode="auto">
            <a:xfrm>
              <a:off x="1261462" y="3695701"/>
              <a:ext cx="3517900" cy="2792413"/>
              <a:chOff x="1033" y="2278"/>
              <a:chExt cx="2216" cy="1759"/>
            </a:xfrm>
          </p:grpSpPr>
          <p:sp>
            <p:nvSpPr>
              <p:cNvPr id="57" name="Line 137"/>
              <p:cNvSpPr>
                <a:spLocks noChangeShapeType="1"/>
              </p:cNvSpPr>
              <p:nvPr/>
            </p:nvSpPr>
            <p:spPr bwMode="auto">
              <a:xfrm>
                <a:off x="1309" y="2412"/>
                <a:ext cx="1" cy="7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Rectangle 139"/>
              <p:cNvSpPr>
                <a:spLocks noChangeArrowheads="1"/>
              </p:cNvSpPr>
              <p:nvPr/>
            </p:nvSpPr>
            <p:spPr bwMode="auto">
              <a:xfrm>
                <a:off x="1089" y="2278"/>
                <a:ext cx="18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 err="1"/>
                  <a:t>G</a:t>
                </a:r>
                <a:r>
                  <a:rPr lang="fr-FR" sz="1000" dirty="0" err="1"/>
                  <a:t>dB</a:t>
                </a:r>
                <a:r>
                  <a:rPr lang="fr-FR" sz="1600" dirty="0"/>
                  <a:t> </a:t>
                </a:r>
                <a:endParaRPr lang="fr-FR" sz="2400" dirty="0"/>
              </a:p>
            </p:txBody>
          </p:sp>
          <p:sp>
            <p:nvSpPr>
              <p:cNvPr id="59" name="Rectangle 140"/>
              <p:cNvSpPr>
                <a:spLocks noChangeArrowheads="1"/>
              </p:cNvSpPr>
              <p:nvPr/>
            </p:nvSpPr>
            <p:spPr bwMode="auto">
              <a:xfrm>
                <a:off x="2627" y="2624"/>
                <a:ext cx="10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>
                    <a:sym typeface="Symbol" pitchFamily="18" charset="2"/>
                  </a:rPr>
                  <a:t></a:t>
                </a:r>
                <a:endParaRPr lang="fr-FR" sz="2400" dirty="0"/>
              </a:p>
            </p:txBody>
          </p:sp>
          <p:sp>
            <p:nvSpPr>
              <p:cNvPr id="60" name="Rectangle 141"/>
              <p:cNvSpPr>
                <a:spLocks noChangeArrowheads="1"/>
              </p:cNvSpPr>
              <p:nvPr/>
            </p:nvSpPr>
            <p:spPr bwMode="auto">
              <a:xfrm>
                <a:off x="1187" y="2794"/>
                <a:ext cx="54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 dirty="0"/>
                  <a:t>1</a:t>
                </a:r>
                <a:endParaRPr lang="fr-FR" dirty="0"/>
              </a:p>
            </p:txBody>
          </p:sp>
          <p:sp>
            <p:nvSpPr>
              <p:cNvPr id="61" name="Line 142"/>
              <p:cNvSpPr>
                <a:spLocks noChangeShapeType="1"/>
              </p:cNvSpPr>
              <p:nvPr/>
            </p:nvSpPr>
            <p:spPr bwMode="auto">
              <a:xfrm>
                <a:off x="1127" y="2761"/>
                <a:ext cx="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143"/>
              <p:cNvSpPr>
                <a:spLocks noChangeShapeType="1"/>
              </p:cNvSpPr>
              <p:nvPr/>
            </p:nvSpPr>
            <p:spPr bwMode="auto">
              <a:xfrm>
                <a:off x="2010" y="2761"/>
                <a:ext cx="880" cy="5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Line 145"/>
              <p:cNvSpPr>
                <a:spLocks noChangeShapeType="1"/>
              </p:cNvSpPr>
              <p:nvPr/>
            </p:nvSpPr>
            <p:spPr bwMode="auto">
              <a:xfrm>
                <a:off x="2007" y="2764"/>
                <a:ext cx="3" cy="62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Rectangle 146"/>
              <p:cNvSpPr>
                <a:spLocks noChangeArrowheads="1"/>
              </p:cNvSpPr>
              <p:nvPr/>
            </p:nvSpPr>
            <p:spPr bwMode="auto">
              <a:xfrm>
                <a:off x="2023" y="2863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65" name="Line 147"/>
              <p:cNvSpPr>
                <a:spLocks noChangeShapeType="1"/>
              </p:cNvSpPr>
              <p:nvPr/>
            </p:nvSpPr>
            <p:spPr bwMode="auto">
              <a:xfrm>
                <a:off x="1304" y="3265"/>
                <a:ext cx="1" cy="70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Line 148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Line 149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Rectangle 150"/>
              <p:cNvSpPr>
                <a:spLocks noChangeArrowheads="1"/>
              </p:cNvSpPr>
              <p:nvPr/>
            </p:nvSpPr>
            <p:spPr bwMode="auto">
              <a:xfrm>
                <a:off x="3113" y="3227"/>
                <a:ext cx="13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</a:t>
                </a:r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69" name="Rectangle 151"/>
              <p:cNvSpPr>
                <a:spLocks noChangeArrowheads="1"/>
              </p:cNvSpPr>
              <p:nvPr/>
            </p:nvSpPr>
            <p:spPr bwMode="auto">
              <a:xfrm>
                <a:off x="1211" y="3124"/>
                <a:ext cx="93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70" name="Line 152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Line 153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 cap="rnd">
                <a:solidFill>
                  <a:srgbClr val="0000FF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Line 154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Line 155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Line 156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Line 157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Line 158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Line 159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Line 160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Line 161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Rectangle 162"/>
              <p:cNvSpPr>
                <a:spLocks noChangeArrowheads="1"/>
              </p:cNvSpPr>
              <p:nvPr/>
            </p:nvSpPr>
            <p:spPr bwMode="auto">
              <a:xfrm>
                <a:off x="1093" y="3585"/>
                <a:ext cx="323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-90°</a:t>
                </a:r>
              </a:p>
            </p:txBody>
          </p:sp>
          <p:sp>
            <p:nvSpPr>
              <p:cNvPr id="81" name="Rectangle 163"/>
              <p:cNvSpPr>
                <a:spLocks noChangeArrowheads="1"/>
              </p:cNvSpPr>
              <p:nvPr/>
            </p:nvSpPr>
            <p:spPr bwMode="auto">
              <a:xfrm>
                <a:off x="1033" y="3856"/>
                <a:ext cx="36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-180°</a:t>
                </a:r>
              </a:p>
            </p:txBody>
          </p:sp>
          <p:sp>
            <p:nvSpPr>
              <p:cNvPr id="82" name="Rectangle 164"/>
              <p:cNvSpPr>
                <a:spLocks noChangeArrowheads="1"/>
              </p:cNvSpPr>
              <p:nvPr/>
            </p:nvSpPr>
            <p:spPr bwMode="auto">
              <a:xfrm rot="2477967">
                <a:off x="2778" y="3049"/>
                <a:ext cx="37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b="1">
                    <a:solidFill>
                      <a:srgbClr val="0000FF"/>
                    </a:solidFill>
                  </a:rPr>
                  <a:t>(-2)</a:t>
                </a:r>
                <a:endParaRPr lang="fr-FR" sz="1400" b="1"/>
              </a:p>
            </p:txBody>
          </p:sp>
          <p:sp>
            <p:nvSpPr>
              <p:cNvPr id="83" name="Rectangle 172"/>
              <p:cNvSpPr>
                <a:spLocks noChangeArrowheads="1"/>
              </p:cNvSpPr>
              <p:nvPr/>
            </p:nvSpPr>
            <p:spPr bwMode="auto">
              <a:xfrm>
                <a:off x="2019" y="3241"/>
                <a:ext cx="25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84" name="Line 138"/>
              <p:cNvSpPr>
                <a:spLocks noChangeShapeType="1"/>
              </p:cNvSpPr>
              <p:nvPr/>
            </p:nvSpPr>
            <p:spPr bwMode="auto">
              <a:xfrm>
                <a:off x="1136" y="2764"/>
                <a:ext cx="208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0" name="Group 185"/>
            <p:cNvGrpSpPr>
              <a:grpSpLocks/>
            </p:cNvGrpSpPr>
            <p:nvPr/>
          </p:nvGrpSpPr>
          <p:grpSpPr bwMode="auto">
            <a:xfrm>
              <a:off x="1485299" y="3759199"/>
              <a:ext cx="2827338" cy="2544763"/>
              <a:chOff x="1172" y="2310"/>
              <a:chExt cx="1781" cy="1603"/>
            </a:xfrm>
          </p:grpSpPr>
          <p:sp>
            <p:nvSpPr>
              <p:cNvPr id="51" name="Line 168"/>
              <p:cNvSpPr>
                <a:spLocks noChangeShapeType="1"/>
              </p:cNvSpPr>
              <p:nvPr/>
            </p:nvSpPr>
            <p:spPr bwMode="auto">
              <a:xfrm>
                <a:off x="1937" y="2430"/>
                <a:ext cx="0" cy="335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Rectangle 169"/>
              <p:cNvSpPr>
                <a:spLocks noChangeArrowheads="1"/>
              </p:cNvSpPr>
              <p:nvPr/>
            </p:nvSpPr>
            <p:spPr bwMode="auto">
              <a:xfrm>
                <a:off x="1883" y="2728"/>
                <a:ext cx="210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olidFill>
                      <a:srgbClr val="FF0000"/>
                    </a:solidFill>
                    <a:sym typeface="Symbol" pitchFamily="18" charset="2"/>
                  </a:rPr>
                  <a:t></a:t>
                </a:r>
                <a:r>
                  <a:rPr lang="fr-FR" sz="1400" baseline="-25000">
                    <a:solidFill>
                      <a:srgbClr val="FF0000"/>
                    </a:solidFill>
                  </a:rPr>
                  <a:t>r</a:t>
                </a:r>
                <a:endParaRPr lang="fr-FR" sz="1400"/>
              </a:p>
            </p:txBody>
          </p:sp>
          <p:sp>
            <p:nvSpPr>
              <p:cNvPr id="53" name="Freeform 171"/>
              <p:cNvSpPr>
                <a:spLocks/>
              </p:cNvSpPr>
              <p:nvPr/>
            </p:nvSpPr>
            <p:spPr bwMode="auto">
              <a:xfrm>
                <a:off x="1172" y="2430"/>
                <a:ext cx="1781" cy="839"/>
              </a:xfrm>
              <a:custGeom>
                <a:avLst/>
                <a:gdLst>
                  <a:gd name="T0" fmla="*/ 0 w 3650"/>
                  <a:gd name="T1" fmla="*/ 1 h 2445"/>
                  <a:gd name="T2" fmla="*/ 1 w 3650"/>
                  <a:gd name="T3" fmla="*/ 1 h 2445"/>
                  <a:gd name="T4" fmla="*/ 2 w 3650"/>
                  <a:gd name="T5" fmla="*/ 1 h 2445"/>
                  <a:gd name="T6" fmla="*/ 2 w 3650"/>
                  <a:gd name="T7" fmla="*/ 0 h 2445"/>
                  <a:gd name="T8" fmla="*/ 2 w 3650"/>
                  <a:gd name="T9" fmla="*/ 0 h 2445"/>
                  <a:gd name="T10" fmla="*/ 2 w 3650"/>
                  <a:gd name="T11" fmla="*/ 0 h 2445"/>
                  <a:gd name="T12" fmla="*/ 2 w 3650"/>
                  <a:gd name="T13" fmla="*/ 0 h 2445"/>
                  <a:gd name="T14" fmla="*/ 2 w 3650"/>
                  <a:gd name="T15" fmla="*/ 1 h 2445"/>
                  <a:gd name="T16" fmla="*/ 4 w 3650"/>
                  <a:gd name="T17" fmla="*/ 2 h 2445"/>
                  <a:gd name="T18" fmla="*/ 6 w 3650"/>
                  <a:gd name="T19" fmla="*/ 3 h 24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50"/>
                  <a:gd name="T31" fmla="*/ 0 h 2445"/>
                  <a:gd name="T32" fmla="*/ 3650 w 3650"/>
                  <a:gd name="T33" fmla="*/ 2445 h 24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50" h="2445">
                    <a:moveTo>
                      <a:pt x="0" y="875"/>
                    </a:moveTo>
                    <a:cubicBezTo>
                      <a:pt x="103" y="870"/>
                      <a:pt x="427" y="882"/>
                      <a:pt x="620" y="855"/>
                    </a:cubicBezTo>
                    <a:cubicBezTo>
                      <a:pt x="813" y="828"/>
                      <a:pt x="1025" y="800"/>
                      <a:pt x="1160" y="715"/>
                    </a:cubicBezTo>
                    <a:cubicBezTo>
                      <a:pt x="1295" y="630"/>
                      <a:pt x="1373" y="448"/>
                      <a:pt x="1430" y="345"/>
                    </a:cubicBezTo>
                    <a:cubicBezTo>
                      <a:pt x="1487" y="242"/>
                      <a:pt x="1480" y="152"/>
                      <a:pt x="1500" y="95"/>
                    </a:cubicBezTo>
                    <a:cubicBezTo>
                      <a:pt x="1520" y="38"/>
                      <a:pt x="1533" y="0"/>
                      <a:pt x="1550" y="5"/>
                    </a:cubicBezTo>
                    <a:cubicBezTo>
                      <a:pt x="1567" y="10"/>
                      <a:pt x="1567" y="7"/>
                      <a:pt x="1600" y="125"/>
                    </a:cubicBezTo>
                    <a:cubicBezTo>
                      <a:pt x="1633" y="243"/>
                      <a:pt x="1625" y="513"/>
                      <a:pt x="1750" y="715"/>
                    </a:cubicBezTo>
                    <a:cubicBezTo>
                      <a:pt x="1875" y="917"/>
                      <a:pt x="2033" y="1047"/>
                      <a:pt x="2350" y="1335"/>
                    </a:cubicBezTo>
                    <a:cubicBezTo>
                      <a:pt x="2667" y="1623"/>
                      <a:pt x="3158" y="2034"/>
                      <a:pt x="3650" y="2445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Freeform 173"/>
              <p:cNvSpPr>
                <a:spLocks/>
              </p:cNvSpPr>
              <p:nvPr/>
            </p:nvSpPr>
            <p:spPr bwMode="auto">
              <a:xfrm>
                <a:off x="1205" y="3409"/>
                <a:ext cx="805" cy="252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Freeform 174"/>
              <p:cNvSpPr>
                <a:spLocks/>
              </p:cNvSpPr>
              <p:nvPr/>
            </p:nvSpPr>
            <p:spPr bwMode="auto">
              <a:xfrm flipH="1" flipV="1">
                <a:off x="2010" y="3660"/>
                <a:ext cx="804" cy="253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56" name="Object 17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26699275"/>
                  </p:ext>
                </p:extLst>
              </p:nvPr>
            </p:nvGraphicFramePr>
            <p:xfrm>
              <a:off x="1993" y="2310"/>
              <a:ext cx="288" cy="2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457002" imgH="393529" progId="Equation.DSMT4">
                      <p:embed/>
                    </p:oleObj>
                  </mc:Choice>
                  <mc:Fallback>
                    <p:oleObj name="Equation" r:id="rId5" imgW="457002" imgH="39352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3" y="2310"/>
                            <a:ext cx="288" cy="2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10166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G_2883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136" r="7273"/>
          <a:stretch/>
        </p:blipFill>
        <p:spPr>
          <a:xfrm>
            <a:off x="3781546" y="1400175"/>
            <a:ext cx="5194354" cy="3190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du 2</a:t>
            </a:r>
            <a:r>
              <a:rPr lang="fr-FR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ordre :  filtrage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1261462" y="3695701"/>
            <a:ext cx="3517900" cy="2792413"/>
            <a:chOff x="1261462" y="3695701"/>
            <a:chExt cx="3517900" cy="2792413"/>
          </a:xfrm>
        </p:grpSpPr>
        <p:grpSp>
          <p:nvGrpSpPr>
            <p:cNvPr id="5" name="Group 186"/>
            <p:cNvGrpSpPr>
              <a:grpSpLocks/>
            </p:cNvGrpSpPr>
            <p:nvPr/>
          </p:nvGrpSpPr>
          <p:grpSpPr bwMode="auto">
            <a:xfrm>
              <a:off x="1261462" y="3695701"/>
              <a:ext cx="3517900" cy="2792413"/>
              <a:chOff x="1033" y="2278"/>
              <a:chExt cx="2216" cy="1759"/>
            </a:xfrm>
          </p:grpSpPr>
          <p:sp>
            <p:nvSpPr>
              <p:cNvPr id="13" name="Line 137"/>
              <p:cNvSpPr>
                <a:spLocks noChangeShapeType="1"/>
              </p:cNvSpPr>
              <p:nvPr/>
            </p:nvSpPr>
            <p:spPr bwMode="auto">
              <a:xfrm>
                <a:off x="1309" y="2412"/>
                <a:ext cx="1" cy="7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Rectangle 139"/>
              <p:cNvSpPr>
                <a:spLocks noChangeArrowheads="1"/>
              </p:cNvSpPr>
              <p:nvPr/>
            </p:nvSpPr>
            <p:spPr bwMode="auto">
              <a:xfrm>
                <a:off x="1089" y="2278"/>
                <a:ext cx="186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 err="1"/>
                  <a:t>G</a:t>
                </a:r>
                <a:r>
                  <a:rPr lang="fr-FR" sz="1000" dirty="0" err="1"/>
                  <a:t>dB</a:t>
                </a:r>
                <a:r>
                  <a:rPr lang="fr-FR" sz="1600" dirty="0"/>
                  <a:t> </a:t>
                </a:r>
                <a:endParaRPr lang="fr-FR" sz="2400" dirty="0"/>
              </a:p>
            </p:txBody>
          </p:sp>
          <p:sp>
            <p:nvSpPr>
              <p:cNvPr id="15" name="Rectangle 140"/>
              <p:cNvSpPr>
                <a:spLocks noChangeArrowheads="1"/>
              </p:cNvSpPr>
              <p:nvPr/>
            </p:nvSpPr>
            <p:spPr bwMode="auto">
              <a:xfrm>
                <a:off x="2627" y="2624"/>
                <a:ext cx="10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 dirty="0">
                    <a:sym typeface="Symbol" pitchFamily="18" charset="2"/>
                  </a:rPr>
                  <a:t></a:t>
                </a:r>
                <a:endParaRPr lang="fr-FR" sz="2400" dirty="0"/>
              </a:p>
            </p:txBody>
          </p:sp>
          <p:sp>
            <p:nvSpPr>
              <p:cNvPr id="16" name="Rectangle 141"/>
              <p:cNvSpPr>
                <a:spLocks noChangeArrowheads="1"/>
              </p:cNvSpPr>
              <p:nvPr/>
            </p:nvSpPr>
            <p:spPr bwMode="auto">
              <a:xfrm>
                <a:off x="1187" y="2794"/>
                <a:ext cx="54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200" dirty="0"/>
                  <a:t>1</a:t>
                </a:r>
                <a:endParaRPr lang="fr-FR" dirty="0"/>
              </a:p>
            </p:txBody>
          </p:sp>
          <p:sp>
            <p:nvSpPr>
              <p:cNvPr id="17" name="Line 142"/>
              <p:cNvSpPr>
                <a:spLocks noChangeShapeType="1"/>
              </p:cNvSpPr>
              <p:nvPr/>
            </p:nvSpPr>
            <p:spPr bwMode="auto">
              <a:xfrm>
                <a:off x="1127" y="2761"/>
                <a:ext cx="8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143"/>
              <p:cNvSpPr>
                <a:spLocks noChangeShapeType="1"/>
              </p:cNvSpPr>
              <p:nvPr/>
            </p:nvSpPr>
            <p:spPr bwMode="auto">
              <a:xfrm>
                <a:off x="2010" y="2761"/>
                <a:ext cx="880" cy="50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145"/>
              <p:cNvSpPr>
                <a:spLocks noChangeShapeType="1"/>
              </p:cNvSpPr>
              <p:nvPr/>
            </p:nvSpPr>
            <p:spPr bwMode="auto">
              <a:xfrm>
                <a:off x="2007" y="2764"/>
                <a:ext cx="3" cy="627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Rectangle 146"/>
              <p:cNvSpPr>
                <a:spLocks noChangeArrowheads="1"/>
              </p:cNvSpPr>
              <p:nvPr/>
            </p:nvSpPr>
            <p:spPr bwMode="auto">
              <a:xfrm>
                <a:off x="2023" y="2863"/>
                <a:ext cx="233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21" name="Line 147"/>
              <p:cNvSpPr>
                <a:spLocks noChangeShapeType="1"/>
              </p:cNvSpPr>
              <p:nvPr/>
            </p:nvSpPr>
            <p:spPr bwMode="auto">
              <a:xfrm>
                <a:off x="1304" y="3265"/>
                <a:ext cx="1" cy="70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arrow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148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149"/>
              <p:cNvSpPr>
                <a:spLocks noChangeShapeType="1"/>
              </p:cNvSpPr>
              <p:nvPr/>
            </p:nvSpPr>
            <p:spPr bwMode="auto">
              <a:xfrm>
                <a:off x="1156" y="3395"/>
                <a:ext cx="209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Rectangle 150"/>
              <p:cNvSpPr>
                <a:spLocks noChangeArrowheads="1"/>
              </p:cNvSpPr>
              <p:nvPr/>
            </p:nvSpPr>
            <p:spPr bwMode="auto">
              <a:xfrm>
                <a:off x="3113" y="3227"/>
                <a:ext cx="13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/>
                  <a:t> </a:t>
                </a:r>
                <a:r>
                  <a:rPr lang="fr-FR" sz="1600">
                    <a:sym typeface="Symbol" pitchFamily="18" charset="2"/>
                  </a:rPr>
                  <a:t></a:t>
                </a:r>
                <a:endParaRPr lang="fr-FR" sz="2400"/>
              </a:p>
            </p:txBody>
          </p:sp>
          <p:sp>
            <p:nvSpPr>
              <p:cNvPr id="25" name="Rectangle 151"/>
              <p:cNvSpPr>
                <a:spLocks noChangeArrowheads="1"/>
              </p:cNvSpPr>
              <p:nvPr/>
            </p:nvSpPr>
            <p:spPr bwMode="auto">
              <a:xfrm>
                <a:off x="1211" y="3124"/>
                <a:ext cx="93" cy="1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600">
                    <a:sym typeface="Symbol" pitchFamily="18" charset="2"/>
                  </a:rPr>
                  <a:t></a:t>
                </a:r>
                <a:r>
                  <a:rPr lang="fr-FR" sz="1600"/>
                  <a:t> </a:t>
                </a:r>
                <a:endParaRPr lang="fr-FR" sz="2400"/>
              </a:p>
            </p:txBody>
          </p:sp>
          <p:sp>
            <p:nvSpPr>
              <p:cNvPr id="26" name="Line 152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Line 153"/>
              <p:cNvSpPr>
                <a:spLocks noChangeShapeType="1"/>
              </p:cNvSpPr>
              <p:nvPr/>
            </p:nvSpPr>
            <p:spPr bwMode="auto">
              <a:xfrm>
                <a:off x="1214" y="3395"/>
                <a:ext cx="796" cy="1"/>
              </a:xfrm>
              <a:prstGeom prst="line">
                <a:avLst/>
              </a:prstGeom>
              <a:noFill/>
              <a:ln w="12700" cap="rnd">
                <a:solidFill>
                  <a:srgbClr val="0000FF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8" name="Line 154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155"/>
              <p:cNvSpPr>
                <a:spLocks noChangeShapeType="1"/>
              </p:cNvSpPr>
              <p:nvPr/>
            </p:nvSpPr>
            <p:spPr bwMode="auto">
              <a:xfrm>
                <a:off x="2010" y="3395"/>
                <a:ext cx="0" cy="5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" name="Line 156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" name="Line 157"/>
              <p:cNvSpPr>
                <a:spLocks noChangeShapeType="1"/>
              </p:cNvSpPr>
              <p:nvPr/>
            </p:nvSpPr>
            <p:spPr bwMode="auto">
              <a:xfrm>
                <a:off x="2010" y="3937"/>
                <a:ext cx="103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158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Line 159"/>
              <p:cNvSpPr>
                <a:spLocks noChangeShapeType="1"/>
              </p:cNvSpPr>
              <p:nvPr/>
            </p:nvSpPr>
            <p:spPr bwMode="auto">
              <a:xfrm flipH="1">
                <a:off x="1292" y="3661"/>
                <a:ext cx="713" cy="1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" name="Line 160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161"/>
              <p:cNvSpPr>
                <a:spLocks noChangeShapeType="1"/>
              </p:cNvSpPr>
              <p:nvPr/>
            </p:nvSpPr>
            <p:spPr bwMode="auto">
              <a:xfrm flipH="1">
                <a:off x="1297" y="3937"/>
                <a:ext cx="713" cy="0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" name="Rectangle 162"/>
              <p:cNvSpPr>
                <a:spLocks noChangeArrowheads="1"/>
              </p:cNvSpPr>
              <p:nvPr/>
            </p:nvSpPr>
            <p:spPr bwMode="auto">
              <a:xfrm>
                <a:off x="1093" y="3585"/>
                <a:ext cx="323" cy="2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-90°</a:t>
                </a:r>
              </a:p>
            </p:txBody>
          </p:sp>
          <p:sp>
            <p:nvSpPr>
              <p:cNvPr id="37" name="Rectangle 163"/>
              <p:cNvSpPr>
                <a:spLocks noChangeArrowheads="1"/>
              </p:cNvSpPr>
              <p:nvPr/>
            </p:nvSpPr>
            <p:spPr bwMode="auto">
              <a:xfrm>
                <a:off x="1033" y="3856"/>
                <a:ext cx="360" cy="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/>
                  <a:t>-180°</a:t>
                </a:r>
              </a:p>
            </p:txBody>
          </p:sp>
          <p:sp>
            <p:nvSpPr>
              <p:cNvPr id="38" name="Rectangle 164"/>
              <p:cNvSpPr>
                <a:spLocks noChangeArrowheads="1"/>
              </p:cNvSpPr>
              <p:nvPr/>
            </p:nvSpPr>
            <p:spPr bwMode="auto">
              <a:xfrm rot="2477967">
                <a:off x="2778" y="3049"/>
                <a:ext cx="370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b="1">
                    <a:solidFill>
                      <a:srgbClr val="0000FF"/>
                    </a:solidFill>
                  </a:rPr>
                  <a:t>(-2)</a:t>
                </a:r>
                <a:endParaRPr lang="fr-FR" sz="1400" b="1"/>
              </a:p>
            </p:txBody>
          </p:sp>
          <p:sp>
            <p:nvSpPr>
              <p:cNvPr id="39" name="Rectangle 172"/>
              <p:cNvSpPr>
                <a:spLocks noChangeArrowheads="1"/>
              </p:cNvSpPr>
              <p:nvPr/>
            </p:nvSpPr>
            <p:spPr bwMode="auto">
              <a:xfrm>
                <a:off x="2019" y="3241"/>
                <a:ext cx="255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 dirty="0">
                    <a:sym typeface="Symbol" pitchFamily="18" charset="2"/>
                  </a:rPr>
                  <a:t></a:t>
                </a:r>
                <a:r>
                  <a:rPr lang="fr-FR" sz="1400" baseline="-25000" dirty="0"/>
                  <a:t>0</a:t>
                </a:r>
                <a:endParaRPr lang="fr-FR" sz="1400" dirty="0"/>
              </a:p>
            </p:txBody>
          </p:sp>
          <p:sp>
            <p:nvSpPr>
              <p:cNvPr id="40" name="Line 138"/>
              <p:cNvSpPr>
                <a:spLocks noChangeShapeType="1"/>
              </p:cNvSpPr>
              <p:nvPr/>
            </p:nvSpPr>
            <p:spPr bwMode="auto">
              <a:xfrm>
                <a:off x="1136" y="2764"/>
                <a:ext cx="2089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185"/>
            <p:cNvGrpSpPr>
              <a:grpSpLocks/>
            </p:cNvGrpSpPr>
            <p:nvPr/>
          </p:nvGrpSpPr>
          <p:grpSpPr bwMode="auto">
            <a:xfrm>
              <a:off x="1485299" y="3759199"/>
              <a:ext cx="2827338" cy="2544763"/>
              <a:chOff x="1172" y="2310"/>
              <a:chExt cx="1781" cy="1603"/>
            </a:xfrm>
          </p:grpSpPr>
          <p:sp>
            <p:nvSpPr>
              <p:cNvPr id="7" name="Line 168"/>
              <p:cNvSpPr>
                <a:spLocks noChangeShapeType="1"/>
              </p:cNvSpPr>
              <p:nvPr/>
            </p:nvSpPr>
            <p:spPr bwMode="auto">
              <a:xfrm>
                <a:off x="1937" y="2430"/>
                <a:ext cx="0" cy="335"/>
              </a:xfrm>
              <a:prstGeom prst="line">
                <a:avLst/>
              </a:prstGeom>
              <a:noFill/>
              <a:ln w="6350">
                <a:solidFill>
                  <a:srgbClr val="FF0000"/>
                </a:solidFill>
                <a:prstDash val="sysDot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" name="Rectangle 169"/>
              <p:cNvSpPr>
                <a:spLocks noChangeArrowheads="1"/>
              </p:cNvSpPr>
              <p:nvPr/>
            </p:nvSpPr>
            <p:spPr bwMode="auto">
              <a:xfrm>
                <a:off x="1883" y="2728"/>
                <a:ext cx="210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r>
                  <a:rPr lang="fr-FR" sz="1400">
                    <a:solidFill>
                      <a:srgbClr val="FF0000"/>
                    </a:solidFill>
                    <a:sym typeface="Symbol" pitchFamily="18" charset="2"/>
                  </a:rPr>
                  <a:t></a:t>
                </a:r>
                <a:r>
                  <a:rPr lang="fr-FR" sz="1400" baseline="-25000">
                    <a:solidFill>
                      <a:srgbClr val="FF0000"/>
                    </a:solidFill>
                  </a:rPr>
                  <a:t>r</a:t>
                </a:r>
                <a:endParaRPr lang="fr-FR" sz="1400"/>
              </a:p>
            </p:txBody>
          </p:sp>
          <p:sp>
            <p:nvSpPr>
              <p:cNvPr id="9" name="Freeform 171"/>
              <p:cNvSpPr>
                <a:spLocks/>
              </p:cNvSpPr>
              <p:nvPr/>
            </p:nvSpPr>
            <p:spPr bwMode="auto">
              <a:xfrm>
                <a:off x="1172" y="2430"/>
                <a:ext cx="1781" cy="839"/>
              </a:xfrm>
              <a:custGeom>
                <a:avLst/>
                <a:gdLst>
                  <a:gd name="T0" fmla="*/ 0 w 3650"/>
                  <a:gd name="T1" fmla="*/ 1 h 2445"/>
                  <a:gd name="T2" fmla="*/ 1 w 3650"/>
                  <a:gd name="T3" fmla="*/ 1 h 2445"/>
                  <a:gd name="T4" fmla="*/ 2 w 3650"/>
                  <a:gd name="T5" fmla="*/ 1 h 2445"/>
                  <a:gd name="T6" fmla="*/ 2 w 3650"/>
                  <a:gd name="T7" fmla="*/ 0 h 2445"/>
                  <a:gd name="T8" fmla="*/ 2 w 3650"/>
                  <a:gd name="T9" fmla="*/ 0 h 2445"/>
                  <a:gd name="T10" fmla="*/ 2 w 3650"/>
                  <a:gd name="T11" fmla="*/ 0 h 2445"/>
                  <a:gd name="T12" fmla="*/ 2 w 3650"/>
                  <a:gd name="T13" fmla="*/ 0 h 2445"/>
                  <a:gd name="T14" fmla="*/ 2 w 3650"/>
                  <a:gd name="T15" fmla="*/ 1 h 2445"/>
                  <a:gd name="T16" fmla="*/ 4 w 3650"/>
                  <a:gd name="T17" fmla="*/ 2 h 2445"/>
                  <a:gd name="T18" fmla="*/ 6 w 3650"/>
                  <a:gd name="T19" fmla="*/ 3 h 24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650"/>
                  <a:gd name="T31" fmla="*/ 0 h 2445"/>
                  <a:gd name="T32" fmla="*/ 3650 w 3650"/>
                  <a:gd name="T33" fmla="*/ 2445 h 24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650" h="2445">
                    <a:moveTo>
                      <a:pt x="0" y="875"/>
                    </a:moveTo>
                    <a:cubicBezTo>
                      <a:pt x="103" y="870"/>
                      <a:pt x="427" y="882"/>
                      <a:pt x="620" y="855"/>
                    </a:cubicBezTo>
                    <a:cubicBezTo>
                      <a:pt x="813" y="828"/>
                      <a:pt x="1025" y="800"/>
                      <a:pt x="1160" y="715"/>
                    </a:cubicBezTo>
                    <a:cubicBezTo>
                      <a:pt x="1295" y="630"/>
                      <a:pt x="1373" y="448"/>
                      <a:pt x="1430" y="345"/>
                    </a:cubicBezTo>
                    <a:cubicBezTo>
                      <a:pt x="1487" y="242"/>
                      <a:pt x="1480" y="152"/>
                      <a:pt x="1500" y="95"/>
                    </a:cubicBezTo>
                    <a:cubicBezTo>
                      <a:pt x="1520" y="38"/>
                      <a:pt x="1533" y="0"/>
                      <a:pt x="1550" y="5"/>
                    </a:cubicBezTo>
                    <a:cubicBezTo>
                      <a:pt x="1567" y="10"/>
                      <a:pt x="1567" y="7"/>
                      <a:pt x="1600" y="125"/>
                    </a:cubicBezTo>
                    <a:cubicBezTo>
                      <a:pt x="1633" y="243"/>
                      <a:pt x="1625" y="513"/>
                      <a:pt x="1750" y="715"/>
                    </a:cubicBezTo>
                    <a:cubicBezTo>
                      <a:pt x="1875" y="917"/>
                      <a:pt x="2033" y="1047"/>
                      <a:pt x="2350" y="1335"/>
                    </a:cubicBezTo>
                    <a:cubicBezTo>
                      <a:pt x="2667" y="1623"/>
                      <a:pt x="3158" y="2034"/>
                      <a:pt x="3650" y="2445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Freeform 173"/>
              <p:cNvSpPr>
                <a:spLocks/>
              </p:cNvSpPr>
              <p:nvPr/>
            </p:nvSpPr>
            <p:spPr bwMode="auto">
              <a:xfrm>
                <a:off x="1205" y="3409"/>
                <a:ext cx="805" cy="252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Freeform 174"/>
              <p:cNvSpPr>
                <a:spLocks/>
              </p:cNvSpPr>
              <p:nvPr/>
            </p:nvSpPr>
            <p:spPr bwMode="auto">
              <a:xfrm flipH="1" flipV="1">
                <a:off x="2010" y="3660"/>
                <a:ext cx="804" cy="253"/>
              </a:xfrm>
              <a:custGeom>
                <a:avLst/>
                <a:gdLst>
                  <a:gd name="T0" fmla="*/ 0 w 1650"/>
                  <a:gd name="T1" fmla="*/ 0 h 522"/>
                  <a:gd name="T2" fmla="*/ 0 w 1650"/>
                  <a:gd name="T3" fmla="*/ 0 h 522"/>
                  <a:gd name="T4" fmla="*/ 2 w 1650"/>
                  <a:gd name="T5" fmla="*/ 0 h 522"/>
                  <a:gd name="T6" fmla="*/ 2 w 1650"/>
                  <a:gd name="T7" fmla="*/ 0 h 522"/>
                  <a:gd name="T8" fmla="*/ 2 w 1650"/>
                  <a:gd name="T9" fmla="*/ 0 h 5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0"/>
                  <a:gd name="T16" fmla="*/ 0 h 522"/>
                  <a:gd name="T17" fmla="*/ 1650 w 1650"/>
                  <a:gd name="T18" fmla="*/ 522 h 5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0" h="522">
                    <a:moveTo>
                      <a:pt x="0" y="12"/>
                    </a:moveTo>
                    <a:cubicBezTo>
                      <a:pt x="90" y="12"/>
                      <a:pt x="335" y="0"/>
                      <a:pt x="540" y="12"/>
                    </a:cubicBezTo>
                    <a:cubicBezTo>
                      <a:pt x="745" y="24"/>
                      <a:pt x="1070" y="39"/>
                      <a:pt x="1230" y="82"/>
                    </a:cubicBezTo>
                    <a:cubicBezTo>
                      <a:pt x="1390" y="125"/>
                      <a:pt x="1430" y="199"/>
                      <a:pt x="1500" y="272"/>
                    </a:cubicBezTo>
                    <a:cubicBezTo>
                      <a:pt x="1570" y="345"/>
                      <a:pt x="1619" y="470"/>
                      <a:pt x="1650" y="522"/>
                    </a:cubicBezTo>
                  </a:path>
                </a:pathLst>
              </a:custGeom>
              <a:noFill/>
              <a:ln w="2857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12" name="Object 17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56288560"/>
                  </p:ext>
                </p:extLst>
              </p:nvPr>
            </p:nvGraphicFramePr>
            <p:xfrm>
              <a:off x="1993" y="2310"/>
              <a:ext cx="288" cy="2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457002" imgH="393529" progId="Equation.DSMT4">
                      <p:embed/>
                    </p:oleObj>
                  </mc:Choice>
                  <mc:Fallback>
                    <p:oleObj name="Equation" r:id="rId5" imgW="457002" imgH="393529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93" y="2310"/>
                            <a:ext cx="288" cy="21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2" name="Groupe 41"/>
          <p:cNvGrpSpPr/>
          <p:nvPr/>
        </p:nvGrpSpPr>
        <p:grpSpPr>
          <a:xfrm>
            <a:off x="2649625" y="2377497"/>
            <a:ext cx="5418168" cy="3349625"/>
            <a:chOff x="2642287" y="2405061"/>
            <a:chExt cx="5418168" cy="3349625"/>
          </a:xfrm>
        </p:grpSpPr>
        <p:grpSp>
          <p:nvGrpSpPr>
            <p:cNvPr id="44" name="Groupe 43"/>
            <p:cNvGrpSpPr/>
            <p:nvPr/>
          </p:nvGrpSpPr>
          <p:grpSpPr>
            <a:xfrm>
              <a:off x="2697356" y="2405061"/>
              <a:ext cx="5363099" cy="3182220"/>
              <a:chOff x="2779906" y="2382620"/>
              <a:chExt cx="5363099" cy="3182220"/>
            </a:xfrm>
          </p:grpSpPr>
          <p:sp>
            <p:nvSpPr>
              <p:cNvPr id="48" name="Forme libre 47"/>
              <p:cNvSpPr/>
              <p:nvPr/>
            </p:nvSpPr>
            <p:spPr>
              <a:xfrm>
                <a:off x="2779906" y="2382620"/>
                <a:ext cx="1420812" cy="1591468"/>
              </a:xfrm>
              <a:custGeom>
                <a:avLst/>
                <a:gdLst>
                  <a:gd name="connsiteX0" fmla="*/ 0 w 2032000"/>
                  <a:gd name="connsiteY0" fmla="*/ 1600619 h 1600619"/>
                  <a:gd name="connsiteX1" fmla="*/ 203200 w 2032000"/>
                  <a:gd name="connsiteY1" fmla="*/ 686219 h 1600619"/>
                  <a:gd name="connsiteX2" fmla="*/ 889000 w 2032000"/>
                  <a:gd name="connsiteY2" fmla="*/ 102019 h 1600619"/>
                  <a:gd name="connsiteX3" fmla="*/ 2032000 w 2032000"/>
                  <a:gd name="connsiteY3" fmla="*/ 419 h 16006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1600619">
                    <a:moveTo>
                      <a:pt x="0" y="1600619"/>
                    </a:moveTo>
                    <a:cubicBezTo>
                      <a:pt x="27516" y="1268302"/>
                      <a:pt x="55033" y="935986"/>
                      <a:pt x="203200" y="686219"/>
                    </a:cubicBezTo>
                    <a:cubicBezTo>
                      <a:pt x="351367" y="436452"/>
                      <a:pt x="584200" y="216319"/>
                      <a:pt x="889000" y="102019"/>
                    </a:cubicBezTo>
                    <a:cubicBezTo>
                      <a:pt x="1193800" y="-12281"/>
                      <a:pt x="2032000" y="419"/>
                      <a:pt x="2032000" y="419"/>
                    </a:cubicBezTo>
                  </a:path>
                </a:pathLst>
              </a:custGeom>
              <a:noFill/>
              <a:ln w="38100">
                <a:solidFill>
                  <a:schemeClr val="bg1">
                    <a:lumMod val="50000"/>
                  </a:scheme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9" name="ZoneTexte 48"/>
              <p:cNvSpPr txBox="1"/>
              <p:nvPr/>
            </p:nvSpPr>
            <p:spPr>
              <a:xfrm>
                <a:off x="5197281" y="4733843"/>
                <a:ext cx="2945724" cy="83099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À la résonance la suspension amplifie les oscillations </a:t>
                </a:r>
              </a:p>
              <a:p>
                <a:pPr algn="ctr"/>
                <a:r>
                  <a:rPr lang="fr-FR" sz="1600" b="1" dirty="0">
                    <a:solidFill>
                      <a:schemeClr val="bg1"/>
                    </a:solidFill>
                  </a:rPr>
                  <a:t>avec déphasage</a:t>
                </a:r>
              </a:p>
            </p:txBody>
          </p:sp>
        </p:grpSp>
        <p:sp>
          <p:nvSpPr>
            <p:cNvPr id="45" name="Ellipse 44"/>
            <p:cNvSpPr/>
            <p:nvPr/>
          </p:nvSpPr>
          <p:spPr>
            <a:xfrm>
              <a:off x="2642287" y="3950491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Line 145"/>
            <p:cNvSpPr>
              <a:spLocks noChangeShapeType="1"/>
            </p:cNvSpPr>
            <p:nvPr/>
          </p:nvSpPr>
          <p:spPr bwMode="auto">
            <a:xfrm>
              <a:off x="2697550" y="4079082"/>
              <a:ext cx="4763" cy="160825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/>
            <p:cNvSpPr/>
            <p:nvPr/>
          </p:nvSpPr>
          <p:spPr>
            <a:xfrm>
              <a:off x="2647244" y="5662609"/>
              <a:ext cx="110138" cy="92077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70352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48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59100" y="160972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i="1" dirty="0"/>
              <a:t>.</a:t>
            </a:r>
            <a:endParaRPr lang="fr-FR" sz="1400" dirty="0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5400" y="-2162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-25400" y="-2162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174624" y="1483583"/>
            <a:ext cx="61310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2</a:t>
            </a:r>
            <a:r>
              <a:rPr lang="fr-FR" sz="1600" b="1" baseline="30000" dirty="0">
                <a:solidFill>
                  <a:srgbClr val="FF0000"/>
                </a:solidFill>
              </a:rPr>
              <a:t>ème</a:t>
            </a:r>
            <a:r>
              <a:rPr lang="fr-FR" sz="1600" b="1" dirty="0">
                <a:solidFill>
                  <a:srgbClr val="FF0000"/>
                </a:solidFill>
              </a:rPr>
              <a:t> étude </a:t>
            </a:r>
            <a:r>
              <a:rPr lang="fr-FR" sz="1600" b="1" dirty="0"/>
              <a:t>:</a:t>
            </a:r>
            <a:r>
              <a:rPr lang="fr-FR" sz="1600" dirty="0"/>
              <a:t> la garde au sol est fixée donc </a:t>
            </a:r>
            <a:r>
              <a:rPr lang="fr-FR" sz="1600" dirty="0" err="1"/>
              <a:t>y</a:t>
            </a:r>
            <a:r>
              <a:rPr lang="fr-FR" sz="1600" baseline="-25000" dirty="0" err="1"/>
              <a:t>c</a:t>
            </a:r>
            <a:r>
              <a:rPr lang="fr-FR" sz="1600" dirty="0"/>
              <a:t>(t) = 0. On étudie maintenant l’influence du profil du sol sur la suspension donc </a:t>
            </a:r>
            <a:r>
              <a:rPr lang="fr-FR" sz="1600" dirty="0" err="1"/>
              <a:t>f</a:t>
            </a:r>
            <a:r>
              <a:rPr lang="fr-FR" sz="1600" baseline="-25000" dirty="0" err="1"/>
              <a:t>s</a:t>
            </a:r>
            <a:r>
              <a:rPr lang="fr-FR" sz="1600" dirty="0"/>
              <a:t>(t) </a:t>
            </a:r>
            <a:r>
              <a:rPr lang="fr-FR" sz="1600" dirty="0">
                <a:sym typeface="Symbol"/>
              </a:rPr>
              <a:t></a:t>
            </a:r>
            <a:r>
              <a:rPr lang="fr-FR" sz="1600" dirty="0"/>
              <a:t> 0.</a:t>
            </a:r>
          </a:p>
        </p:txBody>
      </p:sp>
      <p:pic>
        <p:nvPicPr>
          <p:cNvPr id="56332" name="Picture 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5" t="31153" r="12500" b="24000"/>
          <a:stretch/>
        </p:blipFill>
        <p:spPr bwMode="auto">
          <a:xfrm>
            <a:off x="1273048" y="3098709"/>
            <a:ext cx="5214494" cy="159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1149224" y="2119844"/>
            <a:ext cx="6223126" cy="812829"/>
            <a:chOff x="1174624" y="3135641"/>
            <a:chExt cx="6223126" cy="812829"/>
          </a:xfrm>
        </p:grpSpPr>
        <p:graphicFrame>
          <p:nvGraphicFramePr>
            <p:cNvPr id="14" name="Obje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0103901"/>
                </p:ext>
              </p:extLst>
            </p:nvPr>
          </p:nvGraphicFramePr>
          <p:xfrm>
            <a:off x="2838896" y="3486494"/>
            <a:ext cx="1066800" cy="4619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3" imgW="901440" imgH="431640" progId="Equation.3">
                    <p:embed/>
                  </p:oleObj>
                </mc:Choice>
                <mc:Fallback>
                  <p:oleObj name="Équation" r:id="rId3" imgW="90144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8896" y="3486494"/>
                          <a:ext cx="1066800" cy="4619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Rectangle 14"/>
            <p:cNvSpPr/>
            <p:nvPr/>
          </p:nvSpPr>
          <p:spPr>
            <a:xfrm>
              <a:off x="1174624" y="3135641"/>
              <a:ext cx="622312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1400" i="1" dirty="0"/>
                <a:t>5.  Donner le schéma-bloc du système d’entrée  </a:t>
              </a:r>
              <a:r>
                <a:rPr lang="fr-FR" sz="1400" i="1" dirty="0" err="1"/>
                <a:t>Fs</a:t>
              </a:r>
              <a:r>
                <a:rPr lang="fr-FR" sz="1400" i="1" dirty="0"/>
                <a:t>, de sortie Y puis déterminer la fonction de transfert </a:t>
              </a:r>
              <a:endParaRPr lang="fr-FR" sz="1600" dirty="0"/>
            </a:p>
          </p:txBody>
        </p:sp>
      </p:grpSp>
      <p:pic>
        <p:nvPicPr>
          <p:cNvPr id="56336" name="Picture 1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3" t="35530" r="47229" b="26333"/>
          <a:stretch/>
        </p:blipFill>
        <p:spPr bwMode="auto">
          <a:xfrm>
            <a:off x="6054648" y="4253134"/>
            <a:ext cx="2970980" cy="1404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12659" y="-151143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e 19"/>
          <p:cNvGrpSpPr/>
          <p:nvPr/>
        </p:nvGrpSpPr>
        <p:grpSpPr>
          <a:xfrm>
            <a:off x="1273048" y="5338157"/>
            <a:ext cx="6170396" cy="985718"/>
            <a:chOff x="1273048" y="5338157"/>
            <a:chExt cx="6170396" cy="985718"/>
          </a:xfrm>
        </p:grpSpPr>
        <p:graphicFrame>
          <p:nvGraphicFramePr>
            <p:cNvPr id="6" name="Obje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402629"/>
                </p:ext>
              </p:extLst>
            </p:nvPr>
          </p:nvGraphicFramePr>
          <p:xfrm>
            <a:off x="1820959" y="5338157"/>
            <a:ext cx="5622485" cy="9857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7" imgW="4267080" imgH="825480" progId="Equation.3">
                    <p:embed/>
                  </p:oleObj>
                </mc:Choice>
                <mc:Fallback>
                  <p:oleObj name="Équation" r:id="rId7" imgW="4267080" imgH="825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0959" y="5338157"/>
                          <a:ext cx="5622485" cy="9857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ZoneTexte 18"/>
            <p:cNvSpPr txBox="1"/>
            <p:nvPr/>
          </p:nvSpPr>
          <p:spPr>
            <a:xfrm>
              <a:off x="1273048" y="5657850"/>
              <a:ext cx="4986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d’où</a:t>
              </a:r>
            </a:p>
          </p:txBody>
        </p:sp>
      </p:grpSp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8402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7531101" y="1364684"/>
            <a:ext cx="1426368" cy="160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6748634" y="3178392"/>
            <a:ext cx="866391" cy="1026125"/>
            <a:chOff x="6192992" y="2958335"/>
            <a:chExt cx="870445" cy="1082443"/>
          </a:xfrm>
        </p:grpSpPr>
        <p:sp>
          <p:nvSpPr>
            <p:cNvPr id="16" name="ZoneTexte 15"/>
            <p:cNvSpPr txBox="1"/>
            <p:nvPr/>
          </p:nvSpPr>
          <p:spPr>
            <a:xfrm rot="2731697">
              <a:off x="6191826" y="3043846"/>
              <a:ext cx="957122" cy="786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ArchUp">
                <a:avLst>
                  <a:gd name="adj" fmla="val 10771832"/>
                </a:avLst>
              </a:prstTxWarp>
              <a:spAutoFit/>
            </a:bodyPr>
            <a:lstStyle/>
            <a:p>
              <a:pPr algn="ctr"/>
              <a:r>
                <a:rPr lang="fr-FR" sz="1600" b="1" dirty="0">
                  <a:sym typeface="Symbol"/>
                </a:rPr>
                <a:t>Ce qui donne</a:t>
              </a:r>
              <a:endParaRPr lang="fr-FR" sz="2400" b="1" dirty="0"/>
            </a:p>
          </p:txBody>
        </p:sp>
        <p:sp>
          <p:nvSpPr>
            <p:cNvPr id="2" name="Virage 1"/>
            <p:cNvSpPr/>
            <p:nvPr/>
          </p:nvSpPr>
          <p:spPr>
            <a:xfrm rot="5400000">
              <a:off x="6169023" y="3150418"/>
              <a:ext cx="914329" cy="866391"/>
            </a:xfrm>
            <a:prstGeom prst="ben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2530970" y="956465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</p:spTree>
    <p:extLst>
      <p:ext uri="{BB962C8B-B14F-4D97-AF65-F5344CB8AC3E}">
        <p14:creationId xmlns:p14="http://schemas.microsoft.com/office/powerpoint/2010/main" val="288201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1899" y="1491188"/>
            <a:ext cx="77614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L’action </a:t>
            </a:r>
            <a:r>
              <a:rPr lang="fr-FR" sz="1600" dirty="0" err="1"/>
              <a:t>f</a:t>
            </a:r>
            <a:r>
              <a:rPr lang="fr-FR" sz="1600" baseline="-25000" dirty="0" err="1"/>
              <a:t>s</a:t>
            </a:r>
            <a:r>
              <a:rPr lang="fr-FR" sz="1600" dirty="0"/>
              <a:t>(t) est maintenant modélisée par un </a:t>
            </a:r>
            <a:r>
              <a:rPr lang="fr-FR" sz="1600" b="1" dirty="0"/>
              <a:t>signal sinusoïdal d’amplitude 250 et une pulsation de 15 rad/s </a:t>
            </a:r>
            <a:r>
              <a:rPr lang="fr-FR" sz="1600" dirty="0"/>
              <a:t>correspondant au roulage du véhicule sur une route bosselée.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5" t="33556" r="32250" b="20000"/>
          <a:stretch/>
        </p:blipFill>
        <p:spPr bwMode="auto">
          <a:xfrm>
            <a:off x="1274014" y="2649971"/>
            <a:ext cx="3654542" cy="271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50" t="36782" r="32250" b="19333"/>
          <a:stretch/>
        </p:blipFill>
        <p:spPr bwMode="auto">
          <a:xfrm>
            <a:off x="5055047" y="2733923"/>
            <a:ext cx="3562454" cy="2477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41425" y="5368119"/>
            <a:ext cx="3619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/>
              <a:t>f</a:t>
            </a:r>
            <a:r>
              <a:rPr lang="fr-FR" sz="1400" baseline="-25000" dirty="0" err="1"/>
              <a:t>s</a:t>
            </a:r>
            <a:r>
              <a:rPr lang="fr-FR" sz="1400" dirty="0"/>
              <a:t>(t) = 250 sin (15 t)  donc y(t) = y</a:t>
            </a:r>
            <a:r>
              <a:rPr lang="fr-FR" sz="1400" baseline="-25000" dirty="0"/>
              <a:t>0</a:t>
            </a:r>
            <a:r>
              <a:rPr lang="fr-FR" sz="1400" dirty="0"/>
              <a:t> sin (15 t + </a:t>
            </a:r>
            <a:r>
              <a:rPr lang="fr-FR" sz="1400" dirty="0">
                <a:sym typeface="Symbol"/>
              </a:rPr>
              <a:t></a:t>
            </a:r>
            <a:r>
              <a:rPr lang="fr-FR" sz="1400" dirty="0"/>
              <a:t>) </a:t>
            </a:r>
          </a:p>
        </p:txBody>
      </p:sp>
      <p:sp>
        <p:nvSpPr>
          <p:cNvPr id="6" name="Rectangle 5"/>
          <p:cNvSpPr/>
          <p:nvPr/>
        </p:nvSpPr>
        <p:spPr>
          <a:xfrm>
            <a:off x="1241425" y="5702208"/>
            <a:ext cx="7761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pour </a:t>
            </a:r>
            <a:r>
              <a:rPr lang="fr-FR" sz="1400" dirty="0">
                <a:sym typeface="Symbol"/>
              </a:rPr>
              <a:t></a:t>
            </a:r>
            <a:r>
              <a:rPr lang="fr-FR" sz="1400" dirty="0"/>
              <a:t> = 15 ,log(15) = 1,18   et on lit sur le diagramme de </a:t>
            </a:r>
            <a:r>
              <a:rPr lang="fr-FR" sz="1400" dirty="0" err="1"/>
              <a:t>Bode</a:t>
            </a:r>
            <a:r>
              <a:rPr lang="fr-FR" sz="1400" dirty="0"/>
              <a:t> : 20 log |</a:t>
            </a:r>
            <a:r>
              <a:rPr lang="fr-FR" sz="1400" dirty="0" err="1"/>
              <a:t>H</a:t>
            </a:r>
            <a:r>
              <a:rPr lang="fr-FR" sz="1400" baseline="-25000" dirty="0" err="1"/>
              <a:t>s</a:t>
            </a:r>
            <a:r>
              <a:rPr lang="fr-FR" sz="1400" dirty="0"/>
              <a:t>(15j)| = -79 dB    et    </a:t>
            </a:r>
            <a:r>
              <a:rPr lang="fr-FR" sz="1400" dirty="0">
                <a:sym typeface="Symbol"/>
              </a:rPr>
              <a:t></a:t>
            </a:r>
            <a:r>
              <a:rPr lang="fr-FR" sz="1400" dirty="0"/>
              <a:t> = -20°</a:t>
            </a:r>
          </a:p>
        </p:txBody>
      </p:sp>
      <p:pic>
        <p:nvPicPr>
          <p:cNvPr id="59399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9" t="28117" r="12762" b="64603"/>
          <a:stretch/>
        </p:blipFill>
        <p:spPr bwMode="auto">
          <a:xfrm>
            <a:off x="1289049" y="6029299"/>
            <a:ext cx="7761433" cy="4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268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74014" y="2075963"/>
            <a:ext cx="77193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6. A l’aide du diagramme de </a:t>
            </a:r>
            <a:r>
              <a:rPr lang="fr-FR" sz="1400" i="1" dirty="0" err="1"/>
              <a:t>Bode</a:t>
            </a:r>
            <a:r>
              <a:rPr lang="fr-FR" sz="1400" i="1" dirty="0"/>
              <a:t> de </a:t>
            </a:r>
            <a:r>
              <a:rPr lang="fr-FR" sz="1400" i="1" dirty="0" err="1"/>
              <a:t>H</a:t>
            </a:r>
            <a:r>
              <a:rPr lang="fr-FR" sz="1400" i="1" baseline="-25000" dirty="0" err="1"/>
              <a:t>s</a:t>
            </a:r>
            <a:r>
              <a:rPr lang="fr-FR" sz="1400" i="1" dirty="0"/>
              <a:t>(p) donnée ci-contre, donner l’expression numérique de y(t) en régime permanent.</a:t>
            </a:r>
            <a:endParaRPr lang="fr-FR" sz="1600" dirty="0"/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30970" y="956465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13666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85537" y="1372551"/>
            <a:ext cx="6911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/>
              <a:t>A partir d’une pulsation </a:t>
            </a:r>
            <a:r>
              <a:rPr lang="fr-FR" sz="1600" dirty="0">
                <a:sym typeface="Symbol"/>
              </a:rPr>
              <a:t></a:t>
            </a:r>
            <a:r>
              <a:rPr lang="fr-FR" sz="1600" baseline="-25000" dirty="0"/>
              <a:t>1</a:t>
            </a:r>
            <a:r>
              <a:rPr lang="fr-FR" sz="1600" dirty="0"/>
              <a:t>, on peut approximer </a:t>
            </a:r>
            <a:r>
              <a:rPr lang="fr-FR" sz="1600" dirty="0" err="1"/>
              <a:t>H</a:t>
            </a:r>
            <a:r>
              <a:rPr lang="fr-FR" sz="1600" baseline="-25000" dirty="0" err="1"/>
              <a:t>s</a:t>
            </a:r>
            <a:r>
              <a:rPr lang="fr-FR" sz="1600" dirty="0"/>
              <a:t>(p) par la fonction de transfert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2746375" y="1674215"/>
            <a:ext cx="6308477" cy="498475"/>
            <a:chOff x="2746375" y="1270000"/>
            <a:chExt cx="6308477" cy="498475"/>
          </a:xfrm>
        </p:grpSpPr>
        <p:graphicFrame>
          <p:nvGraphicFramePr>
            <p:cNvPr id="6" name="Obje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1762034"/>
                </p:ext>
              </p:extLst>
            </p:nvPr>
          </p:nvGraphicFramePr>
          <p:xfrm>
            <a:off x="2746375" y="1270000"/>
            <a:ext cx="1731963" cy="498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2" imgW="1320480" imgH="419040" progId="Equation.3">
                    <p:embed/>
                  </p:oleObj>
                </mc:Choice>
                <mc:Fallback>
                  <p:oleObj name="Équation" r:id="rId2" imgW="1320480" imgH="419040" progId="Equation.3">
                    <p:embed/>
                    <p:pic>
                      <p:nvPicPr>
                        <p:cNvPr id="0" name="Obje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6375" y="1270000"/>
                          <a:ext cx="1731963" cy="4984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649108" y="1308207"/>
              <a:ext cx="440574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/>
                <a:t>avec M = 50 kg, k = 2.10</a:t>
              </a:r>
              <a:r>
                <a:rPr lang="fr-FR" sz="1600" baseline="30000" dirty="0"/>
                <a:t>4</a:t>
              </a:r>
              <a:r>
                <a:rPr lang="fr-FR" sz="1600" dirty="0"/>
                <a:t> N/m  et </a:t>
              </a:r>
              <a:r>
                <a:rPr lang="fr-FR" sz="1600" dirty="0">
                  <a:sym typeface="Symbol"/>
                </a:rPr>
                <a:t></a:t>
              </a:r>
              <a:r>
                <a:rPr lang="fr-FR" sz="1600" dirty="0"/>
                <a:t> = 3.10</a:t>
              </a:r>
              <a:r>
                <a:rPr lang="fr-FR" sz="1600" baseline="30000" dirty="0"/>
                <a:t>2</a:t>
              </a:r>
              <a:r>
                <a:rPr lang="fr-FR" sz="1600" dirty="0"/>
                <a:t> N s /m.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1185537" y="2235661"/>
            <a:ext cx="7651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 </a:t>
            </a:r>
            <a:r>
              <a:rPr lang="fr-FR" sz="1400" i="1" dirty="0"/>
              <a:t>7. Tracer le diagramme asymptotique de H(p) sur le même diagramme que </a:t>
            </a:r>
            <a:r>
              <a:rPr lang="fr-FR" sz="1400" i="1" dirty="0" err="1"/>
              <a:t>H</a:t>
            </a:r>
            <a:r>
              <a:rPr lang="fr-FR" sz="1400" i="1" baseline="-25000" dirty="0" err="1"/>
              <a:t>s</a:t>
            </a:r>
            <a:r>
              <a:rPr lang="fr-FR" sz="1400" i="1" dirty="0"/>
              <a:t>(p).</a:t>
            </a:r>
            <a:endParaRPr lang="fr-FR" sz="1400" dirty="0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1821936"/>
              </p:ext>
            </p:extLst>
          </p:nvPr>
        </p:nvGraphicFramePr>
        <p:xfrm>
          <a:off x="2987675" y="2543155"/>
          <a:ext cx="3584575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4" imgW="2895480" imgH="622080" progId="Equation.3">
                  <p:embed/>
                </p:oleObj>
              </mc:Choice>
              <mc:Fallback>
                <p:oleObj name="Équation" r:id="rId4" imgW="2895480" imgH="622080" progId="Equation.3">
                  <p:embed/>
                  <p:pic>
                    <p:nvPicPr>
                      <p:cNvPr id="0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2543155"/>
                        <a:ext cx="3584575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185538" y="3211888"/>
            <a:ext cx="78693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/>
              <a:t>fonction de transfert du 2</a:t>
            </a:r>
            <a:r>
              <a:rPr lang="fr-FR" sz="1600" baseline="30000" dirty="0"/>
              <a:t>ème</a:t>
            </a:r>
            <a:r>
              <a:rPr lang="fr-FR" sz="1600" dirty="0"/>
              <a:t> ordre avec </a:t>
            </a:r>
            <a:r>
              <a:rPr lang="fr-FR" sz="1600" dirty="0">
                <a:sym typeface="Symbol"/>
              </a:rPr>
              <a:t></a:t>
            </a:r>
            <a:r>
              <a:rPr lang="fr-FR" sz="1600" baseline="-25000" dirty="0"/>
              <a:t>0</a:t>
            </a:r>
            <a:r>
              <a:rPr lang="fr-FR" sz="1600" dirty="0"/>
              <a:t> = 20 rad/s 	20 log(5.10</a:t>
            </a:r>
            <a:r>
              <a:rPr lang="fr-FR" sz="1600" baseline="30000" dirty="0"/>
              <a:t>-5</a:t>
            </a:r>
            <a:r>
              <a:rPr lang="fr-FR" sz="1600" dirty="0"/>
              <a:t>) = -86 dB et log(20) = 1,3 </a:t>
            </a:r>
          </a:p>
        </p:txBody>
      </p:sp>
      <p:pic>
        <p:nvPicPr>
          <p:cNvPr id="60431" name="Picture 1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9" t="30216" r="30438" b="20000"/>
          <a:stretch/>
        </p:blipFill>
        <p:spPr bwMode="auto">
          <a:xfrm>
            <a:off x="1185537" y="3607189"/>
            <a:ext cx="3825553" cy="276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32" name="Picture 1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5" t="34543" r="29714" b="15503"/>
          <a:stretch/>
        </p:blipFill>
        <p:spPr bwMode="auto">
          <a:xfrm>
            <a:off x="5011090" y="3579486"/>
            <a:ext cx="3981238" cy="278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268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30970" y="956465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9787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2730" y="1419100"/>
            <a:ext cx="34073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/>
              <a:t>8. Remplir le tableau ci-contre . Reporter ces valeurs sur le diagramme de </a:t>
            </a:r>
            <a:r>
              <a:rPr lang="fr-FR" sz="1400" i="1" dirty="0" err="1"/>
              <a:t>Bode</a:t>
            </a:r>
            <a:r>
              <a:rPr lang="fr-FR" sz="1400" i="1" dirty="0"/>
              <a:t> et donner l’allure des courbes de gain et de phase. A partir de quelle valeur </a:t>
            </a:r>
            <a:r>
              <a:rPr lang="fr-FR" sz="1400" i="1" dirty="0">
                <a:sym typeface="Symbol"/>
              </a:rPr>
              <a:t></a:t>
            </a:r>
            <a:r>
              <a:rPr lang="fr-FR" sz="1400" i="1" baseline="-25000" dirty="0"/>
              <a:t>1</a:t>
            </a:r>
            <a:r>
              <a:rPr lang="fr-FR" sz="1400" i="1" dirty="0"/>
              <a:t> peut-on approximer </a:t>
            </a:r>
            <a:r>
              <a:rPr lang="fr-FR" sz="1400" i="1" dirty="0" err="1"/>
              <a:t>H</a:t>
            </a:r>
            <a:r>
              <a:rPr lang="fr-FR" sz="1400" i="1" baseline="-25000" dirty="0" err="1"/>
              <a:t>s</a:t>
            </a:r>
            <a:r>
              <a:rPr lang="fr-FR" sz="1400" i="1" dirty="0"/>
              <a:t>(p) par H</a:t>
            </a:r>
            <a:r>
              <a:rPr lang="fr-FR" sz="1400" i="1" baseline="-25000" dirty="0"/>
              <a:t> </a:t>
            </a:r>
            <a:r>
              <a:rPr lang="fr-FR" sz="1400" i="1" dirty="0"/>
              <a:t>(p) ?</a:t>
            </a:r>
            <a:endParaRPr lang="fr-FR" sz="1400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846913"/>
              </p:ext>
            </p:extLst>
          </p:nvPr>
        </p:nvGraphicFramePr>
        <p:xfrm>
          <a:off x="1285875" y="2764272"/>
          <a:ext cx="38100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2" imgW="2895480" imgH="622080" progId="Equation.3">
                  <p:embed/>
                </p:oleObj>
              </mc:Choice>
              <mc:Fallback>
                <p:oleObj name="Équation" r:id="rId2" imgW="2895480" imgH="622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2764272"/>
                        <a:ext cx="38100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 1"/>
          <p:cNvGrpSpPr/>
          <p:nvPr/>
        </p:nvGrpSpPr>
        <p:grpSpPr>
          <a:xfrm>
            <a:off x="4630056" y="1419100"/>
            <a:ext cx="4426857" cy="1099353"/>
            <a:chOff x="4630056" y="1034633"/>
            <a:chExt cx="4426857" cy="1099353"/>
          </a:xfrm>
        </p:grpSpPr>
        <p:pic>
          <p:nvPicPr>
            <p:cNvPr id="63491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3" t="55714" r="35714" b="25323"/>
            <a:stretch/>
          </p:blipFill>
          <p:spPr bwMode="auto">
            <a:xfrm>
              <a:off x="4630056" y="1034633"/>
              <a:ext cx="4426857" cy="1099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5254170" y="1336917"/>
              <a:ext cx="3802743" cy="797069"/>
            </a:xfrm>
            <a:prstGeom prst="rect">
              <a:avLst/>
            </a:prstGeom>
            <a:solidFill>
              <a:srgbClr val="FF3300">
                <a:alpha val="2588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236248"/>
              </p:ext>
            </p:extLst>
          </p:nvPr>
        </p:nvGraphicFramePr>
        <p:xfrm>
          <a:off x="5297488" y="2773797"/>
          <a:ext cx="314483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5" imgW="2489040" imgH="279360" progId="Equation.3">
                  <p:embed/>
                </p:oleObj>
              </mc:Choice>
              <mc:Fallback>
                <p:oleObj name="Équation" r:id="rId5" imgW="2489040" imgH="279360" progId="Equation.3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7488" y="2773797"/>
                        <a:ext cx="3144837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2918116"/>
              </p:ext>
            </p:extLst>
          </p:nvPr>
        </p:nvGraphicFramePr>
        <p:xfrm>
          <a:off x="5351463" y="3057960"/>
          <a:ext cx="2006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Équation" r:id="rId7" imgW="1587240" imgH="393480" progId="Equation.3">
                  <p:embed/>
                </p:oleObj>
              </mc:Choice>
              <mc:Fallback>
                <p:oleObj name="Équation" r:id="rId7" imgW="1587240" imgH="393480" progId="Equation.3">
                  <p:embed/>
                  <p:pic>
                    <p:nvPicPr>
                      <p:cNvPr id="0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3" y="3057960"/>
                        <a:ext cx="2006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9228" y="6228767"/>
            <a:ext cx="46869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 partir de 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sym typeface="Symbol" pitchFamily="18" charset="2"/>
              </a:rPr>
              <a:t></a:t>
            </a:r>
            <a:r>
              <a:rPr kumimoji="0" lang="fr-FR" altLang="fr-FR" sz="1400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sym typeface="Symbol" pitchFamily="18" charset="2"/>
              </a:rPr>
              <a:t> 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10 rad/s, on peut approximer </a:t>
            </a:r>
            <a:r>
              <a:rPr kumimoji="0" lang="fr-FR" altLang="fr-FR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H</a:t>
            </a:r>
            <a:r>
              <a:rPr kumimoji="0" lang="fr-FR" altLang="fr-FR" sz="1400" b="0" i="0" u="none" strike="noStrike" cap="none" normalizeH="0" baseline="-3000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sym typeface="Symbol" pitchFamily="18" charset="2"/>
              </a:rPr>
              <a:t>s</a:t>
            </a:r>
            <a:r>
              <a:rPr kumimoji="0" lang="fr-FR" altLang="fr-F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  <a:sym typeface="Symbol" pitchFamily="18" charset="2"/>
              </a:rPr>
              <a:t>(p) par H(p)</a:t>
            </a:r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2" t="30579" r="29750" b="18667"/>
          <a:stretch/>
        </p:blipFill>
        <p:spPr bwMode="auto">
          <a:xfrm>
            <a:off x="1473727" y="3662478"/>
            <a:ext cx="3547919" cy="2584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87" t="33538" r="29375" b="17667"/>
          <a:stretch/>
        </p:blipFill>
        <p:spPr bwMode="auto">
          <a:xfrm>
            <a:off x="5021646" y="3564246"/>
            <a:ext cx="3719140" cy="2555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7467769" y="3147163"/>
            <a:ext cx="1589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Pour </a:t>
            </a:r>
            <a:r>
              <a:rPr lang="fr-FR" sz="1400" dirty="0">
                <a:sym typeface="Symbol"/>
              </a:rPr>
              <a:t> &lt; 20 rad/s</a:t>
            </a:r>
            <a:endParaRPr lang="fr-FR" sz="14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9000" r="11875" b="4667"/>
          <a:stretch/>
        </p:blipFill>
        <p:spPr bwMode="auto">
          <a:xfrm>
            <a:off x="8338059" y="126870"/>
            <a:ext cx="574454" cy="64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e 7"/>
          <p:cNvGrpSpPr/>
          <p:nvPr/>
        </p:nvGrpSpPr>
        <p:grpSpPr>
          <a:xfrm>
            <a:off x="3371848" y="3488293"/>
            <a:ext cx="3457578" cy="982623"/>
            <a:chOff x="3371848" y="3488293"/>
            <a:chExt cx="3457578" cy="982623"/>
          </a:xfrm>
        </p:grpSpPr>
        <p:sp>
          <p:nvSpPr>
            <p:cNvPr id="5" name="ZoneTexte 4"/>
            <p:cNvSpPr txBox="1"/>
            <p:nvPr/>
          </p:nvSpPr>
          <p:spPr>
            <a:xfrm>
              <a:off x="3838574" y="3838575"/>
              <a:ext cx="590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err="1">
                  <a:solidFill>
                    <a:srgbClr val="FF0000"/>
                  </a:solidFill>
                </a:rPr>
                <a:t>G</a:t>
              </a:r>
              <a:r>
                <a:rPr lang="fr-FR" baseline="-25000" dirty="0" err="1">
                  <a:solidFill>
                    <a:srgbClr val="FF0000"/>
                  </a:solidFill>
                </a:rPr>
                <a:t>s</a:t>
              </a:r>
              <a:endParaRPr lang="fr-FR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5648324" y="3488293"/>
              <a:ext cx="590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FF0000"/>
                  </a:solidFill>
                  <a:sym typeface="Symbol"/>
                </a:rPr>
                <a:t></a:t>
              </a:r>
              <a:r>
                <a:rPr lang="fr-FR" baseline="-25000" dirty="0">
                  <a:solidFill>
                    <a:srgbClr val="FF0000"/>
                  </a:solidFill>
                  <a:sym typeface="Symbol"/>
                </a:rPr>
                <a:t>s</a:t>
              </a:r>
              <a:endParaRPr lang="fr-FR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3371848" y="4023241"/>
              <a:ext cx="590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50"/>
                  </a:solidFill>
                </a:rPr>
                <a:t>G</a:t>
              </a:r>
              <a:endParaRPr lang="fr-FR" baseline="-25000" dirty="0">
                <a:solidFill>
                  <a:srgbClr val="00B050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238875" y="4101584"/>
              <a:ext cx="590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rgbClr val="00B050"/>
                  </a:solidFill>
                  <a:sym typeface="Symbol"/>
                </a:rPr>
                <a:t></a:t>
              </a:r>
              <a:endParaRPr lang="fr-FR" baseline="-25000" dirty="0">
                <a:solidFill>
                  <a:srgbClr val="00B050"/>
                </a:solidFill>
              </a:endParaRPr>
            </a:p>
          </p:txBody>
        </p:sp>
      </p:grp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-1" y="5682575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fréquentielle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30970" y="956465"/>
            <a:ext cx="4922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sz="2400" b="1" dirty="0">
                <a:cs typeface="Times New Roman" pitchFamily="18" charset="0"/>
              </a:rPr>
              <a:t>Illustration 2 : </a:t>
            </a:r>
            <a:r>
              <a:rPr lang="fr-CA" dirty="0">
                <a:cs typeface="Times New Roman" pitchFamily="18" charset="0"/>
              </a:rPr>
              <a:t>Suspension automobile pilotée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62723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/>
          <p:cNvGrpSpPr/>
          <p:nvPr/>
        </p:nvGrpSpPr>
        <p:grpSpPr>
          <a:xfrm>
            <a:off x="1466850" y="2801036"/>
            <a:ext cx="7648575" cy="3108543"/>
            <a:chOff x="1466850" y="3019247"/>
            <a:chExt cx="7648575" cy="3108543"/>
          </a:xfrm>
        </p:grpSpPr>
        <p:grpSp>
          <p:nvGrpSpPr>
            <p:cNvPr id="23" name="Groupe 22"/>
            <p:cNvGrpSpPr/>
            <p:nvPr/>
          </p:nvGrpSpPr>
          <p:grpSpPr>
            <a:xfrm>
              <a:off x="1466850" y="3019247"/>
              <a:ext cx="7648575" cy="3108543"/>
              <a:chOff x="1285875" y="3019247"/>
              <a:chExt cx="7648575" cy="3108543"/>
            </a:xfrm>
          </p:grpSpPr>
          <p:pic>
            <p:nvPicPr>
              <p:cNvPr id="35843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24225" y="3487735"/>
                <a:ext cx="5462588" cy="14639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1285875" y="3019247"/>
                <a:ext cx="7648575" cy="310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fr-FR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/>
                  </a:rPr>
                  <a:t>Modèle d’identification ou de comportement :</a:t>
                </a:r>
              </a:p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endParaRPr>
              </a:p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fr-FR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peut se fixer à priori l'ordre du modèle étudié : plus l'ordre sera élevé, plus la précision du modèle sera grande mais la fonction de transfert sera plus lourde à manipuler.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fr-FR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D'autre part, les mesures étant entachées d'erreurs inévitables et les caractéristiques du système pouvant évoluer dans le temps, il ne sert à rien de rechercher un modèle trop fin.</a:t>
                </a:r>
              </a:p>
            </p:txBody>
          </p:sp>
        </p:grpSp>
        <p:cxnSp>
          <p:nvCxnSpPr>
            <p:cNvPr id="10" name="Connecteur droit 9"/>
            <p:cNvCxnSpPr/>
            <p:nvPr/>
          </p:nvCxnSpPr>
          <p:spPr>
            <a:xfrm flipV="1">
              <a:off x="6543675" y="3733800"/>
              <a:ext cx="2390775" cy="2857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V="1">
              <a:off x="6696075" y="3487735"/>
              <a:ext cx="333375" cy="121328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 Box 28"/>
          <p:cNvSpPr txBox="1">
            <a:spLocks noChangeArrowheads="1"/>
          </p:cNvSpPr>
          <p:nvPr/>
        </p:nvSpPr>
        <p:spPr bwMode="auto">
          <a:xfrm>
            <a:off x="0" y="4701024"/>
            <a:ext cx="1098551" cy="52322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rIns="7200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Analyse temporelle</a:t>
            </a:r>
          </a:p>
        </p:txBody>
      </p:sp>
      <p:sp>
        <p:nvSpPr>
          <p:cNvPr id="3" name="Text Box 57"/>
          <p:cNvSpPr txBox="1">
            <a:spLocks noChangeArrowheads="1"/>
          </p:cNvSpPr>
          <p:nvPr/>
        </p:nvSpPr>
        <p:spPr bwMode="auto">
          <a:xfrm>
            <a:off x="1233488" y="942975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Deux modèles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587478" y="2625746"/>
            <a:ext cx="5248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système trop complexe ou mal connu 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 H(p) = ?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8" name="Groupe 7"/>
          <p:cNvGrpSpPr/>
          <p:nvPr/>
        </p:nvGrpSpPr>
        <p:grpSpPr>
          <a:xfrm>
            <a:off x="1466850" y="1371597"/>
            <a:ext cx="7720011" cy="1104901"/>
            <a:chOff x="1466850" y="1485898"/>
            <a:chExt cx="7720011" cy="1104901"/>
          </a:xfrm>
        </p:grpSpPr>
        <p:grpSp>
          <p:nvGrpSpPr>
            <p:cNvPr id="24" name="Groupe 23"/>
            <p:cNvGrpSpPr/>
            <p:nvPr/>
          </p:nvGrpSpPr>
          <p:grpSpPr>
            <a:xfrm>
              <a:off x="1538286" y="1485898"/>
              <a:ext cx="7648575" cy="1104901"/>
              <a:chOff x="1538286" y="1485898"/>
              <a:chExt cx="7648575" cy="1104901"/>
            </a:xfrm>
          </p:grpSpPr>
          <p:sp>
            <p:nvSpPr>
              <p:cNvPr id="4" name="Text Box 94"/>
              <p:cNvSpPr txBox="1">
                <a:spLocks noChangeArrowheads="1"/>
              </p:cNvSpPr>
              <p:nvPr/>
            </p:nvSpPr>
            <p:spPr bwMode="auto">
              <a:xfrm>
                <a:off x="1538286" y="1619250"/>
                <a:ext cx="7648575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fr-FR" b="1" dirty="0"/>
                  <a:t>Modèle de connaissance : </a:t>
                </a:r>
              </a:p>
              <a:p>
                <a:pPr eaLnBrk="1" hangingPunct="1"/>
                <a:endParaRPr lang="fr-FR" dirty="0"/>
              </a:p>
              <a:p>
                <a:pPr eaLnBrk="1" hangingPunct="1"/>
                <a:r>
                  <a:rPr lang="fr-FR" dirty="0">
                    <a:sym typeface="Symbol"/>
                  </a:rPr>
                  <a:t> </a:t>
                </a:r>
                <a:endParaRPr lang="fr-FR" dirty="0"/>
              </a:p>
            </p:txBody>
          </p:sp>
          <p:pic>
            <p:nvPicPr>
              <p:cNvPr id="35842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90" b="10558"/>
              <a:stretch/>
            </p:blipFill>
            <p:spPr bwMode="auto">
              <a:xfrm>
                <a:off x="4314825" y="1485898"/>
                <a:ext cx="4152900" cy="1104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aphicFrame>
          <p:nvGraphicFramePr>
            <p:cNvPr id="7" name="Obje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7133777"/>
                </p:ext>
              </p:extLst>
            </p:nvPr>
          </p:nvGraphicFramePr>
          <p:xfrm>
            <a:off x="1466850" y="2023140"/>
            <a:ext cx="2068513" cy="567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4" imgW="1523880" imgH="419040" progId="Equation.3">
                    <p:embed/>
                  </p:oleObj>
                </mc:Choice>
                <mc:Fallback>
                  <p:oleObj name="Équation" r:id="rId4" imgW="1523880" imgH="419040" progId="Equation.3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6850" y="2023140"/>
                          <a:ext cx="2068513" cy="56765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e 29"/>
          <p:cNvGrpSpPr/>
          <p:nvPr/>
        </p:nvGrpSpPr>
        <p:grpSpPr>
          <a:xfrm>
            <a:off x="2281236" y="3444285"/>
            <a:ext cx="3552825" cy="1114426"/>
            <a:chOff x="762000" y="3990975"/>
            <a:chExt cx="3552825" cy="1114426"/>
          </a:xfrm>
        </p:grpSpPr>
        <p:sp>
          <p:nvSpPr>
            <p:cNvPr id="26" name="Rectangle 25"/>
            <p:cNvSpPr/>
            <p:nvPr/>
          </p:nvSpPr>
          <p:spPr>
            <a:xfrm>
              <a:off x="762000" y="3990975"/>
              <a:ext cx="3476625" cy="11144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aphicFrame>
          <p:nvGraphicFramePr>
            <p:cNvPr id="17" name="Obje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2656918"/>
                </p:ext>
              </p:extLst>
            </p:nvPr>
          </p:nvGraphicFramePr>
          <p:xfrm>
            <a:off x="1539150" y="4255532"/>
            <a:ext cx="1966050" cy="609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Équation" r:id="rId6" imgW="1346040" imgH="419040" progId="Equation.3">
                    <p:embed/>
                  </p:oleObj>
                </mc:Choice>
                <mc:Fallback>
                  <p:oleObj name="Équation" r:id="rId6" imgW="1346040" imgH="419040" progId="Equation.3">
                    <p:embed/>
                    <p:pic>
                      <p:nvPicPr>
                        <p:cNvPr id="0" name="Obje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9150" y="4255532"/>
                          <a:ext cx="1966050" cy="609600"/>
                        </a:xfrm>
                        <a:prstGeom prst="rect">
                          <a:avLst/>
                        </a:prstGeom>
                        <a:noFill/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" name="Connecteur droit avec flèche 19"/>
            <p:cNvCxnSpPr/>
            <p:nvPr/>
          </p:nvCxnSpPr>
          <p:spPr>
            <a:xfrm>
              <a:off x="914400" y="4573518"/>
              <a:ext cx="581025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>
              <a:off x="3514725" y="4565511"/>
              <a:ext cx="581025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993774" y="4229234"/>
              <a:ext cx="72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E(p)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3594100" y="4229368"/>
              <a:ext cx="72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S(p)</a:t>
              </a:r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1642121" y="5940752"/>
            <a:ext cx="7138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Modèle de connaissance : </a:t>
            </a:r>
            <a:r>
              <a:rPr lang="fr-FR" sz="1400" dirty="0"/>
              <a:t>illustrations 1 et 2 (études 1 et 2)</a:t>
            </a:r>
          </a:p>
          <a:p>
            <a:r>
              <a:rPr lang="fr-FR" sz="1400" b="1" dirty="0"/>
              <a:t>Modèle de comportement : </a:t>
            </a:r>
            <a:r>
              <a:rPr lang="fr-FR" sz="1400" dirty="0"/>
              <a:t>illustration 1 </a:t>
            </a:r>
            <a:r>
              <a:rPr lang="fr-FR" sz="1400"/>
              <a:t>réservoir seul et </a:t>
            </a:r>
            <a:r>
              <a:rPr lang="fr-FR" sz="1400" dirty="0"/>
              <a:t>illustration 2 (étude 2)</a:t>
            </a:r>
          </a:p>
        </p:txBody>
      </p:sp>
    </p:spTree>
    <p:extLst>
      <p:ext uri="{BB962C8B-B14F-4D97-AF65-F5344CB8AC3E}">
        <p14:creationId xmlns:p14="http://schemas.microsoft.com/office/powerpoint/2010/main" val="112046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/>
    </p:bldLst>
  </p:timing>
</p:sld>
</file>

<file path=ppt/theme/theme1.xml><?xml version="1.0" encoding="utf-8"?>
<a:theme xmlns:a="http://schemas.openxmlformats.org/drawingml/2006/main" name="modèle ppt fau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ppt fauriel</Template>
  <TotalTime>4515</TotalTime>
  <Words>5446</Words>
  <Application>Microsoft Office PowerPoint</Application>
  <PresentationFormat>Affichage à l'écran (4:3)</PresentationFormat>
  <Paragraphs>1072</Paragraphs>
  <Slides>72</Slides>
  <Notes>3</Notes>
  <HiddenSlides>0</HiddenSlides>
  <MMClips>10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72</vt:i4>
      </vt:variant>
    </vt:vector>
  </HeadingPairs>
  <TitlesOfParts>
    <vt:vector size="81" baseType="lpstr">
      <vt:lpstr>Arial</vt:lpstr>
      <vt:lpstr>Calibri</vt:lpstr>
      <vt:lpstr>Comic Sans MS</vt:lpstr>
      <vt:lpstr>Symbol</vt:lpstr>
      <vt:lpstr>Times New Roman</vt:lpstr>
      <vt:lpstr>modèle ppt fauriel</vt:lpstr>
      <vt:lpstr>Équation</vt:lpstr>
      <vt:lpstr>MSDraw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SII</dc:creator>
  <cp:lastModifiedBy>moi</cp:lastModifiedBy>
  <cp:revision>262</cp:revision>
  <dcterms:created xsi:type="dcterms:W3CDTF">2013-08-11T10:54:44Z</dcterms:created>
  <dcterms:modified xsi:type="dcterms:W3CDTF">2026-09-01T10:02:44Z</dcterms:modified>
</cp:coreProperties>
</file>