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60" r:id="rId5"/>
    <p:sldId id="262" r:id="rId6"/>
    <p:sldId id="265" r:id="rId7"/>
    <p:sldId id="269" r:id="rId8"/>
    <p:sldId id="270" r:id="rId9"/>
    <p:sldId id="266" r:id="rId10"/>
    <p:sldId id="271" r:id="rId11"/>
    <p:sldId id="267" r:id="rId12"/>
    <p:sldId id="273" r:id="rId13"/>
    <p:sldId id="274" r:id="rId14"/>
    <p:sldId id="302" r:id="rId15"/>
    <p:sldId id="275" r:id="rId16"/>
    <p:sldId id="317" r:id="rId17"/>
    <p:sldId id="285" r:id="rId18"/>
    <p:sldId id="318" r:id="rId19"/>
    <p:sldId id="284" r:id="rId20"/>
    <p:sldId id="319" r:id="rId21"/>
    <p:sldId id="290" r:id="rId22"/>
    <p:sldId id="320" r:id="rId23"/>
    <p:sldId id="276" r:id="rId24"/>
    <p:sldId id="316" r:id="rId25"/>
    <p:sldId id="277" r:id="rId26"/>
    <p:sldId id="278" r:id="rId27"/>
    <p:sldId id="283" r:id="rId28"/>
  </p:sldIdLst>
  <p:sldSz cx="9144000" cy="6858000" type="screen4x3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FF0066"/>
    <a:srgbClr val="FF0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99454" autoAdjust="0"/>
  </p:normalViewPr>
  <p:slideViewPr>
    <p:cSldViewPr>
      <p:cViewPr>
        <p:scale>
          <a:sx n="100" d="100"/>
          <a:sy n="100" d="100"/>
        </p:scale>
        <p:origin x="272" y="-7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D116C00-8C5E-4E09-9C81-C65BF858F09B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C946133E-9DA8-4CF7-9F06-CC04F11AED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86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1C6B0DCB-9245-42C9-A6BE-B30CC80B8250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C16E97FD-B201-45DE-9EFE-47E3B5A2E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8247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538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 userDrawn="1"/>
        </p:nvSpPr>
        <p:spPr>
          <a:xfrm>
            <a:off x="8748464" y="6567155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86DBB89-93BE-44C9-9264-41595580A895}" type="slidenum">
              <a:rPr lang="fr-FR" sz="1000" smtClean="0"/>
              <a:t>‹N°›</a:t>
            </a:fld>
            <a:endParaRPr lang="fr-FR" sz="1000" dirty="0"/>
          </a:p>
        </p:txBody>
      </p:sp>
      <p:sp>
        <p:nvSpPr>
          <p:cNvPr id="10" name="ZoneTexte 9"/>
          <p:cNvSpPr txBox="1"/>
          <p:nvPr userDrawn="1"/>
        </p:nvSpPr>
        <p:spPr>
          <a:xfrm>
            <a:off x="26767" y="1241425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Exemples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-10616" y="2785284"/>
            <a:ext cx="1060450" cy="29238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Performances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5512" y="3573016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Illustration</a:t>
            </a:r>
          </a:p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Cheville</a:t>
            </a:r>
          </a:p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Nao</a:t>
            </a: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16868" y="5589240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</a:p>
        </p:txBody>
      </p:sp>
      <p:sp>
        <p:nvSpPr>
          <p:cNvPr id="22" name="ZoneTexte 21"/>
          <p:cNvSpPr txBox="1"/>
          <p:nvPr userDrawn="1"/>
        </p:nvSpPr>
        <p:spPr>
          <a:xfrm>
            <a:off x="-10616" y="1978967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-10616" y="4946472"/>
            <a:ext cx="1060450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Modélisation</a:t>
            </a:r>
            <a:endParaRPr lang="fr-F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911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 userDrawn="1"/>
        </p:nvSpPr>
        <p:spPr>
          <a:xfrm>
            <a:off x="26767" y="1241425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Exemples</a:t>
            </a:r>
          </a:p>
        </p:txBody>
      </p:sp>
      <p:sp>
        <p:nvSpPr>
          <p:cNvPr id="3" name="ZoneTexte 2"/>
          <p:cNvSpPr txBox="1"/>
          <p:nvPr userDrawn="1"/>
        </p:nvSpPr>
        <p:spPr>
          <a:xfrm>
            <a:off x="-10616" y="2785284"/>
            <a:ext cx="1060450" cy="29238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Performances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5512" y="3573016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Illustration</a:t>
            </a:r>
          </a:p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Cheville</a:t>
            </a:r>
          </a:p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Nao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16868" y="5589240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-10616" y="1978967"/>
            <a:ext cx="1060450" cy="3077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-10616" y="4946472"/>
            <a:ext cx="1060450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Modélisation</a:t>
            </a:r>
            <a:endParaRPr lang="fr-F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ZoneTexte 8"/>
          <p:cNvSpPr txBox="1"/>
          <p:nvPr userDrawn="1"/>
        </p:nvSpPr>
        <p:spPr>
          <a:xfrm>
            <a:off x="8676456" y="6567155"/>
            <a:ext cx="576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86DBB89-93BE-44C9-9264-41595580A895}" type="slidenum">
              <a:rPr lang="fr-FR" sz="1000" smtClean="0"/>
              <a:t>‹N°›</a:t>
            </a:fld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08511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3" t="7111" r="10965" b="8660"/>
          <a:stretch/>
        </p:blipFill>
        <p:spPr bwMode="auto">
          <a:xfrm>
            <a:off x="0" y="0"/>
            <a:ext cx="91539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1881226" y="106501"/>
            <a:ext cx="64636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dirty="0">
                <a:ln w="10160">
                  <a:solidFill>
                    <a:srgbClr val="FF33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Introduction à l’Automatique Linéaire</a:t>
            </a:r>
            <a:endParaRPr lang="fr-FR" sz="3200" b="0" i="0" cap="none" spc="0" dirty="0">
              <a:ln w="10160">
                <a:solidFill>
                  <a:srgbClr val="FF3300"/>
                </a:solidFill>
                <a:prstDash val="solid"/>
              </a:ln>
              <a:solidFill>
                <a:srgbClr val="0000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792D7A-90BD-B0F2-B21A-153BC8078D96}"/>
              </a:ext>
            </a:extLst>
          </p:cNvPr>
          <p:cNvGrpSpPr/>
          <p:nvPr userDrawn="1"/>
        </p:nvGrpSpPr>
        <p:grpSpPr>
          <a:xfrm>
            <a:off x="71437" y="95726"/>
            <a:ext cx="958850" cy="776990"/>
            <a:chOff x="69850" y="82550"/>
            <a:chExt cx="958850" cy="77699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428F0A-D31B-D73E-A394-BE219080BA44}"/>
                </a:ext>
              </a:extLst>
            </p:cNvPr>
            <p:cNvSpPr/>
            <p:nvPr userDrawn="1"/>
          </p:nvSpPr>
          <p:spPr>
            <a:xfrm>
              <a:off x="69850" y="82550"/>
              <a:ext cx="958850" cy="723900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8D4DAA2-A3FB-56F5-5CAE-880D20E78B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r="61578"/>
            <a:stretch>
              <a:fillRect/>
            </a:stretch>
          </p:blipFill>
          <p:spPr>
            <a:xfrm>
              <a:off x="245739" y="135640"/>
              <a:ext cx="556276" cy="723900"/>
            </a:xfrm>
            <a:prstGeom prst="rect">
              <a:avLst/>
            </a:prstGeom>
          </p:spPr>
        </p:pic>
      </p:grpSp>
      <p:sp>
        <p:nvSpPr>
          <p:cNvPr id="6" name="ZoneTexte 5"/>
          <p:cNvSpPr txBox="1"/>
          <p:nvPr userDrawn="1"/>
        </p:nvSpPr>
        <p:spPr>
          <a:xfrm>
            <a:off x="107504" y="-27384"/>
            <a:ext cx="886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MPSI/MP2I</a:t>
            </a:r>
          </a:p>
        </p:txBody>
      </p:sp>
    </p:spTree>
    <p:extLst>
      <p:ext uri="{BB962C8B-B14F-4D97-AF65-F5344CB8AC3E}">
        <p14:creationId xmlns:p14="http://schemas.microsoft.com/office/powerpoint/2010/main" val="366866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s://www.google.fr/url?sa=i&amp;rct=j&amp;q=&amp;esrc=s&amp;source=images&amp;cd=&amp;cad=rja&amp;uact=8&amp;ved=2ahUKEwi96-y2tpneAhVI1hoKHQ9eDY0QjRx6BAgBEAU&amp;url=https://www.docvadis.fr/immunologie-chuhmondor/prevention-et-conseils/les-problemes-cardio-vacsulaires/comment-mesurer-ma-tension-arterielle/&amp;psig=AOvVaw0C2h9ARjBxIQcbWDIXdmVx&amp;ust=1540276135193755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avi"/><Relationship Id="rId7" Type="http://schemas.openxmlformats.org/officeDocument/2006/relationships/image" Target="../media/image34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avi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4.avi"/><Relationship Id="rId2" Type="http://schemas.microsoft.com/office/2007/relationships/media" Target="../media/media3.avi"/><Relationship Id="rId1" Type="http://schemas.openxmlformats.org/officeDocument/2006/relationships/vide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64"/>
          <p:cNvSpPr>
            <a:spLocks noChangeArrowheads="1" noChangeShapeType="1" noTextEdit="1"/>
          </p:cNvSpPr>
          <p:nvPr/>
        </p:nvSpPr>
        <p:spPr bwMode="auto">
          <a:xfrm>
            <a:off x="1973523" y="1412776"/>
            <a:ext cx="6400800" cy="3873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Introduction </a:t>
            </a:r>
          </a:p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à l’Automatique</a:t>
            </a:r>
          </a:p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Linéaire </a:t>
            </a:r>
          </a:p>
          <a:p>
            <a:pPr algn="ctr"/>
            <a:endParaRPr lang="fr-FR" sz="6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fr-FR" sz="48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(modélisation SLCI)</a:t>
            </a:r>
          </a:p>
        </p:txBody>
      </p:sp>
    </p:spTree>
    <p:extLst>
      <p:ext uri="{BB962C8B-B14F-4D97-AF65-F5344CB8AC3E}">
        <p14:creationId xmlns:p14="http://schemas.microsoft.com/office/powerpoint/2010/main" val="126632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fr-FR" sz="2800" dirty="0"/>
              <a:t>Introduction : </a:t>
            </a:r>
            <a:r>
              <a:rPr lang="fr-FR" sz="1800" dirty="0"/>
              <a:t>Quel est le point commun entre ces différents systèmes ?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726516" y="1878643"/>
            <a:ext cx="6841665" cy="2609324"/>
            <a:chOff x="693378" y="1624613"/>
            <a:chExt cx="6841665" cy="2609324"/>
          </a:xfrm>
        </p:grpSpPr>
        <p:pic>
          <p:nvPicPr>
            <p:cNvPr id="5" name="Picture 6" descr="photographie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7760">
              <a:off x="903646" y="2009596"/>
              <a:ext cx="1447144" cy="22243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693378" y="162461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Segway</a:t>
              </a:r>
              <a:endParaRPr lang="fr-FR" dirty="0"/>
            </a:p>
          </p:txBody>
        </p:sp>
        <p:pic>
          <p:nvPicPr>
            <p:cNvPr id="3076" name="Picture 4" descr="https://directhoverboard.com/739-large_default/hoverboard-65-pouces-chrome-bleu-bluetooth-sac-telecommande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12" t="32382" r="16016" b="33809"/>
            <a:stretch/>
          </p:blipFill>
          <p:spPr bwMode="auto">
            <a:xfrm rot="21180575">
              <a:off x="4181353" y="1673065"/>
              <a:ext cx="3353690" cy="17504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4614290" y="162461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Overboard</a:t>
              </a:r>
              <a:endParaRPr lang="fr-FR" dirty="0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971600" y="4255811"/>
            <a:ext cx="7488832" cy="2230507"/>
            <a:chOff x="780464" y="4289805"/>
            <a:chExt cx="7488832" cy="2230507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98"/>
            <a:stretch/>
          </p:blipFill>
          <p:spPr bwMode="auto">
            <a:xfrm>
              <a:off x="5265836" y="4936136"/>
              <a:ext cx="3003460" cy="15841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5265836" y="4289805"/>
              <a:ext cx="29778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Sous marin autonome d’inspection</a:t>
              </a:r>
            </a:p>
          </p:txBody>
        </p:sp>
        <p:pic>
          <p:nvPicPr>
            <p:cNvPr id="21" name="Picture 7" descr="avion A31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76" t="29727" r="18905" b="42084"/>
            <a:stretch/>
          </p:blipFill>
          <p:spPr bwMode="auto">
            <a:xfrm rot="20990190">
              <a:off x="1177032" y="5055231"/>
              <a:ext cx="3269114" cy="118309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ZoneTexte 21"/>
            <p:cNvSpPr txBox="1"/>
            <p:nvPr/>
          </p:nvSpPr>
          <p:spPr>
            <a:xfrm>
              <a:off x="780464" y="4615122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Commande de volet d’un Airbus</a:t>
              </a:r>
            </a:p>
          </p:txBody>
        </p:sp>
      </p:grp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0" y="1268760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</a:t>
            </a:r>
          </a:p>
        </p:txBody>
      </p:sp>
    </p:spTree>
    <p:extLst>
      <p:ext uri="{BB962C8B-B14F-4D97-AF65-F5344CB8AC3E}">
        <p14:creationId xmlns:p14="http://schemas.microsoft.com/office/powerpoint/2010/main" val="217384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138961" y="1714862"/>
            <a:ext cx="5325097" cy="3145559"/>
            <a:chOff x="327023" y="1679104"/>
            <a:chExt cx="5325097" cy="3145559"/>
          </a:xfrm>
        </p:grpSpPr>
        <p:grpSp>
          <p:nvGrpSpPr>
            <p:cNvPr id="2" name="Groupe 1"/>
            <p:cNvGrpSpPr/>
            <p:nvPr/>
          </p:nvGrpSpPr>
          <p:grpSpPr>
            <a:xfrm rot="21448463">
              <a:off x="327023" y="1679104"/>
              <a:ext cx="4394891" cy="3145559"/>
              <a:chOff x="894282" y="1400175"/>
              <a:chExt cx="4394891" cy="3145559"/>
            </a:xfrm>
          </p:grpSpPr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4282" y="1400175"/>
                <a:ext cx="1828800" cy="19812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4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7177"/>
              <a:stretch/>
            </p:blipFill>
            <p:spPr bwMode="auto">
              <a:xfrm>
                <a:off x="2245622" y="1921746"/>
                <a:ext cx="3043551" cy="262398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ZoneTexte 6"/>
            <p:cNvSpPr txBox="1"/>
            <p:nvPr/>
          </p:nvSpPr>
          <p:spPr>
            <a:xfrm>
              <a:off x="1907704" y="1854116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Orthèse d’épaule 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5371055" y="2713315"/>
            <a:ext cx="3744416" cy="3765866"/>
            <a:chOff x="5371055" y="2713315"/>
            <a:chExt cx="3744416" cy="3765866"/>
          </a:xfrm>
        </p:grpSpPr>
        <p:grpSp>
          <p:nvGrpSpPr>
            <p:cNvPr id="13" name="Groupe 12"/>
            <p:cNvGrpSpPr/>
            <p:nvPr/>
          </p:nvGrpSpPr>
          <p:grpSpPr>
            <a:xfrm rot="242297">
              <a:off x="5574060" y="3015121"/>
              <a:ext cx="3448869" cy="3464060"/>
              <a:chOff x="2199334" y="2871911"/>
              <a:chExt cx="3448869" cy="3464060"/>
            </a:xfrm>
          </p:grpSpPr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0733" y="3527867"/>
                <a:ext cx="1687470" cy="238394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9334" y="2871911"/>
                <a:ext cx="1687808" cy="163353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9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2248" y="4622803"/>
                <a:ext cx="1272193" cy="171316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" name="ZoneTexte 17"/>
            <p:cNvSpPr txBox="1"/>
            <p:nvPr/>
          </p:nvSpPr>
          <p:spPr>
            <a:xfrm>
              <a:off x="5371055" y="2713315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Prothèse tibiale active</a:t>
              </a:r>
            </a:p>
          </p:txBody>
        </p:sp>
      </p:grpSp>
      <p:sp>
        <p:nvSpPr>
          <p:cNvPr id="15" name="Titre 1"/>
          <p:cNvSpPr txBox="1">
            <a:spLocks/>
          </p:cNvSpPr>
          <p:nvPr/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/>
              <a:t>Introduction : </a:t>
            </a:r>
            <a:r>
              <a:rPr lang="fr-FR" sz="1800"/>
              <a:t>Quel est le point commun entre ces différents systèmes ?</a:t>
            </a:r>
            <a:endParaRPr lang="fr-FR" sz="1800" dirty="0"/>
          </a:p>
        </p:txBody>
      </p: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0" y="1268760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</a:t>
            </a:r>
          </a:p>
        </p:txBody>
      </p:sp>
    </p:spTree>
    <p:extLst>
      <p:ext uri="{BB962C8B-B14F-4D97-AF65-F5344CB8AC3E}">
        <p14:creationId xmlns:p14="http://schemas.microsoft.com/office/powerpoint/2010/main" val="340036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1098551" y="1699878"/>
            <a:ext cx="3744416" cy="3474344"/>
            <a:chOff x="377477" y="1760831"/>
            <a:chExt cx="3744416" cy="3474344"/>
          </a:xfrm>
        </p:grpSpPr>
        <p:pic>
          <p:nvPicPr>
            <p:cNvPr id="2" name="Image 1"/>
            <p:cNvPicPr/>
            <p:nvPr/>
          </p:nvPicPr>
          <p:blipFill rotWithShape="1">
            <a:blip r:embed="rId2"/>
            <a:srcRect l="3665" t="2970" b="2763"/>
            <a:stretch/>
          </p:blipFill>
          <p:spPr bwMode="auto">
            <a:xfrm rot="21196424">
              <a:off x="581066" y="2269740"/>
              <a:ext cx="3345974" cy="29654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ZoneTexte 3"/>
            <p:cNvSpPr txBox="1"/>
            <p:nvPr/>
          </p:nvSpPr>
          <p:spPr>
            <a:xfrm>
              <a:off x="377477" y="1760831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Robot chirurgicale endoscopique</a:t>
              </a: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4807118" y="1699878"/>
            <a:ext cx="4405470" cy="3306236"/>
            <a:chOff x="4716016" y="2662303"/>
            <a:chExt cx="4405470" cy="3306236"/>
          </a:xfrm>
        </p:grpSpPr>
        <p:grpSp>
          <p:nvGrpSpPr>
            <p:cNvPr id="5" name="Groupe 4"/>
            <p:cNvGrpSpPr/>
            <p:nvPr/>
          </p:nvGrpSpPr>
          <p:grpSpPr>
            <a:xfrm rot="21197574">
              <a:off x="5179491" y="3358467"/>
              <a:ext cx="3941995" cy="2610072"/>
              <a:chOff x="3338278" y="1953681"/>
              <a:chExt cx="3941995" cy="2610072"/>
            </a:xfrm>
          </p:grpSpPr>
          <p:pic>
            <p:nvPicPr>
              <p:cNvPr id="6" name="Picture 3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34" t="53791" r="24536" b="6167"/>
              <a:stretch/>
            </p:blipFill>
            <p:spPr bwMode="auto">
              <a:xfrm rot="931902">
                <a:off x="4967966" y="3368799"/>
                <a:ext cx="1995054" cy="11949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8278" y="1953681"/>
                <a:ext cx="3941995" cy="12955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ZoneTexte 7"/>
            <p:cNvSpPr txBox="1"/>
            <p:nvPr/>
          </p:nvSpPr>
          <p:spPr>
            <a:xfrm>
              <a:off x="4716016" y="2662303"/>
              <a:ext cx="42462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Régulation d’une centrale thermique à flamme</a:t>
              </a:r>
            </a:p>
          </p:txBody>
        </p:sp>
      </p:grpSp>
      <p:sp>
        <p:nvSpPr>
          <p:cNvPr id="11" name="Titre 1"/>
          <p:cNvSpPr txBox="1">
            <a:spLocks/>
          </p:cNvSpPr>
          <p:nvPr/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/>
              <a:t>Introduction : </a:t>
            </a:r>
            <a:r>
              <a:rPr lang="fr-FR" sz="1800"/>
              <a:t>Quel est le point commun entre ces différents systèmes ?</a:t>
            </a:r>
            <a:endParaRPr lang="fr-FR" sz="1800" dirty="0"/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0" y="1268760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2771800" y="4798756"/>
            <a:ext cx="4278947" cy="1592313"/>
            <a:chOff x="1542881" y="4989044"/>
            <a:chExt cx="4278947" cy="1592313"/>
          </a:xfrm>
        </p:grpSpPr>
        <p:pic>
          <p:nvPicPr>
            <p:cNvPr id="14" name="Picture 2" descr="Résultat de recherche d'images pour &quot;mesure tension medicale&quot;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4600">
              <a:off x="3430556" y="4989044"/>
              <a:ext cx="2391272" cy="159231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1542881" y="5785201"/>
              <a:ext cx="19096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Tensiomètre automatique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925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378764" y="1685298"/>
            <a:ext cx="3818210" cy="1981410"/>
            <a:chOff x="704823" y="1668473"/>
            <a:chExt cx="3818210" cy="198141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84494">
              <a:off x="936642" y="1900932"/>
              <a:ext cx="3586391" cy="17489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5"/>
            <p:cNvSpPr txBox="1"/>
            <p:nvPr/>
          </p:nvSpPr>
          <p:spPr>
            <a:xfrm>
              <a:off x="704823" y="1668473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Chaudière à bois déchiqueté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5499144" y="1940157"/>
            <a:ext cx="3744416" cy="3386115"/>
            <a:chOff x="5364088" y="2842466"/>
            <a:chExt cx="3744416" cy="3386115"/>
          </a:xfrm>
        </p:grpSpPr>
        <p:grpSp>
          <p:nvGrpSpPr>
            <p:cNvPr id="8" name="Group 5"/>
            <p:cNvGrpSpPr>
              <a:grpSpLocks/>
            </p:cNvGrpSpPr>
            <p:nvPr/>
          </p:nvGrpSpPr>
          <p:grpSpPr bwMode="auto">
            <a:xfrm rot="878628">
              <a:off x="5378159" y="3101409"/>
              <a:ext cx="3129578" cy="3127172"/>
              <a:chOff x="573" y="1543"/>
              <a:chExt cx="2373" cy="2281"/>
            </a:xfrm>
          </p:grpSpPr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27" t="14844" r="15742" b="7178"/>
              <a:stretch>
                <a:fillRect/>
              </a:stretch>
            </p:blipFill>
            <p:spPr bwMode="auto">
              <a:xfrm rot="20016760">
                <a:off x="573" y="2071"/>
                <a:ext cx="1891" cy="175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683" t="25635" r="16927" b="44092"/>
              <a:stretch>
                <a:fillRect/>
              </a:stretch>
            </p:blipFill>
            <p:spPr bwMode="auto">
              <a:xfrm>
                <a:off x="1708" y="1543"/>
                <a:ext cx="1238" cy="11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" name="ZoneTexte 10"/>
            <p:cNvSpPr txBox="1"/>
            <p:nvPr/>
          </p:nvSpPr>
          <p:spPr>
            <a:xfrm>
              <a:off x="5364088" y="2842466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Laser </a:t>
              </a:r>
              <a:r>
                <a:rPr lang="fr-FR" dirty="0" err="1"/>
                <a:t>Excimer</a:t>
              </a:r>
              <a:r>
                <a:rPr lang="fr-FR" dirty="0"/>
                <a:t> pour opération oculaire</a:t>
              </a:r>
            </a:p>
          </p:txBody>
        </p:sp>
      </p:grpSp>
      <p:sp>
        <p:nvSpPr>
          <p:cNvPr id="12" name="Titre 1"/>
          <p:cNvSpPr txBox="1">
            <a:spLocks/>
          </p:cNvSpPr>
          <p:nvPr/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/>
              <a:t>Introduction : </a:t>
            </a:r>
            <a:r>
              <a:rPr lang="fr-FR" sz="1800"/>
              <a:t>Quel est le point commun entre ces différents systèmes ?</a:t>
            </a:r>
            <a:endParaRPr lang="fr-FR" sz="1800" dirty="0"/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0" y="1268760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1714889" y="3991473"/>
            <a:ext cx="5606817" cy="2355197"/>
            <a:chOff x="1288568" y="2208627"/>
            <a:chExt cx="5606817" cy="2355197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20" t="12143" r="220" b="-3864"/>
            <a:stretch/>
          </p:blipFill>
          <p:spPr bwMode="auto">
            <a:xfrm rot="664382">
              <a:off x="1288568" y="2208627"/>
              <a:ext cx="3170111" cy="235519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4500363" y="3981768"/>
              <a:ext cx="2395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Robot humanoïde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807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1766" y="1628800"/>
            <a:ext cx="87129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Les grandeurs caractéristiques du processus sont « pilotées ».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La structure modélisant ce pilotage est </a:t>
            </a:r>
            <a:r>
              <a:rPr lang="fr-FR" sz="2000" b="1" dirty="0"/>
              <a:t>bouclée</a:t>
            </a:r>
            <a:r>
              <a:rPr lang="fr-FR" sz="2000" dirty="0"/>
              <a:t>. On copie l’homme…</a:t>
            </a:r>
          </a:p>
          <a:p>
            <a:r>
              <a:rPr lang="fr-FR" sz="2000" dirty="0"/>
              <a:t> </a:t>
            </a: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1356900" y="2799103"/>
            <a:ext cx="7345362" cy="1957390"/>
            <a:chOff x="1926" y="5855"/>
            <a:chExt cx="7733" cy="2062"/>
          </a:xfrm>
        </p:grpSpPr>
        <p:sp>
          <p:nvSpPr>
            <p:cNvPr id="6" name="Line 51"/>
            <p:cNvSpPr>
              <a:spLocks noChangeShapeType="1"/>
            </p:cNvSpPr>
            <p:nvPr/>
          </p:nvSpPr>
          <p:spPr bwMode="auto">
            <a:xfrm>
              <a:off x="1946" y="6582"/>
              <a:ext cx="186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52"/>
            <p:cNvSpPr txBox="1">
              <a:spLocks noChangeArrowheads="1"/>
            </p:cNvSpPr>
            <p:nvPr/>
          </p:nvSpPr>
          <p:spPr bwMode="auto">
            <a:xfrm>
              <a:off x="3766" y="6361"/>
              <a:ext cx="1301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latin typeface="Calibri" pitchFamily="34" charset="0"/>
                </a:rPr>
                <a:t>Réflexion</a:t>
              </a:r>
              <a:endParaRPr lang="fr-FR" altLang="fr-FR" sz="1600" dirty="0"/>
            </a:p>
          </p:txBody>
        </p:sp>
        <p:sp>
          <p:nvSpPr>
            <p:cNvPr id="8" name="Line 53"/>
            <p:cNvSpPr>
              <a:spLocks noChangeShapeType="1"/>
            </p:cNvSpPr>
            <p:nvPr/>
          </p:nvSpPr>
          <p:spPr bwMode="auto">
            <a:xfrm>
              <a:off x="5078" y="6592"/>
              <a:ext cx="130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Box 54"/>
            <p:cNvSpPr txBox="1">
              <a:spLocks noChangeArrowheads="1"/>
            </p:cNvSpPr>
            <p:nvPr/>
          </p:nvSpPr>
          <p:spPr bwMode="auto">
            <a:xfrm>
              <a:off x="6366" y="6381"/>
              <a:ext cx="1301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Action</a:t>
              </a:r>
              <a:endParaRPr lang="fr-FR" altLang="fr-FR" sz="1600"/>
            </a:p>
          </p:txBody>
        </p:sp>
        <p:sp>
          <p:nvSpPr>
            <p:cNvPr id="10" name="Line 55"/>
            <p:cNvSpPr>
              <a:spLocks noChangeShapeType="1"/>
            </p:cNvSpPr>
            <p:nvPr/>
          </p:nvSpPr>
          <p:spPr bwMode="auto">
            <a:xfrm>
              <a:off x="7678" y="6592"/>
              <a:ext cx="198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 Box 56"/>
            <p:cNvSpPr txBox="1">
              <a:spLocks noChangeArrowheads="1"/>
            </p:cNvSpPr>
            <p:nvPr/>
          </p:nvSpPr>
          <p:spPr bwMode="auto">
            <a:xfrm>
              <a:off x="1926" y="6281"/>
              <a:ext cx="1301" cy="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Tâche à réaliser</a:t>
              </a:r>
              <a:endParaRPr lang="fr-FR" altLang="fr-FR" sz="1600"/>
            </a:p>
          </p:txBody>
        </p:sp>
        <p:sp>
          <p:nvSpPr>
            <p:cNvPr id="12" name="Text Box 57"/>
            <p:cNvSpPr txBox="1">
              <a:spLocks noChangeArrowheads="1"/>
            </p:cNvSpPr>
            <p:nvPr/>
          </p:nvSpPr>
          <p:spPr bwMode="auto">
            <a:xfrm>
              <a:off x="8276" y="6271"/>
              <a:ext cx="1301" cy="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latin typeface="Calibri" pitchFamily="34" charset="0"/>
                </a:rPr>
                <a:t>Tâche réalisée</a:t>
              </a:r>
              <a:endParaRPr lang="fr-FR" altLang="fr-FR" sz="1600" dirty="0"/>
            </a:p>
          </p:txBody>
        </p:sp>
        <p:sp>
          <p:nvSpPr>
            <p:cNvPr id="13" name="Line 58"/>
            <p:cNvSpPr>
              <a:spLocks noChangeShapeType="1"/>
            </p:cNvSpPr>
            <p:nvPr/>
          </p:nvSpPr>
          <p:spPr bwMode="auto">
            <a:xfrm>
              <a:off x="8146" y="6596"/>
              <a:ext cx="1" cy="7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Line 59"/>
            <p:cNvSpPr>
              <a:spLocks noChangeShapeType="1"/>
            </p:cNvSpPr>
            <p:nvPr/>
          </p:nvSpPr>
          <p:spPr bwMode="auto">
            <a:xfrm flipH="1">
              <a:off x="7198" y="7342"/>
              <a:ext cx="96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 Box 60"/>
            <p:cNvSpPr txBox="1">
              <a:spLocks noChangeArrowheads="1"/>
            </p:cNvSpPr>
            <p:nvPr/>
          </p:nvSpPr>
          <p:spPr bwMode="auto">
            <a:xfrm>
              <a:off x="5646" y="7111"/>
              <a:ext cx="1561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Observation</a:t>
              </a:r>
              <a:endParaRPr lang="fr-FR" altLang="fr-FR" sz="1600"/>
            </a:p>
          </p:txBody>
        </p:sp>
        <p:sp>
          <p:nvSpPr>
            <p:cNvPr id="16" name="Line 61"/>
            <p:cNvSpPr>
              <a:spLocks noChangeShapeType="1"/>
            </p:cNvSpPr>
            <p:nvPr/>
          </p:nvSpPr>
          <p:spPr bwMode="auto">
            <a:xfrm flipH="1">
              <a:off x="4408" y="7342"/>
              <a:ext cx="123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Line 62"/>
            <p:cNvSpPr>
              <a:spLocks noChangeShapeType="1"/>
            </p:cNvSpPr>
            <p:nvPr/>
          </p:nvSpPr>
          <p:spPr bwMode="auto">
            <a:xfrm rot="5400000" flipH="1">
              <a:off x="4138" y="7071"/>
              <a:ext cx="5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Line 63"/>
            <p:cNvSpPr>
              <a:spLocks noChangeShapeType="1"/>
            </p:cNvSpPr>
            <p:nvPr/>
          </p:nvSpPr>
          <p:spPr bwMode="auto">
            <a:xfrm flipH="1">
              <a:off x="5308" y="7871"/>
              <a:ext cx="2626" cy="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 Box 64"/>
            <p:cNvSpPr txBox="1">
              <a:spLocks noChangeArrowheads="1"/>
            </p:cNvSpPr>
            <p:nvPr/>
          </p:nvSpPr>
          <p:spPr bwMode="auto">
            <a:xfrm>
              <a:off x="5646" y="7502"/>
              <a:ext cx="1901" cy="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solidFill>
                    <a:srgbClr val="FF0000"/>
                  </a:solidFill>
                  <a:latin typeface="Calibri" pitchFamily="34" charset="0"/>
                </a:rPr>
                <a:t>Chaîne de retour</a:t>
              </a:r>
              <a:endParaRPr lang="fr-FR" altLang="fr-FR" sz="1600" dirty="0"/>
            </a:p>
          </p:txBody>
        </p:sp>
        <p:sp>
          <p:nvSpPr>
            <p:cNvPr id="20" name="Line 65"/>
            <p:cNvSpPr>
              <a:spLocks noChangeShapeType="1"/>
            </p:cNvSpPr>
            <p:nvPr/>
          </p:nvSpPr>
          <p:spPr bwMode="auto">
            <a:xfrm>
              <a:off x="4834" y="6164"/>
              <a:ext cx="3840" cy="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 Box 66"/>
            <p:cNvSpPr txBox="1">
              <a:spLocks noChangeArrowheads="1"/>
            </p:cNvSpPr>
            <p:nvPr/>
          </p:nvSpPr>
          <p:spPr bwMode="auto">
            <a:xfrm>
              <a:off x="5067" y="5855"/>
              <a:ext cx="2780" cy="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solidFill>
                    <a:srgbClr val="FF0000"/>
                  </a:solidFill>
                  <a:latin typeface="Calibri" pitchFamily="34" charset="0"/>
                </a:rPr>
                <a:t>Chaîne d’action ou directe</a:t>
              </a:r>
              <a:endParaRPr lang="fr-FR" altLang="fr-FR" sz="1600" dirty="0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1259632" y="5764355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On parle d’un </a:t>
            </a:r>
            <a:r>
              <a:rPr lang="fr-FR" b="1" dirty="0"/>
              <a:t>asservissement </a:t>
            </a:r>
            <a:r>
              <a:rPr lang="fr-FR" dirty="0"/>
              <a:t>donc d’ </a:t>
            </a:r>
            <a:r>
              <a:rPr lang="fr-FR" b="1" dirty="0"/>
              <a:t>Automatique Linéaire </a:t>
            </a:r>
            <a:r>
              <a:rPr lang="fr-FR" dirty="0"/>
              <a:t>lorsque les grandeurs physiques sont des fonctions continues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30197" y="4981705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On parle d’un automatisme lorsque les grandeurs physiques sont des fonctions discrètes </a:t>
            </a:r>
          </a:p>
        </p:txBody>
      </p:sp>
      <p:sp>
        <p:nvSpPr>
          <p:cNvPr id="24" name="Titre 1"/>
          <p:cNvSpPr txBox="1">
            <a:spLocks/>
          </p:cNvSpPr>
          <p:nvPr/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/>
              <a:t>Introduction : </a:t>
            </a:r>
            <a:r>
              <a:rPr lang="fr-FR" sz="1800" dirty="0"/>
              <a:t>Quel est le point commun entre ces différents systèmes ?</a:t>
            </a: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-14932" y="1988840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325034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5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" t="12143" r="220" b="-3864"/>
          <a:stretch/>
        </p:blipFill>
        <p:spPr bwMode="auto">
          <a:xfrm rot="21183536">
            <a:off x="1229087" y="2810680"/>
            <a:ext cx="3166271" cy="2352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55576" y="2400565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Robot humanoïde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98551" y="5325015"/>
            <a:ext cx="7205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Grandeurs pilotées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Position de la projection verticale du CDG qui doit être dans </a:t>
            </a:r>
            <a:r>
              <a:rPr lang="fr-FR" u="sng" dirty="0">
                <a:solidFill>
                  <a:srgbClr val="FF0000"/>
                </a:solidFill>
              </a:rPr>
              <a:t>le polygone de sustentation </a:t>
            </a:r>
          </a:p>
        </p:txBody>
      </p:sp>
      <p:pic>
        <p:nvPicPr>
          <p:cNvPr id="7" name="na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/>
                </p14:media>
              </p:ext>
            </p:extLst>
          </p:nvPr>
        </p:nvPicPr>
        <p:blipFill rotWithShape="1">
          <a:blip r:embed="rId5"/>
          <a:srcRect t="13914" b="19008"/>
          <a:stretch/>
        </p:blipFill>
        <p:spPr>
          <a:xfrm rot="537998">
            <a:off x="6614720" y="2383126"/>
            <a:ext cx="2121514" cy="2529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1403648" y="1744362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Les grandeurs caractéristiques du processus sont « pilotées ».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/>
              <a:t>Introduction : </a:t>
            </a:r>
            <a:r>
              <a:rPr lang="fr-FR" sz="1800" dirty="0"/>
              <a:t>Quel est le point commun entre ces différents systèmes ?</a:t>
            </a:r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-2" y="1969095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</p:txBody>
      </p:sp>
      <p:grpSp>
        <p:nvGrpSpPr>
          <p:cNvPr id="53" name="Groupe 52"/>
          <p:cNvGrpSpPr/>
          <p:nvPr/>
        </p:nvGrpSpPr>
        <p:grpSpPr>
          <a:xfrm>
            <a:off x="3066757" y="3122786"/>
            <a:ext cx="3363774" cy="2926322"/>
            <a:chOff x="3066757" y="3122786"/>
            <a:chExt cx="3363774" cy="2926322"/>
          </a:xfrm>
        </p:grpSpPr>
        <p:pic>
          <p:nvPicPr>
            <p:cNvPr id="25603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39" t="42500" r="15539" b="16923"/>
            <a:stretch/>
          </p:blipFill>
          <p:spPr bwMode="auto">
            <a:xfrm>
              <a:off x="4525894" y="3122786"/>
              <a:ext cx="1904637" cy="212867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" name="Groupe 50"/>
            <p:cNvGrpSpPr/>
            <p:nvPr/>
          </p:nvGrpSpPr>
          <p:grpSpPr>
            <a:xfrm>
              <a:off x="3066757" y="3933062"/>
              <a:ext cx="2801387" cy="2116046"/>
              <a:chOff x="3066757" y="3933062"/>
              <a:chExt cx="2801387" cy="2116046"/>
            </a:xfrm>
          </p:grpSpPr>
          <p:sp>
            <p:nvSpPr>
              <p:cNvPr id="4" name="Forme libre 3"/>
              <p:cNvSpPr/>
              <p:nvPr/>
            </p:nvSpPr>
            <p:spPr>
              <a:xfrm>
                <a:off x="3066757" y="5251457"/>
                <a:ext cx="1577251" cy="797651"/>
              </a:xfrm>
              <a:custGeom>
                <a:avLst/>
                <a:gdLst>
                  <a:gd name="connsiteX0" fmla="*/ 0 w 2025748"/>
                  <a:gd name="connsiteY0" fmla="*/ 703385 h 703385"/>
                  <a:gd name="connsiteX1" fmla="*/ 942535 w 2025748"/>
                  <a:gd name="connsiteY1" fmla="*/ 450166 h 703385"/>
                  <a:gd name="connsiteX2" fmla="*/ 2025748 w 2025748"/>
                  <a:gd name="connsiteY2" fmla="*/ 0 h 70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5748" h="703385">
                    <a:moveTo>
                      <a:pt x="0" y="703385"/>
                    </a:moveTo>
                    <a:cubicBezTo>
                      <a:pt x="302455" y="635391"/>
                      <a:pt x="604910" y="567397"/>
                      <a:pt x="942535" y="450166"/>
                    </a:cubicBezTo>
                    <a:cubicBezTo>
                      <a:pt x="1280160" y="332935"/>
                      <a:pt x="1652954" y="166467"/>
                      <a:pt x="2025748" y="0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1" name="Connecteur droit 10"/>
              <p:cNvCxnSpPr/>
              <p:nvPr/>
            </p:nvCxnSpPr>
            <p:spPr>
              <a:xfrm flipH="1">
                <a:off x="4644008" y="4725144"/>
                <a:ext cx="360040" cy="432048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/>
              <p:nvPr/>
            </p:nvCxnSpPr>
            <p:spPr>
              <a:xfrm flipV="1">
                <a:off x="4644008" y="4952587"/>
                <a:ext cx="1224136" cy="20460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 flipH="1" flipV="1">
                <a:off x="5478212" y="4671138"/>
                <a:ext cx="389932" cy="27003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flipH="1">
                <a:off x="5256076" y="4653136"/>
                <a:ext cx="222136" cy="36004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 flipH="1">
                <a:off x="5004048" y="4689140"/>
                <a:ext cx="252028" cy="36004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 flipV="1">
                <a:off x="5580112" y="3933062"/>
                <a:ext cx="0" cy="988869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>
              <a:xfrm flipH="1">
                <a:off x="5469044" y="4769532"/>
                <a:ext cx="111068" cy="1831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>
              <a:xfrm>
                <a:off x="5478212" y="4787842"/>
                <a:ext cx="0" cy="153326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Rectangle 51"/>
          <p:cNvSpPr/>
          <p:nvPr/>
        </p:nvSpPr>
        <p:spPr>
          <a:xfrm>
            <a:off x="1115616" y="6165304"/>
            <a:ext cx="7188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Positions angulaires et Couples aux articulations</a:t>
            </a:r>
          </a:p>
        </p:txBody>
      </p:sp>
    </p:spTree>
    <p:extLst>
      <p:ext uri="{BB962C8B-B14F-4D97-AF65-F5344CB8AC3E}">
        <p14:creationId xmlns:p14="http://schemas.microsoft.com/office/powerpoint/2010/main" val="266724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build="p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4494">
            <a:off x="1298870" y="2463924"/>
            <a:ext cx="4475307" cy="2182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400774" y="233928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Chaudière à bois déchiqueté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010059" y="3987008"/>
            <a:ext cx="2882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Grandeurs pilotées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Température habitation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Température chaudière</a:t>
            </a:r>
          </a:p>
        </p:txBody>
      </p:sp>
      <p:sp>
        <p:nvSpPr>
          <p:cNvPr id="9" name="Rectangle 8"/>
          <p:cNvSpPr/>
          <p:nvPr/>
        </p:nvSpPr>
        <p:spPr>
          <a:xfrm>
            <a:off x="1403648" y="1744362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Les grandeurs caractéristiques du processus sont « pilotées ».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331640" y="980728"/>
            <a:ext cx="7704856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/>
              <a:t>Introduction : </a:t>
            </a:r>
            <a:r>
              <a:rPr lang="fr-FR" sz="1800" dirty="0"/>
              <a:t>Quel est le point commun entre ces différents systèmes ?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-1" y="1988840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65" y="4725144"/>
            <a:ext cx="3707903" cy="174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86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5" t="43778" r="25750" b="15333"/>
          <a:stretch/>
        </p:blipFill>
        <p:spPr bwMode="auto">
          <a:xfrm>
            <a:off x="1582805" y="1844824"/>
            <a:ext cx="6266422" cy="2725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07967" y="4717892"/>
            <a:ext cx="78565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Correction impossible : </a:t>
            </a:r>
            <a:r>
              <a:rPr lang="fr-FR" sz="1600" dirty="0"/>
              <a:t>pas d’information sur la sortie, on ne peut élaborer aucune stratégie d'ajustement pour obtenir la sortie désirée.</a:t>
            </a:r>
          </a:p>
          <a:p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r>
              <a:rPr lang="fr-FR" sz="1600" b="1" dirty="0"/>
              <a:t>Sensibilité aux perturbations : </a:t>
            </a:r>
            <a:r>
              <a:rPr lang="fr-FR" sz="1600" dirty="0"/>
              <a:t>même si la sortie parvient à être conforme à la consigne, une perturbation peut, à un moment donné, affecter la sortie.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483768" y="155679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Structure en chaîne directe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1800" y="3068960"/>
            <a:ext cx="720080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17065" y="1969095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42057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483768" y="155679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Structure bouclée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974" y="1926124"/>
            <a:ext cx="6235394" cy="32310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03648" y="5445224"/>
            <a:ext cx="75659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On compare la température désirée (</a:t>
            </a:r>
            <a:r>
              <a:rPr lang="fr-FR" b="1" dirty="0"/>
              <a:t>consigne</a:t>
            </a:r>
            <a:r>
              <a:rPr lang="fr-FR" dirty="0"/>
              <a:t>) avec la température réelle (</a:t>
            </a:r>
            <a:r>
              <a:rPr lang="fr-FR" b="1" dirty="0"/>
              <a:t>mesure</a:t>
            </a:r>
            <a:r>
              <a:rPr lang="fr-FR" dirty="0"/>
              <a:t>) pour évaluer l'écart (</a:t>
            </a:r>
            <a:r>
              <a:rPr lang="fr-FR" b="1" dirty="0"/>
              <a:t>erreur</a:t>
            </a:r>
            <a:r>
              <a:rPr lang="fr-FR" dirty="0"/>
              <a:t>) et ajuster en conséquence (</a:t>
            </a:r>
            <a:r>
              <a:rPr lang="fr-FR" b="1" dirty="0"/>
              <a:t>commande</a:t>
            </a:r>
            <a:r>
              <a:rPr lang="fr-FR" dirty="0"/>
              <a:t>).</a:t>
            </a:r>
          </a:p>
        </p:txBody>
      </p:sp>
      <p:sp>
        <p:nvSpPr>
          <p:cNvPr id="9" name="Rectangle 8"/>
          <p:cNvSpPr/>
          <p:nvPr/>
        </p:nvSpPr>
        <p:spPr>
          <a:xfrm>
            <a:off x="3419872" y="3140968"/>
            <a:ext cx="72008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-1" y="1969095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176017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/>
          <p:cNvGrpSpPr/>
          <p:nvPr/>
        </p:nvGrpSpPr>
        <p:grpSpPr>
          <a:xfrm>
            <a:off x="1187624" y="2132855"/>
            <a:ext cx="8093566" cy="2400657"/>
            <a:chOff x="565092" y="2200796"/>
            <a:chExt cx="8093566" cy="2400657"/>
          </a:xfrm>
        </p:grpSpPr>
        <p:sp>
          <p:nvSpPr>
            <p:cNvPr id="43" name="ZoneTexte 42"/>
            <p:cNvSpPr txBox="1"/>
            <p:nvPr/>
          </p:nvSpPr>
          <p:spPr>
            <a:xfrm>
              <a:off x="565092" y="2200796"/>
              <a:ext cx="8093566" cy="2400657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softEdge rad="127000"/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00B050"/>
                  </a:solidFill>
                </a:rPr>
                <a:t>NOUS : </a:t>
              </a:r>
              <a:r>
                <a:rPr lang="fr-FR" sz="1400" b="1" dirty="0">
                  <a:solidFill>
                    <a:srgbClr val="00B050"/>
                  </a:solidFill>
                </a:rPr>
                <a:t>schéma de causalité</a:t>
              </a:r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  <a:p>
              <a:pPr algn="ctr"/>
              <a:endParaRPr lang="fr-FR" dirty="0"/>
            </a:p>
          </p:txBody>
        </p:sp>
        <p:grpSp>
          <p:nvGrpSpPr>
            <p:cNvPr id="25" name="Group 50"/>
            <p:cNvGrpSpPr>
              <a:grpSpLocks/>
            </p:cNvGrpSpPr>
            <p:nvPr/>
          </p:nvGrpSpPr>
          <p:grpSpPr bwMode="auto">
            <a:xfrm>
              <a:off x="1115616" y="2272900"/>
              <a:ext cx="6741844" cy="2087745"/>
              <a:chOff x="1926" y="5582"/>
              <a:chExt cx="7733" cy="2516"/>
            </a:xfrm>
          </p:grpSpPr>
          <p:sp>
            <p:nvSpPr>
              <p:cNvPr id="26" name="Line 51"/>
              <p:cNvSpPr>
                <a:spLocks noChangeShapeType="1"/>
              </p:cNvSpPr>
              <p:nvPr/>
            </p:nvSpPr>
            <p:spPr bwMode="auto">
              <a:xfrm>
                <a:off x="1946" y="6582"/>
                <a:ext cx="186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Text Box 52"/>
              <p:cNvSpPr txBox="1">
                <a:spLocks noChangeArrowheads="1"/>
              </p:cNvSpPr>
              <p:nvPr/>
            </p:nvSpPr>
            <p:spPr bwMode="auto">
              <a:xfrm>
                <a:off x="3766" y="6361"/>
                <a:ext cx="1301" cy="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Réflexion</a:t>
                </a:r>
                <a:endParaRPr lang="fr-FR" altLang="fr-FR" sz="1600"/>
              </a:p>
            </p:txBody>
          </p:sp>
          <p:sp>
            <p:nvSpPr>
              <p:cNvPr id="28" name="Line 53"/>
              <p:cNvSpPr>
                <a:spLocks noChangeShapeType="1"/>
              </p:cNvSpPr>
              <p:nvPr/>
            </p:nvSpPr>
            <p:spPr bwMode="auto">
              <a:xfrm>
                <a:off x="5078" y="6592"/>
                <a:ext cx="130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Text Box 54"/>
              <p:cNvSpPr txBox="1">
                <a:spLocks noChangeArrowheads="1"/>
              </p:cNvSpPr>
              <p:nvPr/>
            </p:nvSpPr>
            <p:spPr bwMode="auto">
              <a:xfrm>
                <a:off x="6366" y="6381"/>
                <a:ext cx="1301" cy="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latin typeface="Calibri" pitchFamily="34" charset="0"/>
                  </a:rPr>
                  <a:t>Action</a:t>
                </a:r>
                <a:endParaRPr lang="fr-FR" altLang="fr-FR" sz="1600" dirty="0"/>
              </a:p>
            </p:txBody>
          </p:sp>
          <p:sp>
            <p:nvSpPr>
              <p:cNvPr id="30" name="Line 55"/>
              <p:cNvSpPr>
                <a:spLocks noChangeShapeType="1"/>
              </p:cNvSpPr>
              <p:nvPr/>
            </p:nvSpPr>
            <p:spPr bwMode="auto">
              <a:xfrm>
                <a:off x="7678" y="6592"/>
                <a:ext cx="1981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Text Box 56"/>
              <p:cNvSpPr txBox="1">
                <a:spLocks noChangeArrowheads="1"/>
              </p:cNvSpPr>
              <p:nvPr/>
            </p:nvSpPr>
            <p:spPr bwMode="auto">
              <a:xfrm>
                <a:off x="1926" y="6215"/>
                <a:ext cx="1301" cy="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latin typeface="Calibri" pitchFamily="34" charset="0"/>
                  </a:rPr>
                  <a:t>Tâche à réaliser</a:t>
                </a:r>
                <a:endParaRPr lang="fr-FR" altLang="fr-FR" sz="1600" dirty="0"/>
              </a:p>
            </p:txBody>
          </p:sp>
          <p:sp>
            <p:nvSpPr>
              <p:cNvPr id="32" name="Text Box 57"/>
              <p:cNvSpPr txBox="1">
                <a:spLocks noChangeArrowheads="1"/>
              </p:cNvSpPr>
              <p:nvPr/>
            </p:nvSpPr>
            <p:spPr bwMode="auto">
              <a:xfrm>
                <a:off x="8276" y="6271"/>
                <a:ext cx="1301" cy="8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Tâche réalisée</a:t>
                </a:r>
                <a:endParaRPr lang="fr-FR" altLang="fr-FR" sz="1600"/>
              </a:p>
            </p:txBody>
          </p:sp>
          <p:sp>
            <p:nvSpPr>
              <p:cNvPr id="33" name="Line 58"/>
              <p:cNvSpPr>
                <a:spLocks noChangeShapeType="1"/>
              </p:cNvSpPr>
              <p:nvPr/>
            </p:nvSpPr>
            <p:spPr bwMode="auto">
              <a:xfrm>
                <a:off x="8146" y="6596"/>
                <a:ext cx="1" cy="74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Line 59"/>
              <p:cNvSpPr>
                <a:spLocks noChangeShapeType="1"/>
              </p:cNvSpPr>
              <p:nvPr/>
            </p:nvSpPr>
            <p:spPr bwMode="auto">
              <a:xfrm flipH="1">
                <a:off x="7198" y="7342"/>
                <a:ext cx="96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Text Box 60"/>
              <p:cNvSpPr txBox="1">
                <a:spLocks noChangeArrowheads="1"/>
              </p:cNvSpPr>
              <p:nvPr/>
            </p:nvSpPr>
            <p:spPr bwMode="auto">
              <a:xfrm>
                <a:off x="5646" y="7111"/>
                <a:ext cx="1561" cy="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Observation</a:t>
                </a:r>
                <a:endParaRPr lang="fr-FR" altLang="fr-FR" sz="1600"/>
              </a:p>
            </p:txBody>
          </p:sp>
          <p:sp>
            <p:nvSpPr>
              <p:cNvPr id="36" name="Line 61"/>
              <p:cNvSpPr>
                <a:spLocks noChangeShapeType="1"/>
              </p:cNvSpPr>
              <p:nvPr/>
            </p:nvSpPr>
            <p:spPr bwMode="auto">
              <a:xfrm flipH="1">
                <a:off x="4408" y="7342"/>
                <a:ext cx="123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Line 62"/>
              <p:cNvSpPr>
                <a:spLocks noChangeShapeType="1"/>
              </p:cNvSpPr>
              <p:nvPr/>
            </p:nvSpPr>
            <p:spPr bwMode="auto">
              <a:xfrm rot="5400000" flipH="1">
                <a:off x="4138" y="7071"/>
                <a:ext cx="54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63"/>
              <p:cNvSpPr>
                <a:spLocks noChangeShapeType="1"/>
              </p:cNvSpPr>
              <p:nvPr/>
            </p:nvSpPr>
            <p:spPr bwMode="auto">
              <a:xfrm flipH="1">
                <a:off x="5308" y="8052"/>
                <a:ext cx="2626" cy="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Text Box 64"/>
              <p:cNvSpPr txBox="1">
                <a:spLocks noChangeArrowheads="1"/>
              </p:cNvSpPr>
              <p:nvPr/>
            </p:nvSpPr>
            <p:spPr bwMode="auto">
              <a:xfrm>
                <a:off x="5646" y="7683"/>
                <a:ext cx="1901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solidFill>
                      <a:srgbClr val="FF0000"/>
                    </a:solidFill>
                    <a:latin typeface="Calibri" pitchFamily="34" charset="0"/>
                  </a:rPr>
                  <a:t>Chaîne de retour</a:t>
                </a:r>
                <a:endParaRPr lang="fr-FR" altLang="fr-FR" sz="1600" dirty="0"/>
              </a:p>
            </p:txBody>
          </p:sp>
          <p:sp>
            <p:nvSpPr>
              <p:cNvPr id="40" name="Line 65"/>
              <p:cNvSpPr>
                <a:spLocks noChangeShapeType="1"/>
              </p:cNvSpPr>
              <p:nvPr/>
            </p:nvSpPr>
            <p:spPr bwMode="auto">
              <a:xfrm>
                <a:off x="5263" y="5960"/>
                <a:ext cx="2626" cy="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Text Box 66"/>
              <p:cNvSpPr txBox="1">
                <a:spLocks noChangeArrowheads="1"/>
              </p:cNvSpPr>
              <p:nvPr/>
            </p:nvSpPr>
            <p:spPr bwMode="auto">
              <a:xfrm>
                <a:off x="5496" y="5582"/>
                <a:ext cx="1901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solidFill>
                      <a:srgbClr val="FF0000"/>
                    </a:solidFill>
                    <a:latin typeface="Calibri" pitchFamily="34" charset="0"/>
                  </a:rPr>
                  <a:t>Chaîne d’action ou directe</a:t>
                </a:r>
                <a:endParaRPr lang="fr-FR" altLang="fr-FR" sz="1600" dirty="0"/>
              </a:p>
            </p:txBody>
          </p:sp>
        </p:grpSp>
      </p:grpSp>
      <p:sp>
        <p:nvSpPr>
          <p:cNvPr id="47" name="ZoneTexte 46"/>
          <p:cNvSpPr txBox="1"/>
          <p:nvPr/>
        </p:nvSpPr>
        <p:spPr>
          <a:xfrm>
            <a:off x="2483768" y="155679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Structure bouclée : schéma-blocs</a:t>
            </a:r>
          </a:p>
        </p:txBody>
      </p:sp>
      <p:grpSp>
        <p:nvGrpSpPr>
          <p:cNvPr id="57" name="Groupe 56"/>
          <p:cNvGrpSpPr/>
          <p:nvPr/>
        </p:nvGrpSpPr>
        <p:grpSpPr>
          <a:xfrm>
            <a:off x="1192128" y="4437112"/>
            <a:ext cx="8060392" cy="1938992"/>
            <a:chOff x="539552" y="4498087"/>
            <a:chExt cx="8060392" cy="1938992"/>
          </a:xfrm>
        </p:grpSpPr>
        <p:grpSp>
          <p:nvGrpSpPr>
            <p:cNvPr id="54" name="Groupe 53"/>
            <p:cNvGrpSpPr/>
            <p:nvPr/>
          </p:nvGrpSpPr>
          <p:grpSpPr>
            <a:xfrm>
              <a:off x="539552" y="4498087"/>
              <a:ext cx="8060392" cy="1938992"/>
              <a:chOff x="539552" y="4498087"/>
              <a:chExt cx="8060392" cy="1938992"/>
            </a:xfrm>
          </p:grpSpPr>
          <p:sp>
            <p:nvSpPr>
              <p:cNvPr id="46" name="ZoneTexte 45"/>
              <p:cNvSpPr txBox="1"/>
              <p:nvPr/>
            </p:nvSpPr>
            <p:spPr>
              <a:xfrm>
                <a:off x="539552" y="4498087"/>
                <a:ext cx="8060392" cy="193899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  <a:effectLst>
                <a:softEdge rad="127000"/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2400" b="1" dirty="0">
                    <a:solidFill>
                      <a:srgbClr val="00B050"/>
                    </a:solidFill>
                  </a:rPr>
                  <a:t>LA MACHINE : </a:t>
                </a:r>
                <a:r>
                  <a:rPr lang="fr-FR" sz="1400" b="1" dirty="0">
                    <a:solidFill>
                      <a:srgbClr val="00B050"/>
                    </a:solidFill>
                  </a:rPr>
                  <a:t>schéma blocs structurel</a:t>
                </a:r>
              </a:p>
              <a:p>
                <a:endParaRPr lang="fr-FR" sz="2400" dirty="0">
                  <a:solidFill>
                    <a:srgbClr val="00B050"/>
                  </a:solidFill>
                </a:endParaRPr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  <a:p>
                <a:pPr algn="ctr"/>
                <a:endParaRPr lang="fr-FR" dirty="0"/>
              </a:p>
            </p:txBody>
          </p:sp>
          <p:sp>
            <p:nvSpPr>
              <p:cNvPr id="22" name="Text Box 87"/>
              <p:cNvSpPr txBox="1">
                <a:spLocks noChangeArrowheads="1"/>
              </p:cNvSpPr>
              <p:nvPr/>
            </p:nvSpPr>
            <p:spPr bwMode="auto">
              <a:xfrm>
                <a:off x="2383277" y="5023677"/>
                <a:ext cx="1303132" cy="360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latin typeface="Calibri" pitchFamily="34" charset="0"/>
                  </a:rPr>
                  <a:t>Comparateur</a:t>
                </a:r>
                <a:endParaRPr lang="fr-FR" altLang="fr-FR" sz="2800" dirty="0"/>
              </a:p>
            </p:txBody>
          </p:sp>
          <p:grpSp>
            <p:nvGrpSpPr>
              <p:cNvPr id="53" name="Groupe 52"/>
              <p:cNvGrpSpPr/>
              <p:nvPr/>
            </p:nvGrpSpPr>
            <p:grpSpPr>
              <a:xfrm>
                <a:off x="954705" y="4843319"/>
                <a:ext cx="7298659" cy="1462739"/>
                <a:chOff x="954705" y="4843319"/>
                <a:chExt cx="7298659" cy="1462739"/>
              </a:xfrm>
            </p:grpSpPr>
            <p:sp>
              <p:nvSpPr>
                <p:cNvPr id="3" name="Line 68"/>
                <p:cNvSpPr>
                  <a:spLocks noChangeShapeType="1"/>
                </p:cNvSpPr>
                <p:nvPr/>
              </p:nvSpPr>
              <p:spPr bwMode="auto">
                <a:xfrm>
                  <a:off x="954705" y="5603030"/>
                  <a:ext cx="52572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4142625" y="5432979"/>
                  <a:ext cx="1111378" cy="32390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600" dirty="0">
                      <a:latin typeface="Calibri" pitchFamily="34" charset="0"/>
                    </a:rPr>
                    <a:t>Correcteur</a:t>
                  </a:r>
                  <a:endParaRPr lang="fr-FR" altLang="fr-FR" sz="2800" dirty="0"/>
                </a:p>
              </p:txBody>
            </p:sp>
            <p:sp>
              <p:nvSpPr>
                <p:cNvPr id="5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5254003" y="5600822"/>
                  <a:ext cx="378715" cy="22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5634316" y="5323292"/>
                  <a:ext cx="1039470" cy="53371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600">
                      <a:latin typeface="Calibri" pitchFamily="34" charset="0"/>
                    </a:rPr>
                    <a:t>Partie opérative</a:t>
                  </a:r>
                  <a:endParaRPr lang="fr-FR" altLang="fr-FR" sz="2800"/>
                </a:p>
              </p:txBody>
            </p:sp>
            <p:sp>
              <p:nvSpPr>
                <p:cNvPr id="7" name="Line 72"/>
                <p:cNvSpPr>
                  <a:spLocks noChangeShapeType="1"/>
                </p:cNvSpPr>
                <p:nvPr/>
              </p:nvSpPr>
              <p:spPr bwMode="auto">
                <a:xfrm>
                  <a:off x="6670590" y="5600086"/>
                  <a:ext cx="1582774" cy="147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6287081" y="6152202"/>
                  <a:ext cx="767817" cy="7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5047068" y="5982150"/>
                  <a:ext cx="1247204" cy="32390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600" dirty="0">
                      <a:latin typeface="Calibri" pitchFamily="34" charset="0"/>
                    </a:rPr>
                    <a:t>Capteur</a:t>
                  </a:r>
                  <a:endParaRPr lang="fr-FR" altLang="fr-FR" sz="2800" dirty="0"/>
                </a:p>
              </p:txBody>
            </p:sp>
            <p:sp>
              <p:nvSpPr>
                <p:cNvPr id="13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2994495" y="6162508"/>
                  <a:ext cx="2043784" cy="2208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" name="Line 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2811928" y="6001259"/>
                  <a:ext cx="365133" cy="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" name="Oval 80"/>
                <p:cNvSpPr>
                  <a:spLocks noChangeArrowheads="1"/>
                </p:cNvSpPr>
                <p:nvPr/>
              </p:nvSpPr>
              <p:spPr bwMode="auto">
                <a:xfrm>
                  <a:off x="2749209" y="5374086"/>
                  <a:ext cx="481783" cy="44169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endParaRPr lang="fr-FR" altLang="fr-FR" sz="2800"/>
                </a:p>
              </p:txBody>
            </p:sp>
            <p:sp>
              <p:nvSpPr>
                <p:cNvPr id="16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2844287" y="5430770"/>
                  <a:ext cx="278044" cy="34231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" name="Line 82"/>
                <p:cNvSpPr>
                  <a:spLocks noChangeShapeType="1"/>
                </p:cNvSpPr>
                <p:nvPr/>
              </p:nvSpPr>
              <p:spPr bwMode="auto">
                <a:xfrm>
                  <a:off x="2864261" y="5436660"/>
                  <a:ext cx="276446" cy="34231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3230992" y="5594933"/>
                  <a:ext cx="906839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2686888" y="5431506"/>
                  <a:ext cx="302013" cy="3607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600" b="1">
                      <a:latin typeface="Calibri" pitchFamily="34" charset="0"/>
                    </a:rPr>
                    <a:t>+</a:t>
                  </a:r>
                  <a:endParaRPr lang="fr-FR" altLang="fr-FR" sz="2800"/>
                </a:p>
              </p:txBody>
            </p:sp>
            <p:sp>
              <p:nvSpPr>
                <p:cNvPr id="20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2873849" y="5538249"/>
                  <a:ext cx="218121" cy="3607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600" b="1" dirty="0"/>
                    <a:t>-</a:t>
                  </a:r>
                  <a:endParaRPr lang="fr-FR" altLang="fr-FR" sz="2800" dirty="0"/>
                </a:p>
              </p:txBody>
            </p:sp>
            <p:sp>
              <p:nvSpPr>
                <p:cNvPr id="23" name="Line 88"/>
                <p:cNvSpPr>
                  <a:spLocks noChangeShapeType="1"/>
                </p:cNvSpPr>
                <p:nvPr/>
              </p:nvSpPr>
              <p:spPr bwMode="auto">
                <a:xfrm rot="16200000" flipH="1" flipV="1">
                  <a:off x="5734588" y="5140694"/>
                  <a:ext cx="365133" cy="799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5820478" y="4843319"/>
                  <a:ext cx="1387025" cy="3607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600" dirty="0">
                      <a:solidFill>
                        <a:srgbClr val="0000FF"/>
                      </a:solidFill>
                      <a:latin typeface="Calibri" pitchFamily="34" charset="0"/>
                    </a:rPr>
                    <a:t>Perturbations</a:t>
                  </a:r>
                  <a:endParaRPr lang="fr-FR" altLang="fr-FR" sz="2800" dirty="0"/>
                </a:p>
              </p:txBody>
            </p:sp>
            <p:sp>
              <p:nvSpPr>
                <p:cNvPr id="63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1480236" y="5449292"/>
                  <a:ext cx="1003532" cy="31765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36000" rIns="3600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fr-FR" altLang="fr-FR" sz="1400" dirty="0">
                      <a:latin typeface="Calibri" pitchFamily="34" charset="0"/>
                    </a:rPr>
                    <a:t>Adaptateur</a:t>
                  </a:r>
                  <a:endParaRPr lang="fr-FR" altLang="fr-FR" sz="2000" dirty="0"/>
                </a:p>
              </p:txBody>
            </p:sp>
            <p:sp>
              <p:nvSpPr>
                <p:cNvPr id="64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2483768" y="5594931"/>
                  <a:ext cx="271756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stealth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10" name="Line 75"/>
            <p:cNvSpPr>
              <a:spLocks noChangeShapeType="1"/>
            </p:cNvSpPr>
            <p:nvPr/>
          </p:nvSpPr>
          <p:spPr bwMode="auto">
            <a:xfrm>
              <a:off x="7044511" y="5603030"/>
              <a:ext cx="799" cy="5484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7313150" y="5196608"/>
            <a:ext cx="1433794" cy="763705"/>
            <a:chOff x="6660574" y="5257583"/>
            <a:chExt cx="1433794" cy="763705"/>
          </a:xfrm>
        </p:grpSpPr>
        <p:cxnSp>
          <p:nvCxnSpPr>
            <p:cNvPr id="49" name="Connecteur droit avec flèche 48"/>
            <p:cNvCxnSpPr/>
            <p:nvPr/>
          </p:nvCxnSpPr>
          <p:spPr>
            <a:xfrm>
              <a:off x="7323166" y="5603584"/>
              <a:ext cx="323324" cy="29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>
              <a:off x="7044511" y="5752486"/>
              <a:ext cx="0" cy="200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e 49"/>
            <p:cNvGrpSpPr/>
            <p:nvPr/>
          </p:nvGrpSpPr>
          <p:grpSpPr>
            <a:xfrm>
              <a:off x="6660574" y="5257583"/>
              <a:ext cx="1433794" cy="763705"/>
              <a:chOff x="6648920" y="5688042"/>
              <a:chExt cx="1433794" cy="763705"/>
            </a:xfrm>
          </p:grpSpPr>
          <p:sp>
            <p:nvSpPr>
              <p:cNvPr id="60" name="Text Box 74"/>
              <p:cNvSpPr txBox="1">
                <a:spLocks noChangeArrowheads="1"/>
              </p:cNvSpPr>
              <p:nvPr/>
            </p:nvSpPr>
            <p:spPr bwMode="auto">
              <a:xfrm>
                <a:off x="6908787" y="6137057"/>
                <a:ext cx="519735" cy="314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solidFill>
                      <a:srgbClr val="FF0000"/>
                    </a:solidFill>
                    <a:latin typeface="Calibri" pitchFamily="34" charset="0"/>
                  </a:rPr>
                  <a:t>S</a:t>
                </a:r>
                <a:endParaRPr lang="fr-FR" altLang="fr-FR" sz="2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 Box 74"/>
              <p:cNvSpPr txBox="1">
                <a:spLocks noChangeArrowheads="1"/>
              </p:cNvSpPr>
              <p:nvPr/>
            </p:nvSpPr>
            <p:spPr bwMode="auto">
              <a:xfrm>
                <a:off x="7043244" y="5693018"/>
                <a:ext cx="1039470" cy="327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solidFill>
                      <a:srgbClr val="FF0000"/>
                    </a:solidFill>
                    <a:latin typeface="Calibri" pitchFamily="34" charset="0"/>
                  </a:rPr>
                  <a:t>Sortie : S</a:t>
                </a:r>
                <a:endParaRPr lang="fr-FR" altLang="fr-FR" sz="2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Text Box 74"/>
              <p:cNvSpPr txBox="1">
                <a:spLocks noChangeArrowheads="1"/>
              </p:cNvSpPr>
              <p:nvPr/>
            </p:nvSpPr>
            <p:spPr bwMode="auto">
              <a:xfrm>
                <a:off x="6648920" y="5688042"/>
                <a:ext cx="519735" cy="314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solidFill>
                      <a:srgbClr val="FF0000"/>
                    </a:solidFill>
                    <a:latin typeface="Calibri" pitchFamily="34" charset="0"/>
                  </a:rPr>
                  <a:t>S</a:t>
                </a:r>
                <a:endParaRPr lang="fr-FR" altLang="fr-FR" sz="28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1" name="Groupe 50"/>
          <p:cNvGrpSpPr/>
          <p:nvPr/>
        </p:nvGrpSpPr>
        <p:grpSpPr>
          <a:xfrm>
            <a:off x="1336144" y="5240233"/>
            <a:ext cx="4176180" cy="890754"/>
            <a:chOff x="683852" y="5305276"/>
            <a:chExt cx="4176180" cy="890754"/>
          </a:xfrm>
        </p:grpSpPr>
        <p:sp>
          <p:nvSpPr>
            <p:cNvPr id="8" name="Text Box 73"/>
            <p:cNvSpPr txBox="1">
              <a:spLocks noChangeArrowheads="1"/>
            </p:cNvSpPr>
            <p:nvPr/>
          </p:nvSpPr>
          <p:spPr bwMode="auto">
            <a:xfrm>
              <a:off x="683852" y="5324028"/>
              <a:ext cx="863695" cy="473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400" dirty="0">
                  <a:solidFill>
                    <a:srgbClr val="FF0000"/>
                  </a:solidFill>
                  <a:latin typeface="Calibri" pitchFamily="34" charset="0"/>
                </a:rPr>
                <a:t>Consigne  E</a:t>
              </a:r>
              <a:endParaRPr lang="fr-FR" altLang="fr-FR" sz="24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 Box 86"/>
            <p:cNvSpPr txBox="1">
              <a:spLocks noChangeArrowheads="1"/>
            </p:cNvSpPr>
            <p:nvPr/>
          </p:nvSpPr>
          <p:spPr bwMode="auto">
            <a:xfrm>
              <a:off x="3187847" y="5321819"/>
              <a:ext cx="877277" cy="360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400" dirty="0">
                  <a:solidFill>
                    <a:srgbClr val="FF0000"/>
                  </a:solidFill>
                  <a:latin typeface="+mn-lt"/>
                  <a:sym typeface="Symbol" pitchFamily="18" charset="2"/>
                </a:rPr>
                <a:t> = E’ – S’ </a:t>
              </a:r>
              <a:endParaRPr lang="fr-FR" altLang="fr-FR" sz="2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61" name="Text Box 74"/>
            <p:cNvSpPr txBox="1">
              <a:spLocks noChangeArrowheads="1"/>
            </p:cNvSpPr>
            <p:nvPr/>
          </p:nvSpPr>
          <p:spPr bwMode="auto">
            <a:xfrm>
              <a:off x="3424943" y="5881340"/>
              <a:ext cx="1435089" cy="314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solidFill>
                    <a:srgbClr val="FF0000"/>
                  </a:solidFill>
                  <a:latin typeface="Calibri" pitchFamily="34" charset="0"/>
                </a:rPr>
                <a:t>S’ : </a:t>
              </a:r>
              <a:r>
                <a:rPr lang="fr-FR" altLang="fr-FR" sz="1100" dirty="0">
                  <a:solidFill>
                    <a:srgbClr val="FF0000"/>
                  </a:solidFill>
                  <a:latin typeface="Calibri" pitchFamily="34" charset="0"/>
                </a:rPr>
                <a:t>image de S</a:t>
              </a:r>
              <a:endParaRPr lang="fr-FR" altLang="fr-FR" dirty="0">
                <a:solidFill>
                  <a:srgbClr val="FF0000"/>
                </a:solidFill>
              </a:endParaRPr>
            </a:p>
          </p:txBody>
        </p:sp>
        <p:sp>
          <p:nvSpPr>
            <p:cNvPr id="66" name="Text Box 86"/>
            <p:cNvSpPr txBox="1">
              <a:spLocks noChangeArrowheads="1"/>
            </p:cNvSpPr>
            <p:nvPr/>
          </p:nvSpPr>
          <p:spPr bwMode="auto">
            <a:xfrm>
              <a:off x="2425623" y="5305276"/>
              <a:ext cx="438638" cy="360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400" dirty="0">
                  <a:solidFill>
                    <a:srgbClr val="FF0000"/>
                  </a:solidFill>
                  <a:latin typeface="+mn-lt"/>
                  <a:sym typeface="Symbol" pitchFamily="18" charset="2"/>
                </a:rPr>
                <a:t>E’</a:t>
              </a:r>
              <a:endParaRPr lang="fr-FR" altLang="fr-FR" sz="240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62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-1" y="1969095"/>
            <a:ext cx="1098551" cy="30777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170873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5364088" y="3126160"/>
            <a:ext cx="3656567" cy="3109986"/>
            <a:chOff x="5364088" y="3126160"/>
            <a:chExt cx="3656567" cy="3109986"/>
          </a:xfrm>
        </p:grpSpPr>
        <p:pic>
          <p:nvPicPr>
            <p:cNvPr id="6" name="Picture 4" descr="2-FIG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9405" y="3284984"/>
              <a:ext cx="3651250" cy="29511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ZoneTexte 13"/>
            <p:cNvSpPr txBox="1"/>
            <p:nvPr/>
          </p:nvSpPr>
          <p:spPr>
            <a:xfrm>
              <a:off x="5364088" y="3126160"/>
              <a:ext cx="7147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/>
                <a:t>Sortie</a:t>
              </a: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115616" y="3140968"/>
            <a:ext cx="3873500" cy="3061841"/>
            <a:chOff x="1115616" y="3140968"/>
            <a:chExt cx="3873500" cy="3061841"/>
          </a:xfrm>
        </p:grpSpPr>
        <p:pic>
          <p:nvPicPr>
            <p:cNvPr id="5" name="Picture 3" descr="2-FIG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284984"/>
              <a:ext cx="3873500" cy="29178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1187624" y="3140968"/>
              <a:ext cx="7147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/>
                <a:t>Sortie</a:t>
              </a: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2483768" y="1457357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Les </a:t>
            </a:r>
            <a:r>
              <a:rPr lang="fr-FR" sz="2400" b="1" dirty="0">
                <a:solidFill>
                  <a:srgbClr val="FF0000"/>
                </a:solidFill>
              </a:rPr>
              <a:t>4  </a:t>
            </a:r>
            <a:r>
              <a:rPr lang="fr-FR" sz="2400" dirty="0"/>
              <a:t>performances attendues :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893448" y="2021078"/>
            <a:ext cx="74088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2000" b="1" dirty="0">
                <a:solidFill>
                  <a:srgbClr val="FF0000"/>
                </a:solidFill>
              </a:rPr>
              <a:t>Stabilité </a:t>
            </a:r>
            <a:r>
              <a:rPr lang="fr-FR" altLang="fr-FR" dirty="0"/>
              <a:t>:      Un système est stable si à une entrée bornée </a:t>
            </a:r>
          </a:p>
          <a:p>
            <a:pPr algn="ctr" eaLnBrk="1" hangingPunct="1"/>
            <a:r>
              <a:rPr lang="fr-FR" altLang="fr-FR" dirty="0"/>
              <a:t>correspond une sortie bornée (</a:t>
            </a:r>
            <a:r>
              <a:rPr lang="fr-FR" altLang="fr-FR" dirty="0" err="1"/>
              <a:t>cste</a:t>
            </a:r>
            <a:r>
              <a:rPr lang="fr-FR" altLang="fr-FR" dirty="0"/>
              <a:t> en régime permanent…)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696997" y="3568906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instable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665549" y="4356647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stable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-2" y="2780928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Performances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868144" y="4541313"/>
            <a:ext cx="576064" cy="202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159024" y="3836946"/>
            <a:ext cx="576064" cy="202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3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681551" y="2132856"/>
            <a:ext cx="731963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2000" b="1" dirty="0">
                <a:solidFill>
                  <a:srgbClr val="FF0000"/>
                </a:solidFill>
              </a:rPr>
              <a:t>Précision statique </a:t>
            </a:r>
            <a:r>
              <a:rPr lang="fr-FR" altLang="fr-FR" dirty="0"/>
              <a:t>: caractérisée par un écart (erreur) en régime permanent </a:t>
            </a:r>
          </a:p>
          <a:p>
            <a:pPr eaLnBrk="1" hangingPunct="1"/>
            <a:r>
              <a:rPr lang="fr-FR" altLang="fr-FR" dirty="0"/>
              <a:t>		     entre l’entrée et la sortie (de même nature)</a:t>
            </a:r>
          </a:p>
          <a:p>
            <a:pPr algn="ctr" eaLnBrk="1" hangingPunct="1"/>
            <a:r>
              <a:rPr lang="fr-FR" altLang="fr-FR" sz="1400" i="1" dirty="0"/>
              <a:t>	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331640" y="3625452"/>
            <a:ext cx="3713108" cy="2683868"/>
            <a:chOff x="354837" y="3423765"/>
            <a:chExt cx="3713108" cy="2683868"/>
          </a:xfrm>
        </p:grpSpPr>
        <p:pic>
          <p:nvPicPr>
            <p:cNvPr id="2150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80" t="38434" r="35524" b="14836"/>
            <a:stretch/>
          </p:blipFill>
          <p:spPr bwMode="auto">
            <a:xfrm>
              <a:off x="354837" y="3789040"/>
              <a:ext cx="3713108" cy="2318593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55576" y="3423765"/>
              <a:ext cx="26813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Pour une entrée constante</a:t>
              </a: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4932040" y="3563724"/>
            <a:ext cx="3962246" cy="2701682"/>
            <a:chOff x="4932040" y="3563724"/>
            <a:chExt cx="3962246" cy="2701682"/>
          </a:xfrm>
        </p:grpSpPr>
        <p:pic>
          <p:nvPicPr>
            <p:cNvPr id="2150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6" t="43354" r="36762" b="13471"/>
            <a:stretch/>
          </p:blipFill>
          <p:spPr bwMode="auto">
            <a:xfrm>
              <a:off x="4932040" y="4005064"/>
              <a:ext cx="3962246" cy="2260342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5219678" y="3563724"/>
              <a:ext cx="3600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Pour une entrée à dérivée constante</a:t>
              </a: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2483768" y="1457357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Les </a:t>
            </a:r>
            <a:r>
              <a:rPr lang="fr-FR" sz="2400" b="1" dirty="0">
                <a:solidFill>
                  <a:srgbClr val="FF0000"/>
                </a:solidFill>
              </a:rPr>
              <a:t>4  </a:t>
            </a:r>
            <a:r>
              <a:rPr lang="fr-FR" sz="2400" dirty="0"/>
              <a:t>performances attendues :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-2" y="2780928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Performances</a:t>
            </a:r>
          </a:p>
        </p:txBody>
      </p:sp>
    </p:spTree>
    <p:extLst>
      <p:ext uri="{BB962C8B-B14F-4D97-AF65-F5344CB8AC3E}">
        <p14:creationId xmlns:p14="http://schemas.microsoft.com/office/powerpoint/2010/main" val="246207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1895121" y="2090028"/>
            <a:ext cx="640431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2000" b="1" dirty="0">
                <a:solidFill>
                  <a:srgbClr val="FF0000"/>
                </a:solidFill>
              </a:rPr>
              <a:t>Précision dynamique ou amortissement </a:t>
            </a:r>
            <a:r>
              <a:rPr lang="fr-FR" altLang="fr-FR" dirty="0"/>
              <a:t>: </a:t>
            </a:r>
          </a:p>
          <a:p>
            <a:pPr algn="ctr" eaLnBrk="1" hangingPunct="1"/>
            <a:r>
              <a:rPr lang="fr-FR" altLang="fr-FR" dirty="0"/>
              <a:t>caractérisée par les dépassements relatifs de la valeur asymptotique</a:t>
            </a:r>
          </a:p>
          <a:p>
            <a:pPr algn="ctr" eaLnBrk="1" hangingPunct="1"/>
            <a:r>
              <a:rPr lang="fr-FR" altLang="fr-FR" dirty="0"/>
              <a:t> en particulier le 1</a:t>
            </a:r>
            <a:r>
              <a:rPr lang="fr-FR" altLang="fr-FR" baseline="30000" dirty="0"/>
              <a:t>er</a:t>
            </a:r>
            <a:r>
              <a:rPr lang="fr-FR" altLang="fr-FR" dirty="0"/>
              <a:t> : (d</a:t>
            </a:r>
            <a:r>
              <a:rPr lang="fr-FR" altLang="fr-FR" baseline="-25000" dirty="0"/>
              <a:t>1</a:t>
            </a:r>
            <a:r>
              <a:rPr lang="fr-FR" altLang="fr-FR" dirty="0"/>
              <a:t>/</a:t>
            </a:r>
            <a:r>
              <a:rPr lang="fr-FR" altLang="fr-FR" sz="1400" dirty="0"/>
              <a:t>Valeur Asymptotique</a:t>
            </a:r>
            <a:r>
              <a:rPr lang="fr-FR" altLang="fr-FR" dirty="0"/>
              <a:t>) x 100</a:t>
            </a:r>
            <a:endParaRPr lang="fr-FR" altLang="fr-FR" sz="1400" i="1" dirty="0"/>
          </a:p>
        </p:txBody>
      </p:sp>
      <p:sp>
        <p:nvSpPr>
          <p:cNvPr id="5" name="ZoneTexte 4"/>
          <p:cNvSpPr txBox="1"/>
          <p:nvPr/>
        </p:nvSpPr>
        <p:spPr>
          <a:xfrm>
            <a:off x="2483768" y="1457357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Les </a:t>
            </a:r>
            <a:r>
              <a:rPr lang="fr-FR" sz="2400" b="1" dirty="0">
                <a:solidFill>
                  <a:srgbClr val="FF0000"/>
                </a:solidFill>
              </a:rPr>
              <a:t>4  </a:t>
            </a:r>
            <a:r>
              <a:rPr lang="fr-FR" sz="2400" dirty="0"/>
              <a:t>performances attendues :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-2" y="2776572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Performances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2123728" y="3155104"/>
            <a:ext cx="6048672" cy="3030297"/>
            <a:chOff x="1691680" y="2996952"/>
            <a:chExt cx="6048672" cy="3030297"/>
          </a:xfrm>
        </p:grpSpPr>
        <p:pic>
          <p:nvPicPr>
            <p:cNvPr id="4096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7" t="19693" r="10511" b="9000"/>
            <a:stretch/>
          </p:blipFill>
          <p:spPr bwMode="auto">
            <a:xfrm>
              <a:off x="1691680" y="2996952"/>
              <a:ext cx="6048672" cy="303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5"/>
            <p:cNvSpPr txBox="1"/>
            <p:nvPr/>
          </p:nvSpPr>
          <p:spPr>
            <a:xfrm>
              <a:off x="6948264" y="5589240"/>
              <a:ext cx="5760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/>
                <a:t>temps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2267744" y="3361836"/>
            <a:ext cx="6048672" cy="2647166"/>
            <a:chOff x="2267744" y="3361836"/>
            <a:chExt cx="6048672" cy="2647166"/>
          </a:xfrm>
        </p:grpSpPr>
        <p:grpSp>
          <p:nvGrpSpPr>
            <p:cNvPr id="10" name="Groupe 9"/>
            <p:cNvGrpSpPr/>
            <p:nvPr/>
          </p:nvGrpSpPr>
          <p:grpSpPr>
            <a:xfrm>
              <a:off x="2267744" y="3361836"/>
              <a:ext cx="6048672" cy="882680"/>
              <a:chOff x="1835696" y="3203684"/>
              <a:chExt cx="6048672" cy="882680"/>
            </a:xfrm>
          </p:grpSpPr>
          <p:sp>
            <p:nvSpPr>
              <p:cNvPr id="3" name="ZoneTexte 2"/>
              <p:cNvSpPr txBox="1"/>
              <p:nvPr/>
            </p:nvSpPr>
            <p:spPr>
              <a:xfrm>
                <a:off x="3491880" y="3717032"/>
                <a:ext cx="4269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0070C0"/>
                    </a:solidFill>
                  </a:rPr>
                  <a:t>d</a:t>
                </a:r>
                <a:r>
                  <a:rPr lang="fr-FR" baseline="-25000" dirty="0">
                    <a:solidFill>
                      <a:srgbClr val="0070C0"/>
                    </a:solidFill>
                  </a:rPr>
                  <a:t>1</a:t>
                </a: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3203848" y="3203684"/>
                <a:ext cx="4269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00B050"/>
                    </a:solidFill>
                  </a:rPr>
                  <a:t>d</a:t>
                </a:r>
                <a:r>
                  <a:rPr lang="fr-FR" baseline="-25000" dirty="0">
                    <a:solidFill>
                      <a:srgbClr val="00B050"/>
                    </a:solidFill>
                  </a:rPr>
                  <a:t>1</a:t>
                </a:r>
              </a:p>
            </p:txBody>
          </p:sp>
          <p:cxnSp>
            <p:nvCxnSpPr>
              <p:cNvPr id="7" name="Connecteur droit 6"/>
              <p:cNvCxnSpPr/>
              <p:nvPr/>
            </p:nvCxnSpPr>
            <p:spPr>
              <a:xfrm>
                <a:off x="1835696" y="4041068"/>
                <a:ext cx="6048672" cy="0"/>
              </a:xfrm>
              <a:prstGeom prst="line">
                <a:avLst/>
              </a:prstGeom>
              <a:ln w="1905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>
                <a:off x="1907704" y="3609020"/>
                <a:ext cx="5616624" cy="0"/>
              </a:xfrm>
              <a:prstGeom prst="line">
                <a:avLst/>
              </a:prstGeom>
              <a:ln w="190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/>
              <p:cNvCxnSpPr/>
              <p:nvPr/>
            </p:nvCxnSpPr>
            <p:spPr>
              <a:xfrm flipV="1">
                <a:off x="3635896" y="3320988"/>
                <a:ext cx="0" cy="28803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/>
              <p:cNvCxnSpPr/>
              <p:nvPr/>
            </p:nvCxnSpPr>
            <p:spPr>
              <a:xfrm flipV="1">
                <a:off x="3851920" y="3753036"/>
                <a:ext cx="0" cy="28803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ZoneTexte 16"/>
            <p:cNvSpPr txBox="1"/>
            <p:nvPr/>
          </p:nvSpPr>
          <p:spPr>
            <a:xfrm>
              <a:off x="2627784" y="3784592"/>
              <a:ext cx="642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50"/>
                  </a:solidFill>
                </a:rPr>
                <a:t>V.A.</a:t>
              </a:r>
              <a:endParaRPr lang="fr-FR" baseline="-25000" dirty="0">
                <a:solidFill>
                  <a:srgbClr val="00B050"/>
                </a:solidFill>
              </a:endParaRPr>
            </a:p>
          </p:txBody>
        </p:sp>
        <p:cxnSp>
          <p:nvCxnSpPr>
            <p:cNvPr id="19" name="Connecteur droit avec flèche 18"/>
            <p:cNvCxnSpPr/>
            <p:nvPr/>
          </p:nvCxnSpPr>
          <p:spPr>
            <a:xfrm flipV="1">
              <a:off x="3126741" y="3767172"/>
              <a:ext cx="5099" cy="224183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2275392" y="4244516"/>
              <a:ext cx="712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70C0"/>
                  </a:solidFill>
                </a:rPr>
                <a:t>V.A.</a:t>
              </a:r>
              <a:endParaRPr lang="fr-FR" baseline="-25000" dirty="0">
                <a:solidFill>
                  <a:srgbClr val="0070C0"/>
                </a:solidFill>
              </a:endParaRPr>
            </a:p>
          </p:txBody>
        </p:sp>
        <p:cxnSp>
          <p:nvCxnSpPr>
            <p:cNvPr id="24" name="Connecteur droit avec flèche 23"/>
            <p:cNvCxnSpPr/>
            <p:nvPr/>
          </p:nvCxnSpPr>
          <p:spPr>
            <a:xfrm flipV="1">
              <a:off x="2774349" y="4199220"/>
              <a:ext cx="0" cy="180978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162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2" t="31662" r="10762" b="21946"/>
          <a:stretch/>
        </p:blipFill>
        <p:spPr bwMode="auto">
          <a:xfrm>
            <a:off x="4892136" y="4005064"/>
            <a:ext cx="4288376" cy="239799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1439652" y="2151773"/>
            <a:ext cx="7524836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2000" b="1" dirty="0">
                <a:solidFill>
                  <a:srgbClr val="FF0000"/>
                </a:solidFill>
              </a:rPr>
              <a:t>Rapidité </a:t>
            </a:r>
            <a:r>
              <a:rPr lang="fr-FR" altLang="fr-FR" dirty="0"/>
              <a:t>: caractérisée par le temps mis pour attendre la Valeur Asymptotique à 5% près.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</a:pPr>
            <a:r>
              <a:rPr lang="fr-FR" altLang="fr-FR" dirty="0"/>
              <a:t>Définie par tr </a:t>
            </a:r>
            <a:r>
              <a:rPr lang="fr-FR" altLang="fr-FR" baseline="-25000" dirty="0"/>
              <a:t>5%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</a:pPr>
            <a:r>
              <a:rPr lang="fr-FR" altLang="fr-FR" dirty="0"/>
              <a:t>Délimite les régimes transitoire et permanent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098330" y="3608734"/>
            <a:ext cx="7669286" cy="2916610"/>
            <a:chOff x="773095" y="3608734"/>
            <a:chExt cx="7669286" cy="2916610"/>
          </a:xfrm>
        </p:grpSpPr>
        <p:pic>
          <p:nvPicPr>
            <p:cNvPr id="2253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98" t="22529" r="13161" b="29294"/>
            <a:stretch/>
          </p:blipFill>
          <p:spPr bwMode="auto">
            <a:xfrm>
              <a:off x="773095" y="4127353"/>
              <a:ext cx="3977726" cy="2397991"/>
            </a:xfrm>
            <a:prstGeom prst="rect">
              <a:avLst/>
            </a:prstGeom>
            <a:noFill/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169573" y="3608734"/>
              <a:ext cx="72728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dirty="0"/>
                <a:t>Exemples pour une entrée constante (en échelon) : </a:t>
              </a:r>
              <a:r>
                <a:rPr lang="fr-FR" sz="1400" dirty="0">
                  <a:solidFill>
                    <a:srgbClr val="FF0000"/>
                  </a:solidFill>
                </a:rPr>
                <a:t>Système 1 plus rapide 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1835696" y="4437111"/>
            <a:ext cx="7093987" cy="1728193"/>
            <a:chOff x="1510461" y="4437111"/>
            <a:chExt cx="7093987" cy="1728193"/>
          </a:xfrm>
        </p:grpSpPr>
        <p:sp>
          <p:nvSpPr>
            <p:cNvPr id="5" name="Rectangle 4"/>
            <p:cNvSpPr/>
            <p:nvPr/>
          </p:nvSpPr>
          <p:spPr>
            <a:xfrm>
              <a:off x="1510461" y="4437112"/>
              <a:ext cx="648072" cy="1728192"/>
            </a:xfrm>
            <a:prstGeom prst="rect">
              <a:avLst/>
            </a:prstGeom>
            <a:solidFill>
              <a:srgbClr val="4F81BD">
                <a:alpha val="27843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36096" y="4437112"/>
              <a:ext cx="936104" cy="1728192"/>
            </a:xfrm>
            <a:prstGeom prst="rect">
              <a:avLst/>
            </a:prstGeom>
            <a:solidFill>
              <a:srgbClr val="4F81BD">
                <a:alpha val="27843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58533" y="4437111"/>
              <a:ext cx="2376264" cy="1703051"/>
            </a:xfrm>
            <a:prstGeom prst="rect">
              <a:avLst/>
            </a:prstGeom>
            <a:solidFill>
              <a:srgbClr val="92D050">
                <a:alpha val="27843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72200" y="4437111"/>
              <a:ext cx="2232248" cy="1703051"/>
            </a:xfrm>
            <a:prstGeom prst="rect">
              <a:avLst/>
            </a:prstGeom>
            <a:solidFill>
              <a:srgbClr val="92D050">
                <a:alpha val="27843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/>
            <p:cNvSpPr txBox="1"/>
            <p:nvPr/>
          </p:nvSpPr>
          <p:spPr>
            <a:xfrm rot="16200000">
              <a:off x="1445396" y="5182186"/>
              <a:ext cx="1026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rgbClr val="0070C0"/>
                  </a:solidFill>
                </a:rPr>
                <a:t>Régime transitoire  s1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 rot="16200000">
              <a:off x="5495680" y="5385640"/>
              <a:ext cx="1001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rgbClr val="0070C0"/>
                  </a:solidFill>
                </a:rPr>
                <a:t>Régime transitoire  s1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565587" y="5271011"/>
              <a:ext cx="18972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rgbClr val="00B050"/>
                  </a:solidFill>
                </a:rPr>
                <a:t>Régime permanent Système 1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6516216" y="5445078"/>
              <a:ext cx="17312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rgbClr val="00B050"/>
                  </a:solidFill>
                </a:rPr>
                <a:t>Régime permanent système 1</a:t>
              </a: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2483768" y="1457357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Les </a:t>
            </a:r>
            <a:r>
              <a:rPr lang="fr-FR" sz="2400" b="1" dirty="0">
                <a:solidFill>
                  <a:srgbClr val="FF0000"/>
                </a:solidFill>
              </a:rPr>
              <a:t>4  </a:t>
            </a:r>
            <a:r>
              <a:rPr lang="fr-FR" sz="2400" dirty="0"/>
              <a:t>performances attendues :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755576" y="957415"/>
            <a:ext cx="8496944" cy="7060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Quel est l’intérêt d’une structure bouclée ?</a:t>
            </a:r>
          </a:p>
        </p:txBody>
      </p: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-221" y="2762514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Performances</a:t>
            </a:r>
          </a:p>
        </p:txBody>
      </p:sp>
    </p:spTree>
    <p:extLst>
      <p:ext uri="{BB962C8B-B14F-4D97-AF65-F5344CB8AC3E}">
        <p14:creationId xmlns:p14="http://schemas.microsoft.com/office/powerpoint/2010/main" val="107079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17065" y="3589349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Cheville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120" y="3068960"/>
            <a:ext cx="2255978" cy="2384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28829" y="1844824"/>
            <a:ext cx="48078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 Nao est un robot humanoïde de 58cm conçu par </a:t>
            </a:r>
            <a:r>
              <a:rPr lang="fr-FR" dirty="0" err="1"/>
              <a:t>Aldebaran</a:t>
            </a:r>
            <a:r>
              <a:rPr lang="fr-FR" dirty="0"/>
              <a:t> </a:t>
            </a:r>
            <a:r>
              <a:rPr lang="fr-FR" dirty="0" err="1"/>
              <a:t>Robotics</a:t>
            </a:r>
            <a:r>
              <a:rPr lang="fr-FR" dirty="0"/>
              <a:t>, une start-up parisienne </a:t>
            </a:r>
          </a:p>
        </p:txBody>
      </p:sp>
      <p:pic>
        <p:nvPicPr>
          <p:cNvPr id="5" name="na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5656" y="1762640"/>
            <a:ext cx="2470546" cy="4392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4912825" y="2622436"/>
            <a:ext cx="252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Sa cheville</a:t>
            </a:r>
          </a:p>
        </p:txBody>
      </p:sp>
      <p:pic>
        <p:nvPicPr>
          <p:cNvPr id="7" name="IMG_2869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>
                  <p14:bmkLst/>
                </p14:media>
              </p:ext>
            </p:extLst>
          </p:nvPr>
        </p:nvPicPr>
        <p:blipFill rotWithShape="1">
          <a:blip r:embed="rId8"/>
          <a:srcRect l="17423" r="11510" b="12734"/>
          <a:stretch/>
        </p:blipFill>
        <p:spPr>
          <a:xfrm rot="5400000">
            <a:off x="6187153" y="3507171"/>
            <a:ext cx="3059203" cy="2113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664353" y="922710"/>
            <a:ext cx="8496944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Illustration : </a:t>
            </a:r>
          </a:p>
          <a:p>
            <a:r>
              <a:rPr lang="fr-FR" sz="1800" i="1" dirty="0"/>
              <a:t>réalisation d’une commande d’axe angulaire cheville Nao</a:t>
            </a:r>
          </a:p>
        </p:txBody>
      </p:sp>
    </p:spTree>
    <p:extLst>
      <p:ext uri="{BB962C8B-B14F-4D97-AF65-F5344CB8AC3E}">
        <p14:creationId xmlns:p14="http://schemas.microsoft.com/office/powerpoint/2010/main" val="24187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83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7624" y="1839584"/>
            <a:ext cx="7736311" cy="115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Objectifs 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Déterminer les </a:t>
            </a:r>
            <a:r>
              <a:rPr lang="fr-FR" b="1" dirty="0"/>
              <a:t>valeurs du gain du correcteur (correction la plus simple) </a:t>
            </a:r>
            <a:r>
              <a:rPr lang="fr-FR" dirty="0"/>
              <a:t>pour respecter le</a:t>
            </a:r>
            <a:r>
              <a:rPr lang="fr-FR" b="1" dirty="0"/>
              <a:t> cahier des charges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53077" y="3642789"/>
            <a:ext cx="2307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/>
              <a:t>Voila ce qui se passe pour des valeurs inadéquates du gain du correcteur…</a:t>
            </a:r>
          </a:p>
        </p:txBody>
      </p:sp>
      <p:pic>
        <p:nvPicPr>
          <p:cNvPr id="14" name="IMG_2870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19.2247"/>
                  <p14:bmkLst/>
                </p14:media>
              </p:ext>
            </p:extLst>
          </p:nvPr>
        </p:nvPicPr>
        <p:blipFill rotWithShape="1">
          <a:blip r:embed="rId5"/>
          <a:srcRect l="16059" r="14166"/>
          <a:stretch>
            <a:fillRect/>
          </a:stretch>
        </p:blipFill>
        <p:spPr>
          <a:xfrm rot="5400000">
            <a:off x="3943251" y="3445445"/>
            <a:ext cx="2772543" cy="2235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G_2879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4978.8516" end="1357.8682"/>
                  <p14:bmkLst/>
                </p14:media>
              </p:ext>
            </p:extLst>
          </p:nvPr>
        </p:nvPicPr>
        <p:blipFill rotWithShape="1">
          <a:blip r:embed="rId6"/>
          <a:srcRect l="6146" r="16734"/>
          <a:stretch>
            <a:fillRect/>
          </a:stretch>
        </p:blipFill>
        <p:spPr>
          <a:xfrm rot="5400000">
            <a:off x="6357348" y="3568196"/>
            <a:ext cx="2736960" cy="1996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1187624" y="5949280"/>
            <a:ext cx="784887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/>
              <a:t>Mettre en évidence qu’une correction proportionnelle ne suffit pas…</a:t>
            </a: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664353" y="922710"/>
            <a:ext cx="8496944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Modélisation : </a:t>
            </a:r>
          </a:p>
          <a:p>
            <a:r>
              <a:rPr lang="fr-FR" sz="1800" i="1" dirty="0"/>
              <a:t>illustration : réalisation d’une commande d’axe angulaire</a:t>
            </a:r>
          </a:p>
        </p:txBody>
      </p: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-1" y="3712038"/>
            <a:ext cx="1098551" cy="6924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Cheville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</p:spTree>
    <p:extLst>
      <p:ext uri="{BB962C8B-B14F-4D97-AF65-F5344CB8AC3E}">
        <p14:creationId xmlns:p14="http://schemas.microsoft.com/office/powerpoint/2010/main" val="39094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8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13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0" t="22434" r="17976" b="19577"/>
          <a:stretch/>
        </p:blipFill>
        <p:spPr bwMode="auto">
          <a:xfrm>
            <a:off x="1432238" y="1927277"/>
            <a:ext cx="7315431" cy="363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3645024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Cheville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278603" y="976114"/>
            <a:ext cx="5132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 triptyque des sciences de l’ingénieur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5856249" y="1527572"/>
            <a:ext cx="2244416" cy="1522742"/>
            <a:chOff x="5856249" y="1527572"/>
            <a:chExt cx="2244416" cy="1522742"/>
          </a:xfrm>
        </p:grpSpPr>
        <p:grpSp>
          <p:nvGrpSpPr>
            <p:cNvPr id="14" name="Groupe 13"/>
            <p:cNvGrpSpPr/>
            <p:nvPr/>
          </p:nvGrpSpPr>
          <p:grpSpPr>
            <a:xfrm>
              <a:off x="5856249" y="1527572"/>
              <a:ext cx="2244416" cy="1522742"/>
              <a:chOff x="5856249" y="1527572"/>
              <a:chExt cx="2244416" cy="1522742"/>
            </a:xfrm>
          </p:grpSpPr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60232" y="1527572"/>
                <a:ext cx="1440433" cy="152274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Forme libre 10"/>
              <p:cNvSpPr/>
              <p:nvPr/>
            </p:nvSpPr>
            <p:spPr>
              <a:xfrm rot="1239204">
                <a:off x="5856249" y="2120230"/>
                <a:ext cx="838200" cy="901897"/>
              </a:xfrm>
              <a:custGeom>
                <a:avLst/>
                <a:gdLst>
                  <a:gd name="connsiteX0" fmla="*/ 0 w 838200"/>
                  <a:gd name="connsiteY0" fmla="*/ 901897 h 901897"/>
                  <a:gd name="connsiteX1" fmla="*/ 419100 w 838200"/>
                  <a:gd name="connsiteY1" fmla="*/ 292297 h 901897"/>
                  <a:gd name="connsiteX2" fmla="*/ 838200 w 838200"/>
                  <a:gd name="connsiteY2" fmla="*/ 197 h 901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8200" h="901897">
                    <a:moveTo>
                      <a:pt x="0" y="901897"/>
                    </a:moveTo>
                    <a:cubicBezTo>
                      <a:pt x="139700" y="672238"/>
                      <a:pt x="279400" y="442580"/>
                      <a:pt x="419100" y="292297"/>
                    </a:cubicBezTo>
                    <a:cubicBezTo>
                      <a:pt x="558800" y="142014"/>
                      <a:pt x="800100" y="-6153"/>
                      <a:pt x="838200" y="197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ZoneTexte 16"/>
            <p:cNvSpPr txBox="1"/>
            <p:nvPr/>
          </p:nvSpPr>
          <p:spPr>
            <a:xfrm>
              <a:off x="6691684" y="1632057"/>
              <a:ext cx="14089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Système réel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1341128" y="4785467"/>
            <a:ext cx="2654808" cy="1667869"/>
            <a:chOff x="1341128" y="4785467"/>
            <a:chExt cx="2654808" cy="1667869"/>
          </a:xfrm>
        </p:grpSpPr>
        <p:grpSp>
          <p:nvGrpSpPr>
            <p:cNvPr id="15" name="Groupe 14"/>
            <p:cNvGrpSpPr/>
            <p:nvPr/>
          </p:nvGrpSpPr>
          <p:grpSpPr>
            <a:xfrm>
              <a:off x="1341128" y="4785467"/>
              <a:ext cx="2511027" cy="1558403"/>
              <a:chOff x="1341128" y="4785467"/>
              <a:chExt cx="2511027" cy="1558403"/>
            </a:xfrm>
          </p:grpSpPr>
          <p:pic>
            <p:nvPicPr>
              <p:cNvPr id="6" name="Picture 3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10" t="18886" r="7126" b="20092"/>
              <a:stretch/>
            </p:blipFill>
            <p:spPr bwMode="auto">
              <a:xfrm>
                <a:off x="1341128" y="5013176"/>
                <a:ext cx="2511027" cy="133069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Forme libre 11"/>
              <p:cNvSpPr/>
              <p:nvPr/>
            </p:nvSpPr>
            <p:spPr>
              <a:xfrm rot="4075218" flipV="1">
                <a:off x="2370375" y="4594778"/>
                <a:ext cx="289819" cy="671197"/>
              </a:xfrm>
              <a:custGeom>
                <a:avLst/>
                <a:gdLst>
                  <a:gd name="connsiteX0" fmla="*/ 0 w 838200"/>
                  <a:gd name="connsiteY0" fmla="*/ 901897 h 901897"/>
                  <a:gd name="connsiteX1" fmla="*/ 419100 w 838200"/>
                  <a:gd name="connsiteY1" fmla="*/ 292297 h 901897"/>
                  <a:gd name="connsiteX2" fmla="*/ 838200 w 838200"/>
                  <a:gd name="connsiteY2" fmla="*/ 197 h 901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8200" h="901897">
                    <a:moveTo>
                      <a:pt x="0" y="901897"/>
                    </a:moveTo>
                    <a:cubicBezTo>
                      <a:pt x="139700" y="672238"/>
                      <a:pt x="279400" y="442580"/>
                      <a:pt x="419100" y="292297"/>
                    </a:cubicBezTo>
                    <a:cubicBezTo>
                      <a:pt x="558800" y="142014"/>
                      <a:pt x="800100" y="-6153"/>
                      <a:pt x="838200" y="197"/>
                    </a:cubicBezTo>
                  </a:path>
                </a:pathLst>
              </a:custGeom>
              <a:noFill/>
              <a:ln>
                <a:solidFill>
                  <a:srgbClr val="4F81BD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4F81BD"/>
                  </a:solidFill>
                </a:endParaRPr>
              </a:p>
            </p:txBody>
          </p:sp>
        </p:grpSp>
        <p:sp>
          <p:nvSpPr>
            <p:cNvPr id="20" name="ZoneTexte 19"/>
            <p:cNvSpPr txBox="1"/>
            <p:nvPr/>
          </p:nvSpPr>
          <p:spPr>
            <a:xfrm>
              <a:off x="1615542" y="6084004"/>
              <a:ext cx="23803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Système instrumenté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771889" y="4751542"/>
            <a:ext cx="4357079" cy="1853961"/>
            <a:chOff x="4767325" y="4738346"/>
            <a:chExt cx="4357079" cy="1853961"/>
          </a:xfrm>
        </p:grpSpPr>
        <p:grpSp>
          <p:nvGrpSpPr>
            <p:cNvPr id="16" name="Groupe 15"/>
            <p:cNvGrpSpPr/>
            <p:nvPr/>
          </p:nvGrpSpPr>
          <p:grpSpPr>
            <a:xfrm>
              <a:off x="4767325" y="4738346"/>
              <a:ext cx="4357079" cy="1575367"/>
              <a:chOff x="4767325" y="4738346"/>
              <a:chExt cx="4357079" cy="1575367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22" r="1272" b="63708"/>
              <a:stretch/>
            </p:blipFill>
            <p:spPr bwMode="auto">
              <a:xfrm>
                <a:off x="4767325" y="5301208"/>
                <a:ext cx="4357079" cy="1012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Forme libre 12"/>
              <p:cNvSpPr/>
              <p:nvPr/>
            </p:nvSpPr>
            <p:spPr>
              <a:xfrm rot="19167807" flipH="1" flipV="1">
                <a:off x="7195217" y="4738346"/>
                <a:ext cx="488094" cy="751738"/>
              </a:xfrm>
              <a:custGeom>
                <a:avLst/>
                <a:gdLst>
                  <a:gd name="connsiteX0" fmla="*/ 0 w 838200"/>
                  <a:gd name="connsiteY0" fmla="*/ 901897 h 901897"/>
                  <a:gd name="connsiteX1" fmla="*/ 419100 w 838200"/>
                  <a:gd name="connsiteY1" fmla="*/ 292297 h 901897"/>
                  <a:gd name="connsiteX2" fmla="*/ 838200 w 838200"/>
                  <a:gd name="connsiteY2" fmla="*/ 197 h 901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8200" h="901897">
                    <a:moveTo>
                      <a:pt x="0" y="901897"/>
                    </a:moveTo>
                    <a:cubicBezTo>
                      <a:pt x="139700" y="672238"/>
                      <a:pt x="279400" y="442580"/>
                      <a:pt x="419100" y="292297"/>
                    </a:cubicBezTo>
                    <a:cubicBezTo>
                      <a:pt x="558800" y="142014"/>
                      <a:pt x="800100" y="-6153"/>
                      <a:pt x="838200" y="197"/>
                    </a:cubicBezTo>
                  </a:path>
                </a:pathLst>
              </a:cu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2" name="ZoneTexte 21"/>
            <p:cNvSpPr txBox="1"/>
            <p:nvPr/>
          </p:nvSpPr>
          <p:spPr>
            <a:xfrm>
              <a:off x="5014375" y="6222975"/>
              <a:ext cx="373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Modèle pour la simulation logiciel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73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076" y="3871421"/>
            <a:ext cx="7226071" cy="259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7" b="53397"/>
          <a:stretch/>
        </p:blipFill>
        <p:spPr bwMode="auto">
          <a:xfrm>
            <a:off x="5436096" y="1788803"/>
            <a:ext cx="3044114" cy="2072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594076" y="2245221"/>
            <a:ext cx="3027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Extrait du </a:t>
            </a:r>
            <a:r>
              <a:rPr lang="fr-FR" b="1" u="sng" dirty="0"/>
              <a:t>cahier des charges </a:t>
            </a:r>
            <a:r>
              <a:rPr lang="fr-FR" dirty="0"/>
              <a:t>de la cheville pour le mouvement de tangage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3563888" y="5246828"/>
            <a:ext cx="5256259" cy="1224136"/>
          </a:xfrm>
          <a:prstGeom prst="rect">
            <a:avLst/>
          </a:prstGeom>
          <a:solidFill>
            <a:srgbClr val="CC00CC">
              <a:alpha val="16863"/>
            </a:srgbClr>
          </a:solidFill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-2" y="3573016"/>
            <a:ext cx="1098551" cy="6924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Cheville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664353" y="922710"/>
            <a:ext cx="8496944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Illustration : </a:t>
            </a:r>
          </a:p>
          <a:p>
            <a:r>
              <a:rPr lang="fr-FR" sz="1800" i="1" dirty="0"/>
              <a:t>réalisation d’une commande d’axe angulaire cheville Nao</a:t>
            </a:r>
          </a:p>
        </p:txBody>
      </p:sp>
    </p:spTree>
    <p:extLst>
      <p:ext uri="{BB962C8B-B14F-4D97-AF65-F5344CB8AC3E}">
        <p14:creationId xmlns:p14="http://schemas.microsoft.com/office/powerpoint/2010/main" val="247341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7"/>
          <a:stretch/>
        </p:blipFill>
        <p:spPr bwMode="auto">
          <a:xfrm>
            <a:off x="4427984" y="1988840"/>
            <a:ext cx="4180280" cy="437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-2" y="3680574"/>
            <a:ext cx="1098551" cy="6924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Cheville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64353" y="922710"/>
            <a:ext cx="8496944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Illustration : </a:t>
            </a:r>
          </a:p>
          <a:p>
            <a:r>
              <a:rPr lang="fr-FR" sz="1800" i="1" dirty="0"/>
              <a:t>réalisation d’une commande d’axe angulaire cheville Nao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259632" y="3359088"/>
            <a:ext cx="2861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Système réel </a:t>
            </a:r>
            <a:r>
              <a:rPr lang="fr-FR" b="1" u="sng" dirty="0"/>
              <a:t>instrumenté</a:t>
            </a:r>
            <a:r>
              <a:rPr lang="fr-FR" dirty="0"/>
              <a:t> pour réaliser des essais et des mesures</a:t>
            </a:r>
          </a:p>
        </p:txBody>
      </p:sp>
      <p:sp>
        <p:nvSpPr>
          <p:cNvPr id="2" name="Rectangle 1"/>
          <p:cNvSpPr/>
          <p:nvPr/>
        </p:nvSpPr>
        <p:spPr>
          <a:xfrm>
            <a:off x="6876256" y="2852936"/>
            <a:ext cx="1732008" cy="1012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874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1272" b="63708"/>
          <a:stretch/>
        </p:blipFill>
        <p:spPr bwMode="auto">
          <a:xfrm>
            <a:off x="1259632" y="4019334"/>
            <a:ext cx="7885471" cy="183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e 32"/>
          <p:cNvGrpSpPr/>
          <p:nvPr/>
        </p:nvGrpSpPr>
        <p:grpSpPr>
          <a:xfrm>
            <a:off x="1259632" y="3995412"/>
            <a:ext cx="7245846" cy="2329181"/>
            <a:chOff x="1259632" y="3995412"/>
            <a:chExt cx="7245846" cy="2329181"/>
          </a:xfrm>
        </p:grpSpPr>
        <p:grpSp>
          <p:nvGrpSpPr>
            <p:cNvPr id="5" name="Groupe 4"/>
            <p:cNvGrpSpPr/>
            <p:nvPr/>
          </p:nvGrpSpPr>
          <p:grpSpPr>
            <a:xfrm>
              <a:off x="5139383" y="5002250"/>
              <a:ext cx="2462213" cy="1322343"/>
              <a:chOff x="5030124" y="4791794"/>
              <a:chExt cx="2462213" cy="1322343"/>
            </a:xfrm>
          </p:grpSpPr>
          <p:cxnSp>
            <p:nvCxnSpPr>
              <p:cNvPr id="6" name="Connecteur droit avec flèche 5"/>
              <p:cNvCxnSpPr/>
              <p:nvPr/>
            </p:nvCxnSpPr>
            <p:spPr>
              <a:xfrm flipH="1" flipV="1">
                <a:off x="5818854" y="4791794"/>
                <a:ext cx="223466" cy="89145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ZoneTexte 6"/>
              <p:cNvSpPr txBox="1"/>
              <p:nvPr/>
            </p:nvSpPr>
            <p:spPr>
              <a:xfrm>
                <a:off x="5030124" y="5683250"/>
                <a:ext cx="246221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rgbClr val="FF0000"/>
                    </a:solidFill>
                  </a:rPr>
                  <a:t>Frottement fluide dépendant de la vitesse</a:t>
                </a:r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>
              <a:off x="1259632" y="4935553"/>
              <a:ext cx="2462213" cy="827349"/>
              <a:chOff x="3640567" y="4891920"/>
              <a:chExt cx="2462213" cy="827349"/>
            </a:xfrm>
          </p:grpSpPr>
          <p:cxnSp>
            <p:nvCxnSpPr>
              <p:cNvPr id="9" name="Connecteur droit avec flèche 8"/>
              <p:cNvCxnSpPr/>
              <p:nvPr/>
            </p:nvCxnSpPr>
            <p:spPr>
              <a:xfrm flipV="1">
                <a:off x="4792695" y="4891920"/>
                <a:ext cx="1001138" cy="611905"/>
              </a:xfrm>
              <a:prstGeom prst="straightConnector1">
                <a:avLst/>
              </a:prstGeom>
              <a:ln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ZoneTexte 9"/>
              <p:cNvSpPr txBox="1"/>
              <p:nvPr/>
            </p:nvSpPr>
            <p:spPr>
              <a:xfrm>
                <a:off x="3640567" y="5288382"/>
                <a:ext cx="246221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rgbClr val="00B0F0"/>
                    </a:solidFill>
                  </a:rPr>
                  <a:t>Limitation tension </a:t>
                </a:r>
              </a:p>
              <a:p>
                <a:r>
                  <a:rPr lang="fr-FR" sz="1100" dirty="0">
                    <a:solidFill>
                      <a:srgbClr val="00B0F0"/>
                    </a:solidFill>
                  </a:rPr>
                  <a:t>moteur ± 18V</a:t>
                </a:r>
              </a:p>
            </p:txBody>
          </p:sp>
        </p:grpSp>
        <p:grpSp>
          <p:nvGrpSpPr>
            <p:cNvPr id="14" name="Groupe 13"/>
            <p:cNvGrpSpPr/>
            <p:nvPr/>
          </p:nvGrpSpPr>
          <p:grpSpPr>
            <a:xfrm>
              <a:off x="6004313" y="4035796"/>
              <a:ext cx="1242416" cy="781140"/>
              <a:chOff x="5895054" y="3825340"/>
              <a:chExt cx="1242416" cy="781140"/>
            </a:xfrm>
          </p:grpSpPr>
          <p:sp>
            <p:nvSpPr>
              <p:cNvPr id="15" name="ZoneTexte 14"/>
              <p:cNvSpPr txBox="1"/>
              <p:nvPr/>
            </p:nvSpPr>
            <p:spPr>
              <a:xfrm>
                <a:off x="5895054" y="3825340"/>
                <a:ext cx="1242416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rgbClr val="00B050"/>
                    </a:solidFill>
                  </a:rPr>
                  <a:t>Réducteur 1/300 </a:t>
                </a:r>
              </a:p>
            </p:txBody>
          </p:sp>
          <p:cxnSp>
            <p:nvCxnSpPr>
              <p:cNvPr id="16" name="Connecteur droit avec flèche 15"/>
              <p:cNvCxnSpPr/>
              <p:nvPr/>
            </p:nvCxnSpPr>
            <p:spPr>
              <a:xfrm>
                <a:off x="6500215" y="4097800"/>
                <a:ext cx="183356" cy="50868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e 16"/>
            <p:cNvGrpSpPr/>
            <p:nvPr/>
          </p:nvGrpSpPr>
          <p:grpSpPr>
            <a:xfrm>
              <a:off x="7308309" y="4082600"/>
              <a:ext cx="1197169" cy="642497"/>
              <a:chOff x="7396587" y="3948845"/>
              <a:chExt cx="1106307" cy="972538"/>
            </a:xfrm>
          </p:grpSpPr>
          <p:sp>
            <p:nvSpPr>
              <p:cNvPr id="18" name="ZoneTexte 17"/>
              <p:cNvSpPr txBox="1"/>
              <p:nvPr/>
            </p:nvSpPr>
            <p:spPr>
              <a:xfrm>
                <a:off x="7588495" y="3948845"/>
                <a:ext cx="914399" cy="908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/>
                  <a:t>Intégration pour avoir un angle </a:t>
                </a:r>
              </a:p>
            </p:txBody>
          </p:sp>
          <p:cxnSp>
            <p:nvCxnSpPr>
              <p:cNvPr id="19" name="Connecteur droit avec flèche 18"/>
              <p:cNvCxnSpPr/>
              <p:nvPr/>
            </p:nvCxnSpPr>
            <p:spPr>
              <a:xfrm flipH="1">
                <a:off x="7396587" y="4479213"/>
                <a:ext cx="199627" cy="44217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e 19"/>
            <p:cNvGrpSpPr/>
            <p:nvPr/>
          </p:nvGrpSpPr>
          <p:grpSpPr>
            <a:xfrm>
              <a:off x="3810155" y="3995412"/>
              <a:ext cx="1808860" cy="435330"/>
              <a:chOff x="3868040" y="3824284"/>
              <a:chExt cx="1808860" cy="435330"/>
            </a:xfrm>
          </p:grpSpPr>
          <p:sp>
            <p:nvSpPr>
              <p:cNvPr id="21" name="ZoneTexte 20"/>
              <p:cNvSpPr txBox="1"/>
              <p:nvPr/>
            </p:nvSpPr>
            <p:spPr>
              <a:xfrm>
                <a:off x="3868040" y="3824284"/>
                <a:ext cx="18088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solidFill>
                      <a:srgbClr val="FF0000"/>
                    </a:solidFill>
                  </a:rPr>
                  <a:t>Frottement sec constant</a:t>
                </a:r>
              </a:p>
            </p:txBody>
          </p:sp>
          <p:cxnSp>
            <p:nvCxnSpPr>
              <p:cNvPr id="22" name="Connecteur droit avec flèche 21"/>
              <p:cNvCxnSpPr/>
              <p:nvPr/>
            </p:nvCxnSpPr>
            <p:spPr>
              <a:xfrm>
                <a:off x="4254417" y="4081112"/>
                <a:ext cx="324464" cy="17850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Rectangle 27"/>
          <p:cNvSpPr/>
          <p:nvPr/>
        </p:nvSpPr>
        <p:spPr>
          <a:xfrm>
            <a:off x="1092528" y="1712314"/>
            <a:ext cx="7486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Modèle de connaissance : </a:t>
            </a:r>
            <a:r>
              <a:rPr lang="fr-FR" dirty="0"/>
              <a:t>modèle de l’axe complet</a:t>
            </a:r>
          </a:p>
        </p:txBody>
      </p:sp>
      <p:grpSp>
        <p:nvGrpSpPr>
          <p:cNvPr id="34" name="Groupe 33"/>
          <p:cNvGrpSpPr/>
          <p:nvPr/>
        </p:nvGrpSpPr>
        <p:grpSpPr>
          <a:xfrm>
            <a:off x="1691680" y="2146588"/>
            <a:ext cx="5505451" cy="1354420"/>
            <a:chOff x="1691680" y="2146588"/>
            <a:chExt cx="5505451" cy="1354420"/>
          </a:xfrm>
        </p:grpSpPr>
        <p:grpSp>
          <p:nvGrpSpPr>
            <p:cNvPr id="32" name="Groupe 31"/>
            <p:cNvGrpSpPr/>
            <p:nvPr/>
          </p:nvGrpSpPr>
          <p:grpSpPr>
            <a:xfrm>
              <a:off x="1691680" y="2146588"/>
              <a:ext cx="5505451" cy="1354420"/>
              <a:chOff x="1766234" y="2220998"/>
              <a:chExt cx="5505451" cy="1354420"/>
            </a:xfrm>
          </p:grpSpPr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955"/>
              <a:stretch/>
            </p:blipFill>
            <p:spPr bwMode="auto">
              <a:xfrm>
                <a:off x="1766234" y="2220998"/>
                <a:ext cx="5505451" cy="13544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4909227" y="2423290"/>
                <a:ext cx="1337669" cy="457595"/>
              </a:xfrm>
              <a:prstGeom prst="rect">
                <a:avLst/>
              </a:prstGeom>
              <a:solidFill>
                <a:srgbClr val="FF0000">
                  <a:alpha val="2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3707904" y="2348880"/>
              <a:ext cx="780619" cy="402908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293155" y="2348880"/>
              <a:ext cx="694670" cy="353854"/>
            </a:xfrm>
            <a:prstGeom prst="rect">
              <a:avLst/>
            </a:prstGeom>
            <a:solidFill>
              <a:srgbClr val="0070C0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098212" y="3026092"/>
              <a:ext cx="672011" cy="330900"/>
            </a:xfrm>
            <a:prstGeom prst="rect">
              <a:avLst/>
            </a:prstGeom>
            <a:solidFill>
              <a:srgbClr val="FFFF00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6701152" y="6170704"/>
            <a:ext cx="2440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Schéma  modélisé sous </a:t>
            </a:r>
            <a:r>
              <a:rPr lang="fr-FR" sz="1400" b="1" dirty="0" err="1"/>
              <a:t>Scilab</a:t>
            </a:r>
            <a:endParaRPr lang="fr-FR" sz="1400" b="1" dirty="0"/>
          </a:p>
        </p:txBody>
      </p:sp>
      <p:sp>
        <p:nvSpPr>
          <p:cNvPr id="40" name="ZoneTexte 39"/>
          <p:cNvSpPr txBox="1"/>
          <p:nvPr/>
        </p:nvSpPr>
        <p:spPr>
          <a:xfrm>
            <a:off x="6966612" y="3056314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Schéma blocs structurel</a:t>
            </a:r>
          </a:p>
        </p:txBody>
      </p:sp>
      <p:sp>
        <p:nvSpPr>
          <p:cNvPr id="41" name="Titre 1"/>
          <p:cNvSpPr txBox="1">
            <a:spLocks/>
          </p:cNvSpPr>
          <p:nvPr/>
        </p:nvSpPr>
        <p:spPr>
          <a:xfrm>
            <a:off x="664353" y="922710"/>
            <a:ext cx="8496944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Modélisation : </a:t>
            </a:r>
          </a:p>
          <a:p>
            <a:r>
              <a:rPr lang="fr-FR" sz="1800" i="1" dirty="0"/>
              <a:t>illustration : réalisation d’une commande d’axe angulaire</a:t>
            </a:r>
          </a:p>
        </p:txBody>
      </p:sp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-17083" y="3615759"/>
            <a:ext cx="1098551" cy="6924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Cheville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3563888" y="2823799"/>
            <a:ext cx="3402724" cy="2723658"/>
            <a:chOff x="3563888" y="2823799"/>
            <a:chExt cx="3402724" cy="2723658"/>
          </a:xfrm>
        </p:grpSpPr>
        <p:sp>
          <p:nvSpPr>
            <p:cNvPr id="29" name="Forme libre 28"/>
            <p:cNvSpPr/>
            <p:nvPr/>
          </p:nvSpPr>
          <p:spPr>
            <a:xfrm>
              <a:off x="5503506" y="2823799"/>
              <a:ext cx="292629" cy="1353652"/>
            </a:xfrm>
            <a:custGeom>
              <a:avLst/>
              <a:gdLst>
                <a:gd name="connsiteX0" fmla="*/ 673100 w 673100"/>
                <a:gd name="connsiteY0" fmla="*/ 0 h 2514600"/>
                <a:gd name="connsiteX1" fmla="*/ 508000 w 673100"/>
                <a:gd name="connsiteY1" fmla="*/ 1701800 h 2514600"/>
                <a:gd name="connsiteX2" fmla="*/ 0 w 673100"/>
                <a:gd name="connsiteY2" fmla="*/ 251460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3100" h="2514600">
                  <a:moveTo>
                    <a:pt x="673100" y="0"/>
                  </a:moveTo>
                  <a:cubicBezTo>
                    <a:pt x="646641" y="641350"/>
                    <a:pt x="620183" y="1282700"/>
                    <a:pt x="508000" y="1701800"/>
                  </a:cubicBezTo>
                  <a:cubicBezTo>
                    <a:pt x="395817" y="2120900"/>
                    <a:pt x="197908" y="2317750"/>
                    <a:pt x="0" y="2514600"/>
                  </a:cubicBezTo>
                </a:path>
              </a:pathLst>
            </a:custGeom>
            <a:noFill/>
            <a:ln>
              <a:solidFill>
                <a:srgbClr val="FF0066"/>
              </a:solidFill>
              <a:headEnd type="none" w="med" len="med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²</a:t>
              </a:r>
            </a:p>
          </p:txBody>
        </p:sp>
        <p:sp>
          <p:nvSpPr>
            <p:cNvPr id="30" name="Ellipse 29"/>
            <p:cNvSpPr/>
            <p:nvPr/>
          </p:nvSpPr>
          <p:spPr>
            <a:xfrm>
              <a:off x="3563888" y="4166600"/>
              <a:ext cx="3402724" cy="1380857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3" name="Forme libre 42"/>
          <p:cNvSpPr/>
          <p:nvPr/>
        </p:nvSpPr>
        <p:spPr>
          <a:xfrm flipH="1">
            <a:off x="4358765" y="3364090"/>
            <a:ext cx="285243" cy="2183367"/>
          </a:xfrm>
          <a:custGeom>
            <a:avLst/>
            <a:gdLst>
              <a:gd name="connsiteX0" fmla="*/ 673100 w 673100"/>
              <a:gd name="connsiteY0" fmla="*/ 0 h 2514600"/>
              <a:gd name="connsiteX1" fmla="*/ 508000 w 673100"/>
              <a:gd name="connsiteY1" fmla="*/ 1701800 h 2514600"/>
              <a:gd name="connsiteX2" fmla="*/ 0 w 673100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2514600">
                <a:moveTo>
                  <a:pt x="673100" y="0"/>
                </a:moveTo>
                <a:cubicBezTo>
                  <a:pt x="646641" y="641350"/>
                  <a:pt x="620183" y="1282700"/>
                  <a:pt x="508000" y="1701800"/>
                </a:cubicBezTo>
                <a:cubicBezTo>
                  <a:pt x="395817" y="2120900"/>
                  <a:pt x="197908" y="2317750"/>
                  <a:pt x="0" y="251460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²</a:t>
            </a:r>
          </a:p>
        </p:txBody>
      </p:sp>
      <p:sp>
        <p:nvSpPr>
          <p:cNvPr id="44" name="Forme libre 43"/>
          <p:cNvSpPr/>
          <p:nvPr/>
        </p:nvSpPr>
        <p:spPr>
          <a:xfrm>
            <a:off x="2293155" y="2751788"/>
            <a:ext cx="519059" cy="1873352"/>
          </a:xfrm>
          <a:custGeom>
            <a:avLst/>
            <a:gdLst>
              <a:gd name="connsiteX0" fmla="*/ 673100 w 673100"/>
              <a:gd name="connsiteY0" fmla="*/ 0 h 2514600"/>
              <a:gd name="connsiteX1" fmla="*/ 508000 w 673100"/>
              <a:gd name="connsiteY1" fmla="*/ 1701800 h 2514600"/>
              <a:gd name="connsiteX2" fmla="*/ 0 w 673100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2514600">
                <a:moveTo>
                  <a:pt x="673100" y="0"/>
                </a:moveTo>
                <a:cubicBezTo>
                  <a:pt x="646641" y="641350"/>
                  <a:pt x="620183" y="1282700"/>
                  <a:pt x="508000" y="1701800"/>
                </a:cubicBezTo>
                <a:cubicBezTo>
                  <a:pt x="395817" y="2120900"/>
                  <a:pt x="197908" y="2317750"/>
                  <a:pt x="0" y="2514600"/>
                </a:cubicBez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²</a:t>
            </a:r>
          </a:p>
        </p:txBody>
      </p:sp>
      <p:sp>
        <p:nvSpPr>
          <p:cNvPr id="48" name="Forme libre 47"/>
          <p:cNvSpPr/>
          <p:nvPr/>
        </p:nvSpPr>
        <p:spPr>
          <a:xfrm>
            <a:off x="3159640" y="2730410"/>
            <a:ext cx="679944" cy="1894730"/>
          </a:xfrm>
          <a:custGeom>
            <a:avLst/>
            <a:gdLst>
              <a:gd name="connsiteX0" fmla="*/ 673100 w 673100"/>
              <a:gd name="connsiteY0" fmla="*/ 0 h 2514600"/>
              <a:gd name="connsiteX1" fmla="*/ 508000 w 673100"/>
              <a:gd name="connsiteY1" fmla="*/ 1701800 h 2514600"/>
              <a:gd name="connsiteX2" fmla="*/ 0 w 673100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2514600">
                <a:moveTo>
                  <a:pt x="673100" y="0"/>
                </a:moveTo>
                <a:cubicBezTo>
                  <a:pt x="646641" y="641350"/>
                  <a:pt x="620183" y="1282700"/>
                  <a:pt x="508000" y="1701800"/>
                </a:cubicBezTo>
                <a:cubicBezTo>
                  <a:pt x="395817" y="2120900"/>
                  <a:pt x="197908" y="2317750"/>
                  <a:pt x="0" y="2514600"/>
                </a:cubicBezTo>
              </a:path>
            </a:pathLst>
          </a:custGeom>
          <a:noFill/>
          <a:ln>
            <a:solidFill>
              <a:srgbClr val="00B0F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²</a:t>
            </a:r>
          </a:p>
        </p:txBody>
      </p:sp>
    </p:spTree>
    <p:extLst>
      <p:ext uri="{BB962C8B-B14F-4D97-AF65-F5344CB8AC3E}">
        <p14:creationId xmlns:p14="http://schemas.microsoft.com/office/powerpoint/2010/main" val="166280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40" grpId="0"/>
      <p:bldP spid="43" grpId="0" animBg="1"/>
      <p:bldP spid="44" grpId="0" animBg="1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907704" y="2464551"/>
            <a:ext cx="5890992" cy="3052681"/>
            <a:chOff x="1067296" y="1739587"/>
            <a:chExt cx="6827096" cy="3545123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7" t="17449" r="10095" b="7556"/>
            <a:stretch/>
          </p:blipFill>
          <p:spPr bwMode="auto">
            <a:xfrm>
              <a:off x="1067296" y="1739587"/>
              <a:ext cx="6827096" cy="3545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ZoneTexte 5"/>
            <p:cNvSpPr txBox="1"/>
            <p:nvPr/>
          </p:nvSpPr>
          <p:spPr>
            <a:xfrm>
              <a:off x="7042853" y="4792268"/>
              <a:ext cx="8455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Temps en s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533873" y="1898279"/>
              <a:ext cx="8455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Angle en °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907704" y="5733256"/>
            <a:ext cx="6179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/>
              <a:t>Les écarts modèle/réel sont </a:t>
            </a:r>
            <a:r>
              <a:rPr lang="fr-FR" sz="1600" b="1" dirty="0">
                <a:solidFill>
                  <a:srgbClr val="FF0000"/>
                </a:solidFill>
              </a:rPr>
              <a:t>importants. Il faut affiner le modèle…</a:t>
            </a:r>
            <a:endParaRPr lang="fr-FR" sz="1600" dirty="0"/>
          </a:p>
        </p:txBody>
      </p:sp>
      <p:sp>
        <p:nvSpPr>
          <p:cNvPr id="15" name="Rectangle 14"/>
          <p:cNvSpPr/>
          <p:nvPr/>
        </p:nvSpPr>
        <p:spPr>
          <a:xfrm>
            <a:off x="1092528" y="1908121"/>
            <a:ext cx="7486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comparaison modèle/réel </a:t>
            </a:r>
          </a:p>
          <a:p>
            <a:pPr algn="ctr"/>
            <a:r>
              <a:rPr lang="fr-FR" sz="1400" dirty="0"/>
              <a:t>pour une consigne d’angle en échelon de 10° et 2 valeurs du gain du correcteur</a:t>
            </a: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664353" y="922710"/>
            <a:ext cx="8496944" cy="9221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Modélisation : </a:t>
            </a:r>
          </a:p>
          <a:p>
            <a:r>
              <a:rPr lang="fr-FR" sz="1800" i="1" dirty="0"/>
              <a:t>illustration : réalisation d’une commande d’axe angulaire</a:t>
            </a:r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-17083" y="3615759"/>
            <a:ext cx="1098551" cy="6924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Illustration 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Cheville</a:t>
            </a:r>
          </a:p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Nao</a:t>
            </a:r>
          </a:p>
        </p:txBody>
      </p:sp>
    </p:spTree>
    <p:extLst>
      <p:ext uri="{BB962C8B-B14F-4D97-AF65-F5344CB8AC3E}">
        <p14:creationId xmlns:p14="http://schemas.microsoft.com/office/powerpoint/2010/main" val="252352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1645643" y="927502"/>
            <a:ext cx="6781289" cy="6340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Pourquoi modéliser ?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64" y="4161674"/>
            <a:ext cx="3310777" cy="181746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1645643" y="1772816"/>
            <a:ext cx="7030811" cy="1950889"/>
            <a:chOff x="-153810" y="1700808"/>
            <a:chExt cx="6188561" cy="180687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3" t="45183" r="3251" b="17202"/>
            <a:stretch/>
          </p:blipFill>
          <p:spPr bwMode="auto">
            <a:xfrm>
              <a:off x="330385" y="2348880"/>
              <a:ext cx="4596521" cy="1158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-153810" y="1700808"/>
              <a:ext cx="6188561" cy="598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Modéliser</a:t>
              </a:r>
              <a:r>
                <a:rPr lang="fr-FR" sz="1600" dirty="0"/>
                <a:t> sous forme de schéma-blocs plutôt que des </a:t>
              </a:r>
              <a:r>
                <a:rPr lang="fr-FR" sz="1600" b="1" dirty="0"/>
                <a:t>équations différentielles </a:t>
              </a:r>
              <a:r>
                <a:rPr lang="fr-FR" sz="1600" dirty="0"/>
                <a:t>car systèmes complexes..</a:t>
              </a: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4482057" y="3870924"/>
            <a:ext cx="1825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Pour simuler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307338" y="4309512"/>
            <a:ext cx="1825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Et anticiper…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2339753" y="4697028"/>
            <a:ext cx="1075436" cy="60418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Text Box 28"/>
          <p:cNvSpPr txBox="1">
            <a:spLocks noChangeArrowheads="1"/>
          </p:cNvSpPr>
          <p:nvPr/>
        </p:nvSpPr>
        <p:spPr bwMode="auto">
          <a:xfrm>
            <a:off x="-1" y="4924212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Modélisation</a:t>
            </a:r>
          </a:p>
        </p:txBody>
      </p:sp>
    </p:spTree>
    <p:extLst>
      <p:ext uri="{BB962C8B-B14F-4D97-AF65-F5344CB8AC3E}">
        <p14:creationId xmlns:p14="http://schemas.microsoft.com/office/powerpoint/2010/main" val="196329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4092" y="1700808"/>
            <a:ext cx="31693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Sans modélisation….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497983" y="2254806"/>
            <a:ext cx="6964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risque de tout casser au premier essai…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ne vas pas atteindre les performances souhaitées…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On ne peut pas définir </a:t>
            </a:r>
            <a:r>
              <a:rPr lang="fr-FR" b="1" dirty="0">
                <a:solidFill>
                  <a:srgbClr val="FF0000"/>
                </a:solidFill>
              </a:rPr>
              <a:t>l’électronique correctrice</a:t>
            </a:r>
          </a:p>
        </p:txBody>
      </p:sp>
      <p:grpSp>
        <p:nvGrpSpPr>
          <p:cNvPr id="4" name="Group 67"/>
          <p:cNvGrpSpPr>
            <a:grpSpLocks/>
          </p:cNvGrpSpPr>
          <p:nvPr/>
        </p:nvGrpSpPr>
        <p:grpSpPr bwMode="auto">
          <a:xfrm>
            <a:off x="1460293" y="3642032"/>
            <a:ext cx="7497788" cy="1353271"/>
            <a:chOff x="1924" y="9117"/>
            <a:chExt cx="9144" cy="1987"/>
          </a:xfrm>
        </p:grpSpPr>
        <p:sp>
          <p:nvSpPr>
            <p:cNvPr id="5" name="Line 68"/>
            <p:cNvSpPr>
              <a:spLocks noChangeShapeType="1"/>
            </p:cNvSpPr>
            <p:nvPr/>
          </p:nvSpPr>
          <p:spPr bwMode="auto">
            <a:xfrm>
              <a:off x="1924" y="10134"/>
              <a:ext cx="2348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6" name="Text Box 69"/>
            <p:cNvSpPr txBox="1">
              <a:spLocks noChangeArrowheads="1"/>
            </p:cNvSpPr>
            <p:nvPr/>
          </p:nvSpPr>
          <p:spPr bwMode="auto">
            <a:xfrm>
              <a:off x="5535" y="9899"/>
              <a:ext cx="1391" cy="4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b="1" dirty="0">
                  <a:solidFill>
                    <a:srgbClr val="FF0000"/>
                  </a:solidFill>
                  <a:latin typeface="Calibri" pitchFamily="34" charset="0"/>
                </a:rPr>
                <a:t>Correcteur ???</a:t>
              </a:r>
              <a:endParaRPr lang="fr-FR" altLang="fr-FR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Line 70"/>
            <p:cNvSpPr>
              <a:spLocks noChangeShapeType="1"/>
            </p:cNvSpPr>
            <p:nvPr/>
          </p:nvSpPr>
          <p:spPr bwMode="auto">
            <a:xfrm>
              <a:off x="6922" y="10145"/>
              <a:ext cx="86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8" name="Text Box 71"/>
            <p:cNvSpPr txBox="1">
              <a:spLocks noChangeArrowheads="1"/>
            </p:cNvSpPr>
            <p:nvPr/>
          </p:nvSpPr>
          <p:spPr bwMode="auto">
            <a:xfrm>
              <a:off x="7790" y="9769"/>
              <a:ext cx="1301" cy="7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dirty="0">
                  <a:latin typeface="Calibri" pitchFamily="34" charset="0"/>
                </a:rPr>
                <a:t>Partie opérative</a:t>
              </a:r>
              <a:endParaRPr lang="fr-FR" altLang="fr-FR" sz="2000" dirty="0"/>
            </a:p>
          </p:txBody>
        </p:sp>
        <p:sp>
          <p:nvSpPr>
            <p:cNvPr id="9" name="Line 72"/>
            <p:cNvSpPr>
              <a:spLocks noChangeShapeType="1"/>
            </p:cNvSpPr>
            <p:nvPr/>
          </p:nvSpPr>
          <p:spPr bwMode="auto">
            <a:xfrm>
              <a:off x="9087" y="10145"/>
              <a:ext cx="198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0" name="Text Box 73"/>
            <p:cNvSpPr txBox="1">
              <a:spLocks noChangeArrowheads="1"/>
            </p:cNvSpPr>
            <p:nvPr/>
          </p:nvSpPr>
          <p:spPr bwMode="auto">
            <a:xfrm>
              <a:off x="1933" y="9762"/>
              <a:ext cx="1301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dirty="0">
                  <a:latin typeface="Calibri" pitchFamily="34" charset="0"/>
                </a:rPr>
                <a:t>Consigne</a:t>
              </a:r>
              <a:endParaRPr lang="fr-FR" altLang="fr-FR" sz="2000" dirty="0"/>
            </a:p>
          </p:txBody>
        </p:sp>
        <p:sp>
          <p:nvSpPr>
            <p:cNvPr id="11" name="Text Box 74"/>
            <p:cNvSpPr txBox="1">
              <a:spLocks noChangeArrowheads="1"/>
            </p:cNvSpPr>
            <p:nvPr/>
          </p:nvSpPr>
          <p:spPr bwMode="auto">
            <a:xfrm>
              <a:off x="9640" y="9779"/>
              <a:ext cx="1301" cy="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dirty="0">
                  <a:latin typeface="Calibri" pitchFamily="34" charset="0"/>
                </a:rPr>
                <a:t>Sortie</a:t>
              </a:r>
              <a:endParaRPr lang="fr-FR" altLang="fr-FR" sz="2000" dirty="0"/>
            </a:p>
          </p:txBody>
        </p:sp>
        <p:sp>
          <p:nvSpPr>
            <p:cNvPr id="12" name="Line 75"/>
            <p:cNvSpPr>
              <a:spLocks noChangeShapeType="1"/>
            </p:cNvSpPr>
            <p:nvPr/>
          </p:nvSpPr>
          <p:spPr bwMode="auto">
            <a:xfrm>
              <a:off x="9555" y="10149"/>
              <a:ext cx="1" cy="7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3" name="Line 76"/>
            <p:cNvSpPr>
              <a:spLocks noChangeShapeType="1"/>
            </p:cNvSpPr>
            <p:nvPr/>
          </p:nvSpPr>
          <p:spPr bwMode="auto">
            <a:xfrm flipH="1">
              <a:off x="8607" y="10895"/>
              <a:ext cx="96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4" name="Text Box 77"/>
            <p:cNvSpPr txBox="1">
              <a:spLocks noChangeArrowheads="1"/>
            </p:cNvSpPr>
            <p:nvPr/>
          </p:nvSpPr>
          <p:spPr bwMode="auto">
            <a:xfrm>
              <a:off x="7055" y="10664"/>
              <a:ext cx="1561" cy="4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>
                  <a:latin typeface="Calibri" pitchFamily="34" charset="0"/>
                </a:rPr>
                <a:t>Capteur</a:t>
              </a:r>
              <a:endParaRPr lang="fr-FR" altLang="fr-FR" sz="2000"/>
            </a:p>
          </p:txBody>
        </p:sp>
        <p:sp>
          <p:nvSpPr>
            <p:cNvPr id="15" name="Line 78"/>
            <p:cNvSpPr>
              <a:spLocks noChangeShapeType="1"/>
            </p:cNvSpPr>
            <p:nvPr/>
          </p:nvSpPr>
          <p:spPr bwMode="auto">
            <a:xfrm flipH="1">
              <a:off x="4594" y="10903"/>
              <a:ext cx="245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6" name="Line 79"/>
            <p:cNvSpPr>
              <a:spLocks noChangeShapeType="1"/>
            </p:cNvSpPr>
            <p:nvPr/>
          </p:nvSpPr>
          <p:spPr bwMode="auto">
            <a:xfrm rot="5400000" flipH="1">
              <a:off x="4341" y="10661"/>
              <a:ext cx="49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7" name="Oval 80"/>
            <p:cNvSpPr>
              <a:spLocks noChangeArrowheads="1"/>
            </p:cNvSpPr>
            <p:nvPr/>
          </p:nvSpPr>
          <p:spPr bwMode="auto">
            <a:xfrm>
              <a:off x="4276" y="9825"/>
              <a:ext cx="600" cy="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fr-FR" altLang="fr-FR" sz="2000"/>
            </a:p>
          </p:txBody>
        </p:sp>
        <p:sp>
          <p:nvSpPr>
            <p:cNvPr id="18" name="Line 81"/>
            <p:cNvSpPr>
              <a:spLocks noChangeShapeType="1"/>
            </p:cNvSpPr>
            <p:nvPr/>
          </p:nvSpPr>
          <p:spPr bwMode="auto">
            <a:xfrm flipH="1">
              <a:off x="4395" y="9885"/>
              <a:ext cx="346" cy="4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19" name="Line 82"/>
            <p:cNvSpPr>
              <a:spLocks noChangeShapeType="1"/>
            </p:cNvSpPr>
            <p:nvPr/>
          </p:nvSpPr>
          <p:spPr bwMode="auto">
            <a:xfrm>
              <a:off x="4419" y="9893"/>
              <a:ext cx="346" cy="46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0" name="Line 83"/>
            <p:cNvSpPr>
              <a:spLocks noChangeShapeType="1"/>
            </p:cNvSpPr>
            <p:nvPr/>
          </p:nvSpPr>
          <p:spPr bwMode="auto">
            <a:xfrm>
              <a:off x="4882" y="10137"/>
              <a:ext cx="65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1" name="Text Box 84"/>
            <p:cNvSpPr txBox="1">
              <a:spLocks noChangeArrowheads="1"/>
            </p:cNvSpPr>
            <p:nvPr/>
          </p:nvSpPr>
          <p:spPr bwMode="auto">
            <a:xfrm>
              <a:off x="4214" y="9886"/>
              <a:ext cx="378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b="1">
                  <a:latin typeface="Calibri" pitchFamily="34" charset="0"/>
                </a:rPr>
                <a:t>+</a:t>
              </a:r>
              <a:endParaRPr lang="fr-FR" altLang="fr-FR" sz="2000"/>
            </a:p>
          </p:txBody>
        </p:sp>
        <p:sp>
          <p:nvSpPr>
            <p:cNvPr id="22" name="Text Box 85"/>
            <p:cNvSpPr txBox="1">
              <a:spLocks noChangeArrowheads="1"/>
            </p:cNvSpPr>
            <p:nvPr/>
          </p:nvSpPr>
          <p:spPr bwMode="auto">
            <a:xfrm>
              <a:off x="4402" y="10073"/>
              <a:ext cx="378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b="1"/>
                <a:t>-</a:t>
              </a:r>
              <a:endParaRPr lang="fr-FR" altLang="fr-FR" sz="2000"/>
            </a:p>
          </p:txBody>
        </p:sp>
        <p:sp>
          <p:nvSpPr>
            <p:cNvPr id="23" name="Text Box 86"/>
            <p:cNvSpPr txBox="1">
              <a:spLocks noChangeArrowheads="1"/>
            </p:cNvSpPr>
            <p:nvPr/>
          </p:nvSpPr>
          <p:spPr bwMode="auto">
            <a:xfrm>
              <a:off x="4957" y="9736"/>
              <a:ext cx="378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b="1">
                  <a:sym typeface="Symbol" pitchFamily="18" charset="2"/>
                </a:rPr>
                <a:t></a:t>
              </a:r>
              <a:endParaRPr lang="fr-FR" altLang="fr-FR" sz="2000"/>
            </a:p>
          </p:txBody>
        </p:sp>
        <p:sp>
          <p:nvSpPr>
            <p:cNvPr id="24" name="Text Box 87"/>
            <p:cNvSpPr txBox="1">
              <a:spLocks noChangeArrowheads="1"/>
            </p:cNvSpPr>
            <p:nvPr/>
          </p:nvSpPr>
          <p:spPr bwMode="auto">
            <a:xfrm>
              <a:off x="3719" y="9424"/>
              <a:ext cx="1631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>
                  <a:latin typeface="Calibri" pitchFamily="34" charset="0"/>
                </a:rPr>
                <a:t>Comparateur</a:t>
              </a:r>
              <a:endParaRPr lang="fr-FR" altLang="fr-FR" sz="2000"/>
            </a:p>
          </p:txBody>
        </p:sp>
        <p:sp>
          <p:nvSpPr>
            <p:cNvPr id="25" name="Line 88"/>
            <p:cNvSpPr>
              <a:spLocks noChangeShapeType="1"/>
            </p:cNvSpPr>
            <p:nvPr/>
          </p:nvSpPr>
          <p:spPr bwMode="auto">
            <a:xfrm rot="-5400000" flipH="1" flipV="1">
              <a:off x="7896" y="9521"/>
              <a:ext cx="49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" name="Text Box 89"/>
            <p:cNvSpPr txBox="1">
              <a:spLocks noChangeArrowheads="1"/>
            </p:cNvSpPr>
            <p:nvPr/>
          </p:nvSpPr>
          <p:spPr bwMode="auto">
            <a:xfrm>
              <a:off x="8023" y="9117"/>
              <a:ext cx="1736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200" dirty="0">
                  <a:latin typeface="Calibri" pitchFamily="34" charset="0"/>
                </a:rPr>
                <a:t>Perturbations</a:t>
              </a:r>
              <a:endParaRPr lang="fr-FR" altLang="fr-FR" sz="2000" dirty="0"/>
            </a:p>
          </p:txBody>
        </p:sp>
      </p:grpSp>
      <p:sp>
        <p:nvSpPr>
          <p:cNvPr id="28" name="Titre 1"/>
          <p:cNvSpPr txBox="1">
            <a:spLocks/>
          </p:cNvSpPr>
          <p:nvPr/>
        </p:nvSpPr>
        <p:spPr>
          <a:xfrm>
            <a:off x="1645643" y="927502"/>
            <a:ext cx="6781289" cy="6340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Pourquoi modéliser ?</a:t>
            </a:r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-1" y="4941168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Modélisation</a:t>
            </a:r>
          </a:p>
        </p:txBody>
      </p:sp>
    </p:spTree>
    <p:extLst>
      <p:ext uri="{BB962C8B-B14F-4D97-AF65-F5344CB8AC3E}">
        <p14:creationId xmlns:p14="http://schemas.microsoft.com/office/powerpoint/2010/main" val="1408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1553" y="1556792"/>
            <a:ext cx="78626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3</a:t>
            </a:r>
            <a:r>
              <a:rPr lang="fr-FR" sz="1600" dirty="0"/>
              <a:t> phases dans la modélisation :</a:t>
            </a:r>
          </a:p>
          <a:p>
            <a:endParaRPr lang="fr-FR" sz="1600" dirty="0"/>
          </a:p>
          <a:p>
            <a:pPr marL="266700" lvl="1" indent="-92075"/>
            <a:r>
              <a:rPr lang="fr-FR" sz="1600" dirty="0"/>
              <a:t>1.</a:t>
            </a:r>
            <a:r>
              <a:rPr lang="fr-FR" sz="1600" b="1" dirty="0"/>
              <a:t> Isoler </a:t>
            </a:r>
            <a:r>
              <a:rPr lang="fr-FR" sz="1600" dirty="0"/>
              <a:t>le système étudié, recenser les entrées sorties et choisir </a:t>
            </a:r>
            <a:r>
              <a:rPr lang="fr-FR" sz="1600" b="1" dirty="0"/>
              <a:t>la(es) grandeur(s) à piloter</a:t>
            </a:r>
            <a:r>
              <a:rPr lang="fr-FR" sz="1600" dirty="0"/>
              <a:t>.</a:t>
            </a:r>
          </a:p>
          <a:p>
            <a:pPr marL="266700" lvl="1" indent="-92075"/>
            <a:r>
              <a:rPr lang="fr-FR" sz="1600" dirty="0"/>
              <a:t>2. Effectuer une </a:t>
            </a:r>
            <a:r>
              <a:rPr lang="fr-FR" sz="1600" b="1" dirty="0"/>
              <a:t>décomposition</a:t>
            </a:r>
            <a:r>
              <a:rPr lang="fr-FR" sz="1600" dirty="0"/>
              <a:t> en </a:t>
            </a:r>
            <a:r>
              <a:rPr lang="fr-FR" sz="1600" b="1" dirty="0"/>
              <a:t>sous-systèmes</a:t>
            </a:r>
            <a:r>
              <a:rPr lang="fr-FR" sz="1600" dirty="0"/>
              <a:t> plus facilement exploitables.</a:t>
            </a:r>
          </a:p>
          <a:p>
            <a:pPr marL="266700" lvl="1" indent="-92075"/>
            <a:r>
              <a:rPr lang="fr-FR" sz="1600" dirty="0"/>
              <a:t>3. Établir un </a:t>
            </a:r>
            <a:r>
              <a:rPr lang="fr-FR" sz="1600" b="1" dirty="0"/>
              <a:t>modèle</a:t>
            </a:r>
            <a:r>
              <a:rPr lang="fr-FR" sz="1600" dirty="0"/>
              <a:t> de </a:t>
            </a:r>
            <a:r>
              <a:rPr lang="fr-FR" sz="1600" b="1" dirty="0"/>
              <a:t>connaissance</a:t>
            </a:r>
            <a:r>
              <a:rPr lang="fr-FR" sz="1600" dirty="0"/>
              <a:t> ou de </a:t>
            </a:r>
            <a:r>
              <a:rPr lang="fr-FR" sz="1600" b="1" dirty="0"/>
              <a:t>comportement</a:t>
            </a:r>
            <a:r>
              <a:rPr lang="fr-FR" sz="1600" dirty="0"/>
              <a:t> pour chaque sous-système.</a:t>
            </a:r>
          </a:p>
          <a:p>
            <a:pPr lvl="1"/>
            <a:endParaRPr lang="fr-FR" sz="1600" dirty="0"/>
          </a:p>
          <a:p>
            <a:r>
              <a:rPr lang="fr-FR" sz="1600" dirty="0"/>
              <a:t>Un </a:t>
            </a:r>
            <a:r>
              <a:rPr lang="fr-FR" sz="1600" b="1" dirty="0">
                <a:solidFill>
                  <a:srgbClr val="FF0000"/>
                </a:solidFill>
              </a:rPr>
              <a:t>modèle de connaissance </a:t>
            </a:r>
            <a:r>
              <a:rPr lang="fr-FR" sz="1600" dirty="0"/>
              <a:t>est un </a:t>
            </a:r>
            <a:r>
              <a:rPr lang="fr-FR" sz="1600" b="1" dirty="0"/>
              <a:t>modèle obtenu à partir de </a:t>
            </a:r>
            <a:r>
              <a:rPr lang="fr-FR" sz="1600" b="1" dirty="0">
                <a:solidFill>
                  <a:srgbClr val="FF0000"/>
                </a:solidFill>
              </a:rPr>
              <a:t>lois physiques</a:t>
            </a:r>
            <a:r>
              <a:rPr lang="fr-FR" sz="1600" dirty="0"/>
              <a:t>. Cette modélisation est </a:t>
            </a:r>
            <a:r>
              <a:rPr lang="fr-FR" sz="1600" b="1" dirty="0"/>
              <a:t>analytique </a:t>
            </a:r>
            <a:r>
              <a:rPr lang="fr-FR" sz="1600" dirty="0"/>
              <a:t>et possède un </a:t>
            </a:r>
            <a:r>
              <a:rPr lang="fr-FR" sz="1600" b="1" dirty="0"/>
              <a:t>sens physique fort</a:t>
            </a:r>
            <a:r>
              <a:rPr lang="fr-FR" sz="1600" dirty="0"/>
              <a:t>.</a:t>
            </a: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361103" y="1008624"/>
            <a:ext cx="7233667" cy="49006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Comment modéliser ?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2843808" y="5227533"/>
            <a:ext cx="3546792" cy="1139840"/>
            <a:chOff x="2121241" y="5227533"/>
            <a:chExt cx="3546792" cy="1139840"/>
          </a:xfrm>
        </p:grpSpPr>
        <p:grpSp>
          <p:nvGrpSpPr>
            <p:cNvPr id="30" name="Groupe 29"/>
            <p:cNvGrpSpPr/>
            <p:nvPr/>
          </p:nvGrpSpPr>
          <p:grpSpPr>
            <a:xfrm>
              <a:off x="2121241" y="5227533"/>
              <a:ext cx="3414219" cy="1081411"/>
              <a:chOff x="2121241" y="5227533"/>
              <a:chExt cx="3414219" cy="1081411"/>
            </a:xfrm>
          </p:grpSpPr>
          <p:sp>
            <p:nvSpPr>
              <p:cNvPr id="24" name="Virage 23"/>
              <p:cNvSpPr/>
              <p:nvPr/>
            </p:nvSpPr>
            <p:spPr>
              <a:xfrm rot="10800000" flipH="1">
                <a:off x="2121241" y="5227533"/>
                <a:ext cx="869195" cy="1081411"/>
              </a:xfrm>
              <a:prstGeom prst="bentArrow">
                <a:avLst>
                  <a:gd name="adj1" fmla="val 17694"/>
                  <a:gd name="adj2" fmla="val 27543"/>
                  <a:gd name="adj3" fmla="val 25000"/>
                  <a:gd name="adj4" fmla="val 4375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3101297" y="5436669"/>
                <a:ext cx="24341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Equation différentielle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/>
                <p:cNvSpPr txBox="1"/>
                <p:nvPr/>
              </p:nvSpPr>
              <p:spPr>
                <a:xfrm>
                  <a:off x="2942992" y="5806001"/>
                  <a:ext cx="2725041" cy="5613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600" b="0" i="1" dirty="0" smtClean="0">
                            <a:latin typeface="Cambria Math"/>
                          </a:rPr>
                          <m:t>𝑅𝐶</m:t>
                        </m:r>
                        <m:f>
                          <m:fPr>
                            <m:ctrlPr>
                              <a:rPr lang="fr-FR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0" i="1" dirty="0" smtClean="0">
                                <a:latin typeface="Cambria Math"/>
                              </a:rPr>
                              <m:t>𝑑𝑠</m:t>
                            </m:r>
                            <m:r>
                              <a:rPr lang="fr-FR" sz="1600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fr-FR" sz="1600" b="0" i="1" dirty="0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fr-FR" sz="1600" b="0" i="1" dirty="0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fr-FR" sz="1600" b="0" i="1" dirty="0" smtClean="0">
                                <a:latin typeface="Cambria Math"/>
                              </a:rPr>
                              <m:t>𝑑𝑡</m:t>
                            </m:r>
                          </m:den>
                        </m:f>
                        <m:r>
                          <a:rPr lang="fr-FR" sz="1600" b="0" i="1" dirty="0" smtClean="0">
                            <a:latin typeface="Cambria Math"/>
                          </a:rPr>
                          <m:t>+</m:t>
                        </m:r>
                        <m:r>
                          <a:rPr lang="fr-FR" sz="1600" b="0" i="1" dirty="0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fr-FR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600" b="0" i="1" dirty="0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1600" b="0" i="1" dirty="0" smtClean="0">
                            <a:latin typeface="Cambria Math"/>
                          </a:rPr>
                          <m:t>=1.</m:t>
                        </m:r>
                        <m:r>
                          <a:rPr lang="fr-FR" sz="1600" b="0" i="1" dirty="0" smtClean="0">
                            <a:latin typeface="Cambria Math"/>
                          </a:rPr>
                          <m:t>𝑒</m:t>
                        </m:r>
                        <m:r>
                          <a:rPr lang="fr-FR" sz="1600" b="0" i="1" dirty="0" smtClean="0">
                            <a:latin typeface="Cambria Math"/>
                          </a:rPr>
                          <m:t>(</m:t>
                        </m:r>
                        <m:r>
                          <a:rPr lang="fr-FR" sz="1600" b="0" i="1" dirty="0" smtClean="0">
                            <a:latin typeface="Cambria Math"/>
                          </a:rPr>
                          <m:t>𝑡</m:t>
                        </m:r>
                        <m:r>
                          <a:rPr lang="fr-FR" sz="1600" b="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26" name="ZoneTexte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2992" y="5806001"/>
                  <a:ext cx="2725041" cy="56137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e 28"/>
          <p:cNvGrpSpPr/>
          <p:nvPr/>
        </p:nvGrpSpPr>
        <p:grpSpPr>
          <a:xfrm>
            <a:off x="6400375" y="5228943"/>
            <a:ext cx="2554758" cy="1246664"/>
            <a:chOff x="6008088" y="5228943"/>
            <a:chExt cx="2554758" cy="1246664"/>
          </a:xfrm>
        </p:grpSpPr>
        <p:sp>
          <p:nvSpPr>
            <p:cNvPr id="27" name="Virage 26"/>
            <p:cNvSpPr/>
            <p:nvPr/>
          </p:nvSpPr>
          <p:spPr>
            <a:xfrm rot="5400000" flipH="1">
              <a:off x="6114196" y="5122835"/>
              <a:ext cx="869195" cy="1081411"/>
            </a:xfrm>
            <a:prstGeom prst="bentArrow">
              <a:avLst>
                <a:gd name="adj1" fmla="val 17694"/>
                <a:gd name="adj2" fmla="val 27543"/>
                <a:gd name="adj3" fmla="val 25000"/>
                <a:gd name="adj4" fmla="val 4375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6852404" y="5552277"/>
              <a:ext cx="171044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Transformation  mathématique de Laplace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4741965" y="4005064"/>
            <a:ext cx="4213168" cy="1114426"/>
            <a:chOff x="4741965" y="4005064"/>
            <a:chExt cx="4213168" cy="1114426"/>
          </a:xfrm>
        </p:grpSpPr>
        <p:grpSp>
          <p:nvGrpSpPr>
            <p:cNvPr id="4" name="Groupe 3"/>
            <p:cNvGrpSpPr/>
            <p:nvPr/>
          </p:nvGrpSpPr>
          <p:grpSpPr>
            <a:xfrm>
              <a:off x="4741965" y="4005064"/>
              <a:ext cx="4213168" cy="1114426"/>
              <a:chOff x="4741965" y="4005064"/>
              <a:chExt cx="4213168" cy="1114426"/>
            </a:xfrm>
          </p:grpSpPr>
          <p:sp>
            <p:nvSpPr>
              <p:cNvPr id="10" name="Flèche droite 9"/>
              <p:cNvSpPr/>
              <p:nvPr/>
            </p:nvSpPr>
            <p:spPr>
              <a:xfrm>
                <a:off x="4767311" y="4399157"/>
                <a:ext cx="501617" cy="243396"/>
              </a:xfrm>
              <a:prstGeom prst="right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0" name="Groupe 19"/>
              <p:cNvGrpSpPr/>
              <p:nvPr/>
            </p:nvGrpSpPr>
            <p:grpSpPr>
              <a:xfrm>
                <a:off x="5415855" y="4005064"/>
                <a:ext cx="3539278" cy="1114426"/>
                <a:chOff x="5415855" y="4157348"/>
                <a:chExt cx="3539278" cy="1114426"/>
              </a:xfrm>
            </p:grpSpPr>
            <p:grpSp>
              <p:nvGrpSpPr>
                <p:cNvPr id="13" name="Groupe 12"/>
                <p:cNvGrpSpPr/>
                <p:nvPr/>
              </p:nvGrpSpPr>
              <p:grpSpPr>
                <a:xfrm>
                  <a:off x="5415855" y="4157348"/>
                  <a:ext cx="3539278" cy="1114426"/>
                  <a:chOff x="775547" y="4062983"/>
                  <a:chExt cx="3539278" cy="1114426"/>
                </a:xfrm>
              </p:grpSpPr>
              <p:sp>
                <p:nvSpPr>
                  <p:cNvPr id="14" name="Rectangle 13"/>
                  <p:cNvSpPr/>
                  <p:nvPr/>
                </p:nvSpPr>
                <p:spPr>
                  <a:xfrm>
                    <a:off x="775547" y="4062983"/>
                    <a:ext cx="3476625" cy="111442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softEdge rad="3175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16" name="Connecteur droit avec flèche 15"/>
                  <p:cNvCxnSpPr/>
                  <p:nvPr/>
                </p:nvCxnSpPr>
                <p:spPr>
                  <a:xfrm>
                    <a:off x="859785" y="4573518"/>
                    <a:ext cx="581025" cy="1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Connecteur droit avec flèche 16"/>
                  <p:cNvCxnSpPr/>
                  <p:nvPr/>
                </p:nvCxnSpPr>
                <p:spPr>
                  <a:xfrm>
                    <a:off x="3514725" y="4565511"/>
                    <a:ext cx="581025" cy="1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939159" y="4229234"/>
                    <a:ext cx="7207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dirty="0"/>
                      <a:t>E(p)</a:t>
                    </a:r>
                  </a:p>
                </p:txBody>
              </p:sp>
              <p:sp>
                <p:nvSpPr>
                  <p:cNvPr id="19" name="ZoneTexte 18"/>
                  <p:cNvSpPr txBox="1"/>
                  <p:nvPr/>
                </p:nvSpPr>
                <p:spPr>
                  <a:xfrm>
                    <a:off x="3594100" y="4229368"/>
                    <a:ext cx="72072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dirty="0"/>
                      <a:t>S(p)</a:t>
                    </a:r>
                  </a:p>
                </p:txBody>
              </p:sp>
            </p:grpSp>
            <p:graphicFrame>
              <p:nvGraphicFramePr>
                <p:cNvPr id="7" name="Objet 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126882723"/>
                    </p:ext>
                  </p:extLst>
                </p:nvPr>
              </p:nvGraphicFramePr>
              <p:xfrm>
                <a:off x="6103887" y="4365104"/>
                <a:ext cx="2068513" cy="56765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4" imgW="1523880" imgH="419040" progId="Equation.3">
                        <p:embed/>
                      </p:oleObj>
                    </mc:Choice>
                    <mc:Fallback>
                      <p:oleObj name="Équation" r:id="rId4" imgW="1523880" imgH="419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103887" y="4365104"/>
                              <a:ext cx="2068513" cy="56765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solidFill>
                                <a:schemeClr val="tx1"/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31" name="ZoneTexte 30"/>
              <p:cNvSpPr txBox="1"/>
              <p:nvPr/>
            </p:nvSpPr>
            <p:spPr>
              <a:xfrm>
                <a:off x="4741965" y="4029825"/>
                <a:ext cx="6435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400" dirty="0"/>
                  <a:t>?</a:t>
                </a:r>
              </a:p>
            </p:txBody>
          </p:sp>
        </p:grpSp>
        <p:sp>
          <p:nvSpPr>
            <p:cNvPr id="22" name="ZoneTexte 21"/>
            <p:cNvSpPr txBox="1"/>
            <p:nvPr/>
          </p:nvSpPr>
          <p:spPr>
            <a:xfrm>
              <a:off x="6000898" y="4725144"/>
              <a:ext cx="2531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Schéma bloc équivalent</a:t>
              </a:r>
            </a:p>
          </p:txBody>
        </p:sp>
      </p:grp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0" y="4955166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Modélisation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25955" y="5455489"/>
            <a:ext cx="13675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Lois et principes de la physique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1187624" y="3968405"/>
            <a:ext cx="3409241" cy="1116779"/>
            <a:chOff x="1187624" y="3968405"/>
            <a:chExt cx="3409241" cy="1116779"/>
          </a:xfrm>
        </p:grpSpPr>
        <p:grpSp>
          <p:nvGrpSpPr>
            <p:cNvPr id="6" name="Groupe 5"/>
            <p:cNvGrpSpPr/>
            <p:nvPr/>
          </p:nvGrpSpPr>
          <p:grpSpPr>
            <a:xfrm>
              <a:off x="1187624" y="3968405"/>
              <a:ext cx="3409240" cy="1104901"/>
              <a:chOff x="443964" y="3968405"/>
              <a:chExt cx="4152900" cy="1104901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90" b="10558"/>
              <a:stretch/>
            </p:blipFill>
            <p:spPr bwMode="auto">
              <a:xfrm>
                <a:off x="443964" y="3968405"/>
                <a:ext cx="4152900" cy="1104901"/>
              </a:xfrm>
              <a:prstGeom prst="rect">
                <a:avLst/>
              </a:prstGeom>
              <a:noFill/>
              <a:ln>
                <a:noFill/>
              </a:ln>
              <a:effectLst>
                <a:softEdge rad="317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ZoneTexte 20"/>
              <p:cNvSpPr txBox="1"/>
              <p:nvPr/>
            </p:nvSpPr>
            <p:spPr>
              <a:xfrm>
                <a:off x="1187624" y="4642553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Schéma </a:t>
                </a:r>
                <a:r>
                  <a:rPr lang="fr-FR" dirty="0" err="1"/>
                  <a:t>élec</a:t>
                </a:r>
                <a:endParaRPr lang="fr-FR" dirty="0"/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 rot="16200000">
              <a:off x="820360" y="4440920"/>
              <a:ext cx="10115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Tension e(t)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 rot="16200000">
              <a:off x="4010098" y="4458849"/>
              <a:ext cx="896535" cy="276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Tension 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54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0580" y="1484784"/>
            <a:ext cx="783591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3</a:t>
            </a:r>
            <a:r>
              <a:rPr lang="fr-FR" sz="1600" dirty="0"/>
              <a:t> phases dans la modélisation :</a:t>
            </a:r>
          </a:p>
          <a:p>
            <a:endParaRPr lang="fr-FR" sz="1600" dirty="0"/>
          </a:p>
          <a:p>
            <a:pPr lvl="1"/>
            <a:r>
              <a:rPr lang="fr-FR" sz="1600" dirty="0"/>
              <a:t>1. </a:t>
            </a:r>
            <a:r>
              <a:rPr lang="fr-FR" sz="1600" b="1" dirty="0"/>
              <a:t>Isoler</a:t>
            </a:r>
            <a:r>
              <a:rPr lang="fr-FR" sz="1600" dirty="0"/>
              <a:t> le système étudié, recenser les entrées sorties et choisir </a:t>
            </a:r>
            <a:r>
              <a:rPr lang="fr-FR" sz="1600" b="1" dirty="0"/>
              <a:t>la(es) grandeur(s) à piloter.</a:t>
            </a:r>
          </a:p>
          <a:p>
            <a:pPr lvl="1"/>
            <a:r>
              <a:rPr lang="fr-FR" sz="1600" dirty="0"/>
              <a:t>2. Effectuer une </a:t>
            </a:r>
            <a:r>
              <a:rPr lang="fr-FR" sz="1600" b="1" dirty="0"/>
              <a:t>décomposition</a:t>
            </a:r>
            <a:r>
              <a:rPr lang="fr-FR" sz="1600" dirty="0"/>
              <a:t> en sous-systèmes plus facilement exploitable.</a:t>
            </a:r>
          </a:p>
          <a:p>
            <a:pPr lvl="1"/>
            <a:r>
              <a:rPr lang="fr-FR" sz="1600" dirty="0"/>
              <a:t>3. Établir un modèle de </a:t>
            </a:r>
            <a:r>
              <a:rPr lang="fr-FR" sz="1600" b="1" dirty="0"/>
              <a:t>connaissance</a:t>
            </a:r>
            <a:r>
              <a:rPr lang="fr-FR" sz="1600" dirty="0"/>
              <a:t> ou de </a:t>
            </a:r>
            <a:r>
              <a:rPr lang="fr-FR" sz="1600" b="1" dirty="0"/>
              <a:t>comportement</a:t>
            </a:r>
            <a:r>
              <a:rPr lang="fr-FR" sz="1600" dirty="0"/>
              <a:t> pour chaque sous-système.</a:t>
            </a:r>
          </a:p>
          <a:p>
            <a:pPr lvl="1"/>
            <a:endParaRPr lang="fr-FR" sz="1600" dirty="0"/>
          </a:p>
          <a:p>
            <a:r>
              <a:rPr lang="fr-FR" sz="1600" dirty="0"/>
              <a:t>Un </a:t>
            </a:r>
            <a:r>
              <a:rPr lang="fr-FR" sz="1600" b="1" dirty="0">
                <a:solidFill>
                  <a:srgbClr val="FF0000"/>
                </a:solidFill>
              </a:rPr>
              <a:t>modèle de comportement </a:t>
            </a:r>
            <a:r>
              <a:rPr lang="fr-FR" sz="1600" dirty="0"/>
              <a:t>est un modèle dans lequel le sous-système est remplacé par une boîte noire. Le </a:t>
            </a:r>
            <a:r>
              <a:rPr lang="fr-FR" sz="1600" b="1" dirty="0"/>
              <a:t>comportement réel est identifié à partir de </a:t>
            </a:r>
            <a:r>
              <a:rPr lang="fr-FR" sz="1600" b="1" dirty="0">
                <a:solidFill>
                  <a:srgbClr val="FF0000"/>
                </a:solidFill>
              </a:rPr>
              <a:t>résultats expérimentaux</a:t>
            </a:r>
            <a:r>
              <a:rPr lang="fr-FR" sz="1600" b="1" dirty="0"/>
              <a:t>.</a:t>
            </a:r>
            <a:endParaRPr lang="fr-FR" sz="1600" dirty="0"/>
          </a:p>
          <a:p>
            <a:pPr lvl="1"/>
            <a:endParaRPr lang="fr-FR" sz="1600" dirty="0"/>
          </a:p>
        </p:txBody>
      </p:sp>
      <p:grpSp>
        <p:nvGrpSpPr>
          <p:cNvPr id="2" name="Groupe 1"/>
          <p:cNvGrpSpPr/>
          <p:nvPr/>
        </p:nvGrpSpPr>
        <p:grpSpPr>
          <a:xfrm>
            <a:off x="4285207" y="4601149"/>
            <a:ext cx="790607" cy="612728"/>
            <a:chOff x="3779912" y="4601149"/>
            <a:chExt cx="790607" cy="612728"/>
          </a:xfrm>
        </p:grpSpPr>
        <p:sp>
          <p:nvSpPr>
            <p:cNvPr id="10" name="Flèche droite 9"/>
            <p:cNvSpPr/>
            <p:nvPr/>
          </p:nvSpPr>
          <p:spPr>
            <a:xfrm>
              <a:off x="3779912" y="4970481"/>
              <a:ext cx="673995" cy="24339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926944" y="4601149"/>
              <a:ext cx="6435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/>
                <a:t>?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1705875" y="5687837"/>
            <a:ext cx="7152486" cy="707397"/>
            <a:chOff x="1200580" y="5687837"/>
            <a:chExt cx="7152486" cy="707397"/>
          </a:xfrm>
        </p:grpSpPr>
        <p:sp>
          <p:nvSpPr>
            <p:cNvPr id="13" name="Rectangle 12"/>
            <p:cNvSpPr/>
            <p:nvPr/>
          </p:nvSpPr>
          <p:spPr>
            <a:xfrm>
              <a:off x="1743150" y="6025902"/>
              <a:ext cx="621322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Nécessité de connaître les modèles courants : 1</a:t>
              </a:r>
              <a:r>
                <a:rPr lang="fr-FR" baseline="30000" dirty="0"/>
                <a:t>er</a:t>
              </a:r>
              <a:r>
                <a:rPr lang="fr-FR" dirty="0"/>
                <a:t> et 2</a:t>
              </a:r>
              <a:r>
                <a:rPr lang="fr-FR" baseline="30000" dirty="0"/>
                <a:t>ième</a:t>
              </a:r>
              <a:r>
                <a:rPr lang="fr-FR" dirty="0"/>
                <a:t> ordre</a:t>
              </a:r>
            </a:p>
          </p:txBody>
        </p:sp>
        <p:sp>
          <p:nvSpPr>
            <p:cNvPr id="14" name="Virage 13"/>
            <p:cNvSpPr/>
            <p:nvPr/>
          </p:nvSpPr>
          <p:spPr>
            <a:xfrm rot="10800000" flipH="1">
              <a:off x="1200580" y="5840622"/>
              <a:ext cx="563107" cy="540706"/>
            </a:xfrm>
            <a:prstGeom prst="bentArrow">
              <a:avLst>
                <a:gd name="adj1" fmla="val 17694"/>
                <a:gd name="adj2" fmla="val 27543"/>
                <a:gd name="adj3" fmla="val 25000"/>
                <a:gd name="adj4" fmla="val 4375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Virage 14"/>
            <p:cNvSpPr/>
            <p:nvPr/>
          </p:nvSpPr>
          <p:spPr>
            <a:xfrm rot="5400000" flipH="1">
              <a:off x="7801159" y="5699038"/>
              <a:ext cx="563107" cy="540706"/>
            </a:xfrm>
            <a:prstGeom prst="bentArrow">
              <a:avLst>
                <a:gd name="adj1" fmla="val 17694"/>
                <a:gd name="adj2" fmla="val 27543"/>
                <a:gd name="adj3" fmla="val 25000"/>
                <a:gd name="adj4" fmla="val 4375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365327" y="4543764"/>
            <a:ext cx="3671169" cy="1173145"/>
            <a:chOff x="4860032" y="4543764"/>
            <a:chExt cx="3671169" cy="1173145"/>
          </a:xfrm>
        </p:grpSpPr>
        <p:pic>
          <p:nvPicPr>
            <p:cNvPr id="25603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73" t="55630" r="35833" b="28792"/>
            <a:stretch/>
          </p:blipFill>
          <p:spPr bwMode="auto">
            <a:xfrm>
              <a:off x="4860032" y="4543764"/>
              <a:ext cx="3671169" cy="940755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5429845" y="5347577"/>
              <a:ext cx="2531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Schéma bloc équivalent</a:t>
              </a: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154891" y="4221088"/>
            <a:ext cx="2958493" cy="1620899"/>
            <a:chOff x="649596" y="4221088"/>
            <a:chExt cx="2958493" cy="1620899"/>
          </a:xfrm>
        </p:grpSpPr>
        <p:grpSp>
          <p:nvGrpSpPr>
            <p:cNvPr id="8" name="Groupe 7"/>
            <p:cNvGrpSpPr/>
            <p:nvPr/>
          </p:nvGrpSpPr>
          <p:grpSpPr>
            <a:xfrm>
              <a:off x="649596" y="4221088"/>
              <a:ext cx="2770184" cy="1620899"/>
              <a:chOff x="530052" y="4260657"/>
              <a:chExt cx="3033836" cy="1759399"/>
            </a:xfrm>
          </p:grpSpPr>
          <p:pic>
            <p:nvPicPr>
              <p:cNvPr id="25602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500" t="46815" r="13083" b="30074"/>
              <a:stretch/>
            </p:blipFill>
            <p:spPr bwMode="auto">
              <a:xfrm>
                <a:off x="530052" y="4260657"/>
                <a:ext cx="3033836" cy="1759399"/>
              </a:xfrm>
              <a:prstGeom prst="rect">
                <a:avLst/>
              </a:prstGeom>
              <a:noFill/>
              <a:ln>
                <a:noFill/>
              </a:ln>
              <a:effectLst>
                <a:softEdge rad="317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1498007" y="4770696"/>
                <a:ext cx="1783588" cy="701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/>
                  <a:t>Courbes </a:t>
                </a:r>
              </a:p>
              <a:p>
                <a:r>
                  <a:rPr lang="fr-FR" dirty="0"/>
                  <a:t>expérimentales</a:t>
                </a:r>
              </a:p>
            </p:txBody>
          </p:sp>
        </p:grpSp>
        <p:sp>
          <p:nvSpPr>
            <p:cNvPr id="7" name="ZoneTexte 6"/>
            <p:cNvSpPr txBox="1"/>
            <p:nvPr/>
          </p:nvSpPr>
          <p:spPr>
            <a:xfrm>
              <a:off x="3176133" y="5361408"/>
              <a:ext cx="4319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/>
                <a:t>(s)</a:t>
              </a:r>
            </a:p>
          </p:txBody>
        </p:sp>
      </p:grpSp>
      <p:sp>
        <p:nvSpPr>
          <p:cNvPr id="20" name="Titre 1"/>
          <p:cNvSpPr txBox="1">
            <a:spLocks/>
          </p:cNvSpPr>
          <p:nvPr/>
        </p:nvSpPr>
        <p:spPr>
          <a:xfrm>
            <a:off x="1361103" y="1008624"/>
            <a:ext cx="7233667" cy="490066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dirty="0"/>
              <a:t>Introduction : </a:t>
            </a:r>
            <a:r>
              <a:rPr lang="fr-FR" sz="1800" dirty="0"/>
              <a:t>Comment modéliser ?</a:t>
            </a: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-1" y="4921489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Modélisation</a:t>
            </a:r>
          </a:p>
        </p:txBody>
      </p:sp>
    </p:spTree>
    <p:extLst>
      <p:ext uri="{BB962C8B-B14F-4D97-AF65-F5344CB8AC3E}">
        <p14:creationId xmlns:p14="http://schemas.microsoft.com/office/powerpoint/2010/main" val="31165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-2232" y="5589240"/>
            <a:ext cx="1098551" cy="292388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Conclusion</a:t>
            </a:r>
          </a:p>
        </p:txBody>
      </p:sp>
      <p:sp>
        <p:nvSpPr>
          <p:cNvPr id="10" name="WordArt 64"/>
          <p:cNvSpPr>
            <a:spLocks noChangeArrowheads="1" noChangeShapeType="1" noTextEdit="1"/>
          </p:cNvSpPr>
          <p:nvPr/>
        </p:nvSpPr>
        <p:spPr bwMode="auto">
          <a:xfrm>
            <a:off x="1902259" y="1556792"/>
            <a:ext cx="6400800" cy="3873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4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 va donc développer </a:t>
            </a:r>
          </a:p>
          <a:p>
            <a:pPr algn="ctr"/>
            <a:r>
              <a:rPr lang="fr-FR" sz="4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les outils Permettant </a:t>
            </a:r>
          </a:p>
          <a:p>
            <a:pPr algn="ctr"/>
            <a:r>
              <a:rPr lang="fr-FR" sz="4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la modélisation</a:t>
            </a:r>
          </a:p>
          <a:p>
            <a:pPr algn="ctr"/>
            <a:r>
              <a:rPr lang="fr-FR" sz="4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des systèmes pilotés </a:t>
            </a:r>
          </a:p>
          <a:p>
            <a:pPr algn="ctr"/>
            <a:r>
              <a:rPr lang="fr-FR" sz="4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(cours modélisation SLCI)</a:t>
            </a:r>
          </a:p>
        </p:txBody>
      </p:sp>
    </p:spTree>
    <p:extLst>
      <p:ext uri="{BB962C8B-B14F-4D97-AF65-F5344CB8AC3E}">
        <p14:creationId xmlns:p14="http://schemas.microsoft.com/office/powerpoint/2010/main" val="411360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2978</TotalTime>
  <Words>1242</Words>
  <Application>Microsoft Office PowerPoint</Application>
  <PresentationFormat>Affichage à l'écran (4:3)</PresentationFormat>
  <Paragraphs>260</Paragraphs>
  <Slides>27</Slides>
  <Notes>1</Notes>
  <HiddenSlides>0</HiddenSlides>
  <MMClips>5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Cambria Math</vt:lpstr>
      <vt:lpstr>Comic Sans MS</vt:lpstr>
      <vt:lpstr>Symbol</vt:lpstr>
      <vt:lpstr>Times New Roman</vt:lpstr>
      <vt:lpstr>Thème Office</vt:lpstr>
      <vt:lpstr>Équation</vt:lpstr>
      <vt:lpstr>Présentation PowerPoint</vt:lpstr>
      <vt:lpstr>Introduction : Quel est le point commun entre ces différents systèmes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SYSTÈMES ASSERVIS ANALOGIQUES ET ECHANTILLONNÉS</dc:title>
  <dc:creator>SII</dc:creator>
  <cp:lastModifiedBy>moi</cp:lastModifiedBy>
  <cp:revision>196</cp:revision>
  <cp:lastPrinted>2019-08-27T09:08:04Z</cp:lastPrinted>
  <dcterms:created xsi:type="dcterms:W3CDTF">2018-10-22T06:03:44Z</dcterms:created>
  <dcterms:modified xsi:type="dcterms:W3CDTF">2026-09-01T09:49:48Z</dcterms:modified>
</cp:coreProperties>
</file>