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28" y="-7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FD31B-91CD-4DBD-BCBC-55D466B22998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187A2-03E7-457E-86E1-D90A7FF737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 userDrawn="1"/>
        </p:nvSpPr>
        <p:spPr>
          <a:xfrm>
            <a:off x="14067" y="1610757"/>
            <a:ext cx="1060450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Racines réelles simples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14067" y="3251200"/>
            <a:ext cx="1060450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Racines réelles multiples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14067" y="4911725"/>
            <a:ext cx="1060450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Racines complexes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60756" y="106501"/>
            <a:ext cx="61045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0" i="0" cap="none" spc="0" dirty="0">
                <a:ln w="10160">
                  <a:solidFill>
                    <a:srgbClr val="FF33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Décomposition en éléments simples</a:t>
            </a:r>
          </a:p>
        </p:txBody>
      </p:sp>
    </p:spTree>
    <p:extLst>
      <p:ext uri="{BB962C8B-B14F-4D97-AF65-F5344CB8AC3E}">
        <p14:creationId xmlns:p14="http://schemas.microsoft.com/office/powerpoint/2010/main" val="124949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3" t="7111" r="10965" b="8660"/>
          <a:stretch/>
        </p:blipFill>
        <p:spPr bwMode="auto">
          <a:xfrm>
            <a:off x="0" y="0"/>
            <a:ext cx="91539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55562" y="6583363"/>
            <a:ext cx="7906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 i="0" dirty="0"/>
              <a:t>Le </a:t>
            </a:r>
            <a:fld id="{B1BC130F-489F-45DD-9DD4-4D79FE4EAA29}" type="datetime1">
              <a:rPr lang="fr-FR" sz="800" i="0"/>
              <a:pPr algn="ctr">
                <a:defRPr/>
              </a:pPr>
              <a:t>01/09/2026</a:t>
            </a:fld>
            <a:endParaRPr lang="fr-FR" sz="800" i="0" dirty="0"/>
          </a:p>
        </p:txBody>
      </p:sp>
      <p:sp>
        <p:nvSpPr>
          <p:cNvPr id="4" name="Text Box 10"/>
          <p:cNvSpPr txBox="1">
            <a:spLocks noChangeArrowheads="1"/>
          </p:cNvSpPr>
          <p:nvPr userDrawn="1"/>
        </p:nvSpPr>
        <p:spPr bwMode="auto">
          <a:xfrm>
            <a:off x="1143000" y="6591300"/>
            <a:ext cx="75326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800" dirty="0">
                <a:latin typeface="+mn-lt"/>
                <a:cs typeface="Times New Roman" pitchFamily="18" charset="0"/>
              </a:rPr>
              <a:t>Cyril CHERON</a:t>
            </a: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8643938" y="6567488"/>
            <a:ext cx="35779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9E9CC295-5C18-4C95-A30D-2909091AE94A}" type="slidenum">
              <a:rPr lang="fr-FR" sz="800" b="1"/>
              <a:pPr>
                <a:defRPr/>
              </a:pPr>
              <a:t>‹N°›</a:t>
            </a:fld>
            <a:endParaRPr lang="fr-FR" sz="8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1C20A28-FEA1-037C-3EE7-C05383E4210B}"/>
              </a:ext>
            </a:extLst>
          </p:cNvPr>
          <p:cNvGrpSpPr/>
          <p:nvPr userDrawn="1"/>
        </p:nvGrpSpPr>
        <p:grpSpPr>
          <a:xfrm>
            <a:off x="71437" y="95726"/>
            <a:ext cx="958850" cy="776990"/>
            <a:chOff x="69850" y="82550"/>
            <a:chExt cx="958850" cy="77699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E2002F7-A0FC-F40D-4F46-5874E233DF33}"/>
                </a:ext>
              </a:extLst>
            </p:cNvPr>
            <p:cNvSpPr/>
            <p:nvPr userDrawn="1"/>
          </p:nvSpPr>
          <p:spPr>
            <a:xfrm>
              <a:off x="69850" y="82550"/>
              <a:ext cx="958850" cy="723900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C0EF4CE-7154-9D0C-C846-039CEF6FD7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r="61578"/>
            <a:stretch>
              <a:fillRect/>
            </a:stretch>
          </p:blipFill>
          <p:spPr>
            <a:xfrm>
              <a:off x="245739" y="135640"/>
              <a:ext cx="556276" cy="723900"/>
            </a:xfrm>
            <a:prstGeom prst="rect">
              <a:avLst/>
            </a:prstGeom>
          </p:spPr>
        </p:pic>
      </p:grpSp>
      <p:sp>
        <p:nvSpPr>
          <p:cNvPr id="6" name="ZoneTexte 5"/>
          <p:cNvSpPr txBox="1"/>
          <p:nvPr userDrawn="1"/>
        </p:nvSpPr>
        <p:spPr>
          <a:xfrm>
            <a:off x="155561" y="-27384"/>
            <a:ext cx="8604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MPSI/MP2I</a:t>
            </a:r>
          </a:p>
        </p:txBody>
      </p:sp>
    </p:spTree>
    <p:extLst>
      <p:ext uri="{BB962C8B-B14F-4D97-AF65-F5344CB8AC3E}">
        <p14:creationId xmlns:p14="http://schemas.microsoft.com/office/powerpoint/2010/main" val="85615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7.wmf"/><Relationship Id="rId12" Type="http://schemas.openxmlformats.org/officeDocument/2006/relationships/oleObject" Target="../embeddings/oleObject8.bin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6.bin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5" Type="http://schemas.openxmlformats.org/officeDocument/2006/relationships/image" Target="../media/image19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4.bin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64"/>
          <p:cNvSpPr>
            <a:spLocks noChangeArrowheads="1" noChangeShapeType="1" noTextEdit="1"/>
          </p:cNvSpPr>
          <p:nvPr/>
        </p:nvSpPr>
        <p:spPr bwMode="auto">
          <a:xfrm>
            <a:off x="1914525" y="1809751"/>
            <a:ext cx="6400800" cy="3873500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72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Décomposition </a:t>
            </a:r>
          </a:p>
          <a:p>
            <a:pPr algn="ctr"/>
            <a:r>
              <a:rPr lang="fr-FR" sz="72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en éléments</a:t>
            </a:r>
          </a:p>
          <a:p>
            <a:pPr algn="ctr"/>
            <a:r>
              <a:rPr lang="fr-FR" sz="72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simples</a:t>
            </a:r>
          </a:p>
        </p:txBody>
      </p:sp>
    </p:spTree>
    <p:extLst>
      <p:ext uri="{BB962C8B-B14F-4D97-AF65-F5344CB8AC3E}">
        <p14:creationId xmlns:p14="http://schemas.microsoft.com/office/powerpoint/2010/main" val="114788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0" y="1601788"/>
            <a:ext cx="1098551" cy="8309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Racines</a:t>
            </a:r>
          </a:p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Réelles simples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98551" y="1165741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Cas n°1 : </a:t>
            </a:r>
            <a:r>
              <a:rPr lang="fr-FR" altLang="fr-F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D(p)</a:t>
            </a:r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n’a que des racines simples réelles </a:t>
            </a:r>
            <a:r>
              <a:rPr lang="fr-FR" altLang="fr-FR" dirty="0"/>
              <a:t> </a:t>
            </a:r>
          </a:p>
        </p:txBody>
      </p:sp>
      <p:graphicFrame>
        <p:nvGraphicFramePr>
          <p:cNvPr id="4" name="Object 14"/>
          <p:cNvGraphicFramePr>
            <a:graphicFrameLocks noChangeAspect="1"/>
          </p:cNvGraphicFramePr>
          <p:nvPr/>
        </p:nvGraphicFramePr>
        <p:xfrm>
          <a:off x="2987675" y="2420938"/>
          <a:ext cx="4535488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82800" imgH="596900" progId="Equation.DSMT4">
                  <p:embed/>
                </p:oleObj>
              </mc:Choice>
              <mc:Fallback>
                <p:oleObj name="Equation" r:id="rId2" imgW="2082800" imgH="59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420938"/>
                        <a:ext cx="4535488" cy="1304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368346"/>
              </p:ext>
            </p:extLst>
          </p:nvPr>
        </p:nvGraphicFramePr>
        <p:xfrm>
          <a:off x="7600950" y="1061144"/>
          <a:ext cx="1296988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447" imgH="418918" progId="Equation.DSMT4">
                  <p:embed/>
                </p:oleObj>
              </mc:Choice>
              <mc:Fallback>
                <p:oleObj name="Equation" r:id="rId4" imgW="812447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0950" y="1061144"/>
                        <a:ext cx="1296988" cy="671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24"/>
          <p:cNvSpPr>
            <a:spLocks noChangeArrowheads="1"/>
          </p:cNvSpPr>
          <p:nvPr/>
        </p:nvSpPr>
        <p:spPr bwMode="auto">
          <a:xfrm>
            <a:off x="6619875" y="2308225"/>
            <a:ext cx="720725" cy="720725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3255963" y="2781300"/>
            <a:ext cx="3692525" cy="2205038"/>
            <a:chOff x="2051" y="1752"/>
            <a:chExt cx="2326" cy="1389"/>
          </a:xfrm>
        </p:grpSpPr>
        <p:sp>
          <p:nvSpPr>
            <p:cNvPr id="8" name="Text Box 25"/>
            <p:cNvSpPr txBox="1">
              <a:spLocks noChangeArrowheads="1"/>
            </p:cNvSpPr>
            <p:nvPr/>
          </p:nvSpPr>
          <p:spPr bwMode="auto">
            <a:xfrm>
              <a:off x="2051" y="2853"/>
              <a:ext cx="141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Objectif </a:t>
              </a:r>
              <a:r>
                <a:rPr lang="fr-FR" altLang="fr-FR">
                  <a:solidFill>
                    <a:srgbClr val="0000FF"/>
                  </a:solidFill>
                </a:rPr>
                <a:t>: </a:t>
              </a:r>
              <a:r>
                <a:rPr lang="fr-FR" altLang="fr-FR" i="1">
                  <a:solidFill>
                    <a:srgbClr val="0000FF"/>
                  </a:solidFill>
                </a:rPr>
                <a:t>A</a:t>
              </a:r>
              <a:r>
                <a:rPr lang="fr-FR" altLang="fr-FR" i="1" baseline="-25000">
                  <a:solidFill>
                    <a:srgbClr val="0000FF"/>
                  </a:solidFill>
                </a:rPr>
                <a:t>i</a:t>
              </a:r>
              <a:r>
                <a:rPr lang="fr-FR" altLang="fr-FR" i="1">
                  <a:solidFill>
                    <a:srgbClr val="0000FF"/>
                  </a:solidFill>
                </a:rPr>
                <a:t> = ?</a:t>
              </a: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auto">
            <a:xfrm>
              <a:off x="2154" y="1752"/>
              <a:ext cx="2223" cy="1361"/>
            </a:xfrm>
            <a:custGeom>
              <a:avLst/>
              <a:gdLst>
                <a:gd name="T0" fmla="*/ 0 w 2223"/>
                <a:gd name="T1" fmla="*/ 1361 h 1361"/>
                <a:gd name="T2" fmla="*/ 1225 w 2223"/>
                <a:gd name="T3" fmla="*/ 1361 h 1361"/>
                <a:gd name="T4" fmla="*/ 2223 w 2223"/>
                <a:gd name="T5" fmla="*/ 0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3" h="1361">
                  <a:moveTo>
                    <a:pt x="0" y="1361"/>
                  </a:moveTo>
                  <a:lnTo>
                    <a:pt x="1225" y="1361"/>
                  </a:lnTo>
                  <a:lnTo>
                    <a:pt x="2223" y="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5813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187450" y="955675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Exemple  cas 1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403350" y="3933825"/>
            <a:ext cx="3194050" cy="2016125"/>
            <a:chOff x="884" y="2478"/>
            <a:chExt cx="2012" cy="1270"/>
          </a:xfrm>
        </p:grpSpPr>
        <p:graphicFrame>
          <p:nvGraphicFramePr>
            <p:cNvPr id="4" name="Object 10"/>
            <p:cNvGraphicFramePr>
              <a:graphicFrameLocks noChangeAspect="1"/>
            </p:cNvGraphicFramePr>
            <p:nvPr/>
          </p:nvGraphicFramePr>
          <p:xfrm>
            <a:off x="884" y="2478"/>
            <a:ext cx="1930" cy="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62100" imgH="406400" progId="Equation.DSMT4">
                    <p:embed/>
                  </p:oleObj>
                </mc:Choice>
                <mc:Fallback>
                  <p:oleObj name="Equation" r:id="rId2" imgW="15621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2478"/>
                          <a:ext cx="1930" cy="5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Object 11"/>
            <p:cNvGraphicFramePr>
              <a:graphicFrameLocks noChangeAspect="1"/>
            </p:cNvGraphicFramePr>
            <p:nvPr/>
          </p:nvGraphicFramePr>
          <p:xfrm>
            <a:off x="884" y="3242"/>
            <a:ext cx="2012" cy="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24895" imgH="406224" progId="Equation.DSMT4">
                    <p:embed/>
                  </p:oleObj>
                </mc:Choice>
                <mc:Fallback>
                  <p:oleObj name="Equation" r:id="rId4" imgW="1624895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3242"/>
                          <a:ext cx="2012" cy="5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" name="Object 14"/>
          <p:cNvGraphicFramePr>
            <a:graphicFrameLocks noChangeAspect="1"/>
          </p:cNvGraphicFramePr>
          <p:nvPr/>
        </p:nvGraphicFramePr>
        <p:xfrm>
          <a:off x="1187450" y="1893888"/>
          <a:ext cx="2519363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95400" imgH="419100" progId="Equation.DSMT4">
                  <p:embed/>
                </p:oleObj>
              </mc:Choice>
              <mc:Fallback>
                <p:oleObj name="Equation" r:id="rId6" imgW="12954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893888"/>
                        <a:ext cx="2519363" cy="81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3779838" y="1844675"/>
            <a:ext cx="5183187" cy="822325"/>
            <a:chOff x="2381" y="1162"/>
            <a:chExt cx="3265" cy="518"/>
          </a:xfrm>
        </p:grpSpPr>
        <p:graphicFrame>
          <p:nvGraphicFramePr>
            <p:cNvPr id="8" name="Object 16"/>
            <p:cNvGraphicFramePr>
              <a:graphicFrameLocks noChangeAspect="1"/>
            </p:cNvGraphicFramePr>
            <p:nvPr/>
          </p:nvGraphicFramePr>
          <p:xfrm>
            <a:off x="2925" y="1162"/>
            <a:ext cx="2721" cy="5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97100" imgH="419100" progId="Equation.DSMT4">
                    <p:embed/>
                  </p:oleObj>
                </mc:Choice>
                <mc:Fallback>
                  <p:oleObj name="Equation" r:id="rId8" imgW="21971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5" y="1162"/>
                          <a:ext cx="2721" cy="5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AutoShape 17"/>
            <p:cNvSpPr>
              <a:spLocks noChangeArrowheads="1"/>
            </p:cNvSpPr>
            <p:nvPr/>
          </p:nvSpPr>
          <p:spPr bwMode="auto">
            <a:xfrm>
              <a:off x="2381" y="1344"/>
              <a:ext cx="499" cy="226"/>
            </a:xfrm>
            <a:prstGeom prst="rightArrow">
              <a:avLst>
                <a:gd name="adj1" fmla="val 50000"/>
                <a:gd name="adj2" fmla="val 55199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0000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" name="Group 18"/>
          <p:cNvGrpSpPr>
            <a:grpSpLocks/>
          </p:cNvGrpSpPr>
          <p:nvPr/>
        </p:nvGrpSpPr>
        <p:grpSpPr bwMode="auto">
          <a:xfrm>
            <a:off x="5203825" y="3878263"/>
            <a:ext cx="3400425" cy="2087562"/>
            <a:chOff x="3278" y="2443"/>
            <a:chExt cx="2142" cy="1315"/>
          </a:xfrm>
        </p:grpSpPr>
        <p:graphicFrame>
          <p:nvGraphicFramePr>
            <p:cNvPr id="11" name="Object 19"/>
            <p:cNvGraphicFramePr>
              <a:graphicFrameLocks noChangeAspect="1"/>
            </p:cNvGraphicFramePr>
            <p:nvPr/>
          </p:nvGraphicFramePr>
          <p:xfrm>
            <a:off x="3854" y="2750"/>
            <a:ext cx="1566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270000" imgH="508000" progId="Equation.DSMT4">
                    <p:embed/>
                  </p:oleObj>
                </mc:Choice>
                <mc:Fallback>
                  <p:oleObj name="Equation" r:id="rId10" imgW="1270000" imgH="508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4" y="2750"/>
                          <a:ext cx="1566" cy="62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AutoShape 20"/>
            <p:cNvSpPr>
              <a:spLocks noChangeArrowheads="1"/>
            </p:cNvSpPr>
            <p:nvPr/>
          </p:nvSpPr>
          <p:spPr bwMode="auto">
            <a:xfrm>
              <a:off x="3278" y="2443"/>
              <a:ext cx="272" cy="1315"/>
            </a:xfrm>
            <a:prstGeom prst="homePlate">
              <a:avLst>
                <a:gd name="adj" fmla="val 25000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0000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3" name="Group 23"/>
          <p:cNvGrpSpPr>
            <a:grpSpLocks/>
          </p:cNvGrpSpPr>
          <p:nvPr/>
        </p:nvGrpSpPr>
        <p:grpSpPr bwMode="auto">
          <a:xfrm>
            <a:off x="1398588" y="4060825"/>
            <a:ext cx="2886075" cy="1889125"/>
            <a:chOff x="881" y="2376"/>
            <a:chExt cx="1818" cy="1190"/>
          </a:xfrm>
        </p:grpSpPr>
        <p:graphicFrame>
          <p:nvGraphicFramePr>
            <p:cNvPr id="14" name="Object 24"/>
            <p:cNvGraphicFramePr>
              <a:graphicFrameLocks noChangeAspect="1"/>
            </p:cNvGraphicFramePr>
            <p:nvPr/>
          </p:nvGraphicFramePr>
          <p:xfrm>
            <a:off x="881" y="3147"/>
            <a:ext cx="1727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294838" imgH="317362" progId="Equation.DSMT4">
                    <p:embed/>
                  </p:oleObj>
                </mc:Choice>
                <mc:Fallback>
                  <p:oleObj name="Equation" r:id="rId12" imgW="1294838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1" y="3147"/>
                          <a:ext cx="1727" cy="4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25"/>
            <p:cNvGraphicFramePr>
              <a:graphicFrameLocks noChangeAspect="1"/>
            </p:cNvGraphicFramePr>
            <p:nvPr/>
          </p:nvGraphicFramePr>
          <p:xfrm>
            <a:off x="884" y="2376"/>
            <a:ext cx="1815" cy="4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58310" imgH="317362" progId="Equation.DSMT4">
                    <p:embed/>
                  </p:oleObj>
                </mc:Choice>
                <mc:Fallback>
                  <p:oleObj name="Equation" r:id="rId14" imgW="1358310" imgH="317362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4" y="2376"/>
                          <a:ext cx="1815" cy="4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 Box 28"/>
          <p:cNvSpPr txBox="1">
            <a:spLocks noChangeArrowheads="1"/>
          </p:cNvSpPr>
          <p:nvPr/>
        </p:nvSpPr>
        <p:spPr bwMode="auto">
          <a:xfrm>
            <a:off x="0" y="1601788"/>
            <a:ext cx="1098551" cy="8309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Racines</a:t>
            </a:r>
          </a:p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Réelles simples</a:t>
            </a:r>
          </a:p>
        </p:txBody>
      </p:sp>
    </p:spTree>
    <p:extLst>
      <p:ext uri="{BB962C8B-B14F-4D97-AF65-F5344CB8AC3E}">
        <p14:creationId xmlns:p14="http://schemas.microsoft.com/office/powerpoint/2010/main" val="152548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6"/>
          <p:cNvSpPr txBox="1">
            <a:spLocks noChangeArrowheads="1"/>
          </p:cNvSpPr>
          <p:nvPr/>
        </p:nvSpPr>
        <p:spPr bwMode="auto">
          <a:xfrm>
            <a:off x="1543911" y="1170423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Cas n°2 : </a:t>
            </a:r>
            <a:r>
              <a:rPr lang="fr-FR" altLang="fr-F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D(p)</a:t>
            </a:r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n’a que des racines réelles dont une multiple </a:t>
            </a:r>
          </a:p>
        </p:txBody>
      </p:sp>
      <p:graphicFrame>
        <p:nvGraphicFramePr>
          <p:cNvPr id="3" name="Object 18"/>
          <p:cNvGraphicFramePr>
            <a:graphicFrameLocks noChangeAspect="1"/>
          </p:cNvGraphicFramePr>
          <p:nvPr/>
        </p:nvGraphicFramePr>
        <p:xfrm>
          <a:off x="1835150" y="2997200"/>
          <a:ext cx="676910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71900" imgH="660400" progId="Equation.DSMT4">
                  <p:embed/>
                </p:oleObj>
              </mc:Choice>
              <mc:Fallback>
                <p:oleObj name="Equation" r:id="rId2" imgW="3771900" imgH="660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2997200"/>
                        <a:ext cx="6769100" cy="1179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1"/>
          <p:cNvGrpSpPr>
            <a:grpSpLocks/>
          </p:cNvGrpSpPr>
          <p:nvPr/>
        </p:nvGrpSpPr>
        <p:grpSpPr bwMode="auto">
          <a:xfrm>
            <a:off x="5972175" y="2852738"/>
            <a:ext cx="2297113" cy="792162"/>
            <a:chOff x="3762" y="1797"/>
            <a:chExt cx="1447" cy="499"/>
          </a:xfrm>
        </p:grpSpPr>
        <p:sp>
          <p:nvSpPr>
            <p:cNvPr id="6" name="Oval 23"/>
            <p:cNvSpPr>
              <a:spLocks noChangeArrowheads="1"/>
            </p:cNvSpPr>
            <p:nvPr/>
          </p:nvSpPr>
          <p:spPr bwMode="auto">
            <a:xfrm>
              <a:off x="3762" y="1842"/>
              <a:ext cx="454" cy="454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" name="Oval 27"/>
            <p:cNvSpPr>
              <a:spLocks noChangeArrowheads="1"/>
            </p:cNvSpPr>
            <p:nvPr/>
          </p:nvSpPr>
          <p:spPr bwMode="auto">
            <a:xfrm>
              <a:off x="4755" y="1797"/>
              <a:ext cx="454" cy="454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2003425" y="3652026"/>
            <a:ext cx="5881688" cy="2600325"/>
            <a:chOff x="1262" y="2115"/>
            <a:chExt cx="3705" cy="1638"/>
          </a:xfrm>
        </p:grpSpPr>
        <p:sp>
          <p:nvSpPr>
            <p:cNvPr id="9" name="Text Box 25"/>
            <p:cNvSpPr txBox="1">
              <a:spLocks noChangeArrowheads="1"/>
            </p:cNvSpPr>
            <p:nvPr/>
          </p:nvSpPr>
          <p:spPr bwMode="auto">
            <a:xfrm>
              <a:off x="1262" y="3235"/>
              <a:ext cx="179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Objectif </a:t>
              </a:r>
              <a:r>
                <a:rPr lang="fr-FR" altLang="fr-FR" dirty="0"/>
                <a:t>:</a:t>
              </a:r>
              <a:r>
                <a:rPr lang="fr-FR" altLang="fr-FR" dirty="0">
                  <a:solidFill>
                    <a:srgbClr val="0000FF"/>
                  </a:solidFill>
                </a:rPr>
                <a:t> 	</a:t>
              </a:r>
              <a:r>
                <a:rPr lang="fr-FR" altLang="fr-FR" i="1" dirty="0">
                  <a:solidFill>
                    <a:srgbClr val="0000FF"/>
                  </a:solidFill>
                </a:rPr>
                <a:t>A</a:t>
              </a:r>
              <a:r>
                <a:rPr lang="fr-FR" altLang="fr-FR" i="1" baseline="-25000" dirty="0">
                  <a:solidFill>
                    <a:srgbClr val="0000FF"/>
                  </a:solidFill>
                </a:rPr>
                <a:t>i</a:t>
              </a:r>
              <a:r>
                <a:rPr lang="fr-FR" altLang="fr-FR" i="1" dirty="0">
                  <a:solidFill>
                    <a:srgbClr val="0000FF"/>
                  </a:solidFill>
                </a:rPr>
                <a:t> = ?</a:t>
              </a:r>
            </a:p>
            <a:p>
              <a:r>
                <a:rPr lang="fr-FR" altLang="fr-FR" i="1" dirty="0">
                  <a:solidFill>
                    <a:srgbClr val="0000FF"/>
                  </a:solidFill>
                </a:rPr>
                <a:t>		</a:t>
              </a:r>
              <a:r>
                <a:rPr lang="fr-FR" altLang="fr-FR" i="1" dirty="0" err="1">
                  <a:solidFill>
                    <a:srgbClr val="FF6600"/>
                  </a:solidFill>
                </a:rPr>
                <a:t>B</a:t>
              </a:r>
              <a:r>
                <a:rPr lang="fr-FR" altLang="fr-FR" i="1" baseline="-25000" dirty="0" err="1">
                  <a:solidFill>
                    <a:srgbClr val="FF6600"/>
                  </a:solidFill>
                </a:rPr>
                <a:t>j</a:t>
              </a:r>
              <a:r>
                <a:rPr lang="fr-FR" altLang="fr-FR" i="1" dirty="0">
                  <a:solidFill>
                    <a:srgbClr val="FF6600"/>
                  </a:solidFill>
                </a:rPr>
                <a:t> = ?</a:t>
              </a:r>
              <a:r>
                <a:rPr lang="fr-FR" altLang="fr-FR" i="1" dirty="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2426" y="2115"/>
              <a:ext cx="1543" cy="1315"/>
            </a:xfrm>
            <a:custGeom>
              <a:avLst/>
              <a:gdLst>
                <a:gd name="T0" fmla="*/ 0 w 1543"/>
                <a:gd name="T1" fmla="*/ 1315 h 1315"/>
                <a:gd name="T2" fmla="*/ 454 w 1543"/>
                <a:gd name="T3" fmla="*/ 1315 h 1315"/>
                <a:gd name="T4" fmla="*/ 1543 w 1543"/>
                <a:gd name="T5" fmla="*/ 0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3" h="1315">
                  <a:moveTo>
                    <a:pt x="0" y="1315"/>
                  </a:moveTo>
                  <a:lnTo>
                    <a:pt x="454" y="1315"/>
                  </a:lnTo>
                  <a:lnTo>
                    <a:pt x="1543" y="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2426" y="2115"/>
              <a:ext cx="2541" cy="1493"/>
            </a:xfrm>
            <a:custGeom>
              <a:avLst/>
              <a:gdLst>
                <a:gd name="T0" fmla="*/ 0 w 2541"/>
                <a:gd name="T1" fmla="*/ 1542 h 1542"/>
                <a:gd name="T2" fmla="*/ 499 w 2541"/>
                <a:gd name="T3" fmla="*/ 1542 h 1542"/>
                <a:gd name="T4" fmla="*/ 2541 w 2541"/>
                <a:gd name="T5" fmla="*/ 0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1" h="1542">
                  <a:moveTo>
                    <a:pt x="0" y="1542"/>
                  </a:moveTo>
                  <a:lnTo>
                    <a:pt x="499" y="1542"/>
                  </a:lnTo>
                  <a:lnTo>
                    <a:pt x="2541" y="0"/>
                  </a:lnTo>
                </a:path>
              </a:pathLst>
            </a:custGeom>
            <a:noFill/>
            <a:ln w="9525">
              <a:solidFill>
                <a:srgbClr val="FF66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368346"/>
              </p:ext>
            </p:extLst>
          </p:nvPr>
        </p:nvGraphicFramePr>
        <p:xfrm>
          <a:off x="7600950" y="1060450"/>
          <a:ext cx="1296988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447" imgH="418918" progId="Equation.DSMT4">
                  <p:embed/>
                </p:oleObj>
              </mc:Choice>
              <mc:Fallback>
                <p:oleObj name="Equation" r:id="rId4" imgW="812447" imgH="418918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0950" y="1060450"/>
                        <a:ext cx="1296988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-1" y="3213100"/>
            <a:ext cx="1098551" cy="8309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Racines</a:t>
            </a:r>
          </a:p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Réelles multiples</a:t>
            </a:r>
          </a:p>
        </p:txBody>
      </p:sp>
    </p:spTree>
    <p:extLst>
      <p:ext uri="{BB962C8B-B14F-4D97-AF65-F5344CB8AC3E}">
        <p14:creationId xmlns:p14="http://schemas.microsoft.com/office/powerpoint/2010/main" val="225847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187450" y="955675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Exemple cas 2</a:t>
            </a:r>
          </a:p>
        </p:txBody>
      </p:sp>
      <p:graphicFrame>
        <p:nvGraphicFramePr>
          <p:cNvPr id="3" name="Object 26"/>
          <p:cNvGraphicFramePr>
            <a:graphicFrameLocks noChangeAspect="1"/>
          </p:cNvGraphicFramePr>
          <p:nvPr/>
        </p:nvGraphicFramePr>
        <p:xfrm>
          <a:off x="1128713" y="1916113"/>
          <a:ext cx="20399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300" imgH="482600" progId="Equation.DSMT4">
                  <p:embed/>
                </p:oleObj>
              </mc:Choice>
              <mc:Fallback>
                <p:oleObj name="Equation" r:id="rId2" imgW="1384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8713" y="1916113"/>
                        <a:ext cx="2039937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40"/>
          <p:cNvGrpSpPr>
            <a:grpSpLocks/>
          </p:cNvGrpSpPr>
          <p:nvPr/>
        </p:nvGrpSpPr>
        <p:grpSpPr bwMode="auto">
          <a:xfrm>
            <a:off x="3228975" y="1916113"/>
            <a:ext cx="5915025" cy="717550"/>
            <a:chOff x="2034" y="1207"/>
            <a:chExt cx="3726" cy="452"/>
          </a:xfrm>
        </p:grpSpPr>
        <p:sp>
          <p:nvSpPr>
            <p:cNvPr id="5" name="AutoShape 17"/>
            <p:cNvSpPr>
              <a:spLocks noChangeArrowheads="1"/>
            </p:cNvSpPr>
            <p:nvPr/>
          </p:nvSpPr>
          <p:spPr bwMode="auto">
            <a:xfrm>
              <a:off x="2034" y="1338"/>
              <a:ext cx="362" cy="226"/>
            </a:xfrm>
            <a:prstGeom prst="rightArrow">
              <a:avLst>
                <a:gd name="adj1" fmla="val 50000"/>
                <a:gd name="adj2" fmla="val 40044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0000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aphicFrame>
          <p:nvGraphicFramePr>
            <p:cNvPr id="6" name="Object 28"/>
            <p:cNvGraphicFramePr>
              <a:graphicFrameLocks noChangeAspect="1"/>
            </p:cNvGraphicFramePr>
            <p:nvPr/>
          </p:nvGraphicFramePr>
          <p:xfrm>
            <a:off x="2426" y="1207"/>
            <a:ext cx="3334" cy="4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581400" imgH="482600" progId="Equation.DSMT4">
                    <p:embed/>
                  </p:oleObj>
                </mc:Choice>
                <mc:Fallback>
                  <p:oleObj name="Equation" r:id="rId4" imgW="35814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6" y="1207"/>
                          <a:ext cx="3334" cy="4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" name="Object 30"/>
          <p:cNvGraphicFramePr>
            <a:graphicFrameLocks noChangeAspect="1"/>
          </p:cNvGraphicFramePr>
          <p:nvPr/>
        </p:nvGraphicFramePr>
        <p:xfrm>
          <a:off x="1763713" y="3500438"/>
          <a:ext cx="23637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00200" imgH="355600" progId="Equation.DSMT4">
                  <p:embed/>
                </p:oleObj>
              </mc:Choice>
              <mc:Fallback>
                <p:oleObj name="Equation" r:id="rId6" imgW="16002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500438"/>
                        <a:ext cx="2363787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2"/>
          <p:cNvGraphicFramePr>
            <a:graphicFrameLocks noChangeAspect="1"/>
          </p:cNvGraphicFramePr>
          <p:nvPr/>
        </p:nvGraphicFramePr>
        <p:xfrm>
          <a:off x="1668463" y="4298950"/>
          <a:ext cx="25431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26451" imgH="317362" progId="Equation.DSMT4">
                  <p:embed/>
                </p:oleObj>
              </mc:Choice>
              <mc:Fallback>
                <p:oleObj name="Equation" r:id="rId8" imgW="1726451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8463" y="4298950"/>
                        <a:ext cx="254317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4"/>
          <p:cNvGraphicFramePr>
            <a:graphicFrameLocks noChangeAspect="1"/>
          </p:cNvGraphicFramePr>
          <p:nvPr/>
        </p:nvGraphicFramePr>
        <p:xfrm>
          <a:off x="1398588" y="5040313"/>
          <a:ext cx="309086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094591" imgH="317362" progId="Equation.DSMT4">
                  <p:embed/>
                </p:oleObj>
              </mc:Choice>
              <mc:Fallback>
                <p:oleObj name="Equation" r:id="rId10" imgW="2094591" imgH="31736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8588" y="5040313"/>
                        <a:ext cx="3090862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6"/>
          <p:cNvGraphicFramePr>
            <a:graphicFrameLocks noChangeAspect="1"/>
          </p:cNvGraphicFramePr>
          <p:nvPr/>
        </p:nvGraphicFramePr>
        <p:xfrm>
          <a:off x="1096963" y="5781675"/>
          <a:ext cx="3767137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552700" imgH="393700" progId="Equation.DSMT4">
                  <p:embed/>
                </p:oleObj>
              </mc:Choice>
              <mc:Fallback>
                <p:oleObj name="Equation" r:id="rId12" imgW="2552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963" y="5781675"/>
                        <a:ext cx="3767137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41"/>
          <p:cNvGrpSpPr>
            <a:grpSpLocks/>
          </p:cNvGrpSpPr>
          <p:nvPr/>
        </p:nvGrpSpPr>
        <p:grpSpPr bwMode="auto">
          <a:xfrm>
            <a:off x="4860925" y="3573463"/>
            <a:ext cx="4283075" cy="2808287"/>
            <a:chOff x="3062" y="2251"/>
            <a:chExt cx="2698" cy="1769"/>
          </a:xfrm>
        </p:grpSpPr>
        <p:sp>
          <p:nvSpPr>
            <p:cNvPr id="12" name="AutoShape 20"/>
            <p:cNvSpPr>
              <a:spLocks noChangeArrowheads="1"/>
            </p:cNvSpPr>
            <p:nvPr/>
          </p:nvSpPr>
          <p:spPr bwMode="auto">
            <a:xfrm>
              <a:off x="3062" y="2251"/>
              <a:ext cx="272" cy="1769"/>
            </a:xfrm>
            <a:prstGeom prst="homePlate">
              <a:avLst>
                <a:gd name="adj" fmla="val 25000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0000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aphicFrame>
          <p:nvGraphicFramePr>
            <p:cNvPr id="13" name="Object 38"/>
            <p:cNvGraphicFramePr>
              <a:graphicFrameLocks noChangeAspect="1"/>
            </p:cNvGraphicFramePr>
            <p:nvPr/>
          </p:nvGraphicFramePr>
          <p:xfrm>
            <a:off x="3373" y="2886"/>
            <a:ext cx="2387" cy="4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565400" imgH="444500" progId="Equation.DSMT4">
                    <p:embed/>
                  </p:oleObj>
                </mc:Choice>
                <mc:Fallback>
                  <p:oleObj name="Equation" r:id="rId14" imgW="25654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3" y="2886"/>
                          <a:ext cx="2387" cy="4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-1" y="3213100"/>
            <a:ext cx="1098551" cy="830997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Racines</a:t>
            </a:r>
          </a:p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Réelles multiples</a:t>
            </a:r>
          </a:p>
        </p:txBody>
      </p:sp>
    </p:spTree>
    <p:extLst>
      <p:ext uri="{BB962C8B-B14F-4D97-AF65-F5344CB8AC3E}">
        <p14:creationId xmlns:p14="http://schemas.microsoft.com/office/powerpoint/2010/main" val="398689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3333938" y="1165741"/>
            <a:ext cx="47178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fr-FR" altLang="fr-FR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Cas n°3 : </a:t>
            </a:r>
            <a:r>
              <a:rPr lang="fr-FR" altLang="fr-FR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D(p)</a:t>
            </a:r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a une racine complexe </a:t>
            </a:r>
          </a:p>
        </p:txBody>
      </p:sp>
      <p:graphicFrame>
        <p:nvGraphicFramePr>
          <p:cNvPr id="3" name="Object 21"/>
          <p:cNvGraphicFramePr>
            <a:graphicFrameLocks noChangeAspect="1"/>
          </p:cNvGraphicFramePr>
          <p:nvPr/>
        </p:nvGraphicFramePr>
        <p:xfrm>
          <a:off x="1331913" y="2781300"/>
          <a:ext cx="7596187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711700" imgH="609600" progId="Equation.DSMT4">
                  <p:embed/>
                </p:oleObj>
              </mc:Choice>
              <mc:Fallback>
                <p:oleObj name="Equation" r:id="rId2" imgW="4711700" imgH="609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781300"/>
                        <a:ext cx="7596187" cy="982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1908175" y="2708275"/>
            <a:ext cx="6359525" cy="3616325"/>
            <a:chOff x="1202" y="1706"/>
            <a:chExt cx="4006" cy="2278"/>
          </a:xfrm>
        </p:grpSpPr>
        <p:sp>
          <p:nvSpPr>
            <p:cNvPr id="5" name="Text Box 24"/>
            <p:cNvSpPr txBox="1">
              <a:spLocks noChangeArrowheads="1"/>
            </p:cNvSpPr>
            <p:nvPr/>
          </p:nvSpPr>
          <p:spPr bwMode="auto">
            <a:xfrm>
              <a:off x="1202" y="3236"/>
              <a:ext cx="1766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fr-FR" altLang="fr-FR" b="1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Objectif </a:t>
              </a:r>
              <a:r>
                <a:rPr lang="fr-FR" altLang="fr-FR" dirty="0"/>
                <a:t>:</a:t>
              </a:r>
              <a:r>
                <a:rPr lang="fr-FR" altLang="fr-FR" dirty="0">
                  <a:solidFill>
                    <a:srgbClr val="0000FF"/>
                  </a:solidFill>
                </a:rPr>
                <a:t> 	</a:t>
              </a:r>
              <a:r>
                <a:rPr lang="fr-FR" altLang="fr-FR" i="1" dirty="0">
                  <a:solidFill>
                    <a:srgbClr val="0000FF"/>
                  </a:solidFill>
                </a:rPr>
                <a:t>A</a:t>
              </a:r>
              <a:r>
                <a:rPr lang="fr-FR" altLang="fr-FR" i="1" baseline="-25000" dirty="0">
                  <a:solidFill>
                    <a:srgbClr val="0000FF"/>
                  </a:solidFill>
                </a:rPr>
                <a:t>i</a:t>
              </a:r>
              <a:r>
                <a:rPr lang="fr-FR" altLang="fr-FR" i="1" dirty="0">
                  <a:solidFill>
                    <a:srgbClr val="0000FF"/>
                  </a:solidFill>
                </a:rPr>
                <a:t> = ?</a:t>
              </a:r>
            </a:p>
            <a:p>
              <a:r>
                <a:rPr lang="fr-FR" altLang="fr-FR" i="1" dirty="0">
                  <a:solidFill>
                    <a:srgbClr val="0000FF"/>
                  </a:solidFill>
                </a:rPr>
                <a:t>		</a:t>
              </a:r>
              <a:r>
                <a:rPr lang="fr-FR" altLang="fr-FR" i="1" dirty="0">
                  <a:solidFill>
                    <a:srgbClr val="FF6600"/>
                  </a:solidFill>
                </a:rPr>
                <a:t>B = ?</a:t>
              </a:r>
              <a:r>
                <a:rPr lang="fr-FR" altLang="fr-FR" i="1" dirty="0">
                  <a:solidFill>
                    <a:srgbClr val="0000FF"/>
                  </a:solidFill>
                </a:rPr>
                <a:t> </a:t>
              </a:r>
            </a:p>
            <a:p>
              <a:r>
                <a:rPr lang="fr-FR" altLang="fr-FR" i="1" dirty="0">
                  <a:solidFill>
                    <a:srgbClr val="0000FF"/>
                  </a:solidFill>
                </a:rPr>
                <a:t>		</a:t>
              </a:r>
              <a:r>
                <a:rPr lang="fr-FR" altLang="fr-FR" i="1" dirty="0">
                  <a:solidFill>
                    <a:srgbClr val="CC00CC"/>
                  </a:solidFill>
                </a:rPr>
                <a:t>C = ?</a:t>
              </a:r>
              <a:r>
                <a:rPr lang="fr-FR" altLang="fr-FR" dirty="0"/>
                <a:t> </a:t>
              </a:r>
            </a:p>
          </p:txBody>
        </p:sp>
        <p:sp>
          <p:nvSpPr>
            <p:cNvPr id="6" name="Freeform 25"/>
            <p:cNvSpPr>
              <a:spLocks/>
            </p:cNvSpPr>
            <p:nvPr/>
          </p:nvSpPr>
          <p:spPr bwMode="auto">
            <a:xfrm>
              <a:off x="2426" y="1933"/>
              <a:ext cx="1361" cy="1497"/>
            </a:xfrm>
            <a:custGeom>
              <a:avLst/>
              <a:gdLst>
                <a:gd name="T0" fmla="*/ 0 w 1543"/>
                <a:gd name="T1" fmla="*/ 1315 h 1315"/>
                <a:gd name="T2" fmla="*/ 454 w 1543"/>
                <a:gd name="T3" fmla="*/ 1315 h 1315"/>
                <a:gd name="T4" fmla="*/ 1543 w 1543"/>
                <a:gd name="T5" fmla="*/ 0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3" h="1315">
                  <a:moveTo>
                    <a:pt x="0" y="1315"/>
                  </a:moveTo>
                  <a:lnTo>
                    <a:pt x="454" y="1315"/>
                  </a:lnTo>
                  <a:lnTo>
                    <a:pt x="1543" y="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auto">
            <a:xfrm>
              <a:off x="2426" y="1933"/>
              <a:ext cx="2268" cy="1677"/>
            </a:xfrm>
            <a:custGeom>
              <a:avLst/>
              <a:gdLst>
                <a:gd name="T0" fmla="*/ 0 w 2541"/>
                <a:gd name="T1" fmla="*/ 1542 h 1542"/>
                <a:gd name="T2" fmla="*/ 499 w 2541"/>
                <a:gd name="T3" fmla="*/ 1542 h 1542"/>
                <a:gd name="T4" fmla="*/ 2541 w 2541"/>
                <a:gd name="T5" fmla="*/ 0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1" h="1542">
                  <a:moveTo>
                    <a:pt x="0" y="1542"/>
                  </a:moveTo>
                  <a:lnTo>
                    <a:pt x="499" y="1542"/>
                  </a:lnTo>
                  <a:lnTo>
                    <a:pt x="2541" y="0"/>
                  </a:lnTo>
                </a:path>
              </a:pathLst>
            </a:custGeom>
            <a:noFill/>
            <a:ln w="9525">
              <a:solidFill>
                <a:srgbClr val="FF66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27"/>
            <p:cNvSpPr>
              <a:spLocks/>
            </p:cNvSpPr>
            <p:nvPr/>
          </p:nvSpPr>
          <p:spPr bwMode="auto">
            <a:xfrm>
              <a:off x="2426" y="1948"/>
              <a:ext cx="2576" cy="1824"/>
            </a:xfrm>
            <a:custGeom>
              <a:avLst/>
              <a:gdLst>
                <a:gd name="T0" fmla="*/ 0 w 2586"/>
                <a:gd name="T1" fmla="*/ 1905 h 1905"/>
                <a:gd name="T2" fmla="*/ 454 w 2586"/>
                <a:gd name="T3" fmla="*/ 1905 h 1905"/>
                <a:gd name="T4" fmla="*/ 2586 w 2586"/>
                <a:gd name="T5" fmla="*/ 0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86" h="1905">
                  <a:moveTo>
                    <a:pt x="0" y="1905"/>
                  </a:moveTo>
                  <a:lnTo>
                    <a:pt x="454" y="1905"/>
                  </a:lnTo>
                  <a:lnTo>
                    <a:pt x="2586" y="0"/>
                  </a:lnTo>
                </a:path>
              </a:pathLst>
            </a:custGeom>
            <a:noFill/>
            <a:ln w="9525">
              <a:solidFill>
                <a:srgbClr val="CC00CC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Oval 28"/>
            <p:cNvSpPr>
              <a:spLocks noChangeArrowheads="1"/>
            </p:cNvSpPr>
            <p:nvPr/>
          </p:nvSpPr>
          <p:spPr bwMode="auto">
            <a:xfrm>
              <a:off x="3702" y="1742"/>
              <a:ext cx="272" cy="272"/>
            </a:xfrm>
            <a:prstGeom prst="ellips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Oval 29"/>
            <p:cNvSpPr>
              <a:spLocks noChangeArrowheads="1"/>
            </p:cNvSpPr>
            <p:nvPr/>
          </p:nvSpPr>
          <p:spPr bwMode="auto">
            <a:xfrm>
              <a:off x="4579" y="1717"/>
              <a:ext cx="272" cy="272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/>
            </a:p>
          </p:txBody>
        </p:sp>
        <p:sp>
          <p:nvSpPr>
            <p:cNvPr id="11" name="Oval 30"/>
            <p:cNvSpPr>
              <a:spLocks noChangeArrowheads="1"/>
            </p:cNvSpPr>
            <p:nvPr/>
          </p:nvSpPr>
          <p:spPr bwMode="auto">
            <a:xfrm>
              <a:off x="4936" y="1706"/>
              <a:ext cx="272" cy="272"/>
            </a:xfrm>
            <a:prstGeom prst="ellipse">
              <a:avLst/>
            </a:prstGeom>
            <a:noFill/>
            <a:ln w="28575">
              <a:solidFill>
                <a:srgbClr val="CC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fr-FR" altLang="fr-FR"/>
            </a:p>
          </p:txBody>
        </p:sp>
      </p:grpSp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-2" y="4771937"/>
            <a:ext cx="1098551" cy="58477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Racines</a:t>
            </a:r>
          </a:p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complexes</a:t>
            </a:r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368346"/>
              </p:ext>
            </p:extLst>
          </p:nvPr>
        </p:nvGraphicFramePr>
        <p:xfrm>
          <a:off x="7600950" y="1060450"/>
          <a:ext cx="1296988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447" imgH="418918" progId="Equation.DSMT4">
                  <p:embed/>
                </p:oleObj>
              </mc:Choice>
              <mc:Fallback>
                <p:oleObj name="Equation" r:id="rId4" imgW="812447" imgH="418918" progId="Equation.DSMT4">
                  <p:embed/>
                  <p:pic>
                    <p:nvPicPr>
                      <p:cNvPr id="0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0950" y="1060450"/>
                        <a:ext cx="1296988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998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2" y="4771937"/>
            <a:ext cx="1098551" cy="58477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Racines</a:t>
            </a:r>
          </a:p>
          <a:p>
            <a:pPr algn="ctr"/>
            <a:r>
              <a:rPr lang="fr-FR" alt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complexes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187450" y="955675"/>
            <a:ext cx="7956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Exemple cas 3</a:t>
            </a:r>
          </a:p>
        </p:txBody>
      </p:sp>
      <p:graphicFrame>
        <p:nvGraphicFramePr>
          <p:cNvPr id="4" name="Object 31"/>
          <p:cNvGraphicFramePr>
            <a:graphicFrameLocks noChangeAspect="1"/>
          </p:cNvGraphicFramePr>
          <p:nvPr/>
        </p:nvGraphicFramePr>
        <p:xfrm>
          <a:off x="1096963" y="1941513"/>
          <a:ext cx="2744787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367" imgH="444307" progId="Equation.DSMT4">
                  <p:embed/>
                </p:oleObj>
              </mc:Choice>
              <mc:Fallback>
                <p:oleObj name="Equation" r:id="rId2" imgW="1688367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963" y="1941513"/>
                        <a:ext cx="2744787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3841750" y="1916113"/>
            <a:ext cx="5157788" cy="727075"/>
            <a:chOff x="2420" y="1207"/>
            <a:chExt cx="3249" cy="458"/>
          </a:xfrm>
        </p:grpSpPr>
        <p:sp>
          <p:nvSpPr>
            <p:cNvPr id="6" name="AutoShape 17"/>
            <p:cNvSpPr>
              <a:spLocks noChangeArrowheads="1"/>
            </p:cNvSpPr>
            <p:nvPr/>
          </p:nvSpPr>
          <p:spPr bwMode="auto">
            <a:xfrm>
              <a:off x="2420" y="1320"/>
              <a:ext cx="227" cy="226"/>
            </a:xfrm>
            <a:prstGeom prst="rightArrow">
              <a:avLst>
                <a:gd name="adj1" fmla="val 50000"/>
                <a:gd name="adj2" fmla="val 25111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0000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aphicFrame>
          <p:nvGraphicFramePr>
            <p:cNvPr id="7" name="Object 33"/>
            <p:cNvGraphicFramePr>
              <a:graphicFrameLocks noChangeAspect="1"/>
            </p:cNvGraphicFramePr>
            <p:nvPr/>
          </p:nvGraphicFramePr>
          <p:xfrm>
            <a:off x="2653" y="1207"/>
            <a:ext cx="3016" cy="4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946400" imgH="444500" progId="Equation.DSMT4">
                    <p:embed/>
                  </p:oleObj>
                </mc:Choice>
                <mc:Fallback>
                  <p:oleObj name="Equation" r:id="rId4" imgW="2946400" imgH="444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53" y="1207"/>
                          <a:ext cx="3016" cy="45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Object 35"/>
          <p:cNvGraphicFramePr>
            <a:graphicFrameLocks noChangeAspect="1"/>
          </p:cNvGraphicFramePr>
          <p:nvPr/>
        </p:nvGraphicFramePr>
        <p:xfrm>
          <a:off x="1692275" y="3573463"/>
          <a:ext cx="237490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3339" imgH="406224" progId="Equation.DSMT4">
                  <p:embed/>
                </p:oleObj>
              </mc:Choice>
              <mc:Fallback>
                <p:oleObj name="Equation" r:id="rId6" imgW="1523339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573463"/>
                        <a:ext cx="2374900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7"/>
          <p:cNvGraphicFramePr>
            <a:graphicFrameLocks noChangeAspect="1"/>
          </p:cNvGraphicFramePr>
          <p:nvPr/>
        </p:nvGraphicFramePr>
        <p:xfrm>
          <a:off x="1258888" y="4581525"/>
          <a:ext cx="3265487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94591" imgH="406224" progId="Equation.DSMT4">
                  <p:embed/>
                </p:oleObj>
              </mc:Choice>
              <mc:Fallback>
                <p:oleObj name="Equation" r:id="rId8" imgW="2094591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581525"/>
                        <a:ext cx="3265487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9"/>
          <p:cNvGraphicFramePr>
            <a:graphicFrameLocks noChangeAspect="1"/>
          </p:cNvGraphicFramePr>
          <p:nvPr/>
        </p:nvGraphicFramePr>
        <p:xfrm>
          <a:off x="1476375" y="5589588"/>
          <a:ext cx="2832100" cy="60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15312" imgH="393529" progId="Equation.DSMT4">
                  <p:embed/>
                </p:oleObj>
              </mc:Choice>
              <mc:Fallback>
                <p:oleObj name="Equation" r:id="rId10" imgW="1815312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5589588"/>
                        <a:ext cx="2832100" cy="60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44"/>
          <p:cNvGrpSpPr>
            <a:grpSpLocks/>
          </p:cNvGrpSpPr>
          <p:nvPr/>
        </p:nvGrpSpPr>
        <p:grpSpPr bwMode="auto">
          <a:xfrm>
            <a:off x="4932363" y="3573463"/>
            <a:ext cx="3671887" cy="2808287"/>
            <a:chOff x="3107" y="2251"/>
            <a:chExt cx="2313" cy="1769"/>
          </a:xfrm>
        </p:grpSpPr>
        <p:sp>
          <p:nvSpPr>
            <p:cNvPr id="12" name="AutoShape 29"/>
            <p:cNvSpPr>
              <a:spLocks noChangeArrowheads="1"/>
            </p:cNvSpPr>
            <p:nvPr/>
          </p:nvSpPr>
          <p:spPr bwMode="auto">
            <a:xfrm>
              <a:off x="3107" y="2251"/>
              <a:ext cx="272" cy="1769"/>
            </a:xfrm>
            <a:prstGeom prst="homePlate">
              <a:avLst>
                <a:gd name="adj" fmla="val 25000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0000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aphicFrame>
          <p:nvGraphicFramePr>
            <p:cNvPr id="13" name="Object 41"/>
            <p:cNvGraphicFramePr>
              <a:graphicFrameLocks noChangeAspect="1"/>
            </p:cNvGraphicFramePr>
            <p:nvPr/>
          </p:nvGraphicFramePr>
          <p:xfrm>
            <a:off x="3662" y="2806"/>
            <a:ext cx="1758" cy="5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714500" imgH="520700" progId="Equation.DSMT4">
                    <p:embed/>
                  </p:oleObj>
                </mc:Choice>
                <mc:Fallback>
                  <p:oleObj name="Equation" r:id="rId12" imgW="1714500" imgH="520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62" y="2806"/>
                          <a:ext cx="1758" cy="53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8899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dèle ppt fau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ppt fauriel</Template>
  <TotalTime>271</TotalTime>
  <Words>108</Words>
  <Application>Microsoft Office PowerPoint</Application>
  <PresentationFormat>Affichage à l'écran (4:3)</PresentationFormat>
  <Paragraphs>27</Paragraphs>
  <Slides>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Comic Sans MS</vt:lpstr>
      <vt:lpstr>Times New Roman</vt:lpstr>
      <vt:lpstr>modèle ppt fauriel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SII</dc:creator>
  <cp:lastModifiedBy>moi</cp:lastModifiedBy>
  <cp:revision>54</cp:revision>
  <dcterms:created xsi:type="dcterms:W3CDTF">2013-08-11T10:54:44Z</dcterms:created>
  <dcterms:modified xsi:type="dcterms:W3CDTF">2026-09-01T09:46:52Z</dcterms:modified>
</cp:coreProperties>
</file>