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59" r:id="rId3"/>
    <p:sldId id="278" r:id="rId4"/>
    <p:sldId id="279" r:id="rId5"/>
    <p:sldId id="257" r:id="rId6"/>
    <p:sldId id="311" r:id="rId7"/>
    <p:sldId id="258" r:id="rId8"/>
    <p:sldId id="260" r:id="rId9"/>
    <p:sldId id="272" r:id="rId10"/>
    <p:sldId id="262" r:id="rId11"/>
    <p:sldId id="265" r:id="rId12"/>
    <p:sldId id="266" r:id="rId13"/>
    <p:sldId id="267" r:id="rId14"/>
    <p:sldId id="263" r:id="rId15"/>
    <p:sldId id="268" r:id="rId16"/>
    <p:sldId id="269" r:id="rId17"/>
    <p:sldId id="264" r:id="rId18"/>
    <p:sldId id="270" r:id="rId19"/>
    <p:sldId id="310" r:id="rId20"/>
    <p:sldId id="271" r:id="rId21"/>
    <p:sldId id="273" r:id="rId22"/>
    <p:sldId id="274" r:id="rId23"/>
    <p:sldId id="276" r:id="rId24"/>
    <p:sldId id="298" r:id="rId25"/>
    <p:sldId id="275" r:id="rId26"/>
    <p:sldId id="277" r:id="rId27"/>
    <p:sldId id="280" r:id="rId28"/>
    <p:sldId id="281" r:id="rId29"/>
    <p:sldId id="282" r:id="rId30"/>
    <p:sldId id="307" r:id="rId31"/>
    <p:sldId id="283" r:id="rId32"/>
    <p:sldId id="284" r:id="rId33"/>
    <p:sldId id="290" r:id="rId34"/>
    <p:sldId id="285" r:id="rId35"/>
    <p:sldId id="286" r:id="rId36"/>
    <p:sldId id="287" r:id="rId37"/>
    <p:sldId id="303" r:id="rId38"/>
    <p:sldId id="296" r:id="rId39"/>
    <p:sldId id="297" r:id="rId40"/>
    <p:sldId id="309" r:id="rId41"/>
    <p:sldId id="299" r:id="rId42"/>
    <p:sldId id="300" r:id="rId43"/>
    <p:sldId id="301" r:id="rId44"/>
    <p:sldId id="302" r:id="rId45"/>
    <p:sldId id="292" r:id="rId46"/>
    <p:sldId id="293" r:id="rId47"/>
    <p:sldId id="294" r:id="rId48"/>
    <p:sldId id="304" r:id="rId49"/>
    <p:sldId id="295" r:id="rId50"/>
    <p:sldId id="306" r:id="rId51"/>
  </p:sldIdLst>
  <p:sldSz cx="12192000" cy="685800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initials="u" lastIdx="1" clrIdx="0">
    <p:extLst>
      <p:ext uri="{19B8F6BF-5375-455C-9EA6-DF929625EA0E}">
        <p15:presenceInfo xmlns:p15="http://schemas.microsoft.com/office/powerpoint/2012/main" userId="utilisate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A2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2" d="100"/>
          <a:sy n="82" d="100"/>
        </p:scale>
        <p:origin x="614" y="91"/>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046D724-D201-4B64-8761-B15C1473AD8C}"/>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E233BF8C-583A-4D59-BADA-EBC611D18CCF}"/>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2826B47D-5CD1-4882-9D38-1D4153F6105E}" type="datetimeFigureOut">
              <a:rPr lang="fr-FR" smtClean="0"/>
              <a:t>03/02/2020</a:t>
            </a:fld>
            <a:endParaRPr lang="fr-FR"/>
          </a:p>
        </p:txBody>
      </p:sp>
      <p:sp>
        <p:nvSpPr>
          <p:cNvPr id="4" name="Espace réservé du pied de page 3">
            <a:extLst>
              <a:ext uri="{FF2B5EF4-FFF2-40B4-BE49-F238E27FC236}">
                <a16:creationId xmlns:a16="http://schemas.microsoft.com/office/drawing/2014/main" id="{A57D375F-7E05-4087-B465-F4FCE5645DB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CFCCB7D3-25A4-4986-9289-7C468B33D04F}"/>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A551EC3A-716F-4E7C-80EE-47BEC6645F51}" type="slidenum">
              <a:rPr lang="fr-FR" smtClean="0"/>
              <a:t>‹N°›</a:t>
            </a:fld>
            <a:endParaRPr lang="fr-FR"/>
          </a:p>
        </p:txBody>
      </p:sp>
    </p:spTree>
    <p:extLst>
      <p:ext uri="{BB962C8B-B14F-4D97-AF65-F5344CB8AC3E}">
        <p14:creationId xmlns:p14="http://schemas.microsoft.com/office/powerpoint/2010/main" val="2777943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C9DE1E22-87FC-4403-AC96-34751F216A89}" type="datetimeFigureOut">
              <a:rPr lang="fr-FR" smtClean="0"/>
              <a:t>03/02/2020</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not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F42F957A-FF00-4955-BDBC-F3616C507837}" type="slidenum">
              <a:rPr lang="fr-FR" smtClean="0"/>
              <a:t>‹N°›</a:t>
            </a:fld>
            <a:endParaRPr lang="fr-FR"/>
          </a:p>
        </p:txBody>
      </p:sp>
    </p:spTree>
    <p:extLst>
      <p:ext uri="{BB962C8B-B14F-4D97-AF65-F5344CB8AC3E}">
        <p14:creationId xmlns:p14="http://schemas.microsoft.com/office/powerpoint/2010/main" val="75070031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C1C442-5FAE-47BD-8A97-F3AA693A4F8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4E8B800-4012-4762-9886-B448713F9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E1580E9-75D9-44B4-B4FC-5AABF676CE13}"/>
              </a:ext>
            </a:extLst>
          </p:cNvPr>
          <p:cNvSpPr>
            <a:spLocks noGrp="1"/>
          </p:cNvSpPr>
          <p:nvPr>
            <p:ph type="dt" sz="half" idx="10"/>
          </p:nvPr>
        </p:nvSpPr>
        <p:spPr/>
        <p:txBody>
          <a:bodyPr/>
          <a:lstStyle/>
          <a:p>
            <a:fld id="{0966A181-B91A-46B0-90C9-759FE983F389}" type="datetime1">
              <a:rPr lang="fr-FR" smtClean="0"/>
              <a:t>03/02/2020</a:t>
            </a:fld>
            <a:endParaRPr lang="fr-FR"/>
          </a:p>
        </p:txBody>
      </p:sp>
      <p:sp>
        <p:nvSpPr>
          <p:cNvPr id="5" name="Espace réservé du pied de page 4">
            <a:extLst>
              <a:ext uri="{FF2B5EF4-FFF2-40B4-BE49-F238E27FC236}">
                <a16:creationId xmlns:a16="http://schemas.microsoft.com/office/drawing/2014/main" id="{C5410881-5D24-431A-AC7E-E5FA86ECAFB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9F686C5-A2D5-4E28-BC64-49B3B8F1FBBA}"/>
              </a:ext>
            </a:extLst>
          </p:cNvPr>
          <p:cNvSpPr>
            <a:spLocks noGrp="1"/>
          </p:cNvSpPr>
          <p:nvPr>
            <p:ph type="sldNum" sz="quarter" idx="12"/>
          </p:nvPr>
        </p:nvSpPr>
        <p:spPr/>
        <p:txBody>
          <a:bodyPr/>
          <a:lstStyle/>
          <a:p>
            <a:fld id="{DF67547A-2FB4-485E-9105-69E331CB21F3}" type="slidenum">
              <a:rPr lang="fr-FR" smtClean="0"/>
              <a:t>‹N°›</a:t>
            </a:fld>
            <a:endParaRPr lang="fr-FR"/>
          </a:p>
        </p:txBody>
      </p:sp>
    </p:spTree>
    <p:extLst>
      <p:ext uri="{BB962C8B-B14F-4D97-AF65-F5344CB8AC3E}">
        <p14:creationId xmlns:p14="http://schemas.microsoft.com/office/powerpoint/2010/main" val="2957842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C62093-EAFC-453E-8E6A-61CB8D28F35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EE47960-2E82-4A48-95F9-8B045ADD795C}"/>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70DC6E-9BD3-4680-89EB-2BA5B8F4B612}"/>
              </a:ext>
            </a:extLst>
          </p:cNvPr>
          <p:cNvSpPr>
            <a:spLocks noGrp="1"/>
          </p:cNvSpPr>
          <p:nvPr>
            <p:ph type="dt" sz="half" idx="10"/>
          </p:nvPr>
        </p:nvSpPr>
        <p:spPr/>
        <p:txBody>
          <a:bodyPr/>
          <a:lstStyle/>
          <a:p>
            <a:fld id="{C97B5243-AC99-4009-AEC0-C1413175F93B}" type="datetime1">
              <a:rPr lang="fr-FR" smtClean="0"/>
              <a:t>03/02/2020</a:t>
            </a:fld>
            <a:endParaRPr lang="fr-FR"/>
          </a:p>
        </p:txBody>
      </p:sp>
      <p:sp>
        <p:nvSpPr>
          <p:cNvPr id="5" name="Espace réservé du pied de page 4">
            <a:extLst>
              <a:ext uri="{FF2B5EF4-FFF2-40B4-BE49-F238E27FC236}">
                <a16:creationId xmlns:a16="http://schemas.microsoft.com/office/drawing/2014/main" id="{6B4D9BF6-E3C5-4404-9625-2E42DE73ACF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60F2559-1861-4838-BA5D-F0D313CF7D06}"/>
              </a:ext>
            </a:extLst>
          </p:cNvPr>
          <p:cNvSpPr>
            <a:spLocks noGrp="1"/>
          </p:cNvSpPr>
          <p:nvPr>
            <p:ph type="sldNum" sz="quarter" idx="12"/>
          </p:nvPr>
        </p:nvSpPr>
        <p:spPr/>
        <p:txBody>
          <a:bodyPr/>
          <a:lstStyle/>
          <a:p>
            <a:fld id="{DF67547A-2FB4-485E-9105-69E331CB21F3}" type="slidenum">
              <a:rPr lang="fr-FR" smtClean="0"/>
              <a:t>‹N°›</a:t>
            </a:fld>
            <a:endParaRPr lang="fr-FR"/>
          </a:p>
        </p:txBody>
      </p:sp>
    </p:spTree>
    <p:extLst>
      <p:ext uri="{BB962C8B-B14F-4D97-AF65-F5344CB8AC3E}">
        <p14:creationId xmlns:p14="http://schemas.microsoft.com/office/powerpoint/2010/main" val="378056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035E69A-0B6D-4545-A7E6-5FDB41E01AC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1653916-527A-4361-B188-8133A6CC2536}"/>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A17689-8F70-4681-80F8-3D02EA73D19B}"/>
              </a:ext>
            </a:extLst>
          </p:cNvPr>
          <p:cNvSpPr>
            <a:spLocks noGrp="1"/>
          </p:cNvSpPr>
          <p:nvPr>
            <p:ph type="dt" sz="half" idx="10"/>
          </p:nvPr>
        </p:nvSpPr>
        <p:spPr/>
        <p:txBody>
          <a:bodyPr/>
          <a:lstStyle/>
          <a:p>
            <a:fld id="{795A7FB7-F063-4A34-892A-DE3DBB41461E}" type="datetime1">
              <a:rPr lang="fr-FR" smtClean="0"/>
              <a:t>03/02/2020</a:t>
            </a:fld>
            <a:endParaRPr lang="fr-FR"/>
          </a:p>
        </p:txBody>
      </p:sp>
      <p:sp>
        <p:nvSpPr>
          <p:cNvPr id="5" name="Espace réservé du pied de page 4">
            <a:extLst>
              <a:ext uri="{FF2B5EF4-FFF2-40B4-BE49-F238E27FC236}">
                <a16:creationId xmlns:a16="http://schemas.microsoft.com/office/drawing/2014/main" id="{58B42B85-BBF3-43A6-BBE2-0EC3AFF2BCB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DC0A88-3C25-4A87-A2A7-B137A2557665}"/>
              </a:ext>
            </a:extLst>
          </p:cNvPr>
          <p:cNvSpPr>
            <a:spLocks noGrp="1"/>
          </p:cNvSpPr>
          <p:nvPr>
            <p:ph type="sldNum" sz="quarter" idx="12"/>
          </p:nvPr>
        </p:nvSpPr>
        <p:spPr/>
        <p:txBody>
          <a:bodyPr/>
          <a:lstStyle/>
          <a:p>
            <a:fld id="{DF67547A-2FB4-485E-9105-69E331CB21F3}" type="slidenum">
              <a:rPr lang="fr-FR" smtClean="0"/>
              <a:t>‹N°›</a:t>
            </a:fld>
            <a:endParaRPr lang="fr-FR"/>
          </a:p>
        </p:txBody>
      </p:sp>
    </p:spTree>
    <p:extLst>
      <p:ext uri="{BB962C8B-B14F-4D97-AF65-F5344CB8AC3E}">
        <p14:creationId xmlns:p14="http://schemas.microsoft.com/office/powerpoint/2010/main" val="384545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6EDB40-F1E6-41EB-8E4B-D1BD2CE203C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A1F7F96-EF33-4E09-951C-A070FD3350E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FC18FD-487D-49E6-974D-6B95AAC1C3C8}"/>
              </a:ext>
            </a:extLst>
          </p:cNvPr>
          <p:cNvSpPr>
            <a:spLocks noGrp="1"/>
          </p:cNvSpPr>
          <p:nvPr>
            <p:ph type="dt" sz="half" idx="10"/>
          </p:nvPr>
        </p:nvSpPr>
        <p:spPr/>
        <p:txBody>
          <a:bodyPr/>
          <a:lstStyle/>
          <a:p>
            <a:fld id="{36B70C69-D5CA-48B8-999D-B390E78BD4AF}" type="datetime1">
              <a:rPr lang="fr-FR" smtClean="0"/>
              <a:t>03/02/2020</a:t>
            </a:fld>
            <a:endParaRPr lang="fr-FR"/>
          </a:p>
        </p:txBody>
      </p:sp>
      <p:sp>
        <p:nvSpPr>
          <p:cNvPr id="5" name="Espace réservé du pied de page 4">
            <a:extLst>
              <a:ext uri="{FF2B5EF4-FFF2-40B4-BE49-F238E27FC236}">
                <a16:creationId xmlns:a16="http://schemas.microsoft.com/office/drawing/2014/main" id="{88429A9F-C6C9-44F5-89BE-5A07D659EB9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E7DA659-5870-4D4B-94D0-271055AEC3EE}"/>
              </a:ext>
            </a:extLst>
          </p:cNvPr>
          <p:cNvSpPr>
            <a:spLocks noGrp="1"/>
          </p:cNvSpPr>
          <p:nvPr>
            <p:ph type="sldNum" sz="quarter" idx="12"/>
          </p:nvPr>
        </p:nvSpPr>
        <p:spPr/>
        <p:txBody>
          <a:bodyPr/>
          <a:lstStyle/>
          <a:p>
            <a:fld id="{DF67547A-2FB4-485E-9105-69E331CB21F3}" type="slidenum">
              <a:rPr lang="fr-FR" smtClean="0"/>
              <a:t>‹N°›</a:t>
            </a:fld>
            <a:endParaRPr lang="fr-FR"/>
          </a:p>
        </p:txBody>
      </p:sp>
    </p:spTree>
    <p:extLst>
      <p:ext uri="{BB962C8B-B14F-4D97-AF65-F5344CB8AC3E}">
        <p14:creationId xmlns:p14="http://schemas.microsoft.com/office/powerpoint/2010/main" val="106616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168BB8-D046-4F6A-B7BD-030E9694209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E9E6453-1EF6-4FFA-A8D7-433D8A4CF8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FE1B0558-A44A-40C2-B93D-8FC522E94755}"/>
              </a:ext>
            </a:extLst>
          </p:cNvPr>
          <p:cNvSpPr>
            <a:spLocks noGrp="1"/>
          </p:cNvSpPr>
          <p:nvPr>
            <p:ph type="dt" sz="half" idx="10"/>
          </p:nvPr>
        </p:nvSpPr>
        <p:spPr/>
        <p:txBody>
          <a:bodyPr/>
          <a:lstStyle/>
          <a:p>
            <a:fld id="{33CBD0F2-B164-4F5B-AD90-0B76EF2F100C}" type="datetime1">
              <a:rPr lang="fr-FR" smtClean="0"/>
              <a:t>03/02/2020</a:t>
            </a:fld>
            <a:endParaRPr lang="fr-FR"/>
          </a:p>
        </p:txBody>
      </p:sp>
      <p:sp>
        <p:nvSpPr>
          <p:cNvPr id="5" name="Espace réservé du pied de page 4">
            <a:extLst>
              <a:ext uri="{FF2B5EF4-FFF2-40B4-BE49-F238E27FC236}">
                <a16:creationId xmlns:a16="http://schemas.microsoft.com/office/drawing/2014/main" id="{8813341B-D0EE-4AF3-9821-2195E179F8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E4B4ACA-CB7A-4F18-BF66-1FBDC71DC64B}"/>
              </a:ext>
            </a:extLst>
          </p:cNvPr>
          <p:cNvSpPr>
            <a:spLocks noGrp="1"/>
          </p:cNvSpPr>
          <p:nvPr>
            <p:ph type="sldNum" sz="quarter" idx="12"/>
          </p:nvPr>
        </p:nvSpPr>
        <p:spPr/>
        <p:txBody>
          <a:bodyPr/>
          <a:lstStyle/>
          <a:p>
            <a:fld id="{DF67547A-2FB4-485E-9105-69E331CB21F3}" type="slidenum">
              <a:rPr lang="fr-FR" smtClean="0"/>
              <a:t>‹N°›</a:t>
            </a:fld>
            <a:endParaRPr lang="fr-FR"/>
          </a:p>
        </p:txBody>
      </p:sp>
    </p:spTree>
    <p:extLst>
      <p:ext uri="{BB962C8B-B14F-4D97-AF65-F5344CB8AC3E}">
        <p14:creationId xmlns:p14="http://schemas.microsoft.com/office/powerpoint/2010/main" val="276900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73D4B-677B-474A-96E7-CA574B6AA26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C8D765F-5206-48CB-BCA4-98C43E00D8B0}"/>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9BC30BE-15F4-4176-A52B-F323D4A5087B}"/>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1472BFD-C9F6-4FA8-87CD-B75864323A0E}"/>
              </a:ext>
            </a:extLst>
          </p:cNvPr>
          <p:cNvSpPr>
            <a:spLocks noGrp="1"/>
          </p:cNvSpPr>
          <p:nvPr>
            <p:ph type="dt" sz="half" idx="10"/>
          </p:nvPr>
        </p:nvSpPr>
        <p:spPr/>
        <p:txBody>
          <a:bodyPr/>
          <a:lstStyle/>
          <a:p>
            <a:fld id="{864BFE75-FA75-43CA-8F39-7E6BA74FF390}" type="datetime1">
              <a:rPr lang="fr-FR" smtClean="0"/>
              <a:t>03/02/2020</a:t>
            </a:fld>
            <a:endParaRPr lang="fr-FR"/>
          </a:p>
        </p:txBody>
      </p:sp>
      <p:sp>
        <p:nvSpPr>
          <p:cNvPr id="6" name="Espace réservé du pied de page 5">
            <a:extLst>
              <a:ext uri="{FF2B5EF4-FFF2-40B4-BE49-F238E27FC236}">
                <a16:creationId xmlns:a16="http://schemas.microsoft.com/office/drawing/2014/main" id="{067E7EF0-A76D-4946-8316-3B42BC90E77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7458C9A-FFF0-49F5-9E69-82BF63737B5B}"/>
              </a:ext>
            </a:extLst>
          </p:cNvPr>
          <p:cNvSpPr>
            <a:spLocks noGrp="1"/>
          </p:cNvSpPr>
          <p:nvPr>
            <p:ph type="sldNum" sz="quarter" idx="12"/>
          </p:nvPr>
        </p:nvSpPr>
        <p:spPr/>
        <p:txBody>
          <a:bodyPr/>
          <a:lstStyle/>
          <a:p>
            <a:fld id="{DF67547A-2FB4-485E-9105-69E331CB21F3}" type="slidenum">
              <a:rPr lang="fr-FR" smtClean="0"/>
              <a:t>‹N°›</a:t>
            </a:fld>
            <a:endParaRPr lang="fr-FR"/>
          </a:p>
        </p:txBody>
      </p:sp>
    </p:spTree>
    <p:extLst>
      <p:ext uri="{BB962C8B-B14F-4D97-AF65-F5344CB8AC3E}">
        <p14:creationId xmlns:p14="http://schemas.microsoft.com/office/powerpoint/2010/main" val="15458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3213EA-FCAE-4F73-B556-CD65DE2FD0E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59D7C33-3DEA-4246-9985-11321E8F8E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0903177B-7D96-497B-9D61-664E7E83D53E}"/>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B2FFB9F-E5CB-496B-867A-08E684F04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1E7B9B0-0DF0-4DD3-B248-E8F41FAE239D}"/>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32963C8-7CA6-4F1B-AB1D-2BD3611A53AE}"/>
              </a:ext>
            </a:extLst>
          </p:cNvPr>
          <p:cNvSpPr>
            <a:spLocks noGrp="1"/>
          </p:cNvSpPr>
          <p:nvPr>
            <p:ph type="dt" sz="half" idx="10"/>
          </p:nvPr>
        </p:nvSpPr>
        <p:spPr/>
        <p:txBody>
          <a:bodyPr/>
          <a:lstStyle/>
          <a:p>
            <a:fld id="{5600D20D-2E41-4D3D-96D5-F70421020BBA}" type="datetime1">
              <a:rPr lang="fr-FR" smtClean="0"/>
              <a:t>03/02/2020</a:t>
            </a:fld>
            <a:endParaRPr lang="fr-FR"/>
          </a:p>
        </p:txBody>
      </p:sp>
      <p:sp>
        <p:nvSpPr>
          <p:cNvPr id="8" name="Espace réservé du pied de page 7">
            <a:extLst>
              <a:ext uri="{FF2B5EF4-FFF2-40B4-BE49-F238E27FC236}">
                <a16:creationId xmlns:a16="http://schemas.microsoft.com/office/drawing/2014/main" id="{7730551C-5101-46B6-AA1B-0323C3204B5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E310719-7B05-42E5-A3AD-422240F41EC4}"/>
              </a:ext>
            </a:extLst>
          </p:cNvPr>
          <p:cNvSpPr>
            <a:spLocks noGrp="1"/>
          </p:cNvSpPr>
          <p:nvPr>
            <p:ph type="sldNum" sz="quarter" idx="12"/>
          </p:nvPr>
        </p:nvSpPr>
        <p:spPr/>
        <p:txBody>
          <a:bodyPr/>
          <a:lstStyle/>
          <a:p>
            <a:fld id="{DF67547A-2FB4-485E-9105-69E331CB21F3}" type="slidenum">
              <a:rPr lang="fr-FR" smtClean="0"/>
              <a:t>‹N°›</a:t>
            </a:fld>
            <a:endParaRPr lang="fr-FR"/>
          </a:p>
        </p:txBody>
      </p:sp>
    </p:spTree>
    <p:extLst>
      <p:ext uri="{BB962C8B-B14F-4D97-AF65-F5344CB8AC3E}">
        <p14:creationId xmlns:p14="http://schemas.microsoft.com/office/powerpoint/2010/main" val="384992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116508-1BCF-449D-AD89-6686786A752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81EA01C-0544-4BC5-B61D-B1E167205BE2}"/>
              </a:ext>
            </a:extLst>
          </p:cNvPr>
          <p:cNvSpPr>
            <a:spLocks noGrp="1"/>
          </p:cNvSpPr>
          <p:nvPr>
            <p:ph type="dt" sz="half" idx="10"/>
          </p:nvPr>
        </p:nvSpPr>
        <p:spPr/>
        <p:txBody>
          <a:bodyPr/>
          <a:lstStyle/>
          <a:p>
            <a:fld id="{EE2DB9F9-2E75-4D10-AFE8-625577A2A688}" type="datetime1">
              <a:rPr lang="fr-FR" smtClean="0"/>
              <a:t>03/02/2020</a:t>
            </a:fld>
            <a:endParaRPr lang="fr-FR"/>
          </a:p>
        </p:txBody>
      </p:sp>
      <p:sp>
        <p:nvSpPr>
          <p:cNvPr id="4" name="Espace réservé du pied de page 3">
            <a:extLst>
              <a:ext uri="{FF2B5EF4-FFF2-40B4-BE49-F238E27FC236}">
                <a16:creationId xmlns:a16="http://schemas.microsoft.com/office/drawing/2014/main" id="{6FC01429-E0E4-4F2E-8F35-D6CEB6ACEFA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B688351-5007-466F-9C21-6F67F362BB8B}"/>
              </a:ext>
            </a:extLst>
          </p:cNvPr>
          <p:cNvSpPr>
            <a:spLocks noGrp="1"/>
          </p:cNvSpPr>
          <p:nvPr>
            <p:ph type="sldNum" sz="quarter" idx="12"/>
          </p:nvPr>
        </p:nvSpPr>
        <p:spPr/>
        <p:txBody>
          <a:bodyPr/>
          <a:lstStyle/>
          <a:p>
            <a:fld id="{DF67547A-2FB4-485E-9105-69E331CB21F3}" type="slidenum">
              <a:rPr lang="fr-FR" smtClean="0"/>
              <a:t>‹N°›</a:t>
            </a:fld>
            <a:endParaRPr lang="fr-FR"/>
          </a:p>
        </p:txBody>
      </p:sp>
    </p:spTree>
    <p:extLst>
      <p:ext uri="{BB962C8B-B14F-4D97-AF65-F5344CB8AC3E}">
        <p14:creationId xmlns:p14="http://schemas.microsoft.com/office/powerpoint/2010/main" val="396581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FE79C0B-E7DB-40D5-A527-DA25D275AD73}"/>
              </a:ext>
            </a:extLst>
          </p:cNvPr>
          <p:cNvSpPr>
            <a:spLocks noGrp="1"/>
          </p:cNvSpPr>
          <p:nvPr>
            <p:ph type="dt" sz="half" idx="10"/>
          </p:nvPr>
        </p:nvSpPr>
        <p:spPr/>
        <p:txBody>
          <a:bodyPr/>
          <a:lstStyle/>
          <a:p>
            <a:fld id="{527538A0-A68E-4A2E-9033-672262885850}" type="datetime1">
              <a:rPr lang="fr-FR" smtClean="0"/>
              <a:t>03/02/2020</a:t>
            </a:fld>
            <a:endParaRPr lang="fr-FR"/>
          </a:p>
        </p:txBody>
      </p:sp>
      <p:sp>
        <p:nvSpPr>
          <p:cNvPr id="3" name="Espace réservé du pied de page 2">
            <a:extLst>
              <a:ext uri="{FF2B5EF4-FFF2-40B4-BE49-F238E27FC236}">
                <a16:creationId xmlns:a16="http://schemas.microsoft.com/office/drawing/2014/main" id="{22575F6A-AA85-4098-BCBE-A505165A9FF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B5F1616-05EB-469D-9141-66196EA0CE43}"/>
              </a:ext>
            </a:extLst>
          </p:cNvPr>
          <p:cNvSpPr>
            <a:spLocks noGrp="1"/>
          </p:cNvSpPr>
          <p:nvPr>
            <p:ph type="sldNum" sz="quarter" idx="12"/>
          </p:nvPr>
        </p:nvSpPr>
        <p:spPr/>
        <p:txBody>
          <a:bodyPr/>
          <a:lstStyle/>
          <a:p>
            <a:fld id="{DF67547A-2FB4-485E-9105-69E331CB21F3}" type="slidenum">
              <a:rPr lang="fr-FR" smtClean="0"/>
              <a:t>‹N°›</a:t>
            </a:fld>
            <a:endParaRPr lang="fr-FR"/>
          </a:p>
        </p:txBody>
      </p:sp>
    </p:spTree>
    <p:extLst>
      <p:ext uri="{BB962C8B-B14F-4D97-AF65-F5344CB8AC3E}">
        <p14:creationId xmlns:p14="http://schemas.microsoft.com/office/powerpoint/2010/main" val="4069029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E03716-2670-48B0-97A7-20001D67DC7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AB4C4E1-CD79-4A83-B106-E20391356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5DF76B5-DAFE-425A-9BD5-24EF0B2C6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EB59558-58D7-4C42-BF2F-60B9594C1DDE}"/>
              </a:ext>
            </a:extLst>
          </p:cNvPr>
          <p:cNvSpPr>
            <a:spLocks noGrp="1"/>
          </p:cNvSpPr>
          <p:nvPr>
            <p:ph type="dt" sz="half" idx="10"/>
          </p:nvPr>
        </p:nvSpPr>
        <p:spPr/>
        <p:txBody>
          <a:bodyPr/>
          <a:lstStyle/>
          <a:p>
            <a:fld id="{7BDA6724-CC4B-42C5-AFF8-E5161893035E}" type="datetime1">
              <a:rPr lang="fr-FR" smtClean="0"/>
              <a:t>03/02/2020</a:t>
            </a:fld>
            <a:endParaRPr lang="fr-FR"/>
          </a:p>
        </p:txBody>
      </p:sp>
      <p:sp>
        <p:nvSpPr>
          <p:cNvPr id="6" name="Espace réservé du pied de page 5">
            <a:extLst>
              <a:ext uri="{FF2B5EF4-FFF2-40B4-BE49-F238E27FC236}">
                <a16:creationId xmlns:a16="http://schemas.microsoft.com/office/drawing/2014/main" id="{9D608CB5-8ADC-47C0-AEAF-C33CB498E09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86DD139-71F3-4D60-B422-50A49F4A2A52}"/>
              </a:ext>
            </a:extLst>
          </p:cNvPr>
          <p:cNvSpPr>
            <a:spLocks noGrp="1"/>
          </p:cNvSpPr>
          <p:nvPr>
            <p:ph type="sldNum" sz="quarter" idx="12"/>
          </p:nvPr>
        </p:nvSpPr>
        <p:spPr/>
        <p:txBody>
          <a:bodyPr/>
          <a:lstStyle/>
          <a:p>
            <a:fld id="{DF67547A-2FB4-485E-9105-69E331CB21F3}" type="slidenum">
              <a:rPr lang="fr-FR" smtClean="0"/>
              <a:t>‹N°›</a:t>
            </a:fld>
            <a:endParaRPr lang="fr-FR"/>
          </a:p>
        </p:txBody>
      </p:sp>
    </p:spTree>
    <p:extLst>
      <p:ext uri="{BB962C8B-B14F-4D97-AF65-F5344CB8AC3E}">
        <p14:creationId xmlns:p14="http://schemas.microsoft.com/office/powerpoint/2010/main" val="87189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F83CE3-3F34-4ECB-B88D-B4E0C65BC5D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09CA865-E23F-4E1B-88BE-8883F56B90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69DF2EF-4835-4333-A382-C7E1BFFBE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24B7090-9564-4C0E-AB6A-6E9EF50422A9}"/>
              </a:ext>
            </a:extLst>
          </p:cNvPr>
          <p:cNvSpPr>
            <a:spLocks noGrp="1"/>
          </p:cNvSpPr>
          <p:nvPr>
            <p:ph type="dt" sz="half" idx="10"/>
          </p:nvPr>
        </p:nvSpPr>
        <p:spPr/>
        <p:txBody>
          <a:bodyPr/>
          <a:lstStyle/>
          <a:p>
            <a:fld id="{7B19F52C-0F35-46BF-9F51-ABBDFA917EE3}" type="datetime1">
              <a:rPr lang="fr-FR" smtClean="0"/>
              <a:t>03/02/2020</a:t>
            </a:fld>
            <a:endParaRPr lang="fr-FR"/>
          </a:p>
        </p:txBody>
      </p:sp>
      <p:sp>
        <p:nvSpPr>
          <p:cNvPr id="6" name="Espace réservé du pied de page 5">
            <a:extLst>
              <a:ext uri="{FF2B5EF4-FFF2-40B4-BE49-F238E27FC236}">
                <a16:creationId xmlns:a16="http://schemas.microsoft.com/office/drawing/2014/main" id="{176D9A09-8099-4F4B-A12C-4214A06E7F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82FDC22-5F4F-4D28-8FB5-08D72376E845}"/>
              </a:ext>
            </a:extLst>
          </p:cNvPr>
          <p:cNvSpPr>
            <a:spLocks noGrp="1"/>
          </p:cNvSpPr>
          <p:nvPr>
            <p:ph type="sldNum" sz="quarter" idx="12"/>
          </p:nvPr>
        </p:nvSpPr>
        <p:spPr/>
        <p:txBody>
          <a:bodyPr/>
          <a:lstStyle/>
          <a:p>
            <a:fld id="{DF67547A-2FB4-485E-9105-69E331CB21F3}" type="slidenum">
              <a:rPr lang="fr-FR" smtClean="0"/>
              <a:t>‹N°›</a:t>
            </a:fld>
            <a:endParaRPr lang="fr-FR"/>
          </a:p>
        </p:txBody>
      </p:sp>
    </p:spTree>
    <p:extLst>
      <p:ext uri="{BB962C8B-B14F-4D97-AF65-F5344CB8AC3E}">
        <p14:creationId xmlns:p14="http://schemas.microsoft.com/office/powerpoint/2010/main" val="1418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2ED975-9B86-4042-AC49-1AEA6346A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7D184F4-3268-4673-9572-6C0E02A14B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C224D76-C906-4655-AF57-29B36B1F88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5A07D-90DA-48D8-8D58-3134FC3D66E9}" type="datetime1">
              <a:rPr lang="fr-FR" smtClean="0"/>
              <a:t>03/02/2020</a:t>
            </a:fld>
            <a:endParaRPr lang="fr-FR"/>
          </a:p>
        </p:txBody>
      </p:sp>
      <p:sp>
        <p:nvSpPr>
          <p:cNvPr id="5" name="Espace réservé du pied de page 4">
            <a:extLst>
              <a:ext uri="{FF2B5EF4-FFF2-40B4-BE49-F238E27FC236}">
                <a16:creationId xmlns:a16="http://schemas.microsoft.com/office/drawing/2014/main" id="{47746159-C791-497E-8248-C80CFCE526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54F29CA-2612-406D-B1F2-E9A54623A7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7547A-2FB4-485E-9105-69E331CB21F3}" type="slidenum">
              <a:rPr lang="fr-FR" smtClean="0"/>
              <a:t>‹N°›</a:t>
            </a:fld>
            <a:endParaRPr lang="fr-FR"/>
          </a:p>
        </p:txBody>
      </p:sp>
    </p:spTree>
    <p:extLst>
      <p:ext uri="{BB962C8B-B14F-4D97-AF65-F5344CB8AC3E}">
        <p14:creationId xmlns:p14="http://schemas.microsoft.com/office/powerpoint/2010/main" val="2404219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4.png"/><Relationship Id="rId3" Type="http://schemas.openxmlformats.org/officeDocument/2006/relationships/image" Target="../media/image230.png"/><Relationship Id="rId21" Type="http://schemas.openxmlformats.org/officeDocument/2006/relationships/image" Target="../media/image40.png"/><Relationship Id="rId7" Type="http://schemas.openxmlformats.org/officeDocument/2006/relationships/image" Target="../media/image270.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3.png"/><Relationship Id="rId2" Type="http://schemas.openxmlformats.org/officeDocument/2006/relationships/image" Target="../media/image220.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60.png"/><Relationship Id="rId11" Type="http://schemas.openxmlformats.org/officeDocument/2006/relationships/image" Target="../media/image27.png"/><Relationship Id="rId24" Type="http://schemas.openxmlformats.org/officeDocument/2006/relationships/image" Target="../media/image41.png"/><Relationship Id="rId5" Type="http://schemas.openxmlformats.org/officeDocument/2006/relationships/image" Target="../media/image250.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6.png"/><Relationship Id="rId10" Type="http://schemas.openxmlformats.org/officeDocument/2006/relationships/image" Target="../media/image30.png"/><Relationship Id="rId19" Type="http://schemas.openxmlformats.org/officeDocument/2006/relationships/image" Target="../media/image38.png"/><Relationship Id="rId4" Type="http://schemas.openxmlformats.org/officeDocument/2006/relationships/image" Target="../media/image240.png"/><Relationship Id="rId14" Type="http://schemas.openxmlformats.org/officeDocument/2006/relationships/image" Target="../media/image33.png"/><Relationship Id="rId22" Type="http://schemas.openxmlformats.org/officeDocument/2006/relationships/image" Target="../media/image29.png"/><Relationship Id="rId27" Type="http://schemas.openxmlformats.org/officeDocument/2006/relationships/image" Target="../media/image45.png"/></Relationships>
</file>

<file path=ppt/slides/_rels/slide11.xml.rels><?xml version="1.0" encoding="UTF-8" standalone="yes"?>
<Relationships xmlns="http://schemas.openxmlformats.org/package/2006/relationships"><Relationship Id="rId18" Type="http://schemas.openxmlformats.org/officeDocument/2006/relationships/image" Target="../media/image47.png"/><Relationship Id="rId3" Type="http://schemas.openxmlformats.org/officeDocument/2006/relationships/image" Target="../media/image230.png"/><Relationship Id="rId21" Type="http://schemas.openxmlformats.org/officeDocument/2006/relationships/image" Target="../media/image50.png"/><Relationship Id="rId17" Type="http://schemas.openxmlformats.org/officeDocument/2006/relationships/image" Target="../media/image37.png"/><Relationship Id="rId2" Type="http://schemas.openxmlformats.org/officeDocument/2006/relationships/image" Target="../media/image460.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260.png"/><Relationship Id="rId11" Type="http://schemas.openxmlformats.org/officeDocument/2006/relationships/image" Target="../media/image27.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48.png"/><Relationship Id="rId4" Type="http://schemas.openxmlformats.org/officeDocument/2006/relationships/image" Target="../media/image240.png"/><Relationship Id="rId14" Type="http://schemas.openxmlformats.org/officeDocument/2006/relationships/image" Target="../media/image34.png"/><Relationship Id="rId22"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26" Type="http://schemas.openxmlformats.org/officeDocument/2006/relationships/image" Target="../media/image67.png"/><Relationship Id="rId3" Type="http://schemas.openxmlformats.org/officeDocument/2006/relationships/image" Target="../media/image52.png"/><Relationship Id="rId21" Type="http://schemas.openxmlformats.org/officeDocument/2006/relationships/image" Target="../media/image62.png"/><Relationship Id="rId7" Type="http://schemas.openxmlformats.org/officeDocument/2006/relationships/image" Target="../media/image56.png"/><Relationship Id="rId25" Type="http://schemas.openxmlformats.org/officeDocument/2006/relationships/image" Target="../media/image66.png"/><Relationship Id="rId2" Type="http://schemas.openxmlformats.org/officeDocument/2006/relationships/image" Target="../media/image511.png"/><Relationship Id="rId20"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24" Type="http://schemas.openxmlformats.org/officeDocument/2006/relationships/image" Target="../media/image65.png"/><Relationship Id="rId5" Type="http://schemas.openxmlformats.org/officeDocument/2006/relationships/image" Target="../media/image54.png"/><Relationship Id="rId23" Type="http://schemas.openxmlformats.org/officeDocument/2006/relationships/image" Target="../media/image64.png"/><Relationship Id="rId10" Type="http://schemas.openxmlformats.org/officeDocument/2006/relationships/image" Target="../media/image59.png"/><Relationship Id="rId19" Type="http://schemas.openxmlformats.org/officeDocument/2006/relationships/image" Target="../media/image39.png"/><Relationship Id="rId4" Type="http://schemas.openxmlformats.org/officeDocument/2006/relationships/image" Target="../media/image53.png"/><Relationship Id="rId9" Type="http://schemas.openxmlformats.org/officeDocument/2006/relationships/image" Target="../media/image58.png"/><Relationship Id="rId22" Type="http://schemas.openxmlformats.org/officeDocument/2006/relationships/image" Target="../media/image63.png"/></Relationships>
</file>

<file path=ppt/slides/_rels/slide1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1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0.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01.png"/><Relationship Id="rId12" Type="http://schemas.openxmlformats.org/officeDocument/2006/relationships/image" Target="../media/image100.png"/><Relationship Id="rId16" Type="http://schemas.openxmlformats.org/officeDocument/2006/relationships/image" Target="../media/image51.png"/><Relationship Id="rId1" Type="http://schemas.openxmlformats.org/officeDocument/2006/relationships/slideLayout" Target="../slideLayouts/slideLayout2.xml"/><Relationship Id="rId11" Type="http://schemas.openxmlformats.org/officeDocument/2006/relationships/image" Target="../media/image99.png"/><Relationship Id="rId15" Type="http://schemas.openxmlformats.org/officeDocument/2006/relationships/image" Target="../media/image103.png"/><Relationship Id="rId10" Type="http://schemas.openxmlformats.org/officeDocument/2006/relationships/image" Target="../media/image98.png"/><Relationship Id="rId9" Type="http://schemas.openxmlformats.org/officeDocument/2006/relationships/image" Target="../media/image97.png"/><Relationship Id="rId14" Type="http://schemas.openxmlformats.org/officeDocument/2006/relationships/image" Target="../media/image102.png"/></Relationships>
</file>

<file path=ppt/slides/_rels/slide2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06.png"/><Relationship Id="rId26" Type="http://schemas.openxmlformats.org/officeDocument/2006/relationships/image" Target="../media/image109.png"/><Relationship Id="rId21" Type="http://schemas.openxmlformats.org/officeDocument/2006/relationships/image" Target="../media/image108.png"/><Relationship Id="rId7" Type="http://schemas.openxmlformats.org/officeDocument/2006/relationships/image" Target="../media/image1050.png"/><Relationship Id="rId25" Type="http://schemas.openxmlformats.org/officeDocument/2006/relationships/image" Target="../media/image1080.png"/><Relationship Id="rId2" Type="http://schemas.openxmlformats.org/officeDocument/2006/relationships/image" Target="../media/image1040.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23" Type="http://schemas.openxmlformats.org/officeDocument/2006/relationships/image" Target="../media/image1070.png"/><Relationship Id="rId28" Type="http://schemas.openxmlformats.org/officeDocument/2006/relationships/image" Target="../media/image111.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107.png"/><Relationship Id="rId27" Type="http://schemas.openxmlformats.org/officeDocument/2006/relationships/image" Target="../media/image1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3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30.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50.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180.png"/><Relationship Id="rId5" Type="http://schemas.openxmlformats.org/officeDocument/2006/relationships/image" Target="../media/image1170.png"/><Relationship Id="rId4" Type="http://schemas.openxmlformats.org/officeDocument/2006/relationships/image" Target="../media/image1160.png"/></Relationships>
</file>

<file path=ppt/slides/_rels/slide3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30.png"/><Relationship Id="rId3" Type="http://schemas.openxmlformats.org/officeDocument/2006/relationships/image" Target="../media/image1131.png"/><Relationship Id="rId7" Type="http://schemas.openxmlformats.org/officeDocument/2006/relationships/image" Target="../media/image126.png"/><Relationship Id="rId12" Type="http://schemas.openxmlformats.org/officeDocument/2006/relationships/image" Target="../media/image129.png"/><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251.png"/><Relationship Id="rId11" Type="http://schemas.openxmlformats.org/officeDocument/2006/relationships/image" Target="../media/image128.png"/><Relationship Id="rId5" Type="http://schemas.openxmlformats.org/officeDocument/2006/relationships/image" Target="../media/image1241.png"/><Relationship Id="rId10" Type="http://schemas.openxmlformats.org/officeDocument/2006/relationships/image" Target="../media/image127.png"/><Relationship Id="rId4" Type="http://schemas.openxmlformats.org/officeDocument/2006/relationships/image" Target="../media/image1140.png"/><Relationship Id="rId9" Type="http://schemas.openxmlformats.org/officeDocument/2006/relationships/image" Target="../media/image117.png"/></Relationships>
</file>

<file path=ppt/slides/_rels/slide4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50.png"/><Relationship Id="rId7"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1280.png"/><Relationship Id="rId5" Type="http://schemas.openxmlformats.org/officeDocument/2006/relationships/image" Target="../media/image1270.png"/><Relationship Id="rId4" Type="http://schemas.openxmlformats.org/officeDocument/2006/relationships/image" Target="../media/image1260.png"/></Relationships>
</file>

<file path=ppt/slides/_rels/slide48.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30.png"/><Relationship Id="rId7" Type="http://schemas.openxmlformats.org/officeDocument/2006/relationships/image" Target="../media/image1370.png"/><Relationship Id="rId2" Type="http://schemas.openxmlformats.org/officeDocument/2006/relationships/image" Target="../media/image1320.png"/><Relationship Id="rId1" Type="http://schemas.openxmlformats.org/officeDocument/2006/relationships/slideLayout" Target="../slideLayouts/slideLayout2.xml"/><Relationship Id="rId6" Type="http://schemas.openxmlformats.org/officeDocument/2006/relationships/image" Target="../media/image1360.png"/><Relationship Id="rId5" Type="http://schemas.openxmlformats.org/officeDocument/2006/relationships/image" Target="../media/image1350.png"/><Relationship Id="rId15" Type="http://schemas.openxmlformats.org/officeDocument/2006/relationships/image" Target="../media/image146.png"/><Relationship Id="rId4" Type="http://schemas.openxmlformats.org/officeDocument/2006/relationships/image" Target="../media/image1340.png"/><Relationship Id="rId14" Type="http://schemas.openxmlformats.org/officeDocument/2006/relationships/image" Target="../media/image145.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10.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10.png"/><Relationship Id="rId21" Type="http://schemas.openxmlformats.org/officeDocument/2006/relationships/image" Target="../media/image21.png"/><Relationship Id="rId7" Type="http://schemas.openxmlformats.org/officeDocument/2006/relationships/image" Target="../media/image710.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10.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10.png"/><Relationship Id="rId11" Type="http://schemas.openxmlformats.org/officeDocument/2006/relationships/image" Target="../media/image1111.png"/><Relationship Id="rId5" Type="http://schemas.openxmlformats.org/officeDocument/2006/relationships/image" Target="../media/image510.png"/><Relationship Id="rId15" Type="http://schemas.openxmlformats.org/officeDocument/2006/relationships/image" Target="../media/image15.png"/><Relationship Id="rId10" Type="http://schemas.openxmlformats.org/officeDocument/2006/relationships/image" Target="../media/image1010.png"/><Relationship Id="rId19" Type="http://schemas.openxmlformats.org/officeDocument/2006/relationships/image" Target="../media/image19.png"/><Relationship Id="rId4" Type="http://schemas.openxmlformats.org/officeDocument/2006/relationships/image" Target="../media/image410.png"/><Relationship Id="rId9" Type="http://schemas.openxmlformats.org/officeDocument/2006/relationships/image" Target="../media/image910.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21" Type="http://schemas.openxmlformats.org/officeDocument/2006/relationships/image" Target="../media/image24.png"/><Relationship Id="rId2" Type="http://schemas.openxmlformats.org/officeDocument/2006/relationships/image" Target="../media/image22.png"/><Relationship Id="rId20" Type="http://schemas.openxmlformats.org/officeDocument/2006/relationships/image" Target="../media/image23.png"/><Relationship Id="rId1" Type="http://schemas.openxmlformats.org/officeDocument/2006/relationships/slideLayout" Target="../slideLayouts/slideLayout2.xml"/><Relationship Id="rId19"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0D35B4-F7B8-4637-A1ED-1795D1D3151B}"/>
              </a:ext>
            </a:extLst>
          </p:cNvPr>
          <p:cNvSpPr>
            <a:spLocks noGrp="1"/>
          </p:cNvSpPr>
          <p:nvPr>
            <p:ph type="ctrTitle"/>
          </p:nvPr>
        </p:nvSpPr>
        <p:spPr>
          <a:xfrm>
            <a:off x="1498242" y="851906"/>
            <a:ext cx="9144000" cy="2387600"/>
          </a:xfrm>
        </p:spPr>
        <p:txBody>
          <a:bodyPr/>
          <a:lstStyle/>
          <a:p>
            <a:r>
              <a:rPr lang="fr-FR" dirty="0"/>
              <a:t>Les torseurs : explications</a:t>
            </a:r>
          </a:p>
        </p:txBody>
      </p:sp>
      <p:sp>
        <p:nvSpPr>
          <p:cNvPr id="4" name="Espace réservé du numéro de diapositive 3">
            <a:extLst>
              <a:ext uri="{FF2B5EF4-FFF2-40B4-BE49-F238E27FC236}">
                <a16:creationId xmlns:a16="http://schemas.microsoft.com/office/drawing/2014/main" id="{198FB95F-9A68-4862-AA92-1304AB898446}"/>
              </a:ext>
            </a:extLst>
          </p:cNvPr>
          <p:cNvSpPr>
            <a:spLocks noGrp="1"/>
          </p:cNvSpPr>
          <p:nvPr>
            <p:ph type="sldNum" sz="quarter" idx="12"/>
          </p:nvPr>
        </p:nvSpPr>
        <p:spPr/>
        <p:txBody>
          <a:bodyPr/>
          <a:lstStyle/>
          <a:p>
            <a:fld id="{DF67547A-2FB4-485E-9105-69E331CB21F3}" type="slidenum">
              <a:rPr lang="fr-FR" smtClean="0"/>
              <a:t>1</a:t>
            </a:fld>
            <a:endParaRPr lang="fr-FR"/>
          </a:p>
        </p:txBody>
      </p:sp>
    </p:spTree>
    <p:extLst>
      <p:ext uri="{BB962C8B-B14F-4D97-AF65-F5344CB8AC3E}">
        <p14:creationId xmlns:p14="http://schemas.microsoft.com/office/powerpoint/2010/main" val="3266282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832610-B477-4DF2-BA13-441182A43323}"/>
              </a:ext>
            </a:extLst>
          </p:cNvPr>
          <p:cNvSpPr>
            <a:spLocks noGrp="1"/>
          </p:cNvSpPr>
          <p:nvPr>
            <p:ph type="title"/>
          </p:nvPr>
        </p:nvSpPr>
        <p:spPr>
          <a:xfrm>
            <a:off x="-38102" y="77234"/>
            <a:ext cx="10072398" cy="642580"/>
          </a:xfrm>
        </p:spPr>
        <p:txBody>
          <a:bodyPr>
            <a:normAutofit fontScale="90000"/>
          </a:bodyPr>
          <a:lstStyle/>
          <a:p>
            <a:r>
              <a:rPr lang="fr-FR" dirty="0"/>
              <a:t>Illustration d’un torseur : le champ de moments</a:t>
            </a:r>
          </a:p>
        </p:txBody>
      </p:sp>
      <p:sp>
        <p:nvSpPr>
          <p:cNvPr id="21" name="Flèche : haut 20">
            <a:extLst>
              <a:ext uri="{FF2B5EF4-FFF2-40B4-BE49-F238E27FC236}">
                <a16:creationId xmlns:a16="http://schemas.microsoft.com/office/drawing/2014/main" id="{74D6AD17-7210-4F86-B300-8F366B08B980}"/>
              </a:ext>
            </a:extLst>
          </p:cNvPr>
          <p:cNvSpPr/>
          <p:nvPr/>
        </p:nvSpPr>
        <p:spPr>
          <a:xfrm>
            <a:off x="2945134" y="4110322"/>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3" name="Flèche : haut 22">
            <a:extLst>
              <a:ext uri="{FF2B5EF4-FFF2-40B4-BE49-F238E27FC236}">
                <a16:creationId xmlns:a16="http://schemas.microsoft.com/office/drawing/2014/main" id="{5A1DA72E-4B7C-420F-AF97-2BDE653BE318}"/>
              </a:ext>
            </a:extLst>
          </p:cNvPr>
          <p:cNvSpPr/>
          <p:nvPr/>
        </p:nvSpPr>
        <p:spPr>
          <a:xfrm>
            <a:off x="4321757" y="4593234"/>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9" name="ZoneTexte 28">
                <a:extLst>
                  <a:ext uri="{FF2B5EF4-FFF2-40B4-BE49-F238E27FC236}">
                    <a16:creationId xmlns:a16="http://schemas.microsoft.com/office/drawing/2014/main" id="{9568E772-35D7-4F63-9291-6DBFDF4569AD}"/>
                  </a:ext>
                </a:extLst>
              </p:cNvPr>
              <p:cNvSpPr txBox="1"/>
              <p:nvPr/>
            </p:nvSpPr>
            <p:spPr>
              <a:xfrm>
                <a:off x="2898495" y="3969022"/>
                <a:ext cx="522514"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7A209"/>
                              </a:solidFill>
                              <a:latin typeface="Cambria Math" panose="02040503050406030204" pitchFamily="18" charset="0"/>
                            </a:rPr>
                          </m:ctrlPr>
                        </m:accPr>
                        <m:e>
                          <m:r>
                            <a:rPr lang="fr-FR" b="1" i="1" smtClean="0">
                              <a:solidFill>
                                <a:srgbClr val="F7A209"/>
                              </a:solidFill>
                              <a:latin typeface="Cambria Math" panose="02040503050406030204" pitchFamily="18" charset="0"/>
                            </a:rPr>
                            <m:t>𝑹</m:t>
                          </m:r>
                        </m:e>
                      </m:acc>
                    </m:oMath>
                  </m:oMathPara>
                </a14:m>
                <a:endParaRPr lang="fr-FR" b="1" dirty="0">
                  <a:solidFill>
                    <a:srgbClr val="F7A209"/>
                  </a:solidFill>
                </a:endParaRPr>
              </a:p>
            </p:txBody>
          </p:sp>
        </mc:Choice>
        <mc:Fallback xmlns="">
          <p:sp>
            <p:nvSpPr>
              <p:cNvPr id="29" name="ZoneTexte 28">
                <a:extLst>
                  <a:ext uri="{FF2B5EF4-FFF2-40B4-BE49-F238E27FC236}">
                    <a16:creationId xmlns:a16="http://schemas.microsoft.com/office/drawing/2014/main" xmlns:a14="http://schemas.microsoft.com/office/drawing/2010/main" xmlns="" id="{9568E772-35D7-4F63-9291-6DBFDF4569AD}"/>
                  </a:ext>
                </a:extLst>
              </p:cNvPr>
              <p:cNvSpPr txBox="1">
                <a:spLocks noRot="1" noChangeAspect="1" noMove="1" noResize="1" noEditPoints="1" noAdjustHandles="1" noChangeArrowheads="1" noChangeShapeType="1" noTextEdit="1"/>
              </p:cNvSpPr>
              <p:nvPr/>
            </p:nvSpPr>
            <p:spPr>
              <a:xfrm>
                <a:off x="2898495" y="3969022"/>
                <a:ext cx="522514" cy="402931"/>
              </a:xfrm>
              <a:prstGeom prst="rect">
                <a:avLst/>
              </a:prstGeom>
              <a:blipFill rotWithShape="0">
                <a:blip r:embed="rId2"/>
                <a:stretch>
                  <a:fillRect/>
                </a:stretch>
              </a:blipFill>
            </p:spPr>
            <p:txBody>
              <a:bodyPr/>
              <a:lstStyle/>
              <a:p>
                <a:r>
                  <a:rPr lang="fr-FR">
                    <a:noFill/>
                  </a:rPr>
                  <a:t> </a:t>
                </a:r>
              </a:p>
            </p:txBody>
          </p:sp>
        </mc:Fallback>
      </mc:AlternateContent>
      <p:cxnSp>
        <p:nvCxnSpPr>
          <p:cNvPr id="5" name="Connecteur droit avec flèche 4">
            <a:extLst>
              <a:ext uri="{FF2B5EF4-FFF2-40B4-BE49-F238E27FC236}">
                <a16:creationId xmlns:a16="http://schemas.microsoft.com/office/drawing/2014/main" id="{9A82C0F6-5C9D-4314-9D0E-F1DA06D2FE84}"/>
              </a:ext>
            </a:extLst>
          </p:cNvPr>
          <p:cNvCxnSpPr>
            <a:cxnSpLocks/>
          </p:cNvCxnSpPr>
          <p:nvPr/>
        </p:nvCxnSpPr>
        <p:spPr>
          <a:xfrm flipV="1">
            <a:off x="1464813" y="3319951"/>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4A3303CA-B2EE-4400-9580-260677ABBD46}"/>
                  </a:ext>
                </a:extLst>
              </p:cNvPr>
              <p:cNvSpPr txBox="1"/>
              <p:nvPr/>
            </p:nvSpPr>
            <p:spPr>
              <a:xfrm>
                <a:off x="869904" y="2763759"/>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1">
                                  <a:lumMod val="75000"/>
                                </a:schemeClr>
                              </a:solidFill>
                              <a:latin typeface="Cambria Math" panose="02040503050406030204" pitchFamily="18" charset="0"/>
                            </a:rPr>
                          </m:ctrlPr>
                        </m:accPr>
                        <m:e>
                          <m:sSub>
                            <m:sSubPr>
                              <m:ctrlPr>
                                <a:rPr lang="fr-FR" sz="2400" b="1" i="1" smtClean="0">
                                  <a:solidFill>
                                    <a:schemeClr val="accent1">
                                      <a:lumMod val="75000"/>
                                    </a:schemeClr>
                                  </a:solidFill>
                                  <a:latin typeface="Cambria Math" panose="02040503050406030204" pitchFamily="18" charset="0"/>
                                </a:rPr>
                              </m:ctrlPr>
                            </m:sSubPr>
                            <m:e>
                              <m:r>
                                <a:rPr lang="fr-FR" sz="2400" b="1" i="1" smtClean="0">
                                  <a:solidFill>
                                    <a:schemeClr val="accent1">
                                      <a:lumMod val="75000"/>
                                    </a:schemeClr>
                                  </a:solidFill>
                                  <a:latin typeface="Cambria Math" panose="02040503050406030204" pitchFamily="18" charset="0"/>
                                </a:rPr>
                                <m:t>𝑴</m:t>
                              </m:r>
                              <m:r>
                                <a:rPr lang="fr-FR" sz="2400" b="1" i="1" smtClean="0">
                                  <a:solidFill>
                                    <a:schemeClr val="accent1">
                                      <a:lumMod val="75000"/>
                                    </a:schemeClr>
                                  </a:solidFill>
                                  <a:latin typeface="Cambria Math" panose="02040503050406030204" pitchFamily="18" charset="0"/>
                                </a:rPr>
                                <m:t>(</m:t>
                              </m:r>
                              <m:r>
                                <a:rPr lang="fr-FR" sz="2400" b="1" i="1" smtClean="0">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𝟏</m:t>
                              </m:r>
                            </m:sub>
                          </m:sSub>
                          <m:r>
                            <a:rPr lang="fr-FR" sz="2400" b="1" i="1" smtClean="0">
                              <a:solidFill>
                                <a:schemeClr val="accent1">
                                  <a:lumMod val="75000"/>
                                </a:schemeClr>
                              </a:solidFill>
                              <a:latin typeface="Cambria Math" panose="02040503050406030204" pitchFamily="18" charset="0"/>
                            </a:rPr>
                            <m:t>)</m:t>
                          </m:r>
                        </m:e>
                      </m:acc>
                    </m:oMath>
                  </m:oMathPara>
                </a14:m>
                <a:endParaRPr lang="fr-FR" sz="2400" b="1" dirty="0">
                  <a:solidFill>
                    <a:schemeClr val="accent1">
                      <a:lumMod val="75000"/>
                    </a:schemeClr>
                  </a:solidFill>
                </a:endParaRPr>
              </a:p>
            </p:txBody>
          </p:sp>
        </mc:Choice>
        <mc:Fallback xmlns="">
          <p:sp>
            <p:nvSpPr>
              <p:cNvPr id="9" name="ZoneTexte 8">
                <a:extLst>
                  <a:ext uri="{FF2B5EF4-FFF2-40B4-BE49-F238E27FC236}">
                    <a16:creationId xmlns:a16="http://schemas.microsoft.com/office/drawing/2014/main" xmlns:a14="http://schemas.microsoft.com/office/drawing/2010/main" xmlns="" id="{4A3303CA-B2EE-4400-9580-260677ABBD46}"/>
                  </a:ext>
                </a:extLst>
              </p:cNvPr>
              <p:cNvSpPr txBox="1">
                <a:spLocks noRot="1" noChangeAspect="1" noMove="1" noResize="1" noEditPoints="1" noAdjustHandles="1" noChangeArrowheads="1" noChangeShapeType="1" noTextEdit="1"/>
              </p:cNvSpPr>
              <p:nvPr/>
            </p:nvSpPr>
            <p:spPr>
              <a:xfrm>
                <a:off x="869904" y="2763759"/>
                <a:ext cx="971904" cy="518475"/>
              </a:xfrm>
              <a:prstGeom prst="rect">
                <a:avLst/>
              </a:prstGeom>
              <a:blipFill rotWithShape="0">
                <a:blip r:embed="rId3"/>
                <a:stretch>
                  <a:fillRect r="-629"/>
                </a:stretch>
              </a:blipFill>
            </p:spPr>
            <p:txBody>
              <a:bodyPr/>
              <a:lstStyle/>
              <a:p>
                <a:r>
                  <a:rPr lang="fr-FR">
                    <a:noFill/>
                  </a:rPr>
                  <a:t> </a:t>
                </a:r>
              </a:p>
            </p:txBody>
          </p:sp>
        </mc:Fallback>
      </mc:AlternateContent>
      <p:cxnSp>
        <p:nvCxnSpPr>
          <p:cNvPr id="13" name="Connecteur droit 12">
            <a:extLst>
              <a:ext uri="{FF2B5EF4-FFF2-40B4-BE49-F238E27FC236}">
                <a16:creationId xmlns:a16="http://schemas.microsoft.com/office/drawing/2014/main" id="{316BF775-9007-4A3B-A9BE-3A957DC9C7B7}"/>
              </a:ext>
            </a:extLst>
          </p:cNvPr>
          <p:cNvCxnSpPr>
            <a:cxnSpLocks/>
          </p:cNvCxnSpPr>
          <p:nvPr/>
        </p:nvCxnSpPr>
        <p:spPr>
          <a:xfrm>
            <a:off x="619996" y="4282841"/>
            <a:ext cx="5918254" cy="223069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65CAD333-201D-44E8-94E7-C41661E81057}"/>
                  </a:ext>
                </a:extLst>
              </p:cNvPr>
              <p:cNvSpPr txBox="1"/>
              <p:nvPr/>
            </p:nvSpPr>
            <p:spPr>
              <a:xfrm>
                <a:off x="1114058" y="4560764"/>
                <a:ext cx="7007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400" b="1" i="1" smtClean="0">
                              <a:solidFill>
                                <a:schemeClr val="accent1">
                                  <a:lumMod val="75000"/>
                                </a:schemeClr>
                              </a:solidFill>
                              <a:latin typeface="Cambria Math" panose="02040503050406030204" pitchFamily="18" charset="0"/>
                            </a:rPr>
                          </m:ctrlPr>
                        </m:sSubPr>
                        <m:e>
                          <m:r>
                            <a:rPr lang="fr-FR" sz="2400" b="1" i="1">
                              <a:solidFill>
                                <a:schemeClr val="accent1">
                                  <a:lumMod val="75000"/>
                                </a:schemeClr>
                              </a:solidFill>
                              <a:latin typeface="Cambria Math" panose="02040503050406030204" pitchFamily="18" charset="0"/>
                            </a:rPr>
                            <m:t>𝑨</m:t>
                          </m:r>
                        </m:e>
                        <m:sub>
                          <m:r>
                            <a:rPr lang="fr-FR" sz="2400" b="1" i="1">
                              <a:solidFill>
                                <a:schemeClr val="accent1">
                                  <a:lumMod val="75000"/>
                                </a:schemeClr>
                              </a:solidFill>
                              <a:latin typeface="Cambria Math" panose="02040503050406030204" pitchFamily="18" charset="0"/>
                            </a:rPr>
                            <m:t>𝟏</m:t>
                          </m:r>
                        </m:sub>
                      </m:sSub>
                    </m:oMath>
                  </m:oMathPara>
                </a14:m>
                <a:endParaRPr lang="fr-FR" sz="2400" b="1" i="1" dirty="0">
                  <a:solidFill>
                    <a:schemeClr val="accent1">
                      <a:lumMod val="75000"/>
                    </a:schemeClr>
                  </a:solidFill>
                  <a:latin typeface="Cambria Math" panose="02040503050406030204" pitchFamily="18" charset="0"/>
                </a:endParaRPr>
              </a:p>
            </p:txBody>
          </p:sp>
        </mc:Choice>
        <mc:Fallback xmlns="">
          <p:sp>
            <p:nvSpPr>
              <p:cNvPr id="18" name="ZoneTexte 17">
                <a:extLst>
                  <a:ext uri="{FF2B5EF4-FFF2-40B4-BE49-F238E27FC236}">
                    <a16:creationId xmlns:a16="http://schemas.microsoft.com/office/drawing/2014/main" xmlns:a14="http://schemas.microsoft.com/office/drawing/2010/main" xmlns="" id="{65CAD333-201D-44E8-94E7-C41661E81057}"/>
                  </a:ext>
                </a:extLst>
              </p:cNvPr>
              <p:cNvSpPr txBox="1">
                <a:spLocks noRot="1" noChangeAspect="1" noMove="1" noResize="1" noEditPoints="1" noAdjustHandles="1" noChangeArrowheads="1" noChangeShapeType="1" noTextEdit="1"/>
              </p:cNvSpPr>
              <p:nvPr/>
            </p:nvSpPr>
            <p:spPr>
              <a:xfrm>
                <a:off x="1114058" y="4560764"/>
                <a:ext cx="700724" cy="461665"/>
              </a:xfrm>
              <a:prstGeom prst="rect">
                <a:avLst/>
              </a:prstGeom>
              <a:blipFill rotWithShape="0">
                <a:blip r:embed="rId4"/>
                <a:stretch>
                  <a:fillRect b="-5263"/>
                </a:stretch>
              </a:blipFill>
            </p:spPr>
            <p:txBody>
              <a:bodyPr/>
              <a:lstStyle/>
              <a:p>
                <a:r>
                  <a:rPr lang="fr-FR">
                    <a:noFill/>
                  </a:rPr>
                  <a:t> </a:t>
                </a:r>
              </a:p>
            </p:txBody>
          </p:sp>
        </mc:Fallback>
      </mc:AlternateContent>
      <p:sp>
        <p:nvSpPr>
          <p:cNvPr id="3" name="Rectangle à coins arrondis 2"/>
          <p:cNvSpPr/>
          <p:nvPr/>
        </p:nvSpPr>
        <p:spPr>
          <a:xfrm>
            <a:off x="0" y="983283"/>
            <a:ext cx="2539266" cy="1304472"/>
          </a:xfrm>
          <a:prstGeom prst="wedgeRoundRectCallout">
            <a:avLst>
              <a:gd name="adj1" fmla="val -2779"/>
              <a:gd name="adj2" fmla="val 77668"/>
              <a:gd name="adj3" fmla="val 16667"/>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1">
                    <a:lumMod val="50000"/>
                  </a:schemeClr>
                </a:solidFill>
              </a:rPr>
              <a:t>Plaçons arbitrairement le 1</a:t>
            </a:r>
            <a:r>
              <a:rPr lang="fr-FR" sz="2000" b="1" baseline="30000" dirty="0">
                <a:solidFill>
                  <a:schemeClr val="accent1">
                    <a:lumMod val="50000"/>
                  </a:schemeClr>
                </a:solidFill>
              </a:rPr>
              <a:t>er</a:t>
            </a:r>
            <a:r>
              <a:rPr lang="fr-FR" sz="2000" b="1" dirty="0">
                <a:solidFill>
                  <a:schemeClr val="accent1">
                    <a:lumMod val="50000"/>
                  </a:schemeClr>
                </a:solidFill>
              </a:rPr>
              <a:t> moment et le 1</a:t>
            </a:r>
            <a:r>
              <a:rPr lang="fr-FR" sz="2000" b="1" baseline="30000" dirty="0">
                <a:solidFill>
                  <a:schemeClr val="accent1">
                    <a:lumMod val="50000"/>
                  </a:schemeClr>
                </a:solidFill>
              </a:rPr>
              <a:t>er</a:t>
            </a:r>
            <a:r>
              <a:rPr lang="fr-FR" sz="2000" b="1" dirty="0">
                <a:solidFill>
                  <a:schemeClr val="accent1">
                    <a:lumMod val="50000"/>
                  </a:schemeClr>
                </a:solidFill>
              </a:rPr>
              <a:t> point</a:t>
            </a:r>
          </a:p>
        </p:txBody>
      </p:sp>
      <mc:AlternateContent xmlns:mc="http://schemas.openxmlformats.org/markup-compatibility/2006" xmlns:a14="http://schemas.microsoft.com/office/drawing/2010/main">
        <mc:Choice Requires="a14">
          <p:sp>
            <p:nvSpPr>
              <p:cNvPr id="33" name="Rectangle à coins arrondis 32"/>
              <p:cNvSpPr/>
              <p:nvPr/>
            </p:nvSpPr>
            <p:spPr>
              <a:xfrm>
                <a:off x="2854505" y="851592"/>
                <a:ext cx="4403578" cy="893310"/>
              </a:xfrm>
              <a:prstGeom prst="wedgeRoundRectCallout">
                <a:avLst>
                  <a:gd name="adj1" fmla="val -40492"/>
                  <a:gd name="adj2" fmla="val 176386"/>
                  <a:gd name="adj3" fmla="val 16667"/>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b="1" dirty="0">
                    <a:solidFill>
                      <a:schemeClr val="accent1">
                        <a:lumMod val="50000"/>
                      </a:schemeClr>
                    </a:solidFill>
                  </a:rPr>
                  <a:t>Déterminons ensuite le moment en un autre point : </a:t>
                </a:r>
                <a14:m>
                  <m:oMath xmlns:m="http://schemas.openxmlformats.org/officeDocument/2006/math">
                    <m:acc>
                      <m:accPr>
                        <m:chr m:val="⃗"/>
                        <m:ctrlPr>
                          <a:rPr lang="fr-FR" b="1" i="1" smtClean="0">
                            <a:solidFill>
                              <a:schemeClr val="accent1">
                                <a:lumMod val="50000"/>
                              </a:schemeClr>
                            </a:solidFill>
                            <a:latin typeface="Cambria Math" panose="02040503050406030204" pitchFamily="18" charset="0"/>
                          </a:rPr>
                        </m:ctrlPr>
                      </m:accPr>
                      <m:e>
                        <m:r>
                          <a:rPr lang="fr-FR" b="1" i="1">
                            <a:solidFill>
                              <a:schemeClr val="accent1">
                                <a:lumMod val="50000"/>
                              </a:schemeClr>
                            </a:solidFill>
                            <a:latin typeface="Cambria Math" panose="02040503050406030204" pitchFamily="18" charset="0"/>
                          </a:rPr>
                          <m:t>𝑴</m:t>
                        </m:r>
                        <m:d>
                          <m:dPr>
                            <m:ctrlPr>
                              <a:rPr lang="fr-FR" b="1" i="1">
                                <a:solidFill>
                                  <a:schemeClr val="accent1">
                                    <a:lumMod val="50000"/>
                                  </a:schemeClr>
                                </a:solidFill>
                                <a:latin typeface="Cambria Math" panose="02040503050406030204" pitchFamily="18" charset="0"/>
                              </a:rPr>
                            </m:ctrlPr>
                          </m:dPr>
                          <m:e>
                            <m:sSub>
                              <m:sSubPr>
                                <m:ctrlPr>
                                  <a:rPr lang="fr-FR" b="1" i="1" smtClean="0">
                                    <a:solidFill>
                                      <a:schemeClr val="accent1">
                                        <a:lumMod val="50000"/>
                                      </a:schemeClr>
                                    </a:solidFill>
                                    <a:latin typeface="Cambria Math" panose="02040503050406030204" pitchFamily="18" charset="0"/>
                                  </a:rPr>
                                </m:ctrlPr>
                              </m:sSubPr>
                              <m:e>
                                <m:r>
                                  <a:rPr lang="fr-FR" b="1" i="1" smtClean="0">
                                    <a:solidFill>
                                      <a:schemeClr val="accent1">
                                        <a:lumMod val="50000"/>
                                      </a:schemeClr>
                                    </a:solidFill>
                                    <a:latin typeface="Cambria Math" panose="02040503050406030204" pitchFamily="18" charset="0"/>
                                  </a:rPr>
                                  <m:t>𝑨</m:t>
                                </m:r>
                              </m:e>
                              <m:sub>
                                <m:r>
                                  <a:rPr lang="fr-FR" b="1" i="1" smtClean="0">
                                    <a:solidFill>
                                      <a:schemeClr val="accent1">
                                        <a:lumMod val="50000"/>
                                      </a:schemeClr>
                                    </a:solidFill>
                                    <a:latin typeface="Cambria Math" panose="02040503050406030204" pitchFamily="18" charset="0"/>
                                  </a:rPr>
                                  <m:t>𝟐</m:t>
                                </m:r>
                              </m:sub>
                            </m:sSub>
                          </m:e>
                        </m:d>
                      </m:e>
                    </m:acc>
                    <m:r>
                      <a:rPr lang="fr-FR" b="1" i="1">
                        <a:solidFill>
                          <a:schemeClr val="accent1">
                            <a:lumMod val="50000"/>
                          </a:schemeClr>
                        </a:solidFill>
                        <a:latin typeface="Cambria Math" panose="02040503050406030204" pitchFamily="18" charset="0"/>
                      </a:rPr>
                      <m:t>=</m:t>
                    </m:r>
                    <m:acc>
                      <m:accPr>
                        <m:chr m:val="⃗"/>
                        <m:ctrlPr>
                          <a:rPr lang="fr-FR" b="1" i="1">
                            <a:solidFill>
                              <a:schemeClr val="accent1">
                                <a:lumMod val="50000"/>
                              </a:schemeClr>
                            </a:solidFill>
                            <a:latin typeface="Cambria Math" panose="02040503050406030204" pitchFamily="18" charset="0"/>
                          </a:rPr>
                        </m:ctrlPr>
                      </m:accPr>
                      <m:e>
                        <m:r>
                          <a:rPr lang="fr-FR" b="1" i="1">
                            <a:solidFill>
                              <a:schemeClr val="accent1">
                                <a:lumMod val="50000"/>
                              </a:schemeClr>
                            </a:solidFill>
                            <a:latin typeface="Cambria Math" panose="02040503050406030204" pitchFamily="18" charset="0"/>
                          </a:rPr>
                          <m:t>𝑴</m:t>
                        </m:r>
                        <m:d>
                          <m:dPr>
                            <m:ctrlPr>
                              <a:rPr lang="fr-FR" b="1" i="1">
                                <a:solidFill>
                                  <a:schemeClr val="accent1">
                                    <a:lumMod val="50000"/>
                                  </a:schemeClr>
                                </a:solidFill>
                                <a:latin typeface="Cambria Math" panose="02040503050406030204" pitchFamily="18" charset="0"/>
                              </a:rPr>
                            </m:ctrlPr>
                          </m:dPr>
                          <m:e>
                            <m:sSub>
                              <m:sSubPr>
                                <m:ctrlPr>
                                  <a:rPr lang="fr-FR" b="1" i="1">
                                    <a:solidFill>
                                      <a:schemeClr val="accent1">
                                        <a:lumMod val="50000"/>
                                      </a:schemeClr>
                                    </a:solidFill>
                                    <a:latin typeface="Cambria Math" panose="02040503050406030204" pitchFamily="18" charset="0"/>
                                  </a:rPr>
                                </m:ctrlPr>
                              </m:sSubPr>
                              <m:e>
                                <m:r>
                                  <a:rPr lang="fr-FR" b="1" i="1">
                                    <a:solidFill>
                                      <a:schemeClr val="accent1">
                                        <a:lumMod val="50000"/>
                                      </a:schemeClr>
                                    </a:solidFill>
                                    <a:latin typeface="Cambria Math" panose="02040503050406030204" pitchFamily="18" charset="0"/>
                                  </a:rPr>
                                  <m:t>𝑨</m:t>
                                </m:r>
                              </m:e>
                              <m:sub>
                                <m:r>
                                  <a:rPr lang="fr-FR" b="1" i="1" smtClean="0">
                                    <a:solidFill>
                                      <a:schemeClr val="accent1">
                                        <a:lumMod val="50000"/>
                                      </a:schemeClr>
                                    </a:solidFill>
                                    <a:latin typeface="Cambria Math" panose="02040503050406030204" pitchFamily="18" charset="0"/>
                                  </a:rPr>
                                  <m:t>𝟏</m:t>
                                </m:r>
                              </m:sub>
                            </m:sSub>
                          </m:e>
                        </m:d>
                      </m:e>
                    </m:acc>
                    <m:r>
                      <a:rPr lang="fr-FR" b="1" i="1">
                        <a:solidFill>
                          <a:schemeClr val="accent1">
                            <a:lumMod val="50000"/>
                          </a:schemeClr>
                        </a:solidFill>
                        <a:latin typeface="Cambria Math" panose="02040503050406030204" pitchFamily="18" charset="0"/>
                      </a:rPr>
                      <m:t>+</m:t>
                    </m:r>
                    <m:acc>
                      <m:accPr>
                        <m:chr m:val="⃗"/>
                        <m:ctrlPr>
                          <a:rPr lang="fr-FR" b="1" i="1">
                            <a:solidFill>
                              <a:schemeClr val="accent1">
                                <a:lumMod val="50000"/>
                              </a:schemeClr>
                            </a:solidFill>
                            <a:latin typeface="Cambria Math" panose="02040503050406030204" pitchFamily="18" charset="0"/>
                            <a:ea typeface="Cambria Math" panose="02040503050406030204" pitchFamily="18" charset="0"/>
                          </a:rPr>
                        </m:ctrlPr>
                      </m:accPr>
                      <m:e>
                        <m:r>
                          <a:rPr lang="fr-FR" b="1" i="1">
                            <a:solidFill>
                              <a:schemeClr val="accent1">
                                <a:lumMod val="50000"/>
                              </a:schemeClr>
                            </a:solidFill>
                            <a:latin typeface="Cambria Math" panose="02040503050406030204" pitchFamily="18" charset="0"/>
                            <a:ea typeface="Cambria Math" panose="02040503050406030204" pitchFamily="18" charset="0"/>
                          </a:rPr>
                          <m:t>𝑹</m:t>
                        </m:r>
                      </m:e>
                    </m:acc>
                    <m:r>
                      <a:rPr lang="fr-FR" b="1" i="1">
                        <a:solidFill>
                          <a:schemeClr val="accent1">
                            <a:lumMod val="50000"/>
                          </a:schemeClr>
                        </a:solidFill>
                        <a:latin typeface="Cambria Math" panose="02040503050406030204" pitchFamily="18" charset="0"/>
                        <a:ea typeface="Cambria Math" panose="02040503050406030204" pitchFamily="18" charset="0"/>
                      </a:rPr>
                      <m:t>∧</m:t>
                    </m:r>
                    <m:acc>
                      <m:accPr>
                        <m:chr m:val="⃗"/>
                        <m:ctrlPr>
                          <a:rPr lang="fr-FR" b="1" i="1">
                            <a:solidFill>
                              <a:schemeClr val="accent1">
                                <a:lumMod val="50000"/>
                              </a:schemeClr>
                            </a:solidFill>
                            <a:latin typeface="Cambria Math" panose="02040503050406030204" pitchFamily="18" charset="0"/>
                          </a:rPr>
                        </m:ctrlPr>
                      </m:accPr>
                      <m:e>
                        <m:sSub>
                          <m:sSubPr>
                            <m:ctrlPr>
                              <a:rPr lang="fr-FR" b="1" i="1">
                                <a:solidFill>
                                  <a:schemeClr val="accent1">
                                    <a:lumMod val="50000"/>
                                  </a:schemeClr>
                                </a:solidFill>
                                <a:latin typeface="Cambria Math" panose="02040503050406030204" pitchFamily="18" charset="0"/>
                              </a:rPr>
                            </m:ctrlPr>
                          </m:sSubPr>
                          <m:e>
                            <m:r>
                              <a:rPr lang="fr-FR" b="1" i="1">
                                <a:solidFill>
                                  <a:schemeClr val="accent1">
                                    <a:lumMod val="50000"/>
                                  </a:schemeClr>
                                </a:solidFill>
                                <a:latin typeface="Cambria Math" panose="02040503050406030204" pitchFamily="18" charset="0"/>
                              </a:rPr>
                              <m:t>𝑨</m:t>
                            </m:r>
                          </m:e>
                          <m:sub>
                            <m:r>
                              <a:rPr lang="fr-FR" b="1" i="1">
                                <a:solidFill>
                                  <a:schemeClr val="accent1">
                                    <a:lumMod val="50000"/>
                                  </a:schemeClr>
                                </a:solidFill>
                                <a:latin typeface="Cambria Math" panose="02040503050406030204" pitchFamily="18" charset="0"/>
                              </a:rPr>
                              <m:t>𝟏</m:t>
                            </m:r>
                          </m:sub>
                        </m:sSub>
                        <m:sSub>
                          <m:sSubPr>
                            <m:ctrlPr>
                              <a:rPr lang="fr-FR" b="1" i="1">
                                <a:solidFill>
                                  <a:schemeClr val="accent1">
                                    <a:lumMod val="50000"/>
                                  </a:schemeClr>
                                </a:solidFill>
                                <a:latin typeface="Cambria Math" panose="02040503050406030204" pitchFamily="18" charset="0"/>
                              </a:rPr>
                            </m:ctrlPr>
                          </m:sSubPr>
                          <m:e>
                            <m:r>
                              <a:rPr lang="fr-FR" b="1" i="1">
                                <a:solidFill>
                                  <a:schemeClr val="accent1">
                                    <a:lumMod val="50000"/>
                                  </a:schemeClr>
                                </a:solidFill>
                                <a:latin typeface="Cambria Math" panose="02040503050406030204" pitchFamily="18" charset="0"/>
                              </a:rPr>
                              <m:t>𝑨</m:t>
                            </m:r>
                          </m:e>
                          <m:sub>
                            <m:r>
                              <a:rPr lang="fr-FR" b="1" i="1">
                                <a:solidFill>
                                  <a:schemeClr val="accent1">
                                    <a:lumMod val="50000"/>
                                  </a:schemeClr>
                                </a:solidFill>
                                <a:latin typeface="Cambria Math" panose="02040503050406030204" pitchFamily="18" charset="0"/>
                              </a:rPr>
                              <m:t>𝟐</m:t>
                            </m:r>
                          </m:sub>
                        </m:sSub>
                      </m:e>
                    </m:acc>
                  </m:oMath>
                </a14:m>
                <a:endParaRPr lang="fr-FR" b="1" dirty="0">
                  <a:solidFill>
                    <a:schemeClr val="accent1">
                      <a:lumMod val="50000"/>
                    </a:schemeClr>
                  </a:solidFill>
                </a:endParaRPr>
              </a:p>
            </p:txBody>
          </p:sp>
        </mc:Choice>
        <mc:Fallback xmlns="">
          <p:sp>
            <p:nvSpPr>
              <p:cNvPr id="33" name="Rectangle à coins arrondis 32"/>
              <p:cNvSpPr>
                <a:spLocks noRot="1" noChangeAspect="1" noMove="1" noResize="1" noEditPoints="1" noAdjustHandles="1" noChangeArrowheads="1" noChangeShapeType="1" noTextEdit="1"/>
              </p:cNvSpPr>
              <p:nvPr/>
            </p:nvSpPr>
            <p:spPr>
              <a:xfrm>
                <a:off x="2854505" y="851592"/>
                <a:ext cx="4403578" cy="893310"/>
              </a:xfrm>
              <a:prstGeom prst="wedgeRoundRectCallout">
                <a:avLst>
                  <a:gd name="adj1" fmla="val -40492"/>
                  <a:gd name="adj2" fmla="val 176386"/>
                  <a:gd name="adj3" fmla="val 16667"/>
                </a:avLst>
              </a:prstGeom>
              <a:blipFill rotWithShape="0">
                <a:blip r:embed="rId5"/>
                <a:stretch>
                  <a:fillRect/>
                </a:stretch>
              </a:blipFill>
              <a:ln w="28575">
                <a:solidFill>
                  <a:schemeClr val="accent1">
                    <a:lumMod val="50000"/>
                  </a:schemeClr>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ZoneTexte 40">
                <a:extLst>
                  <a:ext uri="{FF2B5EF4-FFF2-40B4-BE49-F238E27FC236}">
                    <a16:creationId xmlns:a16="http://schemas.microsoft.com/office/drawing/2014/main" id="{65CAD333-201D-44E8-94E7-C41661E81057}"/>
                  </a:ext>
                </a:extLst>
              </p:cNvPr>
              <p:cNvSpPr txBox="1"/>
              <p:nvPr/>
            </p:nvSpPr>
            <p:spPr>
              <a:xfrm>
                <a:off x="1848780" y="4797386"/>
                <a:ext cx="7007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400" b="1" i="1" smtClean="0">
                              <a:solidFill>
                                <a:schemeClr val="accent1">
                                  <a:lumMod val="75000"/>
                                </a:schemeClr>
                              </a:solidFill>
                              <a:latin typeface="Cambria Math" panose="02040503050406030204" pitchFamily="18" charset="0"/>
                            </a:rPr>
                          </m:ctrlPr>
                        </m:sSubPr>
                        <m:e>
                          <m:r>
                            <a:rPr lang="fr-FR" sz="2400" b="1" i="1">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𝟐</m:t>
                          </m:r>
                        </m:sub>
                      </m:sSub>
                    </m:oMath>
                  </m:oMathPara>
                </a14:m>
                <a:endParaRPr lang="fr-FR" sz="2400" b="1" i="1" dirty="0">
                  <a:solidFill>
                    <a:schemeClr val="accent1">
                      <a:lumMod val="75000"/>
                    </a:schemeClr>
                  </a:solidFill>
                  <a:latin typeface="Cambria Math" panose="02040503050406030204" pitchFamily="18" charset="0"/>
                </a:endParaRPr>
              </a:p>
            </p:txBody>
          </p:sp>
        </mc:Choice>
        <mc:Fallback xmlns="">
          <p:sp>
            <p:nvSpPr>
              <p:cNvPr id="41" name="ZoneTexte 40">
                <a:extLst>
                  <a:ext uri="{FF2B5EF4-FFF2-40B4-BE49-F238E27FC236}">
                    <a16:creationId xmlns:a16="http://schemas.microsoft.com/office/drawing/2014/main" xmlns:a14="http://schemas.microsoft.com/office/drawing/2010/main" xmlns="" id="{65CAD333-201D-44E8-94E7-C41661E81057}"/>
                  </a:ext>
                </a:extLst>
              </p:cNvPr>
              <p:cNvSpPr txBox="1">
                <a:spLocks noRot="1" noChangeAspect="1" noMove="1" noResize="1" noEditPoints="1" noAdjustHandles="1" noChangeArrowheads="1" noChangeShapeType="1" noTextEdit="1"/>
              </p:cNvSpPr>
              <p:nvPr/>
            </p:nvSpPr>
            <p:spPr>
              <a:xfrm>
                <a:off x="1848780" y="4797386"/>
                <a:ext cx="700724" cy="461665"/>
              </a:xfrm>
              <a:prstGeom prst="rect">
                <a:avLst/>
              </a:prstGeom>
              <a:blipFill rotWithShape="0">
                <a:blip r:embed="rId6"/>
                <a:stretch>
                  <a:fillRect b="-394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ZoneTexte 21"/>
              <p:cNvSpPr txBox="1"/>
              <p:nvPr/>
            </p:nvSpPr>
            <p:spPr>
              <a:xfrm>
                <a:off x="1386169" y="4241110"/>
                <a:ext cx="1401224" cy="4037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F0000"/>
                              </a:solidFill>
                              <a:latin typeface="Cambria Math" panose="02040503050406030204" pitchFamily="18" charset="0"/>
                              <a:ea typeface="Cambria Math" panose="02040503050406030204" pitchFamily="18" charset="0"/>
                            </a:rPr>
                          </m:ctrlPr>
                        </m:accPr>
                        <m:e>
                          <m:r>
                            <a:rPr lang="fr-FR" b="1" i="1">
                              <a:solidFill>
                                <a:srgbClr val="FF0000"/>
                              </a:solidFill>
                              <a:latin typeface="Cambria Math" panose="02040503050406030204" pitchFamily="18" charset="0"/>
                              <a:ea typeface="Cambria Math" panose="02040503050406030204" pitchFamily="18" charset="0"/>
                            </a:rPr>
                            <m:t>𝑹</m:t>
                          </m:r>
                        </m:e>
                      </m:acc>
                      <m:r>
                        <a:rPr lang="fr-FR" b="1" i="1">
                          <a:solidFill>
                            <a:srgbClr val="FF0000"/>
                          </a:solidFill>
                          <a:latin typeface="Cambria Math" panose="02040503050406030204" pitchFamily="18" charset="0"/>
                          <a:ea typeface="Cambria Math" panose="02040503050406030204" pitchFamily="18" charset="0"/>
                        </a:rPr>
                        <m:t>∧</m:t>
                      </m:r>
                      <m:acc>
                        <m:accPr>
                          <m:chr m:val="⃗"/>
                          <m:ctrlPr>
                            <a:rPr lang="fr-FR" b="1" i="1">
                              <a:solidFill>
                                <a:srgbClr val="FF0000"/>
                              </a:solidFill>
                              <a:latin typeface="Cambria Math" panose="02040503050406030204" pitchFamily="18" charset="0"/>
                            </a:rPr>
                          </m:ctrlPr>
                        </m:accPr>
                        <m:e>
                          <m:sSub>
                            <m:sSubPr>
                              <m:ctrlPr>
                                <a:rPr lang="fr-FR" b="1" i="1">
                                  <a:solidFill>
                                    <a:srgbClr val="FF0000"/>
                                  </a:solidFill>
                                  <a:latin typeface="Cambria Math" panose="02040503050406030204" pitchFamily="18" charset="0"/>
                                </a:rPr>
                              </m:ctrlPr>
                            </m:sSubPr>
                            <m:e>
                              <m:r>
                                <a:rPr lang="fr-FR" b="1" i="1">
                                  <a:solidFill>
                                    <a:srgbClr val="FF0000"/>
                                  </a:solidFill>
                                  <a:latin typeface="Cambria Math" panose="02040503050406030204" pitchFamily="18" charset="0"/>
                                </a:rPr>
                                <m:t>𝑨</m:t>
                              </m:r>
                            </m:e>
                            <m:sub>
                              <m:r>
                                <a:rPr lang="fr-FR" b="1" i="1">
                                  <a:solidFill>
                                    <a:srgbClr val="FF0000"/>
                                  </a:solidFill>
                                  <a:latin typeface="Cambria Math" panose="02040503050406030204" pitchFamily="18" charset="0"/>
                                </a:rPr>
                                <m:t>𝟏</m:t>
                              </m:r>
                            </m:sub>
                          </m:sSub>
                          <m:sSub>
                            <m:sSubPr>
                              <m:ctrlPr>
                                <a:rPr lang="fr-FR" b="1" i="1">
                                  <a:solidFill>
                                    <a:srgbClr val="FF0000"/>
                                  </a:solidFill>
                                  <a:latin typeface="Cambria Math" panose="02040503050406030204" pitchFamily="18" charset="0"/>
                                </a:rPr>
                              </m:ctrlPr>
                            </m:sSubPr>
                            <m:e>
                              <m:r>
                                <a:rPr lang="fr-FR" b="1" i="1">
                                  <a:solidFill>
                                    <a:srgbClr val="FF0000"/>
                                  </a:solidFill>
                                  <a:latin typeface="Cambria Math" panose="02040503050406030204" pitchFamily="18" charset="0"/>
                                </a:rPr>
                                <m:t>𝑨</m:t>
                              </m:r>
                            </m:e>
                            <m:sub>
                              <m:r>
                                <a:rPr lang="fr-FR" b="1" i="1">
                                  <a:solidFill>
                                    <a:srgbClr val="FF0000"/>
                                  </a:solidFill>
                                  <a:latin typeface="Cambria Math" panose="02040503050406030204" pitchFamily="18" charset="0"/>
                                </a:rPr>
                                <m:t>𝟐</m:t>
                              </m:r>
                            </m:sub>
                          </m:sSub>
                        </m:e>
                      </m:acc>
                    </m:oMath>
                  </m:oMathPara>
                </a14:m>
                <a:endParaRPr lang="fr-FR" dirty="0">
                  <a:solidFill>
                    <a:srgbClr val="FF0000"/>
                  </a:solidFill>
                </a:endParaRPr>
              </a:p>
            </p:txBody>
          </p:sp>
        </mc:Choice>
        <mc:Fallback xmlns="">
          <p:sp>
            <p:nvSpPr>
              <p:cNvPr id="22" name="ZoneTexte 21"/>
              <p:cNvSpPr txBox="1">
                <a:spLocks noRot="1" noChangeAspect="1" noMove="1" noResize="1" noEditPoints="1" noAdjustHandles="1" noChangeArrowheads="1" noChangeShapeType="1" noTextEdit="1"/>
              </p:cNvSpPr>
              <p:nvPr/>
            </p:nvSpPr>
            <p:spPr>
              <a:xfrm>
                <a:off x="1386169" y="4241110"/>
                <a:ext cx="1401224" cy="403765"/>
              </a:xfrm>
              <a:prstGeom prst="rect">
                <a:avLst/>
              </a:prstGeom>
              <a:blipFill rotWithShape="0">
                <a:blip r:embed="rId8"/>
                <a:stretch>
                  <a:fillRect/>
                </a:stretch>
              </a:blipFill>
            </p:spPr>
            <p:txBody>
              <a:bodyPr/>
              <a:lstStyle/>
              <a:p>
                <a:r>
                  <a:rPr lang="fr-FR">
                    <a:noFill/>
                  </a:rPr>
                  <a:t> </a:t>
                </a:r>
              </a:p>
            </p:txBody>
          </p:sp>
        </mc:Fallback>
      </mc:AlternateContent>
      <p:cxnSp>
        <p:nvCxnSpPr>
          <p:cNvPr id="30" name="Connecteur droit avec flèche 29"/>
          <p:cNvCxnSpPr/>
          <p:nvPr/>
        </p:nvCxnSpPr>
        <p:spPr>
          <a:xfrm flipV="1">
            <a:off x="2995534" y="3139593"/>
            <a:ext cx="1525280" cy="2044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ZoneTexte 50">
                <a:extLst>
                  <a:ext uri="{FF2B5EF4-FFF2-40B4-BE49-F238E27FC236}">
                    <a16:creationId xmlns:a16="http://schemas.microsoft.com/office/drawing/2014/main" id="{65CAD333-201D-44E8-94E7-C41661E81057}"/>
                  </a:ext>
                </a:extLst>
              </p:cNvPr>
              <p:cNvSpPr txBox="1"/>
              <p:nvPr/>
            </p:nvSpPr>
            <p:spPr>
              <a:xfrm>
                <a:off x="2736676" y="5130460"/>
                <a:ext cx="700724" cy="461665"/>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a:latin typeface="Cambria Math" panose="02040503050406030204" pitchFamily="18" charset="0"/>
                            </a:rPr>
                            <m:t>𝑨</m:t>
                          </m:r>
                        </m:e>
                        <m:sub>
                          <m:r>
                            <a:rPr lang="fr-FR">
                              <a:latin typeface="Cambria Math" panose="02040503050406030204" pitchFamily="18" charset="0"/>
                            </a:rPr>
                            <m:t>𝟑</m:t>
                          </m:r>
                        </m:sub>
                      </m:sSub>
                    </m:oMath>
                  </m:oMathPara>
                </a14:m>
                <a:endParaRPr lang="fr-FR" dirty="0"/>
              </a:p>
            </p:txBody>
          </p:sp>
        </mc:Choice>
        <mc:Fallback xmlns="">
          <p:sp>
            <p:nvSpPr>
              <p:cNvPr id="51" name="ZoneTexte 50">
                <a:extLst>
                  <a:ext uri="{FF2B5EF4-FFF2-40B4-BE49-F238E27FC236}">
                    <a16:creationId xmlns:a16="http://schemas.microsoft.com/office/drawing/2014/main" xmlns:a14="http://schemas.microsoft.com/office/drawing/2010/main" xmlns="" id="{65CAD333-201D-44E8-94E7-C41661E81057}"/>
                  </a:ext>
                </a:extLst>
              </p:cNvPr>
              <p:cNvSpPr txBox="1">
                <a:spLocks noRot="1" noChangeAspect="1" noMove="1" noResize="1" noEditPoints="1" noAdjustHandles="1" noChangeArrowheads="1" noChangeShapeType="1" noTextEdit="1"/>
              </p:cNvSpPr>
              <p:nvPr/>
            </p:nvSpPr>
            <p:spPr>
              <a:xfrm>
                <a:off x="2736676" y="5130460"/>
                <a:ext cx="700724" cy="461665"/>
              </a:xfrm>
              <a:prstGeom prst="rect">
                <a:avLst/>
              </a:prstGeom>
              <a:blipFill rotWithShape="0">
                <a:blip r:embed="rId10"/>
                <a:stretch>
                  <a:fillRect b="-5333"/>
                </a:stretch>
              </a:blipFill>
            </p:spPr>
            <p:txBody>
              <a:bodyPr/>
              <a:lstStyle/>
              <a:p>
                <a:r>
                  <a:rPr lang="fr-FR">
                    <a:noFill/>
                  </a:rPr>
                  <a:t> </a:t>
                </a:r>
              </a:p>
            </p:txBody>
          </p:sp>
        </mc:Fallback>
      </mc:AlternateContent>
      <p:cxnSp>
        <p:nvCxnSpPr>
          <p:cNvPr id="32" name="Connecteur droit 31"/>
          <p:cNvCxnSpPr/>
          <p:nvPr/>
        </p:nvCxnSpPr>
        <p:spPr>
          <a:xfrm flipV="1">
            <a:off x="1447440" y="4294153"/>
            <a:ext cx="6403950" cy="2867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flipV="1">
            <a:off x="3008971" y="4453354"/>
            <a:ext cx="1275978" cy="698304"/>
          </a:xfrm>
          <a:prstGeom prst="straightConnector1">
            <a:avLst/>
          </a:prstGeom>
          <a:ln w="41275" cmpd="sng">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e 9"/>
          <p:cNvGrpSpPr/>
          <p:nvPr/>
        </p:nvGrpSpPr>
        <p:grpSpPr>
          <a:xfrm>
            <a:off x="2142164" y="2681370"/>
            <a:ext cx="1093671" cy="2158803"/>
            <a:chOff x="2065792" y="2118631"/>
            <a:chExt cx="1093671" cy="2158803"/>
          </a:xfrm>
        </p:grpSpPr>
        <p:cxnSp>
          <p:nvCxnSpPr>
            <p:cNvPr id="57" name="Connecteur droit avec flèche 56"/>
            <p:cNvCxnSpPr/>
            <p:nvPr/>
          </p:nvCxnSpPr>
          <p:spPr>
            <a:xfrm flipV="1">
              <a:off x="2065792" y="2684164"/>
              <a:ext cx="755987" cy="159327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ZoneTexte 48">
                  <a:extLst>
                    <a:ext uri="{FF2B5EF4-FFF2-40B4-BE49-F238E27FC236}">
                      <a16:creationId xmlns:a16="http://schemas.microsoft.com/office/drawing/2014/main" id="{4A3303CA-B2EE-4400-9580-260677ABBD46}"/>
                    </a:ext>
                  </a:extLst>
                </p:cNvPr>
                <p:cNvSpPr txBox="1"/>
                <p:nvPr/>
              </p:nvSpPr>
              <p:spPr>
                <a:xfrm>
                  <a:off x="2187559" y="2118631"/>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1">
                                    <a:lumMod val="75000"/>
                                  </a:schemeClr>
                                </a:solidFill>
                                <a:latin typeface="Cambria Math" panose="02040503050406030204" pitchFamily="18" charset="0"/>
                              </a:rPr>
                            </m:ctrlPr>
                          </m:accPr>
                          <m:e>
                            <m:sSub>
                              <m:sSubPr>
                                <m:ctrlPr>
                                  <a:rPr lang="fr-FR" sz="2400" b="1" i="1" smtClean="0">
                                    <a:solidFill>
                                      <a:schemeClr val="accent1">
                                        <a:lumMod val="75000"/>
                                      </a:schemeClr>
                                    </a:solidFill>
                                    <a:latin typeface="Cambria Math" panose="02040503050406030204" pitchFamily="18" charset="0"/>
                                  </a:rPr>
                                </m:ctrlPr>
                              </m:sSubPr>
                              <m:e>
                                <m:r>
                                  <a:rPr lang="fr-FR" sz="2400" b="1" i="1" smtClean="0">
                                    <a:solidFill>
                                      <a:schemeClr val="accent1">
                                        <a:lumMod val="75000"/>
                                      </a:schemeClr>
                                    </a:solidFill>
                                    <a:latin typeface="Cambria Math" panose="02040503050406030204" pitchFamily="18" charset="0"/>
                                  </a:rPr>
                                  <m:t>𝑴</m:t>
                                </m:r>
                                <m:r>
                                  <a:rPr lang="fr-FR" sz="2400" b="1" i="1" smtClean="0">
                                    <a:solidFill>
                                      <a:schemeClr val="accent1">
                                        <a:lumMod val="75000"/>
                                      </a:schemeClr>
                                    </a:solidFill>
                                    <a:latin typeface="Cambria Math" panose="02040503050406030204" pitchFamily="18" charset="0"/>
                                  </a:rPr>
                                  <m:t>(</m:t>
                                </m:r>
                                <m:r>
                                  <a:rPr lang="fr-FR" sz="2400" b="1" i="1" smtClean="0">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𝟐</m:t>
                                </m:r>
                              </m:sub>
                            </m:sSub>
                            <m:r>
                              <a:rPr lang="fr-FR" sz="2400" b="1" i="1" smtClean="0">
                                <a:solidFill>
                                  <a:schemeClr val="accent1">
                                    <a:lumMod val="75000"/>
                                  </a:schemeClr>
                                </a:solidFill>
                                <a:latin typeface="Cambria Math" panose="02040503050406030204" pitchFamily="18" charset="0"/>
                              </a:rPr>
                              <m:t>)</m:t>
                            </m:r>
                          </m:e>
                        </m:acc>
                      </m:oMath>
                    </m:oMathPara>
                  </a14:m>
                  <a:endParaRPr lang="fr-FR" sz="2400" b="1" dirty="0">
                    <a:solidFill>
                      <a:schemeClr val="accent1">
                        <a:lumMod val="75000"/>
                      </a:schemeClr>
                    </a:solidFill>
                  </a:endParaRPr>
                </a:p>
              </p:txBody>
            </p:sp>
          </mc:Choice>
          <mc:Fallback xmlns="">
            <p:sp>
              <p:nvSpPr>
                <p:cNvPr id="49" name="ZoneTexte 48">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2187559" y="2118631"/>
                  <a:ext cx="971904" cy="518475"/>
                </a:xfrm>
                <a:prstGeom prst="rect">
                  <a:avLst/>
                </a:prstGeom>
                <a:blipFill rotWithShape="0">
                  <a:blip r:embed="rId11"/>
                  <a:stretch>
                    <a:fillRect/>
                  </a:stretch>
                </a:blipFill>
              </p:spPr>
              <p:txBody>
                <a:bodyPr/>
                <a:lstStyle/>
                <a:p>
                  <a:r>
                    <a:rPr lang="fr-FR">
                      <a:noFill/>
                    </a:rPr>
                    <a:t> </a:t>
                  </a:r>
                </a:p>
              </p:txBody>
            </p:sp>
          </mc:Fallback>
        </mc:AlternateContent>
      </p:grpSp>
      <p:grpSp>
        <p:nvGrpSpPr>
          <p:cNvPr id="11" name="Groupe 10"/>
          <p:cNvGrpSpPr/>
          <p:nvPr/>
        </p:nvGrpSpPr>
        <p:grpSpPr>
          <a:xfrm>
            <a:off x="2623008" y="3282234"/>
            <a:ext cx="1024399" cy="1283014"/>
            <a:chOff x="2623008" y="3282234"/>
            <a:chExt cx="1024399" cy="1283014"/>
          </a:xfrm>
        </p:grpSpPr>
        <mc:AlternateContent xmlns:mc="http://schemas.openxmlformats.org/markup-compatibility/2006" xmlns:a14="http://schemas.microsoft.com/office/drawing/2010/main">
          <mc:Choice Requires="a14">
            <p:sp>
              <p:nvSpPr>
                <p:cNvPr id="45" name="ZoneTexte 44">
                  <a:extLst>
                    <a:ext uri="{FF2B5EF4-FFF2-40B4-BE49-F238E27FC236}">
                      <a16:creationId xmlns:a16="http://schemas.microsoft.com/office/drawing/2014/main" id="{4A3303CA-B2EE-4400-9580-260677ABBD46}"/>
                    </a:ext>
                  </a:extLst>
                </p:cNvPr>
                <p:cNvSpPr txBox="1"/>
                <p:nvPr/>
              </p:nvSpPr>
              <p:spPr>
                <a:xfrm>
                  <a:off x="2675503" y="3583249"/>
                  <a:ext cx="971904" cy="3765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1600" b="1" i="1" smtClean="0">
                                <a:solidFill>
                                  <a:schemeClr val="tx1"/>
                                </a:solidFill>
                                <a:latin typeface="Cambria Math" panose="02040503050406030204" pitchFamily="18" charset="0"/>
                              </a:rPr>
                            </m:ctrlPr>
                          </m:accPr>
                          <m:e>
                            <m:sSub>
                              <m:sSubPr>
                                <m:ctrlPr>
                                  <a:rPr lang="fr-FR" sz="1600" b="1" i="1" smtClean="0">
                                    <a:solidFill>
                                      <a:schemeClr val="tx1"/>
                                    </a:solidFill>
                                    <a:latin typeface="Cambria Math" panose="02040503050406030204" pitchFamily="18" charset="0"/>
                                  </a:rPr>
                                </m:ctrlPr>
                              </m:sSubPr>
                              <m:e>
                                <m:r>
                                  <a:rPr lang="fr-FR" sz="1600" b="1" i="1" smtClean="0">
                                    <a:solidFill>
                                      <a:schemeClr val="tx1"/>
                                    </a:solidFill>
                                    <a:latin typeface="Cambria Math" panose="02040503050406030204" pitchFamily="18" charset="0"/>
                                  </a:rPr>
                                  <m:t>𝑴</m:t>
                                </m:r>
                                <m:r>
                                  <a:rPr lang="fr-FR" sz="1600" b="1" i="1" smtClean="0">
                                    <a:solidFill>
                                      <a:schemeClr val="tx1"/>
                                    </a:solidFill>
                                    <a:latin typeface="Cambria Math" panose="02040503050406030204" pitchFamily="18" charset="0"/>
                                  </a:rPr>
                                  <m:t>(</m:t>
                                </m:r>
                                <m:r>
                                  <a:rPr lang="fr-FR" sz="1600" b="1" i="1" smtClean="0">
                                    <a:solidFill>
                                      <a:schemeClr val="tx1"/>
                                    </a:solidFill>
                                    <a:latin typeface="Cambria Math" panose="02040503050406030204" pitchFamily="18" charset="0"/>
                                  </a:rPr>
                                  <m:t>𝑨</m:t>
                                </m:r>
                              </m:e>
                              <m:sub>
                                <m:r>
                                  <a:rPr lang="fr-FR" sz="1600" b="1" i="1" smtClean="0">
                                    <a:solidFill>
                                      <a:schemeClr val="tx1"/>
                                    </a:solidFill>
                                    <a:latin typeface="Cambria Math" panose="02040503050406030204" pitchFamily="18" charset="0"/>
                                  </a:rPr>
                                  <m:t>𝟏</m:t>
                                </m:r>
                              </m:sub>
                            </m:sSub>
                            <m:r>
                              <a:rPr lang="fr-FR" sz="1600" b="1" i="1" smtClean="0">
                                <a:solidFill>
                                  <a:schemeClr val="tx1"/>
                                </a:solidFill>
                                <a:latin typeface="Cambria Math" panose="02040503050406030204" pitchFamily="18" charset="0"/>
                              </a:rPr>
                              <m:t>)</m:t>
                            </m:r>
                          </m:e>
                        </m:acc>
                      </m:oMath>
                    </m:oMathPara>
                  </a14:m>
                  <a:endParaRPr lang="fr-FR" sz="1600" b="1" dirty="0">
                    <a:solidFill>
                      <a:schemeClr val="tx1"/>
                    </a:solidFill>
                  </a:endParaRPr>
                </a:p>
              </p:txBody>
            </p:sp>
          </mc:Choice>
          <mc:Fallback xmlns="">
            <p:sp>
              <p:nvSpPr>
                <p:cNvPr id="45" name="ZoneTexte 44">
                  <a:extLst>
                    <a:ext uri="{FF2B5EF4-FFF2-40B4-BE49-F238E27FC236}">
                      <a16:creationId xmlns:a16="http://schemas.microsoft.com/office/drawing/2014/main" xmlns:a14="http://schemas.microsoft.com/office/drawing/2010/main" xmlns="" id="{4A3303CA-B2EE-4400-9580-260677ABBD46}"/>
                    </a:ext>
                  </a:extLst>
                </p:cNvPr>
                <p:cNvSpPr txBox="1">
                  <a:spLocks noRot="1" noChangeAspect="1" noMove="1" noResize="1" noEditPoints="1" noAdjustHandles="1" noChangeArrowheads="1" noChangeShapeType="1" noTextEdit="1"/>
                </p:cNvSpPr>
                <p:nvPr/>
              </p:nvSpPr>
              <p:spPr>
                <a:xfrm>
                  <a:off x="2675503" y="3583249"/>
                  <a:ext cx="971904" cy="376513"/>
                </a:xfrm>
                <a:prstGeom prst="rect">
                  <a:avLst/>
                </a:prstGeom>
                <a:blipFill rotWithShape="0">
                  <a:blip r:embed="rId7"/>
                  <a:stretch>
                    <a:fillRect b="-9677"/>
                  </a:stretch>
                </a:blipFill>
              </p:spPr>
              <p:txBody>
                <a:bodyPr/>
                <a:lstStyle/>
                <a:p>
                  <a:r>
                    <a:rPr lang="fr-FR">
                      <a:noFill/>
                    </a:rPr>
                    <a:t> </a:t>
                  </a:r>
                </a:p>
              </p:txBody>
            </p:sp>
          </mc:Fallback>
        </mc:AlternateContent>
        <p:cxnSp>
          <p:nvCxnSpPr>
            <p:cNvPr id="72" name="Connecteur droit avec flèche 71">
              <a:extLst>
                <a:ext uri="{FF2B5EF4-FFF2-40B4-BE49-F238E27FC236}">
                  <a16:creationId xmlns:a16="http://schemas.microsoft.com/office/drawing/2014/main" id="{9A82C0F6-5C9D-4314-9D0E-F1DA06D2FE84}"/>
                </a:ext>
              </a:extLst>
            </p:cNvPr>
            <p:cNvCxnSpPr>
              <a:cxnSpLocks/>
            </p:cNvCxnSpPr>
            <p:nvPr/>
          </p:nvCxnSpPr>
          <p:spPr>
            <a:xfrm flipV="1">
              <a:off x="2623008" y="3282234"/>
              <a:ext cx="275487" cy="128301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4" name="Connecteur droit avec flèche 93">
            <a:extLst>
              <a:ext uri="{FF2B5EF4-FFF2-40B4-BE49-F238E27FC236}">
                <a16:creationId xmlns:a16="http://schemas.microsoft.com/office/drawing/2014/main" id="{9A82C0F6-5C9D-4314-9D0E-F1DA06D2FE84}"/>
              </a:ext>
            </a:extLst>
          </p:cNvPr>
          <p:cNvCxnSpPr>
            <a:cxnSpLocks/>
          </p:cNvCxnSpPr>
          <p:nvPr/>
        </p:nvCxnSpPr>
        <p:spPr>
          <a:xfrm flipV="1">
            <a:off x="4250105" y="3162525"/>
            <a:ext cx="275487" cy="132549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6" name="ZoneTexte 95">
                <a:extLst>
                  <a:ext uri="{FF2B5EF4-FFF2-40B4-BE49-F238E27FC236}">
                    <a16:creationId xmlns:a16="http://schemas.microsoft.com/office/drawing/2014/main" id="{4A3303CA-B2EE-4400-9580-260677ABBD46}"/>
                  </a:ext>
                </a:extLst>
              </p:cNvPr>
              <p:cNvSpPr txBox="1"/>
              <p:nvPr/>
            </p:nvSpPr>
            <p:spPr>
              <a:xfrm>
                <a:off x="4266734" y="3558282"/>
                <a:ext cx="971904" cy="3765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1600" b="1" i="1" smtClean="0">
                              <a:solidFill>
                                <a:schemeClr val="tx1"/>
                              </a:solidFill>
                              <a:latin typeface="Cambria Math" panose="02040503050406030204" pitchFamily="18" charset="0"/>
                            </a:rPr>
                          </m:ctrlPr>
                        </m:accPr>
                        <m:e>
                          <m:sSub>
                            <m:sSubPr>
                              <m:ctrlPr>
                                <a:rPr lang="fr-FR" sz="1600" b="1" i="1" smtClean="0">
                                  <a:solidFill>
                                    <a:schemeClr val="tx1"/>
                                  </a:solidFill>
                                  <a:latin typeface="Cambria Math" panose="02040503050406030204" pitchFamily="18" charset="0"/>
                                </a:rPr>
                              </m:ctrlPr>
                            </m:sSubPr>
                            <m:e>
                              <m:r>
                                <a:rPr lang="fr-FR" sz="1600" b="1" i="1" smtClean="0">
                                  <a:solidFill>
                                    <a:schemeClr val="tx1"/>
                                  </a:solidFill>
                                  <a:latin typeface="Cambria Math" panose="02040503050406030204" pitchFamily="18" charset="0"/>
                                </a:rPr>
                                <m:t>𝑴</m:t>
                              </m:r>
                              <m:r>
                                <a:rPr lang="fr-FR" sz="1600" b="1" i="1" smtClean="0">
                                  <a:solidFill>
                                    <a:schemeClr val="tx1"/>
                                  </a:solidFill>
                                  <a:latin typeface="Cambria Math" panose="02040503050406030204" pitchFamily="18" charset="0"/>
                                </a:rPr>
                                <m:t>(</m:t>
                              </m:r>
                              <m:r>
                                <a:rPr lang="fr-FR" sz="1600" b="1" i="1" smtClean="0">
                                  <a:solidFill>
                                    <a:schemeClr val="tx1"/>
                                  </a:solidFill>
                                  <a:latin typeface="Cambria Math" panose="02040503050406030204" pitchFamily="18" charset="0"/>
                                </a:rPr>
                                <m:t>𝑨</m:t>
                              </m:r>
                            </m:e>
                            <m:sub>
                              <m:r>
                                <a:rPr lang="fr-FR" sz="1600" b="1" i="1" smtClean="0">
                                  <a:solidFill>
                                    <a:schemeClr val="tx1"/>
                                  </a:solidFill>
                                  <a:latin typeface="Cambria Math" panose="02040503050406030204" pitchFamily="18" charset="0"/>
                                </a:rPr>
                                <m:t>𝟏</m:t>
                              </m:r>
                            </m:sub>
                          </m:sSub>
                          <m:r>
                            <a:rPr lang="fr-FR" sz="1600" b="1" i="1" smtClean="0">
                              <a:solidFill>
                                <a:schemeClr val="tx1"/>
                              </a:solidFill>
                              <a:latin typeface="Cambria Math" panose="02040503050406030204" pitchFamily="18" charset="0"/>
                            </a:rPr>
                            <m:t>)</m:t>
                          </m:r>
                        </m:e>
                      </m:acc>
                    </m:oMath>
                  </m:oMathPara>
                </a14:m>
                <a:endParaRPr lang="fr-FR" sz="1600" b="1" dirty="0">
                  <a:solidFill>
                    <a:schemeClr val="tx1"/>
                  </a:solidFill>
                </a:endParaRPr>
              </a:p>
            </p:txBody>
          </p:sp>
        </mc:Choice>
        <mc:Fallback xmlns="">
          <p:sp>
            <p:nvSpPr>
              <p:cNvPr id="96" name="ZoneTexte 95">
                <a:extLst>
                  <a:ext uri="{FF2B5EF4-FFF2-40B4-BE49-F238E27FC236}">
                    <a16:creationId xmlns:a16="http://schemas.microsoft.com/office/drawing/2014/main" xmlns:a14="http://schemas.microsoft.com/office/drawing/2010/main" xmlns="" id="{4A3303CA-B2EE-4400-9580-260677ABBD46}"/>
                  </a:ext>
                </a:extLst>
              </p:cNvPr>
              <p:cNvSpPr txBox="1">
                <a:spLocks noRot="1" noChangeAspect="1" noMove="1" noResize="1" noEditPoints="1" noAdjustHandles="1" noChangeArrowheads="1" noChangeShapeType="1" noTextEdit="1"/>
              </p:cNvSpPr>
              <p:nvPr/>
            </p:nvSpPr>
            <p:spPr>
              <a:xfrm>
                <a:off x="4266734" y="3558282"/>
                <a:ext cx="971904" cy="376513"/>
              </a:xfrm>
              <a:prstGeom prst="rect">
                <a:avLst/>
              </a:prstGeom>
              <a:blipFill rotWithShape="0">
                <a:blip r:embed="rId12"/>
                <a:stretch>
                  <a:fillRect b="-1147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7" name="ZoneTexte 96"/>
              <p:cNvSpPr txBox="1"/>
              <p:nvPr/>
            </p:nvSpPr>
            <p:spPr>
              <a:xfrm>
                <a:off x="3173616" y="4868743"/>
                <a:ext cx="1401224" cy="4037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F0000"/>
                              </a:solidFill>
                              <a:latin typeface="Cambria Math" panose="02040503050406030204" pitchFamily="18" charset="0"/>
                              <a:ea typeface="Cambria Math" panose="02040503050406030204" pitchFamily="18" charset="0"/>
                            </a:rPr>
                          </m:ctrlPr>
                        </m:accPr>
                        <m:e>
                          <m:r>
                            <a:rPr lang="fr-FR" b="1" i="1">
                              <a:solidFill>
                                <a:srgbClr val="FF0000"/>
                              </a:solidFill>
                              <a:latin typeface="Cambria Math" panose="02040503050406030204" pitchFamily="18" charset="0"/>
                              <a:ea typeface="Cambria Math" panose="02040503050406030204" pitchFamily="18" charset="0"/>
                            </a:rPr>
                            <m:t>𝑹</m:t>
                          </m:r>
                        </m:e>
                      </m:acc>
                      <m:r>
                        <a:rPr lang="fr-FR" b="1" i="1">
                          <a:solidFill>
                            <a:srgbClr val="FF0000"/>
                          </a:solidFill>
                          <a:latin typeface="Cambria Math" panose="02040503050406030204" pitchFamily="18" charset="0"/>
                          <a:ea typeface="Cambria Math" panose="02040503050406030204" pitchFamily="18" charset="0"/>
                        </a:rPr>
                        <m:t>∧</m:t>
                      </m:r>
                      <m:acc>
                        <m:accPr>
                          <m:chr m:val="⃗"/>
                          <m:ctrlPr>
                            <a:rPr lang="fr-FR" b="1" i="1">
                              <a:solidFill>
                                <a:srgbClr val="FF0000"/>
                              </a:solidFill>
                              <a:latin typeface="Cambria Math" panose="02040503050406030204" pitchFamily="18" charset="0"/>
                            </a:rPr>
                          </m:ctrlPr>
                        </m:accPr>
                        <m:e>
                          <m:sSub>
                            <m:sSubPr>
                              <m:ctrlPr>
                                <a:rPr lang="fr-FR" b="1" i="1">
                                  <a:solidFill>
                                    <a:srgbClr val="FF0000"/>
                                  </a:solidFill>
                                  <a:latin typeface="Cambria Math" panose="02040503050406030204" pitchFamily="18" charset="0"/>
                                </a:rPr>
                              </m:ctrlPr>
                            </m:sSubPr>
                            <m:e>
                              <m:r>
                                <a:rPr lang="fr-FR" b="1" i="1">
                                  <a:solidFill>
                                    <a:srgbClr val="FF0000"/>
                                  </a:solidFill>
                                  <a:latin typeface="Cambria Math" panose="02040503050406030204" pitchFamily="18" charset="0"/>
                                </a:rPr>
                                <m:t>𝑨</m:t>
                              </m:r>
                            </m:e>
                            <m:sub>
                              <m:r>
                                <a:rPr lang="fr-FR" b="1" i="1">
                                  <a:solidFill>
                                    <a:srgbClr val="FF0000"/>
                                  </a:solidFill>
                                  <a:latin typeface="Cambria Math" panose="02040503050406030204" pitchFamily="18" charset="0"/>
                                </a:rPr>
                                <m:t>𝟏</m:t>
                              </m:r>
                            </m:sub>
                          </m:sSub>
                          <m:sSub>
                            <m:sSubPr>
                              <m:ctrlPr>
                                <a:rPr lang="fr-FR" b="1" i="1">
                                  <a:solidFill>
                                    <a:srgbClr val="FF0000"/>
                                  </a:solidFill>
                                  <a:latin typeface="Cambria Math" panose="02040503050406030204" pitchFamily="18" charset="0"/>
                                </a:rPr>
                              </m:ctrlPr>
                            </m:sSubPr>
                            <m:e>
                              <m:r>
                                <a:rPr lang="fr-FR" b="1" i="1">
                                  <a:solidFill>
                                    <a:srgbClr val="FF0000"/>
                                  </a:solidFill>
                                  <a:latin typeface="Cambria Math" panose="02040503050406030204" pitchFamily="18" charset="0"/>
                                </a:rPr>
                                <m:t>𝑨</m:t>
                              </m:r>
                            </m:e>
                            <m:sub>
                              <m:r>
                                <a:rPr lang="fr-FR" b="1" i="1" smtClean="0">
                                  <a:solidFill>
                                    <a:srgbClr val="FF0000"/>
                                  </a:solidFill>
                                  <a:latin typeface="Cambria Math" panose="02040503050406030204" pitchFamily="18" charset="0"/>
                                </a:rPr>
                                <m:t>𝟑</m:t>
                              </m:r>
                            </m:sub>
                          </m:sSub>
                        </m:e>
                      </m:acc>
                    </m:oMath>
                  </m:oMathPara>
                </a14:m>
                <a:endParaRPr lang="fr-FR" dirty="0">
                  <a:solidFill>
                    <a:srgbClr val="FF0000"/>
                  </a:solidFill>
                </a:endParaRPr>
              </a:p>
            </p:txBody>
          </p:sp>
        </mc:Choice>
        <mc:Fallback xmlns="">
          <p:sp>
            <p:nvSpPr>
              <p:cNvPr id="97" name="ZoneTexte 96"/>
              <p:cNvSpPr txBox="1">
                <a:spLocks noRot="1" noChangeAspect="1" noMove="1" noResize="1" noEditPoints="1" noAdjustHandles="1" noChangeArrowheads="1" noChangeShapeType="1" noTextEdit="1"/>
              </p:cNvSpPr>
              <p:nvPr/>
            </p:nvSpPr>
            <p:spPr>
              <a:xfrm>
                <a:off x="3173616" y="4868743"/>
                <a:ext cx="1401224" cy="403765"/>
              </a:xfrm>
              <a:prstGeom prst="rect">
                <a:avLst/>
              </a:prstGeom>
              <a:blipFill rotWithShape="0">
                <a:blip r:embed="rId13"/>
                <a:stretch>
                  <a:fillRect/>
                </a:stretch>
              </a:blipFill>
            </p:spPr>
            <p:txBody>
              <a:bodyPr/>
              <a:lstStyle/>
              <a:p>
                <a:r>
                  <a:rPr lang="fr-FR">
                    <a:noFill/>
                  </a:rPr>
                  <a:t> </a:t>
                </a:r>
              </a:p>
            </p:txBody>
          </p:sp>
        </mc:Fallback>
      </mc:AlternateContent>
      <p:cxnSp>
        <p:nvCxnSpPr>
          <p:cNvPr id="100" name="Connecteur droit avec flèche 99"/>
          <p:cNvCxnSpPr/>
          <p:nvPr/>
        </p:nvCxnSpPr>
        <p:spPr>
          <a:xfrm flipV="1">
            <a:off x="4367439" y="4371953"/>
            <a:ext cx="2300965" cy="1316600"/>
          </a:xfrm>
          <a:prstGeom prst="straightConnector1">
            <a:avLst/>
          </a:prstGeom>
          <a:ln w="41275" cmpd="sng">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a:extLst>
              <a:ext uri="{FF2B5EF4-FFF2-40B4-BE49-F238E27FC236}">
                <a16:creationId xmlns:a16="http://schemas.microsoft.com/office/drawing/2014/main" id="{9A82C0F6-5C9D-4314-9D0E-F1DA06D2FE84}"/>
              </a:ext>
            </a:extLst>
          </p:cNvPr>
          <p:cNvCxnSpPr>
            <a:cxnSpLocks/>
          </p:cNvCxnSpPr>
          <p:nvPr/>
        </p:nvCxnSpPr>
        <p:spPr>
          <a:xfrm flipV="1">
            <a:off x="6657801" y="3060174"/>
            <a:ext cx="275487" cy="132549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flipV="1">
            <a:off x="4369765" y="2984241"/>
            <a:ext cx="2577190" cy="2704726"/>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6" name="ZoneTexte 105"/>
              <p:cNvSpPr txBox="1"/>
              <p:nvPr/>
            </p:nvSpPr>
            <p:spPr>
              <a:xfrm>
                <a:off x="5567646" y="4871977"/>
                <a:ext cx="1401224" cy="4037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F0000"/>
                              </a:solidFill>
                              <a:latin typeface="Cambria Math" panose="02040503050406030204" pitchFamily="18" charset="0"/>
                              <a:ea typeface="Cambria Math" panose="02040503050406030204" pitchFamily="18" charset="0"/>
                            </a:rPr>
                          </m:ctrlPr>
                        </m:accPr>
                        <m:e>
                          <m:r>
                            <a:rPr lang="fr-FR" b="1" i="1">
                              <a:solidFill>
                                <a:srgbClr val="FF0000"/>
                              </a:solidFill>
                              <a:latin typeface="Cambria Math" panose="02040503050406030204" pitchFamily="18" charset="0"/>
                              <a:ea typeface="Cambria Math" panose="02040503050406030204" pitchFamily="18" charset="0"/>
                            </a:rPr>
                            <m:t>𝑹</m:t>
                          </m:r>
                        </m:e>
                      </m:acc>
                      <m:r>
                        <a:rPr lang="fr-FR" b="1" i="1">
                          <a:solidFill>
                            <a:srgbClr val="FF0000"/>
                          </a:solidFill>
                          <a:latin typeface="Cambria Math" panose="02040503050406030204" pitchFamily="18" charset="0"/>
                          <a:ea typeface="Cambria Math" panose="02040503050406030204" pitchFamily="18" charset="0"/>
                        </a:rPr>
                        <m:t>∧</m:t>
                      </m:r>
                      <m:acc>
                        <m:accPr>
                          <m:chr m:val="⃗"/>
                          <m:ctrlPr>
                            <a:rPr lang="fr-FR" b="1" i="1">
                              <a:solidFill>
                                <a:srgbClr val="FF0000"/>
                              </a:solidFill>
                              <a:latin typeface="Cambria Math" panose="02040503050406030204" pitchFamily="18" charset="0"/>
                            </a:rPr>
                          </m:ctrlPr>
                        </m:accPr>
                        <m:e>
                          <m:sSub>
                            <m:sSubPr>
                              <m:ctrlPr>
                                <a:rPr lang="fr-FR" b="1" i="1">
                                  <a:solidFill>
                                    <a:srgbClr val="FF0000"/>
                                  </a:solidFill>
                                  <a:latin typeface="Cambria Math" panose="02040503050406030204" pitchFamily="18" charset="0"/>
                                </a:rPr>
                              </m:ctrlPr>
                            </m:sSubPr>
                            <m:e>
                              <m:r>
                                <a:rPr lang="fr-FR" b="1" i="1">
                                  <a:solidFill>
                                    <a:srgbClr val="FF0000"/>
                                  </a:solidFill>
                                  <a:latin typeface="Cambria Math" panose="02040503050406030204" pitchFamily="18" charset="0"/>
                                </a:rPr>
                                <m:t>𝑨</m:t>
                              </m:r>
                            </m:e>
                            <m:sub>
                              <m:r>
                                <a:rPr lang="fr-FR" b="1" i="1">
                                  <a:solidFill>
                                    <a:srgbClr val="FF0000"/>
                                  </a:solidFill>
                                  <a:latin typeface="Cambria Math" panose="02040503050406030204" pitchFamily="18" charset="0"/>
                                </a:rPr>
                                <m:t>𝟏</m:t>
                              </m:r>
                            </m:sub>
                          </m:sSub>
                          <m:sSub>
                            <m:sSubPr>
                              <m:ctrlPr>
                                <a:rPr lang="fr-FR" b="1" i="1">
                                  <a:solidFill>
                                    <a:srgbClr val="FF0000"/>
                                  </a:solidFill>
                                  <a:latin typeface="Cambria Math" panose="02040503050406030204" pitchFamily="18" charset="0"/>
                                </a:rPr>
                              </m:ctrlPr>
                            </m:sSubPr>
                            <m:e>
                              <m:r>
                                <a:rPr lang="fr-FR" b="1" i="1">
                                  <a:solidFill>
                                    <a:srgbClr val="FF0000"/>
                                  </a:solidFill>
                                  <a:latin typeface="Cambria Math" panose="02040503050406030204" pitchFamily="18" charset="0"/>
                                </a:rPr>
                                <m:t>𝑨</m:t>
                              </m:r>
                            </m:e>
                            <m:sub>
                              <m:r>
                                <a:rPr lang="fr-FR" b="1" i="1" smtClean="0">
                                  <a:solidFill>
                                    <a:srgbClr val="FF0000"/>
                                  </a:solidFill>
                                  <a:latin typeface="Cambria Math" panose="02040503050406030204" pitchFamily="18" charset="0"/>
                                </a:rPr>
                                <m:t>𝟒</m:t>
                              </m:r>
                            </m:sub>
                          </m:sSub>
                        </m:e>
                      </m:acc>
                    </m:oMath>
                  </m:oMathPara>
                </a14:m>
                <a:endParaRPr lang="fr-FR" dirty="0">
                  <a:solidFill>
                    <a:srgbClr val="FF0000"/>
                  </a:solidFill>
                </a:endParaRPr>
              </a:p>
            </p:txBody>
          </p:sp>
        </mc:Choice>
        <mc:Fallback xmlns="">
          <p:sp>
            <p:nvSpPr>
              <p:cNvPr id="106" name="ZoneTexte 105"/>
              <p:cNvSpPr txBox="1">
                <a:spLocks noRot="1" noChangeAspect="1" noMove="1" noResize="1" noEditPoints="1" noAdjustHandles="1" noChangeArrowheads="1" noChangeShapeType="1" noTextEdit="1"/>
              </p:cNvSpPr>
              <p:nvPr/>
            </p:nvSpPr>
            <p:spPr>
              <a:xfrm>
                <a:off x="5567646" y="4871977"/>
                <a:ext cx="1401224" cy="403765"/>
              </a:xfrm>
              <a:prstGeom prst="rect">
                <a:avLst/>
              </a:prstGeom>
              <a:blipFill rotWithShape="0">
                <a:blip r:embed="rId14"/>
                <a:stretch>
                  <a:fillRect b="-15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7" name="ZoneTexte 106">
                <a:extLst>
                  <a:ext uri="{FF2B5EF4-FFF2-40B4-BE49-F238E27FC236}">
                    <a16:creationId xmlns:a16="http://schemas.microsoft.com/office/drawing/2014/main" id="{4A3303CA-B2EE-4400-9580-260677ABBD46}"/>
                  </a:ext>
                </a:extLst>
              </p:cNvPr>
              <p:cNvSpPr txBox="1"/>
              <p:nvPr/>
            </p:nvSpPr>
            <p:spPr>
              <a:xfrm>
                <a:off x="3909384" y="2628535"/>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1">
                                  <a:lumMod val="75000"/>
                                </a:schemeClr>
                              </a:solidFill>
                              <a:latin typeface="Cambria Math" panose="02040503050406030204" pitchFamily="18" charset="0"/>
                            </a:rPr>
                          </m:ctrlPr>
                        </m:accPr>
                        <m:e>
                          <m:sSub>
                            <m:sSubPr>
                              <m:ctrlPr>
                                <a:rPr lang="fr-FR" sz="2400" b="1" i="1" smtClean="0">
                                  <a:solidFill>
                                    <a:schemeClr val="accent1">
                                      <a:lumMod val="75000"/>
                                    </a:schemeClr>
                                  </a:solidFill>
                                  <a:latin typeface="Cambria Math" panose="02040503050406030204" pitchFamily="18" charset="0"/>
                                </a:rPr>
                              </m:ctrlPr>
                            </m:sSubPr>
                            <m:e>
                              <m:r>
                                <a:rPr lang="fr-FR" sz="2400" b="1" i="1" smtClean="0">
                                  <a:solidFill>
                                    <a:schemeClr val="accent1">
                                      <a:lumMod val="75000"/>
                                    </a:schemeClr>
                                  </a:solidFill>
                                  <a:latin typeface="Cambria Math" panose="02040503050406030204" pitchFamily="18" charset="0"/>
                                </a:rPr>
                                <m:t>𝑴</m:t>
                              </m:r>
                              <m:r>
                                <a:rPr lang="fr-FR" sz="2400" b="1" i="1" smtClean="0">
                                  <a:solidFill>
                                    <a:schemeClr val="accent1">
                                      <a:lumMod val="75000"/>
                                    </a:schemeClr>
                                  </a:solidFill>
                                  <a:latin typeface="Cambria Math" panose="02040503050406030204" pitchFamily="18" charset="0"/>
                                </a:rPr>
                                <m:t>(</m:t>
                              </m:r>
                              <m:r>
                                <a:rPr lang="fr-FR" sz="2400" b="1" i="1" smtClean="0">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𝟑</m:t>
                              </m:r>
                            </m:sub>
                          </m:sSub>
                          <m:r>
                            <a:rPr lang="fr-FR" sz="2400" b="1" i="1" smtClean="0">
                              <a:solidFill>
                                <a:schemeClr val="accent1">
                                  <a:lumMod val="75000"/>
                                </a:schemeClr>
                              </a:solidFill>
                              <a:latin typeface="Cambria Math" panose="02040503050406030204" pitchFamily="18" charset="0"/>
                            </a:rPr>
                            <m:t>)</m:t>
                          </m:r>
                        </m:e>
                      </m:acc>
                    </m:oMath>
                  </m:oMathPara>
                </a14:m>
                <a:endParaRPr lang="fr-FR" sz="2400" b="1" dirty="0">
                  <a:solidFill>
                    <a:schemeClr val="accent1">
                      <a:lumMod val="75000"/>
                    </a:schemeClr>
                  </a:solidFill>
                </a:endParaRPr>
              </a:p>
            </p:txBody>
          </p:sp>
        </mc:Choice>
        <mc:Fallback xmlns="">
          <p:sp>
            <p:nvSpPr>
              <p:cNvPr id="107" name="ZoneTexte 106">
                <a:extLst>
                  <a:ext uri="{FF2B5EF4-FFF2-40B4-BE49-F238E27FC236}">
                    <a16:creationId xmlns:a16="http://schemas.microsoft.com/office/drawing/2014/main" xmlns:a14="http://schemas.microsoft.com/office/drawing/2010/main" xmlns="" id="{4A3303CA-B2EE-4400-9580-260677ABBD46}"/>
                  </a:ext>
                </a:extLst>
              </p:cNvPr>
              <p:cNvSpPr txBox="1">
                <a:spLocks noRot="1" noChangeAspect="1" noMove="1" noResize="1" noEditPoints="1" noAdjustHandles="1" noChangeArrowheads="1" noChangeShapeType="1" noTextEdit="1"/>
              </p:cNvSpPr>
              <p:nvPr/>
            </p:nvSpPr>
            <p:spPr>
              <a:xfrm>
                <a:off x="3909384" y="2628535"/>
                <a:ext cx="971904" cy="518475"/>
              </a:xfrm>
              <a:prstGeom prst="rect">
                <a:avLst/>
              </a:prstGeom>
              <a:blipFill rotWithShape="0">
                <a:blip r:embed="rId1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8" name="ZoneTexte 107">
                <a:extLst>
                  <a:ext uri="{FF2B5EF4-FFF2-40B4-BE49-F238E27FC236}">
                    <a16:creationId xmlns:a16="http://schemas.microsoft.com/office/drawing/2014/main" id="{4A3303CA-B2EE-4400-9580-260677ABBD46}"/>
                  </a:ext>
                </a:extLst>
              </p:cNvPr>
              <p:cNvSpPr txBox="1"/>
              <p:nvPr/>
            </p:nvSpPr>
            <p:spPr>
              <a:xfrm>
                <a:off x="6249977" y="2439499"/>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1">
                                  <a:lumMod val="75000"/>
                                </a:schemeClr>
                              </a:solidFill>
                              <a:latin typeface="Cambria Math" panose="02040503050406030204" pitchFamily="18" charset="0"/>
                            </a:rPr>
                          </m:ctrlPr>
                        </m:accPr>
                        <m:e>
                          <m:sSub>
                            <m:sSubPr>
                              <m:ctrlPr>
                                <a:rPr lang="fr-FR" sz="2400" b="1" i="1" smtClean="0">
                                  <a:solidFill>
                                    <a:schemeClr val="accent1">
                                      <a:lumMod val="75000"/>
                                    </a:schemeClr>
                                  </a:solidFill>
                                  <a:latin typeface="Cambria Math" panose="02040503050406030204" pitchFamily="18" charset="0"/>
                                </a:rPr>
                              </m:ctrlPr>
                            </m:sSubPr>
                            <m:e>
                              <m:r>
                                <a:rPr lang="fr-FR" sz="2400" b="1" i="1" smtClean="0">
                                  <a:solidFill>
                                    <a:schemeClr val="accent1">
                                      <a:lumMod val="75000"/>
                                    </a:schemeClr>
                                  </a:solidFill>
                                  <a:latin typeface="Cambria Math" panose="02040503050406030204" pitchFamily="18" charset="0"/>
                                </a:rPr>
                                <m:t>𝑴</m:t>
                              </m:r>
                              <m:r>
                                <a:rPr lang="fr-FR" sz="2400" b="1" i="1" smtClean="0">
                                  <a:solidFill>
                                    <a:schemeClr val="accent1">
                                      <a:lumMod val="75000"/>
                                    </a:schemeClr>
                                  </a:solidFill>
                                  <a:latin typeface="Cambria Math" panose="02040503050406030204" pitchFamily="18" charset="0"/>
                                </a:rPr>
                                <m:t>(</m:t>
                              </m:r>
                              <m:r>
                                <a:rPr lang="fr-FR" sz="2400" b="1" i="1" smtClean="0">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𝟒</m:t>
                              </m:r>
                            </m:sub>
                          </m:sSub>
                          <m:r>
                            <a:rPr lang="fr-FR" sz="2400" b="1" i="1" smtClean="0">
                              <a:solidFill>
                                <a:schemeClr val="accent1">
                                  <a:lumMod val="75000"/>
                                </a:schemeClr>
                              </a:solidFill>
                              <a:latin typeface="Cambria Math" panose="02040503050406030204" pitchFamily="18" charset="0"/>
                            </a:rPr>
                            <m:t>)</m:t>
                          </m:r>
                        </m:e>
                      </m:acc>
                    </m:oMath>
                  </m:oMathPara>
                </a14:m>
                <a:endParaRPr lang="fr-FR" sz="2400" b="1" dirty="0">
                  <a:solidFill>
                    <a:schemeClr val="accent1">
                      <a:lumMod val="75000"/>
                    </a:schemeClr>
                  </a:solidFill>
                </a:endParaRPr>
              </a:p>
            </p:txBody>
          </p:sp>
        </mc:Choice>
        <mc:Fallback xmlns="">
          <p:sp>
            <p:nvSpPr>
              <p:cNvPr id="108" name="ZoneTexte 107">
                <a:extLst>
                  <a:ext uri="{FF2B5EF4-FFF2-40B4-BE49-F238E27FC236}">
                    <a16:creationId xmlns:a16="http://schemas.microsoft.com/office/drawing/2014/main" xmlns:a14="http://schemas.microsoft.com/office/drawing/2010/main" xmlns="" id="{4A3303CA-B2EE-4400-9580-260677ABBD46}"/>
                  </a:ext>
                </a:extLst>
              </p:cNvPr>
              <p:cNvSpPr txBox="1">
                <a:spLocks noRot="1" noChangeAspect="1" noMove="1" noResize="1" noEditPoints="1" noAdjustHandles="1" noChangeArrowheads="1" noChangeShapeType="1" noTextEdit="1"/>
              </p:cNvSpPr>
              <p:nvPr/>
            </p:nvSpPr>
            <p:spPr>
              <a:xfrm>
                <a:off x="6249977" y="2439499"/>
                <a:ext cx="971904" cy="518475"/>
              </a:xfrm>
              <a:prstGeom prst="rect">
                <a:avLst/>
              </a:prstGeom>
              <a:blipFill rotWithShape="0">
                <a:blip r:embed="rId1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9" name="ZoneTexte 108">
                <a:extLst>
                  <a:ext uri="{FF2B5EF4-FFF2-40B4-BE49-F238E27FC236}">
                    <a16:creationId xmlns:a16="http://schemas.microsoft.com/office/drawing/2014/main" id="{4A3303CA-B2EE-4400-9580-260677ABBD46}"/>
                  </a:ext>
                </a:extLst>
              </p:cNvPr>
              <p:cNvSpPr txBox="1"/>
              <p:nvPr/>
            </p:nvSpPr>
            <p:spPr>
              <a:xfrm>
                <a:off x="6695530" y="3342047"/>
                <a:ext cx="971904" cy="3765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1600" b="1" i="1" smtClean="0">
                              <a:solidFill>
                                <a:schemeClr val="tx1"/>
                              </a:solidFill>
                              <a:latin typeface="Cambria Math" panose="02040503050406030204" pitchFamily="18" charset="0"/>
                            </a:rPr>
                          </m:ctrlPr>
                        </m:accPr>
                        <m:e>
                          <m:sSub>
                            <m:sSubPr>
                              <m:ctrlPr>
                                <a:rPr lang="fr-FR" sz="1600" b="1" i="1" smtClean="0">
                                  <a:solidFill>
                                    <a:schemeClr val="tx1"/>
                                  </a:solidFill>
                                  <a:latin typeface="Cambria Math" panose="02040503050406030204" pitchFamily="18" charset="0"/>
                                </a:rPr>
                              </m:ctrlPr>
                            </m:sSubPr>
                            <m:e>
                              <m:r>
                                <a:rPr lang="fr-FR" sz="1600" b="1" i="1" smtClean="0">
                                  <a:solidFill>
                                    <a:schemeClr val="tx1"/>
                                  </a:solidFill>
                                  <a:latin typeface="Cambria Math" panose="02040503050406030204" pitchFamily="18" charset="0"/>
                                </a:rPr>
                                <m:t>𝑴</m:t>
                              </m:r>
                              <m:r>
                                <a:rPr lang="fr-FR" sz="1600" b="1" i="1" smtClean="0">
                                  <a:solidFill>
                                    <a:schemeClr val="tx1"/>
                                  </a:solidFill>
                                  <a:latin typeface="Cambria Math" panose="02040503050406030204" pitchFamily="18" charset="0"/>
                                </a:rPr>
                                <m:t>(</m:t>
                              </m:r>
                              <m:r>
                                <a:rPr lang="fr-FR" sz="1600" b="1" i="1" smtClean="0">
                                  <a:solidFill>
                                    <a:schemeClr val="tx1"/>
                                  </a:solidFill>
                                  <a:latin typeface="Cambria Math" panose="02040503050406030204" pitchFamily="18" charset="0"/>
                                </a:rPr>
                                <m:t>𝑨</m:t>
                              </m:r>
                            </m:e>
                            <m:sub>
                              <m:r>
                                <a:rPr lang="fr-FR" sz="1600" b="1" i="1" smtClean="0">
                                  <a:solidFill>
                                    <a:schemeClr val="tx1"/>
                                  </a:solidFill>
                                  <a:latin typeface="Cambria Math" panose="02040503050406030204" pitchFamily="18" charset="0"/>
                                </a:rPr>
                                <m:t>𝟏</m:t>
                              </m:r>
                            </m:sub>
                          </m:sSub>
                          <m:r>
                            <a:rPr lang="fr-FR" sz="1600" b="1" i="1" smtClean="0">
                              <a:solidFill>
                                <a:schemeClr val="tx1"/>
                              </a:solidFill>
                              <a:latin typeface="Cambria Math" panose="02040503050406030204" pitchFamily="18" charset="0"/>
                            </a:rPr>
                            <m:t>)</m:t>
                          </m:r>
                        </m:e>
                      </m:acc>
                    </m:oMath>
                  </m:oMathPara>
                </a14:m>
                <a:endParaRPr lang="fr-FR" sz="1600" b="1" dirty="0">
                  <a:solidFill>
                    <a:schemeClr val="tx1"/>
                  </a:solidFill>
                </a:endParaRPr>
              </a:p>
            </p:txBody>
          </p:sp>
        </mc:Choice>
        <mc:Fallback xmlns="">
          <p:sp>
            <p:nvSpPr>
              <p:cNvPr id="109" name="ZoneTexte 108">
                <a:extLst>
                  <a:ext uri="{FF2B5EF4-FFF2-40B4-BE49-F238E27FC236}">
                    <a16:creationId xmlns:a16="http://schemas.microsoft.com/office/drawing/2014/main" xmlns:a14="http://schemas.microsoft.com/office/drawing/2010/main" xmlns="" id="{4A3303CA-B2EE-4400-9580-260677ABBD46}"/>
                  </a:ext>
                </a:extLst>
              </p:cNvPr>
              <p:cNvSpPr txBox="1">
                <a:spLocks noRot="1" noChangeAspect="1" noMove="1" noResize="1" noEditPoints="1" noAdjustHandles="1" noChangeArrowheads="1" noChangeShapeType="1" noTextEdit="1"/>
              </p:cNvSpPr>
              <p:nvPr/>
            </p:nvSpPr>
            <p:spPr>
              <a:xfrm>
                <a:off x="6695530" y="3342047"/>
                <a:ext cx="971904" cy="376513"/>
              </a:xfrm>
              <a:prstGeom prst="rect">
                <a:avLst/>
              </a:prstGeom>
              <a:blipFill rotWithShape="0">
                <a:blip r:embed="rId17"/>
                <a:stretch>
                  <a:fillRect b="-967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0" name="ZoneTexte 109">
                <a:extLst>
                  <a:ext uri="{FF2B5EF4-FFF2-40B4-BE49-F238E27FC236}">
                    <a16:creationId xmlns:a16="http://schemas.microsoft.com/office/drawing/2014/main" id="{65CAD333-201D-44E8-94E7-C41661E81057}"/>
                  </a:ext>
                </a:extLst>
              </p:cNvPr>
              <p:cNvSpPr txBox="1"/>
              <p:nvPr/>
            </p:nvSpPr>
            <p:spPr>
              <a:xfrm>
                <a:off x="4051962" y="5651207"/>
                <a:ext cx="700724" cy="461665"/>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a:latin typeface="Cambria Math" panose="02040503050406030204" pitchFamily="18" charset="0"/>
                            </a:rPr>
                            <m:t>𝑨</m:t>
                          </m:r>
                        </m:e>
                        <m:sub>
                          <m:r>
                            <a:rPr lang="fr-FR" b="1" i="1" smtClean="0">
                              <a:latin typeface="Cambria Math" panose="02040503050406030204" pitchFamily="18" charset="0"/>
                            </a:rPr>
                            <m:t>𝟒</m:t>
                          </m:r>
                        </m:sub>
                      </m:sSub>
                    </m:oMath>
                  </m:oMathPara>
                </a14:m>
                <a:endParaRPr lang="fr-FR" dirty="0"/>
              </a:p>
            </p:txBody>
          </p:sp>
        </mc:Choice>
        <mc:Fallback xmlns="">
          <p:sp>
            <p:nvSpPr>
              <p:cNvPr id="110" name="ZoneTexte 109">
                <a:extLst>
                  <a:ext uri="{FF2B5EF4-FFF2-40B4-BE49-F238E27FC236}">
                    <a16:creationId xmlns:a16="http://schemas.microsoft.com/office/drawing/2014/main" xmlns:a14="http://schemas.microsoft.com/office/drawing/2010/main" xmlns="" id="{65CAD333-201D-44E8-94E7-C41661E81057}"/>
                  </a:ext>
                </a:extLst>
              </p:cNvPr>
              <p:cNvSpPr txBox="1">
                <a:spLocks noRot="1" noChangeAspect="1" noMove="1" noResize="1" noEditPoints="1" noAdjustHandles="1" noChangeArrowheads="1" noChangeShapeType="1" noTextEdit="1"/>
              </p:cNvSpPr>
              <p:nvPr/>
            </p:nvSpPr>
            <p:spPr>
              <a:xfrm>
                <a:off x="4051962" y="5651207"/>
                <a:ext cx="700724" cy="461665"/>
              </a:xfrm>
              <a:prstGeom prst="rect">
                <a:avLst/>
              </a:prstGeom>
              <a:blipFill rotWithShape="0">
                <a:blip r:embed="rId18"/>
                <a:stretch>
                  <a:fillRect b="-5263"/>
                </a:stretch>
              </a:blipFill>
            </p:spPr>
            <p:txBody>
              <a:bodyPr/>
              <a:lstStyle/>
              <a:p>
                <a:r>
                  <a:rPr lang="fr-FR">
                    <a:noFill/>
                  </a:rPr>
                  <a:t> </a:t>
                </a:r>
              </a:p>
            </p:txBody>
          </p:sp>
        </mc:Fallback>
      </mc:AlternateContent>
      <p:grpSp>
        <p:nvGrpSpPr>
          <p:cNvPr id="70" name="Groupe 69"/>
          <p:cNvGrpSpPr/>
          <p:nvPr/>
        </p:nvGrpSpPr>
        <p:grpSpPr>
          <a:xfrm>
            <a:off x="3160080" y="5074109"/>
            <a:ext cx="181876" cy="164909"/>
            <a:chOff x="5903649" y="4591910"/>
            <a:chExt cx="181876" cy="164909"/>
          </a:xfrm>
        </p:grpSpPr>
        <p:cxnSp>
          <p:nvCxnSpPr>
            <p:cNvPr id="71" name="Connecteur droit 70"/>
            <p:cNvCxnSpPr/>
            <p:nvPr/>
          </p:nvCxnSpPr>
          <p:spPr>
            <a:xfrm>
              <a:off x="5903649" y="4591910"/>
              <a:ext cx="179549" cy="7519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flipH="1">
              <a:off x="5905231" y="4662053"/>
              <a:ext cx="180294" cy="9476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74" name="Groupe 73"/>
          <p:cNvGrpSpPr/>
          <p:nvPr/>
        </p:nvGrpSpPr>
        <p:grpSpPr>
          <a:xfrm>
            <a:off x="4520814" y="5596269"/>
            <a:ext cx="181876" cy="164909"/>
            <a:chOff x="5903649" y="4591910"/>
            <a:chExt cx="181876" cy="164909"/>
          </a:xfrm>
        </p:grpSpPr>
        <p:cxnSp>
          <p:nvCxnSpPr>
            <p:cNvPr id="75" name="Connecteur droit 74"/>
            <p:cNvCxnSpPr/>
            <p:nvPr/>
          </p:nvCxnSpPr>
          <p:spPr>
            <a:xfrm>
              <a:off x="5903649" y="4591910"/>
              <a:ext cx="179549" cy="7519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flipH="1">
              <a:off x="5905231" y="4662053"/>
              <a:ext cx="180294" cy="9476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7" name="ZoneTexte 76">
                <a:extLst>
                  <a:ext uri="{FF2B5EF4-FFF2-40B4-BE49-F238E27FC236}">
                    <a16:creationId xmlns:a16="http://schemas.microsoft.com/office/drawing/2014/main" id="{9568E772-35D7-4F63-9291-6DBFDF4569AD}"/>
                  </a:ext>
                </a:extLst>
              </p:cNvPr>
              <p:cNvSpPr txBox="1"/>
              <p:nvPr/>
            </p:nvSpPr>
            <p:spPr>
              <a:xfrm>
                <a:off x="4287472" y="4540146"/>
                <a:ext cx="522514"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7A209"/>
                              </a:solidFill>
                              <a:latin typeface="Cambria Math" panose="02040503050406030204" pitchFamily="18" charset="0"/>
                            </a:rPr>
                          </m:ctrlPr>
                        </m:accPr>
                        <m:e>
                          <m:r>
                            <a:rPr lang="fr-FR" b="1" i="1" smtClean="0">
                              <a:solidFill>
                                <a:srgbClr val="F7A209"/>
                              </a:solidFill>
                              <a:latin typeface="Cambria Math" panose="02040503050406030204" pitchFamily="18" charset="0"/>
                            </a:rPr>
                            <m:t>𝑹</m:t>
                          </m:r>
                        </m:e>
                      </m:acc>
                    </m:oMath>
                  </m:oMathPara>
                </a14:m>
                <a:endParaRPr lang="fr-FR" b="1" dirty="0">
                  <a:solidFill>
                    <a:srgbClr val="F7A209"/>
                  </a:solidFill>
                </a:endParaRPr>
              </a:p>
            </p:txBody>
          </p:sp>
        </mc:Choice>
        <mc:Fallback xmlns="">
          <p:sp>
            <p:nvSpPr>
              <p:cNvPr id="77" name="ZoneTexte 76">
                <a:extLst>
                  <a:ext uri="{FF2B5EF4-FFF2-40B4-BE49-F238E27FC236}">
                    <a16:creationId xmlns:a16="http://schemas.microsoft.com/office/drawing/2014/main" xmlns:a14="http://schemas.microsoft.com/office/drawing/2010/main" xmlns="" id="{9568E772-35D7-4F63-9291-6DBFDF4569AD}"/>
                  </a:ext>
                </a:extLst>
              </p:cNvPr>
              <p:cNvSpPr txBox="1">
                <a:spLocks noRot="1" noChangeAspect="1" noMove="1" noResize="1" noEditPoints="1" noAdjustHandles="1" noChangeArrowheads="1" noChangeShapeType="1" noTextEdit="1"/>
              </p:cNvSpPr>
              <p:nvPr/>
            </p:nvSpPr>
            <p:spPr>
              <a:xfrm>
                <a:off x="4287472" y="4540146"/>
                <a:ext cx="522514" cy="402931"/>
              </a:xfrm>
              <a:prstGeom prst="rect">
                <a:avLst/>
              </a:prstGeom>
              <a:blipFill rotWithShape="0">
                <a:blip r:embed="rId19"/>
                <a:stretch>
                  <a:fillRect/>
                </a:stretch>
              </a:blipFill>
            </p:spPr>
            <p:txBody>
              <a:bodyPr/>
              <a:lstStyle/>
              <a:p>
                <a:r>
                  <a:rPr lang="fr-FR">
                    <a:noFill/>
                  </a:rPr>
                  <a:t> </a:t>
                </a:r>
              </a:p>
            </p:txBody>
          </p:sp>
        </mc:Fallback>
      </mc:AlternateContent>
      <p:grpSp>
        <p:nvGrpSpPr>
          <p:cNvPr id="4" name="Groupe 3"/>
          <p:cNvGrpSpPr/>
          <p:nvPr/>
        </p:nvGrpSpPr>
        <p:grpSpPr>
          <a:xfrm>
            <a:off x="2017468" y="3505454"/>
            <a:ext cx="522514" cy="1337852"/>
            <a:chOff x="2017468" y="3505454"/>
            <a:chExt cx="522514" cy="1337852"/>
          </a:xfrm>
        </p:grpSpPr>
        <p:sp>
          <p:nvSpPr>
            <p:cNvPr id="7" name="Flèche : haut 6">
              <a:extLst>
                <a:ext uri="{FF2B5EF4-FFF2-40B4-BE49-F238E27FC236}">
                  <a16:creationId xmlns:a16="http://schemas.microsoft.com/office/drawing/2014/main" id="{C45CA01E-8758-4BD7-A44F-33B86BFB71B7}"/>
                </a:ext>
              </a:extLst>
            </p:cNvPr>
            <p:cNvSpPr/>
            <p:nvPr/>
          </p:nvSpPr>
          <p:spPr>
            <a:xfrm>
              <a:off x="2063739" y="3788947"/>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79" name="ZoneTexte 78">
                  <a:extLst>
                    <a:ext uri="{FF2B5EF4-FFF2-40B4-BE49-F238E27FC236}">
                      <a16:creationId xmlns:a16="http://schemas.microsoft.com/office/drawing/2014/main" id="{9568E772-35D7-4F63-9291-6DBFDF4569AD}"/>
                    </a:ext>
                  </a:extLst>
                </p:cNvPr>
                <p:cNvSpPr txBox="1"/>
                <p:nvPr/>
              </p:nvSpPr>
              <p:spPr>
                <a:xfrm>
                  <a:off x="2017468" y="3505454"/>
                  <a:ext cx="522514"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7A209"/>
                                </a:solidFill>
                                <a:latin typeface="Cambria Math" panose="02040503050406030204" pitchFamily="18" charset="0"/>
                              </a:rPr>
                            </m:ctrlPr>
                          </m:accPr>
                          <m:e>
                            <m:r>
                              <a:rPr lang="fr-FR" b="1" i="1" smtClean="0">
                                <a:solidFill>
                                  <a:srgbClr val="F7A209"/>
                                </a:solidFill>
                                <a:latin typeface="Cambria Math" panose="02040503050406030204" pitchFamily="18" charset="0"/>
                              </a:rPr>
                              <m:t>𝑹</m:t>
                            </m:r>
                          </m:e>
                        </m:acc>
                      </m:oMath>
                    </m:oMathPara>
                  </a14:m>
                  <a:endParaRPr lang="fr-FR" b="1" dirty="0">
                    <a:solidFill>
                      <a:srgbClr val="F7A209"/>
                    </a:solidFill>
                  </a:endParaRPr>
                </a:p>
              </p:txBody>
            </p:sp>
          </mc:Choice>
          <mc:Fallback xmlns="">
            <p:sp>
              <p:nvSpPr>
                <p:cNvPr id="79" name="ZoneTexte 78">
                  <a:extLst>
                    <a:ext uri="{FF2B5EF4-FFF2-40B4-BE49-F238E27FC236}">
                      <a16:creationId xmlns:a16="http://schemas.microsoft.com/office/drawing/2014/main" xmlns:a14="http://schemas.microsoft.com/office/drawing/2010/main" xmlns="" id="{9568E772-35D7-4F63-9291-6DBFDF4569AD}"/>
                    </a:ext>
                  </a:extLst>
                </p:cNvPr>
                <p:cNvSpPr txBox="1">
                  <a:spLocks noRot="1" noChangeAspect="1" noMove="1" noResize="1" noEditPoints="1" noAdjustHandles="1" noChangeArrowheads="1" noChangeShapeType="1" noTextEdit="1"/>
                </p:cNvSpPr>
                <p:nvPr/>
              </p:nvSpPr>
              <p:spPr>
                <a:xfrm>
                  <a:off x="2017468" y="3505454"/>
                  <a:ext cx="522514" cy="402931"/>
                </a:xfrm>
                <a:prstGeom prst="rect">
                  <a:avLst/>
                </a:prstGeom>
                <a:blipFill rotWithShape="0">
                  <a:blip r:embed="rId20"/>
                  <a:stretch>
                    <a:fillRect/>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81" name="Rectangle à coins arrondis 80"/>
              <p:cNvSpPr/>
              <p:nvPr/>
            </p:nvSpPr>
            <p:spPr>
              <a:xfrm>
                <a:off x="7573322" y="683507"/>
                <a:ext cx="4403578" cy="893310"/>
              </a:xfrm>
              <a:prstGeom prst="wedgeRoundRectCallout">
                <a:avLst>
                  <a:gd name="adj1" fmla="val -105863"/>
                  <a:gd name="adj2" fmla="val 185863"/>
                  <a:gd name="adj3" fmla="val 16667"/>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b="1" dirty="0">
                    <a:solidFill>
                      <a:schemeClr val="accent1">
                        <a:lumMod val="50000"/>
                      </a:schemeClr>
                    </a:solidFill>
                  </a:rPr>
                  <a:t>Puis un 3</a:t>
                </a:r>
                <a:r>
                  <a:rPr lang="fr-FR" b="1" baseline="30000" dirty="0">
                    <a:solidFill>
                      <a:schemeClr val="accent1">
                        <a:lumMod val="50000"/>
                      </a:schemeClr>
                    </a:solidFill>
                  </a:rPr>
                  <a:t>ème</a:t>
                </a:r>
                <a:r>
                  <a:rPr lang="fr-FR" b="1" dirty="0">
                    <a:solidFill>
                      <a:schemeClr val="accent1">
                        <a:lumMod val="50000"/>
                      </a:schemeClr>
                    </a:solidFill>
                  </a:rPr>
                  <a:t> moment toujours à partir de </a:t>
                </a:r>
                <a14:m>
                  <m:oMath xmlns:m="http://schemas.openxmlformats.org/officeDocument/2006/math">
                    <m:acc>
                      <m:accPr>
                        <m:chr m:val="⃗"/>
                        <m:ctrlPr>
                          <a:rPr lang="fr-FR" b="1" i="1">
                            <a:solidFill>
                              <a:schemeClr val="accent1">
                                <a:lumMod val="50000"/>
                              </a:schemeClr>
                            </a:solidFill>
                            <a:latin typeface="Cambria Math" panose="02040503050406030204" pitchFamily="18" charset="0"/>
                          </a:rPr>
                        </m:ctrlPr>
                      </m:accPr>
                      <m:e>
                        <m:r>
                          <a:rPr lang="fr-FR" b="1" i="1">
                            <a:solidFill>
                              <a:schemeClr val="accent1">
                                <a:lumMod val="50000"/>
                              </a:schemeClr>
                            </a:solidFill>
                            <a:latin typeface="Cambria Math" panose="02040503050406030204" pitchFamily="18" charset="0"/>
                          </a:rPr>
                          <m:t>𝑴</m:t>
                        </m:r>
                        <m:d>
                          <m:dPr>
                            <m:ctrlPr>
                              <a:rPr lang="fr-FR" b="1" i="1">
                                <a:solidFill>
                                  <a:schemeClr val="accent1">
                                    <a:lumMod val="50000"/>
                                  </a:schemeClr>
                                </a:solidFill>
                                <a:latin typeface="Cambria Math" panose="02040503050406030204" pitchFamily="18" charset="0"/>
                              </a:rPr>
                            </m:ctrlPr>
                          </m:dPr>
                          <m:e>
                            <m:sSub>
                              <m:sSubPr>
                                <m:ctrlPr>
                                  <a:rPr lang="fr-FR" b="1" i="1">
                                    <a:solidFill>
                                      <a:schemeClr val="accent1">
                                        <a:lumMod val="50000"/>
                                      </a:schemeClr>
                                    </a:solidFill>
                                    <a:latin typeface="Cambria Math" panose="02040503050406030204" pitchFamily="18" charset="0"/>
                                  </a:rPr>
                                </m:ctrlPr>
                              </m:sSubPr>
                              <m:e>
                                <m:r>
                                  <a:rPr lang="fr-FR" b="1" i="1">
                                    <a:solidFill>
                                      <a:schemeClr val="accent1">
                                        <a:lumMod val="50000"/>
                                      </a:schemeClr>
                                    </a:solidFill>
                                    <a:latin typeface="Cambria Math" panose="02040503050406030204" pitchFamily="18" charset="0"/>
                                  </a:rPr>
                                  <m:t>𝑨</m:t>
                                </m:r>
                              </m:e>
                              <m:sub>
                                <m:r>
                                  <a:rPr lang="fr-FR" b="1" i="1" smtClean="0">
                                    <a:solidFill>
                                      <a:schemeClr val="accent1">
                                        <a:lumMod val="50000"/>
                                      </a:schemeClr>
                                    </a:solidFill>
                                    <a:latin typeface="Cambria Math" panose="02040503050406030204" pitchFamily="18" charset="0"/>
                                  </a:rPr>
                                  <m:t>𝟏</m:t>
                                </m:r>
                              </m:sub>
                            </m:sSub>
                          </m:e>
                        </m:d>
                      </m:e>
                    </m:acc>
                  </m:oMath>
                </a14:m>
                <a:r>
                  <a:rPr lang="fr-FR" b="1" dirty="0">
                    <a:solidFill>
                      <a:schemeClr val="accent1">
                        <a:lumMod val="50000"/>
                      </a:schemeClr>
                    </a:solidFill>
                  </a:rPr>
                  <a:t> : </a:t>
                </a:r>
                <a14:m>
                  <m:oMath xmlns:m="http://schemas.openxmlformats.org/officeDocument/2006/math">
                    <m:acc>
                      <m:accPr>
                        <m:chr m:val="⃗"/>
                        <m:ctrlPr>
                          <a:rPr lang="fr-FR" b="1" i="1" smtClean="0">
                            <a:solidFill>
                              <a:schemeClr val="accent1">
                                <a:lumMod val="50000"/>
                              </a:schemeClr>
                            </a:solidFill>
                            <a:latin typeface="Cambria Math" panose="02040503050406030204" pitchFamily="18" charset="0"/>
                          </a:rPr>
                        </m:ctrlPr>
                      </m:accPr>
                      <m:e>
                        <m:r>
                          <a:rPr lang="fr-FR" b="1" i="1">
                            <a:solidFill>
                              <a:schemeClr val="accent1">
                                <a:lumMod val="50000"/>
                              </a:schemeClr>
                            </a:solidFill>
                            <a:latin typeface="Cambria Math" panose="02040503050406030204" pitchFamily="18" charset="0"/>
                          </a:rPr>
                          <m:t>𝑴</m:t>
                        </m:r>
                        <m:d>
                          <m:dPr>
                            <m:ctrlPr>
                              <a:rPr lang="fr-FR" b="1" i="1">
                                <a:solidFill>
                                  <a:schemeClr val="accent1">
                                    <a:lumMod val="50000"/>
                                  </a:schemeClr>
                                </a:solidFill>
                                <a:latin typeface="Cambria Math" panose="02040503050406030204" pitchFamily="18" charset="0"/>
                              </a:rPr>
                            </m:ctrlPr>
                          </m:dPr>
                          <m:e>
                            <m:sSub>
                              <m:sSubPr>
                                <m:ctrlPr>
                                  <a:rPr lang="fr-FR" b="1" i="1" smtClean="0">
                                    <a:solidFill>
                                      <a:schemeClr val="accent1">
                                        <a:lumMod val="50000"/>
                                      </a:schemeClr>
                                    </a:solidFill>
                                    <a:latin typeface="Cambria Math" panose="02040503050406030204" pitchFamily="18" charset="0"/>
                                  </a:rPr>
                                </m:ctrlPr>
                              </m:sSubPr>
                              <m:e>
                                <m:r>
                                  <a:rPr lang="fr-FR" b="1" i="1" smtClean="0">
                                    <a:solidFill>
                                      <a:schemeClr val="accent1">
                                        <a:lumMod val="50000"/>
                                      </a:schemeClr>
                                    </a:solidFill>
                                    <a:latin typeface="Cambria Math" panose="02040503050406030204" pitchFamily="18" charset="0"/>
                                  </a:rPr>
                                  <m:t>𝑨</m:t>
                                </m:r>
                              </m:e>
                              <m:sub>
                                <m:r>
                                  <a:rPr lang="fr-FR" b="1" i="1" smtClean="0">
                                    <a:solidFill>
                                      <a:schemeClr val="accent1">
                                        <a:lumMod val="50000"/>
                                      </a:schemeClr>
                                    </a:solidFill>
                                    <a:latin typeface="Cambria Math" panose="02040503050406030204" pitchFamily="18" charset="0"/>
                                  </a:rPr>
                                  <m:t>𝟑</m:t>
                                </m:r>
                              </m:sub>
                            </m:sSub>
                          </m:e>
                        </m:d>
                      </m:e>
                    </m:acc>
                    <m:r>
                      <a:rPr lang="fr-FR" b="1" i="1">
                        <a:solidFill>
                          <a:schemeClr val="accent1">
                            <a:lumMod val="50000"/>
                          </a:schemeClr>
                        </a:solidFill>
                        <a:latin typeface="Cambria Math" panose="02040503050406030204" pitchFamily="18" charset="0"/>
                      </a:rPr>
                      <m:t>=</m:t>
                    </m:r>
                    <m:acc>
                      <m:accPr>
                        <m:chr m:val="⃗"/>
                        <m:ctrlPr>
                          <a:rPr lang="fr-FR" b="1" i="1">
                            <a:solidFill>
                              <a:schemeClr val="accent1">
                                <a:lumMod val="50000"/>
                              </a:schemeClr>
                            </a:solidFill>
                            <a:latin typeface="Cambria Math" panose="02040503050406030204" pitchFamily="18" charset="0"/>
                          </a:rPr>
                        </m:ctrlPr>
                      </m:accPr>
                      <m:e>
                        <m:r>
                          <a:rPr lang="fr-FR" b="1" i="1">
                            <a:solidFill>
                              <a:schemeClr val="accent1">
                                <a:lumMod val="50000"/>
                              </a:schemeClr>
                            </a:solidFill>
                            <a:latin typeface="Cambria Math" panose="02040503050406030204" pitchFamily="18" charset="0"/>
                          </a:rPr>
                          <m:t>𝑴</m:t>
                        </m:r>
                        <m:d>
                          <m:dPr>
                            <m:ctrlPr>
                              <a:rPr lang="fr-FR" b="1" i="1">
                                <a:solidFill>
                                  <a:schemeClr val="accent1">
                                    <a:lumMod val="50000"/>
                                  </a:schemeClr>
                                </a:solidFill>
                                <a:latin typeface="Cambria Math" panose="02040503050406030204" pitchFamily="18" charset="0"/>
                              </a:rPr>
                            </m:ctrlPr>
                          </m:dPr>
                          <m:e>
                            <m:sSub>
                              <m:sSubPr>
                                <m:ctrlPr>
                                  <a:rPr lang="fr-FR" b="1" i="1">
                                    <a:solidFill>
                                      <a:schemeClr val="accent1">
                                        <a:lumMod val="50000"/>
                                      </a:schemeClr>
                                    </a:solidFill>
                                    <a:latin typeface="Cambria Math" panose="02040503050406030204" pitchFamily="18" charset="0"/>
                                  </a:rPr>
                                </m:ctrlPr>
                              </m:sSubPr>
                              <m:e>
                                <m:r>
                                  <a:rPr lang="fr-FR" b="1" i="1">
                                    <a:solidFill>
                                      <a:schemeClr val="accent1">
                                        <a:lumMod val="50000"/>
                                      </a:schemeClr>
                                    </a:solidFill>
                                    <a:latin typeface="Cambria Math" panose="02040503050406030204" pitchFamily="18" charset="0"/>
                                  </a:rPr>
                                  <m:t>𝑨</m:t>
                                </m:r>
                              </m:e>
                              <m:sub>
                                <m:r>
                                  <a:rPr lang="fr-FR" b="1" i="1" smtClean="0">
                                    <a:solidFill>
                                      <a:schemeClr val="accent1">
                                        <a:lumMod val="50000"/>
                                      </a:schemeClr>
                                    </a:solidFill>
                                    <a:latin typeface="Cambria Math" panose="02040503050406030204" pitchFamily="18" charset="0"/>
                                  </a:rPr>
                                  <m:t>𝟏</m:t>
                                </m:r>
                              </m:sub>
                            </m:sSub>
                          </m:e>
                        </m:d>
                      </m:e>
                    </m:acc>
                    <m:r>
                      <a:rPr lang="fr-FR" b="1" i="1">
                        <a:solidFill>
                          <a:schemeClr val="accent1">
                            <a:lumMod val="50000"/>
                          </a:schemeClr>
                        </a:solidFill>
                        <a:latin typeface="Cambria Math" panose="02040503050406030204" pitchFamily="18" charset="0"/>
                      </a:rPr>
                      <m:t>+</m:t>
                    </m:r>
                    <m:acc>
                      <m:accPr>
                        <m:chr m:val="⃗"/>
                        <m:ctrlPr>
                          <a:rPr lang="fr-FR" b="1" i="1">
                            <a:solidFill>
                              <a:schemeClr val="accent1">
                                <a:lumMod val="50000"/>
                              </a:schemeClr>
                            </a:solidFill>
                            <a:latin typeface="Cambria Math" panose="02040503050406030204" pitchFamily="18" charset="0"/>
                            <a:ea typeface="Cambria Math" panose="02040503050406030204" pitchFamily="18" charset="0"/>
                          </a:rPr>
                        </m:ctrlPr>
                      </m:accPr>
                      <m:e>
                        <m:r>
                          <a:rPr lang="fr-FR" b="1" i="1">
                            <a:solidFill>
                              <a:schemeClr val="accent1">
                                <a:lumMod val="50000"/>
                              </a:schemeClr>
                            </a:solidFill>
                            <a:latin typeface="Cambria Math" panose="02040503050406030204" pitchFamily="18" charset="0"/>
                            <a:ea typeface="Cambria Math" panose="02040503050406030204" pitchFamily="18" charset="0"/>
                          </a:rPr>
                          <m:t>𝑹</m:t>
                        </m:r>
                      </m:e>
                    </m:acc>
                    <m:r>
                      <a:rPr lang="fr-FR" b="1" i="1">
                        <a:solidFill>
                          <a:schemeClr val="accent1">
                            <a:lumMod val="50000"/>
                          </a:schemeClr>
                        </a:solidFill>
                        <a:latin typeface="Cambria Math" panose="02040503050406030204" pitchFamily="18" charset="0"/>
                        <a:ea typeface="Cambria Math" panose="02040503050406030204" pitchFamily="18" charset="0"/>
                      </a:rPr>
                      <m:t>∧</m:t>
                    </m:r>
                    <m:acc>
                      <m:accPr>
                        <m:chr m:val="⃗"/>
                        <m:ctrlPr>
                          <a:rPr lang="fr-FR" b="1" i="1">
                            <a:solidFill>
                              <a:schemeClr val="accent1">
                                <a:lumMod val="50000"/>
                              </a:schemeClr>
                            </a:solidFill>
                            <a:latin typeface="Cambria Math" panose="02040503050406030204" pitchFamily="18" charset="0"/>
                          </a:rPr>
                        </m:ctrlPr>
                      </m:accPr>
                      <m:e>
                        <m:sSub>
                          <m:sSubPr>
                            <m:ctrlPr>
                              <a:rPr lang="fr-FR" b="1" i="1">
                                <a:solidFill>
                                  <a:schemeClr val="accent1">
                                    <a:lumMod val="50000"/>
                                  </a:schemeClr>
                                </a:solidFill>
                                <a:latin typeface="Cambria Math" panose="02040503050406030204" pitchFamily="18" charset="0"/>
                              </a:rPr>
                            </m:ctrlPr>
                          </m:sSubPr>
                          <m:e>
                            <m:r>
                              <a:rPr lang="fr-FR" b="1" i="1">
                                <a:solidFill>
                                  <a:schemeClr val="accent1">
                                    <a:lumMod val="50000"/>
                                  </a:schemeClr>
                                </a:solidFill>
                                <a:latin typeface="Cambria Math" panose="02040503050406030204" pitchFamily="18" charset="0"/>
                              </a:rPr>
                              <m:t>𝑨</m:t>
                            </m:r>
                          </m:e>
                          <m:sub>
                            <m:r>
                              <a:rPr lang="fr-FR" b="1" i="1">
                                <a:solidFill>
                                  <a:schemeClr val="accent1">
                                    <a:lumMod val="50000"/>
                                  </a:schemeClr>
                                </a:solidFill>
                                <a:latin typeface="Cambria Math" panose="02040503050406030204" pitchFamily="18" charset="0"/>
                              </a:rPr>
                              <m:t>𝟏</m:t>
                            </m:r>
                          </m:sub>
                        </m:sSub>
                        <m:sSub>
                          <m:sSubPr>
                            <m:ctrlPr>
                              <a:rPr lang="fr-FR" b="1" i="1">
                                <a:solidFill>
                                  <a:schemeClr val="accent1">
                                    <a:lumMod val="50000"/>
                                  </a:schemeClr>
                                </a:solidFill>
                                <a:latin typeface="Cambria Math" panose="02040503050406030204" pitchFamily="18" charset="0"/>
                              </a:rPr>
                            </m:ctrlPr>
                          </m:sSubPr>
                          <m:e>
                            <m:r>
                              <a:rPr lang="fr-FR" b="1" i="1">
                                <a:solidFill>
                                  <a:schemeClr val="accent1">
                                    <a:lumMod val="50000"/>
                                  </a:schemeClr>
                                </a:solidFill>
                                <a:latin typeface="Cambria Math" panose="02040503050406030204" pitchFamily="18" charset="0"/>
                              </a:rPr>
                              <m:t>𝑨</m:t>
                            </m:r>
                          </m:e>
                          <m:sub>
                            <m:r>
                              <a:rPr lang="fr-FR" b="1" i="1" smtClean="0">
                                <a:solidFill>
                                  <a:schemeClr val="accent1">
                                    <a:lumMod val="50000"/>
                                  </a:schemeClr>
                                </a:solidFill>
                                <a:latin typeface="Cambria Math" panose="02040503050406030204" pitchFamily="18" charset="0"/>
                              </a:rPr>
                              <m:t>𝟑</m:t>
                            </m:r>
                          </m:sub>
                        </m:sSub>
                      </m:e>
                    </m:acc>
                  </m:oMath>
                </a14:m>
                <a:endParaRPr lang="fr-FR" b="1" dirty="0">
                  <a:solidFill>
                    <a:schemeClr val="accent1">
                      <a:lumMod val="50000"/>
                    </a:schemeClr>
                  </a:solidFill>
                </a:endParaRPr>
              </a:p>
            </p:txBody>
          </p:sp>
        </mc:Choice>
        <mc:Fallback xmlns="">
          <p:sp>
            <p:nvSpPr>
              <p:cNvPr id="81" name="Rectangle à coins arrondis 80"/>
              <p:cNvSpPr>
                <a:spLocks noRot="1" noChangeAspect="1" noMove="1" noResize="1" noEditPoints="1" noAdjustHandles="1" noChangeArrowheads="1" noChangeShapeType="1" noTextEdit="1"/>
              </p:cNvSpPr>
              <p:nvPr/>
            </p:nvSpPr>
            <p:spPr>
              <a:xfrm>
                <a:off x="7573322" y="683507"/>
                <a:ext cx="4403578" cy="893310"/>
              </a:xfrm>
              <a:prstGeom prst="wedgeRoundRectCallout">
                <a:avLst>
                  <a:gd name="adj1" fmla="val -105863"/>
                  <a:gd name="adj2" fmla="val 185863"/>
                  <a:gd name="adj3" fmla="val 16667"/>
                </a:avLst>
              </a:prstGeom>
              <a:blipFill rotWithShape="0">
                <a:blip r:embed="rId21"/>
                <a:stretch>
                  <a:fillRect/>
                </a:stretch>
              </a:blipFill>
              <a:ln w="28575">
                <a:solidFill>
                  <a:schemeClr val="accent1">
                    <a:lumMod val="50000"/>
                  </a:schemeClr>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2" name="Rectangle à coins arrondis 81"/>
              <p:cNvSpPr/>
              <p:nvPr/>
            </p:nvSpPr>
            <p:spPr>
              <a:xfrm flipH="1">
                <a:off x="70681" y="5880200"/>
                <a:ext cx="3488201" cy="893310"/>
              </a:xfrm>
              <a:prstGeom prst="wedgeRoundRectCallout">
                <a:avLst>
                  <a:gd name="adj1" fmla="val -68788"/>
                  <a:gd name="adj2" fmla="val -49487"/>
                  <a:gd name="adj3" fmla="val 16667"/>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b="1" dirty="0">
                    <a:solidFill>
                      <a:schemeClr val="accent1">
                        <a:lumMod val="50000"/>
                      </a:schemeClr>
                    </a:solidFill>
                  </a:rPr>
                  <a:t>Puis un 4</a:t>
                </a:r>
                <a:r>
                  <a:rPr lang="fr-FR" b="1" baseline="30000" dirty="0">
                    <a:solidFill>
                      <a:schemeClr val="accent1">
                        <a:lumMod val="50000"/>
                      </a:schemeClr>
                    </a:solidFill>
                  </a:rPr>
                  <a:t>ème</a:t>
                </a:r>
                <a:r>
                  <a:rPr lang="fr-FR" b="1" dirty="0">
                    <a:solidFill>
                      <a:schemeClr val="accent1">
                        <a:lumMod val="50000"/>
                      </a:schemeClr>
                    </a:solidFill>
                  </a:rPr>
                  <a:t> :</a:t>
                </a:r>
              </a:p>
              <a:p>
                <a:r>
                  <a:rPr lang="fr-FR" b="1" dirty="0">
                    <a:solidFill>
                      <a:schemeClr val="accent1">
                        <a:lumMod val="50000"/>
                      </a:schemeClr>
                    </a:solidFill>
                  </a:rPr>
                  <a:t> </a:t>
                </a:r>
                <a14:m>
                  <m:oMath xmlns:m="http://schemas.openxmlformats.org/officeDocument/2006/math">
                    <m:acc>
                      <m:accPr>
                        <m:chr m:val="⃗"/>
                        <m:ctrlPr>
                          <a:rPr lang="fr-FR" b="1" i="1" smtClean="0">
                            <a:solidFill>
                              <a:schemeClr val="accent1">
                                <a:lumMod val="50000"/>
                              </a:schemeClr>
                            </a:solidFill>
                            <a:latin typeface="Cambria Math" panose="02040503050406030204" pitchFamily="18" charset="0"/>
                          </a:rPr>
                        </m:ctrlPr>
                      </m:accPr>
                      <m:e>
                        <m:r>
                          <a:rPr lang="fr-FR" b="1" i="1">
                            <a:solidFill>
                              <a:schemeClr val="accent1">
                                <a:lumMod val="50000"/>
                              </a:schemeClr>
                            </a:solidFill>
                            <a:latin typeface="Cambria Math" panose="02040503050406030204" pitchFamily="18" charset="0"/>
                          </a:rPr>
                          <m:t>𝑴</m:t>
                        </m:r>
                        <m:d>
                          <m:dPr>
                            <m:ctrlPr>
                              <a:rPr lang="fr-FR" b="1" i="1">
                                <a:solidFill>
                                  <a:schemeClr val="accent1">
                                    <a:lumMod val="50000"/>
                                  </a:schemeClr>
                                </a:solidFill>
                                <a:latin typeface="Cambria Math" panose="02040503050406030204" pitchFamily="18" charset="0"/>
                              </a:rPr>
                            </m:ctrlPr>
                          </m:dPr>
                          <m:e>
                            <m:sSub>
                              <m:sSubPr>
                                <m:ctrlPr>
                                  <a:rPr lang="fr-FR" b="1" i="1" smtClean="0">
                                    <a:solidFill>
                                      <a:schemeClr val="accent1">
                                        <a:lumMod val="50000"/>
                                      </a:schemeClr>
                                    </a:solidFill>
                                    <a:latin typeface="Cambria Math" panose="02040503050406030204" pitchFamily="18" charset="0"/>
                                  </a:rPr>
                                </m:ctrlPr>
                              </m:sSubPr>
                              <m:e>
                                <m:r>
                                  <a:rPr lang="fr-FR" b="1" i="1" smtClean="0">
                                    <a:solidFill>
                                      <a:schemeClr val="accent1">
                                        <a:lumMod val="50000"/>
                                      </a:schemeClr>
                                    </a:solidFill>
                                    <a:latin typeface="Cambria Math" panose="02040503050406030204" pitchFamily="18" charset="0"/>
                                  </a:rPr>
                                  <m:t>𝑨</m:t>
                                </m:r>
                              </m:e>
                              <m:sub>
                                <m:r>
                                  <a:rPr lang="fr-FR" b="1" i="1" smtClean="0">
                                    <a:solidFill>
                                      <a:schemeClr val="accent1">
                                        <a:lumMod val="50000"/>
                                      </a:schemeClr>
                                    </a:solidFill>
                                    <a:latin typeface="Cambria Math" panose="02040503050406030204" pitchFamily="18" charset="0"/>
                                  </a:rPr>
                                  <m:t>𝟒</m:t>
                                </m:r>
                              </m:sub>
                            </m:sSub>
                          </m:e>
                        </m:d>
                      </m:e>
                    </m:acc>
                    <m:r>
                      <a:rPr lang="fr-FR" b="1" i="1">
                        <a:solidFill>
                          <a:schemeClr val="accent1">
                            <a:lumMod val="50000"/>
                          </a:schemeClr>
                        </a:solidFill>
                        <a:latin typeface="Cambria Math" panose="02040503050406030204" pitchFamily="18" charset="0"/>
                      </a:rPr>
                      <m:t>=</m:t>
                    </m:r>
                    <m:acc>
                      <m:accPr>
                        <m:chr m:val="⃗"/>
                        <m:ctrlPr>
                          <a:rPr lang="fr-FR" b="1" i="1">
                            <a:solidFill>
                              <a:schemeClr val="accent1">
                                <a:lumMod val="50000"/>
                              </a:schemeClr>
                            </a:solidFill>
                            <a:latin typeface="Cambria Math" panose="02040503050406030204" pitchFamily="18" charset="0"/>
                          </a:rPr>
                        </m:ctrlPr>
                      </m:accPr>
                      <m:e>
                        <m:r>
                          <a:rPr lang="fr-FR" b="1" i="1">
                            <a:solidFill>
                              <a:schemeClr val="accent1">
                                <a:lumMod val="50000"/>
                              </a:schemeClr>
                            </a:solidFill>
                            <a:latin typeface="Cambria Math" panose="02040503050406030204" pitchFamily="18" charset="0"/>
                          </a:rPr>
                          <m:t>𝑴</m:t>
                        </m:r>
                        <m:d>
                          <m:dPr>
                            <m:ctrlPr>
                              <a:rPr lang="fr-FR" b="1" i="1">
                                <a:solidFill>
                                  <a:schemeClr val="accent1">
                                    <a:lumMod val="50000"/>
                                  </a:schemeClr>
                                </a:solidFill>
                                <a:latin typeface="Cambria Math" panose="02040503050406030204" pitchFamily="18" charset="0"/>
                              </a:rPr>
                            </m:ctrlPr>
                          </m:dPr>
                          <m:e>
                            <m:sSub>
                              <m:sSubPr>
                                <m:ctrlPr>
                                  <a:rPr lang="fr-FR" b="1" i="1">
                                    <a:solidFill>
                                      <a:schemeClr val="accent1">
                                        <a:lumMod val="50000"/>
                                      </a:schemeClr>
                                    </a:solidFill>
                                    <a:latin typeface="Cambria Math" panose="02040503050406030204" pitchFamily="18" charset="0"/>
                                  </a:rPr>
                                </m:ctrlPr>
                              </m:sSubPr>
                              <m:e>
                                <m:r>
                                  <a:rPr lang="fr-FR" b="1" i="1">
                                    <a:solidFill>
                                      <a:schemeClr val="accent1">
                                        <a:lumMod val="50000"/>
                                      </a:schemeClr>
                                    </a:solidFill>
                                    <a:latin typeface="Cambria Math" panose="02040503050406030204" pitchFamily="18" charset="0"/>
                                  </a:rPr>
                                  <m:t>𝑨</m:t>
                                </m:r>
                              </m:e>
                              <m:sub>
                                <m:r>
                                  <a:rPr lang="fr-FR" b="1" i="1" smtClean="0">
                                    <a:solidFill>
                                      <a:schemeClr val="accent1">
                                        <a:lumMod val="50000"/>
                                      </a:schemeClr>
                                    </a:solidFill>
                                    <a:latin typeface="Cambria Math" panose="02040503050406030204" pitchFamily="18" charset="0"/>
                                  </a:rPr>
                                  <m:t>𝟏</m:t>
                                </m:r>
                              </m:sub>
                            </m:sSub>
                          </m:e>
                        </m:d>
                      </m:e>
                    </m:acc>
                    <m:r>
                      <a:rPr lang="fr-FR" b="1" i="1">
                        <a:solidFill>
                          <a:schemeClr val="accent1">
                            <a:lumMod val="50000"/>
                          </a:schemeClr>
                        </a:solidFill>
                        <a:latin typeface="Cambria Math" panose="02040503050406030204" pitchFamily="18" charset="0"/>
                      </a:rPr>
                      <m:t>+</m:t>
                    </m:r>
                    <m:acc>
                      <m:accPr>
                        <m:chr m:val="⃗"/>
                        <m:ctrlPr>
                          <a:rPr lang="fr-FR" b="1" i="1">
                            <a:solidFill>
                              <a:schemeClr val="accent1">
                                <a:lumMod val="50000"/>
                              </a:schemeClr>
                            </a:solidFill>
                            <a:latin typeface="Cambria Math" panose="02040503050406030204" pitchFamily="18" charset="0"/>
                            <a:ea typeface="Cambria Math" panose="02040503050406030204" pitchFamily="18" charset="0"/>
                          </a:rPr>
                        </m:ctrlPr>
                      </m:accPr>
                      <m:e>
                        <m:r>
                          <a:rPr lang="fr-FR" b="1" i="1">
                            <a:solidFill>
                              <a:schemeClr val="accent1">
                                <a:lumMod val="50000"/>
                              </a:schemeClr>
                            </a:solidFill>
                            <a:latin typeface="Cambria Math" panose="02040503050406030204" pitchFamily="18" charset="0"/>
                            <a:ea typeface="Cambria Math" panose="02040503050406030204" pitchFamily="18" charset="0"/>
                          </a:rPr>
                          <m:t>𝑹</m:t>
                        </m:r>
                      </m:e>
                    </m:acc>
                    <m:r>
                      <a:rPr lang="fr-FR" b="1" i="1">
                        <a:solidFill>
                          <a:schemeClr val="accent1">
                            <a:lumMod val="50000"/>
                          </a:schemeClr>
                        </a:solidFill>
                        <a:latin typeface="Cambria Math" panose="02040503050406030204" pitchFamily="18" charset="0"/>
                        <a:ea typeface="Cambria Math" panose="02040503050406030204" pitchFamily="18" charset="0"/>
                      </a:rPr>
                      <m:t>∧</m:t>
                    </m:r>
                    <m:acc>
                      <m:accPr>
                        <m:chr m:val="⃗"/>
                        <m:ctrlPr>
                          <a:rPr lang="fr-FR" b="1" i="1">
                            <a:solidFill>
                              <a:schemeClr val="accent1">
                                <a:lumMod val="50000"/>
                              </a:schemeClr>
                            </a:solidFill>
                            <a:latin typeface="Cambria Math" panose="02040503050406030204" pitchFamily="18" charset="0"/>
                          </a:rPr>
                        </m:ctrlPr>
                      </m:accPr>
                      <m:e>
                        <m:sSub>
                          <m:sSubPr>
                            <m:ctrlPr>
                              <a:rPr lang="fr-FR" b="1" i="1">
                                <a:solidFill>
                                  <a:schemeClr val="accent1">
                                    <a:lumMod val="50000"/>
                                  </a:schemeClr>
                                </a:solidFill>
                                <a:latin typeface="Cambria Math" panose="02040503050406030204" pitchFamily="18" charset="0"/>
                              </a:rPr>
                            </m:ctrlPr>
                          </m:sSubPr>
                          <m:e>
                            <m:r>
                              <a:rPr lang="fr-FR" b="1" i="1">
                                <a:solidFill>
                                  <a:schemeClr val="accent1">
                                    <a:lumMod val="50000"/>
                                  </a:schemeClr>
                                </a:solidFill>
                                <a:latin typeface="Cambria Math" panose="02040503050406030204" pitchFamily="18" charset="0"/>
                              </a:rPr>
                              <m:t>𝑨</m:t>
                            </m:r>
                          </m:e>
                          <m:sub>
                            <m:r>
                              <a:rPr lang="fr-FR" b="1" i="1">
                                <a:solidFill>
                                  <a:schemeClr val="accent1">
                                    <a:lumMod val="50000"/>
                                  </a:schemeClr>
                                </a:solidFill>
                                <a:latin typeface="Cambria Math" panose="02040503050406030204" pitchFamily="18" charset="0"/>
                              </a:rPr>
                              <m:t>𝟏</m:t>
                            </m:r>
                          </m:sub>
                        </m:sSub>
                        <m:sSub>
                          <m:sSubPr>
                            <m:ctrlPr>
                              <a:rPr lang="fr-FR" b="1" i="1">
                                <a:solidFill>
                                  <a:schemeClr val="accent1">
                                    <a:lumMod val="50000"/>
                                  </a:schemeClr>
                                </a:solidFill>
                                <a:latin typeface="Cambria Math" panose="02040503050406030204" pitchFamily="18" charset="0"/>
                              </a:rPr>
                            </m:ctrlPr>
                          </m:sSubPr>
                          <m:e>
                            <m:r>
                              <a:rPr lang="fr-FR" b="1" i="1">
                                <a:solidFill>
                                  <a:schemeClr val="accent1">
                                    <a:lumMod val="50000"/>
                                  </a:schemeClr>
                                </a:solidFill>
                                <a:latin typeface="Cambria Math" panose="02040503050406030204" pitchFamily="18" charset="0"/>
                              </a:rPr>
                              <m:t>𝑨</m:t>
                            </m:r>
                          </m:e>
                          <m:sub>
                            <m:r>
                              <a:rPr lang="fr-FR" b="1" i="1" smtClean="0">
                                <a:solidFill>
                                  <a:schemeClr val="accent1">
                                    <a:lumMod val="50000"/>
                                  </a:schemeClr>
                                </a:solidFill>
                                <a:latin typeface="Cambria Math" panose="02040503050406030204" pitchFamily="18" charset="0"/>
                              </a:rPr>
                              <m:t>𝟒</m:t>
                            </m:r>
                          </m:sub>
                        </m:sSub>
                      </m:e>
                    </m:acc>
                  </m:oMath>
                </a14:m>
                <a:endParaRPr lang="fr-FR" b="1" dirty="0">
                  <a:solidFill>
                    <a:schemeClr val="accent1">
                      <a:lumMod val="50000"/>
                    </a:schemeClr>
                  </a:solidFill>
                </a:endParaRPr>
              </a:p>
            </p:txBody>
          </p:sp>
        </mc:Choice>
        <mc:Fallback xmlns="">
          <p:sp>
            <p:nvSpPr>
              <p:cNvPr id="82" name="Rectangle à coins arrondis 81"/>
              <p:cNvSpPr>
                <a:spLocks noRot="1" noChangeAspect="1" noMove="1" noResize="1" noEditPoints="1" noAdjustHandles="1" noChangeArrowheads="1" noChangeShapeType="1" noTextEdit="1"/>
              </p:cNvSpPr>
              <p:nvPr/>
            </p:nvSpPr>
            <p:spPr>
              <a:xfrm flipH="1">
                <a:off x="70681" y="5880200"/>
                <a:ext cx="3488201" cy="893310"/>
              </a:xfrm>
              <a:prstGeom prst="wedgeRoundRectCallout">
                <a:avLst>
                  <a:gd name="adj1" fmla="val -68788"/>
                  <a:gd name="adj2" fmla="val -49487"/>
                  <a:gd name="adj3" fmla="val 16667"/>
                </a:avLst>
              </a:prstGeom>
              <a:blipFill rotWithShape="0">
                <a:blip r:embed="rId22"/>
                <a:stretch>
                  <a:fillRect/>
                </a:stretch>
              </a:blipFill>
              <a:ln w="28575">
                <a:solidFill>
                  <a:schemeClr val="accent1">
                    <a:lumMod val="50000"/>
                  </a:schemeClr>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7" name="Légende encadrée 1 46"/>
              <p:cNvSpPr/>
              <p:nvPr/>
            </p:nvSpPr>
            <p:spPr>
              <a:xfrm>
                <a:off x="7616245" y="4879882"/>
                <a:ext cx="4057368" cy="1704569"/>
              </a:xfrm>
              <a:prstGeom prst="borderCallout1">
                <a:avLst>
                  <a:gd name="adj1" fmla="val 29678"/>
                  <a:gd name="adj2" fmla="val 483"/>
                  <a:gd name="adj3" fmla="val -29556"/>
                  <a:gd name="adj4" fmla="val -10386"/>
                </a:avLst>
              </a:prstGeom>
              <a:solidFill>
                <a:schemeClr val="bg1"/>
              </a:solidFill>
              <a:ln>
                <a:solidFill>
                  <a:schemeClr val="tx1"/>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i="1" dirty="0">
                    <a:solidFill>
                      <a:schemeClr val="tx1"/>
                    </a:solidFill>
                  </a:rPr>
                  <a:t>Construction des vecteurs</a:t>
                </a:r>
              </a:p>
              <a:p>
                <a:r>
                  <a:rPr lang="fr-FR" sz="2000" b="1" i="1" dirty="0">
                    <a:solidFill>
                      <a:schemeClr val="tx1"/>
                    </a:solidFill>
                  </a:rPr>
                  <a:t> </a:t>
                </a:r>
                <a14:m>
                  <m:oMath xmlns:m="http://schemas.openxmlformats.org/officeDocument/2006/math">
                    <m:acc>
                      <m:accPr>
                        <m:chr m:val="⃗"/>
                        <m:ctrlPr>
                          <a:rPr lang="fr-FR" sz="2000" b="1" i="1">
                            <a:solidFill>
                              <a:srgbClr val="FF0000"/>
                            </a:solidFill>
                            <a:latin typeface="Cambria Math" panose="02040503050406030204" pitchFamily="18" charset="0"/>
                            <a:ea typeface="Cambria Math" panose="02040503050406030204" pitchFamily="18" charset="0"/>
                          </a:rPr>
                        </m:ctrlPr>
                      </m:accPr>
                      <m:e>
                        <m:r>
                          <a:rPr lang="fr-FR" sz="2000" b="1" i="1">
                            <a:solidFill>
                              <a:srgbClr val="FF0000"/>
                            </a:solidFill>
                            <a:latin typeface="Cambria Math" panose="02040503050406030204" pitchFamily="18" charset="0"/>
                            <a:ea typeface="Cambria Math" panose="02040503050406030204" pitchFamily="18" charset="0"/>
                          </a:rPr>
                          <m:t>𝑹</m:t>
                        </m:r>
                      </m:e>
                    </m:acc>
                    <m:r>
                      <a:rPr lang="fr-FR" sz="2000" b="1" i="1">
                        <a:solidFill>
                          <a:srgbClr val="FF0000"/>
                        </a:solidFill>
                        <a:latin typeface="Cambria Math" panose="02040503050406030204" pitchFamily="18" charset="0"/>
                        <a:ea typeface="Cambria Math" panose="02040503050406030204" pitchFamily="18" charset="0"/>
                      </a:rPr>
                      <m:t>∧</m:t>
                    </m:r>
                    <m:acc>
                      <m:accPr>
                        <m:chr m:val="⃗"/>
                        <m:ctrlPr>
                          <a:rPr lang="fr-FR" sz="2000" b="1" i="1">
                            <a:solidFill>
                              <a:srgbClr val="FF0000"/>
                            </a:solidFill>
                            <a:latin typeface="Cambria Math" panose="02040503050406030204" pitchFamily="18" charset="0"/>
                          </a:rPr>
                        </m:ctrlPr>
                      </m:accPr>
                      <m:e>
                        <m:sSub>
                          <m:sSubPr>
                            <m:ctrlPr>
                              <a:rPr lang="fr-FR" sz="2000" b="1" i="1">
                                <a:solidFill>
                                  <a:srgbClr val="FF0000"/>
                                </a:solidFill>
                                <a:latin typeface="Cambria Math" panose="02040503050406030204" pitchFamily="18" charset="0"/>
                              </a:rPr>
                            </m:ctrlPr>
                          </m:sSubPr>
                          <m:e>
                            <m:r>
                              <a:rPr lang="fr-FR" sz="2000" b="1" i="1">
                                <a:solidFill>
                                  <a:srgbClr val="FF0000"/>
                                </a:solidFill>
                                <a:latin typeface="Cambria Math" panose="02040503050406030204" pitchFamily="18" charset="0"/>
                              </a:rPr>
                              <m:t>𝑨</m:t>
                            </m:r>
                          </m:e>
                          <m:sub>
                            <m:r>
                              <a:rPr lang="fr-FR" sz="2000" b="1" i="1">
                                <a:solidFill>
                                  <a:srgbClr val="FF0000"/>
                                </a:solidFill>
                                <a:latin typeface="Cambria Math" panose="02040503050406030204" pitchFamily="18" charset="0"/>
                              </a:rPr>
                              <m:t>𝟏</m:t>
                            </m:r>
                          </m:sub>
                        </m:sSub>
                        <m:sSub>
                          <m:sSubPr>
                            <m:ctrlPr>
                              <a:rPr lang="fr-FR" sz="2000" b="1" i="1">
                                <a:solidFill>
                                  <a:srgbClr val="FF0000"/>
                                </a:solidFill>
                                <a:latin typeface="Cambria Math" panose="02040503050406030204" pitchFamily="18" charset="0"/>
                              </a:rPr>
                            </m:ctrlPr>
                          </m:sSubPr>
                          <m:e>
                            <m:r>
                              <a:rPr lang="fr-FR" sz="2000" b="1" i="1">
                                <a:solidFill>
                                  <a:srgbClr val="FF0000"/>
                                </a:solidFill>
                                <a:latin typeface="Cambria Math" panose="02040503050406030204" pitchFamily="18" charset="0"/>
                              </a:rPr>
                              <m:t>𝑨</m:t>
                            </m:r>
                          </m:e>
                          <m:sub>
                            <m:r>
                              <a:rPr lang="fr-FR" sz="2000" b="1" i="1">
                                <a:solidFill>
                                  <a:srgbClr val="FF0000"/>
                                </a:solidFill>
                                <a:latin typeface="Cambria Math" panose="02040503050406030204" pitchFamily="18" charset="0"/>
                              </a:rPr>
                              <m:t>𝟑</m:t>
                            </m:r>
                          </m:sub>
                        </m:sSub>
                      </m:e>
                    </m:acc>
                  </m:oMath>
                </a14:m>
                <a:r>
                  <a:rPr lang="fr-FR" sz="2000" dirty="0">
                    <a:solidFill>
                      <a:srgbClr val="FF0000"/>
                    </a:solidFill>
                  </a:rPr>
                  <a:t>  </a:t>
                </a:r>
                <a:r>
                  <a:rPr lang="fr-FR" sz="2000" b="1" i="1" dirty="0">
                    <a:solidFill>
                      <a:schemeClr val="tx1"/>
                    </a:solidFill>
                  </a:rPr>
                  <a:t>et </a:t>
                </a:r>
                <a:r>
                  <a:rPr lang="fr-FR" sz="2000" dirty="0">
                    <a:solidFill>
                      <a:srgbClr val="FF0000"/>
                    </a:solidFill>
                  </a:rPr>
                  <a:t> </a:t>
                </a:r>
                <a14:m>
                  <m:oMath xmlns:m="http://schemas.openxmlformats.org/officeDocument/2006/math">
                    <m:acc>
                      <m:accPr>
                        <m:chr m:val="⃗"/>
                        <m:ctrlPr>
                          <a:rPr lang="fr-FR" sz="2000" b="1" i="1">
                            <a:solidFill>
                              <a:srgbClr val="FF0000"/>
                            </a:solidFill>
                            <a:latin typeface="Cambria Math" panose="02040503050406030204" pitchFamily="18" charset="0"/>
                            <a:ea typeface="Cambria Math" panose="02040503050406030204" pitchFamily="18" charset="0"/>
                          </a:rPr>
                        </m:ctrlPr>
                      </m:accPr>
                      <m:e>
                        <m:r>
                          <a:rPr lang="fr-FR" sz="2000" b="1" i="1">
                            <a:solidFill>
                              <a:srgbClr val="FF0000"/>
                            </a:solidFill>
                            <a:latin typeface="Cambria Math" panose="02040503050406030204" pitchFamily="18" charset="0"/>
                            <a:ea typeface="Cambria Math" panose="02040503050406030204" pitchFamily="18" charset="0"/>
                          </a:rPr>
                          <m:t>𝑹</m:t>
                        </m:r>
                      </m:e>
                    </m:acc>
                    <m:r>
                      <a:rPr lang="fr-FR" sz="2000" b="1" i="1">
                        <a:solidFill>
                          <a:srgbClr val="FF0000"/>
                        </a:solidFill>
                        <a:latin typeface="Cambria Math" panose="02040503050406030204" pitchFamily="18" charset="0"/>
                        <a:ea typeface="Cambria Math" panose="02040503050406030204" pitchFamily="18" charset="0"/>
                      </a:rPr>
                      <m:t>∧</m:t>
                    </m:r>
                    <m:acc>
                      <m:accPr>
                        <m:chr m:val="⃗"/>
                        <m:ctrlPr>
                          <a:rPr lang="fr-FR" sz="2000" b="1" i="1">
                            <a:solidFill>
                              <a:srgbClr val="FF0000"/>
                            </a:solidFill>
                            <a:latin typeface="Cambria Math" panose="02040503050406030204" pitchFamily="18" charset="0"/>
                          </a:rPr>
                        </m:ctrlPr>
                      </m:accPr>
                      <m:e>
                        <m:sSub>
                          <m:sSubPr>
                            <m:ctrlPr>
                              <a:rPr lang="fr-FR" sz="2000" b="1" i="1">
                                <a:solidFill>
                                  <a:srgbClr val="FF0000"/>
                                </a:solidFill>
                                <a:latin typeface="Cambria Math" panose="02040503050406030204" pitchFamily="18" charset="0"/>
                              </a:rPr>
                            </m:ctrlPr>
                          </m:sSubPr>
                          <m:e>
                            <m:r>
                              <a:rPr lang="fr-FR" sz="2000" b="1" i="1">
                                <a:solidFill>
                                  <a:srgbClr val="FF0000"/>
                                </a:solidFill>
                                <a:latin typeface="Cambria Math" panose="02040503050406030204" pitchFamily="18" charset="0"/>
                              </a:rPr>
                              <m:t>𝑨</m:t>
                            </m:r>
                          </m:e>
                          <m:sub>
                            <m:r>
                              <a:rPr lang="fr-FR" sz="2000" b="1" i="1">
                                <a:solidFill>
                                  <a:srgbClr val="FF0000"/>
                                </a:solidFill>
                                <a:latin typeface="Cambria Math" panose="02040503050406030204" pitchFamily="18" charset="0"/>
                              </a:rPr>
                              <m:t>𝟏</m:t>
                            </m:r>
                          </m:sub>
                        </m:sSub>
                        <m:sSub>
                          <m:sSubPr>
                            <m:ctrlPr>
                              <a:rPr lang="fr-FR" sz="2000" b="1" i="1">
                                <a:solidFill>
                                  <a:srgbClr val="FF0000"/>
                                </a:solidFill>
                                <a:latin typeface="Cambria Math" panose="02040503050406030204" pitchFamily="18" charset="0"/>
                              </a:rPr>
                            </m:ctrlPr>
                          </m:sSubPr>
                          <m:e>
                            <m:r>
                              <a:rPr lang="fr-FR" sz="2000" b="1" i="1">
                                <a:solidFill>
                                  <a:srgbClr val="FF0000"/>
                                </a:solidFill>
                                <a:latin typeface="Cambria Math" panose="02040503050406030204" pitchFamily="18" charset="0"/>
                              </a:rPr>
                              <m:t>𝑨</m:t>
                            </m:r>
                          </m:e>
                          <m:sub>
                            <m:r>
                              <a:rPr lang="fr-FR" sz="2000" b="1" i="1" smtClean="0">
                                <a:solidFill>
                                  <a:srgbClr val="FF0000"/>
                                </a:solidFill>
                                <a:latin typeface="Cambria Math" panose="02040503050406030204" pitchFamily="18" charset="0"/>
                              </a:rPr>
                              <m:t>𝟒</m:t>
                            </m:r>
                          </m:sub>
                        </m:sSub>
                      </m:e>
                    </m:acc>
                  </m:oMath>
                </a14:m>
                <a:r>
                  <a:rPr lang="fr-FR" sz="2000" dirty="0">
                    <a:solidFill>
                      <a:srgbClr val="FF0000"/>
                    </a:solidFill>
                  </a:rPr>
                  <a:t> </a:t>
                </a:r>
                <a:r>
                  <a:rPr lang="fr-FR" sz="2000" dirty="0">
                    <a:solidFill>
                      <a:schemeClr val="tx1"/>
                    </a:solidFill>
                  </a:rPr>
                  <a:t>:</a:t>
                </a:r>
              </a:p>
              <a:p>
                <a:pPr/>
                <a14:m>
                  <m:oMathPara xmlns:m="http://schemas.openxmlformats.org/officeDocument/2006/math">
                    <m:oMathParaPr>
                      <m:jc m:val="centerGroup"/>
                    </m:oMathParaPr>
                    <m:oMath xmlns:m="http://schemas.openxmlformats.org/officeDocument/2006/math">
                      <m:f>
                        <m:fPr>
                          <m:ctrlPr>
                            <a:rPr lang="fr-FR" sz="2400" i="1" smtClean="0">
                              <a:solidFill>
                                <a:schemeClr val="tx1"/>
                              </a:solidFill>
                              <a:latin typeface="Cambria Math" panose="02040503050406030204" pitchFamily="18" charset="0"/>
                            </a:rPr>
                          </m:ctrlPr>
                        </m:fPr>
                        <m:num>
                          <m:d>
                            <m:dPr>
                              <m:begChr m:val="‖"/>
                              <m:endChr m:val="‖"/>
                              <m:ctrlPr>
                                <a:rPr lang="fr-FR" sz="2400" i="1" smtClean="0">
                                  <a:solidFill>
                                    <a:schemeClr val="tx1"/>
                                  </a:solidFill>
                                  <a:latin typeface="Cambria Math" panose="02040503050406030204" pitchFamily="18" charset="0"/>
                                </a:rPr>
                              </m:ctrlPr>
                            </m:dPr>
                            <m:e>
                              <m:acc>
                                <m:accPr>
                                  <m:chr m:val="⃗"/>
                                  <m:ctrlPr>
                                    <a:rPr lang="fr-FR" sz="2000" b="1" i="1">
                                      <a:solidFill>
                                        <a:srgbClr val="FF0000"/>
                                      </a:solidFill>
                                      <a:latin typeface="Cambria Math" panose="02040503050406030204" pitchFamily="18" charset="0"/>
                                      <a:ea typeface="Cambria Math" panose="02040503050406030204" pitchFamily="18" charset="0"/>
                                    </a:rPr>
                                  </m:ctrlPr>
                                </m:accPr>
                                <m:e>
                                  <m:r>
                                    <a:rPr lang="fr-FR" sz="2000" b="1" i="1">
                                      <a:solidFill>
                                        <a:srgbClr val="FF0000"/>
                                      </a:solidFill>
                                      <a:latin typeface="Cambria Math" panose="02040503050406030204" pitchFamily="18" charset="0"/>
                                      <a:ea typeface="Cambria Math" panose="02040503050406030204" pitchFamily="18" charset="0"/>
                                    </a:rPr>
                                    <m:t>𝑹</m:t>
                                  </m:r>
                                </m:e>
                              </m:acc>
                              <m:r>
                                <a:rPr lang="fr-FR" sz="2000" b="1" i="1">
                                  <a:solidFill>
                                    <a:srgbClr val="FF0000"/>
                                  </a:solidFill>
                                  <a:latin typeface="Cambria Math" panose="02040503050406030204" pitchFamily="18" charset="0"/>
                                  <a:ea typeface="Cambria Math" panose="02040503050406030204" pitchFamily="18" charset="0"/>
                                </a:rPr>
                                <m:t>∧</m:t>
                              </m:r>
                              <m:acc>
                                <m:accPr>
                                  <m:chr m:val="⃗"/>
                                  <m:ctrlPr>
                                    <a:rPr lang="fr-FR" sz="2000" b="1" i="1">
                                      <a:solidFill>
                                        <a:srgbClr val="FF0000"/>
                                      </a:solidFill>
                                      <a:latin typeface="Cambria Math" panose="02040503050406030204" pitchFamily="18" charset="0"/>
                                    </a:rPr>
                                  </m:ctrlPr>
                                </m:accPr>
                                <m:e>
                                  <m:sSub>
                                    <m:sSubPr>
                                      <m:ctrlPr>
                                        <a:rPr lang="fr-FR" sz="2000" b="1" i="1">
                                          <a:solidFill>
                                            <a:srgbClr val="FF0000"/>
                                          </a:solidFill>
                                          <a:latin typeface="Cambria Math" panose="02040503050406030204" pitchFamily="18" charset="0"/>
                                        </a:rPr>
                                      </m:ctrlPr>
                                    </m:sSubPr>
                                    <m:e>
                                      <m:r>
                                        <a:rPr lang="fr-FR" sz="2000" b="1" i="1">
                                          <a:solidFill>
                                            <a:srgbClr val="FF0000"/>
                                          </a:solidFill>
                                          <a:latin typeface="Cambria Math" panose="02040503050406030204" pitchFamily="18" charset="0"/>
                                        </a:rPr>
                                        <m:t>𝑨</m:t>
                                      </m:r>
                                    </m:e>
                                    <m:sub>
                                      <m:r>
                                        <a:rPr lang="fr-FR" sz="2000" b="1" i="1">
                                          <a:solidFill>
                                            <a:srgbClr val="FF0000"/>
                                          </a:solidFill>
                                          <a:latin typeface="Cambria Math" panose="02040503050406030204" pitchFamily="18" charset="0"/>
                                        </a:rPr>
                                        <m:t>𝟏</m:t>
                                      </m:r>
                                    </m:sub>
                                  </m:sSub>
                                  <m:sSub>
                                    <m:sSubPr>
                                      <m:ctrlPr>
                                        <a:rPr lang="fr-FR" sz="2000" b="1" i="1">
                                          <a:solidFill>
                                            <a:srgbClr val="FF0000"/>
                                          </a:solidFill>
                                          <a:latin typeface="Cambria Math" panose="02040503050406030204" pitchFamily="18" charset="0"/>
                                        </a:rPr>
                                      </m:ctrlPr>
                                    </m:sSubPr>
                                    <m:e>
                                      <m:r>
                                        <a:rPr lang="fr-FR" sz="2000" b="1" i="1">
                                          <a:solidFill>
                                            <a:srgbClr val="FF0000"/>
                                          </a:solidFill>
                                          <a:latin typeface="Cambria Math" panose="02040503050406030204" pitchFamily="18" charset="0"/>
                                        </a:rPr>
                                        <m:t>𝑨</m:t>
                                      </m:r>
                                    </m:e>
                                    <m:sub>
                                      <m:r>
                                        <a:rPr lang="fr-FR" sz="2000" b="1" i="1">
                                          <a:solidFill>
                                            <a:srgbClr val="FF0000"/>
                                          </a:solidFill>
                                          <a:latin typeface="Cambria Math" panose="02040503050406030204" pitchFamily="18" charset="0"/>
                                        </a:rPr>
                                        <m:t>𝟑</m:t>
                                      </m:r>
                                    </m:sub>
                                  </m:sSub>
                                </m:e>
                              </m:acc>
                            </m:e>
                          </m:d>
                        </m:num>
                        <m:den>
                          <m:sSub>
                            <m:sSubPr>
                              <m:ctrlPr>
                                <a:rPr lang="fr-FR" sz="2400" b="1" i="1">
                                  <a:solidFill>
                                    <a:srgbClr val="FF0000"/>
                                  </a:solidFill>
                                  <a:latin typeface="Cambria Math" panose="02040503050406030204" pitchFamily="18" charset="0"/>
                                </a:rPr>
                              </m:ctrlPr>
                            </m:sSubPr>
                            <m:e>
                              <m:r>
                                <a:rPr lang="fr-FR" sz="2400" b="1" i="1">
                                  <a:solidFill>
                                    <a:srgbClr val="FF0000"/>
                                  </a:solidFill>
                                  <a:latin typeface="Cambria Math" panose="02040503050406030204" pitchFamily="18" charset="0"/>
                                </a:rPr>
                                <m:t>𝑨</m:t>
                              </m:r>
                            </m:e>
                            <m:sub>
                              <m:r>
                                <a:rPr lang="fr-FR" sz="2400" b="1" i="1">
                                  <a:solidFill>
                                    <a:srgbClr val="FF0000"/>
                                  </a:solidFill>
                                  <a:latin typeface="Cambria Math" panose="02040503050406030204" pitchFamily="18" charset="0"/>
                                </a:rPr>
                                <m:t>𝟏</m:t>
                              </m:r>
                            </m:sub>
                          </m:sSub>
                          <m:sSub>
                            <m:sSubPr>
                              <m:ctrlPr>
                                <a:rPr lang="fr-FR" sz="2400" b="1" i="1">
                                  <a:solidFill>
                                    <a:srgbClr val="FF0000"/>
                                  </a:solidFill>
                                  <a:latin typeface="Cambria Math" panose="02040503050406030204" pitchFamily="18" charset="0"/>
                                </a:rPr>
                              </m:ctrlPr>
                            </m:sSubPr>
                            <m:e>
                              <m:r>
                                <a:rPr lang="fr-FR" sz="2400" b="1" i="1">
                                  <a:solidFill>
                                    <a:srgbClr val="FF0000"/>
                                  </a:solidFill>
                                  <a:latin typeface="Cambria Math" panose="02040503050406030204" pitchFamily="18" charset="0"/>
                                </a:rPr>
                                <m:t>𝑨</m:t>
                              </m:r>
                            </m:e>
                            <m:sub>
                              <m:r>
                                <a:rPr lang="fr-FR" sz="2400" b="1" i="1">
                                  <a:solidFill>
                                    <a:srgbClr val="FF0000"/>
                                  </a:solidFill>
                                  <a:latin typeface="Cambria Math" panose="02040503050406030204" pitchFamily="18" charset="0"/>
                                </a:rPr>
                                <m:t>𝟑</m:t>
                              </m:r>
                            </m:sub>
                          </m:sSub>
                        </m:den>
                      </m:f>
                      <m:r>
                        <a:rPr lang="fr-FR" sz="2400" b="0" i="1" smtClean="0">
                          <a:solidFill>
                            <a:schemeClr val="tx1"/>
                          </a:solidFill>
                          <a:latin typeface="Cambria Math" panose="02040503050406030204" pitchFamily="18" charset="0"/>
                        </a:rPr>
                        <m:t>=</m:t>
                      </m:r>
                      <m:f>
                        <m:fPr>
                          <m:ctrlPr>
                            <a:rPr lang="fr-FR" sz="2400" i="1">
                              <a:solidFill>
                                <a:schemeClr val="tx1"/>
                              </a:solidFill>
                              <a:latin typeface="Cambria Math" panose="02040503050406030204" pitchFamily="18" charset="0"/>
                            </a:rPr>
                          </m:ctrlPr>
                        </m:fPr>
                        <m:num>
                          <m:d>
                            <m:dPr>
                              <m:begChr m:val="‖"/>
                              <m:endChr m:val="‖"/>
                              <m:ctrlPr>
                                <a:rPr lang="fr-FR" sz="2400" i="1">
                                  <a:solidFill>
                                    <a:schemeClr val="tx1"/>
                                  </a:solidFill>
                                  <a:latin typeface="Cambria Math" panose="02040503050406030204" pitchFamily="18" charset="0"/>
                                </a:rPr>
                              </m:ctrlPr>
                            </m:dPr>
                            <m:e>
                              <m:acc>
                                <m:accPr>
                                  <m:chr m:val="⃗"/>
                                  <m:ctrlPr>
                                    <a:rPr lang="fr-FR" sz="2000" b="1" i="1">
                                      <a:solidFill>
                                        <a:srgbClr val="FF0000"/>
                                      </a:solidFill>
                                      <a:latin typeface="Cambria Math" panose="02040503050406030204" pitchFamily="18" charset="0"/>
                                      <a:ea typeface="Cambria Math" panose="02040503050406030204" pitchFamily="18" charset="0"/>
                                    </a:rPr>
                                  </m:ctrlPr>
                                </m:accPr>
                                <m:e>
                                  <m:r>
                                    <a:rPr lang="fr-FR" sz="2000" b="1" i="1">
                                      <a:solidFill>
                                        <a:srgbClr val="FF0000"/>
                                      </a:solidFill>
                                      <a:latin typeface="Cambria Math" panose="02040503050406030204" pitchFamily="18" charset="0"/>
                                      <a:ea typeface="Cambria Math" panose="02040503050406030204" pitchFamily="18" charset="0"/>
                                    </a:rPr>
                                    <m:t>𝑹</m:t>
                                  </m:r>
                                </m:e>
                              </m:acc>
                              <m:r>
                                <a:rPr lang="fr-FR" sz="2000" b="1" i="1">
                                  <a:solidFill>
                                    <a:srgbClr val="FF0000"/>
                                  </a:solidFill>
                                  <a:latin typeface="Cambria Math" panose="02040503050406030204" pitchFamily="18" charset="0"/>
                                  <a:ea typeface="Cambria Math" panose="02040503050406030204" pitchFamily="18" charset="0"/>
                                </a:rPr>
                                <m:t>∧</m:t>
                              </m:r>
                              <m:acc>
                                <m:accPr>
                                  <m:chr m:val="⃗"/>
                                  <m:ctrlPr>
                                    <a:rPr lang="fr-FR" sz="2000" b="1" i="1">
                                      <a:solidFill>
                                        <a:srgbClr val="FF0000"/>
                                      </a:solidFill>
                                      <a:latin typeface="Cambria Math" panose="02040503050406030204" pitchFamily="18" charset="0"/>
                                    </a:rPr>
                                  </m:ctrlPr>
                                </m:accPr>
                                <m:e>
                                  <m:sSub>
                                    <m:sSubPr>
                                      <m:ctrlPr>
                                        <a:rPr lang="fr-FR" sz="2000" b="1" i="1">
                                          <a:solidFill>
                                            <a:srgbClr val="FF0000"/>
                                          </a:solidFill>
                                          <a:latin typeface="Cambria Math" panose="02040503050406030204" pitchFamily="18" charset="0"/>
                                        </a:rPr>
                                      </m:ctrlPr>
                                    </m:sSubPr>
                                    <m:e>
                                      <m:r>
                                        <a:rPr lang="fr-FR" sz="2000" b="1" i="1">
                                          <a:solidFill>
                                            <a:srgbClr val="FF0000"/>
                                          </a:solidFill>
                                          <a:latin typeface="Cambria Math" panose="02040503050406030204" pitchFamily="18" charset="0"/>
                                        </a:rPr>
                                        <m:t>𝑨</m:t>
                                      </m:r>
                                    </m:e>
                                    <m:sub>
                                      <m:r>
                                        <a:rPr lang="fr-FR" sz="2000" b="1" i="1">
                                          <a:solidFill>
                                            <a:srgbClr val="FF0000"/>
                                          </a:solidFill>
                                          <a:latin typeface="Cambria Math" panose="02040503050406030204" pitchFamily="18" charset="0"/>
                                        </a:rPr>
                                        <m:t>𝟏</m:t>
                                      </m:r>
                                    </m:sub>
                                  </m:sSub>
                                  <m:sSub>
                                    <m:sSubPr>
                                      <m:ctrlPr>
                                        <a:rPr lang="fr-FR" sz="2000" b="1" i="1">
                                          <a:solidFill>
                                            <a:srgbClr val="FF0000"/>
                                          </a:solidFill>
                                          <a:latin typeface="Cambria Math" panose="02040503050406030204" pitchFamily="18" charset="0"/>
                                        </a:rPr>
                                      </m:ctrlPr>
                                    </m:sSubPr>
                                    <m:e>
                                      <m:r>
                                        <a:rPr lang="fr-FR" sz="2000" b="1" i="1">
                                          <a:solidFill>
                                            <a:srgbClr val="FF0000"/>
                                          </a:solidFill>
                                          <a:latin typeface="Cambria Math" panose="02040503050406030204" pitchFamily="18" charset="0"/>
                                        </a:rPr>
                                        <m:t>𝑨</m:t>
                                      </m:r>
                                    </m:e>
                                    <m:sub>
                                      <m:r>
                                        <a:rPr lang="fr-FR" sz="2000" b="1" i="1" smtClean="0">
                                          <a:solidFill>
                                            <a:srgbClr val="FF0000"/>
                                          </a:solidFill>
                                          <a:latin typeface="Cambria Math" panose="02040503050406030204" pitchFamily="18" charset="0"/>
                                        </a:rPr>
                                        <m:t>𝟒</m:t>
                                      </m:r>
                                    </m:sub>
                                  </m:sSub>
                                </m:e>
                              </m:acc>
                            </m:e>
                          </m:d>
                        </m:num>
                        <m:den>
                          <m:sSub>
                            <m:sSubPr>
                              <m:ctrlPr>
                                <a:rPr lang="fr-FR" sz="2400" b="1" i="1">
                                  <a:solidFill>
                                    <a:srgbClr val="FF0000"/>
                                  </a:solidFill>
                                  <a:latin typeface="Cambria Math" panose="02040503050406030204" pitchFamily="18" charset="0"/>
                                </a:rPr>
                              </m:ctrlPr>
                            </m:sSubPr>
                            <m:e>
                              <m:r>
                                <a:rPr lang="fr-FR" sz="2400" b="1" i="1">
                                  <a:solidFill>
                                    <a:srgbClr val="FF0000"/>
                                  </a:solidFill>
                                  <a:latin typeface="Cambria Math" panose="02040503050406030204" pitchFamily="18" charset="0"/>
                                </a:rPr>
                                <m:t>𝑨</m:t>
                              </m:r>
                            </m:e>
                            <m:sub>
                              <m:r>
                                <a:rPr lang="fr-FR" sz="2400" b="1" i="1">
                                  <a:solidFill>
                                    <a:srgbClr val="FF0000"/>
                                  </a:solidFill>
                                  <a:latin typeface="Cambria Math" panose="02040503050406030204" pitchFamily="18" charset="0"/>
                                </a:rPr>
                                <m:t>𝟏</m:t>
                              </m:r>
                            </m:sub>
                          </m:sSub>
                          <m:sSub>
                            <m:sSubPr>
                              <m:ctrlPr>
                                <a:rPr lang="fr-FR" sz="2400" b="1" i="1">
                                  <a:solidFill>
                                    <a:srgbClr val="FF0000"/>
                                  </a:solidFill>
                                  <a:latin typeface="Cambria Math" panose="02040503050406030204" pitchFamily="18" charset="0"/>
                                </a:rPr>
                              </m:ctrlPr>
                            </m:sSubPr>
                            <m:e>
                              <m:r>
                                <a:rPr lang="fr-FR" sz="2400" b="1" i="1">
                                  <a:solidFill>
                                    <a:srgbClr val="FF0000"/>
                                  </a:solidFill>
                                  <a:latin typeface="Cambria Math" panose="02040503050406030204" pitchFamily="18" charset="0"/>
                                </a:rPr>
                                <m:t>𝑨</m:t>
                              </m:r>
                            </m:e>
                            <m:sub>
                              <m:r>
                                <a:rPr lang="fr-FR" sz="2400" b="1" i="1" smtClean="0">
                                  <a:solidFill>
                                    <a:srgbClr val="FF0000"/>
                                  </a:solidFill>
                                  <a:latin typeface="Cambria Math" panose="02040503050406030204" pitchFamily="18" charset="0"/>
                                </a:rPr>
                                <m:t>𝟒</m:t>
                              </m:r>
                            </m:sub>
                          </m:sSub>
                        </m:den>
                      </m:f>
                    </m:oMath>
                  </m:oMathPara>
                </a14:m>
                <a:endParaRPr lang="fr-FR" sz="2000" dirty="0">
                  <a:solidFill>
                    <a:schemeClr val="tx1"/>
                  </a:solidFill>
                </a:endParaRPr>
              </a:p>
            </p:txBody>
          </p:sp>
        </mc:Choice>
        <mc:Fallback xmlns="">
          <p:sp>
            <p:nvSpPr>
              <p:cNvPr id="47" name="Légende encadrée 1 46"/>
              <p:cNvSpPr>
                <a:spLocks noRot="1" noChangeAspect="1" noMove="1" noResize="1" noEditPoints="1" noAdjustHandles="1" noChangeArrowheads="1" noChangeShapeType="1" noTextEdit="1"/>
              </p:cNvSpPr>
              <p:nvPr/>
            </p:nvSpPr>
            <p:spPr>
              <a:xfrm>
                <a:off x="7616245" y="4879882"/>
                <a:ext cx="4057368" cy="1704569"/>
              </a:xfrm>
              <a:prstGeom prst="borderCallout1">
                <a:avLst>
                  <a:gd name="adj1" fmla="val 29678"/>
                  <a:gd name="adj2" fmla="val 483"/>
                  <a:gd name="adj3" fmla="val -29556"/>
                  <a:gd name="adj4" fmla="val -10386"/>
                </a:avLst>
              </a:prstGeom>
              <a:blipFill rotWithShape="0">
                <a:blip r:embed="rId23"/>
                <a:stretch>
                  <a:fillRect/>
                </a:stretch>
              </a:blipFill>
              <a:ln>
                <a:solidFill>
                  <a:schemeClr val="tx1"/>
                </a:solidFill>
                <a:prstDash val="dash"/>
                <a:tailEnd type="triangle" w="lg" len="lg"/>
              </a:ln>
            </p:spPr>
            <p:txBody>
              <a:bodyPr/>
              <a:lstStyle/>
              <a:p>
                <a:r>
                  <a:rPr lang="fr-FR">
                    <a:noFill/>
                  </a:rPr>
                  <a:t> </a:t>
                </a:r>
              </a:p>
            </p:txBody>
          </p:sp>
        </mc:Fallback>
      </mc:AlternateContent>
      <p:cxnSp>
        <p:nvCxnSpPr>
          <p:cNvPr id="16" name="Connecteur droit avec flèche 15"/>
          <p:cNvCxnSpPr/>
          <p:nvPr/>
        </p:nvCxnSpPr>
        <p:spPr>
          <a:xfrm flipV="1">
            <a:off x="1466809" y="3345720"/>
            <a:ext cx="275880" cy="125118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Flèche : haut 22">
            <a:extLst>
              <a:ext uri="{FF2B5EF4-FFF2-40B4-BE49-F238E27FC236}">
                <a16:creationId xmlns:a16="http://schemas.microsoft.com/office/drawing/2014/main" id="{5A1DA72E-4B7C-420F-AF97-2BDE653BE318}"/>
              </a:ext>
            </a:extLst>
          </p:cNvPr>
          <p:cNvSpPr/>
          <p:nvPr/>
        </p:nvSpPr>
        <p:spPr>
          <a:xfrm>
            <a:off x="9795883" y="2073998"/>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4" name="ZoneTexte 63">
                <a:extLst>
                  <a:ext uri="{FF2B5EF4-FFF2-40B4-BE49-F238E27FC236}">
                    <a16:creationId xmlns:a16="http://schemas.microsoft.com/office/drawing/2014/main" id="{9568E772-35D7-4F63-9291-6DBFDF4569AD}"/>
                  </a:ext>
                </a:extLst>
              </p:cNvPr>
              <p:cNvSpPr txBox="1"/>
              <p:nvPr/>
            </p:nvSpPr>
            <p:spPr>
              <a:xfrm>
                <a:off x="9911739" y="2510982"/>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64" name="ZoneTexte 63">
                <a:extLst>
                  <a:ext uri="{FF2B5EF4-FFF2-40B4-BE49-F238E27FC236}">
                    <a16:creationId xmlns="" xmlns:a16="http://schemas.microsoft.com/office/drawing/2014/main" xmlns:a14="http://schemas.microsoft.com/office/drawing/2010/main" id="{9568E772-35D7-4F63-9291-6DBFDF4569AD}"/>
                  </a:ext>
                </a:extLst>
              </p:cNvPr>
              <p:cNvSpPr txBox="1">
                <a:spLocks noRot="1" noChangeAspect="1" noMove="1" noResize="1" noEditPoints="1" noAdjustHandles="1" noChangeArrowheads="1" noChangeShapeType="1" noTextEdit="1"/>
              </p:cNvSpPr>
              <p:nvPr/>
            </p:nvSpPr>
            <p:spPr>
              <a:xfrm>
                <a:off x="9911739" y="2510982"/>
                <a:ext cx="522514" cy="506421"/>
              </a:xfrm>
              <a:prstGeom prst="rect">
                <a:avLst/>
              </a:prstGeom>
              <a:blipFill rotWithShape="0">
                <a:blip r:embed="rId24"/>
                <a:stretch>
                  <a:fillRect/>
                </a:stretch>
              </a:blipFill>
            </p:spPr>
            <p:txBody>
              <a:bodyPr/>
              <a:lstStyle/>
              <a:p>
                <a:r>
                  <a:rPr lang="fr-FR">
                    <a:noFill/>
                  </a:rPr>
                  <a:t> </a:t>
                </a:r>
              </a:p>
            </p:txBody>
          </p:sp>
        </mc:Fallback>
      </mc:AlternateContent>
      <p:sp>
        <p:nvSpPr>
          <p:cNvPr id="65" name="Flèche : haut 22">
            <a:extLst>
              <a:ext uri="{FF2B5EF4-FFF2-40B4-BE49-F238E27FC236}">
                <a16:creationId xmlns:a16="http://schemas.microsoft.com/office/drawing/2014/main" id="{5A1DA72E-4B7C-420F-AF97-2BDE653BE318}"/>
              </a:ext>
            </a:extLst>
          </p:cNvPr>
          <p:cNvSpPr/>
          <p:nvPr/>
        </p:nvSpPr>
        <p:spPr>
          <a:xfrm>
            <a:off x="8940320" y="2905063"/>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6" name="ZoneTexte 65">
                <a:extLst>
                  <a:ext uri="{FF2B5EF4-FFF2-40B4-BE49-F238E27FC236}">
                    <a16:creationId xmlns:a16="http://schemas.microsoft.com/office/drawing/2014/main" id="{9568E772-35D7-4F63-9291-6DBFDF4569AD}"/>
                  </a:ext>
                </a:extLst>
              </p:cNvPr>
              <p:cNvSpPr txBox="1"/>
              <p:nvPr/>
            </p:nvSpPr>
            <p:spPr>
              <a:xfrm>
                <a:off x="9056176" y="3342047"/>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66" name="ZoneTexte 65">
                <a:extLst>
                  <a:ext uri="{FF2B5EF4-FFF2-40B4-BE49-F238E27FC236}">
                    <a16:creationId xmlns="" xmlns:a16="http://schemas.microsoft.com/office/drawing/2014/main" xmlns:a14="http://schemas.microsoft.com/office/drawing/2010/main" id="{9568E772-35D7-4F63-9291-6DBFDF4569AD}"/>
                  </a:ext>
                </a:extLst>
              </p:cNvPr>
              <p:cNvSpPr txBox="1">
                <a:spLocks noRot="1" noChangeAspect="1" noMove="1" noResize="1" noEditPoints="1" noAdjustHandles="1" noChangeArrowheads="1" noChangeShapeType="1" noTextEdit="1"/>
              </p:cNvSpPr>
              <p:nvPr/>
            </p:nvSpPr>
            <p:spPr>
              <a:xfrm>
                <a:off x="9056176" y="3342047"/>
                <a:ext cx="522514" cy="506421"/>
              </a:xfrm>
              <a:prstGeom prst="rect">
                <a:avLst/>
              </a:prstGeom>
              <a:blipFill rotWithShape="0">
                <a:blip r:embed="rId25"/>
                <a:stretch>
                  <a:fillRect/>
                </a:stretch>
              </a:blipFill>
            </p:spPr>
            <p:txBody>
              <a:bodyPr/>
              <a:lstStyle/>
              <a:p>
                <a:r>
                  <a:rPr lang="fr-FR">
                    <a:noFill/>
                  </a:rPr>
                  <a:t> </a:t>
                </a:r>
              </a:p>
            </p:txBody>
          </p:sp>
        </mc:Fallback>
      </mc:AlternateContent>
      <p:sp>
        <p:nvSpPr>
          <p:cNvPr id="67" name="Flèche : haut 22">
            <a:extLst>
              <a:ext uri="{FF2B5EF4-FFF2-40B4-BE49-F238E27FC236}">
                <a16:creationId xmlns:a16="http://schemas.microsoft.com/office/drawing/2014/main" id="{5A1DA72E-4B7C-420F-AF97-2BDE653BE318}"/>
              </a:ext>
            </a:extLst>
          </p:cNvPr>
          <p:cNvSpPr/>
          <p:nvPr/>
        </p:nvSpPr>
        <p:spPr>
          <a:xfrm>
            <a:off x="10571091" y="3121298"/>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8" name="ZoneTexte 67">
                <a:extLst>
                  <a:ext uri="{FF2B5EF4-FFF2-40B4-BE49-F238E27FC236}">
                    <a16:creationId xmlns:a16="http://schemas.microsoft.com/office/drawing/2014/main" id="{9568E772-35D7-4F63-9291-6DBFDF4569AD}"/>
                  </a:ext>
                </a:extLst>
              </p:cNvPr>
              <p:cNvSpPr txBox="1"/>
              <p:nvPr/>
            </p:nvSpPr>
            <p:spPr>
              <a:xfrm>
                <a:off x="10686947" y="3558282"/>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68" name="ZoneTexte 67">
                <a:extLst>
                  <a:ext uri="{FF2B5EF4-FFF2-40B4-BE49-F238E27FC236}">
                    <a16:creationId xmlns="" xmlns:a16="http://schemas.microsoft.com/office/drawing/2014/main" xmlns:a14="http://schemas.microsoft.com/office/drawing/2010/main" id="{9568E772-35D7-4F63-9291-6DBFDF4569AD}"/>
                  </a:ext>
                </a:extLst>
              </p:cNvPr>
              <p:cNvSpPr txBox="1">
                <a:spLocks noRot="1" noChangeAspect="1" noMove="1" noResize="1" noEditPoints="1" noAdjustHandles="1" noChangeArrowheads="1" noChangeShapeType="1" noTextEdit="1"/>
              </p:cNvSpPr>
              <p:nvPr/>
            </p:nvSpPr>
            <p:spPr>
              <a:xfrm>
                <a:off x="10686947" y="3558282"/>
                <a:ext cx="522514" cy="506421"/>
              </a:xfrm>
              <a:prstGeom prst="rect">
                <a:avLst/>
              </a:prstGeom>
              <a:blipFill rotWithShape="0">
                <a:blip r:embed="rId26"/>
                <a:stretch>
                  <a:fillRect/>
                </a:stretch>
              </a:blipFill>
            </p:spPr>
            <p:txBody>
              <a:bodyPr/>
              <a:lstStyle/>
              <a:p>
                <a:r>
                  <a:rPr lang="fr-FR">
                    <a:noFill/>
                  </a:rPr>
                  <a:t> </a:t>
                </a:r>
              </a:p>
            </p:txBody>
          </p:sp>
        </mc:Fallback>
      </mc:AlternateContent>
      <p:sp>
        <p:nvSpPr>
          <p:cNvPr id="69" name="Flèche : haut 22">
            <a:extLst>
              <a:ext uri="{FF2B5EF4-FFF2-40B4-BE49-F238E27FC236}">
                <a16:creationId xmlns:a16="http://schemas.microsoft.com/office/drawing/2014/main" id="{5A1DA72E-4B7C-420F-AF97-2BDE653BE318}"/>
              </a:ext>
            </a:extLst>
          </p:cNvPr>
          <p:cNvSpPr/>
          <p:nvPr/>
        </p:nvSpPr>
        <p:spPr>
          <a:xfrm>
            <a:off x="269720" y="2391974"/>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78" name="ZoneTexte 77">
                <a:extLst>
                  <a:ext uri="{FF2B5EF4-FFF2-40B4-BE49-F238E27FC236}">
                    <a16:creationId xmlns:a16="http://schemas.microsoft.com/office/drawing/2014/main" id="{9568E772-35D7-4F63-9291-6DBFDF4569AD}"/>
                  </a:ext>
                </a:extLst>
              </p:cNvPr>
              <p:cNvSpPr txBox="1"/>
              <p:nvPr/>
            </p:nvSpPr>
            <p:spPr>
              <a:xfrm>
                <a:off x="385576" y="2828958"/>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78" name="ZoneTexte 77">
                <a:extLst>
                  <a:ext uri="{FF2B5EF4-FFF2-40B4-BE49-F238E27FC236}">
                    <a16:creationId xmlns="" xmlns:a16="http://schemas.microsoft.com/office/drawing/2014/main" xmlns:a14="http://schemas.microsoft.com/office/drawing/2010/main" id="{9568E772-35D7-4F63-9291-6DBFDF4569AD}"/>
                  </a:ext>
                </a:extLst>
              </p:cNvPr>
              <p:cNvSpPr txBox="1">
                <a:spLocks noRot="1" noChangeAspect="1" noMove="1" noResize="1" noEditPoints="1" noAdjustHandles="1" noChangeArrowheads="1" noChangeShapeType="1" noTextEdit="1"/>
              </p:cNvSpPr>
              <p:nvPr/>
            </p:nvSpPr>
            <p:spPr>
              <a:xfrm>
                <a:off x="385576" y="2828958"/>
                <a:ext cx="522514" cy="506421"/>
              </a:xfrm>
              <a:prstGeom prst="rect">
                <a:avLst/>
              </a:prstGeom>
              <a:blipFill rotWithShape="0">
                <a:blip r:embed="rId27"/>
                <a:stretch>
                  <a:fillRect/>
                </a:stretch>
              </a:blipFill>
            </p:spPr>
            <p:txBody>
              <a:bodyPr/>
              <a:lstStyle/>
              <a:p>
                <a:r>
                  <a:rPr lang="fr-FR">
                    <a:noFill/>
                  </a:rPr>
                  <a:t> </a:t>
                </a:r>
              </a:p>
            </p:txBody>
          </p:sp>
        </mc:Fallback>
      </mc:AlternateContent>
      <p:grpSp>
        <p:nvGrpSpPr>
          <p:cNvPr id="26" name="Groupe 25"/>
          <p:cNvGrpSpPr/>
          <p:nvPr/>
        </p:nvGrpSpPr>
        <p:grpSpPr>
          <a:xfrm>
            <a:off x="2114740" y="4535911"/>
            <a:ext cx="534520" cy="373308"/>
            <a:chOff x="2114740" y="4535911"/>
            <a:chExt cx="534520" cy="373308"/>
          </a:xfrm>
        </p:grpSpPr>
        <p:grpSp>
          <p:nvGrpSpPr>
            <p:cNvPr id="19" name="Groupe 18"/>
            <p:cNvGrpSpPr/>
            <p:nvPr/>
          </p:nvGrpSpPr>
          <p:grpSpPr>
            <a:xfrm>
              <a:off x="2114740" y="4535911"/>
              <a:ext cx="534520" cy="373308"/>
              <a:chOff x="2114740" y="4535911"/>
              <a:chExt cx="534520" cy="373308"/>
            </a:xfrm>
          </p:grpSpPr>
          <p:cxnSp>
            <p:nvCxnSpPr>
              <p:cNvPr id="17" name="Connecteur droit avec flèche 16"/>
              <p:cNvCxnSpPr/>
              <p:nvPr/>
            </p:nvCxnSpPr>
            <p:spPr>
              <a:xfrm flipV="1">
                <a:off x="2114740" y="4535911"/>
                <a:ext cx="534520" cy="308785"/>
              </a:xfrm>
              <a:prstGeom prst="straightConnector1">
                <a:avLst/>
              </a:prstGeom>
              <a:ln w="41275" cmpd="sng">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e 39"/>
              <p:cNvGrpSpPr/>
              <p:nvPr/>
            </p:nvGrpSpPr>
            <p:grpSpPr>
              <a:xfrm>
                <a:off x="2261886" y="4744310"/>
                <a:ext cx="181876" cy="164909"/>
                <a:chOff x="5903649" y="4591910"/>
                <a:chExt cx="181876" cy="164909"/>
              </a:xfrm>
            </p:grpSpPr>
            <p:cxnSp>
              <p:nvCxnSpPr>
                <p:cNvPr id="24" name="Connecteur droit 23"/>
                <p:cNvCxnSpPr/>
                <p:nvPr/>
              </p:nvCxnSpPr>
              <p:spPr>
                <a:xfrm>
                  <a:off x="5903649" y="4591910"/>
                  <a:ext cx="179549" cy="7519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H="1">
                  <a:off x="5905231" y="4662053"/>
                  <a:ext cx="180294" cy="9476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25" name="Groupe 24"/>
            <p:cNvGrpSpPr/>
            <p:nvPr/>
          </p:nvGrpSpPr>
          <p:grpSpPr>
            <a:xfrm>
              <a:off x="2137107" y="4535911"/>
              <a:ext cx="164429" cy="205200"/>
              <a:chOff x="2137107" y="4535911"/>
              <a:chExt cx="164429" cy="205200"/>
            </a:xfrm>
          </p:grpSpPr>
          <p:cxnSp>
            <p:nvCxnSpPr>
              <p:cNvPr id="8" name="Connecteur droit 7"/>
              <p:cNvCxnSpPr/>
              <p:nvPr/>
            </p:nvCxnSpPr>
            <p:spPr>
              <a:xfrm flipV="1">
                <a:off x="2298600" y="4535911"/>
                <a:ext cx="0" cy="205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a:off x="2137107" y="4547765"/>
                <a:ext cx="164429" cy="764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85" name="Groupe 84"/>
          <p:cNvGrpSpPr/>
          <p:nvPr/>
        </p:nvGrpSpPr>
        <p:grpSpPr>
          <a:xfrm>
            <a:off x="3019337" y="4871977"/>
            <a:ext cx="164429" cy="205200"/>
            <a:chOff x="2137107" y="4535911"/>
            <a:chExt cx="164429" cy="205200"/>
          </a:xfrm>
        </p:grpSpPr>
        <p:cxnSp>
          <p:nvCxnSpPr>
            <p:cNvPr id="86" name="Connecteur droit 85"/>
            <p:cNvCxnSpPr/>
            <p:nvPr/>
          </p:nvCxnSpPr>
          <p:spPr>
            <a:xfrm flipV="1">
              <a:off x="2298600" y="4535911"/>
              <a:ext cx="0" cy="205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flipH="1">
              <a:off x="2137107" y="4547765"/>
              <a:ext cx="164429" cy="764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0" name="Rectangle 79"/>
              <p:cNvSpPr/>
              <p:nvPr/>
            </p:nvSpPr>
            <p:spPr>
              <a:xfrm>
                <a:off x="6102874" y="5730698"/>
                <a:ext cx="1660828" cy="9233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fr-FR" sz="5400" i="1" smtClean="0">
                              <a:latin typeface="Cambria Math" panose="02040503050406030204" pitchFamily="18" charset="0"/>
                            </a:rPr>
                          </m:ctrlPr>
                        </m:dPr>
                        <m:e>
                          <m:r>
                            <a:rPr lang="fr-FR" sz="5400" b="0" i="1" smtClean="0">
                              <a:latin typeface="Cambria Math" panose="02040503050406030204" pitchFamily="18" charset="0"/>
                            </a:rPr>
                            <m:t>𝑇</m:t>
                          </m:r>
                        </m:e>
                      </m:d>
                    </m:oMath>
                  </m:oMathPara>
                </a14:m>
                <a:endParaRPr lang="fr-FR" sz="5400" dirty="0"/>
              </a:p>
            </p:txBody>
          </p:sp>
        </mc:Choice>
        <mc:Fallback xmlns="">
          <p:sp>
            <p:nvSpPr>
              <p:cNvPr id="80" name="Rectangle 79"/>
              <p:cNvSpPr>
                <a:spLocks noRot="1" noChangeAspect="1" noMove="1" noResize="1" noEditPoints="1" noAdjustHandles="1" noChangeArrowheads="1" noChangeShapeType="1" noTextEdit="1"/>
              </p:cNvSpPr>
              <p:nvPr/>
            </p:nvSpPr>
            <p:spPr>
              <a:xfrm>
                <a:off x="6102874" y="5730698"/>
                <a:ext cx="1660828" cy="923330"/>
              </a:xfrm>
              <a:prstGeom prst="rect">
                <a:avLst/>
              </a:prstGeom>
              <a:blipFill rotWithShape="0">
                <a:blip r:embed="rId28"/>
                <a:stretch>
                  <a:fillRect/>
                </a:stretch>
              </a:blipFill>
            </p:spPr>
            <p:txBody>
              <a:bodyPr/>
              <a:lstStyle/>
              <a:p>
                <a:r>
                  <a:rPr lang="fr-FR">
                    <a:noFill/>
                  </a:rPr>
                  <a:t> </a:t>
                </a:r>
              </a:p>
            </p:txBody>
          </p:sp>
        </mc:Fallback>
      </mc:AlternateContent>
      <p:sp>
        <p:nvSpPr>
          <p:cNvPr id="12" name="Espace réservé du numéro de diapositive 11">
            <a:extLst>
              <a:ext uri="{FF2B5EF4-FFF2-40B4-BE49-F238E27FC236}">
                <a16:creationId xmlns:a16="http://schemas.microsoft.com/office/drawing/2014/main" id="{177D8D29-BB31-40B3-9B38-73F442E1E0BD}"/>
              </a:ext>
            </a:extLst>
          </p:cNvPr>
          <p:cNvSpPr>
            <a:spLocks noGrp="1"/>
          </p:cNvSpPr>
          <p:nvPr>
            <p:ph type="sldNum" sz="quarter" idx="12"/>
          </p:nvPr>
        </p:nvSpPr>
        <p:spPr/>
        <p:txBody>
          <a:bodyPr/>
          <a:lstStyle/>
          <a:p>
            <a:fld id="{DF67547A-2FB4-485E-9105-69E331CB21F3}" type="slidenum">
              <a:rPr lang="fr-FR" smtClean="0"/>
              <a:t>10</a:t>
            </a:fld>
            <a:endParaRPr lang="fr-FR"/>
          </a:p>
        </p:txBody>
      </p:sp>
    </p:spTree>
    <p:extLst>
      <p:ext uri="{BB962C8B-B14F-4D97-AF65-F5344CB8AC3E}">
        <p14:creationId xmlns:p14="http://schemas.microsoft.com/office/powerpoint/2010/main" val="204884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80">
                                          <p:stCondLst>
                                            <p:cond delay="0"/>
                                          </p:stCondLst>
                                        </p:cTn>
                                        <p:tgtEl>
                                          <p:spTgt spid="16"/>
                                        </p:tgtEl>
                                      </p:cBhvr>
                                    </p:animEffect>
                                    <p:anim calcmode="lin" valueType="num">
                                      <p:cBhvr>
                                        <p:cTn id="4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9" dur="26">
                                          <p:stCondLst>
                                            <p:cond delay="650"/>
                                          </p:stCondLst>
                                        </p:cTn>
                                        <p:tgtEl>
                                          <p:spTgt spid="16"/>
                                        </p:tgtEl>
                                      </p:cBhvr>
                                      <p:to x="100000" y="60000"/>
                                    </p:animScale>
                                    <p:animScale>
                                      <p:cBhvr>
                                        <p:cTn id="50" dur="166" decel="50000">
                                          <p:stCondLst>
                                            <p:cond delay="676"/>
                                          </p:stCondLst>
                                        </p:cTn>
                                        <p:tgtEl>
                                          <p:spTgt spid="16"/>
                                        </p:tgtEl>
                                      </p:cBhvr>
                                      <p:to x="100000" y="100000"/>
                                    </p:animScale>
                                    <p:animScale>
                                      <p:cBhvr>
                                        <p:cTn id="51" dur="26">
                                          <p:stCondLst>
                                            <p:cond delay="1312"/>
                                          </p:stCondLst>
                                        </p:cTn>
                                        <p:tgtEl>
                                          <p:spTgt spid="16"/>
                                        </p:tgtEl>
                                      </p:cBhvr>
                                      <p:to x="100000" y="80000"/>
                                    </p:animScale>
                                    <p:animScale>
                                      <p:cBhvr>
                                        <p:cTn id="52" dur="166" decel="50000">
                                          <p:stCondLst>
                                            <p:cond delay="1338"/>
                                          </p:stCondLst>
                                        </p:cTn>
                                        <p:tgtEl>
                                          <p:spTgt spid="16"/>
                                        </p:tgtEl>
                                      </p:cBhvr>
                                      <p:to x="100000" y="100000"/>
                                    </p:animScale>
                                    <p:animScale>
                                      <p:cBhvr>
                                        <p:cTn id="53" dur="26">
                                          <p:stCondLst>
                                            <p:cond delay="1642"/>
                                          </p:stCondLst>
                                        </p:cTn>
                                        <p:tgtEl>
                                          <p:spTgt spid="16"/>
                                        </p:tgtEl>
                                      </p:cBhvr>
                                      <p:to x="100000" y="90000"/>
                                    </p:animScale>
                                    <p:animScale>
                                      <p:cBhvr>
                                        <p:cTn id="54" dur="166" decel="50000">
                                          <p:stCondLst>
                                            <p:cond delay="1668"/>
                                          </p:stCondLst>
                                        </p:cTn>
                                        <p:tgtEl>
                                          <p:spTgt spid="16"/>
                                        </p:tgtEl>
                                      </p:cBhvr>
                                      <p:to x="100000" y="100000"/>
                                    </p:animScale>
                                    <p:animScale>
                                      <p:cBhvr>
                                        <p:cTn id="55" dur="26">
                                          <p:stCondLst>
                                            <p:cond delay="1808"/>
                                          </p:stCondLst>
                                        </p:cTn>
                                        <p:tgtEl>
                                          <p:spTgt spid="16"/>
                                        </p:tgtEl>
                                      </p:cBhvr>
                                      <p:to x="100000" y="95000"/>
                                    </p:animScale>
                                    <p:animScale>
                                      <p:cBhvr>
                                        <p:cTn id="56" dur="166" decel="50000">
                                          <p:stCondLst>
                                            <p:cond delay="1834"/>
                                          </p:stCondLst>
                                        </p:cTn>
                                        <p:tgtEl>
                                          <p:spTgt spid="1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500"/>
                                        <p:tgtEl>
                                          <p:spTgt spid="47"/>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70"/>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97"/>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53"/>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85"/>
                                        </p:tgtEl>
                                        <p:attrNameLst>
                                          <p:attrName>style.visibility</p:attrName>
                                        </p:attrNameLst>
                                      </p:cBhvr>
                                      <p:to>
                                        <p:strVal val="visible"/>
                                      </p:to>
                                    </p:set>
                                    <p:animEffect transition="in" filter="fade">
                                      <p:cBhvr>
                                        <p:cTn id="114" dur="500"/>
                                        <p:tgtEl>
                                          <p:spTgt spid="85"/>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9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9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500"/>
                                        <p:tgtEl>
                                          <p:spTgt spid="3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07"/>
                                        </p:tgtEl>
                                        <p:attrNameLst>
                                          <p:attrName>style.visibility</p:attrName>
                                        </p:attrNameLst>
                                      </p:cBhvr>
                                      <p:to>
                                        <p:strVal val="visible"/>
                                      </p:to>
                                    </p:set>
                                    <p:animEffect transition="in" filter="fade">
                                      <p:cBhvr>
                                        <p:cTn id="128" dur="500"/>
                                        <p:tgtEl>
                                          <p:spTgt spid="107"/>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82"/>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1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23"/>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77"/>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74"/>
                                        </p:tgtEl>
                                        <p:attrNameLst>
                                          <p:attrName>style.visibility</p:attrName>
                                        </p:attrNameLst>
                                      </p:cBhvr>
                                      <p:to>
                                        <p:strVal val="visible"/>
                                      </p:to>
                                    </p:set>
                                    <p:animEffect transition="in" filter="fade">
                                      <p:cBhvr>
                                        <p:cTn id="147" dur="500"/>
                                        <p:tgtEl>
                                          <p:spTgt spid="74"/>
                                        </p:tgtEl>
                                      </p:cBhvr>
                                    </p:animEffect>
                                  </p:childTnLst>
                                </p:cTn>
                              </p:par>
                              <p:par>
                                <p:cTn id="148" presetID="10" presetClass="entr" presetSubtype="0" fill="hold" nodeType="withEffect">
                                  <p:stCondLst>
                                    <p:cond delay="0"/>
                                  </p:stCondLst>
                                  <p:childTnLst>
                                    <p:set>
                                      <p:cBhvr>
                                        <p:cTn id="149" dur="1" fill="hold">
                                          <p:stCondLst>
                                            <p:cond delay="0"/>
                                          </p:stCondLst>
                                        </p:cTn>
                                        <p:tgtEl>
                                          <p:spTgt spid="100"/>
                                        </p:tgtEl>
                                        <p:attrNameLst>
                                          <p:attrName>style.visibility</p:attrName>
                                        </p:attrNameLst>
                                      </p:cBhvr>
                                      <p:to>
                                        <p:strVal val="visible"/>
                                      </p:to>
                                    </p:set>
                                    <p:animEffect transition="in" filter="fade">
                                      <p:cBhvr>
                                        <p:cTn id="150" dur="500"/>
                                        <p:tgtEl>
                                          <p:spTgt spid="100"/>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06"/>
                                        </p:tgtEl>
                                        <p:attrNameLst>
                                          <p:attrName>style.visibility</p:attrName>
                                        </p:attrNameLst>
                                      </p:cBhvr>
                                      <p:to>
                                        <p:strVal val="visible"/>
                                      </p:to>
                                    </p:set>
                                    <p:animEffect transition="in" filter="fade">
                                      <p:cBhvr>
                                        <p:cTn id="153" dur="500"/>
                                        <p:tgtEl>
                                          <p:spTgt spid="106"/>
                                        </p:tgtEl>
                                      </p:cBhvr>
                                    </p:animEffec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nodeType="clickEffect">
                                  <p:stCondLst>
                                    <p:cond delay="0"/>
                                  </p:stCondLst>
                                  <p:childTnLst>
                                    <p:set>
                                      <p:cBhvr>
                                        <p:cTn id="157" dur="1" fill="hold">
                                          <p:stCondLst>
                                            <p:cond delay="0"/>
                                          </p:stCondLst>
                                        </p:cTn>
                                        <p:tgtEl>
                                          <p:spTgt spid="103"/>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6" presetClass="entr" presetSubtype="21" fill="hold" nodeType="clickEffect">
                                  <p:stCondLst>
                                    <p:cond delay="0"/>
                                  </p:stCondLst>
                                  <p:childTnLst>
                                    <p:set>
                                      <p:cBhvr>
                                        <p:cTn id="163" dur="1" fill="hold">
                                          <p:stCondLst>
                                            <p:cond delay="0"/>
                                          </p:stCondLst>
                                        </p:cTn>
                                        <p:tgtEl>
                                          <p:spTgt spid="104"/>
                                        </p:tgtEl>
                                        <p:attrNameLst>
                                          <p:attrName>style.visibility</p:attrName>
                                        </p:attrNameLst>
                                      </p:cBhvr>
                                      <p:to>
                                        <p:strVal val="visible"/>
                                      </p:to>
                                    </p:set>
                                    <p:animEffect transition="in" filter="barn(inVertical)">
                                      <p:cBhvr>
                                        <p:cTn id="164" dur="500"/>
                                        <p:tgtEl>
                                          <p:spTgt spid="104"/>
                                        </p:tgtEl>
                                      </p:cBhvr>
                                    </p:animEffect>
                                  </p:childTnLst>
                                </p:cTn>
                              </p:par>
                              <p:par>
                                <p:cTn id="165" presetID="16" presetClass="entr" presetSubtype="21" fill="hold" grpId="0" nodeType="withEffect">
                                  <p:stCondLst>
                                    <p:cond delay="0"/>
                                  </p:stCondLst>
                                  <p:childTnLst>
                                    <p:set>
                                      <p:cBhvr>
                                        <p:cTn id="166" dur="1" fill="hold">
                                          <p:stCondLst>
                                            <p:cond delay="0"/>
                                          </p:stCondLst>
                                        </p:cTn>
                                        <p:tgtEl>
                                          <p:spTgt spid="108"/>
                                        </p:tgtEl>
                                        <p:attrNameLst>
                                          <p:attrName>style.visibility</p:attrName>
                                        </p:attrNameLst>
                                      </p:cBhvr>
                                      <p:to>
                                        <p:strVal val="visible"/>
                                      </p:to>
                                    </p:set>
                                    <p:animEffect transition="in" filter="barn(inVertical)">
                                      <p:cBhvr>
                                        <p:cTn id="16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9" grpId="0"/>
      <p:bldP spid="9" grpId="0"/>
      <p:bldP spid="18" grpId="0"/>
      <p:bldP spid="33" grpId="0" animBg="1"/>
      <p:bldP spid="41" grpId="0"/>
      <p:bldP spid="22" grpId="0"/>
      <p:bldP spid="51" grpId="0"/>
      <p:bldP spid="96" grpId="0"/>
      <p:bldP spid="97" grpId="0"/>
      <p:bldP spid="106" grpId="0"/>
      <p:bldP spid="107" grpId="0"/>
      <p:bldP spid="108" grpId="0"/>
      <p:bldP spid="109" grpId="0"/>
      <p:bldP spid="110" grpId="0"/>
      <p:bldP spid="77" grpId="0"/>
      <p:bldP spid="81" grpId="0" animBg="1"/>
      <p:bldP spid="82"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832610-B477-4DF2-BA13-441182A43323}"/>
              </a:ext>
            </a:extLst>
          </p:cNvPr>
          <p:cNvSpPr>
            <a:spLocks noGrp="1"/>
          </p:cNvSpPr>
          <p:nvPr>
            <p:ph type="title"/>
          </p:nvPr>
        </p:nvSpPr>
        <p:spPr>
          <a:xfrm>
            <a:off x="-38102" y="77234"/>
            <a:ext cx="10072398" cy="642580"/>
          </a:xfrm>
        </p:spPr>
        <p:txBody>
          <a:bodyPr>
            <a:normAutofit fontScale="90000"/>
          </a:bodyPr>
          <a:lstStyle/>
          <a:p>
            <a:r>
              <a:rPr lang="fr-FR" dirty="0"/>
              <a:t>Enlevons les traits de construction</a:t>
            </a:r>
          </a:p>
        </p:txBody>
      </p:sp>
      <p:sp>
        <p:nvSpPr>
          <p:cNvPr id="21" name="Flèche : haut 20">
            <a:extLst>
              <a:ext uri="{FF2B5EF4-FFF2-40B4-BE49-F238E27FC236}">
                <a16:creationId xmlns:a16="http://schemas.microsoft.com/office/drawing/2014/main" id="{74D6AD17-7210-4F86-B300-8F366B08B980}"/>
              </a:ext>
            </a:extLst>
          </p:cNvPr>
          <p:cNvSpPr/>
          <p:nvPr/>
        </p:nvSpPr>
        <p:spPr>
          <a:xfrm>
            <a:off x="9551364" y="1493902"/>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3" name="Flèche : haut 22">
            <a:extLst>
              <a:ext uri="{FF2B5EF4-FFF2-40B4-BE49-F238E27FC236}">
                <a16:creationId xmlns:a16="http://schemas.microsoft.com/office/drawing/2014/main" id="{5A1DA72E-4B7C-420F-AF97-2BDE653BE318}"/>
              </a:ext>
            </a:extLst>
          </p:cNvPr>
          <p:cNvSpPr/>
          <p:nvPr/>
        </p:nvSpPr>
        <p:spPr>
          <a:xfrm>
            <a:off x="8149285" y="2769688"/>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9" name="ZoneTexte 28">
                <a:extLst>
                  <a:ext uri="{FF2B5EF4-FFF2-40B4-BE49-F238E27FC236}">
                    <a16:creationId xmlns:a16="http://schemas.microsoft.com/office/drawing/2014/main" id="{9568E772-35D7-4F63-9291-6DBFDF4569AD}"/>
                  </a:ext>
                </a:extLst>
              </p:cNvPr>
              <p:cNvSpPr txBox="1"/>
              <p:nvPr/>
            </p:nvSpPr>
            <p:spPr>
              <a:xfrm>
                <a:off x="9511782" y="1380734"/>
                <a:ext cx="522514"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7A209"/>
                              </a:solidFill>
                              <a:latin typeface="Cambria Math" panose="02040503050406030204" pitchFamily="18" charset="0"/>
                            </a:rPr>
                          </m:ctrlPr>
                        </m:accPr>
                        <m:e>
                          <m:r>
                            <a:rPr lang="fr-FR" b="1" i="1" smtClean="0">
                              <a:solidFill>
                                <a:srgbClr val="F7A209"/>
                              </a:solidFill>
                              <a:latin typeface="Cambria Math" panose="02040503050406030204" pitchFamily="18" charset="0"/>
                            </a:rPr>
                            <m:t>𝑹</m:t>
                          </m:r>
                        </m:e>
                      </m:acc>
                    </m:oMath>
                  </m:oMathPara>
                </a14:m>
                <a:endParaRPr lang="fr-FR" b="1" dirty="0">
                  <a:solidFill>
                    <a:srgbClr val="F7A209"/>
                  </a:solidFill>
                </a:endParaRPr>
              </a:p>
            </p:txBody>
          </p:sp>
        </mc:Choice>
        <mc:Fallback xmlns="">
          <p:sp>
            <p:nvSpPr>
              <p:cNvPr id="29" name="ZoneTexte 28">
                <a:extLst>
                  <a:ext uri="{FF2B5EF4-FFF2-40B4-BE49-F238E27FC236}">
                    <a16:creationId xmlns="" xmlns:a16="http://schemas.microsoft.com/office/drawing/2014/main" xmlns:a14="http://schemas.microsoft.com/office/drawing/2010/main" id="{9568E772-35D7-4F63-9291-6DBFDF4569AD}"/>
                  </a:ext>
                </a:extLst>
              </p:cNvPr>
              <p:cNvSpPr txBox="1">
                <a:spLocks noRot="1" noChangeAspect="1" noMove="1" noResize="1" noEditPoints="1" noAdjustHandles="1" noChangeArrowheads="1" noChangeShapeType="1" noTextEdit="1"/>
              </p:cNvSpPr>
              <p:nvPr/>
            </p:nvSpPr>
            <p:spPr>
              <a:xfrm>
                <a:off x="9511782" y="1380734"/>
                <a:ext cx="522514" cy="402931"/>
              </a:xfrm>
              <a:prstGeom prst="rect">
                <a:avLst/>
              </a:prstGeom>
              <a:blipFill rotWithShape="0">
                <a:blip r:embed="rId2"/>
                <a:stretch>
                  <a:fillRect/>
                </a:stretch>
              </a:blipFill>
            </p:spPr>
            <p:txBody>
              <a:bodyPr/>
              <a:lstStyle/>
              <a:p>
                <a:r>
                  <a:rPr lang="fr-FR">
                    <a:noFill/>
                  </a:rPr>
                  <a:t> </a:t>
                </a:r>
              </a:p>
            </p:txBody>
          </p:sp>
        </mc:Fallback>
      </mc:AlternateContent>
      <p:cxnSp>
        <p:nvCxnSpPr>
          <p:cNvPr id="5" name="Connecteur droit avec flèche 4">
            <a:extLst>
              <a:ext uri="{FF2B5EF4-FFF2-40B4-BE49-F238E27FC236}">
                <a16:creationId xmlns:a16="http://schemas.microsoft.com/office/drawing/2014/main" id="{9A82C0F6-5C9D-4314-9D0E-F1DA06D2FE84}"/>
              </a:ext>
            </a:extLst>
          </p:cNvPr>
          <p:cNvCxnSpPr>
            <a:cxnSpLocks/>
          </p:cNvCxnSpPr>
          <p:nvPr/>
        </p:nvCxnSpPr>
        <p:spPr>
          <a:xfrm flipV="1">
            <a:off x="1464813" y="3319951"/>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4A3303CA-B2EE-4400-9580-260677ABBD46}"/>
                  </a:ext>
                </a:extLst>
              </p:cNvPr>
              <p:cNvSpPr txBox="1"/>
              <p:nvPr/>
            </p:nvSpPr>
            <p:spPr>
              <a:xfrm>
                <a:off x="869904" y="2763759"/>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1">
                                  <a:lumMod val="75000"/>
                                </a:schemeClr>
                              </a:solidFill>
                              <a:latin typeface="Cambria Math" panose="02040503050406030204" pitchFamily="18" charset="0"/>
                            </a:rPr>
                          </m:ctrlPr>
                        </m:accPr>
                        <m:e>
                          <m:sSub>
                            <m:sSubPr>
                              <m:ctrlPr>
                                <a:rPr lang="fr-FR" sz="2400" b="1" i="1" smtClean="0">
                                  <a:solidFill>
                                    <a:schemeClr val="accent1">
                                      <a:lumMod val="75000"/>
                                    </a:schemeClr>
                                  </a:solidFill>
                                  <a:latin typeface="Cambria Math" panose="02040503050406030204" pitchFamily="18" charset="0"/>
                                </a:rPr>
                              </m:ctrlPr>
                            </m:sSubPr>
                            <m:e>
                              <m:r>
                                <a:rPr lang="fr-FR" sz="2400" b="1" i="1" smtClean="0">
                                  <a:solidFill>
                                    <a:schemeClr val="accent1">
                                      <a:lumMod val="75000"/>
                                    </a:schemeClr>
                                  </a:solidFill>
                                  <a:latin typeface="Cambria Math" panose="02040503050406030204" pitchFamily="18" charset="0"/>
                                </a:rPr>
                                <m:t>𝑴</m:t>
                              </m:r>
                              <m:r>
                                <a:rPr lang="fr-FR" sz="2400" b="1" i="1" smtClean="0">
                                  <a:solidFill>
                                    <a:schemeClr val="accent1">
                                      <a:lumMod val="75000"/>
                                    </a:schemeClr>
                                  </a:solidFill>
                                  <a:latin typeface="Cambria Math" panose="02040503050406030204" pitchFamily="18" charset="0"/>
                                </a:rPr>
                                <m:t>(</m:t>
                              </m:r>
                              <m:r>
                                <a:rPr lang="fr-FR" sz="2400" b="1" i="1" smtClean="0">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𝟏</m:t>
                              </m:r>
                            </m:sub>
                          </m:sSub>
                          <m:r>
                            <a:rPr lang="fr-FR" sz="2400" b="1" i="1" smtClean="0">
                              <a:solidFill>
                                <a:schemeClr val="accent1">
                                  <a:lumMod val="75000"/>
                                </a:schemeClr>
                              </a:solidFill>
                              <a:latin typeface="Cambria Math" panose="02040503050406030204" pitchFamily="18" charset="0"/>
                            </a:rPr>
                            <m:t>)</m:t>
                          </m:r>
                        </m:e>
                      </m:acc>
                    </m:oMath>
                  </m:oMathPara>
                </a14:m>
                <a:endParaRPr lang="fr-FR" sz="2400" b="1" dirty="0">
                  <a:solidFill>
                    <a:schemeClr val="accent1">
                      <a:lumMod val="75000"/>
                    </a:schemeClr>
                  </a:solidFill>
                </a:endParaRPr>
              </a:p>
            </p:txBody>
          </p:sp>
        </mc:Choice>
        <mc:Fallback xmlns="">
          <p:sp>
            <p:nvSpPr>
              <p:cNvPr id="9" name="ZoneTexte 8">
                <a:extLst>
                  <a:ext uri="{FF2B5EF4-FFF2-40B4-BE49-F238E27FC236}">
                    <a16:creationId xmlns:a16="http://schemas.microsoft.com/office/drawing/2014/main" xmlns:a14="http://schemas.microsoft.com/office/drawing/2010/main" xmlns="" id="{4A3303CA-B2EE-4400-9580-260677ABBD46}"/>
                  </a:ext>
                </a:extLst>
              </p:cNvPr>
              <p:cNvSpPr txBox="1">
                <a:spLocks noRot="1" noChangeAspect="1" noMove="1" noResize="1" noEditPoints="1" noAdjustHandles="1" noChangeArrowheads="1" noChangeShapeType="1" noTextEdit="1"/>
              </p:cNvSpPr>
              <p:nvPr/>
            </p:nvSpPr>
            <p:spPr>
              <a:xfrm>
                <a:off x="869904" y="2763759"/>
                <a:ext cx="971904" cy="518475"/>
              </a:xfrm>
              <a:prstGeom prst="rect">
                <a:avLst/>
              </a:prstGeom>
              <a:blipFill rotWithShape="0">
                <a:blip r:embed="rId3"/>
                <a:stretch>
                  <a:fillRect r="-629"/>
                </a:stretch>
              </a:blipFill>
            </p:spPr>
            <p:txBody>
              <a:bodyPr/>
              <a:lstStyle/>
              <a:p>
                <a:r>
                  <a:rPr lang="fr-FR">
                    <a:noFill/>
                  </a:rPr>
                  <a:t> </a:t>
                </a:r>
              </a:p>
            </p:txBody>
          </p:sp>
        </mc:Fallback>
      </mc:AlternateContent>
      <p:cxnSp>
        <p:nvCxnSpPr>
          <p:cNvPr id="13" name="Connecteur droit 12">
            <a:extLst>
              <a:ext uri="{FF2B5EF4-FFF2-40B4-BE49-F238E27FC236}">
                <a16:creationId xmlns:a16="http://schemas.microsoft.com/office/drawing/2014/main" id="{316BF775-9007-4A3B-A9BE-3A957DC9C7B7}"/>
              </a:ext>
            </a:extLst>
          </p:cNvPr>
          <p:cNvCxnSpPr>
            <a:cxnSpLocks/>
          </p:cNvCxnSpPr>
          <p:nvPr/>
        </p:nvCxnSpPr>
        <p:spPr>
          <a:xfrm>
            <a:off x="619996" y="4282841"/>
            <a:ext cx="5918254" cy="223069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65CAD333-201D-44E8-94E7-C41661E81057}"/>
                  </a:ext>
                </a:extLst>
              </p:cNvPr>
              <p:cNvSpPr txBox="1"/>
              <p:nvPr/>
            </p:nvSpPr>
            <p:spPr>
              <a:xfrm>
                <a:off x="1114058" y="4560764"/>
                <a:ext cx="7007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400" b="1" i="1" smtClean="0">
                              <a:solidFill>
                                <a:schemeClr val="accent1">
                                  <a:lumMod val="75000"/>
                                </a:schemeClr>
                              </a:solidFill>
                              <a:latin typeface="Cambria Math" panose="02040503050406030204" pitchFamily="18" charset="0"/>
                            </a:rPr>
                          </m:ctrlPr>
                        </m:sSubPr>
                        <m:e>
                          <m:r>
                            <a:rPr lang="fr-FR" sz="2400" b="1" i="1">
                              <a:solidFill>
                                <a:schemeClr val="accent1">
                                  <a:lumMod val="75000"/>
                                </a:schemeClr>
                              </a:solidFill>
                              <a:latin typeface="Cambria Math" panose="02040503050406030204" pitchFamily="18" charset="0"/>
                            </a:rPr>
                            <m:t>𝑨</m:t>
                          </m:r>
                        </m:e>
                        <m:sub>
                          <m:r>
                            <a:rPr lang="fr-FR" sz="2400" b="1" i="1">
                              <a:solidFill>
                                <a:schemeClr val="accent1">
                                  <a:lumMod val="75000"/>
                                </a:schemeClr>
                              </a:solidFill>
                              <a:latin typeface="Cambria Math" panose="02040503050406030204" pitchFamily="18" charset="0"/>
                            </a:rPr>
                            <m:t>𝟏</m:t>
                          </m:r>
                        </m:sub>
                      </m:sSub>
                    </m:oMath>
                  </m:oMathPara>
                </a14:m>
                <a:endParaRPr lang="fr-FR" sz="2400" b="1" i="1" dirty="0">
                  <a:solidFill>
                    <a:schemeClr val="accent1">
                      <a:lumMod val="75000"/>
                    </a:schemeClr>
                  </a:solidFill>
                  <a:latin typeface="Cambria Math" panose="02040503050406030204" pitchFamily="18" charset="0"/>
                </a:endParaRPr>
              </a:p>
            </p:txBody>
          </p:sp>
        </mc:Choice>
        <mc:Fallback xmlns="">
          <p:sp>
            <p:nvSpPr>
              <p:cNvPr id="18" name="ZoneTexte 17">
                <a:extLst>
                  <a:ext uri="{FF2B5EF4-FFF2-40B4-BE49-F238E27FC236}">
                    <a16:creationId xmlns:a16="http://schemas.microsoft.com/office/drawing/2014/main" xmlns:a14="http://schemas.microsoft.com/office/drawing/2010/main" xmlns="" id="{65CAD333-201D-44E8-94E7-C41661E81057}"/>
                  </a:ext>
                </a:extLst>
              </p:cNvPr>
              <p:cNvSpPr txBox="1">
                <a:spLocks noRot="1" noChangeAspect="1" noMove="1" noResize="1" noEditPoints="1" noAdjustHandles="1" noChangeArrowheads="1" noChangeShapeType="1" noTextEdit="1"/>
              </p:cNvSpPr>
              <p:nvPr/>
            </p:nvSpPr>
            <p:spPr>
              <a:xfrm>
                <a:off x="1114058" y="4560764"/>
                <a:ext cx="700724" cy="461665"/>
              </a:xfrm>
              <a:prstGeom prst="rect">
                <a:avLst/>
              </a:prstGeom>
              <a:blipFill rotWithShape="0">
                <a:blip r:embed="rId4"/>
                <a:stretch>
                  <a:fillRect b="-526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ZoneTexte 40">
                <a:extLst>
                  <a:ext uri="{FF2B5EF4-FFF2-40B4-BE49-F238E27FC236}">
                    <a16:creationId xmlns:a16="http://schemas.microsoft.com/office/drawing/2014/main" id="{65CAD333-201D-44E8-94E7-C41661E81057}"/>
                  </a:ext>
                </a:extLst>
              </p:cNvPr>
              <p:cNvSpPr txBox="1"/>
              <p:nvPr/>
            </p:nvSpPr>
            <p:spPr>
              <a:xfrm>
                <a:off x="1848780" y="4797386"/>
                <a:ext cx="7007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400" b="1" i="1" smtClean="0">
                              <a:solidFill>
                                <a:schemeClr val="accent1">
                                  <a:lumMod val="75000"/>
                                </a:schemeClr>
                              </a:solidFill>
                              <a:latin typeface="Cambria Math" panose="02040503050406030204" pitchFamily="18" charset="0"/>
                            </a:rPr>
                          </m:ctrlPr>
                        </m:sSubPr>
                        <m:e>
                          <m:r>
                            <a:rPr lang="fr-FR" sz="2400" b="1" i="1">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𝟐</m:t>
                          </m:r>
                        </m:sub>
                      </m:sSub>
                    </m:oMath>
                  </m:oMathPara>
                </a14:m>
                <a:endParaRPr lang="fr-FR" sz="2400" b="1" i="1" dirty="0">
                  <a:solidFill>
                    <a:schemeClr val="accent1">
                      <a:lumMod val="75000"/>
                    </a:schemeClr>
                  </a:solidFill>
                  <a:latin typeface="Cambria Math" panose="02040503050406030204" pitchFamily="18" charset="0"/>
                </a:endParaRPr>
              </a:p>
            </p:txBody>
          </p:sp>
        </mc:Choice>
        <mc:Fallback xmlns="">
          <p:sp>
            <p:nvSpPr>
              <p:cNvPr id="41" name="ZoneTexte 40">
                <a:extLst>
                  <a:ext uri="{FF2B5EF4-FFF2-40B4-BE49-F238E27FC236}">
                    <a16:creationId xmlns:a16="http://schemas.microsoft.com/office/drawing/2014/main" xmlns:a14="http://schemas.microsoft.com/office/drawing/2010/main" xmlns="" id="{65CAD333-201D-44E8-94E7-C41661E81057}"/>
                  </a:ext>
                </a:extLst>
              </p:cNvPr>
              <p:cNvSpPr txBox="1">
                <a:spLocks noRot="1" noChangeAspect="1" noMove="1" noResize="1" noEditPoints="1" noAdjustHandles="1" noChangeArrowheads="1" noChangeShapeType="1" noTextEdit="1"/>
              </p:cNvSpPr>
              <p:nvPr/>
            </p:nvSpPr>
            <p:spPr>
              <a:xfrm>
                <a:off x="1848780" y="4797386"/>
                <a:ext cx="700724" cy="461665"/>
              </a:xfrm>
              <a:prstGeom prst="rect">
                <a:avLst/>
              </a:prstGeom>
              <a:blipFill rotWithShape="0">
                <a:blip r:embed="rId6"/>
                <a:stretch>
                  <a:fillRect b="-3947"/>
                </a:stretch>
              </a:blipFill>
            </p:spPr>
            <p:txBody>
              <a:bodyPr/>
              <a:lstStyle/>
              <a:p>
                <a:r>
                  <a:rPr lang="fr-FR">
                    <a:noFill/>
                  </a:rPr>
                  <a:t> </a:t>
                </a:r>
              </a:p>
            </p:txBody>
          </p:sp>
        </mc:Fallback>
      </mc:AlternateContent>
      <p:cxnSp>
        <p:nvCxnSpPr>
          <p:cNvPr id="30" name="Connecteur droit avec flèche 29"/>
          <p:cNvCxnSpPr/>
          <p:nvPr/>
        </p:nvCxnSpPr>
        <p:spPr>
          <a:xfrm flipV="1">
            <a:off x="2995534" y="3139593"/>
            <a:ext cx="1525280" cy="2044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ZoneTexte 50">
                <a:extLst>
                  <a:ext uri="{FF2B5EF4-FFF2-40B4-BE49-F238E27FC236}">
                    <a16:creationId xmlns:a16="http://schemas.microsoft.com/office/drawing/2014/main" id="{65CAD333-201D-44E8-94E7-C41661E81057}"/>
                  </a:ext>
                </a:extLst>
              </p:cNvPr>
              <p:cNvSpPr txBox="1"/>
              <p:nvPr/>
            </p:nvSpPr>
            <p:spPr>
              <a:xfrm>
                <a:off x="2736676" y="5130460"/>
                <a:ext cx="700724" cy="461665"/>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a:latin typeface="Cambria Math" panose="02040503050406030204" pitchFamily="18" charset="0"/>
                            </a:rPr>
                            <m:t>𝑨</m:t>
                          </m:r>
                        </m:e>
                        <m:sub>
                          <m:r>
                            <a:rPr lang="fr-FR">
                              <a:latin typeface="Cambria Math" panose="02040503050406030204" pitchFamily="18" charset="0"/>
                            </a:rPr>
                            <m:t>𝟑</m:t>
                          </m:r>
                        </m:sub>
                      </m:sSub>
                    </m:oMath>
                  </m:oMathPara>
                </a14:m>
                <a:endParaRPr lang="fr-FR" dirty="0"/>
              </a:p>
            </p:txBody>
          </p:sp>
        </mc:Choice>
        <mc:Fallback xmlns="">
          <p:sp>
            <p:nvSpPr>
              <p:cNvPr id="51" name="ZoneTexte 50">
                <a:extLst>
                  <a:ext uri="{FF2B5EF4-FFF2-40B4-BE49-F238E27FC236}">
                    <a16:creationId xmlns:a16="http://schemas.microsoft.com/office/drawing/2014/main" xmlns:a14="http://schemas.microsoft.com/office/drawing/2010/main" xmlns="" id="{65CAD333-201D-44E8-94E7-C41661E81057}"/>
                  </a:ext>
                </a:extLst>
              </p:cNvPr>
              <p:cNvSpPr txBox="1">
                <a:spLocks noRot="1" noChangeAspect="1" noMove="1" noResize="1" noEditPoints="1" noAdjustHandles="1" noChangeArrowheads="1" noChangeShapeType="1" noTextEdit="1"/>
              </p:cNvSpPr>
              <p:nvPr/>
            </p:nvSpPr>
            <p:spPr>
              <a:xfrm>
                <a:off x="2736676" y="5130460"/>
                <a:ext cx="700724" cy="461665"/>
              </a:xfrm>
              <a:prstGeom prst="rect">
                <a:avLst/>
              </a:prstGeom>
              <a:blipFill rotWithShape="0">
                <a:blip r:embed="rId10"/>
                <a:stretch>
                  <a:fillRect b="-5333"/>
                </a:stretch>
              </a:blipFill>
            </p:spPr>
            <p:txBody>
              <a:bodyPr/>
              <a:lstStyle/>
              <a:p>
                <a:r>
                  <a:rPr lang="fr-FR">
                    <a:noFill/>
                  </a:rPr>
                  <a:t> </a:t>
                </a:r>
              </a:p>
            </p:txBody>
          </p:sp>
        </mc:Fallback>
      </mc:AlternateContent>
      <p:grpSp>
        <p:nvGrpSpPr>
          <p:cNvPr id="10" name="Groupe 9"/>
          <p:cNvGrpSpPr/>
          <p:nvPr/>
        </p:nvGrpSpPr>
        <p:grpSpPr>
          <a:xfrm>
            <a:off x="2142164" y="2681370"/>
            <a:ext cx="1093671" cy="2158803"/>
            <a:chOff x="2065792" y="2118631"/>
            <a:chExt cx="1093671" cy="2158803"/>
          </a:xfrm>
        </p:grpSpPr>
        <p:cxnSp>
          <p:nvCxnSpPr>
            <p:cNvPr id="57" name="Connecteur droit avec flèche 56"/>
            <p:cNvCxnSpPr/>
            <p:nvPr/>
          </p:nvCxnSpPr>
          <p:spPr>
            <a:xfrm flipV="1">
              <a:off x="2065792" y="2684164"/>
              <a:ext cx="755987" cy="159327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ZoneTexte 48">
                  <a:extLst>
                    <a:ext uri="{FF2B5EF4-FFF2-40B4-BE49-F238E27FC236}">
                      <a16:creationId xmlns:a16="http://schemas.microsoft.com/office/drawing/2014/main" id="{4A3303CA-B2EE-4400-9580-260677ABBD46}"/>
                    </a:ext>
                  </a:extLst>
                </p:cNvPr>
                <p:cNvSpPr txBox="1"/>
                <p:nvPr/>
              </p:nvSpPr>
              <p:spPr>
                <a:xfrm>
                  <a:off x="2187559" y="2118631"/>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1">
                                    <a:lumMod val="75000"/>
                                  </a:schemeClr>
                                </a:solidFill>
                                <a:latin typeface="Cambria Math" panose="02040503050406030204" pitchFamily="18" charset="0"/>
                              </a:rPr>
                            </m:ctrlPr>
                          </m:accPr>
                          <m:e>
                            <m:sSub>
                              <m:sSubPr>
                                <m:ctrlPr>
                                  <a:rPr lang="fr-FR" sz="2400" b="1" i="1" smtClean="0">
                                    <a:solidFill>
                                      <a:schemeClr val="accent1">
                                        <a:lumMod val="75000"/>
                                      </a:schemeClr>
                                    </a:solidFill>
                                    <a:latin typeface="Cambria Math" panose="02040503050406030204" pitchFamily="18" charset="0"/>
                                  </a:rPr>
                                </m:ctrlPr>
                              </m:sSubPr>
                              <m:e>
                                <m:r>
                                  <a:rPr lang="fr-FR" sz="2400" b="1" i="1" smtClean="0">
                                    <a:solidFill>
                                      <a:schemeClr val="accent1">
                                        <a:lumMod val="75000"/>
                                      </a:schemeClr>
                                    </a:solidFill>
                                    <a:latin typeface="Cambria Math" panose="02040503050406030204" pitchFamily="18" charset="0"/>
                                  </a:rPr>
                                  <m:t>𝑴</m:t>
                                </m:r>
                                <m:r>
                                  <a:rPr lang="fr-FR" sz="2400" b="1" i="1" smtClean="0">
                                    <a:solidFill>
                                      <a:schemeClr val="accent1">
                                        <a:lumMod val="75000"/>
                                      </a:schemeClr>
                                    </a:solidFill>
                                    <a:latin typeface="Cambria Math" panose="02040503050406030204" pitchFamily="18" charset="0"/>
                                  </a:rPr>
                                  <m:t>(</m:t>
                                </m:r>
                                <m:r>
                                  <a:rPr lang="fr-FR" sz="2400" b="1" i="1" smtClean="0">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𝟐</m:t>
                                </m:r>
                              </m:sub>
                            </m:sSub>
                            <m:r>
                              <a:rPr lang="fr-FR" sz="2400" b="1" i="1" smtClean="0">
                                <a:solidFill>
                                  <a:schemeClr val="accent1">
                                    <a:lumMod val="75000"/>
                                  </a:schemeClr>
                                </a:solidFill>
                                <a:latin typeface="Cambria Math" panose="02040503050406030204" pitchFamily="18" charset="0"/>
                              </a:rPr>
                              <m:t>)</m:t>
                            </m:r>
                          </m:e>
                        </m:acc>
                      </m:oMath>
                    </m:oMathPara>
                  </a14:m>
                  <a:endParaRPr lang="fr-FR" sz="2400" b="1" dirty="0">
                    <a:solidFill>
                      <a:schemeClr val="accent1">
                        <a:lumMod val="75000"/>
                      </a:schemeClr>
                    </a:solidFill>
                  </a:endParaRPr>
                </a:p>
              </p:txBody>
            </p:sp>
          </mc:Choice>
          <mc:Fallback xmlns="">
            <p:sp>
              <p:nvSpPr>
                <p:cNvPr id="49" name="ZoneTexte 48">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2187559" y="2118631"/>
                  <a:ext cx="971904" cy="518475"/>
                </a:xfrm>
                <a:prstGeom prst="rect">
                  <a:avLst/>
                </a:prstGeom>
                <a:blipFill rotWithShape="0">
                  <a:blip r:embed="rId11"/>
                  <a:stretch>
                    <a:fillRect/>
                  </a:stretch>
                </a:blipFill>
              </p:spPr>
              <p:txBody>
                <a:bodyPr/>
                <a:lstStyle/>
                <a:p>
                  <a:r>
                    <a:rPr lang="fr-FR">
                      <a:noFill/>
                    </a:rPr>
                    <a:t> </a:t>
                  </a:r>
                </a:p>
              </p:txBody>
            </p:sp>
          </mc:Fallback>
        </mc:AlternateContent>
      </p:grpSp>
      <p:cxnSp>
        <p:nvCxnSpPr>
          <p:cNvPr id="104" name="Connecteur droit avec flèche 103"/>
          <p:cNvCxnSpPr/>
          <p:nvPr/>
        </p:nvCxnSpPr>
        <p:spPr>
          <a:xfrm flipV="1">
            <a:off x="4369765" y="2984241"/>
            <a:ext cx="2577190" cy="2704726"/>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ZoneTexte 106">
                <a:extLst>
                  <a:ext uri="{FF2B5EF4-FFF2-40B4-BE49-F238E27FC236}">
                    <a16:creationId xmlns:a16="http://schemas.microsoft.com/office/drawing/2014/main" id="{4A3303CA-B2EE-4400-9580-260677ABBD46}"/>
                  </a:ext>
                </a:extLst>
              </p:cNvPr>
              <p:cNvSpPr txBox="1"/>
              <p:nvPr/>
            </p:nvSpPr>
            <p:spPr>
              <a:xfrm>
                <a:off x="3909384" y="2628535"/>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1">
                                  <a:lumMod val="75000"/>
                                </a:schemeClr>
                              </a:solidFill>
                              <a:latin typeface="Cambria Math" panose="02040503050406030204" pitchFamily="18" charset="0"/>
                            </a:rPr>
                          </m:ctrlPr>
                        </m:accPr>
                        <m:e>
                          <m:sSub>
                            <m:sSubPr>
                              <m:ctrlPr>
                                <a:rPr lang="fr-FR" sz="2400" b="1" i="1" smtClean="0">
                                  <a:solidFill>
                                    <a:schemeClr val="accent1">
                                      <a:lumMod val="75000"/>
                                    </a:schemeClr>
                                  </a:solidFill>
                                  <a:latin typeface="Cambria Math" panose="02040503050406030204" pitchFamily="18" charset="0"/>
                                </a:rPr>
                              </m:ctrlPr>
                            </m:sSubPr>
                            <m:e>
                              <m:r>
                                <a:rPr lang="fr-FR" sz="2400" b="1" i="1" smtClean="0">
                                  <a:solidFill>
                                    <a:schemeClr val="accent1">
                                      <a:lumMod val="75000"/>
                                    </a:schemeClr>
                                  </a:solidFill>
                                  <a:latin typeface="Cambria Math" panose="02040503050406030204" pitchFamily="18" charset="0"/>
                                </a:rPr>
                                <m:t>𝑴</m:t>
                              </m:r>
                              <m:r>
                                <a:rPr lang="fr-FR" sz="2400" b="1" i="1" smtClean="0">
                                  <a:solidFill>
                                    <a:schemeClr val="accent1">
                                      <a:lumMod val="75000"/>
                                    </a:schemeClr>
                                  </a:solidFill>
                                  <a:latin typeface="Cambria Math" panose="02040503050406030204" pitchFamily="18" charset="0"/>
                                </a:rPr>
                                <m:t>(</m:t>
                              </m:r>
                              <m:r>
                                <a:rPr lang="fr-FR" sz="2400" b="1" i="1" smtClean="0">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𝟑</m:t>
                              </m:r>
                            </m:sub>
                          </m:sSub>
                          <m:r>
                            <a:rPr lang="fr-FR" sz="2400" b="1" i="1" smtClean="0">
                              <a:solidFill>
                                <a:schemeClr val="accent1">
                                  <a:lumMod val="75000"/>
                                </a:schemeClr>
                              </a:solidFill>
                              <a:latin typeface="Cambria Math" panose="02040503050406030204" pitchFamily="18" charset="0"/>
                            </a:rPr>
                            <m:t>)</m:t>
                          </m:r>
                        </m:e>
                      </m:acc>
                    </m:oMath>
                  </m:oMathPara>
                </a14:m>
                <a:endParaRPr lang="fr-FR" sz="2400" b="1" dirty="0">
                  <a:solidFill>
                    <a:schemeClr val="accent1">
                      <a:lumMod val="75000"/>
                    </a:schemeClr>
                  </a:solidFill>
                </a:endParaRPr>
              </a:p>
            </p:txBody>
          </p:sp>
        </mc:Choice>
        <mc:Fallback xmlns="">
          <p:sp>
            <p:nvSpPr>
              <p:cNvPr id="107" name="ZoneTexte 106">
                <a:extLst>
                  <a:ext uri="{FF2B5EF4-FFF2-40B4-BE49-F238E27FC236}">
                    <a16:creationId xmlns:a16="http://schemas.microsoft.com/office/drawing/2014/main" xmlns:a14="http://schemas.microsoft.com/office/drawing/2010/main" xmlns="" id="{4A3303CA-B2EE-4400-9580-260677ABBD46}"/>
                  </a:ext>
                </a:extLst>
              </p:cNvPr>
              <p:cNvSpPr txBox="1">
                <a:spLocks noRot="1" noChangeAspect="1" noMove="1" noResize="1" noEditPoints="1" noAdjustHandles="1" noChangeArrowheads="1" noChangeShapeType="1" noTextEdit="1"/>
              </p:cNvSpPr>
              <p:nvPr/>
            </p:nvSpPr>
            <p:spPr>
              <a:xfrm>
                <a:off x="3909384" y="2628535"/>
                <a:ext cx="971904" cy="518475"/>
              </a:xfrm>
              <a:prstGeom prst="rect">
                <a:avLst/>
              </a:prstGeom>
              <a:blipFill rotWithShape="0">
                <a:blip r:embed="rId1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8" name="ZoneTexte 107">
                <a:extLst>
                  <a:ext uri="{FF2B5EF4-FFF2-40B4-BE49-F238E27FC236}">
                    <a16:creationId xmlns:a16="http://schemas.microsoft.com/office/drawing/2014/main" id="{4A3303CA-B2EE-4400-9580-260677ABBD46}"/>
                  </a:ext>
                </a:extLst>
              </p:cNvPr>
              <p:cNvSpPr txBox="1"/>
              <p:nvPr/>
            </p:nvSpPr>
            <p:spPr>
              <a:xfrm>
                <a:off x="6249977" y="2439499"/>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1">
                                  <a:lumMod val="75000"/>
                                </a:schemeClr>
                              </a:solidFill>
                              <a:latin typeface="Cambria Math" panose="02040503050406030204" pitchFamily="18" charset="0"/>
                            </a:rPr>
                          </m:ctrlPr>
                        </m:accPr>
                        <m:e>
                          <m:sSub>
                            <m:sSubPr>
                              <m:ctrlPr>
                                <a:rPr lang="fr-FR" sz="2400" b="1" i="1" smtClean="0">
                                  <a:solidFill>
                                    <a:schemeClr val="accent1">
                                      <a:lumMod val="75000"/>
                                    </a:schemeClr>
                                  </a:solidFill>
                                  <a:latin typeface="Cambria Math" panose="02040503050406030204" pitchFamily="18" charset="0"/>
                                </a:rPr>
                              </m:ctrlPr>
                            </m:sSubPr>
                            <m:e>
                              <m:r>
                                <a:rPr lang="fr-FR" sz="2400" b="1" i="1" smtClean="0">
                                  <a:solidFill>
                                    <a:schemeClr val="accent1">
                                      <a:lumMod val="75000"/>
                                    </a:schemeClr>
                                  </a:solidFill>
                                  <a:latin typeface="Cambria Math" panose="02040503050406030204" pitchFamily="18" charset="0"/>
                                </a:rPr>
                                <m:t>𝑴</m:t>
                              </m:r>
                              <m:r>
                                <a:rPr lang="fr-FR" sz="2400" b="1" i="1" smtClean="0">
                                  <a:solidFill>
                                    <a:schemeClr val="accent1">
                                      <a:lumMod val="75000"/>
                                    </a:schemeClr>
                                  </a:solidFill>
                                  <a:latin typeface="Cambria Math" panose="02040503050406030204" pitchFamily="18" charset="0"/>
                                </a:rPr>
                                <m:t>(</m:t>
                              </m:r>
                              <m:r>
                                <a:rPr lang="fr-FR" sz="2400" b="1" i="1" smtClean="0">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𝟒</m:t>
                              </m:r>
                            </m:sub>
                          </m:sSub>
                          <m:r>
                            <a:rPr lang="fr-FR" sz="2400" b="1" i="1" smtClean="0">
                              <a:solidFill>
                                <a:schemeClr val="accent1">
                                  <a:lumMod val="75000"/>
                                </a:schemeClr>
                              </a:solidFill>
                              <a:latin typeface="Cambria Math" panose="02040503050406030204" pitchFamily="18" charset="0"/>
                            </a:rPr>
                            <m:t>)</m:t>
                          </m:r>
                        </m:e>
                      </m:acc>
                    </m:oMath>
                  </m:oMathPara>
                </a14:m>
                <a:endParaRPr lang="fr-FR" sz="2400" b="1" dirty="0">
                  <a:solidFill>
                    <a:schemeClr val="accent1">
                      <a:lumMod val="75000"/>
                    </a:schemeClr>
                  </a:solidFill>
                </a:endParaRPr>
              </a:p>
            </p:txBody>
          </p:sp>
        </mc:Choice>
        <mc:Fallback xmlns="">
          <p:sp>
            <p:nvSpPr>
              <p:cNvPr id="108" name="ZoneTexte 107">
                <a:extLst>
                  <a:ext uri="{FF2B5EF4-FFF2-40B4-BE49-F238E27FC236}">
                    <a16:creationId xmlns:a16="http://schemas.microsoft.com/office/drawing/2014/main" xmlns:a14="http://schemas.microsoft.com/office/drawing/2010/main" xmlns="" id="{4A3303CA-B2EE-4400-9580-260677ABBD46}"/>
                  </a:ext>
                </a:extLst>
              </p:cNvPr>
              <p:cNvSpPr txBox="1">
                <a:spLocks noRot="1" noChangeAspect="1" noMove="1" noResize="1" noEditPoints="1" noAdjustHandles="1" noChangeArrowheads="1" noChangeShapeType="1" noTextEdit="1"/>
              </p:cNvSpPr>
              <p:nvPr/>
            </p:nvSpPr>
            <p:spPr>
              <a:xfrm>
                <a:off x="6249977" y="2439499"/>
                <a:ext cx="971904" cy="518475"/>
              </a:xfrm>
              <a:prstGeom prst="rect">
                <a:avLst/>
              </a:prstGeom>
              <a:blipFill rotWithShape="0">
                <a:blip r:embed="rId1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0" name="ZoneTexte 109">
                <a:extLst>
                  <a:ext uri="{FF2B5EF4-FFF2-40B4-BE49-F238E27FC236}">
                    <a16:creationId xmlns:a16="http://schemas.microsoft.com/office/drawing/2014/main" id="{65CAD333-201D-44E8-94E7-C41661E81057}"/>
                  </a:ext>
                </a:extLst>
              </p:cNvPr>
              <p:cNvSpPr txBox="1"/>
              <p:nvPr/>
            </p:nvSpPr>
            <p:spPr>
              <a:xfrm>
                <a:off x="4051962" y="5651207"/>
                <a:ext cx="700724" cy="461665"/>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a:latin typeface="Cambria Math" panose="02040503050406030204" pitchFamily="18" charset="0"/>
                            </a:rPr>
                            <m:t>𝑨</m:t>
                          </m:r>
                        </m:e>
                        <m:sub>
                          <m:r>
                            <a:rPr lang="fr-FR" b="1" i="1" smtClean="0">
                              <a:latin typeface="Cambria Math" panose="02040503050406030204" pitchFamily="18" charset="0"/>
                            </a:rPr>
                            <m:t>𝟒</m:t>
                          </m:r>
                        </m:sub>
                      </m:sSub>
                    </m:oMath>
                  </m:oMathPara>
                </a14:m>
                <a:endParaRPr lang="fr-FR" dirty="0"/>
              </a:p>
            </p:txBody>
          </p:sp>
        </mc:Choice>
        <mc:Fallback xmlns="">
          <p:sp>
            <p:nvSpPr>
              <p:cNvPr id="110" name="ZoneTexte 109">
                <a:extLst>
                  <a:ext uri="{FF2B5EF4-FFF2-40B4-BE49-F238E27FC236}">
                    <a16:creationId xmlns:a16="http://schemas.microsoft.com/office/drawing/2014/main" xmlns:a14="http://schemas.microsoft.com/office/drawing/2010/main" xmlns="" id="{65CAD333-201D-44E8-94E7-C41661E81057}"/>
                  </a:ext>
                </a:extLst>
              </p:cNvPr>
              <p:cNvSpPr txBox="1">
                <a:spLocks noRot="1" noChangeAspect="1" noMove="1" noResize="1" noEditPoints="1" noAdjustHandles="1" noChangeArrowheads="1" noChangeShapeType="1" noTextEdit="1"/>
              </p:cNvSpPr>
              <p:nvPr/>
            </p:nvSpPr>
            <p:spPr>
              <a:xfrm>
                <a:off x="4051962" y="5651207"/>
                <a:ext cx="700724" cy="461665"/>
              </a:xfrm>
              <a:prstGeom prst="rect">
                <a:avLst/>
              </a:prstGeom>
              <a:blipFill rotWithShape="0">
                <a:blip r:embed="rId17"/>
                <a:stretch>
                  <a:fillRect b="-526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7" name="ZoneTexte 76">
                <a:extLst>
                  <a:ext uri="{FF2B5EF4-FFF2-40B4-BE49-F238E27FC236}">
                    <a16:creationId xmlns:a16="http://schemas.microsoft.com/office/drawing/2014/main" id="{9568E772-35D7-4F63-9291-6DBFDF4569AD}"/>
                  </a:ext>
                </a:extLst>
              </p:cNvPr>
              <p:cNvSpPr txBox="1"/>
              <p:nvPr/>
            </p:nvSpPr>
            <p:spPr>
              <a:xfrm>
                <a:off x="8257571" y="3045437"/>
                <a:ext cx="522514"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7A209"/>
                              </a:solidFill>
                              <a:latin typeface="Cambria Math" panose="02040503050406030204" pitchFamily="18" charset="0"/>
                            </a:rPr>
                          </m:ctrlPr>
                        </m:accPr>
                        <m:e>
                          <m:r>
                            <a:rPr lang="fr-FR" b="1" i="1" smtClean="0">
                              <a:solidFill>
                                <a:srgbClr val="F7A209"/>
                              </a:solidFill>
                              <a:latin typeface="Cambria Math" panose="02040503050406030204" pitchFamily="18" charset="0"/>
                            </a:rPr>
                            <m:t>𝑹</m:t>
                          </m:r>
                        </m:e>
                      </m:acc>
                    </m:oMath>
                  </m:oMathPara>
                </a14:m>
                <a:endParaRPr lang="fr-FR" b="1" dirty="0">
                  <a:solidFill>
                    <a:srgbClr val="F7A209"/>
                  </a:solidFill>
                </a:endParaRPr>
              </a:p>
            </p:txBody>
          </p:sp>
        </mc:Choice>
        <mc:Fallback xmlns="">
          <p:sp>
            <p:nvSpPr>
              <p:cNvPr id="77" name="ZoneTexte 76">
                <a:extLst>
                  <a:ext uri="{FF2B5EF4-FFF2-40B4-BE49-F238E27FC236}">
                    <a16:creationId xmlns="" xmlns:a16="http://schemas.microsoft.com/office/drawing/2014/main" xmlns:a14="http://schemas.microsoft.com/office/drawing/2010/main" id="{9568E772-35D7-4F63-9291-6DBFDF4569AD}"/>
                  </a:ext>
                </a:extLst>
              </p:cNvPr>
              <p:cNvSpPr txBox="1">
                <a:spLocks noRot="1" noChangeAspect="1" noMove="1" noResize="1" noEditPoints="1" noAdjustHandles="1" noChangeArrowheads="1" noChangeShapeType="1" noTextEdit="1"/>
              </p:cNvSpPr>
              <p:nvPr/>
            </p:nvSpPr>
            <p:spPr>
              <a:xfrm>
                <a:off x="8257571" y="3045437"/>
                <a:ext cx="522514" cy="402931"/>
              </a:xfrm>
              <a:prstGeom prst="rect">
                <a:avLst/>
              </a:prstGeom>
              <a:blipFill rotWithShape="0">
                <a:blip r:embed="rId18"/>
                <a:stretch>
                  <a:fillRect/>
                </a:stretch>
              </a:blipFill>
            </p:spPr>
            <p:txBody>
              <a:bodyPr/>
              <a:lstStyle/>
              <a:p>
                <a:r>
                  <a:rPr lang="fr-FR">
                    <a:noFill/>
                  </a:rPr>
                  <a:t> </a:t>
                </a:r>
              </a:p>
            </p:txBody>
          </p:sp>
        </mc:Fallback>
      </mc:AlternateContent>
      <p:grpSp>
        <p:nvGrpSpPr>
          <p:cNvPr id="4" name="Groupe 3"/>
          <p:cNvGrpSpPr/>
          <p:nvPr/>
        </p:nvGrpSpPr>
        <p:grpSpPr>
          <a:xfrm>
            <a:off x="910082" y="1200965"/>
            <a:ext cx="522514" cy="1054359"/>
            <a:chOff x="910082" y="1200965"/>
            <a:chExt cx="522514" cy="1054359"/>
          </a:xfrm>
        </p:grpSpPr>
        <p:sp>
          <p:nvSpPr>
            <p:cNvPr id="7" name="Flèche : haut 6">
              <a:extLst>
                <a:ext uri="{FF2B5EF4-FFF2-40B4-BE49-F238E27FC236}">
                  <a16:creationId xmlns:a16="http://schemas.microsoft.com/office/drawing/2014/main" id="{C45CA01E-8758-4BD7-A44F-33B86BFB71B7}"/>
                </a:ext>
              </a:extLst>
            </p:cNvPr>
            <p:cNvSpPr/>
            <p:nvPr/>
          </p:nvSpPr>
          <p:spPr>
            <a:xfrm>
              <a:off x="910082" y="1200965"/>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79" name="ZoneTexte 78">
                  <a:extLst>
                    <a:ext uri="{FF2B5EF4-FFF2-40B4-BE49-F238E27FC236}">
                      <a16:creationId xmlns:a16="http://schemas.microsoft.com/office/drawing/2014/main" id="{9568E772-35D7-4F63-9291-6DBFDF4569AD}"/>
                    </a:ext>
                  </a:extLst>
                </p:cNvPr>
                <p:cNvSpPr txBox="1"/>
                <p:nvPr/>
              </p:nvSpPr>
              <p:spPr>
                <a:xfrm>
                  <a:off x="910082" y="1408914"/>
                  <a:ext cx="522514"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7A209"/>
                                </a:solidFill>
                                <a:latin typeface="Cambria Math" panose="02040503050406030204" pitchFamily="18" charset="0"/>
                              </a:rPr>
                            </m:ctrlPr>
                          </m:accPr>
                          <m:e>
                            <m:r>
                              <a:rPr lang="fr-FR" b="1" i="1" smtClean="0">
                                <a:solidFill>
                                  <a:srgbClr val="F7A209"/>
                                </a:solidFill>
                                <a:latin typeface="Cambria Math" panose="02040503050406030204" pitchFamily="18" charset="0"/>
                              </a:rPr>
                              <m:t>𝑹</m:t>
                            </m:r>
                          </m:e>
                        </m:acc>
                      </m:oMath>
                    </m:oMathPara>
                  </a14:m>
                  <a:endParaRPr lang="fr-FR" b="1" dirty="0">
                    <a:solidFill>
                      <a:srgbClr val="F7A209"/>
                    </a:solidFill>
                  </a:endParaRPr>
                </a:p>
              </p:txBody>
            </p:sp>
          </mc:Choice>
          <mc:Fallback xmlns="">
            <p:sp>
              <p:nvSpPr>
                <p:cNvPr id="79" name="ZoneTexte 78">
                  <a:extLst>
                    <a:ext uri="{FF2B5EF4-FFF2-40B4-BE49-F238E27FC236}">
                      <a16:creationId xmlns="" xmlns:a16="http://schemas.microsoft.com/office/drawing/2014/main" xmlns:a14="http://schemas.microsoft.com/office/drawing/2010/main" id="{9568E772-35D7-4F63-9291-6DBFDF4569AD}"/>
                    </a:ext>
                  </a:extLst>
                </p:cNvPr>
                <p:cNvSpPr txBox="1">
                  <a:spLocks noRot="1" noChangeAspect="1" noMove="1" noResize="1" noEditPoints="1" noAdjustHandles="1" noChangeArrowheads="1" noChangeShapeType="1" noTextEdit="1"/>
                </p:cNvSpPr>
                <p:nvPr/>
              </p:nvSpPr>
              <p:spPr>
                <a:xfrm>
                  <a:off x="910082" y="1408914"/>
                  <a:ext cx="522514" cy="402931"/>
                </a:xfrm>
                <a:prstGeom prst="rect">
                  <a:avLst/>
                </a:prstGeom>
                <a:blipFill rotWithShape="0">
                  <a:blip r:embed="rId19"/>
                  <a:stretch>
                    <a:fillRect/>
                  </a:stretch>
                </a:blipFill>
              </p:spPr>
              <p:txBody>
                <a:bodyPr/>
                <a:lstStyle/>
                <a:p>
                  <a:r>
                    <a:rPr lang="fr-FR">
                      <a:noFill/>
                    </a:rPr>
                    <a:t> </a:t>
                  </a:r>
                </a:p>
              </p:txBody>
            </p:sp>
          </mc:Fallback>
        </mc:AlternateContent>
      </p:grpSp>
      <p:cxnSp>
        <p:nvCxnSpPr>
          <p:cNvPr id="55" name="Connecteur droit avec flèche 54"/>
          <p:cNvCxnSpPr/>
          <p:nvPr/>
        </p:nvCxnSpPr>
        <p:spPr>
          <a:xfrm flipV="1">
            <a:off x="5981470" y="2887772"/>
            <a:ext cx="4546830" cy="3398095"/>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ZoneTexte 57">
                <a:extLst>
                  <a:ext uri="{FF2B5EF4-FFF2-40B4-BE49-F238E27FC236}">
                    <a16:creationId xmlns:a16="http://schemas.microsoft.com/office/drawing/2014/main" id="{65CAD333-201D-44E8-94E7-C41661E81057}"/>
                  </a:ext>
                </a:extLst>
              </p:cNvPr>
              <p:cNvSpPr txBox="1"/>
              <p:nvPr/>
            </p:nvSpPr>
            <p:spPr>
              <a:xfrm>
                <a:off x="5549253" y="6131075"/>
                <a:ext cx="700724" cy="461665"/>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a:latin typeface="Cambria Math" panose="02040503050406030204" pitchFamily="18" charset="0"/>
                            </a:rPr>
                            <m:t>𝑨</m:t>
                          </m:r>
                        </m:e>
                        <m:sub>
                          <m:r>
                            <a:rPr lang="fr-FR" b="1" i="1" smtClean="0">
                              <a:latin typeface="Cambria Math" panose="02040503050406030204" pitchFamily="18" charset="0"/>
                            </a:rPr>
                            <m:t>𝟓</m:t>
                          </m:r>
                        </m:sub>
                      </m:sSub>
                    </m:oMath>
                  </m:oMathPara>
                </a14:m>
                <a:endParaRPr lang="fr-FR" dirty="0"/>
              </a:p>
            </p:txBody>
          </p:sp>
        </mc:Choice>
        <mc:Fallback xmlns="">
          <p:sp>
            <p:nvSpPr>
              <p:cNvPr id="58" name="ZoneTexte 57">
                <a:extLst>
                  <a:ext uri="{FF2B5EF4-FFF2-40B4-BE49-F238E27FC236}">
                    <a16:creationId xmlns="" xmlns:a16="http://schemas.microsoft.com/office/drawing/2014/main"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5549253" y="6131075"/>
                <a:ext cx="700724" cy="461665"/>
              </a:xfrm>
              <a:prstGeom prst="rect">
                <a:avLst/>
              </a:prstGeom>
              <a:blipFill rotWithShape="0">
                <a:blip r:embed="rId20"/>
                <a:stretch>
                  <a:fillRect b="-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9" name="ZoneTexte 58">
                <a:extLst>
                  <a:ext uri="{FF2B5EF4-FFF2-40B4-BE49-F238E27FC236}">
                    <a16:creationId xmlns:a16="http://schemas.microsoft.com/office/drawing/2014/main" id="{4A3303CA-B2EE-4400-9580-260677ABBD46}"/>
                  </a:ext>
                </a:extLst>
              </p:cNvPr>
              <p:cNvSpPr txBox="1"/>
              <p:nvPr/>
            </p:nvSpPr>
            <p:spPr>
              <a:xfrm>
                <a:off x="10298067" y="2987664"/>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1">
                                  <a:lumMod val="75000"/>
                                </a:schemeClr>
                              </a:solidFill>
                              <a:latin typeface="Cambria Math" panose="02040503050406030204" pitchFamily="18" charset="0"/>
                            </a:rPr>
                          </m:ctrlPr>
                        </m:accPr>
                        <m:e>
                          <m:sSub>
                            <m:sSubPr>
                              <m:ctrlPr>
                                <a:rPr lang="fr-FR" sz="2400" b="1" i="1" smtClean="0">
                                  <a:solidFill>
                                    <a:schemeClr val="accent1">
                                      <a:lumMod val="75000"/>
                                    </a:schemeClr>
                                  </a:solidFill>
                                  <a:latin typeface="Cambria Math" panose="02040503050406030204" pitchFamily="18" charset="0"/>
                                </a:rPr>
                              </m:ctrlPr>
                            </m:sSubPr>
                            <m:e>
                              <m:r>
                                <a:rPr lang="fr-FR" sz="2400" b="1" i="1" smtClean="0">
                                  <a:solidFill>
                                    <a:schemeClr val="accent1">
                                      <a:lumMod val="75000"/>
                                    </a:schemeClr>
                                  </a:solidFill>
                                  <a:latin typeface="Cambria Math" panose="02040503050406030204" pitchFamily="18" charset="0"/>
                                </a:rPr>
                                <m:t>𝑴</m:t>
                              </m:r>
                              <m:r>
                                <a:rPr lang="fr-FR" sz="2400" b="1" i="1" smtClean="0">
                                  <a:solidFill>
                                    <a:schemeClr val="accent1">
                                      <a:lumMod val="75000"/>
                                    </a:schemeClr>
                                  </a:solidFill>
                                  <a:latin typeface="Cambria Math" panose="02040503050406030204" pitchFamily="18" charset="0"/>
                                </a:rPr>
                                <m:t>(</m:t>
                              </m:r>
                              <m:r>
                                <a:rPr lang="fr-FR" sz="2400" b="1" i="1" smtClean="0">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𝟓</m:t>
                              </m:r>
                            </m:sub>
                          </m:sSub>
                          <m:r>
                            <a:rPr lang="fr-FR" sz="2400" b="1" i="1" smtClean="0">
                              <a:solidFill>
                                <a:schemeClr val="accent1">
                                  <a:lumMod val="75000"/>
                                </a:schemeClr>
                              </a:solidFill>
                              <a:latin typeface="Cambria Math" panose="02040503050406030204" pitchFamily="18" charset="0"/>
                            </a:rPr>
                            <m:t>)</m:t>
                          </m:r>
                        </m:e>
                      </m:acc>
                    </m:oMath>
                  </m:oMathPara>
                </a14:m>
                <a:endParaRPr lang="fr-FR" sz="2400" b="1" dirty="0">
                  <a:solidFill>
                    <a:schemeClr val="accent1">
                      <a:lumMod val="75000"/>
                    </a:schemeClr>
                  </a:solidFill>
                </a:endParaRPr>
              </a:p>
            </p:txBody>
          </p:sp>
        </mc:Choice>
        <mc:Fallback xmlns="">
          <p:sp>
            <p:nvSpPr>
              <p:cNvPr id="59" name="ZoneTexte 58">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10298067" y="2987664"/>
                <a:ext cx="971904" cy="518475"/>
              </a:xfrm>
              <a:prstGeom prst="rect">
                <a:avLst/>
              </a:prstGeom>
              <a:blipFill rotWithShape="0">
                <a:blip r:embed="rId2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216758" y="5589593"/>
                <a:ext cx="1660828" cy="9233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fr-FR" sz="5400" i="1" smtClean="0">
                              <a:latin typeface="Cambria Math" panose="02040503050406030204" pitchFamily="18" charset="0"/>
                            </a:rPr>
                          </m:ctrlPr>
                        </m:dPr>
                        <m:e>
                          <m:r>
                            <a:rPr lang="fr-FR" sz="5400" b="0" i="1" smtClean="0">
                              <a:latin typeface="Cambria Math" panose="02040503050406030204" pitchFamily="18" charset="0"/>
                            </a:rPr>
                            <m:t>𝑇</m:t>
                          </m:r>
                        </m:e>
                      </m:d>
                    </m:oMath>
                  </m:oMathPara>
                </a14:m>
                <a:endParaRPr lang="fr-FR" sz="5400" dirty="0"/>
              </a:p>
            </p:txBody>
          </p:sp>
        </mc:Choice>
        <mc:Fallback xmlns="">
          <p:sp>
            <p:nvSpPr>
              <p:cNvPr id="27" name="Rectangle 26"/>
              <p:cNvSpPr>
                <a:spLocks noRot="1" noChangeAspect="1" noMove="1" noResize="1" noEditPoints="1" noAdjustHandles="1" noChangeArrowheads="1" noChangeShapeType="1" noTextEdit="1"/>
              </p:cNvSpPr>
              <p:nvPr/>
            </p:nvSpPr>
            <p:spPr>
              <a:xfrm>
                <a:off x="-216758" y="5589593"/>
                <a:ext cx="1660828" cy="923330"/>
              </a:xfrm>
              <a:prstGeom prst="rect">
                <a:avLst/>
              </a:prstGeom>
              <a:blipFill rotWithShape="0">
                <a:blip r:embed="rId22"/>
                <a:stretch>
                  <a:fillRect/>
                </a:stretch>
              </a:blipFill>
            </p:spPr>
            <p:txBody>
              <a:bodyPr/>
              <a:lstStyle/>
              <a:p>
                <a:r>
                  <a:rPr lang="fr-FR">
                    <a:noFill/>
                  </a:rPr>
                  <a:t> </a:t>
                </a:r>
              </a:p>
            </p:txBody>
          </p:sp>
        </mc:Fallback>
      </mc:AlternateContent>
      <p:sp>
        <p:nvSpPr>
          <p:cNvPr id="6" name="Espace réservé du numéro de diapositive 5">
            <a:extLst>
              <a:ext uri="{FF2B5EF4-FFF2-40B4-BE49-F238E27FC236}">
                <a16:creationId xmlns:a16="http://schemas.microsoft.com/office/drawing/2014/main" id="{AC7615CD-B3AC-4F39-A924-CD5C95E51E80}"/>
              </a:ext>
            </a:extLst>
          </p:cNvPr>
          <p:cNvSpPr>
            <a:spLocks noGrp="1"/>
          </p:cNvSpPr>
          <p:nvPr>
            <p:ph type="sldNum" sz="quarter" idx="12"/>
          </p:nvPr>
        </p:nvSpPr>
        <p:spPr/>
        <p:txBody>
          <a:bodyPr/>
          <a:lstStyle/>
          <a:p>
            <a:fld id="{DF67547A-2FB4-485E-9105-69E331CB21F3}" type="slidenum">
              <a:rPr lang="fr-FR" smtClean="0"/>
              <a:t>11</a:t>
            </a:fld>
            <a:endParaRPr lang="fr-FR"/>
          </a:p>
        </p:txBody>
      </p:sp>
    </p:spTree>
    <p:extLst>
      <p:ext uri="{BB962C8B-B14F-4D97-AF65-F5344CB8AC3E}">
        <p14:creationId xmlns:p14="http://schemas.microsoft.com/office/powerpoint/2010/main" val="2604182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èche : haut 20">
            <a:extLst>
              <a:ext uri="{FF2B5EF4-FFF2-40B4-BE49-F238E27FC236}">
                <a16:creationId xmlns:a16="http://schemas.microsoft.com/office/drawing/2014/main" id="{74D6AD17-7210-4F86-B300-8F366B08B980}"/>
              </a:ext>
            </a:extLst>
          </p:cNvPr>
          <p:cNvSpPr/>
          <p:nvPr/>
        </p:nvSpPr>
        <p:spPr>
          <a:xfrm>
            <a:off x="8351617" y="1248946"/>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3" name="Flèche : haut 22">
            <a:extLst>
              <a:ext uri="{FF2B5EF4-FFF2-40B4-BE49-F238E27FC236}">
                <a16:creationId xmlns:a16="http://schemas.microsoft.com/office/drawing/2014/main" id="{5A1DA72E-4B7C-420F-AF97-2BDE653BE318}"/>
              </a:ext>
            </a:extLst>
          </p:cNvPr>
          <p:cNvSpPr/>
          <p:nvPr/>
        </p:nvSpPr>
        <p:spPr>
          <a:xfrm>
            <a:off x="4286299" y="1531473"/>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9" name="ZoneTexte 28">
                <a:extLst>
                  <a:ext uri="{FF2B5EF4-FFF2-40B4-BE49-F238E27FC236}">
                    <a16:creationId xmlns:a16="http://schemas.microsoft.com/office/drawing/2014/main" id="{9568E772-35D7-4F63-9291-6DBFDF4569AD}"/>
                  </a:ext>
                </a:extLst>
              </p:cNvPr>
              <p:cNvSpPr txBox="1"/>
              <p:nvPr/>
            </p:nvSpPr>
            <p:spPr>
              <a:xfrm>
                <a:off x="8304978" y="1107646"/>
                <a:ext cx="522514"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7A209"/>
                              </a:solidFill>
                              <a:latin typeface="Cambria Math" panose="02040503050406030204" pitchFamily="18" charset="0"/>
                            </a:rPr>
                          </m:ctrlPr>
                        </m:accPr>
                        <m:e>
                          <m:r>
                            <a:rPr lang="fr-FR" b="1" i="1" smtClean="0">
                              <a:solidFill>
                                <a:srgbClr val="F7A209"/>
                              </a:solidFill>
                              <a:latin typeface="Cambria Math" panose="02040503050406030204" pitchFamily="18" charset="0"/>
                            </a:rPr>
                            <m:t>𝑹</m:t>
                          </m:r>
                        </m:e>
                      </m:acc>
                    </m:oMath>
                  </m:oMathPara>
                </a14:m>
                <a:endParaRPr lang="fr-FR" b="1" dirty="0">
                  <a:solidFill>
                    <a:srgbClr val="F7A209"/>
                  </a:solidFill>
                </a:endParaRPr>
              </a:p>
            </p:txBody>
          </p:sp>
        </mc:Choice>
        <mc:Fallback xmlns="">
          <p:sp>
            <p:nvSpPr>
              <p:cNvPr id="29" name="ZoneTexte 28">
                <a:extLst>
                  <a:ext uri="{FF2B5EF4-FFF2-40B4-BE49-F238E27FC236}">
                    <a16:creationId xmlns="" xmlns:a16="http://schemas.microsoft.com/office/drawing/2014/main" xmlns:a14="http://schemas.microsoft.com/office/drawing/2010/main" id="{9568E772-35D7-4F63-9291-6DBFDF4569AD}"/>
                  </a:ext>
                </a:extLst>
              </p:cNvPr>
              <p:cNvSpPr txBox="1">
                <a:spLocks noRot="1" noChangeAspect="1" noMove="1" noResize="1" noEditPoints="1" noAdjustHandles="1" noChangeArrowheads="1" noChangeShapeType="1" noTextEdit="1"/>
              </p:cNvSpPr>
              <p:nvPr/>
            </p:nvSpPr>
            <p:spPr>
              <a:xfrm>
                <a:off x="8304978" y="1107646"/>
                <a:ext cx="522514" cy="402931"/>
              </a:xfrm>
              <a:prstGeom prst="rect">
                <a:avLst/>
              </a:prstGeom>
              <a:blipFill rotWithShape="0">
                <a:blip r:embed="rId2"/>
                <a:stretch>
                  <a:fillRect/>
                </a:stretch>
              </a:blipFill>
            </p:spPr>
            <p:txBody>
              <a:bodyPr/>
              <a:lstStyle/>
              <a:p>
                <a:r>
                  <a:rPr lang="fr-FR">
                    <a:noFill/>
                  </a:rPr>
                  <a:t> </a:t>
                </a:r>
              </a:p>
            </p:txBody>
          </p:sp>
        </mc:Fallback>
      </mc:AlternateContent>
      <p:cxnSp>
        <p:nvCxnSpPr>
          <p:cNvPr id="5" name="Connecteur droit avec flèche 4">
            <a:extLst>
              <a:ext uri="{FF2B5EF4-FFF2-40B4-BE49-F238E27FC236}">
                <a16:creationId xmlns:a16="http://schemas.microsoft.com/office/drawing/2014/main" id="{9A82C0F6-5C9D-4314-9D0E-F1DA06D2FE84}"/>
              </a:ext>
            </a:extLst>
          </p:cNvPr>
          <p:cNvCxnSpPr>
            <a:cxnSpLocks/>
          </p:cNvCxnSpPr>
          <p:nvPr/>
        </p:nvCxnSpPr>
        <p:spPr>
          <a:xfrm flipV="1">
            <a:off x="6434932" y="3560139"/>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4A3303CA-B2EE-4400-9580-260677ABBD46}"/>
                  </a:ext>
                </a:extLst>
              </p:cNvPr>
              <p:cNvSpPr txBox="1"/>
              <p:nvPr/>
            </p:nvSpPr>
            <p:spPr>
              <a:xfrm>
                <a:off x="6566020" y="3169571"/>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1">
                                  <a:lumMod val="75000"/>
                                </a:schemeClr>
                              </a:solidFill>
                              <a:latin typeface="Cambria Math" panose="02040503050406030204" pitchFamily="18" charset="0"/>
                            </a:rPr>
                          </m:ctrlPr>
                        </m:accPr>
                        <m:e>
                          <m:sSub>
                            <m:sSubPr>
                              <m:ctrlPr>
                                <a:rPr lang="fr-FR" sz="2400" b="1" i="1" smtClean="0">
                                  <a:solidFill>
                                    <a:schemeClr val="accent1">
                                      <a:lumMod val="75000"/>
                                    </a:schemeClr>
                                  </a:solidFill>
                                  <a:latin typeface="Cambria Math" panose="02040503050406030204" pitchFamily="18" charset="0"/>
                                </a:rPr>
                              </m:ctrlPr>
                            </m:sSubPr>
                            <m:e>
                              <m:r>
                                <a:rPr lang="fr-FR" sz="2400" b="1" i="1" smtClean="0">
                                  <a:solidFill>
                                    <a:schemeClr val="accent1">
                                      <a:lumMod val="75000"/>
                                    </a:schemeClr>
                                  </a:solidFill>
                                  <a:latin typeface="Cambria Math" panose="02040503050406030204" pitchFamily="18" charset="0"/>
                                </a:rPr>
                                <m:t>𝑴</m:t>
                              </m:r>
                              <m:r>
                                <a:rPr lang="fr-FR" sz="2400" b="1" i="1" smtClean="0">
                                  <a:solidFill>
                                    <a:schemeClr val="accent1">
                                      <a:lumMod val="75000"/>
                                    </a:schemeClr>
                                  </a:solidFill>
                                  <a:latin typeface="Cambria Math" panose="02040503050406030204" pitchFamily="18" charset="0"/>
                                </a:rPr>
                                <m:t>(</m:t>
                              </m:r>
                              <m:r>
                                <a:rPr lang="fr-FR" sz="2400" b="1" i="1" smtClean="0">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𝟏</m:t>
                              </m:r>
                            </m:sub>
                          </m:sSub>
                          <m:r>
                            <a:rPr lang="fr-FR" sz="2400" b="1" i="1" smtClean="0">
                              <a:solidFill>
                                <a:schemeClr val="accent1">
                                  <a:lumMod val="75000"/>
                                </a:schemeClr>
                              </a:solidFill>
                              <a:latin typeface="Cambria Math" panose="02040503050406030204" pitchFamily="18" charset="0"/>
                            </a:rPr>
                            <m:t>)</m:t>
                          </m:r>
                        </m:e>
                      </m:acc>
                    </m:oMath>
                  </m:oMathPara>
                </a14:m>
                <a:endParaRPr lang="fr-FR" sz="2400" b="1" dirty="0">
                  <a:solidFill>
                    <a:schemeClr val="accent1">
                      <a:lumMod val="75000"/>
                    </a:schemeClr>
                  </a:solidFill>
                </a:endParaRPr>
              </a:p>
            </p:txBody>
          </p:sp>
        </mc:Choice>
        <mc:Fallback xmlns="">
          <p:sp>
            <p:nvSpPr>
              <p:cNvPr id="9" name="ZoneTexte 8">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6566020" y="3169571"/>
                <a:ext cx="971904" cy="518475"/>
              </a:xfrm>
              <a:prstGeom prst="rect">
                <a:avLst/>
              </a:prstGeom>
              <a:blipFill rotWithShape="0">
                <a:blip r:embed="rId3"/>
                <a:stretch>
                  <a:fillRect/>
                </a:stretch>
              </a:blipFill>
            </p:spPr>
            <p:txBody>
              <a:bodyPr/>
              <a:lstStyle/>
              <a:p>
                <a:r>
                  <a:rPr lang="fr-FR">
                    <a:noFill/>
                  </a:rPr>
                  <a:t> </a:t>
                </a:r>
              </a:p>
            </p:txBody>
          </p:sp>
        </mc:Fallback>
      </mc:AlternateContent>
      <p:cxnSp>
        <p:nvCxnSpPr>
          <p:cNvPr id="13" name="Connecteur droit 12">
            <a:extLst>
              <a:ext uri="{FF2B5EF4-FFF2-40B4-BE49-F238E27FC236}">
                <a16:creationId xmlns:a16="http://schemas.microsoft.com/office/drawing/2014/main" id="{316BF775-9007-4A3B-A9BE-3A957DC9C7B7}"/>
              </a:ext>
            </a:extLst>
          </p:cNvPr>
          <p:cNvCxnSpPr>
            <a:cxnSpLocks/>
          </p:cNvCxnSpPr>
          <p:nvPr/>
        </p:nvCxnSpPr>
        <p:spPr>
          <a:xfrm>
            <a:off x="2068653" y="3188149"/>
            <a:ext cx="9439716" cy="356557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65CAD333-201D-44E8-94E7-C41661E81057}"/>
                  </a:ext>
                </a:extLst>
              </p:cNvPr>
              <p:cNvSpPr txBox="1"/>
              <p:nvPr/>
            </p:nvSpPr>
            <p:spPr>
              <a:xfrm>
                <a:off x="6084177" y="4800952"/>
                <a:ext cx="7007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400" b="1" i="1" smtClean="0">
                              <a:solidFill>
                                <a:schemeClr val="accent1">
                                  <a:lumMod val="75000"/>
                                </a:schemeClr>
                              </a:solidFill>
                              <a:latin typeface="Cambria Math" panose="02040503050406030204" pitchFamily="18" charset="0"/>
                            </a:rPr>
                          </m:ctrlPr>
                        </m:sSubPr>
                        <m:e>
                          <m:r>
                            <a:rPr lang="fr-FR" sz="2400" b="1" i="1">
                              <a:solidFill>
                                <a:schemeClr val="accent1">
                                  <a:lumMod val="75000"/>
                                </a:schemeClr>
                              </a:solidFill>
                              <a:latin typeface="Cambria Math" panose="02040503050406030204" pitchFamily="18" charset="0"/>
                            </a:rPr>
                            <m:t>𝑨</m:t>
                          </m:r>
                        </m:e>
                        <m:sub>
                          <m:r>
                            <a:rPr lang="fr-FR" sz="2400" b="1" i="1">
                              <a:solidFill>
                                <a:schemeClr val="accent1">
                                  <a:lumMod val="75000"/>
                                </a:schemeClr>
                              </a:solidFill>
                              <a:latin typeface="Cambria Math" panose="02040503050406030204" pitchFamily="18" charset="0"/>
                            </a:rPr>
                            <m:t>𝟏</m:t>
                          </m:r>
                        </m:sub>
                      </m:sSub>
                    </m:oMath>
                  </m:oMathPara>
                </a14:m>
                <a:endParaRPr lang="fr-FR" sz="2400" b="1" i="1" dirty="0">
                  <a:solidFill>
                    <a:schemeClr val="accent1">
                      <a:lumMod val="75000"/>
                    </a:schemeClr>
                  </a:solidFill>
                  <a:latin typeface="Cambria Math" panose="02040503050406030204" pitchFamily="18" charset="0"/>
                </a:endParaRPr>
              </a:p>
            </p:txBody>
          </p:sp>
        </mc:Choice>
        <mc:Fallback xmlns="">
          <p:sp>
            <p:nvSpPr>
              <p:cNvPr id="18" name="ZoneTexte 17">
                <a:extLst>
                  <a:ext uri="{FF2B5EF4-FFF2-40B4-BE49-F238E27FC236}">
                    <a16:creationId xmlns="" xmlns:a16="http://schemas.microsoft.com/office/drawing/2014/main"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6084177" y="4800952"/>
                <a:ext cx="700724" cy="461665"/>
              </a:xfrm>
              <a:prstGeom prst="rect">
                <a:avLst/>
              </a:prstGeom>
              <a:blipFill rotWithShape="0">
                <a:blip r:embed="rId4"/>
                <a:stretch>
                  <a:fillRect b="-5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ZoneTexte 40">
                <a:extLst>
                  <a:ext uri="{FF2B5EF4-FFF2-40B4-BE49-F238E27FC236}">
                    <a16:creationId xmlns:a16="http://schemas.microsoft.com/office/drawing/2014/main" id="{65CAD333-201D-44E8-94E7-C41661E81057}"/>
                  </a:ext>
                </a:extLst>
              </p:cNvPr>
              <p:cNvSpPr txBox="1"/>
              <p:nvPr/>
            </p:nvSpPr>
            <p:spPr>
              <a:xfrm>
                <a:off x="6818899" y="5037574"/>
                <a:ext cx="7007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400" b="1" i="1" smtClean="0">
                              <a:solidFill>
                                <a:schemeClr val="accent1">
                                  <a:lumMod val="75000"/>
                                </a:schemeClr>
                              </a:solidFill>
                              <a:latin typeface="Cambria Math" panose="02040503050406030204" pitchFamily="18" charset="0"/>
                            </a:rPr>
                          </m:ctrlPr>
                        </m:sSubPr>
                        <m:e>
                          <m:r>
                            <a:rPr lang="fr-FR" sz="2400" b="1" i="1">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𝟐</m:t>
                          </m:r>
                        </m:sub>
                      </m:sSub>
                    </m:oMath>
                  </m:oMathPara>
                </a14:m>
                <a:endParaRPr lang="fr-FR" sz="2400" b="1" i="1" dirty="0">
                  <a:solidFill>
                    <a:schemeClr val="accent1">
                      <a:lumMod val="75000"/>
                    </a:schemeClr>
                  </a:solidFill>
                  <a:latin typeface="Cambria Math" panose="02040503050406030204" pitchFamily="18" charset="0"/>
                </a:endParaRPr>
              </a:p>
            </p:txBody>
          </p:sp>
        </mc:Choice>
        <mc:Fallback xmlns="">
          <p:sp>
            <p:nvSpPr>
              <p:cNvPr id="41" name="ZoneTexte 40">
                <a:extLst>
                  <a:ext uri="{FF2B5EF4-FFF2-40B4-BE49-F238E27FC236}">
                    <a16:creationId xmlns="" xmlns:a16="http://schemas.microsoft.com/office/drawing/2014/main"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6818899" y="5037574"/>
                <a:ext cx="700724" cy="461665"/>
              </a:xfrm>
              <a:prstGeom prst="rect">
                <a:avLst/>
              </a:prstGeom>
              <a:blipFill rotWithShape="0">
                <a:blip r:embed="rId5"/>
                <a:stretch>
                  <a:fillRect b="-5263"/>
                </a:stretch>
              </a:blipFill>
            </p:spPr>
            <p:txBody>
              <a:bodyPr/>
              <a:lstStyle/>
              <a:p>
                <a:r>
                  <a:rPr lang="fr-FR">
                    <a:noFill/>
                  </a:rPr>
                  <a:t> </a:t>
                </a:r>
              </a:p>
            </p:txBody>
          </p:sp>
        </mc:Fallback>
      </mc:AlternateContent>
      <p:cxnSp>
        <p:nvCxnSpPr>
          <p:cNvPr id="30" name="Connecteur droit avec flèche 29"/>
          <p:cNvCxnSpPr/>
          <p:nvPr/>
        </p:nvCxnSpPr>
        <p:spPr>
          <a:xfrm flipV="1">
            <a:off x="7965653" y="3379781"/>
            <a:ext cx="1525280" cy="2044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ZoneTexte 50">
                <a:extLst>
                  <a:ext uri="{FF2B5EF4-FFF2-40B4-BE49-F238E27FC236}">
                    <a16:creationId xmlns:a16="http://schemas.microsoft.com/office/drawing/2014/main" id="{65CAD333-201D-44E8-94E7-C41661E81057}"/>
                  </a:ext>
                </a:extLst>
              </p:cNvPr>
              <p:cNvSpPr txBox="1"/>
              <p:nvPr/>
            </p:nvSpPr>
            <p:spPr>
              <a:xfrm>
                <a:off x="7706795" y="5370648"/>
                <a:ext cx="700724" cy="461665"/>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a:latin typeface="Cambria Math" panose="02040503050406030204" pitchFamily="18" charset="0"/>
                            </a:rPr>
                            <m:t>𝑨</m:t>
                          </m:r>
                        </m:e>
                        <m:sub>
                          <m:r>
                            <a:rPr lang="fr-FR">
                              <a:latin typeface="Cambria Math" panose="02040503050406030204" pitchFamily="18" charset="0"/>
                            </a:rPr>
                            <m:t>𝟑</m:t>
                          </m:r>
                        </m:sub>
                      </m:sSub>
                    </m:oMath>
                  </m:oMathPara>
                </a14:m>
                <a:endParaRPr lang="fr-FR" dirty="0"/>
              </a:p>
            </p:txBody>
          </p:sp>
        </mc:Choice>
        <mc:Fallback xmlns="">
          <p:sp>
            <p:nvSpPr>
              <p:cNvPr id="51" name="ZoneTexte 50">
                <a:extLst>
                  <a:ext uri="{FF2B5EF4-FFF2-40B4-BE49-F238E27FC236}">
                    <a16:creationId xmlns="" xmlns:a16="http://schemas.microsoft.com/office/drawing/2014/main"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7706795" y="5370648"/>
                <a:ext cx="700724" cy="461665"/>
              </a:xfrm>
              <a:prstGeom prst="rect">
                <a:avLst/>
              </a:prstGeom>
              <a:blipFill rotWithShape="0">
                <a:blip r:embed="rId6"/>
                <a:stretch>
                  <a:fillRect b="-5263"/>
                </a:stretch>
              </a:blipFill>
            </p:spPr>
            <p:txBody>
              <a:bodyPr/>
              <a:lstStyle/>
              <a:p>
                <a:r>
                  <a:rPr lang="fr-FR">
                    <a:noFill/>
                  </a:rPr>
                  <a:t> </a:t>
                </a:r>
              </a:p>
            </p:txBody>
          </p:sp>
        </mc:Fallback>
      </mc:AlternateContent>
      <p:cxnSp>
        <p:nvCxnSpPr>
          <p:cNvPr id="57" name="Connecteur droit avec flèche 56"/>
          <p:cNvCxnSpPr/>
          <p:nvPr/>
        </p:nvCxnSpPr>
        <p:spPr>
          <a:xfrm flipV="1">
            <a:off x="7112283" y="3487091"/>
            <a:ext cx="755987" cy="159327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ZoneTexte 48">
                <a:extLst>
                  <a:ext uri="{FF2B5EF4-FFF2-40B4-BE49-F238E27FC236}">
                    <a16:creationId xmlns:a16="http://schemas.microsoft.com/office/drawing/2014/main" id="{4A3303CA-B2EE-4400-9580-260677ABBD46}"/>
                  </a:ext>
                </a:extLst>
              </p:cNvPr>
              <p:cNvSpPr txBox="1"/>
              <p:nvPr/>
            </p:nvSpPr>
            <p:spPr>
              <a:xfrm>
                <a:off x="7700314" y="3050809"/>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1">
                                  <a:lumMod val="75000"/>
                                </a:schemeClr>
                              </a:solidFill>
                              <a:latin typeface="Cambria Math" panose="02040503050406030204" pitchFamily="18" charset="0"/>
                            </a:rPr>
                          </m:ctrlPr>
                        </m:accPr>
                        <m:e>
                          <m:sSub>
                            <m:sSubPr>
                              <m:ctrlPr>
                                <a:rPr lang="fr-FR" sz="2400" b="1" i="1" smtClean="0">
                                  <a:solidFill>
                                    <a:schemeClr val="accent1">
                                      <a:lumMod val="75000"/>
                                    </a:schemeClr>
                                  </a:solidFill>
                                  <a:latin typeface="Cambria Math" panose="02040503050406030204" pitchFamily="18" charset="0"/>
                                </a:rPr>
                              </m:ctrlPr>
                            </m:sSubPr>
                            <m:e>
                              <m:r>
                                <a:rPr lang="fr-FR" sz="2400" b="1" i="1" smtClean="0">
                                  <a:solidFill>
                                    <a:schemeClr val="accent1">
                                      <a:lumMod val="75000"/>
                                    </a:schemeClr>
                                  </a:solidFill>
                                  <a:latin typeface="Cambria Math" panose="02040503050406030204" pitchFamily="18" charset="0"/>
                                </a:rPr>
                                <m:t>𝑴</m:t>
                              </m:r>
                              <m:r>
                                <a:rPr lang="fr-FR" sz="2400" b="1" i="1" smtClean="0">
                                  <a:solidFill>
                                    <a:schemeClr val="accent1">
                                      <a:lumMod val="75000"/>
                                    </a:schemeClr>
                                  </a:solidFill>
                                  <a:latin typeface="Cambria Math" panose="02040503050406030204" pitchFamily="18" charset="0"/>
                                </a:rPr>
                                <m:t>(</m:t>
                              </m:r>
                              <m:r>
                                <a:rPr lang="fr-FR" sz="2400" b="1" i="1" smtClean="0">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𝟐</m:t>
                              </m:r>
                            </m:sub>
                          </m:sSub>
                          <m:r>
                            <a:rPr lang="fr-FR" sz="2400" b="1" i="1" smtClean="0">
                              <a:solidFill>
                                <a:schemeClr val="accent1">
                                  <a:lumMod val="75000"/>
                                </a:schemeClr>
                              </a:solidFill>
                              <a:latin typeface="Cambria Math" panose="02040503050406030204" pitchFamily="18" charset="0"/>
                            </a:rPr>
                            <m:t>)</m:t>
                          </m:r>
                        </m:e>
                      </m:acc>
                    </m:oMath>
                  </m:oMathPara>
                </a14:m>
                <a:endParaRPr lang="fr-FR" sz="2400" b="1" dirty="0">
                  <a:solidFill>
                    <a:schemeClr val="accent1">
                      <a:lumMod val="75000"/>
                    </a:schemeClr>
                  </a:solidFill>
                </a:endParaRPr>
              </a:p>
            </p:txBody>
          </p:sp>
        </mc:Choice>
        <mc:Fallback xmlns="">
          <p:sp>
            <p:nvSpPr>
              <p:cNvPr id="49" name="ZoneTexte 48">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7700314" y="3050809"/>
                <a:ext cx="971904" cy="518475"/>
              </a:xfrm>
              <a:prstGeom prst="rect">
                <a:avLst/>
              </a:prstGeom>
              <a:blipFill rotWithShape="0">
                <a:blip r:embed="rId7"/>
                <a:stretch>
                  <a:fillRect/>
                </a:stretch>
              </a:blipFill>
            </p:spPr>
            <p:txBody>
              <a:bodyPr/>
              <a:lstStyle/>
              <a:p>
                <a:r>
                  <a:rPr lang="fr-FR">
                    <a:noFill/>
                  </a:rPr>
                  <a:t> </a:t>
                </a:r>
              </a:p>
            </p:txBody>
          </p:sp>
        </mc:Fallback>
      </mc:AlternateContent>
      <p:cxnSp>
        <p:nvCxnSpPr>
          <p:cNvPr id="104" name="Connecteur droit avec flèche 103"/>
          <p:cNvCxnSpPr/>
          <p:nvPr/>
        </p:nvCxnSpPr>
        <p:spPr>
          <a:xfrm flipV="1">
            <a:off x="9339884" y="3224429"/>
            <a:ext cx="2577190" cy="2704726"/>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ZoneTexte 106">
                <a:extLst>
                  <a:ext uri="{FF2B5EF4-FFF2-40B4-BE49-F238E27FC236}">
                    <a16:creationId xmlns:a16="http://schemas.microsoft.com/office/drawing/2014/main" id="{4A3303CA-B2EE-4400-9580-260677ABBD46}"/>
                  </a:ext>
                </a:extLst>
              </p:cNvPr>
              <p:cNvSpPr txBox="1"/>
              <p:nvPr/>
            </p:nvSpPr>
            <p:spPr>
              <a:xfrm>
                <a:off x="9296058" y="2884755"/>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1">
                                  <a:lumMod val="75000"/>
                                </a:schemeClr>
                              </a:solidFill>
                              <a:latin typeface="Cambria Math" panose="02040503050406030204" pitchFamily="18" charset="0"/>
                            </a:rPr>
                          </m:ctrlPr>
                        </m:accPr>
                        <m:e>
                          <m:sSub>
                            <m:sSubPr>
                              <m:ctrlPr>
                                <a:rPr lang="fr-FR" sz="2400" b="1" i="1" smtClean="0">
                                  <a:solidFill>
                                    <a:schemeClr val="accent1">
                                      <a:lumMod val="75000"/>
                                    </a:schemeClr>
                                  </a:solidFill>
                                  <a:latin typeface="Cambria Math" panose="02040503050406030204" pitchFamily="18" charset="0"/>
                                </a:rPr>
                              </m:ctrlPr>
                            </m:sSubPr>
                            <m:e>
                              <m:r>
                                <a:rPr lang="fr-FR" sz="2400" b="1" i="1" smtClean="0">
                                  <a:solidFill>
                                    <a:schemeClr val="accent1">
                                      <a:lumMod val="75000"/>
                                    </a:schemeClr>
                                  </a:solidFill>
                                  <a:latin typeface="Cambria Math" panose="02040503050406030204" pitchFamily="18" charset="0"/>
                                </a:rPr>
                                <m:t>𝑴</m:t>
                              </m:r>
                              <m:r>
                                <a:rPr lang="fr-FR" sz="2400" b="1" i="1" smtClean="0">
                                  <a:solidFill>
                                    <a:schemeClr val="accent1">
                                      <a:lumMod val="75000"/>
                                    </a:schemeClr>
                                  </a:solidFill>
                                  <a:latin typeface="Cambria Math" panose="02040503050406030204" pitchFamily="18" charset="0"/>
                                </a:rPr>
                                <m:t>(</m:t>
                              </m:r>
                              <m:r>
                                <a:rPr lang="fr-FR" sz="2400" b="1" i="1" smtClean="0">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𝟑</m:t>
                              </m:r>
                            </m:sub>
                          </m:sSub>
                          <m:r>
                            <a:rPr lang="fr-FR" sz="2400" b="1" i="1" smtClean="0">
                              <a:solidFill>
                                <a:schemeClr val="accent1">
                                  <a:lumMod val="75000"/>
                                </a:schemeClr>
                              </a:solidFill>
                              <a:latin typeface="Cambria Math" panose="02040503050406030204" pitchFamily="18" charset="0"/>
                            </a:rPr>
                            <m:t>)</m:t>
                          </m:r>
                        </m:e>
                      </m:acc>
                    </m:oMath>
                  </m:oMathPara>
                </a14:m>
                <a:endParaRPr lang="fr-FR" sz="2400" b="1" dirty="0">
                  <a:solidFill>
                    <a:schemeClr val="accent1">
                      <a:lumMod val="75000"/>
                    </a:schemeClr>
                  </a:solidFill>
                </a:endParaRPr>
              </a:p>
            </p:txBody>
          </p:sp>
        </mc:Choice>
        <mc:Fallback xmlns="">
          <p:sp>
            <p:nvSpPr>
              <p:cNvPr id="107" name="ZoneTexte 106">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9296058" y="2884755"/>
                <a:ext cx="971904" cy="518475"/>
              </a:xfrm>
              <a:prstGeom prst="rect">
                <a:avLst/>
              </a:prstGeom>
              <a:blipFill rotWithShape="0">
                <a:blip r:embed="rId8"/>
                <a:stretch>
                  <a:fillRect r="-62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8" name="ZoneTexte 107">
                <a:extLst>
                  <a:ext uri="{FF2B5EF4-FFF2-40B4-BE49-F238E27FC236}">
                    <a16:creationId xmlns:a16="http://schemas.microsoft.com/office/drawing/2014/main" id="{4A3303CA-B2EE-4400-9580-260677ABBD46}"/>
                  </a:ext>
                </a:extLst>
              </p:cNvPr>
              <p:cNvSpPr txBox="1"/>
              <p:nvPr/>
            </p:nvSpPr>
            <p:spPr>
              <a:xfrm>
                <a:off x="11220096" y="2679687"/>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1">
                                  <a:lumMod val="75000"/>
                                </a:schemeClr>
                              </a:solidFill>
                              <a:latin typeface="Cambria Math" panose="02040503050406030204" pitchFamily="18" charset="0"/>
                            </a:rPr>
                          </m:ctrlPr>
                        </m:accPr>
                        <m:e>
                          <m:sSub>
                            <m:sSubPr>
                              <m:ctrlPr>
                                <a:rPr lang="fr-FR" sz="2400" b="1" i="1" smtClean="0">
                                  <a:solidFill>
                                    <a:schemeClr val="accent1">
                                      <a:lumMod val="75000"/>
                                    </a:schemeClr>
                                  </a:solidFill>
                                  <a:latin typeface="Cambria Math" panose="02040503050406030204" pitchFamily="18" charset="0"/>
                                </a:rPr>
                              </m:ctrlPr>
                            </m:sSubPr>
                            <m:e>
                              <m:r>
                                <a:rPr lang="fr-FR" sz="2400" b="1" i="1" smtClean="0">
                                  <a:solidFill>
                                    <a:schemeClr val="accent1">
                                      <a:lumMod val="75000"/>
                                    </a:schemeClr>
                                  </a:solidFill>
                                  <a:latin typeface="Cambria Math" panose="02040503050406030204" pitchFamily="18" charset="0"/>
                                </a:rPr>
                                <m:t>𝑴</m:t>
                              </m:r>
                              <m:r>
                                <a:rPr lang="fr-FR" sz="2400" b="1" i="1" smtClean="0">
                                  <a:solidFill>
                                    <a:schemeClr val="accent1">
                                      <a:lumMod val="75000"/>
                                    </a:schemeClr>
                                  </a:solidFill>
                                  <a:latin typeface="Cambria Math" panose="02040503050406030204" pitchFamily="18" charset="0"/>
                                </a:rPr>
                                <m:t>(</m:t>
                              </m:r>
                              <m:r>
                                <a:rPr lang="fr-FR" sz="2400" b="1" i="1" smtClean="0">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𝟒</m:t>
                              </m:r>
                            </m:sub>
                          </m:sSub>
                          <m:r>
                            <a:rPr lang="fr-FR" sz="2400" b="1" i="1" smtClean="0">
                              <a:solidFill>
                                <a:schemeClr val="accent1">
                                  <a:lumMod val="75000"/>
                                </a:schemeClr>
                              </a:solidFill>
                              <a:latin typeface="Cambria Math" panose="02040503050406030204" pitchFamily="18" charset="0"/>
                            </a:rPr>
                            <m:t>)</m:t>
                          </m:r>
                        </m:e>
                      </m:acc>
                    </m:oMath>
                  </m:oMathPara>
                </a14:m>
                <a:endParaRPr lang="fr-FR" sz="2400" b="1" dirty="0">
                  <a:solidFill>
                    <a:schemeClr val="accent1">
                      <a:lumMod val="75000"/>
                    </a:schemeClr>
                  </a:solidFill>
                </a:endParaRPr>
              </a:p>
            </p:txBody>
          </p:sp>
        </mc:Choice>
        <mc:Fallback xmlns="">
          <p:sp>
            <p:nvSpPr>
              <p:cNvPr id="108" name="ZoneTexte 107">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11220096" y="2679687"/>
                <a:ext cx="971904" cy="518475"/>
              </a:xfrm>
              <a:prstGeom prst="rect">
                <a:avLst/>
              </a:prstGeom>
              <a:blipFill rotWithShape="0">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0" name="ZoneTexte 109">
                <a:extLst>
                  <a:ext uri="{FF2B5EF4-FFF2-40B4-BE49-F238E27FC236}">
                    <a16:creationId xmlns:a16="http://schemas.microsoft.com/office/drawing/2014/main" id="{65CAD333-201D-44E8-94E7-C41661E81057}"/>
                  </a:ext>
                </a:extLst>
              </p:cNvPr>
              <p:cNvSpPr txBox="1"/>
              <p:nvPr/>
            </p:nvSpPr>
            <p:spPr>
              <a:xfrm>
                <a:off x="9022081" y="5891395"/>
                <a:ext cx="700724" cy="461665"/>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a:latin typeface="Cambria Math" panose="02040503050406030204" pitchFamily="18" charset="0"/>
                            </a:rPr>
                            <m:t>𝑨</m:t>
                          </m:r>
                        </m:e>
                        <m:sub>
                          <m:r>
                            <a:rPr lang="fr-FR" b="1" i="1" smtClean="0">
                              <a:latin typeface="Cambria Math" panose="02040503050406030204" pitchFamily="18" charset="0"/>
                            </a:rPr>
                            <m:t>𝟒</m:t>
                          </m:r>
                        </m:sub>
                      </m:sSub>
                    </m:oMath>
                  </m:oMathPara>
                </a14:m>
                <a:endParaRPr lang="fr-FR" dirty="0"/>
              </a:p>
            </p:txBody>
          </p:sp>
        </mc:Choice>
        <mc:Fallback xmlns="">
          <p:sp>
            <p:nvSpPr>
              <p:cNvPr id="110" name="ZoneTexte 109">
                <a:extLst>
                  <a:ext uri="{FF2B5EF4-FFF2-40B4-BE49-F238E27FC236}">
                    <a16:creationId xmlns="" xmlns:a16="http://schemas.microsoft.com/office/drawing/2014/main"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9022081" y="5891395"/>
                <a:ext cx="700724" cy="461665"/>
              </a:xfrm>
              <a:prstGeom prst="rect">
                <a:avLst/>
              </a:prstGeom>
              <a:blipFill rotWithShape="0">
                <a:blip r:embed="rId10"/>
                <a:stretch>
                  <a:fillRect b="-526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7" name="ZoneTexte 76">
                <a:extLst>
                  <a:ext uri="{FF2B5EF4-FFF2-40B4-BE49-F238E27FC236}">
                    <a16:creationId xmlns:a16="http://schemas.microsoft.com/office/drawing/2014/main" id="{9568E772-35D7-4F63-9291-6DBFDF4569AD}"/>
                  </a:ext>
                </a:extLst>
              </p:cNvPr>
              <p:cNvSpPr txBox="1"/>
              <p:nvPr/>
            </p:nvSpPr>
            <p:spPr>
              <a:xfrm>
                <a:off x="4252014" y="1478385"/>
                <a:ext cx="522514"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7A209"/>
                              </a:solidFill>
                              <a:latin typeface="Cambria Math" panose="02040503050406030204" pitchFamily="18" charset="0"/>
                            </a:rPr>
                          </m:ctrlPr>
                        </m:accPr>
                        <m:e>
                          <m:r>
                            <a:rPr lang="fr-FR" b="1" i="1" smtClean="0">
                              <a:solidFill>
                                <a:srgbClr val="F7A209"/>
                              </a:solidFill>
                              <a:latin typeface="Cambria Math" panose="02040503050406030204" pitchFamily="18" charset="0"/>
                            </a:rPr>
                            <m:t>𝑹</m:t>
                          </m:r>
                        </m:e>
                      </m:acc>
                    </m:oMath>
                  </m:oMathPara>
                </a14:m>
                <a:endParaRPr lang="fr-FR" b="1" dirty="0">
                  <a:solidFill>
                    <a:srgbClr val="F7A209"/>
                  </a:solidFill>
                </a:endParaRPr>
              </a:p>
            </p:txBody>
          </p:sp>
        </mc:Choice>
        <mc:Fallback xmlns="">
          <p:sp>
            <p:nvSpPr>
              <p:cNvPr id="77" name="ZoneTexte 76">
                <a:extLst>
                  <a:ext uri="{FF2B5EF4-FFF2-40B4-BE49-F238E27FC236}">
                    <a16:creationId xmlns="" xmlns:a16="http://schemas.microsoft.com/office/drawing/2014/main" xmlns:a14="http://schemas.microsoft.com/office/drawing/2010/main" id="{9568E772-35D7-4F63-9291-6DBFDF4569AD}"/>
                  </a:ext>
                </a:extLst>
              </p:cNvPr>
              <p:cNvSpPr txBox="1">
                <a:spLocks noRot="1" noChangeAspect="1" noMove="1" noResize="1" noEditPoints="1" noAdjustHandles="1" noChangeArrowheads="1" noChangeShapeType="1" noTextEdit="1"/>
              </p:cNvSpPr>
              <p:nvPr/>
            </p:nvSpPr>
            <p:spPr>
              <a:xfrm>
                <a:off x="4252014" y="1478385"/>
                <a:ext cx="522514" cy="402931"/>
              </a:xfrm>
              <a:prstGeom prst="rect">
                <a:avLst/>
              </a:prstGeom>
              <a:blipFill rotWithShape="0">
                <a:blip r:embed="rId11"/>
                <a:stretch>
                  <a:fillRect/>
                </a:stretch>
              </a:blipFill>
            </p:spPr>
            <p:txBody>
              <a:bodyPr/>
              <a:lstStyle/>
              <a:p>
                <a:r>
                  <a:rPr lang="fr-FR">
                    <a:noFill/>
                  </a:rPr>
                  <a:t> </a:t>
                </a:r>
              </a:p>
            </p:txBody>
          </p:sp>
        </mc:Fallback>
      </mc:AlternateContent>
      <p:grpSp>
        <p:nvGrpSpPr>
          <p:cNvPr id="4" name="Groupe 3"/>
          <p:cNvGrpSpPr/>
          <p:nvPr/>
        </p:nvGrpSpPr>
        <p:grpSpPr>
          <a:xfrm>
            <a:off x="4492229" y="5091753"/>
            <a:ext cx="522514" cy="1337852"/>
            <a:chOff x="2017468" y="3505454"/>
            <a:chExt cx="522514" cy="1337852"/>
          </a:xfrm>
        </p:grpSpPr>
        <p:sp>
          <p:nvSpPr>
            <p:cNvPr id="7" name="Flèche : haut 6">
              <a:extLst>
                <a:ext uri="{FF2B5EF4-FFF2-40B4-BE49-F238E27FC236}">
                  <a16:creationId xmlns:a16="http://schemas.microsoft.com/office/drawing/2014/main" id="{C45CA01E-8758-4BD7-A44F-33B86BFB71B7}"/>
                </a:ext>
              </a:extLst>
            </p:cNvPr>
            <p:cNvSpPr/>
            <p:nvPr/>
          </p:nvSpPr>
          <p:spPr>
            <a:xfrm>
              <a:off x="2063739" y="3788947"/>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79" name="ZoneTexte 78">
                  <a:extLst>
                    <a:ext uri="{FF2B5EF4-FFF2-40B4-BE49-F238E27FC236}">
                      <a16:creationId xmlns:a16="http://schemas.microsoft.com/office/drawing/2014/main" id="{9568E772-35D7-4F63-9291-6DBFDF4569AD}"/>
                    </a:ext>
                  </a:extLst>
                </p:cNvPr>
                <p:cNvSpPr txBox="1"/>
                <p:nvPr/>
              </p:nvSpPr>
              <p:spPr>
                <a:xfrm>
                  <a:off x="2017468" y="3505454"/>
                  <a:ext cx="522514"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7A209"/>
                                </a:solidFill>
                                <a:latin typeface="Cambria Math" panose="02040503050406030204" pitchFamily="18" charset="0"/>
                              </a:rPr>
                            </m:ctrlPr>
                          </m:accPr>
                          <m:e>
                            <m:r>
                              <a:rPr lang="fr-FR" b="1" i="1" smtClean="0">
                                <a:solidFill>
                                  <a:srgbClr val="F7A209"/>
                                </a:solidFill>
                                <a:latin typeface="Cambria Math" panose="02040503050406030204" pitchFamily="18" charset="0"/>
                              </a:rPr>
                              <m:t>𝑹</m:t>
                            </m:r>
                          </m:e>
                        </m:acc>
                      </m:oMath>
                    </m:oMathPara>
                  </a14:m>
                  <a:endParaRPr lang="fr-FR" b="1" dirty="0">
                    <a:solidFill>
                      <a:srgbClr val="F7A209"/>
                    </a:solidFill>
                  </a:endParaRPr>
                </a:p>
              </p:txBody>
            </p:sp>
          </mc:Choice>
          <mc:Fallback xmlns="">
            <p:sp>
              <p:nvSpPr>
                <p:cNvPr id="79" name="ZoneTexte 78">
                  <a:extLst>
                    <a:ext uri="{FF2B5EF4-FFF2-40B4-BE49-F238E27FC236}">
                      <a16:creationId xmlns:a16="http://schemas.microsoft.com/office/drawing/2014/main" xmlns:a14="http://schemas.microsoft.com/office/drawing/2010/main" xmlns="" id="{9568E772-35D7-4F63-9291-6DBFDF4569AD}"/>
                    </a:ext>
                  </a:extLst>
                </p:cNvPr>
                <p:cNvSpPr txBox="1">
                  <a:spLocks noRot="1" noChangeAspect="1" noMove="1" noResize="1" noEditPoints="1" noAdjustHandles="1" noChangeArrowheads="1" noChangeShapeType="1" noTextEdit="1"/>
                </p:cNvSpPr>
                <p:nvPr/>
              </p:nvSpPr>
              <p:spPr>
                <a:xfrm>
                  <a:off x="2017468" y="3505454"/>
                  <a:ext cx="522514" cy="402931"/>
                </a:xfrm>
                <a:prstGeom prst="rect">
                  <a:avLst/>
                </a:prstGeom>
                <a:blipFill rotWithShape="0">
                  <a:blip r:embed="rId19"/>
                  <a:stretch>
                    <a:fillRect/>
                  </a:stretch>
                </a:blipFill>
              </p:spPr>
              <p:txBody>
                <a:bodyPr/>
                <a:lstStyle/>
                <a:p>
                  <a:r>
                    <a:rPr lang="fr-FR">
                      <a:noFill/>
                    </a:rPr>
                    <a:t> </a:t>
                  </a:r>
                </a:p>
              </p:txBody>
            </p:sp>
          </mc:Fallback>
        </mc:AlternateContent>
      </p:grpSp>
      <p:sp>
        <p:nvSpPr>
          <p:cNvPr id="63" name="Flèche : haut 22">
            <a:extLst>
              <a:ext uri="{FF2B5EF4-FFF2-40B4-BE49-F238E27FC236}">
                <a16:creationId xmlns:a16="http://schemas.microsoft.com/office/drawing/2014/main" id="{5A1DA72E-4B7C-420F-AF97-2BDE653BE318}"/>
              </a:ext>
            </a:extLst>
          </p:cNvPr>
          <p:cNvSpPr/>
          <p:nvPr/>
        </p:nvSpPr>
        <p:spPr>
          <a:xfrm>
            <a:off x="2291790" y="4893106"/>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4" name="ZoneTexte 63">
                <a:extLst>
                  <a:ext uri="{FF2B5EF4-FFF2-40B4-BE49-F238E27FC236}">
                    <a16:creationId xmlns:a16="http://schemas.microsoft.com/office/drawing/2014/main" id="{9568E772-35D7-4F63-9291-6DBFDF4569AD}"/>
                  </a:ext>
                </a:extLst>
              </p:cNvPr>
              <p:cNvSpPr txBox="1"/>
              <p:nvPr/>
            </p:nvSpPr>
            <p:spPr>
              <a:xfrm>
                <a:off x="2337315" y="5246028"/>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64" name="ZoneTexte 63">
                <a:extLst>
                  <a:ext uri="{FF2B5EF4-FFF2-40B4-BE49-F238E27FC236}">
                    <a16:creationId xmlns="" xmlns:a16="http://schemas.microsoft.com/office/drawing/2014/main" xmlns:a14="http://schemas.microsoft.com/office/drawing/2010/main" id="{9568E772-35D7-4F63-9291-6DBFDF4569AD}"/>
                  </a:ext>
                </a:extLst>
              </p:cNvPr>
              <p:cNvSpPr txBox="1">
                <a:spLocks noRot="1" noChangeAspect="1" noMove="1" noResize="1" noEditPoints="1" noAdjustHandles="1" noChangeArrowheads="1" noChangeShapeType="1" noTextEdit="1"/>
              </p:cNvSpPr>
              <p:nvPr/>
            </p:nvSpPr>
            <p:spPr>
              <a:xfrm>
                <a:off x="2337315" y="5246028"/>
                <a:ext cx="522514" cy="506421"/>
              </a:xfrm>
              <a:prstGeom prst="rect">
                <a:avLst/>
              </a:prstGeom>
              <a:blipFill rotWithShape="0">
                <a:blip r:embed="rId20"/>
                <a:stretch>
                  <a:fillRect/>
                </a:stretch>
              </a:blipFill>
            </p:spPr>
            <p:txBody>
              <a:bodyPr/>
              <a:lstStyle/>
              <a:p>
                <a:r>
                  <a:rPr lang="fr-FR">
                    <a:noFill/>
                  </a:rPr>
                  <a:t> </a:t>
                </a:r>
              </a:p>
            </p:txBody>
          </p:sp>
        </mc:Fallback>
      </mc:AlternateContent>
      <p:sp>
        <p:nvSpPr>
          <p:cNvPr id="67" name="Flèche : haut 22">
            <a:extLst>
              <a:ext uri="{FF2B5EF4-FFF2-40B4-BE49-F238E27FC236}">
                <a16:creationId xmlns:a16="http://schemas.microsoft.com/office/drawing/2014/main" id="{5A1DA72E-4B7C-420F-AF97-2BDE653BE318}"/>
              </a:ext>
            </a:extLst>
          </p:cNvPr>
          <p:cNvSpPr/>
          <p:nvPr/>
        </p:nvSpPr>
        <p:spPr>
          <a:xfrm>
            <a:off x="5751144" y="1018417"/>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8" name="ZoneTexte 67">
                <a:extLst>
                  <a:ext uri="{FF2B5EF4-FFF2-40B4-BE49-F238E27FC236}">
                    <a16:creationId xmlns:a16="http://schemas.microsoft.com/office/drawing/2014/main" id="{9568E772-35D7-4F63-9291-6DBFDF4569AD}"/>
                  </a:ext>
                </a:extLst>
              </p:cNvPr>
              <p:cNvSpPr txBox="1"/>
              <p:nvPr/>
            </p:nvSpPr>
            <p:spPr>
              <a:xfrm>
                <a:off x="5748912" y="1208549"/>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68" name="ZoneTexte 67">
                <a:extLst>
                  <a:ext uri="{FF2B5EF4-FFF2-40B4-BE49-F238E27FC236}">
                    <a16:creationId xmlns="" xmlns:a16="http://schemas.microsoft.com/office/drawing/2014/main" xmlns:a14="http://schemas.microsoft.com/office/drawing/2010/main" id="{9568E772-35D7-4F63-9291-6DBFDF4569AD}"/>
                  </a:ext>
                </a:extLst>
              </p:cNvPr>
              <p:cNvSpPr txBox="1">
                <a:spLocks noRot="1" noChangeAspect="1" noMove="1" noResize="1" noEditPoints="1" noAdjustHandles="1" noChangeArrowheads="1" noChangeShapeType="1" noTextEdit="1"/>
              </p:cNvSpPr>
              <p:nvPr/>
            </p:nvSpPr>
            <p:spPr>
              <a:xfrm>
                <a:off x="5748912" y="1208549"/>
                <a:ext cx="522514" cy="506421"/>
              </a:xfrm>
              <a:prstGeom prst="rect">
                <a:avLst/>
              </a:prstGeom>
              <a:blipFill rotWithShape="0">
                <a:blip r:embed="rId21"/>
                <a:stretch>
                  <a:fillRect/>
                </a:stretch>
              </a:blipFill>
            </p:spPr>
            <p:txBody>
              <a:bodyPr/>
              <a:lstStyle/>
              <a:p>
                <a:r>
                  <a:rPr lang="fr-FR">
                    <a:noFill/>
                  </a:rPr>
                  <a:t> </a:t>
                </a:r>
              </a:p>
            </p:txBody>
          </p:sp>
        </mc:Fallback>
      </mc:AlternateContent>
      <p:sp>
        <p:nvSpPr>
          <p:cNvPr id="69" name="Flèche : haut 22">
            <a:extLst>
              <a:ext uri="{FF2B5EF4-FFF2-40B4-BE49-F238E27FC236}">
                <a16:creationId xmlns:a16="http://schemas.microsoft.com/office/drawing/2014/main" id="{5A1DA72E-4B7C-420F-AF97-2BDE653BE318}"/>
              </a:ext>
            </a:extLst>
          </p:cNvPr>
          <p:cNvSpPr/>
          <p:nvPr/>
        </p:nvSpPr>
        <p:spPr>
          <a:xfrm>
            <a:off x="630519" y="1679851"/>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78" name="ZoneTexte 77">
                <a:extLst>
                  <a:ext uri="{FF2B5EF4-FFF2-40B4-BE49-F238E27FC236}">
                    <a16:creationId xmlns:a16="http://schemas.microsoft.com/office/drawing/2014/main" id="{9568E772-35D7-4F63-9291-6DBFDF4569AD}"/>
                  </a:ext>
                </a:extLst>
              </p:cNvPr>
              <p:cNvSpPr txBox="1"/>
              <p:nvPr/>
            </p:nvSpPr>
            <p:spPr>
              <a:xfrm>
                <a:off x="679430" y="1977462"/>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78" name="ZoneTexte 77">
                <a:extLst>
                  <a:ext uri="{FF2B5EF4-FFF2-40B4-BE49-F238E27FC236}">
                    <a16:creationId xmlns="" xmlns:a16="http://schemas.microsoft.com/office/drawing/2014/main" xmlns:a14="http://schemas.microsoft.com/office/drawing/2010/main" id="{9568E772-35D7-4F63-9291-6DBFDF4569AD}"/>
                  </a:ext>
                </a:extLst>
              </p:cNvPr>
              <p:cNvSpPr txBox="1">
                <a:spLocks noRot="1" noChangeAspect="1" noMove="1" noResize="1" noEditPoints="1" noAdjustHandles="1" noChangeArrowheads="1" noChangeShapeType="1" noTextEdit="1"/>
              </p:cNvSpPr>
              <p:nvPr/>
            </p:nvSpPr>
            <p:spPr>
              <a:xfrm>
                <a:off x="679430" y="1977462"/>
                <a:ext cx="522514" cy="506421"/>
              </a:xfrm>
              <a:prstGeom prst="rect">
                <a:avLst/>
              </a:prstGeom>
              <a:blipFill rotWithShape="0">
                <a:blip r:embed="rId22"/>
                <a:stretch>
                  <a:fillRect/>
                </a:stretch>
              </a:blipFill>
            </p:spPr>
            <p:txBody>
              <a:bodyPr/>
              <a:lstStyle/>
              <a:p>
                <a:r>
                  <a:rPr lang="fr-FR">
                    <a:noFill/>
                  </a:rPr>
                  <a:t> </a:t>
                </a:r>
              </a:p>
            </p:txBody>
          </p:sp>
        </mc:Fallback>
      </mc:AlternateContent>
      <p:sp>
        <p:nvSpPr>
          <p:cNvPr id="80" name="Titre 1"/>
          <p:cNvSpPr txBox="1">
            <a:spLocks/>
          </p:cNvSpPr>
          <p:nvPr/>
        </p:nvSpPr>
        <p:spPr>
          <a:xfrm>
            <a:off x="0" y="114300"/>
            <a:ext cx="7533651" cy="90411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Construisons les moments aux points</a:t>
            </a:r>
          </a:p>
          <a:p>
            <a:r>
              <a:rPr lang="fr-FR" dirty="0"/>
              <a:t>« de l’autre coté » de A</a:t>
            </a:r>
            <a:r>
              <a:rPr lang="fr-FR" baseline="-25000" dirty="0"/>
              <a:t>1</a:t>
            </a:r>
            <a:r>
              <a:rPr lang="fr-FR" dirty="0"/>
              <a:t>...</a:t>
            </a:r>
          </a:p>
        </p:txBody>
      </p:sp>
      <p:cxnSp>
        <p:nvCxnSpPr>
          <p:cNvPr id="12" name="Connecteur droit 11"/>
          <p:cNvCxnSpPr/>
          <p:nvPr/>
        </p:nvCxnSpPr>
        <p:spPr>
          <a:xfrm flipH="1">
            <a:off x="630519" y="3224429"/>
            <a:ext cx="11413500" cy="7519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cteur droit avec flèche 82">
            <a:extLst>
              <a:ext uri="{FF2B5EF4-FFF2-40B4-BE49-F238E27FC236}">
                <a16:creationId xmlns:a16="http://schemas.microsoft.com/office/drawing/2014/main" id="{9A82C0F6-5C9D-4314-9D0E-F1DA06D2FE84}"/>
              </a:ext>
            </a:extLst>
          </p:cNvPr>
          <p:cNvCxnSpPr>
            <a:cxnSpLocks/>
          </p:cNvCxnSpPr>
          <p:nvPr/>
        </p:nvCxnSpPr>
        <p:spPr>
          <a:xfrm flipV="1">
            <a:off x="5811793" y="3637328"/>
            <a:ext cx="5659" cy="974813"/>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5" name="Connecteur droit avec flèche 84">
            <a:extLst>
              <a:ext uri="{FF2B5EF4-FFF2-40B4-BE49-F238E27FC236}">
                <a16:creationId xmlns:a16="http://schemas.microsoft.com/office/drawing/2014/main" id="{9A82C0F6-5C9D-4314-9D0E-F1DA06D2FE84}"/>
              </a:ext>
            </a:extLst>
          </p:cNvPr>
          <p:cNvCxnSpPr>
            <a:cxnSpLocks/>
          </p:cNvCxnSpPr>
          <p:nvPr/>
        </p:nvCxnSpPr>
        <p:spPr>
          <a:xfrm flipH="1" flipV="1">
            <a:off x="5128162" y="3680437"/>
            <a:ext cx="192978" cy="73056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6" name="Connecteur droit avec flèche 85">
            <a:extLst>
              <a:ext uri="{FF2B5EF4-FFF2-40B4-BE49-F238E27FC236}">
                <a16:creationId xmlns:a16="http://schemas.microsoft.com/office/drawing/2014/main" id="{9A82C0F6-5C9D-4314-9D0E-F1DA06D2FE84}"/>
              </a:ext>
            </a:extLst>
          </p:cNvPr>
          <p:cNvCxnSpPr>
            <a:cxnSpLocks/>
          </p:cNvCxnSpPr>
          <p:nvPr/>
        </p:nvCxnSpPr>
        <p:spPr>
          <a:xfrm flipH="1" flipV="1">
            <a:off x="4415048" y="3690102"/>
            <a:ext cx="367520" cy="51910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7" name="Connecteur droit avec flèche 86">
            <a:extLst>
              <a:ext uri="{FF2B5EF4-FFF2-40B4-BE49-F238E27FC236}">
                <a16:creationId xmlns:a16="http://schemas.microsoft.com/office/drawing/2014/main" id="{9A82C0F6-5C9D-4314-9D0E-F1DA06D2FE84}"/>
              </a:ext>
            </a:extLst>
          </p:cNvPr>
          <p:cNvCxnSpPr>
            <a:cxnSpLocks/>
          </p:cNvCxnSpPr>
          <p:nvPr/>
        </p:nvCxnSpPr>
        <p:spPr>
          <a:xfrm flipH="1" flipV="1">
            <a:off x="3724990" y="3745642"/>
            <a:ext cx="366619" cy="23073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8" name="Connecteur droit avec flèche 87">
            <a:extLst>
              <a:ext uri="{FF2B5EF4-FFF2-40B4-BE49-F238E27FC236}">
                <a16:creationId xmlns:a16="http://schemas.microsoft.com/office/drawing/2014/main" id="{9A82C0F6-5C9D-4314-9D0E-F1DA06D2FE84}"/>
              </a:ext>
            </a:extLst>
          </p:cNvPr>
          <p:cNvCxnSpPr>
            <a:cxnSpLocks/>
          </p:cNvCxnSpPr>
          <p:nvPr/>
        </p:nvCxnSpPr>
        <p:spPr>
          <a:xfrm flipV="1">
            <a:off x="5810938" y="3639013"/>
            <a:ext cx="5659" cy="974813"/>
          </a:xfrm>
          <a:prstGeom prst="straightConnector1">
            <a:avLst/>
          </a:prstGeom>
          <a:ln w="603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a:off x="5804752" y="714715"/>
            <a:ext cx="0" cy="5428185"/>
          </a:xfrm>
          <a:prstGeom prst="line">
            <a:avLst/>
          </a:prstGeom>
          <a:ln w="41275">
            <a:solidFill>
              <a:schemeClr val="accent6">
                <a:lumMod val="5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89" name="Connecteur droit avec flèche 88">
            <a:extLst>
              <a:ext uri="{FF2B5EF4-FFF2-40B4-BE49-F238E27FC236}">
                <a16:creationId xmlns:a16="http://schemas.microsoft.com/office/drawing/2014/main" id="{9A82C0F6-5C9D-4314-9D0E-F1DA06D2FE84}"/>
              </a:ext>
            </a:extLst>
          </p:cNvPr>
          <p:cNvCxnSpPr>
            <a:cxnSpLocks/>
          </p:cNvCxnSpPr>
          <p:nvPr/>
        </p:nvCxnSpPr>
        <p:spPr>
          <a:xfrm flipH="1">
            <a:off x="2849219" y="3722112"/>
            <a:ext cx="595413" cy="13889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90" name="Connecteur droit avec flèche 89">
            <a:extLst>
              <a:ext uri="{FF2B5EF4-FFF2-40B4-BE49-F238E27FC236}">
                <a16:creationId xmlns:a16="http://schemas.microsoft.com/office/drawing/2014/main" id="{9A82C0F6-5C9D-4314-9D0E-F1DA06D2FE84}"/>
              </a:ext>
            </a:extLst>
          </p:cNvPr>
          <p:cNvCxnSpPr>
            <a:cxnSpLocks/>
          </p:cNvCxnSpPr>
          <p:nvPr/>
        </p:nvCxnSpPr>
        <p:spPr>
          <a:xfrm flipH="1">
            <a:off x="751820" y="3516503"/>
            <a:ext cx="2197402" cy="43060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ZoneTexte 94">
                <a:extLst>
                  <a:ext uri="{FF2B5EF4-FFF2-40B4-BE49-F238E27FC236}">
                    <a16:creationId xmlns:a16="http://schemas.microsoft.com/office/drawing/2014/main" id="{65CAD333-201D-44E8-94E7-C41661E81057}"/>
                  </a:ext>
                </a:extLst>
              </p:cNvPr>
              <p:cNvSpPr txBox="1"/>
              <p:nvPr/>
            </p:nvSpPr>
            <p:spPr>
              <a:xfrm>
                <a:off x="4959044" y="4390678"/>
                <a:ext cx="768274" cy="461665"/>
              </a:xfrm>
              <a:prstGeom prst="rect">
                <a:avLst/>
              </a:prstGeom>
              <a:noFill/>
            </p:spPr>
            <p:txBody>
              <a:bodyPr wrap="square" rtlCol="0">
                <a:spAutoFit/>
              </a:bodyPr>
              <a:lstStyle/>
              <a:p>
                <a14:m>
                  <m:oMath xmlns:m="http://schemas.openxmlformats.org/officeDocument/2006/math">
                    <m:sSub>
                      <m:sSubPr>
                        <m:ctrlPr>
                          <a:rPr lang="fr-FR" sz="2400" b="1" i="1" smtClean="0">
                            <a:solidFill>
                              <a:schemeClr val="accent1">
                                <a:lumMod val="75000"/>
                              </a:schemeClr>
                            </a:solidFill>
                            <a:latin typeface="Cambria Math" panose="02040503050406030204" pitchFamily="18" charset="0"/>
                          </a:rPr>
                        </m:ctrlPr>
                      </m:sSubPr>
                      <m:e>
                        <m:r>
                          <a:rPr lang="fr-FR" sz="2400" b="1" i="1">
                            <a:solidFill>
                              <a:schemeClr val="accent1">
                                <a:lumMod val="75000"/>
                              </a:schemeClr>
                            </a:solidFill>
                            <a:latin typeface="Cambria Math" panose="02040503050406030204" pitchFamily="18" charset="0"/>
                          </a:rPr>
                          <m:t>𝑨</m:t>
                        </m:r>
                      </m:e>
                      <m:sub>
                        <m:r>
                          <a:rPr lang="fr-FR" sz="2400" b="1" i="1">
                            <a:solidFill>
                              <a:schemeClr val="accent1">
                                <a:lumMod val="75000"/>
                              </a:schemeClr>
                            </a:solidFill>
                            <a:latin typeface="Cambria Math" panose="02040503050406030204" pitchFamily="18" charset="0"/>
                          </a:rPr>
                          <m:t>𝟏</m:t>
                        </m:r>
                      </m:sub>
                    </m:sSub>
                  </m:oMath>
                </a14:m>
                <a:r>
                  <a:rPr lang="fr-FR" sz="2400" b="1" i="1" dirty="0">
                    <a:solidFill>
                      <a:schemeClr val="accent1">
                        <a:lumMod val="75000"/>
                      </a:schemeClr>
                    </a:solidFill>
                    <a:latin typeface="Cambria Math" panose="02040503050406030204" pitchFamily="18" charset="0"/>
                  </a:rPr>
                  <a:t>’</a:t>
                </a:r>
              </a:p>
            </p:txBody>
          </p:sp>
        </mc:Choice>
        <mc:Fallback xmlns="">
          <p:sp>
            <p:nvSpPr>
              <p:cNvPr id="95" name="ZoneTexte 94">
                <a:extLst>
                  <a:ext uri="{FF2B5EF4-FFF2-40B4-BE49-F238E27FC236}">
                    <a16:creationId xmlns="" xmlns:a16="http://schemas.microsoft.com/office/drawing/2014/main"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4959044" y="4390678"/>
                <a:ext cx="768274" cy="461665"/>
              </a:xfrm>
              <a:prstGeom prst="rect">
                <a:avLst/>
              </a:prstGeom>
              <a:blipFill rotWithShape="0">
                <a:blip r:embed="rId23"/>
                <a:stretch>
                  <a:fillRect l="-1575" t="-10526" b="-2894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9" name="ZoneTexte 98">
                <a:extLst>
                  <a:ext uri="{FF2B5EF4-FFF2-40B4-BE49-F238E27FC236}">
                    <a16:creationId xmlns:a16="http://schemas.microsoft.com/office/drawing/2014/main" id="{4A3303CA-B2EE-4400-9580-260677ABBD46}"/>
                  </a:ext>
                </a:extLst>
              </p:cNvPr>
              <p:cNvSpPr txBox="1"/>
              <p:nvPr/>
            </p:nvSpPr>
            <p:spPr>
              <a:xfrm>
                <a:off x="4280953" y="3134759"/>
                <a:ext cx="971904" cy="5369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1">
                                  <a:lumMod val="75000"/>
                                </a:schemeClr>
                              </a:solidFill>
                              <a:latin typeface="Cambria Math" panose="02040503050406030204" pitchFamily="18" charset="0"/>
                            </a:rPr>
                          </m:ctrlPr>
                        </m:accPr>
                        <m:e>
                          <m:sSub>
                            <m:sSubPr>
                              <m:ctrlPr>
                                <a:rPr lang="fr-FR" sz="2400" b="1" i="1" smtClean="0">
                                  <a:solidFill>
                                    <a:schemeClr val="accent1">
                                      <a:lumMod val="75000"/>
                                    </a:schemeClr>
                                  </a:solidFill>
                                  <a:latin typeface="Cambria Math" panose="02040503050406030204" pitchFamily="18" charset="0"/>
                                </a:rPr>
                              </m:ctrlPr>
                            </m:sSubPr>
                            <m:e>
                              <m:r>
                                <a:rPr lang="fr-FR" sz="2400" b="1" i="1" smtClean="0">
                                  <a:solidFill>
                                    <a:schemeClr val="accent1">
                                      <a:lumMod val="75000"/>
                                    </a:schemeClr>
                                  </a:solidFill>
                                  <a:latin typeface="Cambria Math" panose="02040503050406030204" pitchFamily="18" charset="0"/>
                                </a:rPr>
                                <m:t>𝑴</m:t>
                              </m:r>
                              <m:r>
                                <a:rPr lang="fr-FR" sz="2400" b="1" i="1" smtClean="0">
                                  <a:solidFill>
                                    <a:schemeClr val="accent1">
                                      <a:lumMod val="75000"/>
                                    </a:schemeClr>
                                  </a:solidFill>
                                  <a:latin typeface="Cambria Math" panose="02040503050406030204" pitchFamily="18" charset="0"/>
                                </a:rPr>
                                <m:t>(</m:t>
                              </m:r>
                              <m:r>
                                <a:rPr lang="fr-FR" sz="2400" b="1" i="1" smtClean="0">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𝟏</m:t>
                              </m:r>
                            </m:sub>
                          </m:sSub>
                          <m:r>
                            <a:rPr lang="fr-FR" sz="2400" b="1" i="1" smtClean="0">
                              <a:solidFill>
                                <a:schemeClr val="accent1">
                                  <a:lumMod val="75000"/>
                                </a:schemeClr>
                              </a:solidFill>
                              <a:latin typeface="Cambria Math" panose="02040503050406030204" pitchFamily="18" charset="0"/>
                            </a:rPr>
                            <m:t>′)</m:t>
                          </m:r>
                        </m:e>
                      </m:acc>
                    </m:oMath>
                  </m:oMathPara>
                </a14:m>
                <a:endParaRPr lang="fr-FR" sz="2400" b="1" dirty="0">
                  <a:solidFill>
                    <a:schemeClr val="accent1">
                      <a:lumMod val="75000"/>
                    </a:schemeClr>
                  </a:solidFill>
                </a:endParaRPr>
              </a:p>
            </p:txBody>
          </p:sp>
        </mc:Choice>
        <mc:Fallback xmlns="">
          <p:sp>
            <p:nvSpPr>
              <p:cNvPr id="99" name="ZoneTexte 98">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4280953" y="3134759"/>
                <a:ext cx="971904" cy="536942"/>
              </a:xfrm>
              <a:prstGeom prst="rect">
                <a:avLst/>
              </a:prstGeom>
              <a:blipFill rotWithShape="0">
                <a:blip r:embed="rId24"/>
                <a:stretch>
                  <a:fillRect r="-875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1" name="ZoneTexte 100">
                <a:extLst>
                  <a:ext uri="{FF2B5EF4-FFF2-40B4-BE49-F238E27FC236}">
                    <a16:creationId xmlns:a16="http://schemas.microsoft.com/office/drawing/2014/main" id="{65CAD333-201D-44E8-94E7-C41661E81057}"/>
                  </a:ext>
                </a:extLst>
              </p:cNvPr>
              <p:cNvSpPr txBox="1"/>
              <p:nvPr/>
            </p:nvSpPr>
            <p:spPr>
              <a:xfrm>
                <a:off x="5604779" y="4276144"/>
                <a:ext cx="7007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solidFill>
                            <a:schemeClr val="accent6">
                              <a:lumMod val="50000"/>
                            </a:schemeClr>
                          </a:solidFill>
                          <a:latin typeface="Cambria Math" panose="02040503050406030204" pitchFamily="18" charset="0"/>
                        </a:rPr>
                        <m:t>𝑪</m:t>
                      </m:r>
                    </m:oMath>
                  </m:oMathPara>
                </a14:m>
                <a:endParaRPr lang="fr-FR" sz="2400" b="1" i="1" dirty="0">
                  <a:solidFill>
                    <a:schemeClr val="accent6">
                      <a:lumMod val="50000"/>
                    </a:schemeClr>
                  </a:solidFill>
                  <a:latin typeface="Cambria Math" panose="02040503050406030204" pitchFamily="18" charset="0"/>
                </a:endParaRPr>
              </a:p>
            </p:txBody>
          </p:sp>
        </mc:Choice>
        <mc:Fallback xmlns="">
          <p:sp>
            <p:nvSpPr>
              <p:cNvPr id="101" name="ZoneTexte 100">
                <a:extLst>
                  <a:ext uri="{FF2B5EF4-FFF2-40B4-BE49-F238E27FC236}">
                    <a16:creationId xmlns="" xmlns:a16="http://schemas.microsoft.com/office/drawing/2014/main"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5604779" y="4276144"/>
                <a:ext cx="700724" cy="461665"/>
              </a:xfrm>
              <a:prstGeom prst="rect">
                <a:avLst/>
              </a:prstGeom>
              <a:blipFill rotWithShape="0">
                <a:blip r:embed="rId2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2" name="ZoneTexte 101">
                <a:extLst>
                  <a:ext uri="{FF2B5EF4-FFF2-40B4-BE49-F238E27FC236}">
                    <a16:creationId xmlns:a16="http://schemas.microsoft.com/office/drawing/2014/main" id="{4A3303CA-B2EE-4400-9580-260677ABBD46}"/>
                  </a:ext>
                </a:extLst>
              </p:cNvPr>
              <p:cNvSpPr txBox="1"/>
              <p:nvPr/>
            </p:nvSpPr>
            <p:spPr>
              <a:xfrm>
                <a:off x="5706175" y="3204248"/>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6">
                                  <a:lumMod val="50000"/>
                                </a:schemeClr>
                              </a:solidFill>
                              <a:latin typeface="Cambria Math" panose="02040503050406030204" pitchFamily="18" charset="0"/>
                            </a:rPr>
                          </m:ctrlPr>
                        </m:accPr>
                        <m:e>
                          <m:r>
                            <a:rPr lang="fr-FR" sz="2400" b="1" i="1" smtClean="0">
                              <a:solidFill>
                                <a:schemeClr val="accent6">
                                  <a:lumMod val="50000"/>
                                </a:schemeClr>
                              </a:solidFill>
                              <a:latin typeface="Cambria Math" panose="02040503050406030204" pitchFamily="18" charset="0"/>
                            </a:rPr>
                            <m:t>𝑴</m:t>
                          </m:r>
                          <m:r>
                            <a:rPr lang="fr-FR" sz="2400" b="1" i="1" smtClean="0">
                              <a:solidFill>
                                <a:schemeClr val="accent6">
                                  <a:lumMod val="50000"/>
                                </a:schemeClr>
                              </a:solidFill>
                              <a:latin typeface="Cambria Math" panose="02040503050406030204" pitchFamily="18" charset="0"/>
                            </a:rPr>
                            <m:t>(</m:t>
                          </m:r>
                          <m:r>
                            <a:rPr lang="fr-FR" sz="2400" b="1" i="1" smtClean="0">
                              <a:solidFill>
                                <a:schemeClr val="accent6">
                                  <a:lumMod val="50000"/>
                                </a:schemeClr>
                              </a:solidFill>
                              <a:latin typeface="Cambria Math" panose="02040503050406030204" pitchFamily="18" charset="0"/>
                            </a:rPr>
                            <m:t>𝑪</m:t>
                          </m:r>
                          <m:r>
                            <a:rPr lang="fr-FR" sz="2400" b="1" i="1" smtClean="0">
                              <a:solidFill>
                                <a:schemeClr val="accent6">
                                  <a:lumMod val="50000"/>
                                </a:schemeClr>
                              </a:solidFill>
                              <a:latin typeface="Cambria Math" panose="02040503050406030204" pitchFamily="18" charset="0"/>
                            </a:rPr>
                            <m:t>)</m:t>
                          </m:r>
                        </m:e>
                      </m:acc>
                    </m:oMath>
                  </m:oMathPara>
                </a14:m>
                <a:endParaRPr lang="fr-FR" sz="2400" b="1" dirty="0">
                  <a:solidFill>
                    <a:schemeClr val="accent6">
                      <a:lumMod val="50000"/>
                    </a:schemeClr>
                  </a:solidFill>
                </a:endParaRPr>
              </a:p>
            </p:txBody>
          </p:sp>
        </mc:Choice>
        <mc:Fallback xmlns="">
          <p:sp>
            <p:nvSpPr>
              <p:cNvPr id="102" name="ZoneTexte 101">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5706175" y="3204248"/>
                <a:ext cx="971904" cy="518475"/>
              </a:xfrm>
              <a:prstGeom prst="rect">
                <a:avLst/>
              </a:prstGeom>
              <a:blipFill rotWithShape="0">
                <a:blip r:embed="rId26"/>
                <a:stretch>
                  <a:fillRect/>
                </a:stretch>
              </a:blipFill>
            </p:spPr>
            <p:txBody>
              <a:bodyPr/>
              <a:lstStyle/>
              <a:p>
                <a:r>
                  <a:rPr lang="fr-FR">
                    <a:noFill/>
                  </a:rPr>
                  <a:t> </a:t>
                </a:r>
              </a:p>
            </p:txBody>
          </p:sp>
        </mc:Fallback>
      </mc:AlternateContent>
      <p:sp>
        <p:nvSpPr>
          <p:cNvPr id="111" name="ZoneTexte 110">
            <a:extLst>
              <a:ext uri="{FF2B5EF4-FFF2-40B4-BE49-F238E27FC236}">
                <a16:creationId xmlns:a16="http://schemas.microsoft.com/office/drawing/2014/main" id="{65CAD333-201D-44E8-94E7-C41661E81057}"/>
              </a:ext>
            </a:extLst>
          </p:cNvPr>
          <p:cNvSpPr txBox="1"/>
          <p:nvPr/>
        </p:nvSpPr>
        <p:spPr>
          <a:xfrm>
            <a:off x="5835024" y="5607187"/>
            <a:ext cx="700724" cy="707886"/>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r>
              <a:rPr lang="fr-FR" sz="4000" dirty="0">
                <a:solidFill>
                  <a:schemeClr val="accent6">
                    <a:lumMod val="50000"/>
                  </a:schemeClr>
                </a:solidFill>
                <a:sym typeface="Symbol" panose="05050102010706020507" pitchFamily="18" charset="2"/>
              </a:rPr>
              <a:t></a:t>
            </a:r>
            <a:endParaRPr lang="fr-FR" sz="4000" dirty="0">
              <a:solidFill>
                <a:schemeClr val="accent6">
                  <a:lumMod val="50000"/>
                </a:schemeClr>
              </a:solidFill>
            </a:endParaRPr>
          </a:p>
        </p:txBody>
      </p:sp>
      <mc:AlternateContent xmlns:mc="http://schemas.openxmlformats.org/markup-compatibility/2006" xmlns:a14="http://schemas.microsoft.com/office/drawing/2010/main">
        <mc:Choice Requires="a14">
          <p:sp>
            <p:nvSpPr>
              <p:cNvPr id="43" name="Rectangle 42"/>
              <p:cNvSpPr/>
              <p:nvPr/>
            </p:nvSpPr>
            <p:spPr>
              <a:xfrm>
                <a:off x="-216758" y="5589593"/>
                <a:ext cx="1660828" cy="9233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fr-FR" sz="5400" i="1" smtClean="0">
                              <a:latin typeface="Cambria Math" panose="02040503050406030204" pitchFamily="18" charset="0"/>
                            </a:rPr>
                          </m:ctrlPr>
                        </m:dPr>
                        <m:e>
                          <m:r>
                            <a:rPr lang="fr-FR" sz="5400" b="0" i="1" smtClean="0">
                              <a:latin typeface="Cambria Math" panose="02040503050406030204" pitchFamily="18" charset="0"/>
                            </a:rPr>
                            <m:t>𝑇</m:t>
                          </m:r>
                        </m:e>
                      </m:d>
                    </m:oMath>
                  </m:oMathPara>
                </a14:m>
                <a:endParaRPr lang="fr-FR" sz="5400" dirty="0"/>
              </a:p>
            </p:txBody>
          </p:sp>
        </mc:Choice>
        <mc:Fallback xmlns="">
          <p:sp>
            <p:nvSpPr>
              <p:cNvPr id="43" name="Rectangle 42"/>
              <p:cNvSpPr>
                <a:spLocks noRot="1" noChangeAspect="1" noMove="1" noResize="1" noEditPoints="1" noAdjustHandles="1" noChangeArrowheads="1" noChangeShapeType="1" noTextEdit="1"/>
              </p:cNvSpPr>
              <p:nvPr/>
            </p:nvSpPr>
            <p:spPr>
              <a:xfrm>
                <a:off x="-216758" y="5589593"/>
                <a:ext cx="1660828" cy="923330"/>
              </a:xfrm>
              <a:prstGeom prst="rect">
                <a:avLst/>
              </a:prstGeom>
              <a:blipFill rotWithShape="0">
                <a:blip r:embed="rId2"/>
                <a:stretch>
                  <a:fillRect/>
                </a:stretch>
              </a:blipFill>
            </p:spPr>
            <p:txBody>
              <a:bodyPr/>
              <a:lstStyle/>
              <a:p>
                <a:r>
                  <a:rPr lang="fr-FR">
                    <a:noFill/>
                  </a:rPr>
                  <a:t> </a:t>
                </a:r>
              </a:p>
            </p:txBody>
          </p:sp>
        </mc:Fallback>
      </mc:AlternateContent>
      <p:sp>
        <p:nvSpPr>
          <p:cNvPr id="3" name="Espace réservé du numéro de diapositive 2">
            <a:extLst>
              <a:ext uri="{FF2B5EF4-FFF2-40B4-BE49-F238E27FC236}">
                <a16:creationId xmlns:a16="http://schemas.microsoft.com/office/drawing/2014/main" id="{C2BF5E74-E1B4-45AE-A170-F7FC725C9EB3}"/>
              </a:ext>
            </a:extLst>
          </p:cNvPr>
          <p:cNvSpPr>
            <a:spLocks noGrp="1"/>
          </p:cNvSpPr>
          <p:nvPr>
            <p:ph type="sldNum" sz="quarter" idx="12"/>
          </p:nvPr>
        </p:nvSpPr>
        <p:spPr/>
        <p:txBody>
          <a:bodyPr/>
          <a:lstStyle/>
          <a:p>
            <a:fld id="{DF67547A-2FB4-485E-9105-69E331CB21F3}" type="slidenum">
              <a:rPr lang="fr-FR" smtClean="0"/>
              <a:t>12</a:t>
            </a:fld>
            <a:endParaRPr lang="fr-FR"/>
          </a:p>
        </p:txBody>
      </p:sp>
    </p:spTree>
    <p:extLst>
      <p:ext uri="{BB962C8B-B14F-4D97-AF65-F5344CB8AC3E}">
        <p14:creationId xmlns:p14="http://schemas.microsoft.com/office/powerpoint/2010/main" val="204927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fade">
                                      <p:cBhvr>
                                        <p:cTn id="28" dur="2000"/>
                                        <p:tgtEl>
                                          <p:spTgt spid="88"/>
                                        </p:tgtEl>
                                      </p:cBhvr>
                                    </p:animEffect>
                                    <p:anim calcmode="lin" valueType="num">
                                      <p:cBhvr>
                                        <p:cTn id="29" dur="2000" fill="hold"/>
                                        <p:tgtEl>
                                          <p:spTgt spid="88"/>
                                        </p:tgtEl>
                                        <p:attrNameLst>
                                          <p:attrName>ppt_w</p:attrName>
                                        </p:attrNameLst>
                                      </p:cBhvr>
                                      <p:tavLst>
                                        <p:tav tm="0" fmla="#ppt_w*sin(2.5*pi*$)">
                                          <p:val>
                                            <p:fltVal val="0"/>
                                          </p:val>
                                        </p:tav>
                                        <p:tav tm="100000">
                                          <p:val>
                                            <p:fltVal val="1"/>
                                          </p:val>
                                        </p:tav>
                                      </p:tavLst>
                                    </p:anim>
                                    <p:anim calcmode="lin" valueType="num">
                                      <p:cBhvr>
                                        <p:cTn id="30" dur="2000" fill="hold"/>
                                        <p:tgtEl>
                                          <p:spTgt spid="88"/>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11"/>
                                        </p:tgtEl>
                                        <p:attrNameLst>
                                          <p:attrName>style.visibility</p:attrName>
                                        </p:attrNameLst>
                                      </p:cBhvr>
                                      <p:to>
                                        <p:strVal val="visible"/>
                                      </p:to>
                                    </p:set>
                                    <p:animEffect transition="in" filter="wipe(down)">
                                      <p:cBhvr>
                                        <p:cTn id="61" dur="580">
                                          <p:stCondLst>
                                            <p:cond delay="0"/>
                                          </p:stCondLst>
                                        </p:cTn>
                                        <p:tgtEl>
                                          <p:spTgt spid="111"/>
                                        </p:tgtEl>
                                      </p:cBhvr>
                                    </p:animEffect>
                                    <p:anim calcmode="lin" valueType="num">
                                      <p:cBhvr>
                                        <p:cTn id="62" dur="1822" tmFilter="0,0; 0.14,0.36; 0.43,0.73; 0.71,0.91; 1.0,1.0">
                                          <p:stCondLst>
                                            <p:cond delay="0"/>
                                          </p:stCondLst>
                                        </p:cTn>
                                        <p:tgtEl>
                                          <p:spTgt spid="1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1"/>
                                        </p:tgtEl>
                                      </p:cBhvr>
                                      <p:to x="100000" y="60000"/>
                                    </p:animScale>
                                    <p:animScale>
                                      <p:cBhvr>
                                        <p:cTn id="68" dur="166" decel="50000">
                                          <p:stCondLst>
                                            <p:cond delay="676"/>
                                          </p:stCondLst>
                                        </p:cTn>
                                        <p:tgtEl>
                                          <p:spTgt spid="111"/>
                                        </p:tgtEl>
                                      </p:cBhvr>
                                      <p:to x="100000" y="100000"/>
                                    </p:animScale>
                                    <p:animScale>
                                      <p:cBhvr>
                                        <p:cTn id="69" dur="26">
                                          <p:stCondLst>
                                            <p:cond delay="1312"/>
                                          </p:stCondLst>
                                        </p:cTn>
                                        <p:tgtEl>
                                          <p:spTgt spid="111"/>
                                        </p:tgtEl>
                                      </p:cBhvr>
                                      <p:to x="100000" y="80000"/>
                                    </p:animScale>
                                    <p:animScale>
                                      <p:cBhvr>
                                        <p:cTn id="70" dur="166" decel="50000">
                                          <p:stCondLst>
                                            <p:cond delay="1338"/>
                                          </p:stCondLst>
                                        </p:cTn>
                                        <p:tgtEl>
                                          <p:spTgt spid="111"/>
                                        </p:tgtEl>
                                      </p:cBhvr>
                                      <p:to x="100000" y="100000"/>
                                    </p:animScale>
                                    <p:animScale>
                                      <p:cBhvr>
                                        <p:cTn id="71" dur="26">
                                          <p:stCondLst>
                                            <p:cond delay="1642"/>
                                          </p:stCondLst>
                                        </p:cTn>
                                        <p:tgtEl>
                                          <p:spTgt spid="111"/>
                                        </p:tgtEl>
                                      </p:cBhvr>
                                      <p:to x="100000" y="90000"/>
                                    </p:animScale>
                                    <p:animScale>
                                      <p:cBhvr>
                                        <p:cTn id="72" dur="166" decel="50000">
                                          <p:stCondLst>
                                            <p:cond delay="1668"/>
                                          </p:stCondLst>
                                        </p:cTn>
                                        <p:tgtEl>
                                          <p:spTgt spid="111"/>
                                        </p:tgtEl>
                                      </p:cBhvr>
                                      <p:to x="100000" y="100000"/>
                                    </p:animScale>
                                    <p:animScale>
                                      <p:cBhvr>
                                        <p:cTn id="73" dur="26">
                                          <p:stCondLst>
                                            <p:cond delay="1808"/>
                                          </p:stCondLst>
                                        </p:cTn>
                                        <p:tgtEl>
                                          <p:spTgt spid="111"/>
                                        </p:tgtEl>
                                      </p:cBhvr>
                                      <p:to x="100000" y="95000"/>
                                    </p:animScale>
                                    <p:animScale>
                                      <p:cBhvr>
                                        <p:cTn id="74" dur="166" decel="50000">
                                          <p:stCondLst>
                                            <p:cond delay="1834"/>
                                          </p:stCondLst>
                                        </p:cTn>
                                        <p:tgtEl>
                                          <p:spTgt spid="1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9" grpId="0"/>
      <p:bldP spid="101" grpId="0"/>
      <p:bldP spid="102" grpId="0"/>
      <p:bldP spid="1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16" y="133114"/>
            <a:ext cx="10515600" cy="426445"/>
          </a:xfrm>
        </p:spPr>
        <p:txBody>
          <a:bodyPr>
            <a:normAutofit fontScale="90000"/>
          </a:bodyPr>
          <a:lstStyle/>
          <a:p>
            <a:r>
              <a:rPr lang="fr-FR" dirty="0"/>
              <a:t>Conclusions</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319584" y="750627"/>
                <a:ext cx="11567615" cy="5431808"/>
              </a:xfrm>
            </p:spPr>
            <p:txBody>
              <a:bodyPr>
                <a:normAutofit/>
              </a:bodyPr>
              <a:lstStyle/>
              <a:p>
                <a:r>
                  <a:rPr lang="fr-FR" dirty="0"/>
                  <a:t>Pour tracer le torseur il a fallu définir 2 vecteurs, ni plus, ni moins : la résultante </a:t>
                </a:r>
                <a14:m>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𝑅</m:t>
                        </m:r>
                      </m:e>
                    </m:acc>
                  </m:oMath>
                </a14:m>
                <a:r>
                  <a:rPr lang="fr-FR" dirty="0"/>
                  <a:t> et un des moments en un point de l’espace </a:t>
                </a:r>
                <a14:m>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panose="02040503050406030204" pitchFamily="18" charset="0"/>
                          </a:rPr>
                          <m:t>𝑀</m:t>
                        </m:r>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𝐴</m:t>
                            </m:r>
                          </m:e>
                          <m:sub>
                            <m:r>
                              <a:rPr lang="fr-FR" b="0" i="1" smtClean="0">
                                <a:latin typeface="Cambria Math" panose="02040503050406030204" pitchFamily="18" charset="0"/>
                              </a:rPr>
                              <m:t>1</m:t>
                            </m:r>
                          </m:sub>
                        </m:sSub>
                        <m:r>
                          <a:rPr lang="fr-FR" b="0" i="1" smtClean="0">
                            <a:latin typeface="Cambria Math" panose="02040503050406030204" pitchFamily="18" charset="0"/>
                          </a:rPr>
                          <m:t>)</m:t>
                        </m:r>
                      </m:e>
                    </m:acc>
                  </m:oMath>
                </a14:m>
                <a:r>
                  <a:rPr lang="fr-FR" dirty="0"/>
                  <a:t>.</a:t>
                </a:r>
              </a:p>
              <a:p>
                <a:r>
                  <a:rPr lang="fr-FR" dirty="0"/>
                  <a:t>Le champ de moments a une forme d’hélice qui se déploie à l’infini</a:t>
                </a:r>
              </a:p>
              <a:p>
                <a:r>
                  <a:rPr lang="fr-FR" dirty="0"/>
                  <a:t>Il existe un point C tel que son moment </a:t>
                </a:r>
                <a14:m>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panose="02040503050406030204" pitchFamily="18" charset="0"/>
                          </a:rPr>
                          <m:t>𝑀</m:t>
                        </m:r>
                        <m:r>
                          <a:rPr lang="fr-FR" b="0" i="1" smtClean="0">
                            <a:latin typeface="Cambria Math" panose="02040503050406030204" pitchFamily="18" charset="0"/>
                          </a:rPr>
                          <m:t>(</m:t>
                        </m:r>
                        <m:r>
                          <a:rPr lang="fr-FR" b="0" i="1" smtClean="0">
                            <a:latin typeface="Cambria Math" panose="02040503050406030204" pitchFamily="18" charset="0"/>
                          </a:rPr>
                          <m:t>𝐶</m:t>
                        </m:r>
                        <m:r>
                          <a:rPr lang="fr-FR" b="0" i="1" smtClean="0">
                            <a:latin typeface="Cambria Math" panose="02040503050406030204" pitchFamily="18" charset="0"/>
                          </a:rPr>
                          <m:t>)</m:t>
                        </m:r>
                      </m:e>
                    </m:acc>
                  </m:oMath>
                </a14:m>
                <a:r>
                  <a:rPr lang="fr-FR" dirty="0"/>
                  <a:t> colinéaire à la résultante </a:t>
                </a:r>
                <a14:m>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panose="02040503050406030204" pitchFamily="18" charset="0"/>
                          </a:rPr>
                          <m:t>𝑅</m:t>
                        </m:r>
                      </m:e>
                    </m:acc>
                  </m:oMath>
                </a14:m>
                <a:r>
                  <a:rPr lang="fr-FR" dirty="0"/>
                  <a:t>. Un tel point est appelé point central du torseur.</a:t>
                </a:r>
              </a:p>
              <a:p>
                <a:r>
                  <a:rPr lang="fr-FR" dirty="0"/>
                  <a:t>On montre que ces points centraux sont infinis et disposés sur la droite </a:t>
                </a:r>
                <a:r>
                  <a:rPr lang="fr-FR" dirty="0">
                    <a:sym typeface="Symbol" panose="05050102010706020507" pitchFamily="18" charset="2"/>
                  </a:rPr>
                  <a:t>=[C,</a:t>
                </a:r>
                <a14:m>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i="1">
                            <a:latin typeface="Cambria Math" panose="02040503050406030204" pitchFamily="18" charset="0"/>
                          </a:rPr>
                          <m:t>𝐶</m:t>
                        </m:r>
                        <m:r>
                          <a:rPr lang="fr-FR" i="1">
                            <a:latin typeface="Cambria Math" panose="02040503050406030204" pitchFamily="18" charset="0"/>
                          </a:rPr>
                          <m:t>)</m:t>
                        </m:r>
                      </m:e>
                    </m:acc>
                    <m:r>
                      <a:rPr lang="fr-FR" b="0" i="0" smtClean="0">
                        <a:latin typeface="Cambria Math" panose="02040503050406030204" pitchFamily="18" charset="0"/>
                      </a:rPr>
                      <m:t>]</m:t>
                    </m:r>
                  </m:oMath>
                </a14:m>
                <a:r>
                  <a:rPr lang="fr-FR" dirty="0"/>
                  <a:t> appelée axe central du torseur. </a:t>
                </a:r>
              </a:p>
              <a:p>
                <a:r>
                  <a:rPr lang="fr-FR" dirty="0"/>
                  <a:t>La norme des vecteurs moment diminue quand ils se rapprochent de l’axe central.</a:t>
                </a:r>
              </a:p>
              <a:p>
                <a:r>
                  <a:rPr lang="fr-FR" dirty="0"/>
                  <a:t>L’axe central est la droite sur laquelle les moments ont une norme minimale.</a:t>
                </a:r>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319584" y="750627"/>
                <a:ext cx="11567615" cy="5431808"/>
              </a:xfrm>
              <a:blipFill rotWithShape="0">
                <a:blip r:embed="rId2"/>
                <a:stretch>
                  <a:fillRect l="-948" t="-1796" r="-1159"/>
                </a:stretch>
              </a:blipFill>
            </p:spPr>
            <p:txBody>
              <a:bodyPr/>
              <a:lstStyle/>
              <a:p>
                <a:r>
                  <a:rPr lang="fr-FR">
                    <a:noFill/>
                  </a:rPr>
                  <a:t> </a:t>
                </a:r>
              </a:p>
            </p:txBody>
          </p:sp>
        </mc:Fallback>
      </mc:AlternateContent>
      <p:sp>
        <p:nvSpPr>
          <p:cNvPr id="5" name="Espace réservé du numéro de diapositive 4">
            <a:extLst>
              <a:ext uri="{FF2B5EF4-FFF2-40B4-BE49-F238E27FC236}">
                <a16:creationId xmlns:a16="http://schemas.microsoft.com/office/drawing/2014/main" id="{4E5D006F-6945-4F6C-A1E4-7E96D1658385}"/>
              </a:ext>
            </a:extLst>
          </p:cNvPr>
          <p:cNvSpPr>
            <a:spLocks noGrp="1"/>
          </p:cNvSpPr>
          <p:nvPr>
            <p:ph type="sldNum" sz="quarter" idx="12"/>
          </p:nvPr>
        </p:nvSpPr>
        <p:spPr/>
        <p:txBody>
          <a:bodyPr/>
          <a:lstStyle/>
          <a:p>
            <a:fld id="{DF67547A-2FB4-485E-9105-69E331CB21F3}" type="slidenum">
              <a:rPr lang="fr-FR" smtClean="0"/>
              <a:t>13</a:t>
            </a:fld>
            <a:endParaRPr lang="fr-FR"/>
          </a:p>
        </p:txBody>
      </p:sp>
    </p:spTree>
    <p:extLst>
      <p:ext uri="{BB962C8B-B14F-4D97-AF65-F5344CB8AC3E}">
        <p14:creationId xmlns:p14="http://schemas.microsoft.com/office/powerpoint/2010/main" val="1684453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46880" y="105817"/>
            <a:ext cx="10515600" cy="1325563"/>
          </a:xfrm>
        </p:spPr>
        <p:txBody>
          <a:bodyPr/>
          <a:lstStyle/>
          <a:p>
            <a:r>
              <a:rPr lang="fr-FR" dirty="0"/>
              <a:t>Et pour les autres points de l’espace ? Ceux qui ne sont pas sur la droite(CA</a:t>
            </a:r>
            <a:r>
              <a:rPr lang="fr-FR" baseline="-25000" dirty="0"/>
              <a:t>1</a:t>
            </a:r>
            <a:r>
              <a:rPr lang="fr-FR" dirty="0"/>
              <a:t>)…</a:t>
            </a:r>
          </a:p>
        </p:txBody>
      </p:sp>
      <mc:AlternateContent xmlns:mc="http://schemas.openxmlformats.org/markup-compatibility/2006" xmlns:a14="http://schemas.microsoft.com/office/drawing/2010/main">
        <mc:Choice Requires="a14">
          <p:sp>
            <p:nvSpPr>
              <p:cNvPr id="5" name="Titre 3"/>
              <p:cNvSpPr txBox="1">
                <a:spLocks/>
              </p:cNvSpPr>
              <p:nvPr/>
            </p:nvSpPr>
            <p:spPr>
              <a:xfrm>
                <a:off x="346880" y="1745823"/>
                <a:ext cx="10748750" cy="51121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Symbol" panose="05050102010706020507" pitchFamily="18" charset="2"/>
                  <a:buChar char="Þ"/>
                </a:pPr>
                <a:r>
                  <a:rPr lang="fr-FR" dirty="0"/>
                  <a:t>La construction est similaire</a:t>
                </a:r>
              </a:p>
              <a:p>
                <a:pPr marL="571500" indent="-571500">
                  <a:buFont typeface="Symbol" panose="05050102010706020507" pitchFamily="18" charset="2"/>
                  <a:buChar char="Þ"/>
                </a:pPr>
                <a:r>
                  <a:rPr lang="fr-FR" dirty="0"/>
                  <a:t>On obtient la suite du champ de moments par translation de la construction précédente selon le vecteur résultante </a:t>
                </a:r>
                <a14:m>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panose="02040503050406030204" pitchFamily="18" charset="0"/>
                          </a:rPr>
                          <m:t>𝑅</m:t>
                        </m:r>
                      </m:e>
                    </m:acc>
                    <m:r>
                      <a:rPr lang="fr-FR" b="0" i="0" smtClean="0">
                        <a:latin typeface="Cambria Math" panose="02040503050406030204" pitchFamily="18" charset="0"/>
                      </a:rPr>
                      <m:t>…</m:t>
                    </m:r>
                  </m:oMath>
                </a14:m>
                <a:endParaRPr lang="fr-FR" dirty="0"/>
              </a:p>
              <a:p>
                <a:pPr marL="571500" indent="-571500">
                  <a:buFont typeface="Symbol" panose="05050102010706020507" pitchFamily="18" charset="2"/>
                  <a:buChar char="Þ"/>
                </a:pPr>
                <a:r>
                  <a:rPr lang="fr-FR" dirty="0"/>
                  <a:t> …et par rotation de cette même construction autour de l’axe central </a:t>
                </a:r>
              </a:p>
              <a:p>
                <a:pPr marL="571500" indent="-571500">
                  <a:buFont typeface="Symbol" panose="05050102010706020507" pitchFamily="18" charset="2"/>
                  <a:buChar char="Þ"/>
                </a:pPr>
                <a:r>
                  <a:rPr lang="fr-FR" dirty="0"/>
                  <a:t>Ainsi l’ensemble des points de l’espace est balayé et possède son moment.</a:t>
                </a:r>
              </a:p>
            </p:txBody>
          </p:sp>
        </mc:Choice>
        <mc:Fallback xmlns="">
          <p:sp>
            <p:nvSpPr>
              <p:cNvPr id="5" name="Titre 3"/>
              <p:cNvSpPr txBox="1">
                <a:spLocks noRot="1" noChangeAspect="1" noMove="1" noResize="1" noEditPoints="1" noAdjustHandles="1" noChangeArrowheads="1" noChangeShapeType="1" noTextEdit="1"/>
              </p:cNvSpPr>
              <p:nvPr/>
            </p:nvSpPr>
            <p:spPr>
              <a:xfrm>
                <a:off x="346880" y="1745823"/>
                <a:ext cx="10748750" cy="5112177"/>
              </a:xfrm>
              <a:prstGeom prst="rect">
                <a:avLst/>
              </a:prstGeom>
              <a:blipFill rotWithShape="0">
                <a:blip r:embed="rId2"/>
                <a:stretch>
                  <a:fillRect l="-2382" t="-3337" b="-4529"/>
                </a:stretch>
              </a:blipFill>
            </p:spPr>
            <p:txBody>
              <a:bodyPr/>
              <a:lstStyle/>
              <a:p>
                <a:r>
                  <a:rPr lang="fr-FR">
                    <a:noFill/>
                  </a:rPr>
                  <a:t> </a:t>
                </a:r>
              </a:p>
            </p:txBody>
          </p:sp>
        </mc:Fallback>
      </mc:AlternateContent>
      <p:sp>
        <p:nvSpPr>
          <p:cNvPr id="3" name="Espace réservé du numéro de diapositive 2">
            <a:extLst>
              <a:ext uri="{FF2B5EF4-FFF2-40B4-BE49-F238E27FC236}">
                <a16:creationId xmlns:a16="http://schemas.microsoft.com/office/drawing/2014/main" id="{4D1B2B9E-B12D-4CC0-B8FE-182E97423DA0}"/>
              </a:ext>
            </a:extLst>
          </p:cNvPr>
          <p:cNvSpPr>
            <a:spLocks noGrp="1"/>
          </p:cNvSpPr>
          <p:nvPr>
            <p:ph type="sldNum" sz="quarter" idx="12"/>
          </p:nvPr>
        </p:nvSpPr>
        <p:spPr/>
        <p:txBody>
          <a:bodyPr/>
          <a:lstStyle/>
          <a:p>
            <a:fld id="{DF67547A-2FB4-485E-9105-69E331CB21F3}" type="slidenum">
              <a:rPr lang="fr-FR" smtClean="0"/>
              <a:t>14</a:t>
            </a:fld>
            <a:endParaRPr lang="fr-FR"/>
          </a:p>
        </p:txBody>
      </p:sp>
    </p:spTree>
    <p:extLst>
      <p:ext uri="{BB962C8B-B14F-4D97-AF65-F5344CB8AC3E}">
        <p14:creationId xmlns:p14="http://schemas.microsoft.com/office/powerpoint/2010/main" val="354430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a:extLst>
              <a:ext uri="{FF2B5EF4-FFF2-40B4-BE49-F238E27FC236}">
                <a16:creationId xmlns:a16="http://schemas.microsoft.com/office/drawing/2014/main" id="{9A82C0F6-5C9D-4314-9D0E-F1DA06D2FE84}"/>
              </a:ext>
            </a:extLst>
          </p:cNvPr>
          <p:cNvCxnSpPr>
            <a:cxnSpLocks/>
          </p:cNvCxnSpPr>
          <p:nvPr/>
        </p:nvCxnSpPr>
        <p:spPr>
          <a:xfrm flipV="1">
            <a:off x="6434932" y="584921"/>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16BF775-9007-4A3B-A9BE-3A957DC9C7B7}"/>
              </a:ext>
            </a:extLst>
          </p:cNvPr>
          <p:cNvCxnSpPr>
            <a:cxnSpLocks/>
          </p:cNvCxnSpPr>
          <p:nvPr/>
        </p:nvCxnSpPr>
        <p:spPr>
          <a:xfrm>
            <a:off x="2068653" y="212931"/>
            <a:ext cx="9439716" cy="3565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V="1">
            <a:off x="7965653" y="404563"/>
            <a:ext cx="1525280" cy="2044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flipV="1">
            <a:off x="7112283" y="511873"/>
            <a:ext cx="755987" cy="159327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flipV="1">
            <a:off x="9339884" y="249211"/>
            <a:ext cx="2577190" cy="2704726"/>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69" name="Flèche : haut 22">
            <a:extLst>
              <a:ext uri="{FF2B5EF4-FFF2-40B4-BE49-F238E27FC236}">
                <a16:creationId xmlns:a16="http://schemas.microsoft.com/office/drawing/2014/main" id="{5A1DA72E-4B7C-420F-AF97-2BDE653BE318}"/>
              </a:ext>
            </a:extLst>
          </p:cNvPr>
          <p:cNvSpPr/>
          <p:nvPr/>
        </p:nvSpPr>
        <p:spPr>
          <a:xfrm>
            <a:off x="5678956" y="5672524"/>
            <a:ext cx="269499" cy="1140856"/>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78" name="ZoneTexte 77">
                <a:extLst>
                  <a:ext uri="{FF2B5EF4-FFF2-40B4-BE49-F238E27FC236}">
                    <a16:creationId xmlns:a16="http://schemas.microsoft.com/office/drawing/2014/main" id="{9568E772-35D7-4F63-9291-6DBFDF4569AD}"/>
                  </a:ext>
                </a:extLst>
              </p:cNvPr>
              <p:cNvSpPr txBox="1"/>
              <p:nvPr/>
            </p:nvSpPr>
            <p:spPr>
              <a:xfrm>
                <a:off x="5181901" y="5886957"/>
                <a:ext cx="522514" cy="8516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4400" b="1" i="1" smtClean="0">
                              <a:solidFill>
                                <a:srgbClr val="F7A209"/>
                              </a:solidFill>
                              <a:effectLst>
                                <a:outerShdw blurRad="38100" dist="38100" dir="2700000" algn="tl">
                                  <a:srgbClr val="000000">
                                    <a:alpha val="43137"/>
                                  </a:srgbClr>
                                </a:outerShdw>
                              </a:effectLst>
                              <a:latin typeface="Cambria Math" panose="02040503050406030204" pitchFamily="18" charset="0"/>
                            </a:rPr>
                          </m:ctrlPr>
                        </m:accPr>
                        <m:e>
                          <m:r>
                            <a:rPr lang="fr-FR" sz="4400" b="1" i="1" smtClean="0">
                              <a:solidFill>
                                <a:srgbClr val="F7A209"/>
                              </a:solidFill>
                              <a:effectLst>
                                <a:outerShdw blurRad="38100" dist="38100" dir="2700000" algn="tl">
                                  <a:srgbClr val="000000">
                                    <a:alpha val="43137"/>
                                  </a:srgbClr>
                                </a:outerShdw>
                              </a:effectLst>
                              <a:latin typeface="Cambria Math" panose="02040503050406030204" pitchFamily="18" charset="0"/>
                            </a:rPr>
                            <m:t>𝑹</m:t>
                          </m:r>
                        </m:e>
                      </m:acc>
                    </m:oMath>
                  </m:oMathPara>
                </a14:m>
                <a:endParaRPr lang="fr-FR" sz="4400" b="1" dirty="0">
                  <a:solidFill>
                    <a:srgbClr val="F7A209"/>
                  </a:solidFill>
                  <a:effectLst>
                    <a:outerShdw blurRad="38100" dist="38100" dir="2700000" algn="tl">
                      <a:srgbClr val="000000">
                        <a:alpha val="43137"/>
                      </a:srgbClr>
                    </a:outerShdw>
                  </a:effectLst>
                </a:endParaRPr>
              </a:p>
            </p:txBody>
          </p:sp>
        </mc:Choice>
        <mc:Fallback xmlns="">
          <p:sp>
            <p:nvSpPr>
              <p:cNvPr id="78" name="ZoneTexte 77">
                <a:extLst>
                  <a:ext uri="{FF2B5EF4-FFF2-40B4-BE49-F238E27FC236}">
                    <a16:creationId xmlns="" xmlns:a16="http://schemas.microsoft.com/office/drawing/2014/main" xmlns:a14="http://schemas.microsoft.com/office/drawing/2010/main" id="{9568E772-35D7-4F63-9291-6DBFDF4569AD}"/>
                  </a:ext>
                </a:extLst>
              </p:cNvPr>
              <p:cNvSpPr txBox="1">
                <a:spLocks noRot="1" noChangeAspect="1" noMove="1" noResize="1" noEditPoints="1" noAdjustHandles="1" noChangeArrowheads="1" noChangeShapeType="1" noTextEdit="1"/>
              </p:cNvSpPr>
              <p:nvPr/>
            </p:nvSpPr>
            <p:spPr>
              <a:xfrm>
                <a:off x="5181901" y="5886957"/>
                <a:ext cx="522514" cy="851643"/>
              </a:xfrm>
              <a:prstGeom prst="rect">
                <a:avLst/>
              </a:prstGeom>
              <a:blipFill rotWithShape="0">
                <a:blip r:embed="rId2"/>
                <a:stretch>
                  <a:fillRect r="-2326"/>
                </a:stretch>
              </a:blipFill>
            </p:spPr>
            <p:txBody>
              <a:bodyPr/>
              <a:lstStyle/>
              <a:p>
                <a:r>
                  <a:rPr lang="fr-FR">
                    <a:noFill/>
                  </a:rPr>
                  <a:t> </a:t>
                </a:r>
              </a:p>
            </p:txBody>
          </p:sp>
        </mc:Fallback>
      </mc:AlternateContent>
      <p:cxnSp>
        <p:nvCxnSpPr>
          <p:cNvPr id="12" name="Connecteur droit 11"/>
          <p:cNvCxnSpPr/>
          <p:nvPr/>
        </p:nvCxnSpPr>
        <p:spPr>
          <a:xfrm flipH="1">
            <a:off x="630519" y="249211"/>
            <a:ext cx="11413500" cy="7519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cteur droit avec flèche 82">
            <a:extLst>
              <a:ext uri="{FF2B5EF4-FFF2-40B4-BE49-F238E27FC236}">
                <a16:creationId xmlns:a16="http://schemas.microsoft.com/office/drawing/2014/main" id="{9A82C0F6-5C9D-4314-9D0E-F1DA06D2FE84}"/>
              </a:ext>
            </a:extLst>
          </p:cNvPr>
          <p:cNvCxnSpPr>
            <a:cxnSpLocks/>
          </p:cNvCxnSpPr>
          <p:nvPr/>
        </p:nvCxnSpPr>
        <p:spPr>
          <a:xfrm flipV="1">
            <a:off x="5811793" y="662110"/>
            <a:ext cx="5659" cy="974813"/>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5" name="Connecteur droit avec flèche 84">
            <a:extLst>
              <a:ext uri="{FF2B5EF4-FFF2-40B4-BE49-F238E27FC236}">
                <a16:creationId xmlns:a16="http://schemas.microsoft.com/office/drawing/2014/main" id="{9A82C0F6-5C9D-4314-9D0E-F1DA06D2FE84}"/>
              </a:ext>
            </a:extLst>
          </p:cNvPr>
          <p:cNvCxnSpPr>
            <a:cxnSpLocks/>
          </p:cNvCxnSpPr>
          <p:nvPr/>
        </p:nvCxnSpPr>
        <p:spPr>
          <a:xfrm flipH="1" flipV="1">
            <a:off x="5128162" y="705219"/>
            <a:ext cx="192978" cy="73056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6" name="Connecteur droit avec flèche 85">
            <a:extLst>
              <a:ext uri="{FF2B5EF4-FFF2-40B4-BE49-F238E27FC236}">
                <a16:creationId xmlns:a16="http://schemas.microsoft.com/office/drawing/2014/main" id="{9A82C0F6-5C9D-4314-9D0E-F1DA06D2FE84}"/>
              </a:ext>
            </a:extLst>
          </p:cNvPr>
          <p:cNvCxnSpPr>
            <a:cxnSpLocks/>
          </p:cNvCxnSpPr>
          <p:nvPr/>
        </p:nvCxnSpPr>
        <p:spPr>
          <a:xfrm flipH="1" flipV="1">
            <a:off x="4415048" y="714884"/>
            <a:ext cx="367520" cy="51910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7" name="Connecteur droit avec flèche 86">
            <a:extLst>
              <a:ext uri="{FF2B5EF4-FFF2-40B4-BE49-F238E27FC236}">
                <a16:creationId xmlns:a16="http://schemas.microsoft.com/office/drawing/2014/main" id="{9A82C0F6-5C9D-4314-9D0E-F1DA06D2FE84}"/>
              </a:ext>
            </a:extLst>
          </p:cNvPr>
          <p:cNvCxnSpPr>
            <a:cxnSpLocks/>
          </p:cNvCxnSpPr>
          <p:nvPr/>
        </p:nvCxnSpPr>
        <p:spPr>
          <a:xfrm flipH="1" flipV="1">
            <a:off x="3724990" y="770424"/>
            <a:ext cx="366619" cy="23073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8" name="Connecteur droit avec flèche 87">
            <a:extLst>
              <a:ext uri="{FF2B5EF4-FFF2-40B4-BE49-F238E27FC236}">
                <a16:creationId xmlns:a16="http://schemas.microsoft.com/office/drawing/2014/main" id="{9A82C0F6-5C9D-4314-9D0E-F1DA06D2FE84}"/>
              </a:ext>
            </a:extLst>
          </p:cNvPr>
          <p:cNvCxnSpPr>
            <a:cxnSpLocks/>
          </p:cNvCxnSpPr>
          <p:nvPr/>
        </p:nvCxnSpPr>
        <p:spPr>
          <a:xfrm flipV="1">
            <a:off x="5810938" y="663795"/>
            <a:ext cx="5659" cy="974813"/>
          </a:xfrm>
          <a:prstGeom prst="straightConnector1">
            <a:avLst/>
          </a:prstGeom>
          <a:ln w="603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5817452" y="115967"/>
            <a:ext cx="0" cy="6374537"/>
          </a:xfrm>
          <a:prstGeom prst="line">
            <a:avLst/>
          </a:prstGeom>
          <a:ln w="41275">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89" name="Connecteur droit avec flèche 88">
            <a:extLst>
              <a:ext uri="{FF2B5EF4-FFF2-40B4-BE49-F238E27FC236}">
                <a16:creationId xmlns:a16="http://schemas.microsoft.com/office/drawing/2014/main" id="{9A82C0F6-5C9D-4314-9D0E-F1DA06D2FE84}"/>
              </a:ext>
            </a:extLst>
          </p:cNvPr>
          <p:cNvCxnSpPr>
            <a:cxnSpLocks/>
          </p:cNvCxnSpPr>
          <p:nvPr/>
        </p:nvCxnSpPr>
        <p:spPr>
          <a:xfrm flipH="1">
            <a:off x="2849219" y="746894"/>
            <a:ext cx="595413" cy="13889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90" name="Connecteur droit avec flèche 89">
            <a:extLst>
              <a:ext uri="{FF2B5EF4-FFF2-40B4-BE49-F238E27FC236}">
                <a16:creationId xmlns:a16="http://schemas.microsoft.com/office/drawing/2014/main" id="{9A82C0F6-5C9D-4314-9D0E-F1DA06D2FE84}"/>
              </a:ext>
            </a:extLst>
          </p:cNvPr>
          <p:cNvCxnSpPr>
            <a:cxnSpLocks/>
          </p:cNvCxnSpPr>
          <p:nvPr/>
        </p:nvCxnSpPr>
        <p:spPr>
          <a:xfrm flipH="1">
            <a:off x="751820" y="541285"/>
            <a:ext cx="2197402" cy="43060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ZoneTexte 100">
                <a:extLst>
                  <a:ext uri="{FF2B5EF4-FFF2-40B4-BE49-F238E27FC236}">
                    <a16:creationId xmlns:a16="http://schemas.microsoft.com/office/drawing/2014/main" id="{65CAD333-201D-44E8-94E7-C41661E81057}"/>
                  </a:ext>
                </a:extLst>
              </p:cNvPr>
              <p:cNvSpPr txBox="1"/>
              <p:nvPr/>
            </p:nvSpPr>
            <p:spPr>
              <a:xfrm>
                <a:off x="5627713" y="1302094"/>
                <a:ext cx="7007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solidFill>
                            <a:schemeClr val="accent6">
                              <a:lumMod val="50000"/>
                            </a:schemeClr>
                          </a:solidFill>
                          <a:latin typeface="Cambria Math" panose="02040503050406030204" pitchFamily="18" charset="0"/>
                        </a:rPr>
                        <m:t>𝑪</m:t>
                      </m:r>
                    </m:oMath>
                  </m:oMathPara>
                </a14:m>
                <a:endParaRPr lang="fr-FR" sz="2400" b="1" i="1" dirty="0">
                  <a:solidFill>
                    <a:schemeClr val="accent6">
                      <a:lumMod val="50000"/>
                    </a:schemeClr>
                  </a:solidFill>
                  <a:latin typeface="Cambria Math" panose="02040503050406030204" pitchFamily="18" charset="0"/>
                </a:endParaRPr>
              </a:p>
            </p:txBody>
          </p:sp>
        </mc:Choice>
        <mc:Fallback xmlns="">
          <p:sp>
            <p:nvSpPr>
              <p:cNvPr id="101" name="ZoneTexte 100">
                <a:extLst>
                  <a:ext uri="{FF2B5EF4-FFF2-40B4-BE49-F238E27FC236}">
                    <a16:creationId xmlns="" xmlns:a16="http://schemas.microsoft.com/office/drawing/2014/main"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5627713" y="1302094"/>
                <a:ext cx="700724" cy="461665"/>
              </a:xfrm>
              <a:prstGeom prst="rect">
                <a:avLst/>
              </a:prstGeom>
              <a:blipFill rotWithShape="0">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2" name="ZoneTexte 101">
                <a:extLst>
                  <a:ext uri="{FF2B5EF4-FFF2-40B4-BE49-F238E27FC236}">
                    <a16:creationId xmlns:a16="http://schemas.microsoft.com/office/drawing/2014/main" id="{4A3303CA-B2EE-4400-9580-260677ABBD46}"/>
                  </a:ext>
                </a:extLst>
              </p:cNvPr>
              <p:cNvSpPr txBox="1"/>
              <p:nvPr/>
            </p:nvSpPr>
            <p:spPr>
              <a:xfrm>
                <a:off x="5706175" y="229030"/>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6">
                                  <a:lumMod val="50000"/>
                                </a:schemeClr>
                              </a:solidFill>
                              <a:latin typeface="Cambria Math" panose="02040503050406030204" pitchFamily="18" charset="0"/>
                            </a:rPr>
                          </m:ctrlPr>
                        </m:accPr>
                        <m:e>
                          <m:r>
                            <a:rPr lang="fr-FR" sz="2400" b="1" i="1" smtClean="0">
                              <a:solidFill>
                                <a:schemeClr val="accent6">
                                  <a:lumMod val="50000"/>
                                </a:schemeClr>
                              </a:solidFill>
                              <a:latin typeface="Cambria Math" panose="02040503050406030204" pitchFamily="18" charset="0"/>
                            </a:rPr>
                            <m:t>𝑴</m:t>
                          </m:r>
                          <m:r>
                            <a:rPr lang="fr-FR" sz="2400" b="1" i="1" smtClean="0">
                              <a:solidFill>
                                <a:schemeClr val="accent6">
                                  <a:lumMod val="50000"/>
                                </a:schemeClr>
                              </a:solidFill>
                              <a:latin typeface="Cambria Math" panose="02040503050406030204" pitchFamily="18" charset="0"/>
                            </a:rPr>
                            <m:t>(</m:t>
                          </m:r>
                          <m:r>
                            <a:rPr lang="fr-FR" sz="2400" b="1" i="1" smtClean="0">
                              <a:solidFill>
                                <a:schemeClr val="accent6">
                                  <a:lumMod val="50000"/>
                                </a:schemeClr>
                              </a:solidFill>
                              <a:latin typeface="Cambria Math" panose="02040503050406030204" pitchFamily="18" charset="0"/>
                            </a:rPr>
                            <m:t>𝑪</m:t>
                          </m:r>
                          <m:r>
                            <a:rPr lang="fr-FR" sz="2400" b="1" i="1" smtClean="0">
                              <a:solidFill>
                                <a:schemeClr val="accent6">
                                  <a:lumMod val="50000"/>
                                </a:schemeClr>
                              </a:solidFill>
                              <a:latin typeface="Cambria Math" panose="02040503050406030204" pitchFamily="18" charset="0"/>
                            </a:rPr>
                            <m:t>)</m:t>
                          </m:r>
                        </m:e>
                      </m:acc>
                    </m:oMath>
                  </m:oMathPara>
                </a14:m>
                <a:endParaRPr lang="fr-FR" sz="2400" b="1" dirty="0">
                  <a:solidFill>
                    <a:schemeClr val="accent6">
                      <a:lumMod val="50000"/>
                    </a:schemeClr>
                  </a:solidFill>
                </a:endParaRPr>
              </a:p>
            </p:txBody>
          </p:sp>
        </mc:Choice>
        <mc:Fallback xmlns="">
          <p:sp>
            <p:nvSpPr>
              <p:cNvPr id="102" name="ZoneTexte 101">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5706175" y="229030"/>
                <a:ext cx="971904" cy="518475"/>
              </a:xfrm>
              <a:prstGeom prst="rect">
                <a:avLst/>
              </a:prstGeom>
              <a:blipFill rotWithShape="0">
                <a:blip r:embed="rId4"/>
                <a:stretch>
                  <a:fillRect/>
                </a:stretch>
              </a:blipFill>
            </p:spPr>
            <p:txBody>
              <a:bodyPr/>
              <a:lstStyle/>
              <a:p>
                <a:r>
                  <a:rPr lang="fr-FR">
                    <a:noFill/>
                  </a:rPr>
                  <a:t> </a:t>
                </a:r>
              </a:p>
            </p:txBody>
          </p:sp>
        </mc:Fallback>
      </mc:AlternateContent>
      <p:sp>
        <p:nvSpPr>
          <p:cNvPr id="111" name="ZoneTexte 110">
            <a:extLst>
              <a:ext uri="{FF2B5EF4-FFF2-40B4-BE49-F238E27FC236}">
                <a16:creationId xmlns:a16="http://schemas.microsoft.com/office/drawing/2014/main" id="{65CAD333-201D-44E8-94E7-C41661E81057}"/>
              </a:ext>
            </a:extLst>
          </p:cNvPr>
          <p:cNvSpPr txBox="1"/>
          <p:nvPr/>
        </p:nvSpPr>
        <p:spPr>
          <a:xfrm>
            <a:off x="5335155" y="1513223"/>
            <a:ext cx="700724" cy="707886"/>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r>
              <a:rPr lang="fr-FR" sz="4000" dirty="0">
                <a:solidFill>
                  <a:srgbClr val="FF0000"/>
                </a:solidFill>
                <a:sym typeface="Symbol" panose="05050102010706020507" pitchFamily="18" charset="2"/>
              </a:rPr>
              <a:t></a:t>
            </a:r>
            <a:endParaRPr lang="fr-FR" sz="4000" dirty="0">
              <a:solidFill>
                <a:srgbClr val="FF0000"/>
              </a:solidFill>
            </a:endParaRPr>
          </a:p>
        </p:txBody>
      </p:sp>
      <p:cxnSp>
        <p:nvCxnSpPr>
          <p:cNvPr id="47" name="Connecteur droit avec flèche 46">
            <a:extLst>
              <a:ext uri="{FF2B5EF4-FFF2-40B4-BE49-F238E27FC236}">
                <a16:creationId xmlns:a16="http://schemas.microsoft.com/office/drawing/2014/main" id="{9A82C0F6-5C9D-4314-9D0E-F1DA06D2FE84}"/>
              </a:ext>
            </a:extLst>
          </p:cNvPr>
          <p:cNvCxnSpPr>
            <a:cxnSpLocks/>
          </p:cNvCxnSpPr>
          <p:nvPr/>
        </p:nvCxnSpPr>
        <p:spPr>
          <a:xfrm flipV="1">
            <a:off x="6431322" y="2049205"/>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316BF775-9007-4A3B-A9BE-3A957DC9C7B7}"/>
              </a:ext>
            </a:extLst>
          </p:cNvPr>
          <p:cNvCxnSpPr>
            <a:cxnSpLocks/>
          </p:cNvCxnSpPr>
          <p:nvPr/>
        </p:nvCxnSpPr>
        <p:spPr>
          <a:xfrm>
            <a:off x="2065043" y="1677215"/>
            <a:ext cx="9439716" cy="3565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flipV="1">
            <a:off x="7962043" y="1868847"/>
            <a:ext cx="1525280" cy="2044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flipV="1">
            <a:off x="7108673" y="1976157"/>
            <a:ext cx="755987" cy="159327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flipV="1">
            <a:off x="9336274" y="1713495"/>
            <a:ext cx="2577190" cy="2704726"/>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flipH="1">
            <a:off x="626909" y="1713495"/>
            <a:ext cx="11413500" cy="7519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avec flèche 74">
            <a:extLst>
              <a:ext uri="{FF2B5EF4-FFF2-40B4-BE49-F238E27FC236}">
                <a16:creationId xmlns:a16="http://schemas.microsoft.com/office/drawing/2014/main" id="{9A82C0F6-5C9D-4314-9D0E-F1DA06D2FE84}"/>
              </a:ext>
            </a:extLst>
          </p:cNvPr>
          <p:cNvCxnSpPr>
            <a:cxnSpLocks/>
          </p:cNvCxnSpPr>
          <p:nvPr/>
        </p:nvCxnSpPr>
        <p:spPr>
          <a:xfrm flipV="1">
            <a:off x="5808183" y="2126394"/>
            <a:ext cx="5659" cy="974813"/>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76" name="Connecteur droit avec flèche 75">
            <a:extLst>
              <a:ext uri="{FF2B5EF4-FFF2-40B4-BE49-F238E27FC236}">
                <a16:creationId xmlns:a16="http://schemas.microsoft.com/office/drawing/2014/main" id="{9A82C0F6-5C9D-4314-9D0E-F1DA06D2FE84}"/>
              </a:ext>
            </a:extLst>
          </p:cNvPr>
          <p:cNvCxnSpPr>
            <a:cxnSpLocks/>
          </p:cNvCxnSpPr>
          <p:nvPr/>
        </p:nvCxnSpPr>
        <p:spPr>
          <a:xfrm flipH="1" flipV="1">
            <a:off x="5124552" y="2169503"/>
            <a:ext cx="192978" cy="73056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1" name="Connecteur droit avec flèche 80">
            <a:extLst>
              <a:ext uri="{FF2B5EF4-FFF2-40B4-BE49-F238E27FC236}">
                <a16:creationId xmlns:a16="http://schemas.microsoft.com/office/drawing/2014/main" id="{9A82C0F6-5C9D-4314-9D0E-F1DA06D2FE84}"/>
              </a:ext>
            </a:extLst>
          </p:cNvPr>
          <p:cNvCxnSpPr>
            <a:cxnSpLocks/>
          </p:cNvCxnSpPr>
          <p:nvPr/>
        </p:nvCxnSpPr>
        <p:spPr>
          <a:xfrm flipH="1" flipV="1">
            <a:off x="4411438" y="2179168"/>
            <a:ext cx="367520" cy="51910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2" name="Connecteur droit avec flèche 81">
            <a:extLst>
              <a:ext uri="{FF2B5EF4-FFF2-40B4-BE49-F238E27FC236}">
                <a16:creationId xmlns:a16="http://schemas.microsoft.com/office/drawing/2014/main" id="{9A82C0F6-5C9D-4314-9D0E-F1DA06D2FE84}"/>
              </a:ext>
            </a:extLst>
          </p:cNvPr>
          <p:cNvCxnSpPr>
            <a:cxnSpLocks/>
          </p:cNvCxnSpPr>
          <p:nvPr/>
        </p:nvCxnSpPr>
        <p:spPr>
          <a:xfrm flipH="1" flipV="1">
            <a:off x="3721380" y="2234708"/>
            <a:ext cx="366619" cy="23073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4" name="Connecteur droit avec flèche 83">
            <a:extLst>
              <a:ext uri="{FF2B5EF4-FFF2-40B4-BE49-F238E27FC236}">
                <a16:creationId xmlns:a16="http://schemas.microsoft.com/office/drawing/2014/main" id="{9A82C0F6-5C9D-4314-9D0E-F1DA06D2FE84}"/>
              </a:ext>
            </a:extLst>
          </p:cNvPr>
          <p:cNvCxnSpPr>
            <a:cxnSpLocks/>
          </p:cNvCxnSpPr>
          <p:nvPr/>
        </p:nvCxnSpPr>
        <p:spPr>
          <a:xfrm flipV="1">
            <a:off x="5807328" y="2128079"/>
            <a:ext cx="5659" cy="974813"/>
          </a:xfrm>
          <a:prstGeom prst="straightConnector1">
            <a:avLst/>
          </a:prstGeom>
          <a:ln w="603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eur droit avec flèche 90">
            <a:extLst>
              <a:ext uri="{FF2B5EF4-FFF2-40B4-BE49-F238E27FC236}">
                <a16:creationId xmlns:a16="http://schemas.microsoft.com/office/drawing/2014/main" id="{9A82C0F6-5C9D-4314-9D0E-F1DA06D2FE84}"/>
              </a:ext>
            </a:extLst>
          </p:cNvPr>
          <p:cNvCxnSpPr>
            <a:cxnSpLocks/>
          </p:cNvCxnSpPr>
          <p:nvPr/>
        </p:nvCxnSpPr>
        <p:spPr>
          <a:xfrm flipH="1">
            <a:off x="2845609" y="2211178"/>
            <a:ext cx="595413" cy="13889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92" name="Connecteur droit avec flèche 91">
            <a:extLst>
              <a:ext uri="{FF2B5EF4-FFF2-40B4-BE49-F238E27FC236}">
                <a16:creationId xmlns:a16="http://schemas.microsoft.com/office/drawing/2014/main" id="{9A82C0F6-5C9D-4314-9D0E-F1DA06D2FE84}"/>
              </a:ext>
            </a:extLst>
          </p:cNvPr>
          <p:cNvCxnSpPr>
            <a:cxnSpLocks/>
          </p:cNvCxnSpPr>
          <p:nvPr/>
        </p:nvCxnSpPr>
        <p:spPr>
          <a:xfrm flipH="1">
            <a:off x="748210" y="2005569"/>
            <a:ext cx="2197402" cy="43060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a:extLst>
              <a:ext uri="{FF2B5EF4-FFF2-40B4-BE49-F238E27FC236}">
                <a16:creationId xmlns:a16="http://schemas.microsoft.com/office/drawing/2014/main" id="{9A82C0F6-5C9D-4314-9D0E-F1DA06D2FE84}"/>
              </a:ext>
            </a:extLst>
          </p:cNvPr>
          <p:cNvCxnSpPr>
            <a:cxnSpLocks/>
          </p:cNvCxnSpPr>
          <p:nvPr/>
        </p:nvCxnSpPr>
        <p:spPr>
          <a:xfrm flipV="1">
            <a:off x="6227035" y="4815986"/>
            <a:ext cx="479774" cy="108907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19" name="Connecteur droit 118">
            <a:extLst>
              <a:ext uri="{FF2B5EF4-FFF2-40B4-BE49-F238E27FC236}">
                <a16:creationId xmlns:a16="http://schemas.microsoft.com/office/drawing/2014/main" id="{316BF775-9007-4A3B-A9BE-3A957DC9C7B7}"/>
              </a:ext>
            </a:extLst>
          </p:cNvPr>
          <p:cNvCxnSpPr>
            <a:cxnSpLocks/>
          </p:cNvCxnSpPr>
          <p:nvPr/>
        </p:nvCxnSpPr>
        <p:spPr>
          <a:xfrm>
            <a:off x="3828356" y="3449600"/>
            <a:ext cx="3456391" cy="3540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p:nvPr/>
        </p:nvCxnSpPr>
        <p:spPr>
          <a:xfrm flipV="1">
            <a:off x="7172779" y="5722873"/>
            <a:ext cx="2009423" cy="1135127"/>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21" name="Connecteur droit avec flèche 120"/>
          <p:cNvCxnSpPr/>
          <p:nvPr/>
        </p:nvCxnSpPr>
        <p:spPr>
          <a:xfrm flipV="1">
            <a:off x="6752681" y="5242793"/>
            <a:ext cx="1112688" cy="1220102"/>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31" name="Connecteur droit 130"/>
          <p:cNvCxnSpPr/>
          <p:nvPr/>
        </p:nvCxnSpPr>
        <p:spPr>
          <a:xfrm flipH="1" flipV="1">
            <a:off x="2614637" y="3380147"/>
            <a:ext cx="7044374" cy="24980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a:extLst>
              <a:ext uri="{FF2B5EF4-FFF2-40B4-BE49-F238E27FC236}">
                <a16:creationId xmlns:a16="http://schemas.microsoft.com/office/drawing/2014/main" id="{9A82C0F6-5C9D-4314-9D0E-F1DA06D2FE84}"/>
              </a:ext>
            </a:extLst>
          </p:cNvPr>
          <p:cNvCxnSpPr>
            <a:cxnSpLocks/>
          </p:cNvCxnSpPr>
          <p:nvPr/>
        </p:nvCxnSpPr>
        <p:spPr>
          <a:xfrm flipV="1">
            <a:off x="5808183" y="4506207"/>
            <a:ext cx="5659" cy="974813"/>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33" name="Connecteur droit avec flèche 132">
            <a:extLst>
              <a:ext uri="{FF2B5EF4-FFF2-40B4-BE49-F238E27FC236}">
                <a16:creationId xmlns:a16="http://schemas.microsoft.com/office/drawing/2014/main" id="{9A82C0F6-5C9D-4314-9D0E-F1DA06D2FE84}"/>
              </a:ext>
            </a:extLst>
          </p:cNvPr>
          <p:cNvCxnSpPr>
            <a:cxnSpLocks/>
          </p:cNvCxnSpPr>
          <p:nvPr/>
        </p:nvCxnSpPr>
        <p:spPr>
          <a:xfrm flipH="1" flipV="1">
            <a:off x="5387622" y="4347688"/>
            <a:ext cx="134546" cy="87987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34" name="Connecteur droit avec flèche 133">
            <a:extLst>
              <a:ext uri="{FF2B5EF4-FFF2-40B4-BE49-F238E27FC236}">
                <a16:creationId xmlns:a16="http://schemas.microsoft.com/office/drawing/2014/main" id="{9A82C0F6-5C9D-4314-9D0E-F1DA06D2FE84}"/>
              </a:ext>
            </a:extLst>
          </p:cNvPr>
          <p:cNvCxnSpPr>
            <a:cxnSpLocks/>
          </p:cNvCxnSpPr>
          <p:nvPr/>
        </p:nvCxnSpPr>
        <p:spPr>
          <a:xfrm flipH="1" flipV="1">
            <a:off x="4973574" y="4213130"/>
            <a:ext cx="228297" cy="617831"/>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35" name="Connecteur droit avec flèche 134">
            <a:extLst>
              <a:ext uri="{FF2B5EF4-FFF2-40B4-BE49-F238E27FC236}">
                <a16:creationId xmlns:a16="http://schemas.microsoft.com/office/drawing/2014/main" id="{9A82C0F6-5C9D-4314-9D0E-F1DA06D2FE84}"/>
              </a:ext>
            </a:extLst>
          </p:cNvPr>
          <p:cNvCxnSpPr>
            <a:cxnSpLocks/>
          </p:cNvCxnSpPr>
          <p:nvPr/>
        </p:nvCxnSpPr>
        <p:spPr>
          <a:xfrm flipH="1" flipV="1">
            <a:off x="4647685" y="4096527"/>
            <a:ext cx="170756" cy="358035"/>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36" name="Connecteur droit avec flèche 135">
            <a:extLst>
              <a:ext uri="{FF2B5EF4-FFF2-40B4-BE49-F238E27FC236}">
                <a16:creationId xmlns:a16="http://schemas.microsoft.com/office/drawing/2014/main" id="{9A82C0F6-5C9D-4314-9D0E-F1DA06D2FE84}"/>
              </a:ext>
            </a:extLst>
          </p:cNvPr>
          <p:cNvCxnSpPr>
            <a:cxnSpLocks/>
          </p:cNvCxnSpPr>
          <p:nvPr/>
        </p:nvCxnSpPr>
        <p:spPr>
          <a:xfrm flipV="1">
            <a:off x="5807328" y="4507892"/>
            <a:ext cx="5659" cy="974813"/>
          </a:xfrm>
          <a:prstGeom prst="straightConnector1">
            <a:avLst/>
          </a:prstGeom>
          <a:ln w="603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9" name="ZoneTexte 138">
                <a:extLst>
                  <a:ext uri="{FF2B5EF4-FFF2-40B4-BE49-F238E27FC236}">
                    <a16:creationId xmlns:a16="http://schemas.microsoft.com/office/drawing/2014/main" id="{65CAD333-201D-44E8-94E7-C41661E81057}"/>
                  </a:ext>
                </a:extLst>
              </p:cNvPr>
              <p:cNvSpPr txBox="1"/>
              <p:nvPr/>
            </p:nvSpPr>
            <p:spPr>
              <a:xfrm>
                <a:off x="5688882" y="2734210"/>
                <a:ext cx="7007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400" b="1" i="1" smtClean="0">
                              <a:solidFill>
                                <a:schemeClr val="accent6">
                                  <a:lumMod val="50000"/>
                                </a:schemeClr>
                              </a:solidFill>
                              <a:latin typeface="Cambria Math" panose="02040503050406030204" pitchFamily="18" charset="0"/>
                            </a:rPr>
                          </m:ctrlPr>
                        </m:sSubPr>
                        <m:e>
                          <m:r>
                            <a:rPr lang="fr-FR" sz="2400" b="1" i="1" smtClean="0">
                              <a:solidFill>
                                <a:schemeClr val="accent6">
                                  <a:lumMod val="50000"/>
                                </a:schemeClr>
                              </a:solidFill>
                              <a:latin typeface="Cambria Math" panose="02040503050406030204" pitchFamily="18" charset="0"/>
                            </a:rPr>
                            <m:t>𝑪</m:t>
                          </m:r>
                        </m:e>
                        <m:sub>
                          <m:r>
                            <a:rPr lang="fr-FR" sz="2400" b="1" i="1" smtClean="0">
                              <a:solidFill>
                                <a:schemeClr val="accent6">
                                  <a:lumMod val="50000"/>
                                </a:schemeClr>
                              </a:solidFill>
                              <a:latin typeface="Cambria Math" panose="02040503050406030204" pitchFamily="18" charset="0"/>
                            </a:rPr>
                            <m:t>𝟏</m:t>
                          </m:r>
                        </m:sub>
                      </m:sSub>
                    </m:oMath>
                  </m:oMathPara>
                </a14:m>
                <a:endParaRPr lang="fr-FR" sz="2400" b="1" i="1" dirty="0">
                  <a:solidFill>
                    <a:schemeClr val="accent6">
                      <a:lumMod val="50000"/>
                    </a:schemeClr>
                  </a:solidFill>
                  <a:latin typeface="Cambria Math" panose="02040503050406030204" pitchFamily="18" charset="0"/>
                </a:endParaRPr>
              </a:p>
            </p:txBody>
          </p:sp>
        </mc:Choice>
        <mc:Fallback xmlns="">
          <p:sp>
            <p:nvSpPr>
              <p:cNvPr id="139" name="ZoneTexte 138">
                <a:extLst>
                  <a:ext uri="{FF2B5EF4-FFF2-40B4-BE49-F238E27FC236}">
                    <a16:creationId xmlns="" xmlns:a16="http://schemas.microsoft.com/office/drawing/2014/main"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5688882" y="2734210"/>
                <a:ext cx="700724" cy="461665"/>
              </a:xfrm>
              <a:prstGeom prst="rect">
                <a:avLst/>
              </a:prstGeom>
              <a:blipFill rotWithShape="0">
                <a:blip r:embed="rId5"/>
                <a:stretch>
                  <a:fillRect b="-5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0" name="ZoneTexte 139">
                <a:extLst>
                  <a:ext uri="{FF2B5EF4-FFF2-40B4-BE49-F238E27FC236}">
                    <a16:creationId xmlns:a16="http://schemas.microsoft.com/office/drawing/2014/main" id="{65CAD333-201D-44E8-94E7-C41661E81057}"/>
                  </a:ext>
                </a:extLst>
              </p:cNvPr>
              <p:cNvSpPr txBox="1"/>
              <p:nvPr/>
            </p:nvSpPr>
            <p:spPr>
              <a:xfrm>
                <a:off x="5704415" y="5139258"/>
                <a:ext cx="7007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400" b="1" i="1" smtClean="0">
                              <a:solidFill>
                                <a:schemeClr val="accent6">
                                  <a:lumMod val="50000"/>
                                </a:schemeClr>
                              </a:solidFill>
                              <a:latin typeface="Cambria Math" panose="02040503050406030204" pitchFamily="18" charset="0"/>
                            </a:rPr>
                          </m:ctrlPr>
                        </m:sSubPr>
                        <m:e>
                          <m:r>
                            <a:rPr lang="fr-FR" sz="2400" b="1" i="1" smtClean="0">
                              <a:solidFill>
                                <a:schemeClr val="accent6">
                                  <a:lumMod val="50000"/>
                                </a:schemeClr>
                              </a:solidFill>
                              <a:latin typeface="Cambria Math" panose="02040503050406030204" pitchFamily="18" charset="0"/>
                            </a:rPr>
                            <m:t>𝑪</m:t>
                          </m:r>
                        </m:e>
                        <m:sub>
                          <m:r>
                            <a:rPr lang="fr-FR" sz="2400" b="1" i="1" smtClean="0">
                              <a:solidFill>
                                <a:schemeClr val="accent6">
                                  <a:lumMod val="50000"/>
                                </a:schemeClr>
                              </a:solidFill>
                              <a:latin typeface="Cambria Math" panose="02040503050406030204" pitchFamily="18" charset="0"/>
                            </a:rPr>
                            <m:t>𝟑</m:t>
                          </m:r>
                        </m:sub>
                      </m:sSub>
                    </m:oMath>
                  </m:oMathPara>
                </a14:m>
                <a:endParaRPr lang="fr-FR" sz="2400" b="1" i="1" dirty="0">
                  <a:solidFill>
                    <a:schemeClr val="accent6">
                      <a:lumMod val="50000"/>
                    </a:schemeClr>
                  </a:solidFill>
                  <a:latin typeface="Cambria Math" panose="02040503050406030204" pitchFamily="18" charset="0"/>
                </a:endParaRPr>
              </a:p>
            </p:txBody>
          </p:sp>
        </mc:Choice>
        <mc:Fallback xmlns="">
          <p:sp>
            <p:nvSpPr>
              <p:cNvPr id="140" name="ZoneTexte 139">
                <a:extLst>
                  <a:ext uri="{FF2B5EF4-FFF2-40B4-BE49-F238E27FC236}">
                    <a16:creationId xmlns="" xmlns:a16="http://schemas.microsoft.com/office/drawing/2014/main"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5704415" y="5139258"/>
                <a:ext cx="700724" cy="461665"/>
              </a:xfrm>
              <a:prstGeom prst="rect">
                <a:avLst/>
              </a:prstGeom>
              <a:blipFill rotWithShape="0">
                <a:blip r:embed="rId6"/>
                <a:stretch>
                  <a:fillRect b="-5263"/>
                </a:stretch>
              </a:blipFill>
            </p:spPr>
            <p:txBody>
              <a:bodyPr/>
              <a:lstStyle/>
              <a:p>
                <a:r>
                  <a:rPr lang="fr-FR">
                    <a:noFill/>
                  </a:rPr>
                  <a:t> </a:t>
                </a:r>
              </a:p>
            </p:txBody>
          </p:sp>
        </mc:Fallback>
      </mc:AlternateContent>
      <p:cxnSp>
        <p:nvCxnSpPr>
          <p:cNvPr id="141" name="Connecteur droit avec flèche 140">
            <a:extLst>
              <a:ext uri="{FF2B5EF4-FFF2-40B4-BE49-F238E27FC236}">
                <a16:creationId xmlns:a16="http://schemas.microsoft.com/office/drawing/2014/main" id="{9A82C0F6-5C9D-4314-9D0E-F1DA06D2FE84}"/>
              </a:ext>
            </a:extLst>
          </p:cNvPr>
          <p:cNvCxnSpPr>
            <a:cxnSpLocks/>
          </p:cNvCxnSpPr>
          <p:nvPr/>
        </p:nvCxnSpPr>
        <p:spPr>
          <a:xfrm flipH="1">
            <a:off x="3822698" y="3814790"/>
            <a:ext cx="354144" cy="24741"/>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grpSp>
        <p:nvGrpSpPr>
          <p:cNvPr id="40" name="Groupe 39"/>
          <p:cNvGrpSpPr/>
          <p:nvPr/>
        </p:nvGrpSpPr>
        <p:grpSpPr>
          <a:xfrm>
            <a:off x="4973110" y="2646716"/>
            <a:ext cx="3039115" cy="3436656"/>
            <a:chOff x="2046510" y="3421344"/>
            <a:chExt cx="3039115" cy="3436656"/>
          </a:xfrm>
        </p:grpSpPr>
        <p:cxnSp>
          <p:nvCxnSpPr>
            <p:cNvPr id="145" name="Connecteur droit avec flèche 144">
              <a:extLst>
                <a:ext uri="{FF2B5EF4-FFF2-40B4-BE49-F238E27FC236}">
                  <a16:creationId xmlns:a16="http://schemas.microsoft.com/office/drawing/2014/main" id="{9A82C0F6-5C9D-4314-9D0E-F1DA06D2FE84}"/>
                </a:ext>
              </a:extLst>
            </p:cNvPr>
            <p:cNvCxnSpPr>
              <a:cxnSpLocks/>
            </p:cNvCxnSpPr>
            <p:nvPr/>
          </p:nvCxnSpPr>
          <p:spPr>
            <a:xfrm flipV="1">
              <a:off x="3019328" y="4719426"/>
              <a:ext cx="461325" cy="815736"/>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46" name="Connecteur droit 145">
              <a:extLst>
                <a:ext uri="{FF2B5EF4-FFF2-40B4-BE49-F238E27FC236}">
                  <a16:creationId xmlns:a16="http://schemas.microsoft.com/office/drawing/2014/main" id="{316BF775-9007-4A3B-A9BE-3A957DC9C7B7}"/>
                </a:ext>
              </a:extLst>
            </p:cNvPr>
            <p:cNvCxnSpPr>
              <a:cxnSpLocks/>
            </p:cNvCxnSpPr>
            <p:nvPr/>
          </p:nvCxnSpPr>
          <p:spPr>
            <a:xfrm>
              <a:off x="2099669" y="3682825"/>
              <a:ext cx="1573288" cy="3175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Connecteur droit avec flèche 146"/>
            <p:cNvCxnSpPr/>
            <p:nvPr/>
          </p:nvCxnSpPr>
          <p:spPr>
            <a:xfrm flipV="1">
              <a:off x="3583540" y="6116385"/>
              <a:ext cx="1439958" cy="62688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48" name="Connecteur droit avec flèche 147"/>
            <p:cNvCxnSpPr/>
            <p:nvPr/>
          </p:nvCxnSpPr>
          <p:spPr>
            <a:xfrm flipV="1">
              <a:off x="3370295" y="5481020"/>
              <a:ext cx="1010992" cy="78761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49" name="Connecteur droit 148"/>
            <p:cNvCxnSpPr/>
            <p:nvPr/>
          </p:nvCxnSpPr>
          <p:spPr>
            <a:xfrm flipH="1" flipV="1">
              <a:off x="2046510" y="3421344"/>
              <a:ext cx="3039115" cy="27350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Connecteur droit avec flèche 150">
              <a:extLst>
                <a:ext uri="{FF2B5EF4-FFF2-40B4-BE49-F238E27FC236}">
                  <a16:creationId xmlns:a16="http://schemas.microsoft.com/office/drawing/2014/main" id="{9A82C0F6-5C9D-4314-9D0E-F1DA06D2FE84}"/>
                </a:ext>
              </a:extLst>
            </p:cNvPr>
            <p:cNvCxnSpPr>
              <a:cxnSpLocks/>
            </p:cNvCxnSpPr>
            <p:nvPr/>
          </p:nvCxnSpPr>
          <p:spPr>
            <a:xfrm flipH="1" flipV="1">
              <a:off x="2542427" y="3831899"/>
              <a:ext cx="18494" cy="793225"/>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52" name="Connecteur droit avec flèche 151">
              <a:extLst>
                <a:ext uri="{FF2B5EF4-FFF2-40B4-BE49-F238E27FC236}">
                  <a16:creationId xmlns:a16="http://schemas.microsoft.com/office/drawing/2014/main" id="{9A82C0F6-5C9D-4314-9D0E-F1DA06D2FE84}"/>
                </a:ext>
              </a:extLst>
            </p:cNvPr>
            <p:cNvCxnSpPr>
              <a:cxnSpLocks/>
            </p:cNvCxnSpPr>
            <p:nvPr/>
          </p:nvCxnSpPr>
          <p:spPr>
            <a:xfrm flipH="1" flipV="1">
              <a:off x="2250756" y="3569427"/>
              <a:ext cx="58324" cy="496835"/>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54" name="Connecteur droit avec flèche 153">
              <a:extLst>
                <a:ext uri="{FF2B5EF4-FFF2-40B4-BE49-F238E27FC236}">
                  <a16:creationId xmlns:a16="http://schemas.microsoft.com/office/drawing/2014/main" id="{9A82C0F6-5C9D-4314-9D0E-F1DA06D2FE84}"/>
                </a:ext>
              </a:extLst>
            </p:cNvPr>
            <p:cNvCxnSpPr>
              <a:cxnSpLocks/>
            </p:cNvCxnSpPr>
            <p:nvPr/>
          </p:nvCxnSpPr>
          <p:spPr>
            <a:xfrm flipV="1">
              <a:off x="2887106" y="4084524"/>
              <a:ext cx="5659" cy="974813"/>
            </a:xfrm>
            <a:prstGeom prst="straightConnector1">
              <a:avLst/>
            </a:prstGeom>
            <a:ln w="603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5" name="ZoneTexte 154">
                  <a:extLst>
                    <a:ext uri="{FF2B5EF4-FFF2-40B4-BE49-F238E27FC236}">
                      <a16:creationId xmlns:a16="http://schemas.microsoft.com/office/drawing/2014/main" id="{65CAD333-201D-44E8-94E7-C41661E81057}"/>
                    </a:ext>
                  </a:extLst>
                </p:cNvPr>
                <p:cNvSpPr txBox="1"/>
                <p:nvPr/>
              </p:nvSpPr>
              <p:spPr>
                <a:xfrm>
                  <a:off x="2688452" y="4701513"/>
                  <a:ext cx="7007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400" b="1" i="1" smtClean="0">
                                <a:solidFill>
                                  <a:schemeClr val="accent6">
                                    <a:lumMod val="50000"/>
                                  </a:schemeClr>
                                </a:solidFill>
                                <a:latin typeface="Cambria Math" panose="02040503050406030204" pitchFamily="18" charset="0"/>
                              </a:rPr>
                            </m:ctrlPr>
                          </m:sSubPr>
                          <m:e>
                            <m:r>
                              <a:rPr lang="fr-FR" sz="2400" b="1" i="1" smtClean="0">
                                <a:solidFill>
                                  <a:schemeClr val="accent6">
                                    <a:lumMod val="50000"/>
                                  </a:schemeClr>
                                </a:solidFill>
                                <a:latin typeface="Cambria Math" panose="02040503050406030204" pitchFamily="18" charset="0"/>
                              </a:rPr>
                              <m:t>𝑪</m:t>
                            </m:r>
                          </m:e>
                          <m:sub>
                            <m:r>
                              <a:rPr lang="fr-FR" sz="2400" b="1" i="1" smtClean="0">
                                <a:solidFill>
                                  <a:schemeClr val="accent6">
                                    <a:lumMod val="50000"/>
                                  </a:schemeClr>
                                </a:solidFill>
                                <a:latin typeface="Cambria Math" panose="02040503050406030204" pitchFamily="18" charset="0"/>
                              </a:rPr>
                              <m:t>𝟐</m:t>
                            </m:r>
                          </m:sub>
                        </m:sSub>
                      </m:oMath>
                    </m:oMathPara>
                  </a14:m>
                  <a:endParaRPr lang="fr-FR" sz="2400" b="1" i="1" dirty="0">
                    <a:solidFill>
                      <a:schemeClr val="accent6">
                        <a:lumMod val="50000"/>
                      </a:schemeClr>
                    </a:solidFill>
                    <a:latin typeface="Cambria Math" panose="02040503050406030204" pitchFamily="18" charset="0"/>
                  </a:endParaRPr>
                </a:p>
              </p:txBody>
            </p:sp>
          </mc:Choice>
          <mc:Fallback xmlns="">
            <p:sp>
              <p:nvSpPr>
                <p:cNvPr id="155" name="ZoneTexte 154">
                  <a:extLst>
                    <a:ext uri="{FF2B5EF4-FFF2-40B4-BE49-F238E27FC236}">
                      <a16:creationId xmlns="" xmlns:a16="http://schemas.microsoft.com/office/drawing/2014/main"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2688452" y="4701513"/>
                  <a:ext cx="700724" cy="461665"/>
                </a:xfrm>
                <a:prstGeom prst="rect">
                  <a:avLst/>
                </a:prstGeom>
                <a:blipFill rotWithShape="0">
                  <a:blip r:embed="rId7"/>
                  <a:stretch>
                    <a:fillRect b="-5263"/>
                  </a:stretch>
                </a:blipFill>
              </p:spPr>
              <p:txBody>
                <a:bodyPr/>
                <a:lstStyle/>
                <a:p>
                  <a:r>
                    <a:rPr lang="fr-FR">
                      <a:noFill/>
                    </a:rPr>
                    <a:t> </a:t>
                  </a:r>
                </a:p>
              </p:txBody>
            </p:sp>
          </mc:Fallback>
        </mc:AlternateContent>
      </p:grpSp>
      <p:sp>
        <p:nvSpPr>
          <p:cNvPr id="157" name="Flèche : haut 22">
            <a:extLst>
              <a:ext uri="{FF2B5EF4-FFF2-40B4-BE49-F238E27FC236}">
                <a16:creationId xmlns:a16="http://schemas.microsoft.com/office/drawing/2014/main" id="{5A1DA72E-4B7C-420F-AF97-2BDE653BE318}"/>
              </a:ext>
            </a:extLst>
          </p:cNvPr>
          <p:cNvSpPr/>
          <p:nvPr/>
        </p:nvSpPr>
        <p:spPr>
          <a:xfrm>
            <a:off x="2882903" y="4649365"/>
            <a:ext cx="269499" cy="1140856"/>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58" name="ZoneTexte 157">
                <a:extLst>
                  <a:ext uri="{FF2B5EF4-FFF2-40B4-BE49-F238E27FC236}">
                    <a16:creationId xmlns:a16="http://schemas.microsoft.com/office/drawing/2014/main" id="{9568E772-35D7-4F63-9291-6DBFDF4569AD}"/>
                  </a:ext>
                </a:extLst>
              </p:cNvPr>
              <p:cNvSpPr txBox="1"/>
              <p:nvPr/>
            </p:nvSpPr>
            <p:spPr>
              <a:xfrm>
                <a:off x="2275660" y="4993613"/>
                <a:ext cx="522514" cy="8516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4400" b="1" i="1" smtClean="0">
                              <a:solidFill>
                                <a:srgbClr val="F7A209"/>
                              </a:solidFill>
                              <a:effectLst>
                                <a:outerShdw blurRad="38100" dist="38100" dir="2700000" algn="tl">
                                  <a:srgbClr val="000000">
                                    <a:alpha val="43137"/>
                                  </a:srgbClr>
                                </a:outerShdw>
                              </a:effectLst>
                              <a:latin typeface="Cambria Math" panose="02040503050406030204" pitchFamily="18" charset="0"/>
                            </a:rPr>
                          </m:ctrlPr>
                        </m:accPr>
                        <m:e>
                          <m:r>
                            <a:rPr lang="fr-FR" sz="4400" b="1" i="1" smtClean="0">
                              <a:solidFill>
                                <a:srgbClr val="F7A209"/>
                              </a:solidFill>
                              <a:effectLst>
                                <a:outerShdw blurRad="38100" dist="38100" dir="2700000" algn="tl">
                                  <a:srgbClr val="000000">
                                    <a:alpha val="43137"/>
                                  </a:srgbClr>
                                </a:outerShdw>
                              </a:effectLst>
                              <a:latin typeface="Cambria Math" panose="02040503050406030204" pitchFamily="18" charset="0"/>
                            </a:rPr>
                            <m:t>𝑹</m:t>
                          </m:r>
                        </m:e>
                      </m:acc>
                    </m:oMath>
                  </m:oMathPara>
                </a14:m>
                <a:endParaRPr lang="fr-FR" sz="4400" b="1" dirty="0">
                  <a:solidFill>
                    <a:srgbClr val="F7A209"/>
                  </a:solidFill>
                  <a:effectLst>
                    <a:outerShdw blurRad="38100" dist="38100" dir="2700000" algn="tl">
                      <a:srgbClr val="000000">
                        <a:alpha val="43137"/>
                      </a:srgbClr>
                    </a:outerShdw>
                  </a:effectLst>
                </a:endParaRPr>
              </a:p>
            </p:txBody>
          </p:sp>
        </mc:Choice>
        <mc:Fallback xmlns="">
          <p:sp>
            <p:nvSpPr>
              <p:cNvPr id="158" name="ZoneTexte 157">
                <a:extLst>
                  <a:ext uri="{FF2B5EF4-FFF2-40B4-BE49-F238E27FC236}">
                    <a16:creationId xmlns="" xmlns:a16="http://schemas.microsoft.com/office/drawing/2014/main" xmlns:a14="http://schemas.microsoft.com/office/drawing/2010/main" id="{9568E772-35D7-4F63-9291-6DBFDF4569AD}"/>
                  </a:ext>
                </a:extLst>
              </p:cNvPr>
              <p:cNvSpPr txBox="1">
                <a:spLocks noRot="1" noChangeAspect="1" noMove="1" noResize="1" noEditPoints="1" noAdjustHandles="1" noChangeArrowheads="1" noChangeShapeType="1" noTextEdit="1"/>
              </p:cNvSpPr>
              <p:nvPr/>
            </p:nvSpPr>
            <p:spPr>
              <a:xfrm>
                <a:off x="2275660" y="4993613"/>
                <a:ext cx="522514" cy="851643"/>
              </a:xfrm>
              <a:prstGeom prst="rect">
                <a:avLst/>
              </a:prstGeom>
              <a:blipFill rotWithShape="0">
                <a:blip r:embed="rId8"/>
                <a:stretch>
                  <a:fillRect r="-232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216758" y="5589593"/>
                <a:ext cx="1660828" cy="9233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fr-FR" sz="5400" i="1" smtClean="0">
                              <a:latin typeface="Cambria Math" panose="02040503050406030204" pitchFamily="18" charset="0"/>
                            </a:rPr>
                          </m:ctrlPr>
                        </m:dPr>
                        <m:e>
                          <m:r>
                            <a:rPr lang="fr-FR" sz="5400" b="0" i="1" smtClean="0">
                              <a:latin typeface="Cambria Math" panose="02040503050406030204" pitchFamily="18" charset="0"/>
                            </a:rPr>
                            <m:t>𝑇</m:t>
                          </m:r>
                        </m:e>
                      </m:d>
                    </m:oMath>
                  </m:oMathPara>
                </a14:m>
                <a:endParaRPr lang="fr-FR" sz="5400" dirty="0"/>
              </a:p>
            </p:txBody>
          </p:sp>
        </mc:Choice>
        <mc:Fallback xmlns="">
          <p:sp>
            <p:nvSpPr>
              <p:cNvPr id="60" name="Rectangle 59"/>
              <p:cNvSpPr>
                <a:spLocks noRot="1" noChangeAspect="1" noMove="1" noResize="1" noEditPoints="1" noAdjustHandles="1" noChangeArrowheads="1" noChangeShapeType="1" noTextEdit="1"/>
              </p:cNvSpPr>
              <p:nvPr/>
            </p:nvSpPr>
            <p:spPr>
              <a:xfrm>
                <a:off x="-216758" y="5589593"/>
                <a:ext cx="1660828" cy="923330"/>
              </a:xfrm>
              <a:prstGeom prst="rect">
                <a:avLst/>
              </a:prstGeom>
              <a:blipFill rotWithShape="0">
                <a:blip r:embed="rId9"/>
                <a:stretch>
                  <a:fillRect/>
                </a:stretch>
              </a:blipFill>
            </p:spPr>
            <p:txBody>
              <a:bodyPr/>
              <a:lstStyle/>
              <a:p>
                <a:r>
                  <a:rPr lang="fr-FR">
                    <a:noFill/>
                  </a:rPr>
                  <a:t> </a:t>
                </a:r>
              </a:p>
            </p:txBody>
          </p:sp>
        </mc:Fallback>
      </mc:AlternateContent>
      <p:sp>
        <p:nvSpPr>
          <p:cNvPr id="3" name="Espace réservé du numéro de diapositive 2">
            <a:extLst>
              <a:ext uri="{FF2B5EF4-FFF2-40B4-BE49-F238E27FC236}">
                <a16:creationId xmlns:a16="http://schemas.microsoft.com/office/drawing/2014/main" id="{5E92450F-7CDE-4C54-B822-FEABAF704A75}"/>
              </a:ext>
            </a:extLst>
          </p:cNvPr>
          <p:cNvSpPr>
            <a:spLocks noGrp="1"/>
          </p:cNvSpPr>
          <p:nvPr>
            <p:ph type="sldNum" sz="quarter" idx="12"/>
          </p:nvPr>
        </p:nvSpPr>
        <p:spPr/>
        <p:txBody>
          <a:bodyPr/>
          <a:lstStyle/>
          <a:p>
            <a:fld id="{DF67547A-2FB4-485E-9105-69E331CB21F3}" type="slidenum">
              <a:rPr lang="fr-FR" smtClean="0"/>
              <a:t>15</a:t>
            </a:fld>
            <a:endParaRPr lang="fr-FR"/>
          </a:p>
        </p:txBody>
      </p:sp>
    </p:spTree>
    <p:extLst>
      <p:ext uri="{BB962C8B-B14F-4D97-AF65-F5344CB8AC3E}">
        <p14:creationId xmlns:p14="http://schemas.microsoft.com/office/powerpoint/2010/main" val="919092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207" y="558554"/>
            <a:ext cx="11327642" cy="6158505"/>
          </a:xfrm>
        </p:spPr>
        <p:txBody>
          <a:bodyPr>
            <a:normAutofit fontScale="90000"/>
          </a:bodyPr>
          <a:lstStyle/>
          <a:p>
            <a:r>
              <a:rPr lang="fr-FR" dirty="0"/>
              <a:t>Un torseur c’est un enchevêtrement infini de vecteurs.</a:t>
            </a:r>
            <a:br>
              <a:rPr lang="fr-FR" dirty="0"/>
            </a:br>
            <a:br>
              <a:rPr lang="fr-FR" dirty="0"/>
            </a:br>
            <a:r>
              <a:rPr lang="fr-FR" dirty="0"/>
              <a:t>Souvent on oublie cette réalité.</a:t>
            </a:r>
            <a:br>
              <a:rPr lang="fr-FR" dirty="0"/>
            </a:br>
            <a:br>
              <a:rPr lang="fr-FR" dirty="0"/>
            </a:br>
            <a:r>
              <a:rPr lang="fr-FR" dirty="0"/>
              <a:t>En effet, nous verrons que finalement la formalisation d’un torseur et les calculs sont simples, et font oublier le champ de vecteurs !..</a:t>
            </a:r>
            <a:br>
              <a:rPr lang="fr-FR" dirty="0"/>
            </a:br>
            <a:br>
              <a:rPr lang="fr-FR" dirty="0"/>
            </a:br>
            <a:r>
              <a:rPr lang="fr-FR" dirty="0"/>
              <a:t>En Pratique on ne représente qu’un seul vecteur résultante.</a:t>
            </a:r>
            <a:br>
              <a:rPr lang="fr-FR" dirty="0"/>
            </a:br>
            <a:endParaRPr lang="fr-FR" dirty="0"/>
          </a:p>
        </p:txBody>
      </p:sp>
      <p:sp>
        <p:nvSpPr>
          <p:cNvPr id="4" name="Espace réservé du numéro de diapositive 3">
            <a:extLst>
              <a:ext uri="{FF2B5EF4-FFF2-40B4-BE49-F238E27FC236}">
                <a16:creationId xmlns:a16="http://schemas.microsoft.com/office/drawing/2014/main" id="{A8AA041C-B90E-4D96-829C-58EEE6106917}"/>
              </a:ext>
            </a:extLst>
          </p:cNvPr>
          <p:cNvSpPr>
            <a:spLocks noGrp="1"/>
          </p:cNvSpPr>
          <p:nvPr>
            <p:ph type="sldNum" sz="quarter" idx="12"/>
          </p:nvPr>
        </p:nvSpPr>
        <p:spPr/>
        <p:txBody>
          <a:bodyPr/>
          <a:lstStyle/>
          <a:p>
            <a:fld id="{DF67547A-2FB4-485E-9105-69E331CB21F3}" type="slidenum">
              <a:rPr lang="fr-FR" smtClean="0"/>
              <a:t>16</a:t>
            </a:fld>
            <a:endParaRPr lang="fr-FR"/>
          </a:p>
        </p:txBody>
      </p:sp>
    </p:spTree>
    <p:extLst>
      <p:ext uri="{BB962C8B-B14F-4D97-AF65-F5344CB8AC3E}">
        <p14:creationId xmlns:p14="http://schemas.microsoft.com/office/powerpoint/2010/main" val="1678888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2033" y="0"/>
            <a:ext cx="8051042" cy="713048"/>
          </a:xfrm>
        </p:spPr>
        <p:txBody>
          <a:bodyPr>
            <a:normAutofit fontScale="90000"/>
          </a:bodyPr>
          <a:lstStyle/>
          <a:p>
            <a:r>
              <a:rPr lang="fr-FR" dirty="0"/>
              <a:t>Les éléments centraux d’un torseur</a:t>
            </a:r>
          </a:p>
        </p:txBody>
      </p:sp>
      <p:sp>
        <p:nvSpPr>
          <p:cNvPr id="3" name="Espace réservé du contenu 2"/>
          <p:cNvSpPr>
            <a:spLocks noGrp="1"/>
          </p:cNvSpPr>
          <p:nvPr>
            <p:ph idx="1"/>
          </p:nvPr>
        </p:nvSpPr>
        <p:spPr>
          <a:xfrm>
            <a:off x="929753" y="1279714"/>
            <a:ext cx="11045369" cy="4593547"/>
          </a:xfrm>
        </p:spPr>
        <p:txBody>
          <a:bodyPr>
            <a:normAutofit/>
          </a:bodyPr>
          <a:lstStyle/>
          <a:p>
            <a:pPr marL="514350" indent="-514350">
              <a:buAutoNum type="arabicPeriod"/>
            </a:pPr>
            <a:r>
              <a:rPr lang="fr-FR" dirty="0"/>
              <a:t>Point central</a:t>
            </a:r>
          </a:p>
          <a:p>
            <a:pPr marL="514350" indent="-514350">
              <a:buAutoNum type="arabicPeriod"/>
            </a:pPr>
            <a:r>
              <a:rPr lang="fr-FR" dirty="0"/>
              <a:t>Axe central</a:t>
            </a:r>
          </a:p>
          <a:p>
            <a:pPr marL="514350" indent="-514350">
              <a:buAutoNum type="arabicPeriod"/>
            </a:pPr>
            <a:r>
              <a:rPr lang="fr-FR" dirty="0"/>
              <a:t>Moment central</a:t>
            </a:r>
          </a:p>
          <a:p>
            <a:pPr marL="514350" indent="-514350">
              <a:buAutoNum type="arabicPeriod"/>
            </a:pPr>
            <a:endParaRPr lang="fr-FR" dirty="0"/>
          </a:p>
          <a:p>
            <a:pPr marL="0" indent="0">
              <a:buNone/>
            </a:pPr>
            <a:r>
              <a:rPr lang="fr-FR" dirty="0"/>
              <a:t>On ne donne pas les démonstrations. Ce n’est pas l’objectif de ce diaporama qui n’est pas un cours.</a:t>
            </a:r>
          </a:p>
          <a:p>
            <a:pPr marL="0" indent="0">
              <a:buNone/>
            </a:pPr>
            <a:r>
              <a:rPr lang="fr-FR" dirty="0"/>
              <a:t>Les résultats donnés ci-dessous sont visibles lors de la construction précédente.</a:t>
            </a:r>
          </a:p>
        </p:txBody>
      </p:sp>
      <p:sp>
        <p:nvSpPr>
          <p:cNvPr id="5" name="Espace réservé du numéro de diapositive 4">
            <a:extLst>
              <a:ext uri="{FF2B5EF4-FFF2-40B4-BE49-F238E27FC236}">
                <a16:creationId xmlns:a16="http://schemas.microsoft.com/office/drawing/2014/main" id="{C1979BEB-F7FF-4FF7-A032-BC847930A28E}"/>
              </a:ext>
            </a:extLst>
          </p:cNvPr>
          <p:cNvSpPr>
            <a:spLocks noGrp="1"/>
          </p:cNvSpPr>
          <p:nvPr>
            <p:ph type="sldNum" sz="quarter" idx="12"/>
          </p:nvPr>
        </p:nvSpPr>
        <p:spPr/>
        <p:txBody>
          <a:bodyPr/>
          <a:lstStyle/>
          <a:p>
            <a:fld id="{DF67547A-2FB4-485E-9105-69E331CB21F3}" type="slidenum">
              <a:rPr lang="fr-FR" smtClean="0"/>
              <a:t>17</a:t>
            </a:fld>
            <a:endParaRPr lang="fr-FR"/>
          </a:p>
        </p:txBody>
      </p:sp>
    </p:spTree>
    <p:extLst>
      <p:ext uri="{BB962C8B-B14F-4D97-AF65-F5344CB8AC3E}">
        <p14:creationId xmlns:p14="http://schemas.microsoft.com/office/powerpoint/2010/main" val="657314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1216" y="0"/>
            <a:ext cx="8012055" cy="1325563"/>
          </a:xfrm>
        </p:spPr>
        <p:txBody>
          <a:bodyPr/>
          <a:lstStyle/>
          <a:p>
            <a:r>
              <a:rPr lang="fr-FR" dirty="0"/>
              <a:t>1. Point central d’un torseur {T}</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201217" y="1076539"/>
                <a:ext cx="9143946" cy="1666661"/>
              </a:xfrm>
            </p:spPr>
            <p:txBody>
              <a:bodyPr/>
              <a:lstStyle/>
              <a:p>
                <a:pPr marL="0" indent="0">
                  <a:buNone/>
                </a:pPr>
                <a:r>
                  <a:rPr lang="fr-FR" dirty="0"/>
                  <a:t>Définition : Un point C d’un torseur {T} est central si en ce point le moment </a:t>
                </a:r>
                <a14:m>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panose="02040503050406030204" pitchFamily="18" charset="0"/>
                          </a:rPr>
                          <m:t>𝑀</m:t>
                        </m:r>
                        <m:r>
                          <a:rPr lang="fr-FR" b="0" i="1" smtClean="0">
                            <a:latin typeface="Cambria Math" panose="02040503050406030204" pitchFamily="18" charset="0"/>
                          </a:rPr>
                          <m:t>(</m:t>
                        </m:r>
                        <m:r>
                          <a:rPr lang="fr-FR" b="0" i="1" smtClean="0">
                            <a:latin typeface="Cambria Math" panose="02040503050406030204" pitchFamily="18" charset="0"/>
                          </a:rPr>
                          <m:t>𝐶</m:t>
                        </m:r>
                        <m:r>
                          <a:rPr lang="fr-FR" b="0" i="1" smtClean="0">
                            <a:latin typeface="Cambria Math" panose="02040503050406030204" pitchFamily="18" charset="0"/>
                          </a:rPr>
                          <m:t>)</m:t>
                        </m:r>
                      </m:e>
                    </m:acc>
                  </m:oMath>
                </a14:m>
                <a:r>
                  <a:rPr lang="fr-FR" dirty="0"/>
                  <a:t>est colinéaire à la résultante </a:t>
                </a:r>
                <a14:m>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panose="02040503050406030204" pitchFamily="18" charset="0"/>
                          </a:rPr>
                          <m:t>𝑅</m:t>
                        </m:r>
                      </m:e>
                    </m:acc>
                  </m:oMath>
                </a14:m>
                <a:r>
                  <a:rPr lang="fr-FR" dirty="0"/>
                  <a:t>.</a:t>
                </a:r>
              </a:p>
              <a:p>
                <a:pPr marL="0" indent="0">
                  <a:buNone/>
                </a:pPr>
                <a14:m>
                  <m:oMathPara xmlns:m="http://schemas.openxmlformats.org/officeDocument/2006/math">
                    <m:oMathParaPr>
                      <m:jc m:val="centerGroup"/>
                    </m:oMathParaPr>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i="1">
                              <a:latin typeface="Cambria Math" panose="02040503050406030204" pitchFamily="18" charset="0"/>
                            </a:rPr>
                            <m:t>𝐶</m:t>
                          </m:r>
                          <m:r>
                            <a:rPr lang="fr-FR" i="1">
                              <a:latin typeface="Cambria Math" panose="02040503050406030204" pitchFamily="18" charset="0"/>
                            </a:rPr>
                            <m:t>)</m:t>
                          </m:r>
                        </m:e>
                      </m:acc>
                      <m:r>
                        <a:rPr lang="fr-FR" i="1" smtClean="0">
                          <a:latin typeface="Cambria Math" panose="02040503050406030204" pitchFamily="18" charset="0"/>
                          <a:ea typeface="Cambria Math" panose="02040503050406030204" pitchFamily="18" charset="0"/>
                        </a:rPr>
                        <m:t>∧</m:t>
                      </m:r>
                      <m:acc>
                        <m:accPr>
                          <m:chr m:val="⃗"/>
                          <m:ctrlPr>
                            <a:rPr lang="fr-FR" i="1" smtClean="0">
                              <a:latin typeface="Cambria Math" panose="02040503050406030204" pitchFamily="18" charset="0"/>
                              <a:ea typeface="Cambria Math" panose="02040503050406030204" pitchFamily="18" charset="0"/>
                            </a:rPr>
                          </m:ctrlPr>
                        </m:accPr>
                        <m:e>
                          <m:r>
                            <a:rPr lang="fr-FR" b="0" i="1" smtClean="0">
                              <a:latin typeface="Cambria Math" panose="02040503050406030204" pitchFamily="18" charset="0"/>
                              <a:ea typeface="Cambria Math" panose="02040503050406030204" pitchFamily="18" charset="0"/>
                            </a:rPr>
                            <m:t>𝑅</m:t>
                          </m:r>
                        </m:e>
                      </m:acc>
                      <m:r>
                        <a:rPr lang="fr-FR" b="0" i="1" smtClean="0">
                          <a:latin typeface="Cambria Math" panose="02040503050406030204" pitchFamily="18" charset="0"/>
                        </a:rPr>
                        <m:t>=</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0</m:t>
                          </m:r>
                        </m:e>
                      </m:acc>
                    </m:oMath>
                  </m:oMathPara>
                </a14:m>
                <a:endParaRPr lang="fr-FR" dirty="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201217" y="1076539"/>
                <a:ext cx="9143946" cy="1666661"/>
              </a:xfrm>
              <a:blipFill rotWithShape="0">
                <a:blip r:embed="rId2"/>
                <a:stretch>
                  <a:fillRect l="-1333" t="-6227"/>
                </a:stretch>
              </a:blipFill>
            </p:spPr>
            <p:txBody>
              <a:bodyPr/>
              <a:lstStyle/>
              <a:p>
                <a:r>
                  <a:rPr lang="fr-FR">
                    <a:noFill/>
                  </a:rPr>
                  <a:t> </a:t>
                </a:r>
              </a:p>
            </p:txBody>
          </p:sp>
        </mc:Fallback>
      </mc:AlternateContent>
      <p:sp>
        <p:nvSpPr>
          <p:cNvPr id="9" name="Titre 1"/>
          <p:cNvSpPr txBox="1">
            <a:spLocks/>
          </p:cNvSpPr>
          <p:nvPr/>
        </p:nvSpPr>
        <p:spPr>
          <a:xfrm>
            <a:off x="201217" y="2022144"/>
            <a:ext cx="80120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2. Axe central d’un torseur {T}</a:t>
            </a:r>
          </a:p>
        </p:txBody>
      </p:sp>
      <p:sp>
        <p:nvSpPr>
          <p:cNvPr id="10" name="Espace réservé du contenu 2"/>
          <p:cNvSpPr txBox="1">
            <a:spLocks/>
          </p:cNvSpPr>
          <p:nvPr/>
        </p:nvSpPr>
        <p:spPr>
          <a:xfrm>
            <a:off x="201217" y="3098684"/>
            <a:ext cx="9407817" cy="11594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Définition : L’axe central </a:t>
            </a:r>
            <a:r>
              <a:rPr lang="fr-FR" dirty="0">
                <a:sym typeface="Symbol" panose="05050102010706020507" pitchFamily="18" charset="2"/>
              </a:rPr>
              <a:t> d’un torseur {T} est le lieu géométrique des points centraux. On montre que les points centraux sont alignés sur une droite : .</a:t>
            </a:r>
            <a:endParaRPr lang="fr-FR" dirty="0"/>
          </a:p>
          <a:p>
            <a:pPr marL="0" indent="0">
              <a:buFont typeface="Arial" panose="020B0604020202020204" pitchFamily="34" charset="0"/>
              <a:buNone/>
            </a:pPr>
            <a:endParaRPr lang="fr-FR" dirty="0"/>
          </a:p>
          <a:p>
            <a:pPr marL="0" indent="0">
              <a:buFont typeface="Arial" panose="020B0604020202020204" pitchFamily="34" charset="0"/>
              <a:buNone/>
            </a:pPr>
            <a:endParaRPr lang="fr-FR" dirty="0"/>
          </a:p>
        </p:txBody>
      </p:sp>
      <p:sp>
        <p:nvSpPr>
          <p:cNvPr id="11" name="Titre 1"/>
          <p:cNvSpPr txBox="1">
            <a:spLocks/>
          </p:cNvSpPr>
          <p:nvPr/>
        </p:nvSpPr>
        <p:spPr>
          <a:xfrm>
            <a:off x="201216" y="3921457"/>
            <a:ext cx="82244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3. Moment central d’un torseur {T}</a:t>
            </a:r>
          </a:p>
        </p:txBody>
      </p:sp>
      <mc:AlternateContent xmlns:mc="http://schemas.openxmlformats.org/markup-compatibility/2006" xmlns:a14="http://schemas.microsoft.com/office/drawing/2010/main">
        <mc:Choice Requires="a14">
          <p:sp>
            <p:nvSpPr>
              <p:cNvPr id="12" name="Espace réservé du contenu 2"/>
              <p:cNvSpPr txBox="1">
                <a:spLocks/>
              </p:cNvSpPr>
              <p:nvPr/>
            </p:nvSpPr>
            <p:spPr>
              <a:xfrm>
                <a:off x="201217" y="4997997"/>
                <a:ext cx="8990692" cy="169941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Définition : le moment central d’un torseur {T} est le moment en un point central </a:t>
                </a:r>
                <a:r>
                  <a:rPr lang="fr-FR" i="1" dirty="0"/>
                  <a:t>C</a:t>
                </a:r>
                <a:r>
                  <a:rPr lang="fr-FR" dirty="0"/>
                  <a:t> de {T}. On montre que les moments centraux sont égaux !</a:t>
                </a:r>
              </a:p>
              <a:p>
                <a:pPr marL="0" indent="0">
                  <a:buFont typeface="Arial" panose="020B0604020202020204" pitchFamily="34" charset="0"/>
                  <a:buNone/>
                </a:pPr>
                <a:r>
                  <a:rPr lang="fr-FR" dirty="0"/>
                  <a:t>Propriété : la norme des moments centraux est minimale !</a:t>
                </a:r>
              </a:p>
              <a:p>
                <a:pPr marL="0" indent="0">
                  <a:buNone/>
                </a:pPr>
                <a14:m>
                  <m:oMath xmlns:m="http://schemas.openxmlformats.org/officeDocument/2006/math">
                    <m:d>
                      <m:dPr>
                        <m:begChr m:val="‖"/>
                        <m:endChr m:val="‖"/>
                        <m:ctrlPr>
                          <a:rPr lang="fr-FR" i="1" smtClean="0">
                            <a:latin typeface="Cambria Math" panose="02040503050406030204" pitchFamily="18" charset="0"/>
                          </a:rPr>
                        </m:ctrlPr>
                      </m:dPr>
                      <m:e>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i="1">
                                <a:latin typeface="Cambria Math" panose="02040503050406030204" pitchFamily="18" charset="0"/>
                              </a:rPr>
                              <m:t>𝐶</m:t>
                            </m:r>
                            <m:r>
                              <a:rPr lang="fr-FR" i="1">
                                <a:latin typeface="Cambria Math" panose="02040503050406030204" pitchFamily="18" charset="0"/>
                              </a:rPr>
                              <m:t>)</m:t>
                            </m:r>
                          </m:e>
                        </m:acc>
                      </m:e>
                    </m:d>
                  </m:oMath>
                </a14:m>
                <a:r>
                  <a:rPr lang="fr-FR" dirty="0"/>
                  <a:t>&lt;</a:t>
                </a:r>
                <a14:m>
                  <m:oMath xmlns:m="http://schemas.openxmlformats.org/officeDocument/2006/math">
                    <m:d>
                      <m:dPr>
                        <m:begChr m:val="‖"/>
                        <m:endChr m:val="‖"/>
                        <m:ctrlPr>
                          <a:rPr lang="fr-FR" i="1">
                            <a:latin typeface="Cambria Math" panose="02040503050406030204" pitchFamily="18" charset="0"/>
                          </a:rPr>
                        </m:ctrlPr>
                      </m:dPr>
                      <m:e>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b="0" i="1" smtClean="0">
                                <a:latin typeface="Cambria Math" panose="02040503050406030204" pitchFamily="18" charset="0"/>
                              </a:rPr>
                              <m:t>𝐴</m:t>
                            </m:r>
                            <m:r>
                              <a:rPr lang="fr-FR" i="1">
                                <a:latin typeface="Cambria Math" panose="02040503050406030204" pitchFamily="18" charset="0"/>
                              </a:rPr>
                              <m:t>)</m:t>
                            </m:r>
                          </m:e>
                        </m:acc>
                      </m:e>
                    </m:d>
                  </m:oMath>
                </a14:m>
                <a:r>
                  <a:rPr lang="fr-FR" dirty="0"/>
                  <a:t> (C=pt central, A non central)</a:t>
                </a:r>
              </a:p>
            </p:txBody>
          </p:sp>
        </mc:Choice>
        <mc:Fallback xmlns="">
          <p:sp>
            <p:nvSpPr>
              <p:cNvPr id="12" name="Espace réservé du contenu 2"/>
              <p:cNvSpPr txBox="1">
                <a:spLocks noRot="1" noChangeAspect="1" noMove="1" noResize="1" noEditPoints="1" noAdjustHandles="1" noChangeArrowheads="1" noChangeShapeType="1" noTextEdit="1"/>
              </p:cNvSpPr>
              <p:nvPr/>
            </p:nvSpPr>
            <p:spPr>
              <a:xfrm>
                <a:off x="201217" y="4997997"/>
                <a:ext cx="8990692" cy="1699416"/>
              </a:xfrm>
              <a:prstGeom prst="rect">
                <a:avLst/>
              </a:prstGeom>
              <a:blipFill>
                <a:blip r:embed="rId3"/>
                <a:stretch>
                  <a:fillRect l="-881" t="-7527"/>
                </a:stretch>
              </a:blipFill>
            </p:spPr>
            <p:txBody>
              <a:bodyPr/>
              <a:lstStyle/>
              <a:p>
                <a:r>
                  <a:rPr lang="fr-FR">
                    <a:noFill/>
                  </a:rPr>
                  <a:t> </a:t>
                </a:r>
              </a:p>
            </p:txBody>
          </p:sp>
        </mc:Fallback>
      </mc:AlternateContent>
      <p:grpSp>
        <p:nvGrpSpPr>
          <p:cNvPr id="6" name="Groupe 5"/>
          <p:cNvGrpSpPr/>
          <p:nvPr/>
        </p:nvGrpSpPr>
        <p:grpSpPr>
          <a:xfrm>
            <a:off x="9810035" y="5556557"/>
            <a:ext cx="799059" cy="1140856"/>
            <a:chOff x="9810035" y="5556557"/>
            <a:chExt cx="799059" cy="1140856"/>
          </a:xfrm>
        </p:grpSpPr>
        <p:sp>
          <p:nvSpPr>
            <p:cNvPr id="8" name="Flèche : haut 22">
              <a:extLst>
                <a:ext uri="{FF2B5EF4-FFF2-40B4-BE49-F238E27FC236}">
                  <a16:creationId xmlns:a16="http://schemas.microsoft.com/office/drawing/2014/main" id="{5A1DA72E-4B7C-420F-AF97-2BDE653BE318}"/>
                </a:ext>
              </a:extLst>
            </p:cNvPr>
            <p:cNvSpPr/>
            <p:nvPr/>
          </p:nvSpPr>
          <p:spPr>
            <a:xfrm>
              <a:off x="10339595" y="5556557"/>
              <a:ext cx="269499" cy="1140856"/>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9568E772-35D7-4F63-9291-6DBFDF4569AD}"/>
                    </a:ext>
                  </a:extLst>
                </p:cNvPr>
                <p:cNvSpPr txBox="1"/>
                <p:nvPr/>
              </p:nvSpPr>
              <p:spPr>
                <a:xfrm>
                  <a:off x="9810035" y="5701163"/>
                  <a:ext cx="522514" cy="8516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4400" b="1" i="1" smtClean="0">
                                <a:solidFill>
                                  <a:srgbClr val="F7A209"/>
                                </a:solidFill>
                                <a:effectLst>
                                  <a:outerShdw blurRad="38100" dist="38100" dir="2700000" algn="tl">
                                    <a:srgbClr val="000000">
                                      <a:alpha val="43137"/>
                                    </a:srgbClr>
                                  </a:outerShdw>
                                </a:effectLst>
                                <a:latin typeface="Cambria Math" panose="02040503050406030204" pitchFamily="18" charset="0"/>
                              </a:rPr>
                            </m:ctrlPr>
                          </m:accPr>
                          <m:e>
                            <m:r>
                              <a:rPr lang="fr-FR" sz="4400" b="1" i="1" smtClean="0">
                                <a:solidFill>
                                  <a:srgbClr val="F7A209"/>
                                </a:solidFill>
                                <a:effectLst>
                                  <a:outerShdw blurRad="38100" dist="38100" dir="2700000" algn="tl">
                                    <a:srgbClr val="000000">
                                      <a:alpha val="43137"/>
                                    </a:srgbClr>
                                  </a:outerShdw>
                                </a:effectLst>
                                <a:latin typeface="Cambria Math" panose="02040503050406030204" pitchFamily="18" charset="0"/>
                              </a:rPr>
                              <m:t>𝑹</m:t>
                            </m:r>
                          </m:e>
                        </m:acc>
                      </m:oMath>
                    </m:oMathPara>
                  </a14:m>
                  <a:endParaRPr lang="fr-FR" sz="4400" b="1" dirty="0">
                    <a:solidFill>
                      <a:srgbClr val="F7A209"/>
                    </a:solidFill>
                    <a:effectLst>
                      <a:outerShdw blurRad="38100" dist="38100" dir="2700000" algn="tl">
                        <a:srgbClr val="000000">
                          <a:alpha val="43137"/>
                        </a:srgbClr>
                      </a:outerShdw>
                    </a:effectLst>
                  </a:endParaRPr>
                </a:p>
              </p:txBody>
            </p:sp>
          </mc:Choice>
          <mc:Fallback xmlns="">
            <p:sp>
              <p:nvSpPr>
                <p:cNvPr id="13" name="ZoneTexte 12">
                  <a:extLst>
                    <a:ext uri="{FF2B5EF4-FFF2-40B4-BE49-F238E27FC236}">
                      <a16:creationId xmlns:a16="http://schemas.microsoft.com/office/drawing/2014/main" xmlns="" xmlns:a14="http://schemas.microsoft.com/office/drawing/2010/main" id="{9568E772-35D7-4F63-9291-6DBFDF4569AD}"/>
                    </a:ext>
                  </a:extLst>
                </p:cNvPr>
                <p:cNvSpPr txBox="1">
                  <a:spLocks noRot="1" noChangeAspect="1" noMove="1" noResize="1" noEditPoints="1" noAdjustHandles="1" noChangeArrowheads="1" noChangeShapeType="1" noTextEdit="1"/>
                </p:cNvSpPr>
                <p:nvPr/>
              </p:nvSpPr>
              <p:spPr>
                <a:xfrm>
                  <a:off x="9810035" y="5701163"/>
                  <a:ext cx="522514" cy="851643"/>
                </a:xfrm>
                <a:prstGeom prst="rect">
                  <a:avLst/>
                </a:prstGeom>
                <a:blipFill rotWithShape="0">
                  <a:blip r:embed="rId4"/>
                  <a:stretch>
                    <a:fillRect r="-2326"/>
                  </a:stretch>
                </a:blipFill>
              </p:spPr>
              <p:txBody>
                <a:bodyPr/>
                <a:lstStyle/>
                <a:p>
                  <a:r>
                    <a:rPr lang="fr-FR">
                      <a:noFill/>
                    </a:rPr>
                    <a:t> </a:t>
                  </a:r>
                </a:p>
              </p:txBody>
            </p:sp>
          </mc:Fallback>
        </mc:AlternateContent>
      </p:grpSp>
      <p:cxnSp>
        <p:nvCxnSpPr>
          <p:cNvPr id="14" name="Connecteur droit 13"/>
          <p:cNvCxnSpPr/>
          <p:nvPr/>
        </p:nvCxnSpPr>
        <p:spPr>
          <a:xfrm>
            <a:off x="10478091" y="0"/>
            <a:ext cx="0" cy="6374537"/>
          </a:xfrm>
          <a:prstGeom prst="line">
            <a:avLst/>
          </a:prstGeom>
          <a:ln w="41275">
            <a:solidFill>
              <a:srgbClr val="FF0000"/>
            </a:solidFill>
            <a:prstDash val="lg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4A3303CA-B2EE-4400-9580-260677ABBD46}"/>
                  </a:ext>
                </a:extLst>
              </p:cNvPr>
              <p:cNvSpPr txBox="1"/>
              <p:nvPr/>
            </p:nvSpPr>
            <p:spPr>
              <a:xfrm>
                <a:off x="10488799" y="1991075"/>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6">
                                  <a:lumMod val="50000"/>
                                </a:schemeClr>
                              </a:solidFill>
                              <a:latin typeface="Cambria Math" panose="02040503050406030204" pitchFamily="18" charset="0"/>
                            </a:rPr>
                          </m:ctrlPr>
                        </m:accPr>
                        <m:e>
                          <m:r>
                            <a:rPr lang="fr-FR" sz="2400" b="1" i="1" smtClean="0">
                              <a:solidFill>
                                <a:schemeClr val="accent6">
                                  <a:lumMod val="50000"/>
                                </a:schemeClr>
                              </a:solidFill>
                              <a:latin typeface="Cambria Math" panose="02040503050406030204" pitchFamily="18" charset="0"/>
                            </a:rPr>
                            <m:t>𝑴</m:t>
                          </m:r>
                          <m:r>
                            <a:rPr lang="fr-FR" sz="2400" b="1" i="1" smtClean="0">
                              <a:solidFill>
                                <a:schemeClr val="accent6">
                                  <a:lumMod val="50000"/>
                                </a:schemeClr>
                              </a:solidFill>
                              <a:latin typeface="Cambria Math" panose="02040503050406030204" pitchFamily="18" charset="0"/>
                            </a:rPr>
                            <m:t>(</m:t>
                          </m:r>
                          <m:r>
                            <a:rPr lang="fr-FR" sz="2400" b="1" i="1" smtClean="0">
                              <a:solidFill>
                                <a:schemeClr val="accent6">
                                  <a:lumMod val="50000"/>
                                </a:schemeClr>
                              </a:solidFill>
                              <a:latin typeface="Cambria Math" panose="02040503050406030204" pitchFamily="18" charset="0"/>
                            </a:rPr>
                            <m:t>𝑪</m:t>
                          </m:r>
                          <m:r>
                            <a:rPr lang="fr-FR" sz="2400" b="1" i="1" baseline="-25000" smtClean="0">
                              <a:solidFill>
                                <a:schemeClr val="accent6">
                                  <a:lumMod val="50000"/>
                                </a:schemeClr>
                              </a:solidFill>
                              <a:latin typeface="Cambria Math" panose="02040503050406030204" pitchFamily="18" charset="0"/>
                            </a:rPr>
                            <m:t>𝟏</m:t>
                          </m:r>
                          <m:r>
                            <a:rPr lang="fr-FR" sz="2400" b="1" i="1" smtClean="0">
                              <a:solidFill>
                                <a:schemeClr val="accent6">
                                  <a:lumMod val="50000"/>
                                </a:schemeClr>
                              </a:solidFill>
                              <a:latin typeface="Cambria Math" panose="02040503050406030204" pitchFamily="18" charset="0"/>
                            </a:rPr>
                            <m:t>)</m:t>
                          </m:r>
                        </m:e>
                      </m:acc>
                    </m:oMath>
                  </m:oMathPara>
                </a14:m>
                <a:endParaRPr lang="fr-FR" sz="2400" b="1" dirty="0">
                  <a:solidFill>
                    <a:schemeClr val="accent6">
                      <a:lumMod val="50000"/>
                    </a:schemeClr>
                  </a:solidFill>
                </a:endParaRPr>
              </a:p>
            </p:txBody>
          </p:sp>
        </mc:Choice>
        <mc:Fallback xmlns="">
          <p:sp>
            <p:nvSpPr>
              <p:cNvPr id="15" name="ZoneTexte 14">
                <a:extLst>
                  <a:ext uri="{FF2B5EF4-FFF2-40B4-BE49-F238E27FC236}">
                    <a16:creationId xmlns:a16="http://schemas.microsoft.com/office/drawing/2014/main" xmlns=""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10488799" y="1991075"/>
                <a:ext cx="971904" cy="518475"/>
              </a:xfrm>
              <a:prstGeom prst="rect">
                <a:avLst/>
              </a:prstGeom>
              <a:blipFill rotWithShape="0">
                <a:blip r:embed="rId5"/>
                <a:stretch>
                  <a:fillRect/>
                </a:stretch>
              </a:blipFill>
            </p:spPr>
            <p:txBody>
              <a:bodyPr/>
              <a:lstStyle/>
              <a:p>
                <a:r>
                  <a:rPr lang="fr-FR">
                    <a:noFill/>
                  </a:rPr>
                  <a:t> </a:t>
                </a:r>
              </a:p>
            </p:txBody>
          </p:sp>
        </mc:Fallback>
      </mc:AlternateContent>
      <p:sp>
        <p:nvSpPr>
          <p:cNvPr id="16" name="ZoneTexte 15">
            <a:extLst>
              <a:ext uri="{FF2B5EF4-FFF2-40B4-BE49-F238E27FC236}">
                <a16:creationId xmlns:a16="http://schemas.microsoft.com/office/drawing/2014/main" id="{65CAD333-201D-44E8-94E7-C41661E81057}"/>
              </a:ext>
            </a:extLst>
          </p:cNvPr>
          <p:cNvSpPr txBox="1"/>
          <p:nvPr/>
        </p:nvSpPr>
        <p:spPr>
          <a:xfrm>
            <a:off x="9925955" y="1239226"/>
            <a:ext cx="700724" cy="707886"/>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r>
              <a:rPr lang="fr-FR" sz="4000" dirty="0">
                <a:solidFill>
                  <a:srgbClr val="FF0000"/>
                </a:solidFill>
                <a:sym typeface="Symbol" panose="05050102010706020507" pitchFamily="18" charset="2"/>
              </a:rPr>
              <a:t></a:t>
            </a:r>
            <a:endParaRPr lang="fr-FR" sz="4000" dirty="0">
              <a:solidFill>
                <a:srgbClr val="FF0000"/>
              </a:solidFill>
            </a:endParaRPr>
          </a:p>
        </p:txBody>
      </p:sp>
      <p:cxnSp>
        <p:nvCxnSpPr>
          <p:cNvPr id="17" name="Connecteur droit avec flèche 16">
            <a:extLst>
              <a:ext uri="{FF2B5EF4-FFF2-40B4-BE49-F238E27FC236}">
                <a16:creationId xmlns:a16="http://schemas.microsoft.com/office/drawing/2014/main" id="{9A82C0F6-5C9D-4314-9D0E-F1DA06D2FE84}"/>
              </a:ext>
            </a:extLst>
          </p:cNvPr>
          <p:cNvCxnSpPr>
            <a:cxnSpLocks/>
          </p:cNvCxnSpPr>
          <p:nvPr/>
        </p:nvCxnSpPr>
        <p:spPr>
          <a:xfrm flipV="1">
            <a:off x="9206485" y="4096831"/>
            <a:ext cx="737485" cy="1465053"/>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9A82C0F6-5C9D-4314-9D0E-F1DA06D2FE84}"/>
              </a:ext>
            </a:extLst>
          </p:cNvPr>
          <p:cNvCxnSpPr>
            <a:cxnSpLocks/>
          </p:cNvCxnSpPr>
          <p:nvPr/>
        </p:nvCxnSpPr>
        <p:spPr>
          <a:xfrm flipV="1">
            <a:off x="10479465" y="2022144"/>
            <a:ext cx="5659" cy="974813"/>
          </a:xfrm>
          <a:prstGeom prst="straightConnector1">
            <a:avLst/>
          </a:prstGeom>
          <a:ln w="603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ZoneTexte 18">
                <a:extLst>
                  <a:ext uri="{FF2B5EF4-FFF2-40B4-BE49-F238E27FC236}">
                    <a16:creationId xmlns:a16="http://schemas.microsoft.com/office/drawing/2014/main" id="{65CAD333-201D-44E8-94E7-C41661E81057}"/>
                  </a:ext>
                </a:extLst>
              </p:cNvPr>
              <p:cNvSpPr txBox="1"/>
              <p:nvPr/>
            </p:nvSpPr>
            <p:spPr>
              <a:xfrm>
                <a:off x="10373390" y="993630"/>
                <a:ext cx="7007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solidFill>
                            <a:schemeClr val="accent6">
                              <a:lumMod val="50000"/>
                            </a:schemeClr>
                          </a:solidFill>
                          <a:latin typeface="Cambria Math" panose="02040503050406030204" pitchFamily="18" charset="0"/>
                        </a:rPr>
                        <m:t>𝑪</m:t>
                      </m:r>
                    </m:oMath>
                  </m:oMathPara>
                </a14:m>
                <a:endParaRPr lang="fr-FR" sz="2400" b="1" i="1" dirty="0">
                  <a:solidFill>
                    <a:schemeClr val="accent6">
                      <a:lumMod val="50000"/>
                    </a:schemeClr>
                  </a:solidFill>
                  <a:latin typeface="Cambria Math" panose="02040503050406030204" pitchFamily="18" charset="0"/>
                </a:endParaRPr>
              </a:p>
            </p:txBody>
          </p:sp>
        </mc:Choice>
        <mc:Fallback xmlns="">
          <p:sp>
            <p:nvSpPr>
              <p:cNvPr id="19" name="ZoneTexte 18">
                <a:extLst>
                  <a:ext uri="{FF2B5EF4-FFF2-40B4-BE49-F238E27FC236}">
                    <a16:creationId xmlns:a16="http://schemas.microsoft.com/office/drawing/2014/main" xmlns=""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10373390" y="993630"/>
                <a:ext cx="700724" cy="461665"/>
              </a:xfrm>
              <a:prstGeom prst="rect">
                <a:avLst/>
              </a:prstGeom>
              <a:blipFill rotWithShape="0">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65CAD333-201D-44E8-94E7-C41661E81057}"/>
                  </a:ext>
                </a:extLst>
              </p:cNvPr>
              <p:cNvSpPr txBox="1"/>
              <p:nvPr/>
            </p:nvSpPr>
            <p:spPr>
              <a:xfrm>
                <a:off x="10466872" y="2741252"/>
                <a:ext cx="7007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400" b="1" i="1" smtClean="0">
                              <a:solidFill>
                                <a:schemeClr val="accent6">
                                  <a:lumMod val="50000"/>
                                </a:schemeClr>
                              </a:solidFill>
                              <a:latin typeface="Cambria Math" panose="02040503050406030204" pitchFamily="18" charset="0"/>
                            </a:rPr>
                          </m:ctrlPr>
                        </m:sSubPr>
                        <m:e>
                          <m:r>
                            <a:rPr lang="fr-FR" sz="2400" b="1" i="1" smtClean="0">
                              <a:solidFill>
                                <a:schemeClr val="accent6">
                                  <a:lumMod val="50000"/>
                                </a:schemeClr>
                              </a:solidFill>
                              <a:latin typeface="Cambria Math" panose="02040503050406030204" pitchFamily="18" charset="0"/>
                            </a:rPr>
                            <m:t>𝑪</m:t>
                          </m:r>
                        </m:e>
                        <m:sub>
                          <m:r>
                            <a:rPr lang="fr-FR" sz="2400" b="1" i="1" smtClean="0">
                              <a:solidFill>
                                <a:schemeClr val="accent6">
                                  <a:lumMod val="50000"/>
                                </a:schemeClr>
                              </a:solidFill>
                              <a:latin typeface="Cambria Math" panose="02040503050406030204" pitchFamily="18" charset="0"/>
                            </a:rPr>
                            <m:t>𝟏</m:t>
                          </m:r>
                        </m:sub>
                      </m:sSub>
                    </m:oMath>
                  </m:oMathPara>
                </a14:m>
                <a:endParaRPr lang="fr-FR" sz="2400" b="1" i="1" dirty="0">
                  <a:solidFill>
                    <a:schemeClr val="accent6">
                      <a:lumMod val="50000"/>
                    </a:schemeClr>
                  </a:solidFill>
                  <a:latin typeface="Cambria Math" panose="02040503050406030204" pitchFamily="18" charset="0"/>
                </a:endParaRPr>
              </a:p>
            </p:txBody>
          </p:sp>
        </mc:Choice>
        <mc:Fallback xmlns="">
          <p:sp>
            <p:nvSpPr>
              <p:cNvPr id="20" name="ZoneTexte 19">
                <a:extLst>
                  <a:ext uri="{FF2B5EF4-FFF2-40B4-BE49-F238E27FC236}">
                    <a16:creationId xmlns:a16="http://schemas.microsoft.com/office/drawing/2014/main" xmlns=""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10466872" y="2741252"/>
                <a:ext cx="700724" cy="461665"/>
              </a:xfrm>
              <a:prstGeom prst="rect">
                <a:avLst/>
              </a:prstGeom>
              <a:blipFill rotWithShape="0">
                <a:blip r:embed="rId7"/>
                <a:stretch>
                  <a:fillRect b="-5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ZoneTexte 32">
                <a:extLst>
                  <a:ext uri="{FF2B5EF4-FFF2-40B4-BE49-F238E27FC236}">
                    <a16:creationId xmlns:a16="http://schemas.microsoft.com/office/drawing/2014/main" id="{65CAD333-201D-44E8-94E7-C41661E81057}"/>
                  </a:ext>
                </a:extLst>
              </p:cNvPr>
              <p:cNvSpPr txBox="1"/>
              <p:nvPr/>
            </p:nvSpPr>
            <p:spPr>
              <a:xfrm>
                <a:off x="10464481" y="4403112"/>
                <a:ext cx="7007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400" b="1" i="1" smtClean="0">
                              <a:solidFill>
                                <a:schemeClr val="accent6">
                                  <a:lumMod val="50000"/>
                                </a:schemeClr>
                              </a:solidFill>
                              <a:latin typeface="Cambria Math" panose="02040503050406030204" pitchFamily="18" charset="0"/>
                            </a:rPr>
                          </m:ctrlPr>
                        </m:sSubPr>
                        <m:e>
                          <m:r>
                            <a:rPr lang="fr-FR" sz="2400" b="1" i="1" smtClean="0">
                              <a:solidFill>
                                <a:schemeClr val="accent6">
                                  <a:lumMod val="50000"/>
                                </a:schemeClr>
                              </a:solidFill>
                              <a:latin typeface="Cambria Math" panose="02040503050406030204" pitchFamily="18" charset="0"/>
                            </a:rPr>
                            <m:t>𝑪</m:t>
                          </m:r>
                        </m:e>
                        <m:sub>
                          <m:r>
                            <a:rPr lang="fr-FR" sz="2400" b="1" i="1" smtClean="0">
                              <a:solidFill>
                                <a:schemeClr val="accent6">
                                  <a:lumMod val="50000"/>
                                </a:schemeClr>
                              </a:solidFill>
                              <a:latin typeface="Cambria Math" panose="02040503050406030204" pitchFamily="18" charset="0"/>
                            </a:rPr>
                            <m:t>𝟐</m:t>
                          </m:r>
                        </m:sub>
                      </m:sSub>
                    </m:oMath>
                  </m:oMathPara>
                </a14:m>
                <a:endParaRPr lang="fr-FR" sz="2400" b="1" i="1" dirty="0">
                  <a:solidFill>
                    <a:schemeClr val="accent6">
                      <a:lumMod val="50000"/>
                    </a:schemeClr>
                  </a:solidFill>
                  <a:latin typeface="Cambria Math" panose="02040503050406030204" pitchFamily="18" charset="0"/>
                </a:endParaRPr>
              </a:p>
            </p:txBody>
          </p:sp>
        </mc:Choice>
        <mc:Fallback xmlns="">
          <p:sp>
            <p:nvSpPr>
              <p:cNvPr id="33" name="ZoneTexte 32">
                <a:extLst>
                  <a:ext uri="{FF2B5EF4-FFF2-40B4-BE49-F238E27FC236}">
                    <a16:creationId xmlns:a16="http://schemas.microsoft.com/office/drawing/2014/main" xmlns=""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10464481" y="4403112"/>
                <a:ext cx="700724" cy="461665"/>
              </a:xfrm>
              <a:prstGeom prst="rect">
                <a:avLst/>
              </a:prstGeom>
              <a:blipFill rotWithShape="0">
                <a:blip r:embed="rId8"/>
                <a:stretch>
                  <a:fillRect b="-5263"/>
                </a:stretch>
              </a:blipFill>
            </p:spPr>
            <p:txBody>
              <a:bodyPr/>
              <a:lstStyle/>
              <a:p>
                <a:r>
                  <a:rPr lang="fr-FR">
                    <a:noFill/>
                  </a:rPr>
                  <a:t> </a:t>
                </a:r>
              </a:p>
            </p:txBody>
          </p:sp>
        </mc:Fallback>
      </mc:AlternateContent>
      <p:grpSp>
        <p:nvGrpSpPr>
          <p:cNvPr id="7" name="Groupe 6"/>
          <p:cNvGrpSpPr/>
          <p:nvPr/>
        </p:nvGrpSpPr>
        <p:grpSpPr>
          <a:xfrm>
            <a:off x="10469878" y="3609425"/>
            <a:ext cx="971904" cy="974813"/>
            <a:chOff x="10469878" y="3609425"/>
            <a:chExt cx="971904" cy="974813"/>
          </a:xfrm>
        </p:grpSpPr>
        <p:cxnSp>
          <p:nvCxnSpPr>
            <p:cNvPr id="32" name="Connecteur droit avec flèche 31">
              <a:extLst>
                <a:ext uri="{FF2B5EF4-FFF2-40B4-BE49-F238E27FC236}">
                  <a16:creationId xmlns:a16="http://schemas.microsoft.com/office/drawing/2014/main" id="{9A82C0F6-5C9D-4314-9D0E-F1DA06D2FE84}"/>
                </a:ext>
              </a:extLst>
            </p:cNvPr>
            <p:cNvCxnSpPr>
              <a:cxnSpLocks/>
            </p:cNvCxnSpPr>
            <p:nvPr/>
          </p:nvCxnSpPr>
          <p:spPr>
            <a:xfrm flipV="1">
              <a:off x="10474344" y="3609425"/>
              <a:ext cx="5659" cy="974813"/>
            </a:xfrm>
            <a:prstGeom prst="straightConnector1">
              <a:avLst/>
            </a:prstGeom>
            <a:ln w="603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ZoneTexte 33">
                  <a:extLst>
                    <a:ext uri="{FF2B5EF4-FFF2-40B4-BE49-F238E27FC236}">
                      <a16:creationId xmlns:a16="http://schemas.microsoft.com/office/drawing/2014/main" id="{4A3303CA-B2EE-4400-9580-260677ABBD46}"/>
                    </a:ext>
                  </a:extLst>
                </p:cNvPr>
                <p:cNvSpPr txBox="1"/>
                <p:nvPr/>
              </p:nvSpPr>
              <p:spPr>
                <a:xfrm>
                  <a:off x="10469878" y="3765640"/>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6">
                                    <a:lumMod val="50000"/>
                                  </a:schemeClr>
                                </a:solidFill>
                                <a:latin typeface="Cambria Math" panose="02040503050406030204" pitchFamily="18" charset="0"/>
                              </a:rPr>
                            </m:ctrlPr>
                          </m:accPr>
                          <m:e>
                            <m:r>
                              <a:rPr lang="fr-FR" sz="2400" b="1" i="1" smtClean="0">
                                <a:solidFill>
                                  <a:schemeClr val="accent6">
                                    <a:lumMod val="50000"/>
                                  </a:schemeClr>
                                </a:solidFill>
                                <a:latin typeface="Cambria Math" panose="02040503050406030204" pitchFamily="18" charset="0"/>
                              </a:rPr>
                              <m:t>𝑴</m:t>
                            </m:r>
                            <m:r>
                              <a:rPr lang="fr-FR" sz="2400" b="1" i="1" smtClean="0">
                                <a:solidFill>
                                  <a:schemeClr val="accent6">
                                    <a:lumMod val="50000"/>
                                  </a:schemeClr>
                                </a:solidFill>
                                <a:latin typeface="Cambria Math" panose="02040503050406030204" pitchFamily="18" charset="0"/>
                              </a:rPr>
                              <m:t>(</m:t>
                            </m:r>
                            <m:r>
                              <a:rPr lang="fr-FR" sz="2400" b="1" i="1" smtClean="0">
                                <a:solidFill>
                                  <a:schemeClr val="accent6">
                                    <a:lumMod val="50000"/>
                                  </a:schemeClr>
                                </a:solidFill>
                                <a:latin typeface="Cambria Math" panose="02040503050406030204" pitchFamily="18" charset="0"/>
                              </a:rPr>
                              <m:t>𝑪</m:t>
                            </m:r>
                            <m:r>
                              <a:rPr lang="fr-FR" sz="2400" b="1" i="1" baseline="-25000" smtClean="0">
                                <a:solidFill>
                                  <a:schemeClr val="accent6">
                                    <a:lumMod val="50000"/>
                                  </a:schemeClr>
                                </a:solidFill>
                                <a:latin typeface="Cambria Math" panose="02040503050406030204" pitchFamily="18" charset="0"/>
                              </a:rPr>
                              <m:t>𝟐</m:t>
                            </m:r>
                            <m:r>
                              <a:rPr lang="fr-FR" sz="2400" b="1" i="1" smtClean="0">
                                <a:solidFill>
                                  <a:schemeClr val="accent6">
                                    <a:lumMod val="50000"/>
                                  </a:schemeClr>
                                </a:solidFill>
                                <a:latin typeface="Cambria Math" panose="02040503050406030204" pitchFamily="18" charset="0"/>
                              </a:rPr>
                              <m:t>)</m:t>
                            </m:r>
                          </m:e>
                        </m:acc>
                      </m:oMath>
                    </m:oMathPara>
                  </a14:m>
                  <a:endParaRPr lang="fr-FR" sz="2400" b="1" dirty="0">
                    <a:solidFill>
                      <a:schemeClr val="accent6">
                        <a:lumMod val="50000"/>
                      </a:schemeClr>
                    </a:solidFill>
                  </a:endParaRPr>
                </a:p>
              </p:txBody>
            </p:sp>
          </mc:Choice>
          <mc:Fallback xmlns="">
            <p:sp>
              <p:nvSpPr>
                <p:cNvPr id="34" name="ZoneTexte 33">
                  <a:extLst>
                    <a:ext uri="{FF2B5EF4-FFF2-40B4-BE49-F238E27FC236}">
                      <a16:creationId xmlns:a16="http://schemas.microsoft.com/office/drawing/2014/main" xmlns=""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10469878" y="3765640"/>
                  <a:ext cx="971904" cy="518475"/>
                </a:xfrm>
                <a:prstGeom prst="rect">
                  <a:avLst/>
                </a:prstGeom>
                <a:blipFill rotWithShape="0">
                  <a:blip r:embed="rId9"/>
                  <a:stretch>
                    <a:fillRect/>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35" name="ZoneTexte 34">
                <a:extLst>
                  <a:ext uri="{FF2B5EF4-FFF2-40B4-BE49-F238E27FC236}">
                    <a16:creationId xmlns:a16="http://schemas.microsoft.com/office/drawing/2014/main" id="{4A3303CA-B2EE-4400-9580-260677ABBD46}"/>
                  </a:ext>
                </a:extLst>
              </p:cNvPr>
              <p:cNvSpPr txBox="1"/>
              <p:nvPr/>
            </p:nvSpPr>
            <p:spPr>
              <a:xfrm>
                <a:off x="8760634" y="4230582"/>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1">
                                  <a:lumMod val="50000"/>
                                </a:schemeClr>
                              </a:solidFill>
                              <a:latin typeface="Cambria Math" panose="02040503050406030204" pitchFamily="18" charset="0"/>
                            </a:rPr>
                          </m:ctrlPr>
                        </m:accPr>
                        <m:e>
                          <m:r>
                            <a:rPr lang="fr-FR" sz="2400" b="1" i="1" smtClean="0">
                              <a:solidFill>
                                <a:schemeClr val="accent1">
                                  <a:lumMod val="50000"/>
                                </a:schemeClr>
                              </a:solidFill>
                              <a:latin typeface="Cambria Math" panose="02040503050406030204" pitchFamily="18" charset="0"/>
                            </a:rPr>
                            <m:t>𝑴</m:t>
                          </m:r>
                          <m:r>
                            <a:rPr lang="fr-FR" sz="2400" b="1" i="1" smtClean="0">
                              <a:solidFill>
                                <a:schemeClr val="accent1">
                                  <a:lumMod val="50000"/>
                                </a:schemeClr>
                              </a:solidFill>
                              <a:latin typeface="Cambria Math" panose="02040503050406030204" pitchFamily="18" charset="0"/>
                            </a:rPr>
                            <m:t>(</m:t>
                          </m:r>
                          <m:r>
                            <a:rPr lang="fr-FR" sz="2400" b="1" i="1" smtClean="0">
                              <a:solidFill>
                                <a:schemeClr val="accent1">
                                  <a:lumMod val="50000"/>
                                </a:schemeClr>
                              </a:solidFill>
                              <a:latin typeface="Cambria Math" panose="02040503050406030204" pitchFamily="18" charset="0"/>
                            </a:rPr>
                            <m:t>𝑨</m:t>
                          </m:r>
                          <m:r>
                            <a:rPr lang="fr-FR" sz="2400" b="1" i="1" smtClean="0">
                              <a:solidFill>
                                <a:schemeClr val="accent1">
                                  <a:lumMod val="50000"/>
                                </a:schemeClr>
                              </a:solidFill>
                              <a:latin typeface="Cambria Math" panose="02040503050406030204" pitchFamily="18" charset="0"/>
                            </a:rPr>
                            <m:t>)</m:t>
                          </m:r>
                        </m:e>
                      </m:acc>
                    </m:oMath>
                  </m:oMathPara>
                </a14:m>
                <a:endParaRPr lang="fr-FR" sz="2400" b="1" dirty="0">
                  <a:solidFill>
                    <a:schemeClr val="accent1">
                      <a:lumMod val="50000"/>
                    </a:schemeClr>
                  </a:solidFill>
                </a:endParaRPr>
              </a:p>
            </p:txBody>
          </p:sp>
        </mc:Choice>
        <mc:Fallback xmlns="">
          <p:sp>
            <p:nvSpPr>
              <p:cNvPr id="35" name="ZoneTexte 34">
                <a:extLst>
                  <a:ext uri="{FF2B5EF4-FFF2-40B4-BE49-F238E27FC236}">
                    <a16:creationId xmlns:a16="http://schemas.microsoft.com/office/drawing/2014/main" xmlns=""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8760634" y="4230582"/>
                <a:ext cx="971904" cy="518475"/>
              </a:xfrm>
              <a:prstGeom prst="rect">
                <a:avLst/>
              </a:prstGeom>
              <a:blipFill rotWithShape="0">
                <a:blip r:embed="rId10"/>
                <a:stretch>
                  <a:fillRect/>
                </a:stretch>
              </a:blipFill>
            </p:spPr>
            <p:txBody>
              <a:bodyPr/>
              <a:lstStyle/>
              <a:p>
                <a:r>
                  <a:rPr lang="fr-FR">
                    <a:noFill/>
                  </a:rPr>
                  <a:t> </a:t>
                </a:r>
              </a:p>
            </p:txBody>
          </p:sp>
        </mc:Fallback>
      </mc:AlternateContent>
      <p:cxnSp>
        <p:nvCxnSpPr>
          <p:cNvPr id="36" name="Connecteur droit avec flèche 35">
            <a:extLst>
              <a:ext uri="{FF2B5EF4-FFF2-40B4-BE49-F238E27FC236}">
                <a16:creationId xmlns:a16="http://schemas.microsoft.com/office/drawing/2014/main" id="{9A82C0F6-5C9D-4314-9D0E-F1DA06D2FE84}"/>
              </a:ext>
            </a:extLst>
          </p:cNvPr>
          <p:cNvCxnSpPr>
            <a:cxnSpLocks/>
          </p:cNvCxnSpPr>
          <p:nvPr/>
        </p:nvCxnSpPr>
        <p:spPr>
          <a:xfrm flipV="1">
            <a:off x="10474492" y="260266"/>
            <a:ext cx="5659" cy="974813"/>
          </a:xfrm>
          <a:prstGeom prst="straightConnector1">
            <a:avLst/>
          </a:prstGeom>
          <a:ln w="603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ZoneTexte 36">
                <a:extLst>
                  <a:ext uri="{FF2B5EF4-FFF2-40B4-BE49-F238E27FC236}">
                    <a16:creationId xmlns:a16="http://schemas.microsoft.com/office/drawing/2014/main" id="{4A3303CA-B2EE-4400-9580-260677ABBD46}"/>
                  </a:ext>
                </a:extLst>
              </p:cNvPr>
              <p:cNvSpPr txBox="1"/>
              <p:nvPr/>
            </p:nvSpPr>
            <p:spPr>
              <a:xfrm>
                <a:off x="10466872" y="314544"/>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6">
                                  <a:lumMod val="50000"/>
                                </a:schemeClr>
                              </a:solidFill>
                              <a:latin typeface="Cambria Math" panose="02040503050406030204" pitchFamily="18" charset="0"/>
                            </a:rPr>
                          </m:ctrlPr>
                        </m:accPr>
                        <m:e>
                          <m:r>
                            <a:rPr lang="fr-FR" sz="2400" b="1" i="1" smtClean="0">
                              <a:solidFill>
                                <a:schemeClr val="accent6">
                                  <a:lumMod val="50000"/>
                                </a:schemeClr>
                              </a:solidFill>
                              <a:latin typeface="Cambria Math" panose="02040503050406030204" pitchFamily="18" charset="0"/>
                            </a:rPr>
                            <m:t>𝑴</m:t>
                          </m:r>
                          <m:r>
                            <a:rPr lang="fr-FR" sz="2400" b="1" i="1" smtClean="0">
                              <a:solidFill>
                                <a:schemeClr val="accent6">
                                  <a:lumMod val="50000"/>
                                </a:schemeClr>
                              </a:solidFill>
                              <a:latin typeface="Cambria Math" panose="02040503050406030204" pitchFamily="18" charset="0"/>
                            </a:rPr>
                            <m:t>(</m:t>
                          </m:r>
                          <m:r>
                            <a:rPr lang="fr-FR" sz="2400" b="1" i="1" smtClean="0">
                              <a:solidFill>
                                <a:schemeClr val="accent6">
                                  <a:lumMod val="50000"/>
                                </a:schemeClr>
                              </a:solidFill>
                              <a:latin typeface="Cambria Math" panose="02040503050406030204" pitchFamily="18" charset="0"/>
                            </a:rPr>
                            <m:t>𝑪</m:t>
                          </m:r>
                          <m:r>
                            <a:rPr lang="fr-FR" sz="2400" b="1" i="1" smtClean="0">
                              <a:solidFill>
                                <a:schemeClr val="accent6">
                                  <a:lumMod val="50000"/>
                                </a:schemeClr>
                              </a:solidFill>
                              <a:latin typeface="Cambria Math" panose="02040503050406030204" pitchFamily="18" charset="0"/>
                            </a:rPr>
                            <m:t>)</m:t>
                          </m:r>
                        </m:e>
                      </m:acc>
                    </m:oMath>
                  </m:oMathPara>
                </a14:m>
                <a:endParaRPr lang="fr-FR" sz="2400" b="1" dirty="0">
                  <a:solidFill>
                    <a:schemeClr val="accent6">
                      <a:lumMod val="50000"/>
                    </a:schemeClr>
                  </a:solidFill>
                </a:endParaRPr>
              </a:p>
            </p:txBody>
          </p:sp>
        </mc:Choice>
        <mc:Fallback xmlns="">
          <p:sp>
            <p:nvSpPr>
              <p:cNvPr id="37" name="ZoneTexte 36">
                <a:extLst>
                  <a:ext uri="{FF2B5EF4-FFF2-40B4-BE49-F238E27FC236}">
                    <a16:creationId xmlns:a16="http://schemas.microsoft.com/office/drawing/2014/main" xmlns=""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10466872" y="314544"/>
                <a:ext cx="971904" cy="518475"/>
              </a:xfrm>
              <a:prstGeom prst="rect">
                <a:avLst/>
              </a:prstGeom>
              <a:blipFill rotWithShape="0">
                <a:blip r:embed="rId11"/>
                <a:stretch>
                  <a:fillRect/>
                </a:stretch>
              </a:blipFill>
            </p:spPr>
            <p:txBody>
              <a:bodyPr/>
              <a:lstStyle/>
              <a:p>
                <a:r>
                  <a:rPr lang="fr-FR">
                    <a:noFill/>
                  </a:rPr>
                  <a:t> </a:t>
                </a:r>
              </a:p>
            </p:txBody>
          </p:sp>
        </mc:Fallback>
      </mc:AlternateContent>
      <p:sp>
        <p:nvSpPr>
          <p:cNvPr id="5" name="Multiplier 4"/>
          <p:cNvSpPr/>
          <p:nvPr/>
        </p:nvSpPr>
        <p:spPr>
          <a:xfrm>
            <a:off x="10343036" y="1025934"/>
            <a:ext cx="283643" cy="263423"/>
          </a:xfrm>
          <a:prstGeom prst="mathMultiply">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Multiplier 37"/>
          <p:cNvSpPr/>
          <p:nvPr/>
        </p:nvSpPr>
        <p:spPr>
          <a:xfrm>
            <a:off x="10338625" y="2901251"/>
            <a:ext cx="283643" cy="263423"/>
          </a:xfrm>
          <a:prstGeom prst="mathMultiply">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Multiplier 38"/>
          <p:cNvSpPr/>
          <p:nvPr/>
        </p:nvSpPr>
        <p:spPr>
          <a:xfrm>
            <a:off x="10332522" y="4489820"/>
            <a:ext cx="283643" cy="263423"/>
          </a:xfrm>
          <a:prstGeom prst="mathMultiply">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numéro de diapositive 21">
            <a:extLst>
              <a:ext uri="{FF2B5EF4-FFF2-40B4-BE49-F238E27FC236}">
                <a16:creationId xmlns:a16="http://schemas.microsoft.com/office/drawing/2014/main" id="{5A8AA898-FB20-42BE-AC5D-55C33D8E9D84}"/>
              </a:ext>
            </a:extLst>
          </p:cNvPr>
          <p:cNvSpPr>
            <a:spLocks noGrp="1"/>
          </p:cNvSpPr>
          <p:nvPr>
            <p:ph type="sldNum" sz="quarter" idx="12"/>
          </p:nvPr>
        </p:nvSpPr>
        <p:spPr/>
        <p:txBody>
          <a:bodyPr/>
          <a:lstStyle/>
          <a:p>
            <a:fld id="{DF67547A-2FB4-485E-9105-69E331CB21F3}" type="slidenum">
              <a:rPr lang="fr-FR" smtClean="0"/>
              <a:t>18</a:t>
            </a:fld>
            <a:endParaRPr lang="fr-FR"/>
          </a:p>
        </p:txBody>
      </p:sp>
    </p:spTree>
    <p:extLst>
      <p:ext uri="{BB962C8B-B14F-4D97-AF65-F5344CB8AC3E}">
        <p14:creationId xmlns:p14="http://schemas.microsoft.com/office/powerpoint/2010/main" val="410220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down)">
                                      <p:cBhvr>
                                        <p:cTn id="73" dur="580">
                                          <p:stCondLst>
                                            <p:cond delay="0"/>
                                          </p:stCondLst>
                                        </p:cTn>
                                        <p:tgtEl>
                                          <p:spTgt spid="14"/>
                                        </p:tgtEl>
                                      </p:cBhvr>
                                    </p:animEffect>
                                    <p:anim calcmode="lin" valueType="num">
                                      <p:cBhvr>
                                        <p:cTn id="7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9" dur="26">
                                          <p:stCondLst>
                                            <p:cond delay="650"/>
                                          </p:stCondLst>
                                        </p:cTn>
                                        <p:tgtEl>
                                          <p:spTgt spid="14"/>
                                        </p:tgtEl>
                                      </p:cBhvr>
                                      <p:to x="100000" y="60000"/>
                                    </p:animScale>
                                    <p:animScale>
                                      <p:cBhvr>
                                        <p:cTn id="80" dur="166" decel="50000">
                                          <p:stCondLst>
                                            <p:cond delay="676"/>
                                          </p:stCondLst>
                                        </p:cTn>
                                        <p:tgtEl>
                                          <p:spTgt spid="14"/>
                                        </p:tgtEl>
                                      </p:cBhvr>
                                      <p:to x="100000" y="100000"/>
                                    </p:animScale>
                                    <p:animScale>
                                      <p:cBhvr>
                                        <p:cTn id="81" dur="26">
                                          <p:stCondLst>
                                            <p:cond delay="1312"/>
                                          </p:stCondLst>
                                        </p:cTn>
                                        <p:tgtEl>
                                          <p:spTgt spid="14"/>
                                        </p:tgtEl>
                                      </p:cBhvr>
                                      <p:to x="100000" y="80000"/>
                                    </p:animScale>
                                    <p:animScale>
                                      <p:cBhvr>
                                        <p:cTn id="82" dur="166" decel="50000">
                                          <p:stCondLst>
                                            <p:cond delay="1338"/>
                                          </p:stCondLst>
                                        </p:cTn>
                                        <p:tgtEl>
                                          <p:spTgt spid="14"/>
                                        </p:tgtEl>
                                      </p:cBhvr>
                                      <p:to x="100000" y="100000"/>
                                    </p:animScale>
                                    <p:animScale>
                                      <p:cBhvr>
                                        <p:cTn id="83" dur="26">
                                          <p:stCondLst>
                                            <p:cond delay="1642"/>
                                          </p:stCondLst>
                                        </p:cTn>
                                        <p:tgtEl>
                                          <p:spTgt spid="14"/>
                                        </p:tgtEl>
                                      </p:cBhvr>
                                      <p:to x="100000" y="90000"/>
                                    </p:animScale>
                                    <p:animScale>
                                      <p:cBhvr>
                                        <p:cTn id="84" dur="166" decel="50000">
                                          <p:stCondLst>
                                            <p:cond delay="1668"/>
                                          </p:stCondLst>
                                        </p:cTn>
                                        <p:tgtEl>
                                          <p:spTgt spid="14"/>
                                        </p:tgtEl>
                                      </p:cBhvr>
                                      <p:to x="100000" y="100000"/>
                                    </p:animScale>
                                    <p:animScale>
                                      <p:cBhvr>
                                        <p:cTn id="85" dur="26">
                                          <p:stCondLst>
                                            <p:cond delay="1808"/>
                                          </p:stCondLst>
                                        </p:cTn>
                                        <p:tgtEl>
                                          <p:spTgt spid="14"/>
                                        </p:tgtEl>
                                      </p:cBhvr>
                                      <p:to x="100000" y="95000"/>
                                    </p:animScale>
                                    <p:animScale>
                                      <p:cBhvr>
                                        <p:cTn id="86" dur="166" decel="50000">
                                          <p:stCondLst>
                                            <p:cond delay="1834"/>
                                          </p:stCondLst>
                                        </p:cTn>
                                        <p:tgtEl>
                                          <p:spTgt spid="14"/>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barn(inVertical)">
                                      <p:cBhvr>
                                        <p:cTn id="91" dur="5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1"/>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fade">
                                      <p:cBhvr>
                                        <p:cTn id="100" dur="500"/>
                                        <p:tgtEl>
                                          <p:spTgt spid="12"/>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10" grpId="0"/>
      <p:bldP spid="11" grpId="0"/>
      <p:bldP spid="12" grpId="0"/>
      <p:bldP spid="15" grpId="0"/>
      <p:bldP spid="16" grpId="0"/>
      <p:bldP spid="19" grpId="0"/>
      <p:bldP spid="20" grpId="0"/>
      <p:bldP spid="33" grpId="0"/>
      <p:bldP spid="35" grpId="0"/>
      <p:bldP spid="37" grpId="0"/>
      <p:bldP spid="5" grpId="0" animBg="1"/>
      <p:bldP spid="38"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4CF4B5-C268-40AA-B49A-3F610DBFD554}"/>
              </a:ext>
            </a:extLst>
          </p:cNvPr>
          <p:cNvSpPr>
            <a:spLocks noGrp="1"/>
          </p:cNvSpPr>
          <p:nvPr>
            <p:ph type="title"/>
          </p:nvPr>
        </p:nvSpPr>
        <p:spPr>
          <a:xfrm>
            <a:off x="266330" y="365126"/>
            <a:ext cx="11407806" cy="833360"/>
          </a:xfrm>
        </p:spPr>
        <p:txBody>
          <a:bodyPr/>
          <a:lstStyle/>
          <a:p>
            <a:r>
              <a:rPr lang="fr-FR" dirty="0"/>
              <a:t>Comment déterminer l’axe central d’un torseur ?</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03A1E675-E472-4036-A5D6-32CE06D2D0AC}"/>
                  </a:ext>
                </a:extLst>
              </p:cNvPr>
              <p:cNvSpPr>
                <a:spLocks noGrp="1"/>
              </p:cNvSpPr>
              <p:nvPr>
                <p:ph idx="1"/>
              </p:nvPr>
            </p:nvSpPr>
            <p:spPr>
              <a:xfrm>
                <a:off x="712433" y="1512055"/>
                <a:ext cx="10515600" cy="4530725"/>
              </a:xfrm>
            </p:spPr>
            <p:txBody>
              <a:bodyPr/>
              <a:lstStyle/>
              <a:p>
                <a:r>
                  <a:rPr lang="fr-FR" dirty="0"/>
                  <a:t> On connait la résultante du torseur : </a:t>
                </a:r>
                <a14:m>
                  <m:oMath xmlns:m="http://schemas.openxmlformats.org/officeDocument/2006/math">
                    <m:acc>
                      <m:accPr>
                        <m:chr m:val="⃗"/>
                        <m:ctrlPr>
                          <a:rPr lang="fr-FR" i="1">
                            <a:latin typeface="Cambria Math" panose="02040503050406030204" pitchFamily="18" charset="0"/>
                            <a:ea typeface="Cambria Math" panose="02040503050406030204" pitchFamily="18" charset="0"/>
                          </a:rPr>
                        </m:ctrlPr>
                      </m:accPr>
                      <m:e>
                        <m:r>
                          <a:rPr lang="fr-FR" i="1">
                            <a:latin typeface="Cambria Math" panose="02040503050406030204" pitchFamily="18" charset="0"/>
                            <a:ea typeface="Cambria Math" panose="02040503050406030204" pitchFamily="18" charset="0"/>
                          </a:rPr>
                          <m:t>𝑅</m:t>
                        </m:r>
                      </m:e>
                    </m:acc>
                  </m:oMath>
                </a14:m>
                <a:endParaRPr lang="fr-FR" dirty="0"/>
              </a:p>
              <a:p>
                <a:r>
                  <a:rPr lang="fr-FR" dirty="0"/>
                  <a:t>On connait le moment en un point quelconque A : </a:t>
                </a:r>
                <a14:m>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i="1">
                            <a:latin typeface="Cambria Math" panose="02040503050406030204" pitchFamily="18" charset="0"/>
                          </a:rPr>
                          <m:t>𝐴</m:t>
                        </m:r>
                        <m:r>
                          <a:rPr lang="fr-FR" i="1">
                            <a:latin typeface="Cambria Math" panose="02040503050406030204" pitchFamily="18" charset="0"/>
                          </a:rPr>
                          <m:t>)</m:t>
                        </m:r>
                      </m:e>
                    </m:acc>
                  </m:oMath>
                </a14:m>
                <a:r>
                  <a:rPr lang="fr-FR" dirty="0"/>
                  <a:t> </a:t>
                </a:r>
              </a:p>
              <a:p>
                <a:r>
                  <a:rPr lang="fr-FR" dirty="0"/>
                  <a:t> Un point C de l’axe central est déterminé ainsi :</a:t>
                </a:r>
              </a:p>
              <a:p>
                <a:pPr marL="0" indent="0" algn="ctr">
                  <a:buNone/>
                </a:pPr>
                <a14:m>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panose="02040503050406030204" pitchFamily="18" charset="0"/>
                          </a:rPr>
                          <m:t>𝐴𝐶</m:t>
                        </m:r>
                      </m:e>
                    </m:acc>
                    <m:r>
                      <a:rPr lang="fr-FR" b="0" i="1" smtClean="0">
                        <a:latin typeface="Cambria Math" panose="02040503050406030204" pitchFamily="18" charset="0"/>
                      </a:rPr>
                      <m:t>=</m:t>
                    </m:r>
                    <m:f>
                      <m:fPr>
                        <m:ctrlPr>
                          <a:rPr lang="fr-FR" b="0" i="1" smtClean="0">
                            <a:latin typeface="Cambria Math" panose="02040503050406030204" pitchFamily="18" charset="0"/>
                          </a:rPr>
                        </m:ctrlPr>
                      </m:fPr>
                      <m:num>
                        <m:acc>
                          <m:accPr>
                            <m:chr m:val="⃗"/>
                            <m:ctrlPr>
                              <a:rPr lang="fr-FR" i="1">
                                <a:latin typeface="Cambria Math" panose="02040503050406030204" pitchFamily="18" charset="0"/>
                                <a:ea typeface="Cambria Math" panose="02040503050406030204" pitchFamily="18" charset="0"/>
                              </a:rPr>
                            </m:ctrlPr>
                          </m:accPr>
                          <m:e>
                            <m:r>
                              <a:rPr lang="fr-FR" i="1">
                                <a:latin typeface="Cambria Math" panose="02040503050406030204" pitchFamily="18" charset="0"/>
                                <a:ea typeface="Cambria Math" panose="02040503050406030204" pitchFamily="18" charset="0"/>
                              </a:rPr>
                              <m:t>𝑅</m:t>
                            </m:r>
                          </m:e>
                        </m:acc>
                        <m:r>
                          <a:rPr lang="fr-FR" i="1" smtClean="0">
                            <a:latin typeface="Cambria Math" panose="02040503050406030204" pitchFamily="18" charset="0"/>
                            <a:ea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i="1">
                                <a:latin typeface="Cambria Math" panose="02040503050406030204" pitchFamily="18" charset="0"/>
                              </a:rPr>
                              <m:t>𝐴</m:t>
                            </m:r>
                            <m:r>
                              <a:rPr lang="fr-FR" i="1">
                                <a:latin typeface="Cambria Math" panose="02040503050406030204" pitchFamily="18" charset="0"/>
                              </a:rPr>
                              <m:t>)</m:t>
                            </m:r>
                          </m:e>
                        </m:acc>
                        <m:r>
                          <m:rPr>
                            <m:nor/>
                          </m:rPr>
                          <a:rPr lang="fr-FR" dirty="0"/>
                          <m:t>  </m:t>
                        </m:r>
                      </m:num>
                      <m:den>
                        <m:acc>
                          <m:accPr>
                            <m:chr m:val="⃗"/>
                            <m:ctrlPr>
                              <a:rPr lang="fr-FR" i="1">
                                <a:latin typeface="Cambria Math" panose="02040503050406030204" pitchFamily="18" charset="0"/>
                                <a:ea typeface="Cambria Math" panose="02040503050406030204" pitchFamily="18" charset="0"/>
                              </a:rPr>
                            </m:ctrlPr>
                          </m:accPr>
                          <m:e>
                            <m:r>
                              <a:rPr lang="fr-FR" i="1">
                                <a:latin typeface="Cambria Math" panose="02040503050406030204" pitchFamily="18" charset="0"/>
                                <a:ea typeface="Cambria Math" panose="02040503050406030204" pitchFamily="18" charset="0"/>
                              </a:rPr>
                              <m:t>𝑅</m:t>
                            </m:r>
                          </m:e>
                        </m:acc>
                        <m:r>
                          <a:rPr lang="fr-FR" b="0" i="1" smtClean="0">
                            <a:latin typeface="Cambria Math" panose="02040503050406030204" pitchFamily="18" charset="0"/>
                            <a:ea typeface="Cambria Math" panose="02040503050406030204" pitchFamily="18" charset="0"/>
                          </a:rPr>
                          <m:t>²</m:t>
                        </m:r>
                      </m:den>
                    </m:f>
                  </m:oMath>
                </a14:m>
                <a:r>
                  <a:rPr lang="fr-FR" dirty="0"/>
                  <a:t>     (se démontre assez facilement)</a:t>
                </a:r>
              </a:p>
              <a:p>
                <a:r>
                  <a:rPr lang="fr-FR" dirty="0"/>
                  <a:t>La direction de l’axe est </a:t>
                </a:r>
                <a:r>
                  <a:rPr lang="fr-FR" u="sng" dirty="0"/>
                  <a:t>par définition</a:t>
                </a:r>
                <a:r>
                  <a:rPr lang="fr-FR" dirty="0"/>
                  <a:t> </a:t>
                </a:r>
                <a14:m>
                  <m:oMath xmlns:m="http://schemas.openxmlformats.org/officeDocument/2006/math">
                    <m:acc>
                      <m:accPr>
                        <m:chr m:val="⃗"/>
                        <m:ctrlPr>
                          <a:rPr lang="fr-FR" i="1">
                            <a:latin typeface="Cambria Math" panose="02040503050406030204" pitchFamily="18" charset="0"/>
                            <a:ea typeface="Cambria Math" panose="02040503050406030204" pitchFamily="18" charset="0"/>
                          </a:rPr>
                        </m:ctrlPr>
                      </m:accPr>
                      <m:e>
                        <m:r>
                          <a:rPr lang="fr-FR" i="1">
                            <a:latin typeface="Cambria Math" panose="02040503050406030204" pitchFamily="18" charset="0"/>
                            <a:ea typeface="Cambria Math" panose="02040503050406030204" pitchFamily="18" charset="0"/>
                          </a:rPr>
                          <m:t>𝑅</m:t>
                        </m:r>
                      </m:e>
                    </m:acc>
                  </m:oMath>
                </a14:m>
                <a:r>
                  <a:rPr lang="fr-FR" dirty="0"/>
                  <a:t> !</a:t>
                </a:r>
              </a:p>
              <a:p>
                <a:endParaRPr lang="fr-FR" dirty="0"/>
              </a:p>
              <a:p>
                <a:r>
                  <a:rPr lang="fr-FR" dirty="0"/>
                  <a:t>Et pour avoir le moment central ? </a:t>
                </a:r>
                <a14:m>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b="0" i="1" smtClean="0">
                            <a:latin typeface="Cambria Math" panose="02040503050406030204" pitchFamily="18" charset="0"/>
                          </a:rPr>
                          <m:t>𝐶</m:t>
                        </m:r>
                        <m:r>
                          <a:rPr lang="fr-FR" i="1">
                            <a:latin typeface="Cambria Math" panose="02040503050406030204" pitchFamily="18" charset="0"/>
                          </a:rPr>
                          <m:t>)</m:t>
                        </m:r>
                      </m:e>
                    </m:acc>
                  </m:oMath>
                </a14:m>
                <a:r>
                  <a:rPr lang="fr-FR" dirty="0"/>
                  <a:t>=…   facile ! </a:t>
                </a:r>
              </a:p>
            </p:txBody>
          </p:sp>
        </mc:Choice>
        <mc:Fallback xmlns="">
          <p:sp>
            <p:nvSpPr>
              <p:cNvPr id="3" name="Espace réservé du contenu 2">
                <a:extLst>
                  <a:ext uri="{FF2B5EF4-FFF2-40B4-BE49-F238E27FC236}">
                    <a16:creationId xmlns:a16="http://schemas.microsoft.com/office/drawing/2014/main" id="{03A1E675-E472-4036-A5D6-32CE06D2D0AC}"/>
                  </a:ext>
                </a:extLst>
              </p:cNvPr>
              <p:cNvSpPr>
                <a:spLocks noGrp="1" noRot="1" noChangeAspect="1" noMove="1" noResize="1" noEditPoints="1" noAdjustHandles="1" noChangeArrowheads="1" noChangeShapeType="1" noTextEdit="1"/>
              </p:cNvSpPr>
              <p:nvPr>
                <p:ph idx="1"/>
              </p:nvPr>
            </p:nvSpPr>
            <p:spPr>
              <a:xfrm>
                <a:off x="712433" y="1512055"/>
                <a:ext cx="10515600" cy="4530725"/>
              </a:xfrm>
              <a:blipFill>
                <a:blip r:embed="rId2"/>
                <a:stretch>
                  <a:fillRect l="-1043" t="-1077"/>
                </a:stretch>
              </a:blipFill>
            </p:spPr>
            <p:txBody>
              <a:bodyPr/>
              <a:lstStyle/>
              <a:p>
                <a:r>
                  <a:rPr lang="fr-FR">
                    <a:noFill/>
                  </a:rPr>
                  <a:t> </a:t>
                </a:r>
              </a:p>
            </p:txBody>
          </p:sp>
        </mc:Fallback>
      </mc:AlternateContent>
      <p:sp>
        <p:nvSpPr>
          <p:cNvPr id="4" name="Espace réservé du numéro de diapositive 3">
            <a:extLst>
              <a:ext uri="{FF2B5EF4-FFF2-40B4-BE49-F238E27FC236}">
                <a16:creationId xmlns:a16="http://schemas.microsoft.com/office/drawing/2014/main" id="{A2F78EC3-EAF7-497A-BFCD-1EAC208D9A62}"/>
              </a:ext>
            </a:extLst>
          </p:cNvPr>
          <p:cNvSpPr>
            <a:spLocks noGrp="1"/>
          </p:cNvSpPr>
          <p:nvPr>
            <p:ph type="sldNum" sz="quarter" idx="12"/>
          </p:nvPr>
        </p:nvSpPr>
        <p:spPr/>
        <p:txBody>
          <a:bodyPr/>
          <a:lstStyle/>
          <a:p>
            <a:fld id="{DF67547A-2FB4-485E-9105-69E331CB21F3}" type="slidenum">
              <a:rPr lang="fr-FR" smtClean="0"/>
              <a:t>19</a:t>
            </a:fld>
            <a:endParaRPr lang="fr-FR"/>
          </a:p>
        </p:txBody>
      </p:sp>
    </p:spTree>
    <p:extLst>
      <p:ext uri="{BB962C8B-B14F-4D97-AF65-F5344CB8AC3E}">
        <p14:creationId xmlns:p14="http://schemas.microsoft.com/office/powerpoint/2010/main" val="304917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47287E-D112-4002-8EE5-C17145BD8B35}"/>
              </a:ext>
            </a:extLst>
          </p:cNvPr>
          <p:cNvSpPr>
            <a:spLocks noGrp="1"/>
          </p:cNvSpPr>
          <p:nvPr>
            <p:ph type="title"/>
          </p:nvPr>
        </p:nvSpPr>
        <p:spPr>
          <a:xfrm>
            <a:off x="4679579" y="-193183"/>
            <a:ext cx="1542143" cy="931412"/>
          </a:xfrm>
        </p:spPr>
        <p:txBody>
          <a:bodyPr/>
          <a:lstStyle/>
          <a:p>
            <a:r>
              <a:rPr lang="fr-FR" dirty="0"/>
              <a:t>Plan</a:t>
            </a:r>
          </a:p>
        </p:txBody>
      </p:sp>
      <p:sp>
        <p:nvSpPr>
          <p:cNvPr id="3" name="Espace réservé du contenu 2">
            <a:extLst>
              <a:ext uri="{FF2B5EF4-FFF2-40B4-BE49-F238E27FC236}">
                <a16:creationId xmlns:a16="http://schemas.microsoft.com/office/drawing/2014/main" id="{EC444486-4097-476A-ABA9-3EE46903DC6D}"/>
              </a:ext>
            </a:extLst>
          </p:cNvPr>
          <p:cNvSpPr>
            <a:spLocks noGrp="1"/>
          </p:cNvSpPr>
          <p:nvPr>
            <p:ph idx="1"/>
          </p:nvPr>
        </p:nvSpPr>
        <p:spPr>
          <a:xfrm>
            <a:off x="329765" y="637599"/>
            <a:ext cx="11532470" cy="5901313"/>
          </a:xfrm>
        </p:spPr>
        <p:txBody>
          <a:bodyPr>
            <a:noAutofit/>
          </a:bodyPr>
          <a:lstStyle/>
          <a:p>
            <a:pPr marL="0" indent="0">
              <a:buNone/>
            </a:pPr>
            <a:r>
              <a:rPr lang="fr-FR" sz="2600" b="1" dirty="0"/>
              <a:t>Rappel : produit vectoriel</a:t>
            </a:r>
          </a:p>
          <a:p>
            <a:pPr marL="0" indent="0">
              <a:buNone/>
            </a:pPr>
            <a:r>
              <a:rPr lang="fr-FR" sz="2600" b="1" dirty="0"/>
              <a:t>Préambule : champ de vecteurs</a:t>
            </a:r>
          </a:p>
          <a:p>
            <a:pPr marL="0" indent="0">
              <a:buNone/>
            </a:pPr>
            <a:r>
              <a:rPr lang="fr-FR" sz="2600" b="1" dirty="0"/>
              <a:t>Définition d’un torseur/propriétés/éléments constitutifs</a:t>
            </a:r>
          </a:p>
          <a:p>
            <a:pPr>
              <a:buFontTx/>
              <a:buChar char="-"/>
            </a:pPr>
            <a:r>
              <a:rPr lang="fr-FR" sz="2600" dirty="0"/>
              <a:t>Définition</a:t>
            </a:r>
          </a:p>
          <a:p>
            <a:pPr>
              <a:buFontTx/>
              <a:buChar char="-"/>
            </a:pPr>
            <a:r>
              <a:rPr lang="fr-FR" sz="2600" dirty="0"/>
              <a:t>Illustration et explication</a:t>
            </a:r>
          </a:p>
          <a:p>
            <a:pPr>
              <a:buFontTx/>
              <a:buChar char="-"/>
            </a:pPr>
            <a:r>
              <a:rPr lang="fr-FR" sz="2600" dirty="0"/>
              <a:t>L’axe central</a:t>
            </a:r>
          </a:p>
          <a:p>
            <a:pPr>
              <a:buFontTx/>
              <a:buChar char="-"/>
            </a:pPr>
            <a:r>
              <a:rPr lang="fr-FR" sz="2600" dirty="0" err="1"/>
              <a:t>Equiprojectivité</a:t>
            </a:r>
            <a:endParaRPr lang="fr-FR" sz="2600" dirty="0"/>
          </a:p>
          <a:p>
            <a:pPr>
              <a:buFontTx/>
              <a:buChar char="-"/>
            </a:pPr>
            <a:r>
              <a:rPr lang="fr-FR" sz="2600" dirty="0"/>
              <a:t>Les deux invariants d’un torseur</a:t>
            </a:r>
          </a:p>
          <a:p>
            <a:pPr marL="0" indent="0">
              <a:buNone/>
            </a:pPr>
            <a:r>
              <a:rPr lang="fr-FR" sz="2600" b="1" dirty="0"/>
              <a:t>Représentation et manipulation pratique d’un torseur : les éléments de réduction</a:t>
            </a:r>
          </a:p>
          <a:p>
            <a:pPr marL="0" indent="0">
              <a:buNone/>
            </a:pPr>
            <a:r>
              <a:rPr lang="fr-FR" sz="2600" b="1" dirty="0"/>
              <a:t>Opération sur les torseurs : Somme, produit externe, produit interne</a:t>
            </a:r>
          </a:p>
          <a:p>
            <a:pPr marL="0" indent="0">
              <a:buNone/>
            </a:pPr>
            <a:r>
              <a:rPr lang="fr-FR" sz="2600" b="1" dirty="0"/>
              <a:t>Les trois torseurs particuliers</a:t>
            </a:r>
          </a:p>
        </p:txBody>
      </p:sp>
      <p:sp>
        <p:nvSpPr>
          <p:cNvPr id="5" name="Espace réservé du numéro de diapositive 4">
            <a:extLst>
              <a:ext uri="{FF2B5EF4-FFF2-40B4-BE49-F238E27FC236}">
                <a16:creationId xmlns:a16="http://schemas.microsoft.com/office/drawing/2014/main" id="{2687B70D-1F22-485A-A180-7491873CB238}"/>
              </a:ext>
            </a:extLst>
          </p:cNvPr>
          <p:cNvSpPr>
            <a:spLocks noGrp="1"/>
          </p:cNvSpPr>
          <p:nvPr>
            <p:ph type="sldNum" sz="quarter" idx="12"/>
          </p:nvPr>
        </p:nvSpPr>
        <p:spPr/>
        <p:txBody>
          <a:bodyPr/>
          <a:lstStyle/>
          <a:p>
            <a:fld id="{DF67547A-2FB4-485E-9105-69E331CB21F3}" type="slidenum">
              <a:rPr lang="fr-FR" smtClean="0"/>
              <a:t>2</a:t>
            </a:fld>
            <a:endParaRPr lang="fr-FR"/>
          </a:p>
        </p:txBody>
      </p:sp>
    </p:spTree>
    <p:extLst>
      <p:ext uri="{BB962C8B-B14F-4D97-AF65-F5344CB8AC3E}">
        <p14:creationId xmlns:p14="http://schemas.microsoft.com/office/powerpoint/2010/main" val="3139828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2143" y="0"/>
            <a:ext cx="12017828" cy="931412"/>
          </a:xfrm>
        </p:spPr>
        <p:txBody>
          <a:bodyPr>
            <a:normAutofit fontScale="90000"/>
          </a:bodyPr>
          <a:lstStyle/>
          <a:p>
            <a:r>
              <a:rPr lang="fr-FR" dirty="0" err="1"/>
              <a:t>Equiprojectivité</a:t>
            </a:r>
            <a:r>
              <a:rPr lang="fr-FR" dirty="0"/>
              <a:t> des vecteurs moments d’un torseur {T}</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163286" y="1142212"/>
                <a:ext cx="11756571" cy="4942065"/>
              </a:xfrm>
            </p:spPr>
            <p:txBody>
              <a:bodyPr>
                <a:normAutofit/>
              </a:bodyPr>
              <a:lstStyle/>
              <a:p>
                <a:pPr marL="0" indent="0">
                  <a:buNone/>
                </a:pPr>
                <a:r>
                  <a:rPr lang="fr-FR" sz="3600" dirty="0"/>
                  <a:t>Ecrivons la relation entre deux moments d’un même torseur :</a:t>
                </a:r>
              </a:p>
              <a:p>
                <a:pPr marL="0" indent="0">
                  <a:buNone/>
                </a:pPr>
                <a14:m>
                  <m:oMathPara xmlns:m="http://schemas.openxmlformats.org/officeDocument/2006/math">
                    <m:oMathParaPr>
                      <m:jc m:val="centerGroup"/>
                    </m:oMathParaPr>
                    <m:oMath xmlns:m="http://schemas.openxmlformats.org/officeDocument/2006/math">
                      <m:acc>
                        <m:accPr>
                          <m:chr m:val="⃗"/>
                          <m:ctrlPr>
                            <a:rPr lang="fr-FR" sz="3600" i="1">
                              <a:latin typeface="Cambria Math" panose="02040503050406030204" pitchFamily="18" charset="0"/>
                            </a:rPr>
                          </m:ctrlPr>
                        </m:accPr>
                        <m:e>
                          <m:r>
                            <a:rPr lang="fr-FR" sz="3600" i="1">
                              <a:latin typeface="Cambria Math" panose="02040503050406030204" pitchFamily="18" charset="0"/>
                            </a:rPr>
                            <m:t>𝑀</m:t>
                          </m:r>
                          <m:d>
                            <m:dPr>
                              <m:ctrlPr>
                                <a:rPr lang="fr-FR" sz="3600" i="1">
                                  <a:latin typeface="Cambria Math" panose="02040503050406030204" pitchFamily="18" charset="0"/>
                                </a:rPr>
                              </m:ctrlPr>
                            </m:dPr>
                            <m:e>
                              <m:r>
                                <a:rPr lang="fr-FR" sz="3600" i="1">
                                  <a:latin typeface="Cambria Math" panose="02040503050406030204" pitchFamily="18" charset="0"/>
                                </a:rPr>
                                <m:t>𝐵</m:t>
                              </m:r>
                            </m:e>
                          </m:d>
                        </m:e>
                      </m:acc>
                      <m:r>
                        <a:rPr lang="fr-FR" sz="3600" i="1">
                          <a:latin typeface="Cambria Math" panose="02040503050406030204" pitchFamily="18" charset="0"/>
                        </a:rPr>
                        <m:t>=</m:t>
                      </m:r>
                      <m:acc>
                        <m:accPr>
                          <m:chr m:val="⃗"/>
                          <m:ctrlPr>
                            <a:rPr lang="fr-FR" sz="3600" i="1">
                              <a:latin typeface="Cambria Math" panose="02040503050406030204" pitchFamily="18" charset="0"/>
                            </a:rPr>
                          </m:ctrlPr>
                        </m:accPr>
                        <m:e>
                          <m:r>
                            <a:rPr lang="fr-FR" sz="3600" i="1">
                              <a:latin typeface="Cambria Math" panose="02040503050406030204" pitchFamily="18" charset="0"/>
                            </a:rPr>
                            <m:t>𝑀</m:t>
                          </m:r>
                          <m:d>
                            <m:dPr>
                              <m:ctrlPr>
                                <a:rPr lang="fr-FR" sz="3600" i="1">
                                  <a:latin typeface="Cambria Math" panose="02040503050406030204" pitchFamily="18" charset="0"/>
                                </a:rPr>
                              </m:ctrlPr>
                            </m:dPr>
                            <m:e>
                              <m:r>
                                <a:rPr lang="fr-FR" sz="3600" i="1">
                                  <a:latin typeface="Cambria Math" panose="02040503050406030204" pitchFamily="18" charset="0"/>
                                </a:rPr>
                                <m:t>𝐴</m:t>
                              </m:r>
                            </m:e>
                          </m:d>
                        </m:e>
                      </m:acc>
                      <m:r>
                        <a:rPr lang="fr-FR" sz="3600" i="1">
                          <a:latin typeface="Cambria Math" panose="02040503050406030204" pitchFamily="18" charset="0"/>
                        </a:rPr>
                        <m:t>+</m:t>
                      </m:r>
                      <m:acc>
                        <m:accPr>
                          <m:chr m:val="⃗"/>
                          <m:ctrlPr>
                            <a:rPr lang="fr-FR" sz="3600" i="1">
                              <a:latin typeface="Cambria Math" panose="02040503050406030204" pitchFamily="18" charset="0"/>
                              <a:ea typeface="Cambria Math" panose="02040503050406030204" pitchFamily="18" charset="0"/>
                            </a:rPr>
                          </m:ctrlPr>
                        </m:accPr>
                        <m:e>
                          <m:r>
                            <a:rPr lang="fr-FR" sz="3600" i="1">
                              <a:latin typeface="Cambria Math" panose="02040503050406030204" pitchFamily="18" charset="0"/>
                              <a:ea typeface="Cambria Math" panose="02040503050406030204" pitchFamily="18" charset="0"/>
                            </a:rPr>
                            <m:t>𝑅</m:t>
                          </m:r>
                        </m:e>
                      </m:acc>
                      <m:r>
                        <a:rPr lang="fr-FR" sz="3600" i="1">
                          <a:latin typeface="Cambria Math" panose="02040503050406030204" pitchFamily="18" charset="0"/>
                          <a:ea typeface="Cambria Math" panose="02040503050406030204" pitchFamily="18" charset="0"/>
                        </a:rPr>
                        <m:t>∧</m:t>
                      </m:r>
                      <m:acc>
                        <m:accPr>
                          <m:chr m:val="⃗"/>
                          <m:ctrlPr>
                            <a:rPr lang="fr-FR" sz="3600" i="1">
                              <a:latin typeface="Cambria Math" panose="02040503050406030204" pitchFamily="18" charset="0"/>
                            </a:rPr>
                          </m:ctrlPr>
                        </m:accPr>
                        <m:e>
                          <m:r>
                            <a:rPr lang="fr-FR" sz="3600" i="1">
                              <a:latin typeface="Cambria Math" panose="02040503050406030204" pitchFamily="18" charset="0"/>
                            </a:rPr>
                            <m:t>𝐴𝐵</m:t>
                          </m:r>
                        </m:e>
                      </m:acc>
                    </m:oMath>
                  </m:oMathPara>
                </a14:m>
                <a:endParaRPr lang="fr-FR" sz="3600" dirty="0"/>
              </a:p>
              <a:p>
                <a:pPr marL="0" indent="0">
                  <a:buNone/>
                </a:pPr>
                <a:r>
                  <a:rPr lang="fr-FR" sz="3600" dirty="0"/>
                  <a:t>Appliquons le produit scalaire avec le vecteur </a:t>
                </a:r>
                <a14:m>
                  <m:oMath xmlns:m="http://schemas.openxmlformats.org/officeDocument/2006/math">
                    <m:acc>
                      <m:accPr>
                        <m:chr m:val="⃗"/>
                        <m:ctrlPr>
                          <a:rPr lang="fr-FR" sz="3600" i="1">
                            <a:latin typeface="Cambria Math" panose="02040503050406030204" pitchFamily="18" charset="0"/>
                          </a:rPr>
                        </m:ctrlPr>
                      </m:accPr>
                      <m:e>
                        <m:r>
                          <a:rPr lang="fr-FR" sz="3600" i="1">
                            <a:latin typeface="Cambria Math" panose="02040503050406030204" pitchFamily="18" charset="0"/>
                          </a:rPr>
                          <m:t>𝐴𝐵</m:t>
                        </m:r>
                      </m:e>
                    </m:acc>
                  </m:oMath>
                </a14:m>
                <a:r>
                  <a:rPr lang="fr-FR" sz="3600" dirty="0"/>
                  <a:t> :</a:t>
                </a:r>
              </a:p>
              <a:p>
                <a:pPr marL="0" indent="0">
                  <a:buNone/>
                </a:pPr>
                <a14:m>
                  <m:oMath xmlns:m="http://schemas.openxmlformats.org/officeDocument/2006/math">
                    <m:acc>
                      <m:accPr>
                        <m:chr m:val="⃗"/>
                        <m:ctrlPr>
                          <a:rPr lang="fr-FR" sz="3600" i="1">
                            <a:latin typeface="Cambria Math" panose="02040503050406030204" pitchFamily="18" charset="0"/>
                          </a:rPr>
                        </m:ctrlPr>
                      </m:accPr>
                      <m:e>
                        <m:r>
                          <a:rPr lang="fr-FR" sz="3600" i="1">
                            <a:latin typeface="Cambria Math" panose="02040503050406030204" pitchFamily="18" charset="0"/>
                          </a:rPr>
                          <m:t>𝑀</m:t>
                        </m:r>
                        <m:d>
                          <m:dPr>
                            <m:ctrlPr>
                              <a:rPr lang="fr-FR" sz="3600" i="1">
                                <a:latin typeface="Cambria Math" panose="02040503050406030204" pitchFamily="18" charset="0"/>
                              </a:rPr>
                            </m:ctrlPr>
                          </m:dPr>
                          <m:e>
                            <m:r>
                              <a:rPr lang="fr-FR" sz="3600" i="1">
                                <a:latin typeface="Cambria Math" panose="02040503050406030204" pitchFamily="18" charset="0"/>
                              </a:rPr>
                              <m:t>𝐵</m:t>
                            </m:r>
                          </m:e>
                        </m:d>
                      </m:e>
                    </m:acc>
                    <m:r>
                      <a:rPr lang="fr-FR" sz="3600" b="0" i="1" smtClean="0">
                        <a:latin typeface="Cambria Math" panose="02040503050406030204" pitchFamily="18" charset="0"/>
                      </a:rPr>
                      <m:t>.</m:t>
                    </m:r>
                    <m:acc>
                      <m:accPr>
                        <m:chr m:val="⃗"/>
                        <m:ctrlPr>
                          <a:rPr lang="fr-FR" sz="3600" i="1">
                            <a:latin typeface="Cambria Math" panose="02040503050406030204" pitchFamily="18" charset="0"/>
                          </a:rPr>
                        </m:ctrlPr>
                      </m:accPr>
                      <m:e>
                        <m:r>
                          <a:rPr lang="fr-FR" sz="3600" i="1">
                            <a:latin typeface="Cambria Math" panose="02040503050406030204" pitchFamily="18" charset="0"/>
                          </a:rPr>
                          <m:t>𝐴𝐵</m:t>
                        </m:r>
                      </m:e>
                    </m:acc>
                    <m:r>
                      <a:rPr lang="fr-FR" sz="3600" i="1">
                        <a:latin typeface="Cambria Math" panose="02040503050406030204" pitchFamily="18" charset="0"/>
                      </a:rPr>
                      <m:t>=</m:t>
                    </m:r>
                    <m:acc>
                      <m:accPr>
                        <m:chr m:val="⃗"/>
                        <m:ctrlPr>
                          <a:rPr lang="fr-FR" sz="3600" i="1">
                            <a:latin typeface="Cambria Math" panose="02040503050406030204" pitchFamily="18" charset="0"/>
                          </a:rPr>
                        </m:ctrlPr>
                      </m:accPr>
                      <m:e>
                        <m:r>
                          <a:rPr lang="fr-FR" sz="3600" i="1">
                            <a:latin typeface="Cambria Math" panose="02040503050406030204" pitchFamily="18" charset="0"/>
                          </a:rPr>
                          <m:t>𝑀</m:t>
                        </m:r>
                        <m:d>
                          <m:dPr>
                            <m:ctrlPr>
                              <a:rPr lang="fr-FR" sz="3600" i="1">
                                <a:latin typeface="Cambria Math" panose="02040503050406030204" pitchFamily="18" charset="0"/>
                              </a:rPr>
                            </m:ctrlPr>
                          </m:dPr>
                          <m:e>
                            <m:r>
                              <a:rPr lang="fr-FR" sz="3600" i="1">
                                <a:latin typeface="Cambria Math" panose="02040503050406030204" pitchFamily="18" charset="0"/>
                              </a:rPr>
                              <m:t>𝐴</m:t>
                            </m:r>
                          </m:e>
                        </m:d>
                      </m:e>
                    </m:acc>
                    <m:r>
                      <a:rPr lang="fr-FR" sz="3600" b="0" i="1" smtClean="0">
                        <a:latin typeface="Cambria Math" panose="02040503050406030204" pitchFamily="18" charset="0"/>
                      </a:rPr>
                      <m:t>.</m:t>
                    </m:r>
                    <m:acc>
                      <m:accPr>
                        <m:chr m:val="⃗"/>
                        <m:ctrlPr>
                          <a:rPr lang="fr-FR" sz="3600" i="1">
                            <a:latin typeface="Cambria Math" panose="02040503050406030204" pitchFamily="18" charset="0"/>
                          </a:rPr>
                        </m:ctrlPr>
                      </m:accPr>
                      <m:e>
                        <m:r>
                          <a:rPr lang="fr-FR" sz="3600" i="1">
                            <a:latin typeface="Cambria Math" panose="02040503050406030204" pitchFamily="18" charset="0"/>
                          </a:rPr>
                          <m:t>𝐴𝐵</m:t>
                        </m:r>
                      </m:e>
                    </m:acc>
                    <m:r>
                      <a:rPr lang="fr-FR" sz="3600" i="1">
                        <a:latin typeface="Cambria Math" panose="02040503050406030204" pitchFamily="18" charset="0"/>
                      </a:rPr>
                      <m:t>+</m:t>
                    </m:r>
                    <m:r>
                      <a:rPr lang="fr-FR" sz="3600" b="0" i="1" smtClean="0">
                        <a:latin typeface="Cambria Math" panose="02040503050406030204" pitchFamily="18" charset="0"/>
                      </a:rPr>
                      <m:t>(</m:t>
                    </m:r>
                    <m:acc>
                      <m:accPr>
                        <m:chr m:val="⃗"/>
                        <m:ctrlPr>
                          <a:rPr lang="fr-FR" sz="3600" i="1">
                            <a:latin typeface="Cambria Math" panose="02040503050406030204" pitchFamily="18" charset="0"/>
                            <a:ea typeface="Cambria Math" panose="02040503050406030204" pitchFamily="18" charset="0"/>
                          </a:rPr>
                        </m:ctrlPr>
                      </m:accPr>
                      <m:e>
                        <m:r>
                          <a:rPr lang="fr-FR" sz="3600" i="1">
                            <a:latin typeface="Cambria Math" panose="02040503050406030204" pitchFamily="18" charset="0"/>
                            <a:ea typeface="Cambria Math" panose="02040503050406030204" pitchFamily="18" charset="0"/>
                          </a:rPr>
                          <m:t>𝑅</m:t>
                        </m:r>
                      </m:e>
                    </m:acc>
                    <m:r>
                      <a:rPr lang="fr-FR" sz="3600" i="1">
                        <a:latin typeface="Cambria Math" panose="02040503050406030204" pitchFamily="18" charset="0"/>
                        <a:ea typeface="Cambria Math" panose="02040503050406030204" pitchFamily="18" charset="0"/>
                      </a:rPr>
                      <m:t>∧</m:t>
                    </m:r>
                    <m:acc>
                      <m:accPr>
                        <m:chr m:val="⃗"/>
                        <m:ctrlPr>
                          <a:rPr lang="fr-FR" sz="3600" i="1">
                            <a:latin typeface="Cambria Math" panose="02040503050406030204" pitchFamily="18" charset="0"/>
                          </a:rPr>
                        </m:ctrlPr>
                      </m:accPr>
                      <m:e>
                        <m:r>
                          <a:rPr lang="fr-FR" sz="3600" i="1">
                            <a:latin typeface="Cambria Math" panose="02040503050406030204" pitchFamily="18" charset="0"/>
                          </a:rPr>
                          <m:t>𝐴𝐵</m:t>
                        </m:r>
                      </m:e>
                    </m:acc>
                  </m:oMath>
                </a14:m>
                <a:r>
                  <a:rPr lang="fr-FR" sz="3600" dirty="0"/>
                  <a:t>). </a:t>
                </a:r>
                <a14:m>
                  <m:oMath xmlns:m="http://schemas.openxmlformats.org/officeDocument/2006/math">
                    <m:acc>
                      <m:accPr>
                        <m:chr m:val="⃗"/>
                        <m:ctrlPr>
                          <a:rPr lang="fr-FR" sz="3600" i="1">
                            <a:latin typeface="Cambria Math" panose="02040503050406030204" pitchFamily="18" charset="0"/>
                          </a:rPr>
                        </m:ctrlPr>
                      </m:accPr>
                      <m:e>
                        <m:r>
                          <a:rPr lang="fr-FR" sz="3600" i="1">
                            <a:latin typeface="Cambria Math" panose="02040503050406030204" pitchFamily="18" charset="0"/>
                          </a:rPr>
                          <m:t>𝐴𝐵</m:t>
                        </m:r>
                      </m:e>
                    </m:acc>
                  </m:oMath>
                </a14:m>
                <a:endParaRPr lang="fr-FR" sz="3600" dirty="0"/>
              </a:p>
              <a:p>
                <a:pPr marL="0" indent="0">
                  <a:buNone/>
                </a:pPr>
                <a:r>
                  <a:rPr lang="fr-FR" sz="3600" dirty="0"/>
                  <a:t>Or : </a:t>
                </a:r>
                <a14:m>
                  <m:oMath xmlns:m="http://schemas.openxmlformats.org/officeDocument/2006/math">
                    <m:r>
                      <a:rPr lang="fr-FR" sz="3600">
                        <a:latin typeface="Cambria Math" panose="02040503050406030204" pitchFamily="18" charset="0"/>
                      </a:rPr>
                      <m:t>(</m:t>
                    </m:r>
                    <m:acc>
                      <m:accPr>
                        <m:chr m:val="⃗"/>
                        <m:ctrlPr>
                          <a:rPr lang="fr-FR" sz="3600" i="1">
                            <a:latin typeface="Cambria Math" panose="02040503050406030204" pitchFamily="18" charset="0"/>
                          </a:rPr>
                        </m:ctrlPr>
                      </m:accPr>
                      <m:e>
                        <m:r>
                          <a:rPr lang="fr-FR" sz="3600">
                            <a:latin typeface="Cambria Math" panose="02040503050406030204" pitchFamily="18" charset="0"/>
                          </a:rPr>
                          <m:t>𝑅</m:t>
                        </m:r>
                      </m:e>
                    </m:acc>
                    <m:r>
                      <a:rPr lang="fr-FR" sz="3600">
                        <a:latin typeface="Cambria Math" panose="02040503050406030204" pitchFamily="18" charset="0"/>
                      </a:rPr>
                      <m:t>∧</m:t>
                    </m:r>
                    <m:acc>
                      <m:accPr>
                        <m:chr m:val="⃗"/>
                        <m:ctrlPr>
                          <a:rPr lang="fr-FR" sz="3600" i="1">
                            <a:latin typeface="Cambria Math" panose="02040503050406030204" pitchFamily="18" charset="0"/>
                          </a:rPr>
                        </m:ctrlPr>
                      </m:accPr>
                      <m:e>
                        <m:r>
                          <a:rPr lang="fr-FR" sz="3600">
                            <a:latin typeface="Cambria Math" panose="02040503050406030204" pitchFamily="18" charset="0"/>
                          </a:rPr>
                          <m:t>𝐴𝐵</m:t>
                        </m:r>
                      </m:e>
                    </m:acc>
                  </m:oMath>
                </a14:m>
                <a:r>
                  <a:rPr lang="fr-FR" sz="3600" dirty="0"/>
                  <a:t>). </a:t>
                </a:r>
                <a14:m>
                  <m:oMath xmlns:m="http://schemas.openxmlformats.org/officeDocument/2006/math">
                    <m:acc>
                      <m:accPr>
                        <m:chr m:val="⃗"/>
                        <m:ctrlPr>
                          <a:rPr lang="fr-FR" sz="3600" i="1">
                            <a:latin typeface="Cambria Math" panose="02040503050406030204" pitchFamily="18" charset="0"/>
                          </a:rPr>
                        </m:ctrlPr>
                      </m:accPr>
                      <m:e>
                        <m:r>
                          <a:rPr lang="fr-FR" sz="3600" i="1">
                            <a:latin typeface="Cambria Math" panose="02040503050406030204" pitchFamily="18" charset="0"/>
                          </a:rPr>
                          <m:t>𝐴𝐵</m:t>
                        </m:r>
                      </m:e>
                    </m:acc>
                    <m:r>
                      <a:rPr lang="fr-FR" sz="3600" b="0" i="1" smtClean="0">
                        <a:latin typeface="Cambria Math" panose="02040503050406030204" pitchFamily="18" charset="0"/>
                      </a:rPr>
                      <m:t>=</m:t>
                    </m:r>
                    <m:acc>
                      <m:accPr>
                        <m:chr m:val="⃗"/>
                        <m:ctrlPr>
                          <a:rPr lang="fr-FR" sz="3600" b="0" i="1" smtClean="0">
                            <a:latin typeface="Cambria Math" panose="02040503050406030204" pitchFamily="18" charset="0"/>
                          </a:rPr>
                        </m:ctrlPr>
                      </m:accPr>
                      <m:e>
                        <m:r>
                          <a:rPr lang="fr-FR" sz="3600" b="0" i="1" smtClean="0">
                            <a:latin typeface="Cambria Math" panose="02040503050406030204" pitchFamily="18" charset="0"/>
                          </a:rPr>
                          <m:t>0</m:t>
                        </m:r>
                      </m:e>
                    </m:acc>
                  </m:oMath>
                </a14:m>
                <a:endParaRPr lang="fr-FR" sz="3600" dirty="0"/>
              </a:p>
              <a:p>
                <a:pPr marL="0" indent="0">
                  <a:buNone/>
                </a:pPr>
                <a:endParaRPr lang="fr-FR" sz="3600" dirty="0"/>
              </a:p>
              <a:p>
                <a:pPr marL="0" indent="0">
                  <a:buNone/>
                </a:pPr>
                <a:r>
                  <a:rPr lang="fr-FR" sz="3600" dirty="0"/>
                  <a:t>Donc : </a:t>
                </a:r>
                <a14:m>
                  <m:oMath xmlns:m="http://schemas.openxmlformats.org/officeDocument/2006/math">
                    <m:acc>
                      <m:accPr>
                        <m:chr m:val="⃗"/>
                        <m:ctrlPr>
                          <a:rPr lang="fr-FR" sz="3600" b="1" i="1">
                            <a:latin typeface="Cambria Math" panose="02040503050406030204" pitchFamily="18" charset="0"/>
                          </a:rPr>
                        </m:ctrlPr>
                      </m:accPr>
                      <m:e>
                        <m:r>
                          <a:rPr lang="fr-FR" sz="3600" b="1" i="1">
                            <a:latin typeface="Cambria Math" panose="02040503050406030204" pitchFamily="18" charset="0"/>
                          </a:rPr>
                          <m:t>𝑴</m:t>
                        </m:r>
                        <m:d>
                          <m:dPr>
                            <m:ctrlPr>
                              <a:rPr lang="fr-FR" sz="3600" b="1" i="1">
                                <a:latin typeface="Cambria Math" panose="02040503050406030204" pitchFamily="18" charset="0"/>
                              </a:rPr>
                            </m:ctrlPr>
                          </m:dPr>
                          <m:e>
                            <m:r>
                              <a:rPr lang="fr-FR" sz="3600" b="1" i="1">
                                <a:latin typeface="Cambria Math" panose="02040503050406030204" pitchFamily="18" charset="0"/>
                              </a:rPr>
                              <m:t>𝑩</m:t>
                            </m:r>
                          </m:e>
                        </m:d>
                      </m:e>
                    </m:acc>
                    <m:r>
                      <a:rPr lang="fr-FR" sz="3600" b="1" i="1">
                        <a:latin typeface="Cambria Math" panose="02040503050406030204" pitchFamily="18" charset="0"/>
                      </a:rPr>
                      <m:t>.</m:t>
                    </m:r>
                    <m:acc>
                      <m:accPr>
                        <m:chr m:val="⃗"/>
                        <m:ctrlPr>
                          <a:rPr lang="fr-FR" sz="3600" b="1" i="1">
                            <a:latin typeface="Cambria Math" panose="02040503050406030204" pitchFamily="18" charset="0"/>
                          </a:rPr>
                        </m:ctrlPr>
                      </m:accPr>
                      <m:e>
                        <m:r>
                          <a:rPr lang="fr-FR" sz="3600" b="1" i="1">
                            <a:latin typeface="Cambria Math" panose="02040503050406030204" pitchFamily="18" charset="0"/>
                          </a:rPr>
                          <m:t>𝑨𝑩</m:t>
                        </m:r>
                      </m:e>
                    </m:acc>
                    <m:r>
                      <a:rPr lang="fr-FR" sz="3600" b="1" i="1">
                        <a:latin typeface="Cambria Math" panose="02040503050406030204" pitchFamily="18" charset="0"/>
                      </a:rPr>
                      <m:t>=</m:t>
                    </m:r>
                    <m:acc>
                      <m:accPr>
                        <m:chr m:val="⃗"/>
                        <m:ctrlPr>
                          <a:rPr lang="fr-FR" sz="3600" b="1" i="1">
                            <a:latin typeface="Cambria Math" panose="02040503050406030204" pitchFamily="18" charset="0"/>
                          </a:rPr>
                        </m:ctrlPr>
                      </m:accPr>
                      <m:e>
                        <m:r>
                          <a:rPr lang="fr-FR" sz="3600" b="1" i="1">
                            <a:latin typeface="Cambria Math" panose="02040503050406030204" pitchFamily="18" charset="0"/>
                          </a:rPr>
                          <m:t>𝑴</m:t>
                        </m:r>
                        <m:d>
                          <m:dPr>
                            <m:ctrlPr>
                              <a:rPr lang="fr-FR" sz="3600" b="1" i="1">
                                <a:latin typeface="Cambria Math" panose="02040503050406030204" pitchFamily="18" charset="0"/>
                              </a:rPr>
                            </m:ctrlPr>
                          </m:dPr>
                          <m:e>
                            <m:r>
                              <a:rPr lang="fr-FR" sz="3600" b="1" i="1">
                                <a:latin typeface="Cambria Math" panose="02040503050406030204" pitchFamily="18" charset="0"/>
                              </a:rPr>
                              <m:t>𝑨</m:t>
                            </m:r>
                          </m:e>
                        </m:d>
                      </m:e>
                    </m:acc>
                    <m:r>
                      <a:rPr lang="fr-FR" sz="3600" b="1" i="1">
                        <a:latin typeface="Cambria Math" panose="02040503050406030204" pitchFamily="18" charset="0"/>
                      </a:rPr>
                      <m:t>.</m:t>
                    </m:r>
                    <m:acc>
                      <m:accPr>
                        <m:chr m:val="⃗"/>
                        <m:ctrlPr>
                          <a:rPr lang="fr-FR" sz="3600" b="1" i="1">
                            <a:latin typeface="Cambria Math" panose="02040503050406030204" pitchFamily="18" charset="0"/>
                          </a:rPr>
                        </m:ctrlPr>
                      </m:accPr>
                      <m:e>
                        <m:r>
                          <a:rPr lang="fr-FR" sz="3600" b="1" i="1">
                            <a:latin typeface="Cambria Math" panose="02040503050406030204" pitchFamily="18" charset="0"/>
                          </a:rPr>
                          <m:t>𝑨𝑩</m:t>
                        </m:r>
                      </m:e>
                    </m:acc>
                  </m:oMath>
                </a14:m>
                <a:endParaRPr lang="fr-FR" sz="3600" b="1" dirty="0"/>
              </a:p>
              <a:p>
                <a:pPr marL="0" indent="0">
                  <a:buNone/>
                </a:pPr>
                <a:endParaRPr lang="fr-FR" sz="36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163286" y="1142212"/>
                <a:ext cx="11756571" cy="4942065"/>
              </a:xfrm>
              <a:blipFill>
                <a:blip r:embed="rId2"/>
                <a:stretch>
                  <a:fillRect l="-1608" t="-2959"/>
                </a:stretch>
              </a:blipFill>
            </p:spPr>
            <p:txBody>
              <a:bodyPr/>
              <a:lstStyle/>
              <a:p>
                <a:r>
                  <a:rPr lang="fr-FR">
                    <a:noFill/>
                  </a:rPr>
                  <a:t> </a:t>
                </a:r>
              </a:p>
            </p:txBody>
          </p:sp>
        </mc:Fallback>
      </mc:AlternateContent>
      <p:sp>
        <p:nvSpPr>
          <p:cNvPr id="5" name="Espace réservé du numéro de diapositive 4">
            <a:extLst>
              <a:ext uri="{FF2B5EF4-FFF2-40B4-BE49-F238E27FC236}">
                <a16:creationId xmlns:a16="http://schemas.microsoft.com/office/drawing/2014/main" id="{335136E9-6450-4C06-A060-FA031CCA44CB}"/>
              </a:ext>
            </a:extLst>
          </p:cNvPr>
          <p:cNvSpPr>
            <a:spLocks noGrp="1"/>
          </p:cNvSpPr>
          <p:nvPr>
            <p:ph type="sldNum" sz="quarter" idx="12"/>
          </p:nvPr>
        </p:nvSpPr>
        <p:spPr/>
        <p:txBody>
          <a:bodyPr/>
          <a:lstStyle/>
          <a:p>
            <a:fld id="{DF67547A-2FB4-485E-9105-69E331CB21F3}" type="slidenum">
              <a:rPr lang="fr-FR" smtClean="0"/>
              <a:t>20</a:t>
            </a:fld>
            <a:endParaRPr lang="fr-FR"/>
          </a:p>
        </p:txBody>
      </p:sp>
    </p:spTree>
    <p:extLst>
      <p:ext uri="{BB962C8B-B14F-4D97-AF65-F5344CB8AC3E}">
        <p14:creationId xmlns:p14="http://schemas.microsoft.com/office/powerpoint/2010/main" val="3071064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591607" y="998827"/>
                <a:ext cx="10515600" cy="2148498"/>
              </a:xfrm>
            </p:spPr>
            <p:txBody>
              <a:bodyPr>
                <a:normAutofit lnSpcReduction="10000"/>
              </a:bodyPr>
              <a:lstStyle/>
              <a:p>
                <a:pPr marL="0" indent="0">
                  <a:buNone/>
                </a:pPr>
                <a:r>
                  <a:rPr lang="fr-FR" dirty="0"/>
                  <a:t>La relation </a:t>
                </a:r>
                <a14:m>
                  <m:oMath xmlns:m="http://schemas.openxmlformats.org/officeDocument/2006/math">
                    <m:acc>
                      <m:accPr>
                        <m:chr m:val="⃗"/>
                        <m:ctrlPr>
                          <a:rPr lang="fr-FR" b="1" i="1">
                            <a:latin typeface="Cambria Math" panose="02040503050406030204" pitchFamily="18" charset="0"/>
                          </a:rPr>
                        </m:ctrlPr>
                      </m:accPr>
                      <m:e>
                        <m:r>
                          <a:rPr lang="fr-FR" b="1" i="1">
                            <a:latin typeface="Cambria Math" panose="02040503050406030204" pitchFamily="18" charset="0"/>
                          </a:rPr>
                          <m:t>𝑴</m:t>
                        </m:r>
                        <m:d>
                          <m:dPr>
                            <m:ctrlPr>
                              <a:rPr lang="fr-FR" b="1" i="1">
                                <a:latin typeface="Cambria Math" panose="02040503050406030204" pitchFamily="18" charset="0"/>
                              </a:rPr>
                            </m:ctrlPr>
                          </m:dPr>
                          <m:e>
                            <m:r>
                              <a:rPr lang="fr-FR" b="1" i="1">
                                <a:latin typeface="Cambria Math" panose="02040503050406030204" pitchFamily="18" charset="0"/>
                              </a:rPr>
                              <m:t>𝑩</m:t>
                            </m:r>
                          </m:e>
                        </m:d>
                      </m:e>
                    </m:acc>
                    <m:r>
                      <a:rPr lang="fr-FR" b="1" i="1">
                        <a:latin typeface="Cambria Math" panose="02040503050406030204" pitchFamily="18" charset="0"/>
                      </a:rPr>
                      <m:t>.</m:t>
                    </m:r>
                    <m:acc>
                      <m:accPr>
                        <m:chr m:val="⃗"/>
                        <m:ctrlPr>
                          <a:rPr lang="fr-FR" b="1" i="1">
                            <a:latin typeface="Cambria Math" panose="02040503050406030204" pitchFamily="18" charset="0"/>
                          </a:rPr>
                        </m:ctrlPr>
                      </m:accPr>
                      <m:e>
                        <m:r>
                          <a:rPr lang="fr-FR" b="1" i="1">
                            <a:latin typeface="Cambria Math" panose="02040503050406030204" pitchFamily="18" charset="0"/>
                          </a:rPr>
                          <m:t>𝑨𝑩</m:t>
                        </m:r>
                      </m:e>
                    </m:acc>
                    <m:r>
                      <a:rPr lang="fr-FR" b="1" i="1">
                        <a:latin typeface="Cambria Math" panose="02040503050406030204" pitchFamily="18" charset="0"/>
                      </a:rPr>
                      <m:t>=</m:t>
                    </m:r>
                    <m:acc>
                      <m:accPr>
                        <m:chr m:val="⃗"/>
                        <m:ctrlPr>
                          <a:rPr lang="fr-FR" b="1" i="1">
                            <a:latin typeface="Cambria Math" panose="02040503050406030204" pitchFamily="18" charset="0"/>
                          </a:rPr>
                        </m:ctrlPr>
                      </m:accPr>
                      <m:e>
                        <m:r>
                          <a:rPr lang="fr-FR" b="1" i="1">
                            <a:latin typeface="Cambria Math" panose="02040503050406030204" pitchFamily="18" charset="0"/>
                          </a:rPr>
                          <m:t>𝑴</m:t>
                        </m:r>
                        <m:d>
                          <m:dPr>
                            <m:ctrlPr>
                              <a:rPr lang="fr-FR" b="1" i="1">
                                <a:latin typeface="Cambria Math" panose="02040503050406030204" pitchFamily="18" charset="0"/>
                              </a:rPr>
                            </m:ctrlPr>
                          </m:dPr>
                          <m:e>
                            <m:r>
                              <a:rPr lang="fr-FR" b="1" i="1">
                                <a:latin typeface="Cambria Math" panose="02040503050406030204" pitchFamily="18" charset="0"/>
                              </a:rPr>
                              <m:t>𝑨</m:t>
                            </m:r>
                          </m:e>
                        </m:d>
                      </m:e>
                    </m:acc>
                    <m:r>
                      <a:rPr lang="fr-FR" b="1" i="1">
                        <a:latin typeface="Cambria Math" panose="02040503050406030204" pitchFamily="18" charset="0"/>
                      </a:rPr>
                      <m:t>.</m:t>
                    </m:r>
                    <m:acc>
                      <m:accPr>
                        <m:chr m:val="⃗"/>
                        <m:ctrlPr>
                          <a:rPr lang="fr-FR" b="1" i="1">
                            <a:latin typeface="Cambria Math" panose="02040503050406030204" pitchFamily="18" charset="0"/>
                          </a:rPr>
                        </m:ctrlPr>
                      </m:accPr>
                      <m:e>
                        <m:r>
                          <a:rPr lang="fr-FR" b="1" i="1">
                            <a:latin typeface="Cambria Math" panose="02040503050406030204" pitchFamily="18" charset="0"/>
                          </a:rPr>
                          <m:t>𝑨𝑩</m:t>
                        </m:r>
                      </m:e>
                    </m:acc>
                  </m:oMath>
                </a14:m>
                <a:r>
                  <a:rPr lang="fr-FR" dirty="0"/>
                  <a:t> démontrée précédemment traduit l’</a:t>
                </a:r>
                <a:r>
                  <a:rPr lang="fr-FR" dirty="0" err="1"/>
                  <a:t>équiprojectivité</a:t>
                </a:r>
                <a:r>
                  <a:rPr lang="fr-FR" dirty="0"/>
                  <a:t> des moments en 2 points quelconques sur la droite qui relie ces deux points.</a:t>
                </a:r>
              </a:p>
              <a:p>
                <a:pPr marL="0" indent="0">
                  <a:buNone/>
                </a:pPr>
                <a:endParaRPr lang="fr-FR" dirty="0"/>
              </a:p>
              <a:p>
                <a:pPr marL="0" indent="0">
                  <a:buNone/>
                </a:pPr>
                <a:r>
                  <a:rPr lang="fr-FR" dirty="0"/>
                  <a:t>Explications :</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591607" y="998827"/>
                <a:ext cx="10515600" cy="2148498"/>
              </a:xfrm>
              <a:blipFill rotWithShape="0">
                <a:blip r:embed="rId2"/>
                <a:stretch>
                  <a:fillRect l="-1159" t="-3693" b="-7102"/>
                </a:stretch>
              </a:blipFill>
            </p:spPr>
            <p:txBody>
              <a:bodyPr/>
              <a:lstStyle/>
              <a:p>
                <a:r>
                  <a:rPr lang="fr-FR">
                    <a:noFill/>
                  </a:rPr>
                  <a:t> </a:t>
                </a:r>
              </a:p>
            </p:txBody>
          </p:sp>
        </mc:Fallback>
      </mc:AlternateContent>
      <p:sp>
        <p:nvSpPr>
          <p:cNvPr id="4" name="Titre 1"/>
          <p:cNvSpPr>
            <a:spLocks noGrp="1"/>
          </p:cNvSpPr>
          <p:nvPr>
            <p:ph type="title"/>
          </p:nvPr>
        </p:nvSpPr>
        <p:spPr>
          <a:xfrm>
            <a:off x="36247" y="0"/>
            <a:ext cx="11963772" cy="931412"/>
          </a:xfrm>
        </p:spPr>
        <p:txBody>
          <a:bodyPr>
            <a:normAutofit fontScale="90000"/>
          </a:bodyPr>
          <a:lstStyle/>
          <a:p>
            <a:r>
              <a:rPr lang="fr-FR" dirty="0" err="1"/>
              <a:t>Equiprojectivité</a:t>
            </a:r>
            <a:r>
              <a:rPr lang="fr-FR" dirty="0"/>
              <a:t>… des vecteurs moments d’un torseur {T}</a:t>
            </a:r>
          </a:p>
        </p:txBody>
      </p:sp>
      <p:cxnSp>
        <p:nvCxnSpPr>
          <p:cNvPr id="6" name="Connecteur droit 5"/>
          <p:cNvCxnSpPr/>
          <p:nvPr/>
        </p:nvCxnSpPr>
        <p:spPr>
          <a:xfrm flipV="1">
            <a:off x="5081954" y="2674891"/>
            <a:ext cx="6875584" cy="267286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5499045" y="3141490"/>
            <a:ext cx="1525280" cy="2044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65CAD333-201D-44E8-94E7-C41661E81057}"/>
                  </a:ext>
                </a:extLst>
              </p:cNvPr>
              <p:cNvSpPr txBox="1"/>
              <p:nvPr/>
            </p:nvSpPr>
            <p:spPr>
              <a:xfrm>
                <a:off x="8686726" y="3300985"/>
                <a:ext cx="700724" cy="461665"/>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fr-FR" b="1" i="1" smtClean="0">
                          <a:solidFill>
                            <a:schemeClr val="accent2">
                              <a:lumMod val="75000"/>
                            </a:schemeClr>
                          </a:solidFill>
                          <a:latin typeface="Cambria Math" panose="02040503050406030204" pitchFamily="18" charset="0"/>
                        </a:rPr>
                        <m:t>𝑩</m:t>
                      </m:r>
                    </m:oMath>
                  </m:oMathPara>
                </a14:m>
                <a:endParaRPr lang="fr-FR" dirty="0">
                  <a:solidFill>
                    <a:schemeClr val="accent2">
                      <a:lumMod val="75000"/>
                    </a:schemeClr>
                  </a:solidFill>
                </a:endParaRPr>
              </a:p>
            </p:txBody>
          </p:sp>
        </mc:Choice>
        <mc:Fallback xmlns="">
          <p:sp>
            <p:nvSpPr>
              <p:cNvPr id="8" name="ZoneTexte 7">
                <a:extLst>
                  <a:ext uri="{FF2B5EF4-FFF2-40B4-BE49-F238E27FC236}">
                    <a16:creationId xmlns:a16="http://schemas.microsoft.com/office/drawing/2014/main" xmlns=""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8686726" y="3300985"/>
                <a:ext cx="700724" cy="461665"/>
              </a:xfrm>
              <a:prstGeom prst="rect">
                <a:avLst/>
              </a:prstGeom>
              <a:blipFill rotWithShape="0">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4A3303CA-B2EE-4400-9580-260677ABBD46}"/>
                  </a:ext>
                </a:extLst>
              </p:cNvPr>
              <p:cNvSpPr txBox="1"/>
              <p:nvPr/>
            </p:nvSpPr>
            <p:spPr>
              <a:xfrm>
                <a:off x="9714329" y="4304914"/>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2">
                                  <a:lumMod val="75000"/>
                                </a:schemeClr>
                              </a:solidFill>
                              <a:latin typeface="Cambria Math" panose="02040503050406030204" pitchFamily="18" charset="0"/>
                            </a:rPr>
                          </m:ctrlPr>
                        </m:accPr>
                        <m:e>
                          <m:r>
                            <a:rPr lang="fr-FR" sz="2400" b="1" i="1" smtClean="0">
                              <a:solidFill>
                                <a:schemeClr val="accent2">
                                  <a:lumMod val="75000"/>
                                </a:schemeClr>
                              </a:solidFill>
                              <a:latin typeface="Cambria Math" panose="02040503050406030204" pitchFamily="18" charset="0"/>
                            </a:rPr>
                            <m:t>𝑴</m:t>
                          </m:r>
                          <m:r>
                            <a:rPr lang="fr-FR" sz="2400" b="1" i="1" smtClean="0">
                              <a:solidFill>
                                <a:schemeClr val="accent2">
                                  <a:lumMod val="75000"/>
                                </a:schemeClr>
                              </a:solidFill>
                              <a:latin typeface="Cambria Math" panose="02040503050406030204" pitchFamily="18" charset="0"/>
                            </a:rPr>
                            <m:t>(</m:t>
                          </m:r>
                          <m:r>
                            <a:rPr lang="fr-FR" sz="2400" b="1" i="1" smtClean="0">
                              <a:solidFill>
                                <a:schemeClr val="accent2">
                                  <a:lumMod val="75000"/>
                                </a:schemeClr>
                              </a:solidFill>
                              <a:latin typeface="Cambria Math" panose="02040503050406030204" pitchFamily="18" charset="0"/>
                            </a:rPr>
                            <m:t>𝑩</m:t>
                          </m:r>
                          <m:r>
                            <a:rPr lang="fr-FR" sz="2400" b="1" i="1" smtClean="0">
                              <a:solidFill>
                                <a:schemeClr val="accent2">
                                  <a:lumMod val="75000"/>
                                </a:schemeClr>
                              </a:solidFill>
                              <a:latin typeface="Cambria Math" panose="02040503050406030204" pitchFamily="18" charset="0"/>
                            </a:rPr>
                            <m:t>)</m:t>
                          </m:r>
                        </m:e>
                      </m:acc>
                    </m:oMath>
                  </m:oMathPara>
                </a14:m>
                <a:endParaRPr lang="fr-FR" sz="2400" b="1" dirty="0">
                  <a:solidFill>
                    <a:schemeClr val="accent2">
                      <a:lumMod val="75000"/>
                    </a:schemeClr>
                  </a:solidFill>
                </a:endParaRPr>
              </a:p>
            </p:txBody>
          </p:sp>
        </mc:Choice>
        <mc:Fallback xmlns="">
          <p:sp>
            <p:nvSpPr>
              <p:cNvPr id="9" name="ZoneTexte 8">
                <a:extLst>
                  <a:ext uri="{FF2B5EF4-FFF2-40B4-BE49-F238E27FC236}">
                    <a16:creationId xmlns:a16="http://schemas.microsoft.com/office/drawing/2014/main" xmlns=""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9714329" y="4304914"/>
                <a:ext cx="971904" cy="518475"/>
              </a:xfrm>
              <a:prstGeom prst="rect">
                <a:avLst/>
              </a:prstGeom>
              <a:blipFill rotWithShape="0">
                <a:blip r:embed="rId4"/>
                <a:stretch>
                  <a:fillRect/>
                </a:stretch>
              </a:blipFill>
            </p:spPr>
            <p:txBody>
              <a:bodyPr/>
              <a:lstStyle/>
              <a:p>
                <a:r>
                  <a:rPr lang="fr-FR">
                    <a:noFill/>
                  </a:rPr>
                  <a:t> </a:t>
                </a:r>
              </a:p>
            </p:txBody>
          </p:sp>
        </mc:Fallback>
      </mc:AlternateContent>
      <p:cxnSp>
        <p:nvCxnSpPr>
          <p:cNvPr id="10" name="Connecteur droit avec flèche 9"/>
          <p:cNvCxnSpPr/>
          <p:nvPr/>
        </p:nvCxnSpPr>
        <p:spPr>
          <a:xfrm>
            <a:off x="9193899" y="3731997"/>
            <a:ext cx="2806119" cy="1333405"/>
          </a:xfrm>
          <a:prstGeom prst="straightConnector1">
            <a:avLst/>
          </a:prstGeom>
          <a:ln w="635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65CAD333-201D-44E8-94E7-C41661E81057}"/>
                  </a:ext>
                </a:extLst>
              </p:cNvPr>
              <p:cNvSpPr txBox="1"/>
              <p:nvPr/>
            </p:nvSpPr>
            <p:spPr>
              <a:xfrm>
                <a:off x="5148683" y="5150533"/>
                <a:ext cx="700724" cy="461665"/>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𝑨</m:t>
                      </m:r>
                    </m:oMath>
                  </m:oMathPara>
                </a14:m>
                <a:endParaRPr lang="fr-FR" dirty="0"/>
              </a:p>
            </p:txBody>
          </p:sp>
        </mc:Choice>
        <mc:Fallback xmlns="">
          <p:sp>
            <p:nvSpPr>
              <p:cNvPr id="11" name="ZoneTexte 10">
                <a:extLst>
                  <a:ext uri="{FF2B5EF4-FFF2-40B4-BE49-F238E27FC236}">
                    <a16:creationId xmlns:a16="http://schemas.microsoft.com/office/drawing/2014/main" xmlns=""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5148683" y="5150533"/>
                <a:ext cx="700724" cy="461665"/>
              </a:xfrm>
              <a:prstGeom prst="rect">
                <a:avLst/>
              </a:prstGeom>
              <a:blipFill rotWithShape="0">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4A3303CA-B2EE-4400-9580-260677ABBD46}"/>
                  </a:ext>
                </a:extLst>
              </p:cNvPr>
              <p:cNvSpPr txBox="1"/>
              <p:nvPr/>
            </p:nvSpPr>
            <p:spPr>
              <a:xfrm>
                <a:off x="5472129" y="3546479"/>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1">
                                  <a:lumMod val="75000"/>
                                </a:schemeClr>
                              </a:solidFill>
                              <a:latin typeface="Cambria Math" panose="02040503050406030204" pitchFamily="18" charset="0"/>
                            </a:rPr>
                          </m:ctrlPr>
                        </m:accPr>
                        <m:e>
                          <m:r>
                            <a:rPr lang="fr-FR" sz="2400" b="1" i="1" smtClean="0">
                              <a:solidFill>
                                <a:schemeClr val="accent1">
                                  <a:lumMod val="75000"/>
                                </a:schemeClr>
                              </a:solidFill>
                              <a:latin typeface="Cambria Math" panose="02040503050406030204" pitchFamily="18" charset="0"/>
                            </a:rPr>
                            <m:t>𝑴</m:t>
                          </m:r>
                          <m:r>
                            <a:rPr lang="fr-FR" sz="2400" b="1" i="1" smtClean="0">
                              <a:solidFill>
                                <a:schemeClr val="accent1">
                                  <a:lumMod val="75000"/>
                                </a:schemeClr>
                              </a:solidFill>
                              <a:latin typeface="Cambria Math" panose="02040503050406030204" pitchFamily="18" charset="0"/>
                            </a:rPr>
                            <m:t>(</m:t>
                          </m:r>
                          <m:r>
                            <a:rPr lang="fr-FR" sz="2400" b="1" i="1" smtClean="0">
                              <a:solidFill>
                                <a:schemeClr val="accent1">
                                  <a:lumMod val="75000"/>
                                </a:schemeClr>
                              </a:solidFill>
                              <a:latin typeface="Cambria Math" panose="02040503050406030204" pitchFamily="18" charset="0"/>
                            </a:rPr>
                            <m:t>𝑨</m:t>
                          </m:r>
                          <m:r>
                            <a:rPr lang="fr-FR" sz="2400" b="1" i="1" smtClean="0">
                              <a:solidFill>
                                <a:schemeClr val="accent1">
                                  <a:lumMod val="75000"/>
                                </a:schemeClr>
                              </a:solidFill>
                              <a:latin typeface="Cambria Math" panose="02040503050406030204" pitchFamily="18" charset="0"/>
                            </a:rPr>
                            <m:t>)</m:t>
                          </m:r>
                        </m:e>
                      </m:acc>
                    </m:oMath>
                  </m:oMathPara>
                </a14:m>
                <a:endParaRPr lang="fr-FR" sz="2400" b="1" dirty="0">
                  <a:solidFill>
                    <a:schemeClr val="accent1">
                      <a:lumMod val="75000"/>
                    </a:schemeClr>
                  </a:solidFill>
                </a:endParaRPr>
              </a:p>
            </p:txBody>
          </p:sp>
        </mc:Choice>
        <mc:Fallback xmlns="">
          <p:sp>
            <p:nvSpPr>
              <p:cNvPr id="12" name="ZoneTexte 11">
                <a:extLst>
                  <a:ext uri="{FF2B5EF4-FFF2-40B4-BE49-F238E27FC236}">
                    <a16:creationId xmlns:a16="http://schemas.microsoft.com/office/drawing/2014/main" xmlns=""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5472129" y="3546479"/>
                <a:ext cx="971904" cy="518475"/>
              </a:xfrm>
              <a:prstGeom prst="rect">
                <a:avLst/>
              </a:prstGeom>
              <a:blipFill rotWithShape="0">
                <a:blip r:embed="rId6"/>
                <a:stretch>
                  <a:fillRect/>
                </a:stretch>
              </a:blipFill>
            </p:spPr>
            <p:txBody>
              <a:bodyPr/>
              <a:lstStyle/>
              <a:p>
                <a:r>
                  <a:rPr lang="fr-FR">
                    <a:noFill/>
                  </a:rPr>
                  <a:t> </a:t>
                </a:r>
              </a:p>
            </p:txBody>
          </p:sp>
        </mc:Fallback>
      </mc:AlternateContent>
      <p:cxnSp>
        <p:nvCxnSpPr>
          <p:cNvPr id="15" name="Connecteur droit 14"/>
          <p:cNvCxnSpPr/>
          <p:nvPr/>
        </p:nvCxnSpPr>
        <p:spPr>
          <a:xfrm>
            <a:off x="7024325" y="3175781"/>
            <a:ext cx="417091" cy="122240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65CAD333-201D-44E8-94E7-C41661E81057}"/>
                  </a:ext>
                </a:extLst>
              </p:cNvPr>
              <p:cNvSpPr txBox="1"/>
              <p:nvPr/>
            </p:nvSpPr>
            <p:spPr>
              <a:xfrm>
                <a:off x="7099707" y="4494169"/>
                <a:ext cx="700724" cy="461665"/>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𝑨</m:t>
                      </m:r>
                      <m:r>
                        <a:rPr lang="fr-FR" b="1" i="1" smtClean="0">
                          <a:latin typeface="Cambria Math" panose="02040503050406030204" pitchFamily="18" charset="0"/>
                        </a:rPr>
                        <m:t>′</m:t>
                      </m:r>
                    </m:oMath>
                  </m:oMathPara>
                </a14:m>
                <a:endParaRPr lang="fr-FR" dirty="0"/>
              </a:p>
            </p:txBody>
          </p:sp>
        </mc:Choice>
        <mc:Fallback xmlns="">
          <p:sp>
            <p:nvSpPr>
              <p:cNvPr id="17" name="ZoneTexte 16">
                <a:extLst>
                  <a:ext uri="{FF2B5EF4-FFF2-40B4-BE49-F238E27FC236}">
                    <a16:creationId xmlns:a16="http://schemas.microsoft.com/office/drawing/2014/main" xmlns=""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7099707" y="4494169"/>
                <a:ext cx="700724" cy="461665"/>
              </a:xfrm>
              <a:prstGeom prst="rect">
                <a:avLst/>
              </a:prstGeom>
              <a:blipFill rotWithShape="0">
                <a:blip r:embed="rId7"/>
                <a:stretch>
                  <a:fillRect/>
                </a:stretch>
              </a:blipFill>
            </p:spPr>
            <p:txBody>
              <a:bodyPr/>
              <a:lstStyle/>
              <a:p>
                <a:r>
                  <a:rPr lang="fr-FR">
                    <a:noFill/>
                  </a:rPr>
                  <a:t> </a:t>
                </a:r>
              </a:p>
            </p:txBody>
          </p:sp>
        </mc:Fallback>
      </mc:AlternateContent>
      <p:cxnSp>
        <p:nvCxnSpPr>
          <p:cNvPr id="19" name="Connecteur droit avec flèche 18"/>
          <p:cNvCxnSpPr/>
          <p:nvPr/>
        </p:nvCxnSpPr>
        <p:spPr>
          <a:xfrm flipV="1">
            <a:off x="5499045" y="4435263"/>
            <a:ext cx="1942371" cy="753907"/>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9246986" y="2968998"/>
            <a:ext cx="1942371" cy="753907"/>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1206662" y="3005328"/>
            <a:ext cx="776051" cy="203090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ZoneTexte 27">
                <a:extLst>
                  <a:ext uri="{FF2B5EF4-FFF2-40B4-BE49-F238E27FC236}">
                    <a16:creationId xmlns:a16="http://schemas.microsoft.com/office/drawing/2014/main" id="{65CAD333-201D-44E8-94E7-C41661E81057}"/>
                  </a:ext>
                </a:extLst>
              </p:cNvPr>
              <p:cNvSpPr txBox="1"/>
              <p:nvPr/>
            </p:nvSpPr>
            <p:spPr>
              <a:xfrm>
                <a:off x="10838995" y="2521072"/>
                <a:ext cx="700724" cy="461665"/>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14:m>
                  <m:oMath xmlns:m="http://schemas.openxmlformats.org/officeDocument/2006/math">
                    <m:r>
                      <a:rPr lang="fr-FR" b="1" i="1" smtClean="0">
                        <a:solidFill>
                          <a:schemeClr val="accent2">
                            <a:lumMod val="75000"/>
                          </a:schemeClr>
                        </a:solidFill>
                        <a:latin typeface="Cambria Math" panose="02040503050406030204" pitchFamily="18" charset="0"/>
                      </a:rPr>
                      <m:t>𝑩</m:t>
                    </m:r>
                  </m:oMath>
                </a14:m>
                <a:r>
                  <a:rPr lang="fr-FR" dirty="0">
                    <a:solidFill>
                      <a:schemeClr val="accent2">
                        <a:lumMod val="75000"/>
                      </a:schemeClr>
                    </a:solidFill>
                  </a:rPr>
                  <a:t>’</a:t>
                </a:r>
              </a:p>
            </p:txBody>
          </p:sp>
        </mc:Choice>
        <mc:Fallback xmlns="">
          <p:sp>
            <p:nvSpPr>
              <p:cNvPr id="28" name="ZoneTexte 27">
                <a:extLst>
                  <a:ext uri="{FF2B5EF4-FFF2-40B4-BE49-F238E27FC236}">
                    <a16:creationId xmlns:a16="http://schemas.microsoft.com/office/drawing/2014/main" xmlns=""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10838995" y="2521072"/>
                <a:ext cx="700724" cy="461665"/>
              </a:xfrm>
              <a:prstGeom prst="rect">
                <a:avLst/>
              </a:prstGeom>
              <a:blipFill rotWithShape="0">
                <a:blip r:embed="rId8"/>
                <a:stretch>
                  <a:fillRect l="-1739" t="-10667" b="-30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ZoneTexte 28"/>
              <p:cNvSpPr txBox="1"/>
              <p:nvPr/>
            </p:nvSpPr>
            <p:spPr>
              <a:xfrm>
                <a:off x="-45048" y="4163497"/>
                <a:ext cx="5263804" cy="252248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fr-FR" b="1" i="1">
                              <a:latin typeface="Cambria Math" panose="02040503050406030204" pitchFamily="18" charset="0"/>
                            </a:rPr>
                          </m:ctrlPr>
                        </m:accPr>
                        <m:e>
                          <m:r>
                            <a:rPr lang="fr-FR" b="1" i="1">
                              <a:latin typeface="Cambria Math" panose="02040503050406030204" pitchFamily="18" charset="0"/>
                            </a:rPr>
                            <m:t>𝑴</m:t>
                          </m:r>
                          <m:d>
                            <m:dPr>
                              <m:ctrlPr>
                                <a:rPr lang="fr-FR" b="1" i="1">
                                  <a:latin typeface="Cambria Math" panose="02040503050406030204" pitchFamily="18" charset="0"/>
                                </a:rPr>
                              </m:ctrlPr>
                            </m:dPr>
                            <m:e>
                              <m:r>
                                <a:rPr lang="fr-FR" b="1" i="1">
                                  <a:latin typeface="Cambria Math" panose="02040503050406030204" pitchFamily="18" charset="0"/>
                                </a:rPr>
                                <m:t>𝑩</m:t>
                              </m:r>
                            </m:e>
                          </m:d>
                        </m:e>
                      </m:acc>
                      <m:r>
                        <a:rPr lang="fr-FR" b="1" i="1">
                          <a:latin typeface="Cambria Math" panose="02040503050406030204" pitchFamily="18" charset="0"/>
                        </a:rPr>
                        <m:t>.</m:t>
                      </m:r>
                      <m:acc>
                        <m:accPr>
                          <m:chr m:val="⃗"/>
                          <m:ctrlPr>
                            <a:rPr lang="fr-FR" b="1" i="1">
                              <a:latin typeface="Cambria Math" panose="02040503050406030204" pitchFamily="18" charset="0"/>
                            </a:rPr>
                          </m:ctrlPr>
                        </m:accPr>
                        <m:e>
                          <m:r>
                            <a:rPr lang="fr-FR" b="1" i="1">
                              <a:latin typeface="Cambria Math" panose="02040503050406030204" pitchFamily="18" charset="0"/>
                            </a:rPr>
                            <m:t>𝑨𝑩</m:t>
                          </m:r>
                        </m:e>
                      </m:acc>
                      <m:r>
                        <a:rPr lang="fr-FR" b="1" i="1">
                          <a:latin typeface="Cambria Math" panose="02040503050406030204" pitchFamily="18" charset="0"/>
                        </a:rPr>
                        <m:t>=</m:t>
                      </m:r>
                      <m:acc>
                        <m:accPr>
                          <m:chr m:val="⃗"/>
                          <m:ctrlPr>
                            <a:rPr lang="fr-FR" b="1" i="1">
                              <a:latin typeface="Cambria Math" panose="02040503050406030204" pitchFamily="18" charset="0"/>
                            </a:rPr>
                          </m:ctrlPr>
                        </m:accPr>
                        <m:e>
                          <m:r>
                            <a:rPr lang="fr-FR" b="1" i="1">
                              <a:latin typeface="Cambria Math" panose="02040503050406030204" pitchFamily="18" charset="0"/>
                            </a:rPr>
                            <m:t>𝑴</m:t>
                          </m:r>
                          <m:d>
                            <m:dPr>
                              <m:ctrlPr>
                                <a:rPr lang="fr-FR" b="1" i="1">
                                  <a:latin typeface="Cambria Math" panose="02040503050406030204" pitchFamily="18" charset="0"/>
                                </a:rPr>
                              </m:ctrlPr>
                            </m:dPr>
                            <m:e>
                              <m:r>
                                <a:rPr lang="fr-FR" b="1" i="1">
                                  <a:latin typeface="Cambria Math" panose="02040503050406030204" pitchFamily="18" charset="0"/>
                                </a:rPr>
                                <m:t>𝑨</m:t>
                              </m:r>
                            </m:e>
                          </m:d>
                        </m:e>
                      </m:acc>
                      <m:r>
                        <a:rPr lang="fr-FR" b="1" i="1">
                          <a:latin typeface="Cambria Math" panose="02040503050406030204" pitchFamily="18" charset="0"/>
                        </a:rPr>
                        <m:t>.</m:t>
                      </m:r>
                      <m:acc>
                        <m:accPr>
                          <m:chr m:val="⃗"/>
                          <m:ctrlPr>
                            <a:rPr lang="fr-FR" b="1" i="1">
                              <a:latin typeface="Cambria Math" panose="02040503050406030204" pitchFamily="18" charset="0"/>
                            </a:rPr>
                          </m:ctrlPr>
                        </m:accPr>
                        <m:e>
                          <m:r>
                            <a:rPr lang="fr-FR" b="1" i="1">
                              <a:latin typeface="Cambria Math" panose="02040503050406030204" pitchFamily="18" charset="0"/>
                            </a:rPr>
                            <m:t>𝑨𝑩</m:t>
                          </m:r>
                        </m:e>
                      </m:acc>
                    </m:oMath>
                  </m:oMathPara>
                </a14:m>
                <a:endParaRPr lang="fr-FR" b="1" dirty="0">
                  <a:ea typeface="Cambria Math" panose="02040503050406030204" pitchFamily="18" charset="0"/>
                </a:endParaRPr>
              </a:p>
              <a:p>
                <a:r>
                  <a:rPr lang="fr-FR" b="1" i="1" dirty="0">
                    <a:latin typeface="Cambria Math" panose="02040503050406030204" pitchFamily="18" charset="0"/>
                  </a:rPr>
                  <a:t>Par définition :</a:t>
                </a:r>
              </a:p>
              <a:p>
                <a:pPr/>
                <a14:m>
                  <m:oMathPara xmlns:m="http://schemas.openxmlformats.org/officeDocument/2006/math">
                    <m:oMathParaPr>
                      <m:jc m:val="left"/>
                    </m:oMathParaPr>
                    <m:oMath xmlns:m="http://schemas.openxmlformats.org/officeDocument/2006/math">
                      <m:d>
                        <m:dPr>
                          <m:begChr m:val="‖"/>
                          <m:endChr m:val="‖"/>
                          <m:ctrlPr>
                            <a:rPr lang="fr-FR" b="1" i="1" smtClean="0">
                              <a:latin typeface="Cambria Math" panose="02040503050406030204" pitchFamily="18" charset="0"/>
                            </a:rPr>
                          </m:ctrlPr>
                        </m:dPr>
                        <m:e>
                          <m:acc>
                            <m:accPr>
                              <m:chr m:val="⃗"/>
                              <m:ctrlPr>
                                <a:rPr lang="fr-FR" b="1" i="1" smtClean="0">
                                  <a:latin typeface="Cambria Math" panose="02040503050406030204" pitchFamily="18" charset="0"/>
                                </a:rPr>
                              </m:ctrlPr>
                            </m:accPr>
                            <m:e>
                              <m:r>
                                <a:rPr lang="fr-FR" b="1" i="1">
                                  <a:latin typeface="Cambria Math" panose="02040503050406030204" pitchFamily="18" charset="0"/>
                                </a:rPr>
                                <m:t>𝑴</m:t>
                              </m:r>
                              <m:d>
                                <m:dPr>
                                  <m:ctrlPr>
                                    <a:rPr lang="fr-FR" b="1" i="1">
                                      <a:latin typeface="Cambria Math" panose="02040503050406030204" pitchFamily="18" charset="0"/>
                                    </a:rPr>
                                  </m:ctrlPr>
                                </m:dPr>
                                <m:e>
                                  <m:r>
                                    <a:rPr lang="fr-FR" b="1" i="1">
                                      <a:latin typeface="Cambria Math" panose="02040503050406030204" pitchFamily="18" charset="0"/>
                                    </a:rPr>
                                    <m:t>𝑩</m:t>
                                  </m:r>
                                </m:e>
                              </m:d>
                            </m:e>
                          </m:acc>
                        </m:e>
                      </m:d>
                      <m:r>
                        <a:rPr lang="fr-FR" b="1" i="1" smtClean="0">
                          <a:latin typeface="Cambria Math" panose="02040503050406030204" pitchFamily="18" charset="0"/>
                        </a:rPr>
                        <m:t>.</m:t>
                      </m:r>
                      <m:d>
                        <m:dPr>
                          <m:begChr m:val="‖"/>
                          <m:endChr m:val="‖"/>
                          <m:ctrlPr>
                            <a:rPr lang="fr-FR" b="1" i="1">
                              <a:latin typeface="Cambria Math" panose="02040503050406030204" pitchFamily="18" charset="0"/>
                            </a:rPr>
                          </m:ctrlPr>
                        </m:dPr>
                        <m:e>
                          <m:acc>
                            <m:accPr>
                              <m:chr m:val="⃗"/>
                              <m:ctrlPr>
                                <a:rPr lang="fr-FR" b="1" i="1">
                                  <a:latin typeface="Cambria Math" panose="02040503050406030204" pitchFamily="18" charset="0"/>
                                </a:rPr>
                              </m:ctrlPr>
                            </m:accPr>
                            <m:e>
                              <m:r>
                                <a:rPr lang="fr-FR" b="1" i="1">
                                  <a:latin typeface="Cambria Math" panose="02040503050406030204" pitchFamily="18" charset="0"/>
                                </a:rPr>
                                <m:t>𝑨𝑩</m:t>
                              </m:r>
                            </m:e>
                          </m:acc>
                        </m:e>
                      </m:d>
                      <m:r>
                        <a:rPr lang="fr-FR" b="1" i="1" smtClean="0">
                          <a:latin typeface="Cambria Math" panose="02040503050406030204" pitchFamily="18" charset="0"/>
                        </a:rPr>
                        <m:t>.</m:t>
                      </m:r>
                      <m:r>
                        <a:rPr lang="fr-FR" b="1" i="1" smtClean="0">
                          <a:latin typeface="Cambria Math" panose="02040503050406030204" pitchFamily="18" charset="0"/>
                        </a:rPr>
                        <m:t>𝒄𝒐𝒔</m:t>
                      </m:r>
                      <m:d>
                        <m:dPr>
                          <m:ctrlPr>
                            <a:rPr lang="fr-FR" b="1" i="1" smtClean="0">
                              <a:latin typeface="Cambria Math" panose="02040503050406030204" pitchFamily="18" charset="0"/>
                            </a:rPr>
                          </m:ctrlPr>
                        </m:dPr>
                        <m:e>
                          <m:r>
                            <a:rPr lang="fr-FR" b="1" i="1" smtClean="0">
                              <a:latin typeface="Cambria Math" panose="02040503050406030204" pitchFamily="18" charset="0"/>
                              <a:ea typeface="Cambria Math" panose="02040503050406030204" pitchFamily="18" charset="0"/>
                            </a:rPr>
                            <m:t>𝜶</m:t>
                          </m:r>
                        </m:e>
                      </m:d>
                      <m:r>
                        <a:rPr lang="fr-FR" b="1" i="1">
                          <a:latin typeface="Cambria Math" panose="02040503050406030204" pitchFamily="18" charset="0"/>
                        </a:rPr>
                        <m:t>=</m:t>
                      </m:r>
                      <m:d>
                        <m:dPr>
                          <m:begChr m:val="‖"/>
                          <m:endChr m:val="‖"/>
                          <m:ctrlPr>
                            <a:rPr lang="fr-FR" b="1" i="1">
                              <a:latin typeface="Cambria Math" panose="02040503050406030204" pitchFamily="18" charset="0"/>
                            </a:rPr>
                          </m:ctrlPr>
                        </m:dPr>
                        <m:e>
                          <m:acc>
                            <m:accPr>
                              <m:chr m:val="⃗"/>
                              <m:ctrlPr>
                                <a:rPr lang="fr-FR" b="1" i="1">
                                  <a:latin typeface="Cambria Math" panose="02040503050406030204" pitchFamily="18" charset="0"/>
                                </a:rPr>
                              </m:ctrlPr>
                            </m:accPr>
                            <m:e>
                              <m:r>
                                <a:rPr lang="fr-FR" b="1" i="1">
                                  <a:latin typeface="Cambria Math" panose="02040503050406030204" pitchFamily="18" charset="0"/>
                                </a:rPr>
                                <m:t>𝑴</m:t>
                              </m:r>
                              <m:d>
                                <m:dPr>
                                  <m:ctrlPr>
                                    <a:rPr lang="fr-FR" b="1" i="1">
                                      <a:latin typeface="Cambria Math" panose="02040503050406030204" pitchFamily="18" charset="0"/>
                                    </a:rPr>
                                  </m:ctrlPr>
                                </m:dPr>
                                <m:e>
                                  <m:r>
                                    <a:rPr lang="fr-FR" b="1" i="1" smtClean="0">
                                      <a:latin typeface="Cambria Math" panose="02040503050406030204" pitchFamily="18" charset="0"/>
                                    </a:rPr>
                                    <m:t>𝑨</m:t>
                                  </m:r>
                                </m:e>
                              </m:d>
                            </m:e>
                          </m:acc>
                        </m:e>
                      </m:d>
                      <m:r>
                        <a:rPr lang="fr-FR" b="1" i="1">
                          <a:latin typeface="Cambria Math" panose="02040503050406030204" pitchFamily="18" charset="0"/>
                        </a:rPr>
                        <m:t>.</m:t>
                      </m:r>
                      <m:d>
                        <m:dPr>
                          <m:begChr m:val="‖"/>
                          <m:endChr m:val="‖"/>
                          <m:ctrlPr>
                            <a:rPr lang="fr-FR" b="1" i="1">
                              <a:latin typeface="Cambria Math" panose="02040503050406030204" pitchFamily="18" charset="0"/>
                            </a:rPr>
                          </m:ctrlPr>
                        </m:dPr>
                        <m:e>
                          <m:acc>
                            <m:accPr>
                              <m:chr m:val="⃗"/>
                              <m:ctrlPr>
                                <a:rPr lang="fr-FR" b="1" i="1">
                                  <a:latin typeface="Cambria Math" panose="02040503050406030204" pitchFamily="18" charset="0"/>
                                </a:rPr>
                              </m:ctrlPr>
                            </m:accPr>
                            <m:e>
                              <m:r>
                                <a:rPr lang="fr-FR" b="1" i="1">
                                  <a:latin typeface="Cambria Math" panose="02040503050406030204" pitchFamily="18" charset="0"/>
                                </a:rPr>
                                <m:t>𝑨𝑩</m:t>
                              </m:r>
                            </m:e>
                          </m:acc>
                        </m:e>
                      </m:d>
                      <m:r>
                        <a:rPr lang="fr-FR" b="1" i="1">
                          <a:latin typeface="Cambria Math" panose="02040503050406030204" pitchFamily="18" charset="0"/>
                        </a:rPr>
                        <m:t>.</m:t>
                      </m:r>
                      <m:r>
                        <a:rPr lang="fr-FR" b="1" i="1">
                          <a:latin typeface="Cambria Math" panose="02040503050406030204" pitchFamily="18" charset="0"/>
                        </a:rPr>
                        <m:t>𝒄𝒐𝒔</m:t>
                      </m:r>
                      <m:d>
                        <m:dPr>
                          <m:ctrlPr>
                            <a:rPr lang="fr-FR" b="1" i="1">
                              <a:latin typeface="Cambria Math" panose="02040503050406030204" pitchFamily="18" charset="0"/>
                            </a:rPr>
                          </m:ctrlPr>
                        </m:dPr>
                        <m:e>
                          <m:r>
                            <a:rPr lang="fr-FR" b="1" i="1" smtClean="0">
                              <a:latin typeface="Cambria Math" panose="02040503050406030204" pitchFamily="18" charset="0"/>
                              <a:ea typeface="Cambria Math" panose="02040503050406030204" pitchFamily="18" charset="0"/>
                            </a:rPr>
                            <m:t>𝜷</m:t>
                          </m:r>
                        </m:e>
                      </m:d>
                    </m:oMath>
                  </m:oMathPara>
                </a14:m>
                <a:endParaRPr dirty="0"/>
              </a:p>
              <a:p>
                <a:pPr/>
                <a14:m>
                  <m:oMathPara xmlns:m="http://schemas.openxmlformats.org/officeDocument/2006/math">
                    <m:oMathParaPr>
                      <m:jc m:val="left"/>
                    </m:oMathParaPr>
                    <m:oMath xmlns:m="http://schemas.openxmlformats.org/officeDocument/2006/math">
                      <m:d>
                        <m:dPr>
                          <m:begChr m:val="‖"/>
                          <m:endChr m:val="‖"/>
                          <m:ctrlPr>
                            <a:rPr lang="fr-FR" b="1" i="1">
                              <a:latin typeface="Cambria Math" panose="02040503050406030204" pitchFamily="18" charset="0"/>
                            </a:rPr>
                          </m:ctrlPr>
                        </m:dPr>
                        <m:e>
                          <m:acc>
                            <m:accPr>
                              <m:chr m:val="⃗"/>
                              <m:ctrlPr>
                                <a:rPr lang="fr-FR" b="1" i="1">
                                  <a:latin typeface="Cambria Math" panose="02040503050406030204" pitchFamily="18" charset="0"/>
                                </a:rPr>
                              </m:ctrlPr>
                            </m:accPr>
                            <m:e>
                              <m:r>
                                <a:rPr lang="fr-FR" b="1" i="1">
                                  <a:latin typeface="Cambria Math" panose="02040503050406030204" pitchFamily="18" charset="0"/>
                                </a:rPr>
                                <m:t>𝑴</m:t>
                              </m:r>
                              <m:d>
                                <m:dPr>
                                  <m:ctrlPr>
                                    <a:rPr lang="fr-FR" b="1" i="1">
                                      <a:latin typeface="Cambria Math" panose="02040503050406030204" pitchFamily="18" charset="0"/>
                                    </a:rPr>
                                  </m:ctrlPr>
                                </m:dPr>
                                <m:e>
                                  <m:r>
                                    <a:rPr lang="fr-FR" b="1" i="1">
                                      <a:latin typeface="Cambria Math" panose="02040503050406030204" pitchFamily="18" charset="0"/>
                                    </a:rPr>
                                    <m:t>𝑩</m:t>
                                  </m:r>
                                </m:e>
                              </m:d>
                            </m:e>
                          </m:acc>
                        </m:e>
                      </m:d>
                      <m:r>
                        <a:rPr lang="fr-FR" b="1" i="1">
                          <a:latin typeface="Cambria Math" panose="02040503050406030204" pitchFamily="18" charset="0"/>
                        </a:rPr>
                        <m:t>.</m:t>
                      </m:r>
                      <m:r>
                        <a:rPr lang="fr-FR" b="1" i="1" smtClean="0">
                          <a:latin typeface="Cambria Math" panose="02040503050406030204" pitchFamily="18" charset="0"/>
                        </a:rPr>
                        <m:t> </m:t>
                      </m:r>
                      <m:r>
                        <a:rPr lang="fr-FR" b="1" i="1">
                          <a:latin typeface="Cambria Math" panose="02040503050406030204" pitchFamily="18" charset="0"/>
                        </a:rPr>
                        <m:t>𝒄𝒐𝒔</m:t>
                      </m:r>
                      <m:d>
                        <m:dPr>
                          <m:ctrlPr>
                            <a:rPr lang="fr-FR" b="1" i="1">
                              <a:latin typeface="Cambria Math" panose="02040503050406030204" pitchFamily="18" charset="0"/>
                            </a:rPr>
                          </m:ctrlPr>
                        </m:dPr>
                        <m:e>
                          <m:r>
                            <a:rPr lang="fr-FR" b="1" i="1">
                              <a:latin typeface="Cambria Math" panose="02040503050406030204" pitchFamily="18" charset="0"/>
                              <a:ea typeface="Cambria Math" panose="02040503050406030204" pitchFamily="18" charset="0"/>
                            </a:rPr>
                            <m:t>𝜶</m:t>
                          </m:r>
                        </m:e>
                      </m:d>
                      <m:r>
                        <a:rPr lang="fr-FR" b="1" i="1">
                          <a:latin typeface="Cambria Math" panose="02040503050406030204" pitchFamily="18" charset="0"/>
                        </a:rPr>
                        <m:t>=</m:t>
                      </m:r>
                      <m:d>
                        <m:dPr>
                          <m:begChr m:val="‖"/>
                          <m:endChr m:val="‖"/>
                          <m:ctrlPr>
                            <a:rPr lang="fr-FR" b="1" i="1">
                              <a:latin typeface="Cambria Math" panose="02040503050406030204" pitchFamily="18" charset="0"/>
                            </a:rPr>
                          </m:ctrlPr>
                        </m:dPr>
                        <m:e>
                          <m:acc>
                            <m:accPr>
                              <m:chr m:val="⃗"/>
                              <m:ctrlPr>
                                <a:rPr lang="fr-FR" b="1" i="1">
                                  <a:latin typeface="Cambria Math" panose="02040503050406030204" pitchFamily="18" charset="0"/>
                                </a:rPr>
                              </m:ctrlPr>
                            </m:accPr>
                            <m:e>
                              <m:r>
                                <a:rPr lang="fr-FR" b="1" i="1">
                                  <a:latin typeface="Cambria Math" panose="02040503050406030204" pitchFamily="18" charset="0"/>
                                </a:rPr>
                                <m:t>𝑴</m:t>
                              </m:r>
                              <m:d>
                                <m:dPr>
                                  <m:ctrlPr>
                                    <a:rPr lang="fr-FR" b="1" i="1">
                                      <a:latin typeface="Cambria Math" panose="02040503050406030204" pitchFamily="18" charset="0"/>
                                    </a:rPr>
                                  </m:ctrlPr>
                                </m:dPr>
                                <m:e>
                                  <m:r>
                                    <a:rPr lang="fr-FR" b="1" i="1">
                                      <a:latin typeface="Cambria Math" panose="02040503050406030204" pitchFamily="18" charset="0"/>
                                    </a:rPr>
                                    <m:t>𝑨</m:t>
                                  </m:r>
                                </m:e>
                              </m:d>
                            </m:e>
                          </m:acc>
                        </m:e>
                      </m:d>
                      <m:r>
                        <a:rPr lang="fr-FR" b="1" i="1">
                          <a:latin typeface="Cambria Math" panose="02040503050406030204" pitchFamily="18" charset="0"/>
                        </a:rPr>
                        <m:t>.</m:t>
                      </m:r>
                      <m:r>
                        <a:rPr lang="fr-FR" b="1" i="1" smtClean="0">
                          <a:latin typeface="Cambria Math" panose="02040503050406030204" pitchFamily="18" charset="0"/>
                        </a:rPr>
                        <m:t> </m:t>
                      </m:r>
                      <m:r>
                        <a:rPr lang="fr-FR" b="1" i="1">
                          <a:latin typeface="Cambria Math" panose="02040503050406030204" pitchFamily="18" charset="0"/>
                        </a:rPr>
                        <m:t>𝒄𝒐𝒔</m:t>
                      </m:r>
                      <m:d>
                        <m:dPr>
                          <m:ctrlPr>
                            <a:rPr lang="fr-FR" b="1" i="1">
                              <a:latin typeface="Cambria Math" panose="02040503050406030204" pitchFamily="18" charset="0"/>
                            </a:rPr>
                          </m:ctrlPr>
                        </m:dPr>
                        <m:e>
                          <m:r>
                            <a:rPr lang="fr-FR" b="1" i="1">
                              <a:latin typeface="Cambria Math" panose="02040503050406030204" pitchFamily="18" charset="0"/>
                              <a:ea typeface="Cambria Math" panose="02040503050406030204" pitchFamily="18" charset="0"/>
                            </a:rPr>
                            <m:t>𝜷</m:t>
                          </m:r>
                        </m:e>
                      </m:d>
                    </m:oMath>
                  </m:oMathPara>
                </a14:m>
                <a:endParaRPr lang="fr-FR" dirty="0"/>
              </a:p>
              <a:p>
                <a:endParaRPr lang="fr-FR" dirty="0"/>
              </a:p>
              <a:p>
                <a:r>
                  <a:rPr lang="fr-FR" dirty="0"/>
                  <a:t>Donc : </a:t>
                </a:r>
                <a14:m>
                  <m:oMath xmlns:m="http://schemas.openxmlformats.org/officeDocument/2006/math">
                    <m:acc>
                      <m:accPr>
                        <m:chr m:val="⃗"/>
                        <m:ctrlPr>
                          <a:rPr lang="fr-FR" sz="2400" b="1" i="1" smtClean="0">
                            <a:solidFill>
                              <a:schemeClr val="accent1">
                                <a:lumMod val="75000"/>
                              </a:schemeClr>
                            </a:solidFill>
                            <a:latin typeface="Cambria Math" panose="02040503050406030204" pitchFamily="18" charset="0"/>
                          </a:rPr>
                        </m:ctrlPr>
                      </m:accPr>
                      <m:e>
                        <m:r>
                          <a:rPr lang="fr-FR" sz="2400" b="1" i="1">
                            <a:solidFill>
                              <a:schemeClr val="accent1">
                                <a:lumMod val="75000"/>
                              </a:schemeClr>
                            </a:solidFill>
                            <a:latin typeface="Cambria Math" panose="02040503050406030204" pitchFamily="18" charset="0"/>
                          </a:rPr>
                          <m:t>𝑨</m:t>
                        </m:r>
                        <m:r>
                          <a:rPr lang="fr-FR" sz="2400" b="1" i="1" smtClean="0">
                            <a:solidFill>
                              <a:schemeClr val="accent1">
                                <a:lumMod val="75000"/>
                              </a:schemeClr>
                            </a:solidFill>
                            <a:latin typeface="Cambria Math" panose="02040503050406030204" pitchFamily="18" charset="0"/>
                          </a:rPr>
                          <m:t>𝑨</m:t>
                        </m:r>
                        <m:r>
                          <a:rPr lang="fr-FR" sz="2400" b="1" i="1" smtClean="0">
                            <a:solidFill>
                              <a:schemeClr val="accent1">
                                <a:lumMod val="75000"/>
                              </a:schemeClr>
                            </a:solidFill>
                            <a:latin typeface="Cambria Math" panose="02040503050406030204" pitchFamily="18" charset="0"/>
                          </a:rPr>
                          <m:t>′</m:t>
                        </m:r>
                      </m:e>
                    </m:acc>
                    <m:r>
                      <a:rPr lang="fr-FR" sz="2400" b="1" i="1" smtClean="0">
                        <a:latin typeface="Cambria Math" panose="02040503050406030204" pitchFamily="18" charset="0"/>
                      </a:rPr>
                      <m:t>=</m:t>
                    </m:r>
                    <m:acc>
                      <m:accPr>
                        <m:chr m:val="⃗"/>
                        <m:ctrlPr>
                          <a:rPr lang="fr-FR" sz="2400" b="1" i="1" smtClean="0">
                            <a:solidFill>
                              <a:schemeClr val="accent2">
                                <a:lumMod val="75000"/>
                              </a:schemeClr>
                            </a:solidFill>
                            <a:latin typeface="Cambria Math" panose="02040503050406030204" pitchFamily="18" charset="0"/>
                          </a:rPr>
                        </m:ctrlPr>
                      </m:accPr>
                      <m:e>
                        <m:r>
                          <a:rPr lang="fr-FR" sz="2400" b="1" i="1" smtClean="0">
                            <a:solidFill>
                              <a:schemeClr val="accent2">
                                <a:lumMod val="75000"/>
                              </a:schemeClr>
                            </a:solidFill>
                            <a:latin typeface="Cambria Math" panose="02040503050406030204" pitchFamily="18" charset="0"/>
                          </a:rPr>
                          <m:t>𝑩</m:t>
                        </m:r>
                        <m:r>
                          <a:rPr lang="fr-FR" sz="2400" b="1" i="1">
                            <a:solidFill>
                              <a:schemeClr val="accent2">
                                <a:lumMod val="75000"/>
                              </a:schemeClr>
                            </a:solidFill>
                            <a:latin typeface="Cambria Math" panose="02040503050406030204" pitchFamily="18" charset="0"/>
                          </a:rPr>
                          <m:t>𝑩</m:t>
                        </m:r>
                        <m:r>
                          <a:rPr lang="fr-FR" sz="2400" b="1" i="1" smtClean="0">
                            <a:solidFill>
                              <a:schemeClr val="accent2">
                                <a:lumMod val="75000"/>
                              </a:schemeClr>
                            </a:solidFill>
                            <a:latin typeface="Cambria Math" panose="02040503050406030204" pitchFamily="18" charset="0"/>
                          </a:rPr>
                          <m:t>′</m:t>
                        </m:r>
                      </m:e>
                    </m:acc>
                  </m:oMath>
                </a14:m>
                <a:endParaRPr lang="fr-FR" sz="2400" dirty="0"/>
              </a:p>
              <a:p>
                <a:endParaRPr lang="fr-FR" dirty="0"/>
              </a:p>
            </p:txBody>
          </p:sp>
        </mc:Choice>
        <mc:Fallback xmlns="">
          <p:sp>
            <p:nvSpPr>
              <p:cNvPr id="29" name="ZoneTexte 28"/>
              <p:cNvSpPr txBox="1">
                <a:spLocks noRot="1" noChangeAspect="1" noMove="1" noResize="1" noEditPoints="1" noAdjustHandles="1" noChangeArrowheads="1" noChangeShapeType="1" noTextEdit="1"/>
              </p:cNvSpPr>
              <p:nvPr/>
            </p:nvSpPr>
            <p:spPr>
              <a:xfrm>
                <a:off x="-45048" y="4163497"/>
                <a:ext cx="5263804" cy="2522485"/>
              </a:xfrm>
              <a:prstGeom prst="rect">
                <a:avLst/>
              </a:prstGeom>
              <a:blipFill>
                <a:blip r:embed="rId9"/>
                <a:stretch>
                  <a:fillRect l="-1043"/>
                </a:stretch>
              </a:blipFill>
            </p:spPr>
            <p:txBody>
              <a:bodyPr/>
              <a:lstStyle/>
              <a:p>
                <a:r>
                  <a:rPr lang="fr-FR">
                    <a:noFill/>
                  </a:rPr>
                  <a:t> </a:t>
                </a:r>
              </a:p>
            </p:txBody>
          </p:sp>
        </mc:Fallback>
      </mc:AlternateContent>
      <p:sp>
        <p:nvSpPr>
          <p:cNvPr id="30" name="ZoneTexte 29"/>
          <p:cNvSpPr txBox="1"/>
          <p:nvPr/>
        </p:nvSpPr>
        <p:spPr>
          <a:xfrm>
            <a:off x="5930850" y="4398183"/>
            <a:ext cx="502578" cy="523220"/>
          </a:xfrm>
          <a:prstGeom prst="rect">
            <a:avLst/>
          </a:prstGeom>
          <a:noFill/>
        </p:spPr>
        <p:txBody>
          <a:bodyPr wrap="square" rtlCol="0">
            <a:spAutoFit/>
          </a:bodyPr>
          <a:lstStyle/>
          <a:p>
            <a:r>
              <a:rPr lang="fr-FR" sz="2800" b="1" i="1" dirty="0">
                <a:solidFill>
                  <a:schemeClr val="accent1">
                    <a:lumMod val="75000"/>
                  </a:schemeClr>
                </a:solidFill>
                <a:sym typeface="Symbol" panose="05050102010706020507" pitchFamily="18" charset="2"/>
              </a:rPr>
              <a:t></a:t>
            </a:r>
            <a:endParaRPr lang="fr-FR" sz="2800" b="1" i="1" dirty="0">
              <a:solidFill>
                <a:schemeClr val="accent1">
                  <a:lumMod val="75000"/>
                </a:schemeClr>
              </a:solidFill>
            </a:endParaRPr>
          </a:p>
        </p:txBody>
      </p:sp>
      <p:sp>
        <p:nvSpPr>
          <p:cNvPr id="31" name="ZoneTexte 30"/>
          <p:cNvSpPr txBox="1"/>
          <p:nvPr/>
        </p:nvSpPr>
        <p:spPr>
          <a:xfrm>
            <a:off x="9724895" y="3443175"/>
            <a:ext cx="886295" cy="461665"/>
          </a:xfrm>
          <a:prstGeom prst="rect">
            <a:avLst/>
          </a:prstGeom>
          <a:noFill/>
        </p:spPr>
        <p:txBody>
          <a:bodyPr wrap="square" rtlCol="0">
            <a:spAutoFit/>
          </a:bodyPr>
          <a:lstStyle/>
          <a:p>
            <a:r>
              <a:rPr lang="fr-FR" sz="2400" b="1" i="1" dirty="0">
                <a:solidFill>
                  <a:schemeClr val="accent2">
                    <a:lumMod val="75000"/>
                  </a:schemeClr>
                </a:solidFill>
                <a:sym typeface="Symbol" panose="05050102010706020507" pitchFamily="18" charset="2"/>
              </a:rPr>
              <a:t></a:t>
            </a:r>
            <a:endParaRPr lang="fr-FR" sz="2400" b="1" i="1" dirty="0">
              <a:solidFill>
                <a:schemeClr val="accent2">
                  <a:lumMod val="75000"/>
                </a:schemeClr>
              </a:solidFill>
            </a:endParaRPr>
          </a:p>
        </p:txBody>
      </p:sp>
      <mc:AlternateContent xmlns:mc="http://schemas.openxmlformats.org/markup-compatibility/2006" xmlns:a14="http://schemas.microsoft.com/office/drawing/2010/main">
        <mc:Choice Requires="a14">
          <p:sp>
            <p:nvSpPr>
              <p:cNvPr id="32" name="Rectangle 31"/>
              <p:cNvSpPr/>
              <p:nvPr/>
            </p:nvSpPr>
            <p:spPr>
              <a:xfrm>
                <a:off x="7450069" y="5002306"/>
                <a:ext cx="2406428" cy="7594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3600" b="1" i="1" smtClean="0">
                              <a:solidFill>
                                <a:srgbClr val="FF0000"/>
                              </a:solidFill>
                              <a:latin typeface="Cambria Math" panose="02040503050406030204" pitchFamily="18" charset="0"/>
                            </a:rPr>
                          </m:ctrlPr>
                        </m:accPr>
                        <m:e>
                          <m:r>
                            <a:rPr lang="fr-FR" sz="3600" b="1" i="1">
                              <a:solidFill>
                                <a:srgbClr val="FF0000"/>
                              </a:solidFill>
                              <a:latin typeface="Cambria Math" panose="02040503050406030204" pitchFamily="18" charset="0"/>
                            </a:rPr>
                            <m:t>𝑨𝑨</m:t>
                          </m:r>
                          <m:r>
                            <a:rPr lang="fr-FR" sz="3600" b="1" i="1">
                              <a:solidFill>
                                <a:srgbClr val="FF0000"/>
                              </a:solidFill>
                              <a:latin typeface="Cambria Math" panose="02040503050406030204" pitchFamily="18" charset="0"/>
                            </a:rPr>
                            <m:t>′</m:t>
                          </m:r>
                        </m:e>
                      </m:acc>
                      <m:r>
                        <a:rPr lang="fr-FR" sz="3600" b="1" i="1">
                          <a:solidFill>
                            <a:srgbClr val="FF0000"/>
                          </a:solidFill>
                          <a:latin typeface="Cambria Math" panose="02040503050406030204" pitchFamily="18" charset="0"/>
                        </a:rPr>
                        <m:t>=</m:t>
                      </m:r>
                      <m:acc>
                        <m:accPr>
                          <m:chr m:val="⃗"/>
                          <m:ctrlPr>
                            <a:rPr lang="fr-FR" sz="3600" b="1" i="1">
                              <a:solidFill>
                                <a:srgbClr val="FF0000"/>
                              </a:solidFill>
                              <a:latin typeface="Cambria Math" panose="02040503050406030204" pitchFamily="18" charset="0"/>
                            </a:rPr>
                          </m:ctrlPr>
                        </m:accPr>
                        <m:e>
                          <m:r>
                            <a:rPr lang="fr-FR" sz="3600" b="1" i="1">
                              <a:solidFill>
                                <a:srgbClr val="FF0000"/>
                              </a:solidFill>
                              <a:latin typeface="Cambria Math" panose="02040503050406030204" pitchFamily="18" charset="0"/>
                            </a:rPr>
                            <m:t>𝑩𝑩</m:t>
                          </m:r>
                          <m:r>
                            <a:rPr lang="fr-FR" sz="3600" b="1" i="1">
                              <a:solidFill>
                                <a:srgbClr val="FF0000"/>
                              </a:solidFill>
                              <a:latin typeface="Cambria Math" panose="02040503050406030204" pitchFamily="18" charset="0"/>
                            </a:rPr>
                            <m:t>′</m:t>
                          </m:r>
                        </m:e>
                      </m:acc>
                    </m:oMath>
                  </m:oMathPara>
                </a14:m>
                <a:endParaRPr lang="fr-FR" sz="3600" dirty="0"/>
              </a:p>
            </p:txBody>
          </p:sp>
        </mc:Choice>
        <mc:Fallback xmlns="">
          <p:sp>
            <p:nvSpPr>
              <p:cNvPr id="32" name="Rectangle 31"/>
              <p:cNvSpPr>
                <a:spLocks noRot="1" noChangeAspect="1" noMove="1" noResize="1" noEditPoints="1" noAdjustHandles="1" noChangeArrowheads="1" noChangeShapeType="1" noTextEdit="1"/>
              </p:cNvSpPr>
              <p:nvPr/>
            </p:nvSpPr>
            <p:spPr>
              <a:xfrm>
                <a:off x="7450069" y="5002306"/>
                <a:ext cx="2406428" cy="759439"/>
              </a:xfrm>
              <a:prstGeom prst="rect">
                <a:avLst/>
              </a:prstGeom>
              <a:blipFill rotWithShape="0">
                <a:blip r:embed="rId10"/>
                <a:stretch>
                  <a:fillRect/>
                </a:stretch>
              </a:blipFill>
            </p:spPr>
            <p:txBody>
              <a:bodyPr/>
              <a:lstStyle/>
              <a:p>
                <a:r>
                  <a:rPr lang="fr-FR">
                    <a:noFill/>
                  </a:rPr>
                  <a:t> </a:t>
                </a:r>
              </a:p>
            </p:txBody>
          </p:sp>
        </mc:Fallback>
      </mc:AlternateContent>
      <p:grpSp>
        <p:nvGrpSpPr>
          <p:cNvPr id="41" name="Groupe 40"/>
          <p:cNvGrpSpPr/>
          <p:nvPr/>
        </p:nvGrpSpPr>
        <p:grpSpPr>
          <a:xfrm>
            <a:off x="7388587" y="4163497"/>
            <a:ext cx="276237" cy="175168"/>
            <a:chOff x="7388587" y="4163497"/>
            <a:chExt cx="276237" cy="175168"/>
          </a:xfrm>
        </p:grpSpPr>
        <p:cxnSp>
          <p:nvCxnSpPr>
            <p:cNvPr id="34" name="Connecteur droit 33"/>
            <p:cNvCxnSpPr/>
            <p:nvPr/>
          </p:nvCxnSpPr>
          <p:spPr>
            <a:xfrm flipV="1">
              <a:off x="7388587" y="4163497"/>
              <a:ext cx="226635" cy="720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7615222" y="4163497"/>
              <a:ext cx="49602" cy="175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e 39"/>
          <p:cNvGrpSpPr/>
          <p:nvPr/>
        </p:nvGrpSpPr>
        <p:grpSpPr>
          <a:xfrm>
            <a:off x="11264662" y="2888576"/>
            <a:ext cx="226635" cy="250647"/>
            <a:chOff x="11264662" y="2888576"/>
            <a:chExt cx="226635" cy="250647"/>
          </a:xfrm>
        </p:grpSpPr>
        <p:cxnSp>
          <p:nvCxnSpPr>
            <p:cNvPr id="38" name="Connecteur droit 37"/>
            <p:cNvCxnSpPr/>
            <p:nvPr/>
          </p:nvCxnSpPr>
          <p:spPr>
            <a:xfrm flipV="1">
              <a:off x="11264662" y="3067135"/>
              <a:ext cx="226635" cy="720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11441695" y="2888576"/>
              <a:ext cx="49602" cy="175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Espace réservé du numéro de diapositive 4">
            <a:extLst>
              <a:ext uri="{FF2B5EF4-FFF2-40B4-BE49-F238E27FC236}">
                <a16:creationId xmlns:a16="http://schemas.microsoft.com/office/drawing/2014/main" id="{0CCE7FB9-6A62-47F2-8327-23B85A5F2C02}"/>
              </a:ext>
            </a:extLst>
          </p:cNvPr>
          <p:cNvSpPr>
            <a:spLocks noGrp="1"/>
          </p:cNvSpPr>
          <p:nvPr>
            <p:ph type="sldNum" sz="quarter" idx="12"/>
          </p:nvPr>
        </p:nvSpPr>
        <p:spPr/>
        <p:txBody>
          <a:bodyPr/>
          <a:lstStyle/>
          <a:p>
            <a:fld id="{DF67547A-2FB4-485E-9105-69E331CB21F3}" type="slidenum">
              <a:rPr lang="fr-FR" smtClean="0"/>
              <a:t>21</a:t>
            </a:fld>
            <a:endParaRPr lang="fr-FR"/>
          </a:p>
        </p:txBody>
      </p:sp>
    </p:spTree>
    <p:extLst>
      <p:ext uri="{BB962C8B-B14F-4D97-AF65-F5344CB8AC3E}">
        <p14:creationId xmlns:p14="http://schemas.microsoft.com/office/powerpoint/2010/main" val="309400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p:cTn id="46" dur="1000" fill="hold"/>
                                        <p:tgtEl>
                                          <p:spTgt spid="41"/>
                                        </p:tgtEl>
                                        <p:attrNameLst>
                                          <p:attrName>ppt_w</p:attrName>
                                        </p:attrNameLst>
                                      </p:cBhvr>
                                      <p:tavLst>
                                        <p:tav tm="0">
                                          <p:val>
                                            <p:fltVal val="0"/>
                                          </p:val>
                                        </p:tav>
                                        <p:tav tm="100000">
                                          <p:val>
                                            <p:strVal val="#ppt_w"/>
                                          </p:val>
                                        </p:tav>
                                      </p:tavLst>
                                    </p:anim>
                                    <p:anim calcmode="lin" valueType="num">
                                      <p:cBhvr>
                                        <p:cTn id="47" dur="1000" fill="hold"/>
                                        <p:tgtEl>
                                          <p:spTgt spid="41"/>
                                        </p:tgtEl>
                                        <p:attrNameLst>
                                          <p:attrName>ppt_h</p:attrName>
                                        </p:attrNameLst>
                                      </p:cBhvr>
                                      <p:tavLst>
                                        <p:tav tm="0">
                                          <p:val>
                                            <p:fltVal val="0"/>
                                          </p:val>
                                        </p:tav>
                                        <p:tav tm="100000">
                                          <p:val>
                                            <p:strVal val="#ppt_h"/>
                                          </p:val>
                                        </p:tav>
                                      </p:tavLst>
                                    </p:anim>
                                    <p:anim calcmode="lin" valueType="num">
                                      <p:cBhvr>
                                        <p:cTn id="48" dur="1000" fill="hold"/>
                                        <p:tgtEl>
                                          <p:spTgt spid="41"/>
                                        </p:tgtEl>
                                        <p:attrNameLst>
                                          <p:attrName>style.rotation</p:attrName>
                                        </p:attrNameLst>
                                      </p:cBhvr>
                                      <p:tavLst>
                                        <p:tav tm="0">
                                          <p:val>
                                            <p:fltVal val="90"/>
                                          </p:val>
                                        </p:tav>
                                        <p:tav tm="100000">
                                          <p:val>
                                            <p:fltVal val="0"/>
                                          </p:val>
                                        </p:tav>
                                      </p:tavLst>
                                    </p:anim>
                                    <p:animEffect transition="in" filter="fade">
                                      <p:cBhvr>
                                        <p:cTn id="49" dur="10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80">
                                          <p:stCondLst>
                                            <p:cond delay="0"/>
                                          </p:stCondLst>
                                        </p:cTn>
                                        <p:tgtEl>
                                          <p:spTgt spid="19"/>
                                        </p:tgtEl>
                                      </p:cBhvr>
                                    </p:animEffect>
                                    <p:anim calcmode="lin" valueType="num">
                                      <p:cBhvr>
                                        <p:cTn id="7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8" dur="26">
                                          <p:stCondLst>
                                            <p:cond delay="650"/>
                                          </p:stCondLst>
                                        </p:cTn>
                                        <p:tgtEl>
                                          <p:spTgt spid="19"/>
                                        </p:tgtEl>
                                      </p:cBhvr>
                                      <p:to x="100000" y="60000"/>
                                    </p:animScale>
                                    <p:animScale>
                                      <p:cBhvr>
                                        <p:cTn id="79" dur="166" decel="50000">
                                          <p:stCondLst>
                                            <p:cond delay="676"/>
                                          </p:stCondLst>
                                        </p:cTn>
                                        <p:tgtEl>
                                          <p:spTgt spid="19"/>
                                        </p:tgtEl>
                                      </p:cBhvr>
                                      <p:to x="100000" y="100000"/>
                                    </p:animScale>
                                    <p:animScale>
                                      <p:cBhvr>
                                        <p:cTn id="80" dur="26">
                                          <p:stCondLst>
                                            <p:cond delay="1312"/>
                                          </p:stCondLst>
                                        </p:cTn>
                                        <p:tgtEl>
                                          <p:spTgt spid="19"/>
                                        </p:tgtEl>
                                      </p:cBhvr>
                                      <p:to x="100000" y="80000"/>
                                    </p:animScale>
                                    <p:animScale>
                                      <p:cBhvr>
                                        <p:cTn id="81" dur="166" decel="50000">
                                          <p:stCondLst>
                                            <p:cond delay="1338"/>
                                          </p:stCondLst>
                                        </p:cTn>
                                        <p:tgtEl>
                                          <p:spTgt spid="19"/>
                                        </p:tgtEl>
                                      </p:cBhvr>
                                      <p:to x="100000" y="100000"/>
                                    </p:animScale>
                                    <p:animScale>
                                      <p:cBhvr>
                                        <p:cTn id="82" dur="26">
                                          <p:stCondLst>
                                            <p:cond delay="1642"/>
                                          </p:stCondLst>
                                        </p:cTn>
                                        <p:tgtEl>
                                          <p:spTgt spid="19"/>
                                        </p:tgtEl>
                                      </p:cBhvr>
                                      <p:to x="100000" y="90000"/>
                                    </p:animScale>
                                    <p:animScale>
                                      <p:cBhvr>
                                        <p:cTn id="83" dur="166" decel="50000">
                                          <p:stCondLst>
                                            <p:cond delay="1668"/>
                                          </p:stCondLst>
                                        </p:cTn>
                                        <p:tgtEl>
                                          <p:spTgt spid="19"/>
                                        </p:tgtEl>
                                      </p:cBhvr>
                                      <p:to x="100000" y="100000"/>
                                    </p:animScale>
                                    <p:animScale>
                                      <p:cBhvr>
                                        <p:cTn id="84" dur="26">
                                          <p:stCondLst>
                                            <p:cond delay="1808"/>
                                          </p:stCondLst>
                                        </p:cTn>
                                        <p:tgtEl>
                                          <p:spTgt spid="19"/>
                                        </p:tgtEl>
                                      </p:cBhvr>
                                      <p:to x="100000" y="95000"/>
                                    </p:animScale>
                                    <p:animScale>
                                      <p:cBhvr>
                                        <p:cTn id="85" dur="166" decel="50000">
                                          <p:stCondLst>
                                            <p:cond delay="1834"/>
                                          </p:stCondLst>
                                        </p:cTn>
                                        <p:tgtEl>
                                          <p:spTgt spid="19"/>
                                        </p:tgtEl>
                                      </p:cBhvr>
                                      <p:to x="100000" y="100000"/>
                                    </p:animScale>
                                  </p:childTnLst>
                                </p:cTn>
                              </p:par>
                              <p:par>
                                <p:cTn id="86" presetID="26" presetClass="entr" presetSubtype="0" fill="hold"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580">
                                          <p:stCondLst>
                                            <p:cond delay="0"/>
                                          </p:stCondLst>
                                        </p:cTn>
                                        <p:tgtEl>
                                          <p:spTgt spid="22"/>
                                        </p:tgtEl>
                                      </p:cBhvr>
                                    </p:animEffect>
                                    <p:anim calcmode="lin" valueType="num">
                                      <p:cBhvr>
                                        <p:cTn id="8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94" dur="26">
                                          <p:stCondLst>
                                            <p:cond delay="650"/>
                                          </p:stCondLst>
                                        </p:cTn>
                                        <p:tgtEl>
                                          <p:spTgt spid="22"/>
                                        </p:tgtEl>
                                      </p:cBhvr>
                                      <p:to x="100000" y="60000"/>
                                    </p:animScale>
                                    <p:animScale>
                                      <p:cBhvr>
                                        <p:cTn id="95" dur="166" decel="50000">
                                          <p:stCondLst>
                                            <p:cond delay="676"/>
                                          </p:stCondLst>
                                        </p:cTn>
                                        <p:tgtEl>
                                          <p:spTgt spid="22"/>
                                        </p:tgtEl>
                                      </p:cBhvr>
                                      <p:to x="100000" y="100000"/>
                                    </p:animScale>
                                    <p:animScale>
                                      <p:cBhvr>
                                        <p:cTn id="96" dur="26">
                                          <p:stCondLst>
                                            <p:cond delay="1312"/>
                                          </p:stCondLst>
                                        </p:cTn>
                                        <p:tgtEl>
                                          <p:spTgt spid="22"/>
                                        </p:tgtEl>
                                      </p:cBhvr>
                                      <p:to x="100000" y="80000"/>
                                    </p:animScale>
                                    <p:animScale>
                                      <p:cBhvr>
                                        <p:cTn id="97" dur="166" decel="50000">
                                          <p:stCondLst>
                                            <p:cond delay="1338"/>
                                          </p:stCondLst>
                                        </p:cTn>
                                        <p:tgtEl>
                                          <p:spTgt spid="22"/>
                                        </p:tgtEl>
                                      </p:cBhvr>
                                      <p:to x="100000" y="100000"/>
                                    </p:animScale>
                                    <p:animScale>
                                      <p:cBhvr>
                                        <p:cTn id="98" dur="26">
                                          <p:stCondLst>
                                            <p:cond delay="1642"/>
                                          </p:stCondLst>
                                        </p:cTn>
                                        <p:tgtEl>
                                          <p:spTgt spid="22"/>
                                        </p:tgtEl>
                                      </p:cBhvr>
                                      <p:to x="100000" y="90000"/>
                                    </p:animScale>
                                    <p:animScale>
                                      <p:cBhvr>
                                        <p:cTn id="99" dur="166" decel="50000">
                                          <p:stCondLst>
                                            <p:cond delay="1668"/>
                                          </p:stCondLst>
                                        </p:cTn>
                                        <p:tgtEl>
                                          <p:spTgt spid="22"/>
                                        </p:tgtEl>
                                      </p:cBhvr>
                                      <p:to x="100000" y="100000"/>
                                    </p:animScale>
                                    <p:animScale>
                                      <p:cBhvr>
                                        <p:cTn id="100" dur="26">
                                          <p:stCondLst>
                                            <p:cond delay="1808"/>
                                          </p:stCondLst>
                                        </p:cTn>
                                        <p:tgtEl>
                                          <p:spTgt spid="22"/>
                                        </p:tgtEl>
                                      </p:cBhvr>
                                      <p:to x="100000" y="95000"/>
                                    </p:animScale>
                                    <p:animScale>
                                      <p:cBhvr>
                                        <p:cTn id="101" dur="166" decel="50000">
                                          <p:stCondLst>
                                            <p:cond delay="1834"/>
                                          </p:stCondLst>
                                        </p:cTn>
                                        <p:tgtEl>
                                          <p:spTgt spid="22"/>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45" presetClass="entr" presetSubtype="0" fill="hold" grpId="0" nodeType="click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fade">
                                      <p:cBhvr>
                                        <p:cTn id="106" dur="2000"/>
                                        <p:tgtEl>
                                          <p:spTgt spid="32"/>
                                        </p:tgtEl>
                                      </p:cBhvr>
                                    </p:animEffect>
                                    <p:anim calcmode="lin" valueType="num">
                                      <p:cBhvr>
                                        <p:cTn id="107" dur="2000" fill="hold"/>
                                        <p:tgtEl>
                                          <p:spTgt spid="32"/>
                                        </p:tgtEl>
                                        <p:attrNameLst>
                                          <p:attrName>ppt_w</p:attrName>
                                        </p:attrNameLst>
                                      </p:cBhvr>
                                      <p:tavLst>
                                        <p:tav tm="0" fmla="#ppt_w*sin(2.5*pi*$)">
                                          <p:val>
                                            <p:fltVal val="0"/>
                                          </p:val>
                                        </p:tav>
                                        <p:tav tm="100000">
                                          <p:val>
                                            <p:fltVal val="1"/>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7" grpId="0"/>
      <p:bldP spid="28"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247" y="1058181"/>
            <a:ext cx="10515600" cy="1244148"/>
          </a:xfrm>
        </p:spPr>
        <p:txBody>
          <a:bodyPr>
            <a:normAutofit/>
          </a:bodyPr>
          <a:lstStyle/>
          <a:p>
            <a:pPr marL="0" indent="0">
              <a:buNone/>
            </a:pPr>
            <a:r>
              <a:rPr lang="fr-FR" sz="3600" dirty="0"/>
              <a:t>Un point de vue plus global : regardons le champ de moment dans son ensemble.</a:t>
            </a:r>
          </a:p>
        </p:txBody>
      </p:sp>
      <p:sp>
        <p:nvSpPr>
          <p:cNvPr id="4" name="Titre 1"/>
          <p:cNvSpPr>
            <a:spLocks noGrp="1"/>
          </p:cNvSpPr>
          <p:nvPr>
            <p:ph type="title"/>
          </p:nvPr>
        </p:nvSpPr>
        <p:spPr>
          <a:xfrm>
            <a:off x="36247" y="0"/>
            <a:ext cx="11963772" cy="931412"/>
          </a:xfrm>
        </p:spPr>
        <p:txBody>
          <a:bodyPr>
            <a:normAutofit fontScale="90000"/>
          </a:bodyPr>
          <a:lstStyle/>
          <a:p>
            <a:r>
              <a:rPr lang="fr-FR" dirty="0" err="1"/>
              <a:t>Equiprojectivité</a:t>
            </a:r>
            <a:r>
              <a:rPr lang="fr-FR" dirty="0"/>
              <a:t>… des vecteurs moments d’un torseur {T}</a:t>
            </a:r>
          </a:p>
        </p:txBody>
      </p:sp>
      <p:sp>
        <p:nvSpPr>
          <p:cNvPr id="5" name="Espace réservé du numéro de diapositive 4">
            <a:extLst>
              <a:ext uri="{FF2B5EF4-FFF2-40B4-BE49-F238E27FC236}">
                <a16:creationId xmlns:a16="http://schemas.microsoft.com/office/drawing/2014/main" id="{BAF7C6CF-C8F0-40F2-B4A6-9CC6CDC2F2D7}"/>
              </a:ext>
            </a:extLst>
          </p:cNvPr>
          <p:cNvSpPr>
            <a:spLocks noGrp="1"/>
          </p:cNvSpPr>
          <p:nvPr>
            <p:ph type="sldNum" sz="quarter" idx="12"/>
          </p:nvPr>
        </p:nvSpPr>
        <p:spPr/>
        <p:txBody>
          <a:bodyPr/>
          <a:lstStyle/>
          <a:p>
            <a:fld id="{DF67547A-2FB4-485E-9105-69E331CB21F3}" type="slidenum">
              <a:rPr lang="fr-FR" smtClean="0"/>
              <a:t>22</a:t>
            </a:fld>
            <a:endParaRPr lang="fr-FR"/>
          </a:p>
        </p:txBody>
      </p:sp>
    </p:spTree>
    <p:extLst>
      <p:ext uri="{BB962C8B-B14F-4D97-AF65-F5344CB8AC3E}">
        <p14:creationId xmlns:p14="http://schemas.microsoft.com/office/powerpoint/2010/main" val="2187016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a:extLst>
              <a:ext uri="{FF2B5EF4-FFF2-40B4-BE49-F238E27FC236}">
                <a16:creationId xmlns:a16="http://schemas.microsoft.com/office/drawing/2014/main" id="{9A82C0F6-5C9D-4314-9D0E-F1DA06D2FE84}"/>
              </a:ext>
            </a:extLst>
          </p:cNvPr>
          <p:cNvCxnSpPr>
            <a:cxnSpLocks/>
          </p:cNvCxnSpPr>
          <p:nvPr/>
        </p:nvCxnSpPr>
        <p:spPr>
          <a:xfrm flipV="1">
            <a:off x="6434932" y="584921"/>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16BF775-9007-4A3B-A9BE-3A957DC9C7B7}"/>
              </a:ext>
            </a:extLst>
          </p:cNvPr>
          <p:cNvCxnSpPr>
            <a:cxnSpLocks/>
          </p:cNvCxnSpPr>
          <p:nvPr/>
        </p:nvCxnSpPr>
        <p:spPr>
          <a:xfrm>
            <a:off x="2068653" y="212931"/>
            <a:ext cx="9439716" cy="3565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V="1">
            <a:off x="7965653" y="404563"/>
            <a:ext cx="1525280" cy="2044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flipV="1">
            <a:off x="7112283" y="511873"/>
            <a:ext cx="755987" cy="159327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flipV="1">
            <a:off x="9339884" y="249211"/>
            <a:ext cx="2577190" cy="2704726"/>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3" name="Connecteur droit avec flèche 82">
            <a:extLst>
              <a:ext uri="{FF2B5EF4-FFF2-40B4-BE49-F238E27FC236}">
                <a16:creationId xmlns:a16="http://schemas.microsoft.com/office/drawing/2014/main" id="{9A82C0F6-5C9D-4314-9D0E-F1DA06D2FE84}"/>
              </a:ext>
            </a:extLst>
          </p:cNvPr>
          <p:cNvCxnSpPr>
            <a:cxnSpLocks/>
          </p:cNvCxnSpPr>
          <p:nvPr/>
        </p:nvCxnSpPr>
        <p:spPr>
          <a:xfrm flipV="1">
            <a:off x="5811793" y="662110"/>
            <a:ext cx="5659" cy="974813"/>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5" name="Connecteur droit avec flèche 84">
            <a:extLst>
              <a:ext uri="{FF2B5EF4-FFF2-40B4-BE49-F238E27FC236}">
                <a16:creationId xmlns:a16="http://schemas.microsoft.com/office/drawing/2014/main" id="{9A82C0F6-5C9D-4314-9D0E-F1DA06D2FE84}"/>
              </a:ext>
            </a:extLst>
          </p:cNvPr>
          <p:cNvCxnSpPr>
            <a:cxnSpLocks/>
          </p:cNvCxnSpPr>
          <p:nvPr/>
        </p:nvCxnSpPr>
        <p:spPr>
          <a:xfrm flipH="1" flipV="1">
            <a:off x="5128162" y="705219"/>
            <a:ext cx="192978" cy="73056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6" name="Connecteur droit avec flèche 85">
            <a:extLst>
              <a:ext uri="{FF2B5EF4-FFF2-40B4-BE49-F238E27FC236}">
                <a16:creationId xmlns:a16="http://schemas.microsoft.com/office/drawing/2014/main" id="{9A82C0F6-5C9D-4314-9D0E-F1DA06D2FE84}"/>
              </a:ext>
            </a:extLst>
          </p:cNvPr>
          <p:cNvCxnSpPr>
            <a:cxnSpLocks/>
          </p:cNvCxnSpPr>
          <p:nvPr/>
        </p:nvCxnSpPr>
        <p:spPr>
          <a:xfrm flipH="1" flipV="1">
            <a:off x="4415048" y="714884"/>
            <a:ext cx="367520" cy="519108"/>
          </a:xfrm>
          <a:prstGeom prst="straightConnector1">
            <a:avLst/>
          </a:prstGeom>
          <a:ln w="603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eur droit avec flèche 86">
            <a:extLst>
              <a:ext uri="{FF2B5EF4-FFF2-40B4-BE49-F238E27FC236}">
                <a16:creationId xmlns:a16="http://schemas.microsoft.com/office/drawing/2014/main" id="{9A82C0F6-5C9D-4314-9D0E-F1DA06D2FE84}"/>
              </a:ext>
            </a:extLst>
          </p:cNvPr>
          <p:cNvCxnSpPr>
            <a:cxnSpLocks/>
          </p:cNvCxnSpPr>
          <p:nvPr/>
        </p:nvCxnSpPr>
        <p:spPr>
          <a:xfrm flipH="1" flipV="1">
            <a:off x="3724990" y="770424"/>
            <a:ext cx="366619" cy="23073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8" name="Connecteur droit avec flèche 87">
            <a:extLst>
              <a:ext uri="{FF2B5EF4-FFF2-40B4-BE49-F238E27FC236}">
                <a16:creationId xmlns:a16="http://schemas.microsoft.com/office/drawing/2014/main" id="{9A82C0F6-5C9D-4314-9D0E-F1DA06D2FE84}"/>
              </a:ext>
            </a:extLst>
          </p:cNvPr>
          <p:cNvCxnSpPr>
            <a:cxnSpLocks/>
          </p:cNvCxnSpPr>
          <p:nvPr/>
        </p:nvCxnSpPr>
        <p:spPr>
          <a:xfrm flipV="1">
            <a:off x="5810938" y="663795"/>
            <a:ext cx="5659" cy="974813"/>
          </a:xfrm>
          <a:prstGeom prst="straightConnector1">
            <a:avLst/>
          </a:prstGeom>
          <a:ln w="603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5817452" y="115967"/>
            <a:ext cx="0" cy="6374537"/>
          </a:xfrm>
          <a:prstGeom prst="line">
            <a:avLst/>
          </a:prstGeom>
          <a:ln w="25400">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89" name="Connecteur droit avec flèche 88">
            <a:extLst>
              <a:ext uri="{FF2B5EF4-FFF2-40B4-BE49-F238E27FC236}">
                <a16:creationId xmlns:a16="http://schemas.microsoft.com/office/drawing/2014/main" id="{9A82C0F6-5C9D-4314-9D0E-F1DA06D2FE84}"/>
              </a:ext>
            </a:extLst>
          </p:cNvPr>
          <p:cNvCxnSpPr>
            <a:cxnSpLocks/>
          </p:cNvCxnSpPr>
          <p:nvPr/>
        </p:nvCxnSpPr>
        <p:spPr>
          <a:xfrm flipH="1">
            <a:off x="2849219" y="746894"/>
            <a:ext cx="595413" cy="13889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90" name="Connecteur droit avec flèche 89">
            <a:extLst>
              <a:ext uri="{FF2B5EF4-FFF2-40B4-BE49-F238E27FC236}">
                <a16:creationId xmlns:a16="http://schemas.microsoft.com/office/drawing/2014/main" id="{9A82C0F6-5C9D-4314-9D0E-F1DA06D2FE84}"/>
              </a:ext>
            </a:extLst>
          </p:cNvPr>
          <p:cNvCxnSpPr>
            <a:cxnSpLocks/>
          </p:cNvCxnSpPr>
          <p:nvPr/>
        </p:nvCxnSpPr>
        <p:spPr>
          <a:xfrm flipH="1">
            <a:off x="751820" y="541285"/>
            <a:ext cx="2197402" cy="43060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9A82C0F6-5C9D-4314-9D0E-F1DA06D2FE84}"/>
              </a:ext>
            </a:extLst>
          </p:cNvPr>
          <p:cNvCxnSpPr>
            <a:cxnSpLocks/>
          </p:cNvCxnSpPr>
          <p:nvPr/>
        </p:nvCxnSpPr>
        <p:spPr>
          <a:xfrm flipV="1">
            <a:off x="6431322" y="2049205"/>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316BF775-9007-4A3B-A9BE-3A957DC9C7B7}"/>
              </a:ext>
            </a:extLst>
          </p:cNvPr>
          <p:cNvCxnSpPr>
            <a:cxnSpLocks/>
          </p:cNvCxnSpPr>
          <p:nvPr/>
        </p:nvCxnSpPr>
        <p:spPr>
          <a:xfrm>
            <a:off x="2065043" y="1677215"/>
            <a:ext cx="9439716" cy="3565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flipV="1">
            <a:off x="7962043" y="1868847"/>
            <a:ext cx="1525280" cy="2044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flipV="1">
            <a:off x="7108673" y="1976157"/>
            <a:ext cx="755987" cy="159327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flipV="1">
            <a:off x="9336274" y="1713495"/>
            <a:ext cx="2577190" cy="2704726"/>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75" name="Connecteur droit avec flèche 74">
            <a:extLst>
              <a:ext uri="{FF2B5EF4-FFF2-40B4-BE49-F238E27FC236}">
                <a16:creationId xmlns:a16="http://schemas.microsoft.com/office/drawing/2014/main" id="{9A82C0F6-5C9D-4314-9D0E-F1DA06D2FE84}"/>
              </a:ext>
            </a:extLst>
          </p:cNvPr>
          <p:cNvCxnSpPr>
            <a:cxnSpLocks/>
          </p:cNvCxnSpPr>
          <p:nvPr/>
        </p:nvCxnSpPr>
        <p:spPr>
          <a:xfrm flipV="1">
            <a:off x="5808183" y="2126394"/>
            <a:ext cx="5659" cy="974813"/>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76" name="Connecteur droit avec flèche 75">
            <a:extLst>
              <a:ext uri="{FF2B5EF4-FFF2-40B4-BE49-F238E27FC236}">
                <a16:creationId xmlns:a16="http://schemas.microsoft.com/office/drawing/2014/main" id="{9A82C0F6-5C9D-4314-9D0E-F1DA06D2FE84}"/>
              </a:ext>
            </a:extLst>
          </p:cNvPr>
          <p:cNvCxnSpPr>
            <a:cxnSpLocks/>
          </p:cNvCxnSpPr>
          <p:nvPr/>
        </p:nvCxnSpPr>
        <p:spPr>
          <a:xfrm flipH="1" flipV="1">
            <a:off x="5080973" y="2220871"/>
            <a:ext cx="236557" cy="679196"/>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1" name="Connecteur droit avec flèche 80">
            <a:extLst>
              <a:ext uri="{FF2B5EF4-FFF2-40B4-BE49-F238E27FC236}">
                <a16:creationId xmlns:a16="http://schemas.microsoft.com/office/drawing/2014/main" id="{9A82C0F6-5C9D-4314-9D0E-F1DA06D2FE84}"/>
              </a:ext>
            </a:extLst>
          </p:cNvPr>
          <p:cNvCxnSpPr>
            <a:cxnSpLocks/>
          </p:cNvCxnSpPr>
          <p:nvPr/>
        </p:nvCxnSpPr>
        <p:spPr>
          <a:xfrm flipH="1" flipV="1">
            <a:off x="4411438" y="2179168"/>
            <a:ext cx="367520" cy="51910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2" name="Connecteur droit avec flèche 81">
            <a:extLst>
              <a:ext uri="{FF2B5EF4-FFF2-40B4-BE49-F238E27FC236}">
                <a16:creationId xmlns:a16="http://schemas.microsoft.com/office/drawing/2014/main" id="{9A82C0F6-5C9D-4314-9D0E-F1DA06D2FE84}"/>
              </a:ext>
            </a:extLst>
          </p:cNvPr>
          <p:cNvCxnSpPr>
            <a:cxnSpLocks/>
          </p:cNvCxnSpPr>
          <p:nvPr/>
        </p:nvCxnSpPr>
        <p:spPr>
          <a:xfrm flipH="1" flipV="1">
            <a:off x="3721380" y="2234708"/>
            <a:ext cx="366619" cy="23073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4" name="Connecteur droit avec flèche 83">
            <a:extLst>
              <a:ext uri="{FF2B5EF4-FFF2-40B4-BE49-F238E27FC236}">
                <a16:creationId xmlns:a16="http://schemas.microsoft.com/office/drawing/2014/main" id="{9A82C0F6-5C9D-4314-9D0E-F1DA06D2FE84}"/>
              </a:ext>
            </a:extLst>
          </p:cNvPr>
          <p:cNvCxnSpPr>
            <a:cxnSpLocks/>
          </p:cNvCxnSpPr>
          <p:nvPr/>
        </p:nvCxnSpPr>
        <p:spPr>
          <a:xfrm flipV="1">
            <a:off x="5807328" y="2128079"/>
            <a:ext cx="5659" cy="974813"/>
          </a:xfrm>
          <a:prstGeom prst="straightConnector1">
            <a:avLst/>
          </a:prstGeom>
          <a:ln w="603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eur droit avec flèche 90">
            <a:extLst>
              <a:ext uri="{FF2B5EF4-FFF2-40B4-BE49-F238E27FC236}">
                <a16:creationId xmlns:a16="http://schemas.microsoft.com/office/drawing/2014/main" id="{9A82C0F6-5C9D-4314-9D0E-F1DA06D2FE84}"/>
              </a:ext>
            </a:extLst>
          </p:cNvPr>
          <p:cNvCxnSpPr>
            <a:cxnSpLocks/>
          </p:cNvCxnSpPr>
          <p:nvPr/>
        </p:nvCxnSpPr>
        <p:spPr>
          <a:xfrm flipH="1">
            <a:off x="2845609" y="2211178"/>
            <a:ext cx="595413" cy="13889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92" name="Connecteur droit avec flèche 91">
            <a:extLst>
              <a:ext uri="{FF2B5EF4-FFF2-40B4-BE49-F238E27FC236}">
                <a16:creationId xmlns:a16="http://schemas.microsoft.com/office/drawing/2014/main" id="{9A82C0F6-5C9D-4314-9D0E-F1DA06D2FE84}"/>
              </a:ext>
            </a:extLst>
          </p:cNvPr>
          <p:cNvCxnSpPr>
            <a:cxnSpLocks/>
          </p:cNvCxnSpPr>
          <p:nvPr/>
        </p:nvCxnSpPr>
        <p:spPr>
          <a:xfrm flipH="1">
            <a:off x="748210" y="2005569"/>
            <a:ext cx="2197402" cy="43060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a:extLst>
              <a:ext uri="{FF2B5EF4-FFF2-40B4-BE49-F238E27FC236}">
                <a16:creationId xmlns:a16="http://schemas.microsoft.com/office/drawing/2014/main" id="{9A82C0F6-5C9D-4314-9D0E-F1DA06D2FE84}"/>
              </a:ext>
            </a:extLst>
          </p:cNvPr>
          <p:cNvCxnSpPr>
            <a:cxnSpLocks/>
          </p:cNvCxnSpPr>
          <p:nvPr/>
        </p:nvCxnSpPr>
        <p:spPr>
          <a:xfrm flipV="1">
            <a:off x="6227035" y="4815986"/>
            <a:ext cx="479774" cy="108907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19" name="Connecteur droit 118">
            <a:extLst>
              <a:ext uri="{FF2B5EF4-FFF2-40B4-BE49-F238E27FC236}">
                <a16:creationId xmlns:a16="http://schemas.microsoft.com/office/drawing/2014/main" id="{316BF775-9007-4A3B-A9BE-3A957DC9C7B7}"/>
              </a:ext>
            </a:extLst>
          </p:cNvPr>
          <p:cNvCxnSpPr>
            <a:cxnSpLocks/>
          </p:cNvCxnSpPr>
          <p:nvPr/>
        </p:nvCxnSpPr>
        <p:spPr>
          <a:xfrm>
            <a:off x="3828356" y="3449600"/>
            <a:ext cx="3456391" cy="3540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p:nvPr/>
        </p:nvCxnSpPr>
        <p:spPr>
          <a:xfrm flipV="1">
            <a:off x="7172779" y="5722873"/>
            <a:ext cx="2009423" cy="1135127"/>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21" name="Connecteur droit avec flèche 120"/>
          <p:cNvCxnSpPr/>
          <p:nvPr/>
        </p:nvCxnSpPr>
        <p:spPr>
          <a:xfrm flipV="1">
            <a:off x="6752681" y="5242793"/>
            <a:ext cx="1112688" cy="1220102"/>
          </a:xfrm>
          <a:prstGeom prst="straightConnector1">
            <a:avLst/>
          </a:prstGeom>
          <a:ln w="603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cteur droit avec flèche 132">
            <a:extLst>
              <a:ext uri="{FF2B5EF4-FFF2-40B4-BE49-F238E27FC236}">
                <a16:creationId xmlns:a16="http://schemas.microsoft.com/office/drawing/2014/main" id="{9A82C0F6-5C9D-4314-9D0E-F1DA06D2FE84}"/>
              </a:ext>
            </a:extLst>
          </p:cNvPr>
          <p:cNvCxnSpPr>
            <a:cxnSpLocks/>
          </p:cNvCxnSpPr>
          <p:nvPr/>
        </p:nvCxnSpPr>
        <p:spPr>
          <a:xfrm flipH="1" flipV="1">
            <a:off x="5387622" y="4347688"/>
            <a:ext cx="134546" cy="87987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34" name="Connecteur droit avec flèche 133">
            <a:extLst>
              <a:ext uri="{FF2B5EF4-FFF2-40B4-BE49-F238E27FC236}">
                <a16:creationId xmlns:a16="http://schemas.microsoft.com/office/drawing/2014/main" id="{9A82C0F6-5C9D-4314-9D0E-F1DA06D2FE84}"/>
              </a:ext>
            </a:extLst>
          </p:cNvPr>
          <p:cNvCxnSpPr>
            <a:cxnSpLocks/>
          </p:cNvCxnSpPr>
          <p:nvPr/>
        </p:nvCxnSpPr>
        <p:spPr>
          <a:xfrm flipH="1" flipV="1">
            <a:off x="4973574" y="4213130"/>
            <a:ext cx="228297" cy="617831"/>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35" name="Connecteur droit avec flèche 134">
            <a:extLst>
              <a:ext uri="{FF2B5EF4-FFF2-40B4-BE49-F238E27FC236}">
                <a16:creationId xmlns:a16="http://schemas.microsoft.com/office/drawing/2014/main" id="{9A82C0F6-5C9D-4314-9D0E-F1DA06D2FE84}"/>
              </a:ext>
            </a:extLst>
          </p:cNvPr>
          <p:cNvCxnSpPr>
            <a:cxnSpLocks/>
          </p:cNvCxnSpPr>
          <p:nvPr/>
        </p:nvCxnSpPr>
        <p:spPr>
          <a:xfrm flipH="1" flipV="1">
            <a:off x="4647685" y="4096527"/>
            <a:ext cx="170756" cy="358035"/>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36" name="Connecteur droit avec flèche 135">
            <a:extLst>
              <a:ext uri="{FF2B5EF4-FFF2-40B4-BE49-F238E27FC236}">
                <a16:creationId xmlns:a16="http://schemas.microsoft.com/office/drawing/2014/main" id="{9A82C0F6-5C9D-4314-9D0E-F1DA06D2FE84}"/>
              </a:ext>
            </a:extLst>
          </p:cNvPr>
          <p:cNvCxnSpPr>
            <a:cxnSpLocks/>
          </p:cNvCxnSpPr>
          <p:nvPr/>
        </p:nvCxnSpPr>
        <p:spPr>
          <a:xfrm flipV="1">
            <a:off x="5820968" y="4522045"/>
            <a:ext cx="5659" cy="974813"/>
          </a:xfrm>
          <a:prstGeom prst="straightConnector1">
            <a:avLst/>
          </a:prstGeom>
          <a:ln w="603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Connecteur droit avec flèche 140">
            <a:extLst>
              <a:ext uri="{FF2B5EF4-FFF2-40B4-BE49-F238E27FC236}">
                <a16:creationId xmlns:a16="http://schemas.microsoft.com/office/drawing/2014/main" id="{9A82C0F6-5C9D-4314-9D0E-F1DA06D2FE84}"/>
              </a:ext>
            </a:extLst>
          </p:cNvPr>
          <p:cNvCxnSpPr>
            <a:cxnSpLocks/>
          </p:cNvCxnSpPr>
          <p:nvPr/>
        </p:nvCxnSpPr>
        <p:spPr>
          <a:xfrm flipH="1">
            <a:off x="3822698" y="3814790"/>
            <a:ext cx="354144" cy="24741"/>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157" name="Flèche : haut 22">
            <a:extLst>
              <a:ext uri="{FF2B5EF4-FFF2-40B4-BE49-F238E27FC236}">
                <a16:creationId xmlns:a16="http://schemas.microsoft.com/office/drawing/2014/main" id="{5A1DA72E-4B7C-420F-AF97-2BDE653BE318}"/>
              </a:ext>
            </a:extLst>
          </p:cNvPr>
          <p:cNvSpPr/>
          <p:nvPr/>
        </p:nvSpPr>
        <p:spPr>
          <a:xfrm>
            <a:off x="2882903" y="4649365"/>
            <a:ext cx="269499" cy="1140856"/>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58" name="ZoneTexte 157">
                <a:extLst>
                  <a:ext uri="{FF2B5EF4-FFF2-40B4-BE49-F238E27FC236}">
                    <a16:creationId xmlns:a16="http://schemas.microsoft.com/office/drawing/2014/main" id="{9568E772-35D7-4F63-9291-6DBFDF4569AD}"/>
                  </a:ext>
                </a:extLst>
              </p:cNvPr>
              <p:cNvSpPr txBox="1"/>
              <p:nvPr/>
            </p:nvSpPr>
            <p:spPr>
              <a:xfrm>
                <a:off x="2275660" y="4993613"/>
                <a:ext cx="522514" cy="8516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4400" b="1" i="1" smtClean="0">
                              <a:solidFill>
                                <a:srgbClr val="F7A209"/>
                              </a:solidFill>
                              <a:effectLst>
                                <a:outerShdw blurRad="38100" dist="38100" dir="2700000" algn="tl">
                                  <a:srgbClr val="000000">
                                    <a:alpha val="43137"/>
                                  </a:srgbClr>
                                </a:outerShdw>
                              </a:effectLst>
                              <a:latin typeface="Cambria Math" panose="02040503050406030204" pitchFamily="18" charset="0"/>
                            </a:rPr>
                          </m:ctrlPr>
                        </m:accPr>
                        <m:e>
                          <m:r>
                            <a:rPr lang="fr-FR" sz="4400" b="1" i="1" smtClean="0">
                              <a:solidFill>
                                <a:srgbClr val="F7A209"/>
                              </a:solidFill>
                              <a:effectLst>
                                <a:outerShdw blurRad="38100" dist="38100" dir="2700000" algn="tl">
                                  <a:srgbClr val="000000">
                                    <a:alpha val="43137"/>
                                  </a:srgbClr>
                                </a:outerShdw>
                              </a:effectLst>
                              <a:latin typeface="Cambria Math" panose="02040503050406030204" pitchFamily="18" charset="0"/>
                            </a:rPr>
                            <m:t>𝑹</m:t>
                          </m:r>
                        </m:e>
                      </m:acc>
                    </m:oMath>
                  </m:oMathPara>
                </a14:m>
                <a:endParaRPr lang="fr-FR" sz="4400" b="1" dirty="0">
                  <a:solidFill>
                    <a:srgbClr val="F7A209"/>
                  </a:solidFill>
                  <a:effectLst>
                    <a:outerShdw blurRad="38100" dist="38100" dir="2700000" algn="tl">
                      <a:srgbClr val="000000">
                        <a:alpha val="43137"/>
                      </a:srgbClr>
                    </a:outerShdw>
                  </a:effectLst>
                </a:endParaRPr>
              </a:p>
            </p:txBody>
          </p:sp>
        </mc:Choice>
        <mc:Fallback xmlns="">
          <p:sp>
            <p:nvSpPr>
              <p:cNvPr id="158" name="ZoneTexte 157">
                <a:extLst>
                  <a:ext uri="{FF2B5EF4-FFF2-40B4-BE49-F238E27FC236}">
                    <a16:creationId xmlns="" xmlns:a16="http://schemas.microsoft.com/office/drawing/2014/main" xmlns:a14="http://schemas.microsoft.com/office/drawing/2010/main" id="{9568E772-35D7-4F63-9291-6DBFDF4569AD}"/>
                  </a:ext>
                </a:extLst>
              </p:cNvPr>
              <p:cNvSpPr txBox="1">
                <a:spLocks noRot="1" noChangeAspect="1" noMove="1" noResize="1" noEditPoints="1" noAdjustHandles="1" noChangeArrowheads="1" noChangeShapeType="1" noTextEdit="1"/>
              </p:cNvSpPr>
              <p:nvPr/>
            </p:nvSpPr>
            <p:spPr>
              <a:xfrm>
                <a:off x="2275660" y="4993613"/>
                <a:ext cx="522514" cy="851643"/>
              </a:xfrm>
              <a:prstGeom prst="rect">
                <a:avLst/>
              </a:prstGeom>
              <a:blipFill rotWithShape="0">
                <a:blip r:embed="rId8"/>
                <a:stretch>
                  <a:fillRect r="-2326"/>
                </a:stretch>
              </a:blipFill>
            </p:spPr>
            <p:txBody>
              <a:bodyPr/>
              <a:lstStyle/>
              <a:p>
                <a:r>
                  <a:rPr lang="fr-FR">
                    <a:noFill/>
                  </a:rPr>
                  <a:t> </a:t>
                </a:r>
              </a:p>
            </p:txBody>
          </p:sp>
        </mc:Fallback>
      </mc:AlternateContent>
      <p:cxnSp>
        <p:nvCxnSpPr>
          <p:cNvPr id="3" name="Connecteur droit 2"/>
          <p:cNvCxnSpPr>
            <a:cxnSpLocks/>
          </p:cNvCxnSpPr>
          <p:nvPr/>
        </p:nvCxnSpPr>
        <p:spPr>
          <a:xfrm>
            <a:off x="4411438" y="212931"/>
            <a:ext cx="2442207" cy="6508544"/>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4238569" y="698555"/>
            <a:ext cx="494960" cy="32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6569065" y="5242793"/>
            <a:ext cx="1295595" cy="782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flipV="1">
            <a:off x="4453787" y="601667"/>
            <a:ext cx="51750" cy="1164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4443871" y="591862"/>
            <a:ext cx="112138" cy="9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V="1">
            <a:off x="6569065" y="5787231"/>
            <a:ext cx="158089" cy="909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6722048" y="5790221"/>
            <a:ext cx="34043" cy="128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ZoneTexte 54">
                <a:extLst>
                  <a:ext uri="{FF2B5EF4-FFF2-40B4-BE49-F238E27FC236}">
                    <a16:creationId xmlns:a16="http://schemas.microsoft.com/office/drawing/2014/main" id="{65CAD333-201D-44E8-94E7-C41661E81057}"/>
                  </a:ext>
                </a:extLst>
              </p:cNvPr>
              <p:cNvSpPr txBox="1"/>
              <p:nvPr/>
            </p:nvSpPr>
            <p:spPr>
              <a:xfrm>
                <a:off x="6272210" y="6282091"/>
                <a:ext cx="700724" cy="461665"/>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fr-FR" b="1" i="1" smtClean="0">
                          <a:solidFill>
                            <a:srgbClr val="002060"/>
                          </a:solidFill>
                          <a:latin typeface="Cambria Math" panose="02040503050406030204" pitchFamily="18" charset="0"/>
                        </a:rPr>
                        <m:t>𝑨</m:t>
                      </m:r>
                    </m:oMath>
                  </m:oMathPara>
                </a14:m>
                <a:endParaRPr lang="fr-FR" dirty="0">
                  <a:solidFill>
                    <a:srgbClr val="002060"/>
                  </a:solidFill>
                </a:endParaRPr>
              </a:p>
            </p:txBody>
          </p:sp>
        </mc:Choice>
        <mc:Fallback xmlns="">
          <p:sp>
            <p:nvSpPr>
              <p:cNvPr id="55" name="ZoneTexte 54">
                <a:extLst>
                  <a:ext uri="{FF2B5EF4-FFF2-40B4-BE49-F238E27FC236}">
                    <a16:creationId xmlns:a16="http://schemas.microsoft.com/office/drawing/2014/main" xmlns:a14="http://schemas.microsoft.com/office/drawing/2010/main" xmlns="" id="{65CAD333-201D-44E8-94E7-C41661E81057}"/>
                  </a:ext>
                </a:extLst>
              </p:cNvPr>
              <p:cNvSpPr txBox="1">
                <a:spLocks noRot="1" noChangeAspect="1" noMove="1" noResize="1" noEditPoints="1" noAdjustHandles="1" noChangeArrowheads="1" noChangeShapeType="1" noTextEdit="1"/>
              </p:cNvSpPr>
              <p:nvPr/>
            </p:nvSpPr>
            <p:spPr>
              <a:xfrm>
                <a:off x="6272210" y="6282091"/>
                <a:ext cx="700724" cy="461665"/>
              </a:xfrm>
              <a:prstGeom prst="rect">
                <a:avLst/>
              </a:prstGeom>
              <a:blipFill rotWithShape="0">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8" name="ZoneTexte 57">
                <a:extLst>
                  <a:ext uri="{FF2B5EF4-FFF2-40B4-BE49-F238E27FC236}">
                    <a16:creationId xmlns:a16="http://schemas.microsoft.com/office/drawing/2014/main" id="{65CAD333-201D-44E8-94E7-C41661E81057}"/>
                  </a:ext>
                </a:extLst>
              </p:cNvPr>
              <p:cNvSpPr txBox="1"/>
              <p:nvPr/>
            </p:nvSpPr>
            <p:spPr>
              <a:xfrm>
                <a:off x="4389608" y="1179269"/>
                <a:ext cx="700724" cy="461665"/>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fr-FR" b="1" i="1" smtClean="0">
                          <a:solidFill>
                            <a:schemeClr val="accent2">
                              <a:lumMod val="75000"/>
                            </a:schemeClr>
                          </a:solidFill>
                          <a:latin typeface="Cambria Math" panose="02040503050406030204" pitchFamily="18" charset="0"/>
                        </a:rPr>
                        <m:t>𝑩</m:t>
                      </m:r>
                    </m:oMath>
                  </m:oMathPara>
                </a14:m>
                <a:endParaRPr lang="fr-FR" dirty="0">
                  <a:solidFill>
                    <a:schemeClr val="accent2">
                      <a:lumMod val="75000"/>
                    </a:schemeClr>
                  </a:solidFill>
                </a:endParaRPr>
              </a:p>
            </p:txBody>
          </p:sp>
        </mc:Choice>
        <mc:Fallback xmlns="">
          <p:sp>
            <p:nvSpPr>
              <p:cNvPr id="58" name="ZoneTexte 57">
                <a:extLst>
                  <a:ext uri="{FF2B5EF4-FFF2-40B4-BE49-F238E27FC236}">
                    <a16:creationId xmlns:a16="http://schemas.microsoft.com/office/drawing/2014/main" xmlns:a14="http://schemas.microsoft.com/office/drawing/2010/main" xmlns="" id="{65CAD333-201D-44E8-94E7-C41661E81057}"/>
                  </a:ext>
                </a:extLst>
              </p:cNvPr>
              <p:cNvSpPr txBox="1">
                <a:spLocks noRot="1" noChangeAspect="1" noMove="1" noResize="1" noEditPoints="1" noAdjustHandles="1" noChangeArrowheads="1" noChangeShapeType="1" noTextEdit="1"/>
              </p:cNvSpPr>
              <p:nvPr/>
            </p:nvSpPr>
            <p:spPr>
              <a:xfrm>
                <a:off x="4389608" y="1179269"/>
                <a:ext cx="700724" cy="461665"/>
              </a:xfrm>
              <a:prstGeom prst="rect">
                <a:avLst/>
              </a:prstGeom>
              <a:blipFill rotWithShape="0">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0" name="ZoneTexte 59">
                <a:extLst>
                  <a:ext uri="{FF2B5EF4-FFF2-40B4-BE49-F238E27FC236}">
                    <a16:creationId xmlns:a16="http://schemas.microsoft.com/office/drawing/2014/main" id="{4A3303CA-B2EE-4400-9580-260677ABBD46}"/>
                  </a:ext>
                </a:extLst>
              </p:cNvPr>
              <p:cNvSpPr txBox="1"/>
              <p:nvPr/>
            </p:nvSpPr>
            <p:spPr>
              <a:xfrm>
                <a:off x="3519958" y="286835"/>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2">
                                  <a:lumMod val="75000"/>
                                </a:schemeClr>
                              </a:solidFill>
                              <a:latin typeface="Cambria Math" panose="02040503050406030204" pitchFamily="18" charset="0"/>
                            </a:rPr>
                          </m:ctrlPr>
                        </m:accPr>
                        <m:e>
                          <m:r>
                            <a:rPr lang="fr-FR" sz="2400" b="1" i="1" smtClean="0">
                              <a:solidFill>
                                <a:schemeClr val="accent2">
                                  <a:lumMod val="75000"/>
                                </a:schemeClr>
                              </a:solidFill>
                              <a:latin typeface="Cambria Math" panose="02040503050406030204" pitchFamily="18" charset="0"/>
                            </a:rPr>
                            <m:t>𝑴</m:t>
                          </m:r>
                          <m:r>
                            <a:rPr lang="fr-FR" sz="2400" b="1" i="1" smtClean="0">
                              <a:solidFill>
                                <a:schemeClr val="accent2">
                                  <a:lumMod val="75000"/>
                                </a:schemeClr>
                              </a:solidFill>
                              <a:latin typeface="Cambria Math" panose="02040503050406030204" pitchFamily="18" charset="0"/>
                            </a:rPr>
                            <m:t>(</m:t>
                          </m:r>
                          <m:r>
                            <a:rPr lang="fr-FR" sz="2400" b="1" i="1" smtClean="0">
                              <a:solidFill>
                                <a:schemeClr val="accent2">
                                  <a:lumMod val="75000"/>
                                </a:schemeClr>
                              </a:solidFill>
                              <a:latin typeface="Cambria Math" panose="02040503050406030204" pitchFamily="18" charset="0"/>
                            </a:rPr>
                            <m:t>𝑩</m:t>
                          </m:r>
                          <m:r>
                            <a:rPr lang="fr-FR" sz="2400" b="1" i="1" smtClean="0">
                              <a:solidFill>
                                <a:schemeClr val="accent2">
                                  <a:lumMod val="75000"/>
                                </a:schemeClr>
                              </a:solidFill>
                              <a:latin typeface="Cambria Math" panose="02040503050406030204" pitchFamily="18" charset="0"/>
                            </a:rPr>
                            <m:t>)</m:t>
                          </m:r>
                        </m:e>
                      </m:acc>
                    </m:oMath>
                  </m:oMathPara>
                </a14:m>
                <a:endParaRPr lang="fr-FR" sz="2400" b="1" dirty="0">
                  <a:solidFill>
                    <a:schemeClr val="accent2">
                      <a:lumMod val="75000"/>
                    </a:schemeClr>
                  </a:solidFill>
                </a:endParaRPr>
              </a:p>
            </p:txBody>
          </p:sp>
        </mc:Choice>
        <mc:Fallback xmlns="">
          <p:sp>
            <p:nvSpPr>
              <p:cNvPr id="60" name="ZoneTexte 59">
                <a:extLst>
                  <a:ext uri="{FF2B5EF4-FFF2-40B4-BE49-F238E27FC236}">
                    <a16:creationId xmlns:a16="http://schemas.microsoft.com/office/drawing/2014/main" xmlns:a14="http://schemas.microsoft.com/office/drawing/2010/main" xmlns="" id="{4A3303CA-B2EE-4400-9580-260677ABBD46}"/>
                  </a:ext>
                </a:extLst>
              </p:cNvPr>
              <p:cNvSpPr txBox="1">
                <a:spLocks noRot="1" noChangeAspect="1" noMove="1" noResize="1" noEditPoints="1" noAdjustHandles="1" noChangeArrowheads="1" noChangeShapeType="1" noTextEdit="1"/>
              </p:cNvSpPr>
              <p:nvPr/>
            </p:nvSpPr>
            <p:spPr>
              <a:xfrm>
                <a:off x="3519958" y="286835"/>
                <a:ext cx="971904" cy="518475"/>
              </a:xfrm>
              <a:prstGeom prst="rect">
                <a:avLst/>
              </a:prstGeom>
              <a:blipFill rotWithShape="0">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1" name="ZoneTexte 60">
                <a:extLst>
                  <a:ext uri="{FF2B5EF4-FFF2-40B4-BE49-F238E27FC236}">
                    <a16:creationId xmlns:a16="http://schemas.microsoft.com/office/drawing/2014/main" id="{4A3303CA-B2EE-4400-9580-260677ABBD46}"/>
                  </a:ext>
                </a:extLst>
              </p:cNvPr>
              <p:cNvSpPr txBox="1"/>
              <p:nvPr/>
            </p:nvSpPr>
            <p:spPr>
              <a:xfrm>
                <a:off x="7378708" y="5515740"/>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002060"/>
                              </a:solidFill>
                              <a:latin typeface="Cambria Math" panose="02040503050406030204" pitchFamily="18" charset="0"/>
                            </a:rPr>
                          </m:ctrlPr>
                        </m:accPr>
                        <m:e>
                          <m:r>
                            <a:rPr lang="fr-FR" sz="2400" b="1" i="1" smtClean="0">
                              <a:solidFill>
                                <a:srgbClr val="002060"/>
                              </a:solidFill>
                              <a:latin typeface="Cambria Math" panose="02040503050406030204" pitchFamily="18" charset="0"/>
                            </a:rPr>
                            <m:t>𝑴</m:t>
                          </m:r>
                          <m:r>
                            <a:rPr lang="fr-FR" sz="2400" b="1" i="1" smtClean="0">
                              <a:solidFill>
                                <a:srgbClr val="002060"/>
                              </a:solidFill>
                              <a:latin typeface="Cambria Math" panose="02040503050406030204" pitchFamily="18" charset="0"/>
                            </a:rPr>
                            <m:t>(</m:t>
                          </m:r>
                          <m:r>
                            <a:rPr lang="fr-FR" sz="2400" b="1" i="1" smtClean="0">
                              <a:solidFill>
                                <a:srgbClr val="002060"/>
                              </a:solidFill>
                              <a:latin typeface="Cambria Math" panose="02040503050406030204" pitchFamily="18" charset="0"/>
                            </a:rPr>
                            <m:t>𝑨</m:t>
                          </m:r>
                          <m:r>
                            <a:rPr lang="fr-FR" sz="2400" b="1" i="1" smtClean="0">
                              <a:solidFill>
                                <a:srgbClr val="002060"/>
                              </a:solidFill>
                              <a:latin typeface="Cambria Math" panose="02040503050406030204" pitchFamily="18" charset="0"/>
                            </a:rPr>
                            <m:t>)</m:t>
                          </m:r>
                        </m:e>
                      </m:acc>
                    </m:oMath>
                  </m:oMathPara>
                </a14:m>
                <a:endParaRPr lang="fr-FR" sz="2400" b="1" dirty="0">
                  <a:solidFill>
                    <a:srgbClr val="002060"/>
                  </a:solidFill>
                </a:endParaRPr>
              </a:p>
            </p:txBody>
          </p:sp>
        </mc:Choice>
        <mc:Fallback xmlns="">
          <p:sp>
            <p:nvSpPr>
              <p:cNvPr id="61" name="ZoneTexte 60">
                <a:extLst>
                  <a:ext uri="{FF2B5EF4-FFF2-40B4-BE49-F238E27FC236}">
                    <a16:creationId xmlns:a16="http://schemas.microsoft.com/office/drawing/2014/main" xmlns:a14="http://schemas.microsoft.com/office/drawing/2010/main" xmlns="" id="{4A3303CA-B2EE-4400-9580-260677ABBD46}"/>
                  </a:ext>
                </a:extLst>
              </p:cNvPr>
              <p:cNvSpPr txBox="1">
                <a:spLocks noRot="1" noChangeAspect="1" noMove="1" noResize="1" noEditPoints="1" noAdjustHandles="1" noChangeArrowheads="1" noChangeShapeType="1" noTextEdit="1"/>
              </p:cNvSpPr>
              <p:nvPr/>
            </p:nvSpPr>
            <p:spPr>
              <a:xfrm>
                <a:off x="7378708" y="5515740"/>
                <a:ext cx="971904" cy="518475"/>
              </a:xfrm>
              <a:prstGeom prst="rect">
                <a:avLst/>
              </a:prstGeom>
              <a:blipFill rotWithShape="0">
                <a:blip r:embed="rId12"/>
                <a:stretch>
                  <a:fillRect/>
                </a:stretch>
              </a:blipFill>
            </p:spPr>
            <p:txBody>
              <a:bodyPr/>
              <a:lstStyle/>
              <a:p>
                <a:r>
                  <a:rPr lang="fr-FR">
                    <a:noFill/>
                  </a:rPr>
                  <a:t> </a:t>
                </a:r>
              </a:p>
            </p:txBody>
          </p:sp>
        </mc:Fallback>
      </mc:AlternateContent>
      <p:cxnSp>
        <p:nvCxnSpPr>
          <p:cNvPr id="62" name="Connecteur droit 61"/>
          <p:cNvCxnSpPr/>
          <p:nvPr/>
        </p:nvCxnSpPr>
        <p:spPr>
          <a:xfrm flipH="1" flipV="1">
            <a:off x="4602045" y="705219"/>
            <a:ext cx="212231" cy="543930"/>
          </a:xfrm>
          <a:prstGeom prst="line">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flipH="1" flipV="1">
            <a:off x="6577114" y="5979799"/>
            <a:ext cx="171446" cy="463765"/>
          </a:xfrm>
          <a:prstGeom prst="line">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ZoneTexte 63">
                <a:extLst>
                  <a:ext uri="{FF2B5EF4-FFF2-40B4-BE49-F238E27FC236}">
                    <a16:creationId xmlns:a16="http://schemas.microsoft.com/office/drawing/2014/main" id="{65CAD333-201D-44E8-94E7-C41661E81057}"/>
                  </a:ext>
                </a:extLst>
              </p:cNvPr>
              <p:cNvSpPr txBox="1"/>
              <p:nvPr/>
            </p:nvSpPr>
            <p:spPr>
              <a:xfrm>
                <a:off x="6072365" y="5857356"/>
                <a:ext cx="700724" cy="461665"/>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fr-FR" b="1" i="1" smtClean="0">
                          <a:solidFill>
                            <a:srgbClr val="002060"/>
                          </a:solidFill>
                          <a:latin typeface="Cambria Math" panose="02040503050406030204" pitchFamily="18" charset="0"/>
                        </a:rPr>
                        <m:t>𝑨</m:t>
                      </m:r>
                      <m:r>
                        <a:rPr lang="fr-FR" b="1" i="1" smtClean="0">
                          <a:solidFill>
                            <a:srgbClr val="002060"/>
                          </a:solidFill>
                          <a:latin typeface="Cambria Math" panose="02040503050406030204" pitchFamily="18" charset="0"/>
                        </a:rPr>
                        <m:t>′</m:t>
                      </m:r>
                    </m:oMath>
                  </m:oMathPara>
                </a14:m>
                <a:endParaRPr lang="fr-FR" dirty="0">
                  <a:solidFill>
                    <a:srgbClr val="002060"/>
                  </a:solidFill>
                </a:endParaRPr>
              </a:p>
            </p:txBody>
          </p:sp>
        </mc:Choice>
        <mc:Fallback xmlns="">
          <p:sp>
            <p:nvSpPr>
              <p:cNvPr id="64" name="ZoneTexte 63">
                <a:extLst>
                  <a:ext uri="{FF2B5EF4-FFF2-40B4-BE49-F238E27FC236}">
                    <a16:creationId xmlns:a16="http://schemas.microsoft.com/office/drawing/2014/main" xmlns:a14="http://schemas.microsoft.com/office/drawing/2010/main" xmlns="" id="{65CAD333-201D-44E8-94E7-C41661E81057}"/>
                  </a:ext>
                </a:extLst>
              </p:cNvPr>
              <p:cNvSpPr txBox="1">
                <a:spLocks noRot="1" noChangeAspect="1" noMove="1" noResize="1" noEditPoints="1" noAdjustHandles="1" noChangeArrowheads="1" noChangeShapeType="1" noTextEdit="1"/>
              </p:cNvSpPr>
              <p:nvPr/>
            </p:nvSpPr>
            <p:spPr>
              <a:xfrm>
                <a:off x="6072365" y="5857356"/>
                <a:ext cx="700724" cy="461665"/>
              </a:xfrm>
              <a:prstGeom prst="rect">
                <a:avLst/>
              </a:prstGeom>
              <a:blipFill rotWithShape="0">
                <a:blip r:embed="rId1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5" name="ZoneTexte 64">
                <a:extLst>
                  <a:ext uri="{FF2B5EF4-FFF2-40B4-BE49-F238E27FC236}">
                    <a16:creationId xmlns:a16="http://schemas.microsoft.com/office/drawing/2014/main" id="{65CAD333-201D-44E8-94E7-C41661E81057}"/>
                  </a:ext>
                </a:extLst>
              </p:cNvPr>
              <p:cNvSpPr txBox="1"/>
              <p:nvPr/>
            </p:nvSpPr>
            <p:spPr>
              <a:xfrm>
                <a:off x="4515652" y="451154"/>
                <a:ext cx="700724" cy="461665"/>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fr-FR" b="1" i="1" smtClean="0">
                          <a:solidFill>
                            <a:schemeClr val="accent2">
                              <a:lumMod val="75000"/>
                            </a:schemeClr>
                          </a:solidFill>
                          <a:latin typeface="Cambria Math" panose="02040503050406030204" pitchFamily="18" charset="0"/>
                        </a:rPr>
                        <m:t>𝑩</m:t>
                      </m:r>
                      <m:r>
                        <a:rPr lang="fr-FR" b="1" i="1" smtClean="0">
                          <a:solidFill>
                            <a:schemeClr val="accent2">
                              <a:lumMod val="75000"/>
                            </a:schemeClr>
                          </a:solidFill>
                          <a:latin typeface="Cambria Math" panose="02040503050406030204" pitchFamily="18" charset="0"/>
                        </a:rPr>
                        <m:t>′</m:t>
                      </m:r>
                    </m:oMath>
                  </m:oMathPara>
                </a14:m>
                <a:endParaRPr lang="fr-FR" dirty="0">
                  <a:solidFill>
                    <a:schemeClr val="accent2">
                      <a:lumMod val="75000"/>
                    </a:schemeClr>
                  </a:solidFill>
                </a:endParaRPr>
              </a:p>
            </p:txBody>
          </p:sp>
        </mc:Choice>
        <mc:Fallback xmlns="">
          <p:sp>
            <p:nvSpPr>
              <p:cNvPr id="65" name="ZoneTexte 64">
                <a:extLst>
                  <a:ext uri="{FF2B5EF4-FFF2-40B4-BE49-F238E27FC236}">
                    <a16:creationId xmlns:a16="http://schemas.microsoft.com/office/drawing/2014/main" xmlns:a14="http://schemas.microsoft.com/office/drawing/2010/main" xmlns="" id="{65CAD333-201D-44E8-94E7-C41661E81057}"/>
                  </a:ext>
                </a:extLst>
              </p:cNvPr>
              <p:cNvSpPr txBox="1">
                <a:spLocks noRot="1" noChangeAspect="1" noMove="1" noResize="1" noEditPoints="1" noAdjustHandles="1" noChangeArrowheads="1" noChangeShapeType="1" noTextEdit="1"/>
              </p:cNvSpPr>
              <p:nvPr/>
            </p:nvSpPr>
            <p:spPr>
              <a:xfrm>
                <a:off x="4515652" y="451154"/>
                <a:ext cx="700724" cy="461665"/>
              </a:xfrm>
              <a:prstGeom prst="rect">
                <a:avLst/>
              </a:prstGeom>
              <a:blipFill rotWithShape="0">
                <a:blip r:embed="rId14"/>
                <a:stretch>
                  <a:fillRect/>
                </a:stretch>
              </a:blipFill>
            </p:spPr>
            <p:txBody>
              <a:bodyPr/>
              <a:lstStyle/>
              <a:p>
                <a:r>
                  <a:rPr lang="fr-FR">
                    <a:noFill/>
                  </a:rPr>
                  <a:t> </a:t>
                </a:r>
              </a:p>
            </p:txBody>
          </p:sp>
        </mc:Fallback>
      </mc:AlternateContent>
      <p:cxnSp>
        <p:nvCxnSpPr>
          <p:cNvPr id="66" name="Connecteur droit 65"/>
          <p:cNvCxnSpPr/>
          <p:nvPr/>
        </p:nvCxnSpPr>
        <p:spPr>
          <a:xfrm flipH="1" flipV="1">
            <a:off x="4739970" y="3912861"/>
            <a:ext cx="171446" cy="463765"/>
          </a:xfrm>
          <a:prstGeom prst="line">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flipH="1" flipV="1">
            <a:off x="3577197" y="3933305"/>
            <a:ext cx="171446" cy="463765"/>
          </a:xfrm>
          <a:prstGeom prst="line">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Rectangle 67"/>
              <p:cNvSpPr/>
              <p:nvPr/>
            </p:nvSpPr>
            <p:spPr>
              <a:xfrm>
                <a:off x="3050364" y="3259110"/>
                <a:ext cx="2406428" cy="7594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sz="3600" b="1" i="1" smtClean="0">
                              <a:solidFill>
                                <a:srgbClr val="FF0000"/>
                              </a:solidFill>
                              <a:latin typeface="Cambria Math" panose="02040503050406030204" pitchFamily="18" charset="0"/>
                            </a:rPr>
                          </m:ctrlPr>
                        </m:accPr>
                        <m:e>
                          <m:r>
                            <a:rPr lang="fr-FR" sz="3600" b="1" i="1">
                              <a:solidFill>
                                <a:srgbClr val="FF0000"/>
                              </a:solidFill>
                              <a:latin typeface="Cambria Math" panose="02040503050406030204" pitchFamily="18" charset="0"/>
                            </a:rPr>
                            <m:t>𝑨𝑨</m:t>
                          </m:r>
                          <m:r>
                            <a:rPr lang="fr-FR" sz="3600" b="1" i="1">
                              <a:solidFill>
                                <a:srgbClr val="FF0000"/>
                              </a:solidFill>
                              <a:latin typeface="Cambria Math" panose="02040503050406030204" pitchFamily="18" charset="0"/>
                            </a:rPr>
                            <m:t>′</m:t>
                          </m:r>
                        </m:e>
                      </m:acc>
                      <m:r>
                        <a:rPr lang="fr-FR" sz="3600" b="1" i="1">
                          <a:solidFill>
                            <a:srgbClr val="FF0000"/>
                          </a:solidFill>
                          <a:latin typeface="Cambria Math" panose="02040503050406030204" pitchFamily="18" charset="0"/>
                        </a:rPr>
                        <m:t>=</m:t>
                      </m:r>
                      <m:acc>
                        <m:accPr>
                          <m:chr m:val="⃗"/>
                          <m:ctrlPr>
                            <a:rPr lang="fr-FR" sz="3600" b="1" i="1">
                              <a:solidFill>
                                <a:srgbClr val="FF0000"/>
                              </a:solidFill>
                              <a:latin typeface="Cambria Math" panose="02040503050406030204" pitchFamily="18" charset="0"/>
                            </a:rPr>
                          </m:ctrlPr>
                        </m:accPr>
                        <m:e>
                          <m:r>
                            <a:rPr lang="fr-FR" sz="3600" b="1" i="1">
                              <a:solidFill>
                                <a:srgbClr val="FF0000"/>
                              </a:solidFill>
                              <a:latin typeface="Cambria Math" panose="02040503050406030204" pitchFamily="18" charset="0"/>
                            </a:rPr>
                            <m:t>𝑩𝑩</m:t>
                          </m:r>
                          <m:r>
                            <a:rPr lang="fr-FR" sz="3600" b="1" i="1">
                              <a:solidFill>
                                <a:srgbClr val="FF0000"/>
                              </a:solidFill>
                              <a:latin typeface="Cambria Math" panose="02040503050406030204" pitchFamily="18" charset="0"/>
                            </a:rPr>
                            <m:t>′</m:t>
                          </m:r>
                        </m:e>
                      </m:acc>
                    </m:oMath>
                  </m:oMathPara>
                </a14:m>
                <a:endParaRPr lang="fr-FR" sz="3600" dirty="0"/>
              </a:p>
            </p:txBody>
          </p:sp>
        </mc:Choice>
        <mc:Fallback xmlns="">
          <p:sp>
            <p:nvSpPr>
              <p:cNvPr id="68" name="Rectangle 67"/>
              <p:cNvSpPr>
                <a:spLocks noRot="1" noChangeAspect="1" noMove="1" noResize="1" noEditPoints="1" noAdjustHandles="1" noChangeArrowheads="1" noChangeShapeType="1" noTextEdit="1"/>
              </p:cNvSpPr>
              <p:nvPr/>
            </p:nvSpPr>
            <p:spPr>
              <a:xfrm>
                <a:off x="3050364" y="3259110"/>
                <a:ext cx="2406428" cy="759439"/>
              </a:xfrm>
              <a:prstGeom prst="rect">
                <a:avLst/>
              </a:prstGeom>
              <a:blipFill rotWithShape="0">
                <a:blip r:embed="rId1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9" name="Rectangle 68"/>
              <p:cNvSpPr/>
              <p:nvPr/>
            </p:nvSpPr>
            <p:spPr>
              <a:xfrm>
                <a:off x="-216758" y="5589593"/>
                <a:ext cx="1660828" cy="9233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fr-FR" sz="5400" i="1" smtClean="0">
                              <a:latin typeface="Cambria Math" panose="02040503050406030204" pitchFamily="18" charset="0"/>
                            </a:rPr>
                          </m:ctrlPr>
                        </m:dPr>
                        <m:e>
                          <m:r>
                            <a:rPr lang="fr-FR" sz="5400" b="0" i="1" smtClean="0">
                              <a:latin typeface="Cambria Math" panose="02040503050406030204" pitchFamily="18" charset="0"/>
                            </a:rPr>
                            <m:t>𝑇</m:t>
                          </m:r>
                        </m:e>
                      </m:d>
                    </m:oMath>
                  </m:oMathPara>
                </a14:m>
                <a:endParaRPr lang="fr-FR" sz="5400" dirty="0"/>
              </a:p>
            </p:txBody>
          </p:sp>
        </mc:Choice>
        <mc:Fallback xmlns="">
          <p:sp>
            <p:nvSpPr>
              <p:cNvPr id="69" name="Rectangle 68"/>
              <p:cNvSpPr>
                <a:spLocks noRot="1" noChangeAspect="1" noMove="1" noResize="1" noEditPoints="1" noAdjustHandles="1" noChangeArrowheads="1" noChangeShapeType="1" noTextEdit="1"/>
              </p:cNvSpPr>
              <p:nvPr/>
            </p:nvSpPr>
            <p:spPr>
              <a:xfrm>
                <a:off x="-216758" y="5589593"/>
                <a:ext cx="1660828" cy="923330"/>
              </a:xfrm>
              <a:prstGeom prst="rect">
                <a:avLst/>
              </a:prstGeom>
              <a:blipFill rotWithShape="0">
                <a:blip r:embed="rId16"/>
                <a:stretch>
                  <a:fillRect/>
                </a:stretch>
              </a:blipFill>
            </p:spPr>
            <p:txBody>
              <a:bodyPr/>
              <a:lstStyle/>
              <a:p>
                <a:r>
                  <a:rPr lang="fr-FR">
                    <a:noFill/>
                  </a:rPr>
                  <a:t> </a:t>
                </a:r>
              </a:p>
            </p:txBody>
          </p:sp>
        </mc:Fallback>
      </mc:AlternateContent>
      <p:sp>
        <p:nvSpPr>
          <p:cNvPr id="4" name="Espace réservé du numéro de diapositive 3">
            <a:extLst>
              <a:ext uri="{FF2B5EF4-FFF2-40B4-BE49-F238E27FC236}">
                <a16:creationId xmlns:a16="http://schemas.microsoft.com/office/drawing/2014/main" id="{68F2FBF5-6FB3-46BB-A3EC-8108C64F7551}"/>
              </a:ext>
            </a:extLst>
          </p:cNvPr>
          <p:cNvSpPr>
            <a:spLocks noGrp="1"/>
          </p:cNvSpPr>
          <p:nvPr>
            <p:ph type="sldNum" sz="quarter" idx="12"/>
          </p:nvPr>
        </p:nvSpPr>
        <p:spPr/>
        <p:txBody>
          <a:bodyPr/>
          <a:lstStyle/>
          <a:p>
            <a:fld id="{DF67547A-2FB4-485E-9105-69E331CB21F3}" type="slidenum">
              <a:rPr lang="fr-FR" smtClean="0"/>
              <a:t>23</a:t>
            </a:fld>
            <a:endParaRPr lang="fr-FR"/>
          </a:p>
        </p:txBody>
      </p:sp>
    </p:spTree>
    <p:extLst>
      <p:ext uri="{BB962C8B-B14F-4D97-AF65-F5344CB8AC3E}">
        <p14:creationId xmlns:p14="http://schemas.microsoft.com/office/powerpoint/2010/main" val="182291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ppt_x"/>
                                          </p:val>
                                        </p:tav>
                                        <p:tav tm="100000">
                                          <p:val>
                                            <p:strVal val="#ppt_x"/>
                                          </p:val>
                                        </p:tav>
                                      </p:tavLst>
                                    </p:anim>
                                    <p:anim calcmode="lin" valueType="num">
                                      <p:cBhvr additive="base">
                                        <p:cTn id="1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p:cTn id="21" dur="1000" fill="hold"/>
                                        <p:tgtEl>
                                          <p:spTgt spid="61"/>
                                        </p:tgtEl>
                                        <p:attrNameLst>
                                          <p:attrName>ppt_w</p:attrName>
                                        </p:attrNameLst>
                                      </p:cBhvr>
                                      <p:tavLst>
                                        <p:tav tm="0">
                                          <p:val>
                                            <p:fltVal val="0"/>
                                          </p:val>
                                        </p:tav>
                                        <p:tav tm="100000">
                                          <p:val>
                                            <p:strVal val="#ppt_w"/>
                                          </p:val>
                                        </p:tav>
                                      </p:tavLst>
                                    </p:anim>
                                    <p:anim calcmode="lin" valueType="num">
                                      <p:cBhvr>
                                        <p:cTn id="22" dur="1000" fill="hold"/>
                                        <p:tgtEl>
                                          <p:spTgt spid="61"/>
                                        </p:tgtEl>
                                        <p:attrNameLst>
                                          <p:attrName>ppt_h</p:attrName>
                                        </p:attrNameLst>
                                      </p:cBhvr>
                                      <p:tavLst>
                                        <p:tav tm="0">
                                          <p:val>
                                            <p:fltVal val="0"/>
                                          </p:val>
                                        </p:tav>
                                        <p:tav tm="100000">
                                          <p:val>
                                            <p:strVal val="#ppt_h"/>
                                          </p:val>
                                        </p:tav>
                                      </p:tavLst>
                                    </p:anim>
                                    <p:anim calcmode="lin" valueType="num">
                                      <p:cBhvr>
                                        <p:cTn id="23" dur="1000" fill="hold"/>
                                        <p:tgtEl>
                                          <p:spTgt spid="61"/>
                                        </p:tgtEl>
                                        <p:attrNameLst>
                                          <p:attrName>style.rotation</p:attrName>
                                        </p:attrNameLst>
                                      </p:cBhvr>
                                      <p:tavLst>
                                        <p:tav tm="0">
                                          <p:val>
                                            <p:fltVal val="90"/>
                                          </p:val>
                                        </p:tav>
                                        <p:tav tm="100000">
                                          <p:val>
                                            <p:fltVal val="0"/>
                                          </p:val>
                                        </p:tav>
                                      </p:tavLst>
                                    </p:anim>
                                    <p:animEffect transition="in" filter="fade">
                                      <p:cBhvr>
                                        <p:cTn id="24" dur="1000"/>
                                        <p:tgtEl>
                                          <p:spTgt spid="61"/>
                                        </p:tgtEl>
                                      </p:cBhvr>
                                    </p:animEffect>
                                  </p:childTnLst>
                                </p:cTn>
                              </p:par>
                              <p:par>
                                <p:cTn id="25" presetID="31" presetClass="entr" presetSubtype="0" fill="hold"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1000" fill="hold"/>
                                        <p:tgtEl>
                                          <p:spTgt spid="121"/>
                                        </p:tgtEl>
                                        <p:attrNameLst>
                                          <p:attrName>ppt_w</p:attrName>
                                        </p:attrNameLst>
                                      </p:cBhvr>
                                      <p:tavLst>
                                        <p:tav tm="0">
                                          <p:val>
                                            <p:fltVal val="0"/>
                                          </p:val>
                                        </p:tav>
                                        <p:tav tm="100000">
                                          <p:val>
                                            <p:strVal val="#ppt_w"/>
                                          </p:val>
                                        </p:tav>
                                      </p:tavLst>
                                    </p:anim>
                                    <p:anim calcmode="lin" valueType="num">
                                      <p:cBhvr>
                                        <p:cTn id="28" dur="1000" fill="hold"/>
                                        <p:tgtEl>
                                          <p:spTgt spid="121"/>
                                        </p:tgtEl>
                                        <p:attrNameLst>
                                          <p:attrName>ppt_h</p:attrName>
                                        </p:attrNameLst>
                                      </p:cBhvr>
                                      <p:tavLst>
                                        <p:tav tm="0">
                                          <p:val>
                                            <p:fltVal val="0"/>
                                          </p:val>
                                        </p:tav>
                                        <p:tav tm="100000">
                                          <p:val>
                                            <p:strVal val="#ppt_h"/>
                                          </p:val>
                                        </p:tav>
                                      </p:tavLst>
                                    </p:anim>
                                    <p:anim calcmode="lin" valueType="num">
                                      <p:cBhvr>
                                        <p:cTn id="29" dur="1000" fill="hold"/>
                                        <p:tgtEl>
                                          <p:spTgt spid="121"/>
                                        </p:tgtEl>
                                        <p:attrNameLst>
                                          <p:attrName>style.rotation</p:attrName>
                                        </p:attrNameLst>
                                      </p:cBhvr>
                                      <p:tavLst>
                                        <p:tav tm="0">
                                          <p:val>
                                            <p:fltVal val="90"/>
                                          </p:val>
                                        </p:tav>
                                        <p:tav tm="100000">
                                          <p:val>
                                            <p:fltVal val="0"/>
                                          </p:val>
                                        </p:tav>
                                      </p:tavLst>
                                    </p:anim>
                                    <p:animEffect transition="in" filter="fade">
                                      <p:cBhvr>
                                        <p:cTn id="30" dur="1000"/>
                                        <p:tgtEl>
                                          <p:spTgt spid="121"/>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p:cTn id="33" dur="1000" fill="hold"/>
                                        <p:tgtEl>
                                          <p:spTgt spid="55"/>
                                        </p:tgtEl>
                                        <p:attrNameLst>
                                          <p:attrName>ppt_w</p:attrName>
                                        </p:attrNameLst>
                                      </p:cBhvr>
                                      <p:tavLst>
                                        <p:tav tm="0">
                                          <p:val>
                                            <p:fltVal val="0"/>
                                          </p:val>
                                        </p:tav>
                                        <p:tav tm="100000">
                                          <p:val>
                                            <p:strVal val="#ppt_w"/>
                                          </p:val>
                                        </p:tav>
                                      </p:tavLst>
                                    </p:anim>
                                    <p:anim calcmode="lin" valueType="num">
                                      <p:cBhvr>
                                        <p:cTn id="34" dur="1000" fill="hold"/>
                                        <p:tgtEl>
                                          <p:spTgt spid="55"/>
                                        </p:tgtEl>
                                        <p:attrNameLst>
                                          <p:attrName>ppt_h</p:attrName>
                                        </p:attrNameLst>
                                      </p:cBhvr>
                                      <p:tavLst>
                                        <p:tav tm="0">
                                          <p:val>
                                            <p:fltVal val="0"/>
                                          </p:val>
                                        </p:tav>
                                        <p:tav tm="100000">
                                          <p:val>
                                            <p:strVal val="#ppt_h"/>
                                          </p:val>
                                        </p:tav>
                                      </p:tavLst>
                                    </p:anim>
                                    <p:anim calcmode="lin" valueType="num">
                                      <p:cBhvr>
                                        <p:cTn id="35" dur="1000" fill="hold"/>
                                        <p:tgtEl>
                                          <p:spTgt spid="55"/>
                                        </p:tgtEl>
                                        <p:attrNameLst>
                                          <p:attrName>style.rotation</p:attrName>
                                        </p:attrNameLst>
                                      </p:cBhvr>
                                      <p:tavLst>
                                        <p:tav tm="0">
                                          <p:val>
                                            <p:fltVal val="90"/>
                                          </p:val>
                                        </p:tav>
                                        <p:tav tm="100000">
                                          <p:val>
                                            <p:fltVal val="0"/>
                                          </p:val>
                                        </p:tav>
                                      </p:tavLst>
                                    </p:anim>
                                    <p:animEffect transition="in" filter="fade">
                                      <p:cBhvr>
                                        <p:cTn id="36" dur="1000"/>
                                        <p:tgtEl>
                                          <p:spTgt spid="5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80">
                                          <p:stCondLst>
                                            <p:cond delay="0"/>
                                          </p:stCondLst>
                                        </p:cTn>
                                        <p:tgtEl>
                                          <p:spTgt spid="24"/>
                                        </p:tgtEl>
                                      </p:cBhvr>
                                    </p:animEffect>
                                    <p:anim calcmode="lin" valueType="num">
                                      <p:cBhvr>
                                        <p:cTn id="4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51" dur="26">
                                          <p:stCondLst>
                                            <p:cond delay="650"/>
                                          </p:stCondLst>
                                        </p:cTn>
                                        <p:tgtEl>
                                          <p:spTgt spid="24"/>
                                        </p:tgtEl>
                                      </p:cBhvr>
                                      <p:to x="100000" y="60000"/>
                                    </p:animScale>
                                    <p:animScale>
                                      <p:cBhvr>
                                        <p:cTn id="52" dur="166" decel="50000">
                                          <p:stCondLst>
                                            <p:cond delay="676"/>
                                          </p:stCondLst>
                                        </p:cTn>
                                        <p:tgtEl>
                                          <p:spTgt spid="24"/>
                                        </p:tgtEl>
                                      </p:cBhvr>
                                      <p:to x="100000" y="100000"/>
                                    </p:animScale>
                                    <p:animScale>
                                      <p:cBhvr>
                                        <p:cTn id="53" dur="26">
                                          <p:stCondLst>
                                            <p:cond delay="1312"/>
                                          </p:stCondLst>
                                        </p:cTn>
                                        <p:tgtEl>
                                          <p:spTgt spid="24"/>
                                        </p:tgtEl>
                                      </p:cBhvr>
                                      <p:to x="100000" y="80000"/>
                                    </p:animScale>
                                    <p:animScale>
                                      <p:cBhvr>
                                        <p:cTn id="54" dur="166" decel="50000">
                                          <p:stCondLst>
                                            <p:cond delay="1338"/>
                                          </p:stCondLst>
                                        </p:cTn>
                                        <p:tgtEl>
                                          <p:spTgt spid="24"/>
                                        </p:tgtEl>
                                      </p:cBhvr>
                                      <p:to x="100000" y="100000"/>
                                    </p:animScale>
                                    <p:animScale>
                                      <p:cBhvr>
                                        <p:cTn id="55" dur="26">
                                          <p:stCondLst>
                                            <p:cond delay="1642"/>
                                          </p:stCondLst>
                                        </p:cTn>
                                        <p:tgtEl>
                                          <p:spTgt spid="24"/>
                                        </p:tgtEl>
                                      </p:cBhvr>
                                      <p:to x="100000" y="90000"/>
                                    </p:animScale>
                                    <p:animScale>
                                      <p:cBhvr>
                                        <p:cTn id="56" dur="166" decel="50000">
                                          <p:stCondLst>
                                            <p:cond delay="1668"/>
                                          </p:stCondLst>
                                        </p:cTn>
                                        <p:tgtEl>
                                          <p:spTgt spid="24"/>
                                        </p:tgtEl>
                                      </p:cBhvr>
                                      <p:to x="100000" y="100000"/>
                                    </p:animScale>
                                    <p:animScale>
                                      <p:cBhvr>
                                        <p:cTn id="57" dur="26">
                                          <p:stCondLst>
                                            <p:cond delay="1808"/>
                                          </p:stCondLst>
                                        </p:cTn>
                                        <p:tgtEl>
                                          <p:spTgt spid="24"/>
                                        </p:tgtEl>
                                      </p:cBhvr>
                                      <p:to x="100000" y="95000"/>
                                    </p:animScale>
                                    <p:animScale>
                                      <p:cBhvr>
                                        <p:cTn id="58" dur="166" decel="50000">
                                          <p:stCondLst>
                                            <p:cond delay="1834"/>
                                          </p:stCondLst>
                                        </p:cTn>
                                        <p:tgtEl>
                                          <p:spTgt spid="24"/>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down)">
                                      <p:cBhvr>
                                        <p:cTn id="61" dur="580">
                                          <p:stCondLst>
                                            <p:cond delay="0"/>
                                          </p:stCondLst>
                                        </p:cTn>
                                        <p:tgtEl>
                                          <p:spTgt spid="26"/>
                                        </p:tgtEl>
                                      </p:cBhvr>
                                    </p:animEffect>
                                    <p:anim calcmode="lin" valueType="num">
                                      <p:cBhvr>
                                        <p:cTn id="6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7" dur="26">
                                          <p:stCondLst>
                                            <p:cond delay="650"/>
                                          </p:stCondLst>
                                        </p:cTn>
                                        <p:tgtEl>
                                          <p:spTgt spid="26"/>
                                        </p:tgtEl>
                                      </p:cBhvr>
                                      <p:to x="100000" y="60000"/>
                                    </p:animScale>
                                    <p:animScale>
                                      <p:cBhvr>
                                        <p:cTn id="68" dur="166" decel="50000">
                                          <p:stCondLst>
                                            <p:cond delay="676"/>
                                          </p:stCondLst>
                                        </p:cTn>
                                        <p:tgtEl>
                                          <p:spTgt spid="26"/>
                                        </p:tgtEl>
                                      </p:cBhvr>
                                      <p:to x="100000" y="100000"/>
                                    </p:animScale>
                                    <p:animScale>
                                      <p:cBhvr>
                                        <p:cTn id="69" dur="26">
                                          <p:stCondLst>
                                            <p:cond delay="1312"/>
                                          </p:stCondLst>
                                        </p:cTn>
                                        <p:tgtEl>
                                          <p:spTgt spid="26"/>
                                        </p:tgtEl>
                                      </p:cBhvr>
                                      <p:to x="100000" y="80000"/>
                                    </p:animScale>
                                    <p:animScale>
                                      <p:cBhvr>
                                        <p:cTn id="70" dur="166" decel="50000">
                                          <p:stCondLst>
                                            <p:cond delay="1338"/>
                                          </p:stCondLst>
                                        </p:cTn>
                                        <p:tgtEl>
                                          <p:spTgt spid="26"/>
                                        </p:tgtEl>
                                      </p:cBhvr>
                                      <p:to x="100000" y="100000"/>
                                    </p:animScale>
                                    <p:animScale>
                                      <p:cBhvr>
                                        <p:cTn id="71" dur="26">
                                          <p:stCondLst>
                                            <p:cond delay="1642"/>
                                          </p:stCondLst>
                                        </p:cTn>
                                        <p:tgtEl>
                                          <p:spTgt spid="26"/>
                                        </p:tgtEl>
                                      </p:cBhvr>
                                      <p:to x="100000" y="90000"/>
                                    </p:animScale>
                                    <p:animScale>
                                      <p:cBhvr>
                                        <p:cTn id="72" dur="166" decel="50000">
                                          <p:stCondLst>
                                            <p:cond delay="1668"/>
                                          </p:stCondLst>
                                        </p:cTn>
                                        <p:tgtEl>
                                          <p:spTgt spid="26"/>
                                        </p:tgtEl>
                                      </p:cBhvr>
                                      <p:to x="100000" y="100000"/>
                                    </p:animScale>
                                    <p:animScale>
                                      <p:cBhvr>
                                        <p:cTn id="73" dur="26">
                                          <p:stCondLst>
                                            <p:cond delay="1808"/>
                                          </p:stCondLst>
                                        </p:cTn>
                                        <p:tgtEl>
                                          <p:spTgt spid="26"/>
                                        </p:tgtEl>
                                      </p:cBhvr>
                                      <p:to x="100000" y="95000"/>
                                    </p:animScale>
                                    <p:animScale>
                                      <p:cBhvr>
                                        <p:cTn id="74" dur="166" decel="50000">
                                          <p:stCondLst>
                                            <p:cond delay="1834"/>
                                          </p:stCondLst>
                                        </p:cTn>
                                        <p:tgtEl>
                                          <p:spTgt spid="26"/>
                                        </p:tgtEl>
                                      </p:cBhvr>
                                      <p:to x="100000" y="100000"/>
                                    </p:animScale>
                                  </p:childTnLst>
                                </p:cTn>
                              </p:par>
                              <p:par>
                                <p:cTn id="75" presetID="26"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down)">
                                      <p:cBhvr>
                                        <p:cTn id="77" dur="580">
                                          <p:stCondLst>
                                            <p:cond delay="0"/>
                                          </p:stCondLst>
                                        </p:cTn>
                                        <p:tgtEl>
                                          <p:spTgt spid="16"/>
                                        </p:tgtEl>
                                      </p:cBhvr>
                                    </p:animEffect>
                                    <p:anim calcmode="lin" valueType="num">
                                      <p:cBhvr>
                                        <p:cTn id="7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3" dur="26">
                                          <p:stCondLst>
                                            <p:cond delay="650"/>
                                          </p:stCondLst>
                                        </p:cTn>
                                        <p:tgtEl>
                                          <p:spTgt spid="16"/>
                                        </p:tgtEl>
                                      </p:cBhvr>
                                      <p:to x="100000" y="60000"/>
                                    </p:animScale>
                                    <p:animScale>
                                      <p:cBhvr>
                                        <p:cTn id="84" dur="166" decel="50000">
                                          <p:stCondLst>
                                            <p:cond delay="676"/>
                                          </p:stCondLst>
                                        </p:cTn>
                                        <p:tgtEl>
                                          <p:spTgt spid="16"/>
                                        </p:tgtEl>
                                      </p:cBhvr>
                                      <p:to x="100000" y="100000"/>
                                    </p:animScale>
                                    <p:animScale>
                                      <p:cBhvr>
                                        <p:cTn id="85" dur="26">
                                          <p:stCondLst>
                                            <p:cond delay="1312"/>
                                          </p:stCondLst>
                                        </p:cTn>
                                        <p:tgtEl>
                                          <p:spTgt spid="16"/>
                                        </p:tgtEl>
                                      </p:cBhvr>
                                      <p:to x="100000" y="80000"/>
                                    </p:animScale>
                                    <p:animScale>
                                      <p:cBhvr>
                                        <p:cTn id="86" dur="166" decel="50000">
                                          <p:stCondLst>
                                            <p:cond delay="1338"/>
                                          </p:stCondLst>
                                        </p:cTn>
                                        <p:tgtEl>
                                          <p:spTgt spid="16"/>
                                        </p:tgtEl>
                                      </p:cBhvr>
                                      <p:to x="100000" y="100000"/>
                                    </p:animScale>
                                    <p:animScale>
                                      <p:cBhvr>
                                        <p:cTn id="87" dur="26">
                                          <p:stCondLst>
                                            <p:cond delay="1642"/>
                                          </p:stCondLst>
                                        </p:cTn>
                                        <p:tgtEl>
                                          <p:spTgt spid="16"/>
                                        </p:tgtEl>
                                      </p:cBhvr>
                                      <p:to x="100000" y="90000"/>
                                    </p:animScale>
                                    <p:animScale>
                                      <p:cBhvr>
                                        <p:cTn id="88" dur="166" decel="50000">
                                          <p:stCondLst>
                                            <p:cond delay="1668"/>
                                          </p:stCondLst>
                                        </p:cTn>
                                        <p:tgtEl>
                                          <p:spTgt spid="16"/>
                                        </p:tgtEl>
                                      </p:cBhvr>
                                      <p:to x="100000" y="100000"/>
                                    </p:animScale>
                                    <p:animScale>
                                      <p:cBhvr>
                                        <p:cTn id="89" dur="26">
                                          <p:stCondLst>
                                            <p:cond delay="1808"/>
                                          </p:stCondLst>
                                        </p:cTn>
                                        <p:tgtEl>
                                          <p:spTgt spid="16"/>
                                        </p:tgtEl>
                                      </p:cBhvr>
                                      <p:to x="100000" y="95000"/>
                                    </p:animScale>
                                    <p:animScale>
                                      <p:cBhvr>
                                        <p:cTn id="90" dur="166" decel="50000">
                                          <p:stCondLst>
                                            <p:cond delay="1834"/>
                                          </p:stCondLst>
                                        </p:cTn>
                                        <p:tgtEl>
                                          <p:spTgt spid="16"/>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wipe(down)">
                                      <p:cBhvr>
                                        <p:cTn id="95" dur="580">
                                          <p:stCondLst>
                                            <p:cond delay="0"/>
                                          </p:stCondLst>
                                        </p:cTn>
                                        <p:tgtEl>
                                          <p:spTgt spid="18"/>
                                        </p:tgtEl>
                                      </p:cBhvr>
                                    </p:animEffect>
                                    <p:anim calcmode="lin" valueType="num">
                                      <p:cBhvr>
                                        <p:cTn id="9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01" dur="26">
                                          <p:stCondLst>
                                            <p:cond delay="650"/>
                                          </p:stCondLst>
                                        </p:cTn>
                                        <p:tgtEl>
                                          <p:spTgt spid="18"/>
                                        </p:tgtEl>
                                      </p:cBhvr>
                                      <p:to x="100000" y="60000"/>
                                    </p:animScale>
                                    <p:animScale>
                                      <p:cBhvr>
                                        <p:cTn id="102" dur="166" decel="50000">
                                          <p:stCondLst>
                                            <p:cond delay="676"/>
                                          </p:stCondLst>
                                        </p:cTn>
                                        <p:tgtEl>
                                          <p:spTgt spid="18"/>
                                        </p:tgtEl>
                                      </p:cBhvr>
                                      <p:to x="100000" y="100000"/>
                                    </p:animScale>
                                    <p:animScale>
                                      <p:cBhvr>
                                        <p:cTn id="103" dur="26">
                                          <p:stCondLst>
                                            <p:cond delay="1312"/>
                                          </p:stCondLst>
                                        </p:cTn>
                                        <p:tgtEl>
                                          <p:spTgt spid="18"/>
                                        </p:tgtEl>
                                      </p:cBhvr>
                                      <p:to x="100000" y="80000"/>
                                    </p:animScale>
                                    <p:animScale>
                                      <p:cBhvr>
                                        <p:cTn id="104" dur="166" decel="50000">
                                          <p:stCondLst>
                                            <p:cond delay="1338"/>
                                          </p:stCondLst>
                                        </p:cTn>
                                        <p:tgtEl>
                                          <p:spTgt spid="18"/>
                                        </p:tgtEl>
                                      </p:cBhvr>
                                      <p:to x="100000" y="100000"/>
                                    </p:animScale>
                                    <p:animScale>
                                      <p:cBhvr>
                                        <p:cTn id="105" dur="26">
                                          <p:stCondLst>
                                            <p:cond delay="1642"/>
                                          </p:stCondLst>
                                        </p:cTn>
                                        <p:tgtEl>
                                          <p:spTgt spid="18"/>
                                        </p:tgtEl>
                                      </p:cBhvr>
                                      <p:to x="100000" y="90000"/>
                                    </p:animScale>
                                    <p:animScale>
                                      <p:cBhvr>
                                        <p:cTn id="106" dur="166" decel="50000">
                                          <p:stCondLst>
                                            <p:cond delay="1668"/>
                                          </p:stCondLst>
                                        </p:cTn>
                                        <p:tgtEl>
                                          <p:spTgt spid="18"/>
                                        </p:tgtEl>
                                      </p:cBhvr>
                                      <p:to x="100000" y="100000"/>
                                    </p:animScale>
                                    <p:animScale>
                                      <p:cBhvr>
                                        <p:cTn id="107" dur="26">
                                          <p:stCondLst>
                                            <p:cond delay="1808"/>
                                          </p:stCondLst>
                                        </p:cTn>
                                        <p:tgtEl>
                                          <p:spTgt spid="18"/>
                                        </p:tgtEl>
                                      </p:cBhvr>
                                      <p:to x="100000" y="95000"/>
                                    </p:animScale>
                                    <p:animScale>
                                      <p:cBhvr>
                                        <p:cTn id="108" dur="166" decel="50000">
                                          <p:stCondLst>
                                            <p:cond delay="1834"/>
                                          </p:stCondLst>
                                        </p:cTn>
                                        <p:tgtEl>
                                          <p:spTgt spid="18"/>
                                        </p:tgtEl>
                                      </p:cBhvr>
                                      <p:to x="100000" y="100000"/>
                                    </p:animScale>
                                  </p:childTnLst>
                                </p:cTn>
                              </p:par>
                              <p:par>
                                <p:cTn id="109" presetID="26" presetClass="entr" presetSubtype="0" fill="hold"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wipe(down)">
                                      <p:cBhvr>
                                        <p:cTn id="111" dur="580">
                                          <p:stCondLst>
                                            <p:cond delay="0"/>
                                          </p:stCondLst>
                                        </p:cTn>
                                        <p:tgtEl>
                                          <p:spTgt spid="22"/>
                                        </p:tgtEl>
                                      </p:cBhvr>
                                    </p:animEffect>
                                    <p:anim calcmode="lin" valueType="num">
                                      <p:cBhvr>
                                        <p:cTn id="11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17" dur="26">
                                          <p:stCondLst>
                                            <p:cond delay="650"/>
                                          </p:stCondLst>
                                        </p:cTn>
                                        <p:tgtEl>
                                          <p:spTgt spid="22"/>
                                        </p:tgtEl>
                                      </p:cBhvr>
                                      <p:to x="100000" y="60000"/>
                                    </p:animScale>
                                    <p:animScale>
                                      <p:cBhvr>
                                        <p:cTn id="118" dur="166" decel="50000">
                                          <p:stCondLst>
                                            <p:cond delay="676"/>
                                          </p:stCondLst>
                                        </p:cTn>
                                        <p:tgtEl>
                                          <p:spTgt spid="22"/>
                                        </p:tgtEl>
                                      </p:cBhvr>
                                      <p:to x="100000" y="100000"/>
                                    </p:animScale>
                                    <p:animScale>
                                      <p:cBhvr>
                                        <p:cTn id="119" dur="26">
                                          <p:stCondLst>
                                            <p:cond delay="1312"/>
                                          </p:stCondLst>
                                        </p:cTn>
                                        <p:tgtEl>
                                          <p:spTgt spid="22"/>
                                        </p:tgtEl>
                                      </p:cBhvr>
                                      <p:to x="100000" y="80000"/>
                                    </p:animScale>
                                    <p:animScale>
                                      <p:cBhvr>
                                        <p:cTn id="120" dur="166" decel="50000">
                                          <p:stCondLst>
                                            <p:cond delay="1338"/>
                                          </p:stCondLst>
                                        </p:cTn>
                                        <p:tgtEl>
                                          <p:spTgt spid="22"/>
                                        </p:tgtEl>
                                      </p:cBhvr>
                                      <p:to x="100000" y="100000"/>
                                    </p:animScale>
                                    <p:animScale>
                                      <p:cBhvr>
                                        <p:cTn id="121" dur="26">
                                          <p:stCondLst>
                                            <p:cond delay="1642"/>
                                          </p:stCondLst>
                                        </p:cTn>
                                        <p:tgtEl>
                                          <p:spTgt spid="22"/>
                                        </p:tgtEl>
                                      </p:cBhvr>
                                      <p:to x="100000" y="90000"/>
                                    </p:animScale>
                                    <p:animScale>
                                      <p:cBhvr>
                                        <p:cTn id="122" dur="166" decel="50000">
                                          <p:stCondLst>
                                            <p:cond delay="1668"/>
                                          </p:stCondLst>
                                        </p:cTn>
                                        <p:tgtEl>
                                          <p:spTgt spid="22"/>
                                        </p:tgtEl>
                                      </p:cBhvr>
                                      <p:to x="100000" y="100000"/>
                                    </p:animScale>
                                    <p:animScale>
                                      <p:cBhvr>
                                        <p:cTn id="123" dur="26">
                                          <p:stCondLst>
                                            <p:cond delay="1808"/>
                                          </p:stCondLst>
                                        </p:cTn>
                                        <p:tgtEl>
                                          <p:spTgt spid="22"/>
                                        </p:tgtEl>
                                      </p:cBhvr>
                                      <p:to x="100000" y="95000"/>
                                    </p:animScale>
                                    <p:animScale>
                                      <p:cBhvr>
                                        <p:cTn id="124" dur="166" decel="50000">
                                          <p:stCondLst>
                                            <p:cond delay="1834"/>
                                          </p:stCondLst>
                                        </p:cTn>
                                        <p:tgtEl>
                                          <p:spTgt spid="22"/>
                                        </p:tgtEl>
                                      </p:cBhvr>
                                      <p:to x="100000" y="100000"/>
                                    </p:animScale>
                                  </p:childTnLst>
                                </p:cTn>
                              </p:par>
                              <p:par>
                                <p:cTn id="125" presetID="26" presetClass="entr" presetSubtype="0" fill="hold" nodeType="with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down)">
                                      <p:cBhvr>
                                        <p:cTn id="127" dur="580">
                                          <p:stCondLst>
                                            <p:cond delay="0"/>
                                          </p:stCondLst>
                                        </p:cTn>
                                        <p:tgtEl>
                                          <p:spTgt spid="10"/>
                                        </p:tgtEl>
                                      </p:cBhvr>
                                    </p:animEffect>
                                    <p:anim calcmode="lin" valueType="num">
                                      <p:cBhvr>
                                        <p:cTn id="12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3" dur="26">
                                          <p:stCondLst>
                                            <p:cond delay="650"/>
                                          </p:stCondLst>
                                        </p:cTn>
                                        <p:tgtEl>
                                          <p:spTgt spid="10"/>
                                        </p:tgtEl>
                                      </p:cBhvr>
                                      <p:to x="100000" y="60000"/>
                                    </p:animScale>
                                    <p:animScale>
                                      <p:cBhvr>
                                        <p:cTn id="134" dur="166" decel="50000">
                                          <p:stCondLst>
                                            <p:cond delay="676"/>
                                          </p:stCondLst>
                                        </p:cTn>
                                        <p:tgtEl>
                                          <p:spTgt spid="10"/>
                                        </p:tgtEl>
                                      </p:cBhvr>
                                      <p:to x="100000" y="100000"/>
                                    </p:animScale>
                                    <p:animScale>
                                      <p:cBhvr>
                                        <p:cTn id="135" dur="26">
                                          <p:stCondLst>
                                            <p:cond delay="1312"/>
                                          </p:stCondLst>
                                        </p:cTn>
                                        <p:tgtEl>
                                          <p:spTgt spid="10"/>
                                        </p:tgtEl>
                                      </p:cBhvr>
                                      <p:to x="100000" y="80000"/>
                                    </p:animScale>
                                    <p:animScale>
                                      <p:cBhvr>
                                        <p:cTn id="136" dur="166" decel="50000">
                                          <p:stCondLst>
                                            <p:cond delay="1338"/>
                                          </p:stCondLst>
                                        </p:cTn>
                                        <p:tgtEl>
                                          <p:spTgt spid="10"/>
                                        </p:tgtEl>
                                      </p:cBhvr>
                                      <p:to x="100000" y="100000"/>
                                    </p:animScale>
                                    <p:animScale>
                                      <p:cBhvr>
                                        <p:cTn id="137" dur="26">
                                          <p:stCondLst>
                                            <p:cond delay="1642"/>
                                          </p:stCondLst>
                                        </p:cTn>
                                        <p:tgtEl>
                                          <p:spTgt spid="10"/>
                                        </p:tgtEl>
                                      </p:cBhvr>
                                      <p:to x="100000" y="90000"/>
                                    </p:animScale>
                                    <p:animScale>
                                      <p:cBhvr>
                                        <p:cTn id="138" dur="166" decel="50000">
                                          <p:stCondLst>
                                            <p:cond delay="1668"/>
                                          </p:stCondLst>
                                        </p:cTn>
                                        <p:tgtEl>
                                          <p:spTgt spid="10"/>
                                        </p:tgtEl>
                                      </p:cBhvr>
                                      <p:to x="100000" y="100000"/>
                                    </p:animScale>
                                    <p:animScale>
                                      <p:cBhvr>
                                        <p:cTn id="139" dur="26">
                                          <p:stCondLst>
                                            <p:cond delay="1808"/>
                                          </p:stCondLst>
                                        </p:cTn>
                                        <p:tgtEl>
                                          <p:spTgt spid="10"/>
                                        </p:tgtEl>
                                      </p:cBhvr>
                                      <p:to x="100000" y="95000"/>
                                    </p:animScale>
                                    <p:animScale>
                                      <p:cBhvr>
                                        <p:cTn id="140" dur="166" decel="50000">
                                          <p:stCondLst>
                                            <p:cond delay="1834"/>
                                          </p:stCondLst>
                                        </p:cTn>
                                        <p:tgtEl>
                                          <p:spTgt spid="10"/>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nodeType="clickEffect">
                                  <p:stCondLst>
                                    <p:cond delay="0"/>
                                  </p:stCondLst>
                                  <p:childTnLst>
                                    <p:set>
                                      <p:cBhvr>
                                        <p:cTn id="144" dur="1" fill="hold">
                                          <p:stCondLst>
                                            <p:cond delay="0"/>
                                          </p:stCondLst>
                                        </p:cTn>
                                        <p:tgtEl>
                                          <p:spTgt spid="5"/>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30"/>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57"/>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 presetClass="exit" presetSubtype="0" fill="hold" nodeType="clickEffect">
                                  <p:stCondLst>
                                    <p:cond delay="0"/>
                                  </p:stCondLst>
                                  <p:childTnLst>
                                    <p:set>
                                      <p:cBhvr>
                                        <p:cTn id="152" dur="1" fill="hold">
                                          <p:stCondLst>
                                            <p:cond delay="0"/>
                                          </p:stCondLst>
                                        </p:cTn>
                                        <p:tgtEl>
                                          <p:spTgt spid="104"/>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83"/>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85"/>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88"/>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47"/>
                                        </p:tgtEl>
                                        <p:attrNameLst>
                                          <p:attrName>style.visibility</p:attrName>
                                        </p:attrNameLst>
                                      </p:cBhvr>
                                      <p:to>
                                        <p:strVal val="hidden"/>
                                      </p:to>
                                    </p:set>
                                  </p:childTnLst>
                                </p:cTn>
                              </p:par>
                              <p:par>
                                <p:cTn id="161" presetID="1" presetClass="exit" presetSubtype="0" fill="hold" nodeType="withEffect">
                                  <p:stCondLst>
                                    <p:cond delay="0"/>
                                  </p:stCondLst>
                                  <p:childTnLst>
                                    <p:set>
                                      <p:cBhvr>
                                        <p:cTn id="162" dur="1" fill="hold">
                                          <p:stCondLst>
                                            <p:cond delay="0"/>
                                          </p:stCondLst>
                                        </p:cTn>
                                        <p:tgtEl>
                                          <p:spTgt spid="56"/>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75"/>
                                        </p:tgtEl>
                                        <p:attrNameLst>
                                          <p:attrName>style.visibility</p:attrName>
                                        </p:attrNameLst>
                                      </p:cBhvr>
                                      <p:to>
                                        <p:strVal val="hidden"/>
                                      </p:to>
                                    </p:set>
                                  </p:childTnLst>
                                </p:cTn>
                              </p:par>
                              <p:par>
                                <p:cTn id="165" presetID="1" presetClass="exit" presetSubtype="0" fill="hold" nodeType="withEffect">
                                  <p:stCondLst>
                                    <p:cond delay="0"/>
                                  </p:stCondLst>
                                  <p:childTnLst>
                                    <p:set>
                                      <p:cBhvr>
                                        <p:cTn id="166" dur="1" fill="hold">
                                          <p:stCondLst>
                                            <p:cond delay="0"/>
                                          </p:stCondLst>
                                        </p:cTn>
                                        <p:tgtEl>
                                          <p:spTgt spid="76"/>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nodeType="clickEffect">
                                  <p:stCondLst>
                                    <p:cond delay="0"/>
                                  </p:stCondLst>
                                  <p:childTnLst>
                                    <p:set>
                                      <p:cBhvr>
                                        <p:cTn id="170" dur="1" fill="hold">
                                          <p:stCondLst>
                                            <p:cond delay="0"/>
                                          </p:stCondLst>
                                        </p:cTn>
                                        <p:tgtEl>
                                          <p:spTgt spid="84"/>
                                        </p:tgtEl>
                                        <p:attrNameLst>
                                          <p:attrName>style.visibility</p:attrName>
                                        </p:attrNameLst>
                                      </p:cBhvr>
                                      <p:to>
                                        <p:strVal val="hidden"/>
                                      </p:to>
                                    </p:set>
                                  </p:childTnLst>
                                </p:cTn>
                              </p:par>
                              <p:par>
                                <p:cTn id="171" presetID="1" presetClass="exit" presetSubtype="0" fill="hold" nodeType="withEffect">
                                  <p:stCondLst>
                                    <p:cond delay="0"/>
                                  </p:stCondLst>
                                  <p:childTnLst>
                                    <p:set>
                                      <p:cBhvr>
                                        <p:cTn id="172" dur="1" fill="hold">
                                          <p:stCondLst>
                                            <p:cond delay="0"/>
                                          </p:stCondLst>
                                        </p:cTn>
                                        <p:tgtEl>
                                          <p:spTgt spid="54"/>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0"/>
                                          </p:stCondLst>
                                        </p:cTn>
                                        <p:tgtEl>
                                          <p:spTgt spid="59"/>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90"/>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92"/>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89"/>
                                        </p:tgtEl>
                                        <p:attrNameLst>
                                          <p:attrName>style.visibility</p:attrName>
                                        </p:attrNameLst>
                                      </p:cBhvr>
                                      <p:to>
                                        <p:strVal val="hidden"/>
                                      </p:to>
                                    </p:set>
                                  </p:childTnLst>
                                </p:cTn>
                              </p:par>
                              <p:par>
                                <p:cTn id="181" presetID="1" presetClass="exit" presetSubtype="0" fill="hold" nodeType="withEffect">
                                  <p:stCondLst>
                                    <p:cond delay="0"/>
                                  </p:stCondLst>
                                  <p:childTnLst>
                                    <p:set>
                                      <p:cBhvr>
                                        <p:cTn id="182" dur="1" fill="hold">
                                          <p:stCondLst>
                                            <p:cond delay="0"/>
                                          </p:stCondLst>
                                        </p:cTn>
                                        <p:tgtEl>
                                          <p:spTgt spid="91"/>
                                        </p:tgtEl>
                                        <p:attrNameLst>
                                          <p:attrName>style.visibility</p:attrName>
                                        </p:attrNameLst>
                                      </p:cBhvr>
                                      <p:to>
                                        <p:strVal val="hidden"/>
                                      </p:to>
                                    </p:set>
                                  </p:childTnLst>
                                </p:cTn>
                              </p:par>
                              <p:par>
                                <p:cTn id="183" presetID="1" presetClass="exit" presetSubtype="0" fill="hold" nodeType="withEffect">
                                  <p:stCondLst>
                                    <p:cond delay="0"/>
                                  </p:stCondLst>
                                  <p:childTnLst>
                                    <p:set>
                                      <p:cBhvr>
                                        <p:cTn id="184" dur="1" fill="hold">
                                          <p:stCondLst>
                                            <p:cond delay="0"/>
                                          </p:stCondLst>
                                        </p:cTn>
                                        <p:tgtEl>
                                          <p:spTgt spid="82"/>
                                        </p:tgtEl>
                                        <p:attrNameLst>
                                          <p:attrName>style.visibility</p:attrName>
                                        </p:attrNameLst>
                                      </p:cBhvr>
                                      <p:to>
                                        <p:strVal val="hidden"/>
                                      </p:to>
                                    </p:set>
                                  </p:childTnLst>
                                </p:cTn>
                              </p:par>
                              <p:par>
                                <p:cTn id="185" presetID="1" presetClass="exit" presetSubtype="0" fill="hold" nodeType="withEffect">
                                  <p:stCondLst>
                                    <p:cond delay="0"/>
                                  </p:stCondLst>
                                  <p:childTnLst>
                                    <p:set>
                                      <p:cBhvr>
                                        <p:cTn id="186" dur="1" fill="hold">
                                          <p:stCondLst>
                                            <p:cond delay="0"/>
                                          </p:stCondLst>
                                        </p:cTn>
                                        <p:tgtEl>
                                          <p:spTgt spid="81"/>
                                        </p:tgtEl>
                                        <p:attrNameLst>
                                          <p:attrName>style.visibility</p:attrName>
                                        </p:attrNameLst>
                                      </p:cBhvr>
                                      <p:to>
                                        <p:strVal val="hidden"/>
                                      </p:to>
                                    </p:set>
                                  </p:childTnLst>
                                </p:cTn>
                              </p:par>
                              <p:par>
                                <p:cTn id="187" presetID="1" presetClass="exit" presetSubtype="0" fill="hold" nodeType="withEffect">
                                  <p:stCondLst>
                                    <p:cond delay="0"/>
                                  </p:stCondLst>
                                  <p:childTnLst>
                                    <p:set>
                                      <p:cBhvr>
                                        <p:cTn id="188" dur="1" fill="hold">
                                          <p:stCondLst>
                                            <p:cond delay="0"/>
                                          </p:stCondLst>
                                        </p:cTn>
                                        <p:tgtEl>
                                          <p:spTgt spid="50"/>
                                        </p:tgtEl>
                                        <p:attrNameLst>
                                          <p:attrName>style.visibility</p:attrName>
                                        </p:attrNameLst>
                                      </p:cBhvr>
                                      <p:to>
                                        <p:strVal val="hidden"/>
                                      </p:to>
                                    </p:set>
                                  </p:childTnLst>
                                </p:cTn>
                              </p:par>
                              <p:par>
                                <p:cTn id="189" presetID="1" presetClass="exit" presetSubtype="0" fill="hold" nodeType="withEffect">
                                  <p:stCondLst>
                                    <p:cond delay="0"/>
                                  </p:stCondLst>
                                  <p:childTnLst>
                                    <p:set>
                                      <p:cBhvr>
                                        <p:cTn id="190" dur="1" fill="hold">
                                          <p:stCondLst>
                                            <p:cond delay="0"/>
                                          </p:stCondLst>
                                        </p:cTn>
                                        <p:tgtEl>
                                          <p:spTgt spid="13"/>
                                        </p:tgtEl>
                                        <p:attrNameLst>
                                          <p:attrName>style.visibility</p:attrName>
                                        </p:attrNameLst>
                                      </p:cBhvr>
                                      <p:to>
                                        <p:strVal val="hidden"/>
                                      </p:to>
                                    </p:set>
                                  </p:childTnLst>
                                </p:cTn>
                              </p:par>
                              <p:par>
                                <p:cTn id="191" presetID="1" presetClass="exit" presetSubtype="0" fill="hold" nodeType="withEffect">
                                  <p:stCondLst>
                                    <p:cond delay="0"/>
                                  </p:stCondLst>
                                  <p:childTnLst>
                                    <p:set>
                                      <p:cBhvr>
                                        <p:cTn id="192" dur="1" fill="hold">
                                          <p:stCondLst>
                                            <p:cond delay="0"/>
                                          </p:stCondLst>
                                        </p:cTn>
                                        <p:tgtEl>
                                          <p:spTgt spid="87"/>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141"/>
                                        </p:tgtEl>
                                        <p:attrNameLst>
                                          <p:attrName>style.visibility</p:attrName>
                                        </p:attrNameLst>
                                      </p:cBhvr>
                                      <p:to>
                                        <p:strVal val="hidden"/>
                                      </p:to>
                                    </p:set>
                                  </p:childTnLst>
                                </p:cTn>
                              </p:par>
                              <p:par>
                                <p:cTn id="195" presetID="1" presetClass="exit" presetSubtype="0" fill="hold" nodeType="withEffect">
                                  <p:stCondLst>
                                    <p:cond delay="0"/>
                                  </p:stCondLst>
                                  <p:childTnLst>
                                    <p:set>
                                      <p:cBhvr>
                                        <p:cTn id="196" dur="1" fill="hold">
                                          <p:stCondLst>
                                            <p:cond delay="0"/>
                                          </p:stCondLst>
                                        </p:cTn>
                                        <p:tgtEl>
                                          <p:spTgt spid="119"/>
                                        </p:tgtEl>
                                        <p:attrNameLst>
                                          <p:attrName>style.visibility</p:attrName>
                                        </p:attrNameLst>
                                      </p:cBhvr>
                                      <p:to>
                                        <p:strVal val="hidden"/>
                                      </p:to>
                                    </p:set>
                                  </p:childTnLst>
                                </p:cTn>
                              </p:par>
                              <p:par>
                                <p:cTn id="197" presetID="1" presetClass="exit" presetSubtype="0" fill="hold" nodeType="withEffect">
                                  <p:stCondLst>
                                    <p:cond delay="0"/>
                                  </p:stCondLst>
                                  <p:childTnLst>
                                    <p:set>
                                      <p:cBhvr>
                                        <p:cTn id="198" dur="1" fill="hold">
                                          <p:stCondLst>
                                            <p:cond delay="0"/>
                                          </p:stCondLst>
                                        </p:cTn>
                                        <p:tgtEl>
                                          <p:spTgt spid="135"/>
                                        </p:tgtEl>
                                        <p:attrNameLst>
                                          <p:attrName>style.visibility</p:attrName>
                                        </p:attrNameLst>
                                      </p:cBhvr>
                                      <p:to>
                                        <p:strVal val="hidden"/>
                                      </p:to>
                                    </p:set>
                                  </p:childTnLst>
                                </p:cTn>
                              </p:par>
                              <p:par>
                                <p:cTn id="199" presetID="1" presetClass="exit" presetSubtype="0" fill="hold" nodeType="withEffect">
                                  <p:stCondLst>
                                    <p:cond delay="0"/>
                                  </p:stCondLst>
                                  <p:childTnLst>
                                    <p:set>
                                      <p:cBhvr>
                                        <p:cTn id="200" dur="1" fill="hold">
                                          <p:stCondLst>
                                            <p:cond delay="0"/>
                                          </p:stCondLst>
                                        </p:cTn>
                                        <p:tgtEl>
                                          <p:spTgt spid="134"/>
                                        </p:tgtEl>
                                        <p:attrNameLst>
                                          <p:attrName>style.visibility</p:attrName>
                                        </p:attrNameLst>
                                      </p:cBhvr>
                                      <p:to>
                                        <p:strVal val="hidden"/>
                                      </p:to>
                                    </p:set>
                                  </p:childTnLst>
                                </p:cTn>
                              </p:par>
                              <p:par>
                                <p:cTn id="201" presetID="1" presetClass="exit" presetSubtype="0" fill="hold" nodeType="withEffect">
                                  <p:stCondLst>
                                    <p:cond delay="0"/>
                                  </p:stCondLst>
                                  <p:childTnLst>
                                    <p:set>
                                      <p:cBhvr>
                                        <p:cTn id="202" dur="1" fill="hold">
                                          <p:stCondLst>
                                            <p:cond delay="0"/>
                                          </p:stCondLst>
                                        </p:cTn>
                                        <p:tgtEl>
                                          <p:spTgt spid="133"/>
                                        </p:tgtEl>
                                        <p:attrNameLst>
                                          <p:attrName>style.visibility</p:attrName>
                                        </p:attrNameLst>
                                      </p:cBhvr>
                                      <p:to>
                                        <p:strVal val="hidden"/>
                                      </p:to>
                                    </p:set>
                                  </p:childTnLst>
                                </p:cTn>
                              </p:par>
                              <p:par>
                                <p:cTn id="203" presetID="1" presetClass="exit" presetSubtype="0" fill="hold" nodeType="withEffect">
                                  <p:stCondLst>
                                    <p:cond delay="0"/>
                                  </p:stCondLst>
                                  <p:childTnLst>
                                    <p:set>
                                      <p:cBhvr>
                                        <p:cTn id="204" dur="1" fill="hold">
                                          <p:stCondLst>
                                            <p:cond delay="0"/>
                                          </p:stCondLst>
                                        </p:cTn>
                                        <p:tgtEl>
                                          <p:spTgt spid="136"/>
                                        </p:tgtEl>
                                        <p:attrNameLst>
                                          <p:attrName>style.visibility</p:attrName>
                                        </p:attrNameLst>
                                      </p:cBhvr>
                                      <p:to>
                                        <p:strVal val="hidden"/>
                                      </p:to>
                                    </p:set>
                                  </p:childTnLst>
                                </p:cTn>
                              </p:par>
                              <p:par>
                                <p:cTn id="205" presetID="1" presetClass="exit" presetSubtype="0" fill="hold" nodeType="withEffect">
                                  <p:stCondLst>
                                    <p:cond delay="0"/>
                                  </p:stCondLst>
                                  <p:childTnLst>
                                    <p:set>
                                      <p:cBhvr>
                                        <p:cTn id="206" dur="1" fill="hold">
                                          <p:stCondLst>
                                            <p:cond delay="0"/>
                                          </p:stCondLst>
                                        </p:cTn>
                                        <p:tgtEl>
                                          <p:spTgt spid="34"/>
                                        </p:tgtEl>
                                        <p:attrNameLst>
                                          <p:attrName>style.visibility</p:attrName>
                                        </p:attrNameLst>
                                      </p:cBhvr>
                                      <p:to>
                                        <p:strVal val="hidden"/>
                                      </p:to>
                                    </p:set>
                                  </p:childTnLst>
                                </p:cTn>
                              </p:par>
                              <p:par>
                                <p:cTn id="207" presetID="1" presetClass="exit" presetSubtype="0" fill="hold" nodeType="withEffect">
                                  <p:stCondLst>
                                    <p:cond delay="0"/>
                                  </p:stCondLst>
                                  <p:childTnLst>
                                    <p:set>
                                      <p:cBhvr>
                                        <p:cTn id="208" dur="1" fill="hold">
                                          <p:stCondLst>
                                            <p:cond delay="0"/>
                                          </p:stCondLst>
                                        </p:cTn>
                                        <p:tgtEl>
                                          <p:spTgt spid="118"/>
                                        </p:tgtEl>
                                        <p:attrNameLst>
                                          <p:attrName>style.visibility</p:attrName>
                                        </p:attrNameLst>
                                      </p:cBhvr>
                                      <p:to>
                                        <p:strVal val="hidden"/>
                                      </p:to>
                                    </p:set>
                                  </p:childTnLst>
                                </p:cTn>
                              </p:par>
                              <p:par>
                                <p:cTn id="209" presetID="1" presetClass="exit" presetSubtype="0" fill="hold" nodeType="withEffect">
                                  <p:stCondLst>
                                    <p:cond delay="0"/>
                                  </p:stCondLst>
                                  <p:childTnLst>
                                    <p:set>
                                      <p:cBhvr>
                                        <p:cTn id="210" dur="1" fill="hold">
                                          <p:stCondLst>
                                            <p:cond delay="0"/>
                                          </p:stCondLst>
                                        </p:cTn>
                                        <p:tgtEl>
                                          <p:spTgt spid="120"/>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26" presetClass="entr" presetSubtype="0" fill="hold" nodeType="clickEffect">
                                  <p:stCondLst>
                                    <p:cond delay="0"/>
                                  </p:stCondLst>
                                  <p:childTnLst>
                                    <p:set>
                                      <p:cBhvr>
                                        <p:cTn id="214" dur="1" fill="hold">
                                          <p:stCondLst>
                                            <p:cond delay="0"/>
                                          </p:stCondLst>
                                        </p:cTn>
                                        <p:tgtEl>
                                          <p:spTgt spid="62"/>
                                        </p:tgtEl>
                                        <p:attrNameLst>
                                          <p:attrName>style.visibility</p:attrName>
                                        </p:attrNameLst>
                                      </p:cBhvr>
                                      <p:to>
                                        <p:strVal val="visible"/>
                                      </p:to>
                                    </p:set>
                                    <p:animEffect transition="in" filter="wipe(down)">
                                      <p:cBhvr>
                                        <p:cTn id="215" dur="580">
                                          <p:stCondLst>
                                            <p:cond delay="0"/>
                                          </p:stCondLst>
                                        </p:cTn>
                                        <p:tgtEl>
                                          <p:spTgt spid="62"/>
                                        </p:tgtEl>
                                      </p:cBhvr>
                                    </p:animEffect>
                                    <p:anim calcmode="lin" valueType="num">
                                      <p:cBhvr>
                                        <p:cTn id="216"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221" dur="26">
                                          <p:stCondLst>
                                            <p:cond delay="650"/>
                                          </p:stCondLst>
                                        </p:cTn>
                                        <p:tgtEl>
                                          <p:spTgt spid="62"/>
                                        </p:tgtEl>
                                      </p:cBhvr>
                                      <p:to x="100000" y="60000"/>
                                    </p:animScale>
                                    <p:animScale>
                                      <p:cBhvr>
                                        <p:cTn id="222" dur="166" decel="50000">
                                          <p:stCondLst>
                                            <p:cond delay="676"/>
                                          </p:stCondLst>
                                        </p:cTn>
                                        <p:tgtEl>
                                          <p:spTgt spid="62"/>
                                        </p:tgtEl>
                                      </p:cBhvr>
                                      <p:to x="100000" y="100000"/>
                                    </p:animScale>
                                    <p:animScale>
                                      <p:cBhvr>
                                        <p:cTn id="223" dur="26">
                                          <p:stCondLst>
                                            <p:cond delay="1312"/>
                                          </p:stCondLst>
                                        </p:cTn>
                                        <p:tgtEl>
                                          <p:spTgt spid="62"/>
                                        </p:tgtEl>
                                      </p:cBhvr>
                                      <p:to x="100000" y="80000"/>
                                    </p:animScale>
                                    <p:animScale>
                                      <p:cBhvr>
                                        <p:cTn id="224" dur="166" decel="50000">
                                          <p:stCondLst>
                                            <p:cond delay="1338"/>
                                          </p:stCondLst>
                                        </p:cTn>
                                        <p:tgtEl>
                                          <p:spTgt spid="62"/>
                                        </p:tgtEl>
                                      </p:cBhvr>
                                      <p:to x="100000" y="100000"/>
                                    </p:animScale>
                                    <p:animScale>
                                      <p:cBhvr>
                                        <p:cTn id="225" dur="26">
                                          <p:stCondLst>
                                            <p:cond delay="1642"/>
                                          </p:stCondLst>
                                        </p:cTn>
                                        <p:tgtEl>
                                          <p:spTgt spid="62"/>
                                        </p:tgtEl>
                                      </p:cBhvr>
                                      <p:to x="100000" y="90000"/>
                                    </p:animScale>
                                    <p:animScale>
                                      <p:cBhvr>
                                        <p:cTn id="226" dur="166" decel="50000">
                                          <p:stCondLst>
                                            <p:cond delay="1668"/>
                                          </p:stCondLst>
                                        </p:cTn>
                                        <p:tgtEl>
                                          <p:spTgt spid="62"/>
                                        </p:tgtEl>
                                      </p:cBhvr>
                                      <p:to x="100000" y="100000"/>
                                    </p:animScale>
                                    <p:animScale>
                                      <p:cBhvr>
                                        <p:cTn id="227" dur="26">
                                          <p:stCondLst>
                                            <p:cond delay="1808"/>
                                          </p:stCondLst>
                                        </p:cTn>
                                        <p:tgtEl>
                                          <p:spTgt spid="62"/>
                                        </p:tgtEl>
                                      </p:cBhvr>
                                      <p:to x="100000" y="95000"/>
                                    </p:animScale>
                                    <p:animScale>
                                      <p:cBhvr>
                                        <p:cTn id="228" dur="166" decel="50000">
                                          <p:stCondLst>
                                            <p:cond delay="1834"/>
                                          </p:stCondLst>
                                        </p:cTn>
                                        <p:tgtEl>
                                          <p:spTgt spid="62"/>
                                        </p:tgtEl>
                                      </p:cBhvr>
                                      <p:to x="100000" y="100000"/>
                                    </p:animScale>
                                  </p:childTnLst>
                                </p:cTn>
                              </p:par>
                              <p:par>
                                <p:cTn id="229" presetID="26" presetClass="entr" presetSubtype="0" fill="hold" nodeType="withEffect">
                                  <p:stCondLst>
                                    <p:cond delay="0"/>
                                  </p:stCondLst>
                                  <p:childTnLst>
                                    <p:set>
                                      <p:cBhvr>
                                        <p:cTn id="230" dur="1" fill="hold">
                                          <p:stCondLst>
                                            <p:cond delay="0"/>
                                          </p:stCondLst>
                                        </p:cTn>
                                        <p:tgtEl>
                                          <p:spTgt spid="63"/>
                                        </p:tgtEl>
                                        <p:attrNameLst>
                                          <p:attrName>style.visibility</p:attrName>
                                        </p:attrNameLst>
                                      </p:cBhvr>
                                      <p:to>
                                        <p:strVal val="visible"/>
                                      </p:to>
                                    </p:set>
                                    <p:animEffect transition="in" filter="wipe(down)">
                                      <p:cBhvr>
                                        <p:cTn id="231" dur="580">
                                          <p:stCondLst>
                                            <p:cond delay="0"/>
                                          </p:stCondLst>
                                        </p:cTn>
                                        <p:tgtEl>
                                          <p:spTgt spid="63"/>
                                        </p:tgtEl>
                                      </p:cBhvr>
                                    </p:animEffect>
                                    <p:anim calcmode="lin" valueType="num">
                                      <p:cBhvr>
                                        <p:cTn id="232"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237" dur="26">
                                          <p:stCondLst>
                                            <p:cond delay="650"/>
                                          </p:stCondLst>
                                        </p:cTn>
                                        <p:tgtEl>
                                          <p:spTgt spid="63"/>
                                        </p:tgtEl>
                                      </p:cBhvr>
                                      <p:to x="100000" y="60000"/>
                                    </p:animScale>
                                    <p:animScale>
                                      <p:cBhvr>
                                        <p:cTn id="238" dur="166" decel="50000">
                                          <p:stCondLst>
                                            <p:cond delay="676"/>
                                          </p:stCondLst>
                                        </p:cTn>
                                        <p:tgtEl>
                                          <p:spTgt spid="63"/>
                                        </p:tgtEl>
                                      </p:cBhvr>
                                      <p:to x="100000" y="100000"/>
                                    </p:animScale>
                                    <p:animScale>
                                      <p:cBhvr>
                                        <p:cTn id="239" dur="26">
                                          <p:stCondLst>
                                            <p:cond delay="1312"/>
                                          </p:stCondLst>
                                        </p:cTn>
                                        <p:tgtEl>
                                          <p:spTgt spid="63"/>
                                        </p:tgtEl>
                                      </p:cBhvr>
                                      <p:to x="100000" y="80000"/>
                                    </p:animScale>
                                    <p:animScale>
                                      <p:cBhvr>
                                        <p:cTn id="240" dur="166" decel="50000">
                                          <p:stCondLst>
                                            <p:cond delay="1338"/>
                                          </p:stCondLst>
                                        </p:cTn>
                                        <p:tgtEl>
                                          <p:spTgt spid="63"/>
                                        </p:tgtEl>
                                      </p:cBhvr>
                                      <p:to x="100000" y="100000"/>
                                    </p:animScale>
                                    <p:animScale>
                                      <p:cBhvr>
                                        <p:cTn id="241" dur="26">
                                          <p:stCondLst>
                                            <p:cond delay="1642"/>
                                          </p:stCondLst>
                                        </p:cTn>
                                        <p:tgtEl>
                                          <p:spTgt spid="63"/>
                                        </p:tgtEl>
                                      </p:cBhvr>
                                      <p:to x="100000" y="90000"/>
                                    </p:animScale>
                                    <p:animScale>
                                      <p:cBhvr>
                                        <p:cTn id="242" dur="166" decel="50000">
                                          <p:stCondLst>
                                            <p:cond delay="1668"/>
                                          </p:stCondLst>
                                        </p:cTn>
                                        <p:tgtEl>
                                          <p:spTgt spid="63"/>
                                        </p:tgtEl>
                                      </p:cBhvr>
                                      <p:to x="100000" y="100000"/>
                                    </p:animScale>
                                    <p:animScale>
                                      <p:cBhvr>
                                        <p:cTn id="243" dur="26">
                                          <p:stCondLst>
                                            <p:cond delay="1808"/>
                                          </p:stCondLst>
                                        </p:cTn>
                                        <p:tgtEl>
                                          <p:spTgt spid="63"/>
                                        </p:tgtEl>
                                      </p:cBhvr>
                                      <p:to x="100000" y="95000"/>
                                    </p:animScale>
                                    <p:animScale>
                                      <p:cBhvr>
                                        <p:cTn id="244" dur="166" decel="50000">
                                          <p:stCondLst>
                                            <p:cond delay="1834"/>
                                          </p:stCondLst>
                                        </p:cTn>
                                        <p:tgtEl>
                                          <p:spTgt spid="63"/>
                                        </p:tgtEl>
                                      </p:cBhvr>
                                      <p:to x="100000" y="100000"/>
                                    </p:animScale>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grpId="0" nodeType="clickEffect">
                                  <p:stCondLst>
                                    <p:cond delay="0"/>
                                  </p:stCondLst>
                                  <p:childTnLst>
                                    <p:set>
                                      <p:cBhvr>
                                        <p:cTn id="248" dur="1" fill="hold">
                                          <p:stCondLst>
                                            <p:cond delay="0"/>
                                          </p:stCondLst>
                                        </p:cTn>
                                        <p:tgtEl>
                                          <p:spTgt spid="64"/>
                                        </p:tgtEl>
                                        <p:attrNameLst>
                                          <p:attrName>style.visibility</p:attrName>
                                        </p:attrNameLst>
                                      </p:cBhvr>
                                      <p:to>
                                        <p:strVal val="visible"/>
                                      </p:to>
                                    </p:set>
                                  </p:childTnLst>
                                </p:cTn>
                              </p:par>
                            </p:childTnLst>
                          </p:cTn>
                        </p:par>
                      </p:childTnLst>
                    </p:cTn>
                  </p:par>
                  <p:par>
                    <p:cTn id="249" fill="hold">
                      <p:stCondLst>
                        <p:cond delay="indefinite"/>
                      </p:stCondLst>
                      <p:childTnLst>
                        <p:par>
                          <p:cTn id="250" fill="hold">
                            <p:stCondLst>
                              <p:cond delay="0"/>
                            </p:stCondLst>
                            <p:childTnLst>
                              <p:par>
                                <p:cTn id="251" presetID="1" presetClass="entr" presetSubtype="0" fill="hold" grpId="0" nodeType="clickEffect">
                                  <p:stCondLst>
                                    <p:cond delay="0"/>
                                  </p:stCondLst>
                                  <p:childTnLst>
                                    <p:set>
                                      <p:cBhvr>
                                        <p:cTn id="252" dur="1" fill="hold">
                                          <p:stCondLst>
                                            <p:cond delay="0"/>
                                          </p:stCondLst>
                                        </p:cTn>
                                        <p:tgtEl>
                                          <p:spTgt spid="65"/>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6" presetClass="entr" presetSubtype="16" fill="hold" nodeType="clickEffect">
                                  <p:stCondLst>
                                    <p:cond delay="0"/>
                                  </p:stCondLst>
                                  <p:childTnLst>
                                    <p:set>
                                      <p:cBhvr>
                                        <p:cTn id="256" dur="1" fill="hold">
                                          <p:stCondLst>
                                            <p:cond delay="0"/>
                                          </p:stCondLst>
                                        </p:cTn>
                                        <p:tgtEl>
                                          <p:spTgt spid="66"/>
                                        </p:tgtEl>
                                        <p:attrNameLst>
                                          <p:attrName>style.visibility</p:attrName>
                                        </p:attrNameLst>
                                      </p:cBhvr>
                                      <p:to>
                                        <p:strVal val="visible"/>
                                      </p:to>
                                    </p:set>
                                    <p:animEffect transition="in" filter="circle(in)">
                                      <p:cBhvr>
                                        <p:cTn id="257" dur="2000"/>
                                        <p:tgtEl>
                                          <p:spTgt spid="66"/>
                                        </p:tgtEl>
                                      </p:cBhvr>
                                    </p:animEffect>
                                  </p:childTnLst>
                                </p:cTn>
                              </p:par>
                              <p:par>
                                <p:cTn id="258" presetID="6" presetClass="entr" presetSubtype="16" fill="hold" nodeType="withEffect">
                                  <p:stCondLst>
                                    <p:cond delay="0"/>
                                  </p:stCondLst>
                                  <p:childTnLst>
                                    <p:set>
                                      <p:cBhvr>
                                        <p:cTn id="259" dur="1" fill="hold">
                                          <p:stCondLst>
                                            <p:cond delay="0"/>
                                          </p:stCondLst>
                                        </p:cTn>
                                        <p:tgtEl>
                                          <p:spTgt spid="67"/>
                                        </p:tgtEl>
                                        <p:attrNameLst>
                                          <p:attrName>style.visibility</p:attrName>
                                        </p:attrNameLst>
                                      </p:cBhvr>
                                      <p:to>
                                        <p:strVal val="visible"/>
                                      </p:to>
                                    </p:set>
                                    <p:animEffect transition="in" filter="circle(in)">
                                      <p:cBhvr>
                                        <p:cTn id="260" dur="2000"/>
                                        <p:tgtEl>
                                          <p:spTgt spid="67"/>
                                        </p:tgtEl>
                                      </p:cBhvr>
                                    </p:animEffect>
                                  </p:childTnLst>
                                </p:cTn>
                              </p:par>
                            </p:childTnLst>
                          </p:cTn>
                        </p:par>
                      </p:childTnLst>
                    </p:cTn>
                  </p:par>
                  <p:par>
                    <p:cTn id="261" fill="hold">
                      <p:stCondLst>
                        <p:cond delay="indefinite"/>
                      </p:stCondLst>
                      <p:childTnLst>
                        <p:par>
                          <p:cTn id="262" fill="hold">
                            <p:stCondLst>
                              <p:cond delay="0"/>
                            </p:stCondLst>
                            <p:childTnLst>
                              <p:par>
                                <p:cTn id="263" presetID="10" presetClass="entr" presetSubtype="0" fill="hold" grpId="0" nodeType="clickEffect">
                                  <p:stCondLst>
                                    <p:cond delay="0"/>
                                  </p:stCondLst>
                                  <p:childTnLst>
                                    <p:set>
                                      <p:cBhvr>
                                        <p:cTn id="264" dur="1" fill="hold">
                                          <p:stCondLst>
                                            <p:cond delay="0"/>
                                          </p:stCondLst>
                                        </p:cTn>
                                        <p:tgtEl>
                                          <p:spTgt spid="68"/>
                                        </p:tgtEl>
                                        <p:attrNameLst>
                                          <p:attrName>style.visibility</p:attrName>
                                        </p:attrNameLst>
                                      </p:cBhvr>
                                      <p:to>
                                        <p:strVal val="visible"/>
                                      </p:to>
                                    </p:set>
                                    <p:animEffect transition="in" filter="fade">
                                      <p:cBhvr>
                                        <p:cTn id="26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8" grpId="0"/>
      <p:bldP spid="60" grpId="0"/>
      <p:bldP spid="61" grpId="0"/>
      <p:bldP spid="64" grpId="0"/>
      <p:bldP spid="65" grpId="0"/>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277" y="90152"/>
            <a:ext cx="11372045" cy="875763"/>
          </a:xfrm>
        </p:spPr>
        <p:txBody>
          <a:bodyPr>
            <a:normAutofit/>
          </a:bodyPr>
          <a:lstStyle/>
          <a:p>
            <a:r>
              <a:rPr lang="fr-FR" sz="4000" dirty="0"/>
              <a:t>Conclusion : Equivalence </a:t>
            </a:r>
            <a:r>
              <a:rPr lang="fr-FR" sz="4000" dirty="0" err="1"/>
              <a:t>Equiprojectivité</a:t>
            </a:r>
            <a:r>
              <a:rPr lang="fr-FR" sz="4000" dirty="0"/>
              <a:t>/Antisymétrie</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1253331"/>
                <a:ext cx="10515600" cy="4351338"/>
              </a:xfrm>
            </p:spPr>
            <p:txBody>
              <a:bodyPr/>
              <a:lstStyle/>
              <a:p>
                <a:pPr marL="0" indent="0">
                  <a:buNone/>
                </a:pPr>
                <a:r>
                  <a:rPr lang="fr-FR" dirty="0"/>
                  <a:t>Un champ de vecteurs antisymétrique est </a:t>
                </a:r>
                <a:r>
                  <a:rPr lang="fr-FR" dirty="0" err="1"/>
                  <a:t>équiprojectif</a:t>
                </a:r>
                <a:r>
                  <a:rPr lang="fr-FR" dirty="0"/>
                  <a:t> :</a:t>
                </a:r>
              </a:p>
              <a:p>
                <a:pPr marL="0" indent="0">
                  <a:buNone/>
                </a:pPr>
                <a14:m>
                  <m:oMathPara xmlns:m="http://schemas.openxmlformats.org/officeDocument/2006/math">
                    <m:oMathParaPr>
                      <m:jc m:val="centerGroup"/>
                    </m:oMathParaPr>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𝑀</m:t>
                          </m:r>
                          <m:d>
                            <m:dPr>
                              <m:ctrlPr>
                                <a:rPr lang="fr-FR" i="1">
                                  <a:latin typeface="Cambria Math" panose="02040503050406030204" pitchFamily="18" charset="0"/>
                                </a:rPr>
                              </m:ctrlPr>
                            </m:dPr>
                            <m:e>
                              <m:r>
                                <a:rPr lang="fr-FR" i="1">
                                  <a:latin typeface="Cambria Math" panose="02040503050406030204" pitchFamily="18" charset="0"/>
                                </a:rPr>
                                <m:t>𝐵</m:t>
                              </m:r>
                            </m:e>
                          </m:d>
                        </m:e>
                      </m:acc>
                      <m:r>
                        <a:rPr lang="fr-FR" i="1">
                          <a:latin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𝑀</m:t>
                          </m:r>
                          <m:d>
                            <m:dPr>
                              <m:ctrlPr>
                                <a:rPr lang="fr-FR" i="1">
                                  <a:latin typeface="Cambria Math" panose="02040503050406030204" pitchFamily="18" charset="0"/>
                                </a:rPr>
                              </m:ctrlPr>
                            </m:dPr>
                            <m:e>
                              <m:r>
                                <a:rPr lang="fr-FR" i="1">
                                  <a:latin typeface="Cambria Math" panose="02040503050406030204" pitchFamily="18" charset="0"/>
                                </a:rPr>
                                <m:t>𝐴</m:t>
                              </m:r>
                            </m:e>
                          </m:d>
                        </m:e>
                      </m:acc>
                      <m:r>
                        <a:rPr lang="fr-FR" i="1">
                          <a:latin typeface="Cambria Math" panose="02040503050406030204" pitchFamily="18" charset="0"/>
                        </a:rPr>
                        <m:t>+</m:t>
                      </m:r>
                      <m:acc>
                        <m:accPr>
                          <m:chr m:val="⃗"/>
                          <m:ctrlPr>
                            <a:rPr lang="fr-FR" i="1">
                              <a:latin typeface="Cambria Math" panose="02040503050406030204" pitchFamily="18" charset="0"/>
                              <a:ea typeface="Cambria Math" panose="02040503050406030204" pitchFamily="18" charset="0"/>
                            </a:rPr>
                          </m:ctrlPr>
                        </m:accPr>
                        <m:e>
                          <m:r>
                            <a:rPr lang="fr-FR" i="1">
                              <a:latin typeface="Cambria Math" panose="02040503050406030204" pitchFamily="18" charset="0"/>
                              <a:ea typeface="Cambria Math" panose="02040503050406030204" pitchFamily="18" charset="0"/>
                            </a:rPr>
                            <m:t>𝑅</m:t>
                          </m:r>
                        </m:e>
                      </m:acc>
                      <m:r>
                        <a:rPr lang="fr-FR" i="1">
                          <a:latin typeface="Cambria Math" panose="02040503050406030204" pitchFamily="18" charset="0"/>
                          <a:ea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𝐴𝐵</m:t>
                          </m:r>
                        </m:e>
                      </m:acc>
                      <m:r>
                        <a:rPr lang="fr-FR" i="1" smtClean="0">
                          <a:latin typeface="Cambria Math" panose="02040503050406030204" pitchFamily="18" charset="0"/>
                          <a:ea typeface="Cambria Math" panose="02040503050406030204" pitchFamily="18" charset="0"/>
                        </a:rPr>
                        <m:t>⇒</m:t>
                      </m:r>
                      <m:acc>
                        <m:accPr>
                          <m:chr m:val="⃗"/>
                          <m:ctrlPr>
                            <a:rPr lang="fr-FR" i="1">
                              <a:latin typeface="Cambria Math" panose="02040503050406030204" pitchFamily="18" charset="0"/>
                            </a:rPr>
                          </m:ctrlPr>
                        </m:accPr>
                        <m:e>
                          <m:r>
                            <a:rPr lang="fr-FR" b="0" i="1">
                              <a:latin typeface="Cambria Math" panose="02040503050406030204" pitchFamily="18" charset="0"/>
                            </a:rPr>
                            <m:t>𝑀</m:t>
                          </m:r>
                          <m:d>
                            <m:dPr>
                              <m:ctrlPr>
                                <a:rPr lang="fr-FR" i="1">
                                  <a:latin typeface="Cambria Math" panose="02040503050406030204" pitchFamily="18" charset="0"/>
                                </a:rPr>
                              </m:ctrlPr>
                            </m:dPr>
                            <m:e>
                              <m:r>
                                <a:rPr lang="fr-FR" b="0" i="1" smtClean="0">
                                  <a:latin typeface="Cambria Math" panose="02040503050406030204" pitchFamily="18" charset="0"/>
                                </a:rPr>
                                <m:t>𝐴</m:t>
                              </m:r>
                            </m:e>
                          </m:d>
                        </m:e>
                      </m:acc>
                      <m:r>
                        <a:rPr lang="fr-FR" b="0" i="1">
                          <a:latin typeface="Cambria Math" panose="02040503050406030204" pitchFamily="18" charset="0"/>
                        </a:rPr>
                        <m:t>.</m:t>
                      </m:r>
                      <m:acc>
                        <m:accPr>
                          <m:chr m:val="⃗"/>
                          <m:ctrlPr>
                            <a:rPr lang="fr-FR" i="1">
                              <a:latin typeface="Cambria Math" panose="02040503050406030204" pitchFamily="18" charset="0"/>
                            </a:rPr>
                          </m:ctrlPr>
                        </m:accPr>
                        <m:e>
                          <m:r>
                            <a:rPr lang="fr-FR" b="0" i="1">
                              <a:latin typeface="Cambria Math" panose="02040503050406030204" pitchFamily="18" charset="0"/>
                            </a:rPr>
                            <m:t>𝐴𝐵</m:t>
                          </m:r>
                        </m:e>
                      </m:acc>
                      <m:r>
                        <a:rPr lang="fr-FR" b="0" i="1">
                          <a:latin typeface="Cambria Math" panose="02040503050406030204" pitchFamily="18" charset="0"/>
                        </a:rPr>
                        <m:t>=</m:t>
                      </m:r>
                      <m:acc>
                        <m:accPr>
                          <m:chr m:val="⃗"/>
                          <m:ctrlPr>
                            <a:rPr lang="fr-FR" i="1">
                              <a:latin typeface="Cambria Math" panose="02040503050406030204" pitchFamily="18" charset="0"/>
                            </a:rPr>
                          </m:ctrlPr>
                        </m:accPr>
                        <m:e>
                          <m:r>
                            <a:rPr lang="fr-FR" b="0" i="1">
                              <a:latin typeface="Cambria Math" panose="02040503050406030204" pitchFamily="18" charset="0"/>
                            </a:rPr>
                            <m:t>𝑀</m:t>
                          </m:r>
                          <m:d>
                            <m:dPr>
                              <m:ctrlPr>
                                <a:rPr lang="fr-FR" i="1">
                                  <a:latin typeface="Cambria Math" panose="02040503050406030204" pitchFamily="18" charset="0"/>
                                </a:rPr>
                              </m:ctrlPr>
                            </m:dPr>
                            <m:e>
                              <m:r>
                                <a:rPr lang="fr-FR" b="0" i="1" smtClean="0">
                                  <a:latin typeface="Cambria Math" panose="02040503050406030204" pitchFamily="18" charset="0"/>
                                </a:rPr>
                                <m:t>𝐵</m:t>
                              </m:r>
                            </m:e>
                          </m:d>
                        </m:e>
                      </m:acc>
                      <m:r>
                        <a:rPr lang="fr-FR" b="0" i="1">
                          <a:latin typeface="Cambria Math" panose="02040503050406030204" pitchFamily="18" charset="0"/>
                        </a:rPr>
                        <m:t>.</m:t>
                      </m:r>
                      <m:acc>
                        <m:accPr>
                          <m:chr m:val="⃗"/>
                          <m:ctrlPr>
                            <a:rPr lang="fr-FR" i="1">
                              <a:latin typeface="Cambria Math" panose="02040503050406030204" pitchFamily="18" charset="0"/>
                            </a:rPr>
                          </m:ctrlPr>
                        </m:accPr>
                        <m:e>
                          <m:r>
                            <a:rPr lang="fr-FR" b="0" i="1">
                              <a:latin typeface="Cambria Math" panose="02040503050406030204" pitchFamily="18" charset="0"/>
                            </a:rPr>
                            <m:t>𝐴𝐵</m:t>
                          </m:r>
                        </m:e>
                      </m:acc>
                    </m:oMath>
                  </m:oMathPara>
                </a14:m>
                <a:endParaRPr lang="fr-FR" dirty="0"/>
              </a:p>
              <a:p>
                <a:pPr marL="0" indent="0">
                  <a:buNone/>
                </a:pPr>
                <a:endParaRPr lang="fr-FR" dirty="0"/>
              </a:p>
              <a:p>
                <a:pPr marL="0" indent="0">
                  <a:buNone/>
                </a:pPr>
                <a:r>
                  <a:rPr lang="fr-FR" dirty="0"/>
                  <a:t>On démontre aussi l’inverse.</a:t>
                </a:r>
              </a:p>
              <a:p>
                <a:pPr marL="0" indent="0">
                  <a:buNone/>
                </a:pPr>
                <a:r>
                  <a:rPr lang="fr-FR" dirty="0"/>
                  <a:t>Un champ de vecteurs </a:t>
                </a:r>
                <a:r>
                  <a:rPr lang="fr-FR" dirty="0" err="1"/>
                  <a:t>équiprojectif</a:t>
                </a:r>
                <a:r>
                  <a:rPr lang="fr-FR" dirty="0"/>
                  <a:t> est antisymétrique :</a:t>
                </a:r>
              </a:p>
              <a:p>
                <a:pPr marL="0" indent="0">
                  <a:buNone/>
                </a:pPr>
                <a14:m>
                  <m:oMathPara xmlns:m="http://schemas.openxmlformats.org/officeDocument/2006/math">
                    <m:oMathParaPr>
                      <m:jc m:val="centerGroup"/>
                    </m:oMathParaPr>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𝑀</m:t>
                          </m:r>
                          <m:d>
                            <m:dPr>
                              <m:ctrlPr>
                                <a:rPr lang="fr-FR" i="1">
                                  <a:latin typeface="Cambria Math" panose="02040503050406030204" pitchFamily="18" charset="0"/>
                                </a:rPr>
                              </m:ctrlPr>
                            </m:dPr>
                            <m:e>
                              <m:r>
                                <a:rPr lang="fr-FR" i="1">
                                  <a:latin typeface="Cambria Math" panose="02040503050406030204" pitchFamily="18" charset="0"/>
                                </a:rPr>
                                <m:t>𝐴</m:t>
                              </m:r>
                            </m:e>
                          </m:d>
                        </m:e>
                      </m:acc>
                      <m:r>
                        <a:rPr lang="fr-FR" i="1">
                          <a:latin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𝐴𝐵</m:t>
                          </m:r>
                        </m:e>
                      </m:acc>
                      <m:r>
                        <a:rPr lang="fr-FR" i="1">
                          <a:latin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𝑀</m:t>
                          </m:r>
                          <m:d>
                            <m:dPr>
                              <m:ctrlPr>
                                <a:rPr lang="fr-FR" i="1">
                                  <a:latin typeface="Cambria Math" panose="02040503050406030204" pitchFamily="18" charset="0"/>
                                </a:rPr>
                              </m:ctrlPr>
                            </m:dPr>
                            <m:e>
                              <m:r>
                                <a:rPr lang="fr-FR" i="1">
                                  <a:latin typeface="Cambria Math" panose="02040503050406030204" pitchFamily="18" charset="0"/>
                                </a:rPr>
                                <m:t>𝐵</m:t>
                              </m:r>
                            </m:e>
                          </m:d>
                        </m:e>
                      </m:acc>
                      <m:r>
                        <a:rPr lang="fr-FR" i="1">
                          <a:latin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𝐴𝐵</m:t>
                          </m:r>
                        </m:e>
                      </m:acc>
                      <m:r>
                        <a:rPr lang="fr-FR" b="0" i="1" smtClean="0">
                          <a:latin typeface="Cambria Math" panose="02040503050406030204" pitchFamily="18" charset="0"/>
                        </a:rPr>
                        <m:t> </m:t>
                      </m:r>
                      <m:r>
                        <a:rPr lang="fr-FR" i="1">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 </m:t>
                      </m:r>
                      <m:acc>
                        <m:accPr>
                          <m:chr m:val="⃗"/>
                          <m:ctrlPr>
                            <a:rPr lang="fr-FR" i="1">
                              <a:latin typeface="Cambria Math" panose="02040503050406030204" pitchFamily="18" charset="0"/>
                            </a:rPr>
                          </m:ctrlPr>
                        </m:accPr>
                        <m:e>
                          <m:r>
                            <a:rPr lang="fr-FR" i="1">
                              <a:latin typeface="Cambria Math" panose="02040503050406030204" pitchFamily="18" charset="0"/>
                            </a:rPr>
                            <m:t>𝑀</m:t>
                          </m:r>
                          <m:d>
                            <m:dPr>
                              <m:ctrlPr>
                                <a:rPr lang="fr-FR" i="1">
                                  <a:latin typeface="Cambria Math" panose="02040503050406030204" pitchFamily="18" charset="0"/>
                                </a:rPr>
                              </m:ctrlPr>
                            </m:dPr>
                            <m:e>
                              <m:r>
                                <a:rPr lang="fr-FR" i="1">
                                  <a:latin typeface="Cambria Math" panose="02040503050406030204" pitchFamily="18" charset="0"/>
                                </a:rPr>
                                <m:t>𝐵</m:t>
                              </m:r>
                            </m:e>
                          </m:d>
                        </m:e>
                      </m:acc>
                      <m:r>
                        <a:rPr lang="fr-FR" i="1">
                          <a:latin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𝑀</m:t>
                          </m:r>
                          <m:d>
                            <m:dPr>
                              <m:ctrlPr>
                                <a:rPr lang="fr-FR" i="1">
                                  <a:latin typeface="Cambria Math" panose="02040503050406030204" pitchFamily="18" charset="0"/>
                                </a:rPr>
                              </m:ctrlPr>
                            </m:dPr>
                            <m:e>
                              <m:r>
                                <a:rPr lang="fr-FR" i="1">
                                  <a:latin typeface="Cambria Math" panose="02040503050406030204" pitchFamily="18" charset="0"/>
                                </a:rPr>
                                <m:t>𝐴</m:t>
                              </m:r>
                            </m:e>
                          </m:d>
                        </m:e>
                      </m:acc>
                      <m:r>
                        <a:rPr lang="fr-FR" i="1">
                          <a:latin typeface="Cambria Math" panose="02040503050406030204" pitchFamily="18" charset="0"/>
                        </a:rPr>
                        <m:t>+</m:t>
                      </m:r>
                      <m:acc>
                        <m:accPr>
                          <m:chr m:val="⃗"/>
                          <m:ctrlPr>
                            <a:rPr lang="fr-FR" i="1">
                              <a:latin typeface="Cambria Math" panose="02040503050406030204" pitchFamily="18" charset="0"/>
                              <a:ea typeface="Cambria Math" panose="02040503050406030204" pitchFamily="18" charset="0"/>
                            </a:rPr>
                          </m:ctrlPr>
                        </m:accPr>
                        <m:e>
                          <m:r>
                            <a:rPr lang="fr-FR" i="1">
                              <a:latin typeface="Cambria Math" panose="02040503050406030204" pitchFamily="18" charset="0"/>
                              <a:ea typeface="Cambria Math" panose="02040503050406030204" pitchFamily="18" charset="0"/>
                            </a:rPr>
                            <m:t>𝑅</m:t>
                          </m:r>
                        </m:e>
                      </m:acc>
                      <m:r>
                        <a:rPr lang="fr-FR" i="1">
                          <a:latin typeface="Cambria Math" panose="02040503050406030204" pitchFamily="18" charset="0"/>
                          <a:ea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𝐴𝐵</m:t>
                          </m:r>
                        </m:e>
                      </m:acc>
                    </m:oMath>
                  </m:oMathPara>
                </a14:m>
                <a:endParaRPr lang="fr-FR" dirty="0"/>
              </a:p>
              <a:p>
                <a:pPr marL="0" indent="0">
                  <a:buNone/>
                </a:pPr>
                <a:endParaRPr lang="fr-FR" dirty="0"/>
              </a:p>
              <a:p>
                <a:pPr marL="0" indent="0">
                  <a:buNone/>
                </a:pPr>
                <a:r>
                  <a:rPr lang="fr-FR" dirty="0"/>
                  <a:t>Un champ de moments est antisymétrique et </a:t>
                </a:r>
                <a:r>
                  <a:rPr lang="fr-FR" dirty="0" err="1"/>
                  <a:t>équiprojectif</a:t>
                </a:r>
                <a:r>
                  <a:rPr lang="fr-FR" dirty="0"/>
                  <a:t>.</a:t>
                </a:r>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1253331"/>
                <a:ext cx="10515600" cy="4351338"/>
              </a:xfrm>
              <a:blipFill rotWithShape="0">
                <a:blip r:embed="rId2"/>
                <a:stretch>
                  <a:fillRect l="-1217" t="-2384"/>
                </a:stretch>
              </a:blipFill>
            </p:spPr>
            <p:txBody>
              <a:bodyPr/>
              <a:lstStyle/>
              <a:p>
                <a:r>
                  <a:rPr lang="fr-FR">
                    <a:noFill/>
                  </a:rPr>
                  <a:t> </a:t>
                </a:r>
              </a:p>
            </p:txBody>
          </p:sp>
        </mc:Fallback>
      </mc:AlternateContent>
      <p:sp>
        <p:nvSpPr>
          <p:cNvPr id="5" name="Espace réservé du numéro de diapositive 4">
            <a:extLst>
              <a:ext uri="{FF2B5EF4-FFF2-40B4-BE49-F238E27FC236}">
                <a16:creationId xmlns:a16="http://schemas.microsoft.com/office/drawing/2014/main" id="{5F777C39-E138-416A-8CA2-6CE4B9CF2E24}"/>
              </a:ext>
            </a:extLst>
          </p:cNvPr>
          <p:cNvSpPr>
            <a:spLocks noGrp="1"/>
          </p:cNvSpPr>
          <p:nvPr>
            <p:ph type="sldNum" sz="quarter" idx="12"/>
          </p:nvPr>
        </p:nvSpPr>
        <p:spPr/>
        <p:txBody>
          <a:bodyPr/>
          <a:lstStyle/>
          <a:p>
            <a:fld id="{DF67547A-2FB4-485E-9105-69E331CB21F3}" type="slidenum">
              <a:rPr lang="fr-FR" smtClean="0"/>
              <a:t>24</a:t>
            </a:fld>
            <a:endParaRPr lang="fr-FR"/>
          </a:p>
        </p:txBody>
      </p:sp>
    </p:spTree>
    <p:extLst>
      <p:ext uri="{BB962C8B-B14F-4D97-AF65-F5344CB8AC3E}">
        <p14:creationId xmlns:p14="http://schemas.microsoft.com/office/powerpoint/2010/main" val="1096004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141942"/>
          </a:xfrm>
        </p:spPr>
        <p:txBody>
          <a:bodyPr/>
          <a:lstStyle/>
          <a:p>
            <a:r>
              <a:rPr lang="fr-FR" dirty="0"/>
              <a:t>Le deux invariants d’un torseur {T}</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363983" y="1507068"/>
                <a:ext cx="11611993" cy="3911599"/>
              </a:xfrm>
            </p:spPr>
            <p:txBody>
              <a:bodyPr>
                <a:normAutofit lnSpcReduction="10000"/>
              </a:bodyPr>
              <a:lstStyle/>
              <a:p>
                <a:pPr marL="0" indent="0">
                  <a:buNone/>
                </a:pPr>
                <a:r>
                  <a:rPr lang="fr-FR" dirty="0"/>
                  <a:t>Un torseur donné {T} possède deux entités invariantes intrinsèques qui ne dépendent pas du point de l’espace considéré.</a:t>
                </a:r>
              </a:p>
              <a:p>
                <a:pPr>
                  <a:buFontTx/>
                  <a:buChar char="-"/>
                </a:pPr>
                <a:r>
                  <a:rPr lang="fr-FR" b="1" dirty="0">
                    <a:solidFill>
                      <a:schemeClr val="accent4">
                        <a:lumMod val="75000"/>
                      </a:schemeClr>
                    </a:solidFill>
                  </a:rPr>
                  <a:t>Invariant vectoriel de {T} : la résultante </a:t>
                </a:r>
                <a14:m>
                  <m:oMath xmlns:m="http://schemas.openxmlformats.org/officeDocument/2006/math">
                    <m:acc>
                      <m:accPr>
                        <m:chr m:val="⃗"/>
                        <m:ctrlPr>
                          <a:rPr lang="fr-FR" b="1" i="1" smtClean="0">
                            <a:solidFill>
                              <a:schemeClr val="accent4">
                                <a:lumMod val="75000"/>
                              </a:schemeClr>
                            </a:solidFill>
                            <a:latin typeface="Cambria Math" panose="02040503050406030204" pitchFamily="18" charset="0"/>
                          </a:rPr>
                        </m:ctrlPr>
                      </m:accPr>
                      <m:e>
                        <m:r>
                          <a:rPr lang="fr-FR" b="1" i="1" smtClean="0">
                            <a:solidFill>
                              <a:schemeClr val="accent4">
                                <a:lumMod val="75000"/>
                              </a:schemeClr>
                            </a:solidFill>
                            <a:latin typeface="Cambria Math" panose="02040503050406030204" pitchFamily="18" charset="0"/>
                          </a:rPr>
                          <m:t>𝑹</m:t>
                        </m:r>
                      </m:e>
                    </m:acc>
                  </m:oMath>
                </a14:m>
                <a:endParaRPr lang="fr-FR" b="1" dirty="0"/>
              </a:p>
              <a:p>
                <a:pPr>
                  <a:buFontTx/>
                  <a:buChar char="-"/>
                </a:pPr>
                <a:endParaRPr lang="fr-FR" b="1" dirty="0"/>
              </a:p>
              <a:p>
                <a:pPr>
                  <a:buFontTx/>
                  <a:buChar char="-"/>
                </a:pPr>
                <a:r>
                  <a:rPr lang="fr-FR" b="1" dirty="0">
                    <a:solidFill>
                      <a:srgbClr val="7030A0"/>
                    </a:solidFill>
                  </a:rPr>
                  <a:t>Invariant scalaire de {T} : la quantité </a:t>
                </a:r>
                <a14:m>
                  <m:oMath xmlns:m="http://schemas.openxmlformats.org/officeDocument/2006/math">
                    <m:acc>
                      <m:accPr>
                        <m:chr m:val="⃗"/>
                        <m:ctrlPr>
                          <a:rPr lang="fr-FR" b="1" i="1" smtClean="0">
                            <a:solidFill>
                              <a:srgbClr val="7030A0"/>
                            </a:solidFill>
                            <a:latin typeface="Cambria Math" panose="02040503050406030204" pitchFamily="18" charset="0"/>
                          </a:rPr>
                        </m:ctrlPr>
                      </m:accPr>
                      <m:e>
                        <m:r>
                          <a:rPr lang="fr-FR" b="1" i="1" smtClean="0">
                            <a:solidFill>
                              <a:srgbClr val="7030A0"/>
                            </a:solidFill>
                            <a:latin typeface="Cambria Math" panose="02040503050406030204" pitchFamily="18" charset="0"/>
                          </a:rPr>
                          <m:t>𝑹</m:t>
                        </m:r>
                      </m:e>
                    </m:acc>
                    <m:r>
                      <a:rPr lang="fr-FR" b="1" i="1" smtClean="0">
                        <a:solidFill>
                          <a:srgbClr val="7030A0"/>
                        </a:solidFill>
                        <a:latin typeface="Cambria Math" panose="02040503050406030204" pitchFamily="18" charset="0"/>
                      </a:rPr>
                      <m:t>.</m:t>
                    </m:r>
                    <m:acc>
                      <m:accPr>
                        <m:chr m:val="⃗"/>
                        <m:ctrlPr>
                          <a:rPr lang="fr-FR" b="1" i="1" smtClean="0">
                            <a:solidFill>
                              <a:srgbClr val="7030A0"/>
                            </a:solidFill>
                            <a:latin typeface="Cambria Math" panose="02040503050406030204" pitchFamily="18" charset="0"/>
                          </a:rPr>
                        </m:ctrlPr>
                      </m:accPr>
                      <m:e>
                        <m:r>
                          <a:rPr lang="fr-FR" b="1" i="1" smtClean="0">
                            <a:solidFill>
                              <a:srgbClr val="7030A0"/>
                            </a:solidFill>
                            <a:latin typeface="Cambria Math" panose="02040503050406030204" pitchFamily="18" charset="0"/>
                          </a:rPr>
                          <m:t>𝑴</m:t>
                        </m:r>
                        <m:d>
                          <m:dPr>
                            <m:ctrlPr>
                              <a:rPr lang="fr-FR" b="1" i="1" smtClean="0">
                                <a:solidFill>
                                  <a:srgbClr val="7030A0"/>
                                </a:solidFill>
                                <a:latin typeface="Cambria Math" panose="02040503050406030204" pitchFamily="18" charset="0"/>
                              </a:rPr>
                            </m:ctrlPr>
                          </m:dPr>
                          <m:e>
                            <m:r>
                              <a:rPr lang="fr-FR" b="1" i="1" smtClean="0">
                                <a:solidFill>
                                  <a:srgbClr val="7030A0"/>
                                </a:solidFill>
                                <a:latin typeface="Cambria Math" panose="02040503050406030204" pitchFamily="18" charset="0"/>
                              </a:rPr>
                              <m:t>𝑨</m:t>
                            </m:r>
                          </m:e>
                        </m:d>
                      </m:e>
                    </m:acc>
                  </m:oMath>
                </a14:m>
                <a:r>
                  <a:rPr lang="fr-FR" b="1" dirty="0">
                    <a:solidFill>
                      <a:srgbClr val="7030A0"/>
                    </a:solidFill>
                  </a:rPr>
                  <a:t> est constante </a:t>
                </a:r>
                <a:r>
                  <a:rPr lang="fr-FR" b="1" u="sng" dirty="0">
                    <a:solidFill>
                      <a:srgbClr val="7030A0"/>
                    </a:solidFill>
                  </a:rPr>
                  <a:t>quel que soit le point A </a:t>
                </a:r>
                <a:r>
                  <a:rPr lang="fr-FR" b="1" dirty="0">
                    <a:solidFill>
                      <a:srgbClr val="7030A0"/>
                    </a:solidFill>
                  </a:rPr>
                  <a:t>considéré et son moment </a:t>
                </a:r>
                <a14:m>
                  <m:oMath xmlns:m="http://schemas.openxmlformats.org/officeDocument/2006/math">
                    <m:acc>
                      <m:accPr>
                        <m:chr m:val="⃗"/>
                        <m:ctrlPr>
                          <a:rPr lang="fr-FR" b="1" i="1" smtClean="0">
                            <a:solidFill>
                              <a:srgbClr val="7030A0"/>
                            </a:solidFill>
                            <a:latin typeface="Cambria Math" panose="02040503050406030204" pitchFamily="18" charset="0"/>
                          </a:rPr>
                        </m:ctrlPr>
                      </m:accPr>
                      <m:e>
                        <m:r>
                          <a:rPr lang="fr-FR" b="1" i="1" smtClean="0">
                            <a:solidFill>
                              <a:srgbClr val="7030A0"/>
                            </a:solidFill>
                            <a:latin typeface="Cambria Math" panose="02040503050406030204" pitchFamily="18" charset="0"/>
                          </a:rPr>
                          <m:t>𝑴</m:t>
                        </m:r>
                        <m:r>
                          <a:rPr lang="fr-FR" b="1" i="1" smtClean="0">
                            <a:solidFill>
                              <a:srgbClr val="7030A0"/>
                            </a:solidFill>
                            <a:latin typeface="Cambria Math" panose="02040503050406030204" pitchFamily="18" charset="0"/>
                          </a:rPr>
                          <m:t>(</m:t>
                        </m:r>
                        <m:r>
                          <a:rPr lang="fr-FR" b="1" i="1" smtClean="0">
                            <a:solidFill>
                              <a:srgbClr val="7030A0"/>
                            </a:solidFill>
                            <a:latin typeface="Cambria Math" panose="02040503050406030204" pitchFamily="18" charset="0"/>
                          </a:rPr>
                          <m:t>𝑨</m:t>
                        </m:r>
                        <m:r>
                          <a:rPr lang="fr-FR" b="1" i="1" smtClean="0">
                            <a:solidFill>
                              <a:srgbClr val="7030A0"/>
                            </a:solidFill>
                            <a:latin typeface="Cambria Math" panose="02040503050406030204" pitchFamily="18" charset="0"/>
                          </a:rPr>
                          <m:t>)</m:t>
                        </m:r>
                      </m:e>
                    </m:acc>
                  </m:oMath>
                </a14:m>
                <a:r>
                  <a:rPr lang="fr-FR" b="1" dirty="0">
                    <a:solidFill>
                      <a:srgbClr val="7030A0"/>
                    </a:solidFill>
                  </a:rPr>
                  <a:t>. </a:t>
                </a:r>
              </a:p>
              <a:p>
                <a:pPr marL="0" indent="0">
                  <a:buNone/>
                </a:pPr>
                <a:r>
                  <a:rPr lang="fr-FR" b="1" dirty="0">
                    <a:solidFill>
                      <a:srgbClr val="7030A0"/>
                    </a:solidFill>
                  </a:rPr>
                  <a:t>   Ainsi : </a:t>
                </a:r>
                <a14:m>
                  <m:oMath xmlns:m="http://schemas.openxmlformats.org/officeDocument/2006/math">
                    <m:acc>
                      <m:accPr>
                        <m:chr m:val="⃗"/>
                        <m:ctrlPr>
                          <a:rPr lang="fr-FR" b="1" i="1">
                            <a:solidFill>
                              <a:srgbClr val="7030A0"/>
                            </a:solidFill>
                            <a:latin typeface="Cambria Math" panose="02040503050406030204" pitchFamily="18" charset="0"/>
                          </a:rPr>
                        </m:ctrlPr>
                      </m:accPr>
                      <m:e>
                        <m:r>
                          <a:rPr lang="fr-FR" b="1" i="1">
                            <a:solidFill>
                              <a:srgbClr val="7030A0"/>
                            </a:solidFill>
                            <a:latin typeface="Cambria Math" panose="02040503050406030204" pitchFamily="18" charset="0"/>
                          </a:rPr>
                          <m:t>𝑹</m:t>
                        </m:r>
                      </m:e>
                    </m:acc>
                    <m:r>
                      <a:rPr lang="fr-FR" b="1" i="1">
                        <a:solidFill>
                          <a:srgbClr val="7030A0"/>
                        </a:solidFill>
                        <a:latin typeface="Cambria Math" panose="02040503050406030204" pitchFamily="18" charset="0"/>
                      </a:rPr>
                      <m:t>.</m:t>
                    </m:r>
                    <m:acc>
                      <m:accPr>
                        <m:chr m:val="⃗"/>
                        <m:ctrlPr>
                          <a:rPr lang="fr-FR" b="1" i="1">
                            <a:solidFill>
                              <a:srgbClr val="7030A0"/>
                            </a:solidFill>
                            <a:latin typeface="Cambria Math" panose="02040503050406030204" pitchFamily="18" charset="0"/>
                          </a:rPr>
                        </m:ctrlPr>
                      </m:accPr>
                      <m:e>
                        <m:r>
                          <a:rPr lang="fr-FR" b="1" i="1">
                            <a:solidFill>
                              <a:srgbClr val="7030A0"/>
                            </a:solidFill>
                            <a:latin typeface="Cambria Math" panose="02040503050406030204" pitchFamily="18" charset="0"/>
                          </a:rPr>
                          <m:t>𝑴</m:t>
                        </m:r>
                        <m:d>
                          <m:dPr>
                            <m:ctrlPr>
                              <a:rPr lang="fr-FR" b="1" i="1">
                                <a:solidFill>
                                  <a:srgbClr val="7030A0"/>
                                </a:solidFill>
                                <a:latin typeface="Cambria Math" panose="02040503050406030204" pitchFamily="18" charset="0"/>
                              </a:rPr>
                            </m:ctrlPr>
                          </m:dPr>
                          <m:e>
                            <m:r>
                              <a:rPr lang="fr-FR" b="1" i="1">
                                <a:solidFill>
                                  <a:srgbClr val="7030A0"/>
                                </a:solidFill>
                                <a:latin typeface="Cambria Math" panose="02040503050406030204" pitchFamily="18" charset="0"/>
                              </a:rPr>
                              <m:t>𝑨</m:t>
                            </m:r>
                          </m:e>
                        </m:d>
                      </m:e>
                    </m:acc>
                  </m:oMath>
                </a14:m>
                <a:r>
                  <a:rPr lang="fr-FR" b="1" dirty="0">
                    <a:solidFill>
                      <a:srgbClr val="7030A0"/>
                    </a:solidFill>
                  </a:rPr>
                  <a:t>=</a:t>
                </a:r>
                <a14:m>
                  <m:oMath xmlns:m="http://schemas.openxmlformats.org/officeDocument/2006/math">
                    <m:acc>
                      <m:accPr>
                        <m:chr m:val="⃗"/>
                        <m:ctrlPr>
                          <a:rPr lang="fr-FR" b="1" i="1">
                            <a:solidFill>
                              <a:srgbClr val="7030A0"/>
                            </a:solidFill>
                            <a:latin typeface="Cambria Math" panose="02040503050406030204" pitchFamily="18" charset="0"/>
                          </a:rPr>
                        </m:ctrlPr>
                      </m:accPr>
                      <m:e>
                        <m:r>
                          <a:rPr lang="fr-FR" b="1" i="1">
                            <a:solidFill>
                              <a:srgbClr val="7030A0"/>
                            </a:solidFill>
                            <a:latin typeface="Cambria Math" panose="02040503050406030204" pitchFamily="18" charset="0"/>
                          </a:rPr>
                          <m:t>𝑹</m:t>
                        </m:r>
                      </m:e>
                    </m:acc>
                    <m:r>
                      <a:rPr lang="fr-FR" b="1" i="1">
                        <a:solidFill>
                          <a:srgbClr val="7030A0"/>
                        </a:solidFill>
                        <a:latin typeface="Cambria Math" panose="02040503050406030204" pitchFamily="18" charset="0"/>
                      </a:rPr>
                      <m:t>.</m:t>
                    </m:r>
                    <m:acc>
                      <m:accPr>
                        <m:chr m:val="⃗"/>
                        <m:ctrlPr>
                          <a:rPr lang="fr-FR" b="1" i="1">
                            <a:solidFill>
                              <a:srgbClr val="7030A0"/>
                            </a:solidFill>
                            <a:latin typeface="Cambria Math" panose="02040503050406030204" pitchFamily="18" charset="0"/>
                          </a:rPr>
                        </m:ctrlPr>
                      </m:accPr>
                      <m:e>
                        <m:r>
                          <a:rPr lang="fr-FR" b="1" i="1">
                            <a:solidFill>
                              <a:srgbClr val="7030A0"/>
                            </a:solidFill>
                            <a:latin typeface="Cambria Math" panose="02040503050406030204" pitchFamily="18" charset="0"/>
                          </a:rPr>
                          <m:t>𝑴</m:t>
                        </m:r>
                        <m:d>
                          <m:dPr>
                            <m:ctrlPr>
                              <a:rPr lang="fr-FR" b="1" i="1">
                                <a:solidFill>
                                  <a:srgbClr val="7030A0"/>
                                </a:solidFill>
                                <a:latin typeface="Cambria Math" panose="02040503050406030204" pitchFamily="18" charset="0"/>
                              </a:rPr>
                            </m:ctrlPr>
                          </m:dPr>
                          <m:e>
                            <m:r>
                              <a:rPr lang="fr-FR" b="1" i="1" smtClean="0">
                                <a:solidFill>
                                  <a:srgbClr val="7030A0"/>
                                </a:solidFill>
                                <a:latin typeface="Cambria Math" panose="02040503050406030204" pitchFamily="18" charset="0"/>
                              </a:rPr>
                              <m:t>𝑩</m:t>
                            </m:r>
                          </m:e>
                        </m:d>
                      </m:e>
                    </m:acc>
                  </m:oMath>
                </a14:m>
                <a:r>
                  <a:rPr lang="fr-FR" b="1" dirty="0">
                    <a:solidFill>
                      <a:srgbClr val="7030A0"/>
                    </a:solidFill>
                  </a:rPr>
                  <a:t>  quel que soient A et B !</a:t>
                </a:r>
              </a:p>
              <a:p>
                <a:pPr marL="0" indent="0">
                  <a:buNone/>
                </a:pPr>
                <a:r>
                  <a:rPr lang="fr-FR" b="1" dirty="0">
                    <a:solidFill>
                      <a:srgbClr val="7030A0"/>
                    </a:solidFill>
                  </a:rPr>
                  <a:t>Démo : </a:t>
                </a:r>
                <a14:m>
                  <m:oMath xmlns:m="http://schemas.openxmlformats.org/officeDocument/2006/math">
                    <m:acc>
                      <m:accPr>
                        <m:chr m:val="⃗"/>
                        <m:ctrlPr>
                          <a:rPr lang="fr-FR" b="1" i="1">
                            <a:solidFill>
                              <a:srgbClr val="7030A0"/>
                            </a:solidFill>
                            <a:latin typeface="Cambria Math" panose="02040503050406030204" pitchFamily="18" charset="0"/>
                          </a:rPr>
                        </m:ctrlPr>
                      </m:accPr>
                      <m:e>
                        <m:r>
                          <a:rPr lang="fr-FR" b="1">
                            <a:solidFill>
                              <a:srgbClr val="7030A0"/>
                            </a:solidFill>
                            <a:latin typeface="Cambria Math" panose="02040503050406030204" pitchFamily="18" charset="0"/>
                          </a:rPr>
                          <m:t>𝑀</m:t>
                        </m:r>
                        <m:d>
                          <m:dPr>
                            <m:ctrlPr>
                              <a:rPr lang="fr-FR" b="1" i="1">
                                <a:solidFill>
                                  <a:srgbClr val="7030A0"/>
                                </a:solidFill>
                                <a:latin typeface="Cambria Math" panose="02040503050406030204" pitchFamily="18" charset="0"/>
                              </a:rPr>
                            </m:ctrlPr>
                          </m:dPr>
                          <m:e>
                            <m:r>
                              <a:rPr lang="fr-FR" b="1">
                                <a:solidFill>
                                  <a:srgbClr val="7030A0"/>
                                </a:solidFill>
                                <a:latin typeface="Cambria Math" panose="02040503050406030204" pitchFamily="18" charset="0"/>
                              </a:rPr>
                              <m:t>𝐵</m:t>
                            </m:r>
                          </m:e>
                        </m:d>
                      </m:e>
                    </m:acc>
                    <m:r>
                      <a:rPr lang="fr-FR" b="1">
                        <a:solidFill>
                          <a:srgbClr val="7030A0"/>
                        </a:solidFill>
                        <a:latin typeface="Cambria Math" panose="02040503050406030204" pitchFamily="18" charset="0"/>
                      </a:rPr>
                      <m:t>=</m:t>
                    </m:r>
                    <m:acc>
                      <m:accPr>
                        <m:chr m:val="⃗"/>
                        <m:ctrlPr>
                          <a:rPr lang="fr-FR" b="1" i="1">
                            <a:solidFill>
                              <a:srgbClr val="7030A0"/>
                            </a:solidFill>
                            <a:latin typeface="Cambria Math" panose="02040503050406030204" pitchFamily="18" charset="0"/>
                          </a:rPr>
                        </m:ctrlPr>
                      </m:accPr>
                      <m:e>
                        <m:r>
                          <a:rPr lang="fr-FR" b="1">
                            <a:solidFill>
                              <a:srgbClr val="7030A0"/>
                            </a:solidFill>
                            <a:latin typeface="Cambria Math" panose="02040503050406030204" pitchFamily="18" charset="0"/>
                          </a:rPr>
                          <m:t>𝑀</m:t>
                        </m:r>
                        <m:d>
                          <m:dPr>
                            <m:ctrlPr>
                              <a:rPr lang="fr-FR" b="1" i="1">
                                <a:solidFill>
                                  <a:srgbClr val="7030A0"/>
                                </a:solidFill>
                                <a:latin typeface="Cambria Math" panose="02040503050406030204" pitchFamily="18" charset="0"/>
                              </a:rPr>
                            </m:ctrlPr>
                          </m:dPr>
                          <m:e>
                            <m:r>
                              <a:rPr lang="fr-FR" b="1">
                                <a:solidFill>
                                  <a:srgbClr val="7030A0"/>
                                </a:solidFill>
                                <a:latin typeface="Cambria Math" panose="02040503050406030204" pitchFamily="18" charset="0"/>
                              </a:rPr>
                              <m:t>𝐴</m:t>
                            </m:r>
                          </m:e>
                        </m:d>
                      </m:e>
                    </m:acc>
                    <m:r>
                      <a:rPr lang="fr-FR" b="1">
                        <a:solidFill>
                          <a:srgbClr val="7030A0"/>
                        </a:solidFill>
                        <a:latin typeface="Cambria Math" panose="02040503050406030204" pitchFamily="18" charset="0"/>
                      </a:rPr>
                      <m:t>+</m:t>
                    </m:r>
                    <m:acc>
                      <m:accPr>
                        <m:chr m:val="⃗"/>
                        <m:ctrlPr>
                          <a:rPr lang="fr-FR" b="1" i="1">
                            <a:solidFill>
                              <a:srgbClr val="7030A0"/>
                            </a:solidFill>
                            <a:latin typeface="Cambria Math" panose="02040503050406030204" pitchFamily="18" charset="0"/>
                          </a:rPr>
                        </m:ctrlPr>
                      </m:accPr>
                      <m:e>
                        <m:r>
                          <a:rPr lang="fr-FR" b="1">
                            <a:solidFill>
                              <a:srgbClr val="7030A0"/>
                            </a:solidFill>
                            <a:latin typeface="Cambria Math" panose="02040503050406030204" pitchFamily="18" charset="0"/>
                          </a:rPr>
                          <m:t>𝑅</m:t>
                        </m:r>
                      </m:e>
                    </m:acc>
                    <m:r>
                      <a:rPr lang="fr-FR" b="1">
                        <a:solidFill>
                          <a:srgbClr val="7030A0"/>
                        </a:solidFill>
                        <a:latin typeface="Cambria Math" panose="02040503050406030204" pitchFamily="18" charset="0"/>
                      </a:rPr>
                      <m:t>∧</m:t>
                    </m:r>
                    <m:acc>
                      <m:accPr>
                        <m:chr m:val="⃗"/>
                        <m:ctrlPr>
                          <a:rPr lang="fr-FR" b="1" i="1">
                            <a:solidFill>
                              <a:srgbClr val="7030A0"/>
                            </a:solidFill>
                            <a:latin typeface="Cambria Math" panose="02040503050406030204" pitchFamily="18" charset="0"/>
                          </a:rPr>
                        </m:ctrlPr>
                      </m:accPr>
                      <m:e>
                        <m:r>
                          <a:rPr lang="fr-FR" b="1">
                            <a:solidFill>
                              <a:srgbClr val="7030A0"/>
                            </a:solidFill>
                            <a:latin typeface="Cambria Math" panose="02040503050406030204" pitchFamily="18" charset="0"/>
                          </a:rPr>
                          <m:t>𝐴𝐵</m:t>
                        </m:r>
                      </m:e>
                    </m:acc>
                    <m:r>
                      <a:rPr lang="fr-FR" b="1" i="0" smtClean="0">
                        <a:solidFill>
                          <a:srgbClr val="7030A0"/>
                        </a:solidFill>
                        <a:latin typeface="Cambria Math" panose="02040503050406030204" pitchFamily="18" charset="0"/>
                      </a:rPr>
                      <m:t> </m:t>
                    </m:r>
                    <m:r>
                      <a:rPr lang="fr-FR" b="1">
                        <a:solidFill>
                          <a:srgbClr val="7030A0"/>
                        </a:solidFill>
                        <a:latin typeface="Cambria Math" panose="02040503050406030204" pitchFamily="18" charset="0"/>
                      </a:rPr>
                      <m:t>⇒</m:t>
                    </m:r>
                    <m:r>
                      <a:rPr lang="fr-FR" b="1" i="0" smtClean="0">
                        <a:solidFill>
                          <a:srgbClr val="7030A0"/>
                        </a:solidFill>
                        <a:latin typeface="Cambria Math" panose="02040503050406030204" pitchFamily="18" charset="0"/>
                      </a:rPr>
                      <m:t> </m:t>
                    </m:r>
                    <m:acc>
                      <m:accPr>
                        <m:chr m:val="⃗"/>
                        <m:ctrlPr>
                          <a:rPr lang="fr-FR" i="1">
                            <a:solidFill>
                              <a:srgbClr val="7030A0"/>
                            </a:solidFill>
                            <a:latin typeface="Cambria Math" panose="02040503050406030204" pitchFamily="18" charset="0"/>
                          </a:rPr>
                        </m:ctrlPr>
                      </m:accPr>
                      <m:e>
                        <m:r>
                          <a:rPr lang="fr-FR" b="0" i="1">
                            <a:solidFill>
                              <a:srgbClr val="7030A0"/>
                            </a:solidFill>
                            <a:latin typeface="Cambria Math" panose="02040503050406030204" pitchFamily="18" charset="0"/>
                          </a:rPr>
                          <m:t>𝑀</m:t>
                        </m:r>
                        <m:d>
                          <m:dPr>
                            <m:ctrlPr>
                              <a:rPr lang="fr-FR" i="1">
                                <a:solidFill>
                                  <a:srgbClr val="7030A0"/>
                                </a:solidFill>
                                <a:latin typeface="Cambria Math" panose="02040503050406030204" pitchFamily="18" charset="0"/>
                              </a:rPr>
                            </m:ctrlPr>
                          </m:dPr>
                          <m:e>
                            <m:r>
                              <a:rPr lang="fr-FR" b="0" i="1" smtClean="0">
                                <a:solidFill>
                                  <a:srgbClr val="7030A0"/>
                                </a:solidFill>
                                <a:latin typeface="Cambria Math" panose="02040503050406030204" pitchFamily="18" charset="0"/>
                              </a:rPr>
                              <m:t>𝐵</m:t>
                            </m:r>
                          </m:e>
                        </m:d>
                      </m:e>
                    </m:acc>
                    <m:r>
                      <a:rPr lang="fr-FR" b="0" i="1">
                        <a:solidFill>
                          <a:srgbClr val="7030A0"/>
                        </a:solidFill>
                        <a:latin typeface="Cambria Math" panose="02040503050406030204" pitchFamily="18" charset="0"/>
                      </a:rPr>
                      <m:t>.</m:t>
                    </m:r>
                    <m:acc>
                      <m:accPr>
                        <m:chr m:val="⃗"/>
                        <m:ctrlPr>
                          <a:rPr lang="fr-FR" i="1">
                            <a:solidFill>
                              <a:srgbClr val="7030A0"/>
                            </a:solidFill>
                            <a:latin typeface="Cambria Math" panose="02040503050406030204" pitchFamily="18" charset="0"/>
                          </a:rPr>
                        </m:ctrlPr>
                      </m:accPr>
                      <m:e>
                        <m:r>
                          <a:rPr lang="fr-FR" b="0" i="1" smtClean="0">
                            <a:solidFill>
                              <a:srgbClr val="7030A0"/>
                            </a:solidFill>
                            <a:latin typeface="Cambria Math" panose="02040503050406030204" pitchFamily="18" charset="0"/>
                          </a:rPr>
                          <m:t>𝑅</m:t>
                        </m:r>
                      </m:e>
                    </m:acc>
                    <m:r>
                      <a:rPr lang="fr-FR" b="0" i="1">
                        <a:solidFill>
                          <a:srgbClr val="7030A0"/>
                        </a:solidFill>
                        <a:latin typeface="Cambria Math" panose="02040503050406030204" pitchFamily="18" charset="0"/>
                      </a:rPr>
                      <m:t>=</m:t>
                    </m:r>
                    <m:acc>
                      <m:accPr>
                        <m:chr m:val="⃗"/>
                        <m:ctrlPr>
                          <a:rPr lang="fr-FR" i="1">
                            <a:solidFill>
                              <a:srgbClr val="7030A0"/>
                            </a:solidFill>
                            <a:latin typeface="Cambria Math" panose="02040503050406030204" pitchFamily="18" charset="0"/>
                          </a:rPr>
                        </m:ctrlPr>
                      </m:accPr>
                      <m:e>
                        <m:r>
                          <a:rPr lang="fr-FR" b="0" i="1">
                            <a:solidFill>
                              <a:srgbClr val="7030A0"/>
                            </a:solidFill>
                            <a:latin typeface="Cambria Math" panose="02040503050406030204" pitchFamily="18" charset="0"/>
                          </a:rPr>
                          <m:t>𝑀</m:t>
                        </m:r>
                        <m:d>
                          <m:dPr>
                            <m:ctrlPr>
                              <a:rPr lang="fr-FR" i="1">
                                <a:solidFill>
                                  <a:srgbClr val="7030A0"/>
                                </a:solidFill>
                                <a:latin typeface="Cambria Math" panose="02040503050406030204" pitchFamily="18" charset="0"/>
                              </a:rPr>
                            </m:ctrlPr>
                          </m:dPr>
                          <m:e>
                            <m:r>
                              <a:rPr lang="fr-FR" b="0" i="1" smtClean="0">
                                <a:solidFill>
                                  <a:srgbClr val="7030A0"/>
                                </a:solidFill>
                                <a:latin typeface="Cambria Math" panose="02040503050406030204" pitchFamily="18" charset="0"/>
                              </a:rPr>
                              <m:t>𝐴</m:t>
                            </m:r>
                          </m:e>
                        </m:d>
                      </m:e>
                    </m:acc>
                    <m:r>
                      <a:rPr lang="fr-FR" b="0" i="1">
                        <a:solidFill>
                          <a:srgbClr val="7030A0"/>
                        </a:solidFill>
                        <a:latin typeface="Cambria Math" panose="02040503050406030204" pitchFamily="18" charset="0"/>
                      </a:rPr>
                      <m:t>.</m:t>
                    </m:r>
                    <m:acc>
                      <m:accPr>
                        <m:chr m:val="⃗"/>
                        <m:ctrlPr>
                          <a:rPr lang="fr-FR" i="1">
                            <a:solidFill>
                              <a:srgbClr val="7030A0"/>
                            </a:solidFill>
                            <a:latin typeface="Cambria Math" panose="02040503050406030204" pitchFamily="18" charset="0"/>
                          </a:rPr>
                        </m:ctrlPr>
                      </m:accPr>
                      <m:e>
                        <m:r>
                          <a:rPr lang="fr-FR" b="0" i="1" smtClean="0">
                            <a:solidFill>
                              <a:srgbClr val="7030A0"/>
                            </a:solidFill>
                            <a:latin typeface="Cambria Math" panose="02040503050406030204" pitchFamily="18" charset="0"/>
                          </a:rPr>
                          <m:t>𝑅</m:t>
                        </m:r>
                      </m:e>
                    </m:acc>
                    <m:r>
                      <a:rPr lang="fr-FR" b="0" i="1" smtClean="0">
                        <a:solidFill>
                          <a:srgbClr val="7030A0"/>
                        </a:solidFill>
                        <a:latin typeface="Cambria Math" panose="02040503050406030204" pitchFamily="18" charset="0"/>
                      </a:rPr>
                      <m:t>+</m:t>
                    </m:r>
                  </m:oMath>
                </a14:m>
                <a:r>
                  <a:rPr lang="fr-FR" i="1" dirty="0">
                    <a:solidFill>
                      <a:srgbClr val="7030A0"/>
                    </a:solidFill>
                  </a:rPr>
                  <a:t> </a:t>
                </a:r>
                <a14:m>
                  <m:oMath xmlns:m="http://schemas.openxmlformats.org/officeDocument/2006/math">
                    <m:d>
                      <m:dPr>
                        <m:ctrlPr>
                          <a:rPr lang="fr-FR" i="1" smtClean="0">
                            <a:solidFill>
                              <a:srgbClr val="7030A0"/>
                            </a:solidFill>
                            <a:latin typeface="Cambria Math" panose="02040503050406030204" pitchFamily="18" charset="0"/>
                          </a:rPr>
                        </m:ctrlPr>
                      </m:dPr>
                      <m:e>
                        <m:acc>
                          <m:accPr>
                            <m:chr m:val="⃗"/>
                            <m:ctrlPr>
                              <a:rPr lang="fr-FR" i="1">
                                <a:solidFill>
                                  <a:srgbClr val="7030A0"/>
                                </a:solidFill>
                                <a:latin typeface="Cambria Math" panose="02040503050406030204" pitchFamily="18" charset="0"/>
                              </a:rPr>
                            </m:ctrlPr>
                          </m:accPr>
                          <m:e>
                            <m:r>
                              <a:rPr lang="fr-FR" b="0" i="1">
                                <a:solidFill>
                                  <a:srgbClr val="7030A0"/>
                                </a:solidFill>
                                <a:latin typeface="Cambria Math" panose="02040503050406030204" pitchFamily="18" charset="0"/>
                              </a:rPr>
                              <m:t>𝑅</m:t>
                            </m:r>
                          </m:e>
                        </m:acc>
                        <m:r>
                          <a:rPr lang="fr-FR" b="0" i="1">
                            <a:solidFill>
                              <a:srgbClr val="7030A0"/>
                            </a:solidFill>
                            <a:latin typeface="Cambria Math" panose="02040503050406030204" pitchFamily="18" charset="0"/>
                          </a:rPr>
                          <m:t>∧</m:t>
                        </m:r>
                        <m:acc>
                          <m:accPr>
                            <m:chr m:val="⃗"/>
                            <m:ctrlPr>
                              <a:rPr lang="fr-FR" i="1">
                                <a:solidFill>
                                  <a:srgbClr val="7030A0"/>
                                </a:solidFill>
                                <a:latin typeface="Cambria Math" panose="02040503050406030204" pitchFamily="18" charset="0"/>
                              </a:rPr>
                            </m:ctrlPr>
                          </m:accPr>
                          <m:e>
                            <m:r>
                              <a:rPr lang="fr-FR" b="0" i="1">
                                <a:solidFill>
                                  <a:srgbClr val="7030A0"/>
                                </a:solidFill>
                                <a:latin typeface="Cambria Math" panose="02040503050406030204" pitchFamily="18" charset="0"/>
                              </a:rPr>
                              <m:t>𝐴𝐵</m:t>
                            </m:r>
                          </m:e>
                        </m:acc>
                      </m:e>
                    </m:d>
                    <m:r>
                      <a:rPr lang="fr-FR" b="0" i="1" smtClean="0">
                        <a:solidFill>
                          <a:srgbClr val="7030A0"/>
                        </a:solidFill>
                        <a:latin typeface="Cambria Math" panose="02040503050406030204" pitchFamily="18" charset="0"/>
                      </a:rPr>
                      <m:t>.</m:t>
                    </m:r>
                  </m:oMath>
                </a14:m>
                <a:r>
                  <a:rPr lang="fr-FR" i="1" dirty="0">
                    <a:solidFill>
                      <a:srgbClr val="7030A0"/>
                    </a:solidFill>
                  </a:rPr>
                  <a:t> </a:t>
                </a:r>
                <a14:m>
                  <m:oMath xmlns:m="http://schemas.openxmlformats.org/officeDocument/2006/math">
                    <m:acc>
                      <m:accPr>
                        <m:chr m:val="⃗"/>
                        <m:ctrlPr>
                          <a:rPr lang="fr-FR" i="1">
                            <a:solidFill>
                              <a:srgbClr val="7030A0"/>
                            </a:solidFill>
                            <a:latin typeface="Cambria Math" panose="02040503050406030204" pitchFamily="18" charset="0"/>
                          </a:rPr>
                        </m:ctrlPr>
                      </m:accPr>
                      <m:e>
                        <m:r>
                          <a:rPr lang="fr-FR" b="0" i="1">
                            <a:solidFill>
                              <a:srgbClr val="7030A0"/>
                            </a:solidFill>
                            <a:latin typeface="Cambria Math" panose="02040503050406030204" pitchFamily="18" charset="0"/>
                          </a:rPr>
                          <m:t>𝑅</m:t>
                        </m:r>
                      </m:e>
                    </m:acc>
                  </m:oMath>
                </a14:m>
                <a:endParaRPr lang="fr-FR" i="1" dirty="0">
                  <a:solidFill>
                    <a:srgbClr val="7030A0"/>
                  </a:solidFill>
                </a:endParaRPr>
              </a:p>
              <a:p>
                <a:pPr marL="0" indent="0">
                  <a:buNone/>
                </a:pPr>
                <a:endParaRPr lang="fr-FR" i="1" dirty="0">
                  <a:solidFill>
                    <a:srgbClr val="7030A0"/>
                  </a:solidFill>
                </a:endParaRPr>
              </a:p>
              <a:p>
                <a:pPr marL="0" indent="0">
                  <a:buNone/>
                </a:pPr>
                <a:endParaRPr lang="fr-FR" b="1" dirty="0">
                  <a:solidFill>
                    <a:srgbClr val="7030A0"/>
                  </a:solidFill>
                </a:endParaRPr>
              </a:p>
              <a:p>
                <a:pPr marL="0" indent="0">
                  <a:buNone/>
                </a:pPr>
                <a:endParaRPr lang="fr-FR" dirty="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363983" y="1507068"/>
                <a:ext cx="11611993" cy="3911599"/>
              </a:xfrm>
              <a:blipFill>
                <a:blip r:embed="rId2"/>
                <a:stretch>
                  <a:fillRect l="-1102" t="-3427" r="-420" b="-156"/>
                </a:stretch>
              </a:blipFill>
            </p:spPr>
            <p:txBody>
              <a:bodyPr/>
              <a:lstStyle/>
              <a:p>
                <a:r>
                  <a:rPr lang="fr-FR">
                    <a:noFill/>
                  </a:rPr>
                  <a:t> </a:t>
                </a:r>
              </a:p>
            </p:txBody>
          </p:sp>
        </mc:Fallback>
      </mc:AlternateContent>
      <p:cxnSp>
        <p:nvCxnSpPr>
          <p:cNvPr id="5" name="Connecteur droit 4">
            <a:extLst>
              <a:ext uri="{FF2B5EF4-FFF2-40B4-BE49-F238E27FC236}">
                <a16:creationId xmlns:a16="http://schemas.microsoft.com/office/drawing/2014/main" id="{FE12F0CC-8EA2-42F1-B051-7874AE7B72DC}"/>
              </a:ext>
            </a:extLst>
          </p:cNvPr>
          <p:cNvCxnSpPr/>
          <p:nvPr/>
        </p:nvCxnSpPr>
        <p:spPr>
          <a:xfrm flipH="1">
            <a:off x="9419208" y="4465468"/>
            <a:ext cx="1171852" cy="9587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Espace réservé du numéro de diapositive 6">
            <a:extLst>
              <a:ext uri="{FF2B5EF4-FFF2-40B4-BE49-F238E27FC236}">
                <a16:creationId xmlns:a16="http://schemas.microsoft.com/office/drawing/2014/main" id="{A69E0E8A-CF04-4FE0-9D73-5CB63495B72D}"/>
              </a:ext>
            </a:extLst>
          </p:cNvPr>
          <p:cNvSpPr>
            <a:spLocks noGrp="1"/>
          </p:cNvSpPr>
          <p:nvPr>
            <p:ph type="sldNum" sz="quarter" idx="12"/>
          </p:nvPr>
        </p:nvSpPr>
        <p:spPr/>
        <p:txBody>
          <a:bodyPr/>
          <a:lstStyle/>
          <a:p>
            <a:fld id="{DF67547A-2FB4-485E-9105-69E331CB21F3}" type="slidenum">
              <a:rPr lang="fr-FR" smtClean="0"/>
              <a:t>25</a:t>
            </a:fld>
            <a:endParaRPr lang="fr-FR"/>
          </a:p>
        </p:txBody>
      </p:sp>
    </p:spTree>
    <p:extLst>
      <p:ext uri="{BB962C8B-B14F-4D97-AF65-F5344CB8AC3E}">
        <p14:creationId xmlns:p14="http://schemas.microsoft.com/office/powerpoint/2010/main" val="3745978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2956" y="365125"/>
            <a:ext cx="11670224" cy="1325563"/>
          </a:xfrm>
        </p:spPr>
        <p:txBody>
          <a:bodyPr/>
          <a:lstStyle/>
          <a:p>
            <a:r>
              <a:rPr lang="fr-FR" dirty="0"/>
              <a:t>Que représente l’invariant scalaire du torseur {T} ?</a:t>
            </a:r>
          </a:p>
        </p:txBody>
      </p:sp>
      <p:sp>
        <p:nvSpPr>
          <p:cNvPr id="3" name="Espace réservé du contenu 2"/>
          <p:cNvSpPr>
            <a:spLocks noGrp="1"/>
          </p:cNvSpPr>
          <p:nvPr>
            <p:ph idx="1"/>
          </p:nvPr>
        </p:nvSpPr>
        <p:spPr>
          <a:xfrm>
            <a:off x="402956" y="1876667"/>
            <a:ext cx="10515600" cy="1089025"/>
          </a:xfrm>
        </p:spPr>
        <p:txBody>
          <a:bodyPr>
            <a:noAutofit/>
          </a:bodyPr>
          <a:lstStyle/>
          <a:p>
            <a:pPr marL="0" indent="0">
              <a:buNone/>
            </a:pPr>
            <a:r>
              <a:rPr lang="fr-FR" sz="4400" dirty="0">
                <a:latin typeface="+mj-lt"/>
                <a:ea typeface="+mj-ea"/>
                <a:cs typeface="+mj-cs"/>
              </a:rPr>
              <a:t>Réponse : vous l’avez vu lors de la construction graphique du torseur… si </a:t>
            </a:r>
            <a:r>
              <a:rPr lang="fr-FR" sz="4400" dirty="0" err="1">
                <a:latin typeface="+mj-lt"/>
                <a:ea typeface="+mj-ea"/>
                <a:cs typeface="+mj-cs"/>
              </a:rPr>
              <a:t>si</a:t>
            </a:r>
            <a:r>
              <a:rPr lang="fr-FR" sz="4400" dirty="0">
                <a:latin typeface="+mj-lt"/>
                <a:ea typeface="+mj-ea"/>
                <a:cs typeface="+mj-cs"/>
              </a:rPr>
              <a:t> !</a:t>
            </a:r>
          </a:p>
        </p:txBody>
      </p:sp>
      <p:sp>
        <p:nvSpPr>
          <p:cNvPr id="5" name="Espace réservé du numéro de diapositive 4">
            <a:extLst>
              <a:ext uri="{FF2B5EF4-FFF2-40B4-BE49-F238E27FC236}">
                <a16:creationId xmlns:a16="http://schemas.microsoft.com/office/drawing/2014/main" id="{ED3BDA59-B1B3-4805-A863-669D53CA5EAF}"/>
              </a:ext>
            </a:extLst>
          </p:cNvPr>
          <p:cNvSpPr>
            <a:spLocks noGrp="1"/>
          </p:cNvSpPr>
          <p:nvPr>
            <p:ph type="sldNum" sz="quarter" idx="12"/>
          </p:nvPr>
        </p:nvSpPr>
        <p:spPr/>
        <p:txBody>
          <a:bodyPr/>
          <a:lstStyle/>
          <a:p>
            <a:fld id="{DF67547A-2FB4-485E-9105-69E331CB21F3}" type="slidenum">
              <a:rPr lang="fr-FR" smtClean="0"/>
              <a:t>26</a:t>
            </a:fld>
            <a:endParaRPr lang="fr-FR"/>
          </a:p>
        </p:txBody>
      </p:sp>
    </p:spTree>
    <p:extLst>
      <p:ext uri="{BB962C8B-B14F-4D97-AF65-F5344CB8AC3E}">
        <p14:creationId xmlns:p14="http://schemas.microsoft.com/office/powerpoint/2010/main" val="2913089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a:extLst>
              <a:ext uri="{FF2B5EF4-FFF2-40B4-BE49-F238E27FC236}">
                <a16:creationId xmlns:a16="http://schemas.microsoft.com/office/drawing/2014/main" id="{9A82C0F6-5C9D-4314-9D0E-F1DA06D2FE84}"/>
              </a:ext>
            </a:extLst>
          </p:cNvPr>
          <p:cNvCxnSpPr>
            <a:cxnSpLocks/>
          </p:cNvCxnSpPr>
          <p:nvPr/>
        </p:nvCxnSpPr>
        <p:spPr>
          <a:xfrm flipV="1">
            <a:off x="6434932" y="3560139"/>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4A3303CA-B2EE-4400-9580-260677ABBD46}"/>
                  </a:ext>
                </a:extLst>
              </p:cNvPr>
              <p:cNvSpPr txBox="1"/>
              <p:nvPr/>
            </p:nvSpPr>
            <p:spPr>
              <a:xfrm>
                <a:off x="6499377" y="3766721"/>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1">
                                  <a:lumMod val="75000"/>
                                </a:schemeClr>
                              </a:solidFill>
                              <a:latin typeface="Cambria Math" panose="02040503050406030204" pitchFamily="18" charset="0"/>
                            </a:rPr>
                          </m:ctrlPr>
                        </m:accPr>
                        <m:e>
                          <m:sSub>
                            <m:sSubPr>
                              <m:ctrlPr>
                                <a:rPr lang="fr-FR" sz="2400" b="1" i="1" smtClean="0">
                                  <a:solidFill>
                                    <a:schemeClr val="accent1">
                                      <a:lumMod val="75000"/>
                                    </a:schemeClr>
                                  </a:solidFill>
                                  <a:latin typeface="Cambria Math" panose="02040503050406030204" pitchFamily="18" charset="0"/>
                                </a:rPr>
                              </m:ctrlPr>
                            </m:sSubPr>
                            <m:e>
                              <m:r>
                                <a:rPr lang="fr-FR" sz="2400" b="1" i="1" smtClean="0">
                                  <a:solidFill>
                                    <a:schemeClr val="accent1">
                                      <a:lumMod val="75000"/>
                                    </a:schemeClr>
                                  </a:solidFill>
                                  <a:latin typeface="Cambria Math" panose="02040503050406030204" pitchFamily="18" charset="0"/>
                                </a:rPr>
                                <m:t>𝑴</m:t>
                              </m:r>
                              <m:r>
                                <a:rPr lang="fr-FR" sz="2400" b="1" i="1" smtClean="0">
                                  <a:solidFill>
                                    <a:schemeClr val="accent1">
                                      <a:lumMod val="75000"/>
                                    </a:schemeClr>
                                  </a:solidFill>
                                  <a:latin typeface="Cambria Math" panose="02040503050406030204" pitchFamily="18" charset="0"/>
                                </a:rPr>
                                <m:t>(</m:t>
                              </m:r>
                              <m:r>
                                <a:rPr lang="fr-FR" sz="2400" b="1" i="1" smtClean="0">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𝟏</m:t>
                              </m:r>
                            </m:sub>
                          </m:sSub>
                          <m:r>
                            <a:rPr lang="fr-FR" sz="2400" b="1" i="1" smtClean="0">
                              <a:solidFill>
                                <a:schemeClr val="accent1">
                                  <a:lumMod val="75000"/>
                                </a:schemeClr>
                              </a:solidFill>
                              <a:latin typeface="Cambria Math" panose="02040503050406030204" pitchFamily="18" charset="0"/>
                            </a:rPr>
                            <m:t>)</m:t>
                          </m:r>
                        </m:e>
                      </m:acc>
                    </m:oMath>
                  </m:oMathPara>
                </a14:m>
                <a:endParaRPr lang="fr-FR" sz="2400" b="1" dirty="0">
                  <a:solidFill>
                    <a:schemeClr val="accent1">
                      <a:lumMod val="75000"/>
                    </a:schemeClr>
                  </a:solidFill>
                </a:endParaRPr>
              </a:p>
            </p:txBody>
          </p:sp>
        </mc:Choice>
        <mc:Fallback xmlns="">
          <p:sp>
            <p:nvSpPr>
              <p:cNvPr id="9" name="ZoneTexte 8">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6499377" y="3766721"/>
                <a:ext cx="971904" cy="518475"/>
              </a:xfrm>
              <a:prstGeom prst="rect">
                <a:avLst/>
              </a:prstGeom>
              <a:blipFill rotWithShape="0">
                <a:blip r:embed="rId2"/>
                <a:stretch>
                  <a:fillRect/>
                </a:stretch>
              </a:blipFill>
            </p:spPr>
            <p:txBody>
              <a:bodyPr/>
              <a:lstStyle/>
              <a:p>
                <a:r>
                  <a:rPr lang="fr-FR">
                    <a:noFill/>
                  </a:rPr>
                  <a:t> </a:t>
                </a:r>
              </a:p>
            </p:txBody>
          </p:sp>
        </mc:Fallback>
      </mc:AlternateContent>
      <p:cxnSp>
        <p:nvCxnSpPr>
          <p:cNvPr id="13" name="Connecteur droit 12">
            <a:extLst>
              <a:ext uri="{FF2B5EF4-FFF2-40B4-BE49-F238E27FC236}">
                <a16:creationId xmlns:a16="http://schemas.microsoft.com/office/drawing/2014/main" id="{316BF775-9007-4A3B-A9BE-3A957DC9C7B7}"/>
              </a:ext>
            </a:extLst>
          </p:cNvPr>
          <p:cNvCxnSpPr>
            <a:cxnSpLocks/>
          </p:cNvCxnSpPr>
          <p:nvPr/>
        </p:nvCxnSpPr>
        <p:spPr>
          <a:xfrm>
            <a:off x="2068653" y="3188149"/>
            <a:ext cx="9439716" cy="356557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65CAD333-201D-44E8-94E7-C41661E81057}"/>
                  </a:ext>
                </a:extLst>
              </p:cNvPr>
              <p:cNvSpPr txBox="1"/>
              <p:nvPr/>
            </p:nvSpPr>
            <p:spPr>
              <a:xfrm>
                <a:off x="6084177" y="4800952"/>
                <a:ext cx="7007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400" b="1" i="1" smtClean="0">
                              <a:solidFill>
                                <a:schemeClr val="accent1">
                                  <a:lumMod val="75000"/>
                                </a:schemeClr>
                              </a:solidFill>
                              <a:latin typeface="Cambria Math" panose="02040503050406030204" pitchFamily="18" charset="0"/>
                            </a:rPr>
                          </m:ctrlPr>
                        </m:sSubPr>
                        <m:e>
                          <m:r>
                            <a:rPr lang="fr-FR" sz="2400" b="1" i="1">
                              <a:solidFill>
                                <a:schemeClr val="accent1">
                                  <a:lumMod val="75000"/>
                                </a:schemeClr>
                              </a:solidFill>
                              <a:latin typeface="Cambria Math" panose="02040503050406030204" pitchFamily="18" charset="0"/>
                            </a:rPr>
                            <m:t>𝑨</m:t>
                          </m:r>
                        </m:e>
                        <m:sub>
                          <m:r>
                            <a:rPr lang="fr-FR" sz="2400" b="1" i="1">
                              <a:solidFill>
                                <a:schemeClr val="accent1">
                                  <a:lumMod val="75000"/>
                                </a:schemeClr>
                              </a:solidFill>
                              <a:latin typeface="Cambria Math" panose="02040503050406030204" pitchFamily="18" charset="0"/>
                            </a:rPr>
                            <m:t>𝟏</m:t>
                          </m:r>
                        </m:sub>
                      </m:sSub>
                    </m:oMath>
                  </m:oMathPara>
                </a14:m>
                <a:endParaRPr lang="fr-FR" sz="2400" b="1" i="1" dirty="0">
                  <a:solidFill>
                    <a:schemeClr val="accent1">
                      <a:lumMod val="75000"/>
                    </a:schemeClr>
                  </a:solidFill>
                  <a:latin typeface="Cambria Math" panose="02040503050406030204" pitchFamily="18" charset="0"/>
                </a:endParaRPr>
              </a:p>
            </p:txBody>
          </p:sp>
        </mc:Choice>
        <mc:Fallback xmlns="">
          <p:sp>
            <p:nvSpPr>
              <p:cNvPr id="18" name="ZoneTexte 17">
                <a:extLst>
                  <a:ext uri="{FF2B5EF4-FFF2-40B4-BE49-F238E27FC236}">
                    <a16:creationId xmlns="" xmlns:a16="http://schemas.microsoft.com/office/drawing/2014/main"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6084177" y="4800952"/>
                <a:ext cx="700724" cy="461665"/>
              </a:xfrm>
              <a:prstGeom prst="rect">
                <a:avLst/>
              </a:prstGeom>
              <a:blipFill rotWithShape="0">
                <a:blip r:embed="rId4"/>
                <a:stretch>
                  <a:fillRect b="-5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ZoneTexte 40">
                <a:extLst>
                  <a:ext uri="{FF2B5EF4-FFF2-40B4-BE49-F238E27FC236}">
                    <a16:creationId xmlns:a16="http://schemas.microsoft.com/office/drawing/2014/main" id="{65CAD333-201D-44E8-94E7-C41661E81057}"/>
                  </a:ext>
                </a:extLst>
              </p:cNvPr>
              <p:cNvSpPr txBox="1"/>
              <p:nvPr/>
            </p:nvSpPr>
            <p:spPr>
              <a:xfrm>
                <a:off x="6818899" y="5037574"/>
                <a:ext cx="7007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400" b="1" i="1" smtClean="0">
                              <a:solidFill>
                                <a:schemeClr val="accent1">
                                  <a:lumMod val="75000"/>
                                </a:schemeClr>
                              </a:solidFill>
                              <a:latin typeface="Cambria Math" panose="02040503050406030204" pitchFamily="18" charset="0"/>
                            </a:rPr>
                          </m:ctrlPr>
                        </m:sSubPr>
                        <m:e>
                          <m:r>
                            <a:rPr lang="fr-FR" sz="2400" b="1" i="1">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𝟐</m:t>
                          </m:r>
                        </m:sub>
                      </m:sSub>
                    </m:oMath>
                  </m:oMathPara>
                </a14:m>
                <a:endParaRPr lang="fr-FR" sz="2400" b="1" i="1" dirty="0">
                  <a:solidFill>
                    <a:schemeClr val="accent1">
                      <a:lumMod val="75000"/>
                    </a:schemeClr>
                  </a:solidFill>
                  <a:latin typeface="Cambria Math" panose="02040503050406030204" pitchFamily="18" charset="0"/>
                </a:endParaRPr>
              </a:p>
            </p:txBody>
          </p:sp>
        </mc:Choice>
        <mc:Fallback xmlns="">
          <p:sp>
            <p:nvSpPr>
              <p:cNvPr id="41" name="ZoneTexte 40">
                <a:extLst>
                  <a:ext uri="{FF2B5EF4-FFF2-40B4-BE49-F238E27FC236}">
                    <a16:creationId xmlns="" xmlns:a16="http://schemas.microsoft.com/office/drawing/2014/main"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6818899" y="5037574"/>
                <a:ext cx="700724" cy="461665"/>
              </a:xfrm>
              <a:prstGeom prst="rect">
                <a:avLst/>
              </a:prstGeom>
              <a:blipFill rotWithShape="0">
                <a:blip r:embed="rId5"/>
                <a:stretch>
                  <a:fillRect b="-5263"/>
                </a:stretch>
              </a:blipFill>
            </p:spPr>
            <p:txBody>
              <a:bodyPr/>
              <a:lstStyle/>
              <a:p>
                <a:r>
                  <a:rPr lang="fr-FR">
                    <a:noFill/>
                  </a:rPr>
                  <a:t> </a:t>
                </a:r>
              </a:p>
            </p:txBody>
          </p:sp>
        </mc:Fallback>
      </mc:AlternateContent>
      <p:cxnSp>
        <p:nvCxnSpPr>
          <p:cNvPr id="30" name="Connecteur droit avec flèche 29"/>
          <p:cNvCxnSpPr/>
          <p:nvPr/>
        </p:nvCxnSpPr>
        <p:spPr>
          <a:xfrm flipV="1">
            <a:off x="7965653" y="3379781"/>
            <a:ext cx="1525280" cy="2044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ZoneTexte 50">
                <a:extLst>
                  <a:ext uri="{FF2B5EF4-FFF2-40B4-BE49-F238E27FC236}">
                    <a16:creationId xmlns:a16="http://schemas.microsoft.com/office/drawing/2014/main" id="{65CAD333-201D-44E8-94E7-C41661E81057}"/>
                  </a:ext>
                </a:extLst>
              </p:cNvPr>
              <p:cNvSpPr txBox="1"/>
              <p:nvPr/>
            </p:nvSpPr>
            <p:spPr>
              <a:xfrm>
                <a:off x="7706795" y="5370648"/>
                <a:ext cx="700724" cy="461665"/>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a:latin typeface="Cambria Math" panose="02040503050406030204" pitchFamily="18" charset="0"/>
                            </a:rPr>
                            <m:t>𝑨</m:t>
                          </m:r>
                        </m:e>
                        <m:sub>
                          <m:r>
                            <a:rPr lang="fr-FR">
                              <a:latin typeface="Cambria Math" panose="02040503050406030204" pitchFamily="18" charset="0"/>
                            </a:rPr>
                            <m:t>𝟑</m:t>
                          </m:r>
                        </m:sub>
                      </m:sSub>
                    </m:oMath>
                  </m:oMathPara>
                </a14:m>
                <a:endParaRPr lang="fr-FR" dirty="0"/>
              </a:p>
            </p:txBody>
          </p:sp>
        </mc:Choice>
        <mc:Fallback xmlns="">
          <p:sp>
            <p:nvSpPr>
              <p:cNvPr id="51" name="ZoneTexte 50">
                <a:extLst>
                  <a:ext uri="{FF2B5EF4-FFF2-40B4-BE49-F238E27FC236}">
                    <a16:creationId xmlns="" xmlns:a16="http://schemas.microsoft.com/office/drawing/2014/main"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7706795" y="5370648"/>
                <a:ext cx="700724" cy="461665"/>
              </a:xfrm>
              <a:prstGeom prst="rect">
                <a:avLst/>
              </a:prstGeom>
              <a:blipFill rotWithShape="0">
                <a:blip r:embed="rId6"/>
                <a:stretch>
                  <a:fillRect b="-5263"/>
                </a:stretch>
              </a:blipFill>
            </p:spPr>
            <p:txBody>
              <a:bodyPr/>
              <a:lstStyle/>
              <a:p>
                <a:r>
                  <a:rPr lang="fr-FR">
                    <a:noFill/>
                  </a:rPr>
                  <a:t> </a:t>
                </a:r>
              </a:p>
            </p:txBody>
          </p:sp>
        </mc:Fallback>
      </mc:AlternateContent>
      <p:cxnSp>
        <p:nvCxnSpPr>
          <p:cNvPr id="57" name="Connecteur droit avec flèche 56"/>
          <p:cNvCxnSpPr/>
          <p:nvPr/>
        </p:nvCxnSpPr>
        <p:spPr>
          <a:xfrm flipV="1">
            <a:off x="7112283" y="3487091"/>
            <a:ext cx="755987" cy="159327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ZoneTexte 48">
                <a:extLst>
                  <a:ext uri="{FF2B5EF4-FFF2-40B4-BE49-F238E27FC236}">
                    <a16:creationId xmlns:a16="http://schemas.microsoft.com/office/drawing/2014/main" id="{4A3303CA-B2EE-4400-9580-260677ABBD46}"/>
                  </a:ext>
                </a:extLst>
              </p:cNvPr>
              <p:cNvSpPr txBox="1"/>
              <p:nvPr/>
            </p:nvSpPr>
            <p:spPr>
              <a:xfrm>
                <a:off x="7618646" y="3801186"/>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1">
                                  <a:lumMod val="75000"/>
                                </a:schemeClr>
                              </a:solidFill>
                              <a:latin typeface="Cambria Math" panose="02040503050406030204" pitchFamily="18" charset="0"/>
                            </a:rPr>
                          </m:ctrlPr>
                        </m:accPr>
                        <m:e>
                          <m:sSub>
                            <m:sSubPr>
                              <m:ctrlPr>
                                <a:rPr lang="fr-FR" sz="2400" b="1" i="1" smtClean="0">
                                  <a:solidFill>
                                    <a:schemeClr val="accent1">
                                      <a:lumMod val="75000"/>
                                    </a:schemeClr>
                                  </a:solidFill>
                                  <a:latin typeface="Cambria Math" panose="02040503050406030204" pitchFamily="18" charset="0"/>
                                </a:rPr>
                              </m:ctrlPr>
                            </m:sSubPr>
                            <m:e>
                              <m:r>
                                <a:rPr lang="fr-FR" sz="2400" b="1" i="1" smtClean="0">
                                  <a:solidFill>
                                    <a:schemeClr val="accent1">
                                      <a:lumMod val="75000"/>
                                    </a:schemeClr>
                                  </a:solidFill>
                                  <a:latin typeface="Cambria Math" panose="02040503050406030204" pitchFamily="18" charset="0"/>
                                </a:rPr>
                                <m:t>𝑴</m:t>
                              </m:r>
                              <m:r>
                                <a:rPr lang="fr-FR" sz="2400" b="1" i="1" smtClean="0">
                                  <a:solidFill>
                                    <a:schemeClr val="accent1">
                                      <a:lumMod val="75000"/>
                                    </a:schemeClr>
                                  </a:solidFill>
                                  <a:latin typeface="Cambria Math" panose="02040503050406030204" pitchFamily="18" charset="0"/>
                                </a:rPr>
                                <m:t>(</m:t>
                              </m:r>
                              <m:r>
                                <a:rPr lang="fr-FR" sz="2400" b="1" i="1" smtClean="0">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𝟐</m:t>
                              </m:r>
                            </m:sub>
                          </m:sSub>
                          <m:r>
                            <a:rPr lang="fr-FR" sz="2400" b="1" i="1" smtClean="0">
                              <a:solidFill>
                                <a:schemeClr val="accent1">
                                  <a:lumMod val="75000"/>
                                </a:schemeClr>
                              </a:solidFill>
                              <a:latin typeface="Cambria Math" panose="02040503050406030204" pitchFamily="18" charset="0"/>
                            </a:rPr>
                            <m:t>)</m:t>
                          </m:r>
                        </m:e>
                      </m:acc>
                    </m:oMath>
                  </m:oMathPara>
                </a14:m>
                <a:endParaRPr lang="fr-FR" sz="2400" b="1" dirty="0">
                  <a:solidFill>
                    <a:schemeClr val="accent1">
                      <a:lumMod val="75000"/>
                    </a:schemeClr>
                  </a:solidFill>
                </a:endParaRPr>
              </a:p>
            </p:txBody>
          </p:sp>
        </mc:Choice>
        <mc:Fallback xmlns="">
          <p:sp>
            <p:nvSpPr>
              <p:cNvPr id="49" name="ZoneTexte 48">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7618646" y="3801186"/>
                <a:ext cx="971904" cy="518475"/>
              </a:xfrm>
              <a:prstGeom prst="rect">
                <a:avLst/>
              </a:prstGeom>
              <a:blipFill rotWithShape="0">
                <a:blip r:embed="rId7"/>
                <a:stretch>
                  <a:fillRect r="-629"/>
                </a:stretch>
              </a:blipFill>
            </p:spPr>
            <p:txBody>
              <a:bodyPr/>
              <a:lstStyle/>
              <a:p>
                <a:r>
                  <a:rPr lang="fr-FR">
                    <a:noFill/>
                  </a:rPr>
                  <a:t> </a:t>
                </a:r>
              </a:p>
            </p:txBody>
          </p:sp>
        </mc:Fallback>
      </mc:AlternateContent>
      <p:cxnSp>
        <p:nvCxnSpPr>
          <p:cNvPr id="104" name="Connecteur droit avec flèche 103"/>
          <p:cNvCxnSpPr/>
          <p:nvPr/>
        </p:nvCxnSpPr>
        <p:spPr>
          <a:xfrm flipV="1">
            <a:off x="9339884" y="3224429"/>
            <a:ext cx="2577190" cy="2704726"/>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ZoneTexte 106">
                <a:extLst>
                  <a:ext uri="{FF2B5EF4-FFF2-40B4-BE49-F238E27FC236}">
                    <a16:creationId xmlns:a16="http://schemas.microsoft.com/office/drawing/2014/main" id="{4A3303CA-B2EE-4400-9580-260677ABBD46}"/>
                  </a:ext>
                </a:extLst>
              </p:cNvPr>
              <p:cNvSpPr txBox="1"/>
              <p:nvPr/>
            </p:nvSpPr>
            <p:spPr>
              <a:xfrm>
                <a:off x="9138399" y="3759081"/>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1">
                                  <a:lumMod val="75000"/>
                                </a:schemeClr>
                              </a:solidFill>
                              <a:latin typeface="Cambria Math" panose="02040503050406030204" pitchFamily="18" charset="0"/>
                            </a:rPr>
                          </m:ctrlPr>
                        </m:accPr>
                        <m:e>
                          <m:sSub>
                            <m:sSubPr>
                              <m:ctrlPr>
                                <a:rPr lang="fr-FR" sz="2400" b="1" i="1" smtClean="0">
                                  <a:solidFill>
                                    <a:schemeClr val="accent1">
                                      <a:lumMod val="75000"/>
                                    </a:schemeClr>
                                  </a:solidFill>
                                  <a:latin typeface="Cambria Math" panose="02040503050406030204" pitchFamily="18" charset="0"/>
                                </a:rPr>
                              </m:ctrlPr>
                            </m:sSubPr>
                            <m:e>
                              <m:r>
                                <a:rPr lang="fr-FR" sz="2400" b="1" i="1" smtClean="0">
                                  <a:solidFill>
                                    <a:schemeClr val="accent1">
                                      <a:lumMod val="75000"/>
                                    </a:schemeClr>
                                  </a:solidFill>
                                  <a:latin typeface="Cambria Math" panose="02040503050406030204" pitchFamily="18" charset="0"/>
                                </a:rPr>
                                <m:t>𝑴</m:t>
                              </m:r>
                              <m:r>
                                <a:rPr lang="fr-FR" sz="2400" b="1" i="1" smtClean="0">
                                  <a:solidFill>
                                    <a:schemeClr val="accent1">
                                      <a:lumMod val="75000"/>
                                    </a:schemeClr>
                                  </a:solidFill>
                                  <a:latin typeface="Cambria Math" panose="02040503050406030204" pitchFamily="18" charset="0"/>
                                </a:rPr>
                                <m:t>(</m:t>
                              </m:r>
                              <m:r>
                                <a:rPr lang="fr-FR" sz="2400" b="1" i="1" smtClean="0">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𝟑</m:t>
                              </m:r>
                            </m:sub>
                          </m:sSub>
                          <m:r>
                            <a:rPr lang="fr-FR" sz="2400" b="1" i="1" smtClean="0">
                              <a:solidFill>
                                <a:schemeClr val="accent1">
                                  <a:lumMod val="75000"/>
                                </a:schemeClr>
                              </a:solidFill>
                              <a:latin typeface="Cambria Math" panose="02040503050406030204" pitchFamily="18" charset="0"/>
                            </a:rPr>
                            <m:t>)</m:t>
                          </m:r>
                        </m:e>
                      </m:acc>
                    </m:oMath>
                  </m:oMathPara>
                </a14:m>
                <a:endParaRPr lang="fr-FR" sz="2400" b="1" dirty="0">
                  <a:solidFill>
                    <a:schemeClr val="accent1">
                      <a:lumMod val="75000"/>
                    </a:schemeClr>
                  </a:solidFill>
                </a:endParaRPr>
              </a:p>
            </p:txBody>
          </p:sp>
        </mc:Choice>
        <mc:Fallback xmlns="">
          <p:sp>
            <p:nvSpPr>
              <p:cNvPr id="107" name="ZoneTexte 106">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9138399" y="3759081"/>
                <a:ext cx="971904" cy="518475"/>
              </a:xfrm>
              <a:prstGeom prst="rect">
                <a:avLst/>
              </a:prstGeom>
              <a:blipFill rotWithShape="0">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8" name="ZoneTexte 107">
                <a:extLst>
                  <a:ext uri="{FF2B5EF4-FFF2-40B4-BE49-F238E27FC236}">
                    <a16:creationId xmlns:a16="http://schemas.microsoft.com/office/drawing/2014/main" id="{4A3303CA-B2EE-4400-9580-260677ABBD46}"/>
                  </a:ext>
                </a:extLst>
              </p:cNvPr>
              <p:cNvSpPr txBox="1"/>
              <p:nvPr/>
            </p:nvSpPr>
            <p:spPr>
              <a:xfrm>
                <a:off x="10815889" y="4383657"/>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1">
                                  <a:lumMod val="75000"/>
                                </a:schemeClr>
                              </a:solidFill>
                              <a:latin typeface="Cambria Math" panose="02040503050406030204" pitchFamily="18" charset="0"/>
                            </a:rPr>
                          </m:ctrlPr>
                        </m:accPr>
                        <m:e>
                          <m:sSub>
                            <m:sSubPr>
                              <m:ctrlPr>
                                <a:rPr lang="fr-FR" sz="2400" b="1" i="1" smtClean="0">
                                  <a:solidFill>
                                    <a:schemeClr val="accent1">
                                      <a:lumMod val="75000"/>
                                    </a:schemeClr>
                                  </a:solidFill>
                                  <a:latin typeface="Cambria Math" panose="02040503050406030204" pitchFamily="18" charset="0"/>
                                </a:rPr>
                              </m:ctrlPr>
                            </m:sSubPr>
                            <m:e>
                              <m:r>
                                <a:rPr lang="fr-FR" sz="2400" b="1" i="1" smtClean="0">
                                  <a:solidFill>
                                    <a:schemeClr val="accent1">
                                      <a:lumMod val="75000"/>
                                    </a:schemeClr>
                                  </a:solidFill>
                                  <a:latin typeface="Cambria Math" panose="02040503050406030204" pitchFamily="18" charset="0"/>
                                </a:rPr>
                                <m:t>𝑴</m:t>
                              </m:r>
                              <m:r>
                                <a:rPr lang="fr-FR" sz="2400" b="1" i="1" smtClean="0">
                                  <a:solidFill>
                                    <a:schemeClr val="accent1">
                                      <a:lumMod val="75000"/>
                                    </a:schemeClr>
                                  </a:solidFill>
                                  <a:latin typeface="Cambria Math" panose="02040503050406030204" pitchFamily="18" charset="0"/>
                                </a:rPr>
                                <m:t>(</m:t>
                              </m:r>
                              <m:r>
                                <a:rPr lang="fr-FR" sz="2400" b="1" i="1" smtClean="0">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𝟒</m:t>
                              </m:r>
                            </m:sub>
                          </m:sSub>
                          <m:r>
                            <a:rPr lang="fr-FR" sz="2400" b="1" i="1" smtClean="0">
                              <a:solidFill>
                                <a:schemeClr val="accent1">
                                  <a:lumMod val="75000"/>
                                </a:schemeClr>
                              </a:solidFill>
                              <a:latin typeface="Cambria Math" panose="02040503050406030204" pitchFamily="18" charset="0"/>
                            </a:rPr>
                            <m:t>)</m:t>
                          </m:r>
                        </m:e>
                      </m:acc>
                    </m:oMath>
                  </m:oMathPara>
                </a14:m>
                <a:endParaRPr lang="fr-FR" sz="2400" b="1" dirty="0">
                  <a:solidFill>
                    <a:schemeClr val="accent1">
                      <a:lumMod val="75000"/>
                    </a:schemeClr>
                  </a:solidFill>
                </a:endParaRPr>
              </a:p>
            </p:txBody>
          </p:sp>
        </mc:Choice>
        <mc:Fallback xmlns="">
          <p:sp>
            <p:nvSpPr>
              <p:cNvPr id="108" name="ZoneTexte 107">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10815889" y="4383657"/>
                <a:ext cx="971904" cy="518475"/>
              </a:xfrm>
              <a:prstGeom prst="rect">
                <a:avLst/>
              </a:prstGeom>
              <a:blipFill rotWithShape="0">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0" name="ZoneTexte 109">
                <a:extLst>
                  <a:ext uri="{FF2B5EF4-FFF2-40B4-BE49-F238E27FC236}">
                    <a16:creationId xmlns:a16="http://schemas.microsoft.com/office/drawing/2014/main" id="{65CAD333-201D-44E8-94E7-C41661E81057}"/>
                  </a:ext>
                </a:extLst>
              </p:cNvPr>
              <p:cNvSpPr txBox="1"/>
              <p:nvPr/>
            </p:nvSpPr>
            <p:spPr>
              <a:xfrm>
                <a:off x="9022081" y="5891395"/>
                <a:ext cx="700724" cy="461665"/>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a:latin typeface="Cambria Math" panose="02040503050406030204" pitchFamily="18" charset="0"/>
                            </a:rPr>
                            <m:t>𝑨</m:t>
                          </m:r>
                        </m:e>
                        <m:sub>
                          <m:r>
                            <a:rPr lang="fr-FR" b="1" i="1" smtClean="0">
                              <a:latin typeface="Cambria Math" panose="02040503050406030204" pitchFamily="18" charset="0"/>
                            </a:rPr>
                            <m:t>𝟒</m:t>
                          </m:r>
                        </m:sub>
                      </m:sSub>
                    </m:oMath>
                  </m:oMathPara>
                </a14:m>
                <a:endParaRPr lang="fr-FR" dirty="0"/>
              </a:p>
            </p:txBody>
          </p:sp>
        </mc:Choice>
        <mc:Fallback xmlns="">
          <p:sp>
            <p:nvSpPr>
              <p:cNvPr id="110" name="ZoneTexte 109">
                <a:extLst>
                  <a:ext uri="{FF2B5EF4-FFF2-40B4-BE49-F238E27FC236}">
                    <a16:creationId xmlns="" xmlns:a16="http://schemas.microsoft.com/office/drawing/2014/main"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9022081" y="5891395"/>
                <a:ext cx="700724" cy="461665"/>
              </a:xfrm>
              <a:prstGeom prst="rect">
                <a:avLst/>
              </a:prstGeom>
              <a:blipFill rotWithShape="0">
                <a:blip r:embed="rId10"/>
                <a:stretch>
                  <a:fillRect b="-5263"/>
                </a:stretch>
              </a:blipFill>
            </p:spPr>
            <p:txBody>
              <a:bodyPr/>
              <a:lstStyle/>
              <a:p>
                <a:r>
                  <a:rPr lang="fr-FR">
                    <a:noFill/>
                  </a:rPr>
                  <a:t> </a:t>
                </a:r>
              </a:p>
            </p:txBody>
          </p:sp>
        </mc:Fallback>
      </mc:AlternateContent>
      <p:sp>
        <p:nvSpPr>
          <p:cNvPr id="67" name="Flèche : haut 22">
            <a:extLst>
              <a:ext uri="{FF2B5EF4-FFF2-40B4-BE49-F238E27FC236}">
                <a16:creationId xmlns:a16="http://schemas.microsoft.com/office/drawing/2014/main" id="{5A1DA72E-4B7C-420F-AF97-2BDE653BE318}"/>
              </a:ext>
            </a:extLst>
          </p:cNvPr>
          <p:cNvSpPr/>
          <p:nvPr/>
        </p:nvSpPr>
        <p:spPr>
          <a:xfrm>
            <a:off x="5751286" y="1170864"/>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8" name="ZoneTexte 67">
                <a:extLst>
                  <a:ext uri="{FF2B5EF4-FFF2-40B4-BE49-F238E27FC236}">
                    <a16:creationId xmlns:a16="http://schemas.microsoft.com/office/drawing/2014/main" id="{9568E772-35D7-4F63-9291-6DBFDF4569AD}"/>
                  </a:ext>
                </a:extLst>
              </p:cNvPr>
              <p:cNvSpPr txBox="1"/>
              <p:nvPr/>
            </p:nvSpPr>
            <p:spPr>
              <a:xfrm>
                <a:off x="5818123" y="1225174"/>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68" name="ZoneTexte 67">
                <a:extLst>
                  <a:ext uri="{FF2B5EF4-FFF2-40B4-BE49-F238E27FC236}">
                    <a16:creationId xmlns:a16="http://schemas.microsoft.com/office/drawing/2014/main" id="{9568E772-35D7-4F63-9291-6DBFDF4569AD}"/>
                  </a:ext>
                </a:extLst>
              </p:cNvPr>
              <p:cNvSpPr txBox="1">
                <a:spLocks noRot="1" noChangeAspect="1" noMove="1" noResize="1" noEditPoints="1" noAdjustHandles="1" noChangeArrowheads="1" noChangeShapeType="1" noTextEdit="1"/>
              </p:cNvSpPr>
              <p:nvPr/>
            </p:nvSpPr>
            <p:spPr>
              <a:xfrm>
                <a:off x="5818123" y="1225174"/>
                <a:ext cx="522514" cy="506421"/>
              </a:xfrm>
              <a:prstGeom prst="rect">
                <a:avLst/>
              </a:prstGeom>
              <a:blipFill>
                <a:blip r:embed="rId21"/>
                <a:stretch>
                  <a:fillRect/>
                </a:stretch>
              </a:blipFill>
            </p:spPr>
            <p:txBody>
              <a:bodyPr/>
              <a:lstStyle/>
              <a:p>
                <a:r>
                  <a:rPr lang="fr-FR">
                    <a:noFill/>
                  </a:rPr>
                  <a:t> </a:t>
                </a:r>
              </a:p>
            </p:txBody>
          </p:sp>
        </mc:Fallback>
      </mc:AlternateContent>
      <p:sp>
        <p:nvSpPr>
          <p:cNvPr id="80" name="Titre 1"/>
          <p:cNvSpPr txBox="1">
            <a:spLocks/>
          </p:cNvSpPr>
          <p:nvPr/>
        </p:nvSpPr>
        <p:spPr>
          <a:xfrm>
            <a:off x="0" y="114300"/>
            <a:ext cx="5598155" cy="90411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Observons la projection des moments sur l’axe central.</a:t>
            </a:r>
          </a:p>
        </p:txBody>
      </p:sp>
      <p:cxnSp>
        <p:nvCxnSpPr>
          <p:cNvPr id="12" name="Connecteur droit 11"/>
          <p:cNvCxnSpPr/>
          <p:nvPr/>
        </p:nvCxnSpPr>
        <p:spPr>
          <a:xfrm flipH="1">
            <a:off x="630528" y="3238748"/>
            <a:ext cx="11413500" cy="7519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necteur droit avec flèche 84">
            <a:extLst>
              <a:ext uri="{FF2B5EF4-FFF2-40B4-BE49-F238E27FC236}">
                <a16:creationId xmlns:a16="http://schemas.microsoft.com/office/drawing/2014/main" id="{9A82C0F6-5C9D-4314-9D0E-F1DA06D2FE84}"/>
              </a:ext>
            </a:extLst>
          </p:cNvPr>
          <p:cNvCxnSpPr>
            <a:cxnSpLocks/>
          </p:cNvCxnSpPr>
          <p:nvPr/>
        </p:nvCxnSpPr>
        <p:spPr>
          <a:xfrm flipH="1" flipV="1">
            <a:off x="5128162" y="3680437"/>
            <a:ext cx="192978" cy="73056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6" name="Connecteur droit avec flèche 85">
            <a:extLst>
              <a:ext uri="{FF2B5EF4-FFF2-40B4-BE49-F238E27FC236}">
                <a16:creationId xmlns:a16="http://schemas.microsoft.com/office/drawing/2014/main" id="{9A82C0F6-5C9D-4314-9D0E-F1DA06D2FE84}"/>
              </a:ext>
            </a:extLst>
          </p:cNvPr>
          <p:cNvCxnSpPr>
            <a:cxnSpLocks/>
          </p:cNvCxnSpPr>
          <p:nvPr/>
        </p:nvCxnSpPr>
        <p:spPr>
          <a:xfrm flipH="1" flipV="1">
            <a:off x="4415048" y="3690102"/>
            <a:ext cx="367520" cy="51910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7" name="Connecteur droit avec flèche 86">
            <a:extLst>
              <a:ext uri="{FF2B5EF4-FFF2-40B4-BE49-F238E27FC236}">
                <a16:creationId xmlns:a16="http://schemas.microsoft.com/office/drawing/2014/main" id="{9A82C0F6-5C9D-4314-9D0E-F1DA06D2FE84}"/>
              </a:ext>
            </a:extLst>
          </p:cNvPr>
          <p:cNvCxnSpPr>
            <a:cxnSpLocks/>
          </p:cNvCxnSpPr>
          <p:nvPr/>
        </p:nvCxnSpPr>
        <p:spPr>
          <a:xfrm flipH="1" flipV="1">
            <a:off x="3724990" y="3745642"/>
            <a:ext cx="366619" cy="23073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8" name="Connecteur droit avec flèche 87">
            <a:extLst>
              <a:ext uri="{FF2B5EF4-FFF2-40B4-BE49-F238E27FC236}">
                <a16:creationId xmlns:a16="http://schemas.microsoft.com/office/drawing/2014/main" id="{9A82C0F6-5C9D-4314-9D0E-F1DA06D2FE84}"/>
              </a:ext>
            </a:extLst>
          </p:cNvPr>
          <p:cNvCxnSpPr>
            <a:cxnSpLocks/>
          </p:cNvCxnSpPr>
          <p:nvPr/>
        </p:nvCxnSpPr>
        <p:spPr>
          <a:xfrm flipV="1">
            <a:off x="5812464" y="3638442"/>
            <a:ext cx="5659" cy="974813"/>
          </a:xfrm>
          <a:prstGeom prst="straightConnector1">
            <a:avLst/>
          </a:prstGeom>
          <a:ln w="603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a:off x="5811935" y="753358"/>
            <a:ext cx="0" cy="5428185"/>
          </a:xfrm>
          <a:prstGeom prst="line">
            <a:avLst/>
          </a:prstGeom>
          <a:ln w="41275">
            <a:solidFill>
              <a:schemeClr val="accent6">
                <a:lumMod val="5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89" name="Connecteur droit avec flèche 88">
            <a:extLst>
              <a:ext uri="{FF2B5EF4-FFF2-40B4-BE49-F238E27FC236}">
                <a16:creationId xmlns:a16="http://schemas.microsoft.com/office/drawing/2014/main" id="{9A82C0F6-5C9D-4314-9D0E-F1DA06D2FE84}"/>
              </a:ext>
            </a:extLst>
          </p:cNvPr>
          <p:cNvCxnSpPr>
            <a:cxnSpLocks/>
          </p:cNvCxnSpPr>
          <p:nvPr/>
        </p:nvCxnSpPr>
        <p:spPr>
          <a:xfrm flipH="1">
            <a:off x="2849219" y="3722112"/>
            <a:ext cx="595413" cy="13889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90" name="Connecteur droit avec flèche 89">
            <a:extLst>
              <a:ext uri="{FF2B5EF4-FFF2-40B4-BE49-F238E27FC236}">
                <a16:creationId xmlns:a16="http://schemas.microsoft.com/office/drawing/2014/main" id="{9A82C0F6-5C9D-4314-9D0E-F1DA06D2FE84}"/>
              </a:ext>
            </a:extLst>
          </p:cNvPr>
          <p:cNvCxnSpPr>
            <a:cxnSpLocks/>
          </p:cNvCxnSpPr>
          <p:nvPr/>
        </p:nvCxnSpPr>
        <p:spPr>
          <a:xfrm flipH="1">
            <a:off x="751820" y="3516503"/>
            <a:ext cx="2197402" cy="43060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ZoneTexte 94">
                <a:extLst>
                  <a:ext uri="{FF2B5EF4-FFF2-40B4-BE49-F238E27FC236}">
                    <a16:creationId xmlns:a16="http://schemas.microsoft.com/office/drawing/2014/main" id="{65CAD333-201D-44E8-94E7-C41661E81057}"/>
                  </a:ext>
                </a:extLst>
              </p:cNvPr>
              <p:cNvSpPr txBox="1"/>
              <p:nvPr/>
            </p:nvSpPr>
            <p:spPr>
              <a:xfrm>
                <a:off x="4829881" y="4399813"/>
                <a:ext cx="768274" cy="461665"/>
              </a:xfrm>
              <a:prstGeom prst="rect">
                <a:avLst/>
              </a:prstGeom>
              <a:noFill/>
            </p:spPr>
            <p:txBody>
              <a:bodyPr wrap="square" rtlCol="0">
                <a:spAutoFit/>
              </a:bodyPr>
              <a:lstStyle/>
              <a:p>
                <a14:m>
                  <m:oMath xmlns:m="http://schemas.openxmlformats.org/officeDocument/2006/math">
                    <m:sSub>
                      <m:sSubPr>
                        <m:ctrlPr>
                          <a:rPr lang="fr-FR" sz="2400" b="1" i="1" smtClean="0">
                            <a:solidFill>
                              <a:schemeClr val="accent1">
                                <a:lumMod val="75000"/>
                              </a:schemeClr>
                            </a:solidFill>
                            <a:latin typeface="Cambria Math" panose="02040503050406030204" pitchFamily="18" charset="0"/>
                          </a:rPr>
                        </m:ctrlPr>
                      </m:sSubPr>
                      <m:e>
                        <m:r>
                          <a:rPr lang="fr-FR" sz="2400" b="1" i="1">
                            <a:solidFill>
                              <a:schemeClr val="accent1">
                                <a:lumMod val="75000"/>
                              </a:schemeClr>
                            </a:solidFill>
                            <a:latin typeface="Cambria Math" panose="02040503050406030204" pitchFamily="18" charset="0"/>
                          </a:rPr>
                          <m:t>𝑨</m:t>
                        </m:r>
                      </m:e>
                      <m:sub>
                        <m:r>
                          <a:rPr lang="fr-FR" sz="2400" b="1" i="1">
                            <a:solidFill>
                              <a:schemeClr val="accent1">
                                <a:lumMod val="75000"/>
                              </a:schemeClr>
                            </a:solidFill>
                            <a:latin typeface="Cambria Math" panose="02040503050406030204" pitchFamily="18" charset="0"/>
                          </a:rPr>
                          <m:t>𝟏</m:t>
                        </m:r>
                      </m:sub>
                    </m:sSub>
                  </m:oMath>
                </a14:m>
                <a:r>
                  <a:rPr lang="fr-FR" sz="2400" b="1" i="1" dirty="0">
                    <a:solidFill>
                      <a:schemeClr val="accent1">
                        <a:lumMod val="75000"/>
                      </a:schemeClr>
                    </a:solidFill>
                    <a:latin typeface="Cambria Math" panose="02040503050406030204" pitchFamily="18" charset="0"/>
                  </a:rPr>
                  <a:t>’</a:t>
                </a:r>
              </a:p>
            </p:txBody>
          </p:sp>
        </mc:Choice>
        <mc:Fallback xmlns="">
          <p:sp>
            <p:nvSpPr>
              <p:cNvPr id="95" name="ZoneTexte 94">
                <a:extLst>
                  <a:ext uri="{FF2B5EF4-FFF2-40B4-BE49-F238E27FC236}">
                    <a16:creationId xmlns:a16="http://schemas.microsoft.com/office/drawing/2014/main" xmlns:a14="http://schemas.microsoft.com/office/drawing/2010/main" xmlns="" id="{65CAD333-201D-44E8-94E7-C41661E81057}"/>
                  </a:ext>
                </a:extLst>
              </p:cNvPr>
              <p:cNvSpPr txBox="1">
                <a:spLocks noRot="1" noChangeAspect="1" noMove="1" noResize="1" noEditPoints="1" noAdjustHandles="1" noChangeArrowheads="1" noChangeShapeType="1" noTextEdit="1"/>
              </p:cNvSpPr>
              <p:nvPr/>
            </p:nvSpPr>
            <p:spPr>
              <a:xfrm>
                <a:off x="4829881" y="4399813"/>
                <a:ext cx="768274" cy="461665"/>
              </a:xfrm>
              <a:prstGeom prst="rect">
                <a:avLst/>
              </a:prstGeom>
              <a:blipFill rotWithShape="0">
                <a:blip r:embed="rId23"/>
                <a:stretch>
                  <a:fillRect l="-1587" t="-10667" b="-30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1" name="ZoneTexte 100">
                <a:extLst>
                  <a:ext uri="{FF2B5EF4-FFF2-40B4-BE49-F238E27FC236}">
                    <a16:creationId xmlns:a16="http://schemas.microsoft.com/office/drawing/2014/main" id="{65CAD333-201D-44E8-94E7-C41661E81057}"/>
                  </a:ext>
                </a:extLst>
              </p:cNvPr>
              <p:cNvSpPr txBox="1"/>
              <p:nvPr/>
            </p:nvSpPr>
            <p:spPr>
              <a:xfrm>
                <a:off x="5331951" y="4509273"/>
                <a:ext cx="7007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solidFill>
                            <a:schemeClr val="accent6">
                              <a:lumMod val="50000"/>
                            </a:schemeClr>
                          </a:solidFill>
                          <a:latin typeface="Cambria Math" panose="02040503050406030204" pitchFamily="18" charset="0"/>
                        </a:rPr>
                        <m:t>𝑪</m:t>
                      </m:r>
                    </m:oMath>
                  </m:oMathPara>
                </a14:m>
                <a:endParaRPr lang="fr-FR" sz="2400" b="1" i="1" dirty="0">
                  <a:solidFill>
                    <a:schemeClr val="accent6">
                      <a:lumMod val="50000"/>
                    </a:schemeClr>
                  </a:solidFill>
                  <a:latin typeface="Cambria Math" panose="02040503050406030204" pitchFamily="18" charset="0"/>
                </a:endParaRPr>
              </a:p>
            </p:txBody>
          </p:sp>
        </mc:Choice>
        <mc:Fallback xmlns="">
          <p:sp>
            <p:nvSpPr>
              <p:cNvPr id="101" name="ZoneTexte 100">
                <a:extLst>
                  <a:ext uri="{FF2B5EF4-FFF2-40B4-BE49-F238E27FC236}">
                    <a16:creationId xmlns:a16="http://schemas.microsoft.com/office/drawing/2014/main" xmlns:a14="http://schemas.microsoft.com/office/drawing/2010/main" xmlns="" id="{65CAD333-201D-44E8-94E7-C41661E81057}"/>
                  </a:ext>
                </a:extLst>
              </p:cNvPr>
              <p:cNvSpPr txBox="1">
                <a:spLocks noRot="1" noChangeAspect="1" noMove="1" noResize="1" noEditPoints="1" noAdjustHandles="1" noChangeArrowheads="1" noChangeShapeType="1" noTextEdit="1"/>
              </p:cNvSpPr>
              <p:nvPr/>
            </p:nvSpPr>
            <p:spPr>
              <a:xfrm>
                <a:off x="5331951" y="4509273"/>
                <a:ext cx="700724" cy="461665"/>
              </a:xfrm>
              <a:prstGeom prst="rect">
                <a:avLst/>
              </a:prstGeom>
              <a:blipFill rotWithShape="0">
                <a:blip r:embed="rId2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2" name="ZoneTexte 101">
                <a:extLst>
                  <a:ext uri="{FF2B5EF4-FFF2-40B4-BE49-F238E27FC236}">
                    <a16:creationId xmlns:a16="http://schemas.microsoft.com/office/drawing/2014/main" id="{4A3303CA-B2EE-4400-9580-260677ABBD46}"/>
                  </a:ext>
                </a:extLst>
              </p:cNvPr>
              <p:cNvSpPr txBox="1"/>
              <p:nvPr/>
            </p:nvSpPr>
            <p:spPr>
              <a:xfrm>
                <a:off x="5674289" y="3870037"/>
                <a:ext cx="971904" cy="4474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solidFill>
                                <a:schemeClr val="accent6">
                                  <a:lumMod val="50000"/>
                                </a:schemeClr>
                              </a:solidFill>
                              <a:latin typeface="Cambria Math" panose="02040503050406030204" pitchFamily="18" charset="0"/>
                            </a:rPr>
                          </m:ctrlPr>
                        </m:accPr>
                        <m:e>
                          <m:r>
                            <a:rPr lang="fr-FR" sz="2000" b="1" i="1" smtClean="0">
                              <a:solidFill>
                                <a:schemeClr val="accent6">
                                  <a:lumMod val="50000"/>
                                </a:schemeClr>
                              </a:solidFill>
                              <a:latin typeface="Cambria Math" panose="02040503050406030204" pitchFamily="18" charset="0"/>
                            </a:rPr>
                            <m:t>𝑴</m:t>
                          </m:r>
                          <m:r>
                            <a:rPr lang="fr-FR" sz="2000" b="1" i="1" smtClean="0">
                              <a:solidFill>
                                <a:schemeClr val="accent6">
                                  <a:lumMod val="50000"/>
                                </a:schemeClr>
                              </a:solidFill>
                              <a:latin typeface="Cambria Math" panose="02040503050406030204" pitchFamily="18" charset="0"/>
                            </a:rPr>
                            <m:t>(</m:t>
                          </m:r>
                          <m:r>
                            <a:rPr lang="fr-FR" sz="2000" b="1" i="1" smtClean="0">
                              <a:solidFill>
                                <a:schemeClr val="accent6">
                                  <a:lumMod val="50000"/>
                                </a:schemeClr>
                              </a:solidFill>
                              <a:latin typeface="Cambria Math" panose="02040503050406030204" pitchFamily="18" charset="0"/>
                            </a:rPr>
                            <m:t>𝑪</m:t>
                          </m:r>
                          <m:r>
                            <a:rPr lang="fr-FR" sz="2000" b="1" i="1" smtClean="0">
                              <a:solidFill>
                                <a:schemeClr val="accent6">
                                  <a:lumMod val="50000"/>
                                </a:schemeClr>
                              </a:solidFill>
                              <a:latin typeface="Cambria Math" panose="02040503050406030204" pitchFamily="18" charset="0"/>
                            </a:rPr>
                            <m:t>)</m:t>
                          </m:r>
                        </m:e>
                      </m:acc>
                    </m:oMath>
                  </m:oMathPara>
                </a14:m>
                <a:endParaRPr lang="fr-FR" sz="2000" b="1" dirty="0">
                  <a:solidFill>
                    <a:schemeClr val="accent6">
                      <a:lumMod val="50000"/>
                    </a:schemeClr>
                  </a:solidFill>
                </a:endParaRPr>
              </a:p>
            </p:txBody>
          </p:sp>
        </mc:Choice>
        <mc:Fallback xmlns="">
          <p:sp>
            <p:nvSpPr>
              <p:cNvPr id="102" name="ZoneTexte 101">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5674289" y="3870037"/>
                <a:ext cx="971904" cy="447495"/>
              </a:xfrm>
              <a:prstGeom prst="rect">
                <a:avLst/>
              </a:prstGeom>
              <a:blipFill rotWithShape="0">
                <a:blip r:embed="rId26"/>
                <a:stretch>
                  <a:fillRect b="-13699"/>
                </a:stretch>
              </a:blipFill>
            </p:spPr>
            <p:txBody>
              <a:bodyPr/>
              <a:lstStyle/>
              <a:p>
                <a:r>
                  <a:rPr lang="fr-FR">
                    <a:noFill/>
                  </a:rPr>
                  <a:t> </a:t>
                </a:r>
              </a:p>
            </p:txBody>
          </p:sp>
        </mc:Fallback>
      </mc:AlternateContent>
      <p:sp>
        <p:nvSpPr>
          <p:cNvPr id="111" name="ZoneTexte 110">
            <a:extLst>
              <a:ext uri="{FF2B5EF4-FFF2-40B4-BE49-F238E27FC236}">
                <a16:creationId xmlns:a16="http://schemas.microsoft.com/office/drawing/2014/main" id="{65CAD333-201D-44E8-94E7-C41661E81057}"/>
              </a:ext>
            </a:extLst>
          </p:cNvPr>
          <p:cNvSpPr txBox="1"/>
          <p:nvPr/>
        </p:nvSpPr>
        <p:spPr>
          <a:xfrm>
            <a:off x="5804752" y="5786394"/>
            <a:ext cx="700724" cy="707886"/>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r>
              <a:rPr lang="fr-FR" sz="4000" dirty="0">
                <a:solidFill>
                  <a:schemeClr val="accent6">
                    <a:lumMod val="50000"/>
                  </a:schemeClr>
                </a:solidFill>
                <a:sym typeface="Symbol" panose="05050102010706020507" pitchFamily="18" charset="2"/>
              </a:rPr>
              <a:t></a:t>
            </a:r>
            <a:endParaRPr lang="fr-FR" sz="4000" dirty="0">
              <a:solidFill>
                <a:schemeClr val="accent6">
                  <a:lumMod val="50000"/>
                </a:schemeClr>
              </a:solidFill>
            </a:endParaRPr>
          </a:p>
        </p:txBody>
      </p:sp>
      <p:cxnSp>
        <p:nvCxnSpPr>
          <p:cNvPr id="43" name="Connecteur droit 42"/>
          <p:cNvCxnSpPr/>
          <p:nvPr/>
        </p:nvCxnSpPr>
        <p:spPr>
          <a:xfrm flipH="1">
            <a:off x="5863468" y="3216840"/>
            <a:ext cx="6187600" cy="430430"/>
          </a:xfrm>
          <a:prstGeom prst="line">
            <a:avLst/>
          </a:prstGeom>
          <a:ln w="47625">
            <a:solidFill>
              <a:srgbClr val="7030A0"/>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316BF775-9007-4A3B-A9BE-3A957DC9C7B7}"/>
              </a:ext>
            </a:extLst>
          </p:cNvPr>
          <p:cNvCxnSpPr>
            <a:cxnSpLocks/>
          </p:cNvCxnSpPr>
          <p:nvPr/>
        </p:nvCxnSpPr>
        <p:spPr>
          <a:xfrm>
            <a:off x="5845072" y="4637199"/>
            <a:ext cx="5597827" cy="2116528"/>
          </a:xfrm>
          <a:prstGeom prst="line">
            <a:avLst/>
          </a:prstGeom>
          <a:ln w="57150">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 name="Connecteur droit 2"/>
          <p:cNvCxnSpPr/>
          <p:nvPr/>
        </p:nvCxnSpPr>
        <p:spPr>
          <a:xfrm flipV="1">
            <a:off x="5811935" y="3365025"/>
            <a:ext cx="323372" cy="13272"/>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6145437" y="3348531"/>
            <a:ext cx="7315" cy="23784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5787327" y="4396449"/>
            <a:ext cx="418937" cy="154902"/>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6185154" y="4536162"/>
            <a:ext cx="7315" cy="23784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flipV="1">
            <a:off x="751817" y="3659067"/>
            <a:ext cx="5027754" cy="319149"/>
          </a:xfrm>
          <a:prstGeom prst="line">
            <a:avLst/>
          </a:prstGeom>
          <a:ln w="47625">
            <a:solidFill>
              <a:srgbClr val="7030A0"/>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316BF775-9007-4A3B-A9BE-3A957DC9C7B7}"/>
              </a:ext>
            </a:extLst>
          </p:cNvPr>
          <p:cNvCxnSpPr>
            <a:cxnSpLocks/>
          </p:cNvCxnSpPr>
          <p:nvPr/>
        </p:nvCxnSpPr>
        <p:spPr>
          <a:xfrm flipH="1" flipV="1">
            <a:off x="2291790" y="3290102"/>
            <a:ext cx="3475112" cy="1309444"/>
          </a:xfrm>
          <a:prstGeom prst="line">
            <a:avLst/>
          </a:prstGeom>
          <a:ln w="57150">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itre 1"/>
              <p:cNvSpPr txBox="1">
                <a:spLocks/>
              </p:cNvSpPr>
              <p:nvPr/>
            </p:nvSpPr>
            <p:spPr>
              <a:xfrm>
                <a:off x="6380066" y="396384"/>
                <a:ext cx="5463043" cy="26033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solidFill>
                      <a:srgbClr val="7030A0"/>
                    </a:solidFill>
                  </a:rPr>
                  <a:t>Conclusion : la projection de tous les moments sur l’axe central est identique. C’est le…moment central ! D’où :</a:t>
                </a:r>
              </a:p>
              <a:p>
                <a14:m>
                  <m:oMath xmlns:m="http://schemas.openxmlformats.org/officeDocument/2006/math">
                    <m:acc>
                      <m:accPr>
                        <m:chr m:val="⃗"/>
                        <m:ctrlPr>
                          <a:rPr lang="fr-FR" sz="2500" b="1" i="1">
                            <a:solidFill>
                              <a:srgbClr val="7030A0"/>
                            </a:solidFill>
                            <a:latin typeface="Cambria Math" panose="02040503050406030204" pitchFamily="18" charset="0"/>
                          </a:rPr>
                        </m:ctrlPr>
                      </m:accPr>
                      <m:e>
                        <m:r>
                          <a:rPr lang="fr-FR" sz="2500" b="1" i="1">
                            <a:solidFill>
                              <a:srgbClr val="7030A0"/>
                            </a:solidFill>
                            <a:latin typeface="Cambria Math" panose="02040503050406030204" pitchFamily="18" charset="0"/>
                          </a:rPr>
                          <m:t>𝑹</m:t>
                        </m:r>
                      </m:e>
                    </m:acc>
                    <m:r>
                      <a:rPr lang="fr-FR" sz="2500" b="1" i="1">
                        <a:solidFill>
                          <a:srgbClr val="7030A0"/>
                        </a:solidFill>
                        <a:latin typeface="Cambria Math" panose="02040503050406030204" pitchFamily="18" charset="0"/>
                      </a:rPr>
                      <m:t>.</m:t>
                    </m:r>
                    <m:acc>
                      <m:accPr>
                        <m:chr m:val="⃗"/>
                        <m:ctrlPr>
                          <a:rPr lang="fr-FR" sz="2500" b="1" i="1">
                            <a:solidFill>
                              <a:srgbClr val="7030A0"/>
                            </a:solidFill>
                            <a:latin typeface="Cambria Math" panose="02040503050406030204" pitchFamily="18" charset="0"/>
                          </a:rPr>
                        </m:ctrlPr>
                      </m:accPr>
                      <m:e>
                        <m:r>
                          <a:rPr lang="fr-FR" sz="2500" b="1" i="1">
                            <a:solidFill>
                              <a:srgbClr val="7030A0"/>
                            </a:solidFill>
                            <a:latin typeface="Cambria Math" panose="02040503050406030204" pitchFamily="18" charset="0"/>
                          </a:rPr>
                          <m:t>𝑴</m:t>
                        </m:r>
                        <m:d>
                          <m:dPr>
                            <m:ctrlPr>
                              <a:rPr lang="fr-FR" sz="2500" b="1" i="1">
                                <a:solidFill>
                                  <a:srgbClr val="7030A0"/>
                                </a:solidFill>
                                <a:latin typeface="Cambria Math" panose="02040503050406030204" pitchFamily="18" charset="0"/>
                              </a:rPr>
                            </m:ctrlPr>
                          </m:dPr>
                          <m:e>
                            <m:sSub>
                              <m:sSubPr>
                                <m:ctrlPr>
                                  <a:rPr lang="fr-FR" sz="2500" b="1" i="1" smtClean="0">
                                    <a:solidFill>
                                      <a:srgbClr val="7030A0"/>
                                    </a:solidFill>
                                    <a:latin typeface="Cambria Math" panose="02040503050406030204" pitchFamily="18" charset="0"/>
                                  </a:rPr>
                                </m:ctrlPr>
                              </m:sSubPr>
                              <m:e>
                                <m:r>
                                  <a:rPr lang="fr-FR" sz="2500" b="1" i="1" smtClean="0">
                                    <a:solidFill>
                                      <a:srgbClr val="7030A0"/>
                                    </a:solidFill>
                                    <a:latin typeface="Cambria Math" panose="02040503050406030204" pitchFamily="18" charset="0"/>
                                  </a:rPr>
                                  <m:t>𝑨</m:t>
                                </m:r>
                              </m:e>
                              <m:sub>
                                <m:r>
                                  <a:rPr lang="fr-FR" sz="2500" b="1" i="1" smtClean="0">
                                    <a:solidFill>
                                      <a:srgbClr val="7030A0"/>
                                    </a:solidFill>
                                    <a:latin typeface="Cambria Math" panose="02040503050406030204" pitchFamily="18" charset="0"/>
                                  </a:rPr>
                                  <m:t>𝟏</m:t>
                                </m:r>
                              </m:sub>
                            </m:sSub>
                          </m:e>
                        </m:d>
                      </m:e>
                    </m:acc>
                  </m:oMath>
                </a14:m>
                <a:r>
                  <a:rPr lang="fr-FR" sz="2500" b="1" dirty="0">
                    <a:solidFill>
                      <a:srgbClr val="7030A0"/>
                    </a:solidFill>
                  </a:rPr>
                  <a:t>=</a:t>
                </a:r>
                <a14:m>
                  <m:oMath xmlns:m="http://schemas.openxmlformats.org/officeDocument/2006/math">
                    <m:acc>
                      <m:accPr>
                        <m:chr m:val="⃗"/>
                        <m:ctrlPr>
                          <a:rPr lang="fr-FR" sz="2500" b="1" i="1">
                            <a:solidFill>
                              <a:srgbClr val="7030A0"/>
                            </a:solidFill>
                            <a:latin typeface="Cambria Math" panose="02040503050406030204" pitchFamily="18" charset="0"/>
                          </a:rPr>
                        </m:ctrlPr>
                      </m:accPr>
                      <m:e>
                        <m:r>
                          <a:rPr lang="fr-FR" sz="2500" b="1" i="1">
                            <a:solidFill>
                              <a:srgbClr val="7030A0"/>
                            </a:solidFill>
                            <a:latin typeface="Cambria Math" panose="02040503050406030204" pitchFamily="18" charset="0"/>
                          </a:rPr>
                          <m:t>𝑹</m:t>
                        </m:r>
                      </m:e>
                    </m:acc>
                    <m:r>
                      <a:rPr lang="fr-FR" sz="2500" b="1" i="1">
                        <a:solidFill>
                          <a:srgbClr val="7030A0"/>
                        </a:solidFill>
                        <a:latin typeface="Cambria Math" panose="02040503050406030204" pitchFamily="18" charset="0"/>
                      </a:rPr>
                      <m:t>.</m:t>
                    </m:r>
                    <m:acc>
                      <m:accPr>
                        <m:chr m:val="⃗"/>
                        <m:ctrlPr>
                          <a:rPr lang="fr-FR" sz="2500" b="1" i="1">
                            <a:solidFill>
                              <a:srgbClr val="7030A0"/>
                            </a:solidFill>
                            <a:latin typeface="Cambria Math" panose="02040503050406030204" pitchFamily="18" charset="0"/>
                          </a:rPr>
                        </m:ctrlPr>
                      </m:accPr>
                      <m:e>
                        <m:r>
                          <a:rPr lang="fr-FR" sz="2500" b="1" i="1">
                            <a:solidFill>
                              <a:srgbClr val="7030A0"/>
                            </a:solidFill>
                            <a:latin typeface="Cambria Math" panose="02040503050406030204" pitchFamily="18" charset="0"/>
                          </a:rPr>
                          <m:t>𝑴</m:t>
                        </m:r>
                        <m:d>
                          <m:dPr>
                            <m:ctrlPr>
                              <a:rPr lang="fr-FR" sz="2500" b="1" i="1">
                                <a:solidFill>
                                  <a:srgbClr val="7030A0"/>
                                </a:solidFill>
                                <a:latin typeface="Cambria Math" panose="02040503050406030204" pitchFamily="18" charset="0"/>
                              </a:rPr>
                            </m:ctrlPr>
                          </m:dPr>
                          <m:e>
                            <m:sSub>
                              <m:sSubPr>
                                <m:ctrlPr>
                                  <a:rPr lang="fr-FR" sz="2500" b="1" i="1">
                                    <a:solidFill>
                                      <a:srgbClr val="7030A0"/>
                                    </a:solidFill>
                                    <a:latin typeface="Cambria Math" panose="02040503050406030204" pitchFamily="18" charset="0"/>
                                  </a:rPr>
                                </m:ctrlPr>
                              </m:sSubPr>
                              <m:e>
                                <m:r>
                                  <a:rPr lang="fr-FR" sz="2500" b="1" i="1">
                                    <a:solidFill>
                                      <a:srgbClr val="7030A0"/>
                                    </a:solidFill>
                                    <a:latin typeface="Cambria Math" panose="02040503050406030204" pitchFamily="18" charset="0"/>
                                  </a:rPr>
                                  <m:t>𝑨</m:t>
                                </m:r>
                              </m:e>
                              <m:sub>
                                <m:r>
                                  <a:rPr lang="fr-FR" sz="2500" b="1" i="1" smtClean="0">
                                    <a:solidFill>
                                      <a:srgbClr val="7030A0"/>
                                    </a:solidFill>
                                    <a:latin typeface="Cambria Math" panose="02040503050406030204" pitchFamily="18" charset="0"/>
                                  </a:rPr>
                                  <m:t>𝟐</m:t>
                                </m:r>
                              </m:sub>
                            </m:sSub>
                          </m:e>
                        </m:d>
                      </m:e>
                    </m:acc>
                    <m:r>
                      <a:rPr lang="fr-FR" sz="2500" b="1" i="1" smtClean="0">
                        <a:solidFill>
                          <a:srgbClr val="7030A0"/>
                        </a:solidFill>
                        <a:latin typeface="Cambria Math" panose="02040503050406030204" pitchFamily="18" charset="0"/>
                      </a:rPr>
                      <m:t>=</m:t>
                    </m:r>
                    <m:acc>
                      <m:accPr>
                        <m:chr m:val="⃗"/>
                        <m:ctrlPr>
                          <a:rPr lang="fr-FR" sz="2500" b="1" i="1">
                            <a:solidFill>
                              <a:srgbClr val="7030A0"/>
                            </a:solidFill>
                            <a:latin typeface="Cambria Math" panose="02040503050406030204" pitchFamily="18" charset="0"/>
                          </a:rPr>
                        </m:ctrlPr>
                      </m:accPr>
                      <m:e>
                        <m:r>
                          <a:rPr lang="fr-FR" sz="2500" b="1" i="1">
                            <a:solidFill>
                              <a:srgbClr val="7030A0"/>
                            </a:solidFill>
                            <a:latin typeface="Cambria Math" panose="02040503050406030204" pitchFamily="18" charset="0"/>
                          </a:rPr>
                          <m:t>𝑹</m:t>
                        </m:r>
                      </m:e>
                    </m:acc>
                    <m:r>
                      <a:rPr lang="fr-FR" sz="2500" b="1" i="1">
                        <a:solidFill>
                          <a:srgbClr val="7030A0"/>
                        </a:solidFill>
                        <a:latin typeface="Cambria Math" panose="02040503050406030204" pitchFamily="18" charset="0"/>
                      </a:rPr>
                      <m:t>.</m:t>
                    </m:r>
                    <m:acc>
                      <m:accPr>
                        <m:chr m:val="⃗"/>
                        <m:ctrlPr>
                          <a:rPr lang="fr-FR" sz="2500" b="1" i="1">
                            <a:solidFill>
                              <a:srgbClr val="7030A0"/>
                            </a:solidFill>
                            <a:latin typeface="Cambria Math" panose="02040503050406030204" pitchFamily="18" charset="0"/>
                          </a:rPr>
                        </m:ctrlPr>
                      </m:accPr>
                      <m:e>
                        <m:r>
                          <a:rPr lang="fr-FR" sz="2500" b="1" i="1">
                            <a:solidFill>
                              <a:srgbClr val="7030A0"/>
                            </a:solidFill>
                            <a:latin typeface="Cambria Math" panose="02040503050406030204" pitchFamily="18" charset="0"/>
                          </a:rPr>
                          <m:t>𝑴</m:t>
                        </m:r>
                        <m:d>
                          <m:dPr>
                            <m:ctrlPr>
                              <a:rPr lang="fr-FR" sz="2500" b="1" i="1">
                                <a:solidFill>
                                  <a:srgbClr val="7030A0"/>
                                </a:solidFill>
                                <a:latin typeface="Cambria Math" panose="02040503050406030204" pitchFamily="18" charset="0"/>
                              </a:rPr>
                            </m:ctrlPr>
                          </m:dPr>
                          <m:e>
                            <m:r>
                              <a:rPr lang="fr-FR" sz="2500" b="1" i="1" smtClean="0">
                                <a:solidFill>
                                  <a:srgbClr val="7030A0"/>
                                </a:solidFill>
                                <a:latin typeface="Cambria Math" panose="02040503050406030204" pitchFamily="18" charset="0"/>
                              </a:rPr>
                              <m:t>𝑪</m:t>
                            </m:r>
                          </m:e>
                        </m:d>
                      </m:e>
                    </m:acc>
                    <m:r>
                      <a:rPr lang="fr-FR" sz="2500" b="1" i="1" smtClean="0">
                        <a:solidFill>
                          <a:srgbClr val="7030A0"/>
                        </a:solidFill>
                        <a:latin typeface="Cambria Math" panose="02040503050406030204" pitchFamily="18" charset="0"/>
                      </a:rPr>
                      <m:t>=</m:t>
                    </m:r>
                    <m:acc>
                      <m:accPr>
                        <m:chr m:val="⃗"/>
                        <m:ctrlPr>
                          <a:rPr lang="fr-FR" sz="2500" b="1" i="1" smtClean="0">
                            <a:solidFill>
                              <a:srgbClr val="7030A0"/>
                            </a:solidFill>
                            <a:latin typeface="Cambria Math" panose="02040503050406030204" pitchFamily="18" charset="0"/>
                          </a:rPr>
                        </m:ctrlPr>
                      </m:accPr>
                      <m:e>
                        <m:r>
                          <a:rPr lang="fr-FR" sz="2500" b="1" i="1">
                            <a:solidFill>
                              <a:srgbClr val="7030A0"/>
                            </a:solidFill>
                            <a:latin typeface="Cambria Math" panose="02040503050406030204" pitchFamily="18" charset="0"/>
                          </a:rPr>
                          <m:t>𝑪𝒕𝒆</m:t>
                        </m:r>
                        <m:r>
                          <m:rPr>
                            <m:nor/>
                          </m:rPr>
                          <a:rPr lang="fr-FR" sz="2500" dirty="0">
                            <a:solidFill>
                              <a:srgbClr val="7030A0"/>
                            </a:solidFill>
                          </a:rPr>
                          <m:t> </m:t>
                        </m:r>
                      </m:e>
                    </m:acc>
                  </m:oMath>
                </a14:m>
                <a:endParaRPr lang="fr-FR" sz="2500" dirty="0">
                  <a:solidFill>
                    <a:srgbClr val="7030A0"/>
                  </a:solidFill>
                </a:endParaRPr>
              </a:p>
            </p:txBody>
          </p:sp>
        </mc:Choice>
        <mc:Fallback xmlns="">
          <p:sp>
            <p:nvSpPr>
              <p:cNvPr id="56" name="Titre 1"/>
              <p:cNvSpPr txBox="1">
                <a:spLocks noRot="1" noChangeAspect="1" noMove="1" noResize="1" noEditPoints="1" noAdjustHandles="1" noChangeArrowheads="1" noChangeShapeType="1" noTextEdit="1"/>
              </p:cNvSpPr>
              <p:nvPr/>
            </p:nvSpPr>
            <p:spPr>
              <a:xfrm>
                <a:off x="6380066" y="396384"/>
                <a:ext cx="5463043" cy="2603320"/>
              </a:xfrm>
              <a:prstGeom prst="rect">
                <a:avLst/>
              </a:prstGeom>
              <a:blipFill>
                <a:blip r:embed="rId27"/>
                <a:stretch>
                  <a:fillRect l="-2790" r="-379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38916" y="5279073"/>
                <a:ext cx="1660828" cy="9233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fr-FR" sz="5400" i="1" smtClean="0">
                              <a:latin typeface="Cambria Math" panose="02040503050406030204" pitchFamily="18" charset="0"/>
                            </a:rPr>
                          </m:ctrlPr>
                        </m:dPr>
                        <m:e>
                          <m:r>
                            <a:rPr lang="fr-FR" sz="5400" b="0" i="1" smtClean="0">
                              <a:latin typeface="Cambria Math" panose="02040503050406030204" pitchFamily="18" charset="0"/>
                            </a:rPr>
                            <m:t>𝑇</m:t>
                          </m:r>
                        </m:e>
                      </m:d>
                    </m:oMath>
                  </m:oMathPara>
                </a14:m>
                <a:endParaRPr lang="fr-FR" sz="5400" i="1" dirty="0"/>
              </a:p>
            </p:txBody>
          </p:sp>
        </mc:Choice>
        <mc:Fallback xmlns="">
          <p:sp>
            <p:nvSpPr>
              <p:cNvPr id="48" name="Rectangle 47"/>
              <p:cNvSpPr>
                <a:spLocks noRot="1" noChangeAspect="1" noMove="1" noResize="1" noEditPoints="1" noAdjustHandles="1" noChangeArrowheads="1" noChangeShapeType="1" noTextEdit="1"/>
              </p:cNvSpPr>
              <p:nvPr/>
            </p:nvSpPr>
            <p:spPr>
              <a:xfrm>
                <a:off x="-38916" y="5279073"/>
                <a:ext cx="1660828" cy="923330"/>
              </a:xfrm>
              <a:prstGeom prst="rect">
                <a:avLst/>
              </a:prstGeom>
              <a:blipFill rotWithShape="0">
                <a:blip r:embed="rId28"/>
                <a:stretch>
                  <a:fillRect/>
                </a:stretch>
              </a:blipFill>
            </p:spPr>
            <p:txBody>
              <a:bodyPr/>
              <a:lstStyle/>
              <a:p>
                <a:r>
                  <a:rPr lang="fr-FR">
                    <a:noFill/>
                  </a:rPr>
                  <a:t> </a:t>
                </a:r>
              </a:p>
            </p:txBody>
          </p:sp>
        </mc:Fallback>
      </mc:AlternateContent>
      <p:sp>
        <p:nvSpPr>
          <p:cNvPr id="6" name="Espace réservé du numéro de diapositive 5">
            <a:extLst>
              <a:ext uri="{FF2B5EF4-FFF2-40B4-BE49-F238E27FC236}">
                <a16:creationId xmlns:a16="http://schemas.microsoft.com/office/drawing/2014/main" id="{BFFDCB1E-4BD2-4B87-9663-94AC83E64C54}"/>
              </a:ext>
            </a:extLst>
          </p:cNvPr>
          <p:cNvSpPr>
            <a:spLocks noGrp="1"/>
          </p:cNvSpPr>
          <p:nvPr>
            <p:ph type="sldNum" sz="quarter" idx="12"/>
          </p:nvPr>
        </p:nvSpPr>
        <p:spPr/>
        <p:txBody>
          <a:bodyPr/>
          <a:lstStyle/>
          <a:p>
            <a:fld id="{DF67547A-2FB4-485E-9105-69E331CB21F3}" type="slidenum">
              <a:rPr lang="fr-FR" smtClean="0"/>
              <a:t>27</a:t>
            </a:fld>
            <a:endParaRPr lang="fr-FR"/>
          </a:p>
        </p:txBody>
      </p:sp>
    </p:spTree>
    <p:extLst>
      <p:ext uri="{BB962C8B-B14F-4D97-AF65-F5344CB8AC3E}">
        <p14:creationId xmlns:p14="http://schemas.microsoft.com/office/powerpoint/2010/main" val="112444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down)">
                                      <p:cBhvr>
                                        <p:cTn id="79" dur="500"/>
                                        <p:tgtEl>
                                          <p:spTgt spid="4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wipe(down)">
                                      <p:cBhvr>
                                        <p:cTn id="84" dur="500"/>
                                        <p:tgtEl>
                                          <p:spTgt spid="4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wipe(down)">
                                      <p:cBhvr>
                                        <p:cTn id="89" dur="500"/>
                                        <p:tgtEl>
                                          <p:spTgt spid="60"/>
                                        </p:tgtEl>
                                      </p:cBhvr>
                                    </p:animEffect>
                                  </p:childTnLst>
                                </p:cTn>
                              </p:par>
                              <p:par>
                                <p:cTn id="90" presetID="22" presetClass="entr" presetSubtype="4" fill="hold" nodeType="with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wipe(down)">
                                      <p:cBhvr>
                                        <p:cTn id="92" dur="500"/>
                                        <p:tgtEl>
                                          <p:spTgt spid="58"/>
                                        </p:tgtEl>
                                      </p:cBhvr>
                                    </p:animEffect>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88"/>
                                        </p:tgtEl>
                                        <p:attrNameLst>
                                          <p:attrName>style.visibility</p:attrName>
                                        </p:attrNameLst>
                                      </p:cBhvr>
                                      <p:to>
                                        <p:strVal val="visible"/>
                                      </p:to>
                                    </p:set>
                                    <p:animEffect transition="in" filter="wipe(down)">
                                      <p:cBhvr>
                                        <p:cTn id="97" dur="580">
                                          <p:stCondLst>
                                            <p:cond delay="0"/>
                                          </p:stCondLst>
                                        </p:cTn>
                                        <p:tgtEl>
                                          <p:spTgt spid="88"/>
                                        </p:tgtEl>
                                      </p:cBhvr>
                                    </p:animEffect>
                                    <p:anim calcmode="lin" valueType="num">
                                      <p:cBhvr>
                                        <p:cTn id="98"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103" dur="26">
                                          <p:stCondLst>
                                            <p:cond delay="650"/>
                                          </p:stCondLst>
                                        </p:cTn>
                                        <p:tgtEl>
                                          <p:spTgt spid="88"/>
                                        </p:tgtEl>
                                      </p:cBhvr>
                                      <p:to x="100000" y="60000"/>
                                    </p:animScale>
                                    <p:animScale>
                                      <p:cBhvr>
                                        <p:cTn id="104" dur="166" decel="50000">
                                          <p:stCondLst>
                                            <p:cond delay="676"/>
                                          </p:stCondLst>
                                        </p:cTn>
                                        <p:tgtEl>
                                          <p:spTgt spid="88"/>
                                        </p:tgtEl>
                                      </p:cBhvr>
                                      <p:to x="100000" y="100000"/>
                                    </p:animScale>
                                    <p:animScale>
                                      <p:cBhvr>
                                        <p:cTn id="105" dur="26">
                                          <p:stCondLst>
                                            <p:cond delay="1312"/>
                                          </p:stCondLst>
                                        </p:cTn>
                                        <p:tgtEl>
                                          <p:spTgt spid="88"/>
                                        </p:tgtEl>
                                      </p:cBhvr>
                                      <p:to x="100000" y="80000"/>
                                    </p:animScale>
                                    <p:animScale>
                                      <p:cBhvr>
                                        <p:cTn id="106" dur="166" decel="50000">
                                          <p:stCondLst>
                                            <p:cond delay="1338"/>
                                          </p:stCondLst>
                                        </p:cTn>
                                        <p:tgtEl>
                                          <p:spTgt spid="88"/>
                                        </p:tgtEl>
                                      </p:cBhvr>
                                      <p:to x="100000" y="100000"/>
                                    </p:animScale>
                                    <p:animScale>
                                      <p:cBhvr>
                                        <p:cTn id="107" dur="26">
                                          <p:stCondLst>
                                            <p:cond delay="1642"/>
                                          </p:stCondLst>
                                        </p:cTn>
                                        <p:tgtEl>
                                          <p:spTgt spid="88"/>
                                        </p:tgtEl>
                                      </p:cBhvr>
                                      <p:to x="100000" y="90000"/>
                                    </p:animScale>
                                    <p:animScale>
                                      <p:cBhvr>
                                        <p:cTn id="108" dur="166" decel="50000">
                                          <p:stCondLst>
                                            <p:cond delay="1668"/>
                                          </p:stCondLst>
                                        </p:cTn>
                                        <p:tgtEl>
                                          <p:spTgt spid="88"/>
                                        </p:tgtEl>
                                      </p:cBhvr>
                                      <p:to x="100000" y="100000"/>
                                    </p:animScale>
                                    <p:animScale>
                                      <p:cBhvr>
                                        <p:cTn id="109" dur="26">
                                          <p:stCondLst>
                                            <p:cond delay="1808"/>
                                          </p:stCondLst>
                                        </p:cTn>
                                        <p:tgtEl>
                                          <p:spTgt spid="88"/>
                                        </p:tgtEl>
                                      </p:cBhvr>
                                      <p:to x="100000" y="95000"/>
                                    </p:animScale>
                                    <p:animScale>
                                      <p:cBhvr>
                                        <p:cTn id="110" dur="166" decel="50000">
                                          <p:stCondLst>
                                            <p:cond delay="1834"/>
                                          </p:stCondLst>
                                        </p:cTn>
                                        <p:tgtEl>
                                          <p:spTgt spid="88"/>
                                        </p:tgtEl>
                                      </p:cBhvr>
                                      <p:to x="100000" y="100000"/>
                                    </p:animScale>
                                  </p:childTnLst>
                                </p:cTn>
                              </p:par>
                              <p:par>
                                <p:cTn id="111" presetID="26" presetClass="entr" presetSubtype="0" fill="hold" grpId="0" nodeType="withEffect">
                                  <p:stCondLst>
                                    <p:cond delay="0"/>
                                  </p:stCondLst>
                                  <p:childTnLst>
                                    <p:set>
                                      <p:cBhvr>
                                        <p:cTn id="112" dur="1" fill="hold">
                                          <p:stCondLst>
                                            <p:cond delay="0"/>
                                          </p:stCondLst>
                                        </p:cTn>
                                        <p:tgtEl>
                                          <p:spTgt spid="102"/>
                                        </p:tgtEl>
                                        <p:attrNameLst>
                                          <p:attrName>style.visibility</p:attrName>
                                        </p:attrNameLst>
                                      </p:cBhvr>
                                      <p:to>
                                        <p:strVal val="visible"/>
                                      </p:to>
                                    </p:set>
                                    <p:animEffect transition="in" filter="wipe(down)">
                                      <p:cBhvr>
                                        <p:cTn id="113" dur="580">
                                          <p:stCondLst>
                                            <p:cond delay="0"/>
                                          </p:stCondLst>
                                        </p:cTn>
                                        <p:tgtEl>
                                          <p:spTgt spid="102"/>
                                        </p:tgtEl>
                                      </p:cBhvr>
                                    </p:animEffect>
                                    <p:anim calcmode="lin" valueType="num">
                                      <p:cBhvr>
                                        <p:cTn id="114" dur="1822" tmFilter="0,0; 0.14,0.36; 0.43,0.73; 0.71,0.91; 1.0,1.0">
                                          <p:stCondLst>
                                            <p:cond delay="0"/>
                                          </p:stCondLst>
                                        </p:cTn>
                                        <p:tgtEl>
                                          <p:spTgt spid="102"/>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102"/>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102"/>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102"/>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102"/>
                                        </p:tgtEl>
                                        <p:attrNameLst>
                                          <p:attrName>ppt_y</p:attrName>
                                        </p:attrNameLst>
                                      </p:cBhvr>
                                      <p:tavLst>
                                        <p:tav tm="0" fmla="#ppt_y-sin(pi*$)/81">
                                          <p:val>
                                            <p:fltVal val="0"/>
                                          </p:val>
                                        </p:tav>
                                        <p:tav tm="100000">
                                          <p:val>
                                            <p:fltVal val="1"/>
                                          </p:val>
                                        </p:tav>
                                      </p:tavLst>
                                    </p:anim>
                                    <p:animScale>
                                      <p:cBhvr>
                                        <p:cTn id="119" dur="26">
                                          <p:stCondLst>
                                            <p:cond delay="650"/>
                                          </p:stCondLst>
                                        </p:cTn>
                                        <p:tgtEl>
                                          <p:spTgt spid="102"/>
                                        </p:tgtEl>
                                      </p:cBhvr>
                                      <p:to x="100000" y="60000"/>
                                    </p:animScale>
                                    <p:animScale>
                                      <p:cBhvr>
                                        <p:cTn id="120" dur="166" decel="50000">
                                          <p:stCondLst>
                                            <p:cond delay="676"/>
                                          </p:stCondLst>
                                        </p:cTn>
                                        <p:tgtEl>
                                          <p:spTgt spid="102"/>
                                        </p:tgtEl>
                                      </p:cBhvr>
                                      <p:to x="100000" y="100000"/>
                                    </p:animScale>
                                    <p:animScale>
                                      <p:cBhvr>
                                        <p:cTn id="121" dur="26">
                                          <p:stCondLst>
                                            <p:cond delay="1312"/>
                                          </p:stCondLst>
                                        </p:cTn>
                                        <p:tgtEl>
                                          <p:spTgt spid="102"/>
                                        </p:tgtEl>
                                      </p:cBhvr>
                                      <p:to x="100000" y="80000"/>
                                    </p:animScale>
                                    <p:animScale>
                                      <p:cBhvr>
                                        <p:cTn id="122" dur="166" decel="50000">
                                          <p:stCondLst>
                                            <p:cond delay="1338"/>
                                          </p:stCondLst>
                                        </p:cTn>
                                        <p:tgtEl>
                                          <p:spTgt spid="102"/>
                                        </p:tgtEl>
                                      </p:cBhvr>
                                      <p:to x="100000" y="100000"/>
                                    </p:animScale>
                                    <p:animScale>
                                      <p:cBhvr>
                                        <p:cTn id="123" dur="26">
                                          <p:stCondLst>
                                            <p:cond delay="1642"/>
                                          </p:stCondLst>
                                        </p:cTn>
                                        <p:tgtEl>
                                          <p:spTgt spid="102"/>
                                        </p:tgtEl>
                                      </p:cBhvr>
                                      <p:to x="100000" y="90000"/>
                                    </p:animScale>
                                    <p:animScale>
                                      <p:cBhvr>
                                        <p:cTn id="124" dur="166" decel="50000">
                                          <p:stCondLst>
                                            <p:cond delay="1668"/>
                                          </p:stCondLst>
                                        </p:cTn>
                                        <p:tgtEl>
                                          <p:spTgt spid="102"/>
                                        </p:tgtEl>
                                      </p:cBhvr>
                                      <p:to x="100000" y="100000"/>
                                    </p:animScale>
                                    <p:animScale>
                                      <p:cBhvr>
                                        <p:cTn id="125" dur="26">
                                          <p:stCondLst>
                                            <p:cond delay="1808"/>
                                          </p:stCondLst>
                                        </p:cTn>
                                        <p:tgtEl>
                                          <p:spTgt spid="102"/>
                                        </p:tgtEl>
                                      </p:cBhvr>
                                      <p:to x="100000" y="95000"/>
                                    </p:animScale>
                                    <p:animScale>
                                      <p:cBhvr>
                                        <p:cTn id="126" dur="166" decel="50000">
                                          <p:stCondLst>
                                            <p:cond delay="1834"/>
                                          </p:stCondLst>
                                        </p:cTn>
                                        <p:tgtEl>
                                          <p:spTgt spid="102"/>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0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grpId="0" nodeType="clickEffect">
                                  <p:stCondLst>
                                    <p:cond delay="0"/>
                                  </p:stCondLst>
                                  <p:childTnLst>
                                    <p:set>
                                      <p:cBhvr>
                                        <p:cTn id="134" dur="1" fill="hold">
                                          <p:stCondLst>
                                            <p:cond delay="0"/>
                                          </p:stCondLst>
                                        </p:cTn>
                                        <p:tgtEl>
                                          <p:spTgt spid="56"/>
                                        </p:tgtEl>
                                        <p:attrNameLst>
                                          <p:attrName>style.visibility</p:attrName>
                                        </p:attrNameLst>
                                      </p:cBhvr>
                                      <p:to>
                                        <p:strVal val="visible"/>
                                      </p:to>
                                    </p:set>
                                    <p:animEffect transition="in" filter="barn(inVertical)">
                                      <p:cBhvr>
                                        <p:cTn id="13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41" grpId="0"/>
      <p:bldP spid="51" grpId="0"/>
      <p:bldP spid="49" grpId="0"/>
      <p:bldP spid="107" grpId="0"/>
      <p:bldP spid="108" grpId="0"/>
      <p:bldP spid="110" grpId="0"/>
      <p:bldP spid="67" grpId="0" animBg="1"/>
      <p:bldP spid="68" grpId="0"/>
      <p:bldP spid="95" grpId="0"/>
      <p:bldP spid="101" grpId="0"/>
      <p:bldP spid="102" grpId="0"/>
      <p:bldP spid="111" grpId="0"/>
      <p:bldP spid="5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1400" y="769257"/>
            <a:ext cx="10515600" cy="3744686"/>
          </a:xfrm>
        </p:spPr>
        <p:txBody>
          <a:bodyPr>
            <a:normAutofit fontScale="90000"/>
          </a:bodyPr>
          <a:lstStyle/>
          <a:p>
            <a:r>
              <a:rPr lang="fr-FR" dirty="0"/>
              <a:t>Notation,</a:t>
            </a:r>
            <a:br>
              <a:rPr lang="fr-FR" dirty="0"/>
            </a:br>
            <a:r>
              <a:rPr lang="fr-FR" dirty="0"/>
              <a:t>Représentation,</a:t>
            </a:r>
            <a:br>
              <a:rPr lang="fr-FR" dirty="0"/>
            </a:br>
            <a:r>
              <a:rPr lang="fr-FR" dirty="0"/>
              <a:t>Manipulation pratique d’un torseur…</a:t>
            </a:r>
            <a:br>
              <a:rPr lang="fr-FR" dirty="0"/>
            </a:br>
            <a:br>
              <a:rPr lang="fr-FR" dirty="0"/>
            </a:br>
            <a:r>
              <a:rPr lang="fr-FR" b="1" dirty="0"/>
              <a:t>LES ELEMENTS DE REDUCTION D’UN TORSEUR</a:t>
            </a:r>
            <a:br>
              <a:rPr lang="fr-FR" dirty="0"/>
            </a:br>
            <a:br>
              <a:rPr lang="fr-FR" dirty="0"/>
            </a:br>
            <a:endParaRPr lang="fr-FR" dirty="0"/>
          </a:p>
        </p:txBody>
      </p:sp>
      <p:sp>
        <p:nvSpPr>
          <p:cNvPr id="5" name="Espace réservé du numéro de diapositive 4">
            <a:extLst>
              <a:ext uri="{FF2B5EF4-FFF2-40B4-BE49-F238E27FC236}">
                <a16:creationId xmlns:a16="http://schemas.microsoft.com/office/drawing/2014/main" id="{16733E46-7FCB-497A-A3CD-4A03F825222F}"/>
              </a:ext>
            </a:extLst>
          </p:cNvPr>
          <p:cNvSpPr>
            <a:spLocks noGrp="1"/>
          </p:cNvSpPr>
          <p:nvPr>
            <p:ph type="sldNum" sz="quarter" idx="12"/>
          </p:nvPr>
        </p:nvSpPr>
        <p:spPr/>
        <p:txBody>
          <a:bodyPr/>
          <a:lstStyle/>
          <a:p>
            <a:fld id="{DF67547A-2FB4-485E-9105-69E331CB21F3}" type="slidenum">
              <a:rPr lang="fr-FR" smtClean="0"/>
              <a:t>28</a:t>
            </a:fld>
            <a:endParaRPr lang="fr-FR"/>
          </a:p>
        </p:txBody>
      </p:sp>
    </p:spTree>
    <p:extLst>
      <p:ext uri="{BB962C8B-B14F-4D97-AF65-F5344CB8AC3E}">
        <p14:creationId xmlns:p14="http://schemas.microsoft.com/office/powerpoint/2010/main" val="1738212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841829"/>
          </a:xfrm>
        </p:spPr>
        <p:txBody>
          <a:bodyPr/>
          <a:lstStyle/>
          <a:p>
            <a:r>
              <a:rPr lang="fr-FR" dirty="0"/>
              <a:t>Problème posé</a:t>
            </a:r>
          </a:p>
        </p:txBody>
      </p:sp>
      <p:sp>
        <p:nvSpPr>
          <p:cNvPr id="3" name="Espace réservé du contenu 2"/>
          <p:cNvSpPr>
            <a:spLocks noGrp="1"/>
          </p:cNvSpPr>
          <p:nvPr>
            <p:ph idx="1"/>
          </p:nvPr>
        </p:nvSpPr>
        <p:spPr>
          <a:xfrm>
            <a:off x="722086" y="1012825"/>
            <a:ext cx="10515600" cy="4351338"/>
          </a:xfrm>
        </p:spPr>
        <p:txBody>
          <a:bodyPr/>
          <a:lstStyle/>
          <a:p>
            <a:r>
              <a:rPr lang="fr-FR" dirty="0"/>
              <a:t> Nous savons maintenant ce qu’est un torseur</a:t>
            </a:r>
          </a:p>
          <a:p>
            <a:pPr marL="0" indent="0">
              <a:buNone/>
            </a:pPr>
            <a:r>
              <a:rPr lang="fr-FR" dirty="0"/>
              <a:t>Mais…</a:t>
            </a:r>
          </a:p>
          <a:p>
            <a:pPr marL="0" indent="0">
              <a:buNone/>
            </a:pPr>
            <a:endParaRPr lang="fr-FR" dirty="0"/>
          </a:p>
          <a:p>
            <a:pPr marL="0" indent="0">
              <a:buNone/>
            </a:pPr>
            <a:r>
              <a:rPr lang="fr-FR" dirty="0"/>
              <a:t>Comment le manipuler mathématiquement ?</a:t>
            </a:r>
          </a:p>
          <a:p>
            <a:pPr marL="0" indent="0">
              <a:buNone/>
            </a:pPr>
            <a:r>
              <a:rPr lang="fr-FR" dirty="0"/>
              <a:t>Qu’est ce qui différencie de manière pragmatique un torseur </a:t>
            </a:r>
            <a:r>
              <a:rPr lang="fr-FR" b="1" dirty="0">
                <a:effectLst>
                  <a:outerShdw blurRad="38100" dist="38100" dir="2700000" algn="tl">
                    <a:srgbClr val="000000">
                      <a:alpha val="43137"/>
                    </a:srgbClr>
                  </a:outerShdw>
                </a:effectLst>
              </a:rPr>
              <a:t>{T1} </a:t>
            </a:r>
            <a:r>
              <a:rPr lang="fr-FR" dirty="0"/>
              <a:t>d’un autre torseur </a:t>
            </a:r>
            <a:r>
              <a:rPr lang="fr-FR" b="1" dirty="0">
                <a:effectLst>
                  <a:outerShdw blurRad="38100" dist="38100" dir="2700000" algn="tl">
                    <a:srgbClr val="000000">
                      <a:alpha val="43137"/>
                    </a:srgbClr>
                  </a:outerShdw>
                </a:effectLst>
              </a:rPr>
              <a:t>{T2} </a:t>
            </a:r>
            <a:r>
              <a:rPr lang="fr-FR" dirty="0"/>
              <a:t>?</a:t>
            </a:r>
          </a:p>
          <a:p>
            <a:pPr marL="0" indent="0">
              <a:buNone/>
            </a:pPr>
            <a:endParaRPr lang="fr-FR" dirty="0"/>
          </a:p>
          <a:p>
            <a:pPr marL="0" indent="0">
              <a:buNone/>
            </a:pPr>
            <a:r>
              <a:rPr lang="fr-FR" dirty="0"/>
              <a:t>Réponse : vous l’avez entrevu précédemment !..</a:t>
            </a:r>
          </a:p>
          <a:p>
            <a:pPr marL="0" indent="0">
              <a:buNone/>
            </a:pPr>
            <a:endParaRPr lang="fr-FR" dirty="0"/>
          </a:p>
          <a:p>
            <a:pPr marL="0" indent="0">
              <a:buNone/>
            </a:pPr>
            <a:endParaRPr lang="fr-FR" dirty="0"/>
          </a:p>
        </p:txBody>
      </p:sp>
      <p:sp>
        <p:nvSpPr>
          <p:cNvPr id="5" name="Espace réservé du numéro de diapositive 4">
            <a:extLst>
              <a:ext uri="{FF2B5EF4-FFF2-40B4-BE49-F238E27FC236}">
                <a16:creationId xmlns:a16="http://schemas.microsoft.com/office/drawing/2014/main" id="{32D8F3E1-86B4-43B3-979B-B2F60DDD8A41}"/>
              </a:ext>
            </a:extLst>
          </p:cNvPr>
          <p:cNvSpPr>
            <a:spLocks noGrp="1"/>
          </p:cNvSpPr>
          <p:nvPr>
            <p:ph type="sldNum" sz="quarter" idx="12"/>
          </p:nvPr>
        </p:nvSpPr>
        <p:spPr/>
        <p:txBody>
          <a:bodyPr/>
          <a:lstStyle/>
          <a:p>
            <a:fld id="{DF67547A-2FB4-485E-9105-69E331CB21F3}" type="slidenum">
              <a:rPr lang="fr-FR" smtClean="0"/>
              <a:t>29</a:t>
            </a:fld>
            <a:endParaRPr lang="fr-FR"/>
          </a:p>
        </p:txBody>
      </p:sp>
    </p:spTree>
    <p:extLst>
      <p:ext uri="{BB962C8B-B14F-4D97-AF65-F5344CB8AC3E}">
        <p14:creationId xmlns:p14="http://schemas.microsoft.com/office/powerpoint/2010/main" val="3403132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rot="8899826">
            <a:off x="6693737" y="4753519"/>
            <a:ext cx="1742025" cy="1751961"/>
          </a:xfrm>
          <a:prstGeom prst="rect">
            <a:avLst/>
          </a:prstGeom>
        </p:spPr>
      </p:pic>
      <p:sp>
        <p:nvSpPr>
          <p:cNvPr id="2" name="Titre 1"/>
          <p:cNvSpPr>
            <a:spLocks noGrp="1"/>
          </p:cNvSpPr>
          <p:nvPr>
            <p:ph type="title"/>
          </p:nvPr>
        </p:nvSpPr>
        <p:spPr>
          <a:xfrm>
            <a:off x="218239" y="150390"/>
            <a:ext cx="6701176" cy="725121"/>
          </a:xfrm>
        </p:spPr>
        <p:txBody>
          <a:bodyPr/>
          <a:lstStyle/>
          <a:p>
            <a:r>
              <a:rPr lang="fr-FR" dirty="0"/>
              <a:t>Rappel : produit vectoriel</a:t>
            </a:r>
          </a:p>
        </p:txBody>
      </p:sp>
      <p:cxnSp>
        <p:nvCxnSpPr>
          <p:cNvPr id="8" name="Connecteur droit avec flèche 7">
            <a:extLst>
              <a:ext uri="{FF2B5EF4-FFF2-40B4-BE49-F238E27FC236}">
                <a16:creationId xmlns:a16="http://schemas.microsoft.com/office/drawing/2014/main" id="{1BA2558C-4828-4CAB-A92F-C1595590C922}"/>
              </a:ext>
            </a:extLst>
          </p:cNvPr>
          <p:cNvCxnSpPr>
            <a:cxnSpLocks/>
          </p:cNvCxnSpPr>
          <p:nvPr/>
        </p:nvCxnSpPr>
        <p:spPr>
          <a:xfrm flipH="1" flipV="1">
            <a:off x="4942024" y="1424826"/>
            <a:ext cx="1803795" cy="288547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096ACC8F-A0C2-4C71-9975-4118FAD8EB03}"/>
              </a:ext>
            </a:extLst>
          </p:cNvPr>
          <p:cNvGrpSpPr/>
          <p:nvPr/>
        </p:nvGrpSpPr>
        <p:grpSpPr>
          <a:xfrm>
            <a:off x="6745818" y="3646010"/>
            <a:ext cx="1637864" cy="820547"/>
            <a:chOff x="5597581" y="3429000"/>
            <a:chExt cx="1637864" cy="820547"/>
          </a:xfrm>
        </p:grpSpPr>
        <p:cxnSp>
          <p:nvCxnSpPr>
            <p:cNvPr id="6" name="Connecteur droit avec flèche 5">
              <a:extLst>
                <a:ext uri="{FF2B5EF4-FFF2-40B4-BE49-F238E27FC236}">
                  <a16:creationId xmlns:a16="http://schemas.microsoft.com/office/drawing/2014/main" id="{4ABE0D89-3264-4D6A-96F8-E6FCED4FF5BE}"/>
                </a:ext>
              </a:extLst>
            </p:cNvPr>
            <p:cNvCxnSpPr>
              <a:cxnSpLocks/>
            </p:cNvCxnSpPr>
            <p:nvPr/>
          </p:nvCxnSpPr>
          <p:spPr>
            <a:xfrm flipV="1">
              <a:off x="5597581" y="3429000"/>
              <a:ext cx="1637864" cy="664287"/>
            </a:xfrm>
            <a:prstGeom prst="straightConnector1">
              <a:avLst/>
            </a:prstGeom>
            <a:ln w="285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0D33066B-B5F3-4B26-AC20-25F47EF57558}"/>
                    </a:ext>
                  </a:extLst>
                </p:cNvPr>
                <p:cNvSpPr txBox="1"/>
                <p:nvPr/>
              </p:nvSpPr>
              <p:spPr>
                <a:xfrm>
                  <a:off x="6379410" y="3604883"/>
                  <a:ext cx="856035" cy="644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3200" b="1" i="1" smtClean="0">
                                <a:solidFill>
                                  <a:srgbClr val="FF0000"/>
                                </a:solidFill>
                                <a:latin typeface="Cambria Math" panose="02040503050406030204" pitchFamily="18" charset="0"/>
                              </a:rPr>
                            </m:ctrlPr>
                          </m:accPr>
                          <m:e>
                            <m:r>
                              <a:rPr lang="fr-FR" sz="3200" b="1" i="1" smtClean="0">
                                <a:solidFill>
                                  <a:srgbClr val="FF0000"/>
                                </a:solidFill>
                                <a:latin typeface="Cambria Math" panose="02040503050406030204" pitchFamily="18" charset="0"/>
                              </a:rPr>
                              <m:t>𝑼</m:t>
                            </m:r>
                          </m:e>
                        </m:acc>
                      </m:oMath>
                    </m:oMathPara>
                  </a14:m>
                  <a:endParaRPr lang="fr-FR" sz="3200" b="1" dirty="0">
                    <a:solidFill>
                      <a:srgbClr val="FF0000"/>
                    </a:solidFill>
                  </a:endParaRPr>
                </a:p>
              </p:txBody>
            </p:sp>
          </mc:Choice>
          <mc:Fallback xmlns="">
            <p:sp>
              <p:nvSpPr>
                <p:cNvPr id="12" name="ZoneTexte 11">
                  <a:extLst>
                    <a:ext uri="{FF2B5EF4-FFF2-40B4-BE49-F238E27FC236}">
                      <a16:creationId xmlns:a16="http://schemas.microsoft.com/office/drawing/2014/main" id="{0D33066B-B5F3-4B26-AC20-25F47EF57558}"/>
                    </a:ext>
                  </a:extLst>
                </p:cNvPr>
                <p:cNvSpPr txBox="1">
                  <a:spLocks noRot="1" noChangeAspect="1" noMove="1" noResize="1" noEditPoints="1" noAdjustHandles="1" noChangeArrowheads="1" noChangeShapeType="1" noTextEdit="1"/>
                </p:cNvSpPr>
                <p:nvPr/>
              </p:nvSpPr>
              <p:spPr>
                <a:xfrm>
                  <a:off x="6379410" y="3604883"/>
                  <a:ext cx="856035" cy="644664"/>
                </a:xfrm>
                <a:prstGeom prst="rect">
                  <a:avLst/>
                </a:prstGeom>
                <a:blipFill>
                  <a:blip r:embed="rId3"/>
                  <a:stretch>
                    <a:fillRect/>
                  </a:stretch>
                </a:blipFill>
              </p:spPr>
              <p:txBody>
                <a:bodyPr/>
                <a:lstStyle/>
                <a:p>
                  <a:r>
                    <a:rPr lang="fr-FR">
                      <a:noFill/>
                    </a:rPr>
                    <a:t> </a:t>
                  </a:r>
                </a:p>
              </p:txBody>
            </p:sp>
          </mc:Fallback>
        </mc:AlternateContent>
      </p:grpSp>
      <p:grpSp>
        <p:nvGrpSpPr>
          <p:cNvPr id="35" name="Groupe 34">
            <a:extLst>
              <a:ext uri="{FF2B5EF4-FFF2-40B4-BE49-F238E27FC236}">
                <a16:creationId xmlns:a16="http://schemas.microsoft.com/office/drawing/2014/main" id="{FE605AED-8B55-4D4A-862E-DFD6A3B4D1F2}"/>
              </a:ext>
            </a:extLst>
          </p:cNvPr>
          <p:cNvGrpSpPr/>
          <p:nvPr/>
        </p:nvGrpSpPr>
        <p:grpSpPr>
          <a:xfrm>
            <a:off x="6776639" y="2261689"/>
            <a:ext cx="1635369" cy="2048608"/>
            <a:chOff x="5600076" y="2044679"/>
            <a:chExt cx="1635369" cy="2048608"/>
          </a:xfrm>
        </p:grpSpPr>
        <p:cxnSp>
          <p:nvCxnSpPr>
            <p:cNvPr id="5" name="Connecteur droit avec flèche 4">
              <a:extLst>
                <a:ext uri="{FF2B5EF4-FFF2-40B4-BE49-F238E27FC236}">
                  <a16:creationId xmlns:a16="http://schemas.microsoft.com/office/drawing/2014/main" id="{8B32E607-79D6-4D63-AFD8-25789FA9C7B0}"/>
                </a:ext>
              </a:extLst>
            </p:cNvPr>
            <p:cNvCxnSpPr/>
            <p:nvPr/>
          </p:nvCxnSpPr>
          <p:spPr>
            <a:xfrm flipV="1">
              <a:off x="5600076" y="2044679"/>
              <a:ext cx="1635369" cy="2048608"/>
            </a:xfrm>
            <a:prstGeom prst="straightConnector1">
              <a:avLst/>
            </a:prstGeom>
            <a:ln w="28575">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E4605847-A49A-4B00-90F2-0F86F8B501A4}"/>
                    </a:ext>
                  </a:extLst>
                </p:cNvPr>
                <p:cNvSpPr txBox="1"/>
                <p:nvPr/>
              </p:nvSpPr>
              <p:spPr>
                <a:xfrm>
                  <a:off x="5988495" y="2126963"/>
                  <a:ext cx="856035" cy="644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3200" b="1" i="1" smtClean="0">
                                <a:solidFill>
                                  <a:schemeClr val="accent5">
                                    <a:lumMod val="75000"/>
                                  </a:schemeClr>
                                </a:solidFill>
                                <a:latin typeface="Cambria Math" panose="02040503050406030204" pitchFamily="18" charset="0"/>
                              </a:rPr>
                            </m:ctrlPr>
                          </m:accPr>
                          <m:e>
                            <m:r>
                              <a:rPr lang="fr-FR" sz="3200" b="1" i="1" smtClean="0">
                                <a:solidFill>
                                  <a:schemeClr val="accent5">
                                    <a:lumMod val="75000"/>
                                  </a:schemeClr>
                                </a:solidFill>
                                <a:latin typeface="Cambria Math" panose="02040503050406030204" pitchFamily="18" charset="0"/>
                              </a:rPr>
                              <m:t>𝑽</m:t>
                            </m:r>
                          </m:e>
                        </m:acc>
                      </m:oMath>
                    </m:oMathPara>
                  </a14:m>
                  <a:endParaRPr lang="fr-FR" sz="3200" b="1" dirty="0">
                    <a:solidFill>
                      <a:schemeClr val="accent5">
                        <a:lumMod val="75000"/>
                      </a:schemeClr>
                    </a:solidFill>
                  </a:endParaRPr>
                </a:p>
              </p:txBody>
            </p:sp>
          </mc:Choice>
          <mc:Fallback xmlns="">
            <p:sp>
              <p:nvSpPr>
                <p:cNvPr id="13" name="ZoneTexte 12">
                  <a:extLst>
                    <a:ext uri="{FF2B5EF4-FFF2-40B4-BE49-F238E27FC236}">
                      <a16:creationId xmlns:a16="http://schemas.microsoft.com/office/drawing/2014/main" id="{E4605847-A49A-4B00-90F2-0F86F8B501A4}"/>
                    </a:ext>
                  </a:extLst>
                </p:cNvPr>
                <p:cNvSpPr txBox="1">
                  <a:spLocks noRot="1" noChangeAspect="1" noMove="1" noResize="1" noEditPoints="1" noAdjustHandles="1" noChangeArrowheads="1" noChangeShapeType="1" noTextEdit="1"/>
                </p:cNvSpPr>
                <p:nvPr/>
              </p:nvSpPr>
              <p:spPr>
                <a:xfrm>
                  <a:off x="5988495" y="2126963"/>
                  <a:ext cx="856035" cy="644664"/>
                </a:xfrm>
                <a:prstGeom prst="rect">
                  <a:avLst/>
                </a:prstGeom>
                <a:blipFill>
                  <a:blip r:embed="rId4"/>
                  <a:stretch>
                    <a:fillRect/>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6FEED2E8-16F4-4521-9620-08BCF2DEC8FA}"/>
                  </a:ext>
                </a:extLst>
              </p:cNvPr>
              <p:cNvSpPr txBox="1"/>
              <p:nvPr/>
            </p:nvSpPr>
            <p:spPr>
              <a:xfrm>
                <a:off x="3802733" y="1736655"/>
                <a:ext cx="1496752" cy="644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3200" b="1" i="1" smtClean="0">
                              <a:solidFill>
                                <a:schemeClr val="tx1"/>
                              </a:solidFill>
                              <a:latin typeface="Cambria Math" panose="02040503050406030204" pitchFamily="18" charset="0"/>
                            </a:rPr>
                          </m:ctrlPr>
                        </m:accPr>
                        <m:e>
                          <m:r>
                            <a:rPr lang="fr-FR" sz="3200" b="1" i="1" smtClean="0">
                              <a:solidFill>
                                <a:schemeClr val="tx1"/>
                              </a:solidFill>
                              <a:latin typeface="Cambria Math" panose="02040503050406030204" pitchFamily="18" charset="0"/>
                            </a:rPr>
                            <m:t>𝑼</m:t>
                          </m:r>
                        </m:e>
                      </m:acc>
                      <m:r>
                        <a:rPr lang="fr-FR" sz="3200" b="1" i="1" smtClean="0">
                          <a:solidFill>
                            <a:schemeClr val="tx1"/>
                          </a:solidFill>
                          <a:latin typeface="Cambria Math" panose="02040503050406030204" pitchFamily="18" charset="0"/>
                          <a:ea typeface="Cambria Math" panose="02040503050406030204" pitchFamily="18" charset="0"/>
                        </a:rPr>
                        <m:t>∧</m:t>
                      </m:r>
                      <m:acc>
                        <m:accPr>
                          <m:chr m:val="⃗"/>
                          <m:ctrlPr>
                            <a:rPr lang="fr-FR" sz="3200" b="1" i="1">
                              <a:solidFill>
                                <a:schemeClr val="tx1"/>
                              </a:solidFill>
                              <a:latin typeface="Cambria Math" panose="02040503050406030204" pitchFamily="18" charset="0"/>
                            </a:rPr>
                          </m:ctrlPr>
                        </m:accPr>
                        <m:e>
                          <m:r>
                            <a:rPr lang="fr-FR" sz="3200" b="1" i="1" smtClean="0">
                              <a:solidFill>
                                <a:schemeClr val="tx1"/>
                              </a:solidFill>
                              <a:latin typeface="Cambria Math" panose="02040503050406030204" pitchFamily="18" charset="0"/>
                            </a:rPr>
                            <m:t>𝑽</m:t>
                          </m:r>
                        </m:e>
                      </m:acc>
                    </m:oMath>
                  </m:oMathPara>
                </a14:m>
                <a:endParaRPr lang="fr-FR" sz="3200" b="1" dirty="0">
                  <a:solidFill>
                    <a:schemeClr val="tx1"/>
                  </a:solidFill>
                </a:endParaRPr>
              </a:p>
            </p:txBody>
          </p:sp>
        </mc:Choice>
        <mc:Fallback xmlns="">
          <p:sp>
            <p:nvSpPr>
              <p:cNvPr id="14" name="ZoneTexte 13">
                <a:extLst>
                  <a:ext uri="{FF2B5EF4-FFF2-40B4-BE49-F238E27FC236}">
                    <a16:creationId xmlns:a16="http://schemas.microsoft.com/office/drawing/2014/main" xmlns:a14="http://schemas.microsoft.com/office/drawing/2010/main" xmlns="" id="{6FEED2E8-16F4-4521-9620-08BCF2DEC8FA}"/>
                  </a:ext>
                </a:extLst>
              </p:cNvPr>
              <p:cNvSpPr txBox="1">
                <a:spLocks noRot="1" noChangeAspect="1" noMove="1" noResize="1" noEditPoints="1" noAdjustHandles="1" noChangeArrowheads="1" noChangeShapeType="1" noTextEdit="1"/>
              </p:cNvSpPr>
              <p:nvPr/>
            </p:nvSpPr>
            <p:spPr>
              <a:xfrm>
                <a:off x="3802733" y="1736655"/>
                <a:ext cx="1496752" cy="644664"/>
              </a:xfrm>
              <a:prstGeom prst="rect">
                <a:avLst/>
              </a:prstGeom>
              <a:blipFill rotWithShape="0">
                <a:blip r:embed="rId5"/>
                <a:stretch>
                  <a:fillRect/>
                </a:stretch>
              </a:blipFill>
            </p:spPr>
            <p:txBody>
              <a:bodyPr/>
              <a:lstStyle/>
              <a:p>
                <a:r>
                  <a:rPr lang="fr-FR">
                    <a:noFill/>
                  </a:rPr>
                  <a:t> </a:t>
                </a:r>
              </a:p>
            </p:txBody>
          </p:sp>
        </mc:Fallback>
      </mc:AlternateContent>
      <p:grpSp>
        <p:nvGrpSpPr>
          <p:cNvPr id="20" name="Groupe 19">
            <a:extLst>
              <a:ext uri="{FF2B5EF4-FFF2-40B4-BE49-F238E27FC236}">
                <a16:creationId xmlns:a16="http://schemas.microsoft.com/office/drawing/2014/main" id="{28862509-25E1-443F-ACA3-6D4ED56C7E52}"/>
              </a:ext>
            </a:extLst>
          </p:cNvPr>
          <p:cNvGrpSpPr/>
          <p:nvPr/>
        </p:nvGrpSpPr>
        <p:grpSpPr>
          <a:xfrm>
            <a:off x="6568947" y="3751114"/>
            <a:ext cx="383627" cy="281152"/>
            <a:chOff x="5420710" y="3534104"/>
            <a:chExt cx="383627" cy="281152"/>
          </a:xfrm>
        </p:grpSpPr>
        <p:cxnSp>
          <p:nvCxnSpPr>
            <p:cNvPr id="17" name="Connecteur droit 16">
              <a:extLst>
                <a:ext uri="{FF2B5EF4-FFF2-40B4-BE49-F238E27FC236}">
                  <a16:creationId xmlns:a16="http://schemas.microsoft.com/office/drawing/2014/main" id="{24B9D5CB-DC18-4553-B87F-AB1117969472}"/>
                </a:ext>
              </a:extLst>
            </p:cNvPr>
            <p:cNvCxnSpPr/>
            <p:nvPr/>
          </p:nvCxnSpPr>
          <p:spPr>
            <a:xfrm flipH="1" flipV="1">
              <a:off x="5633544" y="3534104"/>
              <a:ext cx="170793" cy="2811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9AD9C1C2-0A3A-4822-8516-9EE25486F8BB}"/>
                </a:ext>
              </a:extLst>
            </p:cNvPr>
            <p:cNvCxnSpPr/>
            <p:nvPr/>
          </p:nvCxnSpPr>
          <p:spPr>
            <a:xfrm flipH="1">
              <a:off x="5420710" y="3534104"/>
              <a:ext cx="212834" cy="25750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3" name="Groupe 32">
            <a:extLst>
              <a:ext uri="{FF2B5EF4-FFF2-40B4-BE49-F238E27FC236}">
                <a16:creationId xmlns:a16="http://schemas.microsoft.com/office/drawing/2014/main" id="{46F1360E-E973-4495-A0E2-59BCD71BAF4E}"/>
              </a:ext>
            </a:extLst>
          </p:cNvPr>
          <p:cNvGrpSpPr/>
          <p:nvPr/>
        </p:nvGrpSpPr>
        <p:grpSpPr>
          <a:xfrm>
            <a:off x="6582707" y="3866399"/>
            <a:ext cx="554025" cy="277826"/>
            <a:chOff x="5434470" y="3649389"/>
            <a:chExt cx="554025" cy="277826"/>
          </a:xfrm>
        </p:grpSpPr>
        <p:cxnSp>
          <p:nvCxnSpPr>
            <p:cNvPr id="22" name="Connecteur droit 21">
              <a:extLst>
                <a:ext uri="{FF2B5EF4-FFF2-40B4-BE49-F238E27FC236}">
                  <a16:creationId xmlns:a16="http://schemas.microsoft.com/office/drawing/2014/main" id="{76475D7D-05C4-4EF4-8AB2-F782C2ABEB94}"/>
                </a:ext>
              </a:extLst>
            </p:cNvPr>
            <p:cNvCxnSpPr>
              <a:cxnSpLocks/>
            </p:cNvCxnSpPr>
            <p:nvPr/>
          </p:nvCxnSpPr>
          <p:spPr>
            <a:xfrm flipH="1" flipV="1">
              <a:off x="5830740" y="3649390"/>
              <a:ext cx="157755" cy="277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D33CFC28-0AFE-4B89-8BC8-30E944B1A5D9}"/>
                </a:ext>
              </a:extLst>
            </p:cNvPr>
            <p:cNvCxnSpPr>
              <a:cxnSpLocks/>
            </p:cNvCxnSpPr>
            <p:nvPr/>
          </p:nvCxnSpPr>
          <p:spPr>
            <a:xfrm flipH="1">
              <a:off x="5434470" y="3649389"/>
              <a:ext cx="398150" cy="1626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Forme libre : forme 28">
            <a:extLst>
              <a:ext uri="{FF2B5EF4-FFF2-40B4-BE49-F238E27FC236}">
                <a16:creationId xmlns:a16="http://schemas.microsoft.com/office/drawing/2014/main" id="{A7C87DB4-9A94-48DF-BE2B-A0A6522874F1}"/>
              </a:ext>
            </a:extLst>
          </p:cNvPr>
          <p:cNvSpPr/>
          <p:nvPr/>
        </p:nvSpPr>
        <p:spPr>
          <a:xfrm>
            <a:off x="4505773" y="2988637"/>
            <a:ext cx="1131062" cy="1051086"/>
          </a:xfrm>
          <a:custGeom>
            <a:avLst/>
            <a:gdLst>
              <a:gd name="connsiteX0" fmla="*/ 2639028 w 2639028"/>
              <a:gd name="connsiteY0" fmla="*/ 0 h 1051086"/>
              <a:gd name="connsiteX1" fmla="*/ 1713053 w 2639028"/>
              <a:gd name="connsiteY1" fmla="*/ 914400 h 1051086"/>
              <a:gd name="connsiteX2" fmla="*/ 0 w 2639028"/>
              <a:gd name="connsiteY2" fmla="*/ 1030147 h 1051086"/>
            </a:gdLst>
            <a:ahLst/>
            <a:cxnLst>
              <a:cxn ang="0">
                <a:pos x="connsiteX0" y="connsiteY0"/>
              </a:cxn>
              <a:cxn ang="0">
                <a:pos x="connsiteX1" y="connsiteY1"/>
              </a:cxn>
              <a:cxn ang="0">
                <a:pos x="connsiteX2" y="connsiteY2"/>
              </a:cxn>
            </a:cxnLst>
            <a:rect l="l" t="t" r="r" b="b"/>
            <a:pathLst>
              <a:path w="2639028" h="1051086">
                <a:moveTo>
                  <a:pt x="2639028" y="0"/>
                </a:moveTo>
                <a:cubicBezTo>
                  <a:pt x="2395959" y="371354"/>
                  <a:pt x="2152891" y="742709"/>
                  <a:pt x="1713053" y="914400"/>
                </a:cubicBezTo>
                <a:cubicBezTo>
                  <a:pt x="1273215" y="1086091"/>
                  <a:pt x="636607" y="1058119"/>
                  <a:pt x="0" y="1030147"/>
                </a:cubicBezTo>
              </a:path>
            </a:pathLst>
          </a:custGeom>
          <a:noFill/>
          <a:ln w="19050">
            <a:solidFill>
              <a:schemeClr val="bg2">
                <a:lumMod val="50000"/>
              </a:schemeClr>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0" name="ZoneTexte 29">
                <a:extLst>
                  <a:ext uri="{FF2B5EF4-FFF2-40B4-BE49-F238E27FC236}">
                    <a16:creationId xmlns:a16="http://schemas.microsoft.com/office/drawing/2014/main" id="{351DEC2A-7813-449F-9E7D-5AF90B707774}"/>
                  </a:ext>
                </a:extLst>
              </p:cNvPr>
              <p:cNvSpPr txBox="1"/>
              <p:nvPr/>
            </p:nvSpPr>
            <p:spPr>
              <a:xfrm>
                <a:off x="272015" y="3735933"/>
                <a:ext cx="4210050" cy="536044"/>
              </a:xfrm>
              <a:prstGeom prst="rect">
                <a:avLst/>
              </a:prstGeom>
              <a:noFill/>
            </p:spPr>
            <p:txBody>
              <a:bodyPr wrap="square" rtlCol="0">
                <a:spAutoFit/>
              </a:bodyPr>
              <a:lstStyle/>
              <a:p>
                <a14:m>
                  <m:oMath xmlns:m="http://schemas.openxmlformats.org/officeDocument/2006/math">
                    <m:d>
                      <m:dPr>
                        <m:begChr m:val="‖"/>
                        <m:endChr m:val="‖"/>
                        <m:ctrlPr>
                          <a:rPr lang="fr-FR" sz="2400" b="1" i="1" smtClean="0">
                            <a:solidFill>
                              <a:schemeClr val="bg2">
                                <a:lumMod val="25000"/>
                              </a:schemeClr>
                            </a:solidFill>
                            <a:latin typeface="Cambria Math" panose="02040503050406030204" pitchFamily="18" charset="0"/>
                          </a:rPr>
                        </m:ctrlPr>
                      </m:dPr>
                      <m:e>
                        <m:acc>
                          <m:accPr>
                            <m:chr m:val="⃗"/>
                            <m:ctrlPr>
                              <a:rPr lang="fr-FR" sz="2400" b="1" i="1">
                                <a:solidFill>
                                  <a:schemeClr val="bg2">
                                    <a:lumMod val="25000"/>
                                  </a:schemeClr>
                                </a:solidFill>
                                <a:latin typeface="Cambria Math" panose="02040503050406030204" pitchFamily="18" charset="0"/>
                              </a:rPr>
                            </m:ctrlPr>
                          </m:accPr>
                          <m:e>
                            <m:r>
                              <a:rPr lang="fr-FR" sz="2400" b="1" i="1">
                                <a:solidFill>
                                  <a:schemeClr val="bg2">
                                    <a:lumMod val="25000"/>
                                  </a:schemeClr>
                                </a:solidFill>
                                <a:latin typeface="Cambria Math" panose="02040503050406030204" pitchFamily="18" charset="0"/>
                              </a:rPr>
                              <m:t>𝑼</m:t>
                            </m:r>
                          </m:e>
                        </m:acc>
                        <m:r>
                          <a:rPr lang="fr-FR" sz="2400" b="1" i="1">
                            <a:solidFill>
                              <a:schemeClr val="bg2">
                                <a:lumMod val="25000"/>
                              </a:schemeClr>
                            </a:solidFill>
                            <a:latin typeface="Cambria Math" panose="02040503050406030204" pitchFamily="18" charset="0"/>
                            <a:ea typeface="Cambria Math" panose="02040503050406030204" pitchFamily="18" charset="0"/>
                          </a:rPr>
                          <m:t>∧</m:t>
                        </m:r>
                        <m:acc>
                          <m:accPr>
                            <m:chr m:val="⃗"/>
                            <m:ctrlPr>
                              <a:rPr lang="fr-FR" sz="2400" b="1" i="1">
                                <a:solidFill>
                                  <a:schemeClr val="bg2">
                                    <a:lumMod val="25000"/>
                                  </a:schemeClr>
                                </a:solidFill>
                                <a:latin typeface="Cambria Math" panose="02040503050406030204" pitchFamily="18" charset="0"/>
                              </a:rPr>
                            </m:ctrlPr>
                          </m:accPr>
                          <m:e>
                            <m:r>
                              <a:rPr lang="fr-FR" sz="2400" b="1" i="1">
                                <a:solidFill>
                                  <a:schemeClr val="bg2">
                                    <a:lumMod val="25000"/>
                                  </a:schemeClr>
                                </a:solidFill>
                                <a:latin typeface="Cambria Math" panose="02040503050406030204" pitchFamily="18" charset="0"/>
                              </a:rPr>
                              <m:t>𝑽</m:t>
                            </m:r>
                          </m:e>
                        </m:acc>
                      </m:e>
                    </m:d>
                  </m:oMath>
                </a14:m>
                <a:r>
                  <a:rPr lang="fr-FR" sz="2400" b="1" dirty="0">
                    <a:solidFill>
                      <a:schemeClr val="bg2">
                        <a:lumMod val="25000"/>
                      </a:schemeClr>
                    </a:solidFill>
                  </a:rPr>
                  <a:t>= </a:t>
                </a:r>
                <a14:m>
                  <m:oMath xmlns:m="http://schemas.openxmlformats.org/officeDocument/2006/math">
                    <m:d>
                      <m:dPr>
                        <m:begChr m:val="‖"/>
                        <m:endChr m:val="‖"/>
                        <m:ctrlPr>
                          <a:rPr lang="fr-FR" sz="2400" b="1" i="1">
                            <a:solidFill>
                              <a:schemeClr val="bg2">
                                <a:lumMod val="25000"/>
                              </a:schemeClr>
                            </a:solidFill>
                            <a:latin typeface="Cambria Math" panose="02040503050406030204" pitchFamily="18" charset="0"/>
                          </a:rPr>
                        </m:ctrlPr>
                      </m:dPr>
                      <m:e>
                        <m:acc>
                          <m:accPr>
                            <m:chr m:val="⃗"/>
                            <m:ctrlPr>
                              <a:rPr lang="fr-FR" sz="2400" b="1" i="1">
                                <a:solidFill>
                                  <a:schemeClr val="bg2">
                                    <a:lumMod val="25000"/>
                                  </a:schemeClr>
                                </a:solidFill>
                                <a:latin typeface="Cambria Math" panose="02040503050406030204" pitchFamily="18" charset="0"/>
                              </a:rPr>
                            </m:ctrlPr>
                          </m:accPr>
                          <m:e>
                            <m:r>
                              <a:rPr lang="fr-FR" sz="2400" b="1" i="1">
                                <a:solidFill>
                                  <a:schemeClr val="bg2">
                                    <a:lumMod val="25000"/>
                                  </a:schemeClr>
                                </a:solidFill>
                                <a:latin typeface="Cambria Math" panose="02040503050406030204" pitchFamily="18" charset="0"/>
                              </a:rPr>
                              <m:t>𝑼</m:t>
                            </m:r>
                          </m:e>
                        </m:acc>
                      </m:e>
                    </m:d>
                    <m:r>
                      <a:rPr lang="fr-FR" sz="2400" b="1" i="1" smtClean="0">
                        <a:solidFill>
                          <a:schemeClr val="bg2">
                            <a:lumMod val="25000"/>
                          </a:schemeClr>
                        </a:solidFill>
                        <a:latin typeface="Cambria Math" panose="02040503050406030204" pitchFamily="18" charset="0"/>
                        <a:ea typeface="Cambria Math" panose="02040503050406030204" pitchFamily="18" charset="0"/>
                      </a:rPr>
                      <m:t>×</m:t>
                    </m:r>
                    <m:d>
                      <m:dPr>
                        <m:begChr m:val="‖"/>
                        <m:endChr m:val="‖"/>
                        <m:ctrlPr>
                          <a:rPr lang="fr-FR" sz="2400" b="1" i="1">
                            <a:solidFill>
                              <a:schemeClr val="bg2">
                                <a:lumMod val="25000"/>
                              </a:schemeClr>
                            </a:solidFill>
                            <a:latin typeface="Cambria Math" panose="02040503050406030204" pitchFamily="18" charset="0"/>
                          </a:rPr>
                        </m:ctrlPr>
                      </m:dPr>
                      <m:e>
                        <m:acc>
                          <m:accPr>
                            <m:chr m:val="⃗"/>
                            <m:ctrlPr>
                              <a:rPr lang="fr-FR" sz="2400" b="1" i="1">
                                <a:solidFill>
                                  <a:schemeClr val="bg2">
                                    <a:lumMod val="25000"/>
                                  </a:schemeClr>
                                </a:solidFill>
                                <a:latin typeface="Cambria Math" panose="02040503050406030204" pitchFamily="18" charset="0"/>
                              </a:rPr>
                            </m:ctrlPr>
                          </m:accPr>
                          <m:e>
                            <m:r>
                              <a:rPr lang="fr-FR" sz="2400" b="1" i="1" smtClean="0">
                                <a:solidFill>
                                  <a:schemeClr val="bg2">
                                    <a:lumMod val="25000"/>
                                  </a:schemeClr>
                                </a:solidFill>
                                <a:latin typeface="Cambria Math" panose="02040503050406030204" pitchFamily="18" charset="0"/>
                              </a:rPr>
                              <m:t>𝑽</m:t>
                            </m:r>
                          </m:e>
                        </m:acc>
                      </m:e>
                    </m:d>
                    <m:r>
                      <a:rPr lang="fr-FR" sz="2400" b="1" i="1">
                        <a:solidFill>
                          <a:schemeClr val="bg2">
                            <a:lumMod val="25000"/>
                          </a:schemeClr>
                        </a:solidFill>
                        <a:latin typeface="Cambria Math" panose="02040503050406030204" pitchFamily="18" charset="0"/>
                        <a:ea typeface="Cambria Math" panose="02040503050406030204" pitchFamily="18" charset="0"/>
                      </a:rPr>
                      <m:t>×</m:t>
                    </m:r>
                    <m:d>
                      <m:dPr>
                        <m:begChr m:val="|"/>
                        <m:endChr m:val="|"/>
                        <m:ctrlPr>
                          <a:rPr lang="fr-FR" sz="2400" b="1" i="1" smtClean="0">
                            <a:solidFill>
                              <a:schemeClr val="bg2">
                                <a:lumMod val="25000"/>
                              </a:schemeClr>
                            </a:solidFill>
                            <a:latin typeface="Cambria Math" panose="02040503050406030204" pitchFamily="18" charset="0"/>
                            <a:ea typeface="Cambria Math" panose="02040503050406030204" pitchFamily="18" charset="0"/>
                          </a:rPr>
                        </m:ctrlPr>
                      </m:dPr>
                      <m:e>
                        <m:r>
                          <a:rPr lang="fr-FR" sz="2400" b="1" i="1">
                            <a:solidFill>
                              <a:schemeClr val="bg2">
                                <a:lumMod val="25000"/>
                              </a:schemeClr>
                            </a:solidFill>
                            <a:latin typeface="Cambria Math" panose="02040503050406030204" pitchFamily="18" charset="0"/>
                            <a:ea typeface="Cambria Math" panose="02040503050406030204" pitchFamily="18" charset="0"/>
                          </a:rPr>
                          <m:t>𝒔𝒊𝒏</m:t>
                        </m:r>
                        <m:r>
                          <a:rPr lang="fr-FR" sz="2400" b="1" i="1">
                            <a:solidFill>
                              <a:schemeClr val="bg2">
                                <a:lumMod val="25000"/>
                              </a:schemeClr>
                            </a:solidFill>
                            <a:latin typeface="Cambria Math" panose="02040503050406030204" pitchFamily="18" charset="0"/>
                            <a:ea typeface="Cambria Math" panose="02040503050406030204" pitchFamily="18" charset="0"/>
                          </a:rPr>
                          <m:t> </m:t>
                        </m:r>
                        <m:r>
                          <a:rPr lang="fr-FR" sz="2400" b="1" i="1">
                            <a:solidFill>
                              <a:schemeClr val="bg2">
                                <a:lumMod val="25000"/>
                              </a:schemeClr>
                            </a:solidFill>
                            <a:latin typeface="Cambria Math" panose="02040503050406030204" pitchFamily="18" charset="0"/>
                            <a:ea typeface="Cambria Math" panose="02040503050406030204" pitchFamily="18" charset="0"/>
                          </a:rPr>
                          <m:t>𝜶</m:t>
                        </m:r>
                      </m:e>
                    </m:d>
                  </m:oMath>
                </a14:m>
                <a:endParaRPr lang="fr-FR" sz="2400" b="1" dirty="0">
                  <a:solidFill>
                    <a:schemeClr val="bg2">
                      <a:lumMod val="25000"/>
                    </a:schemeClr>
                  </a:solidFill>
                </a:endParaRPr>
              </a:p>
            </p:txBody>
          </p:sp>
        </mc:Choice>
        <mc:Fallback xmlns="">
          <p:sp>
            <p:nvSpPr>
              <p:cNvPr id="30" name="ZoneTexte 29">
                <a:extLst>
                  <a:ext uri="{FF2B5EF4-FFF2-40B4-BE49-F238E27FC236}">
                    <a16:creationId xmlns:a16="http://schemas.microsoft.com/office/drawing/2014/main" xmlns:a14="http://schemas.microsoft.com/office/drawing/2010/main" xmlns="" id="{351DEC2A-7813-449F-9E7D-5AF90B707774}"/>
                  </a:ext>
                </a:extLst>
              </p:cNvPr>
              <p:cNvSpPr txBox="1">
                <a:spLocks noRot="1" noChangeAspect="1" noMove="1" noResize="1" noEditPoints="1" noAdjustHandles="1" noChangeArrowheads="1" noChangeShapeType="1" noTextEdit="1"/>
              </p:cNvSpPr>
              <p:nvPr/>
            </p:nvSpPr>
            <p:spPr>
              <a:xfrm>
                <a:off x="272015" y="3735933"/>
                <a:ext cx="4210050" cy="536044"/>
              </a:xfrm>
              <a:prstGeom prst="rect">
                <a:avLst/>
              </a:prstGeom>
              <a:blipFill rotWithShape="0">
                <a:blip r:embed="rId6"/>
                <a:stretch>
                  <a:fillRect b="-21591"/>
                </a:stretch>
              </a:blipFill>
            </p:spPr>
            <p:txBody>
              <a:bodyPr/>
              <a:lstStyle/>
              <a:p>
                <a:r>
                  <a:rPr lang="fr-FR">
                    <a:noFill/>
                  </a:rPr>
                  <a:t> </a:t>
                </a:r>
              </a:p>
            </p:txBody>
          </p:sp>
        </mc:Fallback>
      </mc:AlternateContent>
      <p:grpSp>
        <p:nvGrpSpPr>
          <p:cNvPr id="44" name="Groupe 43">
            <a:extLst>
              <a:ext uri="{FF2B5EF4-FFF2-40B4-BE49-F238E27FC236}">
                <a16:creationId xmlns:a16="http://schemas.microsoft.com/office/drawing/2014/main" id="{F9D5C4C0-9934-4451-B506-DF06E3F87BB3}"/>
              </a:ext>
            </a:extLst>
          </p:cNvPr>
          <p:cNvGrpSpPr/>
          <p:nvPr/>
        </p:nvGrpSpPr>
        <p:grpSpPr>
          <a:xfrm>
            <a:off x="6744679" y="3427080"/>
            <a:ext cx="1134728" cy="799971"/>
            <a:chOff x="7647184" y="4414296"/>
            <a:chExt cx="1134728" cy="799971"/>
          </a:xfrm>
        </p:grpSpPr>
        <p:sp>
          <p:nvSpPr>
            <p:cNvPr id="36" name="Arc 35">
              <a:extLst>
                <a:ext uri="{FF2B5EF4-FFF2-40B4-BE49-F238E27FC236}">
                  <a16:creationId xmlns:a16="http://schemas.microsoft.com/office/drawing/2014/main" id="{A424B8DE-475B-43CE-8F93-EEDC615E3AAB}"/>
                </a:ext>
              </a:extLst>
            </p:cNvPr>
            <p:cNvSpPr/>
            <p:nvPr/>
          </p:nvSpPr>
          <p:spPr>
            <a:xfrm>
              <a:off x="7647184" y="4768008"/>
              <a:ext cx="856034" cy="446259"/>
            </a:xfrm>
            <a:prstGeom prst="arc">
              <a:avLst>
                <a:gd name="adj1" fmla="val 16200000"/>
                <a:gd name="adj2" fmla="val 21261503"/>
              </a:avLst>
            </a:prstGeom>
            <a:ln w="2222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7" name="ZoneTexte 36">
                  <a:extLst>
                    <a:ext uri="{FF2B5EF4-FFF2-40B4-BE49-F238E27FC236}">
                      <a16:creationId xmlns:a16="http://schemas.microsoft.com/office/drawing/2014/main" id="{328EF56A-1AE6-4F26-A369-D6927862B57C}"/>
                    </a:ext>
                  </a:extLst>
                </p:cNvPr>
                <p:cNvSpPr txBox="1"/>
                <p:nvPr/>
              </p:nvSpPr>
              <p:spPr>
                <a:xfrm rot="294383">
                  <a:off x="8099884" y="4414296"/>
                  <a:ext cx="68202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0" i="1" smtClean="0">
                            <a:solidFill>
                              <a:schemeClr val="tx1"/>
                            </a:solidFill>
                            <a:latin typeface="Cambria Math" panose="02040503050406030204" pitchFamily="18" charset="0"/>
                            <a:ea typeface="Cambria Math" panose="02040503050406030204" pitchFamily="18" charset="0"/>
                          </a:rPr>
                          <m:t>𝛼</m:t>
                        </m:r>
                      </m:oMath>
                    </m:oMathPara>
                  </a14:m>
                  <a:endParaRPr lang="fr-FR" sz="2400" i="1" dirty="0">
                    <a:solidFill>
                      <a:schemeClr val="tx1"/>
                    </a:solidFill>
                  </a:endParaRPr>
                </a:p>
              </p:txBody>
            </p:sp>
          </mc:Choice>
          <mc:Fallback xmlns="">
            <p:sp>
              <p:nvSpPr>
                <p:cNvPr id="37" name="ZoneTexte 36">
                  <a:extLst>
                    <a:ext uri="{FF2B5EF4-FFF2-40B4-BE49-F238E27FC236}">
                      <a16:creationId xmlns:a16="http://schemas.microsoft.com/office/drawing/2014/main" id="{328EF56A-1AE6-4F26-A369-D6927862B57C}"/>
                    </a:ext>
                  </a:extLst>
                </p:cNvPr>
                <p:cNvSpPr txBox="1">
                  <a:spLocks noRot="1" noChangeAspect="1" noMove="1" noResize="1" noEditPoints="1" noAdjustHandles="1" noChangeArrowheads="1" noChangeShapeType="1" noTextEdit="1"/>
                </p:cNvSpPr>
                <p:nvPr/>
              </p:nvSpPr>
              <p:spPr>
                <a:xfrm rot="294383">
                  <a:off x="8099884" y="4414296"/>
                  <a:ext cx="682028" cy="461665"/>
                </a:xfrm>
                <a:prstGeom prst="rect">
                  <a:avLst/>
                </a:prstGeom>
                <a:blipFill>
                  <a:blip r:embed="rId7"/>
                  <a:stretch>
                    <a:fillRect/>
                  </a:stretch>
                </a:blipFill>
              </p:spPr>
              <p:txBody>
                <a:bodyPr/>
                <a:lstStyle/>
                <a:p>
                  <a:r>
                    <a:rPr lang="fr-FR">
                      <a:noFill/>
                    </a:rPr>
                    <a:t> </a:t>
                  </a:r>
                </a:p>
              </p:txBody>
            </p:sp>
          </mc:Fallback>
        </mc:AlternateContent>
      </p:grpSp>
      <p:cxnSp>
        <p:nvCxnSpPr>
          <p:cNvPr id="39" name="Connecteur droit 38">
            <a:extLst>
              <a:ext uri="{FF2B5EF4-FFF2-40B4-BE49-F238E27FC236}">
                <a16:creationId xmlns:a16="http://schemas.microsoft.com/office/drawing/2014/main" id="{B81F0A66-D07D-4401-847E-B79428F86DF4}"/>
              </a:ext>
            </a:extLst>
          </p:cNvPr>
          <p:cNvCxnSpPr/>
          <p:nvPr/>
        </p:nvCxnSpPr>
        <p:spPr>
          <a:xfrm>
            <a:off x="4742217" y="1102776"/>
            <a:ext cx="2664423" cy="4266358"/>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40" name="Ellipse 39">
            <a:extLst>
              <a:ext uri="{FF2B5EF4-FFF2-40B4-BE49-F238E27FC236}">
                <a16:creationId xmlns:a16="http://schemas.microsoft.com/office/drawing/2014/main" id="{49522F32-5333-46B6-9FB3-7DAF6A83B3E2}"/>
              </a:ext>
            </a:extLst>
          </p:cNvPr>
          <p:cNvSpPr/>
          <p:nvPr/>
        </p:nvSpPr>
        <p:spPr>
          <a:xfrm>
            <a:off x="4803615" y="1303288"/>
            <a:ext cx="454622" cy="423194"/>
          </a:xfrm>
          <a:prstGeom prst="ellipse">
            <a:avLst/>
          </a:prstGeom>
          <a:solidFill>
            <a:schemeClr val="bg1">
              <a:alpha val="0"/>
            </a:schemeClr>
          </a:solidFill>
          <a:ln w="222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orme libre : forme 41">
            <a:extLst>
              <a:ext uri="{FF2B5EF4-FFF2-40B4-BE49-F238E27FC236}">
                <a16:creationId xmlns:a16="http://schemas.microsoft.com/office/drawing/2014/main" id="{EF8EE2C7-FC75-458D-A9F1-3892616E3397}"/>
              </a:ext>
            </a:extLst>
          </p:cNvPr>
          <p:cNvSpPr/>
          <p:nvPr/>
        </p:nvSpPr>
        <p:spPr>
          <a:xfrm>
            <a:off x="5311864" y="1095899"/>
            <a:ext cx="1526959" cy="675984"/>
          </a:xfrm>
          <a:custGeom>
            <a:avLst/>
            <a:gdLst>
              <a:gd name="connsiteX0" fmla="*/ 0 w 1526959"/>
              <a:gd name="connsiteY0" fmla="*/ 497150 h 675984"/>
              <a:gd name="connsiteX1" fmla="*/ 781235 w 1526959"/>
              <a:gd name="connsiteY1" fmla="*/ 648070 h 675984"/>
              <a:gd name="connsiteX2" fmla="*/ 1526959 w 1526959"/>
              <a:gd name="connsiteY2" fmla="*/ 0 h 675984"/>
            </a:gdLst>
            <a:ahLst/>
            <a:cxnLst>
              <a:cxn ang="0">
                <a:pos x="connsiteX0" y="connsiteY0"/>
              </a:cxn>
              <a:cxn ang="0">
                <a:pos x="connsiteX1" y="connsiteY1"/>
              </a:cxn>
              <a:cxn ang="0">
                <a:pos x="connsiteX2" y="connsiteY2"/>
              </a:cxn>
            </a:cxnLst>
            <a:rect l="l" t="t" r="r" b="b"/>
            <a:pathLst>
              <a:path w="1526959" h="675984">
                <a:moveTo>
                  <a:pt x="0" y="497150"/>
                </a:moveTo>
                <a:cubicBezTo>
                  <a:pt x="263371" y="614039"/>
                  <a:pt x="526742" y="730928"/>
                  <a:pt x="781235" y="648070"/>
                </a:cubicBezTo>
                <a:cubicBezTo>
                  <a:pt x="1035728" y="565212"/>
                  <a:pt x="1405631" y="113930"/>
                  <a:pt x="1526959"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3" name="ZoneTexte 42">
                <a:extLst>
                  <a:ext uri="{FF2B5EF4-FFF2-40B4-BE49-F238E27FC236}">
                    <a16:creationId xmlns:a16="http://schemas.microsoft.com/office/drawing/2014/main" id="{112035DF-ADC9-45D2-9EC5-45CC72BF5AFD}"/>
                  </a:ext>
                </a:extLst>
              </p:cNvPr>
              <p:cNvSpPr txBox="1"/>
              <p:nvPr/>
            </p:nvSpPr>
            <p:spPr>
              <a:xfrm>
                <a:off x="6973042" y="134445"/>
                <a:ext cx="3240557" cy="1843774"/>
              </a:xfrm>
              <a:prstGeom prst="rect">
                <a:avLst/>
              </a:prstGeom>
              <a:noFill/>
            </p:spPr>
            <p:txBody>
              <a:bodyPr wrap="square" rtlCol="0">
                <a:spAutoFit/>
              </a:bodyPr>
              <a:lstStyle/>
              <a:p>
                <a:r>
                  <a:rPr lang="fr-FR" dirty="0"/>
                  <a:t>Sens tel que le trièdre </a:t>
                </a:r>
                <a14:m>
                  <m:oMath xmlns:m="http://schemas.openxmlformats.org/officeDocument/2006/math">
                    <m:d>
                      <m:dPr>
                        <m:ctrlPr>
                          <a:rPr lang="fr-FR" i="1" smtClean="0">
                            <a:latin typeface="Cambria Math" panose="02040503050406030204" pitchFamily="18" charset="0"/>
                          </a:rPr>
                        </m:ctrlPr>
                      </m:dPr>
                      <m:e>
                        <m:acc>
                          <m:accPr>
                            <m:chr m:val="⃗"/>
                            <m:ctrlPr>
                              <a:rPr lang="fr-FR" i="1" smtClean="0">
                                <a:latin typeface="Cambria Math" panose="02040503050406030204" pitchFamily="18" charset="0"/>
                              </a:rPr>
                            </m:ctrlPr>
                          </m:accPr>
                          <m:e>
                            <m:r>
                              <a:rPr lang="fr-FR" b="0" i="1" smtClean="0">
                                <a:latin typeface="Cambria Math" panose="02040503050406030204" pitchFamily="18" charset="0"/>
                              </a:rPr>
                              <m:t>𝑈</m:t>
                            </m:r>
                          </m:e>
                        </m:acc>
                        <m:r>
                          <a:rPr lang="fr-FR" b="0" i="1" smtClean="0">
                            <a:latin typeface="Cambria Math" panose="02040503050406030204" pitchFamily="18" charset="0"/>
                          </a:rPr>
                          <m:t>,</m:t>
                        </m:r>
                        <m:acc>
                          <m:accPr>
                            <m:chr m:val="⃗"/>
                            <m:ctrlPr>
                              <a:rPr lang="fr-FR" i="1">
                                <a:latin typeface="Cambria Math" panose="02040503050406030204" pitchFamily="18" charset="0"/>
                              </a:rPr>
                            </m:ctrlPr>
                          </m:accPr>
                          <m:e>
                            <m:r>
                              <a:rPr lang="fr-FR" b="0" i="1" smtClean="0">
                                <a:latin typeface="Cambria Math" panose="02040503050406030204" pitchFamily="18" charset="0"/>
                              </a:rPr>
                              <m:t>𝑉</m:t>
                            </m:r>
                          </m:e>
                        </m:acc>
                        <m:r>
                          <a:rPr lang="fr-FR" b="0" i="1" smtClean="0">
                            <a:latin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𝑈</m:t>
                            </m:r>
                          </m:e>
                        </m:acc>
                        <m:r>
                          <a:rPr lang="fr-FR" i="1" smtClean="0">
                            <a:latin typeface="Cambria Math" panose="02040503050406030204" pitchFamily="18" charset="0"/>
                            <a:ea typeface="Cambria Math" panose="02040503050406030204" pitchFamily="18" charset="0"/>
                          </a:rPr>
                          <m:t>∧</m:t>
                        </m:r>
                        <m:acc>
                          <m:accPr>
                            <m:chr m:val="⃗"/>
                            <m:ctrlPr>
                              <a:rPr lang="fr-FR" i="1">
                                <a:latin typeface="Cambria Math" panose="02040503050406030204" pitchFamily="18" charset="0"/>
                              </a:rPr>
                            </m:ctrlPr>
                          </m:accPr>
                          <m:e>
                            <m:r>
                              <a:rPr lang="fr-FR" b="0" i="1" smtClean="0">
                                <a:latin typeface="Cambria Math" panose="02040503050406030204" pitchFamily="18" charset="0"/>
                              </a:rPr>
                              <m:t>𝑉</m:t>
                            </m:r>
                          </m:e>
                        </m:acc>
                      </m:e>
                    </m:d>
                  </m:oMath>
                </a14:m>
                <a:r>
                  <a:rPr lang="fr-FR" dirty="0"/>
                  <a:t> est DIRECT.</a:t>
                </a:r>
              </a:p>
              <a:p>
                <a:r>
                  <a:rPr lang="fr-FR" dirty="0"/>
                  <a:t>= Règle du tire bouchon : quand on tourne de </a:t>
                </a:r>
                <a14:m>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𝑈</m:t>
                        </m:r>
                      </m:e>
                    </m:acc>
                  </m:oMath>
                </a14:m>
                <a:r>
                  <a:rPr lang="fr-FR" dirty="0"/>
                  <a:t> vers </a:t>
                </a:r>
                <a14:m>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𝑉</m:t>
                        </m:r>
                      </m:e>
                    </m:acc>
                  </m:oMath>
                </a14:m>
                <a:r>
                  <a:rPr lang="fr-FR" dirty="0"/>
                  <a:t> on se déplace dans le sens du vecteur produit. </a:t>
                </a:r>
              </a:p>
            </p:txBody>
          </p:sp>
        </mc:Choice>
        <mc:Fallback xmlns="">
          <p:sp>
            <p:nvSpPr>
              <p:cNvPr id="43" name="ZoneTexte 42">
                <a:extLst>
                  <a:ext uri="{FF2B5EF4-FFF2-40B4-BE49-F238E27FC236}">
                    <a16:creationId xmlns:a16="http://schemas.microsoft.com/office/drawing/2014/main" id="{112035DF-ADC9-45D2-9EC5-45CC72BF5AFD}"/>
                  </a:ext>
                </a:extLst>
              </p:cNvPr>
              <p:cNvSpPr txBox="1">
                <a:spLocks noRot="1" noChangeAspect="1" noMove="1" noResize="1" noEditPoints="1" noAdjustHandles="1" noChangeArrowheads="1" noChangeShapeType="1" noTextEdit="1"/>
              </p:cNvSpPr>
              <p:nvPr/>
            </p:nvSpPr>
            <p:spPr>
              <a:xfrm>
                <a:off x="6973042" y="134445"/>
                <a:ext cx="3240557" cy="1843774"/>
              </a:xfrm>
              <a:prstGeom prst="rect">
                <a:avLst/>
              </a:prstGeom>
              <a:blipFill>
                <a:blip r:embed="rId8"/>
                <a:stretch>
                  <a:fillRect l="-1695" t="-1650" r="-565" b="-4290"/>
                </a:stretch>
              </a:blipFill>
            </p:spPr>
            <p:txBody>
              <a:bodyPr/>
              <a:lstStyle/>
              <a:p>
                <a:r>
                  <a:rPr lang="fr-FR">
                    <a:noFill/>
                  </a:rPr>
                  <a:t> </a:t>
                </a:r>
              </a:p>
            </p:txBody>
          </p:sp>
        </mc:Fallback>
      </mc:AlternateContent>
      <p:sp>
        <p:nvSpPr>
          <p:cNvPr id="4" name="Espace réservé du numéro de diapositive 3">
            <a:extLst>
              <a:ext uri="{FF2B5EF4-FFF2-40B4-BE49-F238E27FC236}">
                <a16:creationId xmlns:a16="http://schemas.microsoft.com/office/drawing/2014/main" id="{8655184D-4D80-45EA-808C-FF8BCC96DF81}"/>
              </a:ext>
            </a:extLst>
          </p:cNvPr>
          <p:cNvSpPr>
            <a:spLocks noGrp="1"/>
          </p:cNvSpPr>
          <p:nvPr>
            <p:ph type="sldNum" sz="quarter" idx="12"/>
          </p:nvPr>
        </p:nvSpPr>
        <p:spPr>
          <a:xfrm>
            <a:off x="7708095" y="5369134"/>
            <a:ext cx="2743200" cy="365125"/>
          </a:xfrm>
        </p:spPr>
        <p:txBody>
          <a:bodyPr/>
          <a:lstStyle/>
          <a:p>
            <a:fld id="{DF67547A-2FB4-485E-9105-69E331CB21F3}" type="slidenum">
              <a:rPr lang="fr-FR" smtClean="0"/>
              <a:t>3</a:t>
            </a:fld>
            <a:endParaRPr lang="fr-FR"/>
          </a:p>
        </p:txBody>
      </p:sp>
      <p:sp>
        <p:nvSpPr>
          <p:cNvPr id="11" name="Arc 10"/>
          <p:cNvSpPr/>
          <p:nvPr/>
        </p:nvSpPr>
        <p:spPr>
          <a:xfrm rot="3206564" flipH="1">
            <a:off x="7311177" y="4759605"/>
            <a:ext cx="507144" cy="1072029"/>
          </a:xfrm>
          <a:prstGeom prst="arc">
            <a:avLst>
              <a:gd name="adj1" fmla="val 4707482"/>
              <a:gd name="adj2" fmla="val 0"/>
            </a:avLst>
          </a:prstGeom>
          <a:ln w="571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6" name="Connecteur droit avec flèche 15"/>
          <p:cNvCxnSpPr/>
          <p:nvPr/>
        </p:nvCxnSpPr>
        <p:spPr>
          <a:xfrm flipH="1" flipV="1">
            <a:off x="6965536" y="4925723"/>
            <a:ext cx="348786" cy="584027"/>
          </a:xfrm>
          <a:prstGeom prst="straightConnector1">
            <a:avLst/>
          </a:prstGeom>
          <a:ln w="476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97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heel(1)">
                                      <p:cBhvr>
                                        <p:cTn id="20" dur="20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80">
                                          <p:stCondLst>
                                            <p:cond delay="0"/>
                                          </p:stCondLst>
                                        </p:cTn>
                                        <p:tgtEl>
                                          <p:spTgt spid="20"/>
                                        </p:tgtEl>
                                      </p:cBhvr>
                                    </p:animEffect>
                                    <p:anim calcmode="lin" valueType="num">
                                      <p:cBhvr>
                                        <p:cTn id="2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1" dur="26">
                                          <p:stCondLst>
                                            <p:cond delay="650"/>
                                          </p:stCondLst>
                                        </p:cTn>
                                        <p:tgtEl>
                                          <p:spTgt spid="20"/>
                                        </p:tgtEl>
                                      </p:cBhvr>
                                      <p:to x="100000" y="60000"/>
                                    </p:animScale>
                                    <p:animScale>
                                      <p:cBhvr>
                                        <p:cTn id="32" dur="166" decel="50000">
                                          <p:stCondLst>
                                            <p:cond delay="676"/>
                                          </p:stCondLst>
                                        </p:cTn>
                                        <p:tgtEl>
                                          <p:spTgt spid="20"/>
                                        </p:tgtEl>
                                      </p:cBhvr>
                                      <p:to x="100000" y="100000"/>
                                    </p:animScale>
                                    <p:animScale>
                                      <p:cBhvr>
                                        <p:cTn id="33" dur="26">
                                          <p:stCondLst>
                                            <p:cond delay="1312"/>
                                          </p:stCondLst>
                                        </p:cTn>
                                        <p:tgtEl>
                                          <p:spTgt spid="20"/>
                                        </p:tgtEl>
                                      </p:cBhvr>
                                      <p:to x="100000" y="80000"/>
                                    </p:animScale>
                                    <p:animScale>
                                      <p:cBhvr>
                                        <p:cTn id="34" dur="166" decel="50000">
                                          <p:stCondLst>
                                            <p:cond delay="1338"/>
                                          </p:stCondLst>
                                        </p:cTn>
                                        <p:tgtEl>
                                          <p:spTgt spid="20"/>
                                        </p:tgtEl>
                                      </p:cBhvr>
                                      <p:to x="100000" y="100000"/>
                                    </p:animScale>
                                    <p:animScale>
                                      <p:cBhvr>
                                        <p:cTn id="35" dur="26">
                                          <p:stCondLst>
                                            <p:cond delay="1642"/>
                                          </p:stCondLst>
                                        </p:cTn>
                                        <p:tgtEl>
                                          <p:spTgt spid="20"/>
                                        </p:tgtEl>
                                      </p:cBhvr>
                                      <p:to x="100000" y="90000"/>
                                    </p:animScale>
                                    <p:animScale>
                                      <p:cBhvr>
                                        <p:cTn id="36" dur="166" decel="50000">
                                          <p:stCondLst>
                                            <p:cond delay="1668"/>
                                          </p:stCondLst>
                                        </p:cTn>
                                        <p:tgtEl>
                                          <p:spTgt spid="20"/>
                                        </p:tgtEl>
                                      </p:cBhvr>
                                      <p:to x="100000" y="100000"/>
                                    </p:animScale>
                                    <p:animScale>
                                      <p:cBhvr>
                                        <p:cTn id="37" dur="26">
                                          <p:stCondLst>
                                            <p:cond delay="1808"/>
                                          </p:stCondLst>
                                        </p:cTn>
                                        <p:tgtEl>
                                          <p:spTgt spid="20"/>
                                        </p:tgtEl>
                                      </p:cBhvr>
                                      <p:to x="100000" y="95000"/>
                                    </p:animScale>
                                    <p:animScale>
                                      <p:cBhvr>
                                        <p:cTn id="38" dur="166" decel="50000">
                                          <p:stCondLst>
                                            <p:cond delay="1834"/>
                                          </p:stCondLst>
                                        </p:cTn>
                                        <p:tgtEl>
                                          <p:spTgt spid="2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80">
                                          <p:stCondLst>
                                            <p:cond delay="0"/>
                                          </p:stCondLst>
                                        </p:cTn>
                                        <p:tgtEl>
                                          <p:spTgt spid="8"/>
                                        </p:tgtEl>
                                      </p:cBhvr>
                                    </p:animEffect>
                                    <p:anim calcmode="lin" valueType="num">
                                      <p:cBhvr>
                                        <p:cTn id="5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5" dur="26">
                                          <p:stCondLst>
                                            <p:cond delay="650"/>
                                          </p:stCondLst>
                                        </p:cTn>
                                        <p:tgtEl>
                                          <p:spTgt spid="8"/>
                                        </p:tgtEl>
                                      </p:cBhvr>
                                      <p:to x="100000" y="60000"/>
                                    </p:animScale>
                                    <p:animScale>
                                      <p:cBhvr>
                                        <p:cTn id="56" dur="166" decel="50000">
                                          <p:stCondLst>
                                            <p:cond delay="676"/>
                                          </p:stCondLst>
                                        </p:cTn>
                                        <p:tgtEl>
                                          <p:spTgt spid="8"/>
                                        </p:tgtEl>
                                      </p:cBhvr>
                                      <p:to x="100000" y="100000"/>
                                    </p:animScale>
                                    <p:animScale>
                                      <p:cBhvr>
                                        <p:cTn id="57" dur="26">
                                          <p:stCondLst>
                                            <p:cond delay="1312"/>
                                          </p:stCondLst>
                                        </p:cTn>
                                        <p:tgtEl>
                                          <p:spTgt spid="8"/>
                                        </p:tgtEl>
                                      </p:cBhvr>
                                      <p:to x="100000" y="80000"/>
                                    </p:animScale>
                                    <p:animScale>
                                      <p:cBhvr>
                                        <p:cTn id="58" dur="166" decel="50000">
                                          <p:stCondLst>
                                            <p:cond delay="1338"/>
                                          </p:stCondLst>
                                        </p:cTn>
                                        <p:tgtEl>
                                          <p:spTgt spid="8"/>
                                        </p:tgtEl>
                                      </p:cBhvr>
                                      <p:to x="100000" y="100000"/>
                                    </p:animScale>
                                    <p:animScale>
                                      <p:cBhvr>
                                        <p:cTn id="59" dur="26">
                                          <p:stCondLst>
                                            <p:cond delay="1642"/>
                                          </p:stCondLst>
                                        </p:cTn>
                                        <p:tgtEl>
                                          <p:spTgt spid="8"/>
                                        </p:tgtEl>
                                      </p:cBhvr>
                                      <p:to x="100000" y="90000"/>
                                    </p:animScale>
                                    <p:animScale>
                                      <p:cBhvr>
                                        <p:cTn id="60" dur="166" decel="50000">
                                          <p:stCondLst>
                                            <p:cond delay="1668"/>
                                          </p:stCondLst>
                                        </p:cTn>
                                        <p:tgtEl>
                                          <p:spTgt spid="8"/>
                                        </p:tgtEl>
                                      </p:cBhvr>
                                      <p:to x="100000" y="100000"/>
                                    </p:animScale>
                                    <p:animScale>
                                      <p:cBhvr>
                                        <p:cTn id="61" dur="26">
                                          <p:stCondLst>
                                            <p:cond delay="1808"/>
                                          </p:stCondLst>
                                        </p:cTn>
                                        <p:tgtEl>
                                          <p:spTgt spid="8"/>
                                        </p:tgtEl>
                                      </p:cBhvr>
                                      <p:to x="100000" y="95000"/>
                                    </p:animScale>
                                    <p:animScale>
                                      <p:cBhvr>
                                        <p:cTn id="62" dur="166" decel="50000">
                                          <p:stCondLst>
                                            <p:cond delay="1834"/>
                                          </p:stCondLst>
                                        </p:cTn>
                                        <p:tgtEl>
                                          <p:spTgt spid="8"/>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circle(in)">
                                      <p:cBhvr>
                                        <p:cTn id="71" dur="2000"/>
                                        <p:tgtEl>
                                          <p:spTgt spid="43"/>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circle(in)">
                                      <p:cBhvr>
                                        <p:cTn id="74" dur="2000"/>
                                        <p:tgtEl>
                                          <p:spTgt spid="42"/>
                                        </p:tgtEl>
                                      </p:cBhvr>
                                    </p:animEffect>
                                  </p:childTnLst>
                                </p:cTn>
                              </p:par>
                              <p:par>
                                <p:cTn id="75" presetID="6" presetClass="entr" presetSubtype="16"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circle(in)">
                                      <p:cBhvr>
                                        <p:cTn id="77" dur="20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3"/>
                                        </p:tgtEl>
                                        <p:attrNameLst>
                                          <p:attrName>style.visibility</p:attrName>
                                        </p:attrNameLst>
                                      </p:cBhvr>
                                      <p:to>
                                        <p:strVal val="visible"/>
                                      </p:to>
                                    </p:set>
                                    <p:anim calcmode="lin" valueType="num">
                                      <p:cBhvr additive="base">
                                        <p:cTn id="88" dur="500" fill="hold"/>
                                        <p:tgtEl>
                                          <p:spTgt spid="3"/>
                                        </p:tgtEl>
                                        <p:attrNameLst>
                                          <p:attrName>ppt_x</p:attrName>
                                        </p:attrNameLst>
                                      </p:cBhvr>
                                      <p:tavLst>
                                        <p:tav tm="0">
                                          <p:val>
                                            <p:strVal val="#ppt_x"/>
                                          </p:val>
                                        </p:tav>
                                        <p:tav tm="100000">
                                          <p:val>
                                            <p:strVal val="#ppt_x"/>
                                          </p:val>
                                        </p:tav>
                                      </p:tavLst>
                                    </p:anim>
                                    <p:anim calcmode="lin" valueType="num">
                                      <p:cBhvr additive="base">
                                        <p:cTn id="8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1"/>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0" animBg="1"/>
      <p:bldP spid="30" grpId="0"/>
      <p:bldP spid="40" grpId="0" animBg="1"/>
      <p:bldP spid="42" grpId="0" animBg="1"/>
      <p:bldP spid="43"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282C9A1-4915-4037-9230-21FCC1351D25}"/>
              </a:ext>
            </a:extLst>
          </p:cNvPr>
          <p:cNvPicPr>
            <a:picLocks noChangeAspect="1"/>
          </p:cNvPicPr>
          <p:nvPr/>
        </p:nvPicPr>
        <p:blipFill>
          <a:blip r:embed="rId2"/>
          <a:stretch>
            <a:fillRect/>
          </a:stretch>
        </p:blipFill>
        <p:spPr>
          <a:xfrm rot="622243">
            <a:off x="-23003" y="414365"/>
            <a:ext cx="7346672" cy="4235467"/>
          </a:xfrm>
          <a:prstGeom prst="rect">
            <a:avLst/>
          </a:prstGeom>
        </p:spPr>
      </p:pic>
      <p:pic>
        <p:nvPicPr>
          <p:cNvPr id="6" name="Image 5">
            <a:extLst>
              <a:ext uri="{FF2B5EF4-FFF2-40B4-BE49-F238E27FC236}">
                <a16:creationId xmlns:a16="http://schemas.microsoft.com/office/drawing/2014/main" id="{9C6F19D0-C7A2-4B84-AAE0-B2AE569988A4}"/>
              </a:ext>
            </a:extLst>
          </p:cNvPr>
          <p:cNvPicPr>
            <a:picLocks noChangeAspect="1"/>
          </p:cNvPicPr>
          <p:nvPr/>
        </p:nvPicPr>
        <p:blipFill>
          <a:blip r:embed="rId2"/>
          <a:stretch>
            <a:fillRect/>
          </a:stretch>
        </p:blipFill>
        <p:spPr>
          <a:xfrm rot="19614098">
            <a:off x="4680526" y="2806552"/>
            <a:ext cx="6822938" cy="3933527"/>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BA51715-9425-40FD-8E36-32B23E53E4F5}"/>
                  </a:ext>
                </a:extLst>
              </p:cNvPr>
              <p:cNvSpPr/>
              <p:nvPr/>
            </p:nvSpPr>
            <p:spPr>
              <a:xfrm>
                <a:off x="2675" y="1501604"/>
                <a:ext cx="1660828"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fr-FR" sz="3600" b="1" i="1" smtClean="0">
                              <a:solidFill>
                                <a:schemeClr val="accent1">
                                  <a:lumMod val="75000"/>
                                </a:schemeClr>
                              </a:solidFill>
                              <a:latin typeface="Cambria Math" panose="02040503050406030204" pitchFamily="18" charset="0"/>
                            </a:rPr>
                          </m:ctrlPr>
                        </m:dPr>
                        <m:e>
                          <m:r>
                            <a:rPr lang="fr-FR" sz="3600" b="1" i="1" smtClean="0">
                              <a:solidFill>
                                <a:schemeClr val="accent1">
                                  <a:lumMod val="75000"/>
                                </a:schemeClr>
                              </a:solidFill>
                              <a:latin typeface="Cambria Math" panose="02040503050406030204" pitchFamily="18" charset="0"/>
                            </a:rPr>
                            <m:t>𝑻</m:t>
                          </m:r>
                          <m:r>
                            <a:rPr lang="fr-FR" sz="3600" b="1" i="1" smtClean="0">
                              <a:solidFill>
                                <a:schemeClr val="accent1">
                                  <a:lumMod val="75000"/>
                                </a:schemeClr>
                              </a:solidFill>
                              <a:latin typeface="Cambria Math" panose="02040503050406030204" pitchFamily="18" charset="0"/>
                            </a:rPr>
                            <m:t>𝟏</m:t>
                          </m:r>
                        </m:e>
                      </m:d>
                    </m:oMath>
                  </m:oMathPara>
                </a14:m>
                <a:endParaRPr lang="fr-FR" sz="3600" b="1" dirty="0">
                  <a:solidFill>
                    <a:schemeClr val="accent1">
                      <a:lumMod val="75000"/>
                    </a:schemeClr>
                  </a:solidFill>
                </a:endParaRPr>
              </a:p>
            </p:txBody>
          </p:sp>
        </mc:Choice>
        <mc:Fallback xmlns="">
          <p:sp>
            <p:nvSpPr>
              <p:cNvPr id="4" name="Rectangle 3">
                <a:extLst>
                  <a:ext uri="{FF2B5EF4-FFF2-40B4-BE49-F238E27FC236}">
                    <a16:creationId xmlns:a16="http://schemas.microsoft.com/office/drawing/2014/main" id="{1BA51715-9425-40FD-8E36-32B23E53E4F5}"/>
                  </a:ext>
                </a:extLst>
              </p:cNvPr>
              <p:cNvSpPr>
                <a:spLocks noRot="1" noChangeAspect="1" noMove="1" noResize="1" noEditPoints="1" noAdjustHandles="1" noChangeArrowheads="1" noChangeShapeType="1" noTextEdit="1"/>
              </p:cNvSpPr>
              <p:nvPr/>
            </p:nvSpPr>
            <p:spPr>
              <a:xfrm>
                <a:off x="2675" y="1501604"/>
                <a:ext cx="1660828" cy="646331"/>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BBE0583-D47F-42AA-9ACD-53F3EF881869}"/>
                  </a:ext>
                </a:extLst>
              </p:cNvPr>
              <p:cNvSpPr/>
              <p:nvPr/>
            </p:nvSpPr>
            <p:spPr>
              <a:xfrm>
                <a:off x="6170048" y="5810687"/>
                <a:ext cx="1660828"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fr-FR" sz="3600" b="1" i="1" smtClean="0">
                              <a:solidFill>
                                <a:schemeClr val="accent1">
                                  <a:lumMod val="75000"/>
                                </a:schemeClr>
                              </a:solidFill>
                              <a:latin typeface="Cambria Math" panose="02040503050406030204" pitchFamily="18" charset="0"/>
                            </a:rPr>
                          </m:ctrlPr>
                        </m:dPr>
                        <m:e>
                          <m:r>
                            <a:rPr lang="fr-FR" sz="3600" b="1" i="1" smtClean="0">
                              <a:solidFill>
                                <a:schemeClr val="accent1">
                                  <a:lumMod val="75000"/>
                                </a:schemeClr>
                              </a:solidFill>
                              <a:latin typeface="Cambria Math" panose="02040503050406030204" pitchFamily="18" charset="0"/>
                            </a:rPr>
                            <m:t>𝑻</m:t>
                          </m:r>
                          <m:r>
                            <a:rPr lang="fr-FR" sz="3600" b="1" i="1" smtClean="0">
                              <a:solidFill>
                                <a:schemeClr val="accent1">
                                  <a:lumMod val="75000"/>
                                </a:schemeClr>
                              </a:solidFill>
                              <a:latin typeface="Cambria Math" panose="02040503050406030204" pitchFamily="18" charset="0"/>
                            </a:rPr>
                            <m:t>𝟐</m:t>
                          </m:r>
                        </m:e>
                      </m:d>
                    </m:oMath>
                  </m:oMathPara>
                </a14:m>
                <a:endParaRPr lang="fr-FR" sz="3600" b="1" dirty="0">
                  <a:solidFill>
                    <a:schemeClr val="accent1">
                      <a:lumMod val="75000"/>
                    </a:schemeClr>
                  </a:solidFill>
                </a:endParaRPr>
              </a:p>
            </p:txBody>
          </p:sp>
        </mc:Choice>
        <mc:Fallback xmlns="">
          <p:sp>
            <p:nvSpPr>
              <p:cNvPr id="7" name="Rectangle 6">
                <a:extLst>
                  <a:ext uri="{FF2B5EF4-FFF2-40B4-BE49-F238E27FC236}">
                    <a16:creationId xmlns:a16="http://schemas.microsoft.com/office/drawing/2014/main" id="{ABBE0583-D47F-42AA-9ACD-53F3EF881869}"/>
                  </a:ext>
                </a:extLst>
              </p:cNvPr>
              <p:cNvSpPr>
                <a:spLocks noRot="1" noChangeAspect="1" noMove="1" noResize="1" noEditPoints="1" noAdjustHandles="1" noChangeArrowheads="1" noChangeShapeType="1" noTextEdit="1"/>
              </p:cNvSpPr>
              <p:nvPr/>
            </p:nvSpPr>
            <p:spPr>
              <a:xfrm>
                <a:off x="6170048" y="5810687"/>
                <a:ext cx="1660828" cy="646331"/>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17496CC-7DA1-40D4-8CAB-18EC19DF090A}"/>
                  </a:ext>
                </a:extLst>
              </p:cNvPr>
              <p:cNvSpPr/>
              <p:nvPr/>
            </p:nvSpPr>
            <p:spPr>
              <a:xfrm>
                <a:off x="3470894" y="4795335"/>
                <a:ext cx="564792"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3600" i="1" smtClean="0">
                          <a:solidFill>
                            <a:schemeClr val="accent1">
                              <a:lumMod val="75000"/>
                            </a:schemeClr>
                          </a:solidFill>
                          <a:latin typeface="Cambria Math" panose="02040503050406030204" pitchFamily="18" charset="0"/>
                        </a:rPr>
                        <m:t>𝐴</m:t>
                      </m:r>
                    </m:oMath>
                  </m:oMathPara>
                </a14:m>
                <a:endParaRPr lang="fr-FR" sz="3600" dirty="0">
                  <a:solidFill>
                    <a:schemeClr val="accent1">
                      <a:lumMod val="75000"/>
                    </a:schemeClr>
                  </a:solidFill>
                </a:endParaRPr>
              </a:p>
            </p:txBody>
          </p:sp>
        </mc:Choice>
        <mc:Fallback xmlns="">
          <p:sp>
            <p:nvSpPr>
              <p:cNvPr id="8" name="Rectangle 7">
                <a:extLst>
                  <a:ext uri="{FF2B5EF4-FFF2-40B4-BE49-F238E27FC236}">
                    <a16:creationId xmlns:a16="http://schemas.microsoft.com/office/drawing/2014/main" id="{A17496CC-7DA1-40D4-8CAB-18EC19DF090A}"/>
                  </a:ext>
                </a:extLst>
              </p:cNvPr>
              <p:cNvSpPr>
                <a:spLocks noRot="1" noChangeAspect="1" noMove="1" noResize="1" noEditPoints="1" noAdjustHandles="1" noChangeArrowheads="1" noChangeShapeType="1" noTextEdit="1"/>
              </p:cNvSpPr>
              <p:nvPr/>
            </p:nvSpPr>
            <p:spPr>
              <a:xfrm>
                <a:off x="3470894" y="4795335"/>
                <a:ext cx="564792" cy="646331"/>
              </a:xfrm>
              <a:prstGeom prst="rect">
                <a:avLst/>
              </a:prstGeom>
              <a:blipFill>
                <a:blip r:embed="rId5"/>
                <a:stretch>
                  <a:fillRect/>
                </a:stretch>
              </a:blipFill>
            </p:spPr>
            <p:txBody>
              <a:bodyPr/>
              <a:lstStyle/>
              <a:p>
                <a:r>
                  <a:rPr lang="fr-FR">
                    <a:noFill/>
                  </a:rPr>
                  <a:t> </a:t>
                </a:r>
              </a:p>
            </p:txBody>
          </p:sp>
        </mc:Fallback>
      </mc:AlternateContent>
      <p:sp>
        <p:nvSpPr>
          <p:cNvPr id="9" name="Rectangle 8">
            <a:extLst>
              <a:ext uri="{FF2B5EF4-FFF2-40B4-BE49-F238E27FC236}">
                <a16:creationId xmlns:a16="http://schemas.microsoft.com/office/drawing/2014/main" id="{FD379F56-EA33-4DB9-ABF2-172B7A132CAD}"/>
              </a:ext>
            </a:extLst>
          </p:cNvPr>
          <p:cNvSpPr/>
          <p:nvPr/>
        </p:nvSpPr>
        <p:spPr>
          <a:xfrm>
            <a:off x="3650333" y="4353274"/>
            <a:ext cx="564792" cy="646331"/>
          </a:xfrm>
          <a:prstGeom prst="rect">
            <a:avLst/>
          </a:prstGeom>
        </p:spPr>
        <p:txBody>
          <a:bodyPr wrap="square">
            <a:spAutoFit/>
          </a:bodyPr>
          <a:lstStyle/>
          <a:p>
            <a:r>
              <a:rPr lang="fr-FR" sz="3600" dirty="0">
                <a:solidFill>
                  <a:schemeClr val="accent1">
                    <a:lumMod val="75000"/>
                  </a:schemeClr>
                </a:solidFill>
              </a:rPr>
              <a:t>x</a:t>
            </a:r>
          </a:p>
        </p:txBody>
      </p:sp>
      <p:cxnSp>
        <p:nvCxnSpPr>
          <p:cNvPr id="11" name="Connecteur droit 10">
            <a:extLst>
              <a:ext uri="{FF2B5EF4-FFF2-40B4-BE49-F238E27FC236}">
                <a16:creationId xmlns:a16="http://schemas.microsoft.com/office/drawing/2014/main" id="{01B06786-0744-4D18-B209-1F5D3EA4E0E6}"/>
              </a:ext>
            </a:extLst>
          </p:cNvPr>
          <p:cNvCxnSpPr>
            <a:cxnSpLocks/>
          </p:cNvCxnSpPr>
          <p:nvPr/>
        </p:nvCxnSpPr>
        <p:spPr>
          <a:xfrm flipH="1">
            <a:off x="2453230" y="4076918"/>
            <a:ext cx="4666661" cy="99075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ZoneTexte 29">
                <a:extLst>
                  <a:ext uri="{FF2B5EF4-FFF2-40B4-BE49-F238E27FC236}">
                    <a16:creationId xmlns:a16="http://schemas.microsoft.com/office/drawing/2014/main" id="{F65E5975-552D-4F5C-9B6E-6400CE2FC635}"/>
                  </a:ext>
                </a:extLst>
              </p:cNvPr>
              <p:cNvSpPr txBox="1"/>
              <p:nvPr/>
            </p:nvSpPr>
            <p:spPr>
              <a:xfrm>
                <a:off x="1663503" y="3588596"/>
                <a:ext cx="971904" cy="4374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solidFill>
                                <a:schemeClr val="accent4">
                                  <a:lumMod val="75000"/>
                                </a:schemeClr>
                              </a:solidFill>
                              <a:latin typeface="Cambria Math" panose="02040503050406030204" pitchFamily="18" charset="0"/>
                            </a:rPr>
                          </m:ctrlPr>
                        </m:accPr>
                        <m:e>
                          <m:sSub>
                            <m:sSubPr>
                              <m:ctrlPr>
                                <a:rPr lang="fr-FR" sz="2000" b="1" i="1" smtClean="0">
                                  <a:solidFill>
                                    <a:schemeClr val="accent4">
                                      <a:lumMod val="75000"/>
                                    </a:schemeClr>
                                  </a:solidFill>
                                  <a:latin typeface="Cambria Math" panose="02040503050406030204" pitchFamily="18" charset="0"/>
                                </a:rPr>
                              </m:ctrlPr>
                            </m:sSubPr>
                            <m:e>
                              <m:r>
                                <a:rPr lang="fr-FR" sz="2000" b="1" i="1" smtClean="0">
                                  <a:solidFill>
                                    <a:schemeClr val="accent4">
                                      <a:lumMod val="75000"/>
                                    </a:schemeClr>
                                  </a:solidFill>
                                  <a:latin typeface="Cambria Math" panose="02040503050406030204" pitchFamily="18" charset="0"/>
                                </a:rPr>
                                <m:t>𝑹</m:t>
                              </m:r>
                            </m:e>
                            <m:sub>
                              <m:r>
                                <a:rPr lang="fr-FR" sz="2000" b="1" i="1" smtClean="0">
                                  <a:solidFill>
                                    <a:schemeClr val="accent4">
                                      <a:lumMod val="75000"/>
                                    </a:schemeClr>
                                  </a:solidFill>
                                  <a:latin typeface="Cambria Math" panose="02040503050406030204" pitchFamily="18" charset="0"/>
                                </a:rPr>
                                <m:t>𝟏</m:t>
                              </m:r>
                            </m:sub>
                          </m:sSub>
                        </m:e>
                      </m:acc>
                    </m:oMath>
                  </m:oMathPara>
                </a14:m>
                <a:endParaRPr lang="fr-FR" sz="2000" b="1" dirty="0">
                  <a:solidFill>
                    <a:schemeClr val="accent4">
                      <a:lumMod val="75000"/>
                    </a:schemeClr>
                  </a:solidFill>
                </a:endParaRPr>
              </a:p>
            </p:txBody>
          </p:sp>
        </mc:Choice>
        <mc:Fallback xmlns="">
          <p:sp>
            <p:nvSpPr>
              <p:cNvPr id="30" name="ZoneTexte 29">
                <a:extLst>
                  <a:ext uri="{FF2B5EF4-FFF2-40B4-BE49-F238E27FC236}">
                    <a16:creationId xmlns:a16="http://schemas.microsoft.com/office/drawing/2014/main" id="{F65E5975-552D-4F5C-9B6E-6400CE2FC635}"/>
                  </a:ext>
                </a:extLst>
              </p:cNvPr>
              <p:cNvSpPr txBox="1">
                <a:spLocks noRot="1" noChangeAspect="1" noMove="1" noResize="1" noEditPoints="1" noAdjustHandles="1" noChangeArrowheads="1" noChangeShapeType="1" noTextEdit="1"/>
              </p:cNvSpPr>
              <p:nvPr/>
            </p:nvSpPr>
            <p:spPr>
              <a:xfrm>
                <a:off x="1663503" y="3588596"/>
                <a:ext cx="971904" cy="437492"/>
              </a:xfrm>
              <a:prstGeom prst="rect">
                <a:avLst/>
              </a:prstGeom>
              <a:blipFill>
                <a:blip r:embed="rId6"/>
                <a:stretch>
                  <a:fillRect b="-140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ZoneTexte 30">
                <a:extLst>
                  <a:ext uri="{FF2B5EF4-FFF2-40B4-BE49-F238E27FC236}">
                    <a16:creationId xmlns:a16="http://schemas.microsoft.com/office/drawing/2014/main" id="{EFE1A780-16B5-4037-BC46-BB5B2BCE837F}"/>
                  </a:ext>
                </a:extLst>
              </p:cNvPr>
              <p:cNvSpPr txBox="1"/>
              <p:nvPr/>
            </p:nvSpPr>
            <p:spPr>
              <a:xfrm>
                <a:off x="9348444" y="4238947"/>
                <a:ext cx="971904" cy="4374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solidFill>
                                <a:schemeClr val="accent4">
                                  <a:lumMod val="75000"/>
                                </a:schemeClr>
                              </a:solidFill>
                              <a:latin typeface="Cambria Math" panose="02040503050406030204" pitchFamily="18" charset="0"/>
                            </a:rPr>
                          </m:ctrlPr>
                        </m:accPr>
                        <m:e>
                          <m:sSub>
                            <m:sSubPr>
                              <m:ctrlPr>
                                <a:rPr lang="fr-FR" sz="2000" b="1" i="1" smtClean="0">
                                  <a:solidFill>
                                    <a:schemeClr val="accent4">
                                      <a:lumMod val="75000"/>
                                    </a:schemeClr>
                                  </a:solidFill>
                                  <a:latin typeface="Cambria Math" panose="02040503050406030204" pitchFamily="18" charset="0"/>
                                </a:rPr>
                              </m:ctrlPr>
                            </m:sSubPr>
                            <m:e>
                              <m:r>
                                <a:rPr lang="fr-FR" sz="2000" b="1" i="1" smtClean="0">
                                  <a:solidFill>
                                    <a:schemeClr val="accent4">
                                      <a:lumMod val="75000"/>
                                    </a:schemeClr>
                                  </a:solidFill>
                                  <a:latin typeface="Cambria Math" panose="02040503050406030204" pitchFamily="18" charset="0"/>
                                </a:rPr>
                                <m:t>𝑹</m:t>
                              </m:r>
                            </m:e>
                            <m:sub>
                              <m:r>
                                <a:rPr lang="fr-FR" sz="2000" b="1" i="1" smtClean="0">
                                  <a:solidFill>
                                    <a:schemeClr val="accent4">
                                      <a:lumMod val="75000"/>
                                    </a:schemeClr>
                                  </a:solidFill>
                                  <a:latin typeface="Cambria Math" panose="02040503050406030204" pitchFamily="18" charset="0"/>
                                </a:rPr>
                                <m:t>𝟐</m:t>
                              </m:r>
                            </m:sub>
                          </m:sSub>
                        </m:e>
                      </m:acc>
                    </m:oMath>
                  </m:oMathPara>
                </a14:m>
                <a:endParaRPr lang="fr-FR" sz="2000" b="1" dirty="0">
                  <a:solidFill>
                    <a:schemeClr val="accent4">
                      <a:lumMod val="75000"/>
                    </a:schemeClr>
                  </a:solidFill>
                </a:endParaRPr>
              </a:p>
            </p:txBody>
          </p:sp>
        </mc:Choice>
        <mc:Fallback xmlns="">
          <p:sp>
            <p:nvSpPr>
              <p:cNvPr id="31" name="ZoneTexte 30">
                <a:extLst>
                  <a:ext uri="{FF2B5EF4-FFF2-40B4-BE49-F238E27FC236}">
                    <a16:creationId xmlns:a16="http://schemas.microsoft.com/office/drawing/2014/main" id="{EFE1A780-16B5-4037-BC46-BB5B2BCE837F}"/>
                  </a:ext>
                </a:extLst>
              </p:cNvPr>
              <p:cNvSpPr txBox="1">
                <a:spLocks noRot="1" noChangeAspect="1" noMove="1" noResize="1" noEditPoints="1" noAdjustHandles="1" noChangeArrowheads="1" noChangeShapeType="1" noTextEdit="1"/>
              </p:cNvSpPr>
              <p:nvPr/>
            </p:nvSpPr>
            <p:spPr>
              <a:xfrm>
                <a:off x="9348444" y="4238947"/>
                <a:ext cx="971904" cy="437492"/>
              </a:xfrm>
              <a:prstGeom prst="rect">
                <a:avLst/>
              </a:prstGeom>
              <a:blipFill>
                <a:blip r:embed="rId7"/>
                <a:stretch>
                  <a:fillRect b="-1389"/>
                </a:stretch>
              </a:blipFill>
            </p:spPr>
            <p:txBody>
              <a:bodyPr/>
              <a:lstStyle/>
              <a:p>
                <a:r>
                  <a:rPr lang="fr-FR">
                    <a:noFill/>
                  </a:rPr>
                  <a:t> </a:t>
                </a:r>
              </a:p>
            </p:txBody>
          </p:sp>
        </mc:Fallback>
      </mc:AlternateContent>
      <p:sp>
        <p:nvSpPr>
          <p:cNvPr id="3" name="Espace réservé du numéro de diapositive 2">
            <a:extLst>
              <a:ext uri="{FF2B5EF4-FFF2-40B4-BE49-F238E27FC236}">
                <a16:creationId xmlns:a16="http://schemas.microsoft.com/office/drawing/2014/main" id="{96D57D01-A0C8-4260-9A9A-1E221CFBCA42}"/>
              </a:ext>
            </a:extLst>
          </p:cNvPr>
          <p:cNvSpPr>
            <a:spLocks noGrp="1"/>
          </p:cNvSpPr>
          <p:nvPr>
            <p:ph type="sldNum" sz="quarter" idx="12"/>
          </p:nvPr>
        </p:nvSpPr>
        <p:spPr/>
        <p:txBody>
          <a:bodyPr/>
          <a:lstStyle/>
          <a:p>
            <a:fld id="{DF67547A-2FB4-485E-9105-69E331CB21F3}" type="slidenum">
              <a:rPr lang="fr-FR" smtClean="0"/>
              <a:t>30</a:t>
            </a:fld>
            <a:endParaRPr lang="fr-FR"/>
          </a:p>
        </p:txBody>
      </p:sp>
    </p:spTree>
    <p:extLst>
      <p:ext uri="{BB962C8B-B14F-4D97-AF65-F5344CB8AC3E}">
        <p14:creationId xmlns:p14="http://schemas.microsoft.com/office/powerpoint/2010/main" val="352548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ppt_w</p:attrName>
                                        </p:attrNameLst>
                                      </p:cBhvr>
                                      <p:tavLst>
                                        <p:tav tm="0">
                                          <p:val>
                                            <p:fltVal val="0"/>
                                          </p:val>
                                        </p:tav>
                                        <p:tav tm="100000">
                                          <p:val>
                                            <p:strVal val="#ppt_w"/>
                                          </p:val>
                                        </p:tav>
                                      </p:tavLst>
                                    </p:anim>
                                    <p:anim calcmode="lin" valueType="num">
                                      <p:cBhvr>
                                        <p:cTn id="16" dur="1000" fill="hold"/>
                                        <p:tgtEl>
                                          <p:spTgt spid="31"/>
                                        </p:tgtEl>
                                        <p:attrNameLst>
                                          <p:attrName>ppt_h</p:attrName>
                                        </p:attrNameLst>
                                      </p:cBhvr>
                                      <p:tavLst>
                                        <p:tav tm="0">
                                          <p:val>
                                            <p:fltVal val="0"/>
                                          </p:val>
                                        </p:tav>
                                        <p:tav tm="100000">
                                          <p:val>
                                            <p:strVal val="#ppt_h"/>
                                          </p:val>
                                        </p:tav>
                                      </p:tavLst>
                                    </p:anim>
                                    <p:anim calcmode="lin" valueType="num">
                                      <p:cBhvr>
                                        <p:cTn id="17" dur="1000" fill="hold"/>
                                        <p:tgtEl>
                                          <p:spTgt spid="31"/>
                                        </p:tgtEl>
                                        <p:attrNameLst>
                                          <p:attrName>style.rotation</p:attrName>
                                        </p:attrNameLst>
                                      </p:cBhvr>
                                      <p:tavLst>
                                        <p:tav tm="0">
                                          <p:val>
                                            <p:fltVal val="90"/>
                                          </p:val>
                                        </p:tav>
                                        <p:tav tm="100000">
                                          <p:val>
                                            <p:fltVal val="0"/>
                                          </p:val>
                                        </p:tav>
                                      </p:tavLst>
                                    </p:anim>
                                    <p:animEffect transition="in" filter="fade">
                                      <p:cBhvr>
                                        <p:cTn id="1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6600" y="0"/>
            <a:ext cx="10515600" cy="1146629"/>
          </a:xfrm>
        </p:spPr>
        <p:txBody>
          <a:bodyPr/>
          <a:lstStyle/>
          <a:p>
            <a:r>
              <a:rPr lang="fr-FR" dirty="0"/>
              <a:t>Les éléments de réduction d’un torseur</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736599" y="1593395"/>
                <a:ext cx="11337031" cy="4984957"/>
              </a:xfrm>
            </p:spPr>
            <p:txBody>
              <a:bodyPr>
                <a:normAutofit fontScale="85000" lnSpcReduction="20000"/>
              </a:bodyPr>
              <a:lstStyle/>
              <a:p>
                <a:pPr marL="0" indent="0">
                  <a:buNone/>
                </a:pPr>
                <a:r>
                  <a:rPr lang="fr-FR" dirty="0"/>
                  <a:t>Pour réaliser la construction graphique nous avons du fixer :</a:t>
                </a:r>
              </a:p>
              <a:p>
                <a:pPr>
                  <a:buFontTx/>
                  <a:buChar char="-"/>
                </a:pPr>
                <a:r>
                  <a:rPr lang="fr-FR" b="1" dirty="0">
                    <a:solidFill>
                      <a:srgbClr val="FFC000"/>
                    </a:solidFill>
                    <a:effectLst>
                      <a:outerShdw blurRad="38100" dist="38100" dir="2700000" algn="tl">
                        <a:srgbClr val="000000">
                          <a:alpha val="43137"/>
                        </a:srgbClr>
                      </a:outerShdw>
                    </a:effectLst>
                  </a:rPr>
                  <a:t>La résultante </a:t>
                </a:r>
                <a14:m>
                  <m:oMath xmlns:m="http://schemas.openxmlformats.org/officeDocument/2006/math">
                    <m:acc>
                      <m:accPr>
                        <m:chr m:val="⃗"/>
                        <m:ctrlPr>
                          <a:rPr lang="fr-FR" b="1" i="1">
                            <a:solidFill>
                              <a:srgbClr val="F7A209"/>
                            </a:solidFill>
                            <a:latin typeface="Cambria Math" panose="02040503050406030204" pitchFamily="18" charset="0"/>
                          </a:rPr>
                        </m:ctrlPr>
                      </m:accPr>
                      <m:e>
                        <m:r>
                          <a:rPr lang="fr-FR" b="1" i="1">
                            <a:solidFill>
                              <a:srgbClr val="F7A209"/>
                            </a:solidFill>
                            <a:latin typeface="Cambria Math" panose="02040503050406030204" pitchFamily="18" charset="0"/>
                          </a:rPr>
                          <m:t>𝑹</m:t>
                        </m:r>
                      </m:e>
                    </m:acc>
                  </m:oMath>
                </a14:m>
                <a:endParaRPr lang="fr-FR" b="1" dirty="0">
                  <a:solidFill>
                    <a:srgbClr val="FFC000"/>
                  </a:solidFill>
                  <a:effectLst>
                    <a:outerShdw blurRad="38100" dist="38100" dir="2700000" algn="tl">
                      <a:srgbClr val="000000">
                        <a:alpha val="43137"/>
                      </a:srgbClr>
                    </a:outerShdw>
                  </a:effectLst>
                </a:endParaRPr>
              </a:p>
              <a:p>
                <a:pPr>
                  <a:buFontTx/>
                  <a:buChar char="-"/>
                </a:pPr>
                <a:r>
                  <a:rPr lang="fr-FR" b="1" dirty="0">
                    <a:solidFill>
                      <a:schemeClr val="accent1">
                        <a:lumMod val="75000"/>
                      </a:schemeClr>
                    </a:solidFill>
                    <a:effectLst>
                      <a:outerShdw blurRad="38100" dist="38100" dir="2700000" algn="tl">
                        <a:srgbClr val="000000">
                          <a:alpha val="43137"/>
                        </a:srgbClr>
                      </a:outerShdw>
                    </a:effectLst>
                  </a:rPr>
                  <a:t>Un moment en un point A, </a:t>
                </a:r>
                <a14:m>
                  <m:oMath xmlns:m="http://schemas.openxmlformats.org/officeDocument/2006/math">
                    <m:acc>
                      <m:accPr>
                        <m:chr m:val="⃗"/>
                        <m:ctrlPr>
                          <a:rPr lang="fr-FR" b="1" i="1">
                            <a:solidFill>
                              <a:schemeClr val="accent1">
                                <a:lumMod val="75000"/>
                              </a:schemeClr>
                            </a:solidFill>
                            <a:latin typeface="Cambria Math" panose="02040503050406030204" pitchFamily="18" charset="0"/>
                          </a:rPr>
                        </m:ctrlPr>
                      </m:accPr>
                      <m:e>
                        <m:r>
                          <a:rPr lang="fr-FR" b="1" i="1" smtClean="0">
                            <a:solidFill>
                              <a:schemeClr val="accent1">
                                <a:lumMod val="75000"/>
                              </a:schemeClr>
                            </a:solidFill>
                            <a:latin typeface="Cambria Math" panose="02040503050406030204" pitchFamily="18" charset="0"/>
                          </a:rPr>
                          <m:t>𝑴</m:t>
                        </m:r>
                        <m:r>
                          <a:rPr lang="fr-FR" b="1" i="1" smtClean="0">
                            <a:solidFill>
                              <a:schemeClr val="accent1">
                                <a:lumMod val="75000"/>
                              </a:schemeClr>
                            </a:solidFill>
                            <a:latin typeface="Cambria Math" panose="02040503050406030204" pitchFamily="18" charset="0"/>
                          </a:rPr>
                          <m:t>(</m:t>
                        </m:r>
                        <m:r>
                          <a:rPr lang="fr-FR" b="1" i="1" smtClean="0">
                            <a:solidFill>
                              <a:schemeClr val="accent1">
                                <a:lumMod val="75000"/>
                              </a:schemeClr>
                            </a:solidFill>
                            <a:latin typeface="Cambria Math" panose="02040503050406030204" pitchFamily="18" charset="0"/>
                          </a:rPr>
                          <m:t>𝑨</m:t>
                        </m:r>
                        <m:r>
                          <a:rPr lang="fr-FR" b="1" i="1">
                            <a:solidFill>
                              <a:schemeClr val="accent1">
                                <a:lumMod val="75000"/>
                              </a:schemeClr>
                            </a:solidFill>
                            <a:latin typeface="Cambria Math" panose="02040503050406030204" pitchFamily="18" charset="0"/>
                          </a:rPr>
                          <m:t>)</m:t>
                        </m:r>
                      </m:e>
                    </m:acc>
                  </m:oMath>
                </a14:m>
                <a:endParaRPr lang="fr-FR" b="1" dirty="0">
                  <a:solidFill>
                    <a:schemeClr val="accent1">
                      <a:lumMod val="75000"/>
                    </a:schemeClr>
                  </a:solidFill>
                  <a:effectLst>
                    <a:outerShdw blurRad="38100" dist="38100" dir="2700000" algn="tl">
                      <a:srgbClr val="000000">
                        <a:alpha val="43137"/>
                      </a:srgbClr>
                    </a:outerShdw>
                  </a:effectLst>
                </a:endParaRPr>
              </a:p>
              <a:p>
                <a:pPr>
                  <a:buFont typeface="Symbol" panose="05050102010706020507" pitchFamily="18" charset="2"/>
                  <a:buChar char="Þ"/>
                </a:pPr>
                <a:r>
                  <a:rPr lang="fr-FR" dirty="0"/>
                  <a:t> Un torseur </a:t>
                </a:r>
                <a:r>
                  <a:rPr lang="fr-FR" b="1" dirty="0"/>
                  <a:t>unique</a:t>
                </a:r>
                <a:r>
                  <a:rPr lang="fr-FR" dirty="0"/>
                  <a:t> {T} a ainsi pu être totalement construit !</a:t>
                </a:r>
              </a:p>
              <a:p>
                <a:pPr marL="0" indent="0">
                  <a:buNone/>
                </a:pPr>
                <a:endParaRPr lang="fr-FR" dirty="0"/>
              </a:p>
              <a:p>
                <a:pPr marL="0" indent="0">
                  <a:buNone/>
                </a:pPr>
                <a:r>
                  <a:rPr lang="fr-FR" dirty="0"/>
                  <a:t>Si un de ces éléments avait été différent, le torseur aurait été différent.</a:t>
                </a:r>
              </a:p>
              <a:p>
                <a:pPr marL="0" indent="0">
                  <a:buNone/>
                </a:pPr>
                <a:endParaRPr lang="fr-FR" dirty="0"/>
              </a:p>
              <a:p>
                <a:pPr marL="0" indent="0">
                  <a:buNone/>
                </a:pPr>
                <a:r>
                  <a:rPr lang="fr-FR" u="sng" dirty="0"/>
                  <a:t>Conclusion</a:t>
                </a:r>
              </a:p>
              <a:p>
                <a:pPr marL="0" indent="0">
                  <a:buNone/>
                </a:pPr>
                <a:r>
                  <a:rPr lang="fr-FR" dirty="0"/>
                  <a:t>un torseur {T} est totalement défini </a:t>
                </a:r>
                <a:r>
                  <a:rPr lang="fr-FR" u="sng" dirty="0"/>
                  <a:t>si on connait </a:t>
                </a:r>
                <a:r>
                  <a:rPr lang="fr-FR" dirty="0"/>
                  <a:t>:</a:t>
                </a:r>
              </a:p>
              <a:p>
                <a:pPr>
                  <a:buFontTx/>
                  <a:buChar char="-"/>
                </a:pPr>
                <a:r>
                  <a:rPr lang="fr-FR" i="1" dirty="0"/>
                  <a:t>sa résultante </a:t>
                </a:r>
              </a:p>
              <a:p>
                <a:pPr marL="0" indent="0">
                  <a:buNone/>
                </a:pPr>
                <a:r>
                  <a:rPr lang="fr-FR" dirty="0"/>
                  <a:t>et </a:t>
                </a:r>
              </a:p>
              <a:p>
                <a:pPr marL="0" indent="0">
                  <a:buNone/>
                </a:pPr>
                <a:r>
                  <a:rPr lang="fr-FR" dirty="0"/>
                  <a:t>- </a:t>
                </a:r>
                <a:r>
                  <a:rPr lang="fr-FR" i="1" dirty="0"/>
                  <a:t>un quelconque de ses moments </a:t>
                </a:r>
                <a:r>
                  <a:rPr lang="fr-FR" dirty="0"/>
                  <a:t>en </a:t>
                </a:r>
                <a:r>
                  <a:rPr lang="fr-FR" i="1" dirty="0"/>
                  <a:t>un point </a:t>
                </a:r>
                <a:r>
                  <a:rPr lang="fr-FR" dirty="0"/>
                  <a:t>donné.</a:t>
                </a:r>
              </a:p>
              <a:p>
                <a:pPr marL="0" indent="0">
                  <a:buNone/>
                </a:pPr>
                <a:endParaRPr lang="fr-FR" dirty="0"/>
              </a:p>
              <a:p>
                <a:pPr marL="0" indent="0">
                  <a:buNone/>
                </a:pPr>
                <a:endParaRPr lang="fr-FR" dirty="0"/>
              </a:p>
              <a:p>
                <a:pPr>
                  <a:buFont typeface="Symbol" panose="05050102010706020507" pitchFamily="18" charset="2"/>
                  <a:buChar char="Þ"/>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736599" y="1593395"/>
                <a:ext cx="11337031" cy="4984957"/>
              </a:xfrm>
              <a:blipFill>
                <a:blip r:embed="rId2"/>
                <a:stretch>
                  <a:fillRect l="-914" t="-2812"/>
                </a:stretch>
              </a:blipFill>
            </p:spPr>
            <p:txBody>
              <a:bodyPr/>
              <a:lstStyle/>
              <a:p>
                <a:r>
                  <a:rPr lang="fr-FR">
                    <a:noFill/>
                  </a:rPr>
                  <a:t> </a:t>
                </a:r>
              </a:p>
            </p:txBody>
          </p:sp>
        </mc:Fallback>
      </mc:AlternateContent>
      <p:sp>
        <p:nvSpPr>
          <p:cNvPr id="5" name="Espace réservé du numéro de diapositive 4">
            <a:extLst>
              <a:ext uri="{FF2B5EF4-FFF2-40B4-BE49-F238E27FC236}">
                <a16:creationId xmlns:a16="http://schemas.microsoft.com/office/drawing/2014/main" id="{61F4E3B7-2643-49D2-ABF9-E3B30B8B6F59}"/>
              </a:ext>
            </a:extLst>
          </p:cNvPr>
          <p:cNvSpPr>
            <a:spLocks noGrp="1"/>
          </p:cNvSpPr>
          <p:nvPr>
            <p:ph type="sldNum" sz="quarter" idx="12"/>
          </p:nvPr>
        </p:nvSpPr>
        <p:spPr/>
        <p:txBody>
          <a:bodyPr/>
          <a:lstStyle/>
          <a:p>
            <a:fld id="{DF67547A-2FB4-485E-9105-69E331CB21F3}" type="slidenum">
              <a:rPr lang="fr-FR" smtClean="0"/>
              <a:t>31</a:t>
            </a:fld>
            <a:endParaRPr lang="fr-FR"/>
          </a:p>
        </p:txBody>
      </p:sp>
    </p:spTree>
    <p:extLst>
      <p:ext uri="{BB962C8B-B14F-4D97-AF65-F5344CB8AC3E}">
        <p14:creationId xmlns:p14="http://schemas.microsoft.com/office/powerpoint/2010/main" val="4012762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ON NOTE :</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4045857" y="214540"/>
                <a:ext cx="5257800" cy="2398032"/>
              </a:xfrm>
            </p:spPr>
            <p:txBody>
              <a:body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fr-FR" sz="4400" i="1" smtClean="0">
                              <a:latin typeface="Cambria Math" panose="02040503050406030204" pitchFamily="18" charset="0"/>
                            </a:rPr>
                          </m:ctrlPr>
                        </m:dPr>
                        <m:e>
                          <m:r>
                            <a:rPr lang="fr-FR" sz="4400" b="0" i="1" smtClean="0">
                              <a:latin typeface="Cambria Math" panose="02040503050406030204" pitchFamily="18" charset="0"/>
                            </a:rPr>
                            <m:t>𝑇</m:t>
                          </m:r>
                        </m:e>
                      </m:d>
                      <m:r>
                        <a:rPr lang="fr-FR" sz="4400" b="0" i="1" smtClean="0">
                          <a:latin typeface="Cambria Math" panose="02040503050406030204" pitchFamily="18" charset="0"/>
                        </a:rPr>
                        <m:t> =</m:t>
                      </m:r>
                      <m:sPre>
                        <m:sPrePr>
                          <m:ctrlPr>
                            <a:rPr lang="fr-FR" sz="4400" b="0" i="1" smtClean="0">
                              <a:latin typeface="Cambria Math" panose="02040503050406030204" pitchFamily="18" charset="0"/>
                            </a:rPr>
                          </m:ctrlPr>
                        </m:sPrePr>
                        <m:sub>
                          <m:r>
                            <a:rPr lang="fr-FR" sz="4400" b="0" i="1" smtClean="0">
                              <a:latin typeface="Cambria Math" panose="02040503050406030204" pitchFamily="18" charset="0"/>
                            </a:rPr>
                            <m:t>𝐴</m:t>
                          </m:r>
                        </m:sub>
                        <m:sup/>
                        <m:e>
                          <m:d>
                            <m:dPr>
                              <m:begChr m:val="{"/>
                              <m:endChr m:val="}"/>
                              <m:ctrlPr>
                                <a:rPr lang="fr-FR" sz="4400" i="1">
                                  <a:latin typeface="Cambria Math" panose="02040503050406030204" pitchFamily="18" charset="0"/>
                                </a:rPr>
                              </m:ctrlPr>
                            </m:dPr>
                            <m:e>
                              <m:m>
                                <m:mPr>
                                  <m:mcs>
                                    <m:mc>
                                      <m:mcPr>
                                        <m:count m:val="1"/>
                                        <m:mcJc m:val="center"/>
                                      </m:mcPr>
                                    </m:mc>
                                  </m:mcs>
                                  <m:ctrlPr>
                                    <a:rPr lang="fr-FR" sz="4400" i="1">
                                      <a:latin typeface="Cambria Math" panose="02040503050406030204" pitchFamily="18" charset="0"/>
                                    </a:rPr>
                                  </m:ctrlPr>
                                </m:mPr>
                                <m:mr>
                                  <m:e>
                                    <m:acc>
                                      <m:accPr>
                                        <m:chr m:val="⃗"/>
                                        <m:ctrlPr>
                                          <a:rPr lang="fr-FR" sz="4400" i="1" smtClean="0">
                                            <a:latin typeface="Cambria Math" panose="02040503050406030204" pitchFamily="18" charset="0"/>
                                          </a:rPr>
                                        </m:ctrlPr>
                                      </m:accPr>
                                      <m:e>
                                        <m:r>
                                          <a:rPr lang="fr-FR" sz="4400" b="0" i="1" smtClean="0">
                                            <a:latin typeface="Cambria Math" panose="02040503050406030204" pitchFamily="18" charset="0"/>
                                          </a:rPr>
                                          <m:t>𝑅</m:t>
                                        </m:r>
                                      </m:e>
                                    </m:acc>
                                  </m:e>
                                </m:mr>
                                <m:mr>
                                  <m:e>
                                    <m:acc>
                                      <m:accPr>
                                        <m:chr m:val="⃗"/>
                                        <m:ctrlPr>
                                          <a:rPr lang="fr-FR" sz="4400" i="1" smtClean="0">
                                            <a:latin typeface="Cambria Math" panose="02040503050406030204" pitchFamily="18" charset="0"/>
                                          </a:rPr>
                                        </m:ctrlPr>
                                      </m:accPr>
                                      <m:e>
                                        <m:r>
                                          <a:rPr lang="fr-FR" sz="4400" b="0" i="1" smtClean="0">
                                            <a:latin typeface="Cambria Math" panose="02040503050406030204" pitchFamily="18" charset="0"/>
                                          </a:rPr>
                                          <m:t>𝑀</m:t>
                                        </m:r>
                                        <m:r>
                                          <a:rPr lang="fr-FR" sz="4400" b="0" i="1" smtClean="0">
                                            <a:latin typeface="Cambria Math" panose="02040503050406030204" pitchFamily="18" charset="0"/>
                                          </a:rPr>
                                          <m:t>(</m:t>
                                        </m:r>
                                        <m:r>
                                          <a:rPr lang="fr-FR" sz="4400" b="0" i="1" smtClean="0">
                                            <a:latin typeface="Cambria Math" panose="02040503050406030204" pitchFamily="18" charset="0"/>
                                          </a:rPr>
                                          <m:t>𝐴</m:t>
                                        </m:r>
                                        <m:r>
                                          <a:rPr lang="fr-FR" sz="4400" b="0" i="1" smtClean="0">
                                            <a:latin typeface="Cambria Math" panose="02040503050406030204" pitchFamily="18" charset="0"/>
                                          </a:rPr>
                                          <m:t>)</m:t>
                                        </m:r>
                                      </m:e>
                                    </m:acc>
                                  </m:e>
                                </m:mr>
                              </m:m>
                            </m:e>
                          </m:d>
                        </m:e>
                      </m:sPre>
                    </m:oMath>
                  </m:oMathPara>
                </a14:m>
                <a:endParaRPr lang="fr-FR" sz="44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4045857" y="214540"/>
                <a:ext cx="5257800" cy="2398032"/>
              </a:xfrm>
              <a:blipFill rotWithShape="0">
                <a:blip r:embed="rId2"/>
                <a:stretch>
                  <a:fillRect/>
                </a:stretch>
              </a:blipFill>
            </p:spPr>
            <p:txBody>
              <a:bodyPr/>
              <a:lstStyle/>
              <a:p>
                <a:r>
                  <a:rPr lang="fr-FR">
                    <a:noFill/>
                  </a:rPr>
                  <a:t> </a:t>
                </a:r>
              </a:p>
            </p:txBody>
          </p:sp>
        </mc:Fallback>
      </mc:AlternateContent>
      <p:cxnSp>
        <p:nvCxnSpPr>
          <p:cNvPr id="5" name="Connecteur droit avec flèche 4"/>
          <p:cNvCxnSpPr>
            <a:endCxn id="15" idx="0"/>
          </p:cNvCxnSpPr>
          <p:nvPr/>
        </p:nvCxnSpPr>
        <p:spPr>
          <a:xfrm flipH="1">
            <a:off x="1436006" y="1391558"/>
            <a:ext cx="3546024" cy="1754429"/>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7" name="Connecteur droit avec flèche 6"/>
          <p:cNvCxnSpPr/>
          <p:nvPr/>
        </p:nvCxnSpPr>
        <p:spPr>
          <a:xfrm flipH="1">
            <a:off x="5370286" y="1276862"/>
            <a:ext cx="598714" cy="1948938"/>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8" name="Connecteur droit avec flèche 7"/>
          <p:cNvCxnSpPr/>
          <p:nvPr/>
        </p:nvCxnSpPr>
        <p:spPr>
          <a:xfrm>
            <a:off x="8414658" y="1690688"/>
            <a:ext cx="1092199" cy="1314170"/>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sp>
        <p:nvSpPr>
          <p:cNvPr id="15" name="ZoneTexte 14"/>
          <p:cNvSpPr txBox="1"/>
          <p:nvPr/>
        </p:nvSpPr>
        <p:spPr>
          <a:xfrm>
            <a:off x="296634" y="3145987"/>
            <a:ext cx="2278743" cy="523220"/>
          </a:xfrm>
          <a:prstGeom prst="rect">
            <a:avLst/>
          </a:prstGeom>
          <a:noFill/>
        </p:spPr>
        <p:txBody>
          <a:bodyPr wrap="square" rtlCol="0">
            <a:spAutoFit/>
          </a:bodyPr>
          <a:lstStyle/>
          <a:p>
            <a:r>
              <a:rPr lang="fr-FR" sz="2800" dirty="0"/>
              <a:t>Torseur {T}</a:t>
            </a:r>
          </a:p>
        </p:txBody>
      </p:sp>
      <p:sp>
        <p:nvSpPr>
          <p:cNvPr id="18" name="ZoneTexte 17"/>
          <p:cNvSpPr txBox="1"/>
          <p:nvPr/>
        </p:nvSpPr>
        <p:spPr>
          <a:xfrm>
            <a:off x="2472744" y="3157380"/>
            <a:ext cx="4187862" cy="2677656"/>
          </a:xfrm>
          <a:prstGeom prst="rect">
            <a:avLst/>
          </a:prstGeom>
          <a:noFill/>
        </p:spPr>
        <p:txBody>
          <a:bodyPr wrap="square" rtlCol="0">
            <a:spAutoFit/>
          </a:bodyPr>
          <a:lstStyle/>
          <a:p>
            <a:r>
              <a:rPr lang="fr-FR" sz="2800" dirty="0"/>
              <a:t>Ce signe « = » </a:t>
            </a:r>
          </a:p>
          <a:p>
            <a:r>
              <a:rPr lang="fr-FR" sz="2800" dirty="0"/>
              <a:t>  signifie dans ce contexte particulier « est représenté par »</a:t>
            </a:r>
          </a:p>
          <a:p>
            <a:r>
              <a:rPr lang="fr-FR" sz="2800" dirty="0"/>
              <a:t>ou bien</a:t>
            </a:r>
          </a:p>
          <a:p>
            <a:r>
              <a:rPr lang="fr-FR" sz="2800" dirty="0"/>
              <a:t>« est réduit en » </a:t>
            </a:r>
          </a:p>
        </p:txBody>
      </p:sp>
      <mc:AlternateContent xmlns:mc="http://schemas.openxmlformats.org/markup-compatibility/2006" xmlns:a14="http://schemas.microsoft.com/office/drawing/2010/main">
        <mc:Choice Requires="a14">
          <p:sp>
            <p:nvSpPr>
              <p:cNvPr id="20" name="ZoneTexte 19"/>
              <p:cNvSpPr txBox="1"/>
              <p:nvPr/>
            </p:nvSpPr>
            <p:spPr>
              <a:xfrm>
                <a:off x="6948718" y="3016251"/>
                <a:ext cx="5025568" cy="1960408"/>
              </a:xfrm>
              <a:prstGeom prst="rect">
                <a:avLst/>
              </a:prstGeom>
              <a:noFill/>
            </p:spPr>
            <p:txBody>
              <a:bodyPr wrap="square" rtlCol="0">
                <a:spAutoFit/>
              </a:bodyPr>
              <a:lstStyle/>
              <a:p>
                <a:r>
                  <a:rPr lang="fr-FR" sz="2800" dirty="0"/>
                  <a:t>Les deux éléments de réduction :</a:t>
                </a:r>
              </a:p>
              <a:p>
                <a:pPr marL="457200" indent="-457200">
                  <a:buFontTx/>
                  <a:buChar char="-"/>
                </a:pPr>
                <a:r>
                  <a:rPr lang="fr-FR" sz="2800" dirty="0"/>
                  <a:t>La résultante de {T} = </a:t>
                </a:r>
                <a14:m>
                  <m:oMath xmlns:m="http://schemas.openxmlformats.org/officeDocument/2006/math">
                    <m:acc>
                      <m:accPr>
                        <m:chr m:val="⃗"/>
                        <m:ctrlPr>
                          <a:rPr lang="fr-FR" sz="2800" i="1" smtClean="0">
                            <a:latin typeface="Cambria Math" panose="02040503050406030204" pitchFamily="18" charset="0"/>
                          </a:rPr>
                        </m:ctrlPr>
                      </m:accPr>
                      <m:e>
                        <m:r>
                          <a:rPr lang="fr-FR" sz="2800" b="0" i="1" smtClean="0">
                            <a:latin typeface="Cambria Math" panose="02040503050406030204" pitchFamily="18" charset="0"/>
                          </a:rPr>
                          <m:t>𝑅</m:t>
                        </m:r>
                      </m:e>
                    </m:acc>
                  </m:oMath>
                </a14:m>
                <a:endParaRPr lang="fr-FR" sz="2800" dirty="0"/>
              </a:p>
              <a:p>
                <a:pPr marL="457200" indent="-457200">
                  <a:buFontTx/>
                  <a:buChar char="-"/>
                </a:pPr>
                <a:r>
                  <a:rPr lang="fr-FR" sz="2800" dirty="0"/>
                  <a:t>Un moment de {T} au point choisi (A ici) = </a:t>
                </a:r>
                <a14:m>
                  <m:oMath xmlns:m="http://schemas.openxmlformats.org/officeDocument/2006/math">
                    <m:acc>
                      <m:accPr>
                        <m:chr m:val="⃗"/>
                        <m:ctrlPr>
                          <a:rPr lang="fr-FR" sz="2800" i="1" smtClean="0">
                            <a:latin typeface="Cambria Math" panose="02040503050406030204" pitchFamily="18" charset="0"/>
                          </a:rPr>
                        </m:ctrlPr>
                      </m:accPr>
                      <m:e>
                        <m:r>
                          <a:rPr lang="fr-FR" sz="2800" b="0" i="1" smtClean="0">
                            <a:latin typeface="Cambria Math" panose="02040503050406030204" pitchFamily="18" charset="0"/>
                          </a:rPr>
                          <m:t>𝑀</m:t>
                        </m:r>
                        <m:r>
                          <a:rPr lang="fr-FR" sz="2800" b="0" i="1" smtClean="0">
                            <a:latin typeface="Cambria Math" panose="02040503050406030204" pitchFamily="18" charset="0"/>
                          </a:rPr>
                          <m:t>(</m:t>
                        </m:r>
                        <m:r>
                          <a:rPr lang="fr-FR" sz="2800" b="0" i="1" smtClean="0">
                            <a:latin typeface="Cambria Math" panose="02040503050406030204" pitchFamily="18" charset="0"/>
                          </a:rPr>
                          <m:t>𝐴</m:t>
                        </m:r>
                        <m:r>
                          <a:rPr lang="fr-FR" sz="2800" b="0" i="1" smtClean="0">
                            <a:latin typeface="Cambria Math" panose="02040503050406030204" pitchFamily="18" charset="0"/>
                          </a:rPr>
                          <m:t>)</m:t>
                        </m:r>
                      </m:e>
                    </m:acc>
                  </m:oMath>
                </a14:m>
                <a:endParaRPr lang="fr-FR" sz="2800" dirty="0"/>
              </a:p>
            </p:txBody>
          </p:sp>
        </mc:Choice>
        <mc:Fallback xmlns="">
          <p:sp>
            <p:nvSpPr>
              <p:cNvPr id="20" name="ZoneTexte 19"/>
              <p:cNvSpPr txBox="1">
                <a:spLocks noRot="1" noChangeAspect="1" noMove="1" noResize="1" noEditPoints="1" noAdjustHandles="1" noChangeArrowheads="1" noChangeShapeType="1" noTextEdit="1"/>
              </p:cNvSpPr>
              <p:nvPr/>
            </p:nvSpPr>
            <p:spPr>
              <a:xfrm>
                <a:off x="6948718" y="3016251"/>
                <a:ext cx="5025568" cy="1960408"/>
              </a:xfrm>
              <a:prstGeom prst="rect">
                <a:avLst/>
              </a:prstGeom>
              <a:blipFill rotWithShape="0">
                <a:blip r:embed="rId3"/>
                <a:stretch>
                  <a:fillRect l="-2549" t="-3115" r="-971" b="-6854"/>
                </a:stretch>
              </a:blipFill>
            </p:spPr>
            <p:txBody>
              <a:bodyPr/>
              <a:lstStyle/>
              <a:p>
                <a:r>
                  <a:rPr lang="fr-FR">
                    <a:noFill/>
                  </a:rPr>
                  <a:t> </a:t>
                </a:r>
              </a:p>
            </p:txBody>
          </p:sp>
        </mc:Fallback>
      </mc:AlternateContent>
      <p:cxnSp>
        <p:nvCxnSpPr>
          <p:cNvPr id="22" name="Connecteur droit avec flèche 21"/>
          <p:cNvCxnSpPr/>
          <p:nvPr/>
        </p:nvCxnSpPr>
        <p:spPr>
          <a:xfrm>
            <a:off x="6510836" y="2030389"/>
            <a:ext cx="299540" cy="3506948"/>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sp>
        <p:nvSpPr>
          <p:cNvPr id="24" name="ZoneTexte 23"/>
          <p:cNvSpPr txBox="1"/>
          <p:nvPr/>
        </p:nvSpPr>
        <p:spPr>
          <a:xfrm>
            <a:off x="5709557" y="5548730"/>
            <a:ext cx="3594099" cy="954107"/>
          </a:xfrm>
          <a:prstGeom prst="rect">
            <a:avLst/>
          </a:prstGeom>
          <a:noFill/>
        </p:spPr>
        <p:txBody>
          <a:bodyPr wrap="square" rtlCol="0">
            <a:spAutoFit/>
          </a:bodyPr>
          <a:lstStyle/>
          <a:p>
            <a:r>
              <a:rPr lang="fr-FR" sz="2800" dirty="0"/>
              <a:t>Point choisi pour réduire le torseur {T}</a:t>
            </a:r>
          </a:p>
        </p:txBody>
      </p:sp>
      <p:sp>
        <p:nvSpPr>
          <p:cNvPr id="6" name="Espace réservé du numéro de diapositive 5">
            <a:extLst>
              <a:ext uri="{FF2B5EF4-FFF2-40B4-BE49-F238E27FC236}">
                <a16:creationId xmlns:a16="http://schemas.microsoft.com/office/drawing/2014/main" id="{7971B1CB-E6FC-4216-A430-A59358029120}"/>
              </a:ext>
            </a:extLst>
          </p:cNvPr>
          <p:cNvSpPr>
            <a:spLocks noGrp="1"/>
          </p:cNvSpPr>
          <p:nvPr>
            <p:ph type="sldNum" sz="quarter" idx="12"/>
          </p:nvPr>
        </p:nvSpPr>
        <p:spPr/>
        <p:txBody>
          <a:bodyPr/>
          <a:lstStyle/>
          <a:p>
            <a:fld id="{DF67547A-2FB4-485E-9105-69E331CB21F3}" type="slidenum">
              <a:rPr lang="fr-FR" smtClean="0"/>
              <a:t>32</a:t>
            </a:fld>
            <a:endParaRPr lang="fr-FR"/>
          </a:p>
        </p:txBody>
      </p:sp>
    </p:spTree>
    <p:extLst>
      <p:ext uri="{BB962C8B-B14F-4D97-AF65-F5344CB8AC3E}">
        <p14:creationId xmlns:p14="http://schemas.microsoft.com/office/powerpoint/2010/main" val="2231459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colades 4"/>
          <p:cNvSpPr/>
          <p:nvPr/>
        </p:nvSpPr>
        <p:spPr>
          <a:xfrm>
            <a:off x="8634060" y="1322414"/>
            <a:ext cx="1716532" cy="2475322"/>
          </a:xfrm>
          <a:prstGeom prst="bracePair">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0" name="Image 9"/>
          <p:cNvPicPr>
            <a:picLocks noChangeAspect="1"/>
          </p:cNvPicPr>
          <p:nvPr/>
        </p:nvPicPr>
        <p:blipFill>
          <a:blip r:embed="rId2"/>
          <a:stretch>
            <a:fillRect/>
          </a:stretch>
        </p:blipFill>
        <p:spPr>
          <a:xfrm>
            <a:off x="255758" y="1568877"/>
            <a:ext cx="6269029" cy="3720245"/>
          </a:xfrm>
          <a:prstGeom prst="rect">
            <a:avLst/>
          </a:prstGeom>
        </p:spPr>
      </p:pic>
      <p:sp>
        <p:nvSpPr>
          <p:cNvPr id="11" name="ZoneTexte 10"/>
          <p:cNvSpPr txBox="1"/>
          <p:nvPr/>
        </p:nvSpPr>
        <p:spPr>
          <a:xfrm>
            <a:off x="1646712" y="311684"/>
            <a:ext cx="2956284" cy="646331"/>
          </a:xfrm>
          <a:prstGeom prst="rect">
            <a:avLst/>
          </a:prstGeom>
          <a:noFill/>
        </p:spPr>
        <p:txBody>
          <a:bodyPr wrap="square" rtlCol="0">
            <a:spAutoFit/>
          </a:bodyPr>
          <a:lstStyle/>
          <a:p>
            <a:r>
              <a:rPr lang="fr-FR" sz="3600" i="1" dirty="0">
                <a:effectLst>
                  <a:outerShdw blurRad="38100" dist="38100" dir="2700000" algn="tl">
                    <a:srgbClr val="000000">
                      <a:alpha val="43137"/>
                    </a:srgbClr>
                  </a:outerShdw>
                </a:effectLst>
              </a:rPr>
              <a:t>Le torseur {T}</a:t>
            </a:r>
          </a:p>
        </p:txBody>
      </p:sp>
      <mc:AlternateContent xmlns:mc="http://schemas.openxmlformats.org/markup-compatibility/2006" xmlns:a14="http://schemas.microsoft.com/office/drawing/2010/main">
        <mc:Choice Requires="a14">
          <p:sp>
            <p:nvSpPr>
              <p:cNvPr id="12" name="ZoneTexte 11"/>
              <p:cNvSpPr txBox="1"/>
              <p:nvPr/>
            </p:nvSpPr>
            <p:spPr>
              <a:xfrm>
                <a:off x="9166665" y="1200691"/>
                <a:ext cx="735735" cy="10241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5400" b="1" i="1">
                              <a:solidFill>
                                <a:srgbClr val="F7A209"/>
                              </a:solidFill>
                              <a:effectLst>
                                <a:outerShdw blurRad="38100" dist="38100" dir="2700000" algn="tl">
                                  <a:srgbClr val="000000">
                                    <a:alpha val="43137"/>
                                  </a:srgbClr>
                                </a:outerShdw>
                              </a:effectLst>
                              <a:latin typeface="Cambria Math" panose="02040503050406030204" pitchFamily="18" charset="0"/>
                            </a:rPr>
                          </m:ctrlPr>
                        </m:accPr>
                        <m:e>
                          <m:r>
                            <a:rPr lang="fr-FR" sz="5400" b="1" i="1">
                              <a:solidFill>
                                <a:srgbClr val="F7A209"/>
                              </a:solidFill>
                              <a:effectLst>
                                <a:outerShdw blurRad="38100" dist="38100" dir="2700000" algn="tl">
                                  <a:srgbClr val="000000">
                                    <a:alpha val="43137"/>
                                  </a:srgbClr>
                                </a:outerShdw>
                              </a:effectLst>
                              <a:latin typeface="Cambria Math" panose="02040503050406030204" pitchFamily="18" charset="0"/>
                            </a:rPr>
                            <m:t>𝑹</m:t>
                          </m:r>
                        </m:e>
                      </m:acc>
                    </m:oMath>
                  </m:oMathPara>
                </a14:m>
                <a:endParaRPr lang="fr-FR" sz="5400" b="1" dirty="0">
                  <a:solidFill>
                    <a:srgbClr val="F7A209"/>
                  </a:solidFill>
                  <a:effectLst>
                    <a:outerShdw blurRad="38100" dist="38100" dir="2700000" algn="tl">
                      <a:srgbClr val="000000">
                        <a:alpha val="43137"/>
                      </a:srgbClr>
                    </a:outerShdw>
                  </a:effectLst>
                </a:endParaRPr>
              </a:p>
            </p:txBody>
          </p:sp>
        </mc:Choice>
        <mc:Fallback xmlns="">
          <p:sp>
            <p:nvSpPr>
              <p:cNvPr id="12" name="ZoneTexte 11"/>
              <p:cNvSpPr txBox="1">
                <a:spLocks noRot="1" noChangeAspect="1" noMove="1" noResize="1" noEditPoints="1" noAdjustHandles="1" noChangeArrowheads="1" noChangeShapeType="1" noTextEdit="1"/>
              </p:cNvSpPr>
              <p:nvPr/>
            </p:nvSpPr>
            <p:spPr>
              <a:xfrm>
                <a:off x="9166665" y="1200691"/>
                <a:ext cx="735735" cy="1024191"/>
              </a:xfrm>
              <a:prstGeom prst="rect">
                <a:avLst/>
              </a:prstGeom>
              <a:blipFill rotWithShape="0">
                <a:blip r:embed="rId3"/>
                <a:stretch>
                  <a:fillRect/>
                </a:stretch>
              </a:blipFill>
            </p:spPr>
            <p:txBody>
              <a:bodyPr/>
              <a:lstStyle/>
              <a:p>
                <a:r>
                  <a:rPr lang="fr-FR">
                    <a:noFill/>
                  </a:rPr>
                  <a:t> </a:t>
                </a:r>
              </a:p>
            </p:txBody>
          </p:sp>
        </mc:Fallback>
      </mc:AlternateContent>
      <p:sp>
        <p:nvSpPr>
          <p:cNvPr id="13" name="Ellipse 12"/>
          <p:cNvSpPr/>
          <p:nvPr/>
        </p:nvSpPr>
        <p:spPr>
          <a:xfrm rot="2204503">
            <a:off x="4350740" y="1354162"/>
            <a:ext cx="1043950" cy="2218217"/>
          </a:xfrm>
          <a:prstGeom prst="ellipse">
            <a:avLst/>
          </a:prstGeom>
          <a:solidFill>
            <a:schemeClr val="bg1">
              <a:alpha val="0"/>
            </a:schemeClr>
          </a:solidFill>
          <a:ln w="3492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4460113" y="3339564"/>
            <a:ext cx="5307245" cy="1381179"/>
          </a:xfrm>
          <a:custGeom>
            <a:avLst/>
            <a:gdLst>
              <a:gd name="connsiteX0" fmla="*/ 0 w 5362413"/>
              <a:gd name="connsiteY0" fmla="*/ 0 h 2448282"/>
              <a:gd name="connsiteX1" fmla="*/ 604433 w 5362413"/>
              <a:gd name="connsiteY1" fmla="*/ 1208867 h 2448282"/>
              <a:gd name="connsiteX2" fmla="*/ 2123267 w 5362413"/>
              <a:gd name="connsiteY2" fmla="*/ 2371240 h 2448282"/>
              <a:gd name="connsiteX3" fmla="*/ 4525505 w 5362413"/>
              <a:gd name="connsiteY3" fmla="*/ 2231756 h 2448282"/>
              <a:gd name="connsiteX4" fmla="*/ 5362413 w 5362413"/>
              <a:gd name="connsiteY4" fmla="*/ 1363850 h 2448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413" h="2448282">
                <a:moveTo>
                  <a:pt x="0" y="0"/>
                </a:moveTo>
                <a:cubicBezTo>
                  <a:pt x="125277" y="406830"/>
                  <a:pt x="250555" y="813661"/>
                  <a:pt x="604433" y="1208867"/>
                </a:cubicBezTo>
                <a:cubicBezTo>
                  <a:pt x="958311" y="1604073"/>
                  <a:pt x="1469755" y="2200759"/>
                  <a:pt x="2123267" y="2371240"/>
                </a:cubicBezTo>
                <a:cubicBezTo>
                  <a:pt x="2776779" y="2541722"/>
                  <a:pt x="3985647" y="2399654"/>
                  <a:pt x="4525505" y="2231756"/>
                </a:cubicBezTo>
                <a:cubicBezTo>
                  <a:pt x="5065363" y="2063858"/>
                  <a:pt x="5213888" y="1713854"/>
                  <a:pt x="5362413" y="1363850"/>
                </a:cubicBezTo>
              </a:path>
            </a:pathLst>
          </a:custGeom>
          <a:noFill/>
          <a:ln w="34925">
            <a:solidFill>
              <a:schemeClr val="accent2">
                <a:lumMod val="50000"/>
              </a:schemeClr>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4A3303CA-B2EE-4400-9580-260677ABBD46}"/>
                  </a:ext>
                </a:extLst>
              </p:cNvPr>
              <p:cNvSpPr txBox="1"/>
              <p:nvPr/>
            </p:nvSpPr>
            <p:spPr>
              <a:xfrm>
                <a:off x="8926699" y="3038422"/>
                <a:ext cx="971904" cy="7316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3600" b="1" i="1" smtClean="0">
                              <a:solidFill>
                                <a:schemeClr val="accent2">
                                  <a:lumMod val="50000"/>
                                </a:schemeClr>
                              </a:solidFill>
                              <a:latin typeface="Cambria Math" panose="02040503050406030204" pitchFamily="18" charset="0"/>
                            </a:rPr>
                          </m:ctrlPr>
                        </m:accPr>
                        <m:e>
                          <m:r>
                            <a:rPr lang="fr-FR" sz="3600" b="1" i="1" smtClean="0">
                              <a:solidFill>
                                <a:schemeClr val="accent2">
                                  <a:lumMod val="50000"/>
                                </a:schemeClr>
                              </a:solidFill>
                              <a:latin typeface="Cambria Math" panose="02040503050406030204" pitchFamily="18" charset="0"/>
                            </a:rPr>
                            <m:t>𝑴</m:t>
                          </m:r>
                          <m:r>
                            <a:rPr lang="fr-FR" sz="3600" b="1" i="1" smtClean="0">
                              <a:solidFill>
                                <a:schemeClr val="accent2">
                                  <a:lumMod val="50000"/>
                                </a:schemeClr>
                              </a:solidFill>
                              <a:latin typeface="Cambria Math" panose="02040503050406030204" pitchFamily="18" charset="0"/>
                            </a:rPr>
                            <m:t>(</m:t>
                          </m:r>
                          <m:r>
                            <a:rPr lang="fr-FR" sz="3600" b="1" i="1" smtClean="0">
                              <a:solidFill>
                                <a:schemeClr val="accent2">
                                  <a:lumMod val="50000"/>
                                </a:schemeClr>
                              </a:solidFill>
                              <a:latin typeface="Cambria Math" panose="02040503050406030204" pitchFamily="18" charset="0"/>
                            </a:rPr>
                            <m:t>𝑨</m:t>
                          </m:r>
                          <m:r>
                            <a:rPr lang="fr-FR" sz="3600" b="1" i="1" smtClean="0">
                              <a:solidFill>
                                <a:schemeClr val="accent2">
                                  <a:lumMod val="50000"/>
                                </a:schemeClr>
                              </a:solidFill>
                              <a:latin typeface="Cambria Math" panose="02040503050406030204" pitchFamily="18" charset="0"/>
                            </a:rPr>
                            <m:t>)</m:t>
                          </m:r>
                        </m:e>
                      </m:acc>
                    </m:oMath>
                  </m:oMathPara>
                </a14:m>
                <a:endParaRPr lang="fr-FR" sz="3600" b="1" dirty="0">
                  <a:solidFill>
                    <a:schemeClr val="accent2">
                      <a:lumMod val="50000"/>
                    </a:schemeClr>
                  </a:solidFill>
                </a:endParaRPr>
              </a:p>
            </p:txBody>
          </p:sp>
        </mc:Choice>
        <mc:Fallback xmlns="">
          <p:sp>
            <p:nvSpPr>
              <p:cNvPr id="16" name="ZoneTexte 15">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8926699" y="3038422"/>
                <a:ext cx="971904" cy="731675"/>
              </a:xfrm>
              <a:prstGeom prst="rect">
                <a:avLst/>
              </a:prstGeom>
              <a:blipFill rotWithShape="0">
                <a:blip r:embed="rId4"/>
                <a:stretch>
                  <a:fillRect r="-22500"/>
                </a:stretch>
              </a:blipFill>
            </p:spPr>
            <p:txBody>
              <a:bodyPr/>
              <a:lstStyle/>
              <a:p>
                <a:r>
                  <a:rPr lang="fr-FR">
                    <a:noFill/>
                  </a:rPr>
                  <a:t> </a:t>
                </a:r>
              </a:p>
            </p:txBody>
          </p:sp>
        </mc:Fallback>
      </mc:AlternateContent>
      <p:sp>
        <p:nvSpPr>
          <p:cNvPr id="20" name="ZoneTexte 19"/>
          <p:cNvSpPr txBox="1"/>
          <p:nvPr/>
        </p:nvSpPr>
        <p:spPr>
          <a:xfrm>
            <a:off x="8320604" y="3447580"/>
            <a:ext cx="675620" cy="523220"/>
          </a:xfrm>
          <a:prstGeom prst="rect">
            <a:avLst/>
          </a:prstGeom>
          <a:noFill/>
        </p:spPr>
        <p:txBody>
          <a:bodyPr wrap="square" rtlCol="0">
            <a:spAutoFit/>
          </a:bodyPr>
          <a:lstStyle/>
          <a:p>
            <a:r>
              <a:rPr lang="fr-FR" sz="2800" b="1" i="1" dirty="0">
                <a:solidFill>
                  <a:schemeClr val="accent2">
                    <a:lumMod val="50000"/>
                  </a:schemeClr>
                </a:solidFill>
                <a:latin typeface="Adobe Myungjo Std M" panose="02020600000000000000" pitchFamily="18" charset="-128"/>
                <a:ea typeface="Adobe Myungjo Std M" panose="02020600000000000000" pitchFamily="18" charset="-128"/>
              </a:rPr>
              <a:t>A</a:t>
            </a:r>
          </a:p>
        </p:txBody>
      </p:sp>
      <p:sp>
        <p:nvSpPr>
          <p:cNvPr id="21" name="Forme libre 20"/>
          <p:cNvSpPr/>
          <p:nvPr/>
        </p:nvSpPr>
        <p:spPr>
          <a:xfrm>
            <a:off x="5721923" y="3956683"/>
            <a:ext cx="2912137" cy="798102"/>
          </a:xfrm>
          <a:custGeom>
            <a:avLst/>
            <a:gdLst>
              <a:gd name="connsiteX0" fmla="*/ 0 w 3553875"/>
              <a:gd name="connsiteY0" fmla="*/ 340963 h 683545"/>
              <a:gd name="connsiteX1" fmla="*/ 1348352 w 3553875"/>
              <a:gd name="connsiteY1" fmla="*/ 681926 h 683545"/>
              <a:gd name="connsiteX2" fmla="*/ 3208149 w 3553875"/>
              <a:gd name="connsiteY2" fmla="*/ 449451 h 683545"/>
              <a:gd name="connsiteX3" fmla="*/ 3549112 w 3553875"/>
              <a:gd name="connsiteY3" fmla="*/ 0 h 683545"/>
            </a:gdLst>
            <a:ahLst/>
            <a:cxnLst>
              <a:cxn ang="0">
                <a:pos x="connsiteX0" y="connsiteY0"/>
              </a:cxn>
              <a:cxn ang="0">
                <a:pos x="connsiteX1" y="connsiteY1"/>
              </a:cxn>
              <a:cxn ang="0">
                <a:pos x="connsiteX2" y="connsiteY2"/>
              </a:cxn>
              <a:cxn ang="0">
                <a:pos x="connsiteX3" y="connsiteY3"/>
              </a:cxn>
            </a:cxnLst>
            <a:rect l="l" t="t" r="r" b="b"/>
            <a:pathLst>
              <a:path w="3553875" h="683545">
                <a:moveTo>
                  <a:pt x="0" y="340963"/>
                </a:moveTo>
                <a:cubicBezTo>
                  <a:pt x="406830" y="502404"/>
                  <a:pt x="813661" y="663845"/>
                  <a:pt x="1348352" y="681926"/>
                </a:cubicBezTo>
                <a:cubicBezTo>
                  <a:pt x="1883043" y="700007"/>
                  <a:pt x="2841356" y="563105"/>
                  <a:pt x="3208149" y="449451"/>
                </a:cubicBezTo>
                <a:cubicBezTo>
                  <a:pt x="3574942" y="335797"/>
                  <a:pt x="3562027" y="167898"/>
                  <a:pt x="3549112" y="0"/>
                </a:cubicBezTo>
              </a:path>
            </a:pathLst>
          </a:custGeom>
          <a:noFill/>
          <a:ln w="34925">
            <a:solidFill>
              <a:schemeClr val="accent2">
                <a:lumMod val="50000"/>
              </a:schemeClr>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21"/>
          <p:cNvSpPr/>
          <p:nvPr/>
        </p:nvSpPr>
        <p:spPr>
          <a:xfrm>
            <a:off x="6056691" y="1053513"/>
            <a:ext cx="3147682" cy="2434383"/>
          </a:xfrm>
          <a:custGeom>
            <a:avLst/>
            <a:gdLst>
              <a:gd name="connsiteX0" fmla="*/ 0 w 4169044"/>
              <a:gd name="connsiteY0" fmla="*/ 2434383 h 2434383"/>
              <a:gd name="connsiteX1" fmla="*/ 1038387 w 4169044"/>
              <a:gd name="connsiteY1" fmla="*/ 1163522 h 2434383"/>
              <a:gd name="connsiteX2" fmla="*/ 2107770 w 4169044"/>
              <a:gd name="connsiteY2" fmla="*/ 140633 h 2434383"/>
              <a:gd name="connsiteX3" fmla="*/ 3657600 w 4169044"/>
              <a:gd name="connsiteY3" fmla="*/ 63142 h 2434383"/>
              <a:gd name="connsiteX4" fmla="*/ 4169044 w 4169044"/>
              <a:gd name="connsiteY4" fmla="*/ 652077 h 2434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9044" h="2434383">
                <a:moveTo>
                  <a:pt x="0" y="2434383"/>
                </a:moveTo>
                <a:cubicBezTo>
                  <a:pt x="343546" y="1990098"/>
                  <a:pt x="687092" y="1545814"/>
                  <a:pt x="1038387" y="1163522"/>
                </a:cubicBezTo>
                <a:cubicBezTo>
                  <a:pt x="1389682" y="781230"/>
                  <a:pt x="1671235" y="324030"/>
                  <a:pt x="2107770" y="140633"/>
                </a:cubicBezTo>
                <a:cubicBezTo>
                  <a:pt x="2544305" y="-42764"/>
                  <a:pt x="3314054" y="-22099"/>
                  <a:pt x="3657600" y="63142"/>
                </a:cubicBezTo>
                <a:cubicBezTo>
                  <a:pt x="4001146" y="148383"/>
                  <a:pt x="4085095" y="400230"/>
                  <a:pt x="4169044" y="652077"/>
                </a:cubicBezTo>
              </a:path>
            </a:pathLst>
          </a:custGeom>
          <a:noFill/>
          <a:ln w="34925">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6962705" y="43729"/>
            <a:ext cx="5609306" cy="1200329"/>
          </a:xfrm>
          <a:prstGeom prst="rect">
            <a:avLst/>
          </a:prstGeom>
          <a:noFill/>
        </p:spPr>
        <p:txBody>
          <a:bodyPr wrap="square" rtlCol="0">
            <a:spAutoFit/>
          </a:bodyPr>
          <a:lstStyle/>
          <a:p>
            <a:r>
              <a:rPr lang="fr-FR" sz="3600" i="1" dirty="0">
                <a:effectLst>
                  <a:outerShdw blurRad="38100" dist="38100" dir="2700000" algn="tl">
                    <a:srgbClr val="000000">
                      <a:alpha val="43137"/>
                    </a:srgbClr>
                  </a:outerShdw>
                </a:effectLst>
              </a:rPr>
              <a:t>Une infinité de réductions possibles…</a:t>
            </a:r>
          </a:p>
        </p:txBody>
      </p:sp>
      <p:sp>
        <p:nvSpPr>
          <p:cNvPr id="28" name="ZoneTexte 27"/>
          <p:cNvSpPr txBox="1"/>
          <p:nvPr/>
        </p:nvSpPr>
        <p:spPr>
          <a:xfrm>
            <a:off x="4838582" y="969859"/>
            <a:ext cx="1519928" cy="461665"/>
          </a:xfrm>
          <a:prstGeom prst="rect">
            <a:avLst/>
          </a:prstGeom>
          <a:noFill/>
        </p:spPr>
        <p:txBody>
          <a:bodyPr wrap="square" rtlCol="0">
            <a:spAutoFit/>
          </a:bodyPr>
          <a:lstStyle/>
          <a:p>
            <a:r>
              <a:rPr lang="fr-FR" sz="2400" dirty="0">
                <a:solidFill>
                  <a:schemeClr val="accent2">
                    <a:lumMod val="50000"/>
                  </a:schemeClr>
                </a:solidFill>
              </a:rPr>
              <a:t>Choix</a:t>
            </a:r>
          </a:p>
        </p:txBody>
      </p:sp>
      <p:sp>
        <p:nvSpPr>
          <p:cNvPr id="29" name="Accolades 28"/>
          <p:cNvSpPr/>
          <p:nvPr/>
        </p:nvSpPr>
        <p:spPr>
          <a:xfrm>
            <a:off x="8548914" y="4720743"/>
            <a:ext cx="1801678" cy="2103215"/>
          </a:xfrm>
          <a:prstGeom prst="bracePair">
            <a:avLst>
              <a:gd name="adj" fmla="val 13497"/>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4" name="ZoneTexte 33"/>
              <p:cNvSpPr txBox="1"/>
              <p:nvPr/>
            </p:nvSpPr>
            <p:spPr>
              <a:xfrm>
                <a:off x="9081885" y="4554345"/>
                <a:ext cx="735735" cy="10241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5400" b="1" i="1">
                              <a:solidFill>
                                <a:srgbClr val="F7A209"/>
                              </a:solidFill>
                              <a:effectLst>
                                <a:outerShdw blurRad="38100" dist="38100" dir="2700000" algn="tl">
                                  <a:srgbClr val="000000">
                                    <a:alpha val="43137"/>
                                  </a:srgbClr>
                                </a:outerShdw>
                              </a:effectLst>
                              <a:latin typeface="Cambria Math" panose="02040503050406030204" pitchFamily="18" charset="0"/>
                            </a:rPr>
                          </m:ctrlPr>
                        </m:accPr>
                        <m:e>
                          <m:r>
                            <a:rPr lang="fr-FR" sz="5400" b="1" i="1">
                              <a:solidFill>
                                <a:srgbClr val="F7A209"/>
                              </a:solidFill>
                              <a:effectLst>
                                <a:outerShdw blurRad="38100" dist="38100" dir="2700000" algn="tl">
                                  <a:srgbClr val="000000">
                                    <a:alpha val="43137"/>
                                  </a:srgbClr>
                                </a:outerShdw>
                              </a:effectLst>
                              <a:latin typeface="Cambria Math" panose="02040503050406030204" pitchFamily="18" charset="0"/>
                            </a:rPr>
                            <m:t>𝑹</m:t>
                          </m:r>
                        </m:e>
                      </m:acc>
                    </m:oMath>
                  </m:oMathPara>
                </a14:m>
                <a:endParaRPr lang="fr-FR" sz="5400" b="1" dirty="0">
                  <a:solidFill>
                    <a:srgbClr val="F7A209"/>
                  </a:solidFill>
                  <a:effectLst>
                    <a:outerShdw blurRad="38100" dist="38100" dir="2700000" algn="tl">
                      <a:srgbClr val="000000">
                        <a:alpha val="43137"/>
                      </a:srgbClr>
                    </a:outerShdw>
                  </a:effectLst>
                </a:endParaRPr>
              </a:p>
            </p:txBody>
          </p:sp>
        </mc:Choice>
        <mc:Fallback xmlns="">
          <p:sp>
            <p:nvSpPr>
              <p:cNvPr id="34" name="ZoneTexte 33"/>
              <p:cNvSpPr txBox="1">
                <a:spLocks noRot="1" noChangeAspect="1" noMove="1" noResize="1" noEditPoints="1" noAdjustHandles="1" noChangeArrowheads="1" noChangeShapeType="1" noTextEdit="1"/>
              </p:cNvSpPr>
              <p:nvPr/>
            </p:nvSpPr>
            <p:spPr>
              <a:xfrm>
                <a:off x="9081885" y="4554345"/>
                <a:ext cx="735735" cy="1024191"/>
              </a:xfrm>
              <a:prstGeom prst="rect">
                <a:avLst/>
              </a:prstGeom>
              <a:blipFill rotWithShape="0">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ZoneTexte 34">
                <a:extLst>
                  <a:ext uri="{FF2B5EF4-FFF2-40B4-BE49-F238E27FC236}">
                    <a16:creationId xmlns:a16="http://schemas.microsoft.com/office/drawing/2014/main" id="{4A3303CA-B2EE-4400-9580-260677ABBD46}"/>
                  </a:ext>
                </a:extLst>
              </p:cNvPr>
              <p:cNvSpPr txBox="1"/>
              <p:nvPr/>
            </p:nvSpPr>
            <p:spPr>
              <a:xfrm>
                <a:off x="8850896" y="6010430"/>
                <a:ext cx="971904" cy="7316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3600" b="1" i="1" smtClean="0">
                              <a:solidFill>
                                <a:srgbClr val="7030A0"/>
                              </a:solidFill>
                              <a:latin typeface="Cambria Math" panose="02040503050406030204" pitchFamily="18" charset="0"/>
                            </a:rPr>
                          </m:ctrlPr>
                        </m:accPr>
                        <m:e>
                          <m:r>
                            <a:rPr lang="fr-FR" sz="3600" b="1" i="1" smtClean="0">
                              <a:solidFill>
                                <a:srgbClr val="7030A0"/>
                              </a:solidFill>
                              <a:latin typeface="Cambria Math" panose="02040503050406030204" pitchFamily="18" charset="0"/>
                            </a:rPr>
                            <m:t>𝑴</m:t>
                          </m:r>
                          <m:r>
                            <a:rPr lang="fr-FR" sz="3600" b="1" i="1" smtClean="0">
                              <a:solidFill>
                                <a:srgbClr val="7030A0"/>
                              </a:solidFill>
                              <a:latin typeface="Cambria Math" panose="02040503050406030204" pitchFamily="18" charset="0"/>
                            </a:rPr>
                            <m:t>(</m:t>
                          </m:r>
                          <m:r>
                            <a:rPr lang="fr-FR" sz="3600" b="1" i="1" smtClean="0">
                              <a:solidFill>
                                <a:srgbClr val="7030A0"/>
                              </a:solidFill>
                              <a:latin typeface="Cambria Math" panose="02040503050406030204" pitchFamily="18" charset="0"/>
                            </a:rPr>
                            <m:t>𝑩</m:t>
                          </m:r>
                          <m:r>
                            <a:rPr lang="fr-FR" sz="3600" b="1" i="1" smtClean="0">
                              <a:solidFill>
                                <a:srgbClr val="7030A0"/>
                              </a:solidFill>
                              <a:latin typeface="Cambria Math" panose="02040503050406030204" pitchFamily="18" charset="0"/>
                            </a:rPr>
                            <m:t>)</m:t>
                          </m:r>
                        </m:e>
                      </m:acc>
                    </m:oMath>
                  </m:oMathPara>
                </a14:m>
                <a:endParaRPr lang="fr-FR" sz="3600" b="1" dirty="0">
                  <a:solidFill>
                    <a:srgbClr val="7030A0"/>
                  </a:solidFill>
                </a:endParaRPr>
              </a:p>
            </p:txBody>
          </p:sp>
        </mc:Choice>
        <mc:Fallback xmlns="">
          <p:sp>
            <p:nvSpPr>
              <p:cNvPr id="35" name="ZoneTexte 34">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8850896" y="6010430"/>
                <a:ext cx="971904" cy="731675"/>
              </a:xfrm>
              <a:prstGeom prst="rect">
                <a:avLst/>
              </a:prstGeom>
              <a:blipFill rotWithShape="0">
                <a:blip r:embed="rId6"/>
                <a:stretch>
                  <a:fillRect r="-25786"/>
                </a:stretch>
              </a:blipFill>
            </p:spPr>
            <p:txBody>
              <a:bodyPr/>
              <a:lstStyle/>
              <a:p>
                <a:r>
                  <a:rPr lang="fr-FR">
                    <a:noFill/>
                  </a:rPr>
                  <a:t> </a:t>
                </a:r>
              </a:p>
            </p:txBody>
          </p:sp>
        </mc:Fallback>
      </mc:AlternateContent>
      <p:sp>
        <p:nvSpPr>
          <p:cNvPr id="36" name="Forme libre 35"/>
          <p:cNvSpPr/>
          <p:nvPr/>
        </p:nvSpPr>
        <p:spPr>
          <a:xfrm>
            <a:off x="927431" y="3000330"/>
            <a:ext cx="7490238" cy="3626604"/>
          </a:xfrm>
          <a:custGeom>
            <a:avLst/>
            <a:gdLst>
              <a:gd name="connsiteX0" fmla="*/ 66549 w 7490238"/>
              <a:gd name="connsiteY0" fmla="*/ 0 h 3626604"/>
              <a:gd name="connsiteX1" fmla="*/ 206034 w 7490238"/>
              <a:gd name="connsiteY1" fmla="*/ 1720312 h 3626604"/>
              <a:gd name="connsiteX2" fmla="*/ 1786861 w 7490238"/>
              <a:gd name="connsiteY2" fmla="*/ 3270143 h 3626604"/>
              <a:gd name="connsiteX3" fmla="*/ 4530061 w 7490238"/>
              <a:gd name="connsiteY3" fmla="*/ 3564610 h 3626604"/>
              <a:gd name="connsiteX4" fmla="*/ 7490238 w 7490238"/>
              <a:gd name="connsiteY4" fmla="*/ 3626604 h 3626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0238" h="3626604">
                <a:moveTo>
                  <a:pt x="66549" y="0"/>
                </a:moveTo>
                <a:cubicBezTo>
                  <a:pt x="-7068" y="587644"/>
                  <a:pt x="-80685" y="1175288"/>
                  <a:pt x="206034" y="1720312"/>
                </a:cubicBezTo>
                <a:cubicBezTo>
                  <a:pt x="492753" y="2265336"/>
                  <a:pt x="1066190" y="2962760"/>
                  <a:pt x="1786861" y="3270143"/>
                </a:cubicBezTo>
                <a:cubicBezTo>
                  <a:pt x="2507532" y="3577526"/>
                  <a:pt x="3579498" y="3505200"/>
                  <a:pt x="4530061" y="3564610"/>
                </a:cubicBezTo>
                <a:cubicBezTo>
                  <a:pt x="5480624" y="3624020"/>
                  <a:pt x="7490238" y="3626604"/>
                  <a:pt x="7490238" y="3626604"/>
                </a:cubicBezTo>
              </a:path>
            </a:pathLst>
          </a:custGeom>
          <a:noFill/>
          <a:ln w="34925">
            <a:solidFill>
              <a:srgbClr val="7030A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8345347" y="6270112"/>
            <a:ext cx="675620" cy="523220"/>
          </a:xfrm>
          <a:prstGeom prst="rect">
            <a:avLst/>
          </a:prstGeom>
          <a:noFill/>
        </p:spPr>
        <p:txBody>
          <a:bodyPr wrap="square" rtlCol="0">
            <a:spAutoFit/>
          </a:bodyPr>
          <a:lstStyle/>
          <a:p>
            <a:r>
              <a:rPr lang="fr-FR" sz="2800" b="1" i="1" dirty="0">
                <a:solidFill>
                  <a:srgbClr val="7030A0"/>
                </a:solidFill>
                <a:latin typeface="Adobe Myungjo Std M" panose="02020600000000000000" pitchFamily="18" charset="-128"/>
                <a:ea typeface="Adobe Myungjo Std M" panose="02020600000000000000" pitchFamily="18" charset="-128"/>
              </a:rPr>
              <a:t>B</a:t>
            </a:r>
          </a:p>
        </p:txBody>
      </p:sp>
      <p:sp>
        <p:nvSpPr>
          <p:cNvPr id="25" name="ZoneTexte 24">
            <a:extLst>
              <a:ext uri="{FF2B5EF4-FFF2-40B4-BE49-F238E27FC236}">
                <a16:creationId xmlns:a16="http://schemas.microsoft.com/office/drawing/2014/main" id="{C62C6EED-37D6-417A-8297-0298B8868B9A}"/>
              </a:ext>
            </a:extLst>
          </p:cNvPr>
          <p:cNvSpPr txBox="1"/>
          <p:nvPr/>
        </p:nvSpPr>
        <p:spPr>
          <a:xfrm>
            <a:off x="7031338" y="1523615"/>
            <a:ext cx="1676491" cy="707886"/>
          </a:xfrm>
          <a:prstGeom prst="rect">
            <a:avLst/>
          </a:prstGeom>
          <a:noFill/>
        </p:spPr>
        <p:txBody>
          <a:bodyPr wrap="square" rtlCol="0">
            <a:spAutoFit/>
          </a:bodyPr>
          <a:lstStyle/>
          <a:p>
            <a:r>
              <a:rPr lang="fr-FR" sz="2000" i="1" dirty="0">
                <a:effectLst>
                  <a:outerShdw blurRad="38100" dist="38100" dir="2700000" algn="tl">
                    <a:srgbClr val="000000">
                      <a:alpha val="43137"/>
                    </a:srgbClr>
                  </a:outerShdw>
                </a:effectLst>
              </a:rPr>
              <a:t>Est représenté par</a:t>
            </a:r>
          </a:p>
        </p:txBody>
      </p:sp>
      <p:sp>
        <p:nvSpPr>
          <p:cNvPr id="27" name="ZoneTexte 26">
            <a:extLst>
              <a:ext uri="{FF2B5EF4-FFF2-40B4-BE49-F238E27FC236}">
                <a16:creationId xmlns:a16="http://schemas.microsoft.com/office/drawing/2014/main" id="{61BD83D9-16EF-4E77-9E56-BDB50D24FAD0}"/>
              </a:ext>
            </a:extLst>
          </p:cNvPr>
          <p:cNvSpPr txBox="1"/>
          <p:nvPr/>
        </p:nvSpPr>
        <p:spPr>
          <a:xfrm>
            <a:off x="6806800" y="4835587"/>
            <a:ext cx="1676491" cy="707886"/>
          </a:xfrm>
          <a:prstGeom prst="rect">
            <a:avLst/>
          </a:prstGeom>
          <a:noFill/>
        </p:spPr>
        <p:txBody>
          <a:bodyPr wrap="square" rtlCol="0">
            <a:spAutoFit/>
          </a:bodyPr>
          <a:lstStyle/>
          <a:p>
            <a:r>
              <a:rPr lang="fr-FR" sz="2000" i="1" dirty="0">
                <a:effectLst>
                  <a:outerShdw blurRad="38100" dist="38100" dir="2700000" algn="tl">
                    <a:srgbClr val="000000">
                      <a:alpha val="43137"/>
                    </a:srgbClr>
                  </a:outerShdw>
                </a:effectLst>
              </a:rPr>
              <a:t>Est représenté par</a:t>
            </a:r>
          </a:p>
        </p:txBody>
      </p:sp>
      <p:sp>
        <p:nvSpPr>
          <p:cNvPr id="3" name="Espace réservé du numéro de diapositive 2">
            <a:extLst>
              <a:ext uri="{FF2B5EF4-FFF2-40B4-BE49-F238E27FC236}">
                <a16:creationId xmlns:a16="http://schemas.microsoft.com/office/drawing/2014/main" id="{21B7FEE8-0CB1-4ACA-8198-4D99D20ABC8B}"/>
              </a:ext>
            </a:extLst>
          </p:cNvPr>
          <p:cNvSpPr>
            <a:spLocks noGrp="1"/>
          </p:cNvSpPr>
          <p:nvPr>
            <p:ph type="sldNum" sz="quarter" idx="12"/>
          </p:nvPr>
        </p:nvSpPr>
        <p:spPr/>
        <p:txBody>
          <a:bodyPr/>
          <a:lstStyle/>
          <a:p>
            <a:fld id="{DF67547A-2FB4-485E-9105-69E331CB21F3}" type="slidenum">
              <a:rPr lang="fr-FR" smtClean="0"/>
              <a:t>33</a:t>
            </a:fld>
            <a:endParaRPr lang="fr-FR"/>
          </a:p>
        </p:txBody>
      </p:sp>
      <p:cxnSp>
        <p:nvCxnSpPr>
          <p:cNvPr id="4" name="Connecteur droit 3">
            <a:extLst>
              <a:ext uri="{FF2B5EF4-FFF2-40B4-BE49-F238E27FC236}">
                <a16:creationId xmlns:a16="http://schemas.microsoft.com/office/drawing/2014/main" id="{D74DA9D3-827C-4731-BF0B-351293452771}"/>
              </a:ext>
            </a:extLst>
          </p:cNvPr>
          <p:cNvCxnSpPr/>
          <p:nvPr/>
        </p:nvCxnSpPr>
        <p:spPr>
          <a:xfrm>
            <a:off x="6806800" y="43729"/>
            <a:ext cx="0" cy="667774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7581099" y="1739060"/>
            <a:ext cx="709867" cy="1569660"/>
          </a:xfrm>
          <a:prstGeom prst="rect">
            <a:avLst/>
          </a:prstGeom>
          <a:noFill/>
        </p:spPr>
        <p:txBody>
          <a:bodyPr wrap="square" rtlCol="0">
            <a:spAutoFit/>
          </a:bodyPr>
          <a:lstStyle/>
          <a:p>
            <a:r>
              <a:rPr lang="fr-FR" sz="9600" dirty="0"/>
              <a:t>=</a:t>
            </a:r>
          </a:p>
        </p:txBody>
      </p:sp>
      <p:sp>
        <p:nvSpPr>
          <p:cNvPr id="30" name="ZoneTexte 29"/>
          <p:cNvSpPr txBox="1"/>
          <p:nvPr/>
        </p:nvSpPr>
        <p:spPr>
          <a:xfrm>
            <a:off x="7526686" y="4839445"/>
            <a:ext cx="709867" cy="1569660"/>
          </a:xfrm>
          <a:prstGeom prst="rect">
            <a:avLst/>
          </a:prstGeom>
          <a:noFill/>
        </p:spPr>
        <p:txBody>
          <a:bodyPr wrap="square" rtlCol="0">
            <a:spAutoFit/>
          </a:bodyPr>
          <a:lstStyle/>
          <a:p>
            <a:r>
              <a:rPr lang="fr-FR" sz="9600" dirty="0"/>
              <a:t>=</a:t>
            </a:r>
          </a:p>
        </p:txBody>
      </p:sp>
    </p:spTree>
    <p:extLst>
      <p:ext uri="{BB962C8B-B14F-4D97-AF65-F5344CB8AC3E}">
        <p14:creationId xmlns:p14="http://schemas.microsoft.com/office/powerpoint/2010/main" val="3962139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Ainsi un torseur {T} peut être réduit en des éléments différents :</a:t>
            </a:r>
          </a:p>
        </p:txBody>
      </p:sp>
      <p:sp>
        <p:nvSpPr>
          <p:cNvPr id="3" name="Espace réservé du contenu 2"/>
          <p:cNvSpPr>
            <a:spLocks noGrp="1"/>
          </p:cNvSpPr>
          <p:nvPr>
            <p:ph idx="1"/>
          </p:nvPr>
        </p:nvSpPr>
        <p:spPr>
          <a:xfrm>
            <a:off x="688730" y="3645457"/>
            <a:ext cx="10515600" cy="2473989"/>
          </a:xfrm>
        </p:spPr>
        <p:txBody>
          <a:bodyPr>
            <a:normAutofit fontScale="92500" lnSpcReduction="10000"/>
          </a:bodyPr>
          <a:lstStyle/>
          <a:p>
            <a:r>
              <a:rPr lang="fr-FR" dirty="0"/>
              <a:t>C’est le même torseur {T} mais réduit en deux points différents.</a:t>
            </a:r>
          </a:p>
          <a:p>
            <a:r>
              <a:rPr lang="fr-FR" dirty="0"/>
              <a:t>La résultante est identique quel que soit le point de réduction. Seul le moment change. Normal, le champ de résultante est constant par définition !!</a:t>
            </a:r>
          </a:p>
          <a:p>
            <a:r>
              <a:rPr lang="fr-FR" dirty="0"/>
              <a:t>En pratique, on travaille toujours avec les éléments de réduction ; à tel point que des abus de langage apparaissent…</a:t>
            </a:r>
          </a:p>
        </p:txBody>
      </p:sp>
      <mc:AlternateContent xmlns:mc="http://schemas.openxmlformats.org/markup-compatibility/2006" xmlns:a14="http://schemas.microsoft.com/office/drawing/2010/main">
        <mc:Choice Requires="a14">
          <p:sp>
            <p:nvSpPr>
              <p:cNvPr id="4" name="Espace réservé du contenu 2"/>
              <p:cNvSpPr txBox="1">
                <a:spLocks/>
              </p:cNvSpPr>
              <p:nvPr/>
            </p:nvSpPr>
            <p:spPr>
              <a:xfrm>
                <a:off x="1070428" y="1854655"/>
                <a:ext cx="2761343" cy="12368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d>
                        <m:dPr>
                          <m:begChr m:val="{"/>
                          <m:endChr m:val="}"/>
                          <m:ctrlPr>
                            <a:rPr lang="fr-FR" sz="2400" i="1" smtClean="0">
                              <a:latin typeface="Cambria Math" panose="02040503050406030204" pitchFamily="18" charset="0"/>
                            </a:rPr>
                          </m:ctrlPr>
                        </m:dPr>
                        <m:e>
                          <m:r>
                            <a:rPr lang="fr-FR" sz="2400" i="1" smtClean="0">
                              <a:latin typeface="Cambria Math" panose="02040503050406030204" pitchFamily="18" charset="0"/>
                            </a:rPr>
                            <m:t>𝑇</m:t>
                          </m:r>
                        </m:e>
                      </m:d>
                      <m:r>
                        <a:rPr lang="fr-FR" sz="2400" i="1" smtClean="0">
                          <a:latin typeface="Cambria Math" panose="02040503050406030204" pitchFamily="18" charset="0"/>
                        </a:rPr>
                        <m:t> </m:t>
                      </m:r>
                      <m:r>
                        <a:rPr lang="fr-FR" sz="2400" b="0" i="1" smtClean="0">
                          <a:latin typeface="Cambria Math" panose="02040503050406030204" pitchFamily="18" charset="0"/>
                        </a:rPr>
                        <m:t>=</m:t>
                      </m:r>
                      <m:sPre>
                        <m:sPrePr>
                          <m:ctrlPr>
                            <a:rPr lang="fr-FR" sz="2400" i="1" smtClean="0">
                              <a:latin typeface="Cambria Math" panose="02040503050406030204" pitchFamily="18" charset="0"/>
                            </a:rPr>
                          </m:ctrlPr>
                        </m:sPrePr>
                        <m:sub>
                          <m:r>
                            <a:rPr lang="fr-FR" sz="2400" i="1" smtClean="0">
                              <a:latin typeface="Cambria Math" panose="02040503050406030204" pitchFamily="18" charset="0"/>
                            </a:rPr>
                            <m:t>𝐴</m:t>
                          </m:r>
                        </m:sub>
                        <m:sup/>
                        <m:e>
                          <m:d>
                            <m:dPr>
                              <m:begChr m:val="{"/>
                              <m:endChr m:val="}"/>
                              <m:ctrlPr>
                                <a:rPr lang="fr-FR" sz="2400" i="1">
                                  <a:latin typeface="Cambria Math" panose="02040503050406030204" pitchFamily="18" charset="0"/>
                                </a:rPr>
                              </m:ctrlPr>
                            </m:dPr>
                            <m:e>
                              <m:m>
                                <m:mPr>
                                  <m:mcs>
                                    <m:mc>
                                      <m:mcPr>
                                        <m:count m:val="1"/>
                                        <m:mcJc m:val="center"/>
                                      </m:mcPr>
                                    </m:mc>
                                  </m:mcs>
                                  <m:ctrlPr>
                                    <a:rPr lang="fr-FR" sz="2400" i="1">
                                      <a:latin typeface="Cambria Math" panose="02040503050406030204" pitchFamily="18" charset="0"/>
                                    </a:rPr>
                                  </m:ctrlPr>
                                </m:mPr>
                                <m:mr>
                                  <m:e>
                                    <m:acc>
                                      <m:accPr>
                                        <m:chr m:val="⃗"/>
                                        <m:ctrlPr>
                                          <a:rPr lang="fr-FR" sz="2400" i="1" smtClean="0">
                                            <a:latin typeface="Cambria Math" panose="02040503050406030204" pitchFamily="18" charset="0"/>
                                          </a:rPr>
                                        </m:ctrlPr>
                                      </m:accPr>
                                      <m:e>
                                        <m:r>
                                          <a:rPr lang="fr-FR" sz="2400" i="1" smtClean="0">
                                            <a:latin typeface="Cambria Math" panose="02040503050406030204" pitchFamily="18" charset="0"/>
                                          </a:rPr>
                                          <m:t>𝑅</m:t>
                                        </m:r>
                                      </m:e>
                                    </m:acc>
                                  </m:e>
                                </m:mr>
                                <m:mr>
                                  <m:e>
                                    <m:acc>
                                      <m:accPr>
                                        <m:chr m:val="⃗"/>
                                        <m:ctrlPr>
                                          <a:rPr lang="fr-FR" sz="2400" i="1" smtClean="0">
                                            <a:latin typeface="Cambria Math" panose="02040503050406030204" pitchFamily="18" charset="0"/>
                                          </a:rPr>
                                        </m:ctrlPr>
                                      </m:accPr>
                                      <m:e>
                                        <m:r>
                                          <a:rPr lang="fr-FR" sz="2400" i="1" smtClean="0">
                                            <a:latin typeface="Cambria Math" panose="02040503050406030204" pitchFamily="18" charset="0"/>
                                          </a:rPr>
                                          <m:t>𝑀</m:t>
                                        </m:r>
                                        <m:r>
                                          <a:rPr lang="fr-FR" sz="2400" i="1" smtClean="0">
                                            <a:latin typeface="Cambria Math" panose="02040503050406030204" pitchFamily="18" charset="0"/>
                                          </a:rPr>
                                          <m:t>(</m:t>
                                        </m:r>
                                        <m:r>
                                          <a:rPr lang="fr-FR" sz="2400" i="1" smtClean="0">
                                            <a:latin typeface="Cambria Math" panose="02040503050406030204" pitchFamily="18" charset="0"/>
                                          </a:rPr>
                                          <m:t>𝐴</m:t>
                                        </m:r>
                                        <m:r>
                                          <a:rPr lang="fr-FR" sz="2400" i="1" smtClean="0">
                                            <a:latin typeface="Cambria Math" panose="02040503050406030204" pitchFamily="18" charset="0"/>
                                          </a:rPr>
                                          <m:t>)</m:t>
                                        </m:r>
                                      </m:e>
                                    </m:acc>
                                  </m:e>
                                </m:mr>
                              </m:m>
                            </m:e>
                          </m:d>
                        </m:e>
                      </m:sPre>
                    </m:oMath>
                  </m:oMathPara>
                </a14:m>
                <a:endParaRPr lang="fr-FR" sz="2400" dirty="0"/>
              </a:p>
            </p:txBody>
          </p:sp>
        </mc:Choice>
        <mc:Fallback xmlns="">
          <p:sp>
            <p:nvSpPr>
              <p:cNvPr id="4" name="Espace réservé du contenu 2"/>
              <p:cNvSpPr txBox="1">
                <a:spLocks noRot="1" noChangeAspect="1" noMove="1" noResize="1" noEditPoints="1" noAdjustHandles="1" noChangeArrowheads="1" noChangeShapeType="1" noTextEdit="1"/>
              </p:cNvSpPr>
              <p:nvPr/>
            </p:nvSpPr>
            <p:spPr>
              <a:xfrm>
                <a:off x="1070428" y="1854655"/>
                <a:ext cx="2761343" cy="1236889"/>
              </a:xfrm>
              <a:prstGeom prst="rect">
                <a:avLst/>
              </a:prstGeom>
              <a:blipFill rotWithShape="0">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Espace réservé du contenu 2"/>
              <p:cNvSpPr txBox="1">
                <a:spLocks/>
              </p:cNvSpPr>
              <p:nvPr/>
            </p:nvSpPr>
            <p:spPr>
              <a:xfrm>
                <a:off x="4253243" y="1854654"/>
                <a:ext cx="2761343" cy="12368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d>
                        <m:dPr>
                          <m:begChr m:val="{"/>
                          <m:endChr m:val="}"/>
                          <m:ctrlPr>
                            <a:rPr lang="fr-FR" sz="2400" i="1" smtClean="0">
                              <a:latin typeface="Cambria Math" panose="02040503050406030204" pitchFamily="18" charset="0"/>
                            </a:rPr>
                          </m:ctrlPr>
                        </m:dPr>
                        <m:e>
                          <m:r>
                            <a:rPr lang="fr-FR" sz="2400" i="1" smtClean="0">
                              <a:latin typeface="Cambria Math" panose="02040503050406030204" pitchFamily="18" charset="0"/>
                            </a:rPr>
                            <m:t>𝑇</m:t>
                          </m:r>
                        </m:e>
                      </m:d>
                      <m:r>
                        <a:rPr lang="fr-FR" sz="2400" i="1" smtClean="0">
                          <a:latin typeface="Cambria Math" panose="02040503050406030204" pitchFamily="18" charset="0"/>
                        </a:rPr>
                        <m:t> </m:t>
                      </m:r>
                      <m:r>
                        <a:rPr lang="fr-FR" sz="2400" b="0" i="1" smtClean="0">
                          <a:latin typeface="Cambria Math" panose="02040503050406030204" pitchFamily="18" charset="0"/>
                        </a:rPr>
                        <m:t>=</m:t>
                      </m:r>
                      <m:sPre>
                        <m:sPrePr>
                          <m:ctrlPr>
                            <a:rPr lang="fr-FR" sz="2400" i="1" smtClean="0">
                              <a:latin typeface="Cambria Math" panose="02040503050406030204" pitchFamily="18" charset="0"/>
                            </a:rPr>
                          </m:ctrlPr>
                        </m:sPrePr>
                        <m:sub>
                          <m:r>
                            <a:rPr lang="fr-FR" sz="2400" b="0" i="1" smtClean="0">
                              <a:latin typeface="Cambria Math" panose="02040503050406030204" pitchFamily="18" charset="0"/>
                            </a:rPr>
                            <m:t>𝐵</m:t>
                          </m:r>
                        </m:sub>
                        <m:sup/>
                        <m:e>
                          <m:d>
                            <m:dPr>
                              <m:begChr m:val="{"/>
                              <m:endChr m:val="}"/>
                              <m:ctrlPr>
                                <a:rPr lang="fr-FR" sz="2400" i="1">
                                  <a:latin typeface="Cambria Math" panose="02040503050406030204" pitchFamily="18" charset="0"/>
                                </a:rPr>
                              </m:ctrlPr>
                            </m:dPr>
                            <m:e>
                              <m:m>
                                <m:mPr>
                                  <m:mcs>
                                    <m:mc>
                                      <m:mcPr>
                                        <m:count m:val="1"/>
                                        <m:mcJc m:val="center"/>
                                      </m:mcPr>
                                    </m:mc>
                                  </m:mcs>
                                  <m:ctrlPr>
                                    <a:rPr lang="fr-FR" sz="2400" i="1">
                                      <a:latin typeface="Cambria Math" panose="02040503050406030204" pitchFamily="18" charset="0"/>
                                    </a:rPr>
                                  </m:ctrlPr>
                                </m:mPr>
                                <m:mr>
                                  <m:e>
                                    <m:acc>
                                      <m:accPr>
                                        <m:chr m:val="⃗"/>
                                        <m:ctrlPr>
                                          <a:rPr lang="fr-FR" sz="2400" i="1" smtClean="0">
                                            <a:latin typeface="Cambria Math" panose="02040503050406030204" pitchFamily="18" charset="0"/>
                                          </a:rPr>
                                        </m:ctrlPr>
                                      </m:accPr>
                                      <m:e>
                                        <m:r>
                                          <a:rPr lang="fr-FR" sz="2400" i="1" smtClean="0">
                                            <a:latin typeface="Cambria Math" panose="02040503050406030204" pitchFamily="18" charset="0"/>
                                          </a:rPr>
                                          <m:t>𝑅</m:t>
                                        </m:r>
                                      </m:e>
                                    </m:acc>
                                  </m:e>
                                </m:mr>
                                <m:mr>
                                  <m:e>
                                    <m:acc>
                                      <m:accPr>
                                        <m:chr m:val="⃗"/>
                                        <m:ctrlPr>
                                          <a:rPr lang="fr-FR" sz="2400" i="1" smtClean="0">
                                            <a:latin typeface="Cambria Math" panose="02040503050406030204" pitchFamily="18" charset="0"/>
                                          </a:rPr>
                                        </m:ctrlPr>
                                      </m:accPr>
                                      <m:e>
                                        <m:r>
                                          <a:rPr lang="fr-FR" sz="2400" i="1" smtClean="0">
                                            <a:latin typeface="Cambria Math" panose="02040503050406030204" pitchFamily="18" charset="0"/>
                                          </a:rPr>
                                          <m:t>𝑀</m:t>
                                        </m:r>
                                        <m:r>
                                          <a:rPr lang="fr-FR" sz="2400" i="1" smtClean="0">
                                            <a:latin typeface="Cambria Math" panose="02040503050406030204" pitchFamily="18" charset="0"/>
                                          </a:rPr>
                                          <m:t>(</m:t>
                                        </m:r>
                                        <m:r>
                                          <a:rPr lang="fr-FR" sz="2400" b="0" i="1" smtClean="0">
                                            <a:latin typeface="Cambria Math" panose="02040503050406030204" pitchFamily="18" charset="0"/>
                                          </a:rPr>
                                          <m:t>𝐵</m:t>
                                        </m:r>
                                        <m:r>
                                          <a:rPr lang="fr-FR" sz="2400" i="1" smtClean="0">
                                            <a:latin typeface="Cambria Math" panose="02040503050406030204" pitchFamily="18" charset="0"/>
                                          </a:rPr>
                                          <m:t>)</m:t>
                                        </m:r>
                                      </m:e>
                                    </m:acc>
                                  </m:e>
                                </m:mr>
                              </m:m>
                            </m:e>
                          </m:d>
                        </m:e>
                      </m:sPre>
                    </m:oMath>
                  </m:oMathPara>
                </a14:m>
                <a:endParaRPr lang="fr-FR" sz="2400" dirty="0"/>
              </a:p>
            </p:txBody>
          </p:sp>
        </mc:Choice>
        <mc:Fallback xmlns="">
          <p:sp>
            <p:nvSpPr>
              <p:cNvPr id="7" name="Espace réservé du contenu 2"/>
              <p:cNvSpPr txBox="1">
                <a:spLocks noRot="1" noChangeAspect="1" noMove="1" noResize="1" noEditPoints="1" noAdjustHandles="1" noChangeArrowheads="1" noChangeShapeType="1" noTextEdit="1"/>
              </p:cNvSpPr>
              <p:nvPr/>
            </p:nvSpPr>
            <p:spPr>
              <a:xfrm>
                <a:off x="4253243" y="1854654"/>
                <a:ext cx="2761343" cy="1236889"/>
              </a:xfrm>
              <a:prstGeom prst="rect">
                <a:avLst/>
              </a:prstGeom>
              <a:blipFill rotWithShape="0">
                <a:blip r:embed="rId3"/>
                <a:stretch>
                  <a:fillRect/>
                </a:stretch>
              </a:blipFill>
            </p:spPr>
            <p:txBody>
              <a:bodyPr/>
              <a:lstStyle/>
              <a:p>
                <a:r>
                  <a:rPr lang="fr-FR">
                    <a:noFill/>
                  </a:rPr>
                  <a:t> </a:t>
                </a:r>
              </a:p>
            </p:txBody>
          </p:sp>
        </mc:Fallback>
      </mc:AlternateContent>
      <p:sp>
        <p:nvSpPr>
          <p:cNvPr id="6" name="Espace réservé du numéro de diapositive 5">
            <a:extLst>
              <a:ext uri="{FF2B5EF4-FFF2-40B4-BE49-F238E27FC236}">
                <a16:creationId xmlns:a16="http://schemas.microsoft.com/office/drawing/2014/main" id="{3BC2D8D3-56A2-4E7D-A1E7-55BC155EF1B6}"/>
              </a:ext>
            </a:extLst>
          </p:cNvPr>
          <p:cNvSpPr>
            <a:spLocks noGrp="1"/>
          </p:cNvSpPr>
          <p:nvPr>
            <p:ph type="sldNum" sz="quarter" idx="12"/>
          </p:nvPr>
        </p:nvSpPr>
        <p:spPr/>
        <p:txBody>
          <a:bodyPr/>
          <a:lstStyle/>
          <a:p>
            <a:fld id="{DF67547A-2FB4-485E-9105-69E331CB21F3}" type="slidenum">
              <a:rPr lang="fr-FR" smtClean="0"/>
              <a:t>34</a:t>
            </a:fld>
            <a:endParaRPr lang="fr-FR"/>
          </a:p>
        </p:txBody>
      </p:sp>
    </p:spTree>
    <p:extLst>
      <p:ext uri="{BB962C8B-B14F-4D97-AF65-F5344CB8AC3E}">
        <p14:creationId xmlns:p14="http://schemas.microsoft.com/office/powerpoint/2010/main" val="1687574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645" y="125569"/>
            <a:ext cx="11005457" cy="733134"/>
          </a:xfrm>
        </p:spPr>
        <p:txBody>
          <a:bodyPr/>
          <a:lstStyle/>
          <a:p>
            <a:r>
              <a:rPr lang="fr-FR" b="1" dirty="0"/>
              <a:t>Abus de langage sur les éléments de réduction.</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125033" y="858702"/>
                <a:ext cx="11800804" cy="5497647"/>
              </a:xfrm>
            </p:spPr>
            <p:txBody>
              <a:bodyPr>
                <a:normAutofit lnSpcReduction="10000"/>
              </a:bodyPr>
              <a:lstStyle/>
              <a:p>
                <a:pPr marL="0" indent="0">
                  <a:buNone/>
                </a:pPr>
                <a:r>
                  <a:rPr lang="fr-FR" dirty="0"/>
                  <a:t> </a:t>
                </a:r>
                <a14:m>
                  <m:oMath xmlns:m="http://schemas.openxmlformats.org/officeDocument/2006/math">
                    <m:d>
                      <m:dPr>
                        <m:begChr m:val="{"/>
                        <m:endChr m:val="}"/>
                        <m:ctrlPr>
                          <a:rPr lang="fr-FR" i="1">
                            <a:latin typeface="Cambria Math" panose="02040503050406030204" pitchFamily="18" charset="0"/>
                          </a:rPr>
                        </m:ctrlPr>
                      </m:dPr>
                      <m:e>
                        <m:r>
                          <a:rPr lang="fr-FR" i="1">
                            <a:latin typeface="Cambria Math" panose="02040503050406030204" pitchFamily="18" charset="0"/>
                          </a:rPr>
                          <m:t>𝑇</m:t>
                        </m:r>
                      </m:e>
                    </m:d>
                    <m:r>
                      <a:rPr lang="fr-FR" i="1">
                        <a:latin typeface="Cambria Math" panose="02040503050406030204" pitchFamily="18" charset="0"/>
                      </a:rPr>
                      <m:t> </m:t>
                    </m:r>
                    <m:r>
                      <a:rPr lang="fr-FR" b="1" i="1" smtClean="0">
                        <a:solidFill>
                          <a:srgbClr val="C00000"/>
                        </a:solidFill>
                        <a:latin typeface="Cambria Math" panose="02040503050406030204" pitchFamily="18" charset="0"/>
                      </a:rPr>
                      <m:t>=</m:t>
                    </m:r>
                    <m:sPre>
                      <m:sPrePr>
                        <m:ctrlPr>
                          <a:rPr lang="fr-FR" i="1">
                            <a:latin typeface="Cambria Math" panose="02040503050406030204" pitchFamily="18" charset="0"/>
                          </a:rPr>
                        </m:ctrlPr>
                      </m:sPrePr>
                      <m:sub>
                        <m:r>
                          <a:rPr lang="fr-FR" i="1">
                            <a:latin typeface="Cambria Math" panose="02040503050406030204" pitchFamily="18" charset="0"/>
                          </a:rPr>
                          <m:t>𝐴</m:t>
                        </m:r>
                      </m:sub>
                      <m:sup/>
                      <m:e>
                        <m:d>
                          <m:dPr>
                            <m:begChr m:val="{"/>
                            <m:endChr m:val="}"/>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acc>
                                    <m:accPr>
                                      <m:chr m:val="⃗"/>
                                      <m:ctrlPr>
                                        <a:rPr lang="fr-FR" i="1">
                                          <a:latin typeface="Cambria Math" panose="02040503050406030204" pitchFamily="18" charset="0"/>
                                        </a:rPr>
                                      </m:ctrlPr>
                                    </m:accPr>
                                    <m:e>
                                      <m:r>
                                        <a:rPr lang="fr-FR" i="1">
                                          <a:latin typeface="Cambria Math" panose="02040503050406030204" pitchFamily="18" charset="0"/>
                                        </a:rPr>
                                        <m:t>𝑅</m:t>
                                      </m:r>
                                    </m:e>
                                  </m:acc>
                                </m:e>
                              </m:mr>
                              <m:mr>
                                <m:e>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i="1">
                                          <a:latin typeface="Cambria Math" panose="02040503050406030204" pitchFamily="18" charset="0"/>
                                        </a:rPr>
                                        <m:t>𝐴</m:t>
                                      </m:r>
                                      <m:r>
                                        <a:rPr lang="fr-FR" i="1">
                                          <a:latin typeface="Cambria Math" panose="02040503050406030204" pitchFamily="18" charset="0"/>
                                        </a:rPr>
                                        <m:t>)</m:t>
                                      </m:r>
                                    </m:e>
                                  </m:acc>
                                </m:e>
                              </m:mr>
                            </m:m>
                          </m:e>
                        </m:d>
                      </m:e>
                    </m:sPre>
                  </m:oMath>
                </a14:m>
                <a:r>
                  <a:rPr lang="fr-FR" dirty="0"/>
                  <a:t>  .</a:t>
                </a:r>
              </a:p>
              <a:p>
                <a:pPr marL="0" indent="0">
                  <a:buNone/>
                </a:pPr>
                <a:r>
                  <a:rPr lang="fr-FR" dirty="0"/>
                  <a:t> Cette égalité est placée entre deux entités différentes : un double champ de vecteurs (le torseur {T}) et le couple de vecteurs qui le représentent !</a:t>
                </a:r>
              </a:p>
              <a:p>
                <a:pPr marL="0" indent="0">
                  <a:buNone/>
                </a:pPr>
                <a:r>
                  <a:rPr lang="fr-FR" dirty="0"/>
                  <a:t>En fait, le signe « = » peut être traduit ici par « est représenté par ».</a:t>
                </a:r>
              </a:p>
              <a:p>
                <a:pPr marL="0" indent="0">
                  <a:buNone/>
                </a:pPr>
                <a:endParaRPr lang="fr-FR" dirty="0"/>
              </a:p>
              <a:p>
                <a:pPr marL="0" indent="0">
                  <a:buNone/>
                </a:pPr>
                <a:r>
                  <a:rPr lang="fr-FR" dirty="0"/>
                  <a:t>On voit parfois (rarement) la notation suivante :</a:t>
                </a:r>
              </a:p>
              <a:p>
                <a:pPr marL="0" indent="0">
                  <a:buNone/>
                </a:pPr>
                <a14:m>
                  <m:oMath xmlns:m="http://schemas.openxmlformats.org/officeDocument/2006/math">
                    <m:d>
                      <m:dPr>
                        <m:begChr m:val="{"/>
                        <m:endChr m:val="}"/>
                        <m:ctrlPr>
                          <a:rPr lang="fr-FR" i="1">
                            <a:latin typeface="Cambria Math" panose="02040503050406030204" pitchFamily="18" charset="0"/>
                          </a:rPr>
                        </m:ctrlPr>
                      </m:dPr>
                      <m:e>
                        <m:r>
                          <a:rPr lang="fr-FR" i="1">
                            <a:latin typeface="Cambria Math" panose="02040503050406030204" pitchFamily="18" charset="0"/>
                          </a:rPr>
                          <m:t>𝑇</m:t>
                        </m:r>
                      </m:e>
                    </m:d>
                    <m:r>
                      <a:rPr lang="fr-FR" i="1">
                        <a:latin typeface="Cambria Math" panose="02040503050406030204" pitchFamily="18" charset="0"/>
                      </a:rPr>
                      <m:t> </m:t>
                    </m:r>
                    <m:r>
                      <a:rPr lang="fr-FR" b="1" i="1" smtClean="0">
                        <a:solidFill>
                          <a:srgbClr val="C00000"/>
                        </a:solidFill>
                        <a:latin typeface="Cambria Math" panose="02040503050406030204" pitchFamily="18" charset="0"/>
                      </a:rPr>
                      <m:t>:</m:t>
                    </m:r>
                    <m:sPre>
                      <m:sPrePr>
                        <m:ctrlPr>
                          <a:rPr lang="fr-FR" i="1">
                            <a:latin typeface="Cambria Math" panose="02040503050406030204" pitchFamily="18" charset="0"/>
                          </a:rPr>
                        </m:ctrlPr>
                      </m:sPrePr>
                      <m:sub>
                        <m:r>
                          <a:rPr lang="fr-FR" i="1">
                            <a:latin typeface="Cambria Math" panose="02040503050406030204" pitchFamily="18" charset="0"/>
                          </a:rPr>
                          <m:t>𝐴</m:t>
                        </m:r>
                      </m:sub>
                      <m:sup/>
                      <m:e>
                        <m:d>
                          <m:dPr>
                            <m:begChr m:val="{"/>
                            <m:endChr m:val="}"/>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acc>
                                    <m:accPr>
                                      <m:chr m:val="⃗"/>
                                      <m:ctrlPr>
                                        <a:rPr lang="fr-FR" i="1">
                                          <a:latin typeface="Cambria Math" panose="02040503050406030204" pitchFamily="18" charset="0"/>
                                        </a:rPr>
                                      </m:ctrlPr>
                                    </m:accPr>
                                    <m:e>
                                      <m:r>
                                        <a:rPr lang="fr-FR" i="1">
                                          <a:latin typeface="Cambria Math" panose="02040503050406030204" pitchFamily="18" charset="0"/>
                                        </a:rPr>
                                        <m:t>𝑅</m:t>
                                      </m:r>
                                    </m:e>
                                  </m:acc>
                                </m:e>
                              </m:mr>
                              <m:mr>
                                <m:e>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i="1">
                                          <a:latin typeface="Cambria Math" panose="02040503050406030204" pitchFamily="18" charset="0"/>
                                        </a:rPr>
                                        <m:t>𝐴</m:t>
                                      </m:r>
                                      <m:r>
                                        <a:rPr lang="fr-FR" i="1">
                                          <a:latin typeface="Cambria Math" panose="02040503050406030204" pitchFamily="18" charset="0"/>
                                        </a:rPr>
                                        <m:t>)</m:t>
                                      </m:r>
                                    </m:e>
                                  </m:acc>
                                </m:e>
                              </m:mr>
                            </m:m>
                          </m:e>
                        </m:d>
                      </m:e>
                    </m:sPre>
                  </m:oMath>
                </a14:m>
                <a:r>
                  <a:rPr lang="fr-FR" dirty="0"/>
                  <a:t>  .</a:t>
                </a:r>
              </a:p>
              <a:p>
                <a:pPr marL="0" indent="0">
                  <a:buNone/>
                </a:pPr>
                <a:r>
                  <a:rPr lang="fr-FR" dirty="0"/>
                  <a:t>Cette utilisation du symbole «:» permet de ne pas confondre les deux entités (éléments de réduction et torseur). Mais son utilisation est rare !</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125033" y="858702"/>
                <a:ext cx="11800804" cy="5497647"/>
              </a:xfrm>
              <a:blipFill>
                <a:blip r:embed="rId2"/>
                <a:stretch>
                  <a:fillRect l="-1085"/>
                </a:stretch>
              </a:blipFill>
            </p:spPr>
            <p:txBody>
              <a:bodyPr/>
              <a:lstStyle/>
              <a:p>
                <a:r>
                  <a:rPr lang="fr-FR">
                    <a:noFill/>
                  </a:rPr>
                  <a:t> </a:t>
                </a:r>
              </a:p>
            </p:txBody>
          </p:sp>
        </mc:Fallback>
      </mc:AlternateContent>
      <p:sp>
        <p:nvSpPr>
          <p:cNvPr id="5" name="Espace réservé du numéro de diapositive 4">
            <a:extLst>
              <a:ext uri="{FF2B5EF4-FFF2-40B4-BE49-F238E27FC236}">
                <a16:creationId xmlns:a16="http://schemas.microsoft.com/office/drawing/2014/main" id="{4FBB8429-5DEC-49ED-8DAA-A86385B5D247}"/>
              </a:ext>
            </a:extLst>
          </p:cNvPr>
          <p:cNvSpPr>
            <a:spLocks noGrp="1"/>
          </p:cNvSpPr>
          <p:nvPr>
            <p:ph type="sldNum" sz="quarter" idx="12"/>
          </p:nvPr>
        </p:nvSpPr>
        <p:spPr/>
        <p:txBody>
          <a:bodyPr/>
          <a:lstStyle/>
          <a:p>
            <a:fld id="{DF67547A-2FB4-485E-9105-69E331CB21F3}" type="slidenum">
              <a:rPr lang="fr-FR" smtClean="0"/>
              <a:t>35</a:t>
            </a:fld>
            <a:endParaRPr lang="fr-FR"/>
          </a:p>
        </p:txBody>
      </p:sp>
    </p:spTree>
    <p:extLst>
      <p:ext uri="{BB962C8B-B14F-4D97-AF65-F5344CB8AC3E}">
        <p14:creationId xmlns:p14="http://schemas.microsoft.com/office/powerpoint/2010/main" val="3028759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512736" y="1690688"/>
                <a:ext cx="11498450" cy="4351338"/>
              </a:xfrm>
            </p:spPr>
            <p:txBody>
              <a:bodyPr/>
              <a:lstStyle/>
              <a:p>
                <a:r>
                  <a:rPr lang="fr-FR" dirty="0"/>
                  <a:t> On lit, entend, écrit, souvent : « Le torseur est</a:t>
                </a:r>
                <a14:m>
                  <m:oMath xmlns:m="http://schemas.openxmlformats.org/officeDocument/2006/math">
                    <m:sPre>
                      <m:sPrePr>
                        <m:ctrlPr>
                          <a:rPr lang="fr-FR" i="1">
                            <a:latin typeface="Cambria Math" panose="02040503050406030204" pitchFamily="18" charset="0"/>
                          </a:rPr>
                        </m:ctrlPr>
                      </m:sPrePr>
                      <m:sub>
                        <m:r>
                          <a:rPr lang="fr-FR" i="1">
                            <a:latin typeface="Cambria Math" panose="02040503050406030204" pitchFamily="18" charset="0"/>
                          </a:rPr>
                          <m:t>𝐴</m:t>
                        </m:r>
                      </m:sub>
                      <m:sup/>
                      <m:e>
                        <m:d>
                          <m:dPr>
                            <m:begChr m:val="{"/>
                            <m:endChr m:val="}"/>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acc>
                                    <m:accPr>
                                      <m:chr m:val="⃗"/>
                                      <m:ctrlPr>
                                        <a:rPr lang="fr-FR" i="1">
                                          <a:latin typeface="Cambria Math" panose="02040503050406030204" pitchFamily="18" charset="0"/>
                                        </a:rPr>
                                      </m:ctrlPr>
                                    </m:accPr>
                                    <m:e>
                                      <m:r>
                                        <a:rPr lang="fr-FR" i="1">
                                          <a:latin typeface="Cambria Math" panose="02040503050406030204" pitchFamily="18" charset="0"/>
                                        </a:rPr>
                                        <m:t>𝑅</m:t>
                                      </m:r>
                                    </m:e>
                                  </m:acc>
                                </m:e>
                              </m:mr>
                              <m:mr>
                                <m:e>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i="1">
                                          <a:latin typeface="Cambria Math" panose="02040503050406030204" pitchFamily="18" charset="0"/>
                                        </a:rPr>
                                        <m:t>𝐴</m:t>
                                      </m:r>
                                      <m:r>
                                        <a:rPr lang="fr-FR" i="1">
                                          <a:latin typeface="Cambria Math" panose="02040503050406030204" pitchFamily="18" charset="0"/>
                                        </a:rPr>
                                        <m:t>)</m:t>
                                      </m:r>
                                    </m:e>
                                  </m:acc>
                                </m:e>
                              </m:mr>
                            </m:m>
                          </m:e>
                        </m:d>
                      </m:e>
                    </m:sPre>
                  </m:oMath>
                </a14:m>
                <a:r>
                  <a:rPr lang="fr-FR" dirty="0"/>
                  <a:t> ». </a:t>
                </a:r>
              </a:p>
              <a:p>
                <a:pPr marL="0" indent="0">
                  <a:buNone/>
                </a:pPr>
                <a:r>
                  <a:rPr lang="fr-FR" dirty="0"/>
                  <a:t>En fait ce n’est pas le torseur qui est égal à</a:t>
                </a:r>
                <a14:m>
                  <m:oMath xmlns:m="http://schemas.openxmlformats.org/officeDocument/2006/math">
                    <m:sPre>
                      <m:sPrePr>
                        <m:ctrlPr>
                          <a:rPr lang="fr-FR" i="1">
                            <a:latin typeface="Cambria Math" panose="02040503050406030204" pitchFamily="18" charset="0"/>
                          </a:rPr>
                        </m:ctrlPr>
                      </m:sPrePr>
                      <m:sub>
                        <m:r>
                          <a:rPr lang="fr-FR" i="1">
                            <a:latin typeface="Cambria Math" panose="02040503050406030204" pitchFamily="18" charset="0"/>
                          </a:rPr>
                          <m:t>𝐴</m:t>
                        </m:r>
                      </m:sub>
                      <m:sup/>
                      <m:e>
                        <m:d>
                          <m:dPr>
                            <m:begChr m:val="{"/>
                            <m:endChr m:val="}"/>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acc>
                                    <m:accPr>
                                      <m:chr m:val="⃗"/>
                                      <m:ctrlPr>
                                        <a:rPr lang="fr-FR" i="1">
                                          <a:latin typeface="Cambria Math" panose="02040503050406030204" pitchFamily="18" charset="0"/>
                                        </a:rPr>
                                      </m:ctrlPr>
                                    </m:accPr>
                                    <m:e>
                                      <m:r>
                                        <a:rPr lang="fr-FR" i="1">
                                          <a:latin typeface="Cambria Math" panose="02040503050406030204" pitchFamily="18" charset="0"/>
                                        </a:rPr>
                                        <m:t>𝑅</m:t>
                                      </m:r>
                                    </m:e>
                                  </m:acc>
                                </m:e>
                              </m:mr>
                              <m:mr>
                                <m:e>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i="1">
                                          <a:latin typeface="Cambria Math" panose="02040503050406030204" pitchFamily="18" charset="0"/>
                                        </a:rPr>
                                        <m:t>𝐴</m:t>
                                      </m:r>
                                      <m:r>
                                        <a:rPr lang="fr-FR" i="1">
                                          <a:latin typeface="Cambria Math" panose="02040503050406030204" pitchFamily="18" charset="0"/>
                                        </a:rPr>
                                        <m:t>)</m:t>
                                      </m:r>
                                    </m:e>
                                  </m:acc>
                                </m:e>
                              </m:mr>
                            </m:m>
                          </m:e>
                        </m:d>
                      </m:e>
                    </m:sPre>
                  </m:oMath>
                </a14:m>
                <a:r>
                  <a:rPr lang="fr-FR" dirty="0"/>
                  <a:t>, mais ses éléments de réduction au point A.</a:t>
                </a:r>
              </a:p>
              <a:p>
                <a:pPr marL="0" indent="0">
                  <a:buNone/>
                </a:pPr>
                <a:endParaRPr lang="fr-FR" dirty="0"/>
              </a:p>
              <a:p>
                <a:r>
                  <a:rPr lang="fr-FR" dirty="0"/>
                  <a:t>Dans les énoncés, on lit souvent « Ecrire le torseur au point Q… ». Bien entendu ce qui est demandé est l’écriture des éléments de réduction en Q !</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512736" y="1690688"/>
                <a:ext cx="11498450" cy="4351338"/>
              </a:xfrm>
              <a:blipFill rotWithShape="0">
                <a:blip r:embed="rId2"/>
                <a:stretch>
                  <a:fillRect l="-1060"/>
                </a:stretch>
              </a:blipFill>
            </p:spPr>
            <p:txBody>
              <a:bodyPr/>
              <a:lstStyle/>
              <a:p>
                <a:r>
                  <a:rPr lang="fr-FR">
                    <a:noFill/>
                  </a:rPr>
                  <a:t> </a:t>
                </a:r>
              </a:p>
            </p:txBody>
          </p:sp>
        </mc:Fallback>
      </mc:AlternateContent>
      <p:sp>
        <p:nvSpPr>
          <p:cNvPr id="4" name="Titre 1"/>
          <p:cNvSpPr>
            <a:spLocks noGrp="1"/>
          </p:cNvSpPr>
          <p:nvPr>
            <p:ph type="title"/>
          </p:nvPr>
        </p:nvSpPr>
        <p:spPr/>
        <p:txBody>
          <a:bodyPr/>
          <a:lstStyle/>
          <a:p>
            <a:r>
              <a:rPr lang="fr-FR" dirty="0"/>
              <a:t>Abus de langage sur les éléments de réduction.</a:t>
            </a:r>
          </a:p>
        </p:txBody>
      </p:sp>
      <p:sp>
        <p:nvSpPr>
          <p:cNvPr id="5" name="Espace réservé du numéro de diapositive 4">
            <a:extLst>
              <a:ext uri="{FF2B5EF4-FFF2-40B4-BE49-F238E27FC236}">
                <a16:creationId xmlns:a16="http://schemas.microsoft.com/office/drawing/2014/main" id="{8322D268-F3C1-4DE5-B26A-329AFE326694}"/>
              </a:ext>
            </a:extLst>
          </p:cNvPr>
          <p:cNvSpPr>
            <a:spLocks noGrp="1"/>
          </p:cNvSpPr>
          <p:nvPr>
            <p:ph type="sldNum" sz="quarter" idx="12"/>
          </p:nvPr>
        </p:nvSpPr>
        <p:spPr/>
        <p:txBody>
          <a:bodyPr/>
          <a:lstStyle/>
          <a:p>
            <a:fld id="{DF67547A-2FB4-485E-9105-69E331CB21F3}" type="slidenum">
              <a:rPr lang="fr-FR" smtClean="0"/>
              <a:t>36</a:t>
            </a:fld>
            <a:endParaRPr lang="fr-FR"/>
          </a:p>
        </p:txBody>
      </p:sp>
    </p:spTree>
    <p:extLst>
      <p:ext uri="{BB962C8B-B14F-4D97-AF65-F5344CB8AC3E}">
        <p14:creationId xmlns:p14="http://schemas.microsoft.com/office/powerpoint/2010/main" val="1706512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C38F26C3-71A2-41D9-AF2D-963FC10E9671}"/>
                  </a:ext>
                </a:extLst>
              </p:cNvPr>
              <p:cNvSpPr>
                <a:spLocks noGrp="1"/>
              </p:cNvSpPr>
              <p:nvPr>
                <p:ph idx="1"/>
              </p:nvPr>
            </p:nvSpPr>
            <p:spPr>
              <a:xfrm>
                <a:off x="136863" y="1300070"/>
                <a:ext cx="11714826" cy="5038586"/>
              </a:xfrm>
            </p:spPr>
            <p:txBody>
              <a:bodyPr>
                <a:normAutofit fontScale="92500" lnSpcReduction="20000"/>
              </a:bodyPr>
              <a:lstStyle/>
              <a:p>
                <a:r>
                  <a:rPr lang="fr-FR" dirty="0"/>
                  <a:t>Ecrire ceci peut aussi prêter à confusion (même si on le fait) :</a:t>
                </a:r>
              </a:p>
              <a:p>
                <a:pPr marL="0" indent="0">
                  <a:buNone/>
                </a:pPr>
                <a14:m>
                  <m:oMathPara xmlns:m="http://schemas.openxmlformats.org/officeDocument/2006/math">
                    <m:oMathParaPr>
                      <m:jc m:val="centerGroup"/>
                    </m:oMathParaPr>
                    <m:oMath xmlns:m="http://schemas.openxmlformats.org/officeDocument/2006/math">
                      <m:d>
                        <m:dPr>
                          <m:begChr m:val="{"/>
                          <m:endChr m:val="}"/>
                          <m:ctrlPr>
                            <a:rPr lang="fr-FR" i="1">
                              <a:latin typeface="Cambria Math" panose="02040503050406030204" pitchFamily="18" charset="0"/>
                            </a:rPr>
                          </m:ctrlPr>
                        </m:dPr>
                        <m:e>
                          <m:r>
                            <a:rPr lang="fr-FR" i="1">
                              <a:latin typeface="Cambria Math" panose="02040503050406030204" pitchFamily="18" charset="0"/>
                            </a:rPr>
                            <m:t>𝑇</m:t>
                          </m:r>
                        </m:e>
                      </m:d>
                      <m:r>
                        <a:rPr lang="fr-FR" i="1">
                          <a:latin typeface="Cambria Math" panose="02040503050406030204" pitchFamily="18" charset="0"/>
                        </a:rPr>
                        <m:t> </m:t>
                      </m:r>
                      <m:r>
                        <a:rPr lang="fr-FR" b="1" i="1">
                          <a:solidFill>
                            <a:srgbClr val="C00000"/>
                          </a:solidFill>
                          <a:latin typeface="Cambria Math" panose="02040503050406030204" pitchFamily="18" charset="0"/>
                        </a:rPr>
                        <m:t>=</m:t>
                      </m:r>
                      <m:sPre>
                        <m:sPrePr>
                          <m:ctrlPr>
                            <a:rPr lang="fr-FR" i="1">
                              <a:latin typeface="Cambria Math" panose="02040503050406030204" pitchFamily="18" charset="0"/>
                            </a:rPr>
                          </m:ctrlPr>
                        </m:sPrePr>
                        <m:sub>
                          <m:r>
                            <a:rPr lang="fr-FR" i="1">
                              <a:latin typeface="Cambria Math" panose="02040503050406030204" pitchFamily="18" charset="0"/>
                            </a:rPr>
                            <m:t>𝐴</m:t>
                          </m:r>
                        </m:sub>
                        <m:sup/>
                        <m:e>
                          <m:d>
                            <m:dPr>
                              <m:begChr m:val="{"/>
                              <m:endChr m:val="}"/>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acc>
                                      <m:accPr>
                                        <m:chr m:val="⃗"/>
                                        <m:ctrlPr>
                                          <a:rPr lang="fr-FR" i="1">
                                            <a:latin typeface="Cambria Math" panose="02040503050406030204" pitchFamily="18" charset="0"/>
                                          </a:rPr>
                                        </m:ctrlPr>
                                      </m:accPr>
                                      <m:e>
                                        <m:r>
                                          <a:rPr lang="fr-FR" i="1">
                                            <a:latin typeface="Cambria Math" panose="02040503050406030204" pitchFamily="18" charset="0"/>
                                          </a:rPr>
                                          <m:t>𝑅</m:t>
                                        </m:r>
                                      </m:e>
                                    </m:acc>
                                  </m:e>
                                </m:mr>
                                <m:mr>
                                  <m:e>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i="1">
                                            <a:latin typeface="Cambria Math" panose="02040503050406030204" pitchFamily="18" charset="0"/>
                                          </a:rPr>
                                          <m:t>𝐴</m:t>
                                        </m:r>
                                        <m:r>
                                          <a:rPr lang="fr-FR" i="1">
                                            <a:latin typeface="Cambria Math" panose="02040503050406030204" pitchFamily="18" charset="0"/>
                                          </a:rPr>
                                          <m:t>)</m:t>
                                        </m:r>
                                      </m:e>
                                    </m:acc>
                                  </m:e>
                                </m:mr>
                              </m:m>
                            </m:e>
                          </m:d>
                          <m:r>
                            <a:rPr lang="fr-FR" b="0" i="1" smtClean="0">
                              <a:latin typeface="Cambria Math" panose="02040503050406030204" pitchFamily="18" charset="0"/>
                            </a:rPr>
                            <m:t>=</m:t>
                          </m:r>
                          <m:sPre>
                            <m:sPrePr>
                              <m:ctrlPr>
                                <a:rPr lang="fr-FR" i="1">
                                  <a:latin typeface="Cambria Math" panose="02040503050406030204" pitchFamily="18" charset="0"/>
                                </a:rPr>
                              </m:ctrlPr>
                            </m:sPrePr>
                            <m:sub>
                              <m:r>
                                <a:rPr lang="fr-FR" b="0" i="1" smtClean="0">
                                  <a:latin typeface="Cambria Math" panose="02040503050406030204" pitchFamily="18" charset="0"/>
                                </a:rPr>
                                <m:t>𝐵</m:t>
                              </m:r>
                            </m:sub>
                            <m:sup/>
                            <m:e>
                              <m:d>
                                <m:dPr>
                                  <m:begChr m:val="{"/>
                                  <m:endChr m:val="}"/>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acc>
                                          <m:accPr>
                                            <m:chr m:val="⃗"/>
                                            <m:ctrlPr>
                                              <a:rPr lang="fr-FR" i="1">
                                                <a:latin typeface="Cambria Math" panose="02040503050406030204" pitchFamily="18" charset="0"/>
                                              </a:rPr>
                                            </m:ctrlPr>
                                          </m:accPr>
                                          <m:e>
                                            <m:r>
                                              <a:rPr lang="fr-FR" i="1">
                                                <a:latin typeface="Cambria Math" panose="02040503050406030204" pitchFamily="18" charset="0"/>
                                              </a:rPr>
                                              <m:t>𝑅</m:t>
                                            </m:r>
                                          </m:e>
                                        </m:acc>
                                      </m:e>
                                    </m:mr>
                                    <m:mr>
                                      <m:e>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b="0" i="1" smtClean="0">
                                                <a:latin typeface="Cambria Math" panose="02040503050406030204" pitchFamily="18" charset="0"/>
                                              </a:rPr>
                                              <m:t>𝐵</m:t>
                                            </m:r>
                                            <m:r>
                                              <a:rPr lang="fr-FR" i="1">
                                                <a:latin typeface="Cambria Math" panose="02040503050406030204" pitchFamily="18" charset="0"/>
                                              </a:rPr>
                                              <m:t>)</m:t>
                                            </m:r>
                                          </m:e>
                                        </m:acc>
                                      </m:e>
                                    </m:mr>
                                  </m:m>
                                </m:e>
                              </m:d>
                              <m:r>
                                <a:rPr lang="fr-FR" i="1">
                                  <a:latin typeface="Cambria Math" panose="02040503050406030204" pitchFamily="18" charset="0"/>
                                </a:rPr>
                                <m:t> </m:t>
                              </m:r>
                            </m:e>
                          </m:sPre>
                        </m:e>
                      </m:sPre>
                    </m:oMath>
                  </m:oMathPara>
                </a14:m>
                <a:endParaRPr lang="fr-FR" dirty="0"/>
              </a:p>
              <a:p>
                <a:pPr marL="0" indent="0">
                  <a:buNone/>
                </a:pPr>
                <a:r>
                  <a:rPr lang="fr-FR" dirty="0"/>
                  <a:t> En effet on écrit l’égalité entre deux couples d’éléments de réduction qui sont différents !!</a:t>
                </a:r>
              </a:p>
              <a:p>
                <a:pPr marL="0" indent="0">
                  <a:buNone/>
                </a:pPr>
                <a:r>
                  <a:rPr lang="fr-FR" dirty="0"/>
                  <a:t>Ces 2 éléments ne sont pas égaux !</a:t>
                </a:r>
              </a:p>
              <a:p>
                <a:pPr marL="0" indent="0">
                  <a:buNone/>
                </a:pPr>
                <a:r>
                  <a:rPr lang="fr-FR" dirty="0"/>
                  <a:t>Il faudrait écrire les deux lignes, séparées, suivantes :</a:t>
                </a:r>
              </a:p>
              <a:p>
                <a:pPr marL="0" indent="0">
                  <a:buNone/>
                </a:pPr>
                <a14:m>
                  <m:oMath xmlns:m="http://schemas.openxmlformats.org/officeDocument/2006/math">
                    <m:d>
                      <m:dPr>
                        <m:begChr m:val="{"/>
                        <m:endChr m:val="}"/>
                        <m:ctrlPr>
                          <a:rPr lang="fr-FR" i="1">
                            <a:latin typeface="Cambria Math" panose="02040503050406030204" pitchFamily="18" charset="0"/>
                          </a:rPr>
                        </m:ctrlPr>
                      </m:dPr>
                      <m:e>
                        <m:r>
                          <a:rPr lang="fr-FR" i="1">
                            <a:latin typeface="Cambria Math" panose="02040503050406030204" pitchFamily="18" charset="0"/>
                          </a:rPr>
                          <m:t>𝑇</m:t>
                        </m:r>
                      </m:e>
                    </m:d>
                    <m:r>
                      <a:rPr lang="fr-FR" b="1" i="1" smtClean="0">
                        <a:solidFill>
                          <a:srgbClr val="C00000"/>
                        </a:solidFill>
                        <a:latin typeface="Cambria Math" panose="02040503050406030204" pitchFamily="18" charset="0"/>
                      </a:rPr>
                      <m:t>=</m:t>
                    </m:r>
                    <m:sPre>
                      <m:sPrePr>
                        <m:ctrlPr>
                          <a:rPr lang="fr-FR" i="1">
                            <a:latin typeface="Cambria Math" panose="02040503050406030204" pitchFamily="18" charset="0"/>
                          </a:rPr>
                        </m:ctrlPr>
                      </m:sPrePr>
                      <m:sub>
                        <m:r>
                          <a:rPr lang="fr-FR" i="1">
                            <a:latin typeface="Cambria Math" panose="02040503050406030204" pitchFamily="18" charset="0"/>
                          </a:rPr>
                          <m:t>𝐴</m:t>
                        </m:r>
                      </m:sub>
                      <m:sup/>
                      <m:e>
                        <m:d>
                          <m:dPr>
                            <m:begChr m:val="{"/>
                            <m:endChr m:val="}"/>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acc>
                                    <m:accPr>
                                      <m:chr m:val="⃗"/>
                                      <m:ctrlPr>
                                        <a:rPr lang="fr-FR" i="1">
                                          <a:latin typeface="Cambria Math" panose="02040503050406030204" pitchFamily="18" charset="0"/>
                                        </a:rPr>
                                      </m:ctrlPr>
                                    </m:accPr>
                                    <m:e>
                                      <m:r>
                                        <a:rPr lang="fr-FR" i="1">
                                          <a:latin typeface="Cambria Math" panose="02040503050406030204" pitchFamily="18" charset="0"/>
                                        </a:rPr>
                                        <m:t>𝑅</m:t>
                                      </m:r>
                                    </m:e>
                                  </m:acc>
                                </m:e>
                              </m:mr>
                              <m:mr>
                                <m:e>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i="1">
                                          <a:latin typeface="Cambria Math" panose="02040503050406030204" pitchFamily="18" charset="0"/>
                                        </a:rPr>
                                        <m:t>𝐴</m:t>
                                      </m:r>
                                      <m:r>
                                        <a:rPr lang="fr-FR" i="1">
                                          <a:latin typeface="Cambria Math" panose="02040503050406030204" pitchFamily="18" charset="0"/>
                                        </a:rPr>
                                        <m:t>)</m:t>
                                      </m:r>
                                    </m:e>
                                  </m:acc>
                                </m:e>
                              </m:mr>
                            </m:m>
                          </m:e>
                        </m:d>
                      </m:e>
                    </m:sPre>
                  </m:oMath>
                </a14:m>
                <a:r>
                  <a:rPr lang="fr-FR" dirty="0"/>
                  <a:t>     « {T} est représenté par les éléments de réduction </a:t>
                </a:r>
                <a14:m>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𝑅</m:t>
                        </m:r>
                      </m:e>
                    </m:acc>
                  </m:oMath>
                </a14:m>
                <a:r>
                  <a:rPr lang="fr-FR" dirty="0"/>
                  <a:t> et </a:t>
                </a:r>
                <a14:m>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i="1">
                            <a:latin typeface="Cambria Math" panose="02040503050406030204" pitchFamily="18" charset="0"/>
                          </a:rPr>
                          <m:t>𝐴</m:t>
                        </m:r>
                        <m:r>
                          <a:rPr lang="fr-FR" i="1">
                            <a:latin typeface="Cambria Math" panose="02040503050406030204" pitchFamily="18" charset="0"/>
                          </a:rPr>
                          <m:t>)</m:t>
                        </m:r>
                      </m:e>
                    </m:acc>
                  </m:oMath>
                </a14:m>
                <a:r>
                  <a:rPr lang="fr-FR" dirty="0"/>
                  <a:t> »</a:t>
                </a:r>
              </a:p>
              <a:p>
                <a:pPr marL="0" indent="0">
                  <a:buNone/>
                </a:pPr>
                <a:endParaRPr lang="fr-FR" sz="900" dirty="0"/>
              </a:p>
              <a:p>
                <a:pPr marL="0" indent="0">
                  <a:buNone/>
                </a:pPr>
                <a14:m>
                  <m:oMath xmlns:m="http://schemas.openxmlformats.org/officeDocument/2006/math">
                    <m:d>
                      <m:dPr>
                        <m:begChr m:val="{"/>
                        <m:endChr m:val="}"/>
                        <m:ctrlPr>
                          <a:rPr lang="fr-FR" i="1">
                            <a:latin typeface="Cambria Math" panose="02040503050406030204" pitchFamily="18" charset="0"/>
                          </a:rPr>
                        </m:ctrlPr>
                      </m:dPr>
                      <m:e>
                        <m:r>
                          <a:rPr lang="fr-FR" i="1">
                            <a:latin typeface="Cambria Math" panose="02040503050406030204" pitchFamily="18" charset="0"/>
                          </a:rPr>
                          <m:t>𝑇</m:t>
                        </m:r>
                      </m:e>
                    </m:d>
                    <m:r>
                      <a:rPr lang="fr-FR" b="1" i="1" smtClean="0">
                        <a:solidFill>
                          <a:srgbClr val="C00000"/>
                        </a:solidFill>
                        <a:latin typeface="Cambria Math" panose="02040503050406030204" pitchFamily="18" charset="0"/>
                      </a:rPr>
                      <m:t>=</m:t>
                    </m:r>
                    <m:sPre>
                      <m:sPrePr>
                        <m:ctrlPr>
                          <a:rPr lang="fr-FR" i="1">
                            <a:latin typeface="Cambria Math" panose="02040503050406030204" pitchFamily="18" charset="0"/>
                          </a:rPr>
                        </m:ctrlPr>
                      </m:sPrePr>
                      <m:sub>
                        <m:r>
                          <a:rPr lang="fr-FR" i="1">
                            <a:latin typeface="Cambria Math" panose="02040503050406030204" pitchFamily="18" charset="0"/>
                          </a:rPr>
                          <m:t>𝐵</m:t>
                        </m:r>
                      </m:sub>
                      <m:sup/>
                      <m:e>
                        <m:d>
                          <m:dPr>
                            <m:begChr m:val="{"/>
                            <m:endChr m:val="}"/>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acc>
                                    <m:accPr>
                                      <m:chr m:val="⃗"/>
                                      <m:ctrlPr>
                                        <a:rPr lang="fr-FR" i="1">
                                          <a:latin typeface="Cambria Math" panose="02040503050406030204" pitchFamily="18" charset="0"/>
                                        </a:rPr>
                                      </m:ctrlPr>
                                    </m:accPr>
                                    <m:e>
                                      <m:r>
                                        <a:rPr lang="fr-FR" i="1">
                                          <a:latin typeface="Cambria Math" panose="02040503050406030204" pitchFamily="18" charset="0"/>
                                        </a:rPr>
                                        <m:t>𝑅</m:t>
                                      </m:r>
                                    </m:e>
                                  </m:acc>
                                </m:e>
                              </m:mr>
                              <m:mr>
                                <m:e>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i="1">
                                          <a:latin typeface="Cambria Math" panose="02040503050406030204" pitchFamily="18" charset="0"/>
                                        </a:rPr>
                                        <m:t>𝐵</m:t>
                                      </m:r>
                                      <m:r>
                                        <a:rPr lang="fr-FR" i="1">
                                          <a:latin typeface="Cambria Math" panose="02040503050406030204" pitchFamily="18" charset="0"/>
                                        </a:rPr>
                                        <m:t>)</m:t>
                                      </m:r>
                                    </m:e>
                                  </m:acc>
                                </m:e>
                              </m:mr>
                            </m:m>
                          </m:e>
                        </m:d>
                        <m:r>
                          <a:rPr lang="fr-FR" i="1">
                            <a:latin typeface="Cambria Math" panose="02040503050406030204" pitchFamily="18" charset="0"/>
                          </a:rPr>
                          <m:t> </m:t>
                        </m:r>
                      </m:e>
                    </m:sPre>
                  </m:oMath>
                </a14:m>
                <a:r>
                  <a:rPr lang="fr-FR" dirty="0"/>
                  <a:t>    « {T} est représenté par les éléments de réduction </a:t>
                </a:r>
                <a14:m>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𝑅</m:t>
                        </m:r>
                      </m:e>
                    </m:acc>
                  </m:oMath>
                </a14:m>
                <a:r>
                  <a:rPr lang="fr-FR" dirty="0"/>
                  <a:t> et </a:t>
                </a:r>
                <a14:m>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b="0" i="1" smtClean="0">
                            <a:latin typeface="Cambria Math" panose="02040503050406030204" pitchFamily="18" charset="0"/>
                          </a:rPr>
                          <m:t>𝐵</m:t>
                        </m:r>
                        <m:r>
                          <a:rPr lang="fr-FR" i="1">
                            <a:latin typeface="Cambria Math" panose="02040503050406030204" pitchFamily="18" charset="0"/>
                          </a:rPr>
                          <m:t>)</m:t>
                        </m:r>
                      </m:e>
                    </m:acc>
                  </m:oMath>
                </a14:m>
                <a:r>
                  <a:rPr lang="fr-FR" dirty="0"/>
                  <a:t> »</a:t>
                </a:r>
              </a:p>
              <a:p>
                <a:pPr marL="0" indent="0">
                  <a:buNone/>
                </a:pPr>
                <a:endParaRPr lang="fr-FR" dirty="0"/>
              </a:p>
            </p:txBody>
          </p:sp>
        </mc:Choice>
        <mc:Fallback xmlns="">
          <p:sp>
            <p:nvSpPr>
              <p:cNvPr id="3" name="Espace réservé du contenu 2">
                <a:extLst>
                  <a:ext uri="{FF2B5EF4-FFF2-40B4-BE49-F238E27FC236}">
                    <a16:creationId xmlns:a16="http://schemas.microsoft.com/office/drawing/2014/main" id="{C38F26C3-71A2-41D9-AF2D-963FC10E9671}"/>
                  </a:ext>
                </a:extLst>
              </p:cNvPr>
              <p:cNvSpPr>
                <a:spLocks noGrp="1" noRot="1" noChangeAspect="1" noMove="1" noResize="1" noEditPoints="1" noAdjustHandles="1" noChangeArrowheads="1" noChangeShapeType="1" noTextEdit="1"/>
              </p:cNvSpPr>
              <p:nvPr>
                <p:ph idx="1"/>
              </p:nvPr>
            </p:nvSpPr>
            <p:spPr>
              <a:xfrm>
                <a:off x="136863" y="1300070"/>
                <a:ext cx="11714826" cy="5038586"/>
              </a:xfrm>
              <a:blipFill>
                <a:blip r:embed="rId2"/>
                <a:stretch>
                  <a:fillRect l="-937" t="-3023"/>
                </a:stretch>
              </a:blipFill>
            </p:spPr>
            <p:txBody>
              <a:bodyPr/>
              <a:lstStyle/>
              <a:p>
                <a:r>
                  <a:rPr lang="fr-FR">
                    <a:noFill/>
                  </a:rPr>
                  <a:t> </a:t>
                </a:r>
              </a:p>
            </p:txBody>
          </p:sp>
        </mc:Fallback>
      </mc:AlternateContent>
      <p:sp>
        <p:nvSpPr>
          <p:cNvPr id="4" name="Titre 1">
            <a:extLst>
              <a:ext uri="{FF2B5EF4-FFF2-40B4-BE49-F238E27FC236}">
                <a16:creationId xmlns:a16="http://schemas.microsoft.com/office/drawing/2014/main" id="{E81FCE13-3294-4A58-888A-4F4DBA863997}"/>
              </a:ext>
            </a:extLst>
          </p:cNvPr>
          <p:cNvSpPr>
            <a:spLocks noGrp="1"/>
          </p:cNvSpPr>
          <p:nvPr>
            <p:ph type="title"/>
          </p:nvPr>
        </p:nvSpPr>
        <p:spPr>
          <a:xfrm>
            <a:off x="439337" y="0"/>
            <a:ext cx="11386352" cy="1325563"/>
          </a:xfrm>
        </p:spPr>
        <p:txBody>
          <a:bodyPr/>
          <a:lstStyle/>
          <a:p>
            <a:r>
              <a:rPr lang="fr-FR" dirty="0"/>
              <a:t>Abus de langage sur les éléments de réduction.</a:t>
            </a:r>
          </a:p>
        </p:txBody>
      </p:sp>
      <p:sp>
        <p:nvSpPr>
          <p:cNvPr id="5" name="Espace réservé du numéro de diapositive 4">
            <a:extLst>
              <a:ext uri="{FF2B5EF4-FFF2-40B4-BE49-F238E27FC236}">
                <a16:creationId xmlns:a16="http://schemas.microsoft.com/office/drawing/2014/main" id="{B0118252-4707-4628-95C4-A35270979270}"/>
              </a:ext>
            </a:extLst>
          </p:cNvPr>
          <p:cNvSpPr>
            <a:spLocks noGrp="1"/>
          </p:cNvSpPr>
          <p:nvPr>
            <p:ph type="sldNum" sz="quarter" idx="12"/>
          </p:nvPr>
        </p:nvSpPr>
        <p:spPr/>
        <p:txBody>
          <a:bodyPr/>
          <a:lstStyle/>
          <a:p>
            <a:fld id="{DF67547A-2FB4-485E-9105-69E331CB21F3}" type="slidenum">
              <a:rPr lang="fr-FR" smtClean="0"/>
              <a:t>37</a:t>
            </a:fld>
            <a:endParaRPr lang="fr-FR"/>
          </a:p>
        </p:txBody>
      </p:sp>
    </p:spTree>
    <p:extLst>
      <p:ext uri="{BB962C8B-B14F-4D97-AF65-F5344CB8AC3E}">
        <p14:creationId xmlns:p14="http://schemas.microsoft.com/office/powerpoint/2010/main" val="4196430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Opérations sur les torseurs</a:t>
            </a:r>
          </a:p>
        </p:txBody>
      </p:sp>
      <p:sp>
        <p:nvSpPr>
          <p:cNvPr id="3" name="Espace réservé du contenu 2"/>
          <p:cNvSpPr>
            <a:spLocks noGrp="1"/>
          </p:cNvSpPr>
          <p:nvPr>
            <p:ph idx="1"/>
          </p:nvPr>
        </p:nvSpPr>
        <p:spPr/>
        <p:txBody>
          <a:bodyPr/>
          <a:lstStyle/>
          <a:p>
            <a:r>
              <a:rPr lang="fr-FR" dirty="0"/>
              <a:t> Somme</a:t>
            </a:r>
          </a:p>
          <a:p>
            <a:r>
              <a:rPr lang="fr-FR" dirty="0"/>
              <a:t> Produit externe</a:t>
            </a:r>
          </a:p>
          <a:p>
            <a:r>
              <a:rPr lang="fr-FR" dirty="0"/>
              <a:t> Produit interne</a:t>
            </a:r>
          </a:p>
        </p:txBody>
      </p:sp>
      <p:sp>
        <p:nvSpPr>
          <p:cNvPr id="5" name="Espace réservé du numéro de diapositive 4">
            <a:extLst>
              <a:ext uri="{FF2B5EF4-FFF2-40B4-BE49-F238E27FC236}">
                <a16:creationId xmlns:a16="http://schemas.microsoft.com/office/drawing/2014/main" id="{4B995B9E-9B27-41EB-B2B8-3E246F0B93D1}"/>
              </a:ext>
            </a:extLst>
          </p:cNvPr>
          <p:cNvSpPr>
            <a:spLocks noGrp="1"/>
          </p:cNvSpPr>
          <p:nvPr>
            <p:ph type="sldNum" sz="quarter" idx="12"/>
          </p:nvPr>
        </p:nvSpPr>
        <p:spPr/>
        <p:txBody>
          <a:bodyPr/>
          <a:lstStyle/>
          <a:p>
            <a:fld id="{DF67547A-2FB4-485E-9105-69E331CB21F3}" type="slidenum">
              <a:rPr lang="fr-FR" smtClean="0"/>
              <a:t>38</a:t>
            </a:fld>
            <a:endParaRPr lang="fr-FR"/>
          </a:p>
        </p:txBody>
      </p:sp>
    </p:spTree>
    <p:extLst>
      <p:ext uri="{BB962C8B-B14F-4D97-AF65-F5344CB8AC3E}">
        <p14:creationId xmlns:p14="http://schemas.microsoft.com/office/powerpoint/2010/main" val="1548715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03821"/>
          </a:xfrm>
        </p:spPr>
        <p:txBody>
          <a:bodyPr/>
          <a:lstStyle/>
          <a:p>
            <a:r>
              <a:rPr lang="fr-FR" dirty="0"/>
              <a:t>Somme des torseurs</a:t>
            </a:r>
          </a:p>
        </p:txBody>
      </p:sp>
      <p:sp>
        <p:nvSpPr>
          <p:cNvPr id="3" name="Espace réservé du contenu 2"/>
          <p:cNvSpPr>
            <a:spLocks noGrp="1"/>
          </p:cNvSpPr>
          <p:nvPr>
            <p:ph idx="1"/>
          </p:nvPr>
        </p:nvSpPr>
        <p:spPr/>
        <p:txBody>
          <a:bodyPr/>
          <a:lstStyle/>
          <a:p>
            <a:pPr marL="0" indent="0">
              <a:buNone/>
            </a:pPr>
            <a:r>
              <a:rPr lang="fr-FR" dirty="0"/>
              <a:t>La question qui se pose est double :</a:t>
            </a:r>
          </a:p>
          <a:p>
            <a:pPr marL="0" indent="0">
              <a:buNone/>
            </a:pPr>
            <a:endParaRPr lang="fr-FR" dirty="0"/>
          </a:p>
          <a:p>
            <a:r>
              <a:rPr lang="fr-FR" dirty="0"/>
              <a:t>La somme de 2 torseurs donne-t-elle un torseur ?</a:t>
            </a:r>
          </a:p>
          <a:p>
            <a:r>
              <a:rPr lang="fr-FR" dirty="0"/>
              <a:t> Si oui  : « les éléments de réduction de la somme sont-ils la somme des éléments de réduction » ?</a:t>
            </a:r>
          </a:p>
        </p:txBody>
      </p:sp>
      <p:sp>
        <p:nvSpPr>
          <p:cNvPr id="5" name="Espace réservé du numéro de diapositive 4">
            <a:extLst>
              <a:ext uri="{FF2B5EF4-FFF2-40B4-BE49-F238E27FC236}">
                <a16:creationId xmlns:a16="http://schemas.microsoft.com/office/drawing/2014/main" id="{6F00D7FD-2020-40A6-A4F3-51EB91507177}"/>
              </a:ext>
            </a:extLst>
          </p:cNvPr>
          <p:cNvSpPr>
            <a:spLocks noGrp="1"/>
          </p:cNvSpPr>
          <p:nvPr>
            <p:ph type="sldNum" sz="quarter" idx="12"/>
          </p:nvPr>
        </p:nvSpPr>
        <p:spPr/>
        <p:txBody>
          <a:bodyPr/>
          <a:lstStyle/>
          <a:p>
            <a:fld id="{DF67547A-2FB4-485E-9105-69E331CB21F3}" type="slidenum">
              <a:rPr lang="fr-FR" smtClean="0"/>
              <a:t>39</a:t>
            </a:fld>
            <a:endParaRPr lang="fr-FR"/>
          </a:p>
        </p:txBody>
      </p:sp>
    </p:spTree>
    <p:extLst>
      <p:ext uri="{BB962C8B-B14F-4D97-AF65-F5344CB8AC3E}">
        <p14:creationId xmlns:p14="http://schemas.microsoft.com/office/powerpoint/2010/main" val="2028142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037" y="-394729"/>
            <a:ext cx="12038873" cy="1325563"/>
          </a:xfrm>
        </p:spPr>
        <p:txBody>
          <a:bodyPr>
            <a:normAutofit/>
          </a:bodyPr>
          <a:lstStyle/>
          <a:p>
            <a:r>
              <a:rPr lang="fr-FR" sz="3600" dirty="0"/>
              <a:t>Préambule : quelques champ de vecteurs de différents types</a:t>
            </a:r>
          </a:p>
        </p:txBody>
      </p:sp>
      <p:pic>
        <p:nvPicPr>
          <p:cNvPr id="4" name="Picture 2"/>
          <p:cNvPicPr>
            <a:picLocks noChangeAspect="1" noChangeArrowheads="1"/>
          </p:cNvPicPr>
          <p:nvPr/>
        </p:nvPicPr>
        <p:blipFill>
          <a:blip r:embed="rId2" cstate="print"/>
          <a:srcRect/>
          <a:stretch>
            <a:fillRect/>
          </a:stretch>
        </p:blipFill>
        <p:spPr bwMode="auto">
          <a:xfrm>
            <a:off x="184363" y="4314096"/>
            <a:ext cx="3961406" cy="2491626"/>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8212597" y="741062"/>
            <a:ext cx="4103402" cy="3033712"/>
          </a:xfrm>
          <a:prstGeom prst="rect">
            <a:avLst/>
          </a:prstGeom>
          <a:noFill/>
          <a:ln w="9525">
            <a:noFill/>
            <a:miter lim="800000"/>
            <a:headEnd/>
            <a:tailEnd/>
          </a:ln>
        </p:spPr>
      </p:pic>
      <p:pic>
        <p:nvPicPr>
          <p:cNvPr id="6" name="Picture 2" descr="http://upload.wikimedia.org/wikipedia/commons/thumb/c/c2/Vector_field.svg/220px-Vector_field.svg.png"/>
          <p:cNvPicPr>
            <a:picLocks noChangeAspect="1" noChangeArrowheads="1"/>
          </p:cNvPicPr>
          <p:nvPr/>
        </p:nvPicPr>
        <p:blipFill>
          <a:blip r:embed="rId4" cstate="print"/>
          <a:srcRect/>
          <a:stretch>
            <a:fillRect/>
          </a:stretch>
        </p:blipFill>
        <p:spPr bwMode="auto">
          <a:xfrm>
            <a:off x="184363" y="532541"/>
            <a:ext cx="2953936" cy="2953937"/>
          </a:xfrm>
          <a:prstGeom prst="rect">
            <a:avLst/>
          </a:prstGeom>
          <a:noFill/>
        </p:spPr>
      </p:pic>
      <p:pic>
        <p:nvPicPr>
          <p:cNvPr id="7" name="Picture 4" descr="http://upload.wikimedia.org/wikipedia/commons/thumb/6/66/Vectorfield.svg/220px-Vectorfield.svg.png"/>
          <p:cNvPicPr>
            <a:picLocks noChangeAspect="1" noChangeArrowheads="1"/>
          </p:cNvPicPr>
          <p:nvPr/>
        </p:nvPicPr>
        <p:blipFill>
          <a:blip r:embed="rId5" cstate="print"/>
          <a:srcRect/>
          <a:stretch>
            <a:fillRect/>
          </a:stretch>
        </p:blipFill>
        <p:spPr bwMode="auto">
          <a:xfrm>
            <a:off x="4517266" y="3088185"/>
            <a:ext cx="3695331" cy="3628146"/>
          </a:xfrm>
          <a:prstGeom prst="rect">
            <a:avLst/>
          </a:prstGeom>
          <a:noFill/>
        </p:spPr>
      </p:pic>
      <p:sp>
        <p:nvSpPr>
          <p:cNvPr id="8" name="Espace réservé du numéro de diapositive 7">
            <a:extLst>
              <a:ext uri="{FF2B5EF4-FFF2-40B4-BE49-F238E27FC236}">
                <a16:creationId xmlns:a16="http://schemas.microsoft.com/office/drawing/2014/main" id="{86096B97-4B04-45FE-A4F0-28DD2094CC70}"/>
              </a:ext>
            </a:extLst>
          </p:cNvPr>
          <p:cNvSpPr>
            <a:spLocks noGrp="1"/>
          </p:cNvSpPr>
          <p:nvPr>
            <p:ph type="sldNum" sz="quarter" idx="12"/>
          </p:nvPr>
        </p:nvSpPr>
        <p:spPr/>
        <p:txBody>
          <a:bodyPr/>
          <a:lstStyle/>
          <a:p>
            <a:fld id="{DF67547A-2FB4-485E-9105-69E331CB21F3}" type="slidenum">
              <a:rPr lang="fr-FR" smtClean="0"/>
              <a:t>4</a:t>
            </a:fld>
            <a:endParaRPr lang="fr-FR"/>
          </a:p>
        </p:txBody>
      </p:sp>
      <p:sp>
        <p:nvSpPr>
          <p:cNvPr id="3" name="ZoneTexte 2">
            <a:extLst>
              <a:ext uri="{FF2B5EF4-FFF2-40B4-BE49-F238E27FC236}">
                <a16:creationId xmlns:a16="http://schemas.microsoft.com/office/drawing/2014/main" id="{F9E8D5E2-26F4-40D1-8194-7093A44BE977}"/>
              </a:ext>
            </a:extLst>
          </p:cNvPr>
          <p:cNvSpPr txBox="1"/>
          <p:nvPr/>
        </p:nvSpPr>
        <p:spPr>
          <a:xfrm>
            <a:off x="3275911" y="966467"/>
            <a:ext cx="2407298" cy="646331"/>
          </a:xfrm>
          <a:prstGeom prst="rect">
            <a:avLst/>
          </a:prstGeom>
          <a:noFill/>
        </p:spPr>
        <p:txBody>
          <a:bodyPr wrap="square" rtlCol="0">
            <a:spAutoFit/>
          </a:bodyPr>
          <a:lstStyle/>
          <a:p>
            <a:r>
              <a:rPr lang="fr-FR" dirty="0"/>
              <a:t>Vitesses des points d’un solide (torseur)</a:t>
            </a:r>
          </a:p>
        </p:txBody>
      </p:sp>
      <p:sp>
        <p:nvSpPr>
          <p:cNvPr id="9" name="ZoneTexte 8">
            <a:extLst>
              <a:ext uri="{FF2B5EF4-FFF2-40B4-BE49-F238E27FC236}">
                <a16:creationId xmlns:a16="http://schemas.microsoft.com/office/drawing/2014/main" id="{BB3DB15C-08C9-43F4-B623-251CFEDE814C}"/>
              </a:ext>
            </a:extLst>
          </p:cNvPr>
          <p:cNvSpPr txBox="1"/>
          <p:nvPr/>
        </p:nvSpPr>
        <p:spPr>
          <a:xfrm>
            <a:off x="9319601" y="3512410"/>
            <a:ext cx="2858484" cy="646331"/>
          </a:xfrm>
          <a:prstGeom prst="rect">
            <a:avLst/>
          </a:prstGeom>
          <a:noFill/>
        </p:spPr>
        <p:txBody>
          <a:bodyPr wrap="square" rtlCol="0">
            <a:spAutoFit/>
          </a:bodyPr>
          <a:lstStyle/>
          <a:p>
            <a:r>
              <a:rPr lang="fr-FR" dirty="0"/>
              <a:t>Vitesses des points d’un fluide dans une conduite</a:t>
            </a:r>
          </a:p>
        </p:txBody>
      </p:sp>
      <p:sp>
        <p:nvSpPr>
          <p:cNvPr id="10" name="ZoneTexte 9">
            <a:extLst>
              <a:ext uri="{FF2B5EF4-FFF2-40B4-BE49-F238E27FC236}">
                <a16:creationId xmlns:a16="http://schemas.microsoft.com/office/drawing/2014/main" id="{6CD0956F-EA7D-4DDB-93B2-F9A04C16D76F}"/>
              </a:ext>
            </a:extLst>
          </p:cNvPr>
          <p:cNvSpPr txBox="1"/>
          <p:nvPr/>
        </p:nvSpPr>
        <p:spPr>
          <a:xfrm>
            <a:off x="5001082" y="2798910"/>
            <a:ext cx="2858484" cy="369332"/>
          </a:xfrm>
          <a:prstGeom prst="rect">
            <a:avLst/>
          </a:prstGeom>
          <a:noFill/>
        </p:spPr>
        <p:txBody>
          <a:bodyPr wrap="square" rtlCol="0">
            <a:spAutoFit/>
          </a:bodyPr>
          <a:lstStyle/>
          <a:p>
            <a:r>
              <a:rPr lang="fr-FR" dirty="0"/>
              <a:t>Vecteurs champ magnétique</a:t>
            </a:r>
          </a:p>
        </p:txBody>
      </p:sp>
      <p:sp>
        <p:nvSpPr>
          <p:cNvPr id="11" name="ZoneTexte 10">
            <a:extLst>
              <a:ext uri="{FF2B5EF4-FFF2-40B4-BE49-F238E27FC236}">
                <a16:creationId xmlns:a16="http://schemas.microsoft.com/office/drawing/2014/main" id="{F5A99DCD-4189-49D7-9FC3-CE323235DC08}"/>
              </a:ext>
            </a:extLst>
          </p:cNvPr>
          <p:cNvSpPr txBox="1"/>
          <p:nvPr/>
        </p:nvSpPr>
        <p:spPr>
          <a:xfrm>
            <a:off x="379345" y="3705089"/>
            <a:ext cx="3961406" cy="646331"/>
          </a:xfrm>
          <a:prstGeom prst="rect">
            <a:avLst/>
          </a:prstGeom>
          <a:noFill/>
        </p:spPr>
        <p:txBody>
          <a:bodyPr wrap="square" rtlCol="0">
            <a:spAutoFit/>
          </a:bodyPr>
          <a:lstStyle/>
          <a:p>
            <a:r>
              <a:rPr lang="fr-FR" dirty="0"/>
              <a:t>Vitesses des points d’un fluide à l’approche d’un obstacle (pile de pont)</a:t>
            </a:r>
          </a:p>
        </p:txBody>
      </p:sp>
    </p:spTree>
    <p:extLst>
      <p:ext uri="{BB962C8B-B14F-4D97-AF65-F5344CB8AC3E}">
        <p14:creationId xmlns:p14="http://schemas.microsoft.com/office/powerpoint/2010/main" val="5454002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282C9A1-4915-4037-9230-21FCC1351D25}"/>
              </a:ext>
            </a:extLst>
          </p:cNvPr>
          <p:cNvPicPr>
            <a:picLocks noChangeAspect="1"/>
          </p:cNvPicPr>
          <p:nvPr/>
        </p:nvPicPr>
        <p:blipFill>
          <a:blip r:embed="rId2"/>
          <a:stretch>
            <a:fillRect/>
          </a:stretch>
        </p:blipFill>
        <p:spPr>
          <a:xfrm rot="622243">
            <a:off x="-23003" y="414365"/>
            <a:ext cx="7346672" cy="4235467"/>
          </a:xfrm>
          <a:prstGeom prst="rect">
            <a:avLst/>
          </a:prstGeom>
        </p:spPr>
      </p:pic>
      <p:pic>
        <p:nvPicPr>
          <p:cNvPr id="6" name="Image 5">
            <a:extLst>
              <a:ext uri="{FF2B5EF4-FFF2-40B4-BE49-F238E27FC236}">
                <a16:creationId xmlns:a16="http://schemas.microsoft.com/office/drawing/2014/main" id="{9C6F19D0-C7A2-4B84-AAE0-B2AE569988A4}"/>
              </a:ext>
            </a:extLst>
          </p:cNvPr>
          <p:cNvPicPr>
            <a:picLocks noChangeAspect="1"/>
          </p:cNvPicPr>
          <p:nvPr/>
        </p:nvPicPr>
        <p:blipFill>
          <a:blip r:embed="rId2"/>
          <a:stretch>
            <a:fillRect/>
          </a:stretch>
        </p:blipFill>
        <p:spPr>
          <a:xfrm rot="19614098">
            <a:off x="4680526" y="2806552"/>
            <a:ext cx="6822938" cy="3933527"/>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BA51715-9425-40FD-8E36-32B23E53E4F5}"/>
                  </a:ext>
                </a:extLst>
              </p:cNvPr>
              <p:cNvSpPr/>
              <p:nvPr/>
            </p:nvSpPr>
            <p:spPr>
              <a:xfrm>
                <a:off x="833089" y="1581503"/>
                <a:ext cx="1660828"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fr-FR" sz="3600" i="1" smtClean="0">
                              <a:solidFill>
                                <a:schemeClr val="accent1">
                                  <a:lumMod val="75000"/>
                                </a:schemeClr>
                              </a:solidFill>
                              <a:latin typeface="Cambria Math" panose="02040503050406030204" pitchFamily="18" charset="0"/>
                            </a:rPr>
                          </m:ctrlPr>
                        </m:dPr>
                        <m:e>
                          <m:r>
                            <a:rPr lang="fr-FR" sz="3600" b="0" i="1" smtClean="0">
                              <a:solidFill>
                                <a:schemeClr val="accent1">
                                  <a:lumMod val="75000"/>
                                </a:schemeClr>
                              </a:solidFill>
                              <a:latin typeface="Cambria Math" panose="02040503050406030204" pitchFamily="18" charset="0"/>
                            </a:rPr>
                            <m:t>𝑇</m:t>
                          </m:r>
                          <m:r>
                            <a:rPr lang="fr-FR" sz="3600" b="0" i="1" smtClean="0">
                              <a:solidFill>
                                <a:schemeClr val="accent1">
                                  <a:lumMod val="75000"/>
                                </a:schemeClr>
                              </a:solidFill>
                              <a:latin typeface="Cambria Math" panose="02040503050406030204" pitchFamily="18" charset="0"/>
                            </a:rPr>
                            <m:t>1</m:t>
                          </m:r>
                        </m:e>
                      </m:d>
                    </m:oMath>
                  </m:oMathPara>
                </a14:m>
                <a:endParaRPr lang="fr-FR" sz="3600" dirty="0">
                  <a:solidFill>
                    <a:schemeClr val="accent1">
                      <a:lumMod val="75000"/>
                    </a:schemeClr>
                  </a:solidFill>
                </a:endParaRPr>
              </a:p>
            </p:txBody>
          </p:sp>
        </mc:Choice>
        <mc:Fallback xmlns="">
          <p:sp>
            <p:nvSpPr>
              <p:cNvPr id="4" name="Rectangle 3">
                <a:extLst>
                  <a:ext uri="{FF2B5EF4-FFF2-40B4-BE49-F238E27FC236}">
                    <a16:creationId xmlns:a16="http://schemas.microsoft.com/office/drawing/2014/main" id="{1BA51715-9425-40FD-8E36-32B23E53E4F5}"/>
                  </a:ext>
                </a:extLst>
              </p:cNvPr>
              <p:cNvSpPr>
                <a:spLocks noRot="1" noChangeAspect="1" noMove="1" noResize="1" noEditPoints="1" noAdjustHandles="1" noChangeArrowheads="1" noChangeShapeType="1" noTextEdit="1"/>
              </p:cNvSpPr>
              <p:nvPr/>
            </p:nvSpPr>
            <p:spPr>
              <a:xfrm>
                <a:off x="833089" y="1581503"/>
                <a:ext cx="1660828" cy="646331"/>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BBE0583-D47F-42AA-9ACD-53F3EF881869}"/>
                  </a:ext>
                </a:extLst>
              </p:cNvPr>
              <p:cNvSpPr/>
              <p:nvPr/>
            </p:nvSpPr>
            <p:spPr>
              <a:xfrm>
                <a:off x="6170048" y="5810687"/>
                <a:ext cx="1660828"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fr-FR" sz="3600" i="1" smtClean="0">
                              <a:solidFill>
                                <a:schemeClr val="accent1">
                                  <a:lumMod val="75000"/>
                                </a:schemeClr>
                              </a:solidFill>
                              <a:latin typeface="Cambria Math" panose="02040503050406030204" pitchFamily="18" charset="0"/>
                            </a:rPr>
                          </m:ctrlPr>
                        </m:dPr>
                        <m:e>
                          <m:r>
                            <a:rPr lang="fr-FR" sz="3600" b="0" i="1" smtClean="0">
                              <a:solidFill>
                                <a:schemeClr val="accent1">
                                  <a:lumMod val="75000"/>
                                </a:schemeClr>
                              </a:solidFill>
                              <a:latin typeface="Cambria Math" panose="02040503050406030204" pitchFamily="18" charset="0"/>
                            </a:rPr>
                            <m:t>𝑇</m:t>
                          </m:r>
                          <m:r>
                            <a:rPr lang="fr-FR" sz="3600" b="0" i="1" smtClean="0">
                              <a:solidFill>
                                <a:schemeClr val="accent1">
                                  <a:lumMod val="75000"/>
                                </a:schemeClr>
                              </a:solidFill>
                              <a:latin typeface="Cambria Math" panose="02040503050406030204" pitchFamily="18" charset="0"/>
                            </a:rPr>
                            <m:t>2</m:t>
                          </m:r>
                        </m:e>
                      </m:d>
                    </m:oMath>
                  </m:oMathPara>
                </a14:m>
                <a:endParaRPr lang="fr-FR" sz="3600" dirty="0">
                  <a:solidFill>
                    <a:schemeClr val="accent1">
                      <a:lumMod val="75000"/>
                    </a:schemeClr>
                  </a:solidFill>
                </a:endParaRPr>
              </a:p>
            </p:txBody>
          </p:sp>
        </mc:Choice>
        <mc:Fallback xmlns="">
          <p:sp>
            <p:nvSpPr>
              <p:cNvPr id="7" name="Rectangle 6">
                <a:extLst>
                  <a:ext uri="{FF2B5EF4-FFF2-40B4-BE49-F238E27FC236}">
                    <a16:creationId xmlns:a16="http://schemas.microsoft.com/office/drawing/2014/main" id="{ABBE0583-D47F-42AA-9ACD-53F3EF881869}"/>
                  </a:ext>
                </a:extLst>
              </p:cNvPr>
              <p:cNvSpPr>
                <a:spLocks noRot="1" noChangeAspect="1" noMove="1" noResize="1" noEditPoints="1" noAdjustHandles="1" noChangeArrowheads="1" noChangeShapeType="1" noTextEdit="1"/>
              </p:cNvSpPr>
              <p:nvPr/>
            </p:nvSpPr>
            <p:spPr>
              <a:xfrm>
                <a:off x="6170048" y="5810687"/>
                <a:ext cx="1660828" cy="646331"/>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17496CC-7DA1-40D4-8CAB-18EC19DF090A}"/>
                  </a:ext>
                </a:extLst>
              </p:cNvPr>
              <p:cNvSpPr/>
              <p:nvPr/>
            </p:nvSpPr>
            <p:spPr>
              <a:xfrm>
                <a:off x="3506404" y="4613521"/>
                <a:ext cx="564792"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3600" i="1" smtClean="0">
                          <a:solidFill>
                            <a:schemeClr val="accent1">
                              <a:lumMod val="75000"/>
                            </a:schemeClr>
                          </a:solidFill>
                          <a:latin typeface="Cambria Math" panose="02040503050406030204" pitchFamily="18" charset="0"/>
                        </a:rPr>
                        <m:t>𝐴</m:t>
                      </m:r>
                    </m:oMath>
                  </m:oMathPara>
                </a14:m>
                <a:endParaRPr lang="fr-FR" sz="3600" dirty="0">
                  <a:solidFill>
                    <a:schemeClr val="accent1">
                      <a:lumMod val="75000"/>
                    </a:schemeClr>
                  </a:solidFill>
                </a:endParaRPr>
              </a:p>
            </p:txBody>
          </p:sp>
        </mc:Choice>
        <mc:Fallback xmlns="">
          <p:sp>
            <p:nvSpPr>
              <p:cNvPr id="8" name="Rectangle 7">
                <a:extLst>
                  <a:ext uri="{FF2B5EF4-FFF2-40B4-BE49-F238E27FC236}">
                    <a16:creationId xmlns:a16="http://schemas.microsoft.com/office/drawing/2014/main" id="{A17496CC-7DA1-40D4-8CAB-18EC19DF090A}"/>
                  </a:ext>
                </a:extLst>
              </p:cNvPr>
              <p:cNvSpPr>
                <a:spLocks noRot="1" noChangeAspect="1" noMove="1" noResize="1" noEditPoints="1" noAdjustHandles="1" noChangeArrowheads="1" noChangeShapeType="1" noTextEdit="1"/>
              </p:cNvSpPr>
              <p:nvPr/>
            </p:nvSpPr>
            <p:spPr>
              <a:xfrm>
                <a:off x="3506404" y="4613521"/>
                <a:ext cx="564792" cy="646331"/>
              </a:xfrm>
              <a:prstGeom prst="rect">
                <a:avLst/>
              </a:prstGeom>
              <a:blipFill>
                <a:blip r:embed="rId5"/>
                <a:stretch>
                  <a:fillRect/>
                </a:stretch>
              </a:blipFill>
            </p:spPr>
            <p:txBody>
              <a:bodyPr/>
              <a:lstStyle/>
              <a:p>
                <a:r>
                  <a:rPr lang="fr-FR">
                    <a:noFill/>
                  </a:rPr>
                  <a:t> </a:t>
                </a:r>
              </a:p>
            </p:txBody>
          </p:sp>
        </mc:Fallback>
      </mc:AlternateContent>
      <p:sp>
        <p:nvSpPr>
          <p:cNvPr id="9" name="Rectangle 8">
            <a:extLst>
              <a:ext uri="{FF2B5EF4-FFF2-40B4-BE49-F238E27FC236}">
                <a16:creationId xmlns:a16="http://schemas.microsoft.com/office/drawing/2014/main" id="{FD379F56-EA33-4DB9-ABF2-172B7A132CAD}"/>
              </a:ext>
            </a:extLst>
          </p:cNvPr>
          <p:cNvSpPr/>
          <p:nvPr/>
        </p:nvSpPr>
        <p:spPr>
          <a:xfrm>
            <a:off x="3650333" y="4353274"/>
            <a:ext cx="564792" cy="646331"/>
          </a:xfrm>
          <a:prstGeom prst="rect">
            <a:avLst/>
          </a:prstGeom>
        </p:spPr>
        <p:txBody>
          <a:bodyPr wrap="square">
            <a:spAutoFit/>
          </a:bodyPr>
          <a:lstStyle/>
          <a:p>
            <a:r>
              <a:rPr lang="fr-FR" sz="3600" dirty="0">
                <a:solidFill>
                  <a:schemeClr val="accent1">
                    <a:lumMod val="75000"/>
                  </a:schemeClr>
                </a:solidFill>
              </a:rPr>
              <a:t>x</a:t>
            </a:r>
          </a:p>
        </p:txBody>
      </p:sp>
      <p:cxnSp>
        <p:nvCxnSpPr>
          <p:cNvPr id="11" name="Connecteur droit 10">
            <a:extLst>
              <a:ext uri="{FF2B5EF4-FFF2-40B4-BE49-F238E27FC236}">
                <a16:creationId xmlns:a16="http://schemas.microsoft.com/office/drawing/2014/main" id="{01B06786-0744-4D18-B209-1F5D3EA4E0E6}"/>
              </a:ext>
            </a:extLst>
          </p:cNvPr>
          <p:cNvCxnSpPr>
            <a:cxnSpLocks/>
          </p:cNvCxnSpPr>
          <p:nvPr/>
        </p:nvCxnSpPr>
        <p:spPr>
          <a:xfrm flipH="1">
            <a:off x="2453230" y="4076918"/>
            <a:ext cx="4666661" cy="990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BA2389DC-246D-4B78-B310-3396C4225590}"/>
              </a:ext>
            </a:extLst>
          </p:cNvPr>
          <p:cNvCxnSpPr>
            <a:cxnSpLocks/>
          </p:cNvCxnSpPr>
          <p:nvPr/>
        </p:nvCxnSpPr>
        <p:spPr>
          <a:xfrm flipH="1">
            <a:off x="2091793" y="4720899"/>
            <a:ext cx="1770339" cy="1412953"/>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Flèche : haut 22">
            <a:extLst>
              <a:ext uri="{FF2B5EF4-FFF2-40B4-BE49-F238E27FC236}">
                <a16:creationId xmlns:a16="http://schemas.microsoft.com/office/drawing/2014/main" id="{E98DB5C8-A87E-4713-B991-E36FBB0BF1B8}"/>
              </a:ext>
            </a:extLst>
          </p:cNvPr>
          <p:cNvSpPr/>
          <p:nvPr/>
        </p:nvSpPr>
        <p:spPr>
          <a:xfrm rot="588463">
            <a:off x="1082407" y="4700785"/>
            <a:ext cx="159271" cy="75220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7" name="Flèche : haut 22">
            <a:extLst>
              <a:ext uri="{FF2B5EF4-FFF2-40B4-BE49-F238E27FC236}">
                <a16:creationId xmlns:a16="http://schemas.microsoft.com/office/drawing/2014/main" id="{0AA98B7A-87FC-4D85-8823-024B55172295}"/>
              </a:ext>
            </a:extLst>
          </p:cNvPr>
          <p:cNvSpPr/>
          <p:nvPr/>
        </p:nvSpPr>
        <p:spPr>
          <a:xfrm rot="19559901">
            <a:off x="848594" y="4915640"/>
            <a:ext cx="168607" cy="56458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8" name="ZoneTexte 27">
                <a:extLst>
                  <a:ext uri="{FF2B5EF4-FFF2-40B4-BE49-F238E27FC236}">
                    <a16:creationId xmlns:a16="http://schemas.microsoft.com/office/drawing/2014/main" id="{237D8AB3-571E-4AC5-B86C-130E17A05F73}"/>
                  </a:ext>
                </a:extLst>
              </p:cNvPr>
              <p:cNvSpPr txBox="1"/>
              <p:nvPr/>
            </p:nvSpPr>
            <p:spPr>
              <a:xfrm>
                <a:off x="4247942" y="4470453"/>
                <a:ext cx="971904" cy="4119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chemeClr val="accent5">
                                  <a:lumMod val="75000"/>
                                </a:schemeClr>
                              </a:solidFill>
                              <a:latin typeface="Cambria Math" panose="02040503050406030204" pitchFamily="18" charset="0"/>
                            </a:rPr>
                          </m:ctrlPr>
                        </m:accPr>
                        <m:e>
                          <m:sSub>
                            <m:sSubPr>
                              <m:ctrlPr>
                                <a:rPr lang="fr-FR" b="1" i="1" smtClean="0">
                                  <a:solidFill>
                                    <a:schemeClr val="accent5">
                                      <a:lumMod val="75000"/>
                                    </a:schemeClr>
                                  </a:solidFill>
                                  <a:latin typeface="Cambria Math" panose="02040503050406030204" pitchFamily="18" charset="0"/>
                                </a:rPr>
                              </m:ctrlPr>
                            </m:sSubPr>
                            <m:e>
                              <m:r>
                                <a:rPr lang="fr-FR" b="1" i="1" smtClean="0">
                                  <a:solidFill>
                                    <a:schemeClr val="accent5">
                                      <a:lumMod val="75000"/>
                                    </a:schemeClr>
                                  </a:solidFill>
                                  <a:latin typeface="Cambria Math" panose="02040503050406030204" pitchFamily="18" charset="0"/>
                                </a:rPr>
                                <m:t>𝑴</m:t>
                              </m:r>
                            </m:e>
                            <m:sub>
                              <m:r>
                                <a:rPr lang="fr-FR" b="1" i="1" smtClean="0">
                                  <a:solidFill>
                                    <a:schemeClr val="accent5">
                                      <a:lumMod val="75000"/>
                                    </a:schemeClr>
                                  </a:solidFill>
                                  <a:latin typeface="Cambria Math" panose="02040503050406030204" pitchFamily="18" charset="0"/>
                                </a:rPr>
                                <m:t>𝟏</m:t>
                              </m:r>
                            </m:sub>
                          </m:sSub>
                          <m:r>
                            <a:rPr lang="fr-FR" b="1" i="1" smtClean="0">
                              <a:solidFill>
                                <a:schemeClr val="accent5">
                                  <a:lumMod val="75000"/>
                                </a:schemeClr>
                              </a:solidFill>
                              <a:latin typeface="Cambria Math" panose="02040503050406030204" pitchFamily="18" charset="0"/>
                            </a:rPr>
                            <m:t>(</m:t>
                          </m:r>
                          <m:r>
                            <a:rPr lang="fr-FR" b="1" i="1" smtClean="0">
                              <a:solidFill>
                                <a:schemeClr val="accent5">
                                  <a:lumMod val="75000"/>
                                </a:schemeClr>
                              </a:solidFill>
                              <a:latin typeface="Cambria Math" panose="02040503050406030204" pitchFamily="18" charset="0"/>
                            </a:rPr>
                            <m:t>𝑨</m:t>
                          </m:r>
                          <m:r>
                            <a:rPr lang="fr-FR" b="1" i="1" smtClean="0">
                              <a:solidFill>
                                <a:schemeClr val="accent5">
                                  <a:lumMod val="75000"/>
                                </a:schemeClr>
                              </a:solidFill>
                              <a:latin typeface="Cambria Math" panose="02040503050406030204" pitchFamily="18" charset="0"/>
                            </a:rPr>
                            <m:t>)</m:t>
                          </m:r>
                        </m:e>
                      </m:acc>
                    </m:oMath>
                  </m:oMathPara>
                </a14:m>
                <a:endParaRPr lang="fr-FR" b="1" dirty="0">
                  <a:solidFill>
                    <a:schemeClr val="accent5">
                      <a:lumMod val="75000"/>
                    </a:schemeClr>
                  </a:solidFill>
                </a:endParaRPr>
              </a:p>
            </p:txBody>
          </p:sp>
        </mc:Choice>
        <mc:Fallback xmlns="">
          <p:sp>
            <p:nvSpPr>
              <p:cNvPr id="28" name="ZoneTexte 27">
                <a:extLst>
                  <a:ext uri="{FF2B5EF4-FFF2-40B4-BE49-F238E27FC236}">
                    <a16:creationId xmlns:a16="http://schemas.microsoft.com/office/drawing/2014/main" id="{237D8AB3-571E-4AC5-B86C-130E17A05F73}"/>
                  </a:ext>
                </a:extLst>
              </p:cNvPr>
              <p:cNvSpPr txBox="1">
                <a:spLocks noRot="1" noChangeAspect="1" noMove="1" noResize="1" noEditPoints="1" noAdjustHandles="1" noChangeArrowheads="1" noChangeShapeType="1" noTextEdit="1"/>
              </p:cNvSpPr>
              <p:nvPr/>
            </p:nvSpPr>
            <p:spPr>
              <a:xfrm>
                <a:off x="4247942" y="4470453"/>
                <a:ext cx="971904" cy="411972"/>
              </a:xfrm>
              <a:prstGeom prst="rect">
                <a:avLst/>
              </a:prstGeom>
              <a:blipFill>
                <a:blip r:embed="rId6"/>
                <a:stretch>
                  <a:fillRect b="-1176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ZoneTexte 28">
                <a:extLst>
                  <a:ext uri="{FF2B5EF4-FFF2-40B4-BE49-F238E27FC236}">
                    <a16:creationId xmlns:a16="http://schemas.microsoft.com/office/drawing/2014/main" id="{BE571EB5-E44C-4A75-BFAC-A196B155BEAF}"/>
                  </a:ext>
                </a:extLst>
              </p:cNvPr>
              <p:cNvSpPr txBox="1"/>
              <p:nvPr/>
            </p:nvSpPr>
            <p:spPr>
              <a:xfrm>
                <a:off x="1882729" y="5079509"/>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002060"/>
                              </a:solidFill>
                              <a:latin typeface="Cambria Math" panose="02040503050406030204" pitchFamily="18" charset="0"/>
                            </a:rPr>
                          </m:ctrlPr>
                        </m:accPr>
                        <m:e>
                          <m:sSub>
                            <m:sSubPr>
                              <m:ctrlPr>
                                <a:rPr lang="fr-FR" sz="2400" b="1" i="1" smtClean="0">
                                  <a:solidFill>
                                    <a:srgbClr val="002060"/>
                                  </a:solidFill>
                                  <a:latin typeface="Cambria Math" panose="02040503050406030204" pitchFamily="18" charset="0"/>
                                </a:rPr>
                              </m:ctrlPr>
                            </m:sSubPr>
                            <m:e>
                              <m:r>
                                <a:rPr lang="fr-FR" sz="2400" b="1" i="1" smtClean="0">
                                  <a:solidFill>
                                    <a:srgbClr val="002060"/>
                                  </a:solidFill>
                                  <a:latin typeface="Cambria Math" panose="02040503050406030204" pitchFamily="18" charset="0"/>
                                </a:rPr>
                                <m:t>𝑴</m:t>
                              </m:r>
                            </m:e>
                            <m:sub>
                              <m:r>
                                <a:rPr lang="fr-FR" sz="2400" b="1" i="1" smtClean="0">
                                  <a:solidFill>
                                    <a:srgbClr val="002060"/>
                                  </a:solidFill>
                                  <a:latin typeface="Cambria Math" panose="02040503050406030204" pitchFamily="18" charset="0"/>
                                </a:rPr>
                                <m:t>𝟐</m:t>
                              </m:r>
                            </m:sub>
                          </m:sSub>
                          <m:r>
                            <a:rPr lang="fr-FR" sz="2400" b="1" i="1" smtClean="0">
                              <a:solidFill>
                                <a:srgbClr val="002060"/>
                              </a:solidFill>
                              <a:latin typeface="Cambria Math" panose="02040503050406030204" pitchFamily="18" charset="0"/>
                            </a:rPr>
                            <m:t>(</m:t>
                          </m:r>
                          <m:r>
                            <a:rPr lang="fr-FR" sz="2400" b="1" i="1" smtClean="0">
                              <a:solidFill>
                                <a:srgbClr val="002060"/>
                              </a:solidFill>
                              <a:latin typeface="Cambria Math" panose="02040503050406030204" pitchFamily="18" charset="0"/>
                            </a:rPr>
                            <m:t>𝑨</m:t>
                          </m:r>
                          <m:r>
                            <a:rPr lang="fr-FR" sz="2400" b="1" i="1" smtClean="0">
                              <a:solidFill>
                                <a:srgbClr val="002060"/>
                              </a:solidFill>
                              <a:latin typeface="Cambria Math" panose="02040503050406030204" pitchFamily="18" charset="0"/>
                            </a:rPr>
                            <m:t>)</m:t>
                          </m:r>
                        </m:e>
                      </m:acc>
                    </m:oMath>
                  </m:oMathPara>
                </a14:m>
                <a:endParaRPr lang="fr-FR" sz="2400" b="1" dirty="0">
                  <a:solidFill>
                    <a:srgbClr val="002060"/>
                  </a:solidFill>
                </a:endParaRPr>
              </a:p>
            </p:txBody>
          </p:sp>
        </mc:Choice>
        <mc:Fallback xmlns="">
          <p:sp>
            <p:nvSpPr>
              <p:cNvPr id="29" name="ZoneTexte 28">
                <a:extLst>
                  <a:ext uri="{FF2B5EF4-FFF2-40B4-BE49-F238E27FC236}">
                    <a16:creationId xmlns:a16="http://schemas.microsoft.com/office/drawing/2014/main" id="{BE571EB5-E44C-4A75-BFAC-A196B155BEAF}"/>
                  </a:ext>
                </a:extLst>
              </p:cNvPr>
              <p:cNvSpPr txBox="1">
                <a:spLocks noRot="1" noChangeAspect="1" noMove="1" noResize="1" noEditPoints="1" noAdjustHandles="1" noChangeArrowheads="1" noChangeShapeType="1" noTextEdit="1"/>
              </p:cNvSpPr>
              <p:nvPr/>
            </p:nvSpPr>
            <p:spPr>
              <a:xfrm>
                <a:off x="1882729" y="5079509"/>
                <a:ext cx="971904" cy="518475"/>
              </a:xfrm>
              <a:prstGeom prst="rect">
                <a:avLst/>
              </a:prstGeom>
              <a:blipFill>
                <a:blip r:embed="rId7"/>
                <a:stretch>
                  <a:fillRect r="-62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ZoneTexte 29">
                <a:extLst>
                  <a:ext uri="{FF2B5EF4-FFF2-40B4-BE49-F238E27FC236}">
                    <a16:creationId xmlns:a16="http://schemas.microsoft.com/office/drawing/2014/main" id="{F65E5975-552D-4F5C-9B6E-6400CE2FC635}"/>
                  </a:ext>
                </a:extLst>
              </p:cNvPr>
              <p:cNvSpPr txBox="1"/>
              <p:nvPr/>
            </p:nvSpPr>
            <p:spPr>
              <a:xfrm>
                <a:off x="1663503" y="3588596"/>
                <a:ext cx="971904" cy="4374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solidFill>
                                <a:schemeClr val="accent4">
                                  <a:lumMod val="75000"/>
                                </a:schemeClr>
                              </a:solidFill>
                              <a:latin typeface="Cambria Math" panose="02040503050406030204" pitchFamily="18" charset="0"/>
                            </a:rPr>
                          </m:ctrlPr>
                        </m:accPr>
                        <m:e>
                          <m:sSub>
                            <m:sSubPr>
                              <m:ctrlPr>
                                <a:rPr lang="fr-FR" sz="2000" b="1" i="1" smtClean="0">
                                  <a:solidFill>
                                    <a:schemeClr val="accent4">
                                      <a:lumMod val="75000"/>
                                    </a:schemeClr>
                                  </a:solidFill>
                                  <a:latin typeface="Cambria Math" panose="02040503050406030204" pitchFamily="18" charset="0"/>
                                </a:rPr>
                              </m:ctrlPr>
                            </m:sSubPr>
                            <m:e>
                              <m:r>
                                <a:rPr lang="fr-FR" sz="2000" b="1" i="1" smtClean="0">
                                  <a:solidFill>
                                    <a:schemeClr val="accent4">
                                      <a:lumMod val="75000"/>
                                    </a:schemeClr>
                                  </a:solidFill>
                                  <a:latin typeface="Cambria Math" panose="02040503050406030204" pitchFamily="18" charset="0"/>
                                </a:rPr>
                                <m:t>𝑹</m:t>
                              </m:r>
                            </m:e>
                            <m:sub>
                              <m:r>
                                <a:rPr lang="fr-FR" sz="2000" b="1" i="1" smtClean="0">
                                  <a:solidFill>
                                    <a:schemeClr val="accent4">
                                      <a:lumMod val="75000"/>
                                    </a:schemeClr>
                                  </a:solidFill>
                                  <a:latin typeface="Cambria Math" panose="02040503050406030204" pitchFamily="18" charset="0"/>
                                </a:rPr>
                                <m:t>𝟏</m:t>
                              </m:r>
                            </m:sub>
                          </m:sSub>
                        </m:e>
                      </m:acc>
                    </m:oMath>
                  </m:oMathPara>
                </a14:m>
                <a:endParaRPr lang="fr-FR" sz="2000" b="1" dirty="0">
                  <a:solidFill>
                    <a:schemeClr val="accent4">
                      <a:lumMod val="75000"/>
                    </a:schemeClr>
                  </a:solidFill>
                </a:endParaRPr>
              </a:p>
            </p:txBody>
          </p:sp>
        </mc:Choice>
        <mc:Fallback xmlns="">
          <p:sp>
            <p:nvSpPr>
              <p:cNvPr id="30" name="ZoneTexte 29">
                <a:extLst>
                  <a:ext uri="{FF2B5EF4-FFF2-40B4-BE49-F238E27FC236}">
                    <a16:creationId xmlns:a16="http://schemas.microsoft.com/office/drawing/2014/main" id="{F65E5975-552D-4F5C-9B6E-6400CE2FC635}"/>
                  </a:ext>
                </a:extLst>
              </p:cNvPr>
              <p:cNvSpPr txBox="1">
                <a:spLocks noRot="1" noChangeAspect="1" noMove="1" noResize="1" noEditPoints="1" noAdjustHandles="1" noChangeArrowheads="1" noChangeShapeType="1" noTextEdit="1"/>
              </p:cNvSpPr>
              <p:nvPr/>
            </p:nvSpPr>
            <p:spPr>
              <a:xfrm>
                <a:off x="1663503" y="3588596"/>
                <a:ext cx="971904" cy="437492"/>
              </a:xfrm>
              <a:prstGeom prst="rect">
                <a:avLst/>
              </a:prstGeom>
              <a:blipFill>
                <a:blip r:embed="rId8"/>
                <a:stretch>
                  <a:fillRect b="-140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ZoneTexte 30">
                <a:extLst>
                  <a:ext uri="{FF2B5EF4-FFF2-40B4-BE49-F238E27FC236}">
                    <a16:creationId xmlns:a16="http://schemas.microsoft.com/office/drawing/2014/main" id="{EFE1A780-16B5-4037-BC46-BB5B2BCE837F}"/>
                  </a:ext>
                </a:extLst>
              </p:cNvPr>
              <p:cNvSpPr txBox="1"/>
              <p:nvPr/>
            </p:nvSpPr>
            <p:spPr>
              <a:xfrm>
                <a:off x="9348444" y="4238947"/>
                <a:ext cx="971904" cy="4374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solidFill>
                                <a:schemeClr val="accent4">
                                  <a:lumMod val="75000"/>
                                </a:schemeClr>
                              </a:solidFill>
                              <a:latin typeface="Cambria Math" panose="02040503050406030204" pitchFamily="18" charset="0"/>
                            </a:rPr>
                          </m:ctrlPr>
                        </m:accPr>
                        <m:e>
                          <m:sSub>
                            <m:sSubPr>
                              <m:ctrlPr>
                                <a:rPr lang="fr-FR" sz="2000" b="1" i="1" smtClean="0">
                                  <a:solidFill>
                                    <a:schemeClr val="accent4">
                                      <a:lumMod val="75000"/>
                                    </a:schemeClr>
                                  </a:solidFill>
                                  <a:latin typeface="Cambria Math" panose="02040503050406030204" pitchFamily="18" charset="0"/>
                                </a:rPr>
                              </m:ctrlPr>
                            </m:sSubPr>
                            <m:e>
                              <m:r>
                                <a:rPr lang="fr-FR" sz="2000" b="1" i="1" smtClean="0">
                                  <a:solidFill>
                                    <a:schemeClr val="accent4">
                                      <a:lumMod val="75000"/>
                                    </a:schemeClr>
                                  </a:solidFill>
                                  <a:latin typeface="Cambria Math" panose="02040503050406030204" pitchFamily="18" charset="0"/>
                                </a:rPr>
                                <m:t>𝑹</m:t>
                              </m:r>
                            </m:e>
                            <m:sub>
                              <m:r>
                                <a:rPr lang="fr-FR" sz="2000" b="1" i="1" smtClean="0">
                                  <a:solidFill>
                                    <a:schemeClr val="accent4">
                                      <a:lumMod val="75000"/>
                                    </a:schemeClr>
                                  </a:solidFill>
                                  <a:latin typeface="Cambria Math" panose="02040503050406030204" pitchFamily="18" charset="0"/>
                                </a:rPr>
                                <m:t>𝟐</m:t>
                              </m:r>
                            </m:sub>
                          </m:sSub>
                        </m:e>
                      </m:acc>
                    </m:oMath>
                  </m:oMathPara>
                </a14:m>
                <a:endParaRPr lang="fr-FR" sz="2000" b="1" dirty="0">
                  <a:solidFill>
                    <a:schemeClr val="accent4">
                      <a:lumMod val="75000"/>
                    </a:schemeClr>
                  </a:solidFill>
                </a:endParaRPr>
              </a:p>
            </p:txBody>
          </p:sp>
        </mc:Choice>
        <mc:Fallback xmlns="">
          <p:sp>
            <p:nvSpPr>
              <p:cNvPr id="31" name="ZoneTexte 30">
                <a:extLst>
                  <a:ext uri="{FF2B5EF4-FFF2-40B4-BE49-F238E27FC236}">
                    <a16:creationId xmlns:a16="http://schemas.microsoft.com/office/drawing/2014/main" id="{EFE1A780-16B5-4037-BC46-BB5B2BCE837F}"/>
                  </a:ext>
                </a:extLst>
              </p:cNvPr>
              <p:cNvSpPr txBox="1">
                <a:spLocks noRot="1" noChangeAspect="1" noMove="1" noResize="1" noEditPoints="1" noAdjustHandles="1" noChangeArrowheads="1" noChangeShapeType="1" noTextEdit="1"/>
              </p:cNvSpPr>
              <p:nvPr/>
            </p:nvSpPr>
            <p:spPr>
              <a:xfrm>
                <a:off x="9348444" y="4238947"/>
                <a:ext cx="971904" cy="437492"/>
              </a:xfrm>
              <a:prstGeom prst="rect">
                <a:avLst/>
              </a:prstGeom>
              <a:blipFill>
                <a:blip r:embed="rId9"/>
                <a:stretch>
                  <a:fillRect b="-138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ZoneTexte 31">
                <a:extLst>
                  <a:ext uri="{FF2B5EF4-FFF2-40B4-BE49-F238E27FC236}">
                    <a16:creationId xmlns:a16="http://schemas.microsoft.com/office/drawing/2014/main" id="{49D9A4F4-18F1-4373-95A8-1822A7CFA7DD}"/>
                  </a:ext>
                </a:extLst>
              </p:cNvPr>
              <p:cNvSpPr txBox="1"/>
              <p:nvPr/>
            </p:nvSpPr>
            <p:spPr>
              <a:xfrm>
                <a:off x="954739" y="4780859"/>
                <a:ext cx="971904" cy="4374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solidFill>
                                <a:schemeClr val="accent4">
                                  <a:lumMod val="75000"/>
                                </a:schemeClr>
                              </a:solidFill>
                              <a:latin typeface="Cambria Math" panose="02040503050406030204" pitchFamily="18" charset="0"/>
                            </a:rPr>
                          </m:ctrlPr>
                        </m:accPr>
                        <m:e>
                          <m:sSub>
                            <m:sSubPr>
                              <m:ctrlPr>
                                <a:rPr lang="fr-FR" sz="2000" b="1" i="1" smtClean="0">
                                  <a:solidFill>
                                    <a:schemeClr val="accent4">
                                      <a:lumMod val="75000"/>
                                    </a:schemeClr>
                                  </a:solidFill>
                                  <a:latin typeface="Cambria Math" panose="02040503050406030204" pitchFamily="18" charset="0"/>
                                </a:rPr>
                              </m:ctrlPr>
                            </m:sSubPr>
                            <m:e>
                              <m:r>
                                <a:rPr lang="fr-FR" sz="2000" b="1" i="1" smtClean="0">
                                  <a:solidFill>
                                    <a:schemeClr val="accent4">
                                      <a:lumMod val="75000"/>
                                    </a:schemeClr>
                                  </a:solidFill>
                                  <a:latin typeface="Cambria Math" panose="02040503050406030204" pitchFamily="18" charset="0"/>
                                </a:rPr>
                                <m:t>𝑹</m:t>
                              </m:r>
                            </m:e>
                            <m:sub>
                              <m:r>
                                <a:rPr lang="fr-FR" sz="2000" b="1" i="1" smtClean="0">
                                  <a:solidFill>
                                    <a:schemeClr val="accent4">
                                      <a:lumMod val="75000"/>
                                    </a:schemeClr>
                                  </a:solidFill>
                                  <a:latin typeface="Cambria Math" panose="02040503050406030204" pitchFamily="18" charset="0"/>
                                </a:rPr>
                                <m:t>𝟏</m:t>
                              </m:r>
                            </m:sub>
                          </m:sSub>
                        </m:e>
                      </m:acc>
                    </m:oMath>
                  </m:oMathPara>
                </a14:m>
                <a:endParaRPr lang="fr-FR" sz="2000" b="1" dirty="0">
                  <a:solidFill>
                    <a:schemeClr val="accent4">
                      <a:lumMod val="75000"/>
                    </a:schemeClr>
                  </a:solidFill>
                </a:endParaRPr>
              </a:p>
            </p:txBody>
          </p:sp>
        </mc:Choice>
        <mc:Fallback xmlns="">
          <p:sp>
            <p:nvSpPr>
              <p:cNvPr id="32" name="ZoneTexte 31">
                <a:extLst>
                  <a:ext uri="{FF2B5EF4-FFF2-40B4-BE49-F238E27FC236}">
                    <a16:creationId xmlns:a16="http://schemas.microsoft.com/office/drawing/2014/main" id="{49D9A4F4-18F1-4373-95A8-1822A7CFA7DD}"/>
                  </a:ext>
                </a:extLst>
              </p:cNvPr>
              <p:cNvSpPr txBox="1">
                <a:spLocks noRot="1" noChangeAspect="1" noMove="1" noResize="1" noEditPoints="1" noAdjustHandles="1" noChangeArrowheads="1" noChangeShapeType="1" noTextEdit="1"/>
              </p:cNvSpPr>
              <p:nvPr/>
            </p:nvSpPr>
            <p:spPr>
              <a:xfrm>
                <a:off x="954739" y="4780859"/>
                <a:ext cx="971904" cy="437492"/>
              </a:xfrm>
              <a:prstGeom prst="rect">
                <a:avLst/>
              </a:prstGeom>
              <a:blipFill>
                <a:blip r:embed="rId10"/>
                <a:stretch>
                  <a:fillRect b="-138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ZoneTexte 32">
                <a:extLst>
                  <a:ext uri="{FF2B5EF4-FFF2-40B4-BE49-F238E27FC236}">
                    <a16:creationId xmlns:a16="http://schemas.microsoft.com/office/drawing/2014/main" id="{67BCCA6E-4F34-4B4F-AB06-F1E167F064B7}"/>
                  </a:ext>
                </a:extLst>
              </p:cNvPr>
              <p:cNvSpPr txBox="1"/>
              <p:nvPr/>
            </p:nvSpPr>
            <p:spPr>
              <a:xfrm>
                <a:off x="205444" y="5135508"/>
                <a:ext cx="971904" cy="4374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000" b="1" i="1" smtClean="0">
                              <a:solidFill>
                                <a:schemeClr val="accent4">
                                  <a:lumMod val="75000"/>
                                </a:schemeClr>
                              </a:solidFill>
                              <a:latin typeface="Cambria Math" panose="02040503050406030204" pitchFamily="18" charset="0"/>
                            </a:rPr>
                          </m:ctrlPr>
                        </m:accPr>
                        <m:e>
                          <m:sSub>
                            <m:sSubPr>
                              <m:ctrlPr>
                                <a:rPr lang="fr-FR" sz="2000" b="1" i="1" smtClean="0">
                                  <a:solidFill>
                                    <a:schemeClr val="accent4">
                                      <a:lumMod val="75000"/>
                                    </a:schemeClr>
                                  </a:solidFill>
                                  <a:latin typeface="Cambria Math" panose="02040503050406030204" pitchFamily="18" charset="0"/>
                                </a:rPr>
                              </m:ctrlPr>
                            </m:sSubPr>
                            <m:e>
                              <m:r>
                                <a:rPr lang="fr-FR" sz="2000" b="1" i="1" smtClean="0">
                                  <a:solidFill>
                                    <a:schemeClr val="accent4">
                                      <a:lumMod val="75000"/>
                                    </a:schemeClr>
                                  </a:solidFill>
                                  <a:latin typeface="Cambria Math" panose="02040503050406030204" pitchFamily="18" charset="0"/>
                                </a:rPr>
                                <m:t>𝑹</m:t>
                              </m:r>
                            </m:e>
                            <m:sub>
                              <m:r>
                                <a:rPr lang="fr-FR" sz="2000" b="1" i="1" smtClean="0">
                                  <a:solidFill>
                                    <a:schemeClr val="accent4">
                                      <a:lumMod val="75000"/>
                                    </a:schemeClr>
                                  </a:solidFill>
                                  <a:latin typeface="Cambria Math" panose="02040503050406030204" pitchFamily="18" charset="0"/>
                                </a:rPr>
                                <m:t>𝟐</m:t>
                              </m:r>
                            </m:sub>
                          </m:sSub>
                        </m:e>
                      </m:acc>
                    </m:oMath>
                  </m:oMathPara>
                </a14:m>
                <a:endParaRPr lang="fr-FR" sz="2000" b="1" dirty="0">
                  <a:solidFill>
                    <a:schemeClr val="accent4">
                      <a:lumMod val="75000"/>
                    </a:schemeClr>
                  </a:solidFill>
                </a:endParaRPr>
              </a:p>
            </p:txBody>
          </p:sp>
        </mc:Choice>
        <mc:Fallback xmlns="">
          <p:sp>
            <p:nvSpPr>
              <p:cNvPr id="33" name="ZoneTexte 32">
                <a:extLst>
                  <a:ext uri="{FF2B5EF4-FFF2-40B4-BE49-F238E27FC236}">
                    <a16:creationId xmlns:a16="http://schemas.microsoft.com/office/drawing/2014/main" id="{67BCCA6E-4F34-4B4F-AB06-F1E167F064B7}"/>
                  </a:ext>
                </a:extLst>
              </p:cNvPr>
              <p:cNvSpPr txBox="1">
                <a:spLocks noRot="1" noChangeAspect="1" noMove="1" noResize="1" noEditPoints="1" noAdjustHandles="1" noChangeArrowheads="1" noChangeShapeType="1" noTextEdit="1"/>
              </p:cNvSpPr>
              <p:nvPr/>
            </p:nvSpPr>
            <p:spPr>
              <a:xfrm>
                <a:off x="205444" y="5135508"/>
                <a:ext cx="971904" cy="437492"/>
              </a:xfrm>
              <a:prstGeom prst="rect">
                <a:avLst/>
              </a:prstGeom>
              <a:blipFill>
                <a:blip r:embed="rId11"/>
                <a:stretch>
                  <a:fillRect b="-1389"/>
                </a:stretch>
              </a:blipFill>
            </p:spPr>
            <p:txBody>
              <a:bodyPr/>
              <a:lstStyle/>
              <a:p>
                <a:r>
                  <a:rPr lang="fr-FR">
                    <a:noFill/>
                  </a:rPr>
                  <a:t> </a:t>
                </a:r>
              </a:p>
            </p:txBody>
          </p:sp>
        </mc:Fallback>
      </mc:AlternateContent>
      <p:sp>
        <p:nvSpPr>
          <p:cNvPr id="3" name="Espace réservé du numéro de diapositive 2">
            <a:extLst>
              <a:ext uri="{FF2B5EF4-FFF2-40B4-BE49-F238E27FC236}">
                <a16:creationId xmlns:a16="http://schemas.microsoft.com/office/drawing/2014/main" id="{1948B264-8524-4D37-8267-21451F7FFF76}"/>
              </a:ext>
            </a:extLst>
          </p:cNvPr>
          <p:cNvSpPr>
            <a:spLocks noGrp="1"/>
          </p:cNvSpPr>
          <p:nvPr>
            <p:ph type="sldNum" sz="quarter" idx="12"/>
          </p:nvPr>
        </p:nvSpPr>
        <p:spPr/>
        <p:txBody>
          <a:bodyPr/>
          <a:lstStyle/>
          <a:p>
            <a:fld id="{DF67547A-2FB4-485E-9105-69E331CB21F3}" type="slidenum">
              <a:rPr lang="fr-FR" smtClean="0"/>
              <a:t>40</a:t>
            </a:fld>
            <a:endParaRPr lang="fr-FR"/>
          </a:p>
        </p:txBody>
      </p:sp>
      <p:cxnSp>
        <p:nvCxnSpPr>
          <p:cNvPr id="19" name="Connecteur droit avec flèche 18">
            <a:extLst>
              <a:ext uri="{FF2B5EF4-FFF2-40B4-BE49-F238E27FC236}">
                <a16:creationId xmlns:a16="http://schemas.microsoft.com/office/drawing/2014/main" id="{5AF1BD7F-E5E3-4200-9167-735DA7A1904F}"/>
              </a:ext>
            </a:extLst>
          </p:cNvPr>
          <p:cNvCxnSpPr>
            <a:cxnSpLocks/>
          </p:cNvCxnSpPr>
          <p:nvPr/>
        </p:nvCxnSpPr>
        <p:spPr>
          <a:xfrm flipH="1">
            <a:off x="3451320" y="4275481"/>
            <a:ext cx="1770339" cy="1412953"/>
          </a:xfrm>
          <a:prstGeom prst="straightConnector1">
            <a:avLst/>
          </a:prstGeom>
          <a:ln w="38100">
            <a:solidFill>
              <a:schemeClr val="accent2">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003182F0-5D87-4FC1-A37C-111822890267}"/>
              </a:ext>
            </a:extLst>
          </p:cNvPr>
          <p:cNvCxnSpPr>
            <a:cxnSpLocks/>
          </p:cNvCxnSpPr>
          <p:nvPr/>
        </p:nvCxnSpPr>
        <p:spPr>
          <a:xfrm flipV="1">
            <a:off x="2144076" y="5675675"/>
            <a:ext cx="1307244" cy="445417"/>
          </a:xfrm>
          <a:prstGeom prst="line">
            <a:avLst/>
          </a:prstGeom>
          <a:ln w="38100">
            <a:solidFill>
              <a:schemeClr val="accent2">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ADFBBACC-ADE1-40B2-A7D9-E11ED3539220}"/>
              </a:ext>
            </a:extLst>
          </p:cNvPr>
          <p:cNvCxnSpPr>
            <a:cxnSpLocks/>
          </p:cNvCxnSpPr>
          <p:nvPr/>
        </p:nvCxnSpPr>
        <p:spPr>
          <a:xfrm flipH="1">
            <a:off x="3449507" y="4730180"/>
            <a:ext cx="435382" cy="945495"/>
          </a:xfrm>
          <a:prstGeom prst="straightConnector1">
            <a:avLst/>
          </a:prstGeom>
          <a:ln w="476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AEBBCA0C-8A56-43F1-A9D9-88B046ABD085}"/>
                  </a:ext>
                </a:extLst>
              </p:cNvPr>
              <p:cNvSpPr txBox="1"/>
              <p:nvPr/>
            </p:nvSpPr>
            <p:spPr>
              <a:xfrm>
                <a:off x="2665224" y="5721915"/>
                <a:ext cx="2393816" cy="4119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chemeClr val="accent2">
                                  <a:lumMod val="75000"/>
                                </a:schemeClr>
                              </a:solidFill>
                              <a:latin typeface="Cambria Math" panose="02040503050406030204" pitchFamily="18" charset="0"/>
                            </a:rPr>
                          </m:ctrlPr>
                        </m:accPr>
                        <m:e>
                          <m:sSub>
                            <m:sSubPr>
                              <m:ctrlPr>
                                <a:rPr lang="fr-FR" b="1" i="1">
                                  <a:solidFill>
                                    <a:schemeClr val="accent2">
                                      <a:lumMod val="75000"/>
                                    </a:schemeClr>
                                  </a:solidFill>
                                  <a:latin typeface="Cambria Math" panose="02040503050406030204" pitchFamily="18" charset="0"/>
                                </a:rPr>
                              </m:ctrlPr>
                            </m:sSubPr>
                            <m:e>
                              <m:r>
                                <a:rPr lang="fr-FR" b="1" i="1">
                                  <a:solidFill>
                                    <a:schemeClr val="accent2">
                                      <a:lumMod val="75000"/>
                                    </a:schemeClr>
                                  </a:solidFill>
                                  <a:latin typeface="Cambria Math" panose="02040503050406030204" pitchFamily="18" charset="0"/>
                                </a:rPr>
                                <m:t>𝑴</m:t>
                              </m:r>
                            </m:e>
                            <m:sub>
                              <m:r>
                                <a:rPr lang="fr-FR" b="1" i="1" smtClean="0">
                                  <a:solidFill>
                                    <a:schemeClr val="accent2">
                                      <a:lumMod val="75000"/>
                                    </a:schemeClr>
                                  </a:solidFill>
                                  <a:latin typeface="Cambria Math" panose="02040503050406030204" pitchFamily="18" charset="0"/>
                                </a:rPr>
                                <m:t>𝟏</m:t>
                              </m:r>
                            </m:sub>
                          </m:sSub>
                          <m:r>
                            <a:rPr lang="fr-FR" b="1" i="1">
                              <a:solidFill>
                                <a:schemeClr val="accent2">
                                  <a:lumMod val="75000"/>
                                </a:schemeClr>
                              </a:solidFill>
                              <a:latin typeface="Cambria Math" panose="02040503050406030204" pitchFamily="18" charset="0"/>
                            </a:rPr>
                            <m:t>(</m:t>
                          </m:r>
                          <m:r>
                            <a:rPr lang="fr-FR" b="1" i="1">
                              <a:solidFill>
                                <a:schemeClr val="accent2">
                                  <a:lumMod val="75000"/>
                                </a:schemeClr>
                              </a:solidFill>
                              <a:latin typeface="Cambria Math" panose="02040503050406030204" pitchFamily="18" charset="0"/>
                            </a:rPr>
                            <m:t>𝑨</m:t>
                          </m:r>
                          <m:r>
                            <a:rPr lang="fr-FR" b="1" i="1">
                              <a:solidFill>
                                <a:schemeClr val="accent2">
                                  <a:lumMod val="75000"/>
                                </a:schemeClr>
                              </a:solidFill>
                              <a:latin typeface="Cambria Math" panose="02040503050406030204" pitchFamily="18" charset="0"/>
                            </a:rPr>
                            <m:t>)</m:t>
                          </m:r>
                        </m:e>
                      </m:acc>
                      <m:r>
                        <a:rPr lang="fr-FR" b="1" i="1" smtClean="0">
                          <a:solidFill>
                            <a:schemeClr val="accent2">
                              <a:lumMod val="75000"/>
                            </a:schemeClr>
                          </a:solidFill>
                          <a:latin typeface="Cambria Math" panose="02040503050406030204" pitchFamily="18" charset="0"/>
                        </a:rPr>
                        <m:t>+</m:t>
                      </m:r>
                      <m:acc>
                        <m:accPr>
                          <m:chr m:val="⃗"/>
                          <m:ctrlPr>
                            <a:rPr lang="fr-FR" b="1" i="1" smtClean="0">
                              <a:solidFill>
                                <a:schemeClr val="accent2">
                                  <a:lumMod val="75000"/>
                                </a:schemeClr>
                              </a:solidFill>
                              <a:latin typeface="Cambria Math" panose="02040503050406030204" pitchFamily="18" charset="0"/>
                            </a:rPr>
                          </m:ctrlPr>
                        </m:accPr>
                        <m:e>
                          <m:sSub>
                            <m:sSubPr>
                              <m:ctrlPr>
                                <a:rPr lang="fr-FR" b="1" i="1" smtClean="0">
                                  <a:solidFill>
                                    <a:schemeClr val="accent2">
                                      <a:lumMod val="75000"/>
                                    </a:schemeClr>
                                  </a:solidFill>
                                  <a:latin typeface="Cambria Math" panose="02040503050406030204" pitchFamily="18" charset="0"/>
                                </a:rPr>
                              </m:ctrlPr>
                            </m:sSubPr>
                            <m:e>
                              <m:r>
                                <a:rPr lang="fr-FR" b="1" i="1" smtClean="0">
                                  <a:solidFill>
                                    <a:schemeClr val="accent2">
                                      <a:lumMod val="75000"/>
                                    </a:schemeClr>
                                  </a:solidFill>
                                  <a:latin typeface="Cambria Math" panose="02040503050406030204" pitchFamily="18" charset="0"/>
                                </a:rPr>
                                <m:t>𝑴</m:t>
                              </m:r>
                            </m:e>
                            <m:sub>
                              <m:r>
                                <a:rPr lang="fr-FR" b="1" i="1" smtClean="0">
                                  <a:solidFill>
                                    <a:schemeClr val="accent2">
                                      <a:lumMod val="75000"/>
                                    </a:schemeClr>
                                  </a:solidFill>
                                  <a:latin typeface="Cambria Math" panose="02040503050406030204" pitchFamily="18" charset="0"/>
                                </a:rPr>
                                <m:t>𝟐</m:t>
                              </m:r>
                            </m:sub>
                          </m:sSub>
                          <m:r>
                            <a:rPr lang="fr-FR" b="1" i="1" smtClean="0">
                              <a:solidFill>
                                <a:schemeClr val="accent2">
                                  <a:lumMod val="75000"/>
                                </a:schemeClr>
                              </a:solidFill>
                              <a:latin typeface="Cambria Math" panose="02040503050406030204" pitchFamily="18" charset="0"/>
                            </a:rPr>
                            <m:t>(</m:t>
                          </m:r>
                          <m:r>
                            <a:rPr lang="fr-FR" b="1" i="1" smtClean="0">
                              <a:solidFill>
                                <a:schemeClr val="accent2">
                                  <a:lumMod val="75000"/>
                                </a:schemeClr>
                              </a:solidFill>
                              <a:latin typeface="Cambria Math" panose="02040503050406030204" pitchFamily="18" charset="0"/>
                            </a:rPr>
                            <m:t>𝑨</m:t>
                          </m:r>
                          <m:r>
                            <a:rPr lang="fr-FR" b="1" i="1" smtClean="0">
                              <a:solidFill>
                                <a:schemeClr val="accent2">
                                  <a:lumMod val="75000"/>
                                </a:schemeClr>
                              </a:solidFill>
                              <a:latin typeface="Cambria Math" panose="02040503050406030204" pitchFamily="18" charset="0"/>
                            </a:rPr>
                            <m:t>)</m:t>
                          </m:r>
                        </m:e>
                      </m:acc>
                    </m:oMath>
                  </m:oMathPara>
                </a14:m>
                <a:endParaRPr lang="fr-FR" b="1" dirty="0">
                  <a:solidFill>
                    <a:schemeClr val="accent2">
                      <a:lumMod val="75000"/>
                    </a:schemeClr>
                  </a:solidFill>
                </a:endParaRPr>
              </a:p>
            </p:txBody>
          </p:sp>
        </mc:Choice>
        <mc:Fallback xmlns="">
          <p:sp>
            <p:nvSpPr>
              <p:cNvPr id="25" name="ZoneTexte 24">
                <a:extLst>
                  <a:ext uri="{FF2B5EF4-FFF2-40B4-BE49-F238E27FC236}">
                    <a16:creationId xmlns:a16="http://schemas.microsoft.com/office/drawing/2014/main" id="{AEBBCA0C-8A56-43F1-A9D9-88B046ABD085}"/>
                  </a:ext>
                </a:extLst>
              </p:cNvPr>
              <p:cNvSpPr txBox="1">
                <a:spLocks noRot="1" noChangeAspect="1" noMove="1" noResize="1" noEditPoints="1" noAdjustHandles="1" noChangeArrowheads="1" noChangeShapeType="1" noTextEdit="1"/>
              </p:cNvSpPr>
              <p:nvPr/>
            </p:nvSpPr>
            <p:spPr>
              <a:xfrm>
                <a:off x="2665224" y="5721915"/>
                <a:ext cx="2393816" cy="411972"/>
              </a:xfrm>
              <a:prstGeom prst="rect">
                <a:avLst/>
              </a:prstGeom>
              <a:blipFill>
                <a:blip r:embed="rId12"/>
                <a:stretch>
                  <a:fillRect b="-11940"/>
                </a:stretch>
              </a:blipFill>
            </p:spPr>
            <p:txBody>
              <a:bodyPr/>
              <a:lstStyle/>
              <a:p>
                <a:r>
                  <a:rPr lang="fr-FR">
                    <a:noFill/>
                  </a:rPr>
                  <a:t> </a:t>
                </a:r>
              </a:p>
            </p:txBody>
          </p:sp>
        </mc:Fallback>
      </mc:AlternateContent>
      <p:cxnSp>
        <p:nvCxnSpPr>
          <p:cNvPr id="34" name="Connecteur droit 33">
            <a:extLst>
              <a:ext uri="{FF2B5EF4-FFF2-40B4-BE49-F238E27FC236}">
                <a16:creationId xmlns:a16="http://schemas.microsoft.com/office/drawing/2014/main" id="{F1958B20-8024-472B-8FFE-15A6748390B2}"/>
              </a:ext>
            </a:extLst>
          </p:cNvPr>
          <p:cNvCxnSpPr>
            <a:cxnSpLocks/>
          </p:cNvCxnSpPr>
          <p:nvPr/>
        </p:nvCxnSpPr>
        <p:spPr>
          <a:xfrm flipV="1">
            <a:off x="776190" y="4258224"/>
            <a:ext cx="118218" cy="740368"/>
          </a:xfrm>
          <a:prstGeom prst="line">
            <a:avLst/>
          </a:prstGeom>
          <a:ln w="38100">
            <a:solidFill>
              <a:schemeClr val="accent2">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0DC87CE0-66D5-42AF-B050-6882E979415A}"/>
              </a:ext>
            </a:extLst>
          </p:cNvPr>
          <p:cNvCxnSpPr>
            <a:cxnSpLocks/>
            <a:endCxn id="26" idx="0"/>
          </p:cNvCxnSpPr>
          <p:nvPr/>
        </p:nvCxnSpPr>
        <p:spPr>
          <a:xfrm>
            <a:off x="894408" y="4278323"/>
            <a:ext cx="331701" cy="427959"/>
          </a:xfrm>
          <a:prstGeom prst="line">
            <a:avLst/>
          </a:prstGeom>
          <a:ln w="38100">
            <a:solidFill>
              <a:schemeClr val="accent2">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1B3FF637-C743-47B3-BFE3-D3FC26D9F130}"/>
              </a:ext>
            </a:extLst>
          </p:cNvPr>
          <p:cNvCxnSpPr>
            <a:cxnSpLocks/>
          </p:cNvCxnSpPr>
          <p:nvPr/>
        </p:nvCxnSpPr>
        <p:spPr>
          <a:xfrm flipH="1" flipV="1">
            <a:off x="854355" y="4275481"/>
            <a:ext cx="239067" cy="1199579"/>
          </a:xfrm>
          <a:prstGeom prst="straightConnector1">
            <a:avLst/>
          </a:prstGeom>
          <a:ln w="4762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ZoneTexte 36">
                <a:extLst>
                  <a:ext uri="{FF2B5EF4-FFF2-40B4-BE49-F238E27FC236}">
                    <a16:creationId xmlns:a16="http://schemas.microsoft.com/office/drawing/2014/main" id="{7CE289F0-F669-46BE-9D83-A945487FF504}"/>
                  </a:ext>
                </a:extLst>
              </p:cNvPr>
              <p:cNvSpPr txBox="1"/>
              <p:nvPr/>
            </p:nvSpPr>
            <p:spPr>
              <a:xfrm>
                <a:off x="378858" y="3889747"/>
                <a:ext cx="1201555" cy="402931"/>
              </a:xfrm>
              <a:prstGeom prst="rect">
                <a:avLst/>
              </a:prstGeom>
              <a:noFill/>
            </p:spPr>
            <p:txBody>
              <a:bodyPr wrap="square" rtlCol="0">
                <a:spAutoFit/>
              </a:bodyPr>
              <a:lstStyle/>
              <a:p>
                <a14:m>
                  <m:oMath xmlns:m="http://schemas.openxmlformats.org/officeDocument/2006/math">
                    <m:acc>
                      <m:accPr>
                        <m:chr m:val="⃗"/>
                        <m:ctrlPr>
                          <a:rPr lang="fr-FR" b="1" i="1" smtClean="0">
                            <a:solidFill>
                              <a:schemeClr val="accent2">
                                <a:lumMod val="75000"/>
                              </a:schemeClr>
                            </a:solidFill>
                            <a:latin typeface="Cambria Math" panose="02040503050406030204" pitchFamily="18" charset="0"/>
                          </a:rPr>
                        </m:ctrlPr>
                      </m:accPr>
                      <m:e>
                        <m:sSub>
                          <m:sSubPr>
                            <m:ctrlPr>
                              <a:rPr lang="fr-FR" b="1" i="1">
                                <a:solidFill>
                                  <a:schemeClr val="accent2">
                                    <a:lumMod val="75000"/>
                                  </a:schemeClr>
                                </a:solidFill>
                                <a:latin typeface="Cambria Math" panose="02040503050406030204" pitchFamily="18" charset="0"/>
                              </a:rPr>
                            </m:ctrlPr>
                          </m:sSubPr>
                          <m:e>
                            <m:r>
                              <a:rPr lang="fr-FR" b="1" i="1">
                                <a:solidFill>
                                  <a:schemeClr val="accent2">
                                    <a:lumMod val="75000"/>
                                  </a:schemeClr>
                                </a:solidFill>
                                <a:latin typeface="Cambria Math" panose="02040503050406030204" pitchFamily="18" charset="0"/>
                              </a:rPr>
                              <m:t>𝑹</m:t>
                            </m:r>
                          </m:e>
                          <m:sub>
                            <m:r>
                              <a:rPr lang="fr-FR" b="1" i="1" smtClean="0">
                                <a:solidFill>
                                  <a:schemeClr val="accent2">
                                    <a:lumMod val="75000"/>
                                  </a:schemeClr>
                                </a:solidFill>
                                <a:latin typeface="Cambria Math" panose="02040503050406030204" pitchFamily="18" charset="0"/>
                              </a:rPr>
                              <m:t>𝟏</m:t>
                            </m:r>
                          </m:sub>
                        </m:sSub>
                      </m:e>
                    </m:acc>
                  </m:oMath>
                </a14:m>
                <a:r>
                  <a:rPr lang="fr-FR" b="1" dirty="0">
                    <a:solidFill>
                      <a:schemeClr val="accent2">
                        <a:lumMod val="75000"/>
                      </a:schemeClr>
                    </a:solidFill>
                  </a:rPr>
                  <a:t>+ </a:t>
                </a:r>
                <a14:m>
                  <m:oMath xmlns:m="http://schemas.openxmlformats.org/officeDocument/2006/math">
                    <m:acc>
                      <m:accPr>
                        <m:chr m:val="⃗"/>
                        <m:ctrlPr>
                          <a:rPr lang="fr-FR" b="1" i="1">
                            <a:solidFill>
                              <a:schemeClr val="accent2">
                                <a:lumMod val="75000"/>
                              </a:schemeClr>
                            </a:solidFill>
                            <a:latin typeface="Cambria Math" panose="02040503050406030204" pitchFamily="18" charset="0"/>
                          </a:rPr>
                        </m:ctrlPr>
                      </m:accPr>
                      <m:e>
                        <m:sSub>
                          <m:sSubPr>
                            <m:ctrlPr>
                              <a:rPr lang="fr-FR" b="1" i="1">
                                <a:solidFill>
                                  <a:schemeClr val="accent2">
                                    <a:lumMod val="75000"/>
                                  </a:schemeClr>
                                </a:solidFill>
                                <a:latin typeface="Cambria Math" panose="02040503050406030204" pitchFamily="18" charset="0"/>
                              </a:rPr>
                            </m:ctrlPr>
                          </m:sSubPr>
                          <m:e>
                            <m:r>
                              <a:rPr lang="fr-FR" b="1" i="1">
                                <a:solidFill>
                                  <a:schemeClr val="accent2">
                                    <a:lumMod val="75000"/>
                                  </a:schemeClr>
                                </a:solidFill>
                                <a:latin typeface="Cambria Math" panose="02040503050406030204" pitchFamily="18" charset="0"/>
                              </a:rPr>
                              <m:t>𝑹</m:t>
                            </m:r>
                          </m:e>
                          <m:sub>
                            <m:r>
                              <a:rPr lang="fr-FR" b="1" i="1">
                                <a:solidFill>
                                  <a:schemeClr val="accent2">
                                    <a:lumMod val="75000"/>
                                  </a:schemeClr>
                                </a:solidFill>
                                <a:latin typeface="Cambria Math" panose="02040503050406030204" pitchFamily="18" charset="0"/>
                              </a:rPr>
                              <m:t>𝟐</m:t>
                            </m:r>
                          </m:sub>
                        </m:sSub>
                      </m:e>
                    </m:acc>
                  </m:oMath>
                </a14:m>
                <a:endParaRPr lang="fr-FR" b="1" dirty="0">
                  <a:solidFill>
                    <a:schemeClr val="accent2">
                      <a:lumMod val="75000"/>
                    </a:schemeClr>
                  </a:solidFill>
                </a:endParaRPr>
              </a:p>
            </p:txBody>
          </p:sp>
        </mc:Choice>
        <mc:Fallback xmlns="">
          <p:sp>
            <p:nvSpPr>
              <p:cNvPr id="37" name="ZoneTexte 36">
                <a:extLst>
                  <a:ext uri="{FF2B5EF4-FFF2-40B4-BE49-F238E27FC236}">
                    <a16:creationId xmlns:a16="http://schemas.microsoft.com/office/drawing/2014/main" id="{7CE289F0-F669-46BE-9D83-A945487FF504}"/>
                  </a:ext>
                </a:extLst>
              </p:cNvPr>
              <p:cNvSpPr txBox="1">
                <a:spLocks noRot="1" noChangeAspect="1" noMove="1" noResize="1" noEditPoints="1" noAdjustHandles="1" noChangeArrowheads="1" noChangeShapeType="1" noTextEdit="1"/>
              </p:cNvSpPr>
              <p:nvPr/>
            </p:nvSpPr>
            <p:spPr>
              <a:xfrm>
                <a:off x="378858" y="3889747"/>
                <a:ext cx="1201555" cy="402931"/>
              </a:xfrm>
              <a:prstGeom prst="rect">
                <a:avLst/>
              </a:prstGeom>
              <a:blipFill>
                <a:blip r:embed="rId13"/>
                <a:stretch>
                  <a:fillRect b="-24242"/>
                </a:stretch>
              </a:blipFill>
            </p:spPr>
            <p:txBody>
              <a:bodyPr/>
              <a:lstStyle/>
              <a:p>
                <a:r>
                  <a:rPr lang="fr-FR">
                    <a:noFill/>
                  </a:rPr>
                  <a:t> </a:t>
                </a:r>
              </a:p>
            </p:txBody>
          </p:sp>
        </mc:Fallback>
      </mc:AlternateContent>
    </p:spTree>
    <p:extLst>
      <p:ext uri="{BB962C8B-B14F-4D97-AF65-F5344CB8AC3E}">
        <p14:creationId xmlns:p14="http://schemas.microsoft.com/office/powerpoint/2010/main" val="22200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1000" fill="hold"/>
                                        <p:tgtEl>
                                          <p:spTgt spid="29"/>
                                        </p:tgtEl>
                                        <p:attrNameLst>
                                          <p:attrName>ppt_w</p:attrName>
                                        </p:attrNameLst>
                                      </p:cBhvr>
                                      <p:tavLst>
                                        <p:tav tm="0">
                                          <p:val>
                                            <p:fltVal val="0"/>
                                          </p:val>
                                        </p:tav>
                                        <p:tav tm="100000">
                                          <p:val>
                                            <p:strVal val="#ppt_w"/>
                                          </p:val>
                                        </p:tav>
                                      </p:tavLst>
                                    </p:anim>
                                    <p:anim calcmode="lin" valueType="num">
                                      <p:cBhvr>
                                        <p:cTn id="16" dur="1000" fill="hold"/>
                                        <p:tgtEl>
                                          <p:spTgt spid="29"/>
                                        </p:tgtEl>
                                        <p:attrNameLst>
                                          <p:attrName>ppt_h</p:attrName>
                                        </p:attrNameLst>
                                      </p:cBhvr>
                                      <p:tavLst>
                                        <p:tav tm="0">
                                          <p:val>
                                            <p:fltVal val="0"/>
                                          </p:val>
                                        </p:tav>
                                        <p:tav tm="100000">
                                          <p:val>
                                            <p:strVal val="#ppt_h"/>
                                          </p:val>
                                        </p:tav>
                                      </p:tavLst>
                                    </p:anim>
                                    <p:anim calcmode="lin" valueType="num">
                                      <p:cBhvr>
                                        <p:cTn id="17" dur="1000" fill="hold"/>
                                        <p:tgtEl>
                                          <p:spTgt spid="29"/>
                                        </p:tgtEl>
                                        <p:attrNameLst>
                                          <p:attrName>style.rotation</p:attrName>
                                        </p:attrNameLst>
                                      </p:cBhvr>
                                      <p:tavLst>
                                        <p:tav tm="0">
                                          <p:val>
                                            <p:fltVal val="90"/>
                                          </p:val>
                                        </p:tav>
                                        <p:tav tm="100000">
                                          <p:val>
                                            <p:fltVal val="0"/>
                                          </p:val>
                                        </p:tav>
                                      </p:tavLst>
                                    </p:anim>
                                    <p:animEffect transition="in" filter="fade">
                                      <p:cBhvr>
                                        <p:cTn id="18" dur="10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1000" fill="hold"/>
                                        <p:tgtEl>
                                          <p:spTgt spid="30"/>
                                        </p:tgtEl>
                                        <p:attrNameLst>
                                          <p:attrName>ppt_w</p:attrName>
                                        </p:attrNameLst>
                                      </p:cBhvr>
                                      <p:tavLst>
                                        <p:tav tm="0">
                                          <p:val>
                                            <p:fltVal val="0"/>
                                          </p:val>
                                        </p:tav>
                                        <p:tav tm="100000">
                                          <p:val>
                                            <p:strVal val="#ppt_w"/>
                                          </p:val>
                                        </p:tav>
                                      </p:tavLst>
                                    </p:anim>
                                    <p:anim calcmode="lin" valueType="num">
                                      <p:cBhvr>
                                        <p:cTn id="24" dur="1000" fill="hold"/>
                                        <p:tgtEl>
                                          <p:spTgt spid="30"/>
                                        </p:tgtEl>
                                        <p:attrNameLst>
                                          <p:attrName>ppt_h</p:attrName>
                                        </p:attrNameLst>
                                      </p:cBhvr>
                                      <p:tavLst>
                                        <p:tav tm="0">
                                          <p:val>
                                            <p:fltVal val="0"/>
                                          </p:val>
                                        </p:tav>
                                        <p:tav tm="100000">
                                          <p:val>
                                            <p:strVal val="#ppt_h"/>
                                          </p:val>
                                        </p:tav>
                                      </p:tavLst>
                                    </p:anim>
                                    <p:anim calcmode="lin" valueType="num">
                                      <p:cBhvr>
                                        <p:cTn id="25" dur="1000" fill="hold"/>
                                        <p:tgtEl>
                                          <p:spTgt spid="30"/>
                                        </p:tgtEl>
                                        <p:attrNameLst>
                                          <p:attrName>style.rotation</p:attrName>
                                        </p:attrNameLst>
                                      </p:cBhvr>
                                      <p:tavLst>
                                        <p:tav tm="0">
                                          <p:val>
                                            <p:fltVal val="90"/>
                                          </p:val>
                                        </p:tav>
                                        <p:tav tm="100000">
                                          <p:val>
                                            <p:fltVal val="0"/>
                                          </p:val>
                                        </p:tav>
                                      </p:tavLst>
                                    </p:anim>
                                    <p:animEffect transition="in" filter="fade">
                                      <p:cBhvr>
                                        <p:cTn id="26" dur="10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 calcmode="lin" valueType="num">
                                      <p:cBhvr>
                                        <p:cTn id="33" dur="1000" fill="hold"/>
                                        <p:tgtEl>
                                          <p:spTgt spid="31"/>
                                        </p:tgtEl>
                                        <p:attrNameLst>
                                          <p:attrName>style.rotation</p:attrName>
                                        </p:attrNameLst>
                                      </p:cBhvr>
                                      <p:tavLst>
                                        <p:tav tm="0">
                                          <p:val>
                                            <p:fltVal val="90"/>
                                          </p:val>
                                        </p:tav>
                                        <p:tav tm="100000">
                                          <p:val>
                                            <p:fltVal val="0"/>
                                          </p:val>
                                        </p:tav>
                                      </p:tavLst>
                                    </p:anim>
                                    <p:animEffect transition="in" filter="fade">
                                      <p:cBhvr>
                                        <p:cTn id="34" dur="10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1000" fill="hold"/>
                                        <p:tgtEl>
                                          <p:spTgt spid="32"/>
                                        </p:tgtEl>
                                        <p:attrNameLst>
                                          <p:attrName>ppt_w</p:attrName>
                                        </p:attrNameLst>
                                      </p:cBhvr>
                                      <p:tavLst>
                                        <p:tav tm="0">
                                          <p:val>
                                            <p:fltVal val="0"/>
                                          </p:val>
                                        </p:tav>
                                        <p:tav tm="100000">
                                          <p:val>
                                            <p:strVal val="#ppt_w"/>
                                          </p:val>
                                        </p:tav>
                                      </p:tavLst>
                                    </p:anim>
                                    <p:anim calcmode="lin" valueType="num">
                                      <p:cBhvr>
                                        <p:cTn id="40" dur="1000" fill="hold"/>
                                        <p:tgtEl>
                                          <p:spTgt spid="32"/>
                                        </p:tgtEl>
                                        <p:attrNameLst>
                                          <p:attrName>ppt_h</p:attrName>
                                        </p:attrNameLst>
                                      </p:cBhvr>
                                      <p:tavLst>
                                        <p:tav tm="0">
                                          <p:val>
                                            <p:fltVal val="0"/>
                                          </p:val>
                                        </p:tav>
                                        <p:tav tm="100000">
                                          <p:val>
                                            <p:strVal val="#ppt_h"/>
                                          </p:val>
                                        </p:tav>
                                      </p:tavLst>
                                    </p:anim>
                                    <p:anim calcmode="lin" valueType="num">
                                      <p:cBhvr>
                                        <p:cTn id="41" dur="1000" fill="hold"/>
                                        <p:tgtEl>
                                          <p:spTgt spid="32"/>
                                        </p:tgtEl>
                                        <p:attrNameLst>
                                          <p:attrName>style.rotation</p:attrName>
                                        </p:attrNameLst>
                                      </p:cBhvr>
                                      <p:tavLst>
                                        <p:tav tm="0">
                                          <p:val>
                                            <p:fltVal val="90"/>
                                          </p:val>
                                        </p:tav>
                                        <p:tav tm="100000">
                                          <p:val>
                                            <p:fltVal val="0"/>
                                          </p:val>
                                        </p:tav>
                                      </p:tavLst>
                                    </p:anim>
                                    <p:animEffect transition="in" filter="fade">
                                      <p:cBhvr>
                                        <p:cTn id="42" dur="10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1000" fill="hold"/>
                                        <p:tgtEl>
                                          <p:spTgt spid="33"/>
                                        </p:tgtEl>
                                        <p:attrNameLst>
                                          <p:attrName>ppt_w</p:attrName>
                                        </p:attrNameLst>
                                      </p:cBhvr>
                                      <p:tavLst>
                                        <p:tav tm="0">
                                          <p:val>
                                            <p:fltVal val="0"/>
                                          </p:val>
                                        </p:tav>
                                        <p:tav tm="100000">
                                          <p:val>
                                            <p:strVal val="#ppt_w"/>
                                          </p:val>
                                        </p:tav>
                                      </p:tavLst>
                                    </p:anim>
                                    <p:anim calcmode="lin" valueType="num">
                                      <p:cBhvr>
                                        <p:cTn id="48" dur="1000" fill="hold"/>
                                        <p:tgtEl>
                                          <p:spTgt spid="33"/>
                                        </p:tgtEl>
                                        <p:attrNameLst>
                                          <p:attrName>ppt_h</p:attrName>
                                        </p:attrNameLst>
                                      </p:cBhvr>
                                      <p:tavLst>
                                        <p:tav tm="0">
                                          <p:val>
                                            <p:fltVal val="0"/>
                                          </p:val>
                                        </p:tav>
                                        <p:tav tm="100000">
                                          <p:val>
                                            <p:strVal val="#ppt_h"/>
                                          </p:val>
                                        </p:tav>
                                      </p:tavLst>
                                    </p:anim>
                                    <p:anim calcmode="lin" valueType="num">
                                      <p:cBhvr>
                                        <p:cTn id="49" dur="1000" fill="hold"/>
                                        <p:tgtEl>
                                          <p:spTgt spid="33"/>
                                        </p:tgtEl>
                                        <p:attrNameLst>
                                          <p:attrName>style.rotation</p:attrName>
                                        </p:attrNameLst>
                                      </p:cBhvr>
                                      <p:tavLst>
                                        <p:tav tm="0">
                                          <p:val>
                                            <p:fltVal val="90"/>
                                          </p:val>
                                        </p:tav>
                                        <p:tav tm="100000">
                                          <p:val>
                                            <p:fltVal val="0"/>
                                          </p:val>
                                        </p:tav>
                                      </p:tavLst>
                                    </p:anim>
                                    <p:animEffect transition="in" filter="fade">
                                      <p:cBhvr>
                                        <p:cTn id="50" dur="10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1000" fill="hold"/>
                                        <p:tgtEl>
                                          <p:spTgt spid="25"/>
                                        </p:tgtEl>
                                        <p:attrNameLst>
                                          <p:attrName>ppt_w</p:attrName>
                                        </p:attrNameLst>
                                      </p:cBhvr>
                                      <p:tavLst>
                                        <p:tav tm="0">
                                          <p:val>
                                            <p:fltVal val="0"/>
                                          </p:val>
                                        </p:tav>
                                        <p:tav tm="100000">
                                          <p:val>
                                            <p:strVal val="#ppt_w"/>
                                          </p:val>
                                        </p:tav>
                                      </p:tavLst>
                                    </p:anim>
                                    <p:anim calcmode="lin" valueType="num">
                                      <p:cBhvr>
                                        <p:cTn id="56" dur="1000" fill="hold"/>
                                        <p:tgtEl>
                                          <p:spTgt spid="25"/>
                                        </p:tgtEl>
                                        <p:attrNameLst>
                                          <p:attrName>ppt_h</p:attrName>
                                        </p:attrNameLst>
                                      </p:cBhvr>
                                      <p:tavLst>
                                        <p:tav tm="0">
                                          <p:val>
                                            <p:fltVal val="0"/>
                                          </p:val>
                                        </p:tav>
                                        <p:tav tm="100000">
                                          <p:val>
                                            <p:strVal val="#ppt_h"/>
                                          </p:val>
                                        </p:tav>
                                      </p:tavLst>
                                    </p:anim>
                                    <p:anim calcmode="lin" valueType="num">
                                      <p:cBhvr>
                                        <p:cTn id="57" dur="1000" fill="hold"/>
                                        <p:tgtEl>
                                          <p:spTgt spid="25"/>
                                        </p:tgtEl>
                                        <p:attrNameLst>
                                          <p:attrName>style.rotation</p:attrName>
                                        </p:attrNameLst>
                                      </p:cBhvr>
                                      <p:tavLst>
                                        <p:tav tm="0">
                                          <p:val>
                                            <p:fltVal val="90"/>
                                          </p:val>
                                        </p:tav>
                                        <p:tav tm="100000">
                                          <p:val>
                                            <p:fltVal val="0"/>
                                          </p:val>
                                        </p:tav>
                                      </p:tavLst>
                                    </p:anim>
                                    <p:animEffect transition="in" filter="fade">
                                      <p:cBhvr>
                                        <p:cTn id="58" dur="10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25" grpId="0"/>
      <p:bldP spid="3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re 1"/>
              <p:cNvSpPr>
                <a:spLocks noGrp="1"/>
              </p:cNvSpPr>
              <p:nvPr>
                <p:ph type="title"/>
              </p:nvPr>
            </p:nvSpPr>
            <p:spPr>
              <a:xfrm>
                <a:off x="838200" y="422402"/>
                <a:ext cx="10515600" cy="1652583"/>
              </a:xfrm>
            </p:spPr>
            <p:txBody>
              <a:bodyPr>
                <a:noAutofit/>
              </a:bodyPr>
              <a:lstStyle/>
              <a:p>
                <a:r>
                  <a:rPr lang="fr-FR" sz="2400" dirty="0"/>
                  <a:t>Soit 2 torseurs {T</a:t>
                </a:r>
                <a:r>
                  <a:rPr lang="fr-FR" sz="2400" baseline="-25000" dirty="0"/>
                  <a:t>1</a:t>
                </a:r>
                <a:r>
                  <a:rPr lang="fr-FR" sz="2400" dirty="0"/>
                  <a:t>} et {T</a:t>
                </a:r>
                <a:r>
                  <a:rPr lang="fr-FR" sz="2400" baseline="-25000" dirty="0"/>
                  <a:t>2</a:t>
                </a:r>
                <a:r>
                  <a:rPr lang="fr-FR" sz="2400" dirty="0"/>
                  <a:t>} représentés par les éléments de réduction suivants, exprimés au même point :</a:t>
                </a:r>
                <a:br>
                  <a:rPr lang="fr-FR" sz="2400" dirty="0"/>
                </a:br>
                <a14:m>
                  <m:oMath xmlns:m="http://schemas.openxmlformats.org/officeDocument/2006/math">
                    <m:d>
                      <m:dPr>
                        <m:begChr m:val="{"/>
                        <m:endChr m:val="}"/>
                        <m:ctrlPr>
                          <a:rPr lang="fr-FR" sz="2400" i="1">
                            <a:latin typeface="Cambria Math" panose="02040503050406030204" pitchFamily="18" charset="0"/>
                          </a:rPr>
                        </m:ctrlPr>
                      </m:dPr>
                      <m:e>
                        <m:r>
                          <a:rPr lang="fr-FR" sz="2400" i="1">
                            <a:latin typeface="Cambria Math" panose="02040503050406030204" pitchFamily="18" charset="0"/>
                          </a:rPr>
                          <m:t>𝑇</m:t>
                        </m:r>
                        <m:r>
                          <a:rPr lang="fr-FR" sz="2400" b="0" i="1" smtClean="0">
                            <a:latin typeface="Cambria Math" panose="02040503050406030204" pitchFamily="18" charset="0"/>
                          </a:rPr>
                          <m:t>1</m:t>
                        </m:r>
                      </m:e>
                    </m:d>
                    <m:r>
                      <a:rPr lang="fr-FR" sz="2400" i="1">
                        <a:latin typeface="Cambria Math" panose="02040503050406030204" pitchFamily="18" charset="0"/>
                      </a:rPr>
                      <m:t> </m:t>
                    </m:r>
                    <m:r>
                      <a:rPr lang="fr-FR" sz="2400" b="0" i="1" smtClean="0">
                        <a:latin typeface="Cambria Math" panose="02040503050406030204" pitchFamily="18" charset="0"/>
                      </a:rPr>
                      <m:t>=</m:t>
                    </m:r>
                    <m:sPre>
                      <m:sPrePr>
                        <m:ctrlPr>
                          <a:rPr lang="fr-FR" sz="2400" i="1">
                            <a:latin typeface="Cambria Math" panose="02040503050406030204" pitchFamily="18" charset="0"/>
                          </a:rPr>
                        </m:ctrlPr>
                      </m:sPrePr>
                      <m:sub>
                        <m:r>
                          <a:rPr lang="fr-FR" sz="2400" i="1">
                            <a:latin typeface="Cambria Math" panose="02040503050406030204" pitchFamily="18" charset="0"/>
                          </a:rPr>
                          <m:t>𝐴</m:t>
                        </m:r>
                      </m:sub>
                      <m:sup/>
                      <m:e>
                        <m:d>
                          <m:dPr>
                            <m:begChr m:val="{"/>
                            <m:endChr m:val="}"/>
                            <m:ctrlPr>
                              <a:rPr lang="fr-FR" sz="2400" i="1">
                                <a:latin typeface="Cambria Math" panose="02040503050406030204" pitchFamily="18" charset="0"/>
                              </a:rPr>
                            </m:ctrlPr>
                          </m:dPr>
                          <m:e>
                            <m:m>
                              <m:mPr>
                                <m:mcs>
                                  <m:mc>
                                    <m:mcPr>
                                      <m:count m:val="1"/>
                                      <m:mcJc m:val="center"/>
                                    </m:mcPr>
                                  </m:mc>
                                </m:mcs>
                                <m:ctrlPr>
                                  <a:rPr lang="fr-FR" sz="2400" i="1">
                                    <a:latin typeface="Cambria Math" panose="02040503050406030204" pitchFamily="18" charset="0"/>
                                  </a:rPr>
                                </m:ctrlPr>
                              </m:mPr>
                              <m:mr>
                                <m:e>
                                  <m:acc>
                                    <m:accPr>
                                      <m:chr m:val="⃗"/>
                                      <m:ctrlPr>
                                        <a:rPr lang="fr-FR" sz="2400" i="1">
                                          <a:latin typeface="Cambria Math" panose="02040503050406030204" pitchFamily="18" charset="0"/>
                                        </a:rPr>
                                      </m:ctrlPr>
                                    </m:accPr>
                                    <m:e>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𝑅</m:t>
                                          </m:r>
                                        </m:e>
                                        <m:sub>
                                          <m:r>
                                            <a:rPr lang="fr-FR" sz="2400" b="0" i="1" smtClean="0">
                                              <a:latin typeface="Cambria Math" panose="02040503050406030204" pitchFamily="18" charset="0"/>
                                            </a:rPr>
                                            <m:t>1</m:t>
                                          </m:r>
                                        </m:sub>
                                      </m:sSub>
                                    </m:e>
                                  </m:acc>
                                </m:e>
                              </m:mr>
                              <m:mr>
                                <m:e>
                                  <m:acc>
                                    <m:accPr>
                                      <m:chr m:val="⃗"/>
                                      <m:ctrlPr>
                                        <a:rPr lang="fr-FR" sz="2400" i="1">
                                          <a:latin typeface="Cambria Math" panose="02040503050406030204" pitchFamily="18" charset="0"/>
                                        </a:rPr>
                                      </m:ctrlPr>
                                    </m:accPr>
                                    <m:e>
                                      <m:sSub>
                                        <m:sSubPr>
                                          <m:ctrlPr>
                                            <a:rPr lang="fr-FR" sz="2400" i="1" smtClean="0">
                                              <a:latin typeface="Cambria Math" panose="02040503050406030204" pitchFamily="18" charset="0"/>
                                            </a:rPr>
                                          </m:ctrlPr>
                                        </m:sSubPr>
                                        <m:e>
                                          <m:r>
                                            <a:rPr lang="fr-FR" sz="2400" i="1">
                                              <a:latin typeface="Cambria Math" panose="02040503050406030204" pitchFamily="18" charset="0"/>
                                            </a:rPr>
                                            <m:t>𝑀</m:t>
                                          </m:r>
                                        </m:e>
                                        <m:sub>
                                          <m:r>
                                            <a:rPr lang="fr-FR" sz="2400" b="0" i="1" smtClean="0">
                                              <a:latin typeface="Cambria Math" panose="02040503050406030204" pitchFamily="18" charset="0"/>
                                            </a:rPr>
                                            <m:t>1</m:t>
                                          </m:r>
                                        </m:sub>
                                      </m:sSub>
                                      <m:r>
                                        <a:rPr lang="fr-FR" sz="2400" i="1" smtClean="0">
                                          <a:latin typeface="Cambria Math" panose="02040503050406030204" pitchFamily="18" charset="0"/>
                                        </a:rPr>
                                        <m:t> </m:t>
                                      </m:r>
                                      <m:r>
                                        <a:rPr lang="fr-FR" sz="2400" i="1">
                                          <a:latin typeface="Cambria Math" panose="02040503050406030204" pitchFamily="18" charset="0"/>
                                        </a:rPr>
                                        <m:t>(</m:t>
                                      </m:r>
                                      <m:r>
                                        <a:rPr lang="fr-FR" sz="2400" i="1">
                                          <a:latin typeface="Cambria Math" panose="02040503050406030204" pitchFamily="18" charset="0"/>
                                        </a:rPr>
                                        <m:t>𝐴</m:t>
                                      </m:r>
                                      <m:r>
                                        <a:rPr lang="fr-FR" sz="2400" i="1">
                                          <a:latin typeface="Cambria Math" panose="02040503050406030204" pitchFamily="18" charset="0"/>
                                        </a:rPr>
                                        <m:t>)</m:t>
                                      </m:r>
                                    </m:e>
                                  </m:acc>
                                </m:e>
                              </m:mr>
                            </m:m>
                          </m:e>
                        </m:d>
                      </m:e>
                    </m:sPre>
                  </m:oMath>
                </a14:m>
                <a:r>
                  <a:rPr lang="fr-FR" sz="2400" dirty="0"/>
                  <a:t>		</a:t>
                </a:r>
                <a14:m>
                  <m:oMath xmlns:m="http://schemas.openxmlformats.org/officeDocument/2006/math">
                    <m:d>
                      <m:dPr>
                        <m:begChr m:val="{"/>
                        <m:endChr m:val="}"/>
                        <m:ctrlPr>
                          <a:rPr lang="fr-FR" sz="2400" i="1">
                            <a:latin typeface="Cambria Math" panose="02040503050406030204" pitchFamily="18" charset="0"/>
                          </a:rPr>
                        </m:ctrlPr>
                      </m:dPr>
                      <m:e>
                        <m:r>
                          <a:rPr lang="fr-FR" sz="2400" i="1">
                            <a:latin typeface="Cambria Math" panose="02040503050406030204" pitchFamily="18" charset="0"/>
                          </a:rPr>
                          <m:t>𝑇</m:t>
                        </m:r>
                        <m:r>
                          <a:rPr lang="fr-FR" sz="2400" b="0" i="1" smtClean="0">
                            <a:latin typeface="Cambria Math" panose="02040503050406030204" pitchFamily="18" charset="0"/>
                          </a:rPr>
                          <m:t>2</m:t>
                        </m:r>
                      </m:e>
                    </m:d>
                    <m:r>
                      <a:rPr lang="fr-FR" sz="2400" i="1">
                        <a:latin typeface="Cambria Math" panose="02040503050406030204" pitchFamily="18" charset="0"/>
                      </a:rPr>
                      <m:t> </m:t>
                    </m:r>
                    <m:r>
                      <a:rPr lang="fr-FR" sz="2400" b="0" i="1" smtClean="0">
                        <a:latin typeface="Cambria Math" panose="02040503050406030204" pitchFamily="18" charset="0"/>
                      </a:rPr>
                      <m:t>=</m:t>
                    </m:r>
                    <m:sPre>
                      <m:sPrePr>
                        <m:ctrlPr>
                          <a:rPr lang="fr-FR" sz="2400" i="1">
                            <a:latin typeface="Cambria Math" panose="02040503050406030204" pitchFamily="18" charset="0"/>
                          </a:rPr>
                        </m:ctrlPr>
                      </m:sPrePr>
                      <m:sub>
                        <m:r>
                          <a:rPr lang="fr-FR" sz="2400" i="1">
                            <a:latin typeface="Cambria Math" panose="02040503050406030204" pitchFamily="18" charset="0"/>
                          </a:rPr>
                          <m:t>𝐴</m:t>
                        </m:r>
                      </m:sub>
                      <m:sup/>
                      <m:e>
                        <m:d>
                          <m:dPr>
                            <m:begChr m:val="{"/>
                            <m:endChr m:val="}"/>
                            <m:ctrlPr>
                              <a:rPr lang="fr-FR" sz="2400" i="1">
                                <a:latin typeface="Cambria Math" panose="02040503050406030204" pitchFamily="18" charset="0"/>
                              </a:rPr>
                            </m:ctrlPr>
                          </m:dPr>
                          <m:e>
                            <m:m>
                              <m:mPr>
                                <m:mcs>
                                  <m:mc>
                                    <m:mcPr>
                                      <m:count m:val="1"/>
                                      <m:mcJc m:val="center"/>
                                    </m:mcPr>
                                  </m:mc>
                                </m:mcs>
                                <m:ctrlPr>
                                  <a:rPr lang="fr-FR" sz="2400" i="1">
                                    <a:latin typeface="Cambria Math" panose="02040503050406030204" pitchFamily="18" charset="0"/>
                                  </a:rPr>
                                </m:ctrlPr>
                              </m:mPr>
                              <m:mr>
                                <m:e>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b="0" i="1" smtClean="0">
                                              <a:latin typeface="Cambria Math" panose="02040503050406030204" pitchFamily="18" charset="0"/>
                                            </a:rPr>
                                            <m:t>2</m:t>
                                          </m:r>
                                        </m:sub>
                                      </m:sSub>
                                    </m:e>
                                  </m:acc>
                                </m:e>
                              </m:mr>
                              <m:mr>
                                <m:e>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𝑀</m:t>
                                          </m:r>
                                        </m:e>
                                        <m:sub>
                                          <m:r>
                                            <a:rPr lang="fr-FR" sz="2400" b="0" i="1" smtClean="0">
                                              <a:latin typeface="Cambria Math" panose="02040503050406030204" pitchFamily="18" charset="0"/>
                                            </a:rPr>
                                            <m:t>2</m:t>
                                          </m:r>
                                        </m:sub>
                                      </m:sSub>
                                      <m:r>
                                        <a:rPr lang="fr-FR" sz="2400" i="1">
                                          <a:latin typeface="Cambria Math" panose="02040503050406030204" pitchFamily="18" charset="0"/>
                                        </a:rPr>
                                        <m:t> (</m:t>
                                      </m:r>
                                      <m:r>
                                        <a:rPr lang="fr-FR" sz="2400" i="1">
                                          <a:latin typeface="Cambria Math" panose="02040503050406030204" pitchFamily="18" charset="0"/>
                                        </a:rPr>
                                        <m:t>𝐴</m:t>
                                      </m:r>
                                      <m:r>
                                        <a:rPr lang="fr-FR" sz="2400" i="1">
                                          <a:latin typeface="Cambria Math" panose="02040503050406030204" pitchFamily="18" charset="0"/>
                                        </a:rPr>
                                        <m:t>)</m:t>
                                      </m:r>
                                    </m:e>
                                  </m:acc>
                                </m:e>
                              </m:mr>
                            </m:m>
                          </m:e>
                        </m:d>
                      </m:e>
                    </m:sPre>
                  </m:oMath>
                </a14:m>
                <a:r>
                  <a:rPr lang="fr-FR" sz="2400" dirty="0"/>
                  <a:t>	 </a:t>
                </a:r>
                <a:br>
                  <a:rPr lang="fr-FR" sz="2400" dirty="0"/>
                </a:br>
                <a:endParaRPr lang="fr-FR" sz="2400" dirty="0"/>
              </a:p>
            </p:txBody>
          </p:sp>
        </mc:Choice>
        <mc:Fallback xmlns="">
          <p:sp>
            <p:nvSpPr>
              <p:cNvPr id="2" name="Titre 1"/>
              <p:cNvSpPr>
                <a:spLocks noGrp="1" noRot="1" noChangeAspect="1" noMove="1" noResize="1" noEditPoints="1" noAdjustHandles="1" noChangeArrowheads="1" noChangeShapeType="1" noTextEdit="1"/>
              </p:cNvSpPr>
              <p:nvPr>
                <p:ph type="title"/>
              </p:nvPr>
            </p:nvSpPr>
            <p:spPr>
              <a:xfrm>
                <a:off x="838200" y="422402"/>
                <a:ext cx="10515600" cy="1652583"/>
              </a:xfrm>
              <a:blipFill rotWithShape="0">
                <a:blip r:embed="rId2"/>
                <a:stretch>
                  <a:fillRect l="-928" t="-158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706440" y="2074985"/>
                <a:ext cx="10515600" cy="4548472"/>
              </a:xfrm>
            </p:spPr>
            <p:txBody>
              <a:bodyPr>
                <a:normAutofit lnSpcReduction="10000"/>
              </a:bodyPr>
              <a:lstStyle/>
              <a:p>
                <a:pPr marL="0" indent="0">
                  <a:buNone/>
                </a:pPr>
                <a:r>
                  <a:rPr lang="fr-FR" sz="2600" dirty="0">
                    <a:latin typeface="+mj-lt"/>
                    <a:ea typeface="+mj-ea"/>
                    <a:cs typeface="+mj-cs"/>
                  </a:rPr>
                  <a:t>En un point P quelconque de l’espace, sommons les deux vecteurs de chaque champ, les deux résultantes et les deux moments.</a:t>
                </a:r>
              </a:p>
              <a:p>
                <a:pPr marL="0" indent="0">
                  <a:buNone/>
                </a:pPr>
                <a:r>
                  <a:rPr lang="fr-FR" sz="2600" dirty="0">
                    <a:latin typeface="+mj-lt"/>
                    <a:ea typeface="+mj-ea"/>
                    <a:cs typeface="+mj-cs"/>
                  </a:rPr>
                  <a:t>Au point P quelconque de l’espace nous avons 2 vecteurs: </a:t>
                </a:r>
                <a14:m>
                  <m:oMath xmlns:m="http://schemas.openxmlformats.org/officeDocument/2006/math">
                    <m:acc>
                      <m:accPr>
                        <m:chr m:val="⃗"/>
                        <m:ctrlPr>
                          <a:rPr lang="fr-FR" sz="2600" i="1">
                            <a:latin typeface="Cambria Math" panose="02040503050406030204" pitchFamily="18" charset="0"/>
                            <a:ea typeface="+mj-ea"/>
                            <a:cs typeface="+mj-cs"/>
                          </a:rPr>
                        </m:ctrlPr>
                      </m:accPr>
                      <m:e>
                        <m:sSub>
                          <m:sSubPr>
                            <m:ctrlPr>
                              <a:rPr lang="fr-FR" sz="2600" i="1">
                                <a:latin typeface="Cambria Math" panose="02040503050406030204" pitchFamily="18" charset="0"/>
                                <a:ea typeface="+mj-ea"/>
                                <a:cs typeface="+mj-cs"/>
                              </a:rPr>
                            </m:ctrlPr>
                          </m:sSubPr>
                          <m:e>
                            <m:r>
                              <a:rPr lang="fr-FR" sz="2600">
                                <a:latin typeface="Cambria Math" panose="02040503050406030204" pitchFamily="18" charset="0"/>
                                <a:ea typeface="+mj-ea"/>
                                <a:cs typeface="+mj-cs"/>
                              </a:rPr>
                              <m:t>𝑅</m:t>
                            </m:r>
                          </m:e>
                          <m:sub>
                            <m:r>
                              <a:rPr lang="fr-FR" sz="2600">
                                <a:latin typeface="Cambria Math" panose="02040503050406030204" pitchFamily="18" charset="0"/>
                                <a:ea typeface="+mj-ea"/>
                                <a:cs typeface="+mj-cs"/>
                              </a:rPr>
                              <m:t>1</m:t>
                            </m:r>
                          </m:sub>
                        </m:sSub>
                      </m:e>
                    </m:acc>
                    <m:r>
                      <a:rPr lang="fr-FR" sz="2600">
                        <a:latin typeface="Cambria Math" panose="02040503050406030204" pitchFamily="18" charset="0"/>
                        <a:ea typeface="+mj-ea"/>
                        <a:cs typeface="+mj-cs"/>
                      </a:rPr>
                      <m:t>+</m:t>
                    </m:r>
                  </m:oMath>
                </a14:m>
                <a:r>
                  <a:rPr lang="fr-FR" sz="2600" dirty="0">
                    <a:latin typeface="+mj-lt"/>
                    <a:ea typeface="+mj-ea"/>
                    <a:cs typeface="+mj-cs"/>
                  </a:rPr>
                  <a:t> </a:t>
                </a:r>
                <a14:m>
                  <m:oMath xmlns:m="http://schemas.openxmlformats.org/officeDocument/2006/math">
                    <m:acc>
                      <m:accPr>
                        <m:chr m:val="⃗"/>
                        <m:ctrlPr>
                          <a:rPr lang="fr-FR" sz="2600" i="1">
                            <a:latin typeface="Cambria Math" panose="02040503050406030204" pitchFamily="18" charset="0"/>
                            <a:ea typeface="+mj-ea"/>
                            <a:cs typeface="+mj-cs"/>
                          </a:rPr>
                        </m:ctrlPr>
                      </m:accPr>
                      <m:e>
                        <m:sSub>
                          <m:sSubPr>
                            <m:ctrlPr>
                              <a:rPr lang="fr-FR" sz="2600" i="1">
                                <a:latin typeface="Cambria Math" panose="02040503050406030204" pitchFamily="18" charset="0"/>
                                <a:ea typeface="+mj-ea"/>
                                <a:cs typeface="+mj-cs"/>
                              </a:rPr>
                            </m:ctrlPr>
                          </m:sSubPr>
                          <m:e>
                            <m:r>
                              <a:rPr lang="fr-FR" sz="2600">
                                <a:latin typeface="Cambria Math" panose="02040503050406030204" pitchFamily="18" charset="0"/>
                                <a:ea typeface="+mj-ea"/>
                                <a:cs typeface="+mj-cs"/>
                              </a:rPr>
                              <m:t>𝑅</m:t>
                            </m:r>
                          </m:e>
                          <m:sub>
                            <m:r>
                              <a:rPr lang="fr-FR" sz="2600">
                                <a:latin typeface="Cambria Math" panose="02040503050406030204" pitchFamily="18" charset="0"/>
                                <a:ea typeface="+mj-ea"/>
                                <a:cs typeface="+mj-cs"/>
                              </a:rPr>
                              <m:t>2</m:t>
                            </m:r>
                          </m:sub>
                        </m:sSub>
                      </m:e>
                    </m:acc>
                    <m:r>
                      <a:rPr lang="fr-FR" sz="2600">
                        <a:latin typeface="Cambria Math" panose="02040503050406030204" pitchFamily="18" charset="0"/>
                        <a:ea typeface="+mj-ea"/>
                        <a:cs typeface="+mj-cs"/>
                      </a:rPr>
                      <m:t>=</m:t>
                    </m:r>
                    <m:acc>
                      <m:accPr>
                        <m:chr m:val="⃗"/>
                        <m:ctrlPr>
                          <a:rPr lang="fr-FR" sz="2600" i="1">
                            <a:latin typeface="Cambria Math" panose="02040503050406030204" pitchFamily="18" charset="0"/>
                            <a:ea typeface="+mj-ea"/>
                            <a:cs typeface="+mj-cs"/>
                          </a:rPr>
                        </m:ctrlPr>
                      </m:accPr>
                      <m:e>
                        <m:r>
                          <a:rPr lang="fr-FR" sz="2600">
                            <a:latin typeface="Cambria Math" panose="02040503050406030204" pitchFamily="18" charset="0"/>
                            <a:ea typeface="+mj-ea"/>
                            <a:cs typeface="+mj-cs"/>
                          </a:rPr>
                          <m:t>𝑅</m:t>
                        </m:r>
                      </m:e>
                    </m:acc>
                  </m:oMath>
                </a14:m>
                <a:r>
                  <a:rPr lang="fr-FR" sz="2600" dirty="0">
                    <a:latin typeface="+mj-lt"/>
                    <a:ea typeface="+mj-ea"/>
                    <a:cs typeface="+mj-cs"/>
                  </a:rPr>
                  <a:t>   et   </a:t>
                </a:r>
                <a14:m>
                  <m:oMath xmlns:m="http://schemas.openxmlformats.org/officeDocument/2006/math">
                    <m:acc>
                      <m:accPr>
                        <m:chr m:val="⃗"/>
                        <m:ctrlPr>
                          <a:rPr lang="fr-FR" sz="2600" i="1">
                            <a:latin typeface="Cambria Math" panose="02040503050406030204" pitchFamily="18" charset="0"/>
                            <a:ea typeface="+mj-ea"/>
                            <a:cs typeface="+mj-cs"/>
                          </a:rPr>
                        </m:ctrlPr>
                      </m:accPr>
                      <m:e>
                        <m:sSub>
                          <m:sSubPr>
                            <m:ctrlPr>
                              <a:rPr lang="fr-FR" sz="2600" i="1">
                                <a:latin typeface="Cambria Math" panose="02040503050406030204" pitchFamily="18" charset="0"/>
                                <a:ea typeface="+mj-ea"/>
                                <a:cs typeface="+mj-cs"/>
                              </a:rPr>
                            </m:ctrlPr>
                          </m:sSubPr>
                          <m:e>
                            <m:r>
                              <a:rPr lang="fr-FR" sz="2600">
                                <a:latin typeface="Cambria Math" panose="02040503050406030204" pitchFamily="18" charset="0"/>
                                <a:ea typeface="+mj-ea"/>
                                <a:cs typeface="+mj-cs"/>
                              </a:rPr>
                              <m:t>𝑀</m:t>
                            </m:r>
                          </m:e>
                          <m:sub>
                            <m:r>
                              <a:rPr lang="fr-FR" sz="2600">
                                <a:latin typeface="Cambria Math" panose="02040503050406030204" pitchFamily="18" charset="0"/>
                                <a:ea typeface="+mj-ea"/>
                                <a:cs typeface="+mj-cs"/>
                              </a:rPr>
                              <m:t>1</m:t>
                            </m:r>
                          </m:sub>
                        </m:sSub>
                        <m:r>
                          <a:rPr lang="fr-FR" sz="2600">
                            <a:latin typeface="Cambria Math" panose="02040503050406030204" pitchFamily="18" charset="0"/>
                            <a:ea typeface="+mj-ea"/>
                            <a:cs typeface="+mj-cs"/>
                          </a:rPr>
                          <m:t> (</m:t>
                        </m:r>
                        <m:r>
                          <a:rPr lang="fr-FR" sz="2600">
                            <a:latin typeface="Cambria Math" panose="02040503050406030204" pitchFamily="18" charset="0"/>
                            <a:ea typeface="+mj-ea"/>
                            <a:cs typeface="+mj-cs"/>
                          </a:rPr>
                          <m:t>𝑃</m:t>
                        </m:r>
                        <m:r>
                          <a:rPr lang="fr-FR" sz="2600">
                            <a:latin typeface="Cambria Math" panose="02040503050406030204" pitchFamily="18" charset="0"/>
                            <a:ea typeface="+mj-ea"/>
                            <a:cs typeface="+mj-cs"/>
                          </a:rPr>
                          <m:t>)</m:t>
                        </m:r>
                      </m:e>
                    </m:acc>
                    <m:r>
                      <a:rPr lang="fr-FR" sz="2600">
                        <a:latin typeface="Cambria Math" panose="02040503050406030204" pitchFamily="18" charset="0"/>
                        <a:ea typeface="+mj-ea"/>
                        <a:cs typeface="+mj-cs"/>
                      </a:rPr>
                      <m:t>+</m:t>
                    </m:r>
                    <m:acc>
                      <m:accPr>
                        <m:chr m:val="⃗"/>
                        <m:ctrlPr>
                          <a:rPr lang="fr-FR" sz="2600" i="1">
                            <a:latin typeface="Cambria Math" panose="02040503050406030204" pitchFamily="18" charset="0"/>
                            <a:ea typeface="+mj-ea"/>
                            <a:cs typeface="+mj-cs"/>
                          </a:rPr>
                        </m:ctrlPr>
                      </m:accPr>
                      <m:e>
                        <m:sSub>
                          <m:sSubPr>
                            <m:ctrlPr>
                              <a:rPr lang="fr-FR" sz="2600" i="1">
                                <a:latin typeface="Cambria Math" panose="02040503050406030204" pitchFamily="18" charset="0"/>
                                <a:ea typeface="+mj-ea"/>
                                <a:cs typeface="+mj-cs"/>
                              </a:rPr>
                            </m:ctrlPr>
                          </m:sSubPr>
                          <m:e>
                            <m:r>
                              <a:rPr lang="fr-FR" sz="2600">
                                <a:latin typeface="Cambria Math" panose="02040503050406030204" pitchFamily="18" charset="0"/>
                                <a:ea typeface="+mj-ea"/>
                                <a:cs typeface="+mj-cs"/>
                              </a:rPr>
                              <m:t>𝑀</m:t>
                            </m:r>
                          </m:e>
                          <m:sub>
                            <m:r>
                              <a:rPr lang="fr-FR" sz="2600">
                                <a:latin typeface="Cambria Math" panose="02040503050406030204" pitchFamily="18" charset="0"/>
                                <a:ea typeface="+mj-ea"/>
                                <a:cs typeface="+mj-cs"/>
                              </a:rPr>
                              <m:t>2</m:t>
                            </m:r>
                          </m:sub>
                        </m:sSub>
                        <m:r>
                          <a:rPr lang="fr-FR" sz="2600">
                            <a:latin typeface="Cambria Math" panose="02040503050406030204" pitchFamily="18" charset="0"/>
                            <a:ea typeface="+mj-ea"/>
                            <a:cs typeface="+mj-cs"/>
                          </a:rPr>
                          <m:t> (</m:t>
                        </m:r>
                        <m:r>
                          <a:rPr lang="fr-FR" sz="2600">
                            <a:latin typeface="Cambria Math" panose="02040503050406030204" pitchFamily="18" charset="0"/>
                            <a:ea typeface="+mj-ea"/>
                            <a:cs typeface="+mj-cs"/>
                          </a:rPr>
                          <m:t>𝑃</m:t>
                        </m:r>
                        <m:r>
                          <a:rPr lang="fr-FR" sz="2600">
                            <a:latin typeface="Cambria Math" panose="02040503050406030204" pitchFamily="18" charset="0"/>
                            <a:ea typeface="+mj-ea"/>
                            <a:cs typeface="+mj-cs"/>
                          </a:rPr>
                          <m:t>)</m:t>
                        </m:r>
                      </m:e>
                    </m:acc>
                    <m:r>
                      <a:rPr lang="fr-FR" sz="2600">
                        <a:latin typeface="Cambria Math" panose="02040503050406030204" pitchFamily="18" charset="0"/>
                        <a:ea typeface="+mj-ea"/>
                        <a:cs typeface="+mj-cs"/>
                      </a:rPr>
                      <m:t>=</m:t>
                    </m:r>
                    <m:r>
                      <a:rPr lang="fr-FR" sz="2600">
                        <a:latin typeface="Cambria Math" panose="02040503050406030204" pitchFamily="18" charset="0"/>
                        <a:ea typeface="+mj-ea"/>
                        <a:cs typeface="+mj-cs"/>
                      </a:rPr>
                      <m:t>𝑀</m:t>
                    </m:r>
                    <m:r>
                      <a:rPr lang="fr-FR" sz="2600">
                        <a:latin typeface="Cambria Math" panose="02040503050406030204" pitchFamily="18" charset="0"/>
                        <a:ea typeface="+mj-ea"/>
                        <a:cs typeface="+mj-cs"/>
                      </a:rPr>
                      <m:t> (</m:t>
                    </m:r>
                    <m:r>
                      <a:rPr lang="fr-FR" sz="2600">
                        <a:latin typeface="Cambria Math" panose="02040503050406030204" pitchFamily="18" charset="0"/>
                        <a:ea typeface="+mj-ea"/>
                        <a:cs typeface="+mj-cs"/>
                      </a:rPr>
                      <m:t>𝑃</m:t>
                    </m:r>
                    <m:r>
                      <a:rPr lang="fr-FR" sz="2600">
                        <a:latin typeface="Cambria Math" panose="02040503050406030204" pitchFamily="18" charset="0"/>
                        <a:ea typeface="+mj-ea"/>
                        <a:cs typeface="+mj-cs"/>
                      </a:rPr>
                      <m:t>)</m:t>
                    </m:r>
                  </m:oMath>
                </a14:m>
                <a:r>
                  <a:rPr lang="fr-FR" sz="2600" dirty="0">
                    <a:latin typeface="+mj-lt"/>
                    <a:ea typeface="+mj-ea"/>
                    <a:cs typeface="+mj-cs"/>
                  </a:rPr>
                  <a:t>.</a:t>
                </a:r>
              </a:p>
              <a:p>
                <a:pPr marL="0" indent="0">
                  <a:buNone/>
                </a:pPr>
                <a14:m>
                  <m:oMath xmlns:m="http://schemas.openxmlformats.org/officeDocument/2006/math">
                    <m:acc>
                      <m:accPr>
                        <m:chr m:val="⃗"/>
                        <m:ctrlPr>
                          <a:rPr lang="fr-FR" sz="2600" i="1">
                            <a:latin typeface="Cambria Math" panose="02040503050406030204" pitchFamily="18" charset="0"/>
                            <a:ea typeface="+mj-ea"/>
                            <a:cs typeface="+mj-cs"/>
                          </a:rPr>
                        </m:ctrlPr>
                      </m:accPr>
                      <m:e>
                        <m:r>
                          <a:rPr lang="fr-FR" sz="2600">
                            <a:latin typeface="Cambria Math" panose="02040503050406030204" pitchFamily="18" charset="0"/>
                            <a:ea typeface="+mj-ea"/>
                            <a:cs typeface="+mj-cs"/>
                          </a:rPr>
                          <m:t>𝑅</m:t>
                        </m:r>
                      </m:e>
                    </m:acc>
                  </m:oMath>
                </a14:m>
                <a:r>
                  <a:rPr lang="fr-FR" sz="2600" dirty="0">
                    <a:latin typeface="+mj-lt"/>
                    <a:ea typeface="+mj-ea"/>
                    <a:cs typeface="+mj-cs"/>
                  </a:rPr>
                  <a:t> et </a:t>
                </a:r>
                <a14:m>
                  <m:oMath xmlns:m="http://schemas.openxmlformats.org/officeDocument/2006/math">
                    <m:acc>
                      <m:accPr>
                        <m:chr m:val="⃗"/>
                        <m:ctrlPr>
                          <a:rPr lang="fr-FR" sz="2600" i="1">
                            <a:latin typeface="Cambria Math" panose="02040503050406030204" pitchFamily="18" charset="0"/>
                            <a:ea typeface="+mj-ea"/>
                            <a:cs typeface="+mj-cs"/>
                          </a:rPr>
                        </m:ctrlPr>
                      </m:accPr>
                      <m:e>
                        <m:r>
                          <a:rPr lang="fr-FR" sz="2600">
                            <a:latin typeface="Cambria Math" panose="02040503050406030204" pitchFamily="18" charset="0"/>
                            <a:ea typeface="+mj-ea"/>
                            <a:cs typeface="+mj-cs"/>
                          </a:rPr>
                          <m:t>𝑀</m:t>
                        </m:r>
                        <m:r>
                          <a:rPr lang="fr-FR" sz="2600">
                            <a:latin typeface="Cambria Math" panose="02040503050406030204" pitchFamily="18" charset="0"/>
                            <a:ea typeface="+mj-ea"/>
                            <a:cs typeface="+mj-cs"/>
                          </a:rPr>
                          <m:t>(</m:t>
                        </m:r>
                        <m:r>
                          <a:rPr lang="fr-FR" sz="2600">
                            <a:latin typeface="Cambria Math" panose="02040503050406030204" pitchFamily="18" charset="0"/>
                            <a:ea typeface="+mj-ea"/>
                            <a:cs typeface="+mj-cs"/>
                          </a:rPr>
                          <m:t>𝑃</m:t>
                        </m:r>
                        <m:r>
                          <a:rPr lang="fr-FR" sz="2600">
                            <a:latin typeface="Cambria Math" panose="02040503050406030204" pitchFamily="18" charset="0"/>
                            <a:ea typeface="+mj-ea"/>
                            <a:cs typeface="+mj-cs"/>
                          </a:rPr>
                          <m:t>)</m:t>
                        </m:r>
                        <m:r>
                          <m:rPr>
                            <m:nor/>
                          </m:rPr>
                          <a:rPr lang="fr-FR" sz="2600" dirty="0">
                            <a:latin typeface="+mj-lt"/>
                            <a:ea typeface="+mj-ea"/>
                            <a:cs typeface="+mj-cs"/>
                          </a:rPr>
                          <m:t> </m:t>
                        </m:r>
                      </m:e>
                    </m:acc>
                    <m:r>
                      <a:rPr lang="fr-FR" sz="2600">
                        <a:latin typeface="Cambria Math" panose="02040503050406030204" pitchFamily="18" charset="0"/>
                        <a:ea typeface="+mj-ea"/>
                        <a:cs typeface="+mj-cs"/>
                      </a:rPr>
                      <m:t> </m:t>
                    </m:r>
                  </m:oMath>
                </a14:m>
                <a:r>
                  <a:rPr lang="fr-FR" sz="2600" dirty="0">
                    <a:latin typeface="+mj-lt"/>
                    <a:ea typeface="+mj-ea"/>
                    <a:cs typeface="+mj-cs"/>
                  </a:rPr>
                  <a:t>sont-ils la résultante et le moment d’un torseur ?</a:t>
                </a:r>
              </a:p>
              <a:p>
                <a:pPr marL="0" indent="0">
                  <a:buNone/>
                </a:pPr>
                <a:r>
                  <a:rPr lang="fr-FR" sz="2600" dirty="0">
                    <a:latin typeface="+mj-lt"/>
                    <a:ea typeface="+mj-ea"/>
                    <a:cs typeface="+mj-cs"/>
                  </a:rPr>
                  <a:t>Soit Q un autre point quelconque, exprimons les champs de moments :</a:t>
                </a:r>
              </a:p>
              <a:p>
                <a:pPr marL="0" indent="0">
                  <a:buNone/>
                </a:pPr>
                <a14:m>
                  <m:oMathPara xmlns:m="http://schemas.openxmlformats.org/officeDocument/2006/math">
                    <m:oMathParaPr>
                      <m:jc m:val="left"/>
                    </m:oMathParaPr>
                    <m:oMath xmlns:m="http://schemas.openxmlformats.org/officeDocument/2006/math">
                      <m:acc>
                        <m:accPr>
                          <m:chr m:val="⃗"/>
                          <m:ctrlPr>
                            <a:rPr lang="fr-FR" sz="2600" i="1">
                              <a:latin typeface="Cambria Math" panose="02040503050406030204" pitchFamily="18" charset="0"/>
                              <a:ea typeface="+mj-ea"/>
                              <a:cs typeface="+mj-cs"/>
                            </a:rPr>
                          </m:ctrlPr>
                        </m:accPr>
                        <m:e>
                          <m:sSub>
                            <m:sSubPr>
                              <m:ctrlPr>
                                <a:rPr lang="fr-FR" sz="2600" i="1">
                                  <a:latin typeface="Cambria Math" panose="02040503050406030204" pitchFamily="18" charset="0"/>
                                  <a:ea typeface="+mj-ea"/>
                                  <a:cs typeface="+mj-cs"/>
                                </a:rPr>
                              </m:ctrlPr>
                            </m:sSubPr>
                            <m:e>
                              <m:r>
                                <a:rPr lang="fr-FR" sz="2600">
                                  <a:latin typeface="Cambria Math" panose="02040503050406030204" pitchFamily="18" charset="0"/>
                                  <a:ea typeface="+mj-ea"/>
                                  <a:cs typeface="+mj-cs"/>
                                </a:rPr>
                                <m:t>𝑀</m:t>
                              </m:r>
                            </m:e>
                            <m:sub>
                              <m:r>
                                <a:rPr lang="fr-FR" sz="2600">
                                  <a:latin typeface="Cambria Math" panose="02040503050406030204" pitchFamily="18" charset="0"/>
                                  <a:ea typeface="+mj-ea"/>
                                  <a:cs typeface="+mj-cs"/>
                                </a:rPr>
                                <m:t>1</m:t>
                              </m:r>
                            </m:sub>
                          </m:sSub>
                          <m:r>
                            <a:rPr lang="fr-FR" sz="2600">
                              <a:latin typeface="Cambria Math" panose="02040503050406030204" pitchFamily="18" charset="0"/>
                              <a:ea typeface="+mj-ea"/>
                              <a:cs typeface="+mj-cs"/>
                            </a:rPr>
                            <m:t> (</m:t>
                          </m:r>
                          <m:r>
                            <a:rPr lang="fr-FR" sz="2600">
                              <a:latin typeface="Cambria Math" panose="02040503050406030204" pitchFamily="18" charset="0"/>
                              <a:ea typeface="+mj-ea"/>
                              <a:cs typeface="+mj-cs"/>
                            </a:rPr>
                            <m:t>𝑃</m:t>
                          </m:r>
                          <m:r>
                            <a:rPr lang="fr-FR" sz="2600">
                              <a:latin typeface="Cambria Math" panose="02040503050406030204" pitchFamily="18" charset="0"/>
                              <a:ea typeface="+mj-ea"/>
                              <a:cs typeface="+mj-cs"/>
                            </a:rPr>
                            <m:t>)</m:t>
                          </m:r>
                        </m:e>
                      </m:acc>
                      <m:r>
                        <a:rPr lang="fr-FR" sz="2600">
                          <a:latin typeface="Cambria Math" panose="02040503050406030204" pitchFamily="18" charset="0"/>
                          <a:ea typeface="+mj-ea"/>
                          <a:cs typeface="+mj-cs"/>
                        </a:rPr>
                        <m:t>+</m:t>
                      </m:r>
                      <m:acc>
                        <m:accPr>
                          <m:chr m:val="⃗"/>
                          <m:ctrlPr>
                            <a:rPr lang="fr-FR" sz="2600" i="1">
                              <a:latin typeface="Cambria Math" panose="02040503050406030204" pitchFamily="18" charset="0"/>
                              <a:ea typeface="+mj-ea"/>
                              <a:cs typeface="+mj-cs"/>
                            </a:rPr>
                          </m:ctrlPr>
                        </m:accPr>
                        <m:e>
                          <m:sSub>
                            <m:sSubPr>
                              <m:ctrlPr>
                                <a:rPr lang="fr-FR" sz="2600" i="1">
                                  <a:latin typeface="Cambria Math" panose="02040503050406030204" pitchFamily="18" charset="0"/>
                                  <a:ea typeface="+mj-ea"/>
                                  <a:cs typeface="+mj-cs"/>
                                </a:rPr>
                              </m:ctrlPr>
                            </m:sSubPr>
                            <m:e>
                              <m:r>
                                <a:rPr lang="fr-FR" sz="2600">
                                  <a:latin typeface="Cambria Math" panose="02040503050406030204" pitchFamily="18" charset="0"/>
                                  <a:ea typeface="+mj-ea"/>
                                  <a:cs typeface="+mj-cs"/>
                                </a:rPr>
                                <m:t>𝑀</m:t>
                              </m:r>
                            </m:e>
                            <m:sub>
                              <m:r>
                                <a:rPr lang="fr-FR" sz="2600">
                                  <a:latin typeface="Cambria Math" panose="02040503050406030204" pitchFamily="18" charset="0"/>
                                  <a:ea typeface="+mj-ea"/>
                                  <a:cs typeface="+mj-cs"/>
                                </a:rPr>
                                <m:t>2</m:t>
                              </m:r>
                            </m:sub>
                          </m:sSub>
                          <m:r>
                            <a:rPr lang="fr-FR" sz="2600">
                              <a:latin typeface="Cambria Math" panose="02040503050406030204" pitchFamily="18" charset="0"/>
                              <a:ea typeface="+mj-ea"/>
                              <a:cs typeface="+mj-cs"/>
                            </a:rPr>
                            <m:t> (</m:t>
                          </m:r>
                          <m:r>
                            <a:rPr lang="fr-FR" sz="2600">
                              <a:latin typeface="Cambria Math" panose="02040503050406030204" pitchFamily="18" charset="0"/>
                              <a:ea typeface="+mj-ea"/>
                              <a:cs typeface="+mj-cs"/>
                            </a:rPr>
                            <m:t>𝑃</m:t>
                          </m:r>
                          <m:r>
                            <a:rPr lang="fr-FR" sz="2600">
                              <a:latin typeface="Cambria Math" panose="02040503050406030204" pitchFamily="18" charset="0"/>
                              <a:ea typeface="+mj-ea"/>
                              <a:cs typeface="+mj-cs"/>
                            </a:rPr>
                            <m:t>)</m:t>
                          </m:r>
                        </m:e>
                      </m:acc>
                      <m:r>
                        <a:rPr lang="fr-FR" sz="2600">
                          <a:latin typeface="Cambria Math" panose="02040503050406030204" pitchFamily="18" charset="0"/>
                          <a:ea typeface="+mj-ea"/>
                          <a:cs typeface="+mj-cs"/>
                        </a:rPr>
                        <m:t>=</m:t>
                      </m:r>
                      <m:acc>
                        <m:accPr>
                          <m:chr m:val="⃗"/>
                          <m:ctrlPr>
                            <a:rPr lang="fr-FR" sz="2600" i="1">
                              <a:latin typeface="Cambria Math" panose="02040503050406030204" pitchFamily="18" charset="0"/>
                              <a:ea typeface="+mj-ea"/>
                              <a:cs typeface="+mj-cs"/>
                            </a:rPr>
                          </m:ctrlPr>
                        </m:accPr>
                        <m:e>
                          <m:sSub>
                            <m:sSubPr>
                              <m:ctrlPr>
                                <a:rPr lang="fr-FR" sz="2600" i="1">
                                  <a:latin typeface="Cambria Math" panose="02040503050406030204" pitchFamily="18" charset="0"/>
                                  <a:ea typeface="+mj-ea"/>
                                  <a:cs typeface="+mj-cs"/>
                                </a:rPr>
                              </m:ctrlPr>
                            </m:sSubPr>
                            <m:e>
                              <m:r>
                                <a:rPr lang="fr-FR" sz="2600">
                                  <a:latin typeface="Cambria Math" panose="02040503050406030204" pitchFamily="18" charset="0"/>
                                  <a:ea typeface="+mj-ea"/>
                                  <a:cs typeface="+mj-cs"/>
                                </a:rPr>
                                <m:t>𝑀</m:t>
                              </m:r>
                            </m:e>
                            <m:sub>
                              <m:r>
                                <a:rPr lang="fr-FR" sz="2600">
                                  <a:latin typeface="Cambria Math" panose="02040503050406030204" pitchFamily="18" charset="0"/>
                                  <a:ea typeface="+mj-ea"/>
                                  <a:cs typeface="+mj-cs"/>
                                </a:rPr>
                                <m:t>1</m:t>
                              </m:r>
                            </m:sub>
                          </m:sSub>
                          <m:r>
                            <a:rPr lang="fr-FR" sz="2600">
                              <a:latin typeface="Cambria Math" panose="02040503050406030204" pitchFamily="18" charset="0"/>
                              <a:ea typeface="+mj-ea"/>
                              <a:cs typeface="+mj-cs"/>
                            </a:rPr>
                            <m:t> (</m:t>
                          </m:r>
                          <m:r>
                            <a:rPr lang="fr-FR" sz="2600">
                              <a:latin typeface="Cambria Math" panose="02040503050406030204" pitchFamily="18" charset="0"/>
                              <a:ea typeface="+mj-ea"/>
                              <a:cs typeface="+mj-cs"/>
                            </a:rPr>
                            <m:t>𝑄</m:t>
                          </m:r>
                          <m:r>
                            <a:rPr lang="fr-FR" sz="2600">
                              <a:latin typeface="Cambria Math" panose="02040503050406030204" pitchFamily="18" charset="0"/>
                              <a:ea typeface="+mj-ea"/>
                              <a:cs typeface="+mj-cs"/>
                            </a:rPr>
                            <m:t>)</m:t>
                          </m:r>
                        </m:e>
                      </m:acc>
                      <m:r>
                        <a:rPr lang="fr-FR" sz="2600">
                          <a:latin typeface="Cambria Math" panose="02040503050406030204" pitchFamily="18" charset="0"/>
                          <a:ea typeface="+mj-ea"/>
                          <a:cs typeface="+mj-cs"/>
                        </a:rPr>
                        <m:t>+</m:t>
                      </m:r>
                      <m:acc>
                        <m:accPr>
                          <m:chr m:val="⃗"/>
                          <m:ctrlPr>
                            <a:rPr lang="fr-FR" sz="2600" i="1">
                              <a:latin typeface="Cambria Math" panose="02040503050406030204" pitchFamily="18" charset="0"/>
                              <a:ea typeface="+mj-ea"/>
                              <a:cs typeface="+mj-cs"/>
                            </a:rPr>
                          </m:ctrlPr>
                        </m:accPr>
                        <m:e>
                          <m:sSub>
                            <m:sSubPr>
                              <m:ctrlPr>
                                <a:rPr lang="fr-FR" sz="2600" i="1">
                                  <a:latin typeface="Cambria Math" panose="02040503050406030204" pitchFamily="18" charset="0"/>
                                  <a:ea typeface="+mj-ea"/>
                                  <a:cs typeface="+mj-cs"/>
                                </a:rPr>
                              </m:ctrlPr>
                            </m:sSubPr>
                            <m:e>
                              <m:r>
                                <a:rPr lang="fr-FR" sz="2600">
                                  <a:latin typeface="Cambria Math" panose="02040503050406030204" pitchFamily="18" charset="0"/>
                                  <a:ea typeface="+mj-ea"/>
                                  <a:cs typeface="+mj-cs"/>
                                </a:rPr>
                                <m:t>𝑅</m:t>
                              </m:r>
                            </m:e>
                            <m:sub>
                              <m:r>
                                <a:rPr lang="fr-FR" sz="2600">
                                  <a:latin typeface="Cambria Math" panose="02040503050406030204" pitchFamily="18" charset="0"/>
                                  <a:ea typeface="+mj-ea"/>
                                  <a:cs typeface="+mj-cs"/>
                                </a:rPr>
                                <m:t>1</m:t>
                              </m:r>
                            </m:sub>
                          </m:sSub>
                        </m:e>
                      </m:acc>
                      <m:r>
                        <a:rPr lang="fr-FR" sz="2600">
                          <a:latin typeface="Cambria Math" panose="02040503050406030204" pitchFamily="18" charset="0"/>
                          <a:ea typeface="+mj-ea"/>
                          <a:cs typeface="+mj-cs"/>
                        </a:rPr>
                        <m:t>∧</m:t>
                      </m:r>
                      <m:acc>
                        <m:accPr>
                          <m:chr m:val="⃗"/>
                          <m:ctrlPr>
                            <a:rPr lang="fr-FR" sz="2600" i="1">
                              <a:latin typeface="Cambria Math" panose="02040503050406030204" pitchFamily="18" charset="0"/>
                              <a:ea typeface="+mj-ea"/>
                              <a:cs typeface="+mj-cs"/>
                            </a:rPr>
                          </m:ctrlPr>
                        </m:accPr>
                        <m:e>
                          <m:r>
                            <a:rPr lang="fr-FR" sz="2600">
                              <a:latin typeface="Cambria Math" panose="02040503050406030204" pitchFamily="18" charset="0"/>
                              <a:ea typeface="+mj-ea"/>
                              <a:cs typeface="+mj-cs"/>
                            </a:rPr>
                            <m:t>𝑄𝑃</m:t>
                          </m:r>
                        </m:e>
                      </m:acc>
                      <m:r>
                        <a:rPr lang="fr-FR" sz="2600">
                          <a:latin typeface="Cambria Math" panose="02040503050406030204" pitchFamily="18" charset="0"/>
                          <a:ea typeface="+mj-ea"/>
                          <a:cs typeface="+mj-cs"/>
                        </a:rPr>
                        <m:t>+</m:t>
                      </m:r>
                      <m:acc>
                        <m:accPr>
                          <m:chr m:val="⃗"/>
                          <m:ctrlPr>
                            <a:rPr lang="fr-FR" sz="2600" i="1">
                              <a:latin typeface="Cambria Math" panose="02040503050406030204" pitchFamily="18" charset="0"/>
                              <a:ea typeface="+mj-ea"/>
                              <a:cs typeface="+mj-cs"/>
                            </a:rPr>
                          </m:ctrlPr>
                        </m:accPr>
                        <m:e>
                          <m:sSub>
                            <m:sSubPr>
                              <m:ctrlPr>
                                <a:rPr lang="fr-FR" sz="2600" i="1">
                                  <a:latin typeface="Cambria Math" panose="02040503050406030204" pitchFamily="18" charset="0"/>
                                  <a:ea typeface="+mj-ea"/>
                                  <a:cs typeface="+mj-cs"/>
                                </a:rPr>
                              </m:ctrlPr>
                            </m:sSubPr>
                            <m:e>
                              <m:r>
                                <a:rPr lang="fr-FR" sz="2600">
                                  <a:latin typeface="Cambria Math" panose="02040503050406030204" pitchFamily="18" charset="0"/>
                                  <a:ea typeface="+mj-ea"/>
                                  <a:cs typeface="+mj-cs"/>
                                </a:rPr>
                                <m:t>𝑀</m:t>
                              </m:r>
                            </m:e>
                            <m:sub>
                              <m:r>
                                <a:rPr lang="fr-FR" sz="2600">
                                  <a:latin typeface="Cambria Math" panose="02040503050406030204" pitchFamily="18" charset="0"/>
                                  <a:ea typeface="+mj-ea"/>
                                  <a:cs typeface="+mj-cs"/>
                                </a:rPr>
                                <m:t>2</m:t>
                              </m:r>
                            </m:sub>
                          </m:sSub>
                          <m:r>
                            <a:rPr lang="fr-FR" sz="2600">
                              <a:latin typeface="Cambria Math" panose="02040503050406030204" pitchFamily="18" charset="0"/>
                              <a:ea typeface="+mj-ea"/>
                              <a:cs typeface="+mj-cs"/>
                            </a:rPr>
                            <m:t> (</m:t>
                          </m:r>
                          <m:r>
                            <a:rPr lang="fr-FR" sz="2600">
                              <a:latin typeface="Cambria Math" panose="02040503050406030204" pitchFamily="18" charset="0"/>
                              <a:ea typeface="+mj-ea"/>
                              <a:cs typeface="+mj-cs"/>
                            </a:rPr>
                            <m:t>𝑄</m:t>
                          </m:r>
                          <m:r>
                            <a:rPr lang="fr-FR" sz="2600">
                              <a:latin typeface="Cambria Math" panose="02040503050406030204" pitchFamily="18" charset="0"/>
                              <a:ea typeface="+mj-ea"/>
                              <a:cs typeface="+mj-cs"/>
                            </a:rPr>
                            <m:t>)</m:t>
                          </m:r>
                        </m:e>
                      </m:acc>
                      <m:r>
                        <a:rPr lang="fr-FR" sz="2600">
                          <a:latin typeface="Cambria Math" panose="02040503050406030204" pitchFamily="18" charset="0"/>
                          <a:ea typeface="+mj-ea"/>
                          <a:cs typeface="+mj-cs"/>
                        </a:rPr>
                        <m:t>+</m:t>
                      </m:r>
                      <m:acc>
                        <m:accPr>
                          <m:chr m:val="⃗"/>
                          <m:ctrlPr>
                            <a:rPr lang="fr-FR" sz="2600" i="1">
                              <a:latin typeface="Cambria Math" panose="02040503050406030204" pitchFamily="18" charset="0"/>
                              <a:ea typeface="+mj-ea"/>
                              <a:cs typeface="+mj-cs"/>
                            </a:rPr>
                          </m:ctrlPr>
                        </m:accPr>
                        <m:e>
                          <m:sSub>
                            <m:sSubPr>
                              <m:ctrlPr>
                                <a:rPr lang="fr-FR" sz="2600" i="1">
                                  <a:latin typeface="Cambria Math" panose="02040503050406030204" pitchFamily="18" charset="0"/>
                                  <a:ea typeface="+mj-ea"/>
                                  <a:cs typeface="+mj-cs"/>
                                </a:rPr>
                              </m:ctrlPr>
                            </m:sSubPr>
                            <m:e>
                              <m:r>
                                <a:rPr lang="fr-FR" sz="2600">
                                  <a:latin typeface="Cambria Math" panose="02040503050406030204" pitchFamily="18" charset="0"/>
                                  <a:ea typeface="+mj-ea"/>
                                  <a:cs typeface="+mj-cs"/>
                                </a:rPr>
                                <m:t>𝑅</m:t>
                              </m:r>
                            </m:e>
                            <m:sub>
                              <m:r>
                                <a:rPr lang="fr-FR" sz="2600">
                                  <a:latin typeface="Cambria Math" panose="02040503050406030204" pitchFamily="18" charset="0"/>
                                  <a:ea typeface="+mj-ea"/>
                                  <a:cs typeface="+mj-cs"/>
                                </a:rPr>
                                <m:t>2</m:t>
                              </m:r>
                            </m:sub>
                          </m:sSub>
                        </m:e>
                      </m:acc>
                      <m:r>
                        <a:rPr lang="fr-FR" sz="2600">
                          <a:latin typeface="Cambria Math" panose="02040503050406030204" pitchFamily="18" charset="0"/>
                          <a:ea typeface="+mj-ea"/>
                          <a:cs typeface="+mj-cs"/>
                        </a:rPr>
                        <m:t>∧</m:t>
                      </m:r>
                      <m:acc>
                        <m:accPr>
                          <m:chr m:val="⃗"/>
                          <m:ctrlPr>
                            <a:rPr lang="fr-FR" sz="2600" i="1">
                              <a:latin typeface="Cambria Math" panose="02040503050406030204" pitchFamily="18" charset="0"/>
                              <a:ea typeface="+mj-ea"/>
                              <a:cs typeface="+mj-cs"/>
                            </a:rPr>
                          </m:ctrlPr>
                        </m:accPr>
                        <m:e>
                          <m:r>
                            <a:rPr lang="fr-FR" sz="2600">
                              <a:latin typeface="Cambria Math" panose="02040503050406030204" pitchFamily="18" charset="0"/>
                              <a:ea typeface="+mj-ea"/>
                              <a:cs typeface="+mj-cs"/>
                            </a:rPr>
                            <m:t>𝑄𝑃</m:t>
                          </m:r>
                        </m:e>
                      </m:acc>
                    </m:oMath>
                  </m:oMathPara>
                </a14:m>
                <a:endParaRPr lang="fr-FR" sz="2600" dirty="0">
                  <a:latin typeface="+mj-lt"/>
                  <a:ea typeface="+mj-ea"/>
                  <a:cs typeface="+mj-cs"/>
                </a:endParaRPr>
              </a:p>
              <a:p>
                <a:pPr marL="0" indent="0">
                  <a:buNone/>
                </a:pPr>
                <a14:m>
                  <m:oMathPara xmlns:m="http://schemas.openxmlformats.org/officeDocument/2006/math">
                    <m:oMathParaPr>
                      <m:jc m:val="left"/>
                    </m:oMathParaPr>
                    <m:oMath xmlns:m="http://schemas.openxmlformats.org/officeDocument/2006/math">
                      <m:acc>
                        <m:accPr>
                          <m:chr m:val="⃗"/>
                          <m:ctrlPr>
                            <a:rPr lang="fr-FR" sz="2600" i="1">
                              <a:latin typeface="Cambria Math" panose="02040503050406030204" pitchFamily="18" charset="0"/>
                              <a:ea typeface="+mj-ea"/>
                              <a:cs typeface="+mj-cs"/>
                            </a:rPr>
                          </m:ctrlPr>
                        </m:accPr>
                        <m:e>
                          <m:sSub>
                            <m:sSubPr>
                              <m:ctrlPr>
                                <a:rPr lang="fr-FR" sz="2600" i="1">
                                  <a:latin typeface="Cambria Math" panose="02040503050406030204" pitchFamily="18" charset="0"/>
                                  <a:ea typeface="+mj-ea"/>
                                  <a:cs typeface="+mj-cs"/>
                                </a:rPr>
                              </m:ctrlPr>
                            </m:sSubPr>
                            <m:e>
                              <m:r>
                                <a:rPr lang="fr-FR" sz="2600">
                                  <a:latin typeface="Cambria Math" panose="02040503050406030204" pitchFamily="18" charset="0"/>
                                  <a:ea typeface="+mj-ea"/>
                                  <a:cs typeface="+mj-cs"/>
                                </a:rPr>
                                <m:t>𝑀</m:t>
                              </m:r>
                            </m:e>
                            <m:sub>
                              <m:r>
                                <a:rPr lang="fr-FR" sz="2600">
                                  <a:latin typeface="Cambria Math" panose="02040503050406030204" pitchFamily="18" charset="0"/>
                                  <a:ea typeface="+mj-ea"/>
                                  <a:cs typeface="+mj-cs"/>
                                </a:rPr>
                                <m:t>1</m:t>
                              </m:r>
                            </m:sub>
                          </m:sSub>
                          <m:r>
                            <a:rPr lang="fr-FR" sz="2600">
                              <a:latin typeface="Cambria Math" panose="02040503050406030204" pitchFamily="18" charset="0"/>
                              <a:ea typeface="+mj-ea"/>
                              <a:cs typeface="+mj-cs"/>
                            </a:rPr>
                            <m:t> (</m:t>
                          </m:r>
                          <m:r>
                            <a:rPr lang="fr-FR" sz="2600">
                              <a:latin typeface="Cambria Math" panose="02040503050406030204" pitchFamily="18" charset="0"/>
                              <a:ea typeface="+mj-ea"/>
                              <a:cs typeface="+mj-cs"/>
                            </a:rPr>
                            <m:t>𝑃</m:t>
                          </m:r>
                          <m:r>
                            <a:rPr lang="fr-FR" sz="2600">
                              <a:latin typeface="Cambria Math" panose="02040503050406030204" pitchFamily="18" charset="0"/>
                              <a:ea typeface="+mj-ea"/>
                              <a:cs typeface="+mj-cs"/>
                            </a:rPr>
                            <m:t>)</m:t>
                          </m:r>
                        </m:e>
                      </m:acc>
                      <m:r>
                        <a:rPr lang="fr-FR" sz="2600">
                          <a:latin typeface="Cambria Math" panose="02040503050406030204" pitchFamily="18" charset="0"/>
                          <a:ea typeface="+mj-ea"/>
                          <a:cs typeface="+mj-cs"/>
                        </a:rPr>
                        <m:t>+</m:t>
                      </m:r>
                      <m:acc>
                        <m:accPr>
                          <m:chr m:val="⃗"/>
                          <m:ctrlPr>
                            <a:rPr lang="fr-FR" sz="2600" i="1">
                              <a:latin typeface="Cambria Math" panose="02040503050406030204" pitchFamily="18" charset="0"/>
                              <a:ea typeface="+mj-ea"/>
                              <a:cs typeface="+mj-cs"/>
                            </a:rPr>
                          </m:ctrlPr>
                        </m:accPr>
                        <m:e>
                          <m:sSub>
                            <m:sSubPr>
                              <m:ctrlPr>
                                <a:rPr lang="fr-FR" sz="2600" i="1">
                                  <a:latin typeface="Cambria Math" panose="02040503050406030204" pitchFamily="18" charset="0"/>
                                  <a:ea typeface="+mj-ea"/>
                                  <a:cs typeface="+mj-cs"/>
                                </a:rPr>
                              </m:ctrlPr>
                            </m:sSubPr>
                            <m:e>
                              <m:r>
                                <a:rPr lang="fr-FR" sz="2600">
                                  <a:latin typeface="Cambria Math" panose="02040503050406030204" pitchFamily="18" charset="0"/>
                                  <a:ea typeface="+mj-ea"/>
                                  <a:cs typeface="+mj-cs"/>
                                </a:rPr>
                                <m:t>𝑀</m:t>
                              </m:r>
                            </m:e>
                            <m:sub>
                              <m:r>
                                <a:rPr lang="fr-FR" sz="2600">
                                  <a:latin typeface="Cambria Math" panose="02040503050406030204" pitchFamily="18" charset="0"/>
                                  <a:ea typeface="+mj-ea"/>
                                  <a:cs typeface="+mj-cs"/>
                                </a:rPr>
                                <m:t>2</m:t>
                              </m:r>
                            </m:sub>
                          </m:sSub>
                          <m:r>
                            <a:rPr lang="fr-FR" sz="2600">
                              <a:latin typeface="Cambria Math" panose="02040503050406030204" pitchFamily="18" charset="0"/>
                              <a:ea typeface="+mj-ea"/>
                              <a:cs typeface="+mj-cs"/>
                            </a:rPr>
                            <m:t> (</m:t>
                          </m:r>
                          <m:r>
                            <a:rPr lang="fr-FR" sz="2600">
                              <a:latin typeface="Cambria Math" panose="02040503050406030204" pitchFamily="18" charset="0"/>
                              <a:ea typeface="+mj-ea"/>
                              <a:cs typeface="+mj-cs"/>
                            </a:rPr>
                            <m:t>𝑃</m:t>
                          </m:r>
                          <m:r>
                            <a:rPr lang="fr-FR" sz="2600">
                              <a:latin typeface="Cambria Math" panose="02040503050406030204" pitchFamily="18" charset="0"/>
                              <a:ea typeface="+mj-ea"/>
                              <a:cs typeface="+mj-cs"/>
                            </a:rPr>
                            <m:t>)</m:t>
                          </m:r>
                        </m:e>
                      </m:acc>
                      <m:r>
                        <a:rPr lang="fr-FR" sz="2600">
                          <a:latin typeface="Cambria Math" panose="02040503050406030204" pitchFamily="18" charset="0"/>
                          <a:ea typeface="+mj-ea"/>
                          <a:cs typeface="+mj-cs"/>
                        </a:rPr>
                        <m:t>=</m:t>
                      </m:r>
                      <m:acc>
                        <m:accPr>
                          <m:chr m:val="⃗"/>
                          <m:ctrlPr>
                            <a:rPr lang="fr-FR" sz="2600" i="1">
                              <a:latin typeface="Cambria Math" panose="02040503050406030204" pitchFamily="18" charset="0"/>
                              <a:ea typeface="+mj-ea"/>
                              <a:cs typeface="+mj-cs"/>
                            </a:rPr>
                          </m:ctrlPr>
                        </m:accPr>
                        <m:e>
                          <m:sSub>
                            <m:sSubPr>
                              <m:ctrlPr>
                                <a:rPr lang="fr-FR" sz="2600" i="1">
                                  <a:latin typeface="Cambria Math" panose="02040503050406030204" pitchFamily="18" charset="0"/>
                                  <a:ea typeface="+mj-ea"/>
                                  <a:cs typeface="+mj-cs"/>
                                </a:rPr>
                              </m:ctrlPr>
                            </m:sSubPr>
                            <m:e>
                              <m:r>
                                <a:rPr lang="fr-FR" sz="2600">
                                  <a:latin typeface="Cambria Math" panose="02040503050406030204" pitchFamily="18" charset="0"/>
                                  <a:ea typeface="+mj-ea"/>
                                  <a:cs typeface="+mj-cs"/>
                                </a:rPr>
                                <m:t>𝑀</m:t>
                              </m:r>
                            </m:e>
                            <m:sub>
                              <m:r>
                                <a:rPr lang="fr-FR" sz="2600">
                                  <a:latin typeface="Cambria Math" panose="02040503050406030204" pitchFamily="18" charset="0"/>
                                  <a:ea typeface="+mj-ea"/>
                                  <a:cs typeface="+mj-cs"/>
                                </a:rPr>
                                <m:t>1</m:t>
                              </m:r>
                            </m:sub>
                          </m:sSub>
                          <m:r>
                            <a:rPr lang="fr-FR" sz="2600">
                              <a:latin typeface="Cambria Math" panose="02040503050406030204" pitchFamily="18" charset="0"/>
                              <a:ea typeface="+mj-ea"/>
                              <a:cs typeface="+mj-cs"/>
                            </a:rPr>
                            <m:t> (</m:t>
                          </m:r>
                          <m:r>
                            <a:rPr lang="fr-FR" sz="2600">
                              <a:latin typeface="Cambria Math" panose="02040503050406030204" pitchFamily="18" charset="0"/>
                              <a:ea typeface="+mj-ea"/>
                              <a:cs typeface="+mj-cs"/>
                            </a:rPr>
                            <m:t>𝑄</m:t>
                          </m:r>
                          <m:r>
                            <a:rPr lang="fr-FR" sz="2600">
                              <a:latin typeface="Cambria Math" panose="02040503050406030204" pitchFamily="18" charset="0"/>
                              <a:ea typeface="+mj-ea"/>
                              <a:cs typeface="+mj-cs"/>
                            </a:rPr>
                            <m:t>)</m:t>
                          </m:r>
                        </m:e>
                      </m:acc>
                      <m:r>
                        <a:rPr lang="fr-FR" sz="2600">
                          <a:latin typeface="Cambria Math" panose="02040503050406030204" pitchFamily="18" charset="0"/>
                          <a:ea typeface="+mj-ea"/>
                          <a:cs typeface="+mj-cs"/>
                        </a:rPr>
                        <m:t>+</m:t>
                      </m:r>
                      <m:acc>
                        <m:accPr>
                          <m:chr m:val="⃗"/>
                          <m:ctrlPr>
                            <a:rPr lang="fr-FR" sz="2600" i="1">
                              <a:latin typeface="Cambria Math" panose="02040503050406030204" pitchFamily="18" charset="0"/>
                              <a:ea typeface="+mj-ea"/>
                              <a:cs typeface="+mj-cs"/>
                            </a:rPr>
                          </m:ctrlPr>
                        </m:accPr>
                        <m:e>
                          <m:sSub>
                            <m:sSubPr>
                              <m:ctrlPr>
                                <a:rPr lang="fr-FR" sz="2600" i="1">
                                  <a:latin typeface="Cambria Math" panose="02040503050406030204" pitchFamily="18" charset="0"/>
                                  <a:ea typeface="+mj-ea"/>
                                  <a:cs typeface="+mj-cs"/>
                                </a:rPr>
                              </m:ctrlPr>
                            </m:sSubPr>
                            <m:e>
                              <m:r>
                                <a:rPr lang="fr-FR" sz="2600">
                                  <a:latin typeface="Cambria Math" panose="02040503050406030204" pitchFamily="18" charset="0"/>
                                  <a:ea typeface="+mj-ea"/>
                                  <a:cs typeface="+mj-cs"/>
                                </a:rPr>
                                <m:t>𝑀</m:t>
                              </m:r>
                            </m:e>
                            <m:sub>
                              <m:r>
                                <a:rPr lang="fr-FR" sz="2600">
                                  <a:latin typeface="Cambria Math" panose="02040503050406030204" pitchFamily="18" charset="0"/>
                                  <a:ea typeface="+mj-ea"/>
                                  <a:cs typeface="+mj-cs"/>
                                </a:rPr>
                                <m:t>2</m:t>
                              </m:r>
                            </m:sub>
                          </m:sSub>
                          <m:r>
                            <a:rPr lang="fr-FR" sz="2600">
                              <a:latin typeface="Cambria Math" panose="02040503050406030204" pitchFamily="18" charset="0"/>
                              <a:ea typeface="+mj-ea"/>
                              <a:cs typeface="+mj-cs"/>
                            </a:rPr>
                            <m:t> (</m:t>
                          </m:r>
                          <m:r>
                            <a:rPr lang="fr-FR" sz="2600">
                              <a:latin typeface="Cambria Math" panose="02040503050406030204" pitchFamily="18" charset="0"/>
                              <a:ea typeface="+mj-ea"/>
                              <a:cs typeface="+mj-cs"/>
                            </a:rPr>
                            <m:t>𝑄</m:t>
                          </m:r>
                          <m:r>
                            <a:rPr lang="fr-FR" sz="2600">
                              <a:latin typeface="Cambria Math" panose="02040503050406030204" pitchFamily="18" charset="0"/>
                              <a:ea typeface="+mj-ea"/>
                              <a:cs typeface="+mj-cs"/>
                            </a:rPr>
                            <m:t>)</m:t>
                          </m:r>
                        </m:e>
                      </m:acc>
                      <m:r>
                        <a:rPr lang="fr-FR" sz="2600">
                          <a:latin typeface="Cambria Math" panose="02040503050406030204" pitchFamily="18" charset="0"/>
                          <a:ea typeface="+mj-ea"/>
                          <a:cs typeface="+mj-cs"/>
                        </a:rPr>
                        <m:t>+</m:t>
                      </m:r>
                      <m:d>
                        <m:dPr>
                          <m:ctrlPr>
                            <a:rPr lang="fr-FR" sz="2600" i="1">
                              <a:latin typeface="Cambria Math" panose="02040503050406030204" pitchFamily="18" charset="0"/>
                              <a:ea typeface="+mj-ea"/>
                              <a:cs typeface="+mj-cs"/>
                            </a:rPr>
                          </m:ctrlPr>
                        </m:dPr>
                        <m:e>
                          <m:acc>
                            <m:accPr>
                              <m:chr m:val="⃗"/>
                              <m:ctrlPr>
                                <a:rPr lang="fr-FR" sz="2600" i="1">
                                  <a:latin typeface="Cambria Math" panose="02040503050406030204" pitchFamily="18" charset="0"/>
                                  <a:ea typeface="+mj-ea"/>
                                  <a:cs typeface="+mj-cs"/>
                                </a:rPr>
                              </m:ctrlPr>
                            </m:accPr>
                            <m:e>
                              <m:sSub>
                                <m:sSubPr>
                                  <m:ctrlPr>
                                    <a:rPr lang="fr-FR" sz="2600" i="1">
                                      <a:latin typeface="Cambria Math" panose="02040503050406030204" pitchFamily="18" charset="0"/>
                                      <a:ea typeface="+mj-ea"/>
                                      <a:cs typeface="+mj-cs"/>
                                    </a:rPr>
                                  </m:ctrlPr>
                                </m:sSubPr>
                                <m:e>
                                  <m:r>
                                    <a:rPr lang="fr-FR" sz="2600">
                                      <a:latin typeface="Cambria Math" panose="02040503050406030204" pitchFamily="18" charset="0"/>
                                      <a:ea typeface="+mj-ea"/>
                                      <a:cs typeface="+mj-cs"/>
                                    </a:rPr>
                                    <m:t>𝑅</m:t>
                                  </m:r>
                                </m:e>
                                <m:sub>
                                  <m:r>
                                    <a:rPr lang="fr-FR" sz="2600">
                                      <a:latin typeface="Cambria Math" panose="02040503050406030204" pitchFamily="18" charset="0"/>
                                      <a:ea typeface="+mj-ea"/>
                                      <a:cs typeface="+mj-cs"/>
                                    </a:rPr>
                                    <m:t>1</m:t>
                                  </m:r>
                                </m:sub>
                              </m:sSub>
                            </m:e>
                          </m:acc>
                          <m:r>
                            <a:rPr lang="fr-FR" sz="2600">
                              <a:latin typeface="Cambria Math" panose="02040503050406030204" pitchFamily="18" charset="0"/>
                              <a:ea typeface="+mj-ea"/>
                              <a:cs typeface="+mj-cs"/>
                            </a:rPr>
                            <m:t>+</m:t>
                          </m:r>
                          <m:acc>
                            <m:accPr>
                              <m:chr m:val="⃗"/>
                              <m:ctrlPr>
                                <a:rPr lang="fr-FR" sz="2600" i="1">
                                  <a:latin typeface="Cambria Math" panose="02040503050406030204" pitchFamily="18" charset="0"/>
                                  <a:ea typeface="+mj-ea"/>
                                  <a:cs typeface="+mj-cs"/>
                                </a:rPr>
                              </m:ctrlPr>
                            </m:accPr>
                            <m:e>
                              <m:sSub>
                                <m:sSubPr>
                                  <m:ctrlPr>
                                    <a:rPr lang="fr-FR" sz="2600" i="1">
                                      <a:latin typeface="Cambria Math" panose="02040503050406030204" pitchFamily="18" charset="0"/>
                                      <a:ea typeface="+mj-ea"/>
                                      <a:cs typeface="+mj-cs"/>
                                    </a:rPr>
                                  </m:ctrlPr>
                                </m:sSubPr>
                                <m:e>
                                  <m:r>
                                    <a:rPr lang="fr-FR" sz="2600">
                                      <a:latin typeface="Cambria Math" panose="02040503050406030204" pitchFamily="18" charset="0"/>
                                      <a:ea typeface="+mj-ea"/>
                                      <a:cs typeface="+mj-cs"/>
                                    </a:rPr>
                                    <m:t>𝑅</m:t>
                                  </m:r>
                                </m:e>
                                <m:sub>
                                  <m:r>
                                    <a:rPr lang="fr-FR" sz="2600">
                                      <a:latin typeface="Cambria Math" panose="02040503050406030204" pitchFamily="18" charset="0"/>
                                      <a:ea typeface="+mj-ea"/>
                                      <a:cs typeface="+mj-cs"/>
                                    </a:rPr>
                                    <m:t>2</m:t>
                                  </m:r>
                                </m:sub>
                              </m:sSub>
                            </m:e>
                          </m:acc>
                        </m:e>
                      </m:d>
                      <m:r>
                        <a:rPr lang="fr-FR" sz="2600">
                          <a:latin typeface="Cambria Math" panose="02040503050406030204" pitchFamily="18" charset="0"/>
                          <a:ea typeface="+mj-ea"/>
                          <a:cs typeface="+mj-cs"/>
                        </a:rPr>
                        <m:t>∧</m:t>
                      </m:r>
                      <m:acc>
                        <m:accPr>
                          <m:chr m:val="⃗"/>
                          <m:ctrlPr>
                            <a:rPr lang="fr-FR" sz="2600" i="1">
                              <a:latin typeface="Cambria Math" panose="02040503050406030204" pitchFamily="18" charset="0"/>
                              <a:ea typeface="+mj-ea"/>
                              <a:cs typeface="+mj-cs"/>
                            </a:rPr>
                          </m:ctrlPr>
                        </m:accPr>
                        <m:e>
                          <m:r>
                            <a:rPr lang="fr-FR" sz="2600">
                              <a:latin typeface="Cambria Math" panose="02040503050406030204" pitchFamily="18" charset="0"/>
                              <a:ea typeface="+mj-ea"/>
                              <a:cs typeface="+mj-cs"/>
                            </a:rPr>
                            <m:t>𝑄𝑃</m:t>
                          </m:r>
                        </m:e>
                      </m:acc>
                    </m:oMath>
                  </m:oMathPara>
                </a14:m>
                <a:endParaRPr lang="fr-FR" sz="2600" dirty="0">
                  <a:latin typeface="+mj-lt"/>
                  <a:ea typeface="+mj-ea"/>
                  <a:cs typeface="+mj-cs"/>
                </a:endParaRPr>
              </a:p>
              <a:p>
                <a:pPr marL="0" indent="0">
                  <a:buNone/>
                </a:pPr>
                <a14:m>
                  <m:oMathPara xmlns:m="http://schemas.openxmlformats.org/officeDocument/2006/math">
                    <m:oMathParaPr>
                      <m:jc m:val="left"/>
                    </m:oMathParaPr>
                    <m:oMath xmlns:m="http://schemas.openxmlformats.org/officeDocument/2006/math">
                      <m:acc>
                        <m:accPr>
                          <m:chr m:val="⃗"/>
                          <m:ctrlPr>
                            <a:rPr lang="fr-FR" sz="2600" i="1">
                              <a:latin typeface="Cambria Math" panose="02040503050406030204" pitchFamily="18" charset="0"/>
                              <a:ea typeface="+mj-ea"/>
                              <a:cs typeface="+mj-cs"/>
                            </a:rPr>
                          </m:ctrlPr>
                        </m:accPr>
                        <m:e>
                          <m:r>
                            <a:rPr lang="fr-FR" sz="2600">
                              <a:latin typeface="Cambria Math" panose="02040503050406030204" pitchFamily="18" charset="0"/>
                              <a:ea typeface="+mj-ea"/>
                              <a:cs typeface="+mj-cs"/>
                            </a:rPr>
                            <m:t>𝑀</m:t>
                          </m:r>
                          <m:r>
                            <a:rPr lang="fr-FR" sz="2600">
                              <a:latin typeface="Cambria Math" panose="02040503050406030204" pitchFamily="18" charset="0"/>
                              <a:ea typeface="+mj-ea"/>
                              <a:cs typeface="+mj-cs"/>
                            </a:rPr>
                            <m:t>(</m:t>
                          </m:r>
                          <m:r>
                            <a:rPr lang="fr-FR" sz="2600">
                              <a:latin typeface="Cambria Math" panose="02040503050406030204" pitchFamily="18" charset="0"/>
                              <a:ea typeface="+mj-ea"/>
                              <a:cs typeface="+mj-cs"/>
                            </a:rPr>
                            <m:t>𝑃</m:t>
                          </m:r>
                          <m:r>
                            <a:rPr lang="fr-FR" sz="2600">
                              <a:latin typeface="Cambria Math" panose="02040503050406030204" pitchFamily="18" charset="0"/>
                              <a:ea typeface="+mj-ea"/>
                              <a:cs typeface="+mj-cs"/>
                            </a:rPr>
                            <m:t>)</m:t>
                          </m:r>
                          <m:r>
                            <m:rPr>
                              <m:nor/>
                            </m:rPr>
                            <a:rPr lang="fr-FR" sz="2600" dirty="0">
                              <a:latin typeface="+mj-lt"/>
                              <a:ea typeface="+mj-ea"/>
                              <a:cs typeface="+mj-cs"/>
                            </a:rPr>
                            <m:t> </m:t>
                          </m:r>
                        </m:e>
                      </m:acc>
                      <m:r>
                        <a:rPr lang="fr-FR" sz="2600">
                          <a:latin typeface="Cambria Math" panose="02040503050406030204" pitchFamily="18" charset="0"/>
                          <a:ea typeface="+mj-ea"/>
                          <a:cs typeface="+mj-cs"/>
                        </a:rPr>
                        <m:t>=</m:t>
                      </m:r>
                      <m:acc>
                        <m:accPr>
                          <m:chr m:val="⃗"/>
                          <m:ctrlPr>
                            <a:rPr lang="fr-FR" sz="2600" i="1">
                              <a:latin typeface="Cambria Math" panose="02040503050406030204" pitchFamily="18" charset="0"/>
                              <a:ea typeface="+mj-ea"/>
                              <a:cs typeface="+mj-cs"/>
                            </a:rPr>
                          </m:ctrlPr>
                        </m:accPr>
                        <m:e>
                          <m:r>
                            <a:rPr lang="fr-FR" sz="2600">
                              <a:latin typeface="Cambria Math" panose="02040503050406030204" pitchFamily="18" charset="0"/>
                              <a:ea typeface="+mj-ea"/>
                              <a:cs typeface="+mj-cs"/>
                            </a:rPr>
                            <m:t>𝑀</m:t>
                          </m:r>
                          <m:r>
                            <a:rPr lang="fr-FR" sz="2600">
                              <a:latin typeface="Cambria Math" panose="02040503050406030204" pitchFamily="18" charset="0"/>
                              <a:ea typeface="+mj-ea"/>
                              <a:cs typeface="+mj-cs"/>
                            </a:rPr>
                            <m:t>(</m:t>
                          </m:r>
                          <m:r>
                            <a:rPr lang="fr-FR" sz="2600">
                              <a:latin typeface="Cambria Math" panose="02040503050406030204" pitchFamily="18" charset="0"/>
                              <a:ea typeface="+mj-ea"/>
                              <a:cs typeface="+mj-cs"/>
                            </a:rPr>
                            <m:t>𝑄</m:t>
                          </m:r>
                          <m:r>
                            <a:rPr lang="fr-FR" sz="2600">
                              <a:latin typeface="Cambria Math" panose="02040503050406030204" pitchFamily="18" charset="0"/>
                              <a:ea typeface="+mj-ea"/>
                              <a:cs typeface="+mj-cs"/>
                            </a:rPr>
                            <m:t>)</m:t>
                          </m:r>
                          <m:r>
                            <m:rPr>
                              <m:nor/>
                            </m:rPr>
                            <a:rPr lang="fr-FR" sz="2600" dirty="0">
                              <a:latin typeface="+mj-lt"/>
                              <a:ea typeface="+mj-ea"/>
                              <a:cs typeface="+mj-cs"/>
                            </a:rPr>
                            <m:t> </m:t>
                          </m:r>
                        </m:e>
                      </m:acc>
                      <m:r>
                        <a:rPr lang="fr-FR" sz="2600" dirty="0">
                          <a:latin typeface="Cambria Math" panose="02040503050406030204" pitchFamily="18" charset="0"/>
                          <a:ea typeface="+mj-ea"/>
                          <a:cs typeface="+mj-cs"/>
                        </a:rPr>
                        <m:t>+</m:t>
                      </m:r>
                      <m:acc>
                        <m:accPr>
                          <m:chr m:val="⃗"/>
                          <m:ctrlPr>
                            <a:rPr lang="fr-FR" sz="2600" i="1">
                              <a:latin typeface="Cambria Math" panose="02040503050406030204" pitchFamily="18" charset="0"/>
                              <a:ea typeface="+mj-ea"/>
                              <a:cs typeface="+mj-cs"/>
                            </a:rPr>
                          </m:ctrlPr>
                        </m:accPr>
                        <m:e>
                          <m:r>
                            <a:rPr lang="fr-FR" sz="2600">
                              <a:latin typeface="Cambria Math" panose="02040503050406030204" pitchFamily="18" charset="0"/>
                              <a:ea typeface="+mj-ea"/>
                              <a:cs typeface="+mj-cs"/>
                            </a:rPr>
                            <m:t>𝑅</m:t>
                          </m:r>
                        </m:e>
                      </m:acc>
                      <m:r>
                        <a:rPr lang="fr-FR" sz="2600">
                          <a:latin typeface="Cambria Math" panose="02040503050406030204" pitchFamily="18" charset="0"/>
                          <a:ea typeface="+mj-ea"/>
                          <a:cs typeface="+mj-cs"/>
                        </a:rPr>
                        <m:t>∧</m:t>
                      </m:r>
                      <m:acc>
                        <m:accPr>
                          <m:chr m:val="⃗"/>
                          <m:ctrlPr>
                            <a:rPr lang="fr-FR" sz="2600" i="1">
                              <a:latin typeface="Cambria Math" panose="02040503050406030204" pitchFamily="18" charset="0"/>
                              <a:ea typeface="+mj-ea"/>
                              <a:cs typeface="+mj-cs"/>
                            </a:rPr>
                          </m:ctrlPr>
                        </m:accPr>
                        <m:e>
                          <m:r>
                            <a:rPr lang="fr-FR" sz="2600">
                              <a:latin typeface="Cambria Math" panose="02040503050406030204" pitchFamily="18" charset="0"/>
                              <a:ea typeface="+mj-ea"/>
                              <a:cs typeface="+mj-cs"/>
                            </a:rPr>
                            <m:t>𝑄𝑃</m:t>
                          </m:r>
                        </m:e>
                      </m:acc>
                    </m:oMath>
                  </m:oMathPara>
                </a14:m>
                <a:endParaRPr lang="fr-FR" sz="2600" dirty="0">
                  <a:latin typeface="+mj-lt"/>
                  <a:ea typeface="+mj-ea"/>
                  <a:cs typeface="+mj-cs"/>
                </a:endParaRPr>
              </a:p>
              <a:p>
                <a:pPr marL="0" indent="0">
                  <a:buNone/>
                </a:pPr>
                <a:r>
                  <a:rPr lang="fr-FR" sz="2600" dirty="0">
                    <a:latin typeface="+mj-lt"/>
                    <a:ea typeface="+mj-ea"/>
                    <a:cs typeface="+mj-cs"/>
                  </a:rPr>
                  <a:t>=&gt;  La somme des moments est un champ de moments dont la résultante est la somme des résultantes.</a:t>
                </a:r>
              </a:p>
              <a:p>
                <a:pPr marL="0" indent="0">
                  <a:buNone/>
                </a:pPr>
                <a:endParaRPr lang="fr-FR" dirty="0"/>
              </a:p>
              <a:p>
                <a:pPr marL="0" indent="0">
                  <a:buNone/>
                </a:pPr>
                <a:endParaRPr lang="fr-FR" dirty="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706440" y="2074985"/>
                <a:ext cx="10515600" cy="4548472"/>
              </a:xfrm>
              <a:blipFill>
                <a:blip r:embed="rId3"/>
                <a:stretch>
                  <a:fillRect l="-1043" t="-2677" r="-464" b="-3347"/>
                </a:stretch>
              </a:blipFill>
            </p:spPr>
            <p:txBody>
              <a:bodyPr/>
              <a:lstStyle/>
              <a:p>
                <a:r>
                  <a:rPr lang="fr-FR">
                    <a:noFill/>
                  </a:rPr>
                  <a:t> </a:t>
                </a:r>
              </a:p>
            </p:txBody>
          </p:sp>
        </mc:Fallback>
      </mc:AlternateContent>
      <p:sp>
        <p:nvSpPr>
          <p:cNvPr id="5" name="Espace réservé du numéro de diapositive 4">
            <a:extLst>
              <a:ext uri="{FF2B5EF4-FFF2-40B4-BE49-F238E27FC236}">
                <a16:creationId xmlns:a16="http://schemas.microsoft.com/office/drawing/2014/main" id="{9B6DB7A1-B943-4676-981B-EF1D5963D013}"/>
              </a:ext>
            </a:extLst>
          </p:cNvPr>
          <p:cNvSpPr>
            <a:spLocks noGrp="1"/>
          </p:cNvSpPr>
          <p:nvPr>
            <p:ph type="sldNum" sz="quarter" idx="12"/>
          </p:nvPr>
        </p:nvSpPr>
        <p:spPr/>
        <p:txBody>
          <a:bodyPr/>
          <a:lstStyle/>
          <a:p>
            <a:fld id="{DF67547A-2FB4-485E-9105-69E331CB21F3}" type="slidenum">
              <a:rPr lang="fr-FR" smtClean="0"/>
              <a:t>41</a:t>
            </a:fld>
            <a:endParaRPr lang="fr-FR"/>
          </a:p>
        </p:txBody>
      </p:sp>
    </p:spTree>
    <p:extLst>
      <p:ext uri="{BB962C8B-B14F-4D97-AF65-F5344CB8AC3E}">
        <p14:creationId xmlns:p14="http://schemas.microsoft.com/office/powerpoint/2010/main" val="1965211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582336" y="1155100"/>
                <a:ext cx="10515600" cy="5049959"/>
              </a:xfrm>
            </p:spPr>
            <p:txBody>
              <a:bodyPr>
                <a:normAutofit/>
              </a:bodyPr>
              <a:lstStyle/>
              <a:p>
                <a:r>
                  <a:rPr lang="fr-FR" dirty="0"/>
                  <a:t>On peut écrire le torseur somme </a:t>
                </a:r>
                <a:r>
                  <a:rPr lang="fr-FR" i="1" dirty="0"/>
                  <a:t>{T} = {T</a:t>
                </a:r>
                <a:r>
                  <a:rPr lang="fr-FR" i="1" baseline="-25000" dirty="0"/>
                  <a:t>1</a:t>
                </a:r>
                <a:r>
                  <a:rPr lang="fr-FR" i="1" dirty="0"/>
                  <a:t>} + {T</a:t>
                </a:r>
                <a:r>
                  <a:rPr lang="fr-FR" i="1" baseline="-25000" dirty="0"/>
                  <a:t>2</a:t>
                </a:r>
                <a:r>
                  <a:rPr lang="fr-FR" i="1" dirty="0"/>
                  <a:t>}</a:t>
                </a:r>
              </a:p>
              <a:p>
                <a:r>
                  <a:rPr lang="fr-FR" dirty="0"/>
                  <a:t>Les éléments de réduction de </a:t>
                </a:r>
                <a:r>
                  <a:rPr lang="fr-FR" i="1" dirty="0"/>
                  <a:t>{T}</a:t>
                </a:r>
                <a:r>
                  <a:rPr lang="fr-FR" dirty="0"/>
                  <a:t> sont la somme des éléments de réductions de </a:t>
                </a:r>
                <a:r>
                  <a:rPr lang="fr-FR" i="1" dirty="0"/>
                  <a:t>{T</a:t>
                </a:r>
                <a:r>
                  <a:rPr lang="fr-FR" i="1" baseline="-25000" dirty="0"/>
                  <a:t>1</a:t>
                </a:r>
                <a:r>
                  <a:rPr lang="fr-FR" i="1" dirty="0"/>
                  <a:t>} et {T</a:t>
                </a:r>
                <a:r>
                  <a:rPr lang="fr-FR" i="1" baseline="-25000" dirty="0"/>
                  <a:t>2</a:t>
                </a:r>
                <a:r>
                  <a:rPr lang="fr-FR" i="1" dirty="0"/>
                  <a:t>} :</a:t>
                </a:r>
                <a:endParaRPr lang="fr-FR" dirty="0"/>
              </a:p>
              <a:p>
                <a:pPr marL="0" indent="0">
                  <a:buNone/>
                </a:pPr>
                <a14:m>
                  <m:oMathPara xmlns:m="http://schemas.openxmlformats.org/officeDocument/2006/math">
                    <m:oMathParaPr>
                      <m:jc m:val="left"/>
                    </m:oMathParaPr>
                    <m:oMath xmlns:m="http://schemas.openxmlformats.org/officeDocument/2006/math">
                      <m:d>
                        <m:dPr>
                          <m:begChr m:val="{"/>
                          <m:endChr m:val="}"/>
                          <m:ctrlPr>
                            <a:rPr lang="fr-FR" i="1">
                              <a:latin typeface="Cambria Math" panose="02040503050406030204" pitchFamily="18" charset="0"/>
                            </a:rPr>
                          </m:ctrlPr>
                        </m:dPr>
                        <m:e>
                          <m:sSub>
                            <m:sSubPr>
                              <m:ctrlPr>
                                <a:rPr lang="fr-FR" i="1" smtClean="0">
                                  <a:latin typeface="Cambria Math" panose="02040503050406030204" pitchFamily="18" charset="0"/>
                                </a:rPr>
                              </m:ctrlPr>
                            </m:sSubPr>
                            <m:e>
                              <m:r>
                                <a:rPr lang="fr-FR" b="0" i="1" smtClean="0">
                                  <a:latin typeface="Cambria Math" panose="02040503050406030204" pitchFamily="18" charset="0"/>
                                </a:rPr>
                                <m:t>𝑇</m:t>
                              </m:r>
                            </m:e>
                            <m:sub>
                              <m:r>
                                <a:rPr lang="fr-FR" b="0" i="1" smtClean="0">
                                  <a:latin typeface="Cambria Math" panose="02040503050406030204" pitchFamily="18" charset="0"/>
                                </a:rPr>
                                <m:t>1</m:t>
                              </m:r>
                            </m:sub>
                          </m:sSub>
                        </m:e>
                      </m:d>
                      <m:r>
                        <a:rPr lang="fr-FR" b="0" i="1" smtClean="0">
                          <a:latin typeface="Cambria Math" panose="02040503050406030204" pitchFamily="18" charset="0"/>
                        </a:rPr>
                        <m:t>+</m:t>
                      </m:r>
                      <m:d>
                        <m:dPr>
                          <m:begChr m:val="{"/>
                          <m:endChr m:val="}"/>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𝑇</m:t>
                              </m:r>
                            </m:e>
                            <m:sub>
                              <m:r>
                                <a:rPr lang="fr-FR" b="0" i="1" smtClean="0">
                                  <a:latin typeface="Cambria Math" panose="02040503050406030204" pitchFamily="18" charset="0"/>
                                </a:rPr>
                                <m:t>2</m:t>
                              </m:r>
                            </m:sub>
                          </m:sSub>
                        </m:e>
                      </m:d>
                      <m:r>
                        <a:rPr lang="fr-FR" b="0" i="1" smtClean="0">
                          <a:latin typeface="Cambria Math" panose="02040503050406030204" pitchFamily="18" charset="0"/>
                        </a:rPr>
                        <m:t> =</m:t>
                      </m:r>
                      <m:sPre>
                        <m:sPrePr>
                          <m:ctrlPr>
                            <a:rPr lang="fr-FR" i="1">
                              <a:latin typeface="Cambria Math" panose="02040503050406030204" pitchFamily="18" charset="0"/>
                            </a:rPr>
                          </m:ctrlPr>
                        </m:sPrePr>
                        <m:sub>
                          <m:r>
                            <a:rPr lang="fr-FR" i="1">
                              <a:latin typeface="Cambria Math" panose="02040503050406030204" pitchFamily="18" charset="0"/>
                            </a:rPr>
                            <m:t>𝐴</m:t>
                          </m:r>
                        </m:sub>
                        <m:sup>
                          <m:r>
                            <a:rPr lang="fr-FR" b="0" i="1" smtClean="0">
                              <a:latin typeface="Cambria Math" panose="02040503050406030204" pitchFamily="18" charset="0"/>
                            </a:rPr>
                            <m:t> </m:t>
                          </m:r>
                        </m:sup>
                        <m:e>
                          <m:d>
                            <m:dPr>
                              <m:begChr m:val="{"/>
                              <m:endChr m:val="}"/>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panose="02040503050406030204" pitchFamily="18" charset="0"/>
                                              </a:rPr>
                                              <m:t>𝑅</m:t>
                                            </m:r>
                                          </m:e>
                                          <m:sub>
                                            <m:r>
                                              <a:rPr lang="fr-FR" i="1">
                                                <a:latin typeface="Cambria Math" panose="02040503050406030204" pitchFamily="18" charset="0"/>
                                              </a:rPr>
                                              <m:t>1</m:t>
                                            </m:r>
                                          </m:sub>
                                        </m:sSub>
                                      </m:e>
                                    </m:acc>
                                  </m:e>
                                </m:mr>
                                <m:mr>
                                  <m:e>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panose="02040503050406030204" pitchFamily="18" charset="0"/>
                                              </a:rPr>
                                              <m:t>𝑀</m:t>
                                            </m:r>
                                          </m:e>
                                          <m:sub>
                                            <m:r>
                                              <a:rPr lang="fr-FR" i="1">
                                                <a:latin typeface="Cambria Math" panose="02040503050406030204" pitchFamily="18" charset="0"/>
                                              </a:rPr>
                                              <m:t>1</m:t>
                                            </m:r>
                                          </m:sub>
                                        </m:sSub>
                                        <m:r>
                                          <a:rPr lang="fr-FR" i="1">
                                            <a:latin typeface="Cambria Math" panose="02040503050406030204" pitchFamily="18" charset="0"/>
                                          </a:rPr>
                                          <m:t> (</m:t>
                                        </m:r>
                                        <m:r>
                                          <a:rPr lang="fr-FR" i="1">
                                            <a:latin typeface="Cambria Math" panose="02040503050406030204" pitchFamily="18" charset="0"/>
                                          </a:rPr>
                                          <m:t>𝐴</m:t>
                                        </m:r>
                                        <m:r>
                                          <a:rPr lang="fr-FR" i="1">
                                            <a:latin typeface="Cambria Math" panose="02040503050406030204" pitchFamily="18" charset="0"/>
                                          </a:rPr>
                                          <m:t>)</m:t>
                                        </m:r>
                                      </m:e>
                                    </m:acc>
                                  </m:e>
                                </m:mr>
                              </m:m>
                            </m:e>
                          </m:d>
                          <m:r>
                            <a:rPr lang="fr-FR" b="0" i="1" smtClean="0">
                              <a:latin typeface="Cambria Math" panose="02040503050406030204" pitchFamily="18" charset="0"/>
                            </a:rPr>
                            <m:t>+</m:t>
                          </m:r>
                          <m:sPre>
                            <m:sPrePr>
                              <m:ctrlPr>
                                <a:rPr lang="fr-FR" i="1">
                                  <a:latin typeface="Cambria Math" panose="02040503050406030204" pitchFamily="18" charset="0"/>
                                </a:rPr>
                              </m:ctrlPr>
                            </m:sPrePr>
                            <m:sub>
                              <m:r>
                                <a:rPr lang="fr-FR" i="1">
                                  <a:latin typeface="Cambria Math" panose="02040503050406030204" pitchFamily="18" charset="0"/>
                                </a:rPr>
                                <m:t>𝐴</m:t>
                              </m:r>
                            </m:sub>
                            <m:sup/>
                            <m:e>
                              <m:d>
                                <m:dPr>
                                  <m:begChr m:val="{"/>
                                  <m:endChr m:val="}"/>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panose="02040503050406030204" pitchFamily="18" charset="0"/>
                                                  </a:rPr>
                                                  <m:t>𝑅</m:t>
                                                </m:r>
                                              </m:e>
                                              <m:sub>
                                                <m:r>
                                                  <a:rPr lang="fr-FR" b="0" i="1" smtClean="0">
                                                    <a:latin typeface="Cambria Math" panose="02040503050406030204" pitchFamily="18" charset="0"/>
                                                  </a:rPr>
                                                  <m:t>2</m:t>
                                                </m:r>
                                              </m:sub>
                                            </m:sSub>
                                          </m:e>
                                        </m:acc>
                                      </m:e>
                                    </m:mr>
                                    <m:mr>
                                      <m:e>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panose="02040503050406030204" pitchFamily="18" charset="0"/>
                                                  </a:rPr>
                                                  <m:t>𝑀</m:t>
                                                </m:r>
                                              </m:e>
                                              <m:sub>
                                                <m:r>
                                                  <a:rPr lang="fr-FR" b="0" i="1" smtClean="0">
                                                    <a:latin typeface="Cambria Math" panose="02040503050406030204" pitchFamily="18" charset="0"/>
                                                  </a:rPr>
                                                  <m:t>2</m:t>
                                                </m:r>
                                              </m:sub>
                                            </m:sSub>
                                            <m:r>
                                              <a:rPr lang="fr-FR" i="1">
                                                <a:latin typeface="Cambria Math" panose="02040503050406030204" pitchFamily="18" charset="0"/>
                                              </a:rPr>
                                              <m:t> (</m:t>
                                            </m:r>
                                            <m:r>
                                              <a:rPr lang="fr-FR" i="1">
                                                <a:latin typeface="Cambria Math" panose="02040503050406030204" pitchFamily="18" charset="0"/>
                                              </a:rPr>
                                              <m:t>𝐴</m:t>
                                            </m:r>
                                            <m:r>
                                              <a:rPr lang="fr-FR" i="1">
                                                <a:latin typeface="Cambria Math" panose="02040503050406030204" pitchFamily="18" charset="0"/>
                                              </a:rPr>
                                              <m:t>)</m:t>
                                            </m:r>
                                          </m:e>
                                        </m:acc>
                                      </m:e>
                                    </m:mr>
                                  </m:m>
                                </m:e>
                              </m:d>
                              <m:r>
                                <a:rPr lang="fr-FR" b="0" i="1" smtClean="0">
                                  <a:latin typeface="Cambria Math" panose="02040503050406030204" pitchFamily="18" charset="0"/>
                                </a:rPr>
                                <m:t>=</m:t>
                              </m:r>
                            </m:e>
                          </m:sPre>
                        </m:e>
                      </m:sPre>
                      <m:sPre>
                        <m:sPrePr>
                          <m:ctrlPr>
                            <a:rPr lang="fr-FR" i="1">
                              <a:latin typeface="Cambria Math" panose="02040503050406030204" pitchFamily="18" charset="0"/>
                            </a:rPr>
                          </m:ctrlPr>
                        </m:sPrePr>
                        <m:sub>
                          <m:r>
                            <a:rPr lang="fr-FR" i="1">
                              <a:latin typeface="Cambria Math" panose="02040503050406030204" pitchFamily="18" charset="0"/>
                            </a:rPr>
                            <m:t>𝐴</m:t>
                          </m:r>
                        </m:sub>
                        <m:sup/>
                        <m:e>
                          <m:d>
                            <m:dPr>
                              <m:begChr m:val="{"/>
                              <m:endChr m:val="}"/>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panose="02040503050406030204" pitchFamily="18" charset="0"/>
                                              </a:rPr>
                                              <m:t>𝑅</m:t>
                                            </m:r>
                                          </m:e>
                                          <m:sub>
                                            <m:r>
                                              <a:rPr lang="fr-FR" i="1">
                                                <a:latin typeface="Cambria Math" panose="02040503050406030204" pitchFamily="18" charset="0"/>
                                              </a:rPr>
                                              <m:t>1</m:t>
                                            </m:r>
                                          </m:sub>
                                        </m:sSub>
                                      </m:e>
                                    </m:acc>
                                    <m:r>
                                      <a:rPr lang="fr-FR" b="0" i="1" smtClean="0">
                                        <a:latin typeface="Cambria Math" panose="02040503050406030204" pitchFamily="18" charset="0"/>
                                      </a:rPr>
                                      <m:t>+</m:t>
                                    </m:r>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panose="02040503050406030204" pitchFamily="18" charset="0"/>
                                              </a:rPr>
                                              <m:t>𝑅</m:t>
                                            </m:r>
                                          </m:e>
                                          <m:sub>
                                            <m:r>
                                              <a:rPr lang="fr-FR" b="0" i="1" smtClean="0">
                                                <a:latin typeface="Cambria Math" panose="02040503050406030204" pitchFamily="18" charset="0"/>
                                              </a:rPr>
                                              <m:t>2</m:t>
                                            </m:r>
                                          </m:sub>
                                        </m:sSub>
                                      </m:e>
                                    </m:acc>
                                  </m:e>
                                </m:mr>
                                <m:mr>
                                  <m:e>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panose="02040503050406030204" pitchFamily="18" charset="0"/>
                                              </a:rPr>
                                              <m:t>𝑀</m:t>
                                            </m:r>
                                          </m:e>
                                          <m:sub>
                                            <m:r>
                                              <a:rPr lang="fr-FR" i="1">
                                                <a:latin typeface="Cambria Math" panose="02040503050406030204" pitchFamily="18" charset="0"/>
                                              </a:rPr>
                                              <m:t>1</m:t>
                                            </m:r>
                                          </m:sub>
                                        </m:sSub>
                                        <m:r>
                                          <a:rPr lang="fr-FR" i="1">
                                            <a:latin typeface="Cambria Math" panose="02040503050406030204" pitchFamily="18" charset="0"/>
                                          </a:rPr>
                                          <m:t> (</m:t>
                                        </m:r>
                                        <m:r>
                                          <a:rPr lang="fr-FR" i="1">
                                            <a:latin typeface="Cambria Math" panose="02040503050406030204" pitchFamily="18" charset="0"/>
                                          </a:rPr>
                                          <m:t>𝐴</m:t>
                                        </m:r>
                                        <m:r>
                                          <a:rPr lang="fr-FR" i="1">
                                            <a:latin typeface="Cambria Math" panose="02040503050406030204" pitchFamily="18" charset="0"/>
                                          </a:rPr>
                                          <m:t>)</m:t>
                                        </m:r>
                                      </m:e>
                                    </m:acc>
                                    <m:r>
                                      <a:rPr lang="fr-FR" b="0" i="1" smtClean="0">
                                        <a:latin typeface="Cambria Math" panose="02040503050406030204" pitchFamily="18" charset="0"/>
                                      </a:rPr>
                                      <m:t>+</m:t>
                                    </m:r>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panose="02040503050406030204" pitchFamily="18" charset="0"/>
                                              </a:rPr>
                                              <m:t>𝑀</m:t>
                                            </m:r>
                                          </m:e>
                                          <m:sub>
                                            <m:r>
                                              <a:rPr lang="fr-FR" b="0" i="1" smtClean="0">
                                                <a:latin typeface="Cambria Math" panose="02040503050406030204" pitchFamily="18" charset="0"/>
                                              </a:rPr>
                                              <m:t>2</m:t>
                                            </m:r>
                                          </m:sub>
                                        </m:sSub>
                                        <m:r>
                                          <a:rPr lang="fr-FR" i="1">
                                            <a:latin typeface="Cambria Math" panose="02040503050406030204" pitchFamily="18" charset="0"/>
                                          </a:rPr>
                                          <m:t> (</m:t>
                                        </m:r>
                                        <m:r>
                                          <a:rPr lang="fr-FR" i="1">
                                            <a:latin typeface="Cambria Math" panose="02040503050406030204" pitchFamily="18" charset="0"/>
                                          </a:rPr>
                                          <m:t>𝐴</m:t>
                                        </m:r>
                                        <m:r>
                                          <a:rPr lang="fr-FR" i="1">
                                            <a:latin typeface="Cambria Math" panose="02040503050406030204" pitchFamily="18" charset="0"/>
                                          </a:rPr>
                                          <m:t>)</m:t>
                                        </m:r>
                                      </m:e>
                                    </m:acc>
                                  </m:e>
                                </m:mr>
                              </m:m>
                            </m:e>
                          </m:d>
                        </m:e>
                      </m:sPre>
                    </m:oMath>
                  </m:oMathPara>
                </a14:m>
                <a:endParaRPr lang="fr-FR" dirty="0"/>
              </a:p>
              <a:p>
                <a:r>
                  <a:rPr lang="fr-FR" dirty="0"/>
                  <a:t>Bien entendu une somme d’éléments de réduction n’a de sens que si les points de réduction sont identiques !!</a:t>
                </a:r>
              </a:p>
              <a:p>
                <a:r>
                  <a:rPr lang="fr-FR" dirty="0"/>
                  <a:t> Quand on fait des opérations avec des éléments de réduction, (somme, comparaison, </a:t>
                </a:r>
                <a:r>
                  <a:rPr lang="fr-FR" dirty="0" err="1"/>
                  <a:t>comoment</a:t>
                </a:r>
                <a:r>
                  <a:rPr lang="fr-FR" dirty="0"/>
                  <a:t>) il faut d’abord réduire les torseurs au même point !!</a:t>
                </a:r>
              </a:p>
              <a:p>
                <a:pPr marL="0" indent="0">
                  <a:buNone/>
                </a:pPr>
                <a:endParaRPr lang="fr-FR" dirty="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582336" y="1155100"/>
                <a:ext cx="10515600" cy="5049959"/>
              </a:xfrm>
              <a:blipFill>
                <a:blip r:embed="rId2"/>
                <a:stretch>
                  <a:fillRect l="-1043" t="-1930" r="-1043"/>
                </a:stretch>
              </a:blipFill>
            </p:spPr>
            <p:txBody>
              <a:bodyPr/>
              <a:lstStyle/>
              <a:p>
                <a:r>
                  <a:rPr lang="fr-FR">
                    <a:noFill/>
                  </a:rPr>
                  <a:t> </a:t>
                </a:r>
              </a:p>
            </p:txBody>
          </p:sp>
        </mc:Fallback>
      </mc:AlternateContent>
      <p:sp>
        <p:nvSpPr>
          <p:cNvPr id="4" name="Espace réservé du numéro de diapositive 3">
            <a:extLst>
              <a:ext uri="{FF2B5EF4-FFF2-40B4-BE49-F238E27FC236}">
                <a16:creationId xmlns:a16="http://schemas.microsoft.com/office/drawing/2014/main" id="{118BDEA1-696C-456D-8D7E-758C8836170F}"/>
              </a:ext>
            </a:extLst>
          </p:cNvPr>
          <p:cNvSpPr>
            <a:spLocks noGrp="1"/>
          </p:cNvSpPr>
          <p:nvPr>
            <p:ph type="sldNum" sz="quarter" idx="12"/>
          </p:nvPr>
        </p:nvSpPr>
        <p:spPr/>
        <p:txBody>
          <a:bodyPr/>
          <a:lstStyle/>
          <a:p>
            <a:fld id="{DF67547A-2FB4-485E-9105-69E331CB21F3}" type="slidenum">
              <a:rPr lang="fr-FR" smtClean="0"/>
              <a:t>42</a:t>
            </a:fld>
            <a:endParaRPr lang="fr-FR"/>
          </a:p>
        </p:txBody>
      </p:sp>
      <p:sp>
        <p:nvSpPr>
          <p:cNvPr id="5" name="Titre 1">
            <a:extLst>
              <a:ext uri="{FF2B5EF4-FFF2-40B4-BE49-F238E27FC236}">
                <a16:creationId xmlns:a16="http://schemas.microsoft.com/office/drawing/2014/main" id="{22C15520-A5D4-4C37-95E1-37857254F070}"/>
              </a:ext>
            </a:extLst>
          </p:cNvPr>
          <p:cNvSpPr>
            <a:spLocks noGrp="1"/>
          </p:cNvSpPr>
          <p:nvPr>
            <p:ph type="title"/>
          </p:nvPr>
        </p:nvSpPr>
        <p:spPr>
          <a:xfrm>
            <a:off x="376382" y="213834"/>
            <a:ext cx="3096491" cy="789975"/>
          </a:xfrm>
        </p:spPr>
        <p:txBody>
          <a:bodyPr/>
          <a:lstStyle/>
          <a:p>
            <a:r>
              <a:rPr lang="fr-FR" b="1" dirty="0"/>
              <a:t>Conclusion</a:t>
            </a:r>
          </a:p>
        </p:txBody>
      </p:sp>
    </p:spTree>
    <p:extLst>
      <p:ext uri="{BB962C8B-B14F-4D97-AF65-F5344CB8AC3E}">
        <p14:creationId xmlns:p14="http://schemas.microsoft.com/office/powerpoint/2010/main" val="2543825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42E5F-AC00-48AD-8620-F6B7F85378E3}"/>
              </a:ext>
            </a:extLst>
          </p:cNvPr>
          <p:cNvSpPr>
            <a:spLocks noGrp="1"/>
          </p:cNvSpPr>
          <p:nvPr>
            <p:ph type="title"/>
          </p:nvPr>
        </p:nvSpPr>
        <p:spPr>
          <a:xfrm>
            <a:off x="1798027" y="145318"/>
            <a:ext cx="8859715" cy="681160"/>
          </a:xfrm>
        </p:spPr>
        <p:txBody>
          <a:bodyPr>
            <a:normAutofit/>
          </a:bodyPr>
          <a:lstStyle/>
          <a:p>
            <a:r>
              <a:rPr lang="fr-FR" sz="3200" b="1" dirty="0"/>
              <a:t>Multiplication d’un torseur par un réel</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248AE98C-42F9-4207-955E-B06702F317EF}"/>
                  </a:ext>
                </a:extLst>
              </p:cNvPr>
              <p:cNvSpPr>
                <a:spLocks noGrp="1"/>
              </p:cNvSpPr>
              <p:nvPr>
                <p:ph idx="1"/>
              </p:nvPr>
            </p:nvSpPr>
            <p:spPr>
              <a:xfrm>
                <a:off x="254835" y="535721"/>
                <a:ext cx="10515600" cy="1339606"/>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fr-FR" sz="2400" i="1" smtClean="0">
                          <a:latin typeface="Cambria Math" panose="02040503050406030204" pitchFamily="18" charset="0"/>
                          <a:ea typeface="Cambria Math" panose="02040503050406030204" pitchFamily="18" charset="0"/>
                        </a:rPr>
                        <m:t>𝜆</m:t>
                      </m:r>
                      <m:r>
                        <a:rPr lang="fr-FR" sz="2400" i="1" smtClean="0">
                          <a:latin typeface="Cambria Math" panose="02040503050406030204" pitchFamily="18" charset="0"/>
                          <a:ea typeface="Cambria Math" panose="02040503050406030204" pitchFamily="18" charset="0"/>
                        </a:rPr>
                        <m:t>∈</m:t>
                      </m:r>
                      <m:r>
                        <a:rPr lang="fr-FR" sz="2400" i="1" smtClean="0">
                          <a:latin typeface="Cambria Math" panose="02040503050406030204" pitchFamily="18" charset="0"/>
                          <a:ea typeface="Cambria Math" panose="02040503050406030204" pitchFamily="18" charset="0"/>
                        </a:rPr>
                        <m:t>ℝ</m:t>
                      </m:r>
                      <m:r>
                        <a:rPr lang="fr-FR" sz="2400" b="0" i="1" smtClean="0">
                          <a:latin typeface="Cambria Math" panose="02040503050406030204" pitchFamily="18" charset="0"/>
                          <a:ea typeface="Cambria Math" panose="02040503050406030204" pitchFamily="18" charset="0"/>
                        </a:rPr>
                        <m:t>   </m:t>
                      </m:r>
                      <m:r>
                        <a:rPr lang="fr-FR" sz="2400" b="0" i="1" smtClean="0">
                          <a:latin typeface="Cambria Math" panose="02040503050406030204" pitchFamily="18" charset="0"/>
                          <a:ea typeface="Cambria Math" panose="02040503050406030204" pitchFamily="18" charset="0"/>
                        </a:rPr>
                        <m:t>𝑒𝑡</m:t>
                      </m:r>
                      <m:r>
                        <a:rPr lang="fr-FR" sz="2400" b="0" i="1" smtClean="0">
                          <a:latin typeface="Cambria Math" panose="02040503050406030204" pitchFamily="18" charset="0"/>
                          <a:ea typeface="Cambria Math" panose="02040503050406030204" pitchFamily="18" charset="0"/>
                        </a:rPr>
                        <m:t>   </m:t>
                      </m:r>
                      <m:d>
                        <m:dPr>
                          <m:begChr m:val="{"/>
                          <m:endChr m:val="}"/>
                          <m:ctrlPr>
                            <a:rPr lang="fr-FR" sz="2400" i="1" smtClean="0">
                              <a:latin typeface="Cambria Math" panose="02040503050406030204" pitchFamily="18" charset="0"/>
                            </a:rPr>
                          </m:ctrlPr>
                        </m:dPr>
                        <m:e>
                          <m:r>
                            <a:rPr lang="fr-FR" sz="2400" i="1">
                              <a:latin typeface="Cambria Math" panose="02040503050406030204" pitchFamily="18" charset="0"/>
                            </a:rPr>
                            <m:t>𝑇</m:t>
                          </m:r>
                        </m:e>
                      </m:d>
                      <m:r>
                        <a:rPr lang="fr-FR" sz="2400" b="0" i="1" smtClean="0">
                          <a:latin typeface="Cambria Math" panose="02040503050406030204" pitchFamily="18" charset="0"/>
                        </a:rPr>
                        <m:t>=</m:t>
                      </m:r>
                      <m:sPre>
                        <m:sPrePr>
                          <m:ctrlPr>
                            <a:rPr lang="fr-FR" sz="2400" i="1">
                              <a:latin typeface="Cambria Math" panose="02040503050406030204" pitchFamily="18" charset="0"/>
                            </a:rPr>
                          </m:ctrlPr>
                        </m:sPrePr>
                        <m:sub>
                          <m:r>
                            <a:rPr lang="fr-FR" sz="2400" i="1">
                              <a:latin typeface="Cambria Math" panose="02040503050406030204" pitchFamily="18" charset="0"/>
                            </a:rPr>
                            <m:t>𝐴</m:t>
                          </m:r>
                        </m:sub>
                        <m:sup/>
                        <m:e>
                          <m:d>
                            <m:dPr>
                              <m:begChr m:val="{"/>
                              <m:endChr m:val="}"/>
                              <m:ctrlPr>
                                <a:rPr lang="fr-FR" sz="2400" i="1">
                                  <a:latin typeface="Cambria Math" panose="02040503050406030204" pitchFamily="18" charset="0"/>
                                </a:rPr>
                              </m:ctrlPr>
                            </m:dPr>
                            <m:e>
                              <m:m>
                                <m:mPr>
                                  <m:mcs>
                                    <m:mc>
                                      <m:mcPr>
                                        <m:count m:val="1"/>
                                        <m:mcJc m:val="center"/>
                                      </m:mcPr>
                                    </m:mc>
                                  </m:mcs>
                                  <m:ctrlPr>
                                    <a:rPr lang="fr-FR" sz="2400" i="1">
                                      <a:latin typeface="Cambria Math" panose="02040503050406030204" pitchFamily="18" charset="0"/>
                                    </a:rPr>
                                  </m:ctrlPr>
                                </m:mPr>
                                <m:mr>
                                  <m:e>
                                    <m:acc>
                                      <m:accPr>
                                        <m:chr m:val="⃗"/>
                                        <m:ctrlPr>
                                          <a:rPr lang="fr-FR" sz="2400" i="1">
                                            <a:latin typeface="Cambria Math" panose="02040503050406030204" pitchFamily="18" charset="0"/>
                                            <a:ea typeface="Cambria Math" panose="02040503050406030204" pitchFamily="18" charset="0"/>
                                          </a:rPr>
                                        </m:ctrlPr>
                                      </m:accPr>
                                      <m:e>
                                        <m:r>
                                          <a:rPr lang="fr-FR" sz="2400" i="1">
                                            <a:latin typeface="Cambria Math" panose="02040503050406030204" pitchFamily="18" charset="0"/>
                                            <a:ea typeface="Cambria Math" panose="02040503050406030204" pitchFamily="18" charset="0"/>
                                          </a:rPr>
                                          <m:t>𝑅</m:t>
                                        </m:r>
                                      </m:e>
                                    </m:acc>
                                  </m:e>
                                </m:mr>
                                <m:mr>
                                  <m:e>
                                    <m:acc>
                                      <m:accPr>
                                        <m:chr m:val="⃗"/>
                                        <m:ctrlPr>
                                          <a:rPr lang="fr-FR" sz="2400" i="1">
                                            <a:latin typeface="Cambria Math" panose="02040503050406030204" pitchFamily="18" charset="0"/>
                                            <a:ea typeface="Cambria Math" panose="02040503050406030204" pitchFamily="18" charset="0"/>
                                          </a:rPr>
                                        </m:ctrlPr>
                                      </m:accPr>
                                      <m:e>
                                        <m:r>
                                          <a:rPr lang="fr-FR" sz="2400" i="1">
                                            <a:latin typeface="Cambria Math" panose="02040503050406030204" pitchFamily="18" charset="0"/>
                                            <a:ea typeface="Cambria Math" panose="02040503050406030204" pitchFamily="18" charset="0"/>
                                          </a:rPr>
                                          <m:t>𝑀</m:t>
                                        </m:r>
                                        <m:d>
                                          <m:dPr>
                                            <m:ctrlPr>
                                              <a:rPr lang="fr-FR" sz="2400" i="1">
                                                <a:latin typeface="Cambria Math" panose="02040503050406030204" pitchFamily="18" charset="0"/>
                                                <a:ea typeface="Cambria Math" panose="02040503050406030204" pitchFamily="18" charset="0"/>
                                              </a:rPr>
                                            </m:ctrlPr>
                                          </m:dPr>
                                          <m:e>
                                            <m:r>
                                              <a:rPr lang="fr-FR" sz="2400" i="1">
                                                <a:latin typeface="Cambria Math" panose="02040503050406030204" pitchFamily="18" charset="0"/>
                                                <a:ea typeface="Cambria Math" panose="02040503050406030204" pitchFamily="18" charset="0"/>
                                              </a:rPr>
                                              <m:t>𝐴</m:t>
                                            </m:r>
                                          </m:e>
                                        </m:d>
                                      </m:e>
                                    </m:acc>
                                  </m:e>
                                </m:mr>
                              </m:m>
                            </m:e>
                          </m:d>
                        </m:e>
                      </m:sPre>
                      <m:r>
                        <a:rPr lang="fr-FR" sz="2400" b="0" i="1" smtClean="0">
                          <a:latin typeface="Cambria Math" panose="02040503050406030204" pitchFamily="18" charset="0"/>
                          <a:ea typeface="Cambria Math" panose="02040503050406030204" pitchFamily="18" charset="0"/>
                        </a:rPr>
                        <m:t>        </m:t>
                      </m:r>
                      <m:r>
                        <a:rPr lang="fr-FR" sz="2400" b="0" i="1" smtClean="0">
                          <a:latin typeface="Cambria Math" panose="02040503050406030204" pitchFamily="18" charset="0"/>
                          <a:ea typeface="Cambria Math" panose="02040503050406030204" pitchFamily="18" charset="0"/>
                        </a:rPr>
                        <m:t>𝑎𝑙𝑜𝑟𝑠</m:t>
                      </m:r>
                      <m:r>
                        <a:rPr lang="fr-FR" sz="2400" b="0" i="1" smtClean="0">
                          <a:latin typeface="Cambria Math" panose="02040503050406030204" pitchFamily="18" charset="0"/>
                          <a:ea typeface="Cambria Math" panose="02040503050406030204" pitchFamily="18" charset="0"/>
                        </a:rPr>
                        <m:t>     </m:t>
                      </m:r>
                      <m:r>
                        <a:rPr lang="fr-FR" sz="2400" i="1" smtClean="0">
                          <a:latin typeface="Cambria Math" panose="02040503050406030204" pitchFamily="18" charset="0"/>
                          <a:ea typeface="Cambria Math" panose="02040503050406030204" pitchFamily="18" charset="0"/>
                        </a:rPr>
                        <m:t>𝜆</m:t>
                      </m:r>
                      <m:r>
                        <a:rPr lang="fr-FR" sz="2400" b="0" i="1" smtClean="0">
                          <a:latin typeface="Cambria Math" panose="02040503050406030204" pitchFamily="18" charset="0"/>
                          <a:ea typeface="Cambria Math" panose="02040503050406030204" pitchFamily="18" charset="0"/>
                        </a:rPr>
                        <m:t>.</m:t>
                      </m:r>
                      <m:d>
                        <m:dPr>
                          <m:begChr m:val="{"/>
                          <m:endChr m:val="}"/>
                          <m:ctrlPr>
                            <a:rPr lang="fr-FR" sz="2400" i="1" smtClean="0">
                              <a:latin typeface="Cambria Math" panose="02040503050406030204" pitchFamily="18" charset="0"/>
                            </a:rPr>
                          </m:ctrlPr>
                        </m:dPr>
                        <m:e>
                          <m:r>
                            <a:rPr lang="fr-FR" sz="2400" b="0" i="1" smtClean="0">
                              <a:latin typeface="Cambria Math" panose="02040503050406030204" pitchFamily="18" charset="0"/>
                            </a:rPr>
                            <m:t>𝑇</m:t>
                          </m:r>
                        </m:e>
                      </m:d>
                      <m:r>
                        <a:rPr lang="fr-FR" sz="2400" b="0" i="1" smtClean="0">
                          <a:latin typeface="Cambria Math" panose="02040503050406030204" pitchFamily="18" charset="0"/>
                        </a:rPr>
                        <m:t>=</m:t>
                      </m:r>
                      <m:sPre>
                        <m:sPrePr>
                          <m:ctrlPr>
                            <a:rPr lang="fr-FR" sz="2400" b="0" i="1" smtClean="0">
                              <a:latin typeface="Cambria Math" panose="02040503050406030204" pitchFamily="18" charset="0"/>
                            </a:rPr>
                          </m:ctrlPr>
                        </m:sPrePr>
                        <m:sub>
                          <m:r>
                            <a:rPr lang="fr-FR" sz="2400" b="0" i="1" smtClean="0">
                              <a:latin typeface="Cambria Math" panose="02040503050406030204" pitchFamily="18" charset="0"/>
                            </a:rPr>
                            <m:t>𝐴</m:t>
                          </m:r>
                        </m:sub>
                        <m:sup/>
                        <m:e>
                          <m:d>
                            <m:dPr>
                              <m:begChr m:val="{"/>
                              <m:endChr m:val="}"/>
                              <m:ctrlPr>
                                <a:rPr lang="fr-FR" sz="2400" i="1">
                                  <a:latin typeface="Cambria Math" panose="02040503050406030204" pitchFamily="18" charset="0"/>
                                </a:rPr>
                              </m:ctrlPr>
                            </m:dPr>
                            <m:e>
                              <m:m>
                                <m:mPr>
                                  <m:mcs>
                                    <m:mc>
                                      <m:mcPr>
                                        <m:count m:val="1"/>
                                        <m:mcJc m:val="center"/>
                                      </m:mcPr>
                                    </m:mc>
                                  </m:mcs>
                                  <m:ctrlPr>
                                    <a:rPr lang="fr-FR" sz="2400" i="1">
                                      <a:latin typeface="Cambria Math" panose="02040503050406030204" pitchFamily="18" charset="0"/>
                                    </a:rPr>
                                  </m:ctrlPr>
                                </m:mPr>
                                <m:mr>
                                  <m:e>
                                    <m:r>
                                      <a:rPr lang="fr-FR" sz="2400" i="1">
                                        <a:latin typeface="Cambria Math" panose="02040503050406030204" pitchFamily="18" charset="0"/>
                                        <a:ea typeface="Cambria Math" panose="02040503050406030204" pitchFamily="18" charset="0"/>
                                      </a:rPr>
                                      <m:t>𝜆</m:t>
                                    </m:r>
                                    <m:r>
                                      <a:rPr lang="fr-FR" sz="2400" b="0" i="1" smtClean="0">
                                        <a:latin typeface="Cambria Math" panose="02040503050406030204" pitchFamily="18" charset="0"/>
                                        <a:ea typeface="Cambria Math" panose="02040503050406030204" pitchFamily="18" charset="0"/>
                                      </a:rPr>
                                      <m:t>.</m:t>
                                    </m:r>
                                    <m:acc>
                                      <m:accPr>
                                        <m:chr m:val="⃗"/>
                                        <m:ctrlPr>
                                          <a:rPr lang="fr-FR" sz="2400" b="0" i="1" smtClean="0">
                                            <a:latin typeface="Cambria Math" panose="02040503050406030204" pitchFamily="18" charset="0"/>
                                            <a:ea typeface="Cambria Math" panose="02040503050406030204" pitchFamily="18" charset="0"/>
                                          </a:rPr>
                                        </m:ctrlPr>
                                      </m:accPr>
                                      <m:e>
                                        <m:r>
                                          <a:rPr lang="fr-FR" sz="2400" b="0" i="1" smtClean="0">
                                            <a:latin typeface="Cambria Math" panose="02040503050406030204" pitchFamily="18" charset="0"/>
                                            <a:ea typeface="Cambria Math" panose="02040503050406030204" pitchFamily="18" charset="0"/>
                                          </a:rPr>
                                          <m:t>𝑅</m:t>
                                        </m:r>
                                      </m:e>
                                    </m:acc>
                                  </m:e>
                                </m:mr>
                                <m:mr>
                                  <m:e>
                                    <m:r>
                                      <a:rPr lang="fr-FR" sz="2400" i="1">
                                        <a:latin typeface="Cambria Math" panose="02040503050406030204" pitchFamily="18" charset="0"/>
                                        <a:ea typeface="Cambria Math" panose="02040503050406030204" pitchFamily="18" charset="0"/>
                                      </a:rPr>
                                      <m:t>𝜆</m:t>
                                    </m:r>
                                    <m:r>
                                      <a:rPr lang="fr-FR" sz="2400" b="0" i="1" smtClean="0">
                                        <a:latin typeface="Cambria Math" panose="02040503050406030204" pitchFamily="18" charset="0"/>
                                        <a:ea typeface="Cambria Math" panose="02040503050406030204" pitchFamily="18" charset="0"/>
                                      </a:rPr>
                                      <m:t>.</m:t>
                                    </m:r>
                                    <m:acc>
                                      <m:accPr>
                                        <m:chr m:val="⃗"/>
                                        <m:ctrlPr>
                                          <a:rPr lang="fr-FR" sz="2400" b="0" i="1" smtClean="0">
                                            <a:latin typeface="Cambria Math" panose="02040503050406030204" pitchFamily="18" charset="0"/>
                                            <a:ea typeface="Cambria Math" panose="02040503050406030204" pitchFamily="18" charset="0"/>
                                          </a:rPr>
                                        </m:ctrlPr>
                                      </m:accPr>
                                      <m:e>
                                        <m:r>
                                          <a:rPr lang="fr-FR" sz="2400" b="0" i="1" smtClean="0">
                                            <a:latin typeface="Cambria Math" panose="02040503050406030204" pitchFamily="18" charset="0"/>
                                            <a:ea typeface="Cambria Math" panose="02040503050406030204" pitchFamily="18" charset="0"/>
                                          </a:rPr>
                                          <m:t>𝑀</m:t>
                                        </m:r>
                                        <m:r>
                                          <a:rPr lang="fr-FR" sz="2400" b="0" i="1" smtClean="0">
                                            <a:latin typeface="Cambria Math" panose="02040503050406030204" pitchFamily="18" charset="0"/>
                                            <a:ea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𝐴</m:t>
                                        </m:r>
                                        <m:r>
                                          <a:rPr lang="fr-FR" sz="2400" b="0" i="1" smtClean="0">
                                            <a:latin typeface="Cambria Math" panose="02040503050406030204" pitchFamily="18" charset="0"/>
                                            <a:ea typeface="Cambria Math" panose="02040503050406030204" pitchFamily="18" charset="0"/>
                                          </a:rPr>
                                          <m:t>)</m:t>
                                        </m:r>
                                      </m:e>
                                    </m:acc>
                                  </m:e>
                                </m:mr>
                              </m:m>
                            </m:e>
                          </m:d>
                        </m:e>
                      </m:sPre>
                    </m:oMath>
                  </m:oMathPara>
                </a14:m>
                <a:endParaRPr lang="fr-FR" sz="2400" dirty="0"/>
              </a:p>
            </p:txBody>
          </p:sp>
        </mc:Choice>
        <mc:Fallback xmlns="">
          <p:sp>
            <p:nvSpPr>
              <p:cNvPr id="3" name="Espace réservé du contenu 2">
                <a:extLst>
                  <a:ext uri="{FF2B5EF4-FFF2-40B4-BE49-F238E27FC236}">
                    <a16:creationId xmlns:a16="http://schemas.microsoft.com/office/drawing/2014/main" xmlns:a14="http://schemas.microsoft.com/office/drawing/2010/main" xmlns="" id="{248AE98C-42F9-4207-955E-B06702F317EF}"/>
                  </a:ext>
                </a:extLst>
              </p:cNvPr>
              <p:cNvSpPr>
                <a:spLocks noGrp="1" noRot="1" noChangeAspect="1" noMove="1" noResize="1" noEditPoints="1" noAdjustHandles="1" noChangeArrowheads="1" noChangeShapeType="1" noTextEdit="1"/>
              </p:cNvSpPr>
              <p:nvPr>
                <p:ph idx="1"/>
              </p:nvPr>
            </p:nvSpPr>
            <p:spPr>
              <a:xfrm>
                <a:off x="254835" y="535721"/>
                <a:ext cx="10515600" cy="1339606"/>
              </a:xfrm>
              <a:blipFill rotWithShape="0">
                <a:blip r:embed="rId2"/>
                <a:stretch>
                  <a:fillRect/>
                </a:stretch>
              </a:blipFill>
            </p:spPr>
            <p:txBody>
              <a:bodyPr/>
              <a:lstStyle/>
              <a:p>
                <a:r>
                  <a:rPr lang="fr-FR">
                    <a:noFill/>
                  </a:rPr>
                  <a:t> </a:t>
                </a:r>
              </a:p>
            </p:txBody>
          </p:sp>
        </mc:Fallback>
      </mc:AlternateContent>
      <p:sp>
        <p:nvSpPr>
          <p:cNvPr id="4" name="Titre 1">
            <a:extLst>
              <a:ext uri="{FF2B5EF4-FFF2-40B4-BE49-F238E27FC236}">
                <a16:creationId xmlns:a16="http://schemas.microsoft.com/office/drawing/2014/main" id="{737DA6EF-3FC5-470E-8053-A5255E36D708}"/>
              </a:ext>
            </a:extLst>
          </p:cNvPr>
          <p:cNvSpPr txBox="1">
            <a:spLocks/>
          </p:cNvSpPr>
          <p:nvPr/>
        </p:nvSpPr>
        <p:spPr>
          <a:xfrm>
            <a:off x="1502751" y="1868588"/>
            <a:ext cx="9450265" cy="6811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t>Produit de deux torseurs = </a:t>
            </a:r>
            <a:r>
              <a:rPr lang="fr-FR" sz="3200" b="1" dirty="0" err="1"/>
              <a:t>comoment</a:t>
            </a:r>
            <a:r>
              <a:rPr lang="fr-FR" sz="3200" b="1" dirty="0"/>
              <a:t> de 2 torseurs</a:t>
            </a:r>
          </a:p>
        </p:txBody>
      </p:sp>
      <mc:AlternateContent xmlns:mc="http://schemas.openxmlformats.org/markup-compatibility/2006" xmlns:a14="http://schemas.microsoft.com/office/drawing/2010/main">
        <mc:Choice Requires="a14">
          <p:sp>
            <p:nvSpPr>
              <p:cNvPr id="5" name="Espace réservé du contenu 2">
                <a:extLst>
                  <a:ext uri="{FF2B5EF4-FFF2-40B4-BE49-F238E27FC236}">
                    <a16:creationId xmlns:a16="http://schemas.microsoft.com/office/drawing/2014/main" id="{49A58CFE-9426-4D71-9BE8-00CD44446F5F}"/>
                  </a:ext>
                </a:extLst>
              </p:cNvPr>
              <p:cNvSpPr txBox="1">
                <a:spLocks/>
              </p:cNvSpPr>
              <p:nvPr/>
            </p:nvSpPr>
            <p:spPr>
              <a:xfrm>
                <a:off x="114869" y="2485225"/>
                <a:ext cx="12341493" cy="414639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t>Opération qui a 2 torseurs associe une réel</a:t>
                </a:r>
              </a:p>
              <a:p>
                <a:pPr marL="0" indent="0">
                  <a:buNone/>
                </a:pPr>
                <a14:m>
                  <m:oMathPara xmlns:m="http://schemas.openxmlformats.org/officeDocument/2006/math">
                    <m:oMathParaPr>
                      <m:jc m:val="left"/>
                    </m:oMathParaPr>
                    <m:oMath xmlns:m="http://schemas.openxmlformats.org/officeDocument/2006/math">
                      <m:d>
                        <m:dPr>
                          <m:begChr m:val="{"/>
                          <m:endChr m:val="}"/>
                          <m:ctrlPr>
                            <a:rPr lang="fr-FR" sz="2400" i="1" smtClean="0">
                              <a:latin typeface="Cambria Math" panose="02040503050406030204" pitchFamily="18" charset="0"/>
                            </a:rPr>
                          </m:ctrlPr>
                        </m:dPr>
                        <m:e>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𝑇</m:t>
                              </m:r>
                            </m:e>
                            <m:sub>
                              <m:r>
                                <a:rPr lang="fr-FR" sz="2400" b="0" i="1" smtClean="0">
                                  <a:latin typeface="Cambria Math" panose="02040503050406030204" pitchFamily="18" charset="0"/>
                                </a:rPr>
                                <m:t>1</m:t>
                              </m:r>
                            </m:sub>
                          </m:sSub>
                        </m:e>
                      </m:d>
                      <m:r>
                        <a:rPr lang="fr-FR" sz="2400" i="1">
                          <a:latin typeface="Cambria Math" panose="02040503050406030204" pitchFamily="18" charset="0"/>
                        </a:rPr>
                        <m:t> </m:t>
                      </m:r>
                      <m:r>
                        <a:rPr lang="fr-FR" sz="2400" b="0" i="1" smtClean="0">
                          <a:latin typeface="Cambria Math" panose="02040503050406030204" pitchFamily="18" charset="0"/>
                        </a:rPr>
                        <m:t>=</m:t>
                      </m:r>
                      <m:sPre>
                        <m:sPrePr>
                          <m:ctrlPr>
                            <a:rPr lang="fr-FR" sz="2400" i="1">
                              <a:latin typeface="Cambria Math" panose="02040503050406030204" pitchFamily="18" charset="0"/>
                            </a:rPr>
                          </m:ctrlPr>
                        </m:sPrePr>
                        <m:sub>
                          <m:r>
                            <a:rPr lang="fr-FR" sz="2400" i="1">
                              <a:latin typeface="Cambria Math" panose="02040503050406030204" pitchFamily="18" charset="0"/>
                            </a:rPr>
                            <m:t>𝐴</m:t>
                          </m:r>
                        </m:sub>
                        <m:sup/>
                        <m:e>
                          <m:d>
                            <m:dPr>
                              <m:begChr m:val="{"/>
                              <m:endChr m:val="}"/>
                              <m:ctrlPr>
                                <a:rPr lang="fr-FR" sz="2400" i="1">
                                  <a:latin typeface="Cambria Math" panose="02040503050406030204" pitchFamily="18" charset="0"/>
                                </a:rPr>
                              </m:ctrlPr>
                            </m:dPr>
                            <m:e>
                              <m:m>
                                <m:mPr>
                                  <m:mcs>
                                    <m:mc>
                                      <m:mcPr>
                                        <m:count m:val="1"/>
                                        <m:mcJc m:val="center"/>
                                      </m:mcPr>
                                    </m:mc>
                                  </m:mcs>
                                  <m:ctrlPr>
                                    <a:rPr lang="fr-FR" sz="2400" i="1">
                                      <a:latin typeface="Cambria Math" panose="02040503050406030204" pitchFamily="18" charset="0"/>
                                    </a:rPr>
                                  </m:ctrlPr>
                                </m:mPr>
                                <m:mr>
                                  <m:e>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i="1">
                                                <a:latin typeface="Cambria Math" panose="02040503050406030204" pitchFamily="18" charset="0"/>
                                              </a:rPr>
                                              <m:t>1</m:t>
                                            </m:r>
                                          </m:sub>
                                        </m:sSub>
                                      </m:e>
                                    </m:acc>
                                  </m:e>
                                </m:mr>
                                <m:mr>
                                  <m:e>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𝑀</m:t>
                                            </m:r>
                                          </m:e>
                                          <m:sub>
                                            <m:r>
                                              <a:rPr lang="fr-FR" sz="2400" i="1">
                                                <a:latin typeface="Cambria Math" panose="02040503050406030204" pitchFamily="18" charset="0"/>
                                              </a:rPr>
                                              <m:t>1</m:t>
                                            </m:r>
                                          </m:sub>
                                        </m:sSub>
                                        <m:r>
                                          <a:rPr lang="fr-FR" sz="2400" i="1">
                                            <a:latin typeface="Cambria Math" panose="02040503050406030204" pitchFamily="18" charset="0"/>
                                          </a:rPr>
                                          <m:t> (</m:t>
                                        </m:r>
                                        <m:r>
                                          <a:rPr lang="fr-FR" sz="2400" i="1">
                                            <a:latin typeface="Cambria Math" panose="02040503050406030204" pitchFamily="18" charset="0"/>
                                          </a:rPr>
                                          <m:t>𝐴</m:t>
                                        </m:r>
                                        <m:r>
                                          <a:rPr lang="fr-FR" sz="2400" i="1">
                                            <a:latin typeface="Cambria Math" panose="02040503050406030204" pitchFamily="18" charset="0"/>
                                          </a:rPr>
                                          <m:t>)</m:t>
                                        </m:r>
                                      </m:e>
                                    </m:acc>
                                  </m:e>
                                </m:mr>
                              </m:m>
                            </m:e>
                          </m:d>
                        </m:e>
                      </m:sPre>
                      <m:r>
                        <m:rPr>
                          <m:nor/>
                        </m:rPr>
                        <a:rPr lang="fr-FR" sz="2400" dirty="0"/>
                        <m:t>		</m:t>
                      </m:r>
                      <m:r>
                        <m:rPr>
                          <m:nor/>
                        </m:rPr>
                        <a:rPr lang="fr-FR" sz="2400" b="0" i="0" dirty="0" smtClean="0"/>
                        <m:t>          </m:t>
                      </m:r>
                      <m:d>
                        <m:dPr>
                          <m:begChr m:val="{"/>
                          <m:endChr m:val="}"/>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b="0" i="1" smtClean="0">
                                  <a:latin typeface="Cambria Math" panose="02040503050406030204" pitchFamily="18" charset="0"/>
                                </a:rPr>
                                <m:t>2</m:t>
                              </m:r>
                            </m:sub>
                          </m:sSub>
                        </m:e>
                      </m:d>
                      <m:r>
                        <a:rPr lang="fr-FR" sz="2400" i="1">
                          <a:latin typeface="Cambria Math" panose="02040503050406030204" pitchFamily="18" charset="0"/>
                        </a:rPr>
                        <m:t> </m:t>
                      </m:r>
                      <m:r>
                        <a:rPr lang="fr-FR" sz="2400" b="0" i="1" smtClean="0">
                          <a:latin typeface="Cambria Math" panose="02040503050406030204" pitchFamily="18" charset="0"/>
                        </a:rPr>
                        <m:t>=</m:t>
                      </m:r>
                      <m:sPre>
                        <m:sPrePr>
                          <m:ctrlPr>
                            <a:rPr lang="fr-FR" sz="2400" i="1">
                              <a:latin typeface="Cambria Math" panose="02040503050406030204" pitchFamily="18" charset="0"/>
                            </a:rPr>
                          </m:ctrlPr>
                        </m:sPrePr>
                        <m:sub>
                          <m:r>
                            <a:rPr lang="fr-FR" sz="2400" i="1">
                              <a:latin typeface="Cambria Math" panose="02040503050406030204" pitchFamily="18" charset="0"/>
                            </a:rPr>
                            <m:t>𝐴</m:t>
                          </m:r>
                        </m:sub>
                        <m:sup/>
                        <m:e>
                          <m:d>
                            <m:dPr>
                              <m:begChr m:val="{"/>
                              <m:endChr m:val="}"/>
                              <m:ctrlPr>
                                <a:rPr lang="fr-FR" sz="2400" i="1">
                                  <a:latin typeface="Cambria Math" panose="02040503050406030204" pitchFamily="18" charset="0"/>
                                </a:rPr>
                              </m:ctrlPr>
                            </m:dPr>
                            <m:e>
                              <m:m>
                                <m:mPr>
                                  <m:mcs>
                                    <m:mc>
                                      <m:mcPr>
                                        <m:count m:val="1"/>
                                        <m:mcJc m:val="center"/>
                                      </m:mcPr>
                                    </m:mc>
                                  </m:mcs>
                                  <m:ctrlPr>
                                    <a:rPr lang="fr-FR" sz="2400" i="1">
                                      <a:latin typeface="Cambria Math" panose="02040503050406030204" pitchFamily="18" charset="0"/>
                                    </a:rPr>
                                  </m:ctrlPr>
                                </m:mPr>
                                <m:mr>
                                  <m:e>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i="1">
                                                <a:latin typeface="Cambria Math" panose="02040503050406030204" pitchFamily="18" charset="0"/>
                                              </a:rPr>
                                              <m:t>2</m:t>
                                            </m:r>
                                          </m:sub>
                                        </m:sSub>
                                      </m:e>
                                    </m:acc>
                                  </m:e>
                                </m:mr>
                                <m:mr>
                                  <m:e>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𝑀</m:t>
                                            </m:r>
                                          </m:e>
                                          <m:sub>
                                            <m:r>
                                              <a:rPr lang="fr-FR" sz="2400" i="1">
                                                <a:latin typeface="Cambria Math" panose="02040503050406030204" pitchFamily="18" charset="0"/>
                                              </a:rPr>
                                              <m:t>2</m:t>
                                            </m:r>
                                          </m:sub>
                                        </m:sSub>
                                        <m:r>
                                          <a:rPr lang="fr-FR" sz="2400" i="1">
                                            <a:latin typeface="Cambria Math" panose="02040503050406030204" pitchFamily="18" charset="0"/>
                                          </a:rPr>
                                          <m:t> (</m:t>
                                        </m:r>
                                        <m:r>
                                          <a:rPr lang="fr-FR" sz="2400" i="1">
                                            <a:latin typeface="Cambria Math" panose="02040503050406030204" pitchFamily="18" charset="0"/>
                                          </a:rPr>
                                          <m:t>𝐴</m:t>
                                        </m:r>
                                        <m:r>
                                          <a:rPr lang="fr-FR" sz="2400" i="1">
                                            <a:latin typeface="Cambria Math" panose="02040503050406030204" pitchFamily="18" charset="0"/>
                                          </a:rPr>
                                          <m:t>)</m:t>
                                        </m:r>
                                      </m:e>
                                    </m:acc>
                                  </m:e>
                                </m:mr>
                              </m:m>
                            </m:e>
                          </m:d>
                        </m:e>
                      </m:sPre>
                    </m:oMath>
                  </m:oMathPara>
                </a14:m>
                <a:endParaRPr lang="fr-FR" sz="2400" dirty="0"/>
              </a:p>
              <a:p>
                <a:pPr marL="0" indent="0">
                  <a:buNone/>
                </a:pPr>
                <a:r>
                  <a:rPr lang="fr-FR" sz="2400" b="1" dirty="0"/>
                  <a:t>=&gt; </a:t>
                </a:r>
                <a14:m>
                  <m:oMath xmlns:m="http://schemas.openxmlformats.org/officeDocument/2006/math">
                    <m:d>
                      <m:dPr>
                        <m:begChr m:val="{"/>
                        <m:endChr m:val="}"/>
                        <m:ctrlPr>
                          <a:rPr lang="fr-FR" sz="2400" b="1" i="1">
                            <a:latin typeface="Cambria Math" panose="02040503050406030204" pitchFamily="18" charset="0"/>
                          </a:rPr>
                        </m:ctrlPr>
                      </m:dPr>
                      <m:e>
                        <m:sSub>
                          <m:sSubPr>
                            <m:ctrlPr>
                              <a:rPr lang="fr-FR" sz="2400" b="1" i="1">
                                <a:latin typeface="Cambria Math" panose="02040503050406030204" pitchFamily="18" charset="0"/>
                              </a:rPr>
                            </m:ctrlPr>
                          </m:sSubPr>
                          <m:e>
                            <m:r>
                              <a:rPr lang="fr-FR" sz="2400" b="1" i="1">
                                <a:latin typeface="Cambria Math" panose="02040503050406030204" pitchFamily="18" charset="0"/>
                              </a:rPr>
                              <m:t>𝑻</m:t>
                            </m:r>
                          </m:e>
                          <m:sub>
                            <m:r>
                              <a:rPr lang="fr-FR" sz="2400" b="1" i="1">
                                <a:latin typeface="Cambria Math" panose="02040503050406030204" pitchFamily="18" charset="0"/>
                              </a:rPr>
                              <m:t>𝟏</m:t>
                            </m:r>
                          </m:sub>
                        </m:sSub>
                      </m:e>
                    </m:d>
                    <m:r>
                      <a:rPr lang="fr-FR" sz="2400" b="1" i="1" smtClean="0">
                        <a:latin typeface="Cambria Math" panose="02040503050406030204" pitchFamily="18" charset="0"/>
                        <a:ea typeface="Cambria Math" panose="02040503050406030204" pitchFamily="18" charset="0"/>
                      </a:rPr>
                      <m:t>⊗</m:t>
                    </m:r>
                  </m:oMath>
                </a14:m>
                <a:r>
                  <a:rPr lang="fr-FR" sz="2400" b="1" dirty="0"/>
                  <a:t> </a:t>
                </a:r>
                <a14:m>
                  <m:oMath xmlns:m="http://schemas.openxmlformats.org/officeDocument/2006/math">
                    <m:d>
                      <m:dPr>
                        <m:begChr m:val="{"/>
                        <m:endChr m:val="}"/>
                        <m:ctrlPr>
                          <a:rPr lang="fr-FR" sz="2400" b="1" i="1">
                            <a:latin typeface="Cambria Math" panose="02040503050406030204" pitchFamily="18" charset="0"/>
                          </a:rPr>
                        </m:ctrlPr>
                      </m:dPr>
                      <m:e>
                        <m:sSub>
                          <m:sSubPr>
                            <m:ctrlPr>
                              <a:rPr lang="fr-FR" sz="2400" b="1" i="1">
                                <a:latin typeface="Cambria Math" panose="02040503050406030204" pitchFamily="18" charset="0"/>
                              </a:rPr>
                            </m:ctrlPr>
                          </m:sSubPr>
                          <m:e>
                            <m:r>
                              <a:rPr lang="fr-FR" sz="2400" b="1" i="1">
                                <a:latin typeface="Cambria Math" panose="02040503050406030204" pitchFamily="18" charset="0"/>
                              </a:rPr>
                              <m:t>𝑻</m:t>
                            </m:r>
                          </m:e>
                          <m:sub>
                            <m:r>
                              <a:rPr lang="fr-FR" sz="2400" b="1" i="1" smtClean="0">
                                <a:latin typeface="Cambria Math" panose="02040503050406030204" pitchFamily="18" charset="0"/>
                              </a:rPr>
                              <m:t>𝟐</m:t>
                            </m:r>
                          </m:sub>
                        </m:sSub>
                      </m:e>
                    </m:d>
                  </m:oMath>
                </a14:m>
                <a:r>
                  <a:rPr lang="fr-FR" sz="2400" b="1" dirty="0"/>
                  <a:t> = </a:t>
                </a:r>
                <a14:m>
                  <m:oMath xmlns:m="http://schemas.openxmlformats.org/officeDocument/2006/math">
                    <m:acc>
                      <m:accPr>
                        <m:chr m:val="⃗"/>
                        <m:ctrlPr>
                          <a:rPr lang="fr-FR" sz="2400" b="1" i="1">
                            <a:latin typeface="Cambria Math" panose="02040503050406030204" pitchFamily="18" charset="0"/>
                          </a:rPr>
                        </m:ctrlPr>
                      </m:accPr>
                      <m:e>
                        <m:sSub>
                          <m:sSubPr>
                            <m:ctrlPr>
                              <a:rPr lang="fr-FR" sz="2400" b="1" i="1">
                                <a:latin typeface="Cambria Math" panose="02040503050406030204" pitchFamily="18" charset="0"/>
                              </a:rPr>
                            </m:ctrlPr>
                          </m:sSubPr>
                          <m:e>
                            <m:r>
                              <a:rPr lang="fr-FR" sz="2400" b="1" i="1">
                                <a:latin typeface="Cambria Math" panose="02040503050406030204" pitchFamily="18" charset="0"/>
                              </a:rPr>
                              <m:t>𝑹</m:t>
                            </m:r>
                          </m:e>
                          <m:sub>
                            <m:r>
                              <a:rPr lang="fr-FR" sz="2400" b="1" i="1">
                                <a:latin typeface="Cambria Math" panose="02040503050406030204" pitchFamily="18" charset="0"/>
                              </a:rPr>
                              <m:t>𝟏</m:t>
                            </m:r>
                          </m:sub>
                        </m:sSub>
                      </m:e>
                    </m:acc>
                    <m:r>
                      <a:rPr lang="fr-FR" sz="2400" b="1" i="0" smtClean="0">
                        <a:latin typeface="Cambria Math" panose="02040503050406030204" pitchFamily="18" charset="0"/>
                      </a:rPr>
                      <m:t>.</m:t>
                    </m:r>
                  </m:oMath>
                </a14:m>
                <a:r>
                  <a:rPr lang="fr-FR" sz="2400" b="1" dirty="0"/>
                  <a:t> </a:t>
                </a:r>
                <a14:m>
                  <m:oMath xmlns:m="http://schemas.openxmlformats.org/officeDocument/2006/math">
                    <m:acc>
                      <m:accPr>
                        <m:chr m:val="⃗"/>
                        <m:ctrlPr>
                          <a:rPr lang="fr-FR" sz="2400" b="1" i="1">
                            <a:latin typeface="Cambria Math" panose="02040503050406030204" pitchFamily="18" charset="0"/>
                          </a:rPr>
                        </m:ctrlPr>
                      </m:accPr>
                      <m:e>
                        <m:sSub>
                          <m:sSubPr>
                            <m:ctrlPr>
                              <a:rPr lang="fr-FR" sz="2400" b="1" i="1">
                                <a:latin typeface="Cambria Math" panose="02040503050406030204" pitchFamily="18" charset="0"/>
                              </a:rPr>
                            </m:ctrlPr>
                          </m:sSubPr>
                          <m:e>
                            <m:r>
                              <a:rPr lang="fr-FR" sz="2400" b="1" i="1">
                                <a:latin typeface="Cambria Math" panose="02040503050406030204" pitchFamily="18" charset="0"/>
                              </a:rPr>
                              <m:t>𝑴</m:t>
                            </m:r>
                          </m:e>
                          <m:sub>
                            <m:r>
                              <a:rPr lang="fr-FR" sz="2400" b="1" i="1">
                                <a:latin typeface="Cambria Math" panose="02040503050406030204" pitchFamily="18" charset="0"/>
                              </a:rPr>
                              <m:t>𝟐</m:t>
                            </m:r>
                          </m:sub>
                        </m:sSub>
                        <m:r>
                          <a:rPr lang="fr-FR" sz="2400" b="1" i="1">
                            <a:latin typeface="Cambria Math" panose="02040503050406030204" pitchFamily="18" charset="0"/>
                          </a:rPr>
                          <m:t> (</m:t>
                        </m:r>
                        <m:r>
                          <a:rPr lang="fr-FR" sz="2400" b="1" i="1">
                            <a:latin typeface="Cambria Math" panose="02040503050406030204" pitchFamily="18" charset="0"/>
                          </a:rPr>
                          <m:t>𝑨</m:t>
                        </m:r>
                        <m:r>
                          <a:rPr lang="fr-FR" sz="2400" b="1" i="1">
                            <a:latin typeface="Cambria Math" panose="02040503050406030204" pitchFamily="18" charset="0"/>
                          </a:rPr>
                          <m:t>)</m:t>
                        </m:r>
                      </m:e>
                    </m:acc>
                    <m:r>
                      <a:rPr lang="fr-FR" sz="2400" b="1" i="0" smtClean="0">
                        <a:latin typeface="Cambria Math" panose="02040503050406030204" pitchFamily="18" charset="0"/>
                      </a:rPr>
                      <m:t>+ </m:t>
                    </m:r>
                    <m:acc>
                      <m:accPr>
                        <m:chr m:val="⃗"/>
                        <m:ctrlPr>
                          <a:rPr lang="fr-FR" sz="2400" b="1" i="1">
                            <a:latin typeface="Cambria Math" panose="02040503050406030204" pitchFamily="18" charset="0"/>
                          </a:rPr>
                        </m:ctrlPr>
                      </m:accPr>
                      <m:e>
                        <m:sSub>
                          <m:sSubPr>
                            <m:ctrlPr>
                              <a:rPr lang="fr-FR" sz="2400" b="1" i="1">
                                <a:latin typeface="Cambria Math" panose="02040503050406030204" pitchFamily="18" charset="0"/>
                              </a:rPr>
                            </m:ctrlPr>
                          </m:sSubPr>
                          <m:e>
                            <m:r>
                              <a:rPr lang="fr-FR" sz="2400" b="1" i="1">
                                <a:latin typeface="Cambria Math" panose="02040503050406030204" pitchFamily="18" charset="0"/>
                              </a:rPr>
                              <m:t>𝑹</m:t>
                            </m:r>
                          </m:e>
                          <m:sub>
                            <m:r>
                              <a:rPr lang="fr-FR" sz="2400" b="1" i="1" smtClean="0">
                                <a:latin typeface="Cambria Math" panose="02040503050406030204" pitchFamily="18" charset="0"/>
                              </a:rPr>
                              <m:t>𝟐</m:t>
                            </m:r>
                          </m:sub>
                        </m:sSub>
                      </m:e>
                    </m:acc>
                    <m:r>
                      <a:rPr lang="fr-FR" sz="2400" b="1">
                        <a:latin typeface="Cambria Math" panose="02040503050406030204" pitchFamily="18" charset="0"/>
                      </a:rPr>
                      <m:t>.</m:t>
                    </m:r>
                  </m:oMath>
                </a14:m>
                <a:r>
                  <a:rPr lang="fr-FR" sz="2400" b="1" dirty="0"/>
                  <a:t> </a:t>
                </a:r>
                <a14:m>
                  <m:oMath xmlns:m="http://schemas.openxmlformats.org/officeDocument/2006/math">
                    <m:acc>
                      <m:accPr>
                        <m:chr m:val="⃗"/>
                        <m:ctrlPr>
                          <a:rPr lang="fr-FR" sz="2400" b="1" i="1">
                            <a:latin typeface="Cambria Math" panose="02040503050406030204" pitchFamily="18" charset="0"/>
                          </a:rPr>
                        </m:ctrlPr>
                      </m:accPr>
                      <m:e>
                        <m:sSub>
                          <m:sSubPr>
                            <m:ctrlPr>
                              <a:rPr lang="fr-FR" sz="2400" b="1" i="1">
                                <a:latin typeface="Cambria Math" panose="02040503050406030204" pitchFamily="18" charset="0"/>
                              </a:rPr>
                            </m:ctrlPr>
                          </m:sSubPr>
                          <m:e>
                            <m:r>
                              <a:rPr lang="fr-FR" sz="2400" b="1" i="1">
                                <a:latin typeface="Cambria Math" panose="02040503050406030204" pitchFamily="18" charset="0"/>
                              </a:rPr>
                              <m:t>𝑴</m:t>
                            </m:r>
                          </m:e>
                          <m:sub>
                            <m:r>
                              <a:rPr lang="fr-FR" sz="2400" b="1" i="1" smtClean="0">
                                <a:latin typeface="Cambria Math" panose="02040503050406030204" pitchFamily="18" charset="0"/>
                              </a:rPr>
                              <m:t>𝟏</m:t>
                            </m:r>
                          </m:sub>
                        </m:sSub>
                        <m:r>
                          <a:rPr lang="fr-FR" sz="2400" b="1" i="1">
                            <a:latin typeface="Cambria Math" panose="02040503050406030204" pitchFamily="18" charset="0"/>
                          </a:rPr>
                          <m:t> (</m:t>
                        </m:r>
                        <m:r>
                          <a:rPr lang="fr-FR" sz="2400" b="1" i="1">
                            <a:latin typeface="Cambria Math" panose="02040503050406030204" pitchFamily="18" charset="0"/>
                          </a:rPr>
                          <m:t>𝑨</m:t>
                        </m:r>
                        <m:r>
                          <a:rPr lang="fr-FR" sz="2400" b="1" i="1">
                            <a:latin typeface="Cambria Math" panose="02040503050406030204" pitchFamily="18" charset="0"/>
                          </a:rPr>
                          <m:t>)</m:t>
                        </m:r>
                      </m:e>
                    </m:acc>
                  </m:oMath>
                </a14:m>
                <a:endParaRPr lang="fr-FR" sz="2400" b="1" dirty="0"/>
              </a:p>
              <a:p>
                <a:pPr marL="0" indent="0">
                  <a:buNone/>
                </a:pPr>
                <a:r>
                  <a:rPr lang="fr-FR" sz="2400" dirty="0"/>
                  <a:t>Le </a:t>
                </a:r>
                <a:r>
                  <a:rPr lang="fr-FR" sz="2400" dirty="0" err="1"/>
                  <a:t>comoment</a:t>
                </a:r>
                <a:r>
                  <a:rPr lang="fr-FR" sz="2400" dirty="0"/>
                  <a:t> est un produit… « scalaire » (sens générique de « scalaire » : « dont le résultat est un nbr »)</a:t>
                </a:r>
              </a:p>
              <a:p>
                <a:pPr marL="0" indent="0">
                  <a:buNone/>
                </a:pPr>
                <a:r>
                  <a:rPr lang="fr-FR" sz="2400" dirty="0"/>
                  <a:t>L’opération de produit entre deux torseurs n’a de sens que si le résultat </a:t>
                </a:r>
                <a:r>
                  <a:rPr lang="fr-FR" sz="2400" b="1" dirty="0"/>
                  <a:t>ne dépend pas du point de réduction</a:t>
                </a:r>
                <a:r>
                  <a:rPr lang="fr-FR" sz="2400" dirty="0"/>
                  <a:t>….</a:t>
                </a:r>
              </a:p>
              <a:p>
                <a:pPr marL="0" indent="0">
                  <a:buNone/>
                </a:pPr>
                <a:r>
                  <a:rPr lang="fr-FR" sz="2400" b="1" dirty="0"/>
                  <a:t>Car </a:t>
                </a:r>
                <a:r>
                  <a:rPr lang="fr-FR" sz="2400" dirty="0"/>
                  <a:t>les éléments de réductions ne font que représenter les torseurs !</a:t>
                </a:r>
              </a:p>
              <a:p>
                <a:pPr marL="0" indent="0">
                  <a:buNone/>
                </a:pPr>
                <a:r>
                  <a:rPr lang="fr-FR" sz="2400" dirty="0"/>
                  <a:t>Le </a:t>
                </a:r>
                <a:r>
                  <a:rPr lang="fr-FR" sz="2400" dirty="0" err="1"/>
                  <a:t>comoment</a:t>
                </a:r>
                <a:r>
                  <a:rPr lang="fr-FR" sz="2400" dirty="0"/>
                  <a:t> des deux torseurs ne doit pas dépendre des éléments qui les représentent !!</a:t>
                </a:r>
              </a:p>
              <a:p>
                <a:pPr marL="0" indent="0">
                  <a:buNone/>
                </a:pPr>
                <a:r>
                  <a:rPr lang="fr-FR" sz="2400" dirty="0"/>
                  <a:t>Démonstration … changeons de point…</a:t>
                </a:r>
              </a:p>
              <a:p>
                <a:pPr marL="0" indent="0">
                  <a:buNone/>
                </a:pPr>
                <a:endParaRPr lang="fr-FR" sz="2400" dirty="0"/>
              </a:p>
            </p:txBody>
          </p:sp>
        </mc:Choice>
        <mc:Fallback xmlns="">
          <p:sp>
            <p:nvSpPr>
              <p:cNvPr id="5" name="Espace réservé du contenu 2">
                <a:extLst>
                  <a:ext uri="{FF2B5EF4-FFF2-40B4-BE49-F238E27FC236}">
                    <a16:creationId xmlns:a16="http://schemas.microsoft.com/office/drawing/2014/main" id="{49A58CFE-9426-4D71-9BE8-00CD44446F5F}"/>
                  </a:ext>
                </a:extLst>
              </p:cNvPr>
              <p:cNvSpPr txBox="1">
                <a:spLocks noRot="1" noChangeAspect="1" noMove="1" noResize="1" noEditPoints="1" noAdjustHandles="1" noChangeArrowheads="1" noChangeShapeType="1" noTextEdit="1"/>
              </p:cNvSpPr>
              <p:nvPr/>
            </p:nvSpPr>
            <p:spPr>
              <a:xfrm>
                <a:off x="114869" y="2485225"/>
                <a:ext cx="12341493" cy="4146393"/>
              </a:xfrm>
              <a:prstGeom prst="rect">
                <a:avLst/>
              </a:prstGeom>
              <a:blipFill>
                <a:blip r:embed="rId3"/>
                <a:stretch>
                  <a:fillRect l="-642" t="-2500"/>
                </a:stretch>
              </a:blipFill>
            </p:spPr>
            <p:txBody>
              <a:bodyPr/>
              <a:lstStyle/>
              <a:p>
                <a:r>
                  <a:rPr lang="fr-FR">
                    <a:noFill/>
                  </a:rPr>
                  <a:t> </a:t>
                </a:r>
              </a:p>
            </p:txBody>
          </p:sp>
        </mc:Fallback>
      </mc:AlternateContent>
      <p:sp>
        <p:nvSpPr>
          <p:cNvPr id="7" name="Espace réservé du numéro de diapositive 6">
            <a:extLst>
              <a:ext uri="{FF2B5EF4-FFF2-40B4-BE49-F238E27FC236}">
                <a16:creationId xmlns:a16="http://schemas.microsoft.com/office/drawing/2014/main" id="{03887C16-A7B3-4C92-9267-722638FB53C8}"/>
              </a:ext>
            </a:extLst>
          </p:cNvPr>
          <p:cNvSpPr>
            <a:spLocks noGrp="1"/>
          </p:cNvSpPr>
          <p:nvPr>
            <p:ph type="sldNum" sz="quarter" idx="12"/>
          </p:nvPr>
        </p:nvSpPr>
        <p:spPr/>
        <p:txBody>
          <a:bodyPr/>
          <a:lstStyle/>
          <a:p>
            <a:fld id="{DF67547A-2FB4-485E-9105-69E331CB21F3}" type="slidenum">
              <a:rPr lang="fr-FR" smtClean="0"/>
              <a:t>43</a:t>
            </a:fld>
            <a:endParaRPr lang="fr-FR"/>
          </a:p>
        </p:txBody>
      </p:sp>
    </p:spTree>
    <p:extLst>
      <p:ext uri="{BB962C8B-B14F-4D97-AF65-F5344CB8AC3E}">
        <p14:creationId xmlns:p14="http://schemas.microsoft.com/office/powerpoint/2010/main" val="3090766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6EA827-B100-4D07-ACA4-A703A6079D30}"/>
              </a:ext>
            </a:extLst>
          </p:cNvPr>
          <p:cNvSpPr>
            <a:spLocks noGrp="1"/>
          </p:cNvSpPr>
          <p:nvPr>
            <p:ph type="title"/>
          </p:nvPr>
        </p:nvSpPr>
        <p:spPr>
          <a:xfrm>
            <a:off x="407376" y="242034"/>
            <a:ext cx="11260015" cy="760290"/>
          </a:xfrm>
        </p:spPr>
        <p:txBody>
          <a:bodyPr>
            <a:normAutofit fontScale="90000"/>
          </a:bodyPr>
          <a:lstStyle/>
          <a:p>
            <a:r>
              <a:rPr lang="fr-FR" sz="3200" dirty="0"/>
              <a:t>Changeons de point de réduction : transportons les moments de A en B.</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ADBFD407-8DF8-46D6-A994-007780380D26}"/>
                  </a:ext>
                </a:extLst>
              </p:cNvPr>
              <p:cNvSpPr>
                <a:spLocks noGrp="1"/>
              </p:cNvSpPr>
              <p:nvPr>
                <p:ph idx="1"/>
              </p:nvPr>
            </p:nvSpPr>
            <p:spPr>
              <a:xfrm>
                <a:off x="407376" y="1253331"/>
                <a:ext cx="11391900" cy="4351338"/>
              </a:xfrm>
            </p:spPr>
            <p:txBody>
              <a:bodyPr>
                <a:normAutofit lnSpcReduction="10000"/>
              </a:bodyPr>
              <a:lstStyle/>
              <a:p>
                <a:pPr marL="0" indent="0">
                  <a:buNone/>
                </a:pPr>
                <a:r>
                  <a:rPr lang="fr-FR" sz="2400" dirty="0"/>
                  <a:t>On a : </a:t>
                </a:r>
                <a14:m>
                  <m:oMath xmlns:m="http://schemas.openxmlformats.org/officeDocument/2006/math">
                    <m:d>
                      <m:dPr>
                        <m:begChr m:val="{"/>
                        <m:endChr m:val="}"/>
                        <m:ctrlPr>
                          <a:rPr lang="fr-FR" sz="2400" i="1" smtClean="0">
                            <a:latin typeface="Cambria Math" panose="02040503050406030204" pitchFamily="18" charset="0"/>
                          </a:rPr>
                        </m:ctrlPr>
                      </m:dPr>
                      <m:e>
                        <m:sSub>
                          <m:sSubPr>
                            <m:ctrlPr>
                              <a:rPr lang="fr-FR" sz="2400" i="1">
                                <a:latin typeface="Cambria Math" panose="02040503050406030204" pitchFamily="18" charset="0"/>
                              </a:rPr>
                            </m:ctrlPr>
                          </m:sSubPr>
                          <m:e>
                            <m:r>
                              <a:rPr lang="fr-FR" sz="2400" b="0" i="1">
                                <a:latin typeface="Cambria Math" panose="02040503050406030204" pitchFamily="18" charset="0"/>
                              </a:rPr>
                              <m:t>𝑇</m:t>
                            </m:r>
                          </m:e>
                          <m:sub>
                            <m:r>
                              <a:rPr lang="fr-FR" sz="2400" b="0" i="1">
                                <a:latin typeface="Cambria Math" panose="02040503050406030204" pitchFamily="18" charset="0"/>
                              </a:rPr>
                              <m:t>1</m:t>
                            </m:r>
                          </m:sub>
                        </m:sSub>
                      </m:e>
                    </m:d>
                    <m:r>
                      <a:rPr lang="fr-FR" sz="2400" b="0" i="1">
                        <a:latin typeface="Cambria Math" panose="02040503050406030204" pitchFamily="18" charset="0"/>
                        <a:ea typeface="Cambria Math" panose="02040503050406030204" pitchFamily="18" charset="0"/>
                      </a:rPr>
                      <m:t>⊗</m:t>
                    </m:r>
                  </m:oMath>
                </a14:m>
                <a:r>
                  <a:rPr lang="fr-FR" sz="2400" dirty="0"/>
                  <a:t> </a:t>
                </a:r>
                <a14:m>
                  <m:oMath xmlns:m="http://schemas.openxmlformats.org/officeDocument/2006/math">
                    <m:d>
                      <m:dPr>
                        <m:begChr m:val="{"/>
                        <m:endChr m:val="}"/>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b="0" i="1">
                                <a:latin typeface="Cambria Math" panose="02040503050406030204" pitchFamily="18" charset="0"/>
                              </a:rPr>
                              <m:t>𝑇</m:t>
                            </m:r>
                          </m:e>
                          <m:sub>
                            <m:r>
                              <a:rPr lang="fr-FR" sz="2400" b="0" i="1">
                                <a:latin typeface="Cambria Math" panose="02040503050406030204" pitchFamily="18" charset="0"/>
                              </a:rPr>
                              <m:t>2</m:t>
                            </m:r>
                          </m:sub>
                        </m:sSub>
                      </m:e>
                    </m:d>
                  </m:oMath>
                </a14:m>
                <a:r>
                  <a:rPr lang="fr-FR" sz="2400" dirty="0"/>
                  <a:t> = </a:t>
                </a:r>
                <a14:m>
                  <m:oMath xmlns:m="http://schemas.openxmlformats.org/officeDocument/2006/math">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b="0" i="1">
                                <a:latin typeface="Cambria Math" panose="02040503050406030204" pitchFamily="18" charset="0"/>
                              </a:rPr>
                              <m:t>𝑅</m:t>
                            </m:r>
                          </m:e>
                          <m:sub>
                            <m:r>
                              <a:rPr lang="fr-FR" sz="2400" b="0" i="1">
                                <a:latin typeface="Cambria Math" panose="02040503050406030204" pitchFamily="18" charset="0"/>
                              </a:rPr>
                              <m:t>1</m:t>
                            </m:r>
                          </m:sub>
                        </m:sSub>
                      </m:e>
                    </m:acc>
                    <m:r>
                      <a:rPr lang="fr-FR" sz="2400" b="0">
                        <a:latin typeface="Cambria Math" panose="02040503050406030204" pitchFamily="18" charset="0"/>
                      </a:rPr>
                      <m:t>.</m:t>
                    </m:r>
                  </m:oMath>
                </a14:m>
                <a:r>
                  <a:rPr lang="fr-FR" sz="2400" dirty="0"/>
                  <a:t> </a:t>
                </a:r>
                <a14:m>
                  <m:oMath xmlns:m="http://schemas.openxmlformats.org/officeDocument/2006/math">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b="0" i="1">
                                <a:latin typeface="Cambria Math" panose="02040503050406030204" pitchFamily="18" charset="0"/>
                              </a:rPr>
                              <m:t>𝑀</m:t>
                            </m:r>
                          </m:e>
                          <m:sub>
                            <m:r>
                              <a:rPr lang="fr-FR" sz="2400" b="0" i="1">
                                <a:latin typeface="Cambria Math" panose="02040503050406030204" pitchFamily="18" charset="0"/>
                              </a:rPr>
                              <m:t>2</m:t>
                            </m:r>
                          </m:sub>
                        </m:sSub>
                        <m:r>
                          <a:rPr lang="fr-FR" sz="2400" b="0" i="1">
                            <a:latin typeface="Cambria Math" panose="02040503050406030204" pitchFamily="18" charset="0"/>
                          </a:rPr>
                          <m:t> (</m:t>
                        </m:r>
                        <m:r>
                          <a:rPr lang="fr-FR" sz="2400" b="0" i="1">
                            <a:latin typeface="Cambria Math" panose="02040503050406030204" pitchFamily="18" charset="0"/>
                          </a:rPr>
                          <m:t>𝐴</m:t>
                        </m:r>
                        <m:r>
                          <a:rPr lang="fr-FR" sz="2400" b="0" i="1">
                            <a:latin typeface="Cambria Math" panose="02040503050406030204" pitchFamily="18" charset="0"/>
                          </a:rPr>
                          <m:t>)</m:t>
                        </m:r>
                      </m:e>
                    </m:acc>
                    <m:r>
                      <a:rPr lang="fr-FR" sz="2400" b="0">
                        <a:latin typeface="Cambria Math" panose="02040503050406030204" pitchFamily="18" charset="0"/>
                      </a:rPr>
                      <m:t>+ </m:t>
                    </m:r>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b="0" i="1">
                                <a:latin typeface="Cambria Math" panose="02040503050406030204" pitchFamily="18" charset="0"/>
                              </a:rPr>
                              <m:t>𝑅</m:t>
                            </m:r>
                          </m:e>
                          <m:sub>
                            <m:r>
                              <a:rPr lang="fr-FR" sz="2400" b="0" i="1">
                                <a:latin typeface="Cambria Math" panose="02040503050406030204" pitchFamily="18" charset="0"/>
                              </a:rPr>
                              <m:t>2</m:t>
                            </m:r>
                          </m:sub>
                        </m:sSub>
                      </m:e>
                    </m:acc>
                    <m:r>
                      <a:rPr lang="fr-FR" sz="2400" b="0">
                        <a:latin typeface="Cambria Math" panose="02040503050406030204" pitchFamily="18" charset="0"/>
                      </a:rPr>
                      <m:t>.</m:t>
                    </m:r>
                  </m:oMath>
                </a14:m>
                <a:r>
                  <a:rPr lang="fr-FR" sz="2400" dirty="0"/>
                  <a:t> </a:t>
                </a:r>
                <a14:m>
                  <m:oMath xmlns:m="http://schemas.openxmlformats.org/officeDocument/2006/math">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b="0" i="1">
                                <a:latin typeface="Cambria Math" panose="02040503050406030204" pitchFamily="18" charset="0"/>
                              </a:rPr>
                              <m:t>𝑀</m:t>
                            </m:r>
                          </m:e>
                          <m:sub>
                            <m:r>
                              <a:rPr lang="fr-FR" sz="2400" b="0" i="1">
                                <a:latin typeface="Cambria Math" panose="02040503050406030204" pitchFamily="18" charset="0"/>
                              </a:rPr>
                              <m:t>1</m:t>
                            </m:r>
                          </m:sub>
                        </m:sSub>
                        <m:r>
                          <a:rPr lang="fr-FR" sz="2400" b="0" i="1">
                            <a:latin typeface="Cambria Math" panose="02040503050406030204" pitchFamily="18" charset="0"/>
                          </a:rPr>
                          <m:t> (</m:t>
                        </m:r>
                        <m:r>
                          <a:rPr lang="fr-FR" sz="2400" b="0" i="1">
                            <a:latin typeface="Cambria Math" panose="02040503050406030204" pitchFamily="18" charset="0"/>
                          </a:rPr>
                          <m:t>𝐴</m:t>
                        </m:r>
                        <m:r>
                          <a:rPr lang="fr-FR" sz="2400" b="0" i="1">
                            <a:latin typeface="Cambria Math" panose="02040503050406030204" pitchFamily="18" charset="0"/>
                          </a:rPr>
                          <m:t>)</m:t>
                        </m:r>
                      </m:e>
                    </m:acc>
                  </m:oMath>
                </a14:m>
                <a:endParaRPr lang="fr-FR" sz="2400" dirty="0"/>
              </a:p>
              <a:p>
                <a:pPr marL="0" indent="0">
                  <a:buNone/>
                </a:pPr>
                <a:r>
                  <a:rPr lang="fr-FR" sz="2400" dirty="0"/>
                  <a:t>Changeons de point de réduction :</a:t>
                </a:r>
              </a:p>
              <a:p>
                <a:pPr marL="0" indent="0">
                  <a:buNone/>
                </a:pPr>
                <a14:m>
                  <m:oMath xmlns:m="http://schemas.openxmlformats.org/officeDocument/2006/math">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i="1">
                                <a:latin typeface="Cambria Math" panose="02040503050406030204" pitchFamily="18" charset="0"/>
                              </a:rPr>
                              <m:t>1</m:t>
                            </m:r>
                          </m:sub>
                        </m:sSub>
                      </m:e>
                    </m:acc>
                    <m:r>
                      <a:rPr lang="fr-FR" sz="2400">
                        <a:latin typeface="Cambria Math" panose="02040503050406030204" pitchFamily="18" charset="0"/>
                      </a:rPr>
                      <m:t>.</m:t>
                    </m:r>
                  </m:oMath>
                </a14:m>
                <a:r>
                  <a:rPr lang="fr-FR" sz="2400" dirty="0"/>
                  <a:t> </a:t>
                </a:r>
                <a14:m>
                  <m:oMath xmlns:m="http://schemas.openxmlformats.org/officeDocument/2006/math">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𝑀</m:t>
                            </m:r>
                          </m:e>
                          <m:sub>
                            <m:r>
                              <a:rPr lang="fr-FR" sz="2400" i="1">
                                <a:latin typeface="Cambria Math" panose="02040503050406030204" pitchFamily="18" charset="0"/>
                              </a:rPr>
                              <m:t>2</m:t>
                            </m:r>
                          </m:sub>
                        </m:sSub>
                        <m:r>
                          <a:rPr lang="fr-FR" sz="2400" i="1">
                            <a:latin typeface="Cambria Math" panose="02040503050406030204" pitchFamily="18" charset="0"/>
                          </a:rPr>
                          <m:t> (</m:t>
                        </m:r>
                        <m:r>
                          <a:rPr lang="fr-FR" sz="2400" i="1">
                            <a:latin typeface="Cambria Math" panose="02040503050406030204" pitchFamily="18" charset="0"/>
                          </a:rPr>
                          <m:t>𝐴</m:t>
                        </m:r>
                        <m:r>
                          <a:rPr lang="fr-FR" sz="2400" i="1">
                            <a:latin typeface="Cambria Math" panose="02040503050406030204" pitchFamily="18" charset="0"/>
                          </a:rPr>
                          <m:t>)</m:t>
                        </m:r>
                      </m:e>
                    </m:acc>
                    <m:r>
                      <a:rPr lang="fr-FR" sz="2400">
                        <a:latin typeface="Cambria Math" panose="02040503050406030204" pitchFamily="18" charset="0"/>
                      </a:rPr>
                      <m:t>+ </m:t>
                    </m:r>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i="1">
                                <a:latin typeface="Cambria Math" panose="02040503050406030204" pitchFamily="18" charset="0"/>
                              </a:rPr>
                              <m:t>2</m:t>
                            </m:r>
                          </m:sub>
                        </m:sSub>
                      </m:e>
                    </m:acc>
                    <m:r>
                      <a:rPr lang="fr-FR" sz="2400">
                        <a:latin typeface="Cambria Math" panose="02040503050406030204" pitchFamily="18" charset="0"/>
                      </a:rPr>
                      <m:t>.</m:t>
                    </m:r>
                  </m:oMath>
                </a14:m>
                <a:r>
                  <a:rPr lang="fr-FR" sz="2400" dirty="0"/>
                  <a:t> </a:t>
                </a:r>
                <a14:m>
                  <m:oMath xmlns:m="http://schemas.openxmlformats.org/officeDocument/2006/math">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𝑀</m:t>
                            </m:r>
                          </m:e>
                          <m:sub>
                            <m:r>
                              <a:rPr lang="fr-FR" sz="2400" i="1">
                                <a:latin typeface="Cambria Math" panose="02040503050406030204" pitchFamily="18" charset="0"/>
                              </a:rPr>
                              <m:t>1</m:t>
                            </m:r>
                          </m:sub>
                        </m:sSub>
                        <m:r>
                          <a:rPr lang="fr-FR" sz="2400" i="1">
                            <a:latin typeface="Cambria Math" panose="02040503050406030204" pitchFamily="18" charset="0"/>
                          </a:rPr>
                          <m:t> (</m:t>
                        </m:r>
                        <m:r>
                          <a:rPr lang="fr-FR" sz="2400" i="1">
                            <a:latin typeface="Cambria Math" panose="02040503050406030204" pitchFamily="18" charset="0"/>
                          </a:rPr>
                          <m:t>𝐴</m:t>
                        </m:r>
                        <m:r>
                          <a:rPr lang="fr-FR" sz="2400" i="1">
                            <a:latin typeface="Cambria Math" panose="02040503050406030204" pitchFamily="18" charset="0"/>
                          </a:rPr>
                          <m:t>)</m:t>
                        </m:r>
                      </m:e>
                    </m:acc>
                    <m:r>
                      <a:rPr lang="fr-FR" sz="2400" i="1">
                        <a:latin typeface="Cambria Math" panose="02040503050406030204" pitchFamily="18" charset="0"/>
                      </a:rPr>
                      <m:t> </m:t>
                    </m:r>
                  </m:oMath>
                </a14:m>
                <a:r>
                  <a:rPr lang="fr-FR" sz="2400" dirty="0"/>
                  <a:t>= </a:t>
                </a:r>
                <a14:m>
                  <m:oMath xmlns:m="http://schemas.openxmlformats.org/officeDocument/2006/math">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i="1">
                                <a:latin typeface="Cambria Math" panose="02040503050406030204" pitchFamily="18" charset="0"/>
                              </a:rPr>
                              <m:t>1</m:t>
                            </m:r>
                          </m:sub>
                        </m:sSub>
                      </m:e>
                    </m:acc>
                    <m:r>
                      <a:rPr lang="fr-FR" sz="2400">
                        <a:latin typeface="Cambria Math" panose="02040503050406030204" pitchFamily="18" charset="0"/>
                      </a:rPr>
                      <m:t>.</m:t>
                    </m:r>
                  </m:oMath>
                </a14:m>
                <a:r>
                  <a:rPr lang="fr-FR" sz="2400" dirty="0"/>
                  <a:t> </a:t>
                </a:r>
                <a14:m>
                  <m:oMath xmlns:m="http://schemas.openxmlformats.org/officeDocument/2006/math">
                    <m:d>
                      <m:dPr>
                        <m:ctrlPr>
                          <a:rPr lang="fr-FR" sz="2400" i="1" smtClean="0">
                            <a:latin typeface="Cambria Math" panose="02040503050406030204" pitchFamily="18" charset="0"/>
                          </a:rPr>
                        </m:ctrlPr>
                      </m:dPr>
                      <m:e>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𝑀</m:t>
                                </m:r>
                              </m:e>
                              <m:sub>
                                <m:r>
                                  <a:rPr lang="fr-FR" sz="2400" i="1">
                                    <a:latin typeface="Cambria Math" panose="02040503050406030204" pitchFamily="18" charset="0"/>
                                  </a:rPr>
                                  <m:t>2</m:t>
                                </m:r>
                              </m:sub>
                            </m:sSub>
                            <m:r>
                              <a:rPr lang="fr-FR" sz="2400" i="1">
                                <a:latin typeface="Cambria Math" panose="02040503050406030204" pitchFamily="18" charset="0"/>
                              </a:rPr>
                              <m:t> (</m:t>
                            </m:r>
                            <m:r>
                              <a:rPr lang="fr-FR" sz="2400" b="0" i="1" smtClean="0">
                                <a:latin typeface="Cambria Math" panose="02040503050406030204" pitchFamily="18" charset="0"/>
                              </a:rPr>
                              <m:t>𝐵</m:t>
                            </m:r>
                            <m:r>
                              <a:rPr lang="fr-FR" sz="2400" i="1">
                                <a:latin typeface="Cambria Math" panose="02040503050406030204" pitchFamily="18" charset="0"/>
                              </a:rPr>
                              <m:t>)</m:t>
                            </m:r>
                          </m:e>
                        </m:acc>
                        <m:r>
                          <a:rPr lang="fr-FR" sz="2400" b="0" i="1" smtClean="0">
                            <a:latin typeface="Cambria Math" panose="02040503050406030204" pitchFamily="18" charset="0"/>
                          </a:rPr>
                          <m:t>+</m:t>
                        </m:r>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i="1">
                                    <a:latin typeface="Cambria Math" panose="02040503050406030204" pitchFamily="18" charset="0"/>
                                  </a:rPr>
                                  <m:t>2</m:t>
                                </m:r>
                              </m:sub>
                            </m:sSub>
                          </m:e>
                        </m:acc>
                        <m:r>
                          <a:rPr lang="fr-FR" sz="2400" i="1" smtClean="0">
                            <a:latin typeface="Cambria Math" panose="02040503050406030204" pitchFamily="18" charset="0"/>
                            <a:ea typeface="Cambria Math" panose="02040503050406030204" pitchFamily="18" charset="0"/>
                          </a:rPr>
                          <m:t>∧</m:t>
                        </m:r>
                        <m:acc>
                          <m:accPr>
                            <m:chr m:val="⃗"/>
                            <m:ctrlPr>
                              <a:rPr lang="fr-FR" sz="2400" i="1" smtClean="0">
                                <a:latin typeface="Cambria Math" panose="02040503050406030204" pitchFamily="18" charset="0"/>
                                <a:ea typeface="Cambria Math" panose="02040503050406030204" pitchFamily="18" charset="0"/>
                              </a:rPr>
                            </m:ctrlPr>
                          </m:accPr>
                          <m:e>
                            <m:r>
                              <a:rPr lang="fr-FR" sz="2400" b="0" i="1" smtClean="0">
                                <a:latin typeface="Cambria Math" panose="02040503050406030204" pitchFamily="18" charset="0"/>
                                <a:ea typeface="Cambria Math" panose="02040503050406030204" pitchFamily="18" charset="0"/>
                              </a:rPr>
                              <m:t>𝐵𝐴</m:t>
                            </m:r>
                          </m:e>
                        </m:acc>
                      </m:e>
                    </m:d>
                    <m:r>
                      <a:rPr lang="fr-FR" sz="2400">
                        <a:latin typeface="Cambria Math" panose="02040503050406030204" pitchFamily="18" charset="0"/>
                      </a:rPr>
                      <m:t>+ </m:t>
                    </m:r>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i="1">
                                <a:latin typeface="Cambria Math" panose="02040503050406030204" pitchFamily="18" charset="0"/>
                              </a:rPr>
                              <m:t>2</m:t>
                            </m:r>
                          </m:sub>
                        </m:sSub>
                      </m:e>
                    </m:acc>
                    <m:r>
                      <a:rPr lang="fr-FR" sz="2400">
                        <a:latin typeface="Cambria Math" panose="02040503050406030204" pitchFamily="18" charset="0"/>
                      </a:rPr>
                      <m:t>.</m:t>
                    </m:r>
                    <m:d>
                      <m:dPr>
                        <m:ctrlPr>
                          <a:rPr lang="fr-FR" sz="2400" i="1">
                            <a:latin typeface="Cambria Math" panose="02040503050406030204" pitchFamily="18" charset="0"/>
                          </a:rPr>
                        </m:ctrlPr>
                      </m:dPr>
                      <m:e>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𝑀</m:t>
                                </m:r>
                              </m:e>
                              <m:sub>
                                <m:r>
                                  <a:rPr lang="fr-FR" sz="2400" b="0" i="1" smtClean="0">
                                    <a:latin typeface="Cambria Math" panose="02040503050406030204" pitchFamily="18" charset="0"/>
                                  </a:rPr>
                                  <m:t>1</m:t>
                                </m:r>
                              </m:sub>
                            </m:sSub>
                            <m:r>
                              <a:rPr lang="fr-FR" sz="2400" i="1">
                                <a:latin typeface="Cambria Math" panose="02040503050406030204" pitchFamily="18" charset="0"/>
                              </a:rPr>
                              <m:t> (</m:t>
                            </m:r>
                            <m:r>
                              <a:rPr lang="fr-FR" sz="2400" i="1">
                                <a:latin typeface="Cambria Math" panose="02040503050406030204" pitchFamily="18" charset="0"/>
                              </a:rPr>
                              <m:t>𝐵</m:t>
                            </m:r>
                            <m:r>
                              <a:rPr lang="fr-FR" sz="2400" i="1">
                                <a:latin typeface="Cambria Math" panose="02040503050406030204" pitchFamily="18" charset="0"/>
                              </a:rPr>
                              <m:t>)</m:t>
                            </m:r>
                          </m:e>
                        </m:acc>
                        <m:r>
                          <a:rPr lang="fr-FR" sz="2400" i="1">
                            <a:latin typeface="Cambria Math" panose="02040503050406030204" pitchFamily="18" charset="0"/>
                          </a:rPr>
                          <m:t>+</m:t>
                        </m:r>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b="0" i="1" smtClean="0">
                                    <a:latin typeface="Cambria Math" panose="02040503050406030204" pitchFamily="18" charset="0"/>
                                  </a:rPr>
                                  <m:t>1</m:t>
                                </m:r>
                              </m:sub>
                            </m:sSub>
                          </m:e>
                        </m:acc>
                        <m:r>
                          <a:rPr lang="fr-FR" sz="2400" i="1">
                            <a:latin typeface="Cambria Math" panose="02040503050406030204" pitchFamily="18" charset="0"/>
                            <a:ea typeface="Cambria Math" panose="02040503050406030204" pitchFamily="18" charset="0"/>
                          </a:rPr>
                          <m:t>∧</m:t>
                        </m:r>
                        <m:acc>
                          <m:accPr>
                            <m:chr m:val="⃗"/>
                            <m:ctrlPr>
                              <a:rPr lang="fr-FR" sz="2400" i="1">
                                <a:latin typeface="Cambria Math" panose="02040503050406030204" pitchFamily="18" charset="0"/>
                                <a:ea typeface="Cambria Math" panose="02040503050406030204" pitchFamily="18" charset="0"/>
                              </a:rPr>
                            </m:ctrlPr>
                          </m:accPr>
                          <m:e>
                            <m:r>
                              <a:rPr lang="fr-FR" sz="2400" i="1">
                                <a:latin typeface="Cambria Math" panose="02040503050406030204" pitchFamily="18" charset="0"/>
                                <a:ea typeface="Cambria Math" panose="02040503050406030204" pitchFamily="18" charset="0"/>
                              </a:rPr>
                              <m:t>𝐵𝐴</m:t>
                            </m:r>
                          </m:e>
                        </m:acc>
                      </m:e>
                    </m:d>
                  </m:oMath>
                </a14:m>
                <a:endParaRPr lang="fr-FR" sz="2400" dirty="0"/>
              </a:p>
              <a:p>
                <a:pPr marL="0" indent="0">
                  <a:buNone/>
                </a:pPr>
                <a:r>
                  <a:rPr lang="fr-FR" sz="2400" dirty="0"/>
                  <a:t>	= </a:t>
                </a:r>
                <a14:m>
                  <m:oMath xmlns:m="http://schemas.openxmlformats.org/officeDocument/2006/math">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i="1">
                                <a:latin typeface="Cambria Math" panose="02040503050406030204" pitchFamily="18" charset="0"/>
                              </a:rPr>
                              <m:t>1</m:t>
                            </m:r>
                          </m:sub>
                        </m:sSub>
                      </m:e>
                    </m:acc>
                    <m:r>
                      <a:rPr lang="fr-FR" sz="2400">
                        <a:latin typeface="Cambria Math" panose="02040503050406030204" pitchFamily="18" charset="0"/>
                      </a:rPr>
                      <m:t>.</m:t>
                    </m:r>
                  </m:oMath>
                </a14:m>
                <a:r>
                  <a:rPr lang="fr-FR" sz="2400" dirty="0"/>
                  <a:t> </a:t>
                </a:r>
                <a14:m>
                  <m:oMath xmlns:m="http://schemas.openxmlformats.org/officeDocument/2006/math">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𝑀</m:t>
                            </m:r>
                          </m:e>
                          <m:sub>
                            <m:r>
                              <a:rPr lang="fr-FR" sz="2400" i="1">
                                <a:latin typeface="Cambria Math" panose="02040503050406030204" pitchFamily="18" charset="0"/>
                              </a:rPr>
                              <m:t>2</m:t>
                            </m:r>
                          </m:sub>
                        </m:sSub>
                        <m:r>
                          <a:rPr lang="fr-FR" sz="2400" i="1">
                            <a:latin typeface="Cambria Math" panose="02040503050406030204" pitchFamily="18" charset="0"/>
                          </a:rPr>
                          <m:t> (</m:t>
                        </m:r>
                        <m:r>
                          <a:rPr lang="fr-FR" sz="2400" i="1">
                            <a:latin typeface="Cambria Math" panose="02040503050406030204" pitchFamily="18" charset="0"/>
                          </a:rPr>
                          <m:t>𝐵</m:t>
                        </m:r>
                        <m:r>
                          <a:rPr lang="fr-FR" sz="2400" i="1">
                            <a:latin typeface="Cambria Math" panose="02040503050406030204" pitchFamily="18" charset="0"/>
                          </a:rPr>
                          <m:t>)</m:t>
                        </m:r>
                      </m:e>
                    </m:acc>
                    <m:r>
                      <a:rPr lang="fr-FR" sz="2400" b="0" i="1" smtClean="0">
                        <a:latin typeface="Cambria Math" panose="02040503050406030204" pitchFamily="18" charset="0"/>
                      </a:rPr>
                      <m:t>+</m:t>
                    </m:r>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i="1">
                                <a:latin typeface="Cambria Math" panose="02040503050406030204" pitchFamily="18" charset="0"/>
                              </a:rPr>
                              <m:t>1</m:t>
                            </m:r>
                          </m:sub>
                        </m:sSub>
                      </m:e>
                    </m:acc>
                    <m:d>
                      <m:dPr>
                        <m:ctrlPr>
                          <a:rPr lang="fr-FR" sz="2400" i="1">
                            <a:latin typeface="Cambria Math" panose="02040503050406030204" pitchFamily="18" charset="0"/>
                          </a:rPr>
                        </m:ctrlPr>
                      </m:dPr>
                      <m:e>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i="1">
                                    <a:latin typeface="Cambria Math" panose="02040503050406030204" pitchFamily="18" charset="0"/>
                                  </a:rPr>
                                  <m:t>2</m:t>
                                </m:r>
                              </m:sub>
                            </m:sSub>
                          </m:e>
                        </m:acc>
                        <m:r>
                          <a:rPr lang="fr-FR" sz="2400" i="1">
                            <a:latin typeface="Cambria Math" panose="02040503050406030204" pitchFamily="18" charset="0"/>
                            <a:ea typeface="Cambria Math" panose="02040503050406030204" pitchFamily="18" charset="0"/>
                          </a:rPr>
                          <m:t>∧</m:t>
                        </m:r>
                        <m:acc>
                          <m:accPr>
                            <m:chr m:val="⃗"/>
                            <m:ctrlPr>
                              <a:rPr lang="fr-FR" sz="2400" i="1">
                                <a:latin typeface="Cambria Math" panose="02040503050406030204" pitchFamily="18" charset="0"/>
                                <a:ea typeface="Cambria Math" panose="02040503050406030204" pitchFamily="18" charset="0"/>
                              </a:rPr>
                            </m:ctrlPr>
                          </m:accPr>
                          <m:e>
                            <m:r>
                              <a:rPr lang="fr-FR" sz="2400" i="1">
                                <a:latin typeface="Cambria Math" panose="02040503050406030204" pitchFamily="18" charset="0"/>
                                <a:ea typeface="Cambria Math" panose="02040503050406030204" pitchFamily="18" charset="0"/>
                              </a:rPr>
                              <m:t>𝐵𝐴</m:t>
                            </m:r>
                          </m:e>
                        </m:acc>
                      </m:e>
                    </m:d>
                    <m:r>
                      <a:rPr lang="fr-FR" sz="2400">
                        <a:latin typeface="Cambria Math" panose="02040503050406030204" pitchFamily="18" charset="0"/>
                      </a:rPr>
                      <m:t>+ </m:t>
                    </m:r>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i="1">
                                <a:latin typeface="Cambria Math" panose="02040503050406030204" pitchFamily="18" charset="0"/>
                              </a:rPr>
                              <m:t>2</m:t>
                            </m:r>
                          </m:sub>
                        </m:sSub>
                      </m:e>
                    </m:acc>
                    <m:r>
                      <a:rPr lang="fr-FR" sz="2400">
                        <a:latin typeface="Cambria Math" panose="02040503050406030204" pitchFamily="18" charset="0"/>
                      </a:rPr>
                      <m:t>.</m:t>
                    </m:r>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𝑀</m:t>
                            </m:r>
                          </m:e>
                          <m:sub>
                            <m:r>
                              <a:rPr lang="fr-FR" sz="2400" i="1">
                                <a:latin typeface="Cambria Math" panose="02040503050406030204" pitchFamily="18" charset="0"/>
                              </a:rPr>
                              <m:t>1</m:t>
                            </m:r>
                          </m:sub>
                        </m:sSub>
                        <m:r>
                          <a:rPr lang="fr-FR" sz="2400" i="1">
                            <a:latin typeface="Cambria Math" panose="02040503050406030204" pitchFamily="18" charset="0"/>
                          </a:rPr>
                          <m:t> (</m:t>
                        </m:r>
                        <m:r>
                          <a:rPr lang="fr-FR" sz="2400" i="1">
                            <a:latin typeface="Cambria Math" panose="02040503050406030204" pitchFamily="18" charset="0"/>
                          </a:rPr>
                          <m:t>𝐵</m:t>
                        </m:r>
                        <m:r>
                          <a:rPr lang="fr-FR" sz="2400" i="1">
                            <a:latin typeface="Cambria Math" panose="02040503050406030204" pitchFamily="18" charset="0"/>
                          </a:rPr>
                          <m:t>)</m:t>
                        </m:r>
                      </m:e>
                    </m:acc>
                    <m:r>
                      <a:rPr lang="fr-FR" sz="2400" b="0" i="1" smtClean="0">
                        <a:latin typeface="Cambria Math" panose="02040503050406030204" pitchFamily="18" charset="0"/>
                      </a:rPr>
                      <m:t>+</m:t>
                    </m:r>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i="1">
                                <a:latin typeface="Cambria Math" panose="02040503050406030204" pitchFamily="18" charset="0"/>
                              </a:rPr>
                              <m:t>2</m:t>
                            </m:r>
                          </m:sub>
                        </m:sSub>
                      </m:e>
                    </m:acc>
                    <m:d>
                      <m:dPr>
                        <m:ctrlPr>
                          <a:rPr lang="fr-FR" sz="2400" i="1">
                            <a:latin typeface="Cambria Math" panose="02040503050406030204" pitchFamily="18" charset="0"/>
                          </a:rPr>
                        </m:ctrlPr>
                      </m:dPr>
                      <m:e>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i="1">
                                    <a:latin typeface="Cambria Math" panose="02040503050406030204" pitchFamily="18" charset="0"/>
                                  </a:rPr>
                                  <m:t>1</m:t>
                                </m:r>
                              </m:sub>
                            </m:sSub>
                          </m:e>
                        </m:acc>
                        <m:r>
                          <a:rPr lang="fr-FR" sz="2400" i="1">
                            <a:latin typeface="Cambria Math" panose="02040503050406030204" pitchFamily="18" charset="0"/>
                            <a:ea typeface="Cambria Math" panose="02040503050406030204" pitchFamily="18" charset="0"/>
                          </a:rPr>
                          <m:t>∧</m:t>
                        </m:r>
                        <m:acc>
                          <m:accPr>
                            <m:chr m:val="⃗"/>
                            <m:ctrlPr>
                              <a:rPr lang="fr-FR" sz="2400" i="1">
                                <a:latin typeface="Cambria Math" panose="02040503050406030204" pitchFamily="18" charset="0"/>
                                <a:ea typeface="Cambria Math" panose="02040503050406030204" pitchFamily="18" charset="0"/>
                              </a:rPr>
                            </m:ctrlPr>
                          </m:accPr>
                          <m:e>
                            <m:r>
                              <a:rPr lang="fr-FR" sz="2400" i="1">
                                <a:latin typeface="Cambria Math" panose="02040503050406030204" pitchFamily="18" charset="0"/>
                                <a:ea typeface="Cambria Math" panose="02040503050406030204" pitchFamily="18" charset="0"/>
                              </a:rPr>
                              <m:t>𝐵𝐴</m:t>
                            </m:r>
                          </m:e>
                        </m:acc>
                      </m:e>
                    </m:d>
                  </m:oMath>
                </a14:m>
                <a:endParaRPr lang="fr-FR" sz="2400" dirty="0"/>
              </a:p>
              <a:p>
                <a:pPr marL="0" indent="0">
                  <a:buNone/>
                </a:pPr>
                <a:r>
                  <a:rPr lang="fr-FR" sz="2400" dirty="0"/>
                  <a:t>	= </a:t>
                </a:r>
                <a14:m>
                  <m:oMath xmlns:m="http://schemas.openxmlformats.org/officeDocument/2006/math">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i="1">
                                <a:latin typeface="Cambria Math" panose="02040503050406030204" pitchFamily="18" charset="0"/>
                              </a:rPr>
                              <m:t>1</m:t>
                            </m:r>
                          </m:sub>
                        </m:sSub>
                      </m:e>
                    </m:acc>
                    <m:r>
                      <a:rPr lang="fr-FR" sz="2400">
                        <a:latin typeface="Cambria Math" panose="02040503050406030204" pitchFamily="18" charset="0"/>
                      </a:rPr>
                      <m:t>.</m:t>
                    </m:r>
                  </m:oMath>
                </a14:m>
                <a:r>
                  <a:rPr lang="fr-FR" sz="2400" dirty="0"/>
                  <a:t> </a:t>
                </a:r>
                <a14:m>
                  <m:oMath xmlns:m="http://schemas.openxmlformats.org/officeDocument/2006/math">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𝑀</m:t>
                            </m:r>
                          </m:e>
                          <m:sub>
                            <m:r>
                              <a:rPr lang="fr-FR" sz="2400" i="1">
                                <a:latin typeface="Cambria Math" panose="02040503050406030204" pitchFamily="18" charset="0"/>
                              </a:rPr>
                              <m:t>2</m:t>
                            </m:r>
                          </m:sub>
                        </m:sSub>
                        <m:r>
                          <a:rPr lang="fr-FR" sz="2400" i="1">
                            <a:latin typeface="Cambria Math" panose="02040503050406030204" pitchFamily="18" charset="0"/>
                          </a:rPr>
                          <m:t> (</m:t>
                        </m:r>
                        <m:r>
                          <a:rPr lang="fr-FR" sz="2400" i="1">
                            <a:latin typeface="Cambria Math" panose="02040503050406030204" pitchFamily="18" charset="0"/>
                          </a:rPr>
                          <m:t>𝐵</m:t>
                        </m:r>
                        <m:r>
                          <a:rPr lang="fr-FR" sz="2400" i="1">
                            <a:latin typeface="Cambria Math" panose="02040503050406030204" pitchFamily="18" charset="0"/>
                          </a:rPr>
                          <m:t>)</m:t>
                        </m:r>
                      </m:e>
                    </m:acc>
                    <m:r>
                      <a:rPr lang="fr-FR" sz="2400" i="1">
                        <a:latin typeface="Cambria Math" panose="02040503050406030204" pitchFamily="18" charset="0"/>
                      </a:rPr>
                      <m:t>+</m:t>
                    </m:r>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i="1">
                                <a:latin typeface="Cambria Math" panose="02040503050406030204" pitchFamily="18" charset="0"/>
                              </a:rPr>
                              <m:t>2</m:t>
                            </m:r>
                          </m:sub>
                        </m:sSub>
                      </m:e>
                    </m:acc>
                    <m:r>
                      <a:rPr lang="fr-FR" sz="2400">
                        <a:latin typeface="Cambria Math" panose="02040503050406030204" pitchFamily="18" charset="0"/>
                      </a:rPr>
                      <m:t>.</m:t>
                    </m:r>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𝑀</m:t>
                            </m:r>
                          </m:e>
                          <m:sub>
                            <m:r>
                              <a:rPr lang="fr-FR" sz="2400" i="1">
                                <a:latin typeface="Cambria Math" panose="02040503050406030204" pitchFamily="18" charset="0"/>
                              </a:rPr>
                              <m:t>1</m:t>
                            </m:r>
                          </m:sub>
                        </m:sSub>
                        <m:r>
                          <a:rPr lang="fr-FR" sz="2400" i="1">
                            <a:latin typeface="Cambria Math" panose="02040503050406030204" pitchFamily="18" charset="0"/>
                          </a:rPr>
                          <m:t> (</m:t>
                        </m:r>
                        <m:r>
                          <a:rPr lang="fr-FR" sz="2400" i="1">
                            <a:latin typeface="Cambria Math" panose="02040503050406030204" pitchFamily="18" charset="0"/>
                          </a:rPr>
                          <m:t>𝐵</m:t>
                        </m:r>
                        <m:r>
                          <a:rPr lang="fr-FR" sz="2400" i="1">
                            <a:latin typeface="Cambria Math" panose="02040503050406030204" pitchFamily="18" charset="0"/>
                          </a:rPr>
                          <m:t>)</m:t>
                        </m:r>
                      </m:e>
                    </m:acc>
                    <m:r>
                      <a:rPr lang="fr-FR" sz="2400" b="0" i="1" smtClean="0">
                        <a:latin typeface="Cambria Math" panose="02040503050406030204" pitchFamily="18" charset="0"/>
                      </a:rPr>
                      <m:t>+</m:t>
                    </m:r>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i="1">
                                <a:latin typeface="Cambria Math" panose="02040503050406030204" pitchFamily="18" charset="0"/>
                              </a:rPr>
                              <m:t>1</m:t>
                            </m:r>
                          </m:sub>
                        </m:sSub>
                      </m:e>
                    </m:acc>
                    <m:d>
                      <m:dPr>
                        <m:ctrlPr>
                          <a:rPr lang="fr-FR" sz="2400" i="1">
                            <a:latin typeface="Cambria Math" panose="02040503050406030204" pitchFamily="18" charset="0"/>
                          </a:rPr>
                        </m:ctrlPr>
                      </m:dPr>
                      <m:e>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i="1">
                                    <a:latin typeface="Cambria Math" panose="02040503050406030204" pitchFamily="18" charset="0"/>
                                  </a:rPr>
                                  <m:t>2</m:t>
                                </m:r>
                              </m:sub>
                            </m:sSub>
                          </m:e>
                        </m:acc>
                        <m:r>
                          <a:rPr lang="fr-FR" sz="2400" i="1">
                            <a:latin typeface="Cambria Math" panose="02040503050406030204" pitchFamily="18" charset="0"/>
                            <a:ea typeface="Cambria Math" panose="02040503050406030204" pitchFamily="18" charset="0"/>
                          </a:rPr>
                          <m:t>∧</m:t>
                        </m:r>
                        <m:acc>
                          <m:accPr>
                            <m:chr m:val="⃗"/>
                            <m:ctrlPr>
                              <a:rPr lang="fr-FR" sz="2400" i="1">
                                <a:latin typeface="Cambria Math" panose="02040503050406030204" pitchFamily="18" charset="0"/>
                                <a:ea typeface="Cambria Math" panose="02040503050406030204" pitchFamily="18" charset="0"/>
                              </a:rPr>
                            </m:ctrlPr>
                          </m:accPr>
                          <m:e>
                            <m:r>
                              <a:rPr lang="fr-FR" sz="2400" i="1">
                                <a:latin typeface="Cambria Math" panose="02040503050406030204" pitchFamily="18" charset="0"/>
                                <a:ea typeface="Cambria Math" panose="02040503050406030204" pitchFamily="18" charset="0"/>
                              </a:rPr>
                              <m:t>𝐵𝐴</m:t>
                            </m:r>
                          </m:e>
                        </m:acc>
                      </m:e>
                    </m:d>
                    <m:r>
                      <a:rPr lang="fr-FR" sz="2400" b="0" i="1" smtClean="0">
                        <a:latin typeface="Cambria Math" panose="02040503050406030204" pitchFamily="18" charset="0"/>
                      </a:rPr>
                      <m:t>+</m:t>
                    </m:r>
                    <m:d>
                      <m:dPr>
                        <m:begChr m:val="["/>
                        <m:endChr m:val="]"/>
                        <m:ctrlPr>
                          <a:rPr lang="fr-FR" sz="2400" b="0" i="1" smtClean="0">
                            <a:latin typeface="Cambria Math" panose="02040503050406030204" pitchFamily="18" charset="0"/>
                          </a:rPr>
                        </m:ctrlPr>
                      </m:dPr>
                      <m:e>
                        <m:r>
                          <a:rPr lang="fr-FR" sz="2400" b="0" i="1" smtClean="0">
                            <a:latin typeface="Cambria Math" panose="02040503050406030204" pitchFamily="18" charset="0"/>
                          </a:rPr>
                          <m:t>−</m:t>
                        </m:r>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b="0" i="1" smtClean="0">
                                    <a:latin typeface="Cambria Math" panose="02040503050406030204" pitchFamily="18" charset="0"/>
                                  </a:rPr>
                                  <m:t>1</m:t>
                                </m:r>
                              </m:sub>
                            </m:sSub>
                          </m:e>
                        </m:acc>
                        <m:d>
                          <m:dPr>
                            <m:ctrlPr>
                              <a:rPr lang="fr-FR" sz="2400" i="1">
                                <a:latin typeface="Cambria Math" panose="02040503050406030204" pitchFamily="18" charset="0"/>
                              </a:rPr>
                            </m:ctrlPr>
                          </m:dPr>
                          <m:e>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b="0" i="1" smtClean="0">
                                        <a:latin typeface="Cambria Math" panose="02040503050406030204" pitchFamily="18" charset="0"/>
                                      </a:rPr>
                                      <m:t>2</m:t>
                                    </m:r>
                                  </m:sub>
                                </m:sSub>
                              </m:e>
                            </m:acc>
                            <m:r>
                              <a:rPr lang="fr-FR" sz="2400" i="1">
                                <a:latin typeface="Cambria Math" panose="02040503050406030204" pitchFamily="18" charset="0"/>
                                <a:ea typeface="Cambria Math" panose="02040503050406030204" pitchFamily="18" charset="0"/>
                              </a:rPr>
                              <m:t>∧</m:t>
                            </m:r>
                            <m:acc>
                              <m:accPr>
                                <m:chr m:val="⃗"/>
                                <m:ctrlPr>
                                  <a:rPr lang="fr-FR" sz="2400" i="1">
                                    <a:latin typeface="Cambria Math" panose="02040503050406030204" pitchFamily="18" charset="0"/>
                                    <a:ea typeface="Cambria Math" panose="02040503050406030204" pitchFamily="18" charset="0"/>
                                  </a:rPr>
                                </m:ctrlPr>
                              </m:accPr>
                              <m:e>
                                <m:r>
                                  <a:rPr lang="fr-FR" sz="2400" i="1">
                                    <a:latin typeface="Cambria Math" panose="02040503050406030204" pitchFamily="18" charset="0"/>
                                    <a:ea typeface="Cambria Math" panose="02040503050406030204" pitchFamily="18" charset="0"/>
                                  </a:rPr>
                                  <m:t>𝐵𝐴</m:t>
                                </m:r>
                              </m:e>
                            </m:acc>
                          </m:e>
                        </m:d>
                      </m:e>
                    </m:d>
                  </m:oMath>
                </a14:m>
                <a:r>
                  <a:rPr lang="fr-FR" sz="2400" b="0" dirty="0">
                    <a:ea typeface="Cambria Math" panose="02040503050406030204" pitchFamily="18" charset="0"/>
                  </a:rPr>
                  <a:t>   </a:t>
                </a:r>
                <a:r>
                  <a:rPr lang="fr-FR" sz="2400" b="0" i="1" dirty="0">
                    <a:ea typeface="Cambria Math" panose="02040503050406030204" pitchFamily="18" charset="0"/>
                  </a:rPr>
                  <a:t>(produit mixte)</a:t>
                </a:r>
              </a:p>
              <a:p>
                <a:pPr marL="0" indent="0">
                  <a:buNone/>
                </a:pPr>
                <a:endParaRPr lang="fr-FR" sz="2400" i="1" dirty="0">
                  <a:latin typeface="Cambria Math" panose="02040503050406030204" pitchFamily="18" charset="0"/>
                </a:endParaRPr>
              </a:p>
              <a:p>
                <a:pPr marL="0" indent="0">
                  <a:buNone/>
                </a:pPr>
                <a14:m>
                  <m:oMath xmlns:m="http://schemas.openxmlformats.org/officeDocument/2006/math">
                    <m:d>
                      <m:dPr>
                        <m:begChr m:val="{"/>
                        <m:endChr m:val="}"/>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1</m:t>
                            </m:r>
                          </m:sub>
                        </m:sSub>
                      </m:e>
                    </m:d>
                    <m:r>
                      <a:rPr lang="fr-FR" sz="2400" i="1">
                        <a:latin typeface="Cambria Math" panose="02040503050406030204" pitchFamily="18" charset="0"/>
                        <a:ea typeface="Cambria Math" panose="02040503050406030204" pitchFamily="18" charset="0"/>
                      </a:rPr>
                      <m:t>⊗</m:t>
                    </m:r>
                  </m:oMath>
                </a14:m>
                <a:r>
                  <a:rPr lang="fr-FR" sz="2400" dirty="0"/>
                  <a:t> </a:t>
                </a:r>
                <a14:m>
                  <m:oMath xmlns:m="http://schemas.openxmlformats.org/officeDocument/2006/math">
                    <m:d>
                      <m:dPr>
                        <m:begChr m:val="{"/>
                        <m:endChr m:val="}"/>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𝑇</m:t>
                            </m:r>
                          </m:e>
                          <m:sub>
                            <m:r>
                              <a:rPr lang="fr-FR" sz="2400" i="1">
                                <a:latin typeface="Cambria Math" panose="02040503050406030204" pitchFamily="18" charset="0"/>
                              </a:rPr>
                              <m:t>2</m:t>
                            </m:r>
                          </m:sub>
                        </m:sSub>
                      </m:e>
                    </m:d>
                  </m:oMath>
                </a14:m>
                <a:r>
                  <a:rPr lang="fr-FR" sz="2400" dirty="0"/>
                  <a:t>  =  </a:t>
                </a:r>
                <a14:m>
                  <m:oMath xmlns:m="http://schemas.openxmlformats.org/officeDocument/2006/math">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i="1">
                                <a:latin typeface="Cambria Math" panose="02040503050406030204" pitchFamily="18" charset="0"/>
                              </a:rPr>
                              <m:t>1</m:t>
                            </m:r>
                          </m:sub>
                        </m:sSub>
                      </m:e>
                    </m:acc>
                    <m:r>
                      <a:rPr lang="fr-FR" sz="2400">
                        <a:latin typeface="Cambria Math" panose="02040503050406030204" pitchFamily="18" charset="0"/>
                      </a:rPr>
                      <m:t>.</m:t>
                    </m:r>
                  </m:oMath>
                </a14:m>
                <a:r>
                  <a:rPr lang="fr-FR" sz="2400" dirty="0"/>
                  <a:t> </a:t>
                </a:r>
                <a14:m>
                  <m:oMath xmlns:m="http://schemas.openxmlformats.org/officeDocument/2006/math">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𝑀</m:t>
                            </m:r>
                          </m:e>
                          <m:sub>
                            <m:r>
                              <a:rPr lang="fr-FR" sz="2400" i="1">
                                <a:latin typeface="Cambria Math" panose="02040503050406030204" pitchFamily="18" charset="0"/>
                              </a:rPr>
                              <m:t>2</m:t>
                            </m:r>
                          </m:sub>
                        </m:sSub>
                        <m:r>
                          <a:rPr lang="fr-FR" sz="2400" i="1">
                            <a:latin typeface="Cambria Math" panose="02040503050406030204" pitchFamily="18" charset="0"/>
                          </a:rPr>
                          <m:t> (</m:t>
                        </m:r>
                        <m:r>
                          <a:rPr lang="fr-FR" sz="2400" i="1">
                            <a:latin typeface="Cambria Math" panose="02040503050406030204" pitchFamily="18" charset="0"/>
                          </a:rPr>
                          <m:t>𝐴</m:t>
                        </m:r>
                        <m:r>
                          <a:rPr lang="fr-FR" sz="2400" i="1">
                            <a:latin typeface="Cambria Math" panose="02040503050406030204" pitchFamily="18" charset="0"/>
                          </a:rPr>
                          <m:t>)</m:t>
                        </m:r>
                      </m:e>
                    </m:acc>
                    <m:r>
                      <a:rPr lang="fr-FR" sz="2400">
                        <a:latin typeface="Cambria Math" panose="02040503050406030204" pitchFamily="18" charset="0"/>
                      </a:rPr>
                      <m:t>+ </m:t>
                    </m:r>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i="1">
                                <a:latin typeface="Cambria Math" panose="02040503050406030204" pitchFamily="18" charset="0"/>
                              </a:rPr>
                              <m:t>2</m:t>
                            </m:r>
                          </m:sub>
                        </m:sSub>
                      </m:e>
                    </m:acc>
                    <m:r>
                      <a:rPr lang="fr-FR" sz="2400">
                        <a:latin typeface="Cambria Math" panose="02040503050406030204" pitchFamily="18" charset="0"/>
                      </a:rPr>
                      <m:t>.</m:t>
                    </m:r>
                  </m:oMath>
                </a14:m>
                <a:r>
                  <a:rPr lang="fr-FR" sz="2400" dirty="0"/>
                  <a:t> </a:t>
                </a:r>
                <a14:m>
                  <m:oMath xmlns:m="http://schemas.openxmlformats.org/officeDocument/2006/math">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𝑀</m:t>
                            </m:r>
                          </m:e>
                          <m:sub>
                            <m:r>
                              <a:rPr lang="fr-FR" sz="2400" i="1">
                                <a:latin typeface="Cambria Math" panose="02040503050406030204" pitchFamily="18" charset="0"/>
                              </a:rPr>
                              <m:t>1</m:t>
                            </m:r>
                          </m:sub>
                        </m:sSub>
                        <m:r>
                          <a:rPr lang="fr-FR" sz="2400" i="1">
                            <a:latin typeface="Cambria Math" panose="02040503050406030204" pitchFamily="18" charset="0"/>
                          </a:rPr>
                          <m:t> (</m:t>
                        </m:r>
                        <m:r>
                          <a:rPr lang="fr-FR" sz="2400" i="1">
                            <a:latin typeface="Cambria Math" panose="02040503050406030204" pitchFamily="18" charset="0"/>
                          </a:rPr>
                          <m:t>𝐴</m:t>
                        </m:r>
                        <m:r>
                          <a:rPr lang="fr-FR" sz="2400" i="1">
                            <a:latin typeface="Cambria Math" panose="02040503050406030204" pitchFamily="18" charset="0"/>
                          </a:rPr>
                          <m:t>)</m:t>
                        </m:r>
                      </m:e>
                    </m:acc>
                  </m:oMath>
                </a14:m>
                <a:r>
                  <a:rPr lang="fr-FR" sz="2400" dirty="0"/>
                  <a:t>  =  </a:t>
                </a:r>
                <a14:m>
                  <m:oMath xmlns:m="http://schemas.openxmlformats.org/officeDocument/2006/math">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i="1">
                                <a:latin typeface="Cambria Math" panose="02040503050406030204" pitchFamily="18" charset="0"/>
                              </a:rPr>
                              <m:t>1</m:t>
                            </m:r>
                          </m:sub>
                        </m:sSub>
                      </m:e>
                    </m:acc>
                    <m:r>
                      <a:rPr lang="fr-FR" sz="2400">
                        <a:latin typeface="Cambria Math" panose="02040503050406030204" pitchFamily="18" charset="0"/>
                      </a:rPr>
                      <m:t>.</m:t>
                    </m:r>
                  </m:oMath>
                </a14:m>
                <a:r>
                  <a:rPr lang="fr-FR" sz="2400" dirty="0"/>
                  <a:t> </a:t>
                </a:r>
                <a14:m>
                  <m:oMath xmlns:m="http://schemas.openxmlformats.org/officeDocument/2006/math">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𝑀</m:t>
                            </m:r>
                          </m:e>
                          <m:sub>
                            <m:r>
                              <a:rPr lang="fr-FR" sz="2400" i="1">
                                <a:latin typeface="Cambria Math" panose="02040503050406030204" pitchFamily="18" charset="0"/>
                              </a:rPr>
                              <m:t>2</m:t>
                            </m:r>
                          </m:sub>
                        </m:sSub>
                        <m:r>
                          <a:rPr lang="fr-FR" sz="2400" i="1">
                            <a:latin typeface="Cambria Math" panose="02040503050406030204" pitchFamily="18" charset="0"/>
                          </a:rPr>
                          <m:t> (</m:t>
                        </m:r>
                        <m:r>
                          <a:rPr lang="fr-FR" sz="2400" i="1">
                            <a:latin typeface="Cambria Math" panose="02040503050406030204" pitchFamily="18" charset="0"/>
                          </a:rPr>
                          <m:t>𝐵</m:t>
                        </m:r>
                        <m:r>
                          <a:rPr lang="fr-FR" sz="2400" i="1">
                            <a:latin typeface="Cambria Math" panose="02040503050406030204" pitchFamily="18" charset="0"/>
                          </a:rPr>
                          <m:t>)</m:t>
                        </m:r>
                      </m:e>
                    </m:acc>
                    <m:r>
                      <a:rPr lang="fr-FR" sz="2400" i="1">
                        <a:latin typeface="Cambria Math" panose="02040503050406030204" pitchFamily="18" charset="0"/>
                      </a:rPr>
                      <m:t>+</m:t>
                    </m:r>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𝑅</m:t>
                            </m:r>
                          </m:e>
                          <m:sub>
                            <m:r>
                              <a:rPr lang="fr-FR" sz="2400" i="1">
                                <a:latin typeface="Cambria Math" panose="02040503050406030204" pitchFamily="18" charset="0"/>
                              </a:rPr>
                              <m:t>2</m:t>
                            </m:r>
                          </m:sub>
                        </m:sSub>
                      </m:e>
                    </m:acc>
                    <m:r>
                      <a:rPr lang="fr-FR" sz="2400">
                        <a:latin typeface="Cambria Math" panose="02040503050406030204" pitchFamily="18" charset="0"/>
                      </a:rPr>
                      <m:t>.</m:t>
                    </m:r>
                    <m:acc>
                      <m:accPr>
                        <m:chr m:val="⃗"/>
                        <m:ctrlPr>
                          <a:rPr lang="fr-FR" sz="2400" i="1">
                            <a:latin typeface="Cambria Math" panose="02040503050406030204" pitchFamily="18" charset="0"/>
                          </a:rPr>
                        </m:ctrlPr>
                      </m:accPr>
                      <m:e>
                        <m:sSub>
                          <m:sSubPr>
                            <m:ctrlPr>
                              <a:rPr lang="fr-FR" sz="2400" i="1">
                                <a:latin typeface="Cambria Math" panose="02040503050406030204" pitchFamily="18" charset="0"/>
                              </a:rPr>
                            </m:ctrlPr>
                          </m:sSubPr>
                          <m:e>
                            <m:r>
                              <a:rPr lang="fr-FR" sz="2400" i="1">
                                <a:latin typeface="Cambria Math" panose="02040503050406030204" pitchFamily="18" charset="0"/>
                              </a:rPr>
                              <m:t>𝑀</m:t>
                            </m:r>
                          </m:e>
                          <m:sub>
                            <m:r>
                              <a:rPr lang="fr-FR" sz="2400" i="1">
                                <a:latin typeface="Cambria Math" panose="02040503050406030204" pitchFamily="18" charset="0"/>
                              </a:rPr>
                              <m:t>1</m:t>
                            </m:r>
                          </m:sub>
                        </m:sSub>
                        <m:r>
                          <a:rPr lang="fr-FR" sz="2400" i="1">
                            <a:latin typeface="Cambria Math" panose="02040503050406030204" pitchFamily="18" charset="0"/>
                          </a:rPr>
                          <m:t> (</m:t>
                        </m:r>
                        <m:r>
                          <a:rPr lang="fr-FR" sz="2400" i="1">
                            <a:latin typeface="Cambria Math" panose="02040503050406030204" pitchFamily="18" charset="0"/>
                          </a:rPr>
                          <m:t>𝐵</m:t>
                        </m:r>
                        <m:r>
                          <a:rPr lang="fr-FR" sz="2400" i="1">
                            <a:latin typeface="Cambria Math" panose="02040503050406030204" pitchFamily="18" charset="0"/>
                          </a:rPr>
                          <m:t>)</m:t>
                        </m:r>
                      </m:e>
                    </m:acc>
                  </m:oMath>
                </a14:m>
                <a:endParaRPr lang="fr-FR" sz="2400" dirty="0"/>
              </a:p>
              <a:p>
                <a:pPr marL="0" indent="0">
                  <a:buNone/>
                </a:pPr>
                <a:endParaRPr lang="fr-FR" sz="2400" dirty="0"/>
              </a:p>
              <a:p>
                <a:pPr marL="0" indent="0">
                  <a:buNone/>
                </a:pPr>
                <a:r>
                  <a:rPr lang="fr-FR" sz="2400" dirty="0"/>
                  <a:t>Le </a:t>
                </a:r>
                <a:r>
                  <a:rPr lang="fr-FR" sz="2400" dirty="0" err="1"/>
                  <a:t>comoment</a:t>
                </a:r>
                <a:r>
                  <a:rPr lang="fr-FR" sz="2400" dirty="0"/>
                  <a:t> des deux torseurs ne dépend pas du point de réduction !</a:t>
                </a:r>
              </a:p>
            </p:txBody>
          </p:sp>
        </mc:Choice>
        <mc:Fallback xmlns="">
          <p:sp>
            <p:nvSpPr>
              <p:cNvPr id="3" name="Espace réservé du contenu 2">
                <a:extLst>
                  <a:ext uri="{FF2B5EF4-FFF2-40B4-BE49-F238E27FC236}">
                    <a16:creationId xmlns:a16="http://schemas.microsoft.com/office/drawing/2014/main" id="{ADBFD407-8DF8-46D6-A994-007780380D26}"/>
                  </a:ext>
                </a:extLst>
              </p:cNvPr>
              <p:cNvSpPr>
                <a:spLocks noGrp="1" noRot="1" noChangeAspect="1" noMove="1" noResize="1" noEditPoints="1" noAdjustHandles="1" noChangeArrowheads="1" noChangeShapeType="1" noTextEdit="1"/>
              </p:cNvSpPr>
              <p:nvPr>
                <p:ph idx="1"/>
              </p:nvPr>
            </p:nvSpPr>
            <p:spPr>
              <a:xfrm>
                <a:off x="407376" y="1253331"/>
                <a:ext cx="11391900" cy="4351338"/>
              </a:xfrm>
              <a:blipFill>
                <a:blip r:embed="rId2"/>
                <a:stretch>
                  <a:fillRect l="-856" t="-1683"/>
                </a:stretch>
              </a:blipFill>
            </p:spPr>
            <p:txBody>
              <a:bodyPr/>
              <a:lstStyle/>
              <a:p>
                <a:r>
                  <a:rPr lang="fr-FR">
                    <a:noFill/>
                  </a:rPr>
                  <a:t> </a:t>
                </a:r>
              </a:p>
            </p:txBody>
          </p:sp>
        </mc:Fallback>
      </mc:AlternateContent>
      <p:sp>
        <p:nvSpPr>
          <p:cNvPr id="5" name="Espace réservé du numéro de diapositive 4">
            <a:extLst>
              <a:ext uri="{FF2B5EF4-FFF2-40B4-BE49-F238E27FC236}">
                <a16:creationId xmlns:a16="http://schemas.microsoft.com/office/drawing/2014/main" id="{BD92B680-9616-4A11-A0FE-9B02FD5EEBD2}"/>
              </a:ext>
            </a:extLst>
          </p:cNvPr>
          <p:cNvSpPr>
            <a:spLocks noGrp="1"/>
          </p:cNvSpPr>
          <p:nvPr>
            <p:ph type="sldNum" sz="quarter" idx="12"/>
          </p:nvPr>
        </p:nvSpPr>
        <p:spPr/>
        <p:txBody>
          <a:bodyPr/>
          <a:lstStyle/>
          <a:p>
            <a:fld id="{DF67547A-2FB4-485E-9105-69E331CB21F3}" type="slidenum">
              <a:rPr lang="fr-FR" smtClean="0"/>
              <a:t>44</a:t>
            </a:fld>
            <a:endParaRPr lang="fr-FR"/>
          </a:p>
        </p:txBody>
      </p:sp>
    </p:spTree>
    <p:extLst>
      <p:ext uri="{BB962C8B-B14F-4D97-AF65-F5344CB8AC3E}">
        <p14:creationId xmlns:p14="http://schemas.microsoft.com/office/powerpoint/2010/main" val="1650288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3 torseurs particuliers</a:t>
            </a:r>
          </a:p>
        </p:txBody>
      </p:sp>
      <p:sp>
        <p:nvSpPr>
          <p:cNvPr id="3" name="Espace réservé du contenu 2"/>
          <p:cNvSpPr>
            <a:spLocks noGrp="1"/>
          </p:cNvSpPr>
          <p:nvPr>
            <p:ph idx="1"/>
          </p:nvPr>
        </p:nvSpPr>
        <p:spPr/>
        <p:txBody>
          <a:bodyPr/>
          <a:lstStyle/>
          <a:p>
            <a:r>
              <a:rPr lang="fr-FR" dirty="0"/>
              <a:t> Le torseur nul</a:t>
            </a:r>
          </a:p>
          <a:p>
            <a:r>
              <a:rPr lang="fr-FR" dirty="0"/>
              <a:t>Le torseur couple</a:t>
            </a:r>
          </a:p>
          <a:p>
            <a:r>
              <a:rPr lang="fr-FR" dirty="0"/>
              <a:t>Le torseur glisseur</a:t>
            </a:r>
          </a:p>
        </p:txBody>
      </p:sp>
      <p:sp>
        <p:nvSpPr>
          <p:cNvPr id="5" name="Espace réservé du numéro de diapositive 4">
            <a:extLst>
              <a:ext uri="{FF2B5EF4-FFF2-40B4-BE49-F238E27FC236}">
                <a16:creationId xmlns:a16="http://schemas.microsoft.com/office/drawing/2014/main" id="{E233AA48-5480-4334-BBA7-D67C9120BD15}"/>
              </a:ext>
            </a:extLst>
          </p:cNvPr>
          <p:cNvSpPr>
            <a:spLocks noGrp="1"/>
          </p:cNvSpPr>
          <p:nvPr>
            <p:ph type="sldNum" sz="quarter" idx="12"/>
          </p:nvPr>
        </p:nvSpPr>
        <p:spPr/>
        <p:txBody>
          <a:bodyPr/>
          <a:lstStyle/>
          <a:p>
            <a:fld id="{DF67547A-2FB4-485E-9105-69E331CB21F3}" type="slidenum">
              <a:rPr lang="fr-FR" smtClean="0"/>
              <a:t>45</a:t>
            </a:fld>
            <a:endParaRPr lang="fr-FR"/>
          </a:p>
        </p:txBody>
      </p:sp>
    </p:spTree>
    <p:extLst>
      <p:ext uri="{BB962C8B-B14F-4D97-AF65-F5344CB8AC3E}">
        <p14:creationId xmlns:p14="http://schemas.microsoft.com/office/powerpoint/2010/main" val="2563202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torseur nul</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normAutofit/>
              </a:bodyPr>
              <a:lstStyle/>
              <a:p>
                <a:r>
                  <a:rPr lang="fr-FR" dirty="0"/>
                  <a:t>Le torseur nul est noté {0}.</a:t>
                </a:r>
              </a:p>
              <a:p>
                <a:r>
                  <a:rPr lang="fr-FR" dirty="0"/>
                  <a:t>Ses éléments de réduction sont                  </a:t>
                </a:r>
                <a14:m>
                  <m:oMath xmlns:m="http://schemas.openxmlformats.org/officeDocument/2006/math">
                    <m:d>
                      <m:dPr>
                        <m:begChr m:val="{"/>
                        <m:endChr m:val="}"/>
                        <m:ctrlPr>
                          <a:rPr lang="fr-FR" i="1">
                            <a:latin typeface="Cambria Math" panose="02040503050406030204" pitchFamily="18" charset="0"/>
                          </a:rPr>
                        </m:ctrlPr>
                      </m:dPr>
                      <m:e>
                        <m:r>
                          <a:rPr lang="fr-FR" b="0" i="1" smtClean="0">
                            <a:latin typeface="Cambria Math" panose="02040503050406030204" pitchFamily="18" charset="0"/>
                          </a:rPr>
                          <m:t>0</m:t>
                        </m:r>
                      </m:e>
                    </m:d>
                    <m:r>
                      <a:rPr lang="fr-FR" b="0" i="1" smtClean="0">
                        <a:latin typeface="Cambria Math" panose="02040503050406030204" pitchFamily="18" charset="0"/>
                      </a:rPr>
                      <m:t>=</m:t>
                    </m:r>
                    <m:sPre>
                      <m:sPrePr>
                        <m:ctrlPr>
                          <a:rPr lang="fr-FR" i="1">
                            <a:latin typeface="Cambria Math" panose="02040503050406030204" pitchFamily="18" charset="0"/>
                          </a:rPr>
                        </m:ctrlPr>
                      </m:sPrePr>
                      <m:sub>
                        <m:r>
                          <a:rPr lang="fr-FR" b="0" i="1" smtClean="0">
                            <a:latin typeface="Cambria Math" panose="02040503050406030204" pitchFamily="18" charset="0"/>
                          </a:rPr>
                          <m:t>𝑃</m:t>
                        </m:r>
                      </m:sub>
                      <m:sup/>
                      <m:e>
                        <m:d>
                          <m:dPr>
                            <m:begChr m:val="{"/>
                            <m:endChr m:val="}"/>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acc>
                                    <m:accPr>
                                      <m:chr m:val="⃗"/>
                                      <m:ctrlPr>
                                        <a:rPr lang="fr-FR" i="1">
                                          <a:latin typeface="Cambria Math" panose="02040503050406030204" pitchFamily="18" charset="0"/>
                                        </a:rPr>
                                      </m:ctrlPr>
                                    </m:accPr>
                                    <m:e>
                                      <m:r>
                                        <a:rPr lang="fr-FR" b="0" i="1" smtClean="0">
                                          <a:latin typeface="Cambria Math" panose="02040503050406030204" pitchFamily="18" charset="0"/>
                                        </a:rPr>
                                        <m:t>0</m:t>
                                      </m:r>
                                    </m:e>
                                  </m:acc>
                                </m:e>
                              </m:mr>
                              <m:mr>
                                <m:e>
                                  <m:acc>
                                    <m:accPr>
                                      <m:chr m:val="⃗"/>
                                      <m:ctrlPr>
                                        <a:rPr lang="fr-FR" i="1">
                                          <a:latin typeface="Cambria Math" panose="02040503050406030204" pitchFamily="18" charset="0"/>
                                        </a:rPr>
                                      </m:ctrlPr>
                                    </m:accPr>
                                    <m:e>
                                      <m:r>
                                        <a:rPr lang="fr-FR" b="0" i="1" smtClean="0">
                                          <a:latin typeface="Cambria Math" panose="02040503050406030204" pitchFamily="18" charset="0"/>
                                        </a:rPr>
                                        <m:t>0</m:t>
                                      </m:r>
                                    </m:e>
                                  </m:acc>
                                </m:e>
                              </m:mr>
                            </m:m>
                          </m:e>
                        </m:d>
                      </m:e>
                    </m:sPre>
                  </m:oMath>
                </a14:m>
                <a:r>
                  <a:rPr lang="fr-FR" dirty="0"/>
                  <a:t>           </a:t>
                </a:r>
                <a14:m>
                  <m:oMath xmlns:m="http://schemas.openxmlformats.org/officeDocument/2006/math">
                    <m:r>
                      <a:rPr lang="fr-FR" i="1" dirty="0" smtClean="0">
                        <a:latin typeface="Cambria Math" panose="02040503050406030204" pitchFamily="18" charset="0"/>
                        <a:ea typeface="Cambria Math" panose="02040503050406030204" pitchFamily="18" charset="0"/>
                      </a:rPr>
                      <m:t>∀</m:t>
                    </m:r>
                    <m:r>
                      <a:rPr lang="fr-FR" b="0" i="1" dirty="0" smtClean="0">
                        <a:latin typeface="Cambria Math" panose="02040503050406030204" pitchFamily="18" charset="0"/>
                        <a:ea typeface="Cambria Math" panose="02040503050406030204" pitchFamily="18" charset="0"/>
                      </a:rPr>
                      <m:t>𝑃</m:t>
                    </m:r>
                  </m:oMath>
                </a14:m>
                <a:endParaRPr lang="fr-FR" dirty="0"/>
              </a:p>
              <a:p>
                <a:r>
                  <a:rPr lang="fr-FR" dirty="0"/>
                  <a:t>Résultante nul et tous les moments nuls : champ nul quoi, que des points !..</a:t>
                </a:r>
              </a:p>
              <a:p>
                <a:r>
                  <a:rPr lang="fr-FR" dirty="0"/>
                  <a:t>Propriété : élément neutre pour l’addition</a:t>
                </a:r>
              </a:p>
              <a:p>
                <a:r>
                  <a:rPr lang="fr-FR" dirty="0"/>
                  <a:t>Propriété : Elément absorbant pour l’opération de </a:t>
                </a:r>
                <a:r>
                  <a:rPr lang="fr-FR" dirty="0" err="1"/>
                  <a:t>comoment</a:t>
                </a:r>
                <a:r>
                  <a:rPr lang="fr-FR" dirty="0"/>
                  <a:t> (c’est l’opération de « produit » des torseurs)</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fr-FR">
                    <a:noFill/>
                  </a:rPr>
                  <a:t> </a:t>
                </a:r>
              </a:p>
            </p:txBody>
          </p:sp>
        </mc:Fallback>
      </mc:AlternateContent>
      <p:sp>
        <p:nvSpPr>
          <p:cNvPr id="5" name="Espace réservé du numéro de diapositive 4">
            <a:extLst>
              <a:ext uri="{FF2B5EF4-FFF2-40B4-BE49-F238E27FC236}">
                <a16:creationId xmlns:a16="http://schemas.microsoft.com/office/drawing/2014/main" id="{2CBB9ABA-1820-4EC9-8613-69357E7CDFB9}"/>
              </a:ext>
            </a:extLst>
          </p:cNvPr>
          <p:cNvSpPr>
            <a:spLocks noGrp="1"/>
          </p:cNvSpPr>
          <p:nvPr>
            <p:ph type="sldNum" sz="quarter" idx="12"/>
          </p:nvPr>
        </p:nvSpPr>
        <p:spPr/>
        <p:txBody>
          <a:bodyPr/>
          <a:lstStyle/>
          <a:p>
            <a:fld id="{DF67547A-2FB4-485E-9105-69E331CB21F3}" type="slidenum">
              <a:rPr lang="fr-FR" smtClean="0"/>
              <a:t>46</a:t>
            </a:fld>
            <a:endParaRPr lang="fr-FR"/>
          </a:p>
        </p:txBody>
      </p:sp>
    </p:spTree>
    <p:extLst>
      <p:ext uri="{BB962C8B-B14F-4D97-AF65-F5344CB8AC3E}">
        <p14:creationId xmlns:p14="http://schemas.microsoft.com/office/powerpoint/2010/main" val="2566846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3631" y="117154"/>
            <a:ext cx="4942667" cy="704258"/>
          </a:xfrm>
        </p:spPr>
        <p:txBody>
          <a:bodyPr/>
          <a:lstStyle/>
          <a:p>
            <a:r>
              <a:rPr lang="fr-FR" dirty="0"/>
              <a:t>Le torseur couple</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151108" y="894395"/>
                <a:ext cx="10515600" cy="5179733"/>
              </a:xfrm>
            </p:spPr>
            <p:txBody>
              <a:bodyPr>
                <a:normAutofit fontScale="92500" lnSpcReduction="20000"/>
              </a:bodyPr>
              <a:lstStyle/>
              <a:p>
                <a:r>
                  <a:rPr lang="fr-FR" dirty="0"/>
                  <a:t> Torseur à </a:t>
                </a:r>
                <a:r>
                  <a:rPr lang="fr-FR" b="1" dirty="0"/>
                  <a:t>résultante nulle : </a:t>
                </a:r>
                <a14:m>
                  <m:oMath xmlns:m="http://schemas.openxmlformats.org/officeDocument/2006/math">
                    <m:acc>
                      <m:accPr>
                        <m:chr m:val="⃗"/>
                        <m:ctrlPr>
                          <a:rPr lang="fr-FR" b="1" i="1">
                            <a:latin typeface="Cambria Math" panose="02040503050406030204" pitchFamily="18" charset="0"/>
                            <a:ea typeface="Cambria Math" panose="02040503050406030204" pitchFamily="18" charset="0"/>
                          </a:rPr>
                        </m:ctrlPr>
                      </m:accPr>
                      <m:e>
                        <m:r>
                          <a:rPr lang="fr-FR" b="1" i="1">
                            <a:latin typeface="Cambria Math" panose="02040503050406030204" pitchFamily="18" charset="0"/>
                            <a:ea typeface="Cambria Math" panose="02040503050406030204" pitchFamily="18" charset="0"/>
                          </a:rPr>
                          <m:t>𝑹</m:t>
                        </m:r>
                      </m:e>
                    </m:acc>
                    <m:r>
                      <a:rPr lang="fr-FR" b="1" i="1" smtClean="0">
                        <a:latin typeface="Cambria Math" panose="02040503050406030204" pitchFamily="18" charset="0"/>
                        <a:ea typeface="Cambria Math" panose="02040503050406030204" pitchFamily="18" charset="0"/>
                      </a:rPr>
                      <m:t>=</m:t>
                    </m:r>
                    <m:acc>
                      <m:accPr>
                        <m:chr m:val="⃗"/>
                        <m:ctrlPr>
                          <a:rPr lang="fr-FR" b="1" i="1" smtClean="0">
                            <a:latin typeface="Cambria Math" panose="02040503050406030204" pitchFamily="18" charset="0"/>
                            <a:ea typeface="Cambria Math" panose="02040503050406030204" pitchFamily="18" charset="0"/>
                          </a:rPr>
                        </m:ctrlPr>
                      </m:accPr>
                      <m:e>
                        <m:r>
                          <a:rPr lang="fr-FR" b="1" i="1" smtClean="0">
                            <a:latin typeface="Cambria Math" panose="02040503050406030204" pitchFamily="18" charset="0"/>
                            <a:ea typeface="Cambria Math" panose="02040503050406030204" pitchFamily="18" charset="0"/>
                          </a:rPr>
                          <m:t>𝟎</m:t>
                        </m:r>
                      </m:e>
                    </m:acc>
                  </m:oMath>
                </a14:m>
                <a:endParaRPr lang="fr-FR" b="1" dirty="0"/>
              </a:p>
              <a:p>
                <a:r>
                  <a:rPr lang="fr-FR" dirty="0"/>
                  <a:t> Les éléments de réduction sont    </a:t>
                </a:r>
                <a14:m>
                  <m:oMath xmlns:m="http://schemas.openxmlformats.org/officeDocument/2006/math">
                    <m:d>
                      <m:dPr>
                        <m:begChr m:val="{"/>
                        <m:endChr m:val="}"/>
                        <m:ctrlPr>
                          <a:rPr lang="fr-FR" i="1">
                            <a:latin typeface="Cambria Math" panose="02040503050406030204" pitchFamily="18" charset="0"/>
                          </a:rPr>
                        </m:ctrlPr>
                      </m:dPr>
                      <m:e>
                        <m:r>
                          <a:rPr lang="fr-FR" b="0" i="1" smtClean="0">
                            <a:latin typeface="Cambria Math" panose="02040503050406030204" pitchFamily="18" charset="0"/>
                          </a:rPr>
                          <m:t>𝑇</m:t>
                        </m:r>
                      </m:e>
                    </m:d>
                    <m:r>
                      <a:rPr lang="fr-FR" b="0" i="1" smtClean="0">
                        <a:latin typeface="Cambria Math" panose="02040503050406030204" pitchFamily="18" charset="0"/>
                      </a:rPr>
                      <m:t>=</m:t>
                    </m:r>
                    <m:sPre>
                      <m:sPrePr>
                        <m:ctrlPr>
                          <a:rPr lang="fr-FR" i="1">
                            <a:latin typeface="Cambria Math" panose="02040503050406030204" pitchFamily="18" charset="0"/>
                          </a:rPr>
                        </m:ctrlPr>
                      </m:sPrePr>
                      <m:sub>
                        <m:r>
                          <a:rPr lang="fr-FR" i="1">
                            <a:latin typeface="Cambria Math" panose="02040503050406030204" pitchFamily="18" charset="0"/>
                          </a:rPr>
                          <m:t>𝑃</m:t>
                        </m:r>
                      </m:sub>
                      <m:sup/>
                      <m:e>
                        <m:d>
                          <m:dPr>
                            <m:begChr m:val="{"/>
                            <m:endChr m:val="}"/>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acc>
                                    <m:accPr>
                                      <m:chr m:val="⃗"/>
                                      <m:ctrlPr>
                                        <a:rPr lang="fr-FR" b="1" i="1">
                                          <a:latin typeface="Cambria Math" panose="02040503050406030204" pitchFamily="18" charset="0"/>
                                        </a:rPr>
                                      </m:ctrlPr>
                                    </m:accPr>
                                    <m:e>
                                      <m:r>
                                        <a:rPr lang="fr-FR" b="1" i="1">
                                          <a:latin typeface="Cambria Math" panose="02040503050406030204" pitchFamily="18" charset="0"/>
                                        </a:rPr>
                                        <m:t>𝟎</m:t>
                                      </m:r>
                                    </m:e>
                                  </m:acc>
                                </m:e>
                              </m:mr>
                              <m:mr>
                                <m:e>
                                  <m:acc>
                                    <m:accPr>
                                      <m:chr m:val="⃗"/>
                                      <m:ctrlPr>
                                        <a:rPr lang="fr-FR" i="1">
                                          <a:latin typeface="Cambria Math" panose="02040503050406030204" pitchFamily="18" charset="0"/>
                                        </a:rPr>
                                      </m:ctrlPr>
                                    </m:accPr>
                                    <m:e>
                                      <m:r>
                                        <a:rPr lang="fr-FR" b="0" i="1" smtClean="0">
                                          <a:latin typeface="Cambria Math" panose="02040503050406030204" pitchFamily="18" charset="0"/>
                                        </a:rPr>
                                        <m:t>𝑀</m:t>
                                      </m:r>
                                      <m:r>
                                        <a:rPr lang="fr-FR" b="0" i="1" smtClean="0">
                                          <a:latin typeface="Cambria Math" panose="02040503050406030204" pitchFamily="18" charset="0"/>
                                        </a:rPr>
                                        <m:t>(</m:t>
                                      </m:r>
                                      <m:r>
                                        <a:rPr lang="fr-FR" b="0" i="1" smtClean="0">
                                          <a:latin typeface="Cambria Math" panose="02040503050406030204" pitchFamily="18" charset="0"/>
                                        </a:rPr>
                                        <m:t>𝑃</m:t>
                                      </m:r>
                                      <m:r>
                                        <a:rPr lang="fr-FR" b="0" i="1" smtClean="0">
                                          <a:latin typeface="Cambria Math" panose="02040503050406030204" pitchFamily="18" charset="0"/>
                                        </a:rPr>
                                        <m:t>)</m:t>
                                      </m:r>
                                    </m:e>
                                  </m:acc>
                                </m:e>
                              </m:mr>
                            </m:m>
                          </m:e>
                        </m:d>
                      </m:e>
                    </m:sPre>
                  </m:oMath>
                </a14:m>
                <a:r>
                  <a:rPr lang="fr-FR" dirty="0"/>
                  <a:t> </a:t>
                </a:r>
              </a:p>
              <a:p>
                <a:r>
                  <a:rPr lang="fr-FR" dirty="0"/>
                  <a:t> Le champ de moment est … constant !</a:t>
                </a:r>
              </a:p>
              <a:p>
                <a:pPr marL="0" indent="0">
                  <a:buNone/>
                </a:pPr>
                <a:r>
                  <a:rPr lang="fr-FR" dirty="0"/>
                  <a:t>Démonstration : </a:t>
                </a:r>
                <a14:m>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𝑀</m:t>
                        </m:r>
                        <m:d>
                          <m:dPr>
                            <m:ctrlPr>
                              <a:rPr lang="fr-FR" i="1">
                                <a:latin typeface="Cambria Math" panose="02040503050406030204" pitchFamily="18" charset="0"/>
                              </a:rPr>
                            </m:ctrlPr>
                          </m:dPr>
                          <m:e>
                            <m:r>
                              <a:rPr lang="fr-FR" b="0" i="1" smtClean="0">
                                <a:latin typeface="Cambria Math" panose="02040503050406030204" pitchFamily="18" charset="0"/>
                              </a:rPr>
                              <m:t>𝑄</m:t>
                            </m:r>
                          </m:e>
                        </m:d>
                      </m:e>
                    </m:acc>
                    <m:r>
                      <a:rPr lang="fr-FR" i="1">
                        <a:latin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𝑀</m:t>
                        </m:r>
                        <m:d>
                          <m:dPr>
                            <m:ctrlPr>
                              <a:rPr lang="fr-FR" i="1">
                                <a:latin typeface="Cambria Math" panose="02040503050406030204" pitchFamily="18" charset="0"/>
                              </a:rPr>
                            </m:ctrlPr>
                          </m:dPr>
                          <m:e>
                            <m:r>
                              <a:rPr lang="fr-FR" b="0" i="1" smtClean="0">
                                <a:latin typeface="Cambria Math" panose="02040503050406030204" pitchFamily="18" charset="0"/>
                              </a:rPr>
                              <m:t>𝑃</m:t>
                            </m:r>
                          </m:e>
                        </m:d>
                      </m:e>
                    </m:acc>
                    <m:r>
                      <a:rPr lang="fr-FR" i="1">
                        <a:latin typeface="Cambria Math" panose="02040503050406030204" pitchFamily="18" charset="0"/>
                      </a:rPr>
                      <m:t>+</m:t>
                    </m:r>
                    <m:acc>
                      <m:accPr>
                        <m:chr m:val="⃗"/>
                        <m:ctrlPr>
                          <a:rPr lang="fr-FR" i="1">
                            <a:latin typeface="Cambria Math" panose="02040503050406030204" pitchFamily="18" charset="0"/>
                            <a:ea typeface="Cambria Math" panose="02040503050406030204" pitchFamily="18" charset="0"/>
                          </a:rPr>
                        </m:ctrlPr>
                      </m:accPr>
                      <m:e>
                        <m:r>
                          <a:rPr lang="fr-FR" i="1">
                            <a:latin typeface="Cambria Math" panose="02040503050406030204" pitchFamily="18" charset="0"/>
                            <a:ea typeface="Cambria Math" panose="02040503050406030204" pitchFamily="18" charset="0"/>
                          </a:rPr>
                          <m:t>𝑅</m:t>
                        </m:r>
                      </m:e>
                    </m:acc>
                    <m:r>
                      <a:rPr lang="fr-FR" i="1">
                        <a:latin typeface="Cambria Math" panose="02040503050406030204" pitchFamily="18" charset="0"/>
                        <a:ea typeface="Cambria Math" panose="02040503050406030204" pitchFamily="18" charset="0"/>
                      </a:rPr>
                      <m:t>∧</m:t>
                    </m:r>
                    <m:acc>
                      <m:accPr>
                        <m:chr m:val="⃗"/>
                        <m:ctrlPr>
                          <a:rPr lang="fr-FR" i="1">
                            <a:latin typeface="Cambria Math" panose="02040503050406030204" pitchFamily="18" charset="0"/>
                          </a:rPr>
                        </m:ctrlPr>
                      </m:accPr>
                      <m:e>
                        <m:r>
                          <a:rPr lang="fr-FR" b="0" i="1" smtClean="0">
                            <a:latin typeface="Cambria Math" panose="02040503050406030204" pitchFamily="18" charset="0"/>
                          </a:rPr>
                          <m:t>𝑃𝑄</m:t>
                        </m:r>
                      </m:e>
                    </m:acc>
                    <m:r>
                      <a:rPr lang="fr-FR" b="0" i="1" smtClean="0">
                        <a:latin typeface="Cambria Math" panose="02040503050406030204" pitchFamily="18" charset="0"/>
                      </a:rPr>
                      <m:t>=</m:t>
                    </m:r>
                  </m:oMath>
                </a14:m>
                <a:r>
                  <a:rPr lang="fr-FR" dirty="0"/>
                  <a:t> </a:t>
                </a:r>
                <a14:m>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𝑀</m:t>
                        </m:r>
                        <m:d>
                          <m:dPr>
                            <m:ctrlPr>
                              <a:rPr lang="fr-FR" i="1">
                                <a:latin typeface="Cambria Math" panose="02040503050406030204" pitchFamily="18" charset="0"/>
                              </a:rPr>
                            </m:ctrlPr>
                          </m:dPr>
                          <m:e>
                            <m:r>
                              <a:rPr lang="fr-FR" i="1">
                                <a:latin typeface="Cambria Math" panose="02040503050406030204" pitchFamily="18" charset="0"/>
                              </a:rPr>
                              <m:t>𝑃</m:t>
                            </m:r>
                          </m:e>
                        </m:d>
                      </m:e>
                    </m:acc>
                    <m:r>
                      <a:rPr lang="fr-FR" i="1">
                        <a:latin typeface="Cambria Math" panose="02040503050406030204" pitchFamily="18" charset="0"/>
                      </a:rPr>
                      <m:t>+</m:t>
                    </m:r>
                    <m:acc>
                      <m:accPr>
                        <m:chr m:val="⃗"/>
                        <m:ctrlPr>
                          <a:rPr lang="fr-FR" i="1">
                            <a:latin typeface="Cambria Math" panose="02040503050406030204" pitchFamily="18" charset="0"/>
                            <a:ea typeface="Cambria Math" panose="02040503050406030204" pitchFamily="18" charset="0"/>
                          </a:rPr>
                        </m:ctrlPr>
                      </m:accPr>
                      <m:e>
                        <m:r>
                          <a:rPr lang="fr-FR" b="0" i="1" smtClean="0">
                            <a:latin typeface="Cambria Math" panose="02040503050406030204" pitchFamily="18" charset="0"/>
                            <a:ea typeface="Cambria Math" panose="02040503050406030204" pitchFamily="18" charset="0"/>
                          </a:rPr>
                          <m:t>0</m:t>
                        </m:r>
                      </m:e>
                    </m:acc>
                    <m:r>
                      <a:rPr lang="fr-FR" i="1">
                        <a:latin typeface="Cambria Math" panose="02040503050406030204" pitchFamily="18" charset="0"/>
                        <a:ea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𝑃𝑄</m:t>
                        </m:r>
                      </m:e>
                    </m:acc>
                  </m:oMath>
                </a14:m>
                <a:endParaRPr lang="fr-FR" dirty="0"/>
              </a:p>
              <a:p>
                <a:pPr>
                  <a:buFont typeface="Symbol" panose="05050102010706020507" pitchFamily="18" charset="2"/>
                  <a:buChar char="Þ"/>
                </a:pPr>
                <a14:m>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𝑀</m:t>
                        </m:r>
                        <m:d>
                          <m:dPr>
                            <m:ctrlPr>
                              <a:rPr lang="fr-FR" i="1">
                                <a:latin typeface="Cambria Math" panose="02040503050406030204" pitchFamily="18" charset="0"/>
                              </a:rPr>
                            </m:ctrlPr>
                          </m:dPr>
                          <m:e>
                            <m:r>
                              <a:rPr lang="fr-FR" i="1">
                                <a:latin typeface="Cambria Math" panose="02040503050406030204" pitchFamily="18" charset="0"/>
                              </a:rPr>
                              <m:t>𝑄</m:t>
                            </m:r>
                          </m:e>
                        </m:d>
                      </m:e>
                    </m:acc>
                    <m:r>
                      <a:rPr lang="fr-FR" i="1">
                        <a:latin typeface="Cambria Math" panose="02040503050406030204" pitchFamily="18" charset="0"/>
                      </a:rPr>
                      <m:t>=</m:t>
                    </m:r>
                    <m:acc>
                      <m:accPr>
                        <m:chr m:val="⃗"/>
                        <m:ctrlPr>
                          <a:rPr lang="fr-FR" i="1">
                            <a:latin typeface="Cambria Math" panose="02040503050406030204" pitchFamily="18" charset="0"/>
                          </a:rPr>
                        </m:ctrlPr>
                      </m:accPr>
                      <m:e>
                        <m:r>
                          <a:rPr lang="fr-FR" i="1">
                            <a:latin typeface="Cambria Math" panose="02040503050406030204" pitchFamily="18" charset="0"/>
                          </a:rPr>
                          <m:t>𝑀</m:t>
                        </m:r>
                        <m:d>
                          <m:dPr>
                            <m:ctrlPr>
                              <a:rPr lang="fr-FR" i="1">
                                <a:latin typeface="Cambria Math" panose="02040503050406030204" pitchFamily="18" charset="0"/>
                              </a:rPr>
                            </m:ctrlPr>
                          </m:dPr>
                          <m:e>
                            <m:r>
                              <a:rPr lang="fr-FR" i="1">
                                <a:latin typeface="Cambria Math" panose="02040503050406030204" pitchFamily="18" charset="0"/>
                              </a:rPr>
                              <m:t>𝑃</m:t>
                            </m:r>
                          </m:e>
                        </m:d>
                      </m:e>
                    </m:acc>
                  </m:oMath>
                </a14:m>
                <a:r>
                  <a:rPr lang="fr-FR" dirty="0"/>
                  <a:t>    </a:t>
                </a:r>
                <a14:m>
                  <m:oMath xmlns:m="http://schemas.openxmlformats.org/officeDocument/2006/math">
                    <m:r>
                      <a:rPr lang="fr-FR" b="1" i="1" dirty="0">
                        <a:latin typeface="Cambria Math" panose="02040503050406030204" pitchFamily="18" charset="0"/>
                        <a:ea typeface="Cambria Math" panose="02040503050406030204" pitchFamily="18" charset="0"/>
                      </a:rPr>
                      <m:t>∀</m:t>
                    </m:r>
                    <m:r>
                      <a:rPr lang="fr-FR" b="1" i="1" dirty="0">
                        <a:latin typeface="Cambria Math" panose="02040503050406030204" pitchFamily="18" charset="0"/>
                        <a:ea typeface="Cambria Math" panose="02040503050406030204" pitchFamily="18" charset="0"/>
                      </a:rPr>
                      <m:t>𝑷</m:t>
                    </m:r>
                  </m:oMath>
                </a14:m>
                <a:r>
                  <a:rPr lang="fr-FR" dirty="0"/>
                  <a:t> !</a:t>
                </a:r>
              </a:p>
              <a:p>
                <a:pPr>
                  <a:buFont typeface="Symbol" panose="05050102010706020507" pitchFamily="18" charset="2"/>
                  <a:buChar char="Þ"/>
                </a:pPr>
                <a:endParaRPr lang="fr-FR" dirty="0"/>
              </a:p>
              <a:p>
                <a:r>
                  <a:rPr lang="fr-FR" dirty="0"/>
                  <a:t>Souvent on écrit        </a:t>
                </a:r>
                <a14:m>
                  <m:oMath xmlns:m="http://schemas.openxmlformats.org/officeDocument/2006/math">
                    <m:d>
                      <m:dPr>
                        <m:begChr m:val="{"/>
                        <m:endChr m:val="}"/>
                        <m:ctrlPr>
                          <a:rPr lang="fr-FR" i="1">
                            <a:latin typeface="Cambria Math" panose="02040503050406030204" pitchFamily="18" charset="0"/>
                          </a:rPr>
                        </m:ctrlPr>
                      </m:dPr>
                      <m:e>
                        <m:r>
                          <a:rPr lang="fr-FR" i="1">
                            <a:latin typeface="Cambria Math" panose="02040503050406030204" pitchFamily="18" charset="0"/>
                          </a:rPr>
                          <m:t>𝑇</m:t>
                        </m:r>
                      </m:e>
                    </m:d>
                    <m:r>
                      <a:rPr lang="fr-FR" b="0" i="1" smtClean="0">
                        <a:latin typeface="Cambria Math" panose="02040503050406030204" pitchFamily="18" charset="0"/>
                      </a:rPr>
                      <m:t>=</m:t>
                    </m:r>
                    <m:sPre>
                      <m:sPrePr>
                        <m:ctrlPr>
                          <a:rPr lang="fr-FR" i="1">
                            <a:latin typeface="Cambria Math" panose="02040503050406030204" pitchFamily="18" charset="0"/>
                          </a:rPr>
                        </m:ctrlPr>
                      </m:sPrePr>
                      <m:sub>
                        <m:r>
                          <a:rPr lang="fr-FR" b="0" i="1" smtClean="0">
                            <a:latin typeface="Cambria Math" panose="02040503050406030204" pitchFamily="18" charset="0"/>
                          </a:rPr>
                          <m:t>∗</m:t>
                        </m:r>
                      </m:sub>
                      <m:sup/>
                      <m:e>
                        <m:d>
                          <m:dPr>
                            <m:begChr m:val="{"/>
                            <m:endChr m:val="}"/>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acc>
                                    <m:accPr>
                                      <m:chr m:val="⃗"/>
                                      <m:ctrlPr>
                                        <a:rPr lang="fr-FR" i="1">
                                          <a:latin typeface="Cambria Math" panose="02040503050406030204" pitchFamily="18" charset="0"/>
                                        </a:rPr>
                                      </m:ctrlPr>
                                    </m:accPr>
                                    <m:e>
                                      <m:r>
                                        <a:rPr lang="fr-FR" i="1">
                                          <a:latin typeface="Cambria Math" panose="02040503050406030204" pitchFamily="18" charset="0"/>
                                        </a:rPr>
                                        <m:t>0</m:t>
                                      </m:r>
                                    </m:e>
                                  </m:acc>
                                </m:e>
                              </m:mr>
                              <m:mr>
                                <m:e>
                                  <m:acc>
                                    <m:accPr>
                                      <m:chr m:val="⃗"/>
                                      <m:ctrlPr>
                                        <a:rPr lang="fr-FR" i="1">
                                          <a:latin typeface="Cambria Math" panose="02040503050406030204" pitchFamily="18" charset="0"/>
                                        </a:rPr>
                                      </m:ctrlPr>
                                    </m:accPr>
                                    <m:e>
                                      <m:r>
                                        <a:rPr lang="fr-FR" b="0" i="1" smtClean="0">
                                          <a:latin typeface="Cambria Math" panose="02040503050406030204" pitchFamily="18" charset="0"/>
                                        </a:rPr>
                                        <m:t>𝐶</m:t>
                                      </m:r>
                                    </m:e>
                                  </m:acc>
                                </m:e>
                              </m:mr>
                            </m:m>
                          </m:e>
                        </m:d>
                      </m:e>
                    </m:sPre>
                  </m:oMath>
                </a14:m>
                <a:r>
                  <a:rPr lang="fr-FR" dirty="0"/>
                  <a:t>    </a:t>
                </a:r>
              </a:p>
              <a:p>
                <a:r>
                  <a:rPr lang="fr-FR" dirty="0"/>
                  <a:t>Et l’axe central ? y en a pas ! (Torseur « dégénéré »)</a:t>
                </a:r>
              </a:p>
              <a:p>
                <a:r>
                  <a:rPr lang="fr-FR" dirty="0"/>
                  <a:t>On pourrait toutefois</a:t>
                </a:r>
              </a:p>
              <a:p>
                <a:pPr marL="0" indent="0">
                  <a:buNone/>
                </a:pPr>
                <a:r>
                  <a:rPr lang="fr-FR" dirty="0"/>
                  <a:t>parler de « direction centrale »</a:t>
                </a:r>
              </a:p>
              <a:p>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151108" y="894395"/>
                <a:ext cx="10515600" cy="5179733"/>
              </a:xfrm>
              <a:blipFill rotWithShape="0">
                <a:blip r:embed="rId2"/>
                <a:stretch>
                  <a:fillRect l="-1043" t="-2473" b="-236"/>
                </a:stretch>
              </a:blipFill>
            </p:spPr>
            <p:txBody>
              <a:bodyPr/>
              <a:lstStyle/>
              <a:p>
                <a:r>
                  <a:rPr lang="fr-FR">
                    <a:noFill/>
                  </a:rPr>
                  <a:t> </a:t>
                </a:r>
              </a:p>
            </p:txBody>
          </p:sp>
        </mc:Fallback>
      </mc:AlternateContent>
      <p:cxnSp>
        <p:nvCxnSpPr>
          <p:cNvPr id="5" name="Connecteur droit avec flèche 4">
            <a:extLst>
              <a:ext uri="{FF2B5EF4-FFF2-40B4-BE49-F238E27FC236}">
                <a16:creationId xmlns:a16="http://schemas.microsoft.com/office/drawing/2014/main" id="{9A82C0F6-5C9D-4314-9D0E-F1DA06D2FE84}"/>
              </a:ext>
            </a:extLst>
          </p:cNvPr>
          <p:cNvCxnSpPr>
            <a:cxnSpLocks/>
          </p:cNvCxnSpPr>
          <p:nvPr/>
        </p:nvCxnSpPr>
        <p:spPr>
          <a:xfrm flipV="1">
            <a:off x="7810391" y="3943191"/>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9A82C0F6-5C9D-4314-9D0E-F1DA06D2FE84}"/>
              </a:ext>
            </a:extLst>
          </p:cNvPr>
          <p:cNvCxnSpPr>
            <a:cxnSpLocks/>
          </p:cNvCxnSpPr>
          <p:nvPr/>
        </p:nvCxnSpPr>
        <p:spPr>
          <a:xfrm flipV="1">
            <a:off x="7962791" y="4095591"/>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9A82C0F6-5C9D-4314-9D0E-F1DA06D2FE84}"/>
              </a:ext>
            </a:extLst>
          </p:cNvPr>
          <p:cNvCxnSpPr>
            <a:cxnSpLocks/>
          </p:cNvCxnSpPr>
          <p:nvPr/>
        </p:nvCxnSpPr>
        <p:spPr>
          <a:xfrm flipV="1">
            <a:off x="8115191" y="4247991"/>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9A82C0F6-5C9D-4314-9D0E-F1DA06D2FE84}"/>
              </a:ext>
            </a:extLst>
          </p:cNvPr>
          <p:cNvCxnSpPr>
            <a:cxnSpLocks/>
          </p:cNvCxnSpPr>
          <p:nvPr/>
        </p:nvCxnSpPr>
        <p:spPr>
          <a:xfrm flipV="1">
            <a:off x="8267591" y="4400391"/>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9A82C0F6-5C9D-4314-9D0E-F1DA06D2FE84}"/>
              </a:ext>
            </a:extLst>
          </p:cNvPr>
          <p:cNvCxnSpPr>
            <a:cxnSpLocks/>
          </p:cNvCxnSpPr>
          <p:nvPr/>
        </p:nvCxnSpPr>
        <p:spPr>
          <a:xfrm flipV="1">
            <a:off x="8419991" y="4552791"/>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9A82C0F6-5C9D-4314-9D0E-F1DA06D2FE84}"/>
              </a:ext>
            </a:extLst>
          </p:cNvPr>
          <p:cNvCxnSpPr>
            <a:cxnSpLocks/>
          </p:cNvCxnSpPr>
          <p:nvPr/>
        </p:nvCxnSpPr>
        <p:spPr>
          <a:xfrm flipV="1">
            <a:off x="8572391" y="4705191"/>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9A82C0F6-5C9D-4314-9D0E-F1DA06D2FE84}"/>
              </a:ext>
            </a:extLst>
          </p:cNvPr>
          <p:cNvCxnSpPr>
            <a:cxnSpLocks/>
          </p:cNvCxnSpPr>
          <p:nvPr/>
        </p:nvCxnSpPr>
        <p:spPr>
          <a:xfrm flipV="1">
            <a:off x="8953436" y="4036730"/>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9A82C0F6-5C9D-4314-9D0E-F1DA06D2FE84}"/>
              </a:ext>
            </a:extLst>
          </p:cNvPr>
          <p:cNvCxnSpPr>
            <a:cxnSpLocks/>
          </p:cNvCxnSpPr>
          <p:nvPr/>
        </p:nvCxnSpPr>
        <p:spPr>
          <a:xfrm flipV="1">
            <a:off x="8855665" y="3866629"/>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9A82C0F6-5C9D-4314-9D0E-F1DA06D2FE84}"/>
              </a:ext>
            </a:extLst>
          </p:cNvPr>
          <p:cNvCxnSpPr>
            <a:cxnSpLocks/>
          </p:cNvCxnSpPr>
          <p:nvPr/>
        </p:nvCxnSpPr>
        <p:spPr>
          <a:xfrm flipV="1">
            <a:off x="9258236" y="4341530"/>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9A82C0F6-5C9D-4314-9D0E-F1DA06D2FE84}"/>
              </a:ext>
            </a:extLst>
          </p:cNvPr>
          <p:cNvCxnSpPr>
            <a:cxnSpLocks/>
          </p:cNvCxnSpPr>
          <p:nvPr/>
        </p:nvCxnSpPr>
        <p:spPr>
          <a:xfrm flipV="1">
            <a:off x="9410636" y="4493930"/>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9A82C0F6-5C9D-4314-9D0E-F1DA06D2FE84}"/>
              </a:ext>
            </a:extLst>
          </p:cNvPr>
          <p:cNvCxnSpPr>
            <a:cxnSpLocks/>
          </p:cNvCxnSpPr>
          <p:nvPr/>
        </p:nvCxnSpPr>
        <p:spPr>
          <a:xfrm flipV="1">
            <a:off x="9563036" y="4646330"/>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A82C0F6-5C9D-4314-9D0E-F1DA06D2FE84}"/>
              </a:ext>
            </a:extLst>
          </p:cNvPr>
          <p:cNvCxnSpPr>
            <a:cxnSpLocks/>
          </p:cNvCxnSpPr>
          <p:nvPr/>
        </p:nvCxnSpPr>
        <p:spPr>
          <a:xfrm flipV="1">
            <a:off x="10040556" y="5272613"/>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9A82C0F6-5C9D-4314-9D0E-F1DA06D2FE84}"/>
              </a:ext>
            </a:extLst>
          </p:cNvPr>
          <p:cNvCxnSpPr>
            <a:cxnSpLocks/>
          </p:cNvCxnSpPr>
          <p:nvPr/>
        </p:nvCxnSpPr>
        <p:spPr>
          <a:xfrm flipV="1">
            <a:off x="7294741" y="5511698"/>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9A82C0F6-5C9D-4314-9D0E-F1DA06D2FE84}"/>
              </a:ext>
            </a:extLst>
          </p:cNvPr>
          <p:cNvCxnSpPr>
            <a:cxnSpLocks/>
          </p:cNvCxnSpPr>
          <p:nvPr/>
        </p:nvCxnSpPr>
        <p:spPr>
          <a:xfrm flipV="1">
            <a:off x="8716785" y="4902030"/>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9A82C0F6-5C9D-4314-9D0E-F1DA06D2FE84}"/>
              </a:ext>
            </a:extLst>
          </p:cNvPr>
          <p:cNvCxnSpPr>
            <a:cxnSpLocks/>
          </p:cNvCxnSpPr>
          <p:nvPr/>
        </p:nvCxnSpPr>
        <p:spPr>
          <a:xfrm flipV="1">
            <a:off x="8869185" y="5054430"/>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9A82C0F6-5C9D-4314-9D0E-F1DA06D2FE84}"/>
              </a:ext>
            </a:extLst>
          </p:cNvPr>
          <p:cNvCxnSpPr>
            <a:cxnSpLocks/>
          </p:cNvCxnSpPr>
          <p:nvPr/>
        </p:nvCxnSpPr>
        <p:spPr>
          <a:xfrm flipV="1">
            <a:off x="9021585" y="5206830"/>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9A82C0F6-5C9D-4314-9D0E-F1DA06D2FE84}"/>
              </a:ext>
            </a:extLst>
          </p:cNvPr>
          <p:cNvCxnSpPr>
            <a:cxnSpLocks/>
          </p:cNvCxnSpPr>
          <p:nvPr/>
        </p:nvCxnSpPr>
        <p:spPr>
          <a:xfrm flipV="1">
            <a:off x="9173985" y="5359230"/>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9A82C0F6-5C9D-4314-9D0E-F1DA06D2FE84}"/>
              </a:ext>
            </a:extLst>
          </p:cNvPr>
          <p:cNvCxnSpPr>
            <a:cxnSpLocks/>
          </p:cNvCxnSpPr>
          <p:nvPr/>
        </p:nvCxnSpPr>
        <p:spPr>
          <a:xfrm flipV="1">
            <a:off x="8304804" y="5583621"/>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9A82C0F6-5C9D-4314-9D0E-F1DA06D2FE84}"/>
              </a:ext>
            </a:extLst>
          </p:cNvPr>
          <p:cNvCxnSpPr>
            <a:cxnSpLocks/>
          </p:cNvCxnSpPr>
          <p:nvPr/>
        </p:nvCxnSpPr>
        <p:spPr>
          <a:xfrm flipV="1">
            <a:off x="8457204" y="5736021"/>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9A82C0F6-5C9D-4314-9D0E-F1DA06D2FE84}"/>
              </a:ext>
            </a:extLst>
          </p:cNvPr>
          <p:cNvCxnSpPr>
            <a:cxnSpLocks/>
          </p:cNvCxnSpPr>
          <p:nvPr/>
        </p:nvCxnSpPr>
        <p:spPr>
          <a:xfrm flipV="1">
            <a:off x="9818558" y="4983037"/>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9A82C0F6-5C9D-4314-9D0E-F1DA06D2FE84}"/>
              </a:ext>
            </a:extLst>
          </p:cNvPr>
          <p:cNvCxnSpPr>
            <a:cxnSpLocks/>
          </p:cNvCxnSpPr>
          <p:nvPr/>
        </p:nvCxnSpPr>
        <p:spPr>
          <a:xfrm flipV="1">
            <a:off x="10547909" y="3395146"/>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9A82C0F6-5C9D-4314-9D0E-F1DA06D2FE84}"/>
              </a:ext>
            </a:extLst>
          </p:cNvPr>
          <p:cNvCxnSpPr>
            <a:cxnSpLocks/>
          </p:cNvCxnSpPr>
          <p:nvPr/>
        </p:nvCxnSpPr>
        <p:spPr>
          <a:xfrm flipV="1">
            <a:off x="9833263" y="3994871"/>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9A82C0F6-5C9D-4314-9D0E-F1DA06D2FE84}"/>
              </a:ext>
            </a:extLst>
          </p:cNvPr>
          <p:cNvCxnSpPr>
            <a:cxnSpLocks/>
          </p:cNvCxnSpPr>
          <p:nvPr/>
        </p:nvCxnSpPr>
        <p:spPr>
          <a:xfrm flipV="1">
            <a:off x="10645680" y="3841350"/>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9A82C0F6-5C9D-4314-9D0E-F1DA06D2FE84}"/>
              </a:ext>
            </a:extLst>
          </p:cNvPr>
          <p:cNvCxnSpPr>
            <a:cxnSpLocks/>
          </p:cNvCxnSpPr>
          <p:nvPr/>
        </p:nvCxnSpPr>
        <p:spPr>
          <a:xfrm flipV="1">
            <a:off x="10283082" y="3959048"/>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9A82C0F6-5C9D-4314-9D0E-F1DA06D2FE84}"/>
              </a:ext>
            </a:extLst>
          </p:cNvPr>
          <p:cNvCxnSpPr>
            <a:cxnSpLocks/>
          </p:cNvCxnSpPr>
          <p:nvPr/>
        </p:nvCxnSpPr>
        <p:spPr>
          <a:xfrm flipV="1">
            <a:off x="10735890" y="4173704"/>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9A82C0F6-5C9D-4314-9D0E-F1DA06D2FE84}"/>
              </a:ext>
            </a:extLst>
          </p:cNvPr>
          <p:cNvCxnSpPr>
            <a:cxnSpLocks/>
          </p:cNvCxnSpPr>
          <p:nvPr/>
        </p:nvCxnSpPr>
        <p:spPr>
          <a:xfrm flipV="1">
            <a:off x="7806529" y="5164868"/>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9A82C0F6-5C9D-4314-9D0E-F1DA06D2FE84}"/>
              </a:ext>
            </a:extLst>
          </p:cNvPr>
          <p:cNvCxnSpPr>
            <a:cxnSpLocks/>
          </p:cNvCxnSpPr>
          <p:nvPr/>
        </p:nvCxnSpPr>
        <p:spPr>
          <a:xfrm flipV="1">
            <a:off x="7944273" y="5361789"/>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ZoneTexte 36">
                <a:extLst>
                  <a:ext uri="{FF2B5EF4-FFF2-40B4-BE49-F238E27FC236}">
                    <a16:creationId xmlns:a16="http://schemas.microsoft.com/office/drawing/2014/main" id="{4A3303CA-B2EE-4400-9580-260677ABBD46}"/>
                  </a:ext>
                </a:extLst>
              </p:cNvPr>
              <p:cNvSpPr txBox="1"/>
              <p:nvPr/>
            </p:nvSpPr>
            <p:spPr>
              <a:xfrm>
                <a:off x="10130887" y="6046570"/>
                <a:ext cx="1742559" cy="589520"/>
              </a:xfrm>
              <a:prstGeom prst="rect">
                <a:avLst/>
              </a:prstGeom>
              <a:noFill/>
            </p:spPr>
            <p:txBody>
              <a:bodyPr wrap="square" rtlCol="0">
                <a:spAutoFit/>
              </a:bodyPr>
              <a:lstStyle/>
              <a:p>
                <a14:m>
                  <m:oMath xmlns:m="http://schemas.openxmlformats.org/officeDocument/2006/math">
                    <m:acc>
                      <m:accPr>
                        <m:chr m:val="⃗"/>
                        <m:ctrlPr>
                          <a:rPr lang="fr-FR" sz="2800" b="1" i="1" smtClean="0">
                            <a:solidFill>
                              <a:schemeClr val="accent1">
                                <a:lumMod val="75000"/>
                              </a:schemeClr>
                            </a:solidFill>
                            <a:latin typeface="Cambria Math" panose="02040503050406030204" pitchFamily="18" charset="0"/>
                          </a:rPr>
                        </m:ctrlPr>
                      </m:accPr>
                      <m:e>
                        <m:r>
                          <a:rPr lang="fr-FR" sz="2800" b="1" i="1" smtClean="0">
                            <a:solidFill>
                              <a:schemeClr val="accent1">
                                <a:lumMod val="75000"/>
                              </a:schemeClr>
                            </a:solidFill>
                            <a:latin typeface="Cambria Math" panose="02040503050406030204" pitchFamily="18" charset="0"/>
                          </a:rPr>
                          <m:t>𝑴</m:t>
                        </m:r>
                        <m:r>
                          <a:rPr lang="fr-FR" sz="2800" b="1" i="1" smtClean="0">
                            <a:solidFill>
                              <a:schemeClr val="accent1">
                                <a:lumMod val="75000"/>
                              </a:schemeClr>
                            </a:solidFill>
                            <a:latin typeface="Cambria Math" panose="02040503050406030204" pitchFamily="18" charset="0"/>
                          </a:rPr>
                          <m:t>(</m:t>
                        </m:r>
                        <m:r>
                          <a:rPr lang="fr-FR" sz="2800" b="1" i="1" smtClean="0">
                            <a:solidFill>
                              <a:schemeClr val="accent1">
                                <a:lumMod val="75000"/>
                              </a:schemeClr>
                            </a:solidFill>
                            <a:latin typeface="Cambria Math" panose="02040503050406030204" pitchFamily="18" charset="0"/>
                          </a:rPr>
                          <m:t>𝑨</m:t>
                        </m:r>
                        <m:r>
                          <a:rPr lang="fr-FR" sz="2800" b="1" i="1" smtClean="0">
                            <a:solidFill>
                              <a:schemeClr val="accent1">
                                <a:lumMod val="75000"/>
                              </a:schemeClr>
                            </a:solidFill>
                            <a:latin typeface="Cambria Math" panose="02040503050406030204" pitchFamily="18" charset="0"/>
                          </a:rPr>
                          <m:t>)</m:t>
                        </m:r>
                      </m:e>
                    </m:acc>
                  </m:oMath>
                </a14:m>
                <a:r>
                  <a:rPr lang="fr-FR" sz="2800" b="1" dirty="0">
                    <a:solidFill>
                      <a:schemeClr val="accent1">
                        <a:lumMod val="75000"/>
                      </a:schemeClr>
                    </a:solidFill>
                  </a:rPr>
                  <a:t>=</a:t>
                </a:r>
                <a14:m>
                  <m:oMath xmlns:m="http://schemas.openxmlformats.org/officeDocument/2006/math">
                    <m:acc>
                      <m:accPr>
                        <m:chr m:val="⃗"/>
                        <m:ctrlPr>
                          <a:rPr lang="fr-FR" sz="2800" b="1" i="1">
                            <a:solidFill>
                              <a:schemeClr val="accent1">
                                <a:lumMod val="75000"/>
                              </a:schemeClr>
                            </a:solidFill>
                            <a:latin typeface="Cambria Math" panose="02040503050406030204" pitchFamily="18" charset="0"/>
                          </a:rPr>
                        </m:ctrlPr>
                      </m:accPr>
                      <m:e>
                        <m:r>
                          <a:rPr lang="fr-FR" sz="2800" b="1" i="1">
                            <a:solidFill>
                              <a:schemeClr val="accent1">
                                <a:lumMod val="75000"/>
                              </a:schemeClr>
                            </a:solidFill>
                            <a:latin typeface="Cambria Math" panose="02040503050406030204" pitchFamily="18" charset="0"/>
                          </a:rPr>
                          <m:t>𝑪</m:t>
                        </m:r>
                      </m:e>
                    </m:acc>
                  </m:oMath>
                </a14:m>
                <a:endParaRPr lang="fr-FR" sz="2800" b="1" dirty="0">
                  <a:solidFill>
                    <a:schemeClr val="accent1">
                      <a:lumMod val="75000"/>
                    </a:schemeClr>
                  </a:solidFill>
                </a:endParaRPr>
              </a:p>
            </p:txBody>
          </p:sp>
        </mc:Choice>
        <mc:Fallback xmlns="">
          <p:sp>
            <p:nvSpPr>
              <p:cNvPr id="37" name="ZoneTexte 36">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10130887" y="6046570"/>
                <a:ext cx="1742559" cy="589520"/>
              </a:xfrm>
              <a:prstGeom prst="rect">
                <a:avLst/>
              </a:prstGeom>
              <a:blipFill rotWithShape="0">
                <a:blip r:embed="rId3"/>
                <a:stretch>
                  <a:fillRect b="-2886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0" name="ZoneTexte 39">
                <a:extLst>
                  <a:ext uri="{FF2B5EF4-FFF2-40B4-BE49-F238E27FC236}">
                    <a16:creationId xmlns:a16="http://schemas.microsoft.com/office/drawing/2014/main" id="{4A3303CA-B2EE-4400-9580-260677ABBD46}"/>
                  </a:ext>
                </a:extLst>
              </p:cNvPr>
              <p:cNvSpPr txBox="1"/>
              <p:nvPr/>
            </p:nvSpPr>
            <p:spPr>
              <a:xfrm>
                <a:off x="10753802" y="5017353"/>
                <a:ext cx="1704274" cy="589520"/>
              </a:xfrm>
              <a:prstGeom prst="rect">
                <a:avLst/>
              </a:prstGeom>
              <a:noFill/>
            </p:spPr>
            <p:txBody>
              <a:bodyPr wrap="square" rtlCol="0">
                <a:spAutoFit/>
              </a:bodyPr>
              <a:lstStyle/>
              <a:p>
                <a14:m>
                  <m:oMath xmlns:m="http://schemas.openxmlformats.org/officeDocument/2006/math">
                    <m:acc>
                      <m:accPr>
                        <m:chr m:val="⃗"/>
                        <m:ctrlPr>
                          <a:rPr lang="fr-FR" sz="2800" b="1" i="1" smtClean="0">
                            <a:solidFill>
                              <a:schemeClr val="accent1">
                                <a:lumMod val="75000"/>
                              </a:schemeClr>
                            </a:solidFill>
                            <a:latin typeface="Cambria Math" panose="02040503050406030204" pitchFamily="18" charset="0"/>
                          </a:rPr>
                        </m:ctrlPr>
                      </m:accPr>
                      <m:e>
                        <m:r>
                          <a:rPr lang="fr-FR" sz="2800" b="1" i="1" smtClean="0">
                            <a:solidFill>
                              <a:schemeClr val="accent1">
                                <a:lumMod val="75000"/>
                              </a:schemeClr>
                            </a:solidFill>
                            <a:latin typeface="Cambria Math" panose="02040503050406030204" pitchFamily="18" charset="0"/>
                          </a:rPr>
                          <m:t>𝑴</m:t>
                        </m:r>
                        <m:r>
                          <a:rPr lang="fr-FR" sz="2800" b="1" i="1" smtClean="0">
                            <a:solidFill>
                              <a:schemeClr val="accent1">
                                <a:lumMod val="75000"/>
                              </a:schemeClr>
                            </a:solidFill>
                            <a:latin typeface="Cambria Math" panose="02040503050406030204" pitchFamily="18" charset="0"/>
                          </a:rPr>
                          <m:t>(</m:t>
                        </m:r>
                        <m:r>
                          <a:rPr lang="fr-FR" sz="2800" b="1" i="1" smtClean="0">
                            <a:solidFill>
                              <a:schemeClr val="accent1">
                                <a:lumMod val="75000"/>
                              </a:schemeClr>
                            </a:solidFill>
                            <a:latin typeface="Cambria Math" panose="02040503050406030204" pitchFamily="18" charset="0"/>
                          </a:rPr>
                          <m:t>𝑩</m:t>
                        </m:r>
                        <m:r>
                          <a:rPr lang="fr-FR" sz="2800" b="1" i="1" smtClean="0">
                            <a:solidFill>
                              <a:schemeClr val="accent1">
                                <a:lumMod val="75000"/>
                              </a:schemeClr>
                            </a:solidFill>
                            <a:latin typeface="Cambria Math" panose="02040503050406030204" pitchFamily="18" charset="0"/>
                          </a:rPr>
                          <m:t>)</m:t>
                        </m:r>
                      </m:e>
                    </m:acc>
                  </m:oMath>
                </a14:m>
                <a:r>
                  <a:rPr lang="fr-FR" sz="2800" b="1" dirty="0">
                    <a:solidFill>
                      <a:schemeClr val="accent1">
                        <a:lumMod val="75000"/>
                      </a:schemeClr>
                    </a:solidFill>
                  </a:rPr>
                  <a:t>=</a:t>
                </a:r>
                <a14:m>
                  <m:oMath xmlns:m="http://schemas.openxmlformats.org/officeDocument/2006/math">
                    <m:acc>
                      <m:accPr>
                        <m:chr m:val="⃗"/>
                        <m:ctrlPr>
                          <a:rPr lang="fr-FR" sz="2800" b="1" i="1">
                            <a:solidFill>
                              <a:schemeClr val="accent1">
                                <a:lumMod val="75000"/>
                              </a:schemeClr>
                            </a:solidFill>
                            <a:latin typeface="Cambria Math" panose="02040503050406030204" pitchFamily="18" charset="0"/>
                          </a:rPr>
                        </m:ctrlPr>
                      </m:accPr>
                      <m:e>
                        <m:r>
                          <a:rPr lang="fr-FR" sz="2800" b="1" i="1" smtClean="0">
                            <a:solidFill>
                              <a:schemeClr val="accent1">
                                <a:lumMod val="75000"/>
                              </a:schemeClr>
                            </a:solidFill>
                            <a:latin typeface="Cambria Math" panose="02040503050406030204" pitchFamily="18" charset="0"/>
                          </a:rPr>
                          <m:t>𝑪</m:t>
                        </m:r>
                      </m:e>
                    </m:acc>
                  </m:oMath>
                </a14:m>
                <a:endParaRPr lang="fr-FR" sz="2800" b="1" dirty="0">
                  <a:solidFill>
                    <a:schemeClr val="accent1">
                      <a:lumMod val="75000"/>
                    </a:schemeClr>
                  </a:solidFill>
                </a:endParaRPr>
              </a:p>
            </p:txBody>
          </p:sp>
        </mc:Choice>
        <mc:Fallback xmlns="">
          <p:sp>
            <p:nvSpPr>
              <p:cNvPr id="40" name="ZoneTexte 39">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10753802" y="5017353"/>
                <a:ext cx="1704274" cy="589520"/>
              </a:xfrm>
              <a:prstGeom prst="rect">
                <a:avLst/>
              </a:prstGeom>
              <a:blipFill rotWithShape="0">
                <a:blip r:embed="rId4"/>
                <a:stretch>
                  <a:fillRect b="-2886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ZoneTexte 40">
                <a:extLst>
                  <a:ext uri="{FF2B5EF4-FFF2-40B4-BE49-F238E27FC236}">
                    <a16:creationId xmlns:a16="http://schemas.microsoft.com/office/drawing/2014/main" id="{4A3303CA-B2EE-4400-9580-260677ABBD46}"/>
                  </a:ext>
                </a:extLst>
              </p:cNvPr>
              <p:cNvSpPr txBox="1"/>
              <p:nvPr/>
            </p:nvSpPr>
            <p:spPr>
              <a:xfrm>
                <a:off x="9102653" y="3481384"/>
                <a:ext cx="1742559" cy="589520"/>
              </a:xfrm>
              <a:prstGeom prst="rect">
                <a:avLst/>
              </a:prstGeom>
              <a:noFill/>
            </p:spPr>
            <p:txBody>
              <a:bodyPr wrap="square" rtlCol="0">
                <a:spAutoFit/>
              </a:bodyPr>
              <a:lstStyle/>
              <a:p>
                <a14:m>
                  <m:oMath xmlns:m="http://schemas.openxmlformats.org/officeDocument/2006/math">
                    <m:acc>
                      <m:accPr>
                        <m:chr m:val="⃗"/>
                        <m:ctrlPr>
                          <a:rPr lang="fr-FR" sz="2800" b="1" i="1" smtClean="0">
                            <a:solidFill>
                              <a:schemeClr val="accent1">
                                <a:lumMod val="75000"/>
                              </a:schemeClr>
                            </a:solidFill>
                            <a:latin typeface="Cambria Math" panose="02040503050406030204" pitchFamily="18" charset="0"/>
                          </a:rPr>
                        </m:ctrlPr>
                      </m:accPr>
                      <m:e>
                        <m:r>
                          <a:rPr lang="fr-FR" sz="2800" b="1" i="1" smtClean="0">
                            <a:solidFill>
                              <a:schemeClr val="accent1">
                                <a:lumMod val="75000"/>
                              </a:schemeClr>
                            </a:solidFill>
                            <a:latin typeface="Cambria Math" panose="02040503050406030204" pitchFamily="18" charset="0"/>
                          </a:rPr>
                          <m:t>𝑴</m:t>
                        </m:r>
                        <m:r>
                          <a:rPr lang="fr-FR" sz="2800" b="1" i="1" smtClean="0">
                            <a:solidFill>
                              <a:schemeClr val="accent1">
                                <a:lumMod val="75000"/>
                              </a:schemeClr>
                            </a:solidFill>
                            <a:latin typeface="Cambria Math" panose="02040503050406030204" pitchFamily="18" charset="0"/>
                          </a:rPr>
                          <m:t>(</m:t>
                        </m:r>
                        <m:r>
                          <a:rPr lang="fr-FR" sz="2800" b="1" i="1" smtClean="0">
                            <a:solidFill>
                              <a:schemeClr val="accent1">
                                <a:lumMod val="75000"/>
                              </a:schemeClr>
                            </a:solidFill>
                            <a:latin typeface="Cambria Math" panose="02040503050406030204" pitchFamily="18" charset="0"/>
                          </a:rPr>
                          <m:t>𝑫</m:t>
                        </m:r>
                        <m:r>
                          <a:rPr lang="fr-FR" sz="2800" b="1" i="1" smtClean="0">
                            <a:solidFill>
                              <a:schemeClr val="accent1">
                                <a:lumMod val="75000"/>
                              </a:schemeClr>
                            </a:solidFill>
                            <a:latin typeface="Cambria Math" panose="02040503050406030204" pitchFamily="18" charset="0"/>
                          </a:rPr>
                          <m:t>)</m:t>
                        </m:r>
                      </m:e>
                    </m:acc>
                  </m:oMath>
                </a14:m>
                <a:r>
                  <a:rPr lang="fr-FR" sz="2800" b="1" dirty="0">
                    <a:solidFill>
                      <a:schemeClr val="accent1">
                        <a:lumMod val="75000"/>
                      </a:schemeClr>
                    </a:solidFill>
                  </a:rPr>
                  <a:t>=</a:t>
                </a:r>
                <a14:m>
                  <m:oMath xmlns:m="http://schemas.openxmlformats.org/officeDocument/2006/math">
                    <m:acc>
                      <m:accPr>
                        <m:chr m:val="⃗"/>
                        <m:ctrlPr>
                          <a:rPr lang="fr-FR" sz="2800" b="1" i="1">
                            <a:solidFill>
                              <a:schemeClr val="accent1">
                                <a:lumMod val="75000"/>
                              </a:schemeClr>
                            </a:solidFill>
                            <a:latin typeface="Cambria Math" panose="02040503050406030204" pitchFamily="18" charset="0"/>
                          </a:rPr>
                        </m:ctrlPr>
                      </m:accPr>
                      <m:e>
                        <m:r>
                          <a:rPr lang="fr-FR" sz="2800" b="1" i="1">
                            <a:solidFill>
                              <a:schemeClr val="accent1">
                                <a:lumMod val="75000"/>
                              </a:schemeClr>
                            </a:solidFill>
                            <a:latin typeface="Cambria Math" panose="02040503050406030204" pitchFamily="18" charset="0"/>
                          </a:rPr>
                          <m:t>𝑪</m:t>
                        </m:r>
                      </m:e>
                    </m:acc>
                  </m:oMath>
                </a14:m>
                <a:endParaRPr lang="fr-FR" sz="2800" b="1" dirty="0">
                  <a:solidFill>
                    <a:schemeClr val="accent1">
                      <a:lumMod val="75000"/>
                    </a:schemeClr>
                  </a:solidFill>
                </a:endParaRPr>
              </a:p>
            </p:txBody>
          </p:sp>
        </mc:Choice>
        <mc:Fallback xmlns="">
          <p:sp>
            <p:nvSpPr>
              <p:cNvPr id="41" name="ZoneTexte 40">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9102653" y="3481384"/>
                <a:ext cx="1742559" cy="589520"/>
              </a:xfrm>
              <a:prstGeom prst="rect">
                <a:avLst/>
              </a:prstGeom>
              <a:blipFill rotWithShape="0">
                <a:blip r:embed="rId5"/>
                <a:stretch>
                  <a:fillRect b="-2886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2" name="ZoneTexte 41">
                <a:extLst>
                  <a:ext uri="{FF2B5EF4-FFF2-40B4-BE49-F238E27FC236}">
                    <a16:creationId xmlns:a16="http://schemas.microsoft.com/office/drawing/2014/main" id="{4A3303CA-B2EE-4400-9580-260677ABBD46}"/>
                  </a:ext>
                </a:extLst>
              </p:cNvPr>
              <p:cNvSpPr txBox="1"/>
              <p:nvPr/>
            </p:nvSpPr>
            <p:spPr>
              <a:xfrm>
                <a:off x="6426026" y="5835805"/>
                <a:ext cx="1742559" cy="589520"/>
              </a:xfrm>
              <a:prstGeom prst="rect">
                <a:avLst/>
              </a:prstGeom>
              <a:noFill/>
            </p:spPr>
            <p:txBody>
              <a:bodyPr wrap="square" rtlCol="0">
                <a:spAutoFit/>
              </a:bodyPr>
              <a:lstStyle/>
              <a:p>
                <a14:m>
                  <m:oMath xmlns:m="http://schemas.openxmlformats.org/officeDocument/2006/math">
                    <m:acc>
                      <m:accPr>
                        <m:chr m:val="⃗"/>
                        <m:ctrlPr>
                          <a:rPr lang="fr-FR" sz="2800" b="1" i="1" smtClean="0">
                            <a:solidFill>
                              <a:schemeClr val="accent1">
                                <a:lumMod val="75000"/>
                              </a:schemeClr>
                            </a:solidFill>
                            <a:latin typeface="Cambria Math" panose="02040503050406030204" pitchFamily="18" charset="0"/>
                          </a:rPr>
                        </m:ctrlPr>
                      </m:accPr>
                      <m:e>
                        <m:r>
                          <a:rPr lang="fr-FR" sz="2800" b="1" i="1" smtClean="0">
                            <a:solidFill>
                              <a:schemeClr val="accent1">
                                <a:lumMod val="75000"/>
                              </a:schemeClr>
                            </a:solidFill>
                            <a:latin typeface="Cambria Math" panose="02040503050406030204" pitchFamily="18" charset="0"/>
                          </a:rPr>
                          <m:t>𝑴</m:t>
                        </m:r>
                        <m:r>
                          <a:rPr lang="fr-FR" sz="2800" b="1" i="1" smtClean="0">
                            <a:solidFill>
                              <a:schemeClr val="accent1">
                                <a:lumMod val="75000"/>
                              </a:schemeClr>
                            </a:solidFill>
                            <a:latin typeface="Cambria Math" panose="02040503050406030204" pitchFamily="18" charset="0"/>
                          </a:rPr>
                          <m:t>(</m:t>
                        </m:r>
                        <m:r>
                          <a:rPr lang="fr-FR" sz="2800" b="1" i="1" smtClean="0">
                            <a:solidFill>
                              <a:schemeClr val="accent1">
                                <a:lumMod val="75000"/>
                              </a:schemeClr>
                            </a:solidFill>
                            <a:latin typeface="Cambria Math" panose="02040503050406030204" pitchFamily="18" charset="0"/>
                          </a:rPr>
                          <m:t>𝑬</m:t>
                        </m:r>
                        <m:r>
                          <a:rPr lang="fr-FR" sz="2800" b="1" i="1" smtClean="0">
                            <a:solidFill>
                              <a:schemeClr val="accent1">
                                <a:lumMod val="75000"/>
                              </a:schemeClr>
                            </a:solidFill>
                            <a:latin typeface="Cambria Math" panose="02040503050406030204" pitchFamily="18" charset="0"/>
                          </a:rPr>
                          <m:t>)</m:t>
                        </m:r>
                      </m:e>
                    </m:acc>
                  </m:oMath>
                </a14:m>
                <a:r>
                  <a:rPr lang="fr-FR" sz="2800" b="1" dirty="0">
                    <a:solidFill>
                      <a:schemeClr val="accent1">
                        <a:lumMod val="75000"/>
                      </a:schemeClr>
                    </a:solidFill>
                  </a:rPr>
                  <a:t>=</a:t>
                </a:r>
                <a14:m>
                  <m:oMath xmlns:m="http://schemas.openxmlformats.org/officeDocument/2006/math">
                    <m:acc>
                      <m:accPr>
                        <m:chr m:val="⃗"/>
                        <m:ctrlPr>
                          <a:rPr lang="fr-FR" sz="2800" b="1" i="1">
                            <a:solidFill>
                              <a:schemeClr val="accent1">
                                <a:lumMod val="75000"/>
                              </a:schemeClr>
                            </a:solidFill>
                            <a:latin typeface="Cambria Math" panose="02040503050406030204" pitchFamily="18" charset="0"/>
                          </a:rPr>
                        </m:ctrlPr>
                      </m:accPr>
                      <m:e>
                        <m:r>
                          <a:rPr lang="fr-FR" sz="2800" b="1" i="1">
                            <a:solidFill>
                              <a:schemeClr val="accent1">
                                <a:lumMod val="75000"/>
                              </a:schemeClr>
                            </a:solidFill>
                            <a:latin typeface="Cambria Math" panose="02040503050406030204" pitchFamily="18" charset="0"/>
                          </a:rPr>
                          <m:t>𝑪</m:t>
                        </m:r>
                      </m:e>
                    </m:acc>
                  </m:oMath>
                </a14:m>
                <a:endParaRPr lang="fr-FR" sz="2800" b="1" dirty="0">
                  <a:solidFill>
                    <a:schemeClr val="accent1">
                      <a:lumMod val="75000"/>
                    </a:schemeClr>
                  </a:solidFill>
                </a:endParaRPr>
              </a:p>
            </p:txBody>
          </p:sp>
        </mc:Choice>
        <mc:Fallback xmlns="">
          <p:sp>
            <p:nvSpPr>
              <p:cNvPr id="42" name="ZoneTexte 41">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6426026" y="5835805"/>
                <a:ext cx="1742559" cy="589520"/>
              </a:xfrm>
              <a:prstGeom prst="rect">
                <a:avLst/>
              </a:prstGeom>
              <a:blipFill rotWithShape="0">
                <a:blip r:embed="rId6"/>
                <a:stretch>
                  <a:fillRect b="-28866"/>
                </a:stretch>
              </a:blipFill>
            </p:spPr>
            <p:txBody>
              <a:bodyPr/>
              <a:lstStyle/>
              <a:p>
                <a:r>
                  <a:rPr lang="fr-FR">
                    <a:noFill/>
                  </a:rPr>
                  <a:t> </a:t>
                </a:r>
              </a:p>
            </p:txBody>
          </p:sp>
        </mc:Fallback>
      </mc:AlternateContent>
      <p:sp>
        <p:nvSpPr>
          <p:cNvPr id="32" name="Espace réservé du numéro de diapositive 31">
            <a:extLst>
              <a:ext uri="{FF2B5EF4-FFF2-40B4-BE49-F238E27FC236}">
                <a16:creationId xmlns:a16="http://schemas.microsoft.com/office/drawing/2014/main" id="{29C89444-D8DA-4425-B829-F1EEF0EDC2BB}"/>
              </a:ext>
            </a:extLst>
          </p:cNvPr>
          <p:cNvSpPr>
            <a:spLocks noGrp="1"/>
          </p:cNvSpPr>
          <p:nvPr>
            <p:ph type="sldNum" sz="quarter" idx="12"/>
          </p:nvPr>
        </p:nvSpPr>
        <p:spPr/>
        <p:txBody>
          <a:bodyPr/>
          <a:lstStyle/>
          <a:p>
            <a:fld id="{DF67547A-2FB4-485E-9105-69E331CB21F3}" type="slidenum">
              <a:rPr lang="fr-FR" smtClean="0"/>
              <a:t>47</a:t>
            </a:fld>
            <a:endParaRPr lang="fr-FR"/>
          </a:p>
        </p:txBody>
      </p:sp>
      <mc:AlternateContent xmlns:mc="http://schemas.openxmlformats.org/markup-compatibility/2006" xmlns:a14="http://schemas.microsoft.com/office/drawing/2010/main">
        <mc:Choice Requires="a14">
          <p:sp>
            <p:nvSpPr>
              <p:cNvPr id="36" name="ZoneTexte 35">
                <a:extLst>
                  <a:ext uri="{FF2B5EF4-FFF2-40B4-BE49-F238E27FC236}">
                    <a16:creationId xmlns:a16="http://schemas.microsoft.com/office/drawing/2014/main" id="{4A3303CA-B2EE-4400-9580-260677ABBD46}"/>
                  </a:ext>
                </a:extLst>
              </p:cNvPr>
              <p:cNvSpPr txBox="1"/>
              <p:nvPr/>
            </p:nvSpPr>
            <p:spPr>
              <a:xfrm>
                <a:off x="11140584" y="3303952"/>
                <a:ext cx="1329663"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4000" b="1" i="1" smtClean="0">
                          <a:solidFill>
                            <a:schemeClr val="tx1"/>
                          </a:solidFill>
                          <a:latin typeface="Cambria Math" panose="02040503050406030204" pitchFamily="18" charset="0"/>
                        </a:rPr>
                        <m:t>{</m:t>
                      </m:r>
                      <m:r>
                        <a:rPr lang="fr-FR" sz="4000" b="1" i="1" smtClean="0">
                          <a:solidFill>
                            <a:schemeClr val="tx1"/>
                          </a:solidFill>
                          <a:latin typeface="Cambria Math" panose="02040503050406030204" pitchFamily="18" charset="0"/>
                        </a:rPr>
                        <m:t>𝑪</m:t>
                      </m:r>
                      <m:r>
                        <a:rPr lang="fr-FR" sz="4000" b="1" i="1" smtClean="0">
                          <a:solidFill>
                            <a:schemeClr val="tx1"/>
                          </a:solidFill>
                          <a:latin typeface="Cambria Math" panose="02040503050406030204" pitchFamily="18" charset="0"/>
                        </a:rPr>
                        <m:t>}</m:t>
                      </m:r>
                    </m:oMath>
                  </m:oMathPara>
                </a14:m>
                <a:endParaRPr lang="fr-FR" sz="4000" b="1" dirty="0">
                  <a:solidFill>
                    <a:schemeClr val="tx1"/>
                  </a:solidFill>
                </a:endParaRPr>
              </a:p>
            </p:txBody>
          </p:sp>
        </mc:Choice>
        <mc:Fallback xmlns="">
          <p:sp>
            <p:nvSpPr>
              <p:cNvPr id="36" name="ZoneTexte 35">
                <a:extLst>
                  <a:ext uri="{FF2B5EF4-FFF2-40B4-BE49-F238E27FC236}">
                    <a16:creationId xmlns:a16="http://schemas.microsoft.com/office/drawing/2014/main" xmlns:a14="http://schemas.microsoft.com/office/drawing/2010/main" xmlns="" id="{4A3303CA-B2EE-4400-9580-260677ABBD46}"/>
                  </a:ext>
                </a:extLst>
              </p:cNvPr>
              <p:cNvSpPr txBox="1">
                <a:spLocks noRot="1" noChangeAspect="1" noMove="1" noResize="1" noEditPoints="1" noAdjustHandles="1" noChangeArrowheads="1" noChangeShapeType="1" noTextEdit="1"/>
              </p:cNvSpPr>
              <p:nvPr/>
            </p:nvSpPr>
            <p:spPr>
              <a:xfrm>
                <a:off x="11140584" y="3303952"/>
                <a:ext cx="1329663" cy="707886"/>
              </a:xfrm>
              <a:prstGeom prst="rect">
                <a:avLst/>
              </a:prstGeom>
              <a:blipFill rotWithShape="0">
                <a:blip r:embed="rId7"/>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81407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862" y="1"/>
            <a:ext cx="10515600" cy="734096"/>
          </a:xfrm>
        </p:spPr>
        <p:txBody>
          <a:bodyPr/>
          <a:lstStyle/>
          <a:p>
            <a:r>
              <a:rPr lang="fr-FR" dirty="0"/>
              <a:t>Le torseur glisseur</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245771" y="734097"/>
                <a:ext cx="11660884" cy="6123902"/>
              </a:xfrm>
            </p:spPr>
            <p:txBody>
              <a:bodyPr>
                <a:normAutofit fontScale="85000" lnSpcReduction="10000"/>
              </a:bodyPr>
              <a:lstStyle/>
              <a:p>
                <a:r>
                  <a:rPr lang="fr-FR" dirty="0"/>
                  <a:t> Son moment central est nul : </a:t>
                </a:r>
                <a14:m>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b="0" i="1" smtClean="0">
                            <a:latin typeface="Cambria Math" panose="02040503050406030204" pitchFamily="18" charset="0"/>
                          </a:rPr>
                          <m:t>𝐶</m:t>
                        </m:r>
                        <m:r>
                          <a:rPr lang="fr-FR" i="1">
                            <a:latin typeface="Cambria Math" panose="02040503050406030204" pitchFamily="18" charset="0"/>
                          </a:rPr>
                          <m:t>)</m:t>
                        </m:r>
                      </m:e>
                    </m:acc>
                    <m:r>
                      <a:rPr lang="fr-FR" b="0" i="1" smtClean="0">
                        <a:latin typeface="Cambria Math" panose="02040503050406030204" pitchFamily="18" charset="0"/>
                      </a:rPr>
                      <m:t>=</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0</m:t>
                        </m:r>
                      </m:e>
                    </m:acc>
                  </m:oMath>
                </a14:m>
                <a:r>
                  <a:rPr lang="fr-FR" dirty="0"/>
                  <a:t> où </a:t>
                </a:r>
                <a:r>
                  <a:rPr lang="fr-FR" b="1" i="1" dirty="0"/>
                  <a:t>C</a:t>
                </a:r>
                <a:r>
                  <a:rPr lang="fr-FR" b="1" dirty="0"/>
                  <a:t> est un point central</a:t>
                </a:r>
              </a:p>
              <a:p>
                <a:r>
                  <a:rPr lang="fr-FR" dirty="0"/>
                  <a:t> En un point central, un glisseur </a:t>
                </a:r>
                <a14:m>
                  <m:oMath xmlns:m="http://schemas.openxmlformats.org/officeDocument/2006/math">
                    <m:d>
                      <m:dPr>
                        <m:begChr m:val="{"/>
                        <m:endChr m:val="}"/>
                        <m:ctrlPr>
                          <a:rPr lang="fr-FR" i="1">
                            <a:latin typeface="Cambria Math" panose="02040503050406030204" pitchFamily="18" charset="0"/>
                          </a:rPr>
                        </m:ctrlPr>
                      </m:dPr>
                      <m:e>
                        <m:r>
                          <a:rPr lang="fr-FR" i="1">
                            <a:latin typeface="Cambria Math" panose="02040503050406030204" pitchFamily="18" charset="0"/>
                          </a:rPr>
                          <m:t>𝐺</m:t>
                        </m:r>
                      </m:e>
                    </m:d>
                  </m:oMath>
                </a14:m>
                <a:r>
                  <a:rPr lang="fr-FR" dirty="0"/>
                  <a:t> a donc pour éléments de réduction :</a:t>
                </a:r>
              </a:p>
              <a:p>
                <a:pPr marL="0" indent="0">
                  <a:buNone/>
                </a:pPr>
                <a14:m>
                  <m:oMath xmlns:m="http://schemas.openxmlformats.org/officeDocument/2006/math">
                    <m:d>
                      <m:dPr>
                        <m:begChr m:val="{"/>
                        <m:endChr m:val="}"/>
                        <m:ctrlPr>
                          <a:rPr lang="fr-FR" i="1">
                            <a:latin typeface="Cambria Math" panose="02040503050406030204" pitchFamily="18" charset="0"/>
                          </a:rPr>
                        </m:ctrlPr>
                      </m:dPr>
                      <m:e>
                        <m:r>
                          <a:rPr lang="fr-FR" b="0" i="1" smtClean="0">
                            <a:latin typeface="Cambria Math" panose="02040503050406030204" pitchFamily="18" charset="0"/>
                          </a:rPr>
                          <m:t>𝐺</m:t>
                        </m:r>
                      </m:e>
                    </m:d>
                    <m:r>
                      <a:rPr lang="fr-FR" i="1">
                        <a:latin typeface="Cambria Math" panose="02040503050406030204" pitchFamily="18" charset="0"/>
                      </a:rPr>
                      <m:t> :</m:t>
                    </m:r>
                    <m:sPre>
                      <m:sPrePr>
                        <m:ctrlPr>
                          <a:rPr lang="fr-FR" i="1">
                            <a:latin typeface="Cambria Math" panose="02040503050406030204" pitchFamily="18" charset="0"/>
                          </a:rPr>
                        </m:ctrlPr>
                      </m:sPrePr>
                      <m:sub>
                        <m:r>
                          <a:rPr lang="fr-FR" b="0" i="1" smtClean="0">
                            <a:latin typeface="Cambria Math" panose="02040503050406030204" pitchFamily="18" charset="0"/>
                          </a:rPr>
                          <m:t>𝐶</m:t>
                        </m:r>
                      </m:sub>
                      <m:sup/>
                      <m:e>
                        <m:d>
                          <m:dPr>
                            <m:begChr m:val="{"/>
                            <m:endChr m:val="}"/>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acc>
                                    <m:accPr>
                                      <m:chr m:val="⃗"/>
                                      <m:ctrlPr>
                                        <a:rPr lang="fr-FR" i="1">
                                          <a:latin typeface="Cambria Math" panose="02040503050406030204" pitchFamily="18" charset="0"/>
                                          <a:ea typeface="Cambria Math" panose="02040503050406030204" pitchFamily="18" charset="0"/>
                                        </a:rPr>
                                      </m:ctrlPr>
                                    </m:accPr>
                                    <m:e>
                                      <m:r>
                                        <a:rPr lang="fr-FR" i="1">
                                          <a:latin typeface="Cambria Math" panose="02040503050406030204" pitchFamily="18" charset="0"/>
                                          <a:ea typeface="Cambria Math" panose="02040503050406030204" pitchFamily="18" charset="0"/>
                                        </a:rPr>
                                        <m:t>𝑅</m:t>
                                      </m:r>
                                    </m:e>
                                  </m:acc>
                                </m:e>
                              </m:mr>
                              <m:mr>
                                <m:e>
                                  <m:acc>
                                    <m:accPr>
                                      <m:chr m:val="⃗"/>
                                      <m:ctrlPr>
                                        <a:rPr lang="fr-FR" i="1">
                                          <a:latin typeface="Cambria Math" panose="02040503050406030204" pitchFamily="18" charset="0"/>
                                          <a:ea typeface="Cambria Math" panose="02040503050406030204" pitchFamily="18" charset="0"/>
                                        </a:rPr>
                                      </m:ctrlPr>
                                    </m:accPr>
                                    <m:e>
                                      <m:r>
                                        <a:rPr lang="fr-FR" b="0" i="1" smtClean="0">
                                          <a:latin typeface="Cambria Math" panose="02040503050406030204" pitchFamily="18" charset="0"/>
                                          <a:ea typeface="Cambria Math" panose="02040503050406030204" pitchFamily="18" charset="0"/>
                                        </a:rPr>
                                        <m:t>0</m:t>
                                      </m:r>
                                    </m:e>
                                  </m:acc>
                                </m:e>
                              </m:mr>
                            </m:m>
                          </m:e>
                        </m:d>
                      </m:e>
                    </m:sPre>
                  </m:oMath>
                </a14:m>
                <a:r>
                  <a:rPr lang="fr-FR" dirty="0"/>
                  <a:t>  où </a:t>
                </a:r>
                <a:r>
                  <a:rPr lang="fr-FR" i="1" dirty="0"/>
                  <a:t>C</a:t>
                </a:r>
                <a:r>
                  <a:rPr lang="fr-FR" dirty="0"/>
                  <a:t> est un point central du torseur glisseur </a:t>
                </a:r>
                <a14:m>
                  <m:oMath xmlns:m="http://schemas.openxmlformats.org/officeDocument/2006/math">
                    <m:d>
                      <m:dPr>
                        <m:begChr m:val="{"/>
                        <m:endChr m:val="}"/>
                        <m:ctrlPr>
                          <a:rPr lang="fr-FR" i="1">
                            <a:latin typeface="Cambria Math" panose="02040503050406030204" pitchFamily="18" charset="0"/>
                          </a:rPr>
                        </m:ctrlPr>
                      </m:dPr>
                      <m:e>
                        <m:r>
                          <a:rPr lang="fr-FR" i="1">
                            <a:latin typeface="Cambria Math" panose="02040503050406030204" pitchFamily="18" charset="0"/>
                          </a:rPr>
                          <m:t>𝐺</m:t>
                        </m:r>
                      </m:e>
                    </m:d>
                    <m:r>
                      <a:rPr lang="fr-FR" b="0" i="0" smtClean="0">
                        <a:latin typeface="Cambria Math" panose="02040503050406030204" pitchFamily="18" charset="0"/>
                      </a:rPr>
                      <m:t>.</m:t>
                    </m:r>
                  </m:oMath>
                </a14:m>
                <a:endParaRPr lang="fr-FR" dirty="0"/>
              </a:p>
              <a:p>
                <a:r>
                  <a:rPr lang="fr-FR" dirty="0"/>
                  <a:t> DONC, ATTENTION, un glisseur non exprimé en un point central a des éléments de réduction quelconques en apparence,  </a:t>
                </a:r>
                <a14:m>
                  <m:oMath xmlns:m="http://schemas.openxmlformats.org/officeDocument/2006/math">
                    <m:d>
                      <m:dPr>
                        <m:begChr m:val="{"/>
                        <m:endChr m:val="}"/>
                        <m:ctrlPr>
                          <a:rPr lang="fr-FR" i="1">
                            <a:latin typeface="Cambria Math" panose="02040503050406030204" pitchFamily="18" charset="0"/>
                          </a:rPr>
                        </m:ctrlPr>
                      </m:dPr>
                      <m:e>
                        <m:r>
                          <a:rPr lang="fr-FR" i="1">
                            <a:latin typeface="Cambria Math" panose="02040503050406030204" pitchFamily="18" charset="0"/>
                          </a:rPr>
                          <m:t>𝐺</m:t>
                        </m:r>
                      </m:e>
                    </m:d>
                    <m:r>
                      <a:rPr lang="fr-FR" b="0" i="1" smtClean="0">
                        <a:latin typeface="Cambria Math" panose="02040503050406030204" pitchFamily="18" charset="0"/>
                      </a:rPr>
                      <m:t>=</m:t>
                    </m:r>
                    <m:sPre>
                      <m:sPrePr>
                        <m:ctrlPr>
                          <a:rPr lang="fr-FR" i="1">
                            <a:latin typeface="Cambria Math" panose="02040503050406030204" pitchFamily="18" charset="0"/>
                          </a:rPr>
                        </m:ctrlPr>
                      </m:sPrePr>
                      <m:sub>
                        <m:r>
                          <a:rPr lang="fr-FR" b="0" i="1" smtClean="0">
                            <a:latin typeface="Cambria Math" panose="02040503050406030204" pitchFamily="18" charset="0"/>
                          </a:rPr>
                          <m:t>𝐴</m:t>
                        </m:r>
                      </m:sub>
                      <m:sup/>
                      <m:e>
                        <m:d>
                          <m:dPr>
                            <m:begChr m:val="{"/>
                            <m:endChr m:val="}"/>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acc>
                                    <m:accPr>
                                      <m:chr m:val="⃗"/>
                                      <m:ctrlPr>
                                        <a:rPr lang="fr-FR" i="1">
                                          <a:latin typeface="Cambria Math" panose="02040503050406030204" pitchFamily="18" charset="0"/>
                                          <a:ea typeface="Cambria Math" panose="02040503050406030204" pitchFamily="18" charset="0"/>
                                        </a:rPr>
                                      </m:ctrlPr>
                                    </m:accPr>
                                    <m:e>
                                      <m:r>
                                        <a:rPr lang="fr-FR" i="1">
                                          <a:latin typeface="Cambria Math" panose="02040503050406030204" pitchFamily="18" charset="0"/>
                                          <a:ea typeface="Cambria Math" panose="02040503050406030204" pitchFamily="18" charset="0"/>
                                        </a:rPr>
                                        <m:t>𝑅</m:t>
                                      </m:r>
                                    </m:e>
                                  </m:acc>
                                </m:e>
                              </m:mr>
                              <m:mr>
                                <m:e>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b="0" i="1" smtClean="0">
                                          <a:latin typeface="Cambria Math" panose="02040503050406030204" pitchFamily="18" charset="0"/>
                                        </a:rPr>
                                        <m:t>𝐴</m:t>
                                      </m:r>
                                      <m:r>
                                        <a:rPr lang="fr-FR" i="1">
                                          <a:latin typeface="Cambria Math" panose="02040503050406030204" pitchFamily="18" charset="0"/>
                                        </a:rPr>
                                        <m:t>)</m:t>
                                      </m:r>
                                    </m:e>
                                  </m:acc>
                                </m:e>
                              </m:mr>
                            </m:m>
                          </m:e>
                        </m:d>
                      </m:e>
                    </m:sPre>
                  </m:oMath>
                </a14:m>
                <a:r>
                  <a:rPr lang="fr-FR" dirty="0"/>
                  <a:t> avec A non central et </a:t>
                </a:r>
                <a14:m>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i="1">
                            <a:latin typeface="Cambria Math" panose="02040503050406030204" pitchFamily="18" charset="0"/>
                          </a:rPr>
                          <m:t>𝐴</m:t>
                        </m:r>
                        <m:r>
                          <a:rPr lang="fr-FR" i="1">
                            <a:latin typeface="Cambria Math" panose="02040503050406030204" pitchFamily="18" charset="0"/>
                          </a:rPr>
                          <m:t>)</m:t>
                        </m:r>
                      </m:e>
                    </m:acc>
                    <m:r>
                      <a:rPr lang="fr-FR" i="1" smtClean="0">
                        <a:latin typeface="Cambria Math" panose="02040503050406030204" pitchFamily="18" charset="0"/>
                        <a:ea typeface="Cambria Math" panose="02040503050406030204" pitchFamily="18" charset="0"/>
                      </a:rPr>
                      <m:t>≠</m:t>
                    </m:r>
                    <m:acc>
                      <m:accPr>
                        <m:chr m:val="⃗"/>
                        <m:ctrlPr>
                          <a:rPr lang="fr-FR" i="1" smtClean="0">
                            <a:latin typeface="Cambria Math" panose="02040503050406030204" pitchFamily="18" charset="0"/>
                            <a:ea typeface="Cambria Math" panose="02040503050406030204" pitchFamily="18" charset="0"/>
                          </a:rPr>
                        </m:ctrlPr>
                      </m:accPr>
                      <m:e>
                        <m:r>
                          <a:rPr lang="fr-FR" b="0" i="1" smtClean="0">
                            <a:latin typeface="Cambria Math" panose="02040503050406030204" pitchFamily="18" charset="0"/>
                            <a:ea typeface="Cambria Math" panose="02040503050406030204" pitchFamily="18" charset="0"/>
                          </a:rPr>
                          <m:t>0</m:t>
                        </m:r>
                      </m:e>
                    </m:acc>
                  </m:oMath>
                </a14:m>
                <a:endParaRPr lang="fr-FR" dirty="0"/>
              </a:p>
              <a:p>
                <a:r>
                  <a:rPr lang="fr-FR" dirty="0"/>
                  <a:t>Conclusion : un glisseur ne se voit pas au premier coup d’œil en observant ses éléments de réduction (pas comme le torseur Couple qui est immédiatement identifiable).</a:t>
                </a:r>
              </a:p>
              <a:p>
                <a:r>
                  <a:rPr lang="fr-FR" dirty="0"/>
                  <a:t> Propriété : un torseur </a:t>
                </a:r>
                <a14:m>
                  <m:oMath xmlns:m="http://schemas.openxmlformats.org/officeDocument/2006/math">
                    <m:d>
                      <m:dPr>
                        <m:begChr m:val="{"/>
                        <m:endChr m:val="}"/>
                        <m:ctrlPr>
                          <a:rPr lang="fr-FR" i="1">
                            <a:latin typeface="Cambria Math" panose="02040503050406030204" pitchFamily="18" charset="0"/>
                          </a:rPr>
                        </m:ctrlPr>
                      </m:dPr>
                      <m:e>
                        <m:r>
                          <a:rPr lang="fr-FR" i="1">
                            <a:latin typeface="Cambria Math" panose="02040503050406030204" pitchFamily="18" charset="0"/>
                          </a:rPr>
                          <m:t>𝐺</m:t>
                        </m:r>
                      </m:e>
                    </m:d>
                    <m:r>
                      <a:rPr lang="fr-FR" b="0" i="1" smtClean="0">
                        <a:latin typeface="Cambria Math" panose="02040503050406030204" pitchFamily="18" charset="0"/>
                      </a:rPr>
                      <m:t>=</m:t>
                    </m:r>
                    <m:sPre>
                      <m:sPrePr>
                        <m:ctrlPr>
                          <a:rPr lang="fr-FR" i="1">
                            <a:latin typeface="Cambria Math" panose="02040503050406030204" pitchFamily="18" charset="0"/>
                          </a:rPr>
                        </m:ctrlPr>
                      </m:sPrePr>
                      <m:sub>
                        <m:r>
                          <a:rPr lang="fr-FR" i="1">
                            <a:latin typeface="Cambria Math" panose="02040503050406030204" pitchFamily="18" charset="0"/>
                          </a:rPr>
                          <m:t>𝐴</m:t>
                        </m:r>
                      </m:sub>
                      <m:sup/>
                      <m:e>
                        <m:d>
                          <m:dPr>
                            <m:begChr m:val="{"/>
                            <m:endChr m:val="}"/>
                            <m:ctrlPr>
                              <a:rPr lang="fr-FR" i="1">
                                <a:latin typeface="Cambria Math" panose="02040503050406030204" pitchFamily="18" charset="0"/>
                              </a:rPr>
                            </m:ctrlPr>
                          </m:dPr>
                          <m:e>
                            <m:m>
                              <m:mPr>
                                <m:mcs>
                                  <m:mc>
                                    <m:mcPr>
                                      <m:count m:val="1"/>
                                      <m:mcJc m:val="center"/>
                                    </m:mcPr>
                                  </m:mc>
                                </m:mcs>
                                <m:ctrlPr>
                                  <a:rPr lang="fr-FR" i="1">
                                    <a:latin typeface="Cambria Math" panose="02040503050406030204" pitchFamily="18" charset="0"/>
                                  </a:rPr>
                                </m:ctrlPr>
                              </m:mPr>
                              <m:mr>
                                <m:e>
                                  <m:acc>
                                    <m:accPr>
                                      <m:chr m:val="⃗"/>
                                      <m:ctrlPr>
                                        <a:rPr lang="fr-FR" i="1">
                                          <a:latin typeface="Cambria Math" panose="02040503050406030204" pitchFamily="18" charset="0"/>
                                          <a:ea typeface="Cambria Math" panose="02040503050406030204" pitchFamily="18" charset="0"/>
                                        </a:rPr>
                                      </m:ctrlPr>
                                    </m:accPr>
                                    <m:e>
                                      <m:r>
                                        <a:rPr lang="fr-FR" i="1">
                                          <a:latin typeface="Cambria Math" panose="02040503050406030204" pitchFamily="18" charset="0"/>
                                          <a:ea typeface="Cambria Math" panose="02040503050406030204" pitchFamily="18" charset="0"/>
                                        </a:rPr>
                                        <m:t>𝑅</m:t>
                                      </m:r>
                                    </m:e>
                                  </m:acc>
                                </m:e>
                              </m:mr>
                              <m:mr>
                                <m:e>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i="1">
                                          <a:latin typeface="Cambria Math" panose="02040503050406030204" pitchFamily="18" charset="0"/>
                                        </a:rPr>
                                        <m:t>𝐴</m:t>
                                      </m:r>
                                      <m:r>
                                        <a:rPr lang="fr-FR" i="1">
                                          <a:latin typeface="Cambria Math" panose="02040503050406030204" pitchFamily="18" charset="0"/>
                                        </a:rPr>
                                        <m:t>)</m:t>
                                      </m:r>
                                    </m:e>
                                  </m:acc>
                                </m:e>
                              </m:mr>
                            </m:m>
                          </m:e>
                        </m:d>
                      </m:e>
                    </m:sPre>
                  </m:oMath>
                </a14:m>
                <a:r>
                  <a:rPr lang="fr-FR" dirty="0"/>
                  <a:t>, est glisseur si et seulement si on a  : </a:t>
                </a:r>
                <a14:m>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𝑀</m:t>
                        </m:r>
                        <m:r>
                          <a:rPr lang="fr-FR" i="1">
                            <a:latin typeface="Cambria Math" panose="02040503050406030204" pitchFamily="18" charset="0"/>
                          </a:rPr>
                          <m:t>(</m:t>
                        </m:r>
                        <m:r>
                          <a:rPr lang="fr-FR" i="1">
                            <a:latin typeface="Cambria Math" panose="02040503050406030204" pitchFamily="18" charset="0"/>
                          </a:rPr>
                          <m:t>𝐴</m:t>
                        </m:r>
                        <m:r>
                          <a:rPr lang="fr-FR" i="1">
                            <a:latin typeface="Cambria Math" panose="02040503050406030204" pitchFamily="18" charset="0"/>
                          </a:rPr>
                          <m:t>)</m:t>
                        </m:r>
                      </m:e>
                    </m:acc>
                    <m:r>
                      <a:rPr lang="fr-FR" b="0" i="1" smtClean="0">
                        <a:latin typeface="Cambria Math" panose="02040503050406030204" pitchFamily="18" charset="0"/>
                      </a:rPr>
                      <m:t>.</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𝑅</m:t>
                        </m:r>
                      </m:e>
                    </m:acc>
                    <m:r>
                      <a:rPr lang="fr-FR" b="0" i="1" smtClean="0">
                        <a:latin typeface="Cambria Math" panose="02040503050406030204" pitchFamily="18" charset="0"/>
                      </a:rPr>
                      <m:t>=0</m:t>
                    </m:r>
                  </m:oMath>
                </a14:m>
                <a:r>
                  <a:rPr lang="fr-FR" dirty="0"/>
                  <a:t> </a:t>
                </a:r>
              </a:p>
              <a:p>
                <a:r>
                  <a:rPr lang="fr-FR" dirty="0"/>
                  <a:t> Conclusion : pour savoir si un torseur est un glisseur, on calcule le produit scalaire du moment en un point quelconque et de sa résultante. S’il ce produit est nul : c’est un glisseur !</a:t>
                </a:r>
              </a:p>
              <a:p>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245771" y="734097"/>
                <a:ext cx="11660884" cy="6123902"/>
              </a:xfrm>
              <a:blipFill>
                <a:blip r:embed="rId2"/>
                <a:stretch>
                  <a:fillRect l="-680" t="-1194" r="-836"/>
                </a:stretch>
              </a:blipFill>
            </p:spPr>
            <p:txBody>
              <a:bodyPr/>
              <a:lstStyle/>
              <a:p>
                <a:r>
                  <a:rPr lang="fr-FR">
                    <a:noFill/>
                  </a:rPr>
                  <a:t> </a:t>
                </a:r>
              </a:p>
            </p:txBody>
          </p:sp>
        </mc:Fallback>
      </mc:AlternateContent>
      <p:sp>
        <p:nvSpPr>
          <p:cNvPr id="5" name="Espace réservé du numéro de diapositive 4">
            <a:extLst>
              <a:ext uri="{FF2B5EF4-FFF2-40B4-BE49-F238E27FC236}">
                <a16:creationId xmlns:a16="http://schemas.microsoft.com/office/drawing/2014/main" id="{25E4A90F-285E-4BE9-A7AD-35FE48852FC8}"/>
              </a:ext>
            </a:extLst>
          </p:cNvPr>
          <p:cNvSpPr>
            <a:spLocks noGrp="1"/>
          </p:cNvSpPr>
          <p:nvPr>
            <p:ph type="sldNum" sz="quarter" idx="12"/>
          </p:nvPr>
        </p:nvSpPr>
        <p:spPr/>
        <p:txBody>
          <a:bodyPr/>
          <a:lstStyle/>
          <a:p>
            <a:fld id="{DF67547A-2FB4-485E-9105-69E331CB21F3}" type="slidenum">
              <a:rPr lang="fr-FR" smtClean="0"/>
              <a:t>48</a:t>
            </a:fld>
            <a:endParaRPr lang="fr-FR"/>
          </a:p>
        </p:txBody>
      </p:sp>
    </p:spTree>
    <p:extLst>
      <p:ext uri="{BB962C8B-B14F-4D97-AF65-F5344CB8AC3E}">
        <p14:creationId xmlns:p14="http://schemas.microsoft.com/office/powerpoint/2010/main" val="2490930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1" name="ZoneTexte 100">
                <a:extLst>
                  <a:ext uri="{FF2B5EF4-FFF2-40B4-BE49-F238E27FC236}">
                    <a16:creationId xmlns:a16="http://schemas.microsoft.com/office/drawing/2014/main" id="{65CAD333-201D-44E8-94E7-C41661E81057}"/>
                  </a:ext>
                </a:extLst>
              </p:cNvPr>
              <p:cNvSpPr txBox="1"/>
              <p:nvPr/>
            </p:nvSpPr>
            <p:spPr>
              <a:xfrm>
                <a:off x="4140421" y="4146904"/>
                <a:ext cx="7007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solidFill>
                            <a:schemeClr val="accent6">
                              <a:lumMod val="50000"/>
                            </a:schemeClr>
                          </a:solidFill>
                          <a:latin typeface="Cambria Math" panose="02040503050406030204" pitchFamily="18" charset="0"/>
                        </a:rPr>
                        <m:t>𝑪</m:t>
                      </m:r>
                      <m:r>
                        <a:rPr lang="fr-FR" sz="2400" b="1" i="1" baseline="-25000" smtClean="0">
                          <a:solidFill>
                            <a:schemeClr val="accent6">
                              <a:lumMod val="50000"/>
                            </a:schemeClr>
                          </a:solidFill>
                          <a:latin typeface="Cambria Math" panose="02040503050406030204" pitchFamily="18" charset="0"/>
                        </a:rPr>
                        <m:t>𝟐</m:t>
                      </m:r>
                    </m:oMath>
                  </m:oMathPara>
                </a14:m>
                <a:endParaRPr lang="fr-FR" sz="2400" b="1" i="1" baseline="-25000" dirty="0">
                  <a:solidFill>
                    <a:schemeClr val="accent6">
                      <a:lumMod val="50000"/>
                    </a:schemeClr>
                  </a:solidFill>
                  <a:latin typeface="Cambria Math" panose="02040503050406030204" pitchFamily="18" charset="0"/>
                </a:endParaRPr>
              </a:p>
            </p:txBody>
          </p:sp>
        </mc:Choice>
        <mc:Fallback xmlns="">
          <p:sp>
            <p:nvSpPr>
              <p:cNvPr id="101" name="ZoneTexte 100">
                <a:extLst>
                  <a:ext uri="{FF2B5EF4-FFF2-40B4-BE49-F238E27FC236}">
                    <a16:creationId xmlns:a16="http://schemas.microsoft.com/office/drawing/2014/main" xmlns=""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4140421" y="4146904"/>
                <a:ext cx="700724" cy="461665"/>
              </a:xfrm>
              <a:prstGeom prst="rect">
                <a:avLst/>
              </a:prstGeom>
              <a:blipFill rotWithShape="0">
                <a:blip r:embed="rId2"/>
                <a:stretch>
                  <a:fillRect b="-3947"/>
                </a:stretch>
              </a:blipFill>
            </p:spPr>
            <p:txBody>
              <a:bodyPr/>
              <a:lstStyle/>
              <a:p>
                <a:r>
                  <a:rPr lang="fr-FR">
                    <a:noFill/>
                  </a:rPr>
                  <a:t> </a:t>
                </a:r>
              </a:p>
            </p:txBody>
          </p:sp>
        </mc:Fallback>
      </mc:AlternateContent>
      <p:sp>
        <p:nvSpPr>
          <p:cNvPr id="111" name="ZoneTexte 110">
            <a:extLst>
              <a:ext uri="{FF2B5EF4-FFF2-40B4-BE49-F238E27FC236}">
                <a16:creationId xmlns:a16="http://schemas.microsoft.com/office/drawing/2014/main" id="{65CAD333-201D-44E8-94E7-C41661E81057}"/>
              </a:ext>
            </a:extLst>
          </p:cNvPr>
          <p:cNvSpPr txBox="1"/>
          <p:nvPr/>
        </p:nvSpPr>
        <p:spPr>
          <a:xfrm>
            <a:off x="3764935" y="5431294"/>
            <a:ext cx="700724" cy="707886"/>
          </a:xfrm>
          <a:prstGeom prst="rect">
            <a:avLst/>
          </a:prstGeom>
          <a:noFill/>
        </p:spPr>
        <p:txBody>
          <a:bodyPr wrap="square" rtlCol="0">
            <a:spAutoFit/>
          </a:bodyPr>
          <a:lstStyle>
            <a:defPPr>
              <a:defRPr lang="fr-FR"/>
            </a:defPPr>
            <a:lvl1pPr>
              <a:defRPr sz="2400" b="1" i="1">
                <a:solidFill>
                  <a:schemeClr val="accent1">
                    <a:lumMod val="75000"/>
                  </a:schemeClr>
                </a:solidFill>
                <a:latin typeface="Cambria Math" panose="02040503050406030204" pitchFamily="18" charset="0"/>
              </a:defRPr>
            </a:lvl1pPr>
          </a:lstStyle>
          <a:p>
            <a:r>
              <a:rPr lang="fr-FR" sz="4000" dirty="0">
                <a:solidFill>
                  <a:srgbClr val="FF0000"/>
                </a:solidFill>
                <a:sym typeface="Symbol" panose="05050102010706020507" pitchFamily="18" charset="2"/>
              </a:rPr>
              <a:t></a:t>
            </a:r>
            <a:endParaRPr lang="fr-FR" sz="4000" dirty="0">
              <a:solidFill>
                <a:srgbClr val="FF0000"/>
              </a:solidFill>
            </a:endParaRPr>
          </a:p>
        </p:txBody>
      </p:sp>
      <p:cxnSp>
        <p:nvCxnSpPr>
          <p:cNvPr id="50" name="Connecteur droit 49">
            <a:extLst>
              <a:ext uri="{FF2B5EF4-FFF2-40B4-BE49-F238E27FC236}">
                <a16:creationId xmlns:a16="http://schemas.microsoft.com/office/drawing/2014/main" id="{316BF775-9007-4A3B-A9BE-3A957DC9C7B7}"/>
              </a:ext>
            </a:extLst>
          </p:cNvPr>
          <p:cNvCxnSpPr>
            <a:cxnSpLocks/>
          </p:cNvCxnSpPr>
          <p:nvPr/>
        </p:nvCxnSpPr>
        <p:spPr>
          <a:xfrm flipV="1">
            <a:off x="1687132" y="3569427"/>
            <a:ext cx="7971879" cy="652305"/>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Connecteur droit avec flèche 80">
            <a:extLst>
              <a:ext uri="{FF2B5EF4-FFF2-40B4-BE49-F238E27FC236}">
                <a16:creationId xmlns:a16="http://schemas.microsoft.com/office/drawing/2014/main" id="{9A82C0F6-5C9D-4314-9D0E-F1DA06D2FE84}"/>
              </a:ext>
            </a:extLst>
          </p:cNvPr>
          <p:cNvCxnSpPr>
            <a:cxnSpLocks/>
          </p:cNvCxnSpPr>
          <p:nvPr/>
        </p:nvCxnSpPr>
        <p:spPr>
          <a:xfrm>
            <a:off x="2015401" y="4223117"/>
            <a:ext cx="250749" cy="503146"/>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2" name="Connecteur droit avec flèche 81">
            <a:extLst>
              <a:ext uri="{FF2B5EF4-FFF2-40B4-BE49-F238E27FC236}">
                <a16:creationId xmlns:a16="http://schemas.microsoft.com/office/drawing/2014/main" id="{9A82C0F6-5C9D-4314-9D0E-F1DA06D2FE84}"/>
              </a:ext>
            </a:extLst>
          </p:cNvPr>
          <p:cNvCxnSpPr>
            <a:cxnSpLocks/>
          </p:cNvCxnSpPr>
          <p:nvPr/>
        </p:nvCxnSpPr>
        <p:spPr>
          <a:xfrm flipH="1" flipV="1">
            <a:off x="5593454" y="3566998"/>
            <a:ext cx="202700" cy="31473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91" name="Connecteur droit avec flèche 90">
            <a:extLst>
              <a:ext uri="{FF2B5EF4-FFF2-40B4-BE49-F238E27FC236}">
                <a16:creationId xmlns:a16="http://schemas.microsoft.com/office/drawing/2014/main" id="{9A82C0F6-5C9D-4314-9D0E-F1DA06D2FE84}"/>
              </a:ext>
            </a:extLst>
          </p:cNvPr>
          <p:cNvCxnSpPr>
            <a:cxnSpLocks/>
          </p:cNvCxnSpPr>
          <p:nvPr/>
        </p:nvCxnSpPr>
        <p:spPr>
          <a:xfrm>
            <a:off x="2477550" y="4156291"/>
            <a:ext cx="231875" cy="442542"/>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a:extLst>
              <a:ext uri="{FF2B5EF4-FFF2-40B4-BE49-F238E27FC236}">
                <a16:creationId xmlns:a16="http://schemas.microsoft.com/office/drawing/2014/main" id="{9A82C0F6-5C9D-4314-9D0E-F1DA06D2FE84}"/>
              </a:ext>
            </a:extLst>
          </p:cNvPr>
          <p:cNvCxnSpPr>
            <a:cxnSpLocks/>
          </p:cNvCxnSpPr>
          <p:nvPr/>
        </p:nvCxnSpPr>
        <p:spPr>
          <a:xfrm flipV="1">
            <a:off x="6227035" y="4990627"/>
            <a:ext cx="960833" cy="91442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19" name="Connecteur droit 118">
            <a:extLst>
              <a:ext uri="{FF2B5EF4-FFF2-40B4-BE49-F238E27FC236}">
                <a16:creationId xmlns:a16="http://schemas.microsoft.com/office/drawing/2014/main" id="{316BF775-9007-4A3B-A9BE-3A957DC9C7B7}"/>
              </a:ext>
            </a:extLst>
          </p:cNvPr>
          <p:cNvCxnSpPr>
            <a:cxnSpLocks/>
          </p:cNvCxnSpPr>
          <p:nvPr/>
        </p:nvCxnSpPr>
        <p:spPr>
          <a:xfrm>
            <a:off x="2873029" y="2462541"/>
            <a:ext cx="4411718" cy="4527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p:nvPr/>
        </p:nvCxnSpPr>
        <p:spPr>
          <a:xfrm flipV="1">
            <a:off x="7172779" y="5495276"/>
            <a:ext cx="1396847" cy="1362725"/>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21" name="Connecteur droit avec flèche 120"/>
          <p:cNvCxnSpPr/>
          <p:nvPr/>
        </p:nvCxnSpPr>
        <p:spPr>
          <a:xfrm flipV="1">
            <a:off x="6752681" y="5279073"/>
            <a:ext cx="1209362" cy="1183822"/>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31" name="Connecteur droit 130"/>
          <p:cNvCxnSpPr/>
          <p:nvPr/>
        </p:nvCxnSpPr>
        <p:spPr>
          <a:xfrm flipH="1" flipV="1">
            <a:off x="2614637" y="3380147"/>
            <a:ext cx="7044374" cy="24980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a:extLst>
              <a:ext uri="{FF2B5EF4-FFF2-40B4-BE49-F238E27FC236}">
                <a16:creationId xmlns:a16="http://schemas.microsoft.com/office/drawing/2014/main" id="{9A82C0F6-5C9D-4314-9D0E-F1DA06D2FE84}"/>
              </a:ext>
            </a:extLst>
          </p:cNvPr>
          <p:cNvCxnSpPr>
            <a:cxnSpLocks/>
          </p:cNvCxnSpPr>
          <p:nvPr/>
        </p:nvCxnSpPr>
        <p:spPr>
          <a:xfrm flipV="1">
            <a:off x="5808183" y="4768836"/>
            <a:ext cx="758547" cy="712185"/>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33" name="Connecteur droit avec flèche 132">
            <a:extLst>
              <a:ext uri="{FF2B5EF4-FFF2-40B4-BE49-F238E27FC236}">
                <a16:creationId xmlns:a16="http://schemas.microsoft.com/office/drawing/2014/main" id="{9A82C0F6-5C9D-4314-9D0E-F1DA06D2FE84}"/>
              </a:ext>
            </a:extLst>
          </p:cNvPr>
          <p:cNvCxnSpPr>
            <a:cxnSpLocks/>
          </p:cNvCxnSpPr>
          <p:nvPr/>
        </p:nvCxnSpPr>
        <p:spPr>
          <a:xfrm flipV="1">
            <a:off x="5522168" y="4629152"/>
            <a:ext cx="653868" cy="598406"/>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34" name="Connecteur droit avec flèche 133">
            <a:extLst>
              <a:ext uri="{FF2B5EF4-FFF2-40B4-BE49-F238E27FC236}">
                <a16:creationId xmlns:a16="http://schemas.microsoft.com/office/drawing/2014/main" id="{9A82C0F6-5C9D-4314-9D0E-F1DA06D2FE84}"/>
              </a:ext>
            </a:extLst>
          </p:cNvPr>
          <p:cNvCxnSpPr>
            <a:cxnSpLocks/>
          </p:cNvCxnSpPr>
          <p:nvPr/>
        </p:nvCxnSpPr>
        <p:spPr>
          <a:xfrm flipV="1">
            <a:off x="5201872" y="4418221"/>
            <a:ext cx="420360" cy="412741"/>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35" name="Connecteur droit avec flèche 134">
            <a:extLst>
              <a:ext uri="{FF2B5EF4-FFF2-40B4-BE49-F238E27FC236}">
                <a16:creationId xmlns:a16="http://schemas.microsoft.com/office/drawing/2014/main" id="{9A82C0F6-5C9D-4314-9D0E-F1DA06D2FE84}"/>
              </a:ext>
            </a:extLst>
          </p:cNvPr>
          <p:cNvCxnSpPr>
            <a:cxnSpLocks/>
          </p:cNvCxnSpPr>
          <p:nvPr/>
        </p:nvCxnSpPr>
        <p:spPr>
          <a:xfrm flipV="1">
            <a:off x="4818441" y="4221732"/>
            <a:ext cx="242327" cy="232831"/>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41" name="Connecteur droit avec flèche 140">
            <a:extLst>
              <a:ext uri="{FF2B5EF4-FFF2-40B4-BE49-F238E27FC236}">
                <a16:creationId xmlns:a16="http://schemas.microsoft.com/office/drawing/2014/main" id="{9A82C0F6-5C9D-4314-9D0E-F1DA06D2FE84}"/>
              </a:ext>
            </a:extLst>
          </p:cNvPr>
          <p:cNvCxnSpPr>
            <a:cxnSpLocks/>
          </p:cNvCxnSpPr>
          <p:nvPr/>
        </p:nvCxnSpPr>
        <p:spPr>
          <a:xfrm flipH="1">
            <a:off x="3861336" y="3701876"/>
            <a:ext cx="194361" cy="15053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2" name="Multiplier 1"/>
          <p:cNvSpPr/>
          <p:nvPr/>
        </p:nvSpPr>
        <p:spPr>
          <a:xfrm>
            <a:off x="7499093" y="3490033"/>
            <a:ext cx="430594" cy="448673"/>
          </a:xfrm>
          <a:prstGeom prst="mathMultiply">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50000"/>
                </a:schemeClr>
              </a:solidFill>
            </a:endParaRPr>
          </a:p>
        </p:txBody>
      </p:sp>
      <mc:AlternateContent xmlns:mc="http://schemas.openxmlformats.org/markup-compatibility/2006" xmlns:a14="http://schemas.microsoft.com/office/drawing/2010/main">
        <mc:Choice Requires="a14">
          <p:sp>
            <p:nvSpPr>
              <p:cNvPr id="61" name="ZoneTexte 60">
                <a:extLst>
                  <a:ext uri="{FF2B5EF4-FFF2-40B4-BE49-F238E27FC236}">
                    <a16:creationId xmlns:a16="http://schemas.microsoft.com/office/drawing/2014/main" id="{4A3303CA-B2EE-4400-9580-260677ABBD46}"/>
                  </a:ext>
                </a:extLst>
              </p:cNvPr>
              <p:cNvSpPr txBox="1"/>
              <p:nvPr/>
            </p:nvSpPr>
            <p:spPr>
              <a:xfrm>
                <a:off x="7403867" y="3655594"/>
                <a:ext cx="97190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3600" b="1" i="1" smtClean="0">
                          <a:solidFill>
                            <a:schemeClr val="accent2">
                              <a:lumMod val="50000"/>
                            </a:schemeClr>
                          </a:solidFill>
                          <a:latin typeface="Cambria Math" panose="02040503050406030204" pitchFamily="18" charset="0"/>
                        </a:rPr>
                        <m:t>𝑨</m:t>
                      </m:r>
                    </m:oMath>
                  </m:oMathPara>
                </a14:m>
                <a:endParaRPr lang="fr-FR" sz="3600" b="1" dirty="0">
                  <a:solidFill>
                    <a:schemeClr val="accent2">
                      <a:lumMod val="50000"/>
                    </a:schemeClr>
                  </a:solidFill>
                </a:endParaRPr>
              </a:p>
            </p:txBody>
          </p:sp>
        </mc:Choice>
        <mc:Fallback xmlns="">
          <p:sp>
            <p:nvSpPr>
              <p:cNvPr id="61" name="ZoneTexte 60">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7403867" y="3655594"/>
                <a:ext cx="971904" cy="646331"/>
              </a:xfrm>
              <a:prstGeom prst="rect">
                <a:avLst/>
              </a:prstGeom>
              <a:blipFill rotWithShape="0">
                <a:blip r:embed="rId3"/>
                <a:stretch>
                  <a:fillRect/>
                </a:stretch>
              </a:blipFill>
            </p:spPr>
            <p:txBody>
              <a:bodyPr/>
              <a:lstStyle/>
              <a:p>
                <a:r>
                  <a:rPr lang="fr-FR">
                    <a:noFill/>
                  </a:rPr>
                  <a:t> </a:t>
                </a:r>
              </a:p>
            </p:txBody>
          </p:sp>
        </mc:Fallback>
      </mc:AlternateContent>
      <p:sp>
        <p:nvSpPr>
          <p:cNvPr id="62" name="Multiplier 61"/>
          <p:cNvSpPr/>
          <p:nvPr/>
        </p:nvSpPr>
        <p:spPr>
          <a:xfrm>
            <a:off x="1812603" y="1307497"/>
            <a:ext cx="430594" cy="448673"/>
          </a:xfrm>
          <a:prstGeom prst="mathMultiply">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3" name="ZoneTexte 62">
                <a:extLst>
                  <a:ext uri="{FF2B5EF4-FFF2-40B4-BE49-F238E27FC236}">
                    <a16:creationId xmlns:a16="http://schemas.microsoft.com/office/drawing/2014/main" id="{4A3303CA-B2EE-4400-9580-260677ABBD46}"/>
                  </a:ext>
                </a:extLst>
              </p:cNvPr>
              <p:cNvSpPr txBox="1"/>
              <p:nvPr/>
            </p:nvSpPr>
            <p:spPr>
              <a:xfrm>
                <a:off x="1282827" y="990384"/>
                <a:ext cx="97190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3600" b="1" i="1" smtClean="0">
                          <a:solidFill>
                            <a:srgbClr val="7030A0"/>
                          </a:solidFill>
                          <a:latin typeface="Cambria Math" panose="02040503050406030204" pitchFamily="18" charset="0"/>
                        </a:rPr>
                        <m:t>𝑩</m:t>
                      </m:r>
                    </m:oMath>
                  </m:oMathPara>
                </a14:m>
                <a:endParaRPr lang="fr-FR" sz="3600" b="1" dirty="0">
                  <a:solidFill>
                    <a:srgbClr val="7030A0"/>
                  </a:solidFill>
                </a:endParaRPr>
              </a:p>
            </p:txBody>
          </p:sp>
        </mc:Choice>
        <mc:Fallback xmlns="">
          <p:sp>
            <p:nvSpPr>
              <p:cNvPr id="63" name="ZoneTexte 62">
                <a:extLst>
                  <a:ext uri="{FF2B5EF4-FFF2-40B4-BE49-F238E27FC236}">
                    <a16:creationId xmlns="" xmlns:a16="http://schemas.microsoft.com/office/drawing/2014/main"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1282827" y="990384"/>
                <a:ext cx="971904" cy="646331"/>
              </a:xfrm>
              <a:prstGeom prst="rect">
                <a:avLst/>
              </a:prstGeom>
              <a:blipFill rotWithShape="0">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4" name="ZoneTexte 63">
                <a:extLst>
                  <a:ext uri="{FF2B5EF4-FFF2-40B4-BE49-F238E27FC236}">
                    <a16:creationId xmlns:a16="http://schemas.microsoft.com/office/drawing/2014/main" id="{4A3303CA-B2EE-4400-9580-260677ABBD46}"/>
                  </a:ext>
                </a:extLst>
              </p:cNvPr>
              <p:cNvSpPr txBox="1"/>
              <p:nvPr/>
            </p:nvSpPr>
            <p:spPr>
              <a:xfrm>
                <a:off x="1018067" y="1862195"/>
                <a:ext cx="1204466" cy="5895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800" b="1" i="1" smtClean="0">
                              <a:solidFill>
                                <a:srgbClr val="7030A0"/>
                              </a:solidFill>
                              <a:latin typeface="Cambria Math" panose="02040503050406030204" pitchFamily="18" charset="0"/>
                            </a:rPr>
                          </m:ctrlPr>
                        </m:accPr>
                        <m:e>
                          <m:r>
                            <a:rPr lang="fr-FR" sz="2800" b="1" i="1" smtClean="0">
                              <a:solidFill>
                                <a:srgbClr val="7030A0"/>
                              </a:solidFill>
                              <a:latin typeface="Cambria Math" panose="02040503050406030204" pitchFamily="18" charset="0"/>
                            </a:rPr>
                            <m:t>𝑴</m:t>
                          </m:r>
                          <m:r>
                            <a:rPr lang="fr-FR" sz="2800" b="1" i="1" smtClean="0">
                              <a:solidFill>
                                <a:srgbClr val="7030A0"/>
                              </a:solidFill>
                              <a:latin typeface="Cambria Math" panose="02040503050406030204" pitchFamily="18" charset="0"/>
                            </a:rPr>
                            <m:t>(</m:t>
                          </m:r>
                          <m:r>
                            <a:rPr lang="fr-FR" sz="2800" b="1" i="1" smtClean="0">
                              <a:solidFill>
                                <a:srgbClr val="7030A0"/>
                              </a:solidFill>
                              <a:latin typeface="Cambria Math" panose="02040503050406030204" pitchFamily="18" charset="0"/>
                            </a:rPr>
                            <m:t>𝑩</m:t>
                          </m:r>
                          <m:r>
                            <a:rPr lang="fr-FR" sz="2800" b="1" i="1" smtClean="0">
                              <a:solidFill>
                                <a:srgbClr val="7030A0"/>
                              </a:solidFill>
                              <a:latin typeface="Cambria Math" panose="02040503050406030204" pitchFamily="18" charset="0"/>
                            </a:rPr>
                            <m:t>)</m:t>
                          </m:r>
                        </m:e>
                      </m:acc>
                    </m:oMath>
                  </m:oMathPara>
                </a14:m>
                <a:endParaRPr lang="fr-FR" sz="2800" b="1" dirty="0">
                  <a:solidFill>
                    <a:srgbClr val="7030A0"/>
                  </a:solidFill>
                </a:endParaRPr>
              </a:p>
            </p:txBody>
          </p:sp>
        </mc:Choice>
        <mc:Fallback xmlns="">
          <p:sp>
            <p:nvSpPr>
              <p:cNvPr id="64" name="ZoneTexte 63">
                <a:extLst>
                  <a:ext uri="{FF2B5EF4-FFF2-40B4-BE49-F238E27FC236}">
                    <a16:creationId xmlns:a16="http://schemas.microsoft.com/office/drawing/2014/main" xmlns=""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1018067" y="1862195"/>
                <a:ext cx="1204466" cy="589520"/>
              </a:xfrm>
              <a:prstGeom prst="rect">
                <a:avLst/>
              </a:prstGeom>
              <a:blipFill rotWithShape="0">
                <a:blip r:embed="rId5"/>
                <a:stretch>
                  <a:fillRect/>
                </a:stretch>
              </a:blipFill>
            </p:spPr>
            <p:txBody>
              <a:bodyPr/>
              <a:lstStyle/>
              <a:p>
                <a:r>
                  <a:rPr lang="fr-FR">
                    <a:noFill/>
                  </a:rPr>
                  <a:t> </a:t>
                </a:r>
              </a:p>
            </p:txBody>
          </p:sp>
        </mc:Fallback>
      </mc:AlternateContent>
      <p:cxnSp>
        <p:nvCxnSpPr>
          <p:cNvPr id="65" name="Connecteur droit avec flèche 64">
            <a:extLst>
              <a:ext uri="{FF2B5EF4-FFF2-40B4-BE49-F238E27FC236}">
                <a16:creationId xmlns:a16="http://schemas.microsoft.com/office/drawing/2014/main" id="{9A82C0F6-5C9D-4314-9D0E-F1DA06D2FE84}"/>
              </a:ext>
            </a:extLst>
          </p:cNvPr>
          <p:cNvCxnSpPr>
            <a:cxnSpLocks/>
          </p:cNvCxnSpPr>
          <p:nvPr/>
        </p:nvCxnSpPr>
        <p:spPr>
          <a:xfrm flipH="1">
            <a:off x="3495636" y="3397442"/>
            <a:ext cx="295355" cy="302246"/>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a:extLst>
              <a:ext uri="{FF2B5EF4-FFF2-40B4-BE49-F238E27FC236}">
                <a16:creationId xmlns:a16="http://schemas.microsoft.com/office/drawing/2014/main" id="{9A82C0F6-5C9D-4314-9D0E-F1DA06D2FE84}"/>
              </a:ext>
            </a:extLst>
          </p:cNvPr>
          <p:cNvCxnSpPr>
            <a:cxnSpLocks/>
          </p:cNvCxnSpPr>
          <p:nvPr/>
        </p:nvCxnSpPr>
        <p:spPr>
          <a:xfrm flipH="1">
            <a:off x="3093772" y="3147317"/>
            <a:ext cx="452159" cy="42211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avec flèche 66">
            <a:extLst>
              <a:ext uri="{FF2B5EF4-FFF2-40B4-BE49-F238E27FC236}">
                <a16:creationId xmlns:a16="http://schemas.microsoft.com/office/drawing/2014/main" id="{9A82C0F6-5C9D-4314-9D0E-F1DA06D2FE84}"/>
              </a:ext>
            </a:extLst>
          </p:cNvPr>
          <p:cNvCxnSpPr>
            <a:cxnSpLocks/>
          </p:cNvCxnSpPr>
          <p:nvPr/>
        </p:nvCxnSpPr>
        <p:spPr>
          <a:xfrm flipH="1">
            <a:off x="2794847" y="2914356"/>
            <a:ext cx="530342" cy="51464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4372801" y="483463"/>
            <a:ext cx="0" cy="6374537"/>
          </a:xfrm>
          <a:prstGeom prst="line">
            <a:avLst/>
          </a:prstGeom>
          <a:ln w="41275">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flipH="1">
            <a:off x="2068653" y="2560552"/>
            <a:ext cx="6500974" cy="2208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avec flèche 76">
            <a:extLst>
              <a:ext uri="{FF2B5EF4-FFF2-40B4-BE49-F238E27FC236}">
                <a16:creationId xmlns:a16="http://schemas.microsoft.com/office/drawing/2014/main" id="{9A82C0F6-5C9D-4314-9D0E-F1DA06D2FE84}"/>
              </a:ext>
            </a:extLst>
          </p:cNvPr>
          <p:cNvCxnSpPr>
            <a:cxnSpLocks/>
          </p:cNvCxnSpPr>
          <p:nvPr/>
        </p:nvCxnSpPr>
        <p:spPr>
          <a:xfrm>
            <a:off x="3352205" y="4099206"/>
            <a:ext cx="142559" cy="233421"/>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p:nvPr/>
        </p:nvCxnSpPr>
        <p:spPr>
          <a:xfrm>
            <a:off x="2913994" y="4116949"/>
            <a:ext cx="162374" cy="33352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0" name="Connecteur droit avec flèche 79">
            <a:extLst>
              <a:ext uri="{FF2B5EF4-FFF2-40B4-BE49-F238E27FC236}">
                <a16:creationId xmlns:a16="http://schemas.microsoft.com/office/drawing/2014/main" id="{9A82C0F6-5C9D-4314-9D0E-F1DA06D2FE84}"/>
              </a:ext>
            </a:extLst>
          </p:cNvPr>
          <p:cNvCxnSpPr>
            <a:cxnSpLocks/>
          </p:cNvCxnSpPr>
          <p:nvPr/>
        </p:nvCxnSpPr>
        <p:spPr>
          <a:xfrm flipH="1" flipV="1">
            <a:off x="7272649" y="3007788"/>
            <a:ext cx="414991" cy="706135"/>
          </a:xfrm>
          <a:prstGeom prst="straightConnector1">
            <a:avLst/>
          </a:prstGeom>
          <a:ln w="6032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eur droit avec flèche 83">
            <a:extLst>
              <a:ext uri="{FF2B5EF4-FFF2-40B4-BE49-F238E27FC236}">
                <a16:creationId xmlns:a16="http://schemas.microsoft.com/office/drawing/2014/main" id="{9A82C0F6-5C9D-4314-9D0E-F1DA06D2FE84}"/>
              </a:ext>
            </a:extLst>
          </p:cNvPr>
          <p:cNvCxnSpPr>
            <a:cxnSpLocks/>
          </p:cNvCxnSpPr>
          <p:nvPr/>
        </p:nvCxnSpPr>
        <p:spPr>
          <a:xfrm flipH="1" flipV="1">
            <a:off x="6387196" y="3283125"/>
            <a:ext cx="267789" cy="518807"/>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8" name="Connecteur droit avec flèche 87">
            <a:extLst>
              <a:ext uri="{FF2B5EF4-FFF2-40B4-BE49-F238E27FC236}">
                <a16:creationId xmlns:a16="http://schemas.microsoft.com/office/drawing/2014/main" id="{9A82C0F6-5C9D-4314-9D0E-F1DA06D2FE84}"/>
              </a:ext>
            </a:extLst>
          </p:cNvPr>
          <p:cNvCxnSpPr>
            <a:cxnSpLocks/>
          </p:cNvCxnSpPr>
          <p:nvPr/>
        </p:nvCxnSpPr>
        <p:spPr>
          <a:xfrm flipH="1" flipV="1">
            <a:off x="6792634" y="3155364"/>
            <a:ext cx="349883" cy="63195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93" name="Connecteur droit avec flèche 92">
            <a:extLst>
              <a:ext uri="{FF2B5EF4-FFF2-40B4-BE49-F238E27FC236}">
                <a16:creationId xmlns:a16="http://schemas.microsoft.com/office/drawing/2014/main" id="{9A82C0F6-5C9D-4314-9D0E-F1DA06D2FE84}"/>
              </a:ext>
            </a:extLst>
          </p:cNvPr>
          <p:cNvCxnSpPr>
            <a:cxnSpLocks/>
          </p:cNvCxnSpPr>
          <p:nvPr/>
        </p:nvCxnSpPr>
        <p:spPr>
          <a:xfrm flipH="1" flipV="1">
            <a:off x="6023299" y="3397442"/>
            <a:ext cx="218428" cy="456897"/>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ZoneTexte 98">
                <a:extLst>
                  <a:ext uri="{FF2B5EF4-FFF2-40B4-BE49-F238E27FC236}">
                    <a16:creationId xmlns:a16="http://schemas.microsoft.com/office/drawing/2014/main" id="{65CAD333-201D-44E8-94E7-C41661E81057}"/>
                  </a:ext>
                </a:extLst>
              </p:cNvPr>
              <p:cNvSpPr txBox="1"/>
              <p:nvPr/>
            </p:nvSpPr>
            <p:spPr>
              <a:xfrm>
                <a:off x="4207832" y="819765"/>
                <a:ext cx="7007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solidFill>
                            <a:schemeClr val="accent6">
                              <a:lumMod val="50000"/>
                            </a:schemeClr>
                          </a:solidFill>
                          <a:latin typeface="Cambria Math" panose="02040503050406030204" pitchFamily="18" charset="0"/>
                        </a:rPr>
                        <m:t>𝑪</m:t>
                      </m:r>
                      <m:r>
                        <a:rPr lang="fr-FR" sz="2400" b="1" i="1" baseline="-25000" smtClean="0">
                          <a:solidFill>
                            <a:schemeClr val="accent6">
                              <a:lumMod val="50000"/>
                            </a:schemeClr>
                          </a:solidFill>
                          <a:latin typeface="Cambria Math" panose="02040503050406030204" pitchFamily="18" charset="0"/>
                        </a:rPr>
                        <m:t>𝟏</m:t>
                      </m:r>
                    </m:oMath>
                  </m:oMathPara>
                </a14:m>
                <a:endParaRPr lang="fr-FR" sz="2400" b="1" i="1" baseline="-25000" dirty="0">
                  <a:solidFill>
                    <a:schemeClr val="accent6">
                      <a:lumMod val="50000"/>
                    </a:schemeClr>
                  </a:solidFill>
                  <a:latin typeface="Cambria Math" panose="02040503050406030204" pitchFamily="18" charset="0"/>
                </a:endParaRPr>
              </a:p>
            </p:txBody>
          </p:sp>
        </mc:Choice>
        <mc:Fallback xmlns="">
          <p:sp>
            <p:nvSpPr>
              <p:cNvPr id="99" name="ZoneTexte 98">
                <a:extLst>
                  <a:ext uri="{FF2B5EF4-FFF2-40B4-BE49-F238E27FC236}">
                    <a16:creationId xmlns:a16="http://schemas.microsoft.com/office/drawing/2014/main" xmlns=""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4207832" y="819765"/>
                <a:ext cx="700724" cy="461665"/>
              </a:xfrm>
              <a:prstGeom prst="rect">
                <a:avLst/>
              </a:prstGeom>
              <a:blipFill rotWithShape="0">
                <a:blip r:embed="rId6"/>
                <a:stretch>
                  <a:fillRect b="-3947"/>
                </a:stretch>
              </a:blipFill>
            </p:spPr>
            <p:txBody>
              <a:bodyPr/>
              <a:lstStyle/>
              <a:p>
                <a:r>
                  <a:rPr lang="fr-FR">
                    <a:noFill/>
                  </a:rPr>
                  <a:t> </a:t>
                </a:r>
              </a:p>
            </p:txBody>
          </p:sp>
        </mc:Fallback>
      </mc:AlternateContent>
      <p:cxnSp>
        <p:nvCxnSpPr>
          <p:cNvPr id="103" name="Connecteur droit 102">
            <a:extLst>
              <a:ext uri="{FF2B5EF4-FFF2-40B4-BE49-F238E27FC236}">
                <a16:creationId xmlns:a16="http://schemas.microsoft.com/office/drawing/2014/main" id="{316BF775-9007-4A3B-A9BE-3A957DC9C7B7}"/>
              </a:ext>
            </a:extLst>
          </p:cNvPr>
          <p:cNvCxnSpPr>
            <a:cxnSpLocks/>
          </p:cNvCxnSpPr>
          <p:nvPr/>
        </p:nvCxnSpPr>
        <p:spPr>
          <a:xfrm flipV="1">
            <a:off x="1687132" y="912151"/>
            <a:ext cx="7971879" cy="6523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Connecteur droit avec flèche 104">
            <a:extLst>
              <a:ext uri="{FF2B5EF4-FFF2-40B4-BE49-F238E27FC236}">
                <a16:creationId xmlns:a16="http://schemas.microsoft.com/office/drawing/2014/main" id="{9A82C0F6-5C9D-4314-9D0E-F1DA06D2FE84}"/>
              </a:ext>
            </a:extLst>
          </p:cNvPr>
          <p:cNvCxnSpPr>
            <a:cxnSpLocks/>
          </p:cNvCxnSpPr>
          <p:nvPr/>
        </p:nvCxnSpPr>
        <p:spPr>
          <a:xfrm>
            <a:off x="2015401" y="1565841"/>
            <a:ext cx="250749" cy="503146"/>
          </a:xfrm>
          <a:prstGeom prst="straightConnector1">
            <a:avLst/>
          </a:prstGeom>
          <a:ln w="603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a:extLst>
              <a:ext uri="{FF2B5EF4-FFF2-40B4-BE49-F238E27FC236}">
                <a16:creationId xmlns:a16="http://schemas.microsoft.com/office/drawing/2014/main" id="{9A82C0F6-5C9D-4314-9D0E-F1DA06D2FE84}"/>
              </a:ext>
            </a:extLst>
          </p:cNvPr>
          <p:cNvCxnSpPr>
            <a:cxnSpLocks/>
          </p:cNvCxnSpPr>
          <p:nvPr/>
        </p:nvCxnSpPr>
        <p:spPr>
          <a:xfrm flipH="1" flipV="1">
            <a:off x="5593454" y="909722"/>
            <a:ext cx="202700" cy="31473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a:extLst>
              <a:ext uri="{FF2B5EF4-FFF2-40B4-BE49-F238E27FC236}">
                <a16:creationId xmlns:a16="http://schemas.microsoft.com/office/drawing/2014/main" id="{9A82C0F6-5C9D-4314-9D0E-F1DA06D2FE84}"/>
              </a:ext>
            </a:extLst>
          </p:cNvPr>
          <p:cNvCxnSpPr>
            <a:cxnSpLocks/>
          </p:cNvCxnSpPr>
          <p:nvPr/>
        </p:nvCxnSpPr>
        <p:spPr>
          <a:xfrm>
            <a:off x="2477550" y="1499015"/>
            <a:ext cx="231875" cy="442542"/>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09" name="Connecteur droit 108">
            <a:extLst>
              <a:ext uri="{FF2B5EF4-FFF2-40B4-BE49-F238E27FC236}">
                <a16:creationId xmlns:a16="http://schemas.microsoft.com/office/drawing/2014/main" id="{316BF775-9007-4A3B-A9BE-3A957DC9C7B7}"/>
              </a:ext>
            </a:extLst>
          </p:cNvPr>
          <p:cNvCxnSpPr>
            <a:cxnSpLocks/>
          </p:cNvCxnSpPr>
          <p:nvPr/>
        </p:nvCxnSpPr>
        <p:spPr>
          <a:xfrm>
            <a:off x="2873029" y="-194735"/>
            <a:ext cx="3259150" cy="3357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flipH="1" flipV="1">
            <a:off x="2614637" y="722872"/>
            <a:ext cx="4789230" cy="1694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eur droit avec flèche 113">
            <a:extLst>
              <a:ext uri="{FF2B5EF4-FFF2-40B4-BE49-F238E27FC236}">
                <a16:creationId xmlns:a16="http://schemas.microsoft.com/office/drawing/2014/main" id="{9A82C0F6-5C9D-4314-9D0E-F1DA06D2FE84}"/>
              </a:ext>
            </a:extLst>
          </p:cNvPr>
          <p:cNvCxnSpPr>
            <a:cxnSpLocks/>
          </p:cNvCxnSpPr>
          <p:nvPr/>
        </p:nvCxnSpPr>
        <p:spPr>
          <a:xfrm flipV="1">
            <a:off x="5808183" y="2111560"/>
            <a:ext cx="758547" cy="712185"/>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15" name="Connecteur droit avec flèche 114">
            <a:extLst>
              <a:ext uri="{FF2B5EF4-FFF2-40B4-BE49-F238E27FC236}">
                <a16:creationId xmlns:a16="http://schemas.microsoft.com/office/drawing/2014/main" id="{9A82C0F6-5C9D-4314-9D0E-F1DA06D2FE84}"/>
              </a:ext>
            </a:extLst>
          </p:cNvPr>
          <p:cNvCxnSpPr>
            <a:cxnSpLocks/>
          </p:cNvCxnSpPr>
          <p:nvPr/>
        </p:nvCxnSpPr>
        <p:spPr>
          <a:xfrm flipV="1">
            <a:off x="5522168" y="1971876"/>
            <a:ext cx="653868" cy="598406"/>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16" name="Connecteur droit avec flèche 115">
            <a:extLst>
              <a:ext uri="{FF2B5EF4-FFF2-40B4-BE49-F238E27FC236}">
                <a16:creationId xmlns:a16="http://schemas.microsoft.com/office/drawing/2014/main" id="{9A82C0F6-5C9D-4314-9D0E-F1DA06D2FE84}"/>
              </a:ext>
            </a:extLst>
          </p:cNvPr>
          <p:cNvCxnSpPr>
            <a:cxnSpLocks/>
          </p:cNvCxnSpPr>
          <p:nvPr/>
        </p:nvCxnSpPr>
        <p:spPr>
          <a:xfrm flipV="1">
            <a:off x="5201872" y="1760945"/>
            <a:ext cx="420360" cy="412741"/>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17" name="Connecteur droit avec flèche 116">
            <a:extLst>
              <a:ext uri="{FF2B5EF4-FFF2-40B4-BE49-F238E27FC236}">
                <a16:creationId xmlns:a16="http://schemas.microsoft.com/office/drawing/2014/main" id="{9A82C0F6-5C9D-4314-9D0E-F1DA06D2FE84}"/>
              </a:ext>
            </a:extLst>
          </p:cNvPr>
          <p:cNvCxnSpPr>
            <a:cxnSpLocks/>
          </p:cNvCxnSpPr>
          <p:nvPr/>
        </p:nvCxnSpPr>
        <p:spPr>
          <a:xfrm flipV="1">
            <a:off x="4818441" y="1564456"/>
            <a:ext cx="242327" cy="232831"/>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22" name="Connecteur droit avec flèche 121">
            <a:extLst>
              <a:ext uri="{FF2B5EF4-FFF2-40B4-BE49-F238E27FC236}">
                <a16:creationId xmlns:a16="http://schemas.microsoft.com/office/drawing/2014/main" id="{9A82C0F6-5C9D-4314-9D0E-F1DA06D2FE84}"/>
              </a:ext>
            </a:extLst>
          </p:cNvPr>
          <p:cNvCxnSpPr>
            <a:cxnSpLocks/>
          </p:cNvCxnSpPr>
          <p:nvPr/>
        </p:nvCxnSpPr>
        <p:spPr>
          <a:xfrm flipH="1">
            <a:off x="3861336" y="1044600"/>
            <a:ext cx="194361" cy="15053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25" name="Connecteur droit avec flèche 124">
            <a:extLst>
              <a:ext uri="{FF2B5EF4-FFF2-40B4-BE49-F238E27FC236}">
                <a16:creationId xmlns:a16="http://schemas.microsoft.com/office/drawing/2014/main" id="{9A82C0F6-5C9D-4314-9D0E-F1DA06D2FE84}"/>
              </a:ext>
            </a:extLst>
          </p:cNvPr>
          <p:cNvCxnSpPr>
            <a:cxnSpLocks/>
          </p:cNvCxnSpPr>
          <p:nvPr/>
        </p:nvCxnSpPr>
        <p:spPr>
          <a:xfrm flipH="1">
            <a:off x="3495636" y="740166"/>
            <a:ext cx="295355" cy="302246"/>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26" name="Connecteur droit avec flèche 125">
            <a:extLst>
              <a:ext uri="{FF2B5EF4-FFF2-40B4-BE49-F238E27FC236}">
                <a16:creationId xmlns:a16="http://schemas.microsoft.com/office/drawing/2014/main" id="{9A82C0F6-5C9D-4314-9D0E-F1DA06D2FE84}"/>
              </a:ext>
            </a:extLst>
          </p:cNvPr>
          <p:cNvCxnSpPr>
            <a:cxnSpLocks/>
          </p:cNvCxnSpPr>
          <p:nvPr/>
        </p:nvCxnSpPr>
        <p:spPr>
          <a:xfrm flipH="1">
            <a:off x="3093772" y="490041"/>
            <a:ext cx="452159" cy="42211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27" name="Connecteur droit avec flèche 126">
            <a:extLst>
              <a:ext uri="{FF2B5EF4-FFF2-40B4-BE49-F238E27FC236}">
                <a16:creationId xmlns:a16="http://schemas.microsoft.com/office/drawing/2014/main" id="{9A82C0F6-5C9D-4314-9D0E-F1DA06D2FE84}"/>
              </a:ext>
            </a:extLst>
          </p:cNvPr>
          <p:cNvCxnSpPr>
            <a:cxnSpLocks/>
          </p:cNvCxnSpPr>
          <p:nvPr/>
        </p:nvCxnSpPr>
        <p:spPr>
          <a:xfrm flipH="1">
            <a:off x="2794847" y="257080"/>
            <a:ext cx="530342" cy="51464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28" name="Connecteur droit 127"/>
          <p:cNvCxnSpPr/>
          <p:nvPr/>
        </p:nvCxnSpPr>
        <p:spPr>
          <a:xfrm flipH="1">
            <a:off x="2068653" y="-96724"/>
            <a:ext cx="6500974" cy="2208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Connecteur droit avec flèche 128">
            <a:extLst>
              <a:ext uri="{FF2B5EF4-FFF2-40B4-BE49-F238E27FC236}">
                <a16:creationId xmlns:a16="http://schemas.microsoft.com/office/drawing/2014/main" id="{9A82C0F6-5C9D-4314-9D0E-F1DA06D2FE84}"/>
              </a:ext>
            </a:extLst>
          </p:cNvPr>
          <p:cNvCxnSpPr>
            <a:cxnSpLocks/>
          </p:cNvCxnSpPr>
          <p:nvPr/>
        </p:nvCxnSpPr>
        <p:spPr>
          <a:xfrm>
            <a:off x="3352205" y="1441930"/>
            <a:ext cx="142559" cy="233421"/>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p:cNvCxnSpPr/>
          <p:nvPr/>
        </p:nvCxnSpPr>
        <p:spPr>
          <a:xfrm>
            <a:off x="2913994" y="1459673"/>
            <a:ext cx="162374" cy="33352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36" name="Connecteur droit avec flèche 135">
            <a:extLst>
              <a:ext uri="{FF2B5EF4-FFF2-40B4-BE49-F238E27FC236}">
                <a16:creationId xmlns:a16="http://schemas.microsoft.com/office/drawing/2014/main" id="{9A82C0F6-5C9D-4314-9D0E-F1DA06D2FE84}"/>
              </a:ext>
            </a:extLst>
          </p:cNvPr>
          <p:cNvCxnSpPr>
            <a:cxnSpLocks/>
          </p:cNvCxnSpPr>
          <p:nvPr/>
        </p:nvCxnSpPr>
        <p:spPr>
          <a:xfrm flipH="1" flipV="1">
            <a:off x="7272649" y="350512"/>
            <a:ext cx="414991" cy="706135"/>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37" name="Connecteur droit avec flèche 136">
            <a:extLst>
              <a:ext uri="{FF2B5EF4-FFF2-40B4-BE49-F238E27FC236}">
                <a16:creationId xmlns:a16="http://schemas.microsoft.com/office/drawing/2014/main" id="{9A82C0F6-5C9D-4314-9D0E-F1DA06D2FE84}"/>
              </a:ext>
            </a:extLst>
          </p:cNvPr>
          <p:cNvCxnSpPr>
            <a:cxnSpLocks/>
          </p:cNvCxnSpPr>
          <p:nvPr/>
        </p:nvCxnSpPr>
        <p:spPr>
          <a:xfrm flipH="1" flipV="1">
            <a:off x="6387196" y="625849"/>
            <a:ext cx="267789" cy="518807"/>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38" name="Connecteur droit avec flèche 137">
            <a:extLst>
              <a:ext uri="{FF2B5EF4-FFF2-40B4-BE49-F238E27FC236}">
                <a16:creationId xmlns:a16="http://schemas.microsoft.com/office/drawing/2014/main" id="{9A82C0F6-5C9D-4314-9D0E-F1DA06D2FE84}"/>
              </a:ext>
            </a:extLst>
          </p:cNvPr>
          <p:cNvCxnSpPr>
            <a:cxnSpLocks/>
          </p:cNvCxnSpPr>
          <p:nvPr/>
        </p:nvCxnSpPr>
        <p:spPr>
          <a:xfrm flipH="1" flipV="1">
            <a:off x="6792634" y="498088"/>
            <a:ext cx="349883" cy="63195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39" name="Connecteur droit avec flèche 138">
            <a:extLst>
              <a:ext uri="{FF2B5EF4-FFF2-40B4-BE49-F238E27FC236}">
                <a16:creationId xmlns:a16="http://schemas.microsoft.com/office/drawing/2014/main" id="{9A82C0F6-5C9D-4314-9D0E-F1DA06D2FE84}"/>
              </a:ext>
            </a:extLst>
          </p:cNvPr>
          <p:cNvCxnSpPr>
            <a:cxnSpLocks/>
          </p:cNvCxnSpPr>
          <p:nvPr/>
        </p:nvCxnSpPr>
        <p:spPr>
          <a:xfrm flipH="1" flipV="1">
            <a:off x="6023299" y="740166"/>
            <a:ext cx="218428" cy="456897"/>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142" name="Flèche : haut 22">
            <a:extLst>
              <a:ext uri="{FF2B5EF4-FFF2-40B4-BE49-F238E27FC236}">
                <a16:creationId xmlns:a16="http://schemas.microsoft.com/office/drawing/2014/main" id="{5A1DA72E-4B7C-420F-AF97-2BDE653BE318}"/>
              </a:ext>
            </a:extLst>
          </p:cNvPr>
          <p:cNvSpPr/>
          <p:nvPr/>
        </p:nvSpPr>
        <p:spPr>
          <a:xfrm>
            <a:off x="4289479" y="2831385"/>
            <a:ext cx="164809" cy="1140856"/>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43" name="ZoneTexte 142">
                <a:extLst>
                  <a:ext uri="{FF2B5EF4-FFF2-40B4-BE49-F238E27FC236}">
                    <a16:creationId xmlns:a16="http://schemas.microsoft.com/office/drawing/2014/main" id="{9568E772-35D7-4F63-9291-6DBFDF4569AD}"/>
                  </a:ext>
                </a:extLst>
              </p:cNvPr>
              <p:cNvSpPr txBox="1"/>
              <p:nvPr/>
            </p:nvSpPr>
            <p:spPr>
              <a:xfrm>
                <a:off x="4377040" y="2816911"/>
                <a:ext cx="522514" cy="7136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3600" b="1" i="1" smtClean="0">
                              <a:solidFill>
                                <a:srgbClr val="F7A209"/>
                              </a:solidFill>
                              <a:effectLst>
                                <a:outerShdw blurRad="38100" dist="38100" dir="2700000" algn="tl">
                                  <a:srgbClr val="000000">
                                    <a:alpha val="43137"/>
                                  </a:srgbClr>
                                </a:outerShdw>
                              </a:effectLst>
                              <a:latin typeface="Cambria Math" panose="02040503050406030204" pitchFamily="18" charset="0"/>
                            </a:rPr>
                          </m:ctrlPr>
                        </m:accPr>
                        <m:e>
                          <m:r>
                            <a:rPr lang="fr-FR" sz="3600" b="1" i="1" smtClean="0">
                              <a:solidFill>
                                <a:srgbClr val="F7A209"/>
                              </a:solidFill>
                              <a:effectLst>
                                <a:outerShdw blurRad="38100" dist="38100" dir="2700000" algn="tl">
                                  <a:srgbClr val="000000">
                                    <a:alpha val="43137"/>
                                  </a:srgbClr>
                                </a:outerShdw>
                              </a:effectLst>
                              <a:latin typeface="Cambria Math" panose="02040503050406030204" pitchFamily="18" charset="0"/>
                            </a:rPr>
                            <m:t>𝑹</m:t>
                          </m:r>
                        </m:e>
                      </m:acc>
                    </m:oMath>
                  </m:oMathPara>
                </a14:m>
                <a:endParaRPr lang="fr-FR" sz="3600" b="1" dirty="0">
                  <a:solidFill>
                    <a:srgbClr val="F7A209"/>
                  </a:solidFill>
                  <a:effectLst>
                    <a:outerShdw blurRad="38100" dist="38100" dir="2700000" algn="tl">
                      <a:srgbClr val="000000">
                        <a:alpha val="43137"/>
                      </a:srgbClr>
                    </a:outerShdw>
                  </a:effectLst>
                </a:endParaRPr>
              </a:p>
            </p:txBody>
          </p:sp>
        </mc:Choice>
        <mc:Fallback xmlns="">
          <p:sp>
            <p:nvSpPr>
              <p:cNvPr id="143" name="ZoneTexte 142">
                <a:extLst>
                  <a:ext uri="{FF2B5EF4-FFF2-40B4-BE49-F238E27FC236}">
                    <a16:creationId xmlns="" xmlns:a16="http://schemas.microsoft.com/office/drawing/2014/main" xmlns:a14="http://schemas.microsoft.com/office/drawing/2010/main" id="{9568E772-35D7-4F63-9291-6DBFDF4569AD}"/>
                  </a:ext>
                </a:extLst>
              </p:cNvPr>
              <p:cNvSpPr txBox="1">
                <a:spLocks noRot="1" noChangeAspect="1" noMove="1" noResize="1" noEditPoints="1" noAdjustHandles="1" noChangeArrowheads="1" noChangeShapeType="1" noTextEdit="1"/>
              </p:cNvSpPr>
              <p:nvPr/>
            </p:nvSpPr>
            <p:spPr>
              <a:xfrm>
                <a:off x="4377040" y="2816911"/>
                <a:ext cx="522514" cy="713657"/>
              </a:xfrm>
              <a:prstGeom prst="rect">
                <a:avLst/>
              </a:prstGeom>
              <a:blipFill rotWithShape="0">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6" name="ZoneTexte 75">
                <a:extLst>
                  <a:ext uri="{FF2B5EF4-FFF2-40B4-BE49-F238E27FC236}">
                    <a16:creationId xmlns:a16="http://schemas.microsoft.com/office/drawing/2014/main" id="{4A3303CA-B2EE-4400-9580-260677ABBD46}"/>
                  </a:ext>
                </a:extLst>
              </p:cNvPr>
              <p:cNvSpPr txBox="1"/>
              <p:nvPr/>
            </p:nvSpPr>
            <p:spPr>
              <a:xfrm>
                <a:off x="6501835" y="2479132"/>
                <a:ext cx="1204466" cy="5895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800" b="1" i="1" smtClean="0">
                              <a:solidFill>
                                <a:schemeClr val="accent2">
                                  <a:lumMod val="50000"/>
                                </a:schemeClr>
                              </a:solidFill>
                              <a:latin typeface="Cambria Math" panose="02040503050406030204" pitchFamily="18" charset="0"/>
                            </a:rPr>
                          </m:ctrlPr>
                        </m:accPr>
                        <m:e>
                          <m:r>
                            <a:rPr lang="fr-FR" sz="2800" b="1" i="1" smtClean="0">
                              <a:solidFill>
                                <a:schemeClr val="accent2">
                                  <a:lumMod val="50000"/>
                                </a:schemeClr>
                              </a:solidFill>
                              <a:latin typeface="Cambria Math" panose="02040503050406030204" pitchFamily="18" charset="0"/>
                            </a:rPr>
                            <m:t>𝑴</m:t>
                          </m:r>
                          <m:r>
                            <a:rPr lang="fr-FR" sz="2800" b="1" i="1" smtClean="0">
                              <a:solidFill>
                                <a:schemeClr val="accent2">
                                  <a:lumMod val="50000"/>
                                </a:schemeClr>
                              </a:solidFill>
                              <a:latin typeface="Cambria Math" panose="02040503050406030204" pitchFamily="18" charset="0"/>
                            </a:rPr>
                            <m:t>(</m:t>
                          </m:r>
                          <m:r>
                            <a:rPr lang="fr-FR" sz="2800" b="1" i="1" smtClean="0">
                              <a:solidFill>
                                <a:schemeClr val="accent2">
                                  <a:lumMod val="50000"/>
                                </a:schemeClr>
                              </a:solidFill>
                              <a:latin typeface="Cambria Math" panose="02040503050406030204" pitchFamily="18" charset="0"/>
                            </a:rPr>
                            <m:t>𝑨</m:t>
                          </m:r>
                          <m:r>
                            <a:rPr lang="fr-FR" sz="2800" b="1" i="1" smtClean="0">
                              <a:solidFill>
                                <a:schemeClr val="accent2">
                                  <a:lumMod val="50000"/>
                                </a:schemeClr>
                              </a:solidFill>
                              <a:latin typeface="Cambria Math" panose="02040503050406030204" pitchFamily="18" charset="0"/>
                            </a:rPr>
                            <m:t>)</m:t>
                          </m:r>
                        </m:e>
                      </m:acc>
                    </m:oMath>
                  </m:oMathPara>
                </a14:m>
                <a:endParaRPr lang="fr-FR" sz="2800" b="1" dirty="0">
                  <a:solidFill>
                    <a:schemeClr val="accent2">
                      <a:lumMod val="50000"/>
                    </a:schemeClr>
                  </a:solidFill>
                </a:endParaRPr>
              </a:p>
            </p:txBody>
          </p:sp>
        </mc:Choice>
        <mc:Fallback xmlns="">
          <p:sp>
            <p:nvSpPr>
              <p:cNvPr id="76" name="ZoneTexte 75">
                <a:extLst>
                  <a:ext uri="{FF2B5EF4-FFF2-40B4-BE49-F238E27FC236}">
                    <a16:creationId xmlns:a16="http://schemas.microsoft.com/office/drawing/2014/main" xmlns=""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6501835" y="2479132"/>
                <a:ext cx="1204466" cy="589520"/>
              </a:xfrm>
              <a:prstGeom prst="rect">
                <a:avLst/>
              </a:prstGeom>
              <a:blipFill rotWithShape="0">
                <a:blip r:embed="rId1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8916" y="5279073"/>
                <a:ext cx="812222" cy="9233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fr-FR" sz="5400" i="1">
                              <a:latin typeface="Cambria Math" panose="02040503050406030204" pitchFamily="18" charset="0"/>
                            </a:rPr>
                          </m:ctrlPr>
                        </m:dPr>
                        <m:e>
                          <m:r>
                            <a:rPr lang="fr-FR" sz="5400" i="1">
                              <a:latin typeface="Cambria Math" panose="02040503050406030204" pitchFamily="18" charset="0"/>
                            </a:rPr>
                            <m:t>𝐺</m:t>
                          </m:r>
                        </m:e>
                      </m:d>
                    </m:oMath>
                  </m:oMathPara>
                </a14:m>
                <a:endParaRPr lang="fr-FR" sz="5400" dirty="0"/>
              </a:p>
            </p:txBody>
          </p:sp>
        </mc:Choice>
        <mc:Fallback xmlns="">
          <p:sp>
            <p:nvSpPr>
              <p:cNvPr id="3" name="Rectangle 2"/>
              <p:cNvSpPr>
                <a:spLocks noRot="1" noChangeAspect="1" noMove="1" noResize="1" noEditPoints="1" noAdjustHandles="1" noChangeArrowheads="1" noChangeShapeType="1" noTextEdit="1"/>
              </p:cNvSpPr>
              <p:nvPr/>
            </p:nvSpPr>
            <p:spPr>
              <a:xfrm>
                <a:off x="-38916" y="5279073"/>
                <a:ext cx="812222" cy="923330"/>
              </a:xfrm>
              <a:prstGeom prst="rect">
                <a:avLst/>
              </a:prstGeom>
              <a:blipFill rotWithShape="0">
                <a:blip r:embed="rId15"/>
                <a:stretch>
                  <a:fillRect r="-30827"/>
                </a:stretch>
              </a:blipFill>
            </p:spPr>
            <p:txBody>
              <a:bodyPr/>
              <a:lstStyle/>
              <a:p>
                <a:r>
                  <a:rPr lang="fr-FR">
                    <a:noFill/>
                  </a:rPr>
                  <a:t> </a:t>
                </a:r>
              </a:p>
            </p:txBody>
          </p:sp>
        </mc:Fallback>
      </mc:AlternateContent>
      <p:sp>
        <p:nvSpPr>
          <p:cNvPr id="5" name="Espace réservé du numéro de diapositive 4">
            <a:extLst>
              <a:ext uri="{FF2B5EF4-FFF2-40B4-BE49-F238E27FC236}">
                <a16:creationId xmlns:a16="http://schemas.microsoft.com/office/drawing/2014/main" id="{35C89847-D821-47AF-A3E2-34EA979ADD9E}"/>
              </a:ext>
            </a:extLst>
          </p:cNvPr>
          <p:cNvSpPr>
            <a:spLocks noGrp="1"/>
          </p:cNvSpPr>
          <p:nvPr>
            <p:ph type="sldNum" sz="quarter" idx="12"/>
          </p:nvPr>
        </p:nvSpPr>
        <p:spPr/>
        <p:txBody>
          <a:bodyPr/>
          <a:lstStyle/>
          <a:p>
            <a:fld id="{DF67547A-2FB4-485E-9105-69E331CB21F3}" type="slidenum">
              <a:rPr lang="fr-FR" smtClean="0"/>
              <a:t>49</a:t>
            </a:fld>
            <a:endParaRPr lang="fr-FR"/>
          </a:p>
        </p:txBody>
      </p:sp>
      <p:sp>
        <p:nvSpPr>
          <p:cNvPr id="78" name="Titre 1"/>
          <p:cNvSpPr>
            <a:spLocks noGrp="1"/>
          </p:cNvSpPr>
          <p:nvPr>
            <p:ph type="title"/>
          </p:nvPr>
        </p:nvSpPr>
        <p:spPr>
          <a:xfrm>
            <a:off x="8544337" y="861"/>
            <a:ext cx="3803274" cy="734096"/>
          </a:xfrm>
        </p:spPr>
        <p:txBody>
          <a:bodyPr/>
          <a:lstStyle/>
          <a:p>
            <a:r>
              <a:rPr lang="fr-FR" dirty="0"/>
              <a:t>Torseur glisseur</a:t>
            </a:r>
          </a:p>
        </p:txBody>
      </p:sp>
    </p:spTree>
    <p:extLst>
      <p:ext uri="{BB962C8B-B14F-4D97-AF65-F5344CB8AC3E}">
        <p14:creationId xmlns:p14="http://schemas.microsoft.com/office/powerpoint/2010/main" val="347525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3F85FF-5EF5-49D2-BE5A-A43028005F7A}"/>
              </a:ext>
            </a:extLst>
          </p:cNvPr>
          <p:cNvSpPr>
            <a:spLocks noGrp="1"/>
          </p:cNvSpPr>
          <p:nvPr>
            <p:ph type="title"/>
          </p:nvPr>
        </p:nvSpPr>
        <p:spPr>
          <a:xfrm>
            <a:off x="3471843" y="0"/>
            <a:ext cx="5248314" cy="679904"/>
          </a:xfrm>
        </p:spPr>
        <p:txBody>
          <a:bodyPr>
            <a:normAutofit fontScale="90000"/>
          </a:bodyPr>
          <a:lstStyle/>
          <a:p>
            <a:r>
              <a:rPr lang="fr-FR" dirty="0"/>
              <a:t>Définition d’un torseur</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ADDCDCD5-E2DD-42A2-A95D-2CB0062C87CA}"/>
                  </a:ext>
                </a:extLst>
              </p:cNvPr>
              <p:cNvSpPr>
                <a:spLocks noGrp="1"/>
              </p:cNvSpPr>
              <p:nvPr>
                <p:ph idx="1"/>
              </p:nvPr>
            </p:nvSpPr>
            <p:spPr>
              <a:xfrm>
                <a:off x="148361" y="673075"/>
                <a:ext cx="11895278" cy="5856514"/>
              </a:xfrm>
            </p:spPr>
            <p:txBody>
              <a:bodyPr>
                <a:normAutofit lnSpcReduction="10000"/>
              </a:bodyPr>
              <a:lstStyle/>
              <a:p>
                <a:pPr marL="0" indent="0">
                  <a:buNone/>
                </a:pPr>
                <a:endParaRPr lang="fr-FR" b="1" dirty="0"/>
              </a:p>
              <a:p>
                <a:pPr marL="0" indent="0">
                  <a:buNone/>
                </a:pPr>
                <a:r>
                  <a:rPr lang="fr-FR" dirty="0"/>
                  <a:t>Soit un espace affine </a:t>
                </a:r>
                <a14:m>
                  <m:oMath xmlns:m="http://schemas.openxmlformats.org/officeDocument/2006/math">
                    <m:r>
                      <a:rPr lang="fr-FR" i="1" smtClean="0">
                        <a:latin typeface="Cambria Math" panose="02040503050406030204" pitchFamily="18" charset="0"/>
                        <a:ea typeface="Cambria Math" panose="02040503050406030204" pitchFamily="18" charset="0"/>
                      </a:rPr>
                      <m:t>ℰ</m:t>
                    </m:r>
                    <m:r>
                      <a:rPr lang="fr-FR" b="0" i="0" smtClean="0">
                        <a:latin typeface="Cambria Math" panose="02040503050406030204" pitchFamily="18" charset="0"/>
                        <a:ea typeface="Cambria Math" panose="02040503050406030204" pitchFamily="18" charset="0"/>
                      </a:rPr>
                      <m:t> </m:t>
                    </m:r>
                  </m:oMath>
                </a14:m>
                <a:r>
                  <a:rPr lang="fr-FR" dirty="0"/>
                  <a:t>et un espace vectoriel </a:t>
                </a:r>
                <a14:m>
                  <m:oMath xmlns:m="http://schemas.openxmlformats.org/officeDocument/2006/math">
                    <m:r>
                      <a:rPr lang="fr-FR" i="1">
                        <a:latin typeface="Cambria Math" panose="02040503050406030204" pitchFamily="18" charset="0"/>
                        <a:ea typeface="Cambria Math" panose="02040503050406030204" pitchFamily="18" charset="0"/>
                      </a:rPr>
                      <m:t>𝒱</m:t>
                    </m:r>
                  </m:oMath>
                </a14:m>
                <a:r>
                  <a:rPr lang="fr-FR" dirty="0"/>
                  <a:t>.  Un torseur, noté {T}, est la </a:t>
                </a:r>
                <a:r>
                  <a:rPr lang="fr-FR" u="sng" dirty="0"/>
                  <a:t>réunion de deux champs de vecteurs </a:t>
                </a:r>
                <a:r>
                  <a:rPr lang="fr-FR" dirty="0"/>
                  <a:t>: </a:t>
                </a:r>
              </a:p>
              <a:p>
                <a:pPr>
                  <a:buFontTx/>
                  <a:buChar char="-"/>
                </a:pPr>
                <a:r>
                  <a:rPr lang="fr-FR" b="1" dirty="0">
                    <a:solidFill>
                      <a:schemeClr val="accent2">
                        <a:lumMod val="75000"/>
                      </a:schemeClr>
                    </a:solidFill>
                  </a:rPr>
                  <a:t>Un premier champ de vecteurs </a:t>
                </a:r>
                <a:r>
                  <a:rPr lang="fr-FR" b="1" u="sng" dirty="0">
                    <a:solidFill>
                      <a:schemeClr val="accent2">
                        <a:lumMod val="75000"/>
                      </a:schemeClr>
                    </a:solidFill>
                  </a:rPr>
                  <a:t>constant</a:t>
                </a:r>
                <a:r>
                  <a:rPr lang="fr-FR" b="1" dirty="0">
                    <a:solidFill>
                      <a:schemeClr val="accent2">
                        <a:lumMod val="75000"/>
                      </a:schemeClr>
                    </a:solidFill>
                  </a:rPr>
                  <a:t> appelé </a:t>
                </a:r>
                <a:r>
                  <a:rPr lang="fr-FR" b="1" i="1" dirty="0">
                    <a:solidFill>
                      <a:schemeClr val="accent2">
                        <a:lumMod val="75000"/>
                      </a:schemeClr>
                    </a:solidFill>
                    <a:effectLst>
                      <a:outerShdw blurRad="38100" dist="38100" dir="2700000" algn="tl">
                        <a:srgbClr val="000000">
                          <a:alpha val="43137"/>
                        </a:srgbClr>
                      </a:outerShdw>
                    </a:effectLst>
                  </a:rPr>
                  <a:t>résultante</a:t>
                </a:r>
                <a:r>
                  <a:rPr lang="fr-FR" b="1" dirty="0">
                    <a:solidFill>
                      <a:schemeClr val="accent2">
                        <a:lumMod val="75000"/>
                      </a:schemeClr>
                    </a:solidFill>
                  </a:rPr>
                  <a:t> noté </a:t>
                </a:r>
                <a14:m>
                  <m:oMath xmlns:m="http://schemas.openxmlformats.org/officeDocument/2006/math">
                    <m:acc>
                      <m:accPr>
                        <m:chr m:val="⃗"/>
                        <m:ctrlPr>
                          <a:rPr lang="fr-FR" b="1" i="1" smtClean="0">
                            <a:solidFill>
                              <a:schemeClr val="accent2">
                                <a:lumMod val="75000"/>
                              </a:schemeClr>
                            </a:solidFill>
                            <a:latin typeface="Cambria Math" panose="02040503050406030204" pitchFamily="18" charset="0"/>
                          </a:rPr>
                        </m:ctrlPr>
                      </m:accPr>
                      <m:e>
                        <m:r>
                          <a:rPr lang="fr-FR" b="1" i="1" smtClean="0">
                            <a:solidFill>
                              <a:schemeClr val="accent2">
                                <a:lumMod val="75000"/>
                              </a:schemeClr>
                            </a:solidFill>
                            <a:latin typeface="Cambria Math" panose="02040503050406030204" pitchFamily="18" charset="0"/>
                          </a:rPr>
                          <m:t>𝑹</m:t>
                        </m:r>
                      </m:e>
                    </m:acc>
                  </m:oMath>
                </a14:m>
                <a:endParaRPr lang="fr-FR" b="1" dirty="0"/>
              </a:p>
              <a:p>
                <a:pPr>
                  <a:buFontTx/>
                  <a:buChar char="-"/>
                </a:pPr>
                <a:r>
                  <a:rPr lang="fr-FR" b="1" dirty="0">
                    <a:solidFill>
                      <a:schemeClr val="accent1">
                        <a:lumMod val="50000"/>
                      </a:schemeClr>
                    </a:solidFill>
                  </a:rPr>
                  <a:t>Un deuxième champ de vecteurs </a:t>
                </a:r>
                <a:r>
                  <a:rPr lang="fr-FR" b="1" u="sng" dirty="0">
                    <a:solidFill>
                      <a:schemeClr val="accent1">
                        <a:lumMod val="50000"/>
                      </a:schemeClr>
                    </a:solidFill>
                  </a:rPr>
                  <a:t>variable</a:t>
                </a:r>
                <a:r>
                  <a:rPr lang="fr-FR" b="1" dirty="0">
                    <a:solidFill>
                      <a:schemeClr val="accent1">
                        <a:lumMod val="50000"/>
                      </a:schemeClr>
                    </a:solidFill>
                  </a:rPr>
                  <a:t> selon le point </a:t>
                </a:r>
                <a:r>
                  <a:rPr lang="fr-FR" b="1" i="1" dirty="0">
                    <a:solidFill>
                      <a:schemeClr val="accent1">
                        <a:lumMod val="50000"/>
                      </a:schemeClr>
                    </a:solidFill>
                  </a:rPr>
                  <a:t>P</a:t>
                </a:r>
                <a:r>
                  <a:rPr lang="fr-FR" b="1" dirty="0">
                    <a:solidFill>
                      <a:schemeClr val="accent1">
                        <a:lumMod val="50000"/>
                      </a:schemeClr>
                    </a:solidFill>
                  </a:rPr>
                  <a:t> de l’espace affine, appelé champ de </a:t>
                </a:r>
                <a:r>
                  <a:rPr lang="fr-FR" b="1" i="1" dirty="0">
                    <a:solidFill>
                      <a:schemeClr val="accent1">
                        <a:lumMod val="50000"/>
                      </a:schemeClr>
                    </a:solidFill>
                    <a:effectLst>
                      <a:outerShdw blurRad="38100" dist="38100" dir="2700000" algn="tl">
                        <a:srgbClr val="000000">
                          <a:alpha val="43137"/>
                        </a:srgbClr>
                      </a:outerShdw>
                    </a:effectLst>
                  </a:rPr>
                  <a:t>moments</a:t>
                </a:r>
                <a:r>
                  <a:rPr lang="fr-FR" b="1" dirty="0">
                    <a:solidFill>
                      <a:schemeClr val="accent1">
                        <a:lumMod val="50000"/>
                      </a:schemeClr>
                    </a:solidFill>
                  </a:rPr>
                  <a:t> et noté </a:t>
                </a:r>
                <a14:m>
                  <m:oMath xmlns:m="http://schemas.openxmlformats.org/officeDocument/2006/math">
                    <m:acc>
                      <m:accPr>
                        <m:chr m:val="⃗"/>
                        <m:ctrlPr>
                          <a:rPr lang="fr-FR" b="1" i="1" smtClean="0">
                            <a:solidFill>
                              <a:schemeClr val="accent1">
                                <a:lumMod val="50000"/>
                              </a:schemeClr>
                            </a:solidFill>
                            <a:latin typeface="Cambria Math" panose="02040503050406030204" pitchFamily="18" charset="0"/>
                          </a:rPr>
                        </m:ctrlPr>
                      </m:accPr>
                      <m:e>
                        <m:r>
                          <a:rPr lang="fr-FR" b="1" i="1" smtClean="0">
                            <a:solidFill>
                              <a:schemeClr val="accent1">
                                <a:lumMod val="50000"/>
                              </a:schemeClr>
                            </a:solidFill>
                            <a:latin typeface="Cambria Math" panose="02040503050406030204" pitchFamily="18" charset="0"/>
                          </a:rPr>
                          <m:t>𝑴</m:t>
                        </m:r>
                        <m:d>
                          <m:dPr>
                            <m:ctrlPr>
                              <a:rPr lang="fr-FR" b="1" i="1" smtClean="0">
                                <a:solidFill>
                                  <a:schemeClr val="accent1">
                                    <a:lumMod val="50000"/>
                                  </a:schemeClr>
                                </a:solidFill>
                                <a:latin typeface="Cambria Math" panose="02040503050406030204" pitchFamily="18" charset="0"/>
                              </a:rPr>
                            </m:ctrlPr>
                          </m:dPr>
                          <m:e>
                            <m:r>
                              <a:rPr lang="fr-FR" b="1" i="1" smtClean="0">
                                <a:solidFill>
                                  <a:schemeClr val="accent1">
                                    <a:lumMod val="50000"/>
                                  </a:schemeClr>
                                </a:solidFill>
                                <a:latin typeface="Cambria Math" panose="02040503050406030204" pitchFamily="18" charset="0"/>
                              </a:rPr>
                              <m:t>𝑷</m:t>
                            </m:r>
                          </m:e>
                        </m:d>
                        <m:r>
                          <a:rPr lang="fr-FR" b="1" i="1" smtClean="0">
                            <a:solidFill>
                              <a:schemeClr val="accent1">
                                <a:lumMod val="50000"/>
                              </a:schemeClr>
                            </a:solidFill>
                            <a:latin typeface="Cambria Math" panose="02040503050406030204" pitchFamily="18" charset="0"/>
                          </a:rPr>
                          <m:t>.</m:t>
                        </m:r>
                      </m:e>
                    </m:acc>
                  </m:oMath>
                </a14:m>
                <a:endParaRPr lang="fr-FR" b="1" dirty="0"/>
              </a:p>
              <a:p>
                <a:pPr marL="0" indent="0">
                  <a:buNone/>
                </a:pPr>
                <a:endParaRPr lang="fr-FR" dirty="0"/>
              </a:p>
              <a:p>
                <a:pPr marL="0" indent="0">
                  <a:buNone/>
                </a:pPr>
                <a:r>
                  <a:rPr lang="fr-FR" dirty="0"/>
                  <a:t>La relation liant deux moments aux points A et B est : </a:t>
                </a:r>
              </a:p>
              <a:p>
                <a:pPr marL="0" indent="0">
                  <a:buNone/>
                </a:pPr>
                <a14:m>
                  <m:oMathPara xmlns:m="http://schemas.openxmlformats.org/officeDocument/2006/math">
                    <m:oMathParaPr>
                      <m:jc m:val="centerGroup"/>
                    </m:oMathParaPr>
                    <m:oMath xmlns:m="http://schemas.openxmlformats.org/officeDocument/2006/math">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𝑀</m:t>
                          </m:r>
                          <m:d>
                            <m:dPr>
                              <m:ctrlPr>
                                <a:rPr lang="fr-FR" b="0" i="1" smtClean="0">
                                  <a:latin typeface="Cambria Math" panose="02040503050406030204" pitchFamily="18" charset="0"/>
                                </a:rPr>
                              </m:ctrlPr>
                            </m:dPr>
                            <m:e>
                              <m:r>
                                <a:rPr lang="fr-FR" b="0" i="1" smtClean="0">
                                  <a:latin typeface="Cambria Math" panose="02040503050406030204" pitchFamily="18" charset="0"/>
                                </a:rPr>
                                <m:t>𝐵</m:t>
                              </m:r>
                            </m:e>
                          </m:d>
                        </m:e>
                      </m:acc>
                      <m:r>
                        <a:rPr lang="fr-FR" b="0" i="1" smtClean="0">
                          <a:latin typeface="Cambria Math" panose="02040503050406030204" pitchFamily="18" charset="0"/>
                        </a:rPr>
                        <m:t>=</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𝑀</m:t>
                          </m:r>
                          <m:d>
                            <m:dPr>
                              <m:ctrlPr>
                                <a:rPr lang="fr-FR" b="0" i="1" smtClean="0">
                                  <a:latin typeface="Cambria Math" panose="02040503050406030204" pitchFamily="18" charset="0"/>
                                </a:rPr>
                              </m:ctrlPr>
                            </m:dPr>
                            <m:e>
                              <m:r>
                                <a:rPr lang="fr-FR" b="0" i="1" smtClean="0">
                                  <a:latin typeface="Cambria Math" panose="02040503050406030204" pitchFamily="18" charset="0"/>
                                </a:rPr>
                                <m:t>𝐴</m:t>
                              </m:r>
                            </m:e>
                          </m:d>
                        </m:e>
                      </m:acc>
                      <m:r>
                        <a:rPr lang="fr-FR" b="0" i="1" smtClean="0">
                          <a:latin typeface="Cambria Math" panose="02040503050406030204" pitchFamily="18" charset="0"/>
                        </a:rPr>
                        <m:t>+</m:t>
                      </m:r>
                      <m:acc>
                        <m:accPr>
                          <m:chr m:val="⃗"/>
                          <m:ctrlPr>
                            <a:rPr lang="fr-FR" b="0" i="1" smtClean="0">
                              <a:latin typeface="Cambria Math" panose="02040503050406030204" pitchFamily="18" charset="0"/>
                              <a:ea typeface="Cambria Math" panose="02040503050406030204" pitchFamily="18" charset="0"/>
                            </a:rPr>
                          </m:ctrlPr>
                        </m:accPr>
                        <m:e>
                          <m:r>
                            <a:rPr lang="fr-FR" b="0" i="1" smtClean="0">
                              <a:latin typeface="Cambria Math" panose="02040503050406030204" pitchFamily="18" charset="0"/>
                              <a:ea typeface="Cambria Math" panose="02040503050406030204" pitchFamily="18" charset="0"/>
                            </a:rPr>
                            <m:t>𝑅</m:t>
                          </m:r>
                        </m:e>
                      </m:acc>
                      <m:r>
                        <a:rPr lang="fr-FR" b="0" i="1" smtClean="0">
                          <a:latin typeface="Cambria Math" panose="02040503050406030204" pitchFamily="18" charset="0"/>
                          <a:ea typeface="Cambria Math" panose="02040503050406030204" pitchFamily="18" charset="0"/>
                        </a:rPr>
                        <m:t>∧</m:t>
                      </m:r>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𝐴𝐵</m:t>
                          </m:r>
                        </m:e>
                      </m:acc>
                    </m:oMath>
                  </m:oMathPara>
                </a14:m>
                <a:endParaRPr lang="fr-FR" dirty="0"/>
              </a:p>
              <a:p>
                <a:pPr marL="0" indent="0">
                  <a:buNone/>
                </a:pPr>
                <a:endParaRPr lang="fr-FR" dirty="0"/>
              </a:p>
              <a:p>
                <a:pPr marL="0" indent="0">
                  <a:buNone/>
                </a:pPr>
                <a:r>
                  <a:rPr lang="fr-FR" i="1" dirty="0"/>
                  <a:t>L’expression mathématique précédente est appelée formule de Varignon.</a:t>
                </a:r>
              </a:p>
              <a:p>
                <a:pPr marL="0" indent="0">
                  <a:buNone/>
                </a:pPr>
                <a:r>
                  <a:rPr lang="fr-FR" i="1" dirty="0"/>
                  <a:t>Elle caractérise un champ de moments, dit, </a:t>
                </a:r>
                <a:r>
                  <a:rPr lang="fr-FR" b="1" i="1" dirty="0"/>
                  <a:t>antisymétrique</a:t>
                </a:r>
                <a:r>
                  <a:rPr lang="fr-FR" i="1" dirty="0"/>
                  <a:t>.</a:t>
                </a:r>
              </a:p>
            </p:txBody>
          </p:sp>
        </mc:Choice>
        <mc:Fallback xmlns="">
          <p:sp>
            <p:nvSpPr>
              <p:cNvPr id="3" name="Espace réservé du contenu 2">
                <a:extLst>
                  <a:ext uri="{FF2B5EF4-FFF2-40B4-BE49-F238E27FC236}">
                    <a16:creationId xmlns:a16="http://schemas.microsoft.com/office/drawing/2014/main" id="{ADDCDCD5-E2DD-42A2-A95D-2CB0062C87CA}"/>
                  </a:ext>
                </a:extLst>
              </p:cNvPr>
              <p:cNvSpPr>
                <a:spLocks noGrp="1" noRot="1" noChangeAspect="1" noMove="1" noResize="1" noEditPoints="1" noAdjustHandles="1" noChangeArrowheads="1" noChangeShapeType="1" noTextEdit="1"/>
              </p:cNvSpPr>
              <p:nvPr>
                <p:ph idx="1"/>
              </p:nvPr>
            </p:nvSpPr>
            <p:spPr>
              <a:xfrm>
                <a:off x="148361" y="673075"/>
                <a:ext cx="11895278" cy="5856514"/>
              </a:xfrm>
              <a:blipFill>
                <a:blip r:embed="rId2"/>
                <a:stretch>
                  <a:fillRect l="-1076"/>
                </a:stretch>
              </a:blipFill>
            </p:spPr>
            <p:txBody>
              <a:bodyPr/>
              <a:lstStyle/>
              <a:p>
                <a:r>
                  <a:rPr lang="fr-FR">
                    <a:noFill/>
                  </a:rPr>
                  <a:t> </a:t>
                </a:r>
              </a:p>
            </p:txBody>
          </p:sp>
        </mc:Fallback>
      </mc:AlternateContent>
      <p:sp>
        <p:nvSpPr>
          <p:cNvPr id="5" name="Espace réservé du numéro de diapositive 4">
            <a:extLst>
              <a:ext uri="{FF2B5EF4-FFF2-40B4-BE49-F238E27FC236}">
                <a16:creationId xmlns:a16="http://schemas.microsoft.com/office/drawing/2014/main" id="{E80D7F54-888D-474D-BEAE-CEA0524680C0}"/>
              </a:ext>
            </a:extLst>
          </p:cNvPr>
          <p:cNvSpPr>
            <a:spLocks noGrp="1"/>
          </p:cNvSpPr>
          <p:nvPr>
            <p:ph type="sldNum" sz="quarter" idx="12"/>
          </p:nvPr>
        </p:nvSpPr>
        <p:spPr/>
        <p:txBody>
          <a:bodyPr/>
          <a:lstStyle/>
          <a:p>
            <a:fld id="{DF67547A-2FB4-485E-9105-69E331CB21F3}" type="slidenum">
              <a:rPr lang="fr-FR" smtClean="0"/>
              <a:t>5</a:t>
            </a:fld>
            <a:endParaRPr lang="fr-FR"/>
          </a:p>
        </p:txBody>
      </p:sp>
    </p:spTree>
    <p:extLst>
      <p:ext uri="{BB962C8B-B14F-4D97-AF65-F5344CB8AC3E}">
        <p14:creationId xmlns:p14="http://schemas.microsoft.com/office/powerpoint/2010/main" val="2068739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6095" y="2545143"/>
            <a:ext cx="1979055" cy="1325563"/>
          </a:xfrm>
        </p:spPr>
        <p:txBody>
          <a:bodyPr>
            <a:noAutofit/>
          </a:bodyPr>
          <a:lstStyle/>
          <a:p>
            <a:r>
              <a:rPr lang="fr-FR" sz="7200" dirty="0"/>
              <a:t>FIN</a:t>
            </a:r>
          </a:p>
        </p:txBody>
      </p:sp>
      <p:sp>
        <p:nvSpPr>
          <p:cNvPr id="4" name="Espace réservé du numéro de diapositive 3">
            <a:extLst>
              <a:ext uri="{FF2B5EF4-FFF2-40B4-BE49-F238E27FC236}">
                <a16:creationId xmlns:a16="http://schemas.microsoft.com/office/drawing/2014/main" id="{6F0CDE06-AF21-41A2-9CB9-D32EB6CD0EBE}"/>
              </a:ext>
            </a:extLst>
          </p:cNvPr>
          <p:cNvSpPr>
            <a:spLocks noGrp="1"/>
          </p:cNvSpPr>
          <p:nvPr>
            <p:ph type="sldNum" sz="quarter" idx="12"/>
          </p:nvPr>
        </p:nvSpPr>
        <p:spPr/>
        <p:txBody>
          <a:bodyPr/>
          <a:lstStyle/>
          <a:p>
            <a:fld id="{DF67547A-2FB4-485E-9105-69E331CB21F3}" type="slidenum">
              <a:rPr lang="fr-FR" smtClean="0"/>
              <a:t>50</a:t>
            </a:fld>
            <a:endParaRPr lang="fr-FR"/>
          </a:p>
        </p:txBody>
      </p:sp>
    </p:spTree>
    <p:extLst>
      <p:ext uri="{BB962C8B-B14F-4D97-AF65-F5344CB8AC3E}">
        <p14:creationId xmlns:p14="http://schemas.microsoft.com/office/powerpoint/2010/main" val="162186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103968-9C45-4A2E-82EA-B32272568E5C}"/>
              </a:ext>
            </a:extLst>
          </p:cNvPr>
          <p:cNvSpPr>
            <a:spLocks noGrp="1"/>
          </p:cNvSpPr>
          <p:nvPr>
            <p:ph type="title"/>
          </p:nvPr>
        </p:nvSpPr>
        <p:spPr>
          <a:xfrm>
            <a:off x="2196484" y="2103437"/>
            <a:ext cx="7116192" cy="1325563"/>
          </a:xfrm>
        </p:spPr>
        <p:txBody>
          <a:bodyPr/>
          <a:lstStyle/>
          <a:p>
            <a:r>
              <a:rPr lang="fr-FR" dirty="0"/>
              <a:t>ILLUSTRATION D’UN TORSEUR</a:t>
            </a:r>
          </a:p>
        </p:txBody>
      </p:sp>
      <p:sp>
        <p:nvSpPr>
          <p:cNvPr id="4" name="Espace réservé du numéro de diapositive 3">
            <a:extLst>
              <a:ext uri="{FF2B5EF4-FFF2-40B4-BE49-F238E27FC236}">
                <a16:creationId xmlns:a16="http://schemas.microsoft.com/office/drawing/2014/main" id="{422E6C77-0E13-4395-81A1-61DC044CA4E5}"/>
              </a:ext>
            </a:extLst>
          </p:cNvPr>
          <p:cNvSpPr>
            <a:spLocks noGrp="1"/>
          </p:cNvSpPr>
          <p:nvPr>
            <p:ph type="sldNum" sz="quarter" idx="12"/>
          </p:nvPr>
        </p:nvSpPr>
        <p:spPr/>
        <p:txBody>
          <a:bodyPr/>
          <a:lstStyle/>
          <a:p>
            <a:fld id="{DF67547A-2FB4-485E-9105-69E331CB21F3}" type="slidenum">
              <a:rPr lang="fr-FR" smtClean="0"/>
              <a:t>6</a:t>
            </a:fld>
            <a:endParaRPr lang="fr-FR"/>
          </a:p>
        </p:txBody>
      </p:sp>
    </p:spTree>
    <p:extLst>
      <p:ext uri="{BB962C8B-B14F-4D97-AF65-F5344CB8AC3E}">
        <p14:creationId xmlns:p14="http://schemas.microsoft.com/office/powerpoint/2010/main" val="2228790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832610-B477-4DF2-BA13-441182A43323}"/>
              </a:ext>
            </a:extLst>
          </p:cNvPr>
          <p:cNvSpPr>
            <a:spLocks noGrp="1"/>
          </p:cNvSpPr>
          <p:nvPr>
            <p:ph type="title"/>
          </p:nvPr>
        </p:nvSpPr>
        <p:spPr>
          <a:xfrm>
            <a:off x="595604" y="225488"/>
            <a:ext cx="6262396" cy="642580"/>
          </a:xfrm>
        </p:spPr>
        <p:txBody>
          <a:bodyPr>
            <a:normAutofit fontScale="90000"/>
          </a:bodyPr>
          <a:lstStyle/>
          <a:p>
            <a:r>
              <a:rPr lang="fr-FR" dirty="0"/>
              <a:t>Illustration d’un torseur</a:t>
            </a:r>
          </a:p>
        </p:txBody>
      </p:sp>
      <p:sp>
        <p:nvSpPr>
          <p:cNvPr id="4" name="Titre 1">
            <a:extLst>
              <a:ext uri="{FF2B5EF4-FFF2-40B4-BE49-F238E27FC236}">
                <a16:creationId xmlns:a16="http://schemas.microsoft.com/office/drawing/2014/main" id="{5EF3EC52-2F00-4F2C-B1D5-9B4F4B8037A1}"/>
              </a:ext>
            </a:extLst>
          </p:cNvPr>
          <p:cNvSpPr txBox="1">
            <a:spLocks/>
          </p:cNvSpPr>
          <p:nvPr/>
        </p:nvSpPr>
        <p:spPr>
          <a:xfrm>
            <a:off x="595603" y="767817"/>
            <a:ext cx="10853057" cy="642580"/>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Commençons par la résultante : constante en tous points de l’espace</a:t>
            </a:r>
          </a:p>
        </p:txBody>
      </p:sp>
      <p:sp>
        <p:nvSpPr>
          <p:cNvPr id="5" name="Flèche : haut 4">
            <a:extLst>
              <a:ext uri="{FF2B5EF4-FFF2-40B4-BE49-F238E27FC236}">
                <a16:creationId xmlns:a16="http://schemas.microsoft.com/office/drawing/2014/main" id="{31E8C114-51A1-4350-8478-40492C47F76B}"/>
              </a:ext>
            </a:extLst>
          </p:cNvPr>
          <p:cNvSpPr/>
          <p:nvPr/>
        </p:nvSpPr>
        <p:spPr>
          <a:xfrm>
            <a:off x="1373932" y="1822741"/>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Flèche : haut 5">
            <a:extLst>
              <a:ext uri="{FF2B5EF4-FFF2-40B4-BE49-F238E27FC236}">
                <a16:creationId xmlns:a16="http://schemas.microsoft.com/office/drawing/2014/main" id="{B507E8B5-DAB7-4DCD-979A-C0E9031E8270}"/>
              </a:ext>
            </a:extLst>
          </p:cNvPr>
          <p:cNvSpPr/>
          <p:nvPr/>
        </p:nvSpPr>
        <p:spPr>
          <a:xfrm>
            <a:off x="3446106" y="3030894"/>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Flèche : haut 6">
            <a:extLst>
              <a:ext uri="{FF2B5EF4-FFF2-40B4-BE49-F238E27FC236}">
                <a16:creationId xmlns:a16="http://schemas.microsoft.com/office/drawing/2014/main" id="{C45CA01E-8758-4BD7-A44F-33B86BFB71B7}"/>
              </a:ext>
            </a:extLst>
          </p:cNvPr>
          <p:cNvSpPr/>
          <p:nvPr/>
        </p:nvSpPr>
        <p:spPr>
          <a:xfrm>
            <a:off x="7906138" y="3514530"/>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Flèche : haut 7">
            <a:extLst>
              <a:ext uri="{FF2B5EF4-FFF2-40B4-BE49-F238E27FC236}">
                <a16:creationId xmlns:a16="http://schemas.microsoft.com/office/drawing/2014/main" id="{6DCCBA52-E4AF-4C8B-8B60-EB7EDC6C8503}"/>
              </a:ext>
            </a:extLst>
          </p:cNvPr>
          <p:cNvSpPr/>
          <p:nvPr/>
        </p:nvSpPr>
        <p:spPr>
          <a:xfrm>
            <a:off x="1909665" y="3808445"/>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 name="Flèche : haut 8">
            <a:extLst>
              <a:ext uri="{FF2B5EF4-FFF2-40B4-BE49-F238E27FC236}">
                <a16:creationId xmlns:a16="http://schemas.microsoft.com/office/drawing/2014/main" id="{E977DBD3-3E56-4C49-AE23-57D8E346DD9F}"/>
              </a:ext>
            </a:extLst>
          </p:cNvPr>
          <p:cNvSpPr/>
          <p:nvPr/>
        </p:nvSpPr>
        <p:spPr>
          <a:xfrm>
            <a:off x="3231501" y="1766757"/>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0" name="Flèche : haut 9">
            <a:extLst>
              <a:ext uri="{FF2B5EF4-FFF2-40B4-BE49-F238E27FC236}">
                <a16:creationId xmlns:a16="http://schemas.microsoft.com/office/drawing/2014/main" id="{D41D962E-8003-458E-9631-9F29E14228DD}"/>
              </a:ext>
            </a:extLst>
          </p:cNvPr>
          <p:cNvSpPr/>
          <p:nvPr/>
        </p:nvSpPr>
        <p:spPr>
          <a:xfrm>
            <a:off x="3231501" y="4085253"/>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 name="Flèche : haut 10">
            <a:extLst>
              <a:ext uri="{FF2B5EF4-FFF2-40B4-BE49-F238E27FC236}">
                <a16:creationId xmlns:a16="http://schemas.microsoft.com/office/drawing/2014/main" id="{E2389669-D110-4942-BC03-23EC0BB55DD5}"/>
              </a:ext>
            </a:extLst>
          </p:cNvPr>
          <p:cNvSpPr/>
          <p:nvPr/>
        </p:nvSpPr>
        <p:spPr>
          <a:xfrm>
            <a:off x="5968481" y="1847461"/>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 name="Flèche : haut 11">
            <a:extLst>
              <a:ext uri="{FF2B5EF4-FFF2-40B4-BE49-F238E27FC236}">
                <a16:creationId xmlns:a16="http://schemas.microsoft.com/office/drawing/2014/main" id="{E4A2BA6E-F623-46CE-8C9D-7FA89ADA290A}"/>
              </a:ext>
            </a:extLst>
          </p:cNvPr>
          <p:cNvSpPr/>
          <p:nvPr/>
        </p:nvSpPr>
        <p:spPr>
          <a:xfrm>
            <a:off x="4935895" y="3304862"/>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3" name="Flèche : haut 12">
            <a:extLst>
              <a:ext uri="{FF2B5EF4-FFF2-40B4-BE49-F238E27FC236}">
                <a16:creationId xmlns:a16="http://schemas.microsoft.com/office/drawing/2014/main" id="{2AA9C444-2F8A-4DD2-AC6E-0015D0CE5B84}"/>
              </a:ext>
            </a:extLst>
          </p:cNvPr>
          <p:cNvSpPr/>
          <p:nvPr/>
        </p:nvSpPr>
        <p:spPr>
          <a:xfrm>
            <a:off x="2051180" y="1929882"/>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5" name="Flèche : haut 14">
            <a:extLst>
              <a:ext uri="{FF2B5EF4-FFF2-40B4-BE49-F238E27FC236}">
                <a16:creationId xmlns:a16="http://schemas.microsoft.com/office/drawing/2014/main" id="{3A30DA8C-69BE-4207-96F7-67EB9ACF0467}"/>
              </a:ext>
            </a:extLst>
          </p:cNvPr>
          <p:cNvSpPr/>
          <p:nvPr/>
        </p:nvSpPr>
        <p:spPr>
          <a:xfrm>
            <a:off x="6355700" y="3145969"/>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6" name="Flèche : haut 15">
            <a:extLst>
              <a:ext uri="{FF2B5EF4-FFF2-40B4-BE49-F238E27FC236}">
                <a16:creationId xmlns:a16="http://schemas.microsoft.com/office/drawing/2014/main" id="{40B43BA0-6A5C-4272-B60E-8499BA21FEC2}"/>
              </a:ext>
            </a:extLst>
          </p:cNvPr>
          <p:cNvSpPr/>
          <p:nvPr/>
        </p:nvSpPr>
        <p:spPr>
          <a:xfrm>
            <a:off x="8338457" y="5005873"/>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7" name="Flèche : haut 16">
            <a:extLst>
              <a:ext uri="{FF2B5EF4-FFF2-40B4-BE49-F238E27FC236}">
                <a16:creationId xmlns:a16="http://schemas.microsoft.com/office/drawing/2014/main" id="{A7B1D10D-CD55-4031-81C2-975E99E983F8}"/>
              </a:ext>
            </a:extLst>
          </p:cNvPr>
          <p:cNvSpPr/>
          <p:nvPr/>
        </p:nvSpPr>
        <p:spPr>
          <a:xfrm>
            <a:off x="9688286" y="2561251"/>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8" name="Flèche : haut 17">
            <a:extLst>
              <a:ext uri="{FF2B5EF4-FFF2-40B4-BE49-F238E27FC236}">
                <a16:creationId xmlns:a16="http://schemas.microsoft.com/office/drawing/2014/main" id="{C17AD785-36CA-468C-A0FD-379742E4F7B2}"/>
              </a:ext>
            </a:extLst>
          </p:cNvPr>
          <p:cNvSpPr/>
          <p:nvPr/>
        </p:nvSpPr>
        <p:spPr>
          <a:xfrm>
            <a:off x="9361714" y="1402702"/>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9" name="Flèche : haut 18">
            <a:extLst>
              <a:ext uri="{FF2B5EF4-FFF2-40B4-BE49-F238E27FC236}">
                <a16:creationId xmlns:a16="http://schemas.microsoft.com/office/drawing/2014/main" id="{682753CC-59E4-43DA-A9D0-BFCF90F5E869}"/>
              </a:ext>
            </a:extLst>
          </p:cNvPr>
          <p:cNvSpPr/>
          <p:nvPr/>
        </p:nvSpPr>
        <p:spPr>
          <a:xfrm>
            <a:off x="1595144" y="5514934"/>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0" name="Flèche : haut 19">
            <a:extLst>
              <a:ext uri="{FF2B5EF4-FFF2-40B4-BE49-F238E27FC236}">
                <a16:creationId xmlns:a16="http://schemas.microsoft.com/office/drawing/2014/main" id="{3C18373B-632E-4E0C-9D70-FB49A672810D}"/>
              </a:ext>
            </a:extLst>
          </p:cNvPr>
          <p:cNvSpPr/>
          <p:nvPr/>
        </p:nvSpPr>
        <p:spPr>
          <a:xfrm>
            <a:off x="4091471" y="4897015"/>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1" name="Flèche : haut 20">
            <a:extLst>
              <a:ext uri="{FF2B5EF4-FFF2-40B4-BE49-F238E27FC236}">
                <a16:creationId xmlns:a16="http://schemas.microsoft.com/office/drawing/2014/main" id="{74D6AD17-7210-4F86-B300-8F366B08B980}"/>
              </a:ext>
            </a:extLst>
          </p:cNvPr>
          <p:cNvSpPr/>
          <p:nvPr/>
        </p:nvSpPr>
        <p:spPr>
          <a:xfrm>
            <a:off x="6030684" y="5055637"/>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2" name="Flèche : haut 21">
            <a:extLst>
              <a:ext uri="{FF2B5EF4-FFF2-40B4-BE49-F238E27FC236}">
                <a16:creationId xmlns:a16="http://schemas.microsoft.com/office/drawing/2014/main" id="{211CE7CC-AE24-4322-ADEF-AB65BEE3CC12}"/>
              </a:ext>
            </a:extLst>
          </p:cNvPr>
          <p:cNvSpPr/>
          <p:nvPr/>
        </p:nvSpPr>
        <p:spPr>
          <a:xfrm>
            <a:off x="4007497" y="2034072"/>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3" name="Flèche : haut 22">
            <a:extLst>
              <a:ext uri="{FF2B5EF4-FFF2-40B4-BE49-F238E27FC236}">
                <a16:creationId xmlns:a16="http://schemas.microsoft.com/office/drawing/2014/main" id="{5A1DA72E-4B7C-420F-AF97-2BDE653BE318}"/>
              </a:ext>
            </a:extLst>
          </p:cNvPr>
          <p:cNvSpPr/>
          <p:nvPr/>
        </p:nvSpPr>
        <p:spPr>
          <a:xfrm>
            <a:off x="9918440" y="4425820"/>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4" name="Flèche : haut 23">
            <a:extLst>
              <a:ext uri="{FF2B5EF4-FFF2-40B4-BE49-F238E27FC236}">
                <a16:creationId xmlns:a16="http://schemas.microsoft.com/office/drawing/2014/main" id="{8ABD22FA-F456-4697-8781-0E212863DC02}"/>
              </a:ext>
            </a:extLst>
          </p:cNvPr>
          <p:cNvSpPr/>
          <p:nvPr/>
        </p:nvSpPr>
        <p:spPr>
          <a:xfrm>
            <a:off x="7422501" y="1320281"/>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08D8E52D-D58F-4D57-BCC2-E6DD0E4B7833}"/>
                  </a:ext>
                </a:extLst>
              </p:cNvPr>
              <p:cNvSpPr txBox="1"/>
              <p:nvPr/>
            </p:nvSpPr>
            <p:spPr>
              <a:xfrm>
                <a:off x="3981061" y="2170231"/>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25" name="ZoneTexte 24">
                <a:extLst>
                  <a:ext uri="{FF2B5EF4-FFF2-40B4-BE49-F238E27FC236}">
                    <a16:creationId xmlns:a16="http://schemas.microsoft.com/office/drawing/2014/main" id="{08D8E52D-D58F-4D57-BCC2-E6DD0E4B7833}"/>
                  </a:ext>
                </a:extLst>
              </p:cNvPr>
              <p:cNvSpPr txBox="1">
                <a:spLocks noRot="1" noChangeAspect="1" noMove="1" noResize="1" noEditPoints="1" noAdjustHandles="1" noChangeArrowheads="1" noChangeShapeType="1" noTextEdit="1"/>
              </p:cNvSpPr>
              <p:nvPr/>
            </p:nvSpPr>
            <p:spPr>
              <a:xfrm>
                <a:off x="3981061" y="2170231"/>
                <a:ext cx="522514" cy="506421"/>
              </a:xfrm>
              <a:prstGeom prst="rect">
                <a:avLst/>
              </a:prstGeom>
              <a:blipFill>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ZoneTexte 25">
                <a:extLst>
                  <a:ext uri="{FF2B5EF4-FFF2-40B4-BE49-F238E27FC236}">
                    <a16:creationId xmlns:a16="http://schemas.microsoft.com/office/drawing/2014/main" id="{291C00B8-FBBE-46F5-8677-54FA35183951}"/>
                  </a:ext>
                </a:extLst>
              </p:cNvPr>
              <p:cNvSpPr txBox="1"/>
              <p:nvPr/>
            </p:nvSpPr>
            <p:spPr>
              <a:xfrm>
                <a:off x="8425541" y="5378555"/>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26" name="ZoneTexte 25">
                <a:extLst>
                  <a:ext uri="{FF2B5EF4-FFF2-40B4-BE49-F238E27FC236}">
                    <a16:creationId xmlns:a16="http://schemas.microsoft.com/office/drawing/2014/main" id="{291C00B8-FBBE-46F5-8677-54FA35183951}"/>
                  </a:ext>
                </a:extLst>
              </p:cNvPr>
              <p:cNvSpPr txBox="1">
                <a:spLocks noRot="1" noChangeAspect="1" noMove="1" noResize="1" noEditPoints="1" noAdjustHandles="1" noChangeArrowheads="1" noChangeShapeType="1" noTextEdit="1"/>
              </p:cNvSpPr>
              <p:nvPr/>
            </p:nvSpPr>
            <p:spPr>
              <a:xfrm>
                <a:off x="8425541" y="5378555"/>
                <a:ext cx="522514" cy="506421"/>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C77B320E-F243-41BC-8249-22892AD8C7C5}"/>
                  </a:ext>
                </a:extLst>
              </p:cNvPr>
              <p:cNvSpPr txBox="1"/>
              <p:nvPr/>
            </p:nvSpPr>
            <p:spPr>
              <a:xfrm>
                <a:off x="7906138" y="3832042"/>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27" name="ZoneTexte 26">
                <a:extLst>
                  <a:ext uri="{FF2B5EF4-FFF2-40B4-BE49-F238E27FC236}">
                    <a16:creationId xmlns:a16="http://schemas.microsoft.com/office/drawing/2014/main" id="{C77B320E-F243-41BC-8249-22892AD8C7C5}"/>
                  </a:ext>
                </a:extLst>
              </p:cNvPr>
              <p:cNvSpPr txBox="1">
                <a:spLocks noRot="1" noChangeAspect="1" noMove="1" noResize="1" noEditPoints="1" noAdjustHandles="1" noChangeArrowheads="1" noChangeShapeType="1" noTextEdit="1"/>
              </p:cNvSpPr>
              <p:nvPr/>
            </p:nvSpPr>
            <p:spPr>
              <a:xfrm>
                <a:off x="7906138" y="3832042"/>
                <a:ext cx="522514" cy="506421"/>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ZoneTexte 27">
                <a:extLst>
                  <a:ext uri="{FF2B5EF4-FFF2-40B4-BE49-F238E27FC236}">
                    <a16:creationId xmlns:a16="http://schemas.microsoft.com/office/drawing/2014/main" id="{50C40260-9159-4E61-830D-26AA126BCD51}"/>
                  </a:ext>
                </a:extLst>
              </p:cNvPr>
              <p:cNvSpPr txBox="1"/>
              <p:nvPr/>
            </p:nvSpPr>
            <p:spPr>
              <a:xfrm>
                <a:off x="3215951" y="1994303"/>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28" name="ZoneTexte 27">
                <a:extLst>
                  <a:ext uri="{FF2B5EF4-FFF2-40B4-BE49-F238E27FC236}">
                    <a16:creationId xmlns:a16="http://schemas.microsoft.com/office/drawing/2014/main" id="{50C40260-9159-4E61-830D-26AA126BCD51}"/>
                  </a:ext>
                </a:extLst>
              </p:cNvPr>
              <p:cNvSpPr txBox="1">
                <a:spLocks noRot="1" noChangeAspect="1" noMove="1" noResize="1" noEditPoints="1" noAdjustHandles="1" noChangeArrowheads="1" noChangeShapeType="1" noTextEdit="1"/>
              </p:cNvSpPr>
              <p:nvPr/>
            </p:nvSpPr>
            <p:spPr>
              <a:xfrm>
                <a:off x="3215951" y="1994303"/>
                <a:ext cx="522514" cy="506421"/>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ZoneTexte 28">
                <a:extLst>
                  <a:ext uri="{FF2B5EF4-FFF2-40B4-BE49-F238E27FC236}">
                    <a16:creationId xmlns:a16="http://schemas.microsoft.com/office/drawing/2014/main" id="{9568E772-35D7-4F63-9291-6DBFDF4569AD}"/>
                  </a:ext>
                </a:extLst>
              </p:cNvPr>
              <p:cNvSpPr txBox="1"/>
              <p:nvPr/>
            </p:nvSpPr>
            <p:spPr>
              <a:xfrm>
                <a:off x="10034296" y="4862804"/>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29" name="ZoneTexte 28">
                <a:extLst>
                  <a:ext uri="{FF2B5EF4-FFF2-40B4-BE49-F238E27FC236}">
                    <a16:creationId xmlns:a16="http://schemas.microsoft.com/office/drawing/2014/main" id="{9568E772-35D7-4F63-9291-6DBFDF4569AD}"/>
                  </a:ext>
                </a:extLst>
              </p:cNvPr>
              <p:cNvSpPr txBox="1">
                <a:spLocks noRot="1" noChangeAspect="1" noMove="1" noResize="1" noEditPoints="1" noAdjustHandles="1" noChangeArrowheads="1" noChangeShapeType="1" noTextEdit="1"/>
              </p:cNvSpPr>
              <p:nvPr/>
            </p:nvSpPr>
            <p:spPr>
              <a:xfrm>
                <a:off x="10034296" y="4862804"/>
                <a:ext cx="522514" cy="506421"/>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ZoneTexte 29">
                <a:extLst>
                  <a:ext uri="{FF2B5EF4-FFF2-40B4-BE49-F238E27FC236}">
                    <a16:creationId xmlns:a16="http://schemas.microsoft.com/office/drawing/2014/main" id="{66FAB09F-E8ED-4A30-AF0A-079B733CF5A2}"/>
                  </a:ext>
                </a:extLst>
              </p:cNvPr>
              <p:cNvSpPr txBox="1"/>
              <p:nvPr/>
            </p:nvSpPr>
            <p:spPr>
              <a:xfrm>
                <a:off x="9657183" y="2725884"/>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30" name="ZoneTexte 29">
                <a:extLst>
                  <a:ext uri="{FF2B5EF4-FFF2-40B4-BE49-F238E27FC236}">
                    <a16:creationId xmlns:a16="http://schemas.microsoft.com/office/drawing/2014/main" id="{66FAB09F-E8ED-4A30-AF0A-079B733CF5A2}"/>
                  </a:ext>
                </a:extLst>
              </p:cNvPr>
              <p:cNvSpPr txBox="1">
                <a:spLocks noRot="1" noChangeAspect="1" noMove="1" noResize="1" noEditPoints="1" noAdjustHandles="1" noChangeArrowheads="1" noChangeShapeType="1" noTextEdit="1"/>
              </p:cNvSpPr>
              <p:nvPr/>
            </p:nvSpPr>
            <p:spPr>
              <a:xfrm>
                <a:off x="9657183" y="2725884"/>
                <a:ext cx="522514" cy="506421"/>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ZoneTexte 30">
                <a:extLst>
                  <a:ext uri="{FF2B5EF4-FFF2-40B4-BE49-F238E27FC236}">
                    <a16:creationId xmlns:a16="http://schemas.microsoft.com/office/drawing/2014/main" id="{BA37CDDF-5BAB-45A4-B724-2F7969325FE0}"/>
                  </a:ext>
                </a:extLst>
              </p:cNvPr>
              <p:cNvSpPr txBox="1"/>
              <p:nvPr/>
            </p:nvSpPr>
            <p:spPr>
              <a:xfrm>
                <a:off x="7459435" y="1527651"/>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31" name="ZoneTexte 30">
                <a:extLst>
                  <a:ext uri="{FF2B5EF4-FFF2-40B4-BE49-F238E27FC236}">
                    <a16:creationId xmlns:a16="http://schemas.microsoft.com/office/drawing/2014/main" id="{BA37CDDF-5BAB-45A4-B724-2F7969325FE0}"/>
                  </a:ext>
                </a:extLst>
              </p:cNvPr>
              <p:cNvSpPr txBox="1">
                <a:spLocks noRot="1" noChangeAspect="1" noMove="1" noResize="1" noEditPoints="1" noAdjustHandles="1" noChangeArrowheads="1" noChangeShapeType="1" noTextEdit="1"/>
              </p:cNvSpPr>
              <p:nvPr/>
            </p:nvSpPr>
            <p:spPr>
              <a:xfrm>
                <a:off x="7459435" y="1527651"/>
                <a:ext cx="522514" cy="506421"/>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ZoneTexte 31">
                <a:extLst>
                  <a:ext uri="{FF2B5EF4-FFF2-40B4-BE49-F238E27FC236}">
                    <a16:creationId xmlns:a16="http://schemas.microsoft.com/office/drawing/2014/main" id="{1ADD6AE8-CFEE-41D0-A0AB-260645E7F0BB}"/>
                  </a:ext>
                </a:extLst>
              </p:cNvPr>
              <p:cNvSpPr txBox="1"/>
              <p:nvPr/>
            </p:nvSpPr>
            <p:spPr>
              <a:xfrm>
                <a:off x="6033795" y="2346389"/>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32" name="ZoneTexte 31">
                <a:extLst>
                  <a:ext uri="{FF2B5EF4-FFF2-40B4-BE49-F238E27FC236}">
                    <a16:creationId xmlns:a16="http://schemas.microsoft.com/office/drawing/2014/main" id="{1ADD6AE8-CFEE-41D0-A0AB-260645E7F0BB}"/>
                  </a:ext>
                </a:extLst>
              </p:cNvPr>
              <p:cNvSpPr txBox="1">
                <a:spLocks noRot="1" noChangeAspect="1" noMove="1" noResize="1" noEditPoints="1" noAdjustHandles="1" noChangeArrowheads="1" noChangeShapeType="1" noTextEdit="1"/>
              </p:cNvSpPr>
              <p:nvPr/>
            </p:nvSpPr>
            <p:spPr>
              <a:xfrm>
                <a:off x="6033795" y="2346389"/>
                <a:ext cx="522514" cy="506421"/>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ZoneTexte 32">
                <a:extLst>
                  <a:ext uri="{FF2B5EF4-FFF2-40B4-BE49-F238E27FC236}">
                    <a16:creationId xmlns:a16="http://schemas.microsoft.com/office/drawing/2014/main" id="{6B31E88C-4473-4CE1-9E9F-C9F99DC32416}"/>
                  </a:ext>
                </a:extLst>
              </p:cNvPr>
              <p:cNvSpPr txBox="1"/>
              <p:nvPr/>
            </p:nvSpPr>
            <p:spPr>
              <a:xfrm>
                <a:off x="9314283" y="1569530"/>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33" name="ZoneTexte 32">
                <a:extLst>
                  <a:ext uri="{FF2B5EF4-FFF2-40B4-BE49-F238E27FC236}">
                    <a16:creationId xmlns:a16="http://schemas.microsoft.com/office/drawing/2014/main" id="{6B31E88C-4473-4CE1-9E9F-C9F99DC32416}"/>
                  </a:ext>
                </a:extLst>
              </p:cNvPr>
              <p:cNvSpPr txBox="1">
                <a:spLocks noRot="1" noChangeAspect="1" noMove="1" noResize="1" noEditPoints="1" noAdjustHandles="1" noChangeArrowheads="1" noChangeShapeType="1" noTextEdit="1"/>
              </p:cNvSpPr>
              <p:nvPr/>
            </p:nvSpPr>
            <p:spPr>
              <a:xfrm>
                <a:off x="9314283" y="1569530"/>
                <a:ext cx="522514" cy="506421"/>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ZoneTexte 33">
                <a:extLst>
                  <a:ext uri="{FF2B5EF4-FFF2-40B4-BE49-F238E27FC236}">
                    <a16:creationId xmlns:a16="http://schemas.microsoft.com/office/drawing/2014/main" id="{4BC1DDFA-5BE2-4BCA-B8D1-D703A3DE78A4}"/>
                  </a:ext>
                </a:extLst>
              </p:cNvPr>
              <p:cNvSpPr txBox="1"/>
              <p:nvPr/>
            </p:nvSpPr>
            <p:spPr>
              <a:xfrm>
                <a:off x="1897222" y="3947117"/>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34" name="ZoneTexte 33">
                <a:extLst>
                  <a:ext uri="{FF2B5EF4-FFF2-40B4-BE49-F238E27FC236}">
                    <a16:creationId xmlns:a16="http://schemas.microsoft.com/office/drawing/2014/main" id="{4BC1DDFA-5BE2-4BCA-B8D1-D703A3DE78A4}"/>
                  </a:ext>
                </a:extLst>
              </p:cNvPr>
              <p:cNvSpPr txBox="1">
                <a:spLocks noRot="1" noChangeAspect="1" noMove="1" noResize="1" noEditPoints="1" noAdjustHandles="1" noChangeArrowheads="1" noChangeShapeType="1" noTextEdit="1"/>
              </p:cNvSpPr>
              <p:nvPr/>
            </p:nvSpPr>
            <p:spPr>
              <a:xfrm>
                <a:off x="1897222" y="3947117"/>
                <a:ext cx="522514" cy="506421"/>
              </a:xfrm>
              <a:prstGeom prst="rect">
                <a:avLst/>
              </a:prstGeom>
              <a:blipFill>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ZoneTexte 34">
                <a:extLst>
                  <a:ext uri="{FF2B5EF4-FFF2-40B4-BE49-F238E27FC236}">
                    <a16:creationId xmlns:a16="http://schemas.microsoft.com/office/drawing/2014/main" id="{F213F4AD-1ED5-4CDC-97F9-0A1670DD58D6}"/>
                  </a:ext>
                </a:extLst>
              </p:cNvPr>
              <p:cNvSpPr txBox="1"/>
              <p:nvPr/>
            </p:nvSpPr>
            <p:spPr>
              <a:xfrm>
                <a:off x="4901683" y="3558073"/>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35" name="ZoneTexte 34">
                <a:extLst>
                  <a:ext uri="{FF2B5EF4-FFF2-40B4-BE49-F238E27FC236}">
                    <a16:creationId xmlns:a16="http://schemas.microsoft.com/office/drawing/2014/main" id="{F213F4AD-1ED5-4CDC-97F9-0A1670DD58D6}"/>
                  </a:ext>
                </a:extLst>
              </p:cNvPr>
              <p:cNvSpPr txBox="1">
                <a:spLocks noRot="1" noChangeAspect="1" noMove="1" noResize="1" noEditPoints="1" noAdjustHandles="1" noChangeArrowheads="1" noChangeShapeType="1" noTextEdit="1"/>
              </p:cNvSpPr>
              <p:nvPr/>
            </p:nvSpPr>
            <p:spPr>
              <a:xfrm>
                <a:off x="4901683" y="3558073"/>
                <a:ext cx="522514" cy="506421"/>
              </a:xfrm>
              <a:prstGeom prst="rect">
                <a:avLst/>
              </a:prstGeom>
              <a:blipFill>
                <a:blip r:embed="rId12"/>
                <a:stretch>
                  <a:fillRect/>
                </a:stretch>
              </a:blipFill>
            </p:spPr>
            <p:txBody>
              <a:bodyPr/>
              <a:lstStyle/>
              <a:p>
                <a:r>
                  <a:rPr lang="fr-FR">
                    <a:noFill/>
                  </a:rPr>
                  <a:t> </a:t>
                </a:r>
              </a:p>
            </p:txBody>
          </p:sp>
        </mc:Fallback>
      </mc:AlternateContent>
      <p:grpSp>
        <p:nvGrpSpPr>
          <p:cNvPr id="3" name="Groupe 2"/>
          <p:cNvGrpSpPr/>
          <p:nvPr/>
        </p:nvGrpSpPr>
        <p:grpSpPr>
          <a:xfrm>
            <a:off x="2644047" y="2852810"/>
            <a:ext cx="547800" cy="1054359"/>
            <a:chOff x="2644047" y="2852810"/>
            <a:chExt cx="547800" cy="1054359"/>
          </a:xfrm>
        </p:grpSpPr>
        <p:sp>
          <p:nvSpPr>
            <p:cNvPr id="14" name="Flèche : haut 13">
              <a:extLst>
                <a:ext uri="{FF2B5EF4-FFF2-40B4-BE49-F238E27FC236}">
                  <a16:creationId xmlns:a16="http://schemas.microsoft.com/office/drawing/2014/main" id="{94571FA4-9B49-44CB-A836-1527659789E3}"/>
                </a:ext>
              </a:extLst>
            </p:cNvPr>
            <p:cNvSpPr/>
            <p:nvPr/>
          </p:nvSpPr>
          <p:spPr>
            <a:xfrm>
              <a:off x="2644047" y="2852810"/>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6" name="ZoneTexte 35">
                  <a:extLst>
                    <a:ext uri="{FF2B5EF4-FFF2-40B4-BE49-F238E27FC236}">
                      <a16:creationId xmlns:a16="http://schemas.microsoft.com/office/drawing/2014/main" id="{B67EF884-ACB5-4C07-9EB6-764C63EFD1E0}"/>
                    </a:ext>
                  </a:extLst>
                </p:cNvPr>
                <p:cNvSpPr txBox="1"/>
                <p:nvPr/>
              </p:nvSpPr>
              <p:spPr>
                <a:xfrm>
                  <a:off x="2669333" y="3239182"/>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36" name="ZoneTexte 35">
                  <a:extLst>
                    <a:ext uri="{FF2B5EF4-FFF2-40B4-BE49-F238E27FC236}">
                      <a16:creationId xmlns="" xmlns:a16="http://schemas.microsoft.com/office/drawing/2014/main" xmlns:a14="http://schemas.microsoft.com/office/drawing/2010/main" id="{B67EF884-ACB5-4C07-9EB6-764C63EFD1E0}"/>
                    </a:ext>
                  </a:extLst>
                </p:cNvPr>
                <p:cNvSpPr txBox="1">
                  <a:spLocks noRot="1" noChangeAspect="1" noMove="1" noResize="1" noEditPoints="1" noAdjustHandles="1" noChangeArrowheads="1" noChangeShapeType="1" noTextEdit="1"/>
                </p:cNvSpPr>
                <p:nvPr/>
              </p:nvSpPr>
              <p:spPr>
                <a:xfrm>
                  <a:off x="2669333" y="3239182"/>
                  <a:ext cx="522514" cy="506421"/>
                </a:xfrm>
                <a:prstGeom prst="rect">
                  <a:avLst/>
                </a:prstGeom>
                <a:blipFill rotWithShape="0">
                  <a:blip r:embed="rId13"/>
                  <a:stretch>
                    <a:fillRect/>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37" name="ZoneTexte 36">
                <a:extLst>
                  <a:ext uri="{FF2B5EF4-FFF2-40B4-BE49-F238E27FC236}">
                    <a16:creationId xmlns:a16="http://schemas.microsoft.com/office/drawing/2014/main" id="{73BE847F-3FE0-4067-B9CF-27CEC03873B5}"/>
                  </a:ext>
                </a:extLst>
              </p:cNvPr>
              <p:cNvSpPr txBox="1"/>
              <p:nvPr/>
            </p:nvSpPr>
            <p:spPr>
              <a:xfrm>
                <a:off x="3461658" y="3325621"/>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37" name="ZoneTexte 36">
                <a:extLst>
                  <a:ext uri="{FF2B5EF4-FFF2-40B4-BE49-F238E27FC236}">
                    <a16:creationId xmlns:a16="http://schemas.microsoft.com/office/drawing/2014/main" id="{73BE847F-3FE0-4067-B9CF-27CEC03873B5}"/>
                  </a:ext>
                </a:extLst>
              </p:cNvPr>
              <p:cNvSpPr txBox="1">
                <a:spLocks noRot="1" noChangeAspect="1" noMove="1" noResize="1" noEditPoints="1" noAdjustHandles="1" noChangeArrowheads="1" noChangeShapeType="1" noTextEdit="1"/>
              </p:cNvSpPr>
              <p:nvPr/>
            </p:nvSpPr>
            <p:spPr>
              <a:xfrm>
                <a:off x="3461658" y="3325621"/>
                <a:ext cx="522514" cy="506421"/>
              </a:xfrm>
              <a:prstGeom prst="rect">
                <a:avLst/>
              </a:prstGeom>
              <a:blipFill>
                <a:blip r:embed="rId1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ZoneTexte 37">
                <a:extLst>
                  <a:ext uri="{FF2B5EF4-FFF2-40B4-BE49-F238E27FC236}">
                    <a16:creationId xmlns:a16="http://schemas.microsoft.com/office/drawing/2014/main" id="{D6DE64A8-60AB-4862-A27A-664764ADC59A}"/>
                  </a:ext>
                </a:extLst>
              </p:cNvPr>
              <p:cNvSpPr txBox="1"/>
              <p:nvPr/>
            </p:nvSpPr>
            <p:spPr>
              <a:xfrm>
                <a:off x="4086807" y="5170983"/>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38" name="ZoneTexte 37">
                <a:extLst>
                  <a:ext uri="{FF2B5EF4-FFF2-40B4-BE49-F238E27FC236}">
                    <a16:creationId xmlns:a16="http://schemas.microsoft.com/office/drawing/2014/main" id="{D6DE64A8-60AB-4862-A27A-664764ADC59A}"/>
                  </a:ext>
                </a:extLst>
              </p:cNvPr>
              <p:cNvSpPr txBox="1">
                <a:spLocks noRot="1" noChangeAspect="1" noMove="1" noResize="1" noEditPoints="1" noAdjustHandles="1" noChangeArrowheads="1" noChangeShapeType="1" noTextEdit="1"/>
              </p:cNvSpPr>
              <p:nvPr/>
            </p:nvSpPr>
            <p:spPr>
              <a:xfrm>
                <a:off x="4086807" y="5170983"/>
                <a:ext cx="522514" cy="506421"/>
              </a:xfrm>
              <a:prstGeom prst="rect">
                <a:avLst/>
              </a:prstGeom>
              <a:blipFill>
                <a:blip r:embed="rId1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 name="ZoneTexte 38">
                <a:extLst>
                  <a:ext uri="{FF2B5EF4-FFF2-40B4-BE49-F238E27FC236}">
                    <a16:creationId xmlns:a16="http://schemas.microsoft.com/office/drawing/2014/main" id="{CA982B1B-6881-45FF-90C4-F26B2CA4A75B}"/>
                  </a:ext>
                </a:extLst>
              </p:cNvPr>
              <p:cNvSpPr txBox="1"/>
              <p:nvPr/>
            </p:nvSpPr>
            <p:spPr>
              <a:xfrm>
                <a:off x="6089779" y="5553811"/>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39" name="ZoneTexte 38">
                <a:extLst>
                  <a:ext uri="{FF2B5EF4-FFF2-40B4-BE49-F238E27FC236}">
                    <a16:creationId xmlns:a16="http://schemas.microsoft.com/office/drawing/2014/main" id="{CA982B1B-6881-45FF-90C4-F26B2CA4A75B}"/>
                  </a:ext>
                </a:extLst>
              </p:cNvPr>
              <p:cNvSpPr txBox="1">
                <a:spLocks noRot="1" noChangeAspect="1" noMove="1" noResize="1" noEditPoints="1" noAdjustHandles="1" noChangeArrowheads="1" noChangeShapeType="1" noTextEdit="1"/>
              </p:cNvSpPr>
              <p:nvPr/>
            </p:nvSpPr>
            <p:spPr>
              <a:xfrm>
                <a:off x="6089779" y="5553811"/>
                <a:ext cx="522514" cy="506421"/>
              </a:xfrm>
              <a:prstGeom prst="rect">
                <a:avLst/>
              </a:prstGeom>
              <a:blipFill>
                <a:blip r:embed="rId1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0" name="ZoneTexte 39">
                <a:extLst>
                  <a:ext uri="{FF2B5EF4-FFF2-40B4-BE49-F238E27FC236}">
                    <a16:creationId xmlns:a16="http://schemas.microsoft.com/office/drawing/2014/main" id="{1DE1F6C0-BFA3-4BA2-B41F-32D51F310A9F}"/>
                  </a:ext>
                </a:extLst>
              </p:cNvPr>
              <p:cNvSpPr txBox="1"/>
              <p:nvPr/>
            </p:nvSpPr>
            <p:spPr>
              <a:xfrm>
                <a:off x="2090057" y="1979295"/>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40" name="ZoneTexte 39">
                <a:extLst>
                  <a:ext uri="{FF2B5EF4-FFF2-40B4-BE49-F238E27FC236}">
                    <a16:creationId xmlns:a16="http://schemas.microsoft.com/office/drawing/2014/main" id="{1DE1F6C0-BFA3-4BA2-B41F-32D51F310A9F}"/>
                  </a:ext>
                </a:extLst>
              </p:cNvPr>
              <p:cNvSpPr txBox="1">
                <a:spLocks noRot="1" noChangeAspect="1" noMove="1" noResize="1" noEditPoints="1" noAdjustHandles="1" noChangeArrowheads="1" noChangeShapeType="1" noTextEdit="1"/>
              </p:cNvSpPr>
              <p:nvPr/>
            </p:nvSpPr>
            <p:spPr>
              <a:xfrm>
                <a:off x="2090057" y="1979295"/>
                <a:ext cx="522514" cy="506421"/>
              </a:xfrm>
              <a:prstGeom prst="rect">
                <a:avLst/>
              </a:prstGeom>
              <a:blipFill>
                <a:blip r:embed="rId1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ZoneTexte 40">
                <a:extLst>
                  <a:ext uri="{FF2B5EF4-FFF2-40B4-BE49-F238E27FC236}">
                    <a16:creationId xmlns:a16="http://schemas.microsoft.com/office/drawing/2014/main" id="{CAF15DB7-78FA-4277-AAF8-402B2F101DE0}"/>
                  </a:ext>
                </a:extLst>
              </p:cNvPr>
              <p:cNvSpPr txBox="1"/>
              <p:nvPr/>
            </p:nvSpPr>
            <p:spPr>
              <a:xfrm>
                <a:off x="1333887" y="1917020"/>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41" name="ZoneTexte 40">
                <a:extLst>
                  <a:ext uri="{FF2B5EF4-FFF2-40B4-BE49-F238E27FC236}">
                    <a16:creationId xmlns:a16="http://schemas.microsoft.com/office/drawing/2014/main" id="{CAF15DB7-78FA-4277-AAF8-402B2F101DE0}"/>
                  </a:ext>
                </a:extLst>
              </p:cNvPr>
              <p:cNvSpPr txBox="1">
                <a:spLocks noRot="1" noChangeAspect="1" noMove="1" noResize="1" noEditPoints="1" noAdjustHandles="1" noChangeArrowheads="1" noChangeShapeType="1" noTextEdit="1"/>
              </p:cNvSpPr>
              <p:nvPr/>
            </p:nvSpPr>
            <p:spPr>
              <a:xfrm>
                <a:off x="1333887" y="1917020"/>
                <a:ext cx="522514" cy="506421"/>
              </a:xfrm>
              <a:prstGeom prst="rect">
                <a:avLst/>
              </a:prstGeom>
              <a:blipFill>
                <a:blip r:embed="rId1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2" name="ZoneTexte 41">
                <a:extLst>
                  <a:ext uri="{FF2B5EF4-FFF2-40B4-BE49-F238E27FC236}">
                    <a16:creationId xmlns:a16="http://schemas.microsoft.com/office/drawing/2014/main" id="{0B6724BB-3759-43F2-8214-21DDED6B12A8}"/>
                  </a:ext>
                </a:extLst>
              </p:cNvPr>
              <p:cNvSpPr txBox="1"/>
              <p:nvPr/>
            </p:nvSpPr>
            <p:spPr>
              <a:xfrm>
                <a:off x="1624304" y="5631765"/>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42" name="ZoneTexte 41">
                <a:extLst>
                  <a:ext uri="{FF2B5EF4-FFF2-40B4-BE49-F238E27FC236}">
                    <a16:creationId xmlns:a16="http://schemas.microsoft.com/office/drawing/2014/main" id="{0B6724BB-3759-43F2-8214-21DDED6B12A8}"/>
                  </a:ext>
                </a:extLst>
              </p:cNvPr>
              <p:cNvSpPr txBox="1">
                <a:spLocks noRot="1" noChangeAspect="1" noMove="1" noResize="1" noEditPoints="1" noAdjustHandles="1" noChangeArrowheads="1" noChangeShapeType="1" noTextEdit="1"/>
              </p:cNvSpPr>
              <p:nvPr/>
            </p:nvSpPr>
            <p:spPr>
              <a:xfrm>
                <a:off x="1624304" y="5631765"/>
                <a:ext cx="522514" cy="506421"/>
              </a:xfrm>
              <a:prstGeom prst="rect">
                <a:avLst/>
              </a:prstGeom>
              <a:blipFill>
                <a:blip r:embed="rId1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ZoneTexte 42">
                <a:extLst>
                  <a:ext uri="{FF2B5EF4-FFF2-40B4-BE49-F238E27FC236}">
                    <a16:creationId xmlns:a16="http://schemas.microsoft.com/office/drawing/2014/main" id="{749EFE65-4A79-4E8E-BDAD-332FDF0B2915}"/>
                  </a:ext>
                </a:extLst>
              </p:cNvPr>
              <p:cNvSpPr txBox="1"/>
              <p:nvPr/>
            </p:nvSpPr>
            <p:spPr>
              <a:xfrm>
                <a:off x="3231501" y="4471639"/>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43" name="ZoneTexte 42">
                <a:extLst>
                  <a:ext uri="{FF2B5EF4-FFF2-40B4-BE49-F238E27FC236}">
                    <a16:creationId xmlns:a16="http://schemas.microsoft.com/office/drawing/2014/main" id="{749EFE65-4A79-4E8E-BDAD-332FDF0B2915}"/>
                  </a:ext>
                </a:extLst>
              </p:cNvPr>
              <p:cNvSpPr txBox="1">
                <a:spLocks noRot="1" noChangeAspect="1" noMove="1" noResize="1" noEditPoints="1" noAdjustHandles="1" noChangeArrowheads="1" noChangeShapeType="1" noTextEdit="1"/>
              </p:cNvSpPr>
              <p:nvPr/>
            </p:nvSpPr>
            <p:spPr>
              <a:xfrm>
                <a:off x="3231501" y="4471639"/>
                <a:ext cx="522514" cy="506421"/>
              </a:xfrm>
              <a:prstGeom prst="rect">
                <a:avLst/>
              </a:prstGeom>
              <a:blipFill>
                <a:blip r:embed="rId2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ZoneTexte 43">
                <a:extLst>
                  <a:ext uri="{FF2B5EF4-FFF2-40B4-BE49-F238E27FC236}">
                    <a16:creationId xmlns:a16="http://schemas.microsoft.com/office/drawing/2014/main" id="{6F15E295-0EE3-4594-A6B0-F840824744BE}"/>
                  </a:ext>
                </a:extLst>
              </p:cNvPr>
              <p:cNvSpPr txBox="1"/>
              <p:nvPr/>
            </p:nvSpPr>
            <p:spPr>
              <a:xfrm>
                <a:off x="6372809" y="3284980"/>
                <a:ext cx="522514"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7A209"/>
                              </a:solidFill>
                              <a:latin typeface="Cambria Math" panose="02040503050406030204" pitchFamily="18" charset="0"/>
                            </a:rPr>
                          </m:ctrlPr>
                        </m:accPr>
                        <m:e>
                          <m:r>
                            <a:rPr lang="fr-FR" sz="2400" b="1" i="1" smtClean="0">
                              <a:solidFill>
                                <a:srgbClr val="F7A209"/>
                              </a:solidFill>
                              <a:latin typeface="Cambria Math" panose="02040503050406030204" pitchFamily="18" charset="0"/>
                            </a:rPr>
                            <m:t>𝑹</m:t>
                          </m:r>
                        </m:e>
                      </m:acc>
                    </m:oMath>
                  </m:oMathPara>
                </a14:m>
                <a:endParaRPr lang="fr-FR" sz="2400" b="1" dirty="0">
                  <a:solidFill>
                    <a:srgbClr val="F7A209"/>
                  </a:solidFill>
                </a:endParaRPr>
              </a:p>
            </p:txBody>
          </p:sp>
        </mc:Choice>
        <mc:Fallback xmlns="">
          <p:sp>
            <p:nvSpPr>
              <p:cNvPr id="44" name="ZoneTexte 43">
                <a:extLst>
                  <a:ext uri="{FF2B5EF4-FFF2-40B4-BE49-F238E27FC236}">
                    <a16:creationId xmlns:a16="http://schemas.microsoft.com/office/drawing/2014/main" id="{6F15E295-0EE3-4594-A6B0-F840824744BE}"/>
                  </a:ext>
                </a:extLst>
              </p:cNvPr>
              <p:cNvSpPr txBox="1">
                <a:spLocks noRot="1" noChangeAspect="1" noMove="1" noResize="1" noEditPoints="1" noAdjustHandles="1" noChangeArrowheads="1" noChangeShapeType="1" noTextEdit="1"/>
              </p:cNvSpPr>
              <p:nvPr/>
            </p:nvSpPr>
            <p:spPr>
              <a:xfrm>
                <a:off x="6372809" y="3284980"/>
                <a:ext cx="522514" cy="506421"/>
              </a:xfrm>
              <a:prstGeom prst="rect">
                <a:avLst/>
              </a:prstGeom>
              <a:blipFill>
                <a:blip r:embed="rId21"/>
                <a:stretch>
                  <a:fillRect/>
                </a:stretch>
              </a:blipFill>
            </p:spPr>
            <p:txBody>
              <a:bodyPr/>
              <a:lstStyle/>
              <a:p>
                <a:r>
                  <a:rPr lang="fr-FR">
                    <a:noFill/>
                  </a:rPr>
                  <a:t> </a:t>
                </a:r>
              </a:p>
            </p:txBody>
          </p:sp>
        </mc:Fallback>
      </mc:AlternateContent>
      <p:sp>
        <p:nvSpPr>
          <p:cNvPr id="46" name="Espace réservé du numéro de diapositive 45">
            <a:extLst>
              <a:ext uri="{FF2B5EF4-FFF2-40B4-BE49-F238E27FC236}">
                <a16:creationId xmlns:a16="http://schemas.microsoft.com/office/drawing/2014/main" id="{8ADD08B2-3C04-4370-8153-3CD70CC7680C}"/>
              </a:ext>
            </a:extLst>
          </p:cNvPr>
          <p:cNvSpPr>
            <a:spLocks noGrp="1"/>
          </p:cNvSpPr>
          <p:nvPr>
            <p:ph type="sldNum" sz="quarter" idx="12"/>
          </p:nvPr>
        </p:nvSpPr>
        <p:spPr/>
        <p:txBody>
          <a:bodyPr/>
          <a:lstStyle/>
          <a:p>
            <a:fld id="{DF67547A-2FB4-485E-9105-69E331CB21F3}" type="slidenum">
              <a:rPr lang="fr-FR" smtClean="0"/>
              <a:t>7</a:t>
            </a:fld>
            <a:endParaRPr lang="fr-FR"/>
          </a:p>
        </p:txBody>
      </p:sp>
    </p:spTree>
    <p:extLst>
      <p:ext uri="{BB962C8B-B14F-4D97-AF65-F5344CB8AC3E}">
        <p14:creationId xmlns:p14="http://schemas.microsoft.com/office/powerpoint/2010/main" val="57902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fill="hold"/>
                                        <p:tgtEl>
                                          <p:spTgt spid="6"/>
                                        </p:tgtEl>
                                        <p:attrNameLst>
                                          <p:attrName>ppt_x</p:attrName>
                                        </p:attrNameLst>
                                      </p:cBhvr>
                                      <p:tavLst>
                                        <p:tav tm="0">
                                          <p:val>
                                            <p:strVal val="#ppt_x"/>
                                          </p:val>
                                        </p:tav>
                                        <p:tav tm="100000">
                                          <p:val>
                                            <p:strVal val="#ppt_x"/>
                                          </p:val>
                                        </p:tav>
                                      </p:tavLst>
                                    </p:anim>
                                    <p:anim calcmode="lin" valueType="num">
                                      <p:cBhvr additive="base">
                                        <p:cTn id="90" dur="500" fill="hold"/>
                                        <p:tgtEl>
                                          <p:spTgt spid="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500" fill="hold"/>
                                        <p:tgtEl>
                                          <p:spTgt spid="9"/>
                                        </p:tgtEl>
                                        <p:attrNameLst>
                                          <p:attrName>ppt_x</p:attrName>
                                        </p:attrNameLst>
                                      </p:cBhvr>
                                      <p:tavLst>
                                        <p:tav tm="0">
                                          <p:val>
                                            <p:strVal val="#ppt_x"/>
                                          </p:val>
                                        </p:tav>
                                        <p:tav tm="100000">
                                          <p:val>
                                            <p:strVal val="#ppt_x"/>
                                          </p:val>
                                        </p:tav>
                                      </p:tavLst>
                                    </p:anim>
                                    <p:anim calcmode="lin" valueType="num">
                                      <p:cBhvr additive="base">
                                        <p:cTn id="94" dur="500" fill="hold"/>
                                        <p:tgtEl>
                                          <p:spTgt spid="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additive="base">
                                        <p:cTn id="97" dur="500" fill="hold"/>
                                        <p:tgtEl>
                                          <p:spTgt spid="10"/>
                                        </p:tgtEl>
                                        <p:attrNameLst>
                                          <p:attrName>ppt_x</p:attrName>
                                        </p:attrNameLst>
                                      </p:cBhvr>
                                      <p:tavLst>
                                        <p:tav tm="0">
                                          <p:val>
                                            <p:strVal val="#ppt_x"/>
                                          </p:val>
                                        </p:tav>
                                        <p:tav tm="100000">
                                          <p:val>
                                            <p:strVal val="#ppt_x"/>
                                          </p:val>
                                        </p:tav>
                                      </p:tavLst>
                                    </p:anim>
                                    <p:anim calcmode="lin" valueType="num">
                                      <p:cBhvr additive="base">
                                        <p:cTn id="98" dur="500" fill="hold"/>
                                        <p:tgtEl>
                                          <p:spTgt spid="10"/>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2"/>
                                        </p:tgtEl>
                                        <p:attrNameLst>
                                          <p:attrName>style.visibility</p:attrName>
                                        </p:attrNameLst>
                                      </p:cBhvr>
                                      <p:to>
                                        <p:strVal val="visible"/>
                                      </p:to>
                                    </p:set>
                                    <p:anim calcmode="lin" valueType="num">
                                      <p:cBhvr additive="base">
                                        <p:cTn id="101" dur="500" fill="hold"/>
                                        <p:tgtEl>
                                          <p:spTgt spid="12"/>
                                        </p:tgtEl>
                                        <p:attrNameLst>
                                          <p:attrName>ppt_x</p:attrName>
                                        </p:attrNameLst>
                                      </p:cBhvr>
                                      <p:tavLst>
                                        <p:tav tm="0">
                                          <p:val>
                                            <p:strVal val="#ppt_x"/>
                                          </p:val>
                                        </p:tav>
                                        <p:tav tm="100000">
                                          <p:val>
                                            <p:strVal val="#ppt_x"/>
                                          </p:val>
                                        </p:tav>
                                      </p:tavLst>
                                    </p:anim>
                                    <p:anim calcmode="lin" valueType="num">
                                      <p:cBhvr additive="base">
                                        <p:cTn id="102" dur="500" fill="hold"/>
                                        <p:tgtEl>
                                          <p:spTgt spid="1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additive="base">
                                        <p:cTn id="105" dur="500" fill="hold"/>
                                        <p:tgtEl>
                                          <p:spTgt spid="20"/>
                                        </p:tgtEl>
                                        <p:attrNameLst>
                                          <p:attrName>ppt_x</p:attrName>
                                        </p:attrNameLst>
                                      </p:cBhvr>
                                      <p:tavLst>
                                        <p:tav tm="0">
                                          <p:val>
                                            <p:strVal val="#ppt_x"/>
                                          </p:val>
                                        </p:tav>
                                        <p:tav tm="100000">
                                          <p:val>
                                            <p:strVal val="#ppt_x"/>
                                          </p:val>
                                        </p:tav>
                                      </p:tavLst>
                                    </p:anim>
                                    <p:anim calcmode="lin" valueType="num">
                                      <p:cBhvr additive="base">
                                        <p:cTn id="106" dur="500" fill="hold"/>
                                        <p:tgtEl>
                                          <p:spTgt spid="20"/>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additive="base">
                                        <p:cTn id="113" dur="500" fill="hold"/>
                                        <p:tgtEl>
                                          <p:spTgt spid="25"/>
                                        </p:tgtEl>
                                        <p:attrNameLst>
                                          <p:attrName>ppt_x</p:attrName>
                                        </p:attrNameLst>
                                      </p:cBhvr>
                                      <p:tavLst>
                                        <p:tav tm="0">
                                          <p:val>
                                            <p:strVal val="#ppt_x"/>
                                          </p:val>
                                        </p:tav>
                                        <p:tav tm="100000">
                                          <p:val>
                                            <p:strVal val="#ppt_x"/>
                                          </p:val>
                                        </p:tav>
                                      </p:tavLst>
                                    </p:anim>
                                    <p:anim calcmode="lin" valueType="num">
                                      <p:cBhvr additive="base">
                                        <p:cTn id="114" dur="500" fill="hold"/>
                                        <p:tgtEl>
                                          <p:spTgt spid="25"/>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28"/>
                                        </p:tgtEl>
                                        <p:attrNameLst>
                                          <p:attrName>style.visibility</p:attrName>
                                        </p:attrNameLst>
                                      </p:cBhvr>
                                      <p:to>
                                        <p:strVal val="visible"/>
                                      </p:to>
                                    </p:set>
                                    <p:anim calcmode="lin" valueType="num">
                                      <p:cBhvr additive="base">
                                        <p:cTn id="117" dur="500" fill="hold"/>
                                        <p:tgtEl>
                                          <p:spTgt spid="28"/>
                                        </p:tgtEl>
                                        <p:attrNameLst>
                                          <p:attrName>ppt_x</p:attrName>
                                        </p:attrNameLst>
                                      </p:cBhvr>
                                      <p:tavLst>
                                        <p:tav tm="0">
                                          <p:val>
                                            <p:strVal val="#ppt_x"/>
                                          </p:val>
                                        </p:tav>
                                        <p:tav tm="100000">
                                          <p:val>
                                            <p:strVal val="#ppt_x"/>
                                          </p:val>
                                        </p:tav>
                                      </p:tavLst>
                                    </p:anim>
                                    <p:anim calcmode="lin" valueType="num">
                                      <p:cBhvr additive="base">
                                        <p:cTn id="118" dur="500" fill="hold"/>
                                        <p:tgtEl>
                                          <p:spTgt spid="28"/>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35"/>
                                        </p:tgtEl>
                                        <p:attrNameLst>
                                          <p:attrName>style.visibility</p:attrName>
                                        </p:attrNameLst>
                                      </p:cBhvr>
                                      <p:to>
                                        <p:strVal val="visible"/>
                                      </p:to>
                                    </p:set>
                                    <p:anim calcmode="lin" valueType="num">
                                      <p:cBhvr additive="base">
                                        <p:cTn id="121" dur="500" fill="hold"/>
                                        <p:tgtEl>
                                          <p:spTgt spid="35"/>
                                        </p:tgtEl>
                                        <p:attrNameLst>
                                          <p:attrName>ppt_x</p:attrName>
                                        </p:attrNameLst>
                                      </p:cBhvr>
                                      <p:tavLst>
                                        <p:tav tm="0">
                                          <p:val>
                                            <p:strVal val="#ppt_x"/>
                                          </p:val>
                                        </p:tav>
                                        <p:tav tm="100000">
                                          <p:val>
                                            <p:strVal val="#ppt_x"/>
                                          </p:val>
                                        </p:tav>
                                      </p:tavLst>
                                    </p:anim>
                                    <p:anim calcmode="lin" valueType="num">
                                      <p:cBhvr additive="base">
                                        <p:cTn id="122" dur="500" fill="hold"/>
                                        <p:tgtEl>
                                          <p:spTgt spid="35"/>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7"/>
                                        </p:tgtEl>
                                        <p:attrNameLst>
                                          <p:attrName>style.visibility</p:attrName>
                                        </p:attrNameLst>
                                      </p:cBhvr>
                                      <p:to>
                                        <p:strVal val="visible"/>
                                      </p:to>
                                    </p:set>
                                    <p:anim calcmode="lin" valueType="num">
                                      <p:cBhvr additive="base">
                                        <p:cTn id="125" dur="500" fill="hold"/>
                                        <p:tgtEl>
                                          <p:spTgt spid="37"/>
                                        </p:tgtEl>
                                        <p:attrNameLst>
                                          <p:attrName>ppt_x</p:attrName>
                                        </p:attrNameLst>
                                      </p:cBhvr>
                                      <p:tavLst>
                                        <p:tav tm="0">
                                          <p:val>
                                            <p:strVal val="#ppt_x"/>
                                          </p:val>
                                        </p:tav>
                                        <p:tav tm="100000">
                                          <p:val>
                                            <p:strVal val="#ppt_x"/>
                                          </p:val>
                                        </p:tav>
                                      </p:tavLst>
                                    </p:anim>
                                    <p:anim calcmode="lin" valueType="num">
                                      <p:cBhvr additive="base">
                                        <p:cTn id="126" dur="500" fill="hold"/>
                                        <p:tgtEl>
                                          <p:spTgt spid="37"/>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8"/>
                                        </p:tgtEl>
                                        <p:attrNameLst>
                                          <p:attrName>style.visibility</p:attrName>
                                        </p:attrNameLst>
                                      </p:cBhvr>
                                      <p:to>
                                        <p:strVal val="visible"/>
                                      </p:to>
                                    </p:set>
                                    <p:anim calcmode="lin" valueType="num">
                                      <p:cBhvr additive="base">
                                        <p:cTn id="129" dur="500" fill="hold"/>
                                        <p:tgtEl>
                                          <p:spTgt spid="38"/>
                                        </p:tgtEl>
                                        <p:attrNameLst>
                                          <p:attrName>ppt_x</p:attrName>
                                        </p:attrNameLst>
                                      </p:cBhvr>
                                      <p:tavLst>
                                        <p:tav tm="0">
                                          <p:val>
                                            <p:strVal val="#ppt_x"/>
                                          </p:val>
                                        </p:tav>
                                        <p:tav tm="100000">
                                          <p:val>
                                            <p:strVal val="#ppt_x"/>
                                          </p:val>
                                        </p:tav>
                                      </p:tavLst>
                                    </p:anim>
                                    <p:anim calcmode="lin" valueType="num">
                                      <p:cBhvr additive="base">
                                        <p:cTn id="130" dur="500" fill="hold"/>
                                        <p:tgtEl>
                                          <p:spTgt spid="38"/>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 calcmode="lin" valueType="num">
                                      <p:cBhvr additive="base">
                                        <p:cTn id="133" dur="500" fill="hold"/>
                                        <p:tgtEl>
                                          <p:spTgt spid="43"/>
                                        </p:tgtEl>
                                        <p:attrNameLst>
                                          <p:attrName>ppt_x</p:attrName>
                                        </p:attrNameLst>
                                      </p:cBhvr>
                                      <p:tavLst>
                                        <p:tav tm="0">
                                          <p:val>
                                            <p:strVal val="#ppt_x"/>
                                          </p:val>
                                        </p:tav>
                                        <p:tav tm="100000">
                                          <p:val>
                                            <p:strVal val="#ppt_x"/>
                                          </p:val>
                                        </p:tav>
                                      </p:tavLst>
                                    </p:anim>
                                    <p:anim calcmode="lin" valueType="num">
                                      <p:cBhvr additive="base">
                                        <p:cTn id="13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fade">
                                      <p:cBhvr>
                                        <p:cTn id="1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P spid="37" grpId="0"/>
      <p:bldP spid="38" grpId="0"/>
      <p:bldP spid="39" grpId="0"/>
      <p:bldP spid="40"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832610-B477-4DF2-BA13-441182A43323}"/>
              </a:ext>
            </a:extLst>
          </p:cNvPr>
          <p:cNvSpPr>
            <a:spLocks noGrp="1"/>
          </p:cNvSpPr>
          <p:nvPr>
            <p:ph type="title"/>
          </p:nvPr>
        </p:nvSpPr>
        <p:spPr>
          <a:xfrm>
            <a:off x="0" y="97029"/>
            <a:ext cx="6262396" cy="642580"/>
          </a:xfrm>
        </p:spPr>
        <p:txBody>
          <a:bodyPr>
            <a:normAutofit fontScale="90000"/>
          </a:bodyPr>
          <a:lstStyle/>
          <a:p>
            <a:r>
              <a:rPr lang="fr-FR" dirty="0"/>
              <a:t>Illustration d’un torseur</a:t>
            </a:r>
          </a:p>
        </p:txBody>
      </p:sp>
      <p:sp>
        <p:nvSpPr>
          <p:cNvPr id="4" name="Titre 1">
            <a:extLst>
              <a:ext uri="{FF2B5EF4-FFF2-40B4-BE49-F238E27FC236}">
                <a16:creationId xmlns:a16="http://schemas.microsoft.com/office/drawing/2014/main" id="{5EF3EC52-2F00-4F2C-B1D5-9B4F4B8037A1}"/>
              </a:ext>
            </a:extLst>
          </p:cNvPr>
          <p:cNvSpPr txBox="1">
            <a:spLocks/>
          </p:cNvSpPr>
          <p:nvPr/>
        </p:nvSpPr>
        <p:spPr>
          <a:xfrm>
            <a:off x="595603" y="918976"/>
            <a:ext cx="10853057" cy="64258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Plaçons maintenant les moments.</a:t>
            </a:r>
          </a:p>
        </p:txBody>
      </p:sp>
      <p:sp>
        <p:nvSpPr>
          <p:cNvPr id="45" name="Titre 1">
            <a:extLst>
              <a:ext uri="{FF2B5EF4-FFF2-40B4-BE49-F238E27FC236}">
                <a16:creationId xmlns:a16="http://schemas.microsoft.com/office/drawing/2014/main" id="{0029AFB8-6B43-4523-A8CF-468455496905}"/>
              </a:ext>
            </a:extLst>
          </p:cNvPr>
          <p:cNvSpPr txBox="1">
            <a:spLocks/>
          </p:cNvSpPr>
          <p:nvPr/>
        </p:nvSpPr>
        <p:spPr>
          <a:xfrm>
            <a:off x="567083" y="1672744"/>
            <a:ext cx="10853057" cy="64258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Cela est un peu plus délicat.</a:t>
            </a:r>
          </a:p>
        </p:txBody>
      </p:sp>
      <mc:AlternateContent xmlns:mc="http://schemas.openxmlformats.org/markup-compatibility/2006" xmlns:a14="http://schemas.microsoft.com/office/drawing/2010/main">
        <mc:Choice Requires="a14">
          <p:sp>
            <p:nvSpPr>
              <p:cNvPr id="30" name="Titre 1">
                <a:extLst>
                  <a:ext uri="{FF2B5EF4-FFF2-40B4-BE49-F238E27FC236}">
                    <a16:creationId xmlns:a16="http://schemas.microsoft.com/office/drawing/2014/main" id="{0029AFB8-6B43-4523-A8CF-468455496905}"/>
                  </a:ext>
                </a:extLst>
              </p:cNvPr>
              <p:cNvSpPr txBox="1">
                <a:spLocks/>
              </p:cNvSpPr>
              <p:nvPr/>
            </p:nvSpPr>
            <p:spPr>
              <a:xfrm>
                <a:off x="567082" y="2222742"/>
                <a:ext cx="10853057" cy="29998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Il est nécessaire de se fixer:</a:t>
                </a:r>
              </a:p>
              <a:p>
                <a:pPr marL="571500" indent="-571500">
                  <a:buFontTx/>
                  <a:buChar char="-"/>
                </a:pPr>
                <a:r>
                  <a:rPr lang="fr-FR" b="1" dirty="0">
                    <a:solidFill>
                      <a:srgbClr val="FFC000"/>
                    </a:solidFill>
                    <a:effectLst>
                      <a:outerShdw blurRad="38100" dist="38100" dir="2700000" algn="tl">
                        <a:srgbClr val="000000">
                          <a:alpha val="43137"/>
                        </a:srgbClr>
                      </a:outerShdw>
                    </a:effectLst>
                  </a:rPr>
                  <a:t>La résultante </a:t>
                </a:r>
                <a14:m>
                  <m:oMath xmlns:m="http://schemas.openxmlformats.org/officeDocument/2006/math">
                    <m:acc>
                      <m:accPr>
                        <m:chr m:val="⃗"/>
                        <m:ctrlPr>
                          <a:rPr lang="fr-FR" b="1" i="1" smtClean="0">
                            <a:solidFill>
                              <a:srgbClr val="FFC000"/>
                            </a:solidFill>
                            <a:effectLst>
                              <a:outerShdw blurRad="38100" dist="38100" dir="2700000" algn="tl">
                                <a:srgbClr val="000000">
                                  <a:alpha val="43137"/>
                                </a:srgbClr>
                              </a:outerShdw>
                            </a:effectLst>
                            <a:latin typeface="Cambria Math" panose="02040503050406030204" pitchFamily="18" charset="0"/>
                          </a:rPr>
                        </m:ctrlPr>
                      </m:accPr>
                      <m:e>
                        <m:r>
                          <a:rPr lang="fr-FR" b="1" i="1" smtClean="0">
                            <a:solidFill>
                              <a:srgbClr val="FFC000"/>
                            </a:solidFill>
                            <a:effectLst>
                              <a:outerShdw blurRad="38100" dist="38100" dir="2700000" algn="tl">
                                <a:srgbClr val="000000">
                                  <a:alpha val="43137"/>
                                </a:srgbClr>
                              </a:outerShdw>
                            </a:effectLst>
                            <a:latin typeface="Cambria Math" panose="02040503050406030204" pitchFamily="18" charset="0"/>
                          </a:rPr>
                          <m:t>𝑹</m:t>
                        </m:r>
                      </m:e>
                    </m:acc>
                  </m:oMath>
                </a14:m>
                <a:r>
                  <a:rPr lang="fr-FR" b="1" dirty="0"/>
                  <a:t>  </a:t>
                </a:r>
              </a:p>
              <a:p>
                <a:pPr marL="571500" indent="-571500">
                  <a:buFontTx/>
                  <a:buChar char="-"/>
                </a:pPr>
                <a:r>
                  <a:rPr lang="fr-FR" b="1" dirty="0">
                    <a:solidFill>
                      <a:schemeClr val="accent1">
                        <a:lumMod val="75000"/>
                      </a:schemeClr>
                    </a:solidFill>
                  </a:rPr>
                  <a:t>Un point A</a:t>
                </a:r>
                <a:r>
                  <a:rPr lang="fr-FR" sz="2900" b="1" dirty="0">
                    <a:solidFill>
                      <a:schemeClr val="accent1">
                        <a:lumMod val="75000"/>
                      </a:schemeClr>
                    </a:solidFill>
                  </a:rPr>
                  <a:t>1</a:t>
                </a:r>
                <a:r>
                  <a:rPr lang="fr-FR" b="1" dirty="0">
                    <a:solidFill>
                      <a:schemeClr val="accent1">
                        <a:lumMod val="75000"/>
                      </a:schemeClr>
                    </a:solidFill>
                  </a:rPr>
                  <a:t> et le vecteur moment </a:t>
                </a:r>
                <a14:m>
                  <m:oMath xmlns:m="http://schemas.openxmlformats.org/officeDocument/2006/math">
                    <m:acc>
                      <m:accPr>
                        <m:chr m:val="⃗"/>
                        <m:ctrlPr>
                          <a:rPr lang="fr-FR" b="1" i="1" smtClean="0">
                            <a:solidFill>
                              <a:schemeClr val="accent1">
                                <a:lumMod val="75000"/>
                              </a:schemeClr>
                            </a:solidFill>
                            <a:latin typeface="Cambria Math" panose="02040503050406030204" pitchFamily="18" charset="0"/>
                          </a:rPr>
                        </m:ctrlPr>
                      </m:accPr>
                      <m:e>
                        <m:r>
                          <a:rPr lang="fr-FR" b="1" i="1" smtClean="0">
                            <a:solidFill>
                              <a:schemeClr val="accent1">
                                <a:lumMod val="75000"/>
                              </a:schemeClr>
                            </a:solidFill>
                            <a:latin typeface="Cambria Math" panose="02040503050406030204" pitchFamily="18" charset="0"/>
                          </a:rPr>
                          <m:t>𝑴</m:t>
                        </m:r>
                        <m:r>
                          <a:rPr lang="fr-FR" b="1" i="1" smtClean="0">
                            <a:solidFill>
                              <a:schemeClr val="accent1">
                                <a:lumMod val="75000"/>
                              </a:schemeClr>
                            </a:solidFill>
                            <a:latin typeface="Cambria Math" panose="02040503050406030204" pitchFamily="18" charset="0"/>
                          </a:rPr>
                          <m:t>(</m:t>
                        </m:r>
                        <m:sSub>
                          <m:sSubPr>
                            <m:ctrlPr>
                              <a:rPr lang="fr-FR" b="1" i="1" smtClean="0">
                                <a:solidFill>
                                  <a:schemeClr val="accent1">
                                    <a:lumMod val="75000"/>
                                  </a:schemeClr>
                                </a:solidFill>
                                <a:latin typeface="Cambria Math" panose="02040503050406030204" pitchFamily="18" charset="0"/>
                              </a:rPr>
                            </m:ctrlPr>
                          </m:sSubPr>
                          <m:e>
                            <m:r>
                              <a:rPr lang="fr-FR" b="1" i="1" smtClean="0">
                                <a:solidFill>
                                  <a:schemeClr val="accent1">
                                    <a:lumMod val="75000"/>
                                  </a:schemeClr>
                                </a:solidFill>
                                <a:latin typeface="Cambria Math" panose="02040503050406030204" pitchFamily="18" charset="0"/>
                              </a:rPr>
                              <m:t>𝑨</m:t>
                            </m:r>
                          </m:e>
                          <m:sub>
                            <m:r>
                              <a:rPr lang="fr-FR" b="1" i="1" smtClean="0">
                                <a:solidFill>
                                  <a:schemeClr val="accent1">
                                    <a:lumMod val="75000"/>
                                  </a:schemeClr>
                                </a:solidFill>
                                <a:latin typeface="Cambria Math" panose="02040503050406030204" pitchFamily="18" charset="0"/>
                              </a:rPr>
                              <m:t>𝟏</m:t>
                            </m:r>
                          </m:sub>
                        </m:sSub>
                        <m:r>
                          <a:rPr lang="fr-FR" b="1" i="1" smtClean="0">
                            <a:solidFill>
                              <a:schemeClr val="accent1">
                                <a:lumMod val="75000"/>
                              </a:schemeClr>
                            </a:solidFill>
                            <a:latin typeface="Cambria Math" panose="02040503050406030204" pitchFamily="18" charset="0"/>
                          </a:rPr>
                          <m:t>)</m:t>
                        </m:r>
                      </m:e>
                    </m:acc>
                  </m:oMath>
                </a14:m>
                <a:r>
                  <a:rPr lang="fr-FR" b="1" dirty="0">
                    <a:solidFill>
                      <a:schemeClr val="accent1">
                        <a:lumMod val="75000"/>
                      </a:schemeClr>
                    </a:solidFill>
                  </a:rPr>
                  <a:t> en ce point. </a:t>
                </a:r>
              </a:p>
            </p:txBody>
          </p:sp>
        </mc:Choice>
        <mc:Fallback xmlns="">
          <p:sp>
            <p:nvSpPr>
              <p:cNvPr id="30" name="Titre 1">
                <a:extLst>
                  <a:ext uri="{FF2B5EF4-FFF2-40B4-BE49-F238E27FC236}">
                    <a16:creationId xmlns:a16="http://schemas.microsoft.com/office/drawing/2014/main" xmlns="" id="{0029AFB8-6B43-4523-A8CF-468455496905}"/>
                  </a:ext>
                </a:extLst>
              </p:cNvPr>
              <p:cNvSpPr txBox="1">
                <a:spLocks noRot="1" noChangeAspect="1" noMove="1" noResize="1" noEditPoints="1" noAdjustHandles="1" noChangeArrowheads="1" noChangeShapeType="1" noTextEdit="1"/>
              </p:cNvSpPr>
              <p:nvPr/>
            </p:nvSpPr>
            <p:spPr>
              <a:xfrm>
                <a:off x="567082" y="2222742"/>
                <a:ext cx="10853057" cy="2999870"/>
              </a:xfrm>
              <a:prstGeom prst="rect">
                <a:avLst/>
              </a:prstGeom>
              <a:blipFill rotWithShape="0">
                <a:blip r:embed="rId2"/>
                <a:stretch>
                  <a:fillRect l="-2360" b="-3049"/>
                </a:stretch>
              </a:blipFill>
            </p:spPr>
            <p:txBody>
              <a:bodyPr/>
              <a:lstStyle/>
              <a:p>
                <a:r>
                  <a:rPr lang="fr-FR">
                    <a:noFill/>
                  </a:rPr>
                  <a:t> </a:t>
                </a:r>
              </a:p>
            </p:txBody>
          </p:sp>
        </mc:Fallback>
      </mc:AlternateContent>
      <p:grpSp>
        <p:nvGrpSpPr>
          <p:cNvPr id="31" name="Groupe 30"/>
          <p:cNvGrpSpPr/>
          <p:nvPr/>
        </p:nvGrpSpPr>
        <p:grpSpPr>
          <a:xfrm>
            <a:off x="7388155" y="2714608"/>
            <a:ext cx="522514" cy="1054359"/>
            <a:chOff x="910082" y="1200965"/>
            <a:chExt cx="522514" cy="1054359"/>
          </a:xfrm>
        </p:grpSpPr>
        <p:sp>
          <p:nvSpPr>
            <p:cNvPr id="32" name="Flèche : haut 6">
              <a:extLst>
                <a:ext uri="{FF2B5EF4-FFF2-40B4-BE49-F238E27FC236}">
                  <a16:creationId xmlns:a16="http://schemas.microsoft.com/office/drawing/2014/main" id="{C45CA01E-8758-4BD7-A44F-33B86BFB71B7}"/>
                </a:ext>
              </a:extLst>
            </p:cNvPr>
            <p:cNvSpPr/>
            <p:nvPr/>
          </p:nvSpPr>
          <p:spPr>
            <a:xfrm>
              <a:off x="910082" y="1200965"/>
              <a:ext cx="121298" cy="105435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3" name="ZoneTexte 32">
                  <a:extLst>
                    <a:ext uri="{FF2B5EF4-FFF2-40B4-BE49-F238E27FC236}">
                      <a16:creationId xmlns:a16="http://schemas.microsoft.com/office/drawing/2014/main" id="{9568E772-35D7-4F63-9291-6DBFDF4569AD}"/>
                    </a:ext>
                  </a:extLst>
                </p:cNvPr>
                <p:cNvSpPr txBox="1"/>
                <p:nvPr/>
              </p:nvSpPr>
              <p:spPr>
                <a:xfrm>
                  <a:off x="910082" y="1408914"/>
                  <a:ext cx="522514"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b="1" i="1" smtClean="0">
                                <a:solidFill>
                                  <a:srgbClr val="F7A209"/>
                                </a:solidFill>
                                <a:latin typeface="Cambria Math" panose="02040503050406030204" pitchFamily="18" charset="0"/>
                              </a:rPr>
                            </m:ctrlPr>
                          </m:accPr>
                          <m:e>
                            <m:r>
                              <a:rPr lang="fr-FR" b="1" i="1" smtClean="0">
                                <a:solidFill>
                                  <a:srgbClr val="F7A209"/>
                                </a:solidFill>
                                <a:latin typeface="Cambria Math" panose="02040503050406030204" pitchFamily="18" charset="0"/>
                              </a:rPr>
                              <m:t>𝑹</m:t>
                            </m:r>
                          </m:e>
                        </m:acc>
                      </m:oMath>
                    </m:oMathPara>
                  </a14:m>
                  <a:endParaRPr lang="fr-FR" b="1" dirty="0">
                    <a:solidFill>
                      <a:srgbClr val="F7A209"/>
                    </a:solidFill>
                  </a:endParaRPr>
                </a:p>
              </p:txBody>
            </p:sp>
          </mc:Choice>
          <mc:Fallback xmlns="">
            <p:sp>
              <p:nvSpPr>
                <p:cNvPr id="79" name="ZoneTexte 78">
                  <a:extLst>
                    <a:ext uri="{FF2B5EF4-FFF2-40B4-BE49-F238E27FC236}">
                      <a16:creationId xmlns="" xmlns:a16="http://schemas.microsoft.com/office/drawing/2014/main" xmlns:a14="http://schemas.microsoft.com/office/drawing/2010/main" id="{9568E772-35D7-4F63-9291-6DBFDF4569AD}"/>
                    </a:ext>
                  </a:extLst>
                </p:cNvPr>
                <p:cNvSpPr txBox="1">
                  <a:spLocks noRot="1" noChangeAspect="1" noMove="1" noResize="1" noEditPoints="1" noAdjustHandles="1" noChangeArrowheads="1" noChangeShapeType="1" noTextEdit="1"/>
                </p:cNvSpPr>
                <p:nvPr/>
              </p:nvSpPr>
              <p:spPr>
                <a:xfrm>
                  <a:off x="910082" y="1408914"/>
                  <a:ext cx="522514" cy="402931"/>
                </a:xfrm>
                <a:prstGeom prst="rect">
                  <a:avLst/>
                </a:prstGeom>
                <a:blipFill rotWithShape="0">
                  <a:blip r:embed="rId19"/>
                  <a:stretch>
                    <a:fillRect/>
                  </a:stretch>
                </a:blipFill>
              </p:spPr>
              <p:txBody>
                <a:bodyPr/>
                <a:lstStyle/>
                <a:p>
                  <a:r>
                    <a:rPr lang="fr-FR">
                      <a:noFill/>
                    </a:rPr>
                    <a:t> </a:t>
                  </a:r>
                </a:p>
              </p:txBody>
            </p:sp>
          </mc:Fallback>
        </mc:AlternateContent>
      </p:grpSp>
      <p:cxnSp>
        <p:nvCxnSpPr>
          <p:cNvPr id="40" name="Connecteur droit avec flèche 39">
            <a:extLst>
              <a:ext uri="{FF2B5EF4-FFF2-40B4-BE49-F238E27FC236}">
                <a16:creationId xmlns:a16="http://schemas.microsoft.com/office/drawing/2014/main" id="{9A82C0F6-5C9D-4314-9D0E-F1DA06D2FE84}"/>
              </a:ext>
            </a:extLst>
          </p:cNvPr>
          <p:cNvCxnSpPr>
            <a:cxnSpLocks/>
          </p:cNvCxnSpPr>
          <p:nvPr/>
        </p:nvCxnSpPr>
        <p:spPr>
          <a:xfrm flipV="1">
            <a:off x="4771071" y="4704172"/>
            <a:ext cx="275487" cy="12830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ZoneTexte 40">
                <a:extLst>
                  <a:ext uri="{FF2B5EF4-FFF2-40B4-BE49-F238E27FC236}">
                    <a16:creationId xmlns:a16="http://schemas.microsoft.com/office/drawing/2014/main" id="{4A3303CA-B2EE-4400-9580-260677ABBD46}"/>
                  </a:ext>
                </a:extLst>
              </p:cNvPr>
              <p:cNvSpPr txBox="1"/>
              <p:nvPr/>
            </p:nvSpPr>
            <p:spPr>
              <a:xfrm>
                <a:off x="4879542" y="5163080"/>
                <a:ext cx="971904" cy="5184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2400" b="1" i="1" smtClean="0">
                              <a:solidFill>
                                <a:schemeClr val="accent1">
                                  <a:lumMod val="75000"/>
                                </a:schemeClr>
                              </a:solidFill>
                              <a:latin typeface="Cambria Math" panose="02040503050406030204" pitchFamily="18" charset="0"/>
                            </a:rPr>
                          </m:ctrlPr>
                        </m:accPr>
                        <m:e>
                          <m:sSub>
                            <m:sSubPr>
                              <m:ctrlPr>
                                <a:rPr lang="fr-FR" sz="2400" b="1" i="1" smtClean="0">
                                  <a:solidFill>
                                    <a:schemeClr val="accent1">
                                      <a:lumMod val="75000"/>
                                    </a:schemeClr>
                                  </a:solidFill>
                                  <a:latin typeface="Cambria Math" panose="02040503050406030204" pitchFamily="18" charset="0"/>
                                </a:rPr>
                              </m:ctrlPr>
                            </m:sSubPr>
                            <m:e>
                              <m:r>
                                <a:rPr lang="fr-FR" sz="2400" b="1" i="1" smtClean="0">
                                  <a:solidFill>
                                    <a:schemeClr val="accent1">
                                      <a:lumMod val="75000"/>
                                    </a:schemeClr>
                                  </a:solidFill>
                                  <a:latin typeface="Cambria Math" panose="02040503050406030204" pitchFamily="18" charset="0"/>
                                </a:rPr>
                                <m:t>𝑴</m:t>
                              </m:r>
                              <m:r>
                                <a:rPr lang="fr-FR" sz="2400" b="1" i="1" smtClean="0">
                                  <a:solidFill>
                                    <a:schemeClr val="accent1">
                                      <a:lumMod val="75000"/>
                                    </a:schemeClr>
                                  </a:solidFill>
                                  <a:latin typeface="Cambria Math" panose="02040503050406030204" pitchFamily="18" charset="0"/>
                                </a:rPr>
                                <m:t>(</m:t>
                              </m:r>
                              <m:r>
                                <a:rPr lang="fr-FR" sz="2400" b="1" i="1" smtClean="0">
                                  <a:solidFill>
                                    <a:schemeClr val="accent1">
                                      <a:lumMod val="75000"/>
                                    </a:schemeClr>
                                  </a:solidFill>
                                  <a:latin typeface="Cambria Math" panose="02040503050406030204" pitchFamily="18" charset="0"/>
                                </a:rPr>
                                <m:t>𝑨</m:t>
                              </m:r>
                            </m:e>
                            <m:sub>
                              <m:r>
                                <a:rPr lang="fr-FR" sz="2400" b="1" i="1" smtClean="0">
                                  <a:solidFill>
                                    <a:schemeClr val="accent1">
                                      <a:lumMod val="75000"/>
                                    </a:schemeClr>
                                  </a:solidFill>
                                  <a:latin typeface="Cambria Math" panose="02040503050406030204" pitchFamily="18" charset="0"/>
                                </a:rPr>
                                <m:t>𝟏</m:t>
                              </m:r>
                            </m:sub>
                          </m:sSub>
                          <m:r>
                            <a:rPr lang="fr-FR" sz="2400" b="1" i="1" smtClean="0">
                              <a:solidFill>
                                <a:schemeClr val="accent1">
                                  <a:lumMod val="75000"/>
                                </a:schemeClr>
                              </a:solidFill>
                              <a:latin typeface="Cambria Math" panose="02040503050406030204" pitchFamily="18" charset="0"/>
                            </a:rPr>
                            <m:t>)</m:t>
                          </m:r>
                        </m:e>
                      </m:acc>
                    </m:oMath>
                  </m:oMathPara>
                </a14:m>
                <a:endParaRPr lang="fr-FR" sz="2400" b="1" dirty="0">
                  <a:solidFill>
                    <a:schemeClr val="accent1">
                      <a:lumMod val="75000"/>
                    </a:schemeClr>
                  </a:solidFill>
                </a:endParaRPr>
              </a:p>
            </p:txBody>
          </p:sp>
        </mc:Choice>
        <mc:Fallback xmlns="">
          <p:sp>
            <p:nvSpPr>
              <p:cNvPr id="41" name="ZoneTexte 40">
                <a:extLst>
                  <a:ext uri="{FF2B5EF4-FFF2-40B4-BE49-F238E27FC236}">
                    <a16:creationId xmlns:a16="http://schemas.microsoft.com/office/drawing/2014/main" xmlns="" xmlns:a14="http://schemas.microsoft.com/office/drawing/2010/main" id="{4A3303CA-B2EE-4400-9580-260677ABBD46}"/>
                  </a:ext>
                </a:extLst>
              </p:cNvPr>
              <p:cNvSpPr txBox="1">
                <a:spLocks noRot="1" noChangeAspect="1" noMove="1" noResize="1" noEditPoints="1" noAdjustHandles="1" noChangeArrowheads="1" noChangeShapeType="1" noTextEdit="1"/>
              </p:cNvSpPr>
              <p:nvPr/>
            </p:nvSpPr>
            <p:spPr>
              <a:xfrm>
                <a:off x="4879542" y="5163080"/>
                <a:ext cx="971904" cy="518475"/>
              </a:xfrm>
              <a:prstGeom prst="rect">
                <a:avLst/>
              </a:prstGeom>
              <a:blipFill rotWithShape="0">
                <a:blip r:embed="rId2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6" name="ZoneTexte 45">
                <a:extLst>
                  <a:ext uri="{FF2B5EF4-FFF2-40B4-BE49-F238E27FC236}">
                    <a16:creationId xmlns:a16="http://schemas.microsoft.com/office/drawing/2014/main" id="{65CAD333-201D-44E8-94E7-C41661E81057}"/>
                  </a:ext>
                </a:extLst>
              </p:cNvPr>
              <p:cNvSpPr txBox="1"/>
              <p:nvPr/>
            </p:nvSpPr>
            <p:spPr>
              <a:xfrm>
                <a:off x="4237065" y="5723269"/>
                <a:ext cx="7007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400" b="1" i="1" smtClean="0">
                              <a:solidFill>
                                <a:schemeClr val="accent1">
                                  <a:lumMod val="75000"/>
                                </a:schemeClr>
                              </a:solidFill>
                              <a:latin typeface="Cambria Math" panose="02040503050406030204" pitchFamily="18" charset="0"/>
                            </a:rPr>
                          </m:ctrlPr>
                        </m:sSubPr>
                        <m:e>
                          <m:r>
                            <a:rPr lang="fr-FR" sz="2400" b="1" i="1">
                              <a:solidFill>
                                <a:schemeClr val="accent1">
                                  <a:lumMod val="75000"/>
                                </a:schemeClr>
                              </a:solidFill>
                              <a:latin typeface="Cambria Math" panose="02040503050406030204" pitchFamily="18" charset="0"/>
                            </a:rPr>
                            <m:t>𝑨</m:t>
                          </m:r>
                        </m:e>
                        <m:sub>
                          <m:r>
                            <a:rPr lang="fr-FR" sz="2400" b="1" i="1">
                              <a:solidFill>
                                <a:schemeClr val="accent1">
                                  <a:lumMod val="75000"/>
                                </a:schemeClr>
                              </a:solidFill>
                              <a:latin typeface="Cambria Math" panose="02040503050406030204" pitchFamily="18" charset="0"/>
                            </a:rPr>
                            <m:t>𝟏</m:t>
                          </m:r>
                        </m:sub>
                      </m:sSub>
                    </m:oMath>
                  </m:oMathPara>
                </a14:m>
                <a:endParaRPr lang="fr-FR" sz="2400" b="1" i="1" dirty="0">
                  <a:solidFill>
                    <a:schemeClr val="accent1">
                      <a:lumMod val="75000"/>
                    </a:schemeClr>
                  </a:solidFill>
                  <a:latin typeface="Cambria Math" panose="02040503050406030204" pitchFamily="18" charset="0"/>
                </a:endParaRPr>
              </a:p>
            </p:txBody>
          </p:sp>
        </mc:Choice>
        <mc:Fallback xmlns="">
          <p:sp>
            <p:nvSpPr>
              <p:cNvPr id="46" name="ZoneTexte 45">
                <a:extLst>
                  <a:ext uri="{FF2B5EF4-FFF2-40B4-BE49-F238E27FC236}">
                    <a16:creationId xmlns:a16="http://schemas.microsoft.com/office/drawing/2014/main" xmlns="" xmlns:a14="http://schemas.microsoft.com/office/drawing/2010/main" id="{65CAD333-201D-44E8-94E7-C41661E81057}"/>
                  </a:ext>
                </a:extLst>
              </p:cNvPr>
              <p:cNvSpPr txBox="1">
                <a:spLocks noRot="1" noChangeAspect="1" noMove="1" noResize="1" noEditPoints="1" noAdjustHandles="1" noChangeArrowheads="1" noChangeShapeType="1" noTextEdit="1"/>
              </p:cNvSpPr>
              <p:nvPr/>
            </p:nvSpPr>
            <p:spPr>
              <a:xfrm>
                <a:off x="4237065" y="5723269"/>
                <a:ext cx="700724" cy="461665"/>
              </a:xfrm>
              <a:prstGeom prst="rect">
                <a:avLst/>
              </a:prstGeom>
              <a:blipFill rotWithShape="0">
                <a:blip r:embed="rId21"/>
                <a:stretch>
                  <a:fillRect b="-3947"/>
                </a:stretch>
              </a:blipFill>
            </p:spPr>
            <p:txBody>
              <a:bodyPr/>
              <a:lstStyle/>
              <a:p>
                <a:r>
                  <a:rPr lang="fr-FR">
                    <a:noFill/>
                  </a:rPr>
                  <a:t> </a:t>
                </a:r>
              </a:p>
            </p:txBody>
          </p:sp>
        </mc:Fallback>
      </mc:AlternateContent>
      <p:sp>
        <p:nvSpPr>
          <p:cNvPr id="5" name="Espace réservé du numéro de diapositive 4">
            <a:extLst>
              <a:ext uri="{FF2B5EF4-FFF2-40B4-BE49-F238E27FC236}">
                <a16:creationId xmlns:a16="http://schemas.microsoft.com/office/drawing/2014/main" id="{CAD5146F-55CA-4C6C-8905-E16471B2BEA7}"/>
              </a:ext>
            </a:extLst>
          </p:cNvPr>
          <p:cNvSpPr>
            <a:spLocks noGrp="1"/>
          </p:cNvSpPr>
          <p:nvPr>
            <p:ph type="sldNum" sz="quarter" idx="12"/>
          </p:nvPr>
        </p:nvSpPr>
        <p:spPr/>
        <p:txBody>
          <a:bodyPr/>
          <a:lstStyle/>
          <a:p>
            <a:fld id="{DF67547A-2FB4-485E-9105-69E331CB21F3}" type="slidenum">
              <a:rPr lang="fr-FR" smtClean="0"/>
              <a:t>8</a:t>
            </a:fld>
            <a:endParaRPr lang="fr-FR"/>
          </a:p>
        </p:txBody>
      </p:sp>
    </p:spTree>
    <p:extLst>
      <p:ext uri="{BB962C8B-B14F-4D97-AF65-F5344CB8AC3E}">
        <p14:creationId xmlns:p14="http://schemas.microsoft.com/office/powerpoint/2010/main" val="50105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 déterminer le moment en un autre point, il suffit d’appliquer :</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2318734" y="1321537"/>
                <a:ext cx="7365642" cy="1510003"/>
              </a:xfrm>
            </p:spPr>
            <p:txBody>
              <a:bodyPr>
                <a:noAutofit/>
              </a:bodyPr>
              <a:lstStyle/>
              <a:p>
                <a:pPr marL="0" indent="0">
                  <a:buNone/>
                </a:pPr>
                <a:endParaRPr lang="fr-FR" sz="4000" dirty="0"/>
              </a:p>
              <a:p>
                <a:pPr marL="0" indent="0">
                  <a:buNone/>
                </a:pPr>
                <a:r>
                  <a:rPr lang="fr-FR" sz="4000" b="1" dirty="0">
                    <a:solidFill>
                      <a:schemeClr val="accent1">
                        <a:lumMod val="50000"/>
                      </a:schemeClr>
                    </a:solidFill>
                  </a:rPr>
                  <a:t> </a:t>
                </a:r>
                <a14:m>
                  <m:oMath xmlns:m="http://schemas.openxmlformats.org/officeDocument/2006/math">
                    <m:acc>
                      <m:accPr>
                        <m:chr m:val="⃗"/>
                        <m:ctrlPr>
                          <a:rPr lang="fr-FR" sz="4000" b="1" i="1">
                            <a:solidFill>
                              <a:schemeClr val="accent1">
                                <a:lumMod val="50000"/>
                              </a:schemeClr>
                            </a:solidFill>
                            <a:latin typeface="Cambria Math" panose="02040503050406030204" pitchFamily="18" charset="0"/>
                          </a:rPr>
                        </m:ctrlPr>
                      </m:accPr>
                      <m:e>
                        <m:r>
                          <a:rPr lang="fr-FR" sz="4000" b="1" i="1">
                            <a:solidFill>
                              <a:schemeClr val="accent1">
                                <a:lumMod val="50000"/>
                              </a:schemeClr>
                            </a:solidFill>
                            <a:latin typeface="Cambria Math" panose="02040503050406030204" pitchFamily="18" charset="0"/>
                          </a:rPr>
                          <m:t>𝑴</m:t>
                        </m:r>
                        <m:d>
                          <m:dPr>
                            <m:ctrlPr>
                              <a:rPr lang="fr-FR" sz="4000" b="1" i="1">
                                <a:solidFill>
                                  <a:schemeClr val="accent1">
                                    <a:lumMod val="50000"/>
                                  </a:schemeClr>
                                </a:solidFill>
                                <a:latin typeface="Cambria Math" panose="02040503050406030204" pitchFamily="18" charset="0"/>
                              </a:rPr>
                            </m:ctrlPr>
                          </m:dPr>
                          <m:e>
                            <m:sSub>
                              <m:sSubPr>
                                <m:ctrlPr>
                                  <a:rPr lang="fr-FR" sz="4000" b="1" i="1">
                                    <a:solidFill>
                                      <a:schemeClr val="accent1">
                                        <a:lumMod val="50000"/>
                                      </a:schemeClr>
                                    </a:solidFill>
                                    <a:latin typeface="Cambria Math" panose="02040503050406030204" pitchFamily="18" charset="0"/>
                                  </a:rPr>
                                </m:ctrlPr>
                              </m:sSubPr>
                              <m:e>
                                <m:r>
                                  <a:rPr lang="fr-FR" sz="4000" b="1" i="1">
                                    <a:solidFill>
                                      <a:schemeClr val="accent1">
                                        <a:lumMod val="50000"/>
                                      </a:schemeClr>
                                    </a:solidFill>
                                    <a:latin typeface="Cambria Math" panose="02040503050406030204" pitchFamily="18" charset="0"/>
                                  </a:rPr>
                                  <m:t>𝑨</m:t>
                                </m:r>
                              </m:e>
                              <m:sub>
                                <m:r>
                                  <a:rPr lang="fr-FR" sz="4000" b="1" i="1">
                                    <a:solidFill>
                                      <a:schemeClr val="accent1">
                                        <a:lumMod val="50000"/>
                                      </a:schemeClr>
                                    </a:solidFill>
                                    <a:latin typeface="Cambria Math" panose="02040503050406030204" pitchFamily="18" charset="0"/>
                                  </a:rPr>
                                  <m:t>𝟐</m:t>
                                </m:r>
                              </m:sub>
                            </m:sSub>
                          </m:e>
                        </m:d>
                      </m:e>
                    </m:acc>
                    <m:r>
                      <a:rPr lang="fr-FR" sz="4000" b="1" i="1">
                        <a:solidFill>
                          <a:schemeClr val="accent1">
                            <a:lumMod val="50000"/>
                          </a:schemeClr>
                        </a:solidFill>
                        <a:latin typeface="Cambria Math" panose="02040503050406030204" pitchFamily="18" charset="0"/>
                      </a:rPr>
                      <m:t>=</m:t>
                    </m:r>
                    <m:acc>
                      <m:accPr>
                        <m:chr m:val="⃗"/>
                        <m:ctrlPr>
                          <a:rPr lang="fr-FR" sz="4000" b="1" i="1" smtClean="0">
                            <a:solidFill>
                              <a:schemeClr val="tx1"/>
                            </a:solidFill>
                            <a:latin typeface="Cambria Math" panose="02040503050406030204" pitchFamily="18" charset="0"/>
                          </a:rPr>
                        </m:ctrlPr>
                      </m:accPr>
                      <m:e>
                        <m:r>
                          <a:rPr lang="fr-FR" sz="4000" b="1" i="1">
                            <a:solidFill>
                              <a:schemeClr val="tx1"/>
                            </a:solidFill>
                            <a:latin typeface="Cambria Math" panose="02040503050406030204" pitchFamily="18" charset="0"/>
                          </a:rPr>
                          <m:t>𝑴</m:t>
                        </m:r>
                        <m:d>
                          <m:dPr>
                            <m:ctrlPr>
                              <a:rPr lang="fr-FR" sz="4000" b="1" i="1">
                                <a:solidFill>
                                  <a:schemeClr val="tx1"/>
                                </a:solidFill>
                                <a:latin typeface="Cambria Math" panose="02040503050406030204" pitchFamily="18" charset="0"/>
                              </a:rPr>
                            </m:ctrlPr>
                          </m:dPr>
                          <m:e>
                            <m:sSub>
                              <m:sSubPr>
                                <m:ctrlPr>
                                  <a:rPr lang="fr-FR" sz="4000" b="1" i="1">
                                    <a:solidFill>
                                      <a:schemeClr val="tx1"/>
                                    </a:solidFill>
                                    <a:latin typeface="Cambria Math" panose="02040503050406030204" pitchFamily="18" charset="0"/>
                                  </a:rPr>
                                </m:ctrlPr>
                              </m:sSubPr>
                              <m:e>
                                <m:r>
                                  <a:rPr lang="fr-FR" sz="4000" b="1" i="1">
                                    <a:solidFill>
                                      <a:schemeClr val="tx1"/>
                                    </a:solidFill>
                                    <a:latin typeface="Cambria Math" panose="02040503050406030204" pitchFamily="18" charset="0"/>
                                  </a:rPr>
                                  <m:t>𝑨</m:t>
                                </m:r>
                              </m:e>
                              <m:sub>
                                <m:r>
                                  <a:rPr lang="fr-FR" sz="4000" b="1" i="1">
                                    <a:solidFill>
                                      <a:schemeClr val="tx1"/>
                                    </a:solidFill>
                                    <a:latin typeface="Cambria Math" panose="02040503050406030204" pitchFamily="18" charset="0"/>
                                  </a:rPr>
                                  <m:t>𝟏</m:t>
                                </m:r>
                              </m:sub>
                            </m:sSub>
                          </m:e>
                        </m:d>
                      </m:e>
                    </m:acc>
                    <m:r>
                      <a:rPr lang="fr-FR" sz="4000" b="1" i="1" smtClean="0">
                        <a:solidFill>
                          <a:schemeClr val="accent1">
                            <a:lumMod val="75000"/>
                          </a:schemeClr>
                        </a:solidFill>
                        <a:latin typeface="Cambria Math" panose="02040503050406030204" pitchFamily="18" charset="0"/>
                      </a:rPr>
                      <m:t>+</m:t>
                    </m:r>
                    <m:acc>
                      <m:accPr>
                        <m:chr m:val="⃗"/>
                        <m:ctrlPr>
                          <a:rPr lang="fr-FR" sz="4000" b="1" i="1" smtClean="0">
                            <a:solidFill>
                              <a:srgbClr val="FF0000"/>
                            </a:solidFill>
                            <a:latin typeface="Cambria Math" panose="02040503050406030204" pitchFamily="18" charset="0"/>
                            <a:ea typeface="Cambria Math" panose="02040503050406030204" pitchFamily="18" charset="0"/>
                          </a:rPr>
                        </m:ctrlPr>
                      </m:accPr>
                      <m:e>
                        <m:r>
                          <a:rPr lang="fr-FR" sz="4000" b="1" i="1">
                            <a:solidFill>
                              <a:srgbClr val="FF0000"/>
                            </a:solidFill>
                            <a:latin typeface="Cambria Math" panose="02040503050406030204" pitchFamily="18" charset="0"/>
                            <a:ea typeface="Cambria Math" panose="02040503050406030204" pitchFamily="18" charset="0"/>
                          </a:rPr>
                          <m:t>𝑹</m:t>
                        </m:r>
                      </m:e>
                    </m:acc>
                    <m:r>
                      <a:rPr lang="fr-FR" sz="4000" b="1" i="1">
                        <a:solidFill>
                          <a:srgbClr val="FF0000"/>
                        </a:solidFill>
                        <a:latin typeface="Cambria Math" panose="02040503050406030204" pitchFamily="18" charset="0"/>
                        <a:ea typeface="Cambria Math" panose="02040503050406030204" pitchFamily="18" charset="0"/>
                      </a:rPr>
                      <m:t>∧</m:t>
                    </m:r>
                    <m:acc>
                      <m:accPr>
                        <m:chr m:val="⃗"/>
                        <m:ctrlPr>
                          <a:rPr lang="fr-FR" sz="4000" b="1" i="1">
                            <a:solidFill>
                              <a:srgbClr val="FF0000"/>
                            </a:solidFill>
                            <a:latin typeface="Cambria Math" panose="02040503050406030204" pitchFamily="18" charset="0"/>
                          </a:rPr>
                        </m:ctrlPr>
                      </m:accPr>
                      <m:e>
                        <m:sSub>
                          <m:sSubPr>
                            <m:ctrlPr>
                              <a:rPr lang="fr-FR" sz="4000" b="1" i="1">
                                <a:solidFill>
                                  <a:srgbClr val="FF0000"/>
                                </a:solidFill>
                                <a:latin typeface="Cambria Math" panose="02040503050406030204" pitchFamily="18" charset="0"/>
                              </a:rPr>
                            </m:ctrlPr>
                          </m:sSubPr>
                          <m:e>
                            <m:r>
                              <a:rPr lang="fr-FR" sz="4000" b="1" i="1">
                                <a:solidFill>
                                  <a:srgbClr val="FF0000"/>
                                </a:solidFill>
                                <a:latin typeface="Cambria Math" panose="02040503050406030204" pitchFamily="18" charset="0"/>
                              </a:rPr>
                              <m:t>𝑨</m:t>
                            </m:r>
                          </m:e>
                          <m:sub>
                            <m:r>
                              <a:rPr lang="fr-FR" sz="4000" b="1" i="1">
                                <a:solidFill>
                                  <a:srgbClr val="FF0000"/>
                                </a:solidFill>
                                <a:latin typeface="Cambria Math" panose="02040503050406030204" pitchFamily="18" charset="0"/>
                              </a:rPr>
                              <m:t>𝟏</m:t>
                            </m:r>
                          </m:sub>
                        </m:sSub>
                        <m:sSub>
                          <m:sSubPr>
                            <m:ctrlPr>
                              <a:rPr lang="fr-FR" sz="4000" b="1" i="1">
                                <a:solidFill>
                                  <a:srgbClr val="FF0000"/>
                                </a:solidFill>
                                <a:latin typeface="Cambria Math" panose="02040503050406030204" pitchFamily="18" charset="0"/>
                              </a:rPr>
                            </m:ctrlPr>
                          </m:sSubPr>
                          <m:e>
                            <m:r>
                              <a:rPr lang="fr-FR" sz="4000" b="1" i="1">
                                <a:solidFill>
                                  <a:srgbClr val="FF0000"/>
                                </a:solidFill>
                                <a:latin typeface="Cambria Math" panose="02040503050406030204" pitchFamily="18" charset="0"/>
                              </a:rPr>
                              <m:t>𝑨</m:t>
                            </m:r>
                          </m:e>
                          <m:sub>
                            <m:r>
                              <a:rPr lang="fr-FR" sz="4000" b="1" i="1">
                                <a:solidFill>
                                  <a:srgbClr val="FF0000"/>
                                </a:solidFill>
                                <a:latin typeface="Cambria Math" panose="02040503050406030204" pitchFamily="18" charset="0"/>
                              </a:rPr>
                              <m:t>𝟐</m:t>
                            </m:r>
                          </m:sub>
                        </m:sSub>
                      </m:e>
                    </m:acc>
                  </m:oMath>
                </a14:m>
                <a:endParaRPr lang="fr-FR" sz="4000" dirty="0"/>
              </a:p>
              <a:p>
                <a:pPr marL="0" indent="0">
                  <a:buNone/>
                </a:pPr>
                <a:endParaRPr lang="fr-FR" sz="40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2318734" y="1321537"/>
                <a:ext cx="7365642" cy="1510003"/>
              </a:xfrm>
              <a:blipFill rotWithShape="0">
                <a:blip r:embed="rId2"/>
                <a:stretch>
                  <a:fillRect/>
                </a:stretch>
              </a:blipFill>
            </p:spPr>
            <p:txBody>
              <a:bodyPr/>
              <a:lstStyle/>
              <a:p>
                <a:r>
                  <a:rPr lang="fr-FR">
                    <a:noFill/>
                  </a:rPr>
                  <a:t> </a:t>
                </a:r>
              </a:p>
            </p:txBody>
          </p:sp>
        </mc:Fallback>
      </mc:AlternateContent>
      <p:sp>
        <p:nvSpPr>
          <p:cNvPr id="5" name="Accolade ouvrante 4"/>
          <p:cNvSpPr/>
          <p:nvPr/>
        </p:nvSpPr>
        <p:spPr>
          <a:xfrm rot="16200000">
            <a:off x="7628358" y="1904429"/>
            <a:ext cx="383515" cy="2228045"/>
          </a:xfrm>
          <a:prstGeom prst="leftBrace">
            <a:avLst>
              <a:gd name="adj1" fmla="val 32352"/>
              <a:gd name="adj2" fmla="val 48824"/>
            </a:avLst>
          </a:prstGeom>
          <a:ln w="412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 name="Organigramme : Alternative 5"/>
              <p:cNvSpPr/>
              <p:nvPr/>
            </p:nvSpPr>
            <p:spPr>
              <a:xfrm>
                <a:off x="5501390" y="3537678"/>
                <a:ext cx="6385809" cy="3147935"/>
              </a:xfrm>
              <a:prstGeom prst="flowChartAlternate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r>
                        <a:rPr lang="fr-FR" sz="2800" i="1" smtClean="0">
                          <a:solidFill>
                            <a:srgbClr val="FF0000"/>
                          </a:solidFill>
                          <a:latin typeface="Cambria Math" panose="02040503050406030204" pitchFamily="18" charset="0"/>
                          <a:ea typeface="Cambria Math" panose="02040503050406030204" pitchFamily="18" charset="0"/>
                        </a:rPr>
                        <m:t>⊥</m:t>
                      </m:r>
                      <m:r>
                        <a:rPr lang="fr-FR" sz="2800" b="0" i="1" smtClean="0">
                          <a:solidFill>
                            <a:srgbClr val="FF0000"/>
                          </a:solidFill>
                          <a:latin typeface="Cambria Math" panose="02040503050406030204" pitchFamily="18" charset="0"/>
                          <a:ea typeface="Cambria Math" panose="02040503050406030204" pitchFamily="18" charset="0"/>
                        </a:rPr>
                        <m:t> </m:t>
                      </m:r>
                      <m:acc>
                        <m:accPr>
                          <m:chr m:val="⃗"/>
                          <m:ctrlPr>
                            <a:rPr lang="fr-FR" sz="2800" b="0" i="1" smtClean="0">
                              <a:solidFill>
                                <a:srgbClr val="FF0000"/>
                              </a:solidFill>
                              <a:latin typeface="Cambria Math" panose="02040503050406030204" pitchFamily="18" charset="0"/>
                              <a:ea typeface="Cambria Math" panose="02040503050406030204" pitchFamily="18" charset="0"/>
                            </a:rPr>
                          </m:ctrlPr>
                        </m:accPr>
                        <m:e>
                          <m:r>
                            <a:rPr lang="fr-FR" sz="2800" b="0" i="1" smtClean="0">
                              <a:solidFill>
                                <a:srgbClr val="FF0000"/>
                              </a:solidFill>
                              <a:latin typeface="Cambria Math" panose="02040503050406030204" pitchFamily="18" charset="0"/>
                              <a:ea typeface="Cambria Math" panose="02040503050406030204" pitchFamily="18" charset="0"/>
                            </a:rPr>
                            <m:t>𝑅</m:t>
                          </m:r>
                        </m:e>
                      </m:acc>
                    </m:oMath>
                  </m:oMathPara>
                </a14:m>
                <a:endParaRPr lang="fr-FR" sz="2800" dirty="0">
                  <a:solidFill>
                    <a:srgbClr val="FF0000"/>
                  </a:solidFill>
                </a:endParaRPr>
              </a:p>
              <a:p>
                <a:pPr/>
                <a14:m>
                  <m:oMathPara xmlns:m="http://schemas.openxmlformats.org/officeDocument/2006/math">
                    <m:oMathParaPr>
                      <m:jc m:val="left"/>
                    </m:oMathParaPr>
                    <m:oMath xmlns:m="http://schemas.openxmlformats.org/officeDocument/2006/math">
                      <m:r>
                        <a:rPr lang="fr-FR" sz="2800" i="1">
                          <a:solidFill>
                            <a:srgbClr val="FF0000"/>
                          </a:solidFill>
                          <a:latin typeface="Cambria Math" panose="02040503050406030204" pitchFamily="18" charset="0"/>
                          <a:ea typeface="Cambria Math" panose="02040503050406030204" pitchFamily="18" charset="0"/>
                        </a:rPr>
                        <m:t>⊥ </m:t>
                      </m:r>
                      <m:acc>
                        <m:accPr>
                          <m:chr m:val="⃗"/>
                          <m:ctrlPr>
                            <a:rPr lang="fr-FR" sz="2800" i="1">
                              <a:solidFill>
                                <a:srgbClr val="FF0000"/>
                              </a:solidFill>
                              <a:latin typeface="Cambria Math" panose="02040503050406030204" pitchFamily="18" charset="0"/>
                              <a:ea typeface="Cambria Math" panose="02040503050406030204" pitchFamily="18" charset="0"/>
                            </a:rPr>
                          </m:ctrlPr>
                        </m:accPr>
                        <m:e>
                          <m:sSub>
                            <m:sSubPr>
                              <m:ctrlPr>
                                <a:rPr lang="fr-FR" sz="2800" i="1" smtClean="0">
                                  <a:solidFill>
                                    <a:srgbClr val="FF0000"/>
                                  </a:solidFill>
                                  <a:latin typeface="Cambria Math" panose="02040503050406030204" pitchFamily="18" charset="0"/>
                                  <a:ea typeface="Cambria Math" panose="02040503050406030204" pitchFamily="18" charset="0"/>
                                </a:rPr>
                              </m:ctrlPr>
                            </m:sSubPr>
                            <m:e>
                              <m:r>
                                <a:rPr lang="fr-FR" sz="2800" b="0" i="1" smtClean="0">
                                  <a:solidFill>
                                    <a:srgbClr val="FF0000"/>
                                  </a:solidFill>
                                  <a:latin typeface="Cambria Math" panose="02040503050406030204" pitchFamily="18" charset="0"/>
                                  <a:ea typeface="Cambria Math" panose="02040503050406030204" pitchFamily="18" charset="0"/>
                                </a:rPr>
                                <m:t>𝐴</m:t>
                              </m:r>
                            </m:e>
                            <m:sub>
                              <m:r>
                                <a:rPr lang="fr-FR" sz="2800" b="0" i="1" smtClean="0">
                                  <a:solidFill>
                                    <a:srgbClr val="FF0000"/>
                                  </a:solidFill>
                                  <a:latin typeface="Cambria Math" panose="02040503050406030204" pitchFamily="18" charset="0"/>
                                  <a:ea typeface="Cambria Math" panose="02040503050406030204" pitchFamily="18" charset="0"/>
                                </a:rPr>
                                <m:t>1</m:t>
                              </m:r>
                            </m:sub>
                          </m:sSub>
                          <m:sSub>
                            <m:sSubPr>
                              <m:ctrlPr>
                                <a:rPr lang="fr-FR" sz="2800" i="1" smtClean="0">
                                  <a:solidFill>
                                    <a:srgbClr val="FF0000"/>
                                  </a:solidFill>
                                  <a:latin typeface="Cambria Math" panose="02040503050406030204" pitchFamily="18" charset="0"/>
                                  <a:ea typeface="Cambria Math" panose="02040503050406030204" pitchFamily="18" charset="0"/>
                                </a:rPr>
                              </m:ctrlPr>
                            </m:sSubPr>
                            <m:e>
                              <m:r>
                                <a:rPr lang="fr-FR" sz="2800" b="0" i="1" smtClean="0">
                                  <a:solidFill>
                                    <a:srgbClr val="FF0000"/>
                                  </a:solidFill>
                                  <a:latin typeface="Cambria Math" panose="02040503050406030204" pitchFamily="18" charset="0"/>
                                  <a:ea typeface="Cambria Math" panose="02040503050406030204" pitchFamily="18" charset="0"/>
                                </a:rPr>
                                <m:t>𝐴</m:t>
                              </m:r>
                            </m:e>
                            <m:sub>
                              <m:r>
                                <a:rPr lang="fr-FR" sz="2800" b="0" i="1" smtClean="0">
                                  <a:solidFill>
                                    <a:srgbClr val="FF0000"/>
                                  </a:solidFill>
                                  <a:latin typeface="Cambria Math" panose="02040503050406030204" pitchFamily="18" charset="0"/>
                                  <a:ea typeface="Cambria Math" panose="02040503050406030204" pitchFamily="18" charset="0"/>
                                </a:rPr>
                                <m:t>2</m:t>
                              </m:r>
                            </m:sub>
                          </m:sSub>
                        </m:e>
                      </m:acc>
                    </m:oMath>
                  </m:oMathPara>
                </a14:m>
                <a:endParaRPr lang="fr-FR" sz="2800" dirty="0">
                  <a:solidFill>
                    <a:srgbClr val="FF0000"/>
                  </a:solidFill>
                </a:endParaRPr>
              </a:p>
              <a:p>
                <a14:m>
                  <m:oMath xmlns:m="http://schemas.openxmlformats.org/officeDocument/2006/math">
                    <m:d>
                      <m:dPr>
                        <m:ctrlPr>
                          <a:rPr lang="fr-FR" sz="2800" i="1" smtClean="0">
                            <a:solidFill>
                              <a:srgbClr val="FF0000"/>
                            </a:solidFill>
                            <a:latin typeface="Cambria Math" panose="02040503050406030204" pitchFamily="18" charset="0"/>
                          </a:rPr>
                        </m:ctrlPr>
                      </m:dPr>
                      <m:e>
                        <m:acc>
                          <m:accPr>
                            <m:chr m:val="⃗"/>
                            <m:ctrlPr>
                              <a:rPr lang="fr-FR" sz="2800" i="1">
                                <a:solidFill>
                                  <a:srgbClr val="FF0000"/>
                                </a:solidFill>
                                <a:latin typeface="Cambria Math" panose="02040503050406030204" pitchFamily="18" charset="0"/>
                                <a:ea typeface="Cambria Math" panose="02040503050406030204" pitchFamily="18" charset="0"/>
                              </a:rPr>
                            </m:ctrlPr>
                          </m:accPr>
                          <m:e>
                            <m:r>
                              <a:rPr lang="fr-FR" sz="2800" i="1">
                                <a:solidFill>
                                  <a:srgbClr val="FF0000"/>
                                </a:solidFill>
                                <a:latin typeface="Cambria Math" panose="02040503050406030204" pitchFamily="18" charset="0"/>
                                <a:ea typeface="Cambria Math" panose="02040503050406030204" pitchFamily="18" charset="0"/>
                              </a:rPr>
                              <m:t>𝑅</m:t>
                            </m:r>
                            <m:r>
                              <a:rPr lang="fr-FR" sz="2800" b="0" i="1" smtClean="0">
                                <a:solidFill>
                                  <a:srgbClr val="FF0000"/>
                                </a:solidFill>
                                <a:latin typeface="Cambria Math" panose="02040503050406030204" pitchFamily="18" charset="0"/>
                                <a:ea typeface="Cambria Math" panose="02040503050406030204" pitchFamily="18" charset="0"/>
                              </a:rPr>
                              <m:t> </m:t>
                            </m:r>
                          </m:e>
                        </m:acc>
                        <m:r>
                          <a:rPr lang="fr-FR" sz="2800" b="0" i="1" smtClean="0">
                            <a:solidFill>
                              <a:srgbClr val="FF0000"/>
                            </a:solidFill>
                            <a:latin typeface="Cambria Math" panose="02040503050406030204" pitchFamily="18" charset="0"/>
                            <a:ea typeface="Cambria Math" panose="02040503050406030204" pitchFamily="18" charset="0"/>
                          </a:rPr>
                          <m:t>,  </m:t>
                        </m:r>
                        <m:acc>
                          <m:accPr>
                            <m:chr m:val="⃗"/>
                            <m:ctrlPr>
                              <a:rPr lang="fr-FR" sz="2800" i="1">
                                <a:solidFill>
                                  <a:srgbClr val="FF0000"/>
                                </a:solidFill>
                                <a:latin typeface="Cambria Math" panose="02040503050406030204" pitchFamily="18" charset="0"/>
                                <a:ea typeface="Cambria Math" panose="02040503050406030204" pitchFamily="18" charset="0"/>
                              </a:rPr>
                            </m:ctrlPr>
                          </m:accPr>
                          <m:e>
                            <m:sSub>
                              <m:sSubPr>
                                <m:ctrlPr>
                                  <a:rPr lang="fr-FR" sz="2800" i="1">
                                    <a:solidFill>
                                      <a:srgbClr val="FF0000"/>
                                    </a:solidFill>
                                    <a:latin typeface="Cambria Math" panose="02040503050406030204" pitchFamily="18" charset="0"/>
                                    <a:ea typeface="Cambria Math" panose="02040503050406030204" pitchFamily="18" charset="0"/>
                                  </a:rPr>
                                </m:ctrlPr>
                              </m:sSubPr>
                              <m:e>
                                <m:r>
                                  <a:rPr lang="fr-FR" sz="2800" i="1">
                                    <a:solidFill>
                                      <a:srgbClr val="FF0000"/>
                                    </a:solidFill>
                                    <a:latin typeface="Cambria Math" panose="02040503050406030204" pitchFamily="18" charset="0"/>
                                    <a:ea typeface="Cambria Math" panose="02040503050406030204" pitchFamily="18" charset="0"/>
                                  </a:rPr>
                                  <m:t>𝐴</m:t>
                                </m:r>
                              </m:e>
                              <m:sub>
                                <m:r>
                                  <a:rPr lang="fr-FR" sz="2800" i="1">
                                    <a:solidFill>
                                      <a:srgbClr val="FF0000"/>
                                    </a:solidFill>
                                    <a:latin typeface="Cambria Math" panose="02040503050406030204" pitchFamily="18" charset="0"/>
                                    <a:ea typeface="Cambria Math" panose="02040503050406030204" pitchFamily="18" charset="0"/>
                                  </a:rPr>
                                  <m:t>1</m:t>
                                </m:r>
                              </m:sub>
                            </m:sSub>
                            <m:sSub>
                              <m:sSubPr>
                                <m:ctrlPr>
                                  <a:rPr lang="fr-FR" sz="2800" i="1">
                                    <a:solidFill>
                                      <a:srgbClr val="FF0000"/>
                                    </a:solidFill>
                                    <a:latin typeface="Cambria Math" panose="02040503050406030204" pitchFamily="18" charset="0"/>
                                    <a:ea typeface="Cambria Math" panose="02040503050406030204" pitchFamily="18" charset="0"/>
                                  </a:rPr>
                                </m:ctrlPr>
                              </m:sSubPr>
                              <m:e>
                                <m:r>
                                  <a:rPr lang="fr-FR" sz="2800" i="1">
                                    <a:solidFill>
                                      <a:srgbClr val="FF0000"/>
                                    </a:solidFill>
                                    <a:latin typeface="Cambria Math" panose="02040503050406030204" pitchFamily="18" charset="0"/>
                                    <a:ea typeface="Cambria Math" panose="02040503050406030204" pitchFamily="18" charset="0"/>
                                  </a:rPr>
                                  <m:t>𝐴</m:t>
                                </m:r>
                              </m:e>
                              <m:sub>
                                <m:r>
                                  <a:rPr lang="fr-FR" sz="2800" i="1">
                                    <a:solidFill>
                                      <a:srgbClr val="FF0000"/>
                                    </a:solidFill>
                                    <a:latin typeface="Cambria Math" panose="02040503050406030204" pitchFamily="18" charset="0"/>
                                    <a:ea typeface="Cambria Math" panose="02040503050406030204" pitchFamily="18" charset="0"/>
                                  </a:rPr>
                                  <m:t>2</m:t>
                                </m:r>
                              </m:sub>
                            </m:sSub>
                          </m:e>
                        </m:acc>
                        <m:r>
                          <a:rPr lang="fr-FR" sz="2800" b="0" i="1" smtClean="0">
                            <a:solidFill>
                              <a:srgbClr val="FF0000"/>
                            </a:solidFill>
                            <a:latin typeface="Cambria Math" panose="02040503050406030204" pitchFamily="18" charset="0"/>
                            <a:ea typeface="Cambria Math" panose="02040503050406030204" pitchFamily="18" charset="0"/>
                          </a:rPr>
                          <m:t> ,  </m:t>
                        </m:r>
                        <m:acc>
                          <m:accPr>
                            <m:chr m:val="⃗"/>
                            <m:ctrlPr>
                              <a:rPr lang="fr-FR" sz="2800" i="1">
                                <a:solidFill>
                                  <a:srgbClr val="FF0000"/>
                                </a:solidFill>
                                <a:latin typeface="Cambria Math" panose="02040503050406030204" pitchFamily="18" charset="0"/>
                                <a:ea typeface="Cambria Math" panose="02040503050406030204" pitchFamily="18" charset="0"/>
                              </a:rPr>
                            </m:ctrlPr>
                          </m:accPr>
                          <m:e>
                            <m:r>
                              <a:rPr lang="fr-FR" sz="2800" i="1">
                                <a:solidFill>
                                  <a:srgbClr val="FF0000"/>
                                </a:solidFill>
                                <a:latin typeface="Cambria Math" panose="02040503050406030204" pitchFamily="18" charset="0"/>
                                <a:ea typeface="Cambria Math" panose="02040503050406030204" pitchFamily="18" charset="0"/>
                              </a:rPr>
                              <m:t>𝑅</m:t>
                            </m:r>
                          </m:e>
                        </m:acc>
                        <m:r>
                          <a:rPr lang="fr-FR" sz="2800" b="1" i="1">
                            <a:solidFill>
                              <a:srgbClr val="FF0000"/>
                            </a:solidFill>
                            <a:latin typeface="Cambria Math" panose="02040503050406030204" pitchFamily="18" charset="0"/>
                            <a:ea typeface="Cambria Math" panose="02040503050406030204" pitchFamily="18" charset="0"/>
                          </a:rPr>
                          <m:t>∧</m:t>
                        </m:r>
                        <m:acc>
                          <m:accPr>
                            <m:chr m:val="⃗"/>
                            <m:ctrlPr>
                              <a:rPr lang="fr-FR" sz="2800" b="1" i="1" smtClean="0">
                                <a:solidFill>
                                  <a:srgbClr val="FF0000"/>
                                </a:solidFill>
                                <a:latin typeface="Cambria Math" panose="02040503050406030204" pitchFamily="18" charset="0"/>
                                <a:ea typeface="Cambria Math" panose="02040503050406030204" pitchFamily="18" charset="0"/>
                              </a:rPr>
                            </m:ctrlPr>
                          </m:accPr>
                          <m:e>
                            <m:sSub>
                              <m:sSubPr>
                                <m:ctrlPr>
                                  <a:rPr lang="fr-FR" sz="2800" i="1">
                                    <a:solidFill>
                                      <a:srgbClr val="FF0000"/>
                                    </a:solidFill>
                                    <a:latin typeface="Cambria Math" panose="02040503050406030204" pitchFamily="18" charset="0"/>
                                    <a:ea typeface="Cambria Math" panose="02040503050406030204" pitchFamily="18" charset="0"/>
                                  </a:rPr>
                                </m:ctrlPr>
                              </m:sSubPr>
                              <m:e>
                                <m:r>
                                  <a:rPr lang="fr-FR" sz="2800" i="1">
                                    <a:solidFill>
                                      <a:srgbClr val="FF0000"/>
                                    </a:solidFill>
                                    <a:latin typeface="Cambria Math" panose="02040503050406030204" pitchFamily="18" charset="0"/>
                                    <a:ea typeface="Cambria Math" panose="02040503050406030204" pitchFamily="18" charset="0"/>
                                  </a:rPr>
                                  <m:t>𝐴</m:t>
                                </m:r>
                              </m:e>
                              <m:sub>
                                <m:r>
                                  <a:rPr lang="fr-FR" sz="2800" i="1">
                                    <a:solidFill>
                                      <a:srgbClr val="FF0000"/>
                                    </a:solidFill>
                                    <a:latin typeface="Cambria Math" panose="02040503050406030204" pitchFamily="18" charset="0"/>
                                    <a:ea typeface="Cambria Math" panose="02040503050406030204" pitchFamily="18" charset="0"/>
                                  </a:rPr>
                                  <m:t>1</m:t>
                                </m:r>
                              </m:sub>
                            </m:sSub>
                            <m:sSub>
                              <m:sSubPr>
                                <m:ctrlPr>
                                  <a:rPr lang="fr-FR" sz="2800" i="1">
                                    <a:solidFill>
                                      <a:srgbClr val="FF0000"/>
                                    </a:solidFill>
                                    <a:latin typeface="Cambria Math" panose="02040503050406030204" pitchFamily="18" charset="0"/>
                                    <a:ea typeface="Cambria Math" panose="02040503050406030204" pitchFamily="18" charset="0"/>
                                  </a:rPr>
                                </m:ctrlPr>
                              </m:sSubPr>
                              <m:e>
                                <m:r>
                                  <a:rPr lang="fr-FR" sz="2800" i="1">
                                    <a:solidFill>
                                      <a:srgbClr val="FF0000"/>
                                    </a:solidFill>
                                    <a:latin typeface="Cambria Math" panose="02040503050406030204" pitchFamily="18" charset="0"/>
                                    <a:ea typeface="Cambria Math" panose="02040503050406030204" pitchFamily="18" charset="0"/>
                                  </a:rPr>
                                  <m:t>𝐴</m:t>
                                </m:r>
                              </m:e>
                              <m:sub>
                                <m:r>
                                  <a:rPr lang="fr-FR" sz="2800" i="1">
                                    <a:solidFill>
                                      <a:srgbClr val="FF0000"/>
                                    </a:solidFill>
                                    <a:latin typeface="Cambria Math" panose="02040503050406030204" pitchFamily="18" charset="0"/>
                                    <a:ea typeface="Cambria Math" panose="02040503050406030204" pitchFamily="18" charset="0"/>
                                  </a:rPr>
                                  <m:t>2</m:t>
                                </m:r>
                              </m:sub>
                            </m:sSub>
                          </m:e>
                        </m:acc>
                      </m:e>
                    </m:d>
                  </m:oMath>
                </a14:m>
                <a:r>
                  <a:rPr lang="fr-FR" sz="2800" dirty="0">
                    <a:solidFill>
                      <a:srgbClr val="FF0000"/>
                    </a:solidFill>
                  </a:rPr>
                  <a:t> directe</a:t>
                </a:r>
              </a:p>
              <a:p>
                <a14:m>
                  <m:oMath xmlns:m="http://schemas.openxmlformats.org/officeDocument/2006/math">
                    <m:d>
                      <m:dPr>
                        <m:begChr m:val="‖"/>
                        <m:endChr m:val="‖"/>
                        <m:ctrlPr>
                          <a:rPr lang="fr-FR" sz="2800" i="1" smtClean="0">
                            <a:solidFill>
                              <a:srgbClr val="FF0000"/>
                            </a:solidFill>
                            <a:latin typeface="Cambria Math" panose="02040503050406030204" pitchFamily="18" charset="0"/>
                            <a:ea typeface="Cambria Math" panose="02040503050406030204" pitchFamily="18" charset="0"/>
                          </a:rPr>
                        </m:ctrlPr>
                      </m:dPr>
                      <m:e>
                        <m:acc>
                          <m:accPr>
                            <m:chr m:val="⃗"/>
                            <m:ctrlPr>
                              <a:rPr lang="fr-FR" sz="2800" i="1">
                                <a:solidFill>
                                  <a:srgbClr val="FF0000"/>
                                </a:solidFill>
                                <a:latin typeface="Cambria Math" panose="02040503050406030204" pitchFamily="18" charset="0"/>
                                <a:ea typeface="Cambria Math" panose="02040503050406030204" pitchFamily="18" charset="0"/>
                              </a:rPr>
                            </m:ctrlPr>
                          </m:accPr>
                          <m:e>
                            <m:r>
                              <a:rPr lang="fr-FR" sz="2800" b="0" i="1">
                                <a:solidFill>
                                  <a:srgbClr val="FF0000"/>
                                </a:solidFill>
                                <a:latin typeface="Cambria Math" panose="02040503050406030204" pitchFamily="18" charset="0"/>
                                <a:ea typeface="Cambria Math" panose="02040503050406030204" pitchFamily="18" charset="0"/>
                              </a:rPr>
                              <m:t>𝑅</m:t>
                            </m:r>
                          </m:e>
                        </m:acc>
                        <m:r>
                          <a:rPr lang="fr-FR" sz="2800" b="0" i="1">
                            <a:solidFill>
                              <a:srgbClr val="FF0000"/>
                            </a:solidFill>
                            <a:latin typeface="Cambria Math" panose="02040503050406030204" pitchFamily="18" charset="0"/>
                            <a:ea typeface="Cambria Math" panose="02040503050406030204" pitchFamily="18" charset="0"/>
                          </a:rPr>
                          <m:t>∧</m:t>
                        </m:r>
                        <m:acc>
                          <m:accPr>
                            <m:chr m:val="⃗"/>
                            <m:ctrlPr>
                              <a:rPr lang="fr-FR" sz="2800" i="1">
                                <a:solidFill>
                                  <a:srgbClr val="FF0000"/>
                                </a:solidFill>
                                <a:latin typeface="Cambria Math" panose="02040503050406030204" pitchFamily="18" charset="0"/>
                              </a:rPr>
                            </m:ctrlPr>
                          </m:accPr>
                          <m:e>
                            <m:sSub>
                              <m:sSubPr>
                                <m:ctrlPr>
                                  <a:rPr lang="fr-FR" sz="2800" i="1">
                                    <a:solidFill>
                                      <a:srgbClr val="FF0000"/>
                                    </a:solidFill>
                                    <a:latin typeface="Cambria Math" panose="02040503050406030204" pitchFamily="18" charset="0"/>
                                  </a:rPr>
                                </m:ctrlPr>
                              </m:sSubPr>
                              <m:e>
                                <m:r>
                                  <a:rPr lang="fr-FR" sz="2800" b="0" i="1">
                                    <a:solidFill>
                                      <a:srgbClr val="FF0000"/>
                                    </a:solidFill>
                                    <a:latin typeface="Cambria Math" panose="02040503050406030204" pitchFamily="18" charset="0"/>
                                  </a:rPr>
                                  <m:t>𝐴</m:t>
                                </m:r>
                              </m:e>
                              <m:sub>
                                <m:r>
                                  <a:rPr lang="fr-FR" sz="2800" b="0" i="1">
                                    <a:solidFill>
                                      <a:srgbClr val="FF0000"/>
                                    </a:solidFill>
                                    <a:latin typeface="Cambria Math" panose="02040503050406030204" pitchFamily="18" charset="0"/>
                                  </a:rPr>
                                  <m:t>1</m:t>
                                </m:r>
                              </m:sub>
                            </m:sSub>
                            <m:sSub>
                              <m:sSubPr>
                                <m:ctrlPr>
                                  <a:rPr lang="fr-FR" sz="2800" i="1">
                                    <a:solidFill>
                                      <a:srgbClr val="FF0000"/>
                                    </a:solidFill>
                                    <a:latin typeface="Cambria Math" panose="02040503050406030204" pitchFamily="18" charset="0"/>
                                  </a:rPr>
                                </m:ctrlPr>
                              </m:sSubPr>
                              <m:e>
                                <m:r>
                                  <a:rPr lang="fr-FR" sz="2800" b="0" i="1">
                                    <a:solidFill>
                                      <a:srgbClr val="FF0000"/>
                                    </a:solidFill>
                                    <a:latin typeface="Cambria Math" panose="02040503050406030204" pitchFamily="18" charset="0"/>
                                  </a:rPr>
                                  <m:t>𝐴</m:t>
                                </m:r>
                              </m:e>
                              <m:sub>
                                <m:r>
                                  <a:rPr lang="fr-FR" sz="2800" b="0" i="1">
                                    <a:solidFill>
                                      <a:srgbClr val="FF0000"/>
                                    </a:solidFill>
                                    <a:latin typeface="Cambria Math" panose="02040503050406030204" pitchFamily="18" charset="0"/>
                                  </a:rPr>
                                  <m:t>2</m:t>
                                </m:r>
                              </m:sub>
                            </m:sSub>
                          </m:e>
                        </m:acc>
                      </m:e>
                    </m:d>
                    <m:r>
                      <a:rPr lang="fr-FR" sz="2800" b="0" i="1" smtClean="0">
                        <a:solidFill>
                          <a:srgbClr val="FF0000"/>
                        </a:solidFill>
                        <a:latin typeface="Cambria Math" panose="02040503050406030204" pitchFamily="18" charset="0"/>
                        <a:ea typeface="Cambria Math" panose="02040503050406030204" pitchFamily="18" charset="0"/>
                      </a:rPr>
                      <m:t>=</m:t>
                    </m:r>
                    <m:d>
                      <m:dPr>
                        <m:begChr m:val="‖"/>
                        <m:endChr m:val="‖"/>
                        <m:ctrlPr>
                          <a:rPr lang="fr-FR" sz="2800" i="1" smtClean="0">
                            <a:solidFill>
                              <a:srgbClr val="FF0000"/>
                            </a:solidFill>
                            <a:latin typeface="Cambria Math" panose="02040503050406030204" pitchFamily="18" charset="0"/>
                            <a:ea typeface="Cambria Math" panose="02040503050406030204" pitchFamily="18" charset="0"/>
                          </a:rPr>
                        </m:ctrlPr>
                      </m:dPr>
                      <m:e>
                        <m:acc>
                          <m:accPr>
                            <m:chr m:val="⃗"/>
                            <m:ctrlPr>
                              <a:rPr lang="fr-FR" sz="2800" i="1">
                                <a:solidFill>
                                  <a:srgbClr val="FF0000"/>
                                </a:solidFill>
                                <a:latin typeface="Cambria Math" panose="02040503050406030204" pitchFamily="18" charset="0"/>
                                <a:ea typeface="Cambria Math" panose="02040503050406030204" pitchFamily="18" charset="0"/>
                              </a:rPr>
                            </m:ctrlPr>
                          </m:accPr>
                          <m:e>
                            <m:r>
                              <a:rPr lang="fr-FR" sz="2800" b="0" i="1" smtClean="0">
                                <a:solidFill>
                                  <a:srgbClr val="FF0000"/>
                                </a:solidFill>
                                <a:latin typeface="Cambria Math" panose="02040503050406030204" pitchFamily="18" charset="0"/>
                                <a:ea typeface="Cambria Math" panose="02040503050406030204" pitchFamily="18" charset="0"/>
                              </a:rPr>
                              <m:t>𝑅</m:t>
                            </m:r>
                          </m:e>
                        </m:acc>
                      </m:e>
                    </m:d>
                    <m:r>
                      <a:rPr lang="fr-FR" sz="2800" b="0" i="1" smtClean="0">
                        <a:solidFill>
                          <a:srgbClr val="FF0000"/>
                        </a:solidFill>
                        <a:latin typeface="Cambria Math" panose="02040503050406030204" pitchFamily="18" charset="0"/>
                        <a:ea typeface="Cambria Math" panose="02040503050406030204" pitchFamily="18" charset="0"/>
                      </a:rPr>
                      <m:t>×</m:t>
                    </m:r>
                    <m:d>
                      <m:dPr>
                        <m:begChr m:val="‖"/>
                        <m:endChr m:val="‖"/>
                        <m:ctrlPr>
                          <a:rPr lang="fr-FR" sz="2800" i="1" smtClean="0">
                            <a:solidFill>
                              <a:srgbClr val="FF0000"/>
                            </a:solidFill>
                            <a:latin typeface="Cambria Math" panose="02040503050406030204" pitchFamily="18" charset="0"/>
                            <a:ea typeface="Cambria Math" panose="02040503050406030204" pitchFamily="18" charset="0"/>
                          </a:rPr>
                        </m:ctrlPr>
                      </m:dPr>
                      <m:e>
                        <m:acc>
                          <m:accPr>
                            <m:chr m:val="⃗"/>
                            <m:ctrlPr>
                              <a:rPr lang="fr-FR" sz="2800" i="1">
                                <a:solidFill>
                                  <a:srgbClr val="FF0000"/>
                                </a:solidFill>
                                <a:latin typeface="Cambria Math" panose="02040503050406030204" pitchFamily="18" charset="0"/>
                              </a:rPr>
                            </m:ctrlPr>
                          </m:accPr>
                          <m:e>
                            <m:sSub>
                              <m:sSubPr>
                                <m:ctrlPr>
                                  <a:rPr lang="fr-FR" sz="2800" i="1">
                                    <a:solidFill>
                                      <a:srgbClr val="FF0000"/>
                                    </a:solidFill>
                                    <a:latin typeface="Cambria Math" panose="02040503050406030204" pitchFamily="18" charset="0"/>
                                  </a:rPr>
                                </m:ctrlPr>
                              </m:sSubPr>
                              <m:e>
                                <m:r>
                                  <a:rPr lang="fr-FR" sz="2800" b="0" i="1">
                                    <a:solidFill>
                                      <a:srgbClr val="FF0000"/>
                                    </a:solidFill>
                                    <a:latin typeface="Cambria Math" panose="02040503050406030204" pitchFamily="18" charset="0"/>
                                  </a:rPr>
                                  <m:t>𝐴</m:t>
                                </m:r>
                              </m:e>
                              <m:sub>
                                <m:r>
                                  <a:rPr lang="fr-FR" sz="2800" b="0" i="1">
                                    <a:solidFill>
                                      <a:srgbClr val="FF0000"/>
                                    </a:solidFill>
                                    <a:latin typeface="Cambria Math" panose="02040503050406030204" pitchFamily="18" charset="0"/>
                                  </a:rPr>
                                  <m:t>1</m:t>
                                </m:r>
                              </m:sub>
                            </m:sSub>
                            <m:sSub>
                              <m:sSubPr>
                                <m:ctrlPr>
                                  <a:rPr lang="fr-FR" sz="2800" i="1">
                                    <a:solidFill>
                                      <a:srgbClr val="FF0000"/>
                                    </a:solidFill>
                                    <a:latin typeface="Cambria Math" panose="02040503050406030204" pitchFamily="18" charset="0"/>
                                  </a:rPr>
                                </m:ctrlPr>
                              </m:sSubPr>
                              <m:e>
                                <m:r>
                                  <a:rPr lang="fr-FR" sz="2800" b="0" i="1">
                                    <a:solidFill>
                                      <a:srgbClr val="FF0000"/>
                                    </a:solidFill>
                                    <a:latin typeface="Cambria Math" panose="02040503050406030204" pitchFamily="18" charset="0"/>
                                  </a:rPr>
                                  <m:t>𝐴</m:t>
                                </m:r>
                              </m:e>
                              <m:sub>
                                <m:r>
                                  <a:rPr lang="fr-FR" sz="2800" b="0" i="1">
                                    <a:solidFill>
                                      <a:srgbClr val="FF0000"/>
                                    </a:solidFill>
                                    <a:latin typeface="Cambria Math" panose="02040503050406030204" pitchFamily="18" charset="0"/>
                                  </a:rPr>
                                  <m:t>2</m:t>
                                </m:r>
                              </m:sub>
                            </m:sSub>
                          </m:e>
                        </m:acc>
                      </m:e>
                    </m:d>
                  </m:oMath>
                </a14:m>
                <a:r>
                  <a:rPr lang="fr-FR" sz="2800" dirty="0">
                    <a:solidFill>
                      <a:srgbClr val="FF0000"/>
                    </a:solidFill>
                    <a:ea typeface="Cambria Math" panose="02040503050406030204" pitchFamily="18" charset="0"/>
                  </a:rPr>
                  <a:t> </a:t>
                </a:r>
                <a14:m>
                  <m:oMath xmlns:m="http://schemas.openxmlformats.org/officeDocument/2006/math">
                    <m:r>
                      <a:rPr lang="fr-FR" sz="2800" i="1">
                        <a:solidFill>
                          <a:srgbClr val="FF0000"/>
                        </a:solidFill>
                        <a:latin typeface="Cambria Math" panose="02040503050406030204" pitchFamily="18" charset="0"/>
                        <a:ea typeface="Cambria Math" panose="02040503050406030204" pitchFamily="18" charset="0"/>
                      </a:rPr>
                      <m:t>×</m:t>
                    </m:r>
                  </m:oMath>
                </a14:m>
                <a:r>
                  <a:rPr lang="fr-FR" sz="2800" dirty="0">
                    <a:solidFill>
                      <a:srgbClr val="FF0000"/>
                    </a:solidFill>
                  </a:rPr>
                  <a:t>1 ; 1 car A</a:t>
                </a:r>
                <a:r>
                  <a:rPr lang="fr-FR" sz="2000" dirty="0">
                    <a:solidFill>
                      <a:srgbClr val="FF0000"/>
                    </a:solidFill>
                  </a:rPr>
                  <a:t>2</a:t>
                </a:r>
                <a:r>
                  <a:rPr lang="fr-FR" sz="2800" dirty="0">
                    <a:solidFill>
                      <a:srgbClr val="FF0000"/>
                    </a:solidFill>
                  </a:rPr>
                  <a:t> est choisi tel que </a:t>
                </a:r>
                <a14:m>
                  <m:oMath xmlns:m="http://schemas.openxmlformats.org/officeDocument/2006/math">
                    <m:sSub>
                      <m:sSubPr>
                        <m:ctrlPr>
                          <a:rPr lang="fr-FR" sz="2800" i="1">
                            <a:solidFill>
                              <a:srgbClr val="FF0000"/>
                            </a:solidFill>
                            <a:latin typeface="Cambria Math" panose="02040503050406030204" pitchFamily="18" charset="0"/>
                          </a:rPr>
                        </m:ctrlPr>
                      </m:sSubPr>
                      <m:e>
                        <m:r>
                          <a:rPr lang="fr-FR" sz="2800" b="0" i="1" smtClean="0">
                            <a:solidFill>
                              <a:srgbClr val="FF0000"/>
                            </a:solidFill>
                            <a:latin typeface="Cambria Math" panose="02040503050406030204" pitchFamily="18" charset="0"/>
                          </a:rPr>
                          <m:t>(</m:t>
                        </m:r>
                        <m:r>
                          <a:rPr lang="fr-FR" sz="2800" i="1">
                            <a:solidFill>
                              <a:srgbClr val="FF0000"/>
                            </a:solidFill>
                            <a:latin typeface="Cambria Math" panose="02040503050406030204" pitchFamily="18" charset="0"/>
                          </a:rPr>
                          <m:t>𝐴</m:t>
                        </m:r>
                      </m:e>
                      <m:sub>
                        <m:r>
                          <a:rPr lang="fr-FR" sz="2800" i="1">
                            <a:solidFill>
                              <a:srgbClr val="FF0000"/>
                            </a:solidFill>
                            <a:latin typeface="Cambria Math" panose="02040503050406030204" pitchFamily="18" charset="0"/>
                          </a:rPr>
                          <m:t>1</m:t>
                        </m:r>
                      </m:sub>
                    </m:sSub>
                    <m:sSub>
                      <m:sSubPr>
                        <m:ctrlPr>
                          <a:rPr lang="fr-FR" sz="2800" i="1">
                            <a:solidFill>
                              <a:srgbClr val="FF0000"/>
                            </a:solidFill>
                            <a:latin typeface="Cambria Math" panose="02040503050406030204" pitchFamily="18" charset="0"/>
                          </a:rPr>
                        </m:ctrlPr>
                      </m:sSubPr>
                      <m:e>
                        <m:r>
                          <a:rPr lang="fr-FR" sz="2800" i="1">
                            <a:solidFill>
                              <a:srgbClr val="FF0000"/>
                            </a:solidFill>
                            <a:latin typeface="Cambria Math" panose="02040503050406030204" pitchFamily="18" charset="0"/>
                          </a:rPr>
                          <m:t>𝐴</m:t>
                        </m:r>
                      </m:e>
                      <m:sub>
                        <m:r>
                          <a:rPr lang="fr-FR" sz="2800" i="1">
                            <a:solidFill>
                              <a:srgbClr val="FF0000"/>
                            </a:solidFill>
                            <a:latin typeface="Cambria Math" panose="02040503050406030204" pitchFamily="18" charset="0"/>
                          </a:rPr>
                          <m:t>2</m:t>
                        </m:r>
                      </m:sub>
                    </m:sSub>
                    <m:r>
                      <a:rPr lang="fr-FR" sz="2800" b="0" i="1" smtClean="0">
                        <a:solidFill>
                          <a:srgbClr val="FF0000"/>
                        </a:solidFill>
                        <a:latin typeface="Cambria Math" panose="02040503050406030204" pitchFamily="18" charset="0"/>
                      </a:rPr>
                      <m:t>)</m:t>
                    </m:r>
                    <m:r>
                      <a:rPr lang="fr-FR" sz="2800" b="0" i="1" smtClean="0">
                        <a:solidFill>
                          <a:srgbClr val="FF0000"/>
                        </a:solidFill>
                        <a:latin typeface="Cambria Math" panose="02040503050406030204" pitchFamily="18" charset="0"/>
                        <a:ea typeface="Cambria Math" panose="02040503050406030204" pitchFamily="18" charset="0"/>
                      </a:rPr>
                      <m:t>⊥</m:t>
                    </m:r>
                    <m:acc>
                      <m:accPr>
                        <m:chr m:val="⃗"/>
                        <m:ctrlPr>
                          <a:rPr lang="fr-FR" sz="2800" i="1">
                            <a:solidFill>
                              <a:srgbClr val="FF0000"/>
                            </a:solidFill>
                            <a:latin typeface="Cambria Math" panose="02040503050406030204" pitchFamily="18" charset="0"/>
                            <a:ea typeface="Cambria Math" panose="02040503050406030204" pitchFamily="18" charset="0"/>
                          </a:rPr>
                        </m:ctrlPr>
                      </m:accPr>
                      <m:e>
                        <m:r>
                          <a:rPr lang="fr-FR" sz="2800" i="1">
                            <a:solidFill>
                              <a:srgbClr val="FF0000"/>
                            </a:solidFill>
                            <a:latin typeface="Cambria Math" panose="02040503050406030204" pitchFamily="18" charset="0"/>
                            <a:ea typeface="Cambria Math" panose="02040503050406030204" pitchFamily="18" charset="0"/>
                          </a:rPr>
                          <m:t>𝑅</m:t>
                        </m:r>
                      </m:e>
                    </m:acc>
                  </m:oMath>
                </a14:m>
                <a:r>
                  <a:rPr lang="fr-FR" sz="2800" dirty="0">
                    <a:solidFill>
                      <a:srgbClr val="FF0000"/>
                    </a:solidFill>
                  </a:rPr>
                  <a:t> par soucis de simplicité</a:t>
                </a:r>
              </a:p>
            </p:txBody>
          </p:sp>
        </mc:Choice>
        <mc:Fallback xmlns="">
          <p:sp>
            <p:nvSpPr>
              <p:cNvPr id="6" name="Organigramme : Alternative 5"/>
              <p:cNvSpPr>
                <a:spLocks noRot="1" noChangeAspect="1" noMove="1" noResize="1" noEditPoints="1" noAdjustHandles="1" noChangeArrowheads="1" noChangeShapeType="1" noTextEdit="1"/>
              </p:cNvSpPr>
              <p:nvPr/>
            </p:nvSpPr>
            <p:spPr>
              <a:xfrm>
                <a:off x="5501390" y="3537678"/>
                <a:ext cx="6385809" cy="3147935"/>
              </a:xfrm>
              <a:prstGeom prst="flowChartAlternateProcess">
                <a:avLst/>
              </a:prstGeom>
              <a:blipFill>
                <a:blip r:embed="rId3"/>
                <a:stretch>
                  <a:fillRect r="-190" b="-2294"/>
                </a:stretch>
              </a:blipFill>
              <a:ln w="38100">
                <a:solidFill>
                  <a:srgbClr val="FF0000"/>
                </a:solidFill>
              </a:ln>
            </p:spPr>
            <p:txBody>
              <a:bodyPr/>
              <a:lstStyle/>
              <a:p>
                <a:r>
                  <a:rPr lang="fr-FR">
                    <a:noFill/>
                  </a:rPr>
                  <a:t> </a:t>
                </a:r>
              </a:p>
            </p:txBody>
          </p:sp>
        </mc:Fallback>
      </mc:AlternateContent>
      <p:sp>
        <p:nvSpPr>
          <p:cNvPr id="7" name="Espace réservé du numéro de diapositive 6">
            <a:extLst>
              <a:ext uri="{FF2B5EF4-FFF2-40B4-BE49-F238E27FC236}">
                <a16:creationId xmlns:a16="http://schemas.microsoft.com/office/drawing/2014/main" id="{4D06527E-4F40-4F38-A7AB-36D0AAD70A4E}"/>
              </a:ext>
            </a:extLst>
          </p:cNvPr>
          <p:cNvSpPr>
            <a:spLocks noGrp="1"/>
          </p:cNvSpPr>
          <p:nvPr>
            <p:ph type="sldNum" sz="quarter" idx="12"/>
          </p:nvPr>
        </p:nvSpPr>
        <p:spPr/>
        <p:txBody>
          <a:bodyPr/>
          <a:lstStyle/>
          <a:p>
            <a:fld id="{DF67547A-2FB4-485E-9105-69E331CB21F3}" type="slidenum">
              <a:rPr lang="fr-FR" smtClean="0"/>
              <a:t>9</a:t>
            </a:fld>
            <a:endParaRPr lang="fr-FR"/>
          </a:p>
        </p:txBody>
      </p:sp>
    </p:spTree>
    <p:extLst>
      <p:ext uri="{BB962C8B-B14F-4D97-AF65-F5344CB8AC3E}">
        <p14:creationId xmlns:p14="http://schemas.microsoft.com/office/powerpoint/2010/main" val="6799359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1117</TotalTime>
  <Words>3103</Words>
  <Application>Microsoft Office PowerPoint</Application>
  <PresentationFormat>Grand écran</PresentationFormat>
  <Paragraphs>508</Paragraphs>
  <Slides>50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50</vt:i4>
      </vt:variant>
    </vt:vector>
  </HeadingPairs>
  <TitlesOfParts>
    <vt:vector size="57" baseType="lpstr">
      <vt:lpstr>Adobe Myungjo Std M</vt:lpstr>
      <vt:lpstr>Arial</vt:lpstr>
      <vt:lpstr>Calibri</vt:lpstr>
      <vt:lpstr>Calibri Light</vt:lpstr>
      <vt:lpstr>Cambria Math</vt:lpstr>
      <vt:lpstr>Symbol</vt:lpstr>
      <vt:lpstr>Thème Office</vt:lpstr>
      <vt:lpstr>Les torseurs : explications</vt:lpstr>
      <vt:lpstr>Plan</vt:lpstr>
      <vt:lpstr>Rappel : produit vectoriel</vt:lpstr>
      <vt:lpstr>Préambule : quelques champ de vecteurs de différents types</vt:lpstr>
      <vt:lpstr>Définition d’un torseur</vt:lpstr>
      <vt:lpstr>ILLUSTRATION D’UN TORSEUR</vt:lpstr>
      <vt:lpstr>Illustration d’un torseur</vt:lpstr>
      <vt:lpstr>Illustration d’un torseur</vt:lpstr>
      <vt:lpstr>Pour déterminer le moment en un autre point, il suffit d’appliquer :</vt:lpstr>
      <vt:lpstr>Illustration d’un torseur : le champ de moments</vt:lpstr>
      <vt:lpstr>Enlevons les traits de construction</vt:lpstr>
      <vt:lpstr>Présentation PowerPoint</vt:lpstr>
      <vt:lpstr>Conclusions</vt:lpstr>
      <vt:lpstr>Et pour les autres points de l’espace ? Ceux qui ne sont pas sur la droite(CA1)…</vt:lpstr>
      <vt:lpstr>Présentation PowerPoint</vt:lpstr>
      <vt:lpstr>Un torseur c’est un enchevêtrement infini de vecteurs.  Souvent on oublie cette réalité.  En effet, nous verrons que finalement la formalisation d’un torseur et les calculs sont simples, et font oublier le champ de vecteurs !..  En Pratique on ne représente qu’un seul vecteur résultante. </vt:lpstr>
      <vt:lpstr>Les éléments centraux d’un torseur</vt:lpstr>
      <vt:lpstr>1. Point central d’un torseur {T}</vt:lpstr>
      <vt:lpstr>Comment déterminer l’axe central d’un torseur ?</vt:lpstr>
      <vt:lpstr>Equiprojectivité des vecteurs moments d’un torseur {T}</vt:lpstr>
      <vt:lpstr>Equiprojectivité… des vecteurs moments d’un torseur {T}</vt:lpstr>
      <vt:lpstr>Equiprojectivité… des vecteurs moments d’un torseur {T}</vt:lpstr>
      <vt:lpstr>Présentation PowerPoint</vt:lpstr>
      <vt:lpstr>Conclusion : Equivalence Equiprojectivité/Antisymétrie</vt:lpstr>
      <vt:lpstr>Le deux invariants d’un torseur {T}</vt:lpstr>
      <vt:lpstr>Que représente l’invariant scalaire du torseur {T} ?</vt:lpstr>
      <vt:lpstr>Présentation PowerPoint</vt:lpstr>
      <vt:lpstr>Notation, Représentation, Manipulation pratique d’un torseur…  LES ELEMENTS DE REDUCTION D’UN TORSEUR  </vt:lpstr>
      <vt:lpstr>Problème posé</vt:lpstr>
      <vt:lpstr>Présentation PowerPoint</vt:lpstr>
      <vt:lpstr>Les éléments de réduction d’un torseur</vt:lpstr>
      <vt:lpstr>ON NOTE :</vt:lpstr>
      <vt:lpstr>Présentation PowerPoint</vt:lpstr>
      <vt:lpstr>Ainsi un torseur {T} peut être réduit en des éléments différents :</vt:lpstr>
      <vt:lpstr>Abus de langage sur les éléments de réduction.</vt:lpstr>
      <vt:lpstr>Abus de langage sur les éléments de réduction.</vt:lpstr>
      <vt:lpstr>Abus de langage sur les éléments de réduction.</vt:lpstr>
      <vt:lpstr>Opérations sur les torseurs</vt:lpstr>
      <vt:lpstr>Somme des torseurs</vt:lpstr>
      <vt:lpstr>Présentation PowerPoint</vt:lpstr>
      <vt:lpstr>Soit 2 torseurs {T1} et {T2} représentés par les éléments de réduction suivants, exprimés au même point : {T1}  =(_A^){■8((R_1 ) ⃗@(M_1  (A)) ⃗ )}   {T2}  =(_A^){■8((R_2 ) ⃗@(M_2  (A)) ⃗ )}    </vt:lpstr>
      <vt:lpstr>Conclusion</vt:lpstr>
      <vt:lpstr>Multiplication d’un torseur par un réel</vt:lpstr>
      <vt:lpstr>Changeons de point de réduction : transportons les moments de A en B.</vt:lpstr>
      <vt:lpstr>Les 3 torseurs particuliers</vt:lpstr>
      <vt:lpstr>Le torseur nul</vt:lpstr>
      <vt:lpstr>Le torseur couple</vt:lpstr>
      <vt:lpstr>Le torseur glisseur</vt:lpstr>
      <vt:lpstr>Torseur glisseur</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sur les torseurs</dc:title>
  <dc:creator>utilisateur</dc:creator>
  <cp:lastModifiedBy>utilisateur</cp:lastModifiedBy>
  <cp:revision>214</cp:revision>
  <cp:lastPrinted>2019-01-05T13:53:28Z</cp:lastPrinted>
  <dcterms:created xsi:type="dcterms:W3CDTF">2018-04-22T22:12:03Z</dcterms:created>
  <dcterms:modified xsi:type="dcterms:W3CDTF">2020-02-03T17:50:06Z</dcterms:modified>
</cp:coreProperties>
</file>