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57" r:id="rId4"/>
    <p:sldId id="259" r:id="rId5"/>
    <p:sldId id="260" r:id="rId6"/>
    <p:sldId id="263" r:id="rId7"/>
    <p:sldId id="293" r:id="rId8"/>
    <p:sldId id="261" r:id="rId9"/>
    <p:sldId id="267" r:id="rId10"/>
    <p:sldId id="262" r:id="rId11"/>
    <p:sldId id="264" r:id="rId12"/>
    <p:sldId id="265" r:id="rId13"/>
    <p:sldId id="270" r:id="rId14"/>
    <p:sldId id="268" r:id="rId15"/>
    <p:sldId id="269" r:id="rId16"/>
    <p:sldId id="266" r:id="rId17"/>
    <p:sldId id="272" r:id="rId18"/>
    <p:sldId id="273" r:id="rId19"/>
    <p:sldId id="271" r:id="rId20"/>
    <p:sldId id="279" r:id="rId21"/>
    <p:sldId id="274" r:id="rId22"/>
    <p:sldId id="275" r:id="rId23"/>
    <p:sldId id="276" r:id="rId24"/>
    <p:sldId id="277" r:id="rId25"/>
    <p:sldId id="278" r:id="rId26"/>
    <p:sldId id="280" r:id="rId27"/>
    <p:sldId id="281" r:id="rId28"/>
    <p:sldId id="282" r:id="rId29"/>
    <p:sldId id="325" r:id="rId30"/>
    <p:sldId id="330" r:id="rId31"/>
    <p:sldId id="283" r:id="rId32"/>
    <p:sldId id="284" r:id="rId33"/>
    <p:sldId id="285" r:id="rId34"/>
    <p:sldId id="290" r:id="rId35"/>
    <p:sldId id="332" r:id="rId36"/>
    <p:sldId id="286" r:id="rId37"/>
    <p:sldId id="287" r:id="rId38"/>
    <p:sldId id="291" r:id="rId39"/>
    <p:sldId id="292" r:id="rId40"/>
    <p:sldId id="288" r:id="rId41"/>
    <p:sldId id="289" r:id="rId42"/>
    <p:sldId id="331"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642" y="96"/>
      </p:cViewPr>
      <p:guideLst/>
    </p:cSldViewPr>
  </p:slideViewPr>
  <p:notesTextViewPr>
    <p:cViewPr>
      <p:scale>
        <a:sx n="1" d="1"/>
        <a:sy n="1" d="1"/>
      </p:scale>
      <p:origin x="0" y="0"/>
    </p:cViewPr>
  </p:notesTextViewPr>
  <p:sorterViewPr>
    <p:cViewPr>
      <p:scale>
        <a:sx n="100" d="100"/>
        <a:sy n="100" d="100"/>
      </p:scale>
      <p:origin x="0" y="-69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2C9900-9E1D-4599-A56A-DC4DFAB57746}" type="doc">
      <dgm:prSet loTypeId="urn:microsoft.com/office/officeart/2008/layout/AlternatingHexagons" loCatId="list" qsTypeId="urn:microsoft.com/office/officeart/2005/8/quickstyle/simple1" qsCatId="simple" csTypeId="urn:microsoft.com/office/officeart/2005/8/colors/colorful3" csCatId="colorful" phldr="1"/>
      <dgm:spPr/>
      <dgm:t>
        <a:bodyPr/>
        <a:lstStyle/>
        <a:p>
          <a:endParaRPr lang="fr-FR"/>
        </a:p>
      </dgm:t>
    </dgm:pt>
    <dgm:pt modelId="{46C1820A-852D-4594-98BC-F3038E79BB55}">
      <dgm:prSet phldrT="[Text]" phldr="0" custT="1"/>
      <dgm:spPr/>
      <dgm:t>
        <a:bodyPr/>
        <a:lstStyle/>
        <a:p>
          <a:r>
            <a:rPr lang="fr-FR" sz="2400" dirty="0"/>
            <a:t>250 </a:t>
          </a:r>
          <a:r>
            <a:rPr lang="fr-FR" sz="2400" dirty="0" err="1"/>
            <a:t>years</a:t>
          </a:r>
          <a:endParaRPr lang="fr-FR" sz="1400" dirty="0"/>
        </a:p>
      </dgm:t>
    </dgm:pt>
    <dgm:pt modelId="{CF973D03-F767-436E-983D-B0E376ACE00C}" type="parTrans" cxnId="{02AD1FA5-2C97-4E2B-9C03-3DFA4E0D9433}">
      <dgm:prSet/>
      <dgm:spPr/>
      <dgm:t>
        <a:bodyPr/>
        <a:lstStyle/>
        <a:p>
          <a:endParaRPr lang="fr-FR"/>
        </a:p>
      </dgm:t>
    </dgm:pt>
    <dgm:pt modelId="{7C85179F-A49E-4D60-8F5F-6EF6AE78FC5C}" type="sibTrans" cxnId="{02AD1FA5-2C97-4E2B-9C03-3DFA4E0D9433}">
      <dgm:prSet/>
      <dgm:spPr/>
      <dgm:t>
        <a:bodyPr/>
        <a:lstStyle/>
        <a:p>
          <a:r>
            <a:rPr lang="fr-FR" dirty="0"/>
            <a:t>Moon</a:t>
          </a:r>
        </a:p>
      </dgm:t>
    </dgm:pt>
    <dgm:pt modelId="{0E40AD37-7D82-46A3-B629-715E6DC5F41A}">
      <dgm:prSet phldrT="[Text]" phldr="0" custT="1"/>
      <dgm:spPr/>
      <dgm:t>
        <a:bodyPr/>
        <a:lstStyle/>
        <a:p>
          <a:r>
            <a:rPr lang="fr-FR" sz="2400" dirty="0">
              <a:solidFill>
                <a:schemeClr val="accent2"/>
              </a:solidFill>
            </a:rPr>
            <a:t>Channel </a:t>
          </a:r>
          <a:r>
            <a:rPr lang="fr-FR" sz="2400" dirty="0" err="1">
              <a:solidFill>
                <a:schemeClr val="accent2"/>
              </a:solidFill>
            </a:rPr>
            <a:t>crossings</a:t>
          </a:r>
          <a:endParaRPr lang="fr-FR" sz="2400" dirty="0">
            <a:solidFill>
              <a:schemeClr val="accent2"/>
            </a:solidFill>
          </a:endParaRPr>
        </a:p>
      </dgm:t>
    </dgm:pt>
    <dgm:pt modelId="{BA624BDD-D937-45BF-A554-11E316904FFD}" type="parTrans" cxnId="{93456C49-FE2D-4A05-BF2E-C668F027740E}">
      <dgm:prSet/>
      <dgm:spPr/>
      <dgm:t>
        <a:bodyPr/>
        <a:lstStyle/>
        <a:p>
          <a:endParaRPr lang="fr-FR"/>
        </a:p>
      </dgm:t>
    </dgm:pt>
    <dgm:pt modelId="{47CF537E-31AC-4992-BD83-6EE25DA7C410}" type="sibTrans" cxnId="{93456C49-FE2D-4A05-BF2E-C668F027740E}">
      <dgm:prSet/>
      <dgm:spPr/>
      <dgm:t>
        <a:bodyPr/>
        <a:lstStyle/>
        <a:p>
          <a:endParaRPr lang="fr-FR"/>
        </a:p>
      </dgm:t>
    </dgm:pt>
    <dgm:pt modelId="{557CE858-4B63-4CE1-B3D3-10B6078474BD}">
      <dgm:prSet phldrT="[Text]" phldr="0"/>
      <dgm:spPr/>
      <dgm:t>
        <a:bodyPr/>
        <a:lstStyle/>
        <a:p>
          <a:r>
            <a:rPr lang="fr-FR" dirty="0"/>
            <a:t>Ban in </a:t>
          </a:r>
          <a:r>
            <a:rPr lang="fr-FR" dirty="0" err="1"/>
            <a:t>schools</a:t>
          </a:r>
          <a:endParaRPr lang="fr-FR" dirty="0"/>
        </a:p>
      </dgm:t>
    </dgm:pt>
    <dgm:pt modelId="{02FA3CED-953F-4C9A-A1AF-42397326468E}" type="parTrans" cxnId="{51086BAE-7986-4D4B-A132-B147B7FC5F99}">
      <dgm:prSet/>
      <dgm:spPr/>
      <dgm:t>
        <a:bodyPr/>
        <a:lstStyle/>
        <a:p>
          <a:endParaRPr lang="fr-FR"/>
        </a:p>
      </dgm:t>
    </dgm:pt>
    <dgm:pt modelId="{D8E048AA-9363-4174-ACE1-4643CF03C38A}" type="sibTrans" cxnId="{51086BAE-7986-4D4B-A132-B147B7FC5F99}">
      <dgm:prSet/>
      <dgm:spPr/>
      <dgm:t>
        <a:bodyPr/>
        <a:lstStyle/>
        <a:p>
          <a:r>
            <a:rPr lang="fr-FR" dirty="0"/>
            <a:t>No smoking</a:t>
          </a:r>
        </a:p>
      </dgm:t>
    </dgm:pt>
    <dgm:pt modelId="{DDEA5C80-F1D7-4A6D-96E9-2F7ADE8F6139}">
      <dgm:prSet phldrT="[Text]" phldr="0" custT="1"/>
      <dgm:spPr/>
      <dgm:t>
        <a:bodyPr/>
        <a:lstStyle/>
        <a:p>
          <a:r>
            <a:rPr lang="fr-FR" sz="2000" dirty="0" err="1">
              <a:solidFill>
                <a:schemeClr val="accent2"/>
              </a:solidFill>
            </a:rPr>
            <a:t>Gerrymandering</a:t>
          </a:r>
          <a:endParaRPr lang="fr-FR" sz="1700" dirty="0">
            <a:solidFill>
              <a:schemeClr val="accent2"/>
            </a:solidFill>
          </a:endParaRPr>
        </a:p>
      </dgm:t>
    </dgm:pt>
    <dgm:pt modelId="{ACA27F72-D8AC-472E-9A6E-87B11BCD80C2}" type="parTrans" cxnId="{8F8DFE95-5E8C-4257-997A-13C362BD9544}">
      <dgm:prSet/>
      <dgm:spPr/>
      <dgm:t>
        <a:bodyPr/>
        <a:lstStyle/>
        <a:p>
          <a:endParaRPr lang="fr-FR"/>
        </a:p>
      </dgm:t>
    </dgm:pt>
    <dgm:pt modelId="{41E69B33-AF54-45C2-9181-D42CAF6AA85F}" type="sibTrans" cxnId="{8F8DFE95-5E8C-4257-997A-13C362BD9544}">
      <dgm:prSet/>
      <dgm:spPr/>
      <dgm:t>
        <a:bodyPr/>
        <a:lstStyle/>
        <a:p>
          <a:endParaRPr lang="fr-FR"/>
        </a:p>
      </dgm:t>
    </dgm:pt>
    <dgm:pt modelId="{0C926343-CD82-42C6-8900-7973B10B08D6}">
      <dgm:prSet phldrT="[Text]" phldr="0" custT="1"/>
      <dgm:spPr/>
      <dgm:t>
        <a:bodyPr/>
        <a:lstStyle/>
        <a:p>
          <a:r>
            <a:rPr lang="fr-FR" sz="2800" dirty="0"/>
            <a:t>King</a:t>
          </a:r>
          <a:endParaRPr lang="fr-FR" sz="2600" dirty="0"/>
        </a:p>
      </dgm:t>
    </dgm:pt>
    <dgm:pt modelId="{D254E528-6F20-4789-8E5E-B9C5121F17F2}" type="parTrans" cxnId="{46EFD77D-69D3-49D4-95A9-AE3AD40ADCB6}">
      <dgm:prSet/>
      <dgm:spPr/>
      <dgm:t>
        <a:bodyPr/>
        <a:lstStyle/>
        <a:p>
          <a:endParaRPr lang="fr-FR"/>
        </a:p>
      </dgm:t>
    </dgm:pt>
    <dgm:pt modelId="{BD043657-4075-4AE2-9992-E2A1BF5EE81A}" type="sibTrans" cxnId="{46EFD77D-69D3-49D4-95A9-AE3AD40ADCB6}">
      <dgm:prSet/>
      <dgm:spPr/>
      <dgm:t>
        <a:bodyPr/>
        <a:lstStyle/>
        <a:p>
          <a:r>
            <a:rPr lang="fr-FR" dirty="0"/>
            <a:t>Reform UK</a:t>
          </a:r>
        </a:p>
      </dgm:t>
    </dgm:pt>
    <dgm:pt modelId="{560F6F91-ACBB-4C04-A366-036FDB12BAC3}">
      <dgm:prSet phldrT="[Text]" phldr="0" custT="1"/>
      <dgm:spPr/>
      <dgm:t>
        <a:bodyPr/>
        <a:lstStyle/>
        <a:p>
          <a:pPr algn="ctr"/>
          <a:r>
            <a:rPr lang="fr-FR" sz="2400" b="1" dirty="0" err="1">
              <a:solidFill>
                <a:schemeClr val="accent4"/>
              </a:solidFill>
            </a:rPr>
            <a:t>Voting</a:t>
          </a:r>
          <a:r>
            <a:rPr lang="fr-FR" sz="2400" b="1" dirty="0">
              <a:solidFill>
                <a:schemeClr val="accent4"/>
              </a:solidFill>
            </a:rPr>
            <a:t> </a:t>
          </a:r>
          <a:r>
            <a:rPr lang="fr-FR" sz="2400" b="1" dirty="0" err="1">
              <a:solidFill>
                <a:schemeClr val="accent4"/>
              </a:solidFill>
            </a:rPr>
            <a:t>Rights</a:t>
          </a:r>
          <a:r>
            <a:rPr lang="fr-FR" sz="2400" b="1" dirty="0">
              <a:solidFill>
                <a:schemeClr val="accent4"/>
              </a:solidFill>
            </a:rPr>
            <a:t> </a:t>
          </a:r>
          <a:r>
            <a:rPr lang="fr-FR" sz="2400" b="1" dirty="0" err="1">
              <a:solidFill>
                <a:schemeClr val="accent4"/>
              </a:solidFill>
            </a:rPr>
            <a:t>Act</a:t>
          </a:r>
          <a:r>
            <a:rPr lang="fr-FR" sz="2400" b="1" dirty="0">
              <a:solidFill>
                <a:schemeClr val="accent4"/>
              </a:solidFill>
            </a:rPr>
            <a:t> </a:t>
          </a:r>
        </a:p>
      </dgm:t>
    </dgm:pt>
    <dgm:pt modelId="{82823E0F-81E5-470B-8032-FC2B58B2EC8A}" type="parTrans" cxnId="{262AE3DA-0D45-4F97-BC3F-498B72E054D4}">
      <dgm:prSet/>
      <dgm:spPr/>
      <dgm:t>
        <a:bodyPr/>
        <a:lstStyle/>
        <a:p>
          <a:endParaRPr lang="fr-FR"/>
        </a:p>
      </dgm:t>
    </dgm:pt>
    <dgm:pt modelId="{66AF8BD5-BF24-45F4-8435-2FA8C392D9E9}" type="sibTrans" cxnId="{262AE3DA-0D45-4F97-BC3F-498B72E054D4}">
      <dgm:prSet/>
      <dgm:spPr/>
      <dgm:t>
        <a:bodyPr/>
        <a:lstStyle/>
        <a:p>
          <a:endParaRPr lang="fr-FR"/>
        </a:p>
      </dgm:t>
    </dgm:pt>
    <dgm:pt modelId="{08DBA437-4D6F-4EEB-9AA9-553CD8B70909}">
      <dgm:prSet phldrT="[Text]" phldr="0"/>
      <dgm:spPr/>
      <dgm:t>
        <a:bodyPr/>
        <a:lstStyle/>
        <a:p>
          <a:pPr algn="l"/>
          <a:endParaRPr lang="fr-FR" sz="1700" dirty="0">
            <a:solidFill>
              <a:schemeClr val="accent4"/>
            </a:solidFill>
          </a:endParaRPr>
        </a:p>
      </dgm:t>
    </dgm:pt>
    <dgm:pt modelId="{742FA644-B3D1-4D02-8353-30E8609C64A5}" type="parTrans" cxnId="{6E00135F-66D3-4A81-BE37-B5D202EAF285}">
      <dgm:prSet/>
      <dgm:spPr/>
      <dgm:t>
        <a:bodyPr/>
        <a:lstStyle/>
        <a:p>
          <a:endParaRPr lang="fr-FR"/>
        </a:p>
      </dgm:t>
    </dgm:pt>
    <dgm:pt modelId="{0B57A617-AE35-4947-A416-DE416A5FDF08}" type="sibTrans" cxnId="{6E00135F-66D3-4A81-BE37-B5D202EAF285}">
      <dgm:prSet/>
      <dgm:spPr/>
      <dgm:t>
        <a:bodyPr/>
        <a:lstStyle/>
        <a:p>
          <a:endParaRPr lang="fr-FR"/>
        </a:p>
      </dgm:t>
    </dgm:pt>
    <dgm:pt modelId="{728D5CD3-6629-4B3E-A647-3BC3126927D9}">
      <dgm:prSet phldrT="[Text]" phldr="0" custT="1"/>
      <dgm:spPr/>
      <dgm:t>
        <a:bodyPr/>
        <a:lstStyle/>
        <a:p>
          <a:r>
            <a:rPr lang="fr-FR" sz="2000" dirty="0">
              <a:solidFill>
                <a:schemeClr val="bg1"/>
              </a:solidFill>
            </a:rPr>
            <a:t>Shooting</a:t>
          </a:r>
          <a:endParaRPr lang="fr-FR" sz="1700" dirty="0">
            <a:solidFill>
              <a:schemeClr val="bg1"/>
            </a:solidFill>
          </a:endParaRPr>
        </a:p>
      </dgm:t>
    </dgm:pt>
    <dgm:pt modelId="{74E0C7AF-1C62-4F15-B291-5CE11A26C0C1}" type="parTrans" cxnId="{4718756C-7094-46BD-87BF-7F5D761C40D3}">
      <dgm:prSet/>
      <dgm:spPr/>
      <dgm:t>
        <a:bodyPr/>
        <a:lstStyle/>
        <a:p>
          <a:endParaRPr lang="fr-FR"/>
        </a:p>
      </dgm:t>
    </dgm:pt>
    <dgm:pt modelId="{BFCA3C05-042E-4091-9C11-E0C3C5DE4AC2}" type="sibTrans" cxnId="{4718756C-7094-46BD-87BF-7F5D761C40D3}">
      <dgm:prSet/>
      <dgm:spPr/>
      <dgm:t>
        <a:bodyPr/>
        <a:lstStyle/>
        <a:p>
          <a:r>
            <a:rPr lang="fr-FR" dirty="0"/>
            <a:t>Rally</a:t>
          </a:r>
        </a:p>
      </dgm:t>
    </dgm:pt>
    <dgm:pt modelId="{8460B31C-4F03-4356-9B5E-ACDE48CA15DA}" type="pres">
      <dgm:prSet presAssocID="{CB2C9900-9E1D-4599-A56A-DC4DFAB57746}" presName="Name0" presStyleCnt="0">
        <dgm:presLayoutVars>
          <dgm:chMax/>
          <dgm:chPref/>
          <dgm:dir/>
          <dgm:animLvl val="lvl"/>
        </dgm:presLayoutVars>
      </dgm:prSet>
      <dgm:spPr/>
    </dgm:pt>
    <dgm:pt modelId="{CDDAFBD4-FBBC-44AF-850B-96A27860DC4F}" type="pres">
      <dgm:prSet presAssocID="{46C1820A-852D-4594-98BC-F3038E79BB55}" presName="composite" presStyleCnt="0"/>
      <dgm:spPr/>
    </dgm:pt>
    <dgm:pt modelId="{29A0A98D-83BC-4B76-838B-59AC473573A3}" type="pres">
      <dgm:prSet presAssocID="{46C1820A-852D-4594-98BC-F3038E79BB55}" presName="Parent1" presStyleLbl="node1" presStyleIdx="0" presStyleCnt="8" custLinFactNeighborX="24414" custLinFactNeighborY="18855">
        <dgm:presLayoutVars>
          <dgm:chMax val="1"/>
          <dgm:chPref val="1"/>
          <dgm:bulletEnabled val="1"/>
        </dgm:presLayoutVars>
      </dgm:prSet>
      <dgm:spPr/>
    </dgm:pt>
    <dgm:pt modelId="{DBD64A4B-C3DB-4562-A594-6B23322A045B}" type="pres">
      <dgm:prSet presAssocID="{46C1820A-852D-4594-98BC-F3038E79BB55}" presName="Childtext1" presStyleLbl="revTx" presStyleIdx="0" presStyleCnt="4" custLinFactNeighborX="47667" custLinFactNeighborY="10101">
        <dgm:presLayoutVars>
          <dgm:chMax val="0"/>
          <dgm:chPref val="0"/>
          <dgm:bulletEnabled val="1"/>
        </dgm:presLayoutVars>
      </dgm:prSet>
      <dgm:spPr/>
    </dgm:pt>
    <dgm:pt modelId="{7E9A9264-220C-4D23-A727-3D3B2CBB81EA}" type="pres">
      <dgm:prSet presAssocID="{46C1820A-852D-4594-98BC-F3038E79BB55}" presName="BalanceSpacing" presStyleCnt="0"/>
      <dgm:spPr/>
    </dgm:pt>
    <dgm:pt modelId="{DF2B13D0-C15A-4613-8976-AA3D386A6728}" type="pres">
      <dgm:prSet presAssocID="{46C1820A-852D-4594-98BC-F3038E79BB55}" presName="BalanceSpacing1" presStyleCnt="0"/>
      <dgm:spPr/>
    </dgm:pt>
    <dgm:pt modelId="{B06AE154-A59F-457E-86AD-F501CB013A63}" type="pres">
      <dgm:prSet presAssocID="{7C85179F-A49E-4D60-8F5F-6EF6AE78FC5C}" presName="Accent1Text" presStyleLbl="node1" presStyleIdx="1" presStyleCnt="8" custLinFactNeighborX="-99072" custLinFactNeighborY="8081"/>
      <dgm:spPr/>
    </dgm:pt>
    <dgm:pt modelId="{E7D78D43-1D94-415C-9570-BBA29F57F9F9}" type="pres">
      <dgm:prSet presAssocID="{7C85179F-A49E-4D60-8F5F-6EF6AE78FC5C}" presName="spaceBetweenRectangles" presStyleCnt="0"/>
      <dgm:spPr/>
    </dgm:pt>
    <dgm:pt modelId="{74AAFDB8-652F-49CA-8E98-CC027F45CBAC}" type="pres">
      <dgm:prSet presAssocID="{557CE858-4B63-4CE1-B3D3-10B6078474BD}" presName="composite" presStyleCnt="0"/>
      <dgm:spPr/>
    </dgm:pt>
    <dgm:pt modelId="{C814161B-3333-461D-A3E6-D82F64BC08B4}" type="pres">
      <dgm:prSet presAssocID="{557CE858-4B63-4CE1-B3D3-10B6078474BD}" presName="Parent1" presStyleLbl="node1" presStyleIdx="2" presStyleCnt="8" custLinFactNeighborX="-47988" custLinFactNeighborY="12794">
        <dgm:presLayoutVars>
          <dgm:chMax val="1"/>
          <dgm:chPref val="1"/>
          <dgm:bulletEnabled val="1"/>
        </dgm:presLayoutVars>
      </dgm:prSet>
      <dgm:spPr/>
    </dgm:pt>
    <dgm:pt modelId="{24DB149A-003A-4FC6-A9AD-B1C71E3A5181}" type="pres">
      <dgm:prSet presAssocID="{557CE858-4B63-4CE1-B3D3-10B6078474BD}" presName="Childtext1" presStyleLbl="revTx" presStyleIdx="1" presStyleCnt="4" custScaleX="129417" custLinFactNeighborX="-78561" custLinFactNeighborY="-6734">
        <dgm:presLayoutVars>
          <dgm:chMax val="0"/>
          <dgm:chPref val="0"/>
          <dgm:bulletEnabled val="1"/>
        </dgm:presLayoutVars>
      </dgm:prSet>
      <dgm:spPr/>
    </dgm:pt>
    <dgm:pt modelId="{D7D28672-BF1A-4767-90F8-008EA3CBD272}" type="pres">
      <dgm:prSet presAssocID="{557CE858-4B63-4CE1-B3D3-10B6078474BD}" presName="BalanceSpacing" presStyleCnt="0"/>
      <dgm:spPr/>
    </dgm:pt>
    <dgm:pt modelId="{65A7C1F0-0E08-439D-924E-B0F1CC2BE578}" type="pres">
      <dgm:prSet presAssocID="{557CE858-4B63-4CE1-B3D3-10B6078474BD}" presName="BalanceSpacing1" presStyleCnt="0"/>
      <dgm:spPr/>
    </dgm:pt>
    <dgm:pt modelId="{7EE67E11-AF7A-4CC3-B45D-1039DC76A81E}" type="pres">
      <dgm:prSet presAssocID="{D8E048AA-9363-4174-ACE1-4643CF03C38A}" presName="Accent1Text" presStyleLbl="node1" presStyleIdx="3" presStyleCnt="8" custLinFactNeighborX="71208" custLinFactNeighborY="1347"/>
      <dgm:spPr/>
    </dgm:pt>
    <dgm:pt modelId="{ADB4E372-1840-4082-BAFF-6872AFBF9EFD}" type="pres">
      <dgm:prSet presAssocID="{D8E048AA-9363-4174-ACE1-4643CF03C38A}" presName="spaceBetweenRectangles" presStyleCnt="0"/>
      <dgm:spPr/>
    </dgm:pt>
    <dgm:pt modelId="{A8E4757D-A58B-448C-B891-0E6EA0837FC5}" type="pres">
      <dgm:prSet presAssocID="{0C926343-CD82-42C6-8900-7973B10B08D6}" presName="composite" presStyleCnt="0"/>
      <dgm:spPr/>
    </dgm:pt>
    <dgm:pt modelId="{B253D3C9-7258-462F-A2CB-DA53518778C9}" type="pres">
      <dgm:prSet presAssocID="{0C926343-CD82-42C6-8900-7973B10B08D6}" presName="Parent1" presStyleLbl="node1" presStyleIdx="4" presStyleCnt="8" custLinFactNeighborX="24414" custLinFactNeighborY="-23568">
        <dgm:presLayoutVars>
          <dgm:chMax val="1"/>
          <dgm:chPref val="1"/>
          <dgm:bulletEnabled val="1"/>
        </dgm:presLayoutVars>
      </dgm:prSet>
      <dgm:spPr/>
    </dgm:pt>
    <dgm:pt modelId="{9B8F77C3-E026-4A14-8BE5-06D5DD1747BF}" type="pres">
      <dgm:prSet presAssocID="{0C926343-CD82-42C6-8900-7973B10B08D6}" presName="Childtext1" presStyleLbl="revTx" presStyleIdx="2" presStyleCnt="4" custLinFactNeighborX="60339" custLinFactNeighborY="24690">
        <dgm:presLayoutVars>
          <dgm:chMax val="0"/>
          <dgm:chPref val="0"/>
          <dgm:bulletEnabled val="1"/>
        </dgm:presLayoutVars>
      </dgm:prSet>
      <dgm:spPr/>
    </dgm:pt>
    <dgm:pt modelId="{6B4AE05B-3815-4048-9483-FC406AC06B9A}" type="pres">
      <dgm:prSet presAssocID="{0C926343-CD82-42C6-8900-7973B10B08D6}" presName="BalanceSpacing" presStyleCnt="0"/>
      <dgm:spPr/>
    </dgm:pt>
    <dgm:pt modelId="{BEA1F740-9DD4-4C8D-91EB-7746C45F6C67}" type="pres">
      <dgm:prSet presAssocID="{0C926343-CD82-42C6-8900-7973B10B08D6}" presName="BalanceSpacing1" presStyleCnt="0"/>
      <dgm:spPr/>
    </dgm:pt>
    <dgm:pt modelId="{1B3C21D0-F665-4A66-8CB7-B0AD27CAF70B}" type="pres">
      <dgm:prSet presAssocID="{BD043657-4075-4AE2-9992-E2A1BF5EE81A}" presName="Accent1Text" presStyleLbl="node1" presStyleIdx="5" presStyleCnt="8" custLinFactNeighborX="-98298" custLinFactNeighborY="673"/>
      <dgm:spPr/>
    </dgm:pt>
    <dgm:pt modelId="{49442629-31CF-44E0-A38A-FE4E5698B6CA}" type="pres">
      <dgm:prSet presAssocID="{BD043657-4075-4AE2-9992-E2A1BF5EE81A}" presName="spaceBetweenRectangles" presStyleCnt="0"/>
      <dgm:spPr/>
    </dgm:pt>
    <dgm:pt modelId="{93E75759-1327-4A29-B9BB-8FD2643E4352}" type="pres">
      <dgm:prSet presAssocID="{728D5CD3-6629-4B3E-A647-3BC3126927D9}" presName="composite" presStyleCnt="0"/>
      <dgm:spPr/>
    </dgm:pt>
    <dgm:pt modelId="{252CCEE9-CC47-4029-ADA4-1FC0E0E4E34D}" type="pres">
      <dgm:prSet presAssocID="{728D5CD3-6629-4B3E-A647-3BC3126927D9}" presName="Parent1" presStyleLbl="node1" presStyleIdx="6" presStyleCnt="8" custScaleX="163090">
        <dgm:presLayoutVars>
          <dgm:chMax val="1"/>
          <dgm:chPref val="1"/>
          <dgm:bulletEnabled val="1"/>
        </dgm:presLayoutVars>
      </dgm:prSet>
      <dgm:spPr/>
    </dgm:pt>
    <dgm:pt modelId="{39B995A8-F8DC-4DF9-A1DC-9230E0C6AD48}" type="pres">
      <dgm:prSet presAssocID="{728D5CD3-6629-4B3E-A647-3BC3126927D9}" presName="Childtext1" presStyleLbl="revTx" presStyleIdx="3" presStyleCnt="4">
        <dgm:presLayoutVars>
          <dgm:chMax val="0"/>
          <dgm:chPref val="0"/>
          <dgm:bulletEnabled val="1"/>
        </dgm:presLayoutVars>
      </dgm:prSet>
      <dgm:spPr/>
    </dgm:pt>
    <dgm:pt modelId="{05BDBCCE-41A7-4D10-BEF4-796AD3735617}" type="pres">
      <dgm:prSet presAssocID="{728D5CD3-6629-4B3E-A647-3BC3126927D9}" presName="BalanceSpacing" presStyleCnt="0"/>
      <dgm:spPr/>
    </dgm:pt>
    <dgm:pt modelId="{ACE21AB3-363A-452E-A8DC-E46DD6B82465}" type="pres">
      <dgm:prSet presAssocID="{728D5CD3-6629-4B3E-A647-3BC3126927D9}" presName="BalanceSpacing1" presStyleCnt="0"/>
      <dgm:spPr/>
    </dgm:pt>
    <dgm:pt modelId="{CEAB1FAB-6F1B-4A15-AC94-CDCBE004BB25}" type="pres">
      <dgm:prSet presAssocID="{BFCA3C05-042E-4091-9C11-E0C3C5DE4AC2}" presName="Accent1Text" presStyleLbl="node1" presStyleIdx="7" presStyleCnt="8" custLinFactNeighborX="47214" custLinFactNeighborY="-2020"/>
      <dgm:spPr/>
    </dgm:pt>
  </dgm:ptLst>
  <dgm:cxnLst>
    <dgm:cxn modelId="{E9C96602-6A64-4CCA-9253-AD2C38CA3244}" type="presOf" srcId="{0C926343-CD82-42C6-8900-7973B10B08D6}" destId="{B253D3C9-7258-462F-A2CB-DA53518778C9}" srcOrd="0" destOrd="0" presId="urn:microsoft.com/office/officeart/2008/layout/AlternatingHexagons"/>
    <dgm:cxn modelId="{5235AF23-3A8E-476D-8D1A-BC428F6C1494}" type="presOf" srcId="{D8E048AA-9363-4174-ACE1-4643CF03C38A}" destId="{7EE67E11-AF7A-4CC3-B45D-1039DC76A81E}" srcOrd="0" destOrd="0" presId="urn:microsoft.com/office/officeart/2008/layout/AlternatingHexagons"/>
    <dgm:cxn modelId="{02B24C32-A71B-4924-833D-8F3BE52DD96E}" type="presOf" srcId="{DDEA5C80-F1D7-4A6D-96E9-2F7ADE8F6139}" destId="{24DB149A-003A-4FC6-A9AD-B1C71E3A5181}" srcOrd="0" destOrd="0" presId="urn:microsoft.com/office/officeart/2008/layout/AlternatingHexagons"/>
    <dgm:cxn modelId="{A522223C-EC52-4207-BB94-960BE8267B16}" type="presOf" srcId="{7C85179F-A49E-4D60-8F5F-6EF6AE78FC5C}" destId="{B06AE154-A59F-457E-86AD-F501CB013A63}" srcOrd="0" destOrd="0" presId="urn:microsoft.com/office/officeart/2008/layout/AlternatingHexagons"/>
    <dgm:cxn modelId="{95F8323C-EC5A-43EE-8CE8-B7619F8132EA}" type="presOf" srcId="{CB2C9900-9E1D-4599-A56A-DC4DFAB57746}" destId="{8460B31C-4F03-4356-9B5E-ACDE48CA15DA}" srcOrd="0" destOrd="0" presId="urn:microsoft.com/office/officeart/2008/layout/AlternatingHexagons"/>
    <dgm:cxn modelId="{3A94515C-13B7-4DCA-91BA-28653C799A6E}" type="presOf" srcId="{0E40AD37-7D82-46A3-B629-715E6DC5F41A}" destId="{DBD64A4B-C3DB-4562-A594-6B23322A045B}" srcOrd="0" destOrd="0" presId="urn:microsoft.com/office/officeart/2008/layout/AlternatingHexagons"/>
    <dgm:cxn modelId="{6E00135F-66D3-4A81-BE37-B5D202EAF285}" srcId="{0C926343-CD82-42C6-8900-7973B10B08D6}" destId="{08DBA437-4D6F-4EEB-9AA9-553CD8B70909}" srcOrd="1" destOrd="0" parTransId="{742FA644-B3D1-4D02-8353-30E8609C64A5}" sibTransId="{0B57A617-AE35-4947-A416-DE416A5FDF08}"/>
    <dgm:cxn modelId="{93456C49-FE2D-4A05-BF2E-C668F027740E}" srcId="{46C1820A-852D-4594-98BC-F3038E79BB55}" destId="{0E40AD37-7D82-46A3-B629-715E6DC5F41A}" srcOrd="0" destOrd="0" parTransId="{BA624BDD-D937-45BF-A554-11E316904FFD}" sibTransId="{47CF537E-31AC-4992-BD83-6EE25DA7C410}"/>
    <dgm:cxn modelId="{4718756C-7094-46BD-87BF-7F5D761C40D3}" srcId="{CB2C9900-9E1D-4599-A56A-DC4DFAB57746}" destId="{728D5CD3-6629-4B3E-A647-3BC3126927D9}" srcOrd="3" destOrd="0" parTransId="{74E0C7AF-1C62-4F15-B291-5CE11A26C0C1}" sibTransId="{BFCA3C05-042E-4091-9C11-E0C3C5DE4AC2}"/>
    <dgm:cxn modelId="{4DF95077-EFAF-401D-A82D-767C54C1CFD4}" type="presOf" srcId="{560F6F91-ACBB-4C04-A366-036FDB12BAC3}" destId="{9B8F77C3-E026-4A14-8BE5-06D5DD1747BF}" srcOrd="0" destOrd="0" presId="urn:microsoft.com/office/officeart/2008/layout/AlternatingHexagons"/>
    <dgm:cxn modelId="{46EFD77D-69D3-49D4-95A9-AE3AD40ADCB6}" srcId="{CB2C9900-9E1D-4599-A56A-DC4DFAB57746}" destId="{0C926343-CD82-42C6-8900-7973B10B08D6}" srcOrd="2" destOrd="0" parTransId="{D254E528-6F20-4789-8E5E-B9C5121F17F2}" sibTransId="{BD043657-4075-4AE2-9992-E2A1BF5EE81A}"/>
    <dgm:cxn modelId="{324F6E80-E086-4904-828B-E4FAFA5F69F7}" type="presOf" srcId="{08DBA437-4D6F-4EEB-9AA9-553CD8B70909}" destId="{9B8F77C3-E026-4A14-8BE5-06D5DD1747BF}" srcOrd="0" destOrd="1" presId="urn:microsoft.com/office/officeart/2008/layout/AlternatingHexagons"/>
    <dgm:cxn modelId="{8D8C5987-B7DB-4252-BA8D-98AEC5725A0A}" type="presOf" srcId="{BFCA3C05-042E-4091-9C11-E0C3C5DE4AC2}" destId="{CEAB1FAB-6F1B-4A15-AC94-CDCBE004BB25}" srcOrd="0" destOrd="0" presId="urn:microsoft.com/office/officeart/2008/layout/AlternatingHexagons"/>
    <dgm:cxn modelId="{162F4489-6D89-4BB9-A840-FE46E87F83DC}" type="presOf" srcId="{557CE858-4B63-4CE1-B3D3-10B6078474BD}" destId="{C814161B-3333-461D-A3E6-D82F64BC08B4}" srcOrd="0" destOrd="0" presId="urn:microsoft.com/office/officeart/2008/layout/AlternatingHexagons"/>
    <dgm:cxn modelId="{8F8DFE95-5E8C-4257-997A-13C362BD9544}" srcId="{557CE858-4B63-4CE1-B3D3-10B6078474BD}" destId="{DDEA5C80-F1D7-4A6D-96E9-2F7ADE8F6139}" srcOrd="0" destOrd="0" parTransId="{ACA27F72-D8AC-472E-9A6E-87B11BCD80C2}" sibTransId="{41E69B33-AF54-45C2-9181-D42CAF6AA85F}"/>
    <dgm:cxn modelId="{02AD1FA5-2C97-4E2B-9C03-3DFA4E0D9433}" srcId="{CB2C9900-9E1D-4599-A56A-DC4DFAB57746}" destId="{46C1820A-852D-4594-98BC-F3038E79BB55}" srcOrd="0" destOrd="0" parTransId="{CF973D03-F767-436E-983D-B0E376ACE00C}" sibTransId="{7C85179F-A49E-4D60-8F5F-6EF6AE78FC5C}"/>
    <dgm:cxn modelId="{3AE905A6-ECC7-4134-8C73-9711463E5223}" type="presOf" srcId="{46C1820A-852D-4594-98BC-F3038E79BB55}" destId="{29A0A98D-83BC-4B76-838B-59AC473573A3}" srcOrd="0" destOrd="0" presId="urn:microsoft.com/office/officeart/2008/layout/AlternatingHexagons"/>
    <dgm:cxn modelId="{51086BAE-7986-4D4B-A132-B147B7FC5F99}" srcId="{CB2C9900-9E1D-4599-A56A-DC4DFAB57746}" destId="{557CE858-4B63-4CE1-B3D3-10B6078474BD}" srcOrd="1" destOrd="0" parTransId="{02FA3CED-953F-4C9A-A1AF-42397326468E}" sibTransId="{D8E048AA-9363-4174-ACE1-4643CF03C38A}"/>
    <dgm:cxn modelId="{262AE3DA-0D45-4F97-BC3F-498B72E054D4}" srcId="{0C926343-CD82-42C6-8900-7973B10B08D6}" destId="{560F6F91-ACBB-4C04-A366-036FDB12BAC3}" srcOrd="0" destOrd="0" parTransId="{82823E0F-81E5-470B-8032-FC2B58B2EC8A}" sibTransId="{66AF8BD5-BF24-45F4-8435-2FA8C392D9E9}"/>
    <dgm:cxn modelId="{7F4108DF-8D5B-45E4-AEEA-C0B45E92681F}" type="presOf" srcId="{BD043657-4075-4AE2-9992-E2A1BF5EE81A}" destId="{1B3C21D0-F665-4A66-8CB7-B0AD27CAF70B}" srcOrd="0" destOrd="0" presId="urn:microsoft.com/office/officeart/2008/layout/AlternatingHexagons"/>
    <dgm:cxn modelId="{930D62F6-02AB-4D45-974B-3C0E947A41F0}" type="presOf" srcId="{728D5CD3-6629-4B3E-A647-3BC3126927D9}" destId="{252CCEE9-CC47-4029-ADA4-1FC0E0E4E34D}" srcOrd="0" destOrd="0" presId="urn:microsoft.com/office/officeart/2008/layout/AlternatingHexagons"/>
    <dgm:cxn modelId="{214CDD7F-BC15-47A8-A5F0-132A7A445FA3}" type="presParOf" srcId="{8460B31C-4F03-4356-9B5E-ACDE48CA15DA}" destId="{CDDAFBD4-FBBC-44AF-850B-96A27860DC4F}" srcOrd="0" destOrd="0" presId="urn:microsoft.com/office/officeart/2008/layout/AlternatingHexagons"/>
    <dgm:cxn modelId="{2860D952-92F4-4372-B915-0B4F96059816}" type="presParOf" srcId="{CDDAFBD4-FBBC-44AF-850B-96A27860DC4F}" destId="{29A0A98D-83BC-4B76-838B-59AC473573A3}" srcOrd="0" destOrd="0" presId="urn:microsoft.com/office/officeart/2008/layout/AlternatingHexagons"/>
    <dgm:cxn modelId="{8018793F-7455-46E1-A2B5-2FDB77796FB2}" type="presParOf" srcId="{CDDAFBD4-FBBC-44AF-850B-96A27860DC4F}" destId="{DBD64A4B-C3DB-4562-A594-6B23322A045B}" srcOrd="1" destOrd="0" presId="urn:microsoft.com/office/officeart/2008/layout/AlternatingHexagons"/>
    <dgm:cxn modelId="{47F9BE58-E9F8-4A5B-AA3C-E7C3258F5403}" type="presParOf" srcId="{CDDAFBD4-FBBC-44AF-850B-96A27860DC4F}" destId="{7E9A9264-220C-4D23-A727-3D3B2CBB81EA}" srcOrd="2" destOrd="0" presId="urn:microsoft.com/office/officeart/2008/layout/AlternatingHexagons"/>
    <dgm:cxn modelId="{84522C91-0644-4A4C-AC49-EBFB7EE21844}" type="presParOf" srcId="{CDDAFBD4-FBBC-44AF-850B-96A27860DC4F}" destId="{DF2B13D0-C15A-4613-8976-AA3D386A6728}" srcOrd="3" destOrd="0" presId="urn:microsoft.com/office/officeart/2008/layout/AlternatingHexagons"/>
    <dgm:cxn modelId="{6E3168BF-1B39-4DEC-A872-DB37CA671A10}" type="presParOf" srcId="{CDDAFBD4-FBBC-44AF-850B-96A27860DC4F}" destId="{B06AE154-A59F-457E-86AD-F501CB013A63}" srcOrd="4" destOrd="0" presId="urn:microsoft.com/office/officeart/2008/layout/AlternatingHexagons"/>
    <dgm:cxn modelId="{AE9E8504-5E95-48D7-9B39-7C08B126A3D5}" type="presParOf" srcId="{8460B31C-4F03-4356-9B5E-ACDE48CA15DA}" destId="{E7D78D43-1D94-415C-9570-BBA29F57F9F9}" srcOrd="1" destOrd="0" presId="urn:microsoft.com/office/officeart/2008/layout/AlternatingHexagons"/>
    <dgm:cxn modelId="{263A6CA1-3DE2-4E3C-B3D0-34B823C78A7A}" type="presParOf" srcId="{8460B31C-4F03-4356-9B5E-ACDE48CA15DA}" destId="{74AAFDB8-652F-49CA-8E98-CC027F45CBAC}" srcOrd="2" destOrd="0" presId="urn:microsoft.com/office/officeart/2008/layout/AlternatingHexagons"/>
    <dgm:cxn modelId="{12D233F4-1B14-4A41-9895-EBD7372D8DEF}" type="presParOf" srcId="{74AAFDB8-652F-49CA-8E98-CC027F45CBAC}" destId="{C814161B-3333-461D-A3E6-D82F64BC08B4}" srcOrd="0" destOrd="0" presId="urn:microsoft.com/office/officeart/2008/layout/AlternatingHexagons"/>
    <dgm:cxn modelId="{FBA483F2-706D-4932-A373-B11A5B58D7D9}" type="presParOf" srcId="{74AAFDB8-652F-49CA-8E98-CC027F45CBAC}" destId="{24DB149A-003A-4FC6-A9AD-B1C71E3A5181}" srcOrd="1" destOrd="0" presId="urn:microsoft.com/office/officeart/2008/layout/AlternatingHexagons"/>
    <dgm:cxn modelId="{CE6A4684-BDBB-49E5-B77F-4A322A4DDB9C}" type="presParOf" srcId="{74AAFDB8-652F-49CA-8E98-CC027F45CBAC}" destId="{D7D28672-BF1A-4767-90F8-008EA3CBD272}" srcOrd="2" destOrd="0" presId="urn:microsoft.com/office/officeart/2008/layout/AlternatingHexagons"/>
    <dgm:cxn modelId="{7BFBB6D8-6CF5-457B-BD99-B3F955699095}" type="presParOf" srcId="{74AAFDB8-652F-49CA-8E98-CC027F45CBAC}" destId="{65A7C1F0-0E08-439D-924E-B0F1CC2BE578}" srcOrd="3" destOrd="0" presId="urn:microsoft.com/office/officeart/2008/layout/AlternatingHexagons"/>
    <dgm:cxn modelId="{1F092E24-69B9-4676-BD10-CCEBAFFA5357}" type="presParOf" srcId="{74AAFDB8-652F-49CA-8E98-CC027F45CBAC}" destId="{7EE67E11-AF7A-4CC3-B45D-1039DC76A81E}" srcOrd="4" destOrd="0" presId="urn:microsoft.com/office/officeart/2008/layout/AlternatingHexagons"/>
    <dgm:cxn modelId="{A49CD7F7-EA4D-43E6-833F-7E90A132544C}" type="presParOf" srcId="{8460B31C-4F03-4356-9B5E-ACDE48CA15DA}" destId="{ADB4E372-1840-4082-BAFF-6872AFBF9EFD}" srcOrd="3" destOrd="0" presId="urn:microsoft.com/office/officeart/2008/layout/AlternatingHexagons"/>
    <dgm:cxn modelId="{88454F67-9F3F-4A7F-88BA-74033951392E}" type="presParOf" srcId="{8460B31C-4F03-4356-9B5E-ACDE48CA15DA}" destId="{A8E4757D-A58B-448C-B891-0E6EA0837FC5}" srcOrd="4" destOrd="0" presId="urn:microsoft.com/office/officeart/2008/layout/AlternatingHexagons"/>
    <dgm:cxn modelId="{417706E9-A1AF-4EB5-B09A-BE6C4933F8CE}" type="presParOf" srcId="{A8E4757D-A58B-448C-B891-0E6EA0837FC5}" destId="{B253D3C9-7258-462F-A2CB-DA53518778C9}" srcOrd="0" destOrd="0" presId="urn:microsoft.com/office/officeart/2008/layout/AlternatingHexagons"/>
    <dgm:cxn modelId="{CBE08A88-7E90-4B4F-BFC4-CD365EBAE606}" type="presParOf" srcId="{A8E4757D-A58B-448C-B891-0E6EA0837FC5}" destId="{9B8F77C3-E026-4A14-8BE5-06D5DD1747BF}" srcOrd="1" destOrd="0" presId="urn:microsoft.com/office/officeart/2008/layout/AlternatingHexagons"/>
    <dgm:cxn modelId="{DAC57553-6555-47E5-9B33-C48932998E2B}" type="presParOf" srcId="{A8E4757D-A58B-448C-B891-0E6EA0837FC5}" destId="{6B4AE05B-3815-4048-9483-FC406AC06B9A}" srcOrd="2" destOrd="0" presId="urn:microsoft.com/office/officeart/2008/layout/AlternatingHexagons"/>
    <dgm:cxn modelId="{4ECB871E-5E27-4A9F-A39D-087B37062D3E}" type="presParOf" srcId="{A8E4757D-A58B-448C-B891-0E6EA0837FC5}" destId="{BEA1F740-9DD4-4C8D-91EB-7746C45F6C67}" srcOrd="3" destOrd="0" presId="urn:microsoft.com/office/officeart/2008/layout/AlternatingHexagons"/>
    <dgm:cxn modelId="{DC8241AA-31E3-404B-B762-F27BF81D7017}" type="presParOf" srcId="{A8E4757D-A58B-448C-B891-0E6EA0837FC5}" destId="{1B3C21D0-F665-4A66-8CB7-B0AD27CAF70B}" srcOrd="4" destOrd="0" presId="urn:microsoft.com/office/officeart/2008/layout/AlternatingHexagons"/>
    <dgm:cxn modelId="{67168AD4-51C9-49B2-AB35-0181EB67E61E}" type="presParOf" srcId="{8460B31C-4F03-4356-9B5E-ACDE48CA15DA}" destId="{49442629-31CF-44E0-A38A-FE4E5698B6CA}" srcOrd="5" destOrd="0" presId="urn:microsoft.com/office/officeart/2008/layout/AlternatingHexagons"/>
    <dgm:cxn modelId="{EBA061EC-85A9-4D44-B53C-780C702E6FEB}" type="presParOf" srcId="{8460B31C-4F03-4356-9B5E-ACDE48CA15DA}" destId="{93E75759-1327-4A29-B9BB-8FD2643E4352}" srcOrd="6" destOrd="0" presId="urn:microsoft.com/office/officeart/2008/layout/AlternatingHexagons"/>
    <dgm:cxn modelId="{51E13E2F-8FC9-4E50-8040-22BCFEC494B4}" type="presParOf" srcId="{93E75759-1327-4A29-B9BB-8FD2643E4352}" destId="{252CCEE9-CC47-4029-ADA4-1FC0E0E4E34D}" srcOrd="0" destOrd="0" presId="urn:microsoft.com/office/officeart/2008/layout/AlternatingHexagons"/>
    <dgm:cxn modelId="{099B687E-AC08-43CD-8929-7744C9493C8C}" type="presParOf" srcId="{93E75759-1327-4A29-B9BB-8FD2643E4352}" destId="{39B995A8-F8DC-4DF9-A1DC-9230E0C6AD48}" srcOrd="1" destOrd="0" presId="urn:microsoft.com/office/officeart/2008/layout/AlternatingHexagons"/>
    <dgm:cxn modelId="{34839FBC-9B3C-434C-B97E-2602D16C9CF0}" type="presParOf" srcId="{93E75759-1327-4A29-B9BB-8FD2643E4352}" destId="{05BDBCCE-41A7-4D10-BEF4-796AD3735617}" srcOrd="2" destOrd="0" presId="urn:microsoft.com/office/officeart/2008/layout/AlternatingHexagons"/>
    <dgm:cxn modelId="{AF4E3D7E-051C-405A-8171-160FA6AA396E}" type="presParOf" srcId="{93E75759-1327-4A29-B9BB-8FD2643E4352}" destId="{ACE21AB3-363A-452E-A8DC-E46DD6B82465}" srcOrd="3" destOrd="0" presId="urn:microsoft.com/office/officeart/2008/layout/AlternatingHexagons"/>
    <dgm:cxn modelId="{3CC9172C-A3C9-4B21-B8C3-2CD5F75820EC}" type="presParOf" srcId="{93E75759-1327-4A29-B9BB-8FD2643E4352}" destId="{CEAB1FAB-6F1B-4A15-AC94-CDCBE004BB25}"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0A98D-83BC-4B76-838B-59AC473573A3}">
      <dsp:nvSpPr>
        <dsp:cNvPr id="0" name=""/>
        <dsp:cNvSpPr/>
      </dsp:nvSpPr>
      <dsp:spPr>
        <a:xfrm rot="5400000">
          <a:off x="3964828" y="390706"/>
          <a:ext cx="1525763" cy="1327414"/>
        </a:xfrm>
        <a:prstGeom prst="hexagon">
          <a:avLst>
            <a:gd name="adj" fmla="val 25000"/>
            <a:gd name="vf" fmla="val 11547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250 </a:t>
          </a:r>
          <a:r>
            <a:rPr lang="fr-FR" sz="2400" kern="1200" dirty="0" err="1"/>
            <a:t>years</a:t>
          </a:r>
          <a:endParaRPr lang="fr-FR" sz="1400" kern="1200" dirty="0"/>
        </a:p>
      </dsp:txBody>
      <dsp:txXfrm rot="-5400000">
        <a:off x="4270857" y="529297"/>
        <a:ext cx="913704" cy="1050233"/>
      </dsp:txXfrm>
    </dsp:sp>
    <dsp:sp modelId="{DBD64A4B-C3DB-4562-A594-6B23322A045B}">
      <dsp:nvSpPr>
        <dsp:cNvPr id="0" name=""/>
        <dsp:cNvSpPr/>
      </dsp:nvSpPr>
      <dsp:spPr>
        <a:xfrm>
          <a:off x="5919273" y="401472"/>
          <a:ext cx="1702752" cy="915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solidFill>
                <a:schemeClr val="accent2"/>
              </a:solidFill>
            </a:rPr>
            <a:t>Channel </a:t>
          </a:r>
          <a:r>
            <a:rPr lang="fr-FR" sz="2400" kern="1200" dirty="0" err="1">
              <a:solidFill>
                <a:schemeClr val="accent2"/>
              </a:solidFill>
            </a:rPr>
            <a:t>crossings</a:t>
          </a:r>
          <a:endParaRPr lang="fr-FR" sz="2400" kern="1200" dirty="0">
            <a:solidFill>
              <a:schemeClr val="accent2"/>
            </a:solidFill>
          </a:endParaRPr>
        </a:p>
      </dsp:txBody>
      <dsp:txXfrm>
        <a:off x="5919273" y="401472"/>
        <a:ext cx="1702752" cy="915458"/>
      </dsp:txXfrm>
    </dsp:sp>
    <dsp:sp modelId="{B06AE154-A59F-457E-86AD-F501CB013A63}">
      <dsp:nvSpPr>
        <dsp:cNvPr id="0" name=""/>
        <dsp:cNvSpPr/>
      </dsp:nvSpPr>
      <dsp:spPr>
        <a:xfrm rot="5400000">
          <a:off x="892049" y="226320"/>
          <a:ext cx="1525763" cy="1327414"/>
        </a:xfrm>
        <a:prstGeom prst="hexagon">
          <a:avLst>
            <a:gd name="adj" fmla="val 25000"/>
            <a:gd name="vf" fmla="val 115470"/>
          </a:avLst>
        </a:prstGeom>
        <a:solidFill>
          <a:schemeClr val="accent3">
            <a:hueOff val="-175087"/>
            <a:satOff val="-2799"/>
            <a:lumOff val="2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fr-FR" sz="2900" kern="1200" dirty="0"/>
            <a:t>Moon</a:t>
          </a:r>
        </a:p>
      </dsp:txBody>
      <dsp:txXfrm rot="-5400000">
        <a:off x="1198078" y="364911"/>
        <a:ext cx="913704" cy="1050233"/>
      </dsp:txXfrm>
    </dsp:sp>
    <dsp:sp modelId="{C814161B-3333-461D-A3E6-D82F64BC08B4}">
      <dsp:nvSpPr>
        <dsp:cNvPr id="0" name=""/>
        <dsp:cNvSpPr/>
      </dsp:nvSpPr>
      <dsp:spPr>
        <a:xfrm rot="5400000">
          <a:off x="2405388" y="1593298"/>
          <a:ext cx="1525763" cy="1327414"/>
        </a:xfrm>
        <a:prstGeom prst="hexagon">
          <a:avLst>
            <a:gd name="adj" fmla="val 25000"/>
            <a:gd name="vf" fmla="val 115470"/>
          </a:avLst>
        </a:prstGeom>
        <a:solidFill>
          <a:schemeClr val="accent3">
            <a:hueOff val="-350175"/>
            <a:satOff val="-5598"/>
            <a:lumOff val="44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Ban in </a:t>
          </a:r>
          <a:r>
            <a:rPr lang="fr-FR" sz="1900" kern="1200" dirty="0" err="1"/>
            <a:t>schools</a:t>
          </a:r>
          <a:endParaRPr lang="fr-FR" sz="1900" kern="1200" dirty="0"/>
        </a:p>
      </dsp:txBody>
      <dsp:txXfrm rot="-5400000">
        <a:off x="2711417" y="1731889"/>
        <a:ext cx="913704" cy="1050233"/>
      </dsp:txXfrm>
    </dsp:sp>
    <dsp:sp modelId="{24DB149A-003A-4FC6-A9AD-B1C71E3A5181}">
      <dsp:nvSpPr>
        <dsp:cNvPr id="0" name=""/>
        <dsp:cNvSpPr/>
      </dsp:nvSpPr>
      <dsp:spPr>
        <a:xfrm>
          <a:off x="0" y="1542423"/>
          <a:ext cx="2132565" cy="915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r" defTabSz="889000">
            <a:lnSpc>
              <a:spcPct val="90000"/>
            </a:lnSpc>
            <a:spcBef>
              <a:spcPct val="0"/>
            </a:spcBef>
            <a:spcAft>
              <a:spcPct val="35000"/>
            </a:spcAft>
            <a:buNone/>
          </a:pPr>
          <a:r>
            <a:rPr lang="fr-FR" sz="2000" kern="1200" dirty="0" err="1">
              <a:solidFill>
                <a:schemeClr val="accent2"/>
              </a:solidFill>
            </a:rPr>
            <a:t>Gerrymandering</a:t>
          </a:r>
          <a:endParaRPr lang="fr-FR" sz="1700" kern="1200" dirty="0">
            <a:solidFill>
              <a:schemeClr val="accent2"/>
            </a:solidFill>
          </a:endParaRPr>
        </a:p>
      </dsp:txBody>
      <dsp:txXfrm>
        <a:off x="0" y="1542423"/>
        <a:ext cx="2132565" cy="915458"/>
      </dsp:txXfrm>
    </dsp:sp>
    <dsp:sp modelId="{7EE67E11-AF7A-4CC3-B45D-1039DC76A81E}">
      <dsp:nvSpPr>
        <dsp:cNvPr id="0" name=""/>
        <dsp:cNvSpPr/>
      </dsp:nvSpPr>
      <dsp:spPr>
        <a:xfrm rot="5400000">
          <a:off x="5421221" y="1418644"/>
          <a:ext cx="1525763" cy="1327414"/>
        </a:xfrm>
        <a:prstGeom prst="hexagon">
          <a:avLst>
            <a:gd name="adj" fmla="val 25000"/>
            <a:gd name="vf" fmla="val 115470"/>
          </a:avLst>
        </a:prstGeom>
        <a:solidFill>
          <a:schemeClr val="accent3">
            <a:hueOff val="-525262"/>
            <a:satOff val="-8397"/>
            <a:lumOff val="6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fr-FR" sz="2100" kern="1200" dirty="0"/>
            <a:t>No smoking</a:t>
          </a:r>
        </a:p>
      </dsp:txBody>
      <dsp:txXfrm rot="-5400000">
        <a:off x="5727250" y="1557235"/>
        <a:ext cx="913704" cy="1050233"/>
      </dsp:txXfrm>
    </dsp:sp>
    <dsp:sp modelId="{B253D3C9-7258-462F-A2CB-DA53518778C9}">
      <dsp:nvSpPr>
        <dsp:cNvPr id="0" name=""/>
        <dsp:cNvSpPr/>
      </dsp:nvSpPr>
      <dsp:spPr>
        <a:xfrm rot="5400000">
          <a:off x="3964828" y="2333568"/>
          <a:ext cx="1525763" cy="1327414"/>
        </a:xfrm>
        <a:prstGeom prst="hexagon">
          <a:avLst>
            <a:gd name="adj" fmla="val 25000"/>
            <a:gd name="vf" fmla="val 115470"/>
          </a:avLst>
        </a:prstGeom>
        <a:solidFill>
          <a:schemeClr val="accent3">
            <a:hueOff val="-700350"/>
            <a:satOff val="-11196"/>
            <a:lumOff val="8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kern="1200" dirty="0"/>
            <a:t>King</a:t>
          </a:r>
          <a:endParaRPr lang="fr-FR" sz="2600" kern="1200" dirty="0"/>
        </a:p>
      </dsp:txBody>
      <dsp:txXfrm rot="-5400000">
        <a:off x="4270857" y="2472159"/>
        <a:ext cx="913704" cy="1050233"/>
      </dsp:txXfrm>
    </dsp:sp>
    <dsp:sp modelId="{9B8F77C3-E026-4A14-8BE5-06D5DD1747BF}">
      <dsp:nvSpPr>
        <dsp:cNvPr id="0" name=""/>
        <dsp:cNvSpPr/>
      </dsp:nvSpPr>
      <dsp:spPr>
        <a:xfrm>
          <a:off x="6135046" y="3125165"/>
          <a:ext cx="1702752" cy="915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err="1">
              <a:solidFill>
                <a:schemeClr val="accent4"/>
              </a:solidFill>
            </a:rPr>
            <a:t>Voting</a:t>
          </a:r>
          <a:r>
            <a:rPr lang="fr-FR" sz="2400" b="1" kern="1200" dirty="0">
              <a:solidFill>
                <a:schemeClr val="accent4"/>
              </a:solidFill>
            </a:rPr>
            <a:t> </a:t>
          </a:r>
          <a:r>
            <a:rPr lang="fr-FR" sz="2400" b="1" kern="1200" dirty="0" err="1">
              <a:solidFill>
                <a:schemeClr val="accent4"/>
              </a:solidFill>
            </a:rPr>
            <a:t>Rights</a:t>
          </a:r>
          <a:r>
            <a:rPr lang="fr-FR" sz="2400" b="1" kern="1200" dirty="0">
              <a:solidFill>
                <a:schemeClr val="accent4"/>
              </a:solidFill>
            </a:rPr>
            <a:t> </a:t>
          </a:r>
          <a:r>
            <a:rPr lang="fr-FR" sz="2400" b="1" kern="1200" dirty="0" err="1">
              <a:solidFill>
                <a:schemeClr val="accent4"/>
              </a:solidFill>
            </a:rPr>
            <a:t>Act</a:t>
          </a:r>
          <a:r>
            <a:rPr lang="fr-FR" sz="2400" b="1" kern="1200" dirty="0">
              <a:solidFill>
                <a:schemeClr val="accent4"/>
              </a:solidFill>
            </a:rPr>
            <a:t> </a:t>
          </a:r>
        </a:p>
        <a:p>
          <a:pPr marL="0" lvl="0" indent="0" algn="l" defTabSz="755650">
            <a:lnSpc>
              <a:spcPct val="90000"/>
            </a:lnSpc>
            <a:spcBef>
              <a:spcPct val="0"/>
            </a:spcBef>
            <a:spcAft>
              <a:spcPct val="35000"/>
            </a:spcAft>
            <a:buNone/>
          </a:pPr>
          <a:endParaRPr lang="fr-FR" sz="1700" kern="1200" dirty="0">
            <a:solidFill>
              <a:schemeClr val="accent4"/>
            </a:solidFill>
          </a:endParaRPr>
        </a:p>
      </dsp:txBody>
      <dsp:txXfrm>
        <a:off x="6135046" y="3125165"/>
        <a:ext cx="1702752" cy="915458"/>
      </dsp:txXfrm>
    </dsp:sp>
    <dsp:sp modelId="{1B3C21D0-F665-4A66-8CB7-B0AD27CAF70B}">
      <dsp:nvSpPr>
        <dsp:cNvPr id="0" name=""/>
        <dsp:cNvSpPr/>
      </dsp:nvSpPr>
      <dsp:spPr>
        <a:xfrm rot="5400000">
          <a:off x="902323" y="2703428"/>
          <a:ext cx="1525763" cy="1327414"/>
        </a:xfrm>
        <a:prstGeom prst="hexagon">
          <a:avLst>
            <a:gd name="adj" fmla="val 25000"/>
            <a:gd name="vf" fmla="val 115470"/>
          </a:avLst>
        </a:prstGeom>
        <a:solidFill>
          <a:schemeClr val="accent3">
            <a:hueOff val="-875437"/>
            <a:satOff val="-13995"/>
            <a:lumOff val="11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fr-FR" sz="2400" kern="1200" dirty="0"/>
            <a:t>Reform UK</a:t>
          </a:r>
        </a:p>
      </dsp:txBody>
      <dsp:txXfrm rot="-5400000">
        <a:off x="1208352" y="2842019"/>
        <a:ext cx="913704" cy="1050233"/>
      </dsp:txXfrm>
    </dsp:sp>
    <dsp:sp modelId="{252CCEE9-CC47-4029-ADA4-1FC0E0E4E34D}">
      <dsp:nvSpPr>
        <dsp:cNvPr id="0" name=""/>
        <dsp:cNvSpPr/>
      </dsp:nvSpPr>
      <dsp:spPr>
        <a:xfrm rot="5400000">
          <a:off x="2921202" y="3569495"/>
          <a:ext cx="1525763" cy="2164880"/>
        </a:xfrm>
        <a:prstGeom prst="hexagon">
          <a:avLst>
            <a:gd name="adj" fmla="val 25000"/>
            <a:gd name="vf" fmla="val 115470"/>
          </a:avLst>
        </a:prstGeom>
        <a:solidFill>
          <a:schemeClr val="accent3">
            <a:hueOff val="-1050524"/>
            <a:satOff val="-16794"/>
            <a:lumOff val="13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1"/>
              </a:solidFill>
            </a:rPr>
            <a:t>Shooting</a:t>
          </a:r>
          <a:endParaRPr lang="fr-FR" sz="1700" kern="1200" dirty="0">
            <a:solidFill>
              <a:schemeClr val="bg1"/>
            </a:solidFill>
          </a:endParaRPr>
        </a:p>
      </dsp:txBody>
      <dsp:txXfrm rot="-5400000">
        <a:off x="2962457" y="4143347"/>
        <a:ext cx="1443254" cy="1017175"/>
      </dsp:txXfrm>
    </dsp:sp>
    <dsp:sp modelId="{39B995A8-F8DC-4DF9-A1DC-9230E0C6AD48}">
      <dsp:nvSpPr>
        <dsp:cNvPr id="0" name=""/>
        <dsp:cNvSpPr/>
      </dsp:nvSpPr>
      <dsp:spPr>
        <a:xfrm>
          <a:off x="1317625" y="4194206"/>
          <a:ext cx="1647825" cy="915458"/>
        </a:xfrm>
        <a:prstGeom prst="rect">
          <a:avLst/>
        </a:prstGeom>
        <a:noFill/>
        <a:ln>
          <a:noFill/>
        </a:ln>
        <a:effectLst/>
      </dsp:spPr>
      <dsp:style>
        <a:lnRef idx="0">
          <a:scrgbClr r="0" g="0" b="0"/>
        </a:lnRef>
        <a:fillRef idx="0">
          <a:scrgbClr r="0" g="0" b="0"/>
        </a:fillRef>
        <a:effectRef idx="0">
          <a:scrgbClr r="0" g="0" b="0"/>
        </a:effectRef>
        <a:fontRef idx="minor"/>
      </dsp:style>
    </dsp:sp>
    <dsp:sp modelId="{CEAB1FAB-6F1B-4A15-AC94-CDCBE004BB25}">
      <dsp:nvSpPr>
        <dsp:cNvPr id="0" name=""/>
        <dsp:cNvSpPr/>
      </dsp:nvSpPr>
      <dsp:spPr>
        <a:xfrm rot="5400000">
          <a:off x="4981536" y="3957408"/>
          <a:ext cx="1525763" cy="1327414"/>
        </a:xfrm>
        <a:prstGeom prst="hexagon">
          <a:avLst>
            <a:gd name="adj" fmla="val 25000"/>
            <a:gd name="vf" fmla="val 115470"/>
          </a:avLst>
        </a:prstGeom>
        <a:solidFill>
          <a:schemeClr val="accent3">
            <a:hueOff val="-1225612"/>
            <a:satOff val="-19593"/>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fr-FR" sz="3600" kern="1200" dirty="0"/>
            <a:t>Rally</a:t>
          </a:r>
        </a:p>
      </dsp:txBody>
      <dsp:txXfrm rot="-5400000">
        <a:off x="5287565" y="4095999"/>
        <a:ext cx="913704" cy="105023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GB"/>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8064705-F81B-4D1B-99D8-77D2769B22C6}" type="datetimeFigureOut">
              <a:rPr lang="fr-FR" smtClean="0"/>
              <a:t>21/05/2026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D71285-39D7-45AC-9B17-3EC4C992B234}"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40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8064705-F81B-4D1B-99D8-77D2769B22C6}" type="datetimeFigureOut">
              <a:rPr lang="fr-FR" smtClean="0"/>
              <a:t>21/05/2026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D71285-39D7-45AC-9B17-3EC4C992B234}" type="slidenum">
              <a:rPr lang="fr-FR" smtClean="0"/>
              <a:t>‹N°›</a:t>
            </a:fld>
            <a:endParaRPr lang="fr-FR"/>
          </a:p>
        </p:txBody>
      </p:sp>
    </p:spTree>
    <p:extLst>
      <p:ext uri="{BB962C8B-B14F-4D97-AF65-F5344CB8AC3E}">
        <p14:creationId xmlns:p14="http://schemas.microsoft.com/office/powerpoint/2010/main" val="83785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8064705-F81B-4D1B-99D8-77D2769B22C6}" type="datetimeFigureOut">
              <a:rPr lang="fr-FR" smtClean="0"/>
              <a:t>21/05/2026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D71285-39D7-45AC-9B17-3EC4C992B234}" type="slidenum">
              <a:rPr lang="fr-FR" smtClean="0"/>
              <a:t>‹N°›</a:t>
            </a:fld>
            <a:endParaRPr lang="fr-FR"/>
          </a:p>
        </p:txBody>
      </p:sp>
    </p:spTree>
    <p:extLst>
      <p:ext uri="{BB962C8B-B14F-4D97-AF65-F5344CB8AC3E}">
        <p14:creationId xmlns:p14="http://schemas.microsoft.com/office/powerpoint/2010/main" val="202895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8064705-F81B-4D1B-99D8-77D2769B22C6}" type="datetimeFigureOut">
              <a:rPr lang="fr-FR" smtClean="0"/>
              <a:t>21/05/2026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D71285-39D7-45AC-9B17-3EC4C992B234}" type="slidenum">
              <a:rPr lang="fr-FR" smtClean="0"/>
              <a:t>‹N°›</a:t>
            </a:fld>
            <a:endParaRPr lang="fr-FR"/>
          </a:p>
        </p:txBody>
      </p:sp>
    </p:spTree>
    <p:extLst>
      <p:ext uri="{BB962C8B-B14F-4D97-AF65-F5344CB8AC3E}">
        <p14:creationId xmlns:p14="http://schemas.microsoft.com/office/powerpoint/2010/main" val="90863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8064705-F81B-4D1B-99D8-77D2769B22C6}" type="datetimeFigureOut">
              <a:rPr lang="fr-FR" smtClean="0"/>
              <a:t>21/05/2026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D71285-39D7-45AC-9B17-3EC4C992B234}"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822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8064705-F81B-4D1B-99D8-77D2769B22C6}" type="datetimeFigureOut">
              <a:rPr lang="fr-FR" smtClean="0"/>
              <a:t>21/05/2026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D71285-39D7-45AC-9B17-3EC4C992B234}" type="slidenum">
              <a:rPr lang="fr-FR" smtClean="0"/>
              <a:t>‹N°›</a:t>
            </a:fld>
            <a:endParaRPr lang="fr-FR"/>
          </a:p>
        </p:txBody>
      </p:sp>
    </p:spTree>
    <p:extLst>
      <p:ext uri="{BB962C8B-B14F-4D97-AF65-F5344CB8AC3E}">
        <p14:creationId xmlns:p14="http://schemas.microsoft.com/office/powerpoint/2010/main" val="343796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8064705-F81B-4D1B-99D8-77D2769B22C6}" type="datetimeFigureOut">
              <a:rPr lang="fr-FR" smtClean="0"/>
              <a:t>21/05/2026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AD71285-39D7-45AC-9B17-3EC4C992B234}" type="slidenum">
              <a:rPr lang="fr-FR" smtClean="0"/>
              <a:t>‹N°›</a:t>
            </a:fld>
            <a:endParaRPr lang="fr-FR"/>
          </a:p>
        </p:txBody>
      </p:sp>
    </p:spTree>
    <p:extLst>
      <p:ext uri="{BB962C8B-B14F-4D97-AF65-F5344CB8AC3E}">
        <p14:creationId xmlns:p14="http://schemas.microsoft.com/office/powerpoint/2010/main" val="62253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8064705-F81B-4D1B-99D8-77D2769B22C6}" type="datetimeFigureOut">
              <a:rPr lang="fr-FR" smtClean="0"/>
              <a:t>21/05/2026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AD71285-39D7-45AC-9B17-3EC4C992B234}" type="slidenum">
              <a:rPr lang="fr-FR" smtClean="0"/>
              <a:t>‹N°›</a:t>
            </a:fld>
            <a:endParaRPr lang="fr-FR"/>
          </a:p>
        </p:txBody>
      </p:sp>
    </p:spTree>
    <p:extLst>
      <p:ext uri="{BB962C8B-B14F-4D97-AF65-F5344CB8AC3E}">
        <p14:creationId xmlns:p14="http://schemas.microsoft.com/office/powerpoint/2010/main" val="2403526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8064705-F81B-4D1B-99D8-77D2769B22C6}" type="datetimeFigureOut">
              <a:rPr lang="fr-FR" smtClean="0"/>
              <a:t>21/05/2026</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EAD71285-39D7-45AC-9B17-3EC4C992B234}" type="slidenum">
              <a:rPr lang="fr-FR" smtClean="0"/>
              <a:t>‹N°›</a:t>
            </a:fld>
            <a:endParaRPr lang="fr-FR"/>
          </a:p>
        </p:txBody>
      </p:sp>
    </p:spTree>
    <p:extLst>
      <p:ext uri="{BB962C8B-B14F-4D97-AF65-F5344CB8AC3E}">
        <p14:creationId xmlns:p14="http://schemas.microsoft.com/office/powerpoint/2010/main" val="62363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GB"/>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8064705-F81B-4D1B-99D8-77D2769B22C6}" type="datetimeFigureOut">
              <a:rPr lang="fr-FR" smtClean="0"/>
              <a:t>21/05/2026</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AD71285-39D7-45AC-9B17-3EC4C992B234}" type="slidenum">
              <a:rPr lang="fr-FR" smtClean="0"/>
              <a:t>‹N°›</a:t>
            </a:fld>
            <a:endParaRPr lang="fr-FR"/>
          </a:p>
        </p:txBody>
      </p:sp>
    </p:spTree>
    <p:extLst>
      <p:ext uri="{BB962C8B-B14F-4D97-AF65-F5344CB8AC3E}">
        <p14:creationId xmlns:p14="http://schemas.microsoft.com/office/powerpoint/2010/main" val="270057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8064705-F81B-4D1B-99D8-77D2769B22C6}" type="datetimeFigureOut">
              <a:rPr lang="fr-FR" smtClean="0"/>
              <a:t>21/05/2026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D71285-39D7-45AC-9B17-3EC4C992B234}" type="slidenum">
              <a:rPr lang="fr-FR" smtClean="0"/>
              <a:t>‹N°›</a:t>
            </a:fld>
            <a:endParaRPr lang="fr-FR"/>
          </a:p>
        </p:txBody>
      </p:sp>
    </p:spTree>
    <p:extLst>
      <p:ext uri="{BB962C8B-B14F-4D97-AF65-F5344CB8AC3E}">
        <p14:creationId xmlns:p14="http://schemas.microsoft.com/office/powerpoint/2010/main" val="1275407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8064705-F81B-4D1B-99D8-77D2769B22C6}" type="datetimeFigureOut">
              <a:rPr lang="fr-FR" smtClean="0"/>
              <a:t>21/05/2026</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AD71285-39D7-45AC-9B17-3EC4C992B234}"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685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file:///D:\signataires\corine-lesnes\"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7CF8-930D-0655-4807-5DA583A56A0F}"/>
              </a:ext>
            </a:extLst>
          </p:cNvPr>
          <p:cNvSpPr>
            <a:spLocks noGrp="1"/>
          </p:cNvSpPr>
          <p:nvPr>
            <p:ph type="ctrTitle"/>
          </p:nvPr>
        </p:nvSpPr>
        <p:spPr/>
        <p:txBody>
          <a:bodyPr/>
          <a:lstStyle/>
          <a:p>
            <a:r>
              <a:rPr lang="fr-FR" dirty="0"/>
              <a:t>May June 2026</a:t>
            </a:r>
          </a:p>
        </p:txBody>
      </p:sp>
      <p:sp>
        <p:nvSpPr>
          <p:cNvPr id="3" name="Subtitle 2">
            <a:extLst>
              <a:ext uri="{FF2B5EF4-FFF2-40B4-BE49-F238E27FC236}">
                <a16:creationId xmlns:a16="http://schemas.microsoft.com/office/drawing/2014/main" id="{A12409EC-CFD8-CF5F-C7CC-6A38C5365EE9}"/>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258815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067A97-498F-9C1A-DBDC-6AF945D3533A}"/>
              </a:ext>
            </a:extLst>
          </p:cNvPr>
          <p:cNvSpPr txBox="1"/>
          <p:nvPr/>
        </p:nvSpPr>
        <p:spPr>
          <a:xfrm>
            <a:off x="1312522" y="570686"/>
            <a:ext cx="8920539" cy="954107"/>
          </a:xfrm>
          <a:prstGeom prst="rect">
            <a:avLst/>
          </a:prstGeom>
          <a:noFill/>
        </p:spPr>
        <p:txBody>
          <a:bodyPr wrap="square">
            <a:spAutoFit/>
          </a:bodyPr>
          <a:lstStyle/>
          <a:p>
            <a:pPr algn="l" fontAlgn="base">
              <a:buNone/>
            </a:pPr>
            <a:r>
              <a:rPr lang="en-US" sz="2800" b="1" i="0" dirty="0">
                <a:solidFill>
                  <a:srgbClr val="000000"/>
                </a:solidFill>
                <a:effectLst/>
                <a:latin typeface="Modern No. 20" panose="02070704070505020303" pitchFamily="18" charset="0"/>
              </a:rPr>
              <a:t>Virginia Supreme Court strikes down </a:t>
            </a:r>
            <a:r>
              <a:rPr lang="en-US" sz="2800" b="1" i="0" dirty="0">
                <a:solidFill>
                  <a:schemeClr val="accent2"/>
                </a:solidFill>
                <a:effectLst/>
                <a:latin typeface="Modern No. 20" panose="02070704070505020303" pitchFamily="18" charset="0"/>
              </a:rPr>
              <a:t>gerrymandered</a:t>
            </a:r>
            <a:r>
              <a:rPr lang="en-US" sz="2800" b="1" i="0" dirty="0">
                <a:solidFill>
                  <a:srgbClr val="000000"/>
                </a:solidFill>
                <a:effectLst/>
                <a:latin typeface="Modern No. 20" panose="02070704070505020303" pitchFamily="18" charset="0"/>
              </a:rPr>
              <a:t> maps in ‘massive’ loss for Dems’ attempt to take 4 more House seats</a:t>
            </a:r>
          </a:p>
        </p:txBody>
      </p:sp>
      <p:pic>
        <p:nvPicPr>
          <p:cNvPr id="5" name="Picture 4">
            <a:extLst>
              <a:ext uri="{FF2B5EF4-FFF2-40B4-BE49-F238E27FC236}">
                <a16:creationId xmlns:a16="http://schemas.microsoft.com/office/drawing/2014/main" id="{87B0ADC2-E77E-17E8-E787-920291E62002}"/>
              </a:ext>
            </a:extLst>
          </p:cNvPr>
          <p:cNvPicPr>
            <a:picLocks noChangeAspect="1"/>
          </p:cNvPicPr>
          <p:nvPr/>
        </p:nvPicPr>
        <p:blipFill>
          <a:blip r:embed="rId2"/>
          <a:stretch>
            <a:fillRect/>
          </a:stretch>
        </p:blipFill>
        <p:spPr>
          <a:xfrm>
            <a:off x="6292225" y="1580382"/>
            <a:ext cx="3511730" cy="609631"/>
          </a:xfrm>
          <a:prstGeom prst="rect">
            <a:avLst/>
          </a:prstGeom>
        </p:spPr>
      </p:pic>
      <p:sp>
        <p:nvSpPr>
          <p:cNvPr id="9" name="TextBox 8">
            <a:extLst>
              <a:ext uri="{FF2B5EF4-FFF2-40B4-BE49-F238E27FC236}">
                <a16:creationId xmlns:a16="http://schemas.microsoft.com/office/drawing/2014/main" id="{1FB4F138-5C4B-3E11-065A-442338AAB2ED}"/>
              </a:ext>
            </a:extLst>
          </p:cNvPr>
          <p:cNvSpPr txBox="1"/>
          <p:nvPr/>
        </p:nvSpPr>
        <p:spPr>
          <a:xfrm>
            <a:off x="441789" y="2147859"/>
            <a:ext cx="9883739" cy="3170099"/>
          </a:xfrm>
          <a:prstGeom prst="rect">
            <a:avLst/>
          </a:prstGeom>
          <a:noFill/>
        </p:spPr>
        <p:txBody>
          <a:bodyPr wrap="square">
            <a:spAutoFit/>
          </a:bodyPr>
          <a:lstStyle/>
          <a:p>
            <a:endParaRPr lang="en-US" sz="2000" dirty="0"/>
          </a:p>
          <a:p>
            <a:r>
              <a:rPr lang="en-US" sz="2000" dirty="0"/>
              <a:t>May 8, 2026 - WASHINGTON — The Virginia Supreme Court gave Republicans a massive victory Friday by ruling that Democrats unlawfully ratified a lopsided congressional map to give themselves four more House seats in the midterm elections.</a:t>
            </a:r>
          </a:p>
          <a:p>
            <a:endParaRPr lang="en-US" sz="2000" dirty="0"/>
          </a:p>
          <a:p>
            <a:r>
              <a:rPr lang="en-US" sz="2000" dirty="0"/>
              <a:t>The 4-3 decision declares the recently voter-approved gerrymander “null and void” — giving Republicans a clear advantage in the nationwide redistricting war.</a:t>
            </a:r>
          </a:p>
          <a:p>
            <a:endParaRPr lang="en-US" sz="2000" dirty="0"/>
          </a:p>
          <a:p>
            <a:r>
              <a:rPr lang="en-US" sz="2000" dirty="0"/>
              <a:t>Virginia is currently represented by six Democrats and five Republicans in the House. The ruling dashes Democratic dreams of cruising to a 10-1 delegation.</a:t>
            </a:r>
            <a:endParaRPr lang="fr-FR" sz="2000" dirty="0"/>
          </a:p>
        </p:txBody>
      </p:sp>
    </p:spTree>
    <p:extLst>
      <p:ext uri="{BB962C8B-B14F-4D97-AF65-F5344CB8AC3E}">
        <p14:creationId xmlns:p14="http://schemas.microsoft.com/office/powerpoint/2010/main" val="139622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2D6B1-6C11-236B-1A56-3B6EB0F03792}"/>
              </a:ext>
            </a:extLst>
          </p:cNvPr>
          <p:cNvPicPr>
            <a:picLocks noChangeAspect="1"/>
          </p:cNvPicPr>
          <p:nvPr/>
        </p:nvPicPr>
        <p:blipFill>
          <a:blip r:embed="rId2"/>
          <a:stretch>
            <a:fillRect/>
          </a:stretch>
        </p:blipFill>
        <p:spPr>
          <a:xfrm>
            <a:off x="716559" y="532127"/>
            <a:ext cx="6423980" cy="1471059"/>
          </a:xfrm>
          <a:prstGeom prst="rect">
            <a:avLst/>
          </a:prstGeom>
        </p:spPr>
      </p:pic>
      <p:sp>
        <p:nvSpPr>
          <p:cNvPr id="7" name="TextBox 6">
            <a:extLst>
              <a:ext uri="{FF2B5EF4-FFF2-40B4-BE49-F238E27FC236}">
                <a16:creationId xmlns:a16="http://schemas.microsoft.com/office/drawing/2014/main" id="{C12AE707-749A-6650-5D74-54D3CE6E67C1}"/>
              </a:ext>
            </a:extLst>
          </p:cNvPr>
          <p:cNvSpPr txBox="1"/>
          <p:nvPr/>
        </p:nvSpPr>
        <p:spPr>
          <a:xfrm>
            <a:off x="821933" y="2138907"/>
            <a:ext cx="9719351" cy="3970318"/>
          </a:xfrm>
          <a:prstGeom prst="rect">
            <a:avLst/>
          </a:prstGeom>
          <a:noFill/>
        </p:spPr>
        <p:txBody>
          <a:bodyPr wrap="square">
            <a:spAutoFit/>
          </a:bodyPr>
          <a:lstStyle/>
          <a:p>
            <a:pPr algn="just"/>
            <a:r>
              <a:rPr lang="en-US" sz="2800" dirty="0"/>
              <a:t>— President Lyndon B. Johnson knew the legislation he was about to sign was momentous, one that took courage for certain members of Congress to pass since the vote could cost them their seats.</a:t>
            </a:r>
          </a:p>
          <a:p>
            <a:pPr algn="just"/>
            <a:r>
              <a:rPr lang="en-US" sz="2800" dirty="0"/>
              <a:t>To honor that, he took the unusual step of leaving the Oval Office and going to Capitol Hill for the signing ceremony. It was Aug. 6, 1965, five months after the “Bloody Sunday” attack on civil rights marchers in Selma, Alabama, gave momentum to the bill that became known as the </a:t>
            </a:r>
            <a:r>
              <a:rPr lang="en-US" sz="2800" dirty="0">
                <a:solidFill>
                  <a:schemeClr val="accent2"/>
                </a:solidFill>
              </a:rPr>
              <a:t>Voting Rights Act</a:t>
            </a:r>
            <a:r>
              <a:rPr lang="en-US" sz="2800" dirty="0"/>
              <a:t>.</a:t>
            </a:r>
          </a:p>
        </p:txBody>
      </p:sp>
    </p:spTree>
    <p:extLst>
      <p:ext uri="{BB962C8B-B14F-4D97-AF65-F5344CB8AC3E}">
        <p14:creationId xmlns:p14="http://schemas.microsoft.com/office/powerpoint/2010/main" val="267527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1676F3E-15BA-F09E-0F57-901B206CF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223838"/>
            <a:ext cx="9525000" cy="641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25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C6E04B-065D-A86B-9796-A4F683CCC266}"/>
              </a:ext>
            </a:extLst>
          </p:cNvPr>
          <p:cNvSpPr txBox="1"/>
          <p:nvPr/>
        </p:nvSpPr>
        <p:spPr>
          <a:xfrm>
            <a:off x="2124181" y="823007"/>
            <a:ext cx="7852025" cy="3046988"/>
          </a:xfrm>
          <a:prstGeom prst="rect">
            <a:avLst/>
          </a:prstGeom>
          <a:noFill/>
        </p:spPr>
        <p:txBody>
          <a:bodyPr wrap="square">
            <a:spAutoFit/>
          </a:bodyPr>
          <a:lstStyle/>
          <a:p>
            <a:r>
              <a:rPr lang="en-US" sz="3200" dirty="0"/>
              <a:t>In the six decades since, it became one of the most consequential laws in the nation’s history, preventing discrimination against minorities at the ballot box and helping to elect thousands of Black and Hispanic representatives at all levels of government.</a:t>
            </a:r>
            <a:endParaRPr lang="fr-FR" sz="3200" dirty="0"/>
          </a:p>
        </p:txBody>
      </p:sp>
    </p:spTree>
    <p:extLst>
      <p:ext uri="{BB962C8B-B14F-4D97-AF65-F5344CB8AC3E}">
        <p14:creationId xmlns:p14="http://schemas.microsoft.com/office/powerpoint/2010/main" val="1229771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DB0C3A-CD5F-FD55-B381-73734BF98652}"/>
              </a:ext>
            </a:extLst>
          </p:cNvPr>
          <p:cNvSpPr txBox="1"/>
          <p:nvPr/>
        </p:nvSpPr>
        <p:spPr>
          <a:xfrm>
            <a:off x="922105" y="617928"/>
            <a:ext cx="9711648" cy="2308324"/>
          </a:xfrm>
          <a:prstGeom prst="rect">
            <a:avLst/>
          </a:prstGeom>
          <a:noFill/>
        </p:spPr>
        <p:txBody>
          <a:bodyPr wrap="square">
            <a:spAutoFit/>
          </a:bodyPr>
          <a:lstStyle/>
          <a:p>
            <a:r>
              <a:rPr lang="en-US" sz="2400" dirty="0"/>
              <a:t>On Wednesday, the U.S. Supreme Court knocked out a major pillar of the law that had protected against racial discrimination in voting and representation. It was a decision that came more than a decade after the court undermined another key tenet of the law and led to restrictive voting laws in a number of states. Voting and civil rights advocates were left fearful of what lies ahead for minority communities.</a:t>
            </a:r>
            <a:endParaRPr lang="fr-FR" sz="2400" dirty="0"/>
          </a:p>
        </p:txBody>
      </p:sp>
    </p:spTree>
    <p:extLst>
      <p:ext uri="{BB962C8B-B14F-4D97-AF65-F5344CB8AC3E}">
        <p14:creationId xmlns:p14="http://schemas.microsoft.com/office/powerpoint/2010/main" val="3180309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6CCB06-23CC-9D5C-FBAB-7737FC4634CC}"/>
              </a:ext>
            </a:extLst>
          </p:cNvPr>
          <p:cNvSpPr txBox="1"/>
          <p:nvPr/>
        </p:nvSpPr>
        <p:spPr>
          <a:xfrm>
            <a:off x="934948" y="719191"/>
            <a:ext cx="8211620" cy="3416320"/>
          </a:xfrm>
          <a:prstGeom prst="rect">
            <a:avLst/>
          </a:prstGeom>
          <a:noFill/>
        </p:spPr>
        <p:txBody>
          <a:bodyPr wrap="square">
            <a:spAutoFit/>
          </a:bodyPr>
          <a:lstStyle/>
          <a:p>
            <a:pPr algn="just"/>
            <a:r>
              <a:rPr lang="en-US" sz="2400" dirty="0"/>
              <a:t>“It means that you have entire communities that can go without having representation,” said Cliff Albright, a co-founder of the group Black Voters Matter. “It is literally throwing us back to the Jim Crow era unapologetically, and that’s not exaggeration.”</a:t>
            </a:r>
          </a:p>
          <a:p>
            <a:pPr algn="just"/>
            <a:endParaRPr lang="en-US" sz="2400" dirty="0"/>
          </a:p>
          <a:p>
            <a:pPr algn="just"/>
            <a:r>
              <a:rPr lang="en-US" sz="2400" dirty="0"/>
              <a:t>Kareem Crayton, vice president of the Brennan Center for Justice’s Washington office, said the court’s steady work to erode the Voting Rights Act, culminating in Wednesday’s decision, amounted to “burying it without the funeral.”</a:t>
            </a:r>
            <a:endParaRPr lang="fr-FR" sz="2400" dirty="0"/>
          </a:p>
        </p:txBody>
      </p:sp>
    </p:spTree>
    <p:extLst>
      <p:ext uri="{BB962C8B-B14F-4D97-AF65-F5344CB8AC3E}">
        <p14:creationId xmlns:p14="http://schemas.microsoft.com/office/powerpoint/2010/main" val="229020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preme Court justices are out of order - The Boston Globe">
            <a:extLst>
              <a:ext uri="{FF2B5EF4-FFF2-40B4-BE49-F238E27FC236}">
                <a16:creationId xmlns:a16="http://schemas.microsoft.com/office/drawing/2014/main" id="{848DC27B-BFA2-0A2F-B649-9842102FC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09" y="20634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F052A9-1E22-B678-7A86-C7CC2603F136}"/>
              </a:ext>
            </a:extLst>
          </p:cNvPr>
          <p:cNvSpPr txBox="1"/>
          <p:nvPr/>
        </p:nvSpPr>
        <p:spPr>
          <a:xfrm>
            <a:off x="9359756" y="393030"/>
            <a:ext cx="2599363" cy="5078313"/>
          </a:xfrm>
          <a:prstGeom prst="rect">
            <a:avLst/>
          </a:prstGeom>
          <a:noFill/>
          <a:ln w="28575">
            <a:solidFill>
              <a:schemeClr val="accent2"/>
            </a:solidFill>
          </a:ln>
        </p:spPr>
        <p:txBody>
          <a:bodyPr wrap="square">
            <a:spAutoFit/>
          </a:bodyPr>
          <a:lstStyle/>
          <a:p>
            <a:r>
              <a:rPr lang="fr-FR" b="1" i="0" dirty="0">
                <a:solidFill>
                  <a:srgbClr val="222222"/>
                </a:solidFill>
                <a:effectLst/>
                <a:latin typeface="DuckSansProduct"/>
              </a:rPr>
              <a:t>Chief Justice John G. Roberts, Jr.</a:t>
            </a:r>
          </a:p>
          <a:p>
            <a:endParaRPr lang="fr-FR" b="1" i="0" dirty="0">
              <a:solidFill>
                <a:srgbClr val="222222"/>
              </a:solidFill>
              <a:effectLst/>
              <a:latin typeface="DuckSansProduct"/>
            </a:endParaRPr>
          </a:p>
          <a:p>
            <a:r>
              <a:rPr lang="fr-FR" b="1" i="0" dirty="0">
                <a:solidFill>
                  <a:srgbClr val="222222"/>
                </a:solidFill>
                <a:effectLst/>
                <a:latin typeface="DuckSansProduct"/>
              </a:rPr>
              <a:t>Clarence Thomas</a:t>
            </a:r>
          </a:p>
          <a:p>
            <a:endParaRPr lang="fr-FR" b="1" dirty="0">
              <a:solidFill>
                <a:srgbClr val="222222"/>
              </a:solidFill>
              <a:latin typeface="DuckSansProduct"/>
            </a:endParaRPr>
          </a:p>
          <a:p>
            <a:r>
              <a:rPr lang="fr-FR" b="1" i="0" dirty="0">
                <a:solidFill>
                  <a:srgbClr val="222222"/>
                </a:solidFill>
                <a:effectLst/>
                <a:latin typeface="DuckSansProduct"/>
              </a:rPr>
              <a:t>Samuel A. Alito, Jr.</a:t>
            </a:r>
          </a:p>
          <a:p>
            <a:endParaRPr lang="fr-FR" b="1" i="0" dirty="0">
              <a:solidFill>
                <a:srgbClr val="222222"/>
              </a:solidFill>
              <a:effectLst/>
              <a:latin typeface="DuckSansProduct"/>
            </a:endParaRPr>
          </a:p>
          <a:p>
            <a:r>
              <a:rPr lang="fr-FR" b="1" i="0" dirty="0">
                <a:solidFill>
                  <a:srgbClr val="222222"/>
                </a:solidFill>
                <a:effectLst/>
                <a:latin typeface="DuckSansProduct"/>
              </a:rPr>
              <a:t> Sonia Sotomayor</a:t>
            </a:r>
          </a:p>
          <a:p>
            <a:endParaRPr lang="fr-FR" b="1" i="0" dirty="0">
              <a:solidFill>
                <a:srgbClr val="222222"/>
              </a:solidFill>
              <a:effectLst/>
              <a:latin typeface="DuckSansProduct"/>
            </a:endParaRPr>
          </a:p>
          <a:p>
            <a:r>
              <a:rPr lang="fr-FR" b="1" i="0" dirty="0">
                <a:solidFill>
                  <a:srgbClr val="222222"/>
                </a:solidFill>
                <a:effectLst/>
                <a:latin typeface="DuckSansProduct"/>
              </a:rPr>
              <a:t> Elena Kagan</a:t>
            </a:r>
          </a:p>
          <a:p>
            <a:endParaRPr lang="fr-FR" b="1" i="0" dirty="0">
              <a:solidFill>
                <a:srgbClr val="222222"/>
              </a:solidFill>
              <a:effectLst/>
              <a:latin typeface="DuckSansProduct"/>
            </a:endParaRPr>
          </a:p>
          <a:p>
            <a:r>
              <a:rPr lang="fr-FR" b="1" i="0" dirty="0">
                <a:solidFill>
                  <a:srgbClr val="222222"/>
                </a:solidFill>
                <a:effectLst/>
                <a:latin typeface="DuckSansProduct"/>
              </a:rPr>
              <a:t> Neil M. Gorsuch</a:t>
            </a:r>
          </a:p>
          <a:p>
            <a:endParaRPr lang="fr-FR" b="1" i="0" dirty="0">
              <a:solidFill>
                <a:srgbClr val="222222"/>
              </a:solidFill>
              <a:effectLst/>
              <a:latin typeface="DuckSansProduct"/>
            </a:endParaRPr>
          </a:p>
          <a:p>
            <a:r>
              <a:rPr lang="fr-FR" b="1" i="0" dirty="0">
                <a:solidFill>
                  <a:srgbClr val="222222"/>
                </a:solidFill>
                <a:effectLst/>
                <a:latin typeface="DuckSansProduct"/>
              </a:rPr>
              <a:t> Brett M. Kavanaugh</a:t>
            </a:r>
          </a:p>
          <a:p>
            <a:endParaRPr lang="fr-FR" b="1" i="0" dirty="0">
              <a:solidFill>
                <a:srgbClr val="222222"/>
              </a:solidFill>
              <a:effectLst/>
              <a:latin typeface="DuckSansProduct"/>
            </a:endParaRPr>
          </a:p>
          <a:p>
            <a:r>
              <a:rPr lang="fr-FR" b="1" i="0" dirty="0">
                <a:solidFill>
                  <a:srgbClr val="222222"/>
                </a:solidFill>
                <a:effectLst/>
                <a:latin typeface="DuckSansProduct"/>
              </a:rPr>
              <a:t> Amy Coney Barrett</a:t>
            </a:r>
          </a:p>
          <a:p>
            <a:endParaRPr lang="fr-FR" b="1" i="0" dirty="0">
              <a:solidFill>
                <a:srgbClr val="222222"/>
              </a:solidFill>
              <a:effectLst/>
              <a:latin typeface="DuckSansProduct"/>
            </a:endParaRPr>
          </a:p>
          <a:p>
            <a:r>
              <a:rPr lang="fr-FR" b="1" i="0" dirty="0">
                <a:solidFill>
                  <a:srgbClr val="222222"/>
                </a:solidFill>
                <a:effectLst/>
                <a:latin typeface="DuckSansProduct"/>
              </a:rPr>
              <a:t>  Ketanji Brown Jackson</a:t>
            </a:r>
            <a:endParaRPr lang="fr-FR" dirty="0"/>
          </a:p>
        </p:txBody>
      </p:sp>
    </p:spTree>
    <p:extLst>
      <p:ext uri="{BB962C8B-B14F-4D97-AF65-F5344CB8AC3E}">
        <p14:creationId xmlns:p14="http://schemas.microsoft.com/office/powerpoint/2010/main" val="2504268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2AFE3F-50C3-EAA7-CA4E-4A8FDD631FFB}"/>
              </a:ext>
            </a:extLst>
          </p:cNvPr>
          <p:cNvSpPr txBox="1"/>
          <p:nvPr/>
        </p:nvSpPr>
        <p:spPr>
          <a:xfrm>
            <a:off x="829638" y="719863"/>
            <a:ext cx="6097712" cy="923330"/>
          </a:xfrm>
          <a:prstGeom prst="rect">
            <a:avLst/>
          </a:prstGeom>
          <a:noFill/>
        </p:spPr>
        <p:txBody>
          <a:bodyPr wrap="square">
            <a:spAutoFit/>
          </a:bodyPr>
          <a:lstStyle/>
          <a:p>
            <a:pPr algn="l">
              <a:spcAft>
                <a:spcPts val="1800"/>
              </a:spcAft>
              <a:buNone/>
            </a:pPr>
            <a:r>
              <a:rPr lang="en-US" b="1" i="0" dirty="0">
                <a:solidFill>
                  <a:srgbClr val="0C0C0C"/>
                </a:solidFill>
                <a:effectLst/>
                <a:latin typeface="cnn_sans_display"/>
              </a:rPr>
              <a:t>CNN -May 19, 2026 — Three people killed in Islamic Center of San Diego </a:t>
            </a:r>
            <a:r>
              <a:rPr lang="en-US" b="1" i="0" dirty="0">
                <a:solidFill>
                  <a:schemeClr val="accent2"/>
                </a:solidFill>
                <a:effectLst/>
                <a:latin typeface="cnn_sans_display"/>
              </a:rPr>
              <a:t>shooting</a:t>
            </a:r>
            <a:r>
              <a:rPr lang="en-US" b="1" i="0" dirty="0">
                <a:solidFill>
                  <a:srgbClr val="0C0C0C"/>
                </a:solidFill>
                <a:effectLst/>
                <a:latin typeface="cnn_sans_display"/>
              </a:rPr>
              <a:t> tried to draw gunmen away from mosque, police say</a:t>
            </a:r>
          </a:p>
        </p:txBody>
      </p:sp>
      <p:sp>
        <p:nvSpPr>
          <p:cNvPr id="5" name="TextBox 4">
            <a:extLst>
              <a:ext uri="{FF2B5EF4-FFF2-40B4-BE49-F238E27FC236}">
                <a16:creationId xmlns:a16="http://schemas.microsoft.com/office/drawing/2014/main" id="{5BEF91B1-237B-8CE4-9250-DA861101F07F}"/>
              </a:ext>
            </a:extLst>
          </p:cNvPr>
          <p:cNvSpPr txBox="1"/>
          <p:nvPr/>
        </p:nvSpPr>
        <p:spPr>
          <a:xfrm>
            <a:off x="480315" y="1869478"/>
            <a:ext cx="6793787" cy="1631216"/>
          </a:xfrm>
          <a:prstGeom prst="rect">
            <a:avLst/>
          </a:prstGeom>
          <a:noFill/>
        </p:spPr>
        <p:txBody>
          <a:bodyPr wrap="square">
            <a:spAutoFit/>
          </a:bodyPr>
          <a:lstStyle/>
          <a:p>
            <a:r>
              <a:rPr lang="en-US" sz="2000" b="1" i="0" dirty="0">
                <a:solidFill>
                  <a:srgbClr val="0C0C0C"/>
                </a:solidFill>
                <a:effectLst/>
                <a:latin typeface="noto_serif"/>
              </a:rPr>
              <a:t>The two teenage shooters </a:t>
            </a:r>
            <a:r>
              <a:rPr lang="en-US" sz="2000" b="0" i="0" dirty="0">
                <a:solidFill>
                  <a:srgbClr val="0C0C0C"/>
                </a:solidFill>
                <a:effectLst/>
                <a:latin typeface="noto_serif"/>
              </a:rPr>
              <a:t>in yesterday’s deadly shooting at the Islamic Center of San Diego have been identified by police after killing three people who are being remembered as vital members of the mosque’s community whose actions prevented further tragedy.</a:t>
            </a:r>
            <a:endParaRPr lang="fr-FR" sz="2000" dirty="0"/>
          </a:p>
        </p:txBody>
      </p:sp>
      <p:sp>
        <p:nvSpPr>
          <p:cNvPr id="7" name="TextBox 6">
            <a:extLst>
              <a:ext uri="{FF2B5EF4-FFF2-40B4-BE49-F238E27FC236}">
                <a16:creationId xmlns:a16="http://schemas.microsoft.com/office/drawing/2014/main" id="{E8C5AEF7-FA16-3055-85FE-22909342A759}"/>
              </a:ext>
            </a:extLst>
          </p:cNvPr>
          <p:cNvSpPr txBox="1"/>
          <p:nvPr/>
        </p:nvSpPr>
        <p:spPr>
          <a:xfrm>
            <a:off x="4199562" y="3573091"/>
            <a:ext cx="7153382" cy="2554545"/>
          </a:xfrm>
          <a:prstGeom prst="rect">
            <a:avLst/>
          </a:prstGeom>
          <a:noFill/>
        </p:spPr>
        <p:txBody>
          <a:bodyPr wrap="square">
            <a:spAutoFit/>
          </a:bodyPr>
          <a:lstStyle/>
          <a:p>
            <a:pPr algn="l">
              <a:spcAft>
                <a:spcPts val="1200"/>
              </a:spcAft>
              <a:buFont typeface="Arial" panose="020B0604020202020204" pitchFamily="34" charset="0"/>
              <a:buChar char="•"/>
            </a:pPr>
            <a:r>
              <a:rPr lang="en-US" sz="2000" b="1" i="0" dirty="0">
                <a:solidFill>
                  <a:srgbClr val="0C0C0C"/>
                </a:solidFill>
                <a:effectLst/>
                <a:latin typeface="noto_serif"/>
              </a:rPr>
              <a:t>Gunmen radicalized:</a:t>
            </a:r>
            <a:r>
              <a:rPr lang="en-US" sz="2000" b="0" i="0" dirty="0">
                <a:solidFill>
                  <a:srgbClr val="0C0C0C"/>
                </a:solidFill>
                <a:effectLst/>
                <a:latin typeface="noto_serif"/>
              </a:rPr>
              <a:t> Authorities believe the shooters “exchanged radicalized ideology,” police said. Remily said authorities are working to figure out how the radicalization happened. A “manifesto” was recovered by law enforcement, which covered “a wide aspect of races and religions,” according to Remily. Hate speech was also found scrawled on one of the weapons used in the attack, and a suicide note contained writings about racial pride, officials said.</a:t>
            </a:r>
          </a:p>
        </p:txBody>
      </p:sp>
    </p:spTree>
    <p:extLst>
      <p:ext uri="{BB962C8B-B14F-4D97-AF65-F5344CB8AC3E}">
        <p14:creationId xmlns:p14="http://schemas.microsoft.com/office/powerpoint/2010/main" val="3588942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2C70F7-08A2-3986-E14B-9B3526D9786D}"/>
              </a:ext>
            </a:extLst>
          </p:cNvPr>
          <p:cNvSpPr txBox="1"/>
          <p:nvPr/>
        </p:nvSpPr>
        <p:spPr>
          <a:xfrm>
            <a:off x="706348" y="771637"/>
            <a:ext cx="6097712" cy="1631216"/>
          </a:xfrm>
          <a:prstGeom prst="rect">
            <a:avLst/>
          </a:prstGeom>
          <a:noFill/>
        </p:spPr>
        <p:txBody>
          <a:bodyPr wrap="square">
            <a:spAutoFit/>
          </a:bodyPr>
          <a:lstStyle/>
          <a:p>
            <a:pPr algn="just">
              <a:spcAft>
                <a:spcPts val="1200"/>
              </a:spcAft>
              <a:buFont typeface="Arial" panose="020B0604020202020204" pitchFamily="34" charset="0"/>
              <a:buChar char="•"/>
            </a:pPr>
            <a:r>
              <a:rPr lang="en-US" sz="2000" b="1" i="0" dirty="0">
                <a:solidFill>
                  <a:srgbClr val="0C0C0C"/>
                </a:solidFill>
                <a:effectLst/>
                <a:latin typeface="noto_serif"/>
              </a:rPr>
              <a:t>Weapons seized:</a:t>
            </a:r>
            <a:r>
              <a:rPr lang="en-US" sz="2000" b="0" i="0" dirty="0">
                <a:solidFill>
                  <a:srgbClr val="0C0C0C"/>
                </a:solidFill>
                <a:effectLst/>
                <a:latin typeface="noto_serif"/>
              </a:rPr>
              <a:t> Law enforcement seized more than 30 guns, including numerous pistols, rifles and shotguns, a crossbow, tactical gear, ammunition and electronics, while executing three search warrants at residences associated with the suspects, Remily said.</a:t>
            </a:r>
          </a:p>
        </p:txBody>
      </p:sp>
      <p:sp>
        <p:nvSpPr>
          <p:cNvPr id="5" name="TextBox 4">
            <a:extLst>
              <a:ext uri="{FF2B5EF4-FFF2-40B4-BE49-F238E27FC236}">
                <a16:creationId xmlns:a16="http://schemas.microsoft.com/office/drawing/2014/main" id="{75EA0ABD-0502-8EDD-A0C8-3E8700C46956}"/>
              </a:ext>
            </a:extLst>
          </p:cNvPr>
          <p:cNvSpPr txBox="1"/>
          <p:nvPr/>
        </p:nvSpPr>
        <p:spPr>
          <a:xfrm>
            <a:off x="613881" y="2709324"/>
            <a:ext cx="6097712" cy="3477875"/>
          </a:xfrm>
          <a:prstGeom prst="rect">
            <a:avLst/>
          </a:prstGeom>
          <a:noFill/>
        </p:spPr>
        <p:txBody>
          <a:bodyPr wrap="square">
            <a:spAutoFit/>
          </a:bodyPr>
          <a:lstStyle/>
          <a:p>
            <a:pPr algn="just">
              <a:spcAft>
                <a:spcPts val="1200"/>
              </a:spcAft>
              <a:buFont typeface="Arial" panose="020B0604020202020204" pitchFamily="34" charset="0"/>
              <a:buChar char="•"/>
            </a:pPr>
            <a:r>
              <a:rPr lang="en-US" sz="2000" b="1" i="0" dirty="0">
                <a:solidFill>
                  <a:srgbClr val="0C0C0C"/>
                </a:solidFill>
                <a:effectLst/>
                <a:latin typeface="noto_serif"/>
              </a:rPr>
              <a:t>Community leaders speak out:</a:t>
            </a:r>
            <a:r>
              <a:rPr lang="en-US" sz="2000" b="0" i="0" dirty="0">
                <a:solidFill>
                  <a:srgbClr val="0C0C0C"/>
                </a:solidFill>
                <a:effectLst/>
                <a:latin typeface="noto_serif"/>
              </a:rPr>
              <a:t> Muslim community and faith leaders held a news briefing, during which they condemned Islamophobia and hate speech following the attack. The executive director of the city’s Council on American-Islamic Relations chapter urged community members and politicians to take action against Islamophobic rhetoric. Abdullah Tahiri, president of the Muslim Leadership Council of San Diego, said the shooters “did not act in a vacuum,” saying the attack was a “direct and predictable consequence of a political climate” tolerant of anti-Muslim sentiment.</a:t>
            </a:r>
          </a:p>
        </p:txBody>
      </p:sp>
      <p:sp>
        <p:nvSpPr>
          <p:cNvPr id="7" name="TextBox 6">
            <a:extLst>
              <a:ext uri="{FF2B5EF4-FFF2-40B4-BE49-F238E27FC236}">
                <a16:creationId xmlns:a16="http://schemas.microsoft.com/office/drawing/2014/main" id="{D46D4216-0AB3-EA30-F63B-C449279E81B1}"/>
              </a:ext>
            </a:extLst>
          </p:cNvPr>
          <p:cNvSpPr txBox="1"/>
          <p:nvPr/>
        </p:nvSpPr>
        <p:spPr>
          <a:xfrm>
            <a:off x="7469312" y="1941188"/>
            <a:ext cx="4108807" cy="3908762"/>
          </a:xfrm>
          <a:prstGeom prst="rect">
            <a:avLst/>
          </a:prstGeom>
          <a:noFill/>
        </p:spPr>
        <p:txBody>
          <a:bodyPr wrap="square">
            <a:spAutoFit/>
          </a:bodyPr>
          <a:lstStyle/>
          <a:p>
            <a:pPr algn="just"/>
            <a:r>
              <a:rPr lang="en-US" i="0" dirty="0">
                <a:solidFill>
                  <a:srgbClr val="121212"/>
                </a:solidFill>
                <a:effectLst/>
                <a:latin typeface="PT Serif" panose="020F0502020204030204" pitchFamily="18" charset="0"/>
              </a:rPr>
              <a:t>American Jewish communal </a:t>
            </a:r>
            <a:r>
              <a:rPr lang="en-US" i="0" dirty="0" err="1">
                <a:solidFill>
                  <a:srgbClr val="121212"/>
                </a:solidFill>
                <a:effectLst/>
                <a:latin typeface="PT Serif" panose="020F0502020204030204" pitchFamily="18" charset="0"/>
              </a:rPr>
              <a:t>organisations</a:t>
            </a:r>
            <a:r>
              <a:rPr lang="en-US" i="0" dirty="0">
                <a:solidFill>
                  <a:srgbClr val="121212"/>
                </a:solidFill>
                <a:effectLst/>
                <a:latin typeface="PT Serif" panose="020F0502020204030204" pitchFamily="18" charset="0"/>
              </a:rPr>
              <a:t> have expressed their solidarity with the Muslim community in the wake of a shooting</a:t>
            </a:r>
          </a:p>
          <a:p>
            <a:pPr algn="just"/>
            <a:endParaRPr lang="en-US" dirty="0">
              <a:solidFill>
                <a:srgbClr val="121212"/>
              </a:solidFill>
              <a:latin typeface="PT Serif" panose="020F0502020204030204" pitchFamily="18" charset="0"/>
            </a:endParaRPr>
          </a:p>
          <a:p>
            <a:pPr algn="just"/>
            <a:endParaRPr lang="en-US" dirty="0">
              <a:solidFill>
                <a:srgbClr val="121212"/>
              </a:solidFill>
              <a:latin typeface="PT Serif" panose="020F0502020204030204" pitchFamily="18" charset="0"/>
            </a:endParaRPr>
          </a:p>
          <a:p>
            <a:pPr algn="just"/>
            <a:r>
              <a:rPr lang="en-US" sz="2000" dirty="0"/>
              <a:t>The ADL, America’s foremost </a:t>
            </a:r>
            <a:r>
              <a:rPr lang="en-US" sz="2000" dirty="0" err="1"/>
              <a:t>organisation</a:t>
            </a:r>
            <a:r>
              <a:rPr lang="en-US" sz="2000" dirty="0"/>
              <a:t> targeting antisemitism, said: “We are devastated by the deadly shooting at the Islamic Centre of San Diego. No one should fear for their safety while attending a house of worship or school.</a:t>
            </a:r>
            <a:endParaRPr lang="fr-FR" sz="2000" dirty="0"/>
          </a:p>
        </p:txBody>
      </p:sp>
    </p:spTree>
    <p:extLst>
      <p:ext uri="{BB962C8B-B14F-4D97-AF65-F5344CB8AC3E}">
        <p14:creationId xmlns:p14="http://schemas.microsoft.com/office/powerpoint/2010/main" val="4282223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475C7-BC89-8D8E-EA1B-EF68561E0C38}"/>
              </a:ext>
            </a:extLst>
          </p:cNvPr>
          <p:cNvPicPr>
            <a:picLocks noChangeAspect="1"/>
          </p:cNvPicPr>
          <p:nvPr/>
        </p:nvPicPr>
        <p:blipFill>
          <a:blip r:embed="rId2"/>
          <a:stretch>
            <a:fillRect/>
          </a:stretch>
        </p:blipFill>
        <p:spPr>
          <a:xfrm>
            <a:off x="1279573" y="500557"/>
            <a:ext cx="5839286" cy="1369339"/>
          </a:xfrm>
          <a:prstGeom prst="rect">
            <a:avLst/>
          </a:prstGeom>
        </p:spPr>
      </p:pic>
      <p:pic>
        <p:nvPicPr>
          <p:cNvPr id="5" name="Picture 4">
            <a:extLst>
              <a:ext uri="{FF2B5EF4-FFF2-40B4-BE49-F238E27FC236}">
                <a16:creationId xmlns:a16="http://schemas.microsoft.com/office/drawing/2014/main" id="{0122FF5B-5678-BF60-8BD0-962C599FA1D7}"/>
              </a:ext>
            </a:extLst>
          </p:cNvPr>
          <p:cNvPicPr>
            <a:picLocks noChangeAspect="1"/>
          </p:cNvPicPr>
          <p:nvPr/>
        </p:nvPicPr>
        <p:blipFill>
          <a:blip r:embed="rId3"/>
          <a:stretch>
            <a:fillRect/>
          </a:stretch>
        </p:blipFill>
        <p:spPr>
          <a:xfrm>
            <a:off x="2487455" y="2511377"/>
            <a:ext cx="9173389" cy="3272974"/>
          </a:xfrm>
          <a:prstGeom prst="rect">
            <a:avLst/>
          </a:prstGeom>
        </p:spPr>
      </p:pic>
    </p:spTree>
    <p:extLst>
      <p:ext uri="{BB962C8B-B14F-4D97-AF65-F5344CB8AC3E}">
        <p14:creationId xmlns:p14="http://schemas.microsoft.com/office/powerpoint/2010/main" val="76782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99CF-2A64-742C-75D2-6667350A6FEB}"/>
              </a:ext>
            </a:extLst>
          </p:cNvPr>
          <p:cNvSpPr>
            <a:spLocks noGrp="1"/>
          </p:cNvSpPr>
          <p:nvPr>
            <p:ph type="ctrTitle"/>
          </p:nvPr>
        </p:nvSpPr>
        <p:spPr/>
        <p:txBody>
          <a:bodyPr/>
          <a:lstStyle/>
          <a:p>
            <a:r>
              <a:rPr lang="fr-FR" dirty="0" err="1"/>
              <a:t>Connecting</a:t>
            </a:r>
            <a:r>
              <a:rPr lang="fr-FR" dirty="0"/>
              <a:t> the dots</a:t>
            </a:r>
          </a:p>
        </p:txBody>
      </p:sp>
      <p:sp>
        <p:nvSpPr>
          <p:cNvPr id="3" name="Subtitle 2">
            <a:extLst>
              <a:ext uri="{FF2B5EF4-FFF2-40B4-BE49-F238E27FC236}">
                <a16:creationId xmlns:a16="http://schemas.microsoft.com/office/drawing/2014/main" id="{14B88747-E5FE-2C9C-F5E4-A5D94A41AD0F}"/>
              </a:ext>
            </a:extLst>
          </p:cNvPr>
          <p:cNvSpPr>
            <a:spLocks noGrp="1"/>
          </p:cNvSpPr>
          <p:nvPr>
            <p:ph type="subTitle" idx="1"/>
          </p:nvPr>
        </p:nvSpPr>
        <p:spPr>
          <a:xfrm>
            <a:off x="1100050" y="4455621"/>
            <a:ext cx="10910439" cy="1143000"/>
          </a:xfrm>
        </p:spPr>
        <p:txBody>
          <a:bodyPr>
            <a:normAutofit/>
          </a:bodyPr>
          <a:lstStyle/>
          <a:p>
            <a:r>
              <a:rPr lang="fr-FR" sz="3200" dirty="0"/>
              <a:t>To </a:t>
            </a:r>
            <a:r>
              <a:rPr lang="fr-FR" sz="3200" dirty="0" err="1"/>
              <a:t>prepare</a:t>
            </a:r>
            <a:r>
              <a:rPr lang="fr-FR" sz="3200" dirty="0"/>
              <a:t> a </a:t>
            </a:r>
            <a:r>
              <a:rPr lang="fr-FR" sz="3200" dirty="0" err="1"/>
              <a:t>commentary</a:t>
            </a:r>
            <a:r>
              <a:rPr lang="fr-FR" sz="3200" dirty="0"/>
              <a:t> and </a:t>
            </a:r>
            <a:r>
              <a:rPr lang="fr-FR" sz="3200" dirty="0" err="1"/>
              <a:t>react</a:t>
            </a:r>
            <a:r>
              <a:rPr lang="fr-FR" sz="3200" dirty="0"/>
              <a:t> to questions</a:t>
            </a:r>
          </a:p>
        </p:txBody>
      </p:sp>
    </p:spTree>
    <p:extLst>
      <p:ext uri="{BB962C8B-B14F-4D97-AF65-F5344CB8AC3E}">
        <p14:creationId xmlns:p14="http://schemas.microsoft.com/office/powerpoint/2010/main" val="3902778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84881-991F-06BB-1077-70A72DF9B90B}"/>
              </a:ext>
            </a:extLst>
          </p:cNvPr>
          <p:cNvSpPr>
            <a:spLocks noGrp="1"/>
          </p:cNvSpPr>
          <p:nvPr>
            <p:ph type="title"/>
          </p:nvPr>
        </p:nvSpPr>
        <p:spPr/>
        <p:txBody>
          <a:bodyPr/>
          <a:lstStyle/>
          <a:p>
            <a:r>
              <a:rPr lang="fr-FR" dirty="0"/>
              <a:t>Key </a:t>
            </a:r>
            <a:r>
              <a:rPr lang="fr-FR" dirty="0" err="1"/>
              <a:t>facts</a:t>
            </a:r>
            <a:r>
              <a:rPr lang="fr-FR" dirty="0"/>
              <a:t> about America and Guns</a:t>
            </a:r>
          </a:p>
        </p:txBody>
      </p:sp>
      <p:sp>
        <p:nvSpPr>
          <p:cNvPr id="3" name="Content Placeholder 2">
            <a:extLst>
              <a:ext uri="{FF2B5EF4-FFF2-40B4-BE49-F238E27FC236}">
                <a16:creationId xmlns:a16="http://schemas.microsoft.com/office/drawing/2014/main" id="{9F26108A-6C3D-2693-E8C9-4E69F9B6D286}"/>
              </a:ext>
            </a:extLst>
          </p:cNvPr>
          <p:cNvSpPr>
            <a:spLocks noGrp="1"/>
          </p:cNvSpPr>
          <p:nvPr>
            <p:ph idx="1"/>
          </p:nvPr>
        </p:nvSpPr>
        <p:spPr/>
        <p:txBody>
          <a:bodyPr>
            <a:normAutofit lnSpcReduction="10000"/>
          </a:bodyPr>
          <a:lstStyle/>
          <a:p>
            <a:endParaRPr lang="en-US" sz="2400" dirty="0"/>
          </a:p>
          <a:p>
            <a:endParaRPr lang="en-US" sz="2400" dirty="0"/>
          </a:p>
          <a:p>
            <a:r>
              <a:rPr lang="en-US" sz="2400" dirty="0"/>
              <a:t>Juley 24 2024</a:t>
            </a:r>
          </a:p>
          <a:p>
            <a:r>
              <a:rPr lang="en-US" sz="2400" dirty="0"/>
              <a:t>Guns are deeply ingrained in American society and the nation’s political debates.</a:t>
            </a:r>
          </a:p>
          <a:p>
            <a:endParaRPr lang="en-US" sz="2400" dirty="0"/>
          </a:p>
          <a:p>
            <a:r>
              <a:rPr lang="en-US" sz="2400" dirty="0"/>
              <a:t>The Second Amendment to the United States Constitution guarantees the right to bear arms, and about a third of U.S. adults say they personally own a gun. At the same time, in response to concerns such as rising gun death rates and mass shootings, the U.S. surgeon general has taken the unprecedented step of declaring gun violence a public health crisis.</a:t>
            </a:r>
            <a:endParaRPr lang="fr-FR" sz="2400" dirty="0"/>
          </a:p>
        </p:txBody>
      </p:sp>
      <p:pic>
        <p:nvPicPr>
          <p:cNvPr id="5" name="Picture 4">
            <a:extLst>
              <a:ext uri="{FF2B5EF4-FFF2-40B4-BE49-F238E27FC236}">
                <a16:creationId xmlns:a16="http://schemas.microsoft.com/office/drawing/2014/main" id="{FDBB79B3-ECB7-DE60-1E7A-7CA5DEB8591E}"/>
              </a:ext>
            </a:extLst>
          </p:cNvPr>
          <p:cNvPicPr>
            <a:picLocks noChangeAspect="1"/>
          </p:cNvPicPr>
          <p:nvPr/>
        </p:nvPicPr>
        <p:blipFill>
          <a:blip r:embed="rId2"/>
          <a:stretch>
            <a:fillRect/>
          </a:stretch>
        </p:blipFill>
        <p:spPr>
          <a:xfrm>
            <a:off x="1185969" y="2010290"/>
            <a:ext cx="3511730" cy="762039"/>
          </a:xfrm>
          <a:prstGeom prst="rect">
            <a:avLst/>
          </a:prstGeom>
        </p:spPr>
      </p:pic>
    </p:spTree>
    <p:extLst>
      <p:ext uri="{BB962C8B-B14F-4D97-AF65-F5344CB8AC3E}">
        <p14:creationId xmlns:p14="http://schemas.microsoft.com/office/powerpoint/2010/main" val="1141931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bar chart showing that nearly a third of U.S. adults say they personally own a gun.">
            <a:extLst>
              <a:ext uri="{FF2B5EF4-FFF2-40B4-BE49-F238E27FC236}">
                <a16:creationId xmlns:a16="http://schemas.microsoft.com/office/drawing/2014/main" id="{BD8F6477-50C1-F24F-6EE0-E15E8CA2F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956" y="0"/>
            <a:ext cx="38383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393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horizontal stacked bar chart showing that nearly three-quarters of U.S. gun owners cite protection as a major reason they own a gun.">
            <a:extLst>
              <a:ext uri="{FF2B5EF4-FFF2-40B4-BE49-F238E27FC236}">
                <a16:creationId xmlns:a16="http://schemas.microsoft.com/office/drawing/2014/main" id="{E869245C-7BBA-6B05-2AE8-ED99161EC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2763" y="790575"/>
            <a:ext cx="6086475"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76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horizontal bar chart showing that about 6 in 10 Americans say it is too easy to legally obtain a gun in this country.">
            <a:extLst>
              <a:ext uri="{FF2B5EF4-FFF2-40B4-BE49-F238E27FC236}">
                <a16:creationId xmlns:a16="http://schemas.microsoft.com/office/drawing/2014/main" id="{D579ABB4-83B5-72C2-67EF-F3B39D069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85725"/>
            <a:ext cx="6096000" cy="66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068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horizontal stacked bar chart showing that women are more likely than men to favor stricter gun laws in the U.S.">
            <a:extLst>
              <a:ext uri="{FF2B5EF4-FFF2-40B4-BE49-F238E27FC236}">
                <a16:creationId xmlns:a16="http://schemas.microsoft.com/office/drawing/2014/main" id="{AB75BDE4-A252-8FC2-9864-28EC0937E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0" y="0"/>
            <a:ext cx="406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141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9C8992-7E32-4CD0-5588-05819A927BCE}"/>
              </a:ext>
            </a:extLst>
          </p:cNvPr>
          <p:cNvSpPr txBox="1"/>
          <p:nvPr/>
        </p:nvSpPr>
        <p:spPr>
          <a:xfrm>
            <a:off x="934949" y="476913"/>
            <a:ext cx="9565239" cy="3108543"/>
          </a:xfrm>
          <a:prstGeom prst="rect">
            <a:avLst/>
          </a:prstGeom>
          <a:noFill/>
        </p:spPr>
        <p:txBody>
          <a:bodyPr wrap="square" rtlCol="0">
            <a:spAutoFit/>
          </a:bodyPr>
          <a:lstStyle/>
          <a:p>
            <a:r>
              <a:rPr lang="fr-FR" sz="2800" b="1" dirty="0">
                <a:solidFill>
                  <a:schemeClr val="accent2"/>
                </a:solidFill>
              </a:rPr>
              <a:t>A few key </a:t>
            </a:r>
            <a:r>
              <a:rPr lang="fr-FR" sz="2800" b="1" dirty="0" err="1">
                <a:solidFill>
                  <a:schemeClr val="accent2"/>
                </a:solidFill>
              </a:rPr>
              <a:t>words</a:t>
            </a:r>
            <a:r>
              <a:rPr lang="fr-FR" sz="2800" b="1" dirty="0">
                <a:solidFill>
                  <a:schemeClr val="accent2"/>
                </a:solidFill>
              </a:rPr>
              <a:t>: </a:t>
            </a:r>
          </a:p>
          <a:p>
            <a:endParaRPr lang="fr-FR" sz="2800" b="1" dirty="0">
              <a:solidFill>
                <a:schemeClr val="accent2"/>
              </a:solidFill>
            </a:endParaRPr>
          </a:p>
          <a:p>
            <a:r>
              <a:rPr lang="fr-FR" sz="2800" b="1" dirty="0">
                <a:solidFill>
                  <a:schemeClr val="accent2"/>
                </a:solidFill>
              </a:rPr>
              <a:t>Gun </a:t>
            </a:r>
            <a:r>
              <a:rPr lang="fr-FR" sz="2800" b="1" dirty="0" err="1">
                <a:solidFill>
                  <a:schemeClr val="accent2"/>
                </a:solidFill>
              </a:rPr>
              <a:t>activists</a:t>
            </a:r>
            <a:r>
              <a:rPr lang="fr-FR" sz="2800" b="1" dirty="0">
                <a:solidFill>
                  <a:schemeClr val="accent2"/>
                </a:solidFill>
              </a:rPr>
              <a:t> </a:t>
            </a:r>
          </a:p>
          <a:p>
            <a:r>
              <a:rPr lang="fr-FR" sz="2800" b="1" dirty="0">
                <a:solidFill>
                  <a:schemeClr val="accent2"/>
                </a:solidFill>
              </a:rPr>
              <a:t> Gun control </a:t>
            </a:r>
          </a:p>
          <a:p>
            <a:r>
              <a:rPr lang="fr-FR" sz="2800" b="1" dirty="0">
                <a:solidFill>
                  <a:schemeClr val="accent2"/>
                </a:solidFill>
              </a:rPr>
              <a:t> 2</a:t>
            </a:r>
            <a:r>
              <a:rPr lang="fr-FR" sz="2800" b="1" baseline="30000" dirty="0">
                <a:solidFill>
                  <a:schemeClr val="accent2"/>
                </a:solidFill>
              </a:rPr>
              <a:t>nd</a:t>
            </a:r>
            <a:r>
              <a:rPr lang="fr-FR" sz="2800" b="1" dirty="0">
                <a:solidFill>
                  <a:schemeClr val="accent2"/>
                </a:solidFill>
              </a:rPr>
              <a:t> Amendement </a:t>
            </a:r>
          </a:p>
          <a:p>
            <a:r>
              <a:rPr lang="fr-FR" sz="2800" b="1" dirty="0">
                <a:solidFill>
                  <a:schemeClr val="accent2"/>
                </a:solidFill>
              </a:rPr>
              <a:t> NRA </a:t>
            </a:r>
          </a:p>
          <a:p>
            <a:r>
              <a:rPr lang="fr-FR" sz="2800" b="1" dirty="0">
                <a:solidFill>
                  <a:schemeClr val="accent2"/>
                </a:solidFill>
              </a:rPr>
              <a:t> Stand </a:t>
            </a:r>
            <a:r>
              <a:rPr lang="fr-FR" sz="2800" b="1" dirty="0" err="1">
                <a:solidFill>
                  <a:schemeClr val="accent2"/>
                </a:solidFill>
              </a:rPr>
              <a:t>your</a:t>
            </a:r>
            <a:r>
              <a:rPr lang="fr-FR" sz="2800" b="1" dirty="0">
                <a:solidFill>
                  <a:schemeClr val="accent2"/>
                </a:solidFill>
              </a:rPr>
              <a:t> </a:t>
            </a:r>
            <a:r>
              <a:rPr lang="fr-FR" sz="2800" b="1" dirty="0" err="1">
                <a:solidFill>
                  <a:schemeClr val="accent2"/>
                </a:solidFill>
              </a:rPr>
              <a:t>ground</a:t>
            </a:r>
            <a:endParaRPr lang="fr-FR" sz="2800" b="1" dirty="0">
              <a:solidFill>
                <a:schemeClr val="accent2"/>
              </a:solidFill>
            </a:endParaRPr>
          </a:p>
        </p:txBody>
      </p:sp>
    </p:spTree>
    <p:extLst>
      <p:ext uri="{BB962C8B-B14F-4D97-AF65-F5344CB8AC3E}">
        <p14:creationId xmlns:p14="http://schemas.microsoft.com/office/powerpoint/2010/main" val="227965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98A8D-543E-5141-9824-810F372C550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F664E9-2CFD-631E-05DA-362EBFA0FD38}"/>
              </a:ext>
            </a:extLst>
          </p:cNvPr>
          <p:cNvSpPr txBox="1"/>
          <p:nvPr/>
        </p:nvSpPr>
        <p:spPr>
          <a:xfrm>
            <a:off x="934949" y="476913"/>
            <a:ext cx="9565239" cy="1384995"/>
          </a:xfrm>
          <a:prstGeom prst="rect">
            <a:avLst/>
          </a:prstGeom>
          <a:noFill/>
        </p:spPr>
        <p:txBody>
          <a:bodyPr wrap="square" rtlCol="0">
            <a:spAutoFit/>
          </a:bodyPr>
          <a:lstStyle/>
          <a:p>
            <a:r>
              <a:rPr lang="fr-FR" sz="2800" b="1" dirty="0">
                <a:solidFill>
                  <a:schemeClr val="accent2"/>
                </a:solidFill>
              </a:rPr>
              <a:t>A few key </a:t>
            </a:r>
            <a:r>
              <a:rPr lang="fr-FR" sz="2800" b="1" dirty="0" err="1">
                <a:solidFill>
                  <a:schemeClr val="accent2"/>
                </a:solidFill>
              </a:rPr>
              <a:t>words</a:t>
            </a:r>
            <a:r>
              <a:rPr lang="fr-FR" sz="2800" b="1" dirty="0">
                <a:solidFill>
                  <a:schemeClr val="accent2"/>
                </a:solidFill>
              </a:rPr>
              <a:t>: </a:t>
            </a:r>
          </a:p>
          <a:p>
            <a:r>
              <a:rPr lang="fr-FR" sz="2800" b="1" dirty="0">
                <a:solidFill>
                  <a:schemeClr val="accent2"/>
                </a:solidFill>
              </a:rPr>
              <a:t>Gun </a:t>
            </a:r>
            <a:r>
              <a:rPr lang="fr-FR" sz="2800" b="1" dirty="0" err="1">
                <a:solidFill>
                  <a:schemeClr val="accent2"/>
                </a:solidFill>
              </a:rPr>
              <a:t>activists</a:t>
            </a:r>
            <a:r>
              <a:rPr lang="fr-FR" sz="2800" b="1" dirty="0">
                <a:solidFill>
                  <a:schemeClr val="accent2"/>
                </a:solidFill>
              </a:rPr>
              <a:t> – Gun control – 2</a:t>
            </a:r>
            <a:r>
              <a:rPr lang="fr-FR" sz="2800" b="1" baseline="30000" dirty="0">
                <a:solidFill>
                  <a:schemeClr val="accent2"/>
                </a:solidFill>
              </a:rPr>
              <a:t>nd</a:t>
            </a:r>
            <a:r>
              <a:rPr lang="fr-FR" sz="2800" b="1" dirty="0">
                <a:solidFill>
                  <a:schemeClr val="accent2"/>
                </a:solidFill>
              </a:rPr>
              <a:t> Amendement – NRA – Stand </a:t>
            </a:r>
            <a:r>
              <a:rPr lang="fr-FR" sz="2800" b="1" dirty="0" err="1">
                <a:solidFill>
                  <a:schemeClr val="accent2"/>
                </a:solidFill>
              </a:rPr>
              <a:t>your</a:t>
            </a:r>
            <a:r>
              <a:rPr lang="fr-FR" sz="2800" b="1" dirty="0">
                <a:solidFill>
                  <a:schemeClr val="accent2"/>
                </a:solidFill>
              </a:rPr>
              <a:t> </a:t>
            </a:r>
            <a:r>
              <a:rPr lang="fr-FR" sz="2800" b="1" dirty="0" err="1">
                <a:solidFill>
                  <a:schemeClr val="accent2"/>
                </a:solidFill>
              </a:rPr>
              <a:t>ground</a:t>
            </a:r>
            <a:endParaRPr lang="fr-FR" sz="2800" b="1" dirty="0">
              <a:solidFill>
                <a:schemeClr val="accent2"/>
              </a:solidFill>
            </a:endParaRPr>
          </a:p>
        </p:txBody>
      </p:sp>
      <p:sp>
        <p:nvSpPr>
          <p:cNvPr id="5" name="TextBox 4">
            <a:extLst>
              <a:ext uri="{FF2B5EF4-FFF2-40B4-BE49-F238E27FC236}">
                <a16:creationId xmlns:a16="http://schemas.microsoft.com/office/drawing/2014/main" id="{382C44DA-0524-ABF6-4C7E-C4D3E201F072}"/>
              </a:ext>
            </a:extLst>
          </p:cNvPr>
          <p:cNvSpPr txBox="1"/>
          <p:nvPr/>
        </p:nvSpPr>
        <p:spPr>
          <a:xfrm>
            <a:off x="1017141" y="2508238"/>
            <a:ext cx="9904287" cy="1384995"/>
          </a:xfrm>
          <a:prstGeom prst="rect">
            <a:avLst/>
          </a:prstGeom>
          <a:noFill/>
        </p:spPr>
        <p:txBody>
          <a:bodyPr wrap="square">
            <a:spAutoFit/>
          </a:bodyPr>
          <a:lstStyle/>
          <a:p>
            <a:r>
              <a:rPr lang="en-US" sz="2800" b="0" i="0" dirty="0">
                <a:solidFill>
                  <a:srgbClr val="000000"/>
                </a:solidFill>
                <a:effectLst/>
                <a:latin typeface="Georgia" panose="02040502050405020303" pitchFamily="18" charset="0"/>
              </a:rPr>
              <a:t>A well regulated Militia, being necessary to the security of a free State, the right of the people to keep and bear Arms, shall not be infringed.</a:t>
            </a:r>
            <a:endParaRPr lang="fr-FR" sz="2800" dirty="0"/>
          </a:p>
        </p:txBody>
      </p:sp>
    </p:spTree>
    <p:extLst>
      <p:ext uri="{BB962C8B-B14F-4D97-AF65-F5344CB8AC3E}">
        <p14:creationId xmlns:p14="http://schemas.microsoft.com/office/powerpoint/2010/main" val="1857095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29C5F-3A88-2608-F89E-49037D46E3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F29BB1-9084-B538-44A8-55FE9153196F}"/>
              </a:ext>
            </a:extLst>
          </p:cNvPr>
          <p:cNvSpPr txBox="1"/>
          <p:nvPr/>
        </p:nvSpPr>
        <p:spPr>
          <a:xfrm>
            <a:off x="737170" y="2036569"/>
            <a:ext cx="7286946" cy="3477875"/>
          </a:xfrm>
          <a:prstGeom prst="rect">
            <a:avLst/>
          </a:prstGeom>
          <a:noFill/>
        </p:spPr>
        <p:txBody>
          <a:bodyPr wrap="square">
            <a:spAutoFit/>
          </a:bodyPr>
          <a:lstStyle/>
          <a:p>
            <a:pPr algn="just" fontAlgn="base">
              <a:buNone/>
            </a:pPr>
            <a:r>
              <a:rPr lang="en-US" sz="2000" b="1" i="0" dirty="0">
                <a:solidFill>
                  <a:srgbClr val="121212"/>
                </a:solidFill>
                <a:effectLst/>
                <a:latin typeface="GH Guardian Headline"/>
              </a:rPr>
              <a:t>What are ‘red flag laws’?</a:t>
            </a:r>
            <a:endParaRPr lang="en-US" sz="2000" b="0" i="0" dirty="0">
              <a:solidFill>
                <a:srgbClr val="121212"/>
              </a:solidFill>
              <a:effectLst/>
              <a:latin typeface="GH Guardian Headline"/>
            </a:endParaRPr>
          </a:p>
          <a:p>
            <a:pPr algn="just" fontAlgn="base">
              <a:buNone/>
            </a:pPr>
            <a:r>
              <a:rPr lang="en-US" sz="2000" b="0" i="0" dirty="0">
                <a:solidFill>
                  <a:srgbClr val="121212"/>
                </a:solidFill>
                <a:effectLst/>
                <a:latin typeface="GuardianTextEgyptian"/>
              </a:rPr>
              <a:t>A red flag law refers to a civil proceeding that allows people – usually police officers and family members – to petition a judge for an emergency order that would temporarily remove firearms from a person found to be at risk of harming themselves or someone else. Depending on the state, these are also called extreme risk protection orders (</a:t>
            </a:r>
            <a:r>
              <a:rPr lang="en-US" sz="2000" b="0" i="0" dirty="0" err="1">
                <a:solidFill>
                  <a:srgbClr val="121212"/>
                </a:solidFill>
                <a:effectLst/>
                <a:latin typeface="GuardianTextEgyptian"/>
              </a:rPr>
              <a:t>Erpos</a:t>
            </a:r>
            <a:r>
              <a:rPr lang="en-US" sz="2000" b="0" i="0" dirty="0">
                <a:solidFill>
                  <a:srgbClr val="121212"/>
                </a:solidFill>
                <a:effectLst/>
                <a:latin typeface="GuardianTextEgyptian"/>
              </a:rPr>
              <a:t>), extreme risk laws or gun violence restraining orders. Though names vary, they broadly operate in the same ways and are modeled after domestic violence restraining orders (DVROs) that are meant to protect victims of household or intimate partner violence.</a:t>
            </a:r>
          </a:p>
        </p:txBody>
      </p:sp>
      <p:sp>
        <p:nvSpPr>
          <p:cNvPr id="4" name="TextBox 3">
            <a:extLst>
              <a:ext uri="{FF2B5EF4-FFF2-40B4-BE49-F238E27FC236}">
                <a16:creationId xmlns:a16="http://schemas.microsoft.com/office/drawing/2014/main" id="{934274FE-6176-B16A-13AB-83758A1CE3AD}"/>
              </a:ext>
            </a:extLst>
          </p:cNvPr>
          <p:cNvSpPr txBox="1"/>
          <p:nvPr/>
        </p:nvSpPr>
        <p:spPr>
          <a:xfrm>
            <a:off x="934949" y="476913"/>
            <a:ext cx="9565239" cy="1384995"/>
          </a:xfrm>
          <a:prstGeom prst="rect">
            <a:avLst/>
          </a:prstGeom>
          <a:noFill/>
        </p:spPr>
        <p:txBody>
          <a:bodyPr wrap="square" rtlCol="0">
            <a:spAutoFit/>
          </a:bodyPr>
          <a:lstStyle/>
          <a:p>
            <a:r>
              <a:rPr lang="fr-FR" sz="2800" b="1" dirty="0">
                <a:solidFill>
                  <a:schemeClr val="accent2"/>
                </a:solidFill>
              </a:rPr>
              <a:t>A few key </a:t>
            </a:r>
            <a:r>
              <a:rPr lang="fr-FR" sz="2800" b="1" dirty="0" err="1">
                <a:solidFill>
                  <a:schemeClr val="accent2"/>
                </a:solidFill>
              </a:rPr>
              <a:t>words</a:t>
            </a:r>
            <a:r>
              <a:rPr lang="fr-FR" sz="2800" b="1" dirty="0">
                <a:solidFill>
                  <a:schemeClr val="accent2"/>
                </a:solidFill>
              </a:rPr>
              <a:t>: </a:t>
            </a:r>
          </a:p>
          <a:p>
            <a:r>
              <a:rPr lang="fr-FR" sz="2800" b="1" dirty="0">
                <a:solidFill>
                  <a:schemeClr val="accent2"/>
                </a:solidFill>
              </a:rPr>
              <a:t>Gun </a:t>
            </a:r>
            <a:r>
              <a:rPr lang="fr-FR" sz="2800" b="1" dirty="0" err="1">
                <a:solidFill>
                  <a:schemeClr val="accent2"/>
                </a:solidFill>
              </a:rPr>
              <a:t>activists</a:t>
            </a:r>
            <a:r>
              <a:rPr lang="fr-FR" sz="2800" b="1" dirty="0">
                <a:solidFill>
                  <a:schemeClr val="accent2"/>
                </a:solidFill>
              </a:rPr>
              <a:t> – Gun control – 2</a:t>
            </a:r>
            <a:r>
              <a:rPr lang="fr-FR" sz="2800" b="1" baseline="30000" dirty="0">
                <a:solidFill>
                  <a:schemeClr val="accent2"/>
                </a:solidFill>
              </a:rPr>
              <a:t>nd</a:t>
            </a:r>
            <a:r>
              <a:rPr lang="fr-FR" sz="2800" b="1" dirty="0">
                <a:solidFill>
                  <a:schemeClr val="accent2"/>
                </a:solidFill>
              </a:rPr>
              <a:t> Amendement – NRA – Stand </a:t>
            </a:r>
            <a:r>
              <a:rPr lang="fr-FR" sz="2800" b="1" dirty="0" err="1">
                <a:solidFill>
                  <a:schemeClr val="accent2"/>
                </a:solidFill>
              </a:rPr>
              <a:t>your</a:t>
            </a:r>
            <a:r>
              <a:rPr lang="fr-FR" sz="2800" b="1" dirty="0">
                <a:solidFill>
                  <a:schemeClr val="accent2"/>
                </a:solidFill>
              </a:rPr>
              <a:t> </a:t>
            </a:r>
            <a:r>
              <a:rPr lang="fr-FR" sz="2800" b="1" dirty="0" err="1">
                <a:solidFill>
                  <a:schemeClr val="accent2"/>
                </a:solidFill>
              </a:rPr>
              <a:t>ground</a:t>
            </a:r>
            <a:endParaRPr lang="fr-FR" sz="2800" b="1" dirty="0">
              <a:solidFill>
                <a:schemeClr val="accent2"/>
              </a:solidFill>
            </a:endParaRPr>
          </a:p>
        </p:txBody>
      </p:sp>
      <p:sp>
        <p:nvSpPr>
          <p:cNvPr id="5" name="TextBox 4">
            <a:extLst>
              <a:ext uri="{FF2B5EF4-FFF2-40B4-BE49-F238E27FC236}">
                <a16:creationId xmlns:a16="http://schemas.microsoft.com/office/drawing/2014/main" id="{F3FF5BDC-7203-D0BF-BEF4-2913D991934A}"/>
              </a:ext>
            </a:extLst>
          </p:cNvPr>
          <p:cNvSpPr txBox="1"/>
          <p:nvPr/>
        </p:nvSpPr>
        <p:spPr>
          <a:xfrm>
            <a:off x="8372582" y="2136338"/>
            <a:ext cx="3092521" cy="2585323"/>
          </a:xfrm>
          <a:prstGeom prst="rect">
            <a:avLst/>
          </a:prstGeom>
          <a:noFill/>
        </p:spPr>
        <p:txBody>
          <a:bodyPr wrap="square">
            <a:spAutoFit/>
          </a:bodyPr>
          <a:lstStyle/>
          <a:p>
            <a:r>
              <a:rPr lang="en-US" dirty="0"/>
              <a:t>While research shows they lead to significant drops in firearm suicides, and may also have prevented dozens of mass shootings, the concept is frequently rebuffed by Republican politicians, who say they infringe on due process rights.</a:t>
            </a:r>
            <a:endParaRPr lang="fr-FR" dirty="0"/>
          </a:p>
        </p:txBody>
      </p:sp>
    </p:spTree>
    <p:extLst>
      <p:ext uri="{BB962C8B-B14F-4D97-AF65-F5344CB8AC3E}">
        <p14:creationId xmlns:p14="http://schemas.microsoft.com/office/powerpoint/2010/main" val="4117925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761FC8-F5FA-3B4D-0C44-0EEB944735CB}"/>
              </a:ext>
            </a:extLst>
          </p:cNvPr>
          <p:cNvSpPr txBox="1"/>
          <p:nvPr/>
        </p:nvSpPr>
        <p:spPr>
          <a:xfrm>
            <a:off x="850186" y="257525"/>
            <a:ext cx="6097712" cy="1846659"/>
          </a:xfrm>
          <a:prstGeom prst="rect">
            <a:avLst/>
          </a:prstGeom>
          <a:noFill/>
        </p:spPr>
        <p:txBody>
          <a:bodyPr wrap="square">
            <a:spAutoFit/>
          </a:bodyPr>
          <a:lstStyle/>
          <a:p>
            <a:br>
              <a:rPr lang="en-US" dirty="0"/>
            </a:br>
            <a:r>
              <a:rPr lang="en-US" sz="2400" b="1" i="0" dirty="0">
                <a:solidFill>
                  <a:srgbClr val="121212"/>
                </a:solidFill>
                <a:effectLst/>
                <a:latin typeface="GH Guardian Headline"/>
              </a:rPr>
              <a:t>Nigel Farage hails ‘historic shift in politics’ after </a:t>
            </a:r>
            <a:r>
              <a:rPr lang="en-US" sz="2400" b="1" i="0" dirty="0">
                <a:solidFill>
                  <a:schemeClr val="accent2"/>
                </a:solidFill>
                <a:effectLst/>
                <a:latin typeface="GH Guardian Headline"/>
              </a:rPr>
              <a:t>Reform UK </a:t>
            </a:r>
            <a:r>
              <a:rPr lang="en-US" sz="2400" b="1" i="0" dirty="0">
                <a:solidFill>
                  <a:srgbClr val="121212"/>
                </a:solidFill>
                <a:effectLst/>
                <a:latin typeface="GH Guardian Headline"/>
              </a:rPr>
              <a:t>election gains</a:t>
            </a:r>
          </a:p>
          <a:p>
            <a:endParaRPr lang="en-US" sz="2400" b="1" dirty="0">
              <a:solidFill>
                <a:srgbClr val="121212"/>
              </a:solidFill>
              <a:latin typeface="GH Guardian Headline"/>
            </a:endParaRPr>
          </a:p>
          <a:p>
            <a:r>
              <a:rPr lang="en-US" sz="2400" i="1" dirty="0">
                <a:solidFill>
                  <a:srgbClr val="121212"/>
                </a:solidFill>
                <a:latin typeface="GH Guardian Headline"/>
              </a:rPr>
              <a:t>The Guardian, </a:t>
            </a:r>
            <a:r>
              <a:rPr lang="en-US" sz="2400" dirty="0">
                <a:solidFill>
                  <a:srgbClr val="121212"/>
                </a:solidFill>
                <a:latin typeface="GH Guardian Headline"/>
              </a:rPr>
              <a:t>May 8 2026</a:t>
            </a:r>
            <a:endParaRPr lang="fr-FR" dirty="0"/>
          </a:p>
        </p:txBody>
      </p:sp>
      <p:sp>
        <p:nvSpPr>
          <p:cNvPr id="7" name="TextBox 6">
            <a:extLst>
              <a:ext uri="{FF2B5EF4-FFF2-40B4-BE49-F238E27FC236}">
                <a16:creationId xmlns:a16="http://schemas.microsoft.com/office/drawing/2014/main" id="{C31D0911-F25C-20E3-1341-464121A4DB77}"/>
              </a:ext>
            </a:extLst>
          </p:cNvPr>
          <p:cNvSpPr txBox="1"/>
          <p:nvPr/>
        </p:nvSpPr>
        <p:spPr>
          <a:xfrm>
            <a:off x="3048856" y="2277406"/>
            <a:ext cx="7800654" cy="2954655"/>
          </a:xfrm>
          <a:prstGeom prst="rect">
            <a:avLst/>
          </a:prstGeom>
          <a:noFill/>
        </p:spPr>
        <p:txBody>
          <a:bodyPr wrap="square">
            <a:spAutoFit/>
          </a:bodyPr>
          <a:lstStyle/>
          <a:p>
            <a:pPr algn="l" fontAlgn="base">
              <a:buNone/>
            </a:pPr>
            <a:br>
              <a:rPr lang="en-US" b="0" i="0" dirty="0">
                <a:solidFill>
                  <a:srgbClr val="121212"/>
                </a:solidFill>
                <a:effectLst/>
                <a:latin typeface="GuardianTextEgyptian"/>
              </a:rPr>
            </a:br>
            <a:r>
              <a:rPr lang="en-US" sz="2400" b="0" i="0" dirty="0">
                <a:solidFill>
                  <a:srgbClr val="121212"/>
                </a:solidFill>
                <a:effectLst/>
                <a:latin typeface="GuardianTextEgyptian"/>
              </a:rPr>
              <a:t>Nigel Farage hailed sweeping election wins for Reform UK as a “historic shift in British politics” on a day when the populist party made gains at the expense of </a:t>
            </a:r>
            <a:r>
              <a:rPr lang="en-US" sz="2400" b="0" i="0" dirty="0" err="1">
                <a:solidFill>
                  <a:srgbClr val="121212"/>
                </a:solidFill>
                <a:effectLst/>
                <a:latin typeface="GuardianTextEgyptian"/>
              </a:rPr>
              <a:t>Labour</a:t>
            </a:r>
            <a:r>
              <a:rPr lang="en-US" sz="2400" b="0" i="0" dirty="0">
                <a:solidFill>
                  <a:srgbClr val="121212"/>
                </a:solidFill>
                <a:effectLst/>
                <a:latin typeface="GuardianTextEgyptian"/>
              </a:rPr>
              <a:t> and the Conservatives.</a:t>
            </a:r>
          </a:p>
          <a:p>
            <a:pPr algn="l" fontAlgn="base">
              <a:buNone/>
            </a:pPr>
            <a:r>
              <a:rPr lang="en-US" sz="2400" b="0" i="0" dirty="0">
                <a:solidFill>
                  <a:srgbClr val="121212"/>
                </a:solidFill>
                <a:effectLst/>
                <a:latin typeface="GuardianTextEgyptian"/>
              </a:rPr>
              <a:t>Reform made advances in heartland areas of both parties, clocking up substantial early results in the English local elections</a:t>
            </a:r>
          </a:p>
        </p:txBody>
      </p:sp>
    </p:spTree>
    <p:extLst>
      <p:ext uri="{BB962C8B-B14F-4D97-AF65-F5344CB8AC3E}">
        <p14:creationId xmlns:p14="http://schemas.microsoft.com/office/powerpoint/2010/main" val="1146020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EEA58E-1751-DA40-BA42-C9C4D90AA9C2}"/>
              </a:ext>
            </a:extLst>
          </p:cNvPr>
          <p:cNvSpPr>
            <a:spLocks noGrp="1"/>
          </p:cNvSpPr>
          <p:nvPr>
            <p:ph type="title"/>
          </p:nvPr>
        </p:nvSpPr>
        <p:spPr>
          <a:xfrm>
            <a:off x="297712" y="627321"/>
            <a:ext cx="9760689" cy="903768"/>
          </a:xfrm>
        </p:spPr>
        <p:txBody>
          <a:bodyPr>
            <a:normAutofit fontScale="90000"/>
          </a:bodyPr>
          <a:lstStyle/>
          <a:p>
            <a:pPr algn="ctr"/>
            <a:br>
              <a:rPr lang="en-GB" dirty="0">
                <a:solidFill>
                  <a:schemeClr val="accent1"/>
                </a:solidFill>
              </a:rPr>
            </a:br>
            <a:br>
              <a:rPr lang="en-GB" dirty="0">
                <a:solidFill>
                  <a:schemeClr val="accent1"/>
                </a:solidFill>
              </a:rPr>
            </a:br>
            <a:br>
              <a:rPr lang="fr-FR" dirty="0">
                <a:solidFill>
                  <a:schemeClr val="accent1"/>
                </a:solidFill>
              </a:rPr>
            </a:br>
            <a:r>
              <a:rPr lang="fr-FR" dirty="0" err="1">
                <a:solidFill>
                  <a:schemeClr val="accent1"/>
                </a:solidFill>
              </a:rPr>
              <a:t>What</a:t>
            </a:r>
            <a:r>
              <a:rPr lang="fr-FR" dirty="0">
                <a:solidFill>
                  <a:schemeClr val="accent1"/>
                </a:solidFill>
              </a:rPr>
              <a:t> </a:t>
            </a:r>
            <a:r>
              <a:rPr lang="en-GB" dirty="0">
                <a:solidFill>
                  <a:schemeClr val="accent1"/>
                </a:solidFill>
              </a:rPr>
              <a:t>elections were held and where?</a:t>
            </a:r>
            <a:br>
              <a:rPr lang="en-GB" dirty="0">
                <a:solidFill>
                  <a:schemeClr val="accent1"/>
                </a:solidFill>
              </a:rPr>
            </a:br>
            <a:r>
              <a:rPr lang="en-GB" dirty="0">
                <a:solidFill>
                  <a:schemeClr val="accent1"/>
                </a:solidFill>
              </a:rPr>
              <a:t>IN BRIEF</a:t>
            </a:r>
            <a:endParaRPr lang="fr-FR" dirty="0">
              <a:solidFill>
                <a:schemeClr val="accent1"/>
              </a:solidFill>
            </a:endParaRPr>
          </a:p>
        </p:txBody>
      </p:sp>
      <p:sp>
        <p:nvSpPr>
          <p:cNvPr id="6" name="ZoneTexte 5">
            <a:extLst>
              <a:ext uri="{FF2B5EF4-FFF2-40B4-BE49-F238E27FC236}">
                <a16:creationId xmlns:a16="http://schemas.microsoft.com/office/drawing/2014/main" id="{C62AB6BC-D3A4-CCB3-6E95-81B82FCB21CA}"/>
              </a:ext>
            </a:extLst>
          </p:cNvPr>
          <p:cNvSpPr txBox="1"/>
          <p:nvPr/>
        </p:nvSpPr>
        <p:spPr>
          <a:xfrm>
            <a:off x="606057" y="2449723"/>
            <a:ext cx="8700090" cy="2862322"/>
          </a:xfrm>
          <a:prstGeom prst="rect">
            <a:avLst/>
          </a:prstGeom>
          <a:noFill/>
        </p:spPr>
        <p:txBody>
          <a:bodyPr wrap="square">
            <a:spAutoFit/>
          </a:bodyPr>
          <a:lstStyle/>
          <a:p>
            <a:pPr marL="285750" indent="-285750">
              <a:buFont typeface="Wingdings" panose="05000000000000000000" pitchFamily="2" charset="2"/>
              <a:buChar char="v"/>
            </a:pPr>
            <a:r>
              <a:rPr lang="en-US" dirty="0">
                <a:solidFill>
                  <a:schemeClr val="accent2">
                    <a:lumMod val="75000"/>
                  </a:schemeClr>
                </a:solidFill>
              </a:rPr>
              <a:t>In </a:t>
            </a:r>
            <a:r>
              <a:rPr lang="en-US" b="1" dirty="0">
                <a:solidFill>
                  <a:schemeClr val="accent2">
                    <a:lumMod val="75000"/>
                  </a:schemeClr>
                </a:solidFill>
              </a:rPr>
              <a:t>England, </a:t>
            </a:r>
            <a:r>
              <a:rPr lang="en-US" dirty="0">
                <a:solidFill>
                  <a:schemeClr val="accent2">
                    <a:lumMod val="75000"/>
                  </a:schemeClr>
                </a:solidFill>
              </a:rPr>
              <a:t>there were first-past-the-post votes for members of more than </a:t>
            </a:r>
            <a:r>
              <a:rPr lang="en-US" b="1" dirty="0">
                <a:solidFill>
                  <a:schemeClr val="accent2">
                    <a:lumMod val="75000"/>
                  </a:schemeClr>
                </a:solidFill>
              </a:rPr>
              <a:t>130 councils of various types </a:t>
            </a:r>
            <a:r>
              <a:rPr lang="en-US" dirty="0">
                <a:solidFill>
                  <a:schemeClr val="accent2">
                    <a:lumMod val="75000"/>
                  </a:schemeClr>
                </a:solidFill>
              </a:rPr>
              <a:t>– metropolitan, unitary, county, district and 32 London boroughs – as well as for six mayors. Some authorities are re-electing all </a:t>
            </a:r>
            <a:r>
              <a:rPr lang="en-US" dirty="0" err="1">
                <a:solidFill>
                  <a:schemeClr val="accent2">
                    <a:lumMod val="75000"/>
                  </a:schemeClr>
                </a:solidFill>
              </a:rPr>
              <a:t>councillors</a:t>
            </a:r>
            <a:r>
              <a:rPr lang="en-US" dirty="0">
                <a:solidFill>
                  <a:schemeClr val="accent2">
                    <a:lumMod val="75000"/>
                  </a:schemeClr>
                </a:solidFill>
              </a:rPr>
              <a:t>, some a third of them.</a:t>
            </a:r>
          </a:p>
          <a:p>
            <a:endParaRPr lang="en-US" dirty="0">
              <a:solidFill>
                <a:schemeClr val="accent2">
                  <a:lumMod val="75000"/>
                </a:schemeClr>
              </a:solidFill>
            </a:endParaRPr>
          </a:p>
          <a:p>
            <a:pPr marL="285750" indent="-285750">
              <a:buFont typeface="Wingdings" panose="05000000000000000000" pitchFamily="2" charset="2"/>
              <a:buChar char="v"/>
            </a:pPr>
            <a:r>
              <a:rPr lang="en-US" dirty="0">
                <a:solidFill>
                  <a:schemeClr val="accent2">
                    <a:lumMod val="75000"/>
                  </a:schemeClr>
                </a:solidFill>
              </a:rPr>
              <a:t>In </a:t>
            </a:r>
            <a:r>
              <a:rPr lang="en-US" b="1" dirty="0">
                <a:solidFill>
                  <a:schemeClr val="accent2">
                    <a:lumMod val="75000"/>
                  </a:schemeClr>
                </a:solidFill>
              </a:rPr>
              <a:t>Scotland</a:t>
            </a:r>
            <a:r>
              <a:rPr lang="en-US" dirty="0">
                <a:solidFill>
                  <a:schemeClr val="accent2">
                    <a:lumMod val="75000"/>
                  </a:schemeClr>
                </a:solidFill>
              </a:rPr>
              <a:t>, voters selected 129 members of the country’s </a:t>
            </a:r>
            <a:r>
              <a:rPr lang="en-US" b="1" dirty="0">
                <a:solidFill>
                  <a:schemeClr val="accent2">
                    <a:lumMod val="75000"/>
                  </a:schemeClr>
                </a:solidFill>
              </a:rPr>
              <a:t>parliament</a:t>
            </a:r>
            <a:r>
              <a:rPr lang="en-US" dirty="0">
                <a:solidFill>
                  <a:schemeClr val="accent2">
                    <a:lumMod val="75000"/>
                  </a:schemeClr>
                </a:solidFill>
              </a:rPr>
              <a:t>, via a mix of first-past-the-post constituency voting and proportional regional voting.</a:t>
            </a:r>
          </a:p>
          <a:p>
            <a:endParaRPr lang="en-US" dirty="0">
              <a:solidFill>
                <a:schemeClr val="accent2">
                  <a:lumMod val="75000"/>
                </a:schemeClr>
              </a:solidFill>
            </a:endParaRPr>
          </a:p>
          <a:p>
            <a:pPr marL="285750" indent="-285750">
              <a:buFont typeface="Wingdings" panose="05000000000000000000" pitchFamily="2" charset="2"/>
              <a:buChar char="v"/>
            </a:pPr>
            <a:r>
              <a:rPr lang="en-US" dirty="0">
                <a:solidFill>
                  <a:schemeClr val="accent2">
                    <a:lumMod val="75000"/>
                  </a:schemeClr>
                </a:solidFill>
              </a:rPr>
              <a:t> In </a:t>
            </a:r>
            <a:r>
              <a:rPr lang="en-US" b="1" dirty="0">
                <a:solidFill>
                  <a:schemeClr val="accent2">
                    <a:lumMod val="75000"/>
                  </a:schemeClr>
                </a:solidFill>
              </a:rPr>
              <a:t>Wales, </a:t>
            </a:r>
            <a:r>
              <a:rPr lang="en-US" dirty="0">
                <a:solidFill>
                  <a:schemeClr val="accent2">
                    <a:lumMod val="75000"/>
                  </a:schemeClr>
                </a:solidFill>
              </a:rPr>
              <a:t>a revised proportional system will pick 96 members of an expanded </a:t>
            </a:r>
            <a:r>
              <a:rPr lang="en-US" b="1" dirty="0">
                <a:solidFill>
                  <a:schemeClr val="accent2">
                    <a:lumMod val="75000"/>
                  </a:schemeClr>
                </a:solidFill>
              </a:rPr>
              <a:t>Senedd</a:t>
            </a:r>
            <a:r>
              <a:rPr lang="en-US" dirty="0">
                <a:solidFill>
                  <a:schemeClr val="accent2">
                    <a:lumMod val="75000"/>
                  </a:schemeClr>
                </a:solidFill>
              </a:rPr>
              <a:t>.</a:t>
            </a:r>
          </a:p>
        </p:txBody>
      </p:sp>
    </p:spTree>
    <p:extLst>
      <p:ext uri="{BB962C8B-B14F-4D97-AF65-F5344CB8AC3E}">
        <p14:creationId xmlns:p14="http://schemas.microsoft.com/office/powerpoint/2010/main" val="3634598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917A0C31-89A1-A97A-F5AB-0372ADC7A9CB}"/>
              </a:ext>
            </a:extLst>
          </p:cNvPr>
          <p:cNvGraphicFramePr/>
          <p:nvPr>
            <p:extLst>
              <p:ext uri="{D42A27DB-BD31-4B8C-83A1-F6EECF244321}">
                <p14:modId xmlns:p14="http://schemas.microsoft.com/office/powerpoint/2010/main" val="82495095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4579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BCE5D2A-8A4C-C1FE-D470-5BB929A55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04" y="138223"/>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846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54CDE-7906-E9C8-AB55-E1C7A1F7D656}"/>
              </a:ext>
            </a:extLst>
          </p:cNvPr>
          <p:cNvPicPr>
            <a:picLocks noChangeAspect="1"/>
          </p:cNvPicPr>
          <p:nvPr/>
        </p:nvPicPr>
        <p:blipFill>
          <a:blip r:embed="rId2"/>
          <a:stretch>
            <a:fillRect/>
          </a:stretch>
        </p:blipFill>
        <p:spPr>
          <a:xfrm>
            <a:off x="1243173" y="-202175"/>
            <a:ext cx="7589817" cy="5679156"/>
          </a:xfrm>
          <a:prstGeom prst="rect">
            <a:avLst/>
          </a:prstGeom>
        </p:spPr>
      </p:pic>
    </p:spTree>
    <p:extLst>
      <p:ext uri="{BB962C8B-B14F-4D97-AF65-F5344CB8AC3E}">
        <p14:creationId xmlns:p14="http://schemas.microsoft.com/office/powerpoint/2010/main" val="2584507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FE34F-0FC0-2309-4694-4FB5A717361B}"/>
              </a:ext>
            </a:extLst>
          </p:cNvPr>
          <p:cNvPicPr>
            <a:picLocks noChangeAspect="1"/>
          </p:cNvPicPr>
          <p:nvPr/>
        </p:nvPicPr>
        <p:blipFill>
          <a:blip r:embed="rId2"/>
          <a:stretch>
            <a:fillRect/>
          </a:stretch>
        </p:blipFill>
        <p:spPr>
          <a:xfrm>
            <a:off x="2514416" y="410966"/>
            <a:ext cx="8739678" cy="5113641"/>
          </a:xfrm>
          <a:prstGeom prst="rect">
            <a:avLst/>
          </a:prstGeom>
        </p:spPr>
      </p:pic>
    </p:spTree>
    <p:extLst>
      <p:ext uri="{BB962C8B-B14F-4D97-AF65-F5344CB8AC3E}">
        <p14:creationId xmlns:p14="http://schemas.microsoft.com/office/powerpoint/2010/main" val="1233667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3B04F0-D4DD-2E9F-025A-7394E13A169A}"/>
              </a:ext>
            </a:extLst>
          </p:cNvPr>
          <p:cNvPicPr>
            <a:picLocks noChangeAspect="1"/>
          </p:cNvPicPr>
          <p:nvPr/>
        </p:nvPicPr>
        <p:blipFill>
          <a:blip r:embed="rId2"/>
          <a:stretch>
            <a:fillRect/>
          </a:stretch>
        </p:blipFill>
        <p:spPr>
          <a:xfrm>
            <a:off x="1366463" y="623416"/>
            <a:ext cx="8187289" cy="4856739"/>
          </a:xfrm>
          <a:prstGeom prst="rect">
            <a:avLst/>
          </a:prstGeom>
        </p:spPr>
      </p:pic>
    </p:spTree>
    <p:extLst>
      <p:ext uri="{BB962C8B-B14F-4D97-AF65-F5344CB8AC3E}">
        <p14:creationId xmlns:p14="http://schemas.microsoft.com/office/powerpoint/2010/main" val="2215385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28AFAA0-ECCE-646A-1FC7-778AE6B6B943}"/>
              </a:ext>
            </a:extLst>
          </p:cNvPr>
          <p:cNvSpPr txBox="1"/>
          <p:nvPr/>
        </p:nvSpPr>
        <p:spPr>
          <a:xfrm>
            <a:off x="742950" y="233797"/>
            <a:ext cx="10171280" cy="5416868"/>
          </a:xfrm>
          <a:prstGeom prst="rect">
            <a:avLst/>
          </a:prstGeom>
          <a:noFill/>
        </p:spPr>
        <p:txBody>
          <a:bodyPr wrap="square">
            <a:spAutoFit/>
          </a:bodyPr>
          <a:lstStyle/>
          <a:p>
            <a:pPr algn="ctr"/>
            <a:r>
              <a:rPr lang="en-US" sz="2000" b="1" dirty="0"/>
              <a:t>Thousands hit London streets for "Unite the Kingdom" march organized by far-right activist Tommy Robinson</a:t>
            </a:r>
          </a:p>
          <a:p>
            <a:r>
              <a:rPr lang="en-US" b="1" dirty="0"/>
              <a:t>CBS News </a:t>
            </a:r>
            <a:r>
              <a:rPr lang="en-US" dirty="0"/>
              <a:t>May 16, 2026</a:t>
            </a:r>
          </a:p>
          <a:p>
            <a:endParaRPr lang="en-US" dirty="0"/>
          </a:p>
          <a:p>
            <a:r>
              <a:rPr lang="en-US" dirty="0"/>
              <a:t>Tens of thousands of demonstrators descended on central London on Saturday for a </a:t>
            </a:r>
            <a:r>
              <a:rPr lang="en-US" b="1" dirty="0">
                <a:solidFill>
                  <a:schemeClr val="accent1">
                    <a:lumMod val="75000"/>
                  </a:schemeClr>
                </a:solidFill>
              </a:rPr>
              <a:t>rally </a:t>
            </a:r>
            <a:r>
              <a:rPr lang="en-US" dirty="0"/>
              <a:t>organized by far-right activist Tommy Robinson, with supporters framing the event as a protest against the erosion of British identity.</a:t>
            </a:r>
          </a:p>
          <a:p>
            <a:endParaRPr lang="en-US" dirty="0"/>
          </a:p>
          <a:p>
            <a:r>
              <a:rPr lang="en-US" dirty="0"/>
              <a:t>Police estimated that around 60,000 people attended the "Unite the Kingdom" march, making it one of the largest right-wing mobilizations seen in Britain in recent years, though smaller than a similar Robinson-led rally last September. Robinson is the founder of the nationalist and anti-Islamist English </a:t>
            </a:r>
            <a:r>
              <a:rPr lang="en-US" dirty="0" err="1"/>
              <a:t>Defence</a:t>
            </a:r>
            <a:r>
              <a:rPr lang="en-US" dirty="0"/>
              <a:t> League and is one of the most influential far-right figures in Britain.</a:t>
            </a:r>
          </a:p>
          <a:p>
            <a:endParaRPr lang="en-US" dirty="0"/>
          </a:p>
          <a:p>
            <a:r>
              <a:rPr lang="en-US" dirty="0"/>
              <a:t>Crowds carrying St. George's Cross and Union flags marched through central London chanting "we want Starmer out" and "Christ is King." Some wore red "Make England Great Again" hats, echoing President Trump's Make America Great Again movement.</a:t>
            </a:r>
          </a:p>
          <a:p>
            <a:endParaRPr lang="en-US" dirty="0"/>
          </a:p>
          <a:p>
            <a:r>
              <a:rPr lang="en-US" dirty="0"/>
              <a:t>People cited a range of reasons for attending, but many described feeling ignored by the government and alarmed by the direction of the country.</a:t>
            </a:r>
            <a:endParaRPr lang="fr-FR" dirty="0"/>
          </a:p>
        </p:txBody>
      </p:sp>
    </p:spTree>
    <p:extLst>
      <p:ext uri="{BB962C8B-B14F-4D97-AF65-F5344CB8AC3E}">
        <p14:creationId xmlns:p14="http://schemas.microsoft.com/office/powerpoint/2010/main" val="4099586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1C0884-D767-05C7-8AF4-254878868C87}"/>
              </a:ext>
            </a:extLst>
          </p:cNvPr>
          <p:cNvSpPr>
            <a:spLocks noGrp="1"/>
          </p:cNvSpPr>
          <p:nvPr>
            <p:ph type="title"/>
          </p:nvPr>
        </p:nvSpPr>
        <p:spPr/>
        <p:txBody>
          <a:bodyPr/>
          <a:lstStyle/>
          <a:p>
            <a:r>
              <a:rPr lang="fr-FR" dirty="0">
                <a:solidFill>
                  <a:schemeClr val="accent1">
                    <a:lumMod val="75000"/>
                  </a:schemeClr>
                </a:solidFill>
              </a:rPr>
              <a:t>Far-right </a:t>
            </a:r>
            <a:r>
              <a:rPr lang="fr-FR" dirty="0" err="1">
                <a:solidFill>
                  <a:schemeClr val="accent1">
                    <a:lumMod val="75000"/>
                  </a:schemeClr>
                </a:solidFill>
              </a:rPr>
              <a:t>rally</a:t>
            </a:r>
            <a:r>
              <a:rPr lang="fr-FR" dirty="0">
                <a:solidFill>
                  <a:schemeClr val="accent1">
                    <a:lumMod val="75000"/>
                  </a:schemeClr>
                </a:solidFill>
              </a:rPr>
              <a:t> </a:t>
            </a:r>
            <a:r>
              <a:rPr lang="fr-FR" dirty="0" err="1">
                <a:solidFill>
                  <a:schemeClr val="accent1">
                    <a:lumMod val="75000"/>
                  </a:schemeClr>
                </a:solidFill>
              </a:rPr>
              <a:t>turnout</a:t>
            </a:r>
            <a:r>
              <a:rPr lang="fr-FR" dirty="0">
                <a:solidFill>
                  <a:schemeClr val="accent1">
                    <a:lumMod val="75000"/>
                  </a:schemeClr>
                </a:solidFill>
              </a:rPr>
              <a:t> </a:t>
            </a:r>
            <a:r>
              <a:rPr lang="fr-FR" dirty="0" err="1">
                <a:solidFill>
                  <a:schemeClr val="accent1">
                    <a:lumMod val="75000"/>
                  </a:schemeClr>
                </a:solidFill>
              </a:rPr>
              <a:t>inflated</a:t>
            </a:r>
            <a:r>
              <a:rPr lang="fr-FR" dirty="0">
                <a:solidFill>
                  <a:schemeClr val="accent1">
                    <a:lumMod val="75000"/>
                  </a:schemeClr>
                </a:solidFill>
              </a:rPr>
              <a:t> by AI</a:t>
            </a:r>
          </a:p>
        </p:txBody>
      </p:sp>
      <p:pic>
        <p:nvPicPr>
          <p:cNvPr id="4" name="UK far-right rally ‘Unite the Kingdom’ turnout inflated by AI, recycled footage online">
            <a:hlinkClick r:id="" action="ppaction://media"/>
            <a:extLst>
              <a:ext uri="{FF2B5EF4-FFF2-40B4-BE49-F238E27FC236}">
                <a16:creationId xmlns:a16="http://schemas.microsoft.com/office/drawing/2014/main" id="{8C29BB6E-3B3F-59A3-ED9E-C538D8954F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51113" y="1846263"/>
            <a:ext cx="7151687" cy="4022725"/>
          </a:xfrm>
        </p:spPr>
      </p:pic>
    </p:spTree>
    <p:extLst>
      <p:ext uri="{BB962C8B-B14F-4D97-AF65-F5344CB8AC3E}">
        <p14:creationId xmlns:p14="http://schemas.microsoft.com/office/powerpoint/2010/main" val="105317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78C2C1-2F79-241F-BA4A-D9D01ECA3A7B}"/>
              </a:ext>
            </a:extLst>
          </p:cNvPr>
          <p:cNvPicPr>
            <a:picLocks noChangeAspect="1"/>
          </p:cNvPicPr>
          <p:nvPr/>
        </p:nvPicPr>
        <p:blipFill>
          <a:blip r:embed="rId2"/>
          <a:stretch>
            <a:fillRect/>
          </a:stretch>
        </p:blipFill>
        <p:spPr>
          <a:xfrm>
            <a:off x="1092211" y="584248"/>
            <a:ext cx="5716268" cy="1378115"/>
          </a:xfrm>
          <a:prstGeom prst="rect">
            <a:avLst/>
          </a:prstGeom>
        </p:spPr>
      </p:pic>
      <p:pic>
        <p:nvPicPr>
          <p:cNvPr id="5" name="Picture 4">
            <a:extLst>
              <a:ext uri="{FF2B5EF4-FFF2-40B4-BE49-F238E27FC236}">
                <a16:creationId xmlns:a16="http://schemas.microsoft.com/office/drawing/2014/main" id="{A671ED21-6387-C69D-526D-420662E1106A}"/>
              </a:ext>
            </a:extLst>
          </p:cNvPr>
          <p:cNvPicPr>
            <a:picLocks noChangeAspect="1"/>
          </p:cNvPicPr>
          <p:nvPr/>
        </p:nvPicPr>
        <p:blipFill>
          <a:blip r:embed="rId3"/>
          <a:stretch>
            <a:fillRect/>
          </a:stretch>
        </p:blipFill>
        <p:spPr>
          <a:xfrm>
            <a:off x="3463789" y="2362144"/>
            <a:ext cx="8316732" cy="3370835"/>
          </a:xfrm>
          <a:prstGeom prst="rect">
            <a:avLst/>
          </a:prstGeom>
        </p:spPr>
      </p:pic>
    </p:spTree>
    <p:extLst>
      <p:ext uri="{BB962C8B-B14F-4D97-AF65-F5344CB8AC3E}">
        <p14:creationId xmlns:p14="http://schemas.microsoft.com/office/powerpoint/2010/main" val="3021702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02415-659F-35EA-645C-BFE50471B2D4}"/>
              </a:ext>
            </a:extLst>
          </p:cNvPr>
          <p:cNvPicPr>
            <a:picLocks noChangeAspect="1"/>
          </p:cNvPicPr>
          <p:nvPr/>
        </p:nvPicPr>
        <p:blipFill>
          <a:blip r:embed="rId2"/>
          <a:stretch>
            <a:fillRect/>
          </a:stretch>
        </p:blipFill>
        <p:spPr>
          <a:xfrm>
            <a:off x="839100" y="616000"/>
            <a:ext cx="5314418" cy="1161429"/>
          </a:xfrm>
          <a:prstGeom prst="rect">
            <a:avLst/>
          </a:prstGeom>
        </p:spPr>
      </p:pic>
      <p:pic>
        <p:nvPicPr>
          <p:cNvPr id="5" name="Picture 4">
            <a:extLst>
              <a:ext uri="{FF2B5EF4-FFF2-40B4-BE49-F238E27FC236}">
                <a16:creationId xmlns:a16="http://schemas.microsoft.com/office/drawing/2014/main" id="{37BA8684-B049-D535-DC7C-1D0596A58569}"/>
              </a:ext>
            </a:extLst>
          </p:cNvPr>
          <p:cNvPicPr>
            <a:picLocks noChangeAspect="1"/>
          </p:cNvPicPr>
          <p:nvPr/>
        </p:nvPicPr>
        <p:blipFill>
          <a:blip r:embed="rId3"/>
          <a:stretch>
            <a:fillRect/>
          </a:stretch>
        </p:blipFill>
        <p:spPr>
          <a:xfrm>
            <a:off x="2401988" y="2092771"/>
            <a:ext cx="8891674" cy="3629935"/>
          </a:xfrm>
          <a:prstGeom prst="rect">
            <a:avLst/>
          </a:prstGeom>
        </p:spPr>
      </p:pic>
    </p:spTree>
    <p:extLst>
      <p:ext uri="{BB962C8B-B14F-4D97-AF65-F5344CB8AC3E}">
        <p14:creationId xmlns:p14="http://schemas.microsoft.com/office/powerpoint/2010/main" val="493693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678483A2-BA68-B2A3-5E46-2CD61C9B20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7349" y="1114425"/>
            <a:ext cx="5823551" cy="3924935"/>
          </a:xfrm>
          <a:prstGeom prst="rect">
            <a:avLst/>
          </a:prstGeom>
        </p:spPr>
      </p:pic>
    </p:spTree>
    <p:extLst>
      <p:ext uri="{BB962C8B-B14F-4D97-AF65-F5344CB8AC3E}">
        <p14:creationId xmlns:p14="http://schemas.microsoft.com/office/powerpoint/2010/main" val="2689761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B619569-CEAC-4799-6B18-F53F255EA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5757863" cy="383857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07ED1F4-0BC8-1571-FB49-0A42DDB30DF5}"/>
              </a:ext>
            </a:extLst>
          </p:cNvPr>
          <p:cNvSpPr txBox="1"/>
          <p:nvPr/>
        </p:nvSpPr>
        <p:spPr>
          <a:xfrm>
            <a:off x="7505699" y="1228636"/>
            <a:ext cx="3552825" cy="1754326"/>
          </a:xfrm>
          <a:prstGeom prst="rect">
            <a:avLst/>
          </a:prstGeom>
          <a:noFill/>
        </p:spPr>
        <p:txBody>
          <a:bodyPr wrap="square">
            <a:spAutoFit/>
          </a:bodyPr>
          <a:lstStyle/>
          <a:p>
            <a:r>
              <a:rPr lang="en-US" dirty="0"/>
              <a:t>The No Kings protests are a series of three protests (June 2025, October 2025, and March 2026) mainly held in the United States opposing the actions and policies of the second Trump administration.</a:t>
            </a:r>
            <a:endParaRPr lang="fr-FR" dirty="0"/>
          </a:p>
        </p:txBody>
      </p:sp>
    </p:spTree>
    <p:extLst>
      <p:ext uri="{BB962C8B-B14F-4D97-AF65-F5344CB8AC3E}">
        <p14:creationId xmlns:p14="http://schemas.microsoft.com/office/powerpoint/2010/main" val="3284217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321A3D-EC65-58A4-89F6-44575CE9D3B6}"/>
              </a:ext>
            </a:extLst>
          </p:cNvPr>
          <p:cNvPicPr>
            <a:picLocks noGrp="1" noChangeAspect="1"/>
          </p:cNvPicPr>
          <p:nvPr>
            <p:ph idx="1"/>
          </p:nvPr>
        </p:nvPicPr>
        <p:blipFill>
          <a:blip r:embed="rId2"/>
          <a:stretch>
            <a:fillRect/>
          </a:stretch>
        </p:blipFill>
        <p:spPr>
          <a:xfrm>
            <a:off x="768507" y="687276"/>
            <a:ext cx="4964473" cy="1333316"/>
          </a:xfrm>
          <a:prstGeom prst="rect">
            <a:avLst/>
          </a:prstGeom>
        </p:spPr>
      </p:pic>
      <p:pic>
        <p:nvPicPr>
          <p:cNvPr id="9" name="Picture 8">
            <a:extLst>
              <a:ext uri="{FF2B5EF4-FFF2-40B4-BE49-F238E27FC236}">
                <a16:creationId xmlns:a16="http://schemas.microsoft.com/office/drawing/2014/main" id="{B3BC9934-6B44-7E11-6F8F-542AD594C068}"/>
              </a:ext>
            </a:extLst>
          </p:cNvPr>
          <p:cNvPicPr>
            <a:picLocks noChangeAspect="1"/>
          </p:cNvPicPr>
          <p:nvPr/>
        </p:nvPicPr>
        <p:blipFill>
          <a:blip r:embed="rId3"/>
          <a:stretch>
            <a:fillRect/>
          </a:stretch>
        </p:blipFill>
        <p:spPr>
          <a:xfrm>
            <a:off x="1434557" y="2220713"/>
            <a:ext cx="9322886" cy="3697203"/>
          </a:xfrm>
          <a:prstGeom prst="rect">
            <a:avLst/>
          </a:prstGeom>
        </p:spPr>
      </p:pic>
    </p:spTree>
    <p:extLst>
      <p:ext uri="{BB962C8B-B14F-4D97-AF65-F5344CB8AC3E}">
        <p14:creationId xmlns:p14="http://schemas.microsoft.com/office/powerpoint/2010/main" val="3359661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343C8-E709-FA3E-3F42-10F96B8E2BE9}"/>
              </a:ext>
            </a:extLst>
          </p:cNvPr>
          <p:cNvPicPr>
            <a:picLocks noChangeAspect="1"/>
          </p:cNvPicPr>
          <p:nvPr/>
        </p:nvPicPr>
        <p:blipFill>
          <a:blip r:embed="rId2"/>
          <a:stretch>
            <a:fillRect/>
          </a:stretch>
        </p:blipFill>
        <p:spPr>
          <a:xfrm>
            <a:off x="921547" y="638071"/>
            <a:ext cx="3066309" cy="1653066"/>
          </a:xfrm>
          <a:prstGeom prst="rect">
            <a:avLst/>
          </a:prstGeom>
        </p:spPr>
      </p:pic>
      <p:sp>
        <p:nvSpPr>
          <p:cNvPr id="7" name="TextBox 6">
            <a:extLst>
              <a:ext uri="{FF2B5EF4-FFF2-40B4-BE49-F238E27FC236}">
                <a16:creationId xmlns:a16="http://schemas.microsoft.com/office/drawing/2014/main" id="{1BCD19B9-A991-5FF2-014E-610622556B29}"/>
              </a:ext>
            </a:extLst>
          </p:cNvPr>
          <p:cNvSpPr txBox="1"/>
          <p:nvPr/>
        </p:nvSpPr>
        <p:spPr>
          <a:xfrm>
            <a:off x="3048856" y="2554405"/>
            <a:ext cx="7903396" cy="1938992"/>
          </a:xfrm>
          <a:prstGeom prst="rect">
            <a:avLst/>
          </a:prstGeom>
          <a:noFill/>
        </p:spPr>
        <p:txBody>
          <a:bodyPr wrap="square">
            <a:spAutoFit/>
          </a:bodyPr>
          <a:lstStyle/>
          <a:p>
            <a:r>
              <a:rPr lang="en-US" sz="2400" dirty="0"/>
              <a:t>The United States </a:t>
            </a:r>
            <a:r>
              <a:rPr lang="en-US" sz="2400" dirty="0" err="1"/>
              <a:t>Semiquincentennial</a:t>
            </a:r>
            <a:r>
              <a:rPr lang="en-US" sz="2400" dirty="0"/>
              <a:t> will be the 250th anniversary of the United States Declaration of Independence. Festivities will mark various events leading up to the Declaration's anniversary on the 250th Independence Day: July 4, 2026.</a:t>
            </a:r>
            <a:endParaRPr lang="fr-FR" sz="2400" dirty="0"/>
          </a:p>
        </p:txBody>
      </p:sp>
    </p:spTree>
    <p:extLst>
      <p:ext uri="{BB962C8B-B14F-4D97-AF65-F5344CB8AC3E}">
        <p14:creationId xmlns:p14="http://schemas.microsoft.com/office/powerpoint/2010/main" val="440512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5E6F52-5C32-02B3-B833-D4DFB7C8D6B9}"/>
              </a:ext>
            </a:extLst>
          </p:cNvPr>
          <p:cNvSpPr txBox="1"/>
          <p:nvPr/>
        </p:nvSpPr>
        <p:spPr>
          <a:xfrm>
            <a:off x="1312523" y="744668"/>
            <a:ext cx="7636268" cy="2825710"/>
          </a:xfrm>
          <a:prstGeom prst="rect">
            <a:avLst/>
          </a:prstGeom>
          <a:noFill/>
        </p:spPr>
        <p:txBody>
          <a:bodyPr wrap="square">
            <a:spAutoFit/>
          </a:bodyPr>
          <a:lstStyle/>
          <a:p>
            <a:pPr algn="ctr">
              <a:lnSpc>
                <a:spcPct val="115000"/>
              </a:lnSpc>
              <a:spcAft>
                <a:spcPts val="800"/>
              </a:spcAft>
              <a:buNone/>
            </a:pPr>
            <a:r>
              <a:rPr lang="fr-FR" sz="1800" b="1" kern="100">
                <a:effectLst/>
                <a:latin typeface="Times New Roman" panose="02020603050405020304" pitchFamily="18" charset="0"/>
                <a:ea typeface="Calibri" panose="020F0502020204030204" pitchFamily="34" charset="0"/>
                <a:cs typeface="Times New Roman" panose="02020603050405020304" pitchFamily="18" charset="0"/>
              </a:rPr>
              <a:t>- Les 250 ans des Etats-Unis en 2026, l’occasion pour Trump de célébrer une histoire expurgée de ses aspects « négatifs »</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fr-FR" sz="1800" kern="100">
                <a:effectLst/>
                <a:latin typeface="Times New Roman" panose="02020603050405020304" pitchFamily="18" charset="0"/>
                <a:ea typeface="Calibri" panose="020F0502020204030204" pitchFamily="34" charset="0"/>
                <a:cs typeface="Times New Roman" panose="02020603050405020304" pitchFamily="18" charset="0"/>
              </a:rPr>
              <a:t>Une gigantesque foire dans le centre de Washington, une compétition d’arts martiaux mixtes à la Maison Blanche, un monument à la gloire des héros nationaux : le président américain entend donner aux célébrations un tour résolument patriotique, en passant sous silence les épisodes sombres de l’histoire du pays. </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fr-FR" sz="1800" kern="100">
                <a:effectLst/>
                <a:latin typeface="Times New Roman" panose="02020603050405020304" pitchFamily="18" charset="0"/>
                <a:ea typeface="Calibri" panose="020F0502020204030204" pitchFamily="34" charset="0"/>
                <a:cs typeface="Times New Roman" panose="02020603050405020304" pitchFamily="18" charset="0"/>
              </a:rPr>
              <a:t>Par </a:t>
            </a:r>
            <a:r>
              <a:rPr lang="fr-FR" sz="1800" u="sng" kern="10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Corine Lesnes</a:t>
            </a:r>
            <a:r>
              <a:rPr lang="fr-FR" sz="1800" kern="100">
                <a:effectLst/>
                <a:latin typeface="Times New Roman" panose="02020603050405020304" pitchFamily="18" charset="0"/>
                <a:ea typeface="Calibri" panose="020F0502020204030204" pitchFamily="34" charset="0"/>
                <a:cs typeface="Times New Roman" panose="02020603050405020304" pitchFamily="18" charset="0"/>
              </a:rPr>
              <a:t> (San Francisco, correspondante) , </a:t>
            </a:r>
            <a:r>
              <a:rPr lang="fr-FR" sz="1800" b="1" i="1" kern="100">
                <a:effectLst/>
                <a:latin typeface="Times New Roman" panose="02020603050405020304" pitchFamily="18" charset="0"/>
                <a:ea typeface="Calibri" panose="020F0502020204030204" pitchFamily="34" charset="0"/>
                <a:cs typeface="Times New Roman" panose="02020603050405020304" pitchFamily="18" charset="0"/>
              </a:rPr>
              <a:t>Le Monde,</a:t>
            </a:r>
            <a:r>
              <a:rPr lang="fr-FR" sz="1800" kern="100">
                <a:effectLst/>
                <a:latin typeface="Times New Roman" panose="02020603050405020304" pitchFamily="18" charset="0"/>
                <a:ea typeface="Calibri" panose="020F0502020204030204" pitchFamily="34" charset="0"/>
                <a:cs typeface="Times New Roman" panose="02020603050405020304" pitchFamily="18" charset="0"/>
              </a:rPr>
              <a:t> 07 juillet 2025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895232-EA1F-2FB3-1CD6-97714C1A7D68}"/>
              </a:ext>
            </a:extLst>
          </p:cNvPr>
          <p:cNvSpPr txBox="1"/>
          <p:nvPr/>
        </p:nvSpPr>
        <p:spPr>
          <a:xfrm>
            <a:off x="3213242" y="3935002"/>
            <a:ext cx="8036960" cy="369332"/>
          </a:xfrm>
          <a:prstGeom prst="rect">
            <a:avLst/>
          </a:prstGeom>
          <a:noFill/>
        </p:spPr>
        <p:txBody>
          <a:bodyPr wrap="square">
            <a:spAutoFit/>
          </a:bodyPr>
          <a:lstStyle/>
          <a:p>
            <a:r>
              <a:rPr lang="fr-FR" dirty="0"/>
              <a:t>https://www.whitehouse.gov/freedom250/story-of-america/</a:t>
            </a:r>
          </a:p>
        </p:txBody>
      </p:sp>
    </p:spTree>
    <p:extLst>
      <p:ext uri="{BB962C8B-B14F-4D97-AF65-F5344CB8AC3E}">
        <p14:creationId xmlns:p14="http://schemas.microsoft.com/office/powerpoint/2010/main" val="1586764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ED7845-2337-49E0-4855-011335995E18}"/>
              </a:ext>
            </a:extLst>
          </p:cNvPr>
          <p:cNvSpPr>
            <a:spLocks noGrp="1"/>
          </p:cNvSpPr>
          <p:nvPr>
            <p:ph type="title"/>
          </p:nvPr>
        </p:nvSpPr>
        <p:spPr/>
        <p:txBody>
          <a:bodyPr/>
          <a:lstStyle/>
          <a:p>
            <a:endParaRPr lang="fr-FR"/>
          </a:p>
        </p:txBody>
      </p:sp>
      <p:pic>
        <p:nvPicPr>
          <p:cNvPr id="4" name="The Story of America President Trump’s Freedom 250 Address">
            <a:hlinkClick r:id="" action="ppaction://media"/>
            <a:extLst>
              <a:ext uri="{FF2B5EF4-FFF2-40B4-BE49-F238E27FC236}">
                <a16:creationId xmlns:a16="http://schemas.microsoft.com/office/drawing/2014/main" id="{53987694-AB50-5048-470E-B4DE41C7BA9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51113" y="1846263"/>
            <a:ext cx="7151687" cy="4022725"/>
          </a:xfrm>
        </p:spPr>
      </p:pic>
    </p:spTree>
    <p:extLst>
      <p:ext uri="{BB962C8B-B14F-4D97-AF65-F5344CB8AC3E}">
        <p14:creationId xmlns:p14="http://schemas.microsoft.com/office/powerpoint/2010/main" val="319874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D2AA0-9948-AC94-4B5C-E40ED0845220}"/>
              </a:ext>
            </a:extLst>
          </p:cNvPr>
          <p:cNvPicPr>
            <a:picLocks noChangeAspect="1"/>
          </p:cNvPicPr>
          <p:nvPr/>
        </p:nvPicPr>
        <p:blipFill>
          <a:blip r:embed="rId2"/>
          <a:stretch>
            <a:fillRect/>
          </a:stretch>
        </p:blipFill>
        <p:spPr>
          <a:xfrm>
            <a:off x="322313" y="626724"/>
            <a:ext cx="5715683" cy="1479478"/>
          </a:xfrm>
          <a:prstGeom prst="rect">
            <a:avLst/>
          </a:prstGeom>
        </p:spPr>
      </p:pic>
      <p:pic>
        <p:nvPicPr>
          <p:cNvPr id="5" name="Picture 4">
            <a:extLst>
              <a:ext uri="{FF2B5EF4-FFF2-40B4-BE49-F238E27FC236}">
                <a16:creationId xmlns:a16="http://schemas.microsoft.com/office/drawing/2014/main" id="{0F010C0A-B719-9EBC-21D6-9467600BD027}"/>
              </a:ext>
            </a:extLst>
          </p:cNvPr>
          <p:cNvPicPr>
            <a:picLocks noChangeAspect="1"/>
          </p:cNvPicPr>
          <p:nvPr/>
        </p:nvPicPr>
        <p:blipFill>
          <a:blip r:embed="rId3"/>
          <a:stretch>
            <a:fillRect/>
          </a:stretch>
        </p:blipFill>
        <p:spPr>
          <a:xfrm>
            <a:off x="3015731" y="2311686"/>
            <a:ext cx="8610591" cy="3123344"/>
          </a:xfrm>
          <a:prstGeom prst="rect">
            <a:avLst/>
          </a:prstGeom>
        </p:spPr>
      </p:pic>
    </p:spTree>
    <p:extLst>
      <p:ext uri="{BB962C8B-B14F-4D97-AF65-F5344CB8AC3E}">
        <p14:creationId xmlns:p14="http://schemas.microsoft.com/office/powerpoint/2010/main" val="2662537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6C6C9-EE44-E827-D940-3017C57754AE}"/>
              </a:ext>
            </a:extLst>
          </p:cNvPr>
          <p:cNvPicPr>
            <a:picLocks noChangeAspect="1"/>
          </p:cNvPicPr>
          <p:nvPr/>
        </p:nvPicPr>
        <p:blipFill>
          <a:blip r:embed="rId2"/>
          <a:stretch>
            <a:fillRect/>
          </a:stretch>
        </p:blipFill>
        <p:spPr>
          <a:xfrm>
            <a:off x="764186" y="274527"/>
            <a:ext cx="6273714" cy="1441258"/>
          </a:xfrm>
          <a:prstGeom prst="rect">
            <a:avLst/>
          </a:prstGeom>
        </p:spPr>
      </p:pic>
      <p:pic>
        <p:nvPicPr>
          <p:cNvPr id="5" name="Picture 4">
            <a:extLst>
              <a:ext uri="{FF2B5EF4-FFF2-40B4-BE49-F238E27FC236}">
                <a16:creationId xmlns:a16="http://schemas.microsoft.com/office/drawing/2014/main" id="{1DAD62C3-EFD2-CC98-1DB0-D77FA6DD6FF0}"/>
              </a:ext>
            </a:extLst>
          </p:cNvPr>
          <p:cNvPicPr>
            <a:picLocks noChangeAspect="1"/>
          </p:cNvPicPr>
          <p:nvPr/>
        </p:nvPicPr>
        <p:blipFill>
          <a:blip r:embed="rId3"/>
          <a:stretch>
            <a:fillRect/>
          </a:stretch>
        </p:blipFill>
        <p:spPr>
          <a:xfrm>
            <a:off x="2508208" y="1859622"/>
            <a:ext cx="9448752" cy="3986374"/>
          </a:xfrm>
          <a:prstGeom prst="rect">
            <a:avLst/>
          </a:prstGeom>
        </p:spPr>
      </p:pic>
    </p:spTree>
    <p:extLst>
      <p:ext uri="{BB962C8B-B14F-4D97-AF65-F5344CB8AC3E}">
        <p14:creationId xmlns:p14="http://schemas.microsoft.com/office/powerpoint/2010/main" val="3901406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C51AB35-1014-578B-6AD0-181361BE7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450" y="1007098"/>
            <a:ext cx="6072187" cy="4041787"/>
          </a:xfrm>
          <a:prstGeom prst="rect">
            <a:avLst/>
          </a:prstGeom>
        </p:spPr>
      </p:pic>
    </p:spTree>
    <p:extLst>
      <p:ext uri="{BB962C8B-B14F-4D97-AF65-F5344CB8AC3E}">
        <p14:creationId xmlns:p14="http://schemas.microsoft.com/office/powerpoint/2010/main" val="3543171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9F59F2-523D-461E-470F-83F9581BB7CA}"/>
              </a:ext>
            </a:extLst>
          </p:cNvPr>
          <p:cNvPicPr>
            <a:picLocks noChangeAspect="1"/>
          </p:cNvPicPr>
          <p:nvPr/>
        </p:nvPicPr>
        <p:blipFill>
          <a:blip r:embed="rId2"/>
          <a:stretch>
            <a:fillRect/>
          </a:stretch>
        </p:blipFill>
        <p:spPr>
          <a:xfrm>
            <a:off x="2250040" y="39840"/>
            <a:ext cx="7130266" cy="6283375"/>
          </a:xfrm>
          <a:prstGeom prst="rect">
            <a:avLst/>
          </a:prstGeom>
        </p:spPr>
      </p:pic>
    </p:spTree>
    <p:extLst>
      <p:ext uri="{BB962C8B-B14F-4D97-AF65-F5344CB8AC3E}">
        <p14:creationId xmlns:p14="http://schemas.microsoft.com/office/powerpoint/2010/main" val="744899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15D33-4CC8-73F4-C0ED-0C06963A061C}"/>
              </a:ext>
            </a:extLst>
          </p:cNvPr>
          <p:cNvSpPr>
            <a:spLocks noGrp="1"/>
          </p:cNvSpPr>
          <p:nvPr>
            <p:ph type="title"/>
          </p:nvPr>
        </p:nvSpPr>
        <p:spPr/>
        <p:txBody>
          <a:bodyPr/>
          <a:lstStyle/>
          <a:p>
            <a:r>
              <a:rPr lang="fr-FR" dirty="0" err="1"/>
              <a:t>Gerrymandering</a:t>
            </a:r>
            <a:r>
              <a:rPr lang="fr-FR" dirty="0"/>
              <a:t> </a:t>
            </a:r>
            <a:r>
              <a:rPr lang="fr-FR" dirty="0" err="1"/>
              <a:t>explained</a:t>
            </a:r>
            <a:endParaRPr lang="fr-FR" dirty="0"/>
          </a:p>
        </p:txBody>
      </p:sp>
      <p:pic>
        <p:nvPicPr>
          <p:cNvPr id="4" name="Gerrymandering, explained  The Washington Post">
            <a:hlinkClick r:id="" action="ppaction://media"/>
            <a:extLst>
              <a:ext uri="{FF2B5EF4-FFF2-40B4-BE49-F238E27FC236}">
                <a16:creationId xmlns:a16="http://schemas.microsoft.com/office/drawing/2014/main" id="{4E53CCA4-5748-713B-2B5F-E4A962753F5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49525" y="1846263"/>
            <a:ext cx="7151688" cy="4022725"/>
          </a:xfrm>
        </p:spPr>
      </p:pic>
    </p:spTree>
    <p:extLst>
      <p:ext uri="{BB962C8B-B14F-4D97-AF65-F5344CB8AC3E}">
        <p14:creationId xmlns:p14="http://schemas.microsoft.com/office/powerpoint/2010/main" val="35213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8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Retrospect</Template>
  <TotalTime>274</TotalTime>
  <Words>1746</Words>
  <Application>Microsoft Office PowerPoint</Application>
  <PresentationFormat>Grand écran</PresentationFormat>
  <Paragraphs>105</Paragraphs>
  <Slides>42</Slides>
  <Notes>0</Notes>
  <HiddenSlides>0</HiddenSlides>
  <MMClips>3</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42</vt:i4>
      </vt:variant>
    </vt:vector>
  </HeadingPairs>
  <TitlesOfParts>
    <vt:vector size="56" baseType="lpstr">
      <vt:lpstr>Arial</vt:lpstr>
      <vt:lpstr>Calibri</vt:lpstr>
      <vt:lpstr>Calibri Light</vt:lpstr>
      <vt:lpstr>cnn_sans_display</vt:lpstr>
      <vt:lpstr>DuckSansProduct</vt:lpstr>
      <vt:lpstr>Georgia</vt:lpstr>
      <vt:lpstr>GH Guardian Headline</vt:lpstr>
      <vt:lpstr>GuardianTextEgyptian</vt:lpstr>
      <vt:lpstr>Modern No. 20</vt:lpstr>
      <vt:lpstr>noto_serif</vt:lpstr>
      <vt:lpstr>PT Serif</vt:lpstr>
      <vt:lpstr>Times New Roman</vt:lpstr>
      <vt:lpstr>Wingdings</vt:lpstr>
      <vt:lpstr>Retrospect</vt:lpstr>
      <vt:lpstr>May June 2026</vt:lpstr>
      <vt:lpstr>Connecting the dots</vt:lpstr>
      <vt:lpstr>Présentation PowerPoint</vt:lpstr>
      <vt:lpstr>Présentation PowerPoint</vt:lpstr>
      <vt:lpstr>Présentation PowerPoint</vt:lpstr>
      <vt:lpstr>Présentation PowerPoint</vt:lpstr>
      <vt:lpstr>Présentation PowerPoint</vt:lpstr>
      <vt:lpstr>Présentation PowerPoint</vt:lpstr>
      <vt:lpstr>Gerrymandering explained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Key facts about America and Guns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What elections were held and where? IN BRIEF</vt:lpstr>
      <vt:lpstr>Présentation PowerPoint</vt:lpstr>
      <vt:lpstr>Présentation PowerPoint</vt:lpstr>
      <vt:lpstr>Présentation PowerPoint</vt:lpstr>
      <vt:lpstr>Présentation PowerPoint</vt:lpstr>
      <vt:lpstr>Présentation PowerPoint</vt:lpstr>
      <vt:lpstr>Far-right rally turnout inflated by AI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Good Com</dc:creator>
  <cp:lastModifiedBy>KT2018</cp:lastModifiedBy>
  <cp:revision>6</cp:revision>
  <dcterms:created xsi:type="dcterms:W3CDTF">2026-05-21T06:50:21Z</dcterms:created>
  <dcterms:modified xsi:type="dcterms:W3CDTF">2026-05-21T21:53:27Z</dcterms:modified>
</cp:coreProperties>
</file>