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4" r:id="rId4"/>
    <p:sldId id="265" r:id="rId5"/>
    <p:sldId id="266" r:id="rId6"/>
    <p:sldId id="267" r:id="rId7"/>
    <p:sldId id="271" r:id="rId8"/>
    <p:sldId id="272" r:id="rId9"/>
    <p:sldId id="258" r:id="rId10"/>
    <p:sldId id="268" r:id="rId11"/>
    <p:sldId id="269" r:id="rId12"/>
    <p:sldId id="259" r:id="rId13"/>
    <p:sldId id="273" r:id="rId14"/>
    <p:sldId id="274" r:id="rId15"/>
    <p:sldId id="275" r:id="rId16"/>
    <p:sldId id="276" r:id="rId17"/>
    <p:sldId id="277" r:id="rId18"/>
    <p:sldId id="278" r:id="rId19"/>
    <p:sldId id="270" r:id="rId20"/>
    <p:sldId id="260" r:id="rId21"/>
    <p:sldId id="279" r:id="rId22"/>
    <p:sldId id="261" r:id="rId23"/>
    <p:sldId id="262" r:id="rId24"/>
    <p:sldId id="263"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08" d="100"/>
          <a:sy n="108" d="100"/>
        </p:scale>
        <p:origin x="65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a:t>Modifiez le style du titre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AD37E16-555B-4528-8E80-25A4045153D5}" type="datetimeFigureOut">
              <a:rPr lang="fr-FR" smtClean="0"/>
              <a:t>10/10/2025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B7AEEE-8981-4B66-AB2F-6A33ABC9722B}" type="slidenum">
              <a:rPr lang="fr-FR" smtClean="0"/>
              <a:t>‹N°›</a:t>
            </a:fld>
            <a:endParaRPr lang="fr-F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9199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AD37E16-555B-4528-8E80-25A4045153D5}" type="datetimeFigureOut">
              <a:rPr lang="fr-FR" smtClean="0"/>
              <a:t>10/10/2025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B7AEEE-8981-4B66-AB2F-6A33ABC9722B}" type="slidenum">
              <a:rPr lang="fr-FR" smtClean="0"/>
              <a:t>‹N°›</a:t>
            </a:fld>
            <a:endParaRPr lang="fr-FR"/>
          </a:p>
        </p:txBody>
      </p:sp>
    </p:spTree>
    <p:extLst>
      <p:ext uri="{BB962C8B-B14F-4D97-AF65-F5344CB8AC3E}">
        <p14:creationId xmlns:p14="http://schemas.microsoft.com/office/powerpoint/2010/main" val="2367679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AD37E16-555B-4528-8E80-25A4045153D5}" type="datetimeFigureOut">
              <a:rPr lang="fr-FR" smtClean="0"/>
              <a:t>10/10/2025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B7AEEE-8981-4B66-AB2F-6A33ABC9722B}" type="slidenum">
              <a:rPr lang="fr-FR" smtClean="0"/>
              <a:t>‹N°›</a:t>
            </a:fld>
            <a:endParaRPr lang="fr-FR"/>
          </a:p>
        </p:txBody>
      </p:sp>
    </p:spTree>
    <p:extLst>
      <p:ext uri="{BB962C8B-B14F-4D97-AF65-F5344CB8AC3E}">
        <p14:creationId xmlns:p14="http://schemas.microsoft.com/office/powerpoint/2010/main" val="3790220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AD37E16-555B-4528-8E80-25A4045153D5}" type="datetimeFigureOut">
              <a:rPr lang="fr-FR" smtClean="0"/>
              <a:t>10/10/2025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B7AEEE-8981-4B66-AB2F-6A33ABC9722B}" type="slidenum">
              <a:rPr lang="fr-FR" smtClean="0"/>
              <a:t>‹N°›</a:t>
            </a:fld>
            <a:endParaRPr lang="fr-FR"/>
          </a:p>
        </p:txBody>
      </p:sp>
    </p:spTree>
    <p:extLst>
      <p:ext uri="{BB962C8B-B14F-4D97-AF65-F5344CB8AC3E}">
        <p14:creationId xmlns:p14="http://schemas.microsoft.com/office/powerpoint/2010/main" val="2665069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AD37E16-555B-4528-8E80-25A4045153D5}" type="datetimeFigureOut">
              <a:rPr lang="fr-FR" smtClean="0"/>
              <a:t>10/10/2025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B7AEEE-8981-4B66-AB2F-6A33ABC9722B}" type="slidenum">
              <a:rPr lang="fr-FR" smtClean="0"/>
              <a:t>‹N°›</a:t>
            </a:fld>
            <a:endParaRPr lang="fr-F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359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r-FR"/>
              <a:t>Modifiez le style du titre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AD37E16-555B-4528-8E80-25A4045153D5}" type="datetimeFigureOut">
              <a:rPr lang="fr-FR" smtClean="0"/>
              <a:t>10/10/2025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3B7AEEE-8981-4B66-AB2F-6A33ABC9722B}" type="slidenum">
              <a:rPr lang="fr-FR" smtClean="0"/>
              <a:t>‹N°›</a:t>
            </a:fld>
            <a:endParaRPr lang="fr-FR"/>
          </a:p>
        </p:txBody>
      </p:sp>
    </p:spTree>
    <p:extLst>
      <p:ext uri="{BB962C8B-B14F-4D97-AF65-F5344CB8AC3E}">
        <p14:creationId xmlns:p14="http://schemas.microsoft.com/office/powerpoint/2010/main" val="2728273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r-FR"/>
              <a:t>Modifiez le style du titre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097280" y="2582334"/>
            <a:ext cx="4937760" cy="33782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17920" y="2582334"/>
            <a:ext cx="4937760" cy="33782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AD37E16-555B-4528-8E80-25A4045153D5}" type="datetimeFigureOut">
              <a:rPr lang="fr-FR" smtClean="0"/>
              <a:t>10/10/2025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3B7AEEE-8981-4B66-AB2F-6A33ABC9722B}" type="slidenum">
              <a:rPr lang="fr-FR" smtClean="0"/>
              <a:t>‹N°›</a:t>
            </a:fld>
            <a:endParaRPr lang="fr-FR"/>
          </a:p>
        </p:txBody>
      </p:sp>
    </p:spTree>
    <p:extLst>
      <p:ext uri="{BB962C8B-B14F-4D97-AF65-F5344CB8AC3E}">
        <p14:creationId xmlns:p14="http://schemas.microsoft.com/office/powerpoint/2010/main" val="799035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AD37E16-555B-4528-8E80-25A4045153D5}" type="datetimeFigureOut">
              <a:rPr lang="fr-FR" smtClean="0"/>
              <a:t>10/10/2025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3B7AEEE-8981-4B66-AB2F-6A33ABC9722B}" type="slidenum">
              <a:rPr lang="fr-FR" smtClean="0"/>
              <a:t>‹N°›</a:t>
            </a:fld>
            <a:endParaRPr lang="fr-FR"/>
          </a:p>
        </p:txBody>
      </p:sp>
    </p:spTree>
    <p:extLst>
      <p:ext uri="{BB962C8B-B14F-4D97-AF65-F5344CB8AC3E}">
        <p14:creationId xmlns:p14="http://schemas.microsoft.com/office/powerpoint/2010/main" val="4037633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AD37E16-555B-4528-8E80-25A4045153D5}" type="datetimeFigureOut">
              <a:rPr lang="fr-FR" smtClean="0"/>
              <a:t>10/10/2025</a:t>
            </a:fld>
            <a:endParaRPr lang="fr-F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fr-FR"/>
          </a:p>
        </p:txBody>
      </p:sp>
      <p:sp>
        <p:nvSpPr>
          <p:cNvPr id="9" name="Slide Number Placeholder 8"/>
          <p:cNvSpPr>
            <a:spLocks noGrp="1"/>
          </p:cNvSpPr>
          <p:nvPr>
            <p:ph type="sldNum" sz="quarter" idx="12"/>
          </p:nvPr>
        </p:nvSpPr>
        <p:spPr/>
        <p:txBody>
          <a:bodyPr/>
          <a:lstStyle/>
          <a:p>
            <a:fld id="{23B7AEEE-8981-4B66-AB2F-6A33ABC9722B}" type="slidenum">
              <a:rPr lang="fr-FR" smtClean="0"/>
              <a:t>‹N°›</a:t>
            </a:fld>
            <a:endParaRPr lang="fr-FR"/>
          </a:p>
        </p:txBody>
      </p:sp>
    </p:spTree>
    <p:extLst>
      <p:ext uri="{BB962C8B-B14F-4D97-AF65-F5344CB8AC3E}">
        <p14:creationId xmlns:p14="http://schemas.microsoft.com/office/powerpoint/2010/main" val="1936115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r-FR"/>
              <a:t>Modifiez le style du titre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AD37E16-555B-4528-8E80-25A4045153D5}" type="datetimeFigureOut">
              <a:rPr lang="fr-FR" smtClean="0"/>
              <a:t>10/10/2025</a:t>
            </a:fld>
            <a:endParaRPr lang="fr-F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fr-F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3B7AEEE-8981-4B66-AB2F-6A33ABC9722B}" type="slidenum">
              <a:rPr lang="fr-FR" smtClean="0"/>
              <a:t>‹N°›</a:t>
            </a:fld>
            <a:endParaRPr lang="fr-FR"/>
          </a:p>
        </p:txBody>
      </p:sp>
    </p:spTree>
    <p:extLst>
      <p:ext uri="{BB962C8B-B14F-4D97-AF65-F5344CB8AC3E}">
        <p14:creationId xmlns:p14="http://schemas.microsoft.com/office/powerpoint/2010/main" val="3203281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AD37E16-555B-4528-8E80-25A4045153D5}" type="datetimeFigureOut">
              <a:rPr lang="fr-FR" smtClean="0"/>
              <a:t>10/10/2025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3B7AEEE-8981-4B66-AB2F-6A33ABC9722B}" type="slidenum">
              <a:rPr lang="fr-FR" smtClean="0"/>
              <a:t>‹N°›</a:t>
            </a:fld>
            <a:endParaRPr lang="fr-FR"/>
          </a:p>
        </p:txBody>
      </p:sp>
    </p:spTree>
    <p:extLst>
      <p:ext uri="{BB962C8B-B14F-4D97-AF65-F5344CB8AC3E}">
        <p14:creationId xmlns:p14="http://schemas.microsoft.com/office/powerpoint/2010/main" val="3707581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AD37E16-555B-4528-8E80-25A4045153D5}" type="datetimeFigureOut">
              <a:rPr lang="fr-FR" smtClean="0"/>
              <a:t>10/10/2025</a:t>
            </a:fld>
            <a:endParaRPr lang="fr-F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fr-F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3B7AEEE-8981-4B66-AB2F-6A33ABC9722B}" type="slidenum">
              <a:rPr lang="fr-FR" smtClean="0"/>
              <a:t>‹N°›</a:t>
            </a:fld>
            <a:endParaRPr lang="fr-F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16939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package" Target="../embeddings/Microsoft_Word_Document.docx"/><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package" Target="../embeddings/Microsoft_Word_Document1.docx"/><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983C23-8528-A7B6-7C2E-6154C1724363}"/>
              </a:ext>
            </a:extLst>
          </p:cNvPr>
          <p:cNvSpPr>
            <a:spLocks noGrp="1"/>
          </p:cNvSpPr>
          <p:nvPr>
            <p:ph type="ctrTitle"/>
          </p:nvPr>
        </p:nvSpPr>
        <p:spPr/>
        <p:txBody>
          <a:bodyPr/>
          <a:lstStyle/>
          <a:p>
            <a:r>
              <a:rPr lang="fr-FR" dirty="0">
                <a:solidFill>
                  <a:schemeClr val="accent3"/>
                </a:solidFill>
              </a:rPr>
              <a:t>La synthèse- Méthode</a:t>
            </a:r>
          </a:p>
        </p:txBody>
      </p:sp>
      <p:sp>
        <p:nvSpPr>
          <p:cNvPr id="3" name="Sous-titre 2">
            <a:extLst>
              <a:ext uri="{FF2B5EF4-FFF2-40B4-BE49-F238E27FC236}">
                <a16:creationId xmlns:a16="http://schemas.microsoft.com/office/drawing/2014/main" id="{5BEB881D-3C8A-2F04-DB08-6231AD559E37}"/>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40391289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9875DC-A5DB-8269-DFBD-FF6AE2E02BC2}"/>
              </a:ext>
            </a:extLst>
          </p:cNvPr>
          <p:cNvSpPr>
            <a:spLocks noGrp="1"/>
          </p:cNvSpPr>
          <p:nvPr>
            <p:ph type="title"/>
          </p:nvPr>
        </p:nvSpPr>
        <p:spPr/>
        <p:txBody>
          <a:bodyPr/>
          <a:lstStyle/>
          <a:p>
            <a:r>
              <a:rPr lang="fr-FR" dirty="0">
                <a:solidFill>
                  <a:schemeClr val="accent1">
                    <a:lumMod val="75000"/>
                  </a:schemeClr>
                </a:solidFill>
              </a:rPr>
              <a:t>Problématiser</a:t>
            </a:r>
          </a:p>
        </p:txBody>
      </p:sp>
      <p:sp>
        <p:nvSpPr>
          <p:cNvPr id="3" name="Espace réservé du contenu 2">
            <a:extLst>
              <a:ext uri="{FF2B5EF4-FFF2-40B4-BE49-F238E27FC236}">
                <a16:creationId xmlns:a16="http://schemas.microsoft.com/office/drawing/2014/main" id="{1F0B9A11-02A6-F601-54AB-193C0AB65552}"/>
              </a:ext>
            </a:extLst>
          </p:cNvPr>
          <p:cNvSpPr>
            <a:spLocks noGrp="1"/>
          </p:cNvSpPr>
          <p:nvPr>
            <p:ph idx="1"/>
          </p:nvPr>
        </p:nvSpPr>
        <p:spPr>
          <a:xfrm>
            <a:off x="1097280" y="1845734"/>
            <a:ext cx="10630122" cy="4023360"/>
          </a:xfrm>
        </p:spPr>
        <p:txBody>
          <a:bodyPr/>
          <a:lstStyle/>
          <a:p>
            <a:pPr>
              <a:buFont typeface="Arial" panose="020B0604020202020204" pitchFamily="34" charset="0"/>
              <a:buChar char="•"/>
            </a:pPr>
            <a:r>
              <a:rPr lang="fr-FR" dirty="0">
                <a:solidFill>
                  <a:schemeClr val="accent1">
                    <a:lumMod val="75000"/>
                  </a:schemeClr>
                </a:solidFill>
              </a:rPr>
              <a:t> question soulevée dans l’accroche</a:t>
            </a:r>
          </a:p>
          <a:p>
            <a:pPr>
              <a:buFont typeface="Arial" panose="020B0604020202020204" pitchFamily="34" charset="0"/>
              <a:buChar char="•"/>
            </a:pPr>
            <a:r>
              <a:rPr lang="fr-FR" dirty="0">
                <a:solidFill>
                  <a:schemeClr val="accent1">
                    <a:lumMod val="75000"/>
                  </a:schemeClr>
                </a:solidFill>
              </a:rPr>
              <a:t> reformulée sous forme de </a:t>
            </a:r>
            <a:r>
              <a:rPr lang="fr-FR" b="1" dirty="0">
                <a:solidFill>
                  <a:schemeClr val="accent1">
                    <a:lumMod val="75000"/>
                  </a:schemeClr>
                </a:solidFill>
              </a:rPr>
              <a:t>question problématique </a:t>
            </a:r>
            <a:r>
              <a:rPr lang="fr-FR" dirty="0">
                <a:solidFill>
                  <a:schemeClr val="accent1">
                    <a:lumMod val="75000"/>
                  </a:schemeClr>
                </a:solidFill>
              </a:rPr>
              <a:t>à la fin de l’introduction</a:t>
            </a:r>
          </a:p>
          <a:p>
            <a:pPr>
              <a:buFont typeface="Arial" panose="020B0604020202020204" pitchFamily="34" charset="0"/>
              <a:buChar char="•"/>
            </a:pPr>
            <a:r>
              <a:rPr lang="fr-FR" dirty="0">
                <a:solidFill>
                  <a:schemeClr val="accent1">
                    <a:lumMod val="75000"/>
                  </a:schemeClr>
                </a:solidFill>
              </a:rPr>
              <a:t>Pas d’annonce de plan!!!</a:t>
            </a:r>
          </a:p>
          <a:p>
            <a:pPr>
              <a:buFont typeface="Arial" panose="020B0604020202020204" pitchFamily="34" charset="0"/>
              <a:buChar char="•"/>
            </a:pPr>
            <a:r>
              <a:rPr lang="fr-FR" dirty="0">
                <a:solidFill>
                  <a:schemeClr val="accent1">
                    <a:lumMod val="75000"/>
                  </a:schemeClr>
                </a:solidFill>
              </a:rPr>
              <a:t>Problématique: qu’est-ce que ça veut dire?</a:t>
            </a:r>
          </a:p>
          <a:p>
            <a:pPr marL="0" indent="0">
              <a:buNone/>
            </a:pPr>
            <a:r>
              <a:rPr lang="fr-FR" dirty="0">
                <a:solidFill>
                  <a:schemeClr val="accent1">
                    <a:lumMod val="75000"/>
                  </a:schemeClr>
                </a:solidFill>
              </a:rPr>
              <a:t>	&gt; tension</a:t>
            </a:r>
          </a:p>
          <a:p>
            <a:pPr marL="0" indent="0">
              <a:buNone/>
            </a:pPr>
            <a:r>
              <a:rPr lang="fr-FR" dirty="0">
                <a:solidFill>
                  <a:schemeClr val="accent1">
                    <a:lumMod val="75000"/>
                  </a:schemeClr>
                </a:solidFill>
              </a:rPr>
              <a:t>	&gt; question qui appelle une réponse, une résolution</a:t>
            </a:r>
          </a:p>
          <a:p>
            <a:pPr marL="0" indent="0">
              <a:buNone/>
            </a:pPr>
            <a:r>
              <a:rPr lang="fr-FR" dirty="0">
                <a:solidFill>
                  <a:schemeClr val="accent1">
                    <a:lumMod val="75000"/>
                  </a:schemeClr>
                </a:solidFill>
              </a:rPr>
              <a:t>	&gt; cette réponse est apportée par les trois phrases « mises bout à bout » en quelque sorte</a:t>
            </a:r>
          </a:p>
          <a:p>
            <a:pPr>
              <a:buFont typeface="Arial" panose="020B0604020202020204" pitchFamily="34" charset="0"/>
              <a:buChar char="•"/>
            </a:pPr>
            <a:endParaRPr lang="fr-FR" dirty="0">
              <a:solidFill>
                <a:schemeClr val="accent1">
                  <a:lumMod val="75000"/>
                </a:schemeClr>
              </a:solidFill>
            </a:endParaRPr>
          </a:p>
        </p:txBody>
      </p:sp>
    </p:spTree>
    <p:extLst>
      <p:ext uri="{BB962C8B-B14F-4D97-AF65-F5344CB8AC3E}">
        <p14:creationId xmlns:p14="http://schemas.microsoft.com/office/powerpoint/2010/main" val="2927183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BA3B8F-E6E5-1EDF-65D0-051E08C3AF4A}"/>
              </a:ext>
            </a:extLst>
          </p:cNvPr>
          <p:cNvSpPr>
            <a:spLocks noGrp="1"/>
          </p:cNvSpPr>
          <p:nvPr>
            <p:ph type="title"/>
          </p:nvPr>
        </p:nvSpPr>
        <p:spPr/>
        <p:txBody>
          <a:bodyPr/>
          <a:lstStyle/>
          <a:p>
            <a:r>
              <a:rPr lang="fr-FR" dirty="0">
                <a:solidFill>
                  <a:schemeClr val="accent1">
                    <a:lumMod val="75000"/>
                  </a:schemeClr>
                </a:solidFill>
              </a:rPr>
              <a:t>Problématiser ce n’est pas:</a:t>
            </a:r>
          </a:p>
        </p:txBody>
      </p:sp>
      <p:sp>
        <p:nvSpPr>
          <p:cNvPr id="3" name="Espace réservé du contenu 2">
            <a:extLst>
              <a:ext uri="{FF2B5EF4-FFF2-40B4-BE49-F238E27FC236}">
                <a16:creationId xmlns:a16="http://schemas.microsoft.com/office/drawing/2014/main" id="{97D79C5C-5BFF-6F1B-F723-43E2B1D79133}"/>
              </a:ext>
            </a:extLst>
          </p:cNvPr>
          <p:cNvSpPr>
            <a:spLocks noGrp="1"/>
          </p:cNvSpPr>
          <p:nvPr>
            <p:ph idx="1"/>
          </p:nvPr>
        </p:nvSpPr>
        <p:spPr/>
        <p:txBody>
          <a:bodyPr/>
          <a:lstStyle/>
          <a:p>
            <a:pPr>
              <a:buFont typeface="Wingdings" panose="05000000000000000000" pitchFamily="2" charset="2"/>
              <a:buChar char="v"/>
            </a:pPr>
            <a:r>
              <a:rPr lang="fr-FR" sz="2400" dirty="0"/>
              <a:t> </a:t>
            </a:r>
            <a:r>
              <a:rPr lang="fr-FR" sz="2400" dirty="0">
                <a:solidFill>
                  <a:schemeClr val="accent2"/>
                </a:solidFill>
              </a:rPr>
              <a:t>Poser une yes-no question fermée: </a:t>
            </a:r>
            <a:r>
              <a:rPr lang="fr-FR" sz="2400" i="1" dirty="0">
                <a:solidFill>
                  <a:schemeClr val="accent2"/>
                </a:solidFill>
              </a:rPr>
              <a:t>Is </a:t>
            </a:r>
            <a:r>
              <a:rPr lang="fr-FR" sz="2400" i="1" dirty="0" err="1">
                <a:solidFill>
                  <a:schemeClr val="accent2"/>
                </a:solidFill>
              </a:rPr>
              <a:t>it</a:t>
            </a:r>
            <a:r>
              <a:rPr lang="fr-FR" sz="2400" i="1" dirty="0">
                <a:solidFill>
                  <a:schemeClr val="accent2"/>
                </a:solidFill>
              </a:rPr>
              <a:t> possible to </a:t>
            </a:r>
            <a:r>
              <a:rPr lang="fr-FR" sz="2400" i="1" dirty="0" err="1">
                <a:solidFill>
                  <a:schemeClr val="accent2"/>
                </a:solidFill>
              </a:rPr>
              <a:t>make</a:t>
            </a:r>
            <a:r>
              <a:rPr lang="fr-FR" sz="2400" i="1" dirty="0">
                <a:solidFill>
                  <a:schemeClr val="accent2"/>
                </a:solidFill>
              </a:rPr>
              <a:t> more </a:t>
            </a:r>
            <a:r>
              <a:rPr lang="fr-FR" sz="2400" i="1" dirty="0" err="1">
                <a:solidFill>
                  <a:schemeClr val="accent2"/>
                </a:solidFill>
              </a:rPr>
              <a:t>women</a:t>
            </a:r>
            <a:r>
              <a:rPr lang="fr-FR" sz="2400" i="1" dirty="0">
                <a:solidFill>
                  <a:schemeClr val="accent2"/>
                </a:solidFill>
              </a:rPr>
              <a:t> </a:t>
            </a:r>
            <a:r>
              <a:rPr lang="fr-FR" sz="2400" i="1" dirty="0" err="1">
                <a:solidFill>
                  <a:schemeClr val="accent2"/>
                </a:solidFill>
              </a:rPr>
              <a:t>enroll</a:t>
            </a:r>
            <a:r>
              <a:rPr lang="fr-FR" sz="2400" i="1" dirty="0">
                <a:solidFill>
                  <a:schemeClr val="accent2"/>
                </a:solidFill>
              </a:rPr>
              <a:t> in STEM?</a:t>
            </a:r>
          </a:p>
          <a:p>
            <a:pPr>
              <a:buFont typeface="Wingdings" panose="05000000000000000000" pitchFamily="2" charset="2"/>
              <a:buChar char="v"/>
            </a:pPr>
            <a:r>
              <a:rPr lang="fr-FR" sz="2400" dirty="0">
                <a:solidFill>
                  <a:schemeClr val="accent2"/>
                </a:solidFill>
              </a:rPr>
              <a:t>Poser une question qui appelle une énumération</a:t>
            </a:r>
            <a:r>
              <a:rPr lang="fr-FR" sz="2400" i="1" dirty="0">
                <a:solidFill>
                  <a:schemeClr val="accent2"/>
                </a:solidFill>
              </a:rPr>
              <a:t>: </a:t>
            </a:r>
            <a:r>
              <a:rPr lang="fr-FR" sz="2400" i="1" dirty="0" err="1">
                <a:solidFill>
                  <a:schemeClr val="accent2"/>
                </a:solidFill>
              </a:rPr>
              <a:t>What</a:t>
            </a:r>
            <a:r>
              <a:rPr lang="fr-FR" sz="2400" i="1" dirty="0">
                <a:solidFill>
                  <a:schemeClr val="accent2"/>
                </a:solidFill>
              </a:rPr>
              <a:t> are the </a:t>
            </a:r>
            <a:r>
              <a:rPr lang="fr-FR" sz="2400" i="1" dirty="0" err="1">
                <a:solidFill>
                  <a:schemeClr val="accent2"/>
                </a:solidFill>
              </a:rPr>
              <a:t>effects</a:t>
            </a:r>
            <a:r>
              <a:rPr lang="fr-FR" sz="2400" i="1" dirty="0">
                <a:solidFill>
                  <a:schemeClr val="accent2"/>
                </a:solidFill>
              </a:rPr>
              <a:t> of </a:t>
            </a:r>
            <a:r>
              <a:rPr lang="fr-FR" sz="2400" i="1" dirty="0" err="1">
                <a:solidFill>
                  <a:schemeClr val="accent2"/>
                </a:solidFill>
              </a:rPr>
              <a:t>gender</a:t>
            </a:r>
            <a:r>
              <a:rPr lang="fr-FR" sz="2400" i="1" dirty="0">
                <a:solidFill>
                  <a:schemeClr val="accent2"/>
                </a:solidFill>
              </a:rPr>
              <a:t> </a:t>
            </a:r>
            <a:r>
              <a:rPr lang="fr-FR" sz="2400" i="1" dirty="0" err="1">
                <a:solidFill>
                  <a:schemeClr val="accent2"/>
                </a:solidFill>
              </a:rPr>
              <a:t>disparities</a:t>
            </a:r>
            <a:r>
              <a:rPr lang="fr-FR" sz="2400" i="1" dirty="0">
                <a:solidFill>
                  <a:schemeClr val="accent2"/>
                </a:solidFill>
              </a:rPr>
              <a:t>? </a:t>
            </a:r>
          </a:p>
          <a:p>
            <a:pPr>
              <a:buFont typeface="Wingdings" panose="05000000000000000000" pitchFamily="2" charset="2"/>
              <a:buChar char="v"/>
            </a:pPr>
            <a:r>
              <a:rPr lang="fr-FR" sz="2400" i="1" dirty="0">
                <a:solidFill>
                  <a:schemeClr val="accent2"/>
                </a:solidFill>
              </a:rPr>
              <a:t> </a:t>
            </a:r>
            <a:r>
              <a:rPr lang="fr-FR" sz="2400" dirty="0">
                <a:solidFill>
                  <a:schemeClr val="accent2"/>
                </a:solidFill>
              </a:rPr>
              <a:t>Poser deux (ou trois !) questions</a:t>
            </a:r>
            <a:r>
              <a:rPr lang="fr-FR" sz="2400" i="1" dirty="0">
                <a:solidFill>
                  <a:schemeClr val="accent2"/>
                </a:solidFill>
              </a:rPr>
              <a:t>: </a:t>
            </a:r>
            <a:r>
              <a:rPr lang="fr-FR" sz="2400" i="1" dirty="0" err="1">
                <a:solidFill>
                  <a:schemeClr val="accent2"/>
                </a:solidFill>
              </a:rPr>
              <a:t>Why</a:t>
            </a:r>
            <a:r>
              <a:rPr lang="fr-FR" sz="2400" i="1" dirty="0">
                <a:solidFill>
                  <a:schemeClr val="accent2"/>
                </a:solidFill>
              </a:rPr>
              <a:t> do </a:t>
            </a:r>
            <a:r>
              <a:rPr lang="fr-FR" sz="2400" i="1" dirty="0" err="1">
                <a:solidFill>
                  <a:schemeClr val="accent2"/>
                </a:solidFill>
              </a:rPr>
              <a:t>women</a:t>
            </a:r>
            <a:r>
              <a:rPr lang="fr-FR" sz="2400" i="1" dirty="0">
                <a:solidFill>
                  <a:schemeClr val="accent2"/>
                </a:solidFill>
              </a:rPr>
              <a:t> </a:t>
            </a:r>
            <a:r>
              <a:rPr lang="fr-FR" sz="2400" i="1" dirty="0" err="1">
                <a:solidFill>
                  <a:schemeClr val="accent2"/>
                </a:solidFill>
              </a:rPr>
              <a:t>remain</a:t>
            </a:r>
            <a:r>
              <a:rPr lang="fr-FR" sz="2400" i="1" dirty="0">
                <a:solidFill>
                  <a:schemeClr val="accent2"/>
                </a:solidFill>
              </a:rPr>
              <a:t> </a:t>
            </a:r>
            <a:r>
              <a:rPr lang="fr-FR" sz="2400" i="1" dirty="0" err="1">
                <a:solidFill>
                  <a:schemeClr val="accent2"/>
                </a:solidFill>
              </a:rPr>
              <a:t>so</a:t>
            </a:r>
            <a:r>
              <a:rPr lang="fr-FR" sz="2400" i="1" dirty="0">
                <a:solidFill>
                  <a:schemeClr val="accent2"/>
                </a:solidFill>
              </a:rPr>
              <a:t> </a:t>
            </a:r>
            <a:r>
              <a:rPr lang="fr-FR" sz="2400" i="1" dirty="0" err="1">
                <a:solidFill>
                  <a:schemeClr val="accent2"/>
                </a:solidFill>
              </a:rPr>
              <a:t>underrepresented</a:t>
            </a:r>
            <a:r>
              <a:rPr lang="fr-FR" sz="2400" i="1" dirty="0">
                <a:solidFill>
                  <a:schemeClr val="accent2"/>
                </a:solidFill>
              </a:rPr>
              <a:t> and </a:t>
            </a:r>
            <a:r>
              <a:rPr lang="fr-FR" sz="2400" i="1" dirty="0" err="1">
                <a:solidFill>
                  <a:schemeClr val="accent2"/>
                </a:solidFill>
              </a:rPr>
              <a:t>what</a:t>
            </a:r>
            <a:r>
              <a:rPr lang="fr-FR" sz="2400" i="1" dirty="0">
                <a:solidFill>
                  <a:schemeClr val="accent2"/>
                </a:solidFill>
              </a:rPr>
              <a:t> solutions cold help </a:t>
            </a:r>
            <a:r>
              <a:rPr lang="fr-FR" sz="2400" i="1" dirty="0" err="1">
                <a:solidFill>
                  <a:schemeClr val="accent2"/>
                </a:solidFill>
              </a:rPr>
              <a:t>reduce</a:t>
            </a:r>
            <a:r>
              <a:rPr lang="fr-FR" sz="2400" i="1" dirty="0">
                <a:solidFill>
                  <a:schemeClr val="accent2"/>
                </a:solidFill>
              </a:rPr>
              <a:t> </a:t>
            </a:r>
            <a:r>
              <a:rPr lang="fr-FR" sz="2400" i="1" dirty="0" err="1">
                <a:solidFill>
                  <a:schemeClr val="accent2"/>
                </a:solidFill>
              </a:rPr>
              <a:t>this</a:t>
            </a:r>
            <a:r>
              <a:rPr lang="fr-FR" sz="2400" i="1" dirty="0">
                <a:solidFill>
                  <a:schemeClr val="accent2"/>
                </a:solidFill>
              </a:rPr>
              <a:t> </a:t>
            </a:r>
            <a:r>
              <a:rPr lang="fr-FR" sz="2400" i="1" dirty="0" err="1">
                <a:solidFill>
                  <a:schemeClr val="accent2"/>
                </a:solidFill>
              </a:rPr>
              <a:t>imbalance</a:t>
            </a:r>
            <a:endParaRPr lang="fr-FR" sz="2400" i="1" dirty="0">
              <a:solidFill>
                <a:schemeClr val="accent2"/>
              </a:solidFill>
            </a:endParaRPr>
          </a:p>
          <a:p>
            <a:pPr>
              <a:buFont typeface="Wingdings" panose="05000000000000000000" pitchFamily="2" charset="2"/>
              <a:buChar char="v"/>
            </a:pPr>
            <a:r>
              <a:rPr lang="fr-FR" sz="2400" dirty="0">
                <a:solidFill>
                  <a:schemeClr val="accent2"/>
                </a:solidFill>
              </a:rPr>
              <a:t>Donc il ne s’agit pas d’annoncer un plan!</a:t>
            </a:r>
          </a:p>
          <a:p>
            <a:pPr marL="0" indent="0">
              <a:buNone/>
            </a:pPr>
            <a:endParaRPr lang="fr-FR" i="1" dirty="0">
              <a:solidFill>
                <a:schemeClr val="accent2"/>
              </a:solidFill>
            </a:endParaRPr>
          </a:p>
          <a:p>
            <a:pPr>
              <a:buFont typeface="Wingdings" panose="05000000000000000000" pitchFamily="2" charset="2"/>
              <a:buChar char="v"/>
            </a:pPr>
            <a:endParaRPr lang="fr-FR" i="1" dirty="0">
              <a:solidFill>
                <a:schemeClr val="accent2"/>
              </a:solidFill>
            </a:endParaRPr>
          </a:p>
        </p:txBody>
      </p:sp>
    </p:spTree>
    <p:extLst>
      <p:ext uri="{BB962C8B-B14F-4D97-AF65-F5344CB8AC3E}">
        <p14:creationId xmlns:p14="http://schemas.microsoft.com/office/powerpoint/2010/main" val="1844887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EDBAD3-66D3-C21A-820C-CD198805FB83}"/>
              </a:ext>
            </a:extLst>
          </p:cNvPr>
          <p:cNvSpPr>
            <a:spLocks noGrp="1"/>
          </p:cNvSpPr>
          <p:nvPr>
            <p:ph type="title"/>
          </p:nvPr>
        </p:nvSpPr>
        <p:spPr/>
        <p:txBody>
          <a:bodyPr/>
          <a:lstStyle/>
          <a:p>
            <a:r>
              <a:rPr lang="fr-FR" dirty="0">
                <a:solidFill>
                  <a:schemeClr val="accent3"/>
                </a:solidFill>
              </a:rPr>
              <a:t>L’introduction</a:t>
            </a:r>
          </a:p>
        </p:txBody>
      </p:sp>
      <p:sp>
        <p:nvSpPr>
          <p:cNvPr id="3" name="Espace réservé du texte 2">
            <a:extLst>
              <a:ext uri="{FF2B5EF4-FFF2-40B4-BE49-F238E27FC236}">
                <a16:creationId xmlns:a16="http://schemas.microsoft.com/office/drawing/2014/main" id="{65889D9D-C0FC-3560-D852-5FB3B538E23C}"/>
              </a:ext>
            </a:extLst>
          </p:cNvPr>
          <p:cNvSpPr>
            <a:spLocks noGrp="1"/>
          </p:cNvSpPr>
          <p:nvPr>
            <p:ph type="body" idx="1"/>
          </p:nvPr>
        </p:nvSpPr>
        <p:spPr/>
        <p:txBody>
          <a:bodyPr>
            <a:normAutofit/>
          </a:bodyPr>
          <a:lstStyle/>
          <a:p>
            <a:r>
              <a:rPr lang="fr-FR" sz="2800" b="1" dirty="0">
                <a:solidFill>
                  <a:schemeClr val="accent1">
                    <a:lumMod val="75000"/>
                  </a:schemeClr>
                </a:solidFill>
              </a:rPr>
              <a:t>Voir les exemples</a:t>
            </a:r>
          </a:p>
        </p:txBody>
      </p:sp>
    </p:spTree>
    <p:extLst>
      <p:ext uri="{BB962C8B-B14F-4D97-AF65-F5344CB8AC3E}">
        <p14:creationId xmlns:p14="http://schemas.microsoft.com/office/powerpoint/2010/main" val="2549911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A45C930-931A-ACC0-70F2-CB638F05B6E6}"/>
              </a:ext>
            </a:extLst>
          </p:cNvPr>
          <p:cNvSpPr txBox="1"/>
          <p:nvPr/>
        </p:nvSpPr>
        <p:spPr>
          <a:xfrm>
            <a:off x="2086252" y="753563"/>
            <a:ext cx="7055528" cy="4524315"/>
          </a:xfrm>
          <a:prstGeom prst="rect">
            <a:avLst/>
          </a:prstGeom>
          <a:noFill/>
        </p:spPr>
        <p:txBody>
          <a:bodyPr wrap="square">
            <a:spAutoFit/>
          </a:bodyPr>
          <a:lstStyle/>
          <a:p>
            <a:pPr algn="ctr">
              <a:buNone/>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A/ The underrepresentation of women in STEM, a persistent challenge</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For 8 years, one if IBM’s CEOs was a woman, which is quite unusual because only  24% of leadership positions are held by women. This situation is conveyed in the opinion piece: “Women are shunning STEM, that has to change”, from The Diplomatic Courier in which three women wrote about the effects and causes. Plenty of figures about women in STEM are illustrated by the Boston Consulting Group’s infographic. It shows that women move away from STEM, like the opinion piece from Stanford Daily in which Rececca Wang, an engineer, highlights the lack of women. Also, Ginny Rometty wrote a guest essay in The Economist to tell her own experience to become an IBM’s CEO as a woman. How does society influence girls to stay away from STEM?</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1/ Firstly, there are many factors to explain the underrepresentation of women</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2/ Thereby there is a low retention rate of women in STEM</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85969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389263B-DE56-9456-6BFC-C253E6D1DE6C}"/>
              </a:ext>
            </a:extLst>
          </p:cNvPr>
          <p:cNvSpPr txBox="1"/>
          <p:nvPr/>
        </p:nvSpPr>
        <p:spPr>
          <a:xfrm>
            <a:off x="2112885" y="1166842"/>
            <a:ext cx="7030375" cy="3970318"/>
          </a:xfrm>
          <a:prstGeom prst="rect">
            <a:avLst/>
          </a:prstGeom>
          <a:noFill/>
        </p:spPr>
        <p:txBody>
          <a:bodyPr wrap="square">
            <a:spAutoFit/>
          </a:bodyPr>
          <a:lstStyle/>
          <a:p>
            <a:pPr algn="just">
              <a:buNone/>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3/ How could this situation evolve?</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B/ There are not enough women in STEM</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It is a dreadful fact that women represent less than a quarter of tech positions. The infographic released by Boston Consulting Group reports statistics about women and minorities in start-ups and STEM studies. The two opinion pieces, published respectively in The Stanford Daily and The Diplomatic Courier, written by women, and a guest essay by Ginny Rometty in The Economist present a more personal and committed view of the situation. One can ask what is the condition of women in STEM?</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1/ Women are definitely underrepresented and it can be explained by </a:t>
            </a:r>
            <a:r>
              <a:rPr lang="en-GB" sz="1800" dirty="0" err="1">
                <a:effectLst/>
                <a:latin typeface="Times New Roman" panose="02020603050405020304" pitchFamily="18" charset="0"/>
                <a:ea typeface="Calibri" panose="020F0502020204030204" pitchFamily="34" charset="0"/>
                <a:cs typeface="Times New Roman" panose="02020603050405020304" pitchFamily="18" charset="0"/>
              </a:rPr>
              <a:t>diffe</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rent reasons</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2/ As a consequence, women face difficulties in this field</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3/ How can the situation be improved?</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345371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DF216DC-70BA-FECC-01F8-9ED6E344299C}"/>
              </a:ext>
            </a:extLst>
          </p:cNvPr>
          <p:cNvSpPr txBox="1"/>
          <p:nvPr/>
        </p:nvSpPr>
        <p:spPr>
          <a:xfrm>
            <a:off x="1526959" y="1169062"/>
            <a:ext cx="7614821" cy="3693319"/>
          </a:xfrm>
          <a:prstGeom prst="rect">
            <a:avLst/>
          </a:prstGeom>
          <a:noFill/>
        </p:spPr>
        <p:txBody>
          <a:bodyPr wrap="square">
            <a:spAutoFit/>
          </a:bodyPr>
          <a:lstStyle/>
          <a:p>
            <a:pPr algn="just">
              <a:buNone/>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C/ “Is it our own choice or external factors influencing their choice, that leads women to disappear?” This is the question that Rebecca Wang, an engineer, asks in an article from The Standford Daily. Indeed, the underrepresentation of women in STEM raises questions about our society’s functioning. How can we explain the important disappearance of women in STEM. This pro- </a:t>
            </a:r>
            <a:r>
              <a:rPr lang="en-GB" sz="1800" dirty="0" err="1">
                <a:effectLst/>
                <a:latin typeface="Times New Roman" panose="02020603050405020304" pitchFamily="18" charset="0"/>
                <a:ea typeface="Calibri" panose="020F0502020204030204" pitchFamily="34" charset="0"/>
                <a:cs typeface="Times New Roman" panose="02020603050405020304" pitchFamily="18" charset="0"/>
              </a:rPr>
              <a:t>blem</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will be examined using four documents, all written between 2015 and 2023. The column from </a:t>
            </a:r>
            <a:r>
              <a:rPr lang="en-GB" sz="1800" u="sng" dirty="0">
                <a:effectLst/>
                <a:latin typeface="Times New Roman" panose="02020603050405020304" pitchFamily="18" charset="0"/>
                <a:ea typeface="Calibri" panose="020F0502020204030204" pitchFamily="34" charset="0"/>
                <a:cs typeface="Times New Roman" panose="02020603050405020304" pitchFamily="18" charset="0"/>
              </a:rPr>
              <a:t>The Standford Daily</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and the essay from </a:t>
            </a:r>
            <a:r>
              <a:rPr lang="en-GB" sz="1800" u="sng" dirty="0">
                <a:effectLst/>
                <a:latin typeface="Times New Roman" panose="02020603050405020304" pitchFamily="18" charset="0"/>
                <a:ea typeface="Calibri" panose="020F0502020204030204" pitchFamily="34" charset="0"/>
                <a:cs typeface="Times New Roman" panose="02020603050405020304" pitchFamily="18" charset="0"/>
              </a:rPr>
              <a:t>The Economist</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are both written by women, Rebecca Wang and Ginny Rometty, who talk about their experience as women in STEM. While a graph from The Boston Consulting Group highlights the leaking of women in STEM career, an opinion piece written by </a:t>
            </a:r>
            <a:r>
              <a:rPr lang="en-GB" sz="1800" u="sng" dirty="0">
                <a:effectLst/>
                <a:latin typeface="Times New Roman" panose="02020603050405020304" pitchFamily="18" charset="0"/>
                <a:ea typeface="Calibri" panose="020F0502020204030204" pitchFamily="34" charset="0"/>
                <a:cs typeface="Times New Roman" panose="02020603050405020304" pitchFamily="18" charset="0"/>
              </a:rPr>
              <a:t>The Diplomatic Courier</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warns about the consequences of this phenomenon.</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146525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13F3E4C-4A3D-1D01-2993-066929C39924}"/>
              </a:ext>
            </a:extLst>
          </p:cNvPr>
          <p:cNvSpPr txBox="1"/>
          <p:nvPr/>
        </p:nvSpPr>
        <p:spPr>
          <a:xfrm>
            <a:off x="1606858" y="1723059"/>
            <a:ext cx="7534922" cy="2862322"/>
          </a:xfrm>
          <a:prstGeom prst="rect">
            <a:avLst/>
          </a:prstGeom>
          <a:noFill/>
        </p:spPr>
        <p:txBody>
          <a:bodyPr wrap="square">
            <a:spAutoFit/>
          </a:bodyPr>
          <a:lstStyle/>
          <a:p>
            <a:pPr algn="just">
              <a:buNone/>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D/ Science, Technology, Engineering and Mathematics industry is </a:t>
            </a:r>
            <a:r>
              <a:rPr lang="en-GB" sz="1800" dirty="0" err="1">
                <a:effectLst/>
                <a:latin typeface="Times New Roman" panose="02020603050405020304" pitchFamily="18" charset="0"/>
                <a:ea typeface="Calibri" panose="020F0502020204030204" pitchFamily="34" charset="0"/>
                <a:cs typeface="Times New Roman" panose="02020603050405020304" pitchFamily="18" charset="0"/>
              </a:rPr>
              <a:t>develo</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-ping rapidly but women are not really a part of it. An opinion piece from The Standford Daily, published in January 2022 tells the story of Rebecca Wang, a graduate student in engineering, approaching the subject. In The Economist, the former CEO of IBM wrote a guest essay about her experience in the STEM industry. In The Diplomatic Courier, an opinion piece published in February 2023 develops the phenomenon of gender disparity. An infographic document by Boston Consulting Group in 2015 reports about the diversity gap in Silicon Valley tech companies. With these documents a question arises. How are women represented in STEM?</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117482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3D127F4-5848-5205-1319-93BC2C46B24F}"/>
              </a:ext>
            </a:extLst>
          </p:cNvPr>
          <p:cNvSpPr txBox="1"/>
          <p:nvPr/>
        </p:nvSpPr>
        <p:spPr>
          <a:xfrm>
            <a:off x="2175029" y="1446060"/>
            <a:ext cx="6966751" cy="3693319"/>
          </a:xfrm>
          <a:prstGeom prst="rect">
            <a:avLst/>
          </a:prstGeom>
          <a:noFill/>
        </p:spPr>
        <p:txBody>
          <a:bodyPr wrap="square">
            <a:spAutoFit/>
          </a:bodyPr>
          <a:lstStyle/>
          <a:p>
            <a:pPr algn="just">
              <a:buNone/>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E/ The STEM field neither attracts nor retains women</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At a time when women are achieving more and more victories in their fight for empowerment, STEM remains one of the most affected sector in terms of gender inequality. Indeed, in an opinion piece published in </a:t>
            </a:r>
            <a:r>
              <a:rPr lang="en-GB" sz="1800" u="sng" dirty="0">
                <a:effectLst/>
                <a:latin typeface="Times New Roman" panose="02020603050405020304" pitchFamily="18" charset="0"/>
                <a:ea typeface="Calibri" panose="020F0502020204030204" pitchFamily="34" charset="0"/>
                <a:cs typeface="Times New Roman" panose="02020603050405020304" pitchFamily="18" charset="0"/>
              </a:rPr>
              <a:t>The Standford Daily</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in January 2022, Rebecca Wang deplores the underrepresentation of women in STEM. The Boston Consulting Group’s graph from 2015 highlights that women are disappearing at every stage of the education and workplace path. Many factors are at fault, both economic and sociological, as pointed out by the collective opinion piece published in 2023 by </a:t>
            </a:r>
            <a:r>
              <a:rPr lang="en-GB" sz="1800" u="sng" dirty="0">
                <a:effectLst/>
                <a:latin typeface="Times New Roman" panose="02020603050405020304" pitchFamily="18" charset="0"/>
                <a:ea typeface="Calibri" panose="020F0502020204030204" pitchFamily="34" charset="0"/>
                <a:cs typeface="Times New Roman" panose="02020603050405020304" pitchFamily="18" charset="0"/>
              </a:rPr>
              <a:t>The D C</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In her guest essay written for The Economist in 2023, Ginny Rometty testifies about her career in STEM as a female and the solutions she developed. Why are women underrepresented in STEM?</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95425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76281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FDEBAF1-0F1D-04EE-7686-DD8ABB07F32D}"/>
              </a:ext>
            </a:extLst>
          </p:cNvPr>
          <p:cNvSpPr txBox="1"/>
          <p:nvPr/>
        </p:nvSpPr>
        <p:spPr>
          <a:xfrm>
            <a:off x="541537" y="345377"/>
            <a:ext cx="10502283" cy="3842399"/>
          </a:xfrm>
          <a:prstGeom prst="rect">
            <a:avLst/>
          </a:prstGeom>
          <a:noFill/>
        </p:spPr>
        <p:txBody>
          <a:bodyPr wrap="square">
            <a:spAutoFit/>
          </a:bodyPr>
          <a:lstStyle/>
          <a:p>
            <a:pPr algn="ctr">
              <a:buNone/>
            </a:pPr>
            <a:r>
              <a:rPr lang="en-GB" sz="1800" b="1" dirty="0">
                <a:solidFill>
                  <a:schemeClr val="accent3"/>
                </a:solidFill>
                <a:effectLst/>
                <a:latin typeface="Times New Roman" panose="02020603050405020304" pitchFamily="18" charset="0"/>
                <a:ea typeface="Calibri" panose="020F0502020204030204" pitchFamily="34" charset="0"/>
                <a:cs typeface="Times New Roman" panose="02020603050405020304" pitchFamily="18" charset="0"/>
              </a:rPr>
              <a:t>The STEM industry needs to attract and retain more women</a:t>
            </a:r>
            <a:endParaRPr lang="fr-FR" sz="20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n-GB" sz="2000" dirty="0">
                <a:solidFill>
                  <a:schemeClr val="accent3"/>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fr-FR" sz="20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buNone/>
            </a:pPr>
            <a:r>
              <a:rPr lang="en-GB" sz="1800" dirty="0">
                <a:solidFill>
                  <a:schemeClr val="accent3"/>
                </a:solidFill>
                <a:effectLst/>
                <a:latin typeface="Times New Roman" panose="02020603050405020304" pitchFamily="18" charset="0"/>
                <a:ea typeface="Calibri" panose="020F0502020204030204" pitchFamily="34" charset="0"/>
                <a:cs typeface="Times New Roman" panose="02020603050405020304" pitchFamily="18" charset="0"/>
              </a:rPr>
              <a:t>      Although girls make up half of the under-20s in the U.S., the proportion of women occupying STEM positions remains low (, at around one fifth). An infographic on the diversity gap in high tech companies released by Boston Consulting Group in 2015 shows the stages at which women (, Blacks and Latinos) disappear along the education and start-up routes to these positions. Both drawing from their experiences, (graduate student) Rebecca Wang examined the strenuous transition from university to workplace in the </a:t>
            </a:r>
            <a:r>
              <a:rPr lang="en-GB" sz="1800" u="sng" dirty="0">
                <a:solidFill>
                  <a:schemeClr val="accent3"/>
                </a:solidFill>
                <a:effectLst/>
                <a:latin typeface="Times New Roman" panose="02020603050405020304" pitchFamily="18" charset="0"/>
                <a:ea typeface="Calibri" panose="020F0502020204030204" pitchFamily="34" charset="0"/>
                <a:cs typeface="Times New Roman" panose="02020603050405020304" pitchFamily="18" charset="0"/>
              </a:rPr>
              <a:t>Stanford Daily </a:t>
            </a:r>
            <a:r>
              <a:rPr lang="en-GB" sz="1800" dirty="0">
                <a:solidFill>
                  <a:schemeClr val="accent3"/>
                </a:solidFill>
                <a:effectLst/>
                <a:latin typeface="Times New Roman" panose="02020603050405020304" pitchFamily="18" charset="0"/>
                <a:ea typeface="Calibri" panose="020F0502020204030204" pitchFamily="34" charset="0"/>
                <a:cs typeface="Times New Roman" panose="02020603050405020304" pitchFamily="18" charset="0"/>
              </a:rPr>
              <a:t>in January 2022 while Ginny Rometty, in a guest essay for </a:t>
            </a:r>
            <a:r>
              <a:rPr lang="en-GB" sz="1800" u="sng" dirty="0">
                <a:solidFill>
                  <a:schemeClr val="accent3"/>
                </a:solidFill>
                <a:effectLst/>
                <a:latin typeface="Times New Roman" panose="02020603050405020304" pitchFamily="18" charset="0"/>
                <a:ea typeface="Calibri" panose="020F0502020204030204" pitchFamily="34" charset="0"/>
                <a:cs typeface="Times New Roman" panose="02020603050405020304" pitchFamily="18" charset="0"/>
              </a:rPr>
              <a:t>The Economist </a:t>
            </a:r>
            <a:r>
              <a:rPr lang="en-GB" sz="1800" dirty="0">
                <a:solidFill>
                  <a:schemeClr val="accent3"/>
                </a:solidFill>
                <a:effectLst/>
                <a:latin typeface="Times New Roman" panose="02020603050405020304" pitchFamily="18" charset="0"/>
                <a:ea typeface="Calibri" panose="020F0502020204030204" pitchFamily="34" charset="0"/>
                <a:cs typeface="Times New Roman" panose="02020603050405020304" pitchFamily="18" charset="0"/>
              </a:rPr>
              <a:t>published on March 8</a:t>
            </a:r>
            <a:r>
              <a:rPr lang="en-GB" sz="1800" baseline="30000" dirty="0">
                <a:solidFill>
                  <a:schemeClr val="accent3"/>
                </a:solidFill>
                <a:effectLst/>
                <a:latin typeface="Times New Roman" panose="02020603050405020304" pitchFamily="18" charset="0"/>
                <a:ea typeface="Calibri" panose="020F0502020204030204" pitchFamily="34" charset="0"/>
                <a:cs typeface="Times New Roman" panose="02020603050405020304" pitchFamily="18" charset="0"/>
              </a:rPr>
              <a:t>th</a:t>
            </a:r>
            <a:r>
              <a:rPr lang="en-GB" sz="1800" dirty="0">
                <a:solidFill>
                  <a:schemeClr val="accent3"/>
                </a:solidFill>
                <a:effectLst/>
                <a:latin typeface="Times New Roman" panose="02020603050405020304" pitchFamily="18" charset="0"/>
                <a:ea typeface="Calibri" panose="020F0502020204030204" pitchFamily="34" charset="0"/>
                <a:cs typeface="Times New Roman" panose="02020603050405020304" pitchFamily="18" charset="0"/>
              </a:rPr>
              <a:t> 2023, refers to her career at IBM to list the best ways to increase women’s access to tech jobs. Similarly, the authors of the opinion piece published in </a:t>
            </a:r>
            <a:r>
              <a:rPr lang="en-GB" sz="1800" u="sng" dirty="0">
                <a:solidFill>
                  <a:schemeClr val="accent3"/>
                </a:solidFill>
                <a:effectLst/>
                <a:latin typeface="Times New Roman" panose="02020603050405020304" pitchFamily="18" charset="0"/>
                <a:ea typeface="Calibri" panose="020F0502020204030204" pitchFamily="34" charset="0"/>
                <a:cs typeface="Times New Roman" panose="02020603050405020304" pitchFamily="18" charset="0"/>
              </a:rPr>
              <a:t>The Diplomatic Courier </a:t>
            </a:r>
            <a:r>
              <a:rPr lang="en-GB" sz="1800" dirty="0">
                <a:solidFill>
                  <a:schemeClr val="accent3"/>
                </a:solidFill>
                <a:effectLst/>
                <a:latin typeface="Times New Roman" panose="02020603050405020304" pitchFamily="18" charset="0"/>
                <a:ea typeface="Calibri" panose="020F0502020204030204" pitchFamily="34" charset="0"/>
                <a:cs typeface="Times New Roman" panose="02020603050405020304" pitchFamily="18" charset="0"/>
              </a:rPr>
              <a:t>on February 10</a:t>
            </a:r>
            <a:r>
              <a:rPr lang="en-GB" sz="1800" baseline="30000" dirty="0">
                <a:solidFill>
                  <a:schemeClr val="accent3"/>
                </a:solidFill>
                <a:effectLst/>
                <a:latin typeface="Times New Roman" panose="02020603050405020304" pitchFamily="18" charset="0"/>
                <a:ea typeface="Calibri" panose="020F0502020204030204" pitchFamily="34" charset="0"/>
                <a:cs typeface="Times New Roman" panose="02020603050405020304" pitchFamily="18" charset="0"/>
              </a:rPr>
              <a:t>th</a:t>
            </a:r>
            <a:r>
              <a:rPr lang="en-GB" sz="1800" dirty="0">
                <a:solidFill>
                  <a:schemeClr val="accent3"/>
                </a:solidFill>
                <a:effectLst/>
                <a:latin typeface="Times New Roman" panose="02020603050405020304" pitchFamily="18" charset="0"/>
                <a:ea typeface="Calibri" panose="020F0502020204030204" pitchFamily="34" charset="0"/>
                <a:cs typeface="Times New Roman" panose="02020603050405020304" pitchFamily="18" charset="0"/>
              </a:rPr>
              <a:t> 2023 made suggestions after examining the effects of and factors behind horizontal disparity. How impactful is gender disparity / the structural gender inequality in the tech industry? (129 – 140)</a:t>
            </a:r>
            <a:endParaRPr lang="fr-FR" sz="20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98699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B4340F-7F80-F8A7-8F47-D150BC2162A1}"/>
              </a:ext>
            </a:extLst>
          </p:cNvPr>
          <p:cNvSpPr>
            <a:spLocks noGrp="1"/>
          </p:cNvSpPr>
          <p:nvPr>
            <p:ph type="title"/>
          </p:nvPr>
        </p:nvSpPr>
        <p:spPr/>
        <p:txBody>
          <a:bodyPr>
            <a:normAutofit/>
          </a:bodyPr>
          <a:lstStyle/>
          <a:p>
            <a:r>
              <a:rPr lang="fr-FR" sz="6600" dirty="0">
                <a:solidFill>
                  <a:schemeClr val="accent3"/>
                </a:solidFill>
              </a:rPr>
              <a:t>Repérer les points communs</a:t>
            </a:r>
          </a:p>
        </p:txBody>
      </p:sp>
      <p:sp>
        <p:nvSpPr>
          <p:cNvPr id="3" name="Espace réservé du texte 2">
            <a:extLst>
              <a:ext uri="{FF2B5EF4-FFF2-40B4-BE49-F238E27FC236}">
                <a16:creationId xmlns:a16="http://schemas.microsoft.com/office/drawing/2014/main" id="{FED15809-22C8-F25F-1E20-E1E1C185E301}"/>
              </a:ext>
            </a:extLst>
          </p:cNvPr>
          <p:cNvSpPr>
            <a:spLocks noGrp="1"/>
          </p:cNvSpPr>
          <p:nvPr>
            <p:ph type="body" idx="1"/>
          </p:nvPr>
        </p:nvSpPr>
        <p:spPr/>
        <p:txBody>
          <a:bodyPr/>
          <a:lstStyle/>
          <a:p>
            <a:endParaRPr lang="fr-FR"/>
          </a:p>
        </p:txBody>
      </p:sp>
    </p:spTree>
    <p:extLst>
      <p:ext uri="{BB962C8B-B14F-4D97-AF65-F5344CB8AC3E}">
        <p14:creationId xmlns:p14="http://schemas.microsoft.com/office/powerpoint/2010/main" val="18863152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883A0B-CE53-5997-75E3-6829E90A5E4D}"/>
              </a:ext>
            </a:extLst>
          </p:cNvPr>
          <p:cNvSpPr>
            <a:spLocks noGrp="1"/>
          </p:cNvSpPr>
          <p:nvPr>
            <p:ph type="title"/>
          </p:nvPr>
        </p:nvSpPr>
        <p:spPr/>
        <p:txBody>
          <a:bodyPr/>
          <a:lstStyle/>
          <a:p>
            <a:r>
              <a:rPr lang="fr-FR" dirty="0">
                <a:solidFill>
                  <a:schemeClr val="accent3"/>
                </a:solidFill>
              </a:rPr>
              <a:t>Les parties</a:t>
            </a:r>
          </a:p>
        </p:txBody>
      </p:sp>
      <p:sp>
        <p:nvSpPr>
          <p:cNvPr id="3" name="Espace réservé du texte 2">
            <a:extLst>
              <a:ext uri="{FF2B5EF4-FFF2-40B4-BE49-F238E27FC236}">
                <a16:creationId xmlns:a16="http://schemas.microsoft.com/office/drawing/2014/main" id="{A83CC407-E9BC-693E-B26A-566CE2A25CB0}"/>
              </a:ext>
            </a:extLst>
          </p:cNvPr>
          <p:cNvSpPr>
            <a:spLocks noGrp="1"/>
          </p:cNvSpPr>
          <p:nvPr>
            <p:ph type="body" idx="1"/>
          </p:nvPr>
        </p:nvSpPr>
        <p:spPr/>
        <p:txBody>
          <a:bodyPr/>
          <a:lstStyle/>
          <a:p>
            <a:endParaRPr lang="fr-FR"/>
          </a:p>
        </p:txBody>
      </p:sp>
    </p:spTree>
    <p:extLst>
      <p:ext uri="{BB962C8B-B14F-4D97-AF65-F5344CB8AC3E}">
        <p14:creationId xmlns:p14="http://schemas.microsoft.com/office/powerpoint/2010/main" val="15843518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2A6F7F-9DC1-1B33-2D22-BF440CE2BF4D}"/>
              </a:ext>
            </a:extLst>
          </p:cNvPr>
          <p:cNvSpPr>
            <a:spLocks noGrp="1"/>
          </p:cNvSpPr>
          <p:nvPr>
            <p:ph type="title"/>
          </p:nvPr>
        </p:nvSpPr>
        <p:spPr/>
        <p:txBody>
          <a:bodyPr/>
          <a:lstStyle/>
          <a:p>
            <a:r>
              <a:rPr lang="fr-FR" dirty="0"/>
              <a:t>Les parties</a:t>
            </a:r>
          </a:p>
        </p:txBody>
      </p:sp>
      <p:sp>
        <p:nvSpPr>
          <p:cNvPr id="3" name="Espace réservé du contenu 2">
            <a:extLst>
              <a:ext uri="{FF2B5EF4-FFF2-40B4-BE49-F238E27FC236}">
                <a16:creationId xmlns:a16="http://schemas.microsoft.com/office/drawing/2014/main" id="{103A107E-4ECF-91C4-7065-BE1339248BCB}"/>
              </a:ext>
            </a:extLst>
          </p:cNvPr>
          <p:cNvSpPr>
            <a:spLocks noGrp="1"/>
          </p:cNvSpPr>
          <p:nvPr>
            <p:ph idx="1"/>
          </p:nvPr>
        </p:nvSpPr>
        <p:spPr/>
        <p:txBody>
          <a:bodyPr/>
          <a:lstStyle/>
          <a:p>
            <a:pPr>
              <a:buFont typeface="Wingdings" panose="05000000000000000000" pitchFamily="2" charset="2"/>
              <a:buChar char="v"/>
            </a:pPr>
            <a:r>
              <a:rPr lang="fr-FR" dirty="0"/>
              <a:t>Doivent être clairement organisées avec une logique interne visible</a:t>
            </a:r>
          </a:p>
          <a:p>
            <a:pPr>
              <a:buFont typeface="Wingdings" panose="05000000000000000000" pitchFamily="2" charset="2"/>
              <a:buChar char="v"/>
            </a:pPr>
            <a:r>
              <a:rPr lang="fr-FR" dirty="0"/>
              <a:t>Doivent être introduites par une phrase claire, courte qui annonce l’idée directrice (et donc tous les éléments de la partie doivent correspondre à celle-ci!)</a:t>
            </a:r>
          </a:p>
          <a:p>
            <a:pPr>
              <a:buFont typeface="Wingdings" panose="05000000000000000000" pitchFamily="2" charset="2"/>
              <a:buChar char="v"/>
            </a:pPr>
            <a:r>
              <a:rPr lang="fr-FR" dirty="0"/>
              <a:t>Evitez les « First » « </a:t>
            </a:r>
            <a:r>
              <a:rPr lang="fr-FR" dirty="0" err="1"/>
              <a:t>Then</a:t>
            </a:r>
            <a:r>
              <a:rPr lang="fr-FR" dirty="0"/>
              <a:t> » « </a:t>
            </a:r>
            <a:r>
              <a:rPr lang="fr-FR" dirty="0" err="1"/>
              <a:t>Finally</a:t>
            </a:r>
            <a:r>
              <a:rPr lang="fr-FR" dirty="0"/>
              <a:t> » &gt;&gt; la synthèse n’est pas une énumération mais une analyse logique d’un phénomène </a:t>
            </a:r>
          </a:p>
          <a:p>
            <a:pPr>
              <a:buFont typeface="Wingdings" panose="05000000000000000000" pitchFamily="2" charset="2"/>
              <a:buChar char="v"/>
            </a:pPr>
            <a:r>
              <a:rPr lang="fr-FR" dirty="0"/>
              <a:t>Ne doivent pas être une longue énumération</a:t>
            </a:r>
          </a:p>
          <a:p>
            <a:pPr>
              <a:buFont typeface="Wingdings" panose="05000000000000000000" pitchFamily="2" charset="2"/>
              <a:buChar char="v"/>
            </a:pPr>
            <a:r>
              <a:rPr lang="fr-FR" dirty="0"/>
              <a:t>Et en particulier sur le mode 1 argument = 1 document, les documents étant évoqués l’un à la suite de l’autre</a:t>
            </a:r>
          </a:p>
          <a:p>
            <a:pPr marL="0" indent="0">
              <a:buNone/>
            </a:pPr>
            <a:r>
              <a:rPr lang="fr-FR" dirty="0"/>
              <a:t>IL FAUT CROISER LES DOCUMENTS – LA SYNTHESE EST TRANSVERSALE</a:t>
            </a:r>
          </a:p>
          <a:p>
            <a:pPr>
              <a:buFont typeface="Wingdings" panose="05000000000000000000" pitchFamily="2" charset="2"/>
              <a:buChar char="v"/>
            </a:pPr>
            <a:r>
              <a:rPr lang="fr-FR" dirty="0"/>
              <a:t>Doivent être physiquement séparées très nettement</a:t>
            </a:r>
          </a:p>
        </p:txBody>
      </p:sp>
    </p:spTree>
    <p:extLst>
      <p:ext uri="{BB962C8B-B14F-4D97-AF65-F5344CB8AC3E}">
        <p14:creationId xmlns:p14="http://schemas.microsoft.com/office/powerpoint/2010/main" val="20013680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8B24C7-65F0-C0C7-8416-A549B93F78DB}"/>
              </a:ext>
            </a:extLst>
          </p:cNvPr>
          <p:cNvSpPr>
            <a:spLocks noGrp="1"/>
          </p:cNvSpPr>
          <p:nvPr>
            <p:ph type="title"/>
          </p:nvPr>
        </p:nvSpPr>
        <p:spPr/>
        <p:txBody>
          <a:bodyPr>
            <a:normAutofit/>
          </a:bodyPr>
          <a:lstStyle/>
          <a:p>
            <a:r>
              <a:rPr lang="fr-FR" sz="7200" dirty="0">
                <a:solidFill>
                  <a:schemeClr val="accent3"/>
                </a:solidFill>
              </a:rPr>
              <a:t>Référence aux documents</a:t>
            </a:r>
          </a:p>
        </p:txBody>
      </p:sp>
      <p:sp>
        <p:nvSpPr>
          <p:cNvPr id="3" name="Espace réservé du texte 2">
            <a:extLst>
              <a:ext uri="{FF2B5EF4-FFF2-40B4-BE49-F238E27FC236}">
                <a16:creationId xmlns:a16="http://schemas.microsoft.com/office/drawing/2014/main" id="{668A3549-7EC5-8E7C-2BA6-081FC1E2E1B9}"/>
              </a:ext>
            </a:extLst>
          </p:cNvPr>
          <p:cNvSpPr>
            <a:spLocks noGrp="1"/>
          </p:cNvSpPr>
          <p:nvPr>
            <p:ph type="body" idx="1"/>
          </p:nvPr>
        </p:nvSpPr>
        <p:spPr/>
        <p:txBody>
          <a:bodyPr/>
          <a:lstStyle/>
          <a:p>
            <a:endParaRPr lang="fr-FR"/>
          </a:p>
        </p:txBody>
      </p:sp>
    </p:spTree>
    <p:extLst>
      <p:ext uri="{BB962C8B-B14F-4D97-AF65-F5344CB8AC3E}">
        <p14:creationId xmlns:p14="http://schemas.microsoft.com/office/powerpoint/2010/main" val="3059822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D47CE2-4A40-5682-BA73-A19C0FA9C566}"/>
              </a:ext>
            </a:extLst>
          </p:cNvPr>
          <p:cNvSpPr>
            <a:spLocks noGrp="1"/>
          </p:cNvSpPr>
          <p:nvPr>
            <p:ph type="title"/>
          </p:nvPr>
        </p:nvSpPr>
        <p:spPr/>
        <p:txBody>
          <a:bodyPr>
            <a:normAutofit/>
          </a:bodyPr>
          <a:lstStyle/>
          <a:p>
            <a:r>
              <a:rPr lang="fr-FR" sz="7200" dirty="0">
                <a:solidFill>
                  <a:schemeClr val="accent3"/>
                </a:solidFill>
              </a:rPr>
              <a:t>Conclusion? « Résolution »</a:t>
            </a:r>
          </a:p>
        </p:txBody>
      </p:sp>
      <p:sp>
        <p:nvSpPr>
          <p:cNvPr id="3" name="Espace réservé du texte 2">
            <a:extLst>
              <a:ext uri="{FF2B5EF4-FFF2-40B4-BE49-F238E27FC236}">
                <a16:creationId xmlns:a16="http://schemas.microsoft.com/office/drawing/2014/main" id="{F188ADEC-13F0-9A34-52AD-62968BB67BDD}"/>
              </a:ext>
            </a:extLst>
          </p:cNvPr>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10028593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27E372-20D6-DA98-4A7A-F2C4BCBA29E1}"/>
              </a:ext>
            </a:extLst>
          </p:cNvPr>
          <p:cNvSpPr>
            <a:spLocks noGrp="1"/>
          </p:cNvSpPr>
          <p:nvPr>
            <p:ph type="title"/>
          </p:nvPr>
        </p:nvSpPr>
        <p:spPr/>
        <p:txBody>
          <a:bodyPr>
            <a:normAutofit/>
          </a:bodyPr>
          <a:lstStyle/>
          <a:p>
            <a:r>
              <a:rPr lang="fr-FR" sz="7200" dirty="0">
                <a:solidFill>
                  <a:schemeClr val="accent1">
                    <a:lumMod val="75000"/>
                  </a:schemeClr>
                </a:solidFill>
              </a:rPr>
              <a:t>Conventions (sanctions!)</a:t>
            </a:r>
          </a:p>
        </p:txBody>
      </p:sp>
      <p:sp>
        <p:nvSpPr>
          <p:cNvPr id="3" name="Espace réservé du texte 2">
            <a:extLst>
              <a:ext uri="{FF2B5EF4-FFF2-40B4-BE49-F238E27FC236}">
                <a16:creationId xmlns:a16="http://schemas.microsoft.com/office/drawing/2014/main" id="{87BBC10F-2D2E-0A3A-08E2-9F727CA65B0A}"/>
              </a:ext>
            </a:extLst>
          </p:cNvPr>
          <p:cNvSpPr>
            <a:spLocks noGrp="1"/>
          </p:cNvSpPr>
          <p:nvPr>
            <p:ph type="body" idx="1"/>
          </p:nvPr>
        </p:nvSpPr>
        <p:spPr/>
        <p:txBody>
          <a:bodyPr/>
          <a:lstStyle/>
          <a:p>
            <a:endParaRPr lang="fr-FR"/>
          </a:p>
        </p:txBody>
      </p:sp>
    </p:spTree>
    <p:extLst>
      <p:ext uri="{BB962C8B-B14F-4D97-AF65-F5344CB8AC3E}">
        <p14:creationId xmlns:p14="http://schemas.microsoft.com/office/powerpoint/2010/main" val="2403049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AC18F21-11DA-0D29-519E-004A18ABB6CD}"/>
              </a:ext>
            </a:extLst>
          </p:cNvPr>
          <p:cNvSpPr txBox="1"/>
          <p:nvPr/>
        </p:nvSpPr>
        <p:spPr>
          <a:xfrm>
            <a:off x="1305016" y="1035974"/>
            <a:ext cx="9339309" cy="5016758"/>
          </a:xfrm>
          <a:prstGeom prst="rect">
            <a:avLst/>
          </a:prstGeom>
          <a:noFill/>
        </p:spPr>
        <p:txBody>
          <a:bodyPr wrap="square">
            <a:spAutoFit/>
          </a:bodyPr>
          <a:lstStyle/>
          <a:p>
            <a:pPr marL="514350" indent="-285750" algn="just">
              <a:buFont typeface="Arial" panose="020B0604020202020204" pitchFamily="34" charset="0"/>
              <a:buChar char="•"/>
              <a:tabLst>
                <a:tab pos="1371600" algn="l"/>
              </a:tabLst>
            </a:pPr>
            <a:r>
              <a:rPr lang="fr-FR" sz="3200" dirty="0">
                <a:solidFill>
                  <a:schemeClr val="accent3"/>
                </a:solidFill>
                <a:effectLst/>
                <a:latin typeface="Cambria" panose="02040503050406030204" pitchFamily="18" charset="0"/>
                <a:ea typeface="Calibri" panose="020F0502020204030204" pitchFamily="34" charset="0"/>
                <a:cs typeface="Times New Roman" panose="02020603050405020304" pitchFamily="18" charset="0"/>
              </a:rPr>
              <a:t>Après avoir établi le tableau synoptique, et bien hiérarchisé, vous devez repérer les points communs, les échos, les contradictions, les répétitions.</a:t>
            </a:r>
            <a:endParaRPr lang="fr-FR" sz="32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gn="just">
              <a:buFont typeface="Arial" panose="020B0604020202020204" pitchFamily="34" charset="0"/>
              <a:buChar char="•"/>
              <a:tabLst>
                <a:tab pos="1371600" algn="l"/>
              </a:tabLst>
            </a:pPr>
            <a:r>
              <a:rPr lang="fr-FR" sz="3200" dirty="0">
                <a:solidFill>
                  <a:schemeClr val="accent3"/>
                </a:solidFill>
                <a:effectLst/>
                <a:latin typeface="Cambria" panose="02040503050406030204" pitchFamily="18" charset="0"/>
                <a:ea typeface="Calibri" panose="020F0502020204030204" pitchFamily="34" charset="0"/>
                <a:cs typeface="Times New Roman" panose="02020603050405020304" pitchFamily="18" charset="0"/>
              </a:rPr>
              <a:t>Y a-t-il un exemple central ? Un ou des chiffres similaires ?</a:t>
            </a:r>
            <a:endParaRPr lang="fr-FR" sz="32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gn="just">
              <a:buFont typeface="Arial" panose="020B0604020202020204" pitchFamily="34" charset="0"/>
              <a:buChar char="•"/>
              <a:tabLst>
                <a:tab pos="1371600" algn="l"/>
              </a:tabLst>
            </a:pPr>
            <a:r>
              <a:rPr lang="fr-FR" sz="3200" dirty="0">
                <a:solidFill>
                  <a:schemeClr val="accent3"/>
                </a:solidFill>
                <a:effectLst/>
                <a:latin typeface="Cambria" panose="02040503050406030204" pitchFamily="18" charset="0"/>
                <a:ea typeface="Calibri" panose="020F0502020204030204" pitchFamily="34" charset="0"/>
                <a:cs typeface="Times New Roman" panose="02020603050405020304" pitchFamily="18" charset="0"/>
              </a:rPr>
              <a:t>Revenez alors au dessin ou graphique pour voir si vous ne pouvez pas tirer d’autres fils.</a:t>
            </a:r>
          </a:p>
          <a:p>
            <a:pPr marL="514350" indent="-285750" algn="just">
              <a:buFont typeface="Arial" panose="020B0604020202020204" pitchFamily="34" charset="0"/>
              <a:buChar char="•"/>
              <a:tabLst>
                <a:tab pos="1371600" algn="l"/>
              </a:tabLst>
            </a:pPr>
            <a:r>
              <a:rPr lang="fr-FR" sz="3200" dirty="0">
                <a:solidFill>
                  <a:schemeClr val="accent3"/>
                </a:solidFill>
                <a:latin typeface="Cambria" panose="02040503050406030204" pitchFamily="18" charset="0"/>
                <a:ea typeface="Calibri" panose="020F0502020204030204" pitchFamily="34" charset="0"/>
                <a:cs typeface="Times New Roman" panose="02020603050405020304" pitchFamily="18" charset="0"/>
              </a:rPr>
              <a:t>Les textes tournent autour d’une même question: laquelle?</a:t>
            </a:r>
            <a:endParaRPr lang="fr-FR" sz="32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34526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t 3">
            <a:extLst>
              <a:ext uri="{FF2B5EF4-FFF2-40B4-BE49-F238E27FC236}">
                <a16:creationId xmlns:a16="http://schemas.microsoft.com/office/drawing/2014/main" id="{FA1E4241-1C3B-2C38-1BA8-87A5F1176042}"/>
              </a:ext>
            </a:extLst>
          </p:cNvPr>
          <p:cNvGraphicFramePr>
            <a:graphicFrameLocks noChangeAspect="1"/>
          </p:cNvGraphicFramePr>
          <p:nvPr>
            <p:extLst>
              <p:ext uri="{D42A27DB-BD31-4B8C-83A1-F6EECF244321}">
                <p14:modId xmlns:p14="http://schemas.microsoft.com/office/powerpoint/2010/main" val="1853629437"/>
              </p:ext>
            </p:extLst>
          </p:nvPr>
        </p:nvGraphicFramePr>
        <p:xfrm>
          <a:off x="957278" y="127123"/>
          <a:ext cx="9798050" cy="6426200"/>
        </p:xfrm>
        <a:graphic>
          <a:graphicData uri="http://schemas.openxmlformats.org/presentationml/2006/ole">
            <mc:AlternateContent xmlns:mc="http://schemas.openxmlformats.org/markup-compatibility/2006">
              <mc:Choice xmlns:v="urn:schemas-microsoft-com:vml" Requires="v">
                <p:oleObj name="Document" r:id="rId2" imgW="9798068" imgH="6426826" progId="Word.Document.12">
                  <p:embed/>
                </p:oleObj>
              </mc:Choice>
              <mc:Fallback>
                <p:oleObj name="Document" r:id="rId2" imgW="9798068" imgH="6426826" progId="Word.Document.12">
                  <p:embed/>
                  <p:pic>
                    <p:nvPicPr>
                      <p:cNvPr id="0" name=""/>
                      <p:cNvPicPr/>
                      <p:nvPr/>
                    </p:nvPicPr>
                    <p:blipFill>
                      <a:blip r:embed="rId3"/>
                      <a:stretch>
                        <a:fillRect/>
                      </a:stretch>
                    </p:blipFill>
                    <p:spPr>
                      <a:xfrm>
                        <a:off x="957278" y="127123"/>
                        <a:ext cx="9798050" cy="6426200"/>
                      </a:xfrm>
                      <a:prstGeom prst="rect">
                        <a:avLst/>
                      </a:prstGeom>
                    </p:spPr>
                  </p:pic>
                </p:oleObj>
              </mc:Fallback>
            </mc:AlternateContent>
          </a:graphicData>
        </a:graphic>
      </p:graphicFrame>
    </p:spTree>
    <p:extLst>
      <p:ext uri="{BB962C8B-B14F-4D97-AF65-F5344CB8AC3E}">
        <p14:creationId xmlns:p14="http://schemas.microsoft.com/office/powerpoint/2010/main" val="230485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t 1">
            <a:extLst>
              <a:ext uri="{FF2B5EF4-FFF2-40B4-BE49-F238E27FC236}">
                <a16:creationId xmlns:a16="http://schemas.microsoft.com/office/drawing/2014/main" id="{16A9EFB3-68B0-3A12-DE00-D8DDE88D82C7}"/>
              </a:ext>
            </a:extLst>
          </p:cNvPr>
          <p:cNvGraphicFramePr>
            <a:graphicFrameLocks noChangeAspect="1"/>
          </p:cNvGraphicFramePr>
          <p:nvPr>
            <p:extLst>
              <p:ext uri="{D42A27DB-BD31-4B8C-83A1-F6EECF244321}">
                <p14:modId xmlns:p14="http://schemas.microsoft.com/office/powerpoint/2010/main" val="4083486589"/>
              </p:ext>
            </p:extLst>
          </p:nvPr>
        </p:nvGraphicFramePr>
        <p:xfrm>
          <a:off x="1196975" y="190500"/>
          <a:ext cx="9798050" cy="6475413"/>
        </p:xfrm>
        <a:graphic>
          <a:graphicData uri="http://schemas.openxmlformats.org/presentationml/2006/ole">
            <mc:AlternateContent xmlns:mc="http://schemas.openxmlformats.org/markup-compatibility/2006">
              <mc:Choice xmlns:v="urn:schemas-microsoft-com:vml" Requires="v">
                <p:oleObj name="Document" r:id="rId2" imgW="9798068" imgH="6474948" progId="Word.Document.12">
                  <p:embed/>
                </p:oleObj>
              </mc:Choice>
              <mc:Fallback>
                <p:oleObj name="Document" r:id="rId2" imgW="9798068" imgH="6474948" progId="Word.Document.12">
                  <p:embed/>
                  <p:pic>
                    <p:nvPicPr>
                      <p:cNvPr id="0" name=""/>
                      <p:cNvPicPr/>
                      <p:nvPr/>
                    </p:nvPicPr>
                    <p:blipFill>
                      <a:blip r:embed="rId3"/>
                      <a:stretch>
                        <a:fillRect/>
                      </a:stretch>
                    </p:blipFill>
                    <p:spPr>
                      <a:xfrm>
                        <a:off x="1196975" y="190500"/>
                        <a:ext cx="9798050" cy="6475413"/>
                      </a:xfrm>
                      <a:prstGeom prst="rect">
                        <a:avLst/>
                      </a:prstGeom>
                    </p:spPr>
                  </p:pic>
                </p:oleObj>
              </mc:Fallback>
            </mc:AlternateContent>
          </a:graphicData>
        </a:graphic>
      </p:graphicFrame>
    </p:spTree>
    <p:extLst>
      <p:ext uri="{BB962C8B-B14F-4D97-AF65-F5344CB8AC3E}">
        <p14:creationId xmlns:p14="http://schemas.microsoft.com/office/powerpoint/2010/main" val="119177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F49F112D-C97F-49BC-D89B-10961A5DE46F}"/>
              </a:ext>
            </a:extLst>
          </p:cNvPr>
          <p:cNvPicPr>
            <a:picLocks noChangeAspect="1"/>
          </p:cNvPicPr>
          <p:nvPr/>
        </p:nvPicPr>
        <p:blipFill>
          <a:blip r:embed="rId2"/>
          <a:stretch>
            <a:fillRect/>
          </a:stretch>
        </p:blipFill>
        <p:spPr>
          <a:xfrm>
            <a:off x="1196340" y="214884"/>
            <a:ext cx="9799320" cy="6428232"/>
          </a:xfrm>
          <a:prstGeom prst="rect">
            <a:avLst/>
          </a:prstGeom>
        </p:spPr>
      </p:pic>
    </p:spTree>
    <p:extLst>
      <p:ext uri="{BB962C8B-B14F-4D97-AF65-F5344CB8AC3E}">
        <p14:creationId xmlns:p14="http://schemas.microsoft.com/office/powerpoint/2010/main" val="2630585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3807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A9F2EDBC-675D-6A07-74E5-0B3344736341}"/>
              </a:ext>
            </a:extLst>
          </p:cNvPr>
          <p:cNvPicPr>
            <a:picLocks noChangeAspect="1"/>
          </p:cNvPicPr>
          <p:nvPr/>
        </p:nvPicPr>
        <p:blipFill>
          <a:blip r:embed="rId2"/>
          <a:stretch>
            <a:fillRect/>
          </a:stretch>
        </p:blipFill>
        <p:spPr>
          <a:xfrm>
            <a:off x="1351799" y="1154096"/>
            <a:ext cx="11099799" cy="3485529"/>
          </a:xfrm>
          <a:prstGeom prst="rect">
            <a:avLst/>
          </a:prstGeom>
        </p:spPr>
      </p:pic>
    </p:spTree>
    <p:extLst>
      <p:ext uri="{BB962C8B-B14F-4D97-AF65-F5344CB8AC3E}">
        <p14:creationId xmlns:p14="http://schemas.microsoft.com/office/powerpoint/2010/main" val="263748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D7A492-D8D2-0C2D-CE04-BA2B48D53BB8}"/>
              </a:ext>
            </a:extLst>
          </p:cNvPr>
          <p:cNvSpPr>
            <a:spLocks noGrp="1"/>
          </p:cNvSpPr>
          <p:nvPr>
            <p:ph type="ctrTitle"/>
          </p:nvPr>
        </p:nvSpPr>
        <p:spPr/>
        <p:txBody>
          <a:bodyPr/>
          <a:lstStyle/>
          <a:p>
            <a:r>
              <a:rPr lang="fr-FR" dirty="0">
                <a:solidFill>
                  <a:schemeClr val="accent3"/>
                </a:solidFill>
              </a:rPr>
              <a:t>Problématiser</a:t>
            </a:r>
          </a:p>
        </p:txBody>
      </p:sp>
      <p:sp>
        <p:nvSpPr>
          <p:cNvPr id="3" name="Sous-titre 2">
            <a:extLst>
              <a:ext uri="{FF2B5EF4-FFF2-40B4-BE49-F238E27FC236}">
                <a16:creationId xmlns:a16="http://schemas.microsoft.com/office/drawing/2014/main" id="{75AE1F3C-4809-9BBE-6979-8C4E0935C5E5}"/>
              </a:ext>
            </a:extLst>
          </p:cNvPr>
          <p:cNvSpPr>
            <a:spLocks noGrp="1"/>
          </p:cNvSpPr>
          <p:nvPr>
            <p:ph type="subTitle" idx="1"/>
          </p:nvPr>
        </p:nvSpPr>
        <p:spPr/>
        <p:txBody>
          <a:bodyPr/>
          <a:lstStyle/>
          <a:p>
            <a:endParaRPr lang="fr-FR" dirty="0"/>
          </a:p>
        </p:txBody>
      </p:sp>
    </p:spTree>
    <p:extLst>
      <p:ext uri="{BB962C8B-B14F-4D97-AF65-F5344CB8AC3E}">
        <p14:creationId xmlns:p14="http://schemas.microsoft.com/office/powerpoint/2010/main" val="2875107843"/>
      </p:ext>
    </p:extLst>
  </p:cSld>
  <p:clrMapOvr>
    <a:masterClrMapping/>
  </p:clrMapOvr>
</p:sld>
</file>

<file path=ppt/theme/theme1.xml><?xml version="1.0" encoding="utf-8"?>
<a:theme xmlns:a="http://schemas.openxmlformats.org/drawingml/2006/main" name="Rétrospective">
  <a:themeElements>
    <a:clrScheme name="Rétrospectiv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étrospectiv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169</TotalTime>
  <Words>1283</Words>
  <Application>Microsoft Office PowerPoint</Application>
  <PresentationFormat>Grand écran</PresentationFormat>
  <Paragraphs>55</Paragraphs>
  <Slides>24</Slides>
  <Notes>0</Notes>
  <HiddenSlides>0</HiddenSlides>
  <MMClips>0</MMClips>
  <ScaleCrop>false</ScaleCrop>
  <HeadingPairs>
    <vt:vector size="8" baseType="variant">
      <vt:variant>
        <vt:lpstr>Polices utilisées</vt:lpstr>
      </vt:variant>
      <vt:variant>
        <vt:i4>6</vt:i4>
      </vt:variant>
      <vt:variant>
        <vt:lpstr>Thème</vt:lpstr>
      </vt:variant>
      <vt:variant>
        <vt:i4>1</vt:i4>
      </vt:variant>
      <vt:variant>
        <vt:lpstr>Serveurs OLE incorporés</vt:lpstr>
      </vt:variant>
      <vt:variant>
        <vt:i4>1</vt:i4>
      </vt:variant>
      <vt:variant>
        <vt:lpstr>Titres des diapositives</vt:lpstr>
      </vt:variant>
      <vt:variant>
        <vt:i4>24</vt:i4>
      </vt:variant>
    </vt:vector>
  </HeadingPairs>
  <TitlesOfParts>
    <vt:vector size="32" baseType="lpstr">
      <vt:lpstr>Arial</vt:lpstr>
      <vt:lpstr>Calibri</vt:lpstr>
      <vt:lpstr>Calibri Light</vt:lpstr>
      <vt:lpstr>Cambria</vt:lpstr>
      <vt:lpstr>Times New Roman</vt:lpstr>
      <vt:lpstr>Wingdings</vt:lpstr>
      <vt:lpstr>Rétrospective</vt:lpstr>
      <vt:lpstr>Document</vt:lpstr>
      <vt:lpstr>La synthèse- Méthode</vt:lpstr>
      <vt:lpstr>Repérer les points communs</vt:lpstr>
      <vt:lpstr>Présentation PowerPoint</vt:lpstr>
      <vt:lpstr>Présentation PowerPoint</vt:lpstr>
      <vt:lpstr>Présentation PowerPoint</vt:lpstr>
      <vt:lpstr>Présentation PowerPoint</vt:lpstr>
      <vt:lpstr>Présentation PowerPoint</vt:lpstr>
      <vt:lpstr>Présentation PowerPoint</vt:lpstr>
      <vt:lpstr>Problématiser</vt:lpstr>
      <vt:lpstr>Problématiser</vt:lpstr>
      <vt:lpstr>Problématiser ce n’est pas:</vt:lpstr>
      <vt:lpstr>L’introduction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Les parties</vt:lpstr>
      <vt:lpstr>Les parties</vt:lpstr>
      <vt:lpstr>Référence aux documents</vt:lpstr>
      <vt:lpstr>Conclusion? « Résolution »</vt:lpstr>
      <vt:lpstr>Conventions (sanctions!)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KT2018</dc:creator>
  <cp:lastModifiedBy>KT2018</cp:lastModifiedBy>
  <cp:revision>5</cp:revision>
  <dcterms:created xsi:type="dcterms:W3CDTF">2025-10-09T13:30:53Z</dcterms:created>
  <dcterms:modified xsi:type="dcterms:W3CDTF">2025-10-10T07:05:20Z</dcterms:modified>
</cp:coreProperties>
</file>