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60" r:id="rId4"/>
    <p:sldId id="259" r:id="rId5"/>
    <p:sldId id="261" r:id="rId6"/>
    <p:sldId id="262" r:id="rId7"/>
    <p:sldId id="263" r:id="rId8"/>
    <p:sldId id="264" r:id="rId9"/>
    <p:sldId id="267" r:id="rId10"/>
    <p:sldId id="266" r:id="rId11"/>
    <p:sldId id="268" r:id="rId12"/>
    <p:sldId id="270" r:id="rId13"/>
    <p:sldId id="275" r:id="rId14"/>
    <p:sldId id="271" r:id="rId15"/>
    <p:sldId id="276" r:id="rId16"/>
    <p:sldId id="277" r:id="rId17"/>
    <p:sldId id="272" r:id="rId18"/>
    <p:sldId id="274" r:id="rId19"/>
    <p:sldId id="273"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72" d="100"/>
          <a:sy n="72" d="100"/>
        </p:scale>
        <p:origin x="8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9AAB3C1-3447-4DBE-9AD0-6FCC1BDFDDA5}" type="datetimeFigureOut">
              <a:rPr lang="fr-FR" smtClean="0"/>
              <a:t>03/03/2026</a:t>
            </a:fld>
            <a:endParaRPr lang="fr-F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fr-F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1013F19-C7AF-4AEA-A9CD-C3A83FE0A64C}" type="slidenum">
              <a:rPr lang="fr-FR" smtClean="0"/>
              <a:t>‹N°›</a:t>
            </a:fld>
            <a:endParaRPr lang="fr-F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58327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9AAB3C1-3447-4DBE-9AD0-6FCC1BDFDDA5}" type="datetimeFigureOut">
              <a:rPr lang="fr-FR" smtClean="0"/>
              <a:t>03/03/2026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013F19-C7AF-4AEA-A9CD-C3A83FE0A64C}" type="slidenum">
              <a:rPr lang="fr-FR" smtClean="0"/>
              <a:t>‹N°›</a:t>
            </a:fld>
            <a:endParaRPr lang="fr-FR"/>
          </a:p>
        </p:txBody>
      </p:sp>
    </p:spTree>
    <p:extLst>
      <p:ext uri="{BB962C8B-B14F-4D97-AF65-F5344CB8AC3E}">
        <p14:creationId xmlns:p14="http://schemas.microsoft.com/office/powerpoint/2010/main" val="198087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9AAB3C1-3447-4DBE-9AD0-6FCC1BDFDDA5}" type="datetimeFigureOut">
              <a:rPr lang="fr-FR" smtClean="0"/>
              <a:t>03/03/2026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013F19-C7AF-4AEA-A9CD-C3A83FE0A64C}" type="slidenum">
              <a:rPr lang="fr-FR" smtClean="0"/>
              <a:t>‹N°›</a:t>
            </a:fld>
            <a:endParaRPr lang="fr-FR"/>
          </a:p>
        </p:txBody>
      </p:sp>
    </p:spTree>
    <p:extLst>
      <p:ext uri="{BB962C8B-B14F-4D97-AF65-F5344CB8AC3E}">
        <p14:creationId xmlns:p14="http://schemas.microsoft.com/office/powerpoint/2010/main" val="172808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9AAB3C1-3447-4DBE-9AD0-6FCC1BDFDDA5}" type="datetimeFigureOut">
              <a:rPr lang="fr-FR" smtClean="0"/>
              <a:t>03/03/2026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013F19-C7AF-4AEA-A9CD-C3A83FE0A64C}" type="slidenum">
              <a:rPr lang="fr-FR" smtClean="0"/>
              <a:t>‹N°›</a:t>
            </a:fld>
            <a:endParaRPr lang="fr-FR"/>
          </a:p>
        </p:txBody>
      </p:sp>
    </p:spTree>
    <p:extLst>
      <p:ext uri="{BB962C8B-B14F-4D97-AF65-F5344CB8AC3E}">
        <p14:creationId xmlns:p14="http://schemas.microsoft.com/office/powerpoint/2010/main" val="125047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9AAB3C1-3447-4DBE-9AD0-6FCC1BDFDDA5}" type="datetimeFigureOut">
              <a:rPr lang="fr-FR" smtClean="0"/>
              <a:t>03/03/2026</a:t>
            </a:fld>
            <a:endParaRPr lang="fr-F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fr-F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1013F19-C7AF-4AEA-A9CD-C3A83FE0A64C}" type="slidenum">
              <a:rPr lang="fr-FR" smtClean="0"/>
              <a:t>‹N°›</a:t>
            </a:fld>
            <a:endParaRPr lang="fr-F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698417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9AAB3C1-3447-4DBE-9AD0-6FCC1BDFDDA5}" type="datetimeFigureOut">
              <a:rPr lang="fr-FR" smtClean="0"/>
              <a:t>03/03/2026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1013F19-C7AF-4AEA-A9CD-C3A83FE0A64C}" type="slidenum">
              <a:rPr lang="fr-FR" smtClean="0"/>
              <a:t>‹N°›</a:t>
            </a:fld>
            <a:endParaRPr lang="fr-FR"/>
          </a:p>
        </p:txBody>
      </p:sp>
    </p:spTree>
    <p:extLst>
      <p:ext uri="{BB962C8B-B14F-4D97-AF65-F5344CB8AC3E}">
        <p14:creationId xmlns:p14="http://schemas.microsoft.com/office/powerpoint/2010/main" val="168831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9AAB3C1-3447-4DBE-9AD0-6FCC1BDFDDA5}" type="datetimeFigureOut">
              <a:rPr lang="fr-FR" smtClean="0"/>
              <a:t>03/03/2026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1013F19-C7AF-4AEA-A9CD-C3A83FE0A64C}" type="slidenum">
              <a:rPr lang="fr-FR" smtClean="0"/>
              <a:t>‹N°›</a:t>
            </a:fld>
            <a:endParaRPr lang="fr-FR"/>
          </a:p>
        </p:txBody>
      </p:sp>
    </p:spTree>
    <p:extLst>
      <p:ext uri="{BB962C8B-B14F-4D97-AF65-F5344CB8AC3E}">
        <p14:creationId xmlns:p14="http://schemas.microsoft.com/office/powerpoint/2010/main" val="177787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9AAB3C1-3447-4DBE-9AD0-6FCC1BDFDDA5}" type="datetimeFigureOut">
              <a:rPr lang="fr-FR" smtClean="0"/>
              <a:t>03/03/2026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1013F19-C7AF-4AEA-A9CD-C3A83FE0A64C}" type="slidenum">
              <a:rPr lang="fr-FR" smtClean="0"/>
              <a:t>‹N°›</a:t>
            </a:fld>
            <a:endParaRPr lang="fr-FR"/>
          </a:p>
        </p:txBody>
      </p:sp>
    </p:spTree>
    <p:extLst>
      <p:ext uri="{BB962C8B-B14F-4D97-AF65-F5344CB8AC3E}">
        <p14:creationId xmlns:p14="http://schemas.microsoft.com/office/powerpoint/2010/main" val="384244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AAB3C1-3447-4DBE-9AD0-6FCC1BDFDDA5}" type="datetimeFigureOut">
              <a:rPr lang="fr-FR" smtClean="0"/>
              <a:t>03/03/2026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1013F19-C7AF-4AEA-A9CD-C3A83FE0A64C}" type="slidenum">
              <a:rPr lang="fr-FR" smtClean="0"/>
              <a:t>‹N°›</a:t>
            </a:fld>
            <a:endParaRPr lang="fr-FR"/>
          </a:p>
        </p:txBody>
      </p:sp>
    </p:spTree>
    <p:extLst>
      <p:ext uri="{BB962C8B-B14F-4D97-AF65-F5344CB8AC3E}">
        <p14:creationId xmlns:p14="http://schemas.microsoft.com/office/powerpoint/2010/main" val="258744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9AAB3C1-3447-4DBE-9AD0-6FCC1BDFDDA5}" type="datetimeFigureOut">
              <a:rPr lang="fr-FR" smtClean="0"/>
              <a:t>03/03/2026</a:t>
            </a:fld>
            <a:endParaRPr lang="fr-F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1013F19-C7AF-4AEA-A9CD-C3A83FE0A64C}" type="slidenum">
              <a:rPr lang="fr-FR" smtClean="0"/>
              <a:t>‹N°›</a:t>
            </a:fld>
            <a:endParaRPr lang="fr-F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550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9AAB3C1-3447-4DBE-9AD0-6FCC1BDFDDA5}" type="datetimeFigureOut">
              <a:rPr lang="fr-FR" smtClean="0"/>
              <a:t>03/03/2026</a:t>
            </a:fld>
            <a:endParaRPr lang="fr-F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1013F19-C7AF-4AEA-A9CD-C3A83FE0A64C}" type="slidenum">
              <a:rPr lang="fr-FR" smtClean="0"/>
              <a:t>‹N°›</a:t>
            </a:fld>
            <a:endParaRPr lang="fr-F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48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9AAB3C1-3447-4DBE-9AD0-6FCC1BDFDDA5}" type="datetimeFigureOut">
              <a:rPr lang="fr-FR" smtClean="0"/>
              <a:t>03/03/2026</a:t>
            </a:fld>
            <a:endParaRPr lang="fr-F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fr-F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1013F19-C7AF-4AEA-A9CD-C3A83FE0A64C}" type="slidenum">
              <a:rPr lang="fr-FR" smtClean="0"/>
              <a:t>‹N°›</a:t>
            </a:fld>
            <a:endParaRPr lang="fr-F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861047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washingtonpost.com/dc-md-va/2026/02/04/maryland-ice-ban-287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8B549-35EE-E538-4C04-393638B474D1}"/>
              </a:ext>
            </a:extLst>
          </p:cNvPr>
          <p:cNvSpPr>
            <a:spLocks noGrp="1"/>
          </p:cNvSpPr>
          <p:nvPr>
            <p:ph type="ctrTitle"/>
          </p:nvPr>
        </p:nvSpPr>
        <p:spPr/>
        <p:txBody>
          <a:bodyPr/>
          <a:lstStyle/>
          <a:p>
            <a:r>
              <a:rPr lang="fr-FR" dirty="0"/>
              <a:t>Minneapolis</a:t>
            </a:r>
          </a:p>
        </p:txBody>
      </p:sp>
      <p:sp>
        <p:nvSpPr>
          <p:cNvPr id="3" name="Sous-titre 2">
            <a:extLst>
              <a:ext uri="{FF2B5EF4-FFF2-40B4-BE49-F238E27FC236}">
                <a16:creationId xmlns:a16="http://schemas.microsoft.com/office/drawing/2014/main" id="{1148164C-66FF-2F9A-CA30-CF2031D877CA}"/>
              </a:ext>
            </a:extLst>
          </p:cNvPr>
          <p:cNvSpPr>
            <a:spLocks noGrp="1"/>
          </p:cNvSpPr>
          <p:nvPr>
            <p:ph type="subTitle" idx="1"/>
          </p:nvPr>
        </p:nvSpPr>
        <p:spPr/>
        <p:txBody>
          <a:bodyPr>
            <a:normAutofit/>
          </a:bodyPr>
          <a:lstStyle/>
          <a:p>
            <a:r>
              <a:rPr lang="fr-FR" sz="3600" dirty="0"/>
              <a:t>A case in Point</a:t>
            </a:r>
          </a:p>
        </p:txBody>
      </p:sp>
    </p:spTree>
    <p:extLst>
      <p:ext uri="{BB962C8B-B14F-4D97-AF65-F5344CB8AC3E}">
        <p14:creationId xmlns:p14="http://schemas.microsoft.com/office/powerpoint/2010/main" val="818664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D3BA3-D4C6-8B69-C9F4-DC28822B4E45}"/>
              </a:ext>
            </a:extLst>
          </p:cNvPr>
          <p:cNvSpPr>
            <a:spLocks noGrp="1"/>
          </p:cNvSpPr>
          <p:nvPr>
            <p:ph type="title"/>
          </p:nvPr>
        </p:nvSpPr>
        <p:spPr/>
        <p:txBody>
          <a:bodyPr/>
          <a:lstStyle/>
          <a:p>
            <a:r>
              <a:rPr lang="fr-FR" dirty="0"/>
              <a:t>ICE</a:t>
            </a:r>
          </a:p>
        </p:txBody>
      </p:sp>
      <p:sp>
        <p:nvSpPr>
          <p:cNvPr id="3" name="Espace réservé du contenu 2">
            <a:extLst>
              <a:ext uri="{FF2B5EF4-FFF2-40B4-BE49-F238E27FC236}">
                <a16:creationId xmlns:a16="http://schemas.microsoft.com/office/drawing/2014/main" id="{83AF4A48-9984-32F6-A420-2B89028FB96A}"/>
              </a:ext>
            </a:extLst>
          </p:cNvPr>
          <p:cNvSpPr>
            <a:spLocks noGrp="1"/>
          </p:cNvSpPr>
          <p:nvPr>
            <p:ph idx="1"/>
          </p:nvPr>
        </p:nvSpPr>
        <p:spPr>
          <a:xfrm>
            <a:off x="1371600" y="1444487"/>
            <a:ext cx="9601200" cy="4422913"/>
          </a:xfrm>
        </p:spPr>
        <p:txBody>
          <a:bodyPr/>
          <a:lstStyle/>
          <a:p>
            <a:pPr marL="0" indent="0">
              <a:buNone/>
            </a:pPr>
            <a:r>
              <a:rPr lang="en-US" sz="3200" b="1" dirty="0"/>
              <a:t>The federal agents deployed in Trump’s immigration crackdown – visualized</a:t>
            </a:r>
          </a:p>
          <a:p>
            <a:pPr marL="0" indent="0">
              <a:buNone/>
            </a:pPr>
            <a:endParaRPr lang="en-US" sz="3200" b="1" dirty="0"/>
          </a:p>
          <a:p>
            <a:pPr marL="0" indent="0">
              <a:buNone/>
            </a:pPr>
            <a:r>
              <a:rPr lang="en-US" sz="3200" b="1" dirty="0"/>
              <a:t>https://www.theguardian.com/us-news/2026/jan/19/donald-trump-immigration-crackdown</a:t>
            </a:r>
          </a:p>
          <a:p>
            <a:endParaRPr lang="fr-FR" dirty="0"/>
          </a:p>
        </p:txBody>
      </p:sp>
    </p:spTree>
    <p:extLst>
      <p:ext uri="{BB962C8B-B14F-4D97-AF65-F5344CB8AC3E}">
        <p14:creationId xmlns:p14="http://schemas.microsoft.com/office/powerpoint/2010/main" val="30128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C1ED33-AEF4-7974-1A1B-2613B3752F00}"/>
              </a:ext>
            </a:extLst>
          </p:cNvPr>
          <p:cNvSpPr>
            <a:spLocks noGrp="1"/>
          </p:cNvSpPr>
          <p:nvPr>
            <p:ph type="title"/>
          </p:nvPr>
        </p:nvSpPr>
        <p:spPr>
          <a:xfrm>
            <a:off x="265043" y="685800"/>
            <a:ext cx="4314577" cy="2157884"/>
          </a:xfrm>
        </p:spPr>
        <p:txBody>
          <a:bodyPr/>
          <a:lstStyle/>
          <a:p>
            <a:r>
              <a:rPr lang="fr-FR" dirty="0" err="1"/>
              <a:t>Why</a:t>
            </a:r>
            <a:r>
              <a:rPr lang="fr-FR" dirty="0"/>
              <a:t> </a:t>
            </a:r>
            <a:r>
              <a:rPr lang="fr-FR" dirty="0" err="1"/>
              <a:t>such</a:t>
            </a:r>
            <a:r>
              <a:rPr lang="fr-FR" dirty="0"/>
              <a:t> </a:t>
            </a:r>
            <a:r>
              <a:rPr lang="fr-FR" dirty="0" err="1"/>
              <a:t>deployment</a:t>
            </a:r>
            <a:r>
              <a:rPr lang="fr-FR" dirty="0"/>
              <a:t> in the </a:t>
            </a:r>
            <a:r>
              <a:rPr lang="fr-FR" dirty="0" err="1"/>
              <a:t>Twin</a:t>
            </a:r>
            <a:r>
              <a:rPr lang="fr-FR" dirty="0"/>
              <a:t> Cities?</a:t>
            </a:r>
          </a:p>
        </p:txBody>
      </p:sp>
      <p:sp>
        <p:nvSpPr>
          <p:cNvPr id="3" name="Espace réservé du contenu 2">
            <a:extLst>
              <a:ext uri="{FF2B5EF4-FFF2-40B4-BE49-F238E27FC236}">
                <a16:creationId xmlns:a16="http://schemas.microsoft.com/office/drawing/2014/main" id="{6556DCD6-315B-E024-127B-F333C1ED346D}"/>
              </a:ext>
            </a:extLst>
          </p:cNvPr>
          <p:cNvSpPr>
            <a:spLocks noGrp="1"/>
          </p:cNvSpPr>
          <p:nvPr>
            <p:ph idx="1"/>
          </p:nvPr>
        </p:nvSpPr>
        <p:spPr/>
        <p:txBody>
          <a:bodyPr/>
          <a:lstStyle/>
          <a:p>
            <a:r>
              <a:rPr lang="fr-FR" dirty="0"/>
              <a:t>Minnesota Social Services </a:t>
            </a:r>
            <a:r>
              <a:rPr lang="fr-FR" dirty="0" err="1"/>
              <a:t>Scandal</a:t>
            </a:r>
            <a:endParaRPr lang="fr-FR" dirty="0"/>
          </a:p>
          <a:p>
            <a:pPr marL="0" indent="0">
              <a:buNone/>
            </a:pPr>
            <a:r>
              <a:rPr lang="fr-FR" dirty="0"/>
              <a:t>Cf document</a:t>
            </a:r>
          </a:p>
          <a:p>
            <a:pPr marL="0" indent="0">
              <a:buNone/>
            </a:pPr>
            <a:endParaRPr lang="fr-FR" dirty="0"/>
          </a:p>
          <a:p>
            <a:r>
              <a:rPr lang="fr-FR" dirty="0" err="1"/>
              <a:t>It’s</a:t>
            </a:r>
            <a:r>
              <a:rPr lang="fr-FR" dirty="0"/>
              <a:t> a Democratic-</a:t>
            </a:r>
            <a:r>
              <a:rPr lang="fr-FR" dirty="0" err="1"/>
              <a:t>led</a:t>
            </a:r>
            <a:r>
              <a:rPr lang="fr-FR" dirty="0"/>
              <a:t> city</a:t>
            </a:r>
          </a:p>
          <a:p>
            <a:endParaRPr lang="fr-FR" dirty="0"/>
          </a:p>
          <a:p>
            <a:r>
              <a:rPr lang="fr-FR" dirty="0"/>
              <a:t>In a state </a:t>
            </a:r>
            <a:r>
              <a:rPr lang="fr-FR" dirty="0" err="1"/>
              <a:t>led</a:t>
            </a:r>
            <a:r>
              <a:rPr lang="fr-FR" dirty="0"/>
              <a:t> by </a:t>
            </a:r>
            <a:r>
              <a:rPr lang="fr-FR" dirty="0" err="1"/>
              <a:t>Governor</a:t>
            </a:r>
            <a:r>
              <a:rPr lang="fr-FR" dirty="0"/>
              <a:t> Tim </a:t>
            </a:r>
            <a:r>
              <a:rPr lang="fr-FR" dirty="0" err="1"/>
              <a:t>Walz</a:t>
            </a:r>
            <a:endParaRPr lang="fr-FR" dirty="0"/>
          </a:p>
          <a:p>
            <a:endParaRPr lang="fr-FR" dirty="0"/>
          </a:p>
          <a:p>
            <a:r>
              <a:rPr lang="fr-FR" dirty="0"/>
              <a:t>A </a:t>
            </a:r>
            <a:r>
              <a:rPr lang="fr-FR" dirty="0" err="1"/>
              <a:t>sanctuary</a:t>
            </a:r>
            <a:r>
              <a:rPr lang="fr-FR" dirty="0"/>
              <a:t> city</a:t>
            </a:r>
          </a:p>
        </p:txBody>
      </p:sp>
      <p:sp>
        <p:nvSpPr>
          <p:cNvPr id="4" name="Espace réservé du texte 3">
            <a:extLst>
              <a:ext uri="{FF2B5EF4-FFF2-40B4-BE49-F238E27FC236}">
                <a16:creationId xmlns:a16="http://schemas.microsoft.com/office/drawing/2014/main" id="{0881E289-B3F3-870D-17CD-D0AFA5AF63BD}"/>
              </a:ext>
            </a:extLst>
          </p:cNvPr>
          <p:cNvSpPr>
            <a:spLocks noGrp="1"/>
          </p:cNvSpPr>
          <p:nvPr>
            <p:ph type="body" sz="half" idx="2"/>
          </p:nvPr>
        </p:nvSpPr>
        <p:spPr>
          <a:xfrm>
            <a:off x="117083" y="4181606"/>
            <a:ext cx="1040664" cy="1364430"/>
          </a:xfrm>
        </p:spPr>
        <p:txBody>
          <a:bodyPr/>
          <a:lstStyle/>
          <a:p>
            <a:endParaRPr lang="fr-FR" dirty="0"/>
          </a:p>
        </p:txBody>
      </p:sp>
      <p:pic>
        <p:nvPicPr>
          <p:cNvPr id="6146" name="Picture 2" descr="Donald Trump Declares 'Total Authorization' for ICE Agents - Newsweek">
            <a:extLst>
              <a:ext uri="{FF2B5EF4-FFF2-40B4-BE49-F238E27FC236}">
                <a16:creationId xmlns:a16="http://schemas.microsoft.com/office/drawing/2014/main" id="{3DD70EEA-4F03-CD3D-0998-8D2F84E16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83" y="3064565"/>
            <a:ext cx="4671524" cy="310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64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2A43F-4C2F-BFD4-18E8-64651987DB1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1E30CDD-7676-1B80-7773-61B69DF80060}"/>
              </a:ext>
            </a:extLst>
          </p:cNvPr>
          <p:cNvSpPr>
            <a:spLocks noGrp="1"/>
          </p:cNvSpPr>
          <p:nvPr>
            <p:ph type="title"/>
          </p:nvPr>
        </p:nvSpPr>
        <p:spPr/>
        <p:txBody>
          <a:bodyPr>
            <a:normAutofit/>
          </a:bodyPr>
          <a:lstStyle/>
          <a:p>
            <a:r>
              <a:rPr lang="fr-FR" sz="4800" dirty="0" err="1"/>
              <a:t>Deployment</a:t>
            </a:r>
            <a:r>
              <a:rPr lang="fr-FR" sz="4800" dirty="0"/>
              <a:t> of FEDERAL forces</a:t>
            </a:r>
          </a:p>
        </p:txBody>
      </p:sp>
      <p:sp>
        <p:nvSpPr>
          <p:cNvPr id="3" name="Espace réservé du texte 2">
            <a:extLst>
              <a:ext uri="{FF2B5EF4-FFF2-40B4-BE49-F238E27FC236}">
                <a16:creationId xmlns:a16="http://schemas.microsoft.com/office/drawing/2014/main" id="{197B1357-0960-C8D3-A254-C558869F0CEF}"/>
              </a:ext>
            </a:extLst>
          </p:cNvPr>
          <p:cNvSpPr>
            <a:spLocks noGrp="1"/>
          </p:cNvSpPr>
          <p:nvPr>
            <p:ph type="body" idx="1"/>
          </p:nvPr>
        </p:nvSpPr>
        <p:spPr/>
        <p:txBody>
          <a:bodyPr>
            <a:normAutofit/>
          </a:bodyPr>
          <a:lstStyle/>
          <a:p>
            <a:r>
              <a:rPr lang="fr-FR" sz="5400" b="1" dirty="0">
                <a:solidFill>
                  <a:schemeClr val="accent2">
                    <a:lumMod val="75000"/>
                  </a:schemeClr>
                </a:solidFill>
              </a:rPr>
              <a:t>The case of Minneapolis</a:t>
            </a:r>
          </a:p>
        </p:txBody>
      </p:sp>
    </p:spTree>
    <p:extLst>
      <p:ext uri="{BB962C8B-B14F-4D97-AF65-F5344CB8AC3E}">
        <p14:creationId xmlns:p14="http://schemas.microsoft.com/office/powerpoint/2010/main" val="241310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10FC5B-0F38-CB46-B775-12B245AE6DE3}"/>
              </a:ext>
            </a:extLst>
          </p:cNvPr>
          <p:cNvSpPr>
            <a:spLocks noGrp="1"/>
          </p:cNvSpPr>
          <p:nvPr>
            <p:ph type="title"/>
          </p:nvPr>
        </p:nvSpPr>
        <p:spPr/>
        <p:txBody>
          <a:bodyPr/>
          <a:lstStyle/>
          <a:p>
            <a:r>
              <a:rPr lang="fr-FR" sz="3200" dirty="0" err="1"/>
              <a:t>See</a:t>
            </a:r>
            <a:r>
              <a:rPr lang="fr-FR" sz="3200" dirty="0"/>
              <a:t> doc 4 and 5</a:t>
            </a:r>
          </a:p>
        </p:txBody>
      </p:sp>
      <p:sp>
        <p:nvSpPr>
          <p:cNvPr id="3" name="Espace réservé du contenu 2">
            <a:extLst>
              <a:ext uri="{FF2B5EF4-FFF2-40B4-BE49-F238E27FC236}">
                <a16:creationId xmlns:a16="http://schemas.microsoft.com/office/drawing/2014/main" id="{6BD41904-D3B9-DC55-9540-80CA5723F7CC}"/>
              </a:ext>
            </a:extLst>
          </p:cNvPr>
          <p:cNvSpPr>
            <a:spLocks noGrp="1"/>
          </p:cNvSpPr>
          <p:nvPr>
            <p:ph idx="1"/>
          </p:nvPr>
        </p:nvSpPr>
        <p:spPr/>
        <p:txBody>
          <a:bodyPr/>
          <a:lstStyle/>
          <a:p>
            <a:r>
              <a:rPr lang="fr-FR" dirty="0" err="1"/>
              <a:t>Different</a:t>
            </a:r>
            <a:r>
              <a:rPr lang="fr-FR" dirty="0"/>
              <a:t> </a:t>
            </a:r>
            <a:r>
              <a:rPr lang="fr-FR" dirty="0" err="1"/>
              <a:t>from</a:t>
            </a:r>
            <a:r>
              <a:rPr lang="fr-FR" dirty="0"/>
              <a:t> « </a:t>
            </a:r>
            <a:r>
              <a:rPr lang="fr-FR" dirty="0" err="1"/>
              <a:t>Conventional</a:t>
            </a:r>
            <a:r>
              <a:rPr lang="fr-FR" dirty="0"/>
              <a:t> » </a:t>
            </a:r>
            <a:r>
              <a:rPr lang="fr-FR" dirty="0" err="1"/>
              <a:t>deployment</a:t>
            </a:r>
            <a:r>
              <a:rPr lang="fr-FR" dirty="0"/>
              <a:t> of National Gard</a:t>
            </a:r>
          </a:p>
          <a:p>
            <a:r>
              <a:rPr lang="fr-FR" dirty="0" err="1"/>
              <a:t>Taking</a:t>
            </a:r>
            <a:r>
              <a:rPr lang="fr-FR" dirty="0"/>
              <a:t> </a:t>
            </a:r>
            <a:r>
              <a:rPr lang="fr-FR" dirty="0" err="1"/>
              <a:t>advantage</a:t>
            </a:r>
            <a:r>
              <a:rPr lang="fr-FR" dirty="0"/>
              <a:t> of </a:t>
            </a:r>
            <a:r>
              <a:rPr lang="fr-FR" dirty="0" err="1"/>
              <a:t>legal</a:t>
            </a:r>
            <a:r>
              <a:rPr lang="fr-FR" dirty="0"/>
              <a:t> </a:t>
            </a:r>
            <a:r>
              <a:rPr lang="fr-FR" dirty="0" err="1"/>
              <a:t>void</a:t>
            </a:r>
            <a:r>
              <a:rPr lang="fr-FR" dirty="0"/>
              <a:t> or </a:t>
            </a:r>
            <a:r>
              <a:rPr lang="fr-FR" dirty="0" err="1"/>
              <a:t>rather</a:t>
            </a:r>
            <a:r>
              <a:rPr lang="fr-FR" dirty="0"/>
              <a:t> absence of </a:t>
            </a:r>
            <a:r>
              <a:rPr lang="fr-FR" dirty="0" err="1"/>
              <a:t>litigation</a:t>
            </a:r>
            <a:endParaRPr lang="fr-FR" dirty="0"/>
          </a:p>
          <a:p>
            <a:r>
              <a:rPr lang="fr-FR" dirty="0"/>
              <a:t>Acting </a:t>
            </a:r>
            <a:r>
              <a:rPr lang="fr-FR" dirty="0" err="1"/>
              <a:t>with</a:t>
            </a:r>
            <a:r>
              <a:rPr lang="fr-FR" dirty="0"/>
              <a:t> or </a:t>
            </a:r>
            <a:r>
              <a:rPr lang="fr-FR" dirty="0" err="1"/>
              <a:t>without</a:t>
            </a:r>
            <a:r>
              <a:rPr lang="fr-FR" dirty="0"/>
              <a:t> local </a:t>
            </a:r>
            <a:r>
              <a:rPr lang="fr-FR" dirty="0" err="1"/>
              <a:t>authorities</a:t>
            </a:r>
            <a:r>
              <a:rPr lang="fr-FR" dirty="0"/>
              <a:t>’ consent</a:t>
            </a:r>
          </a:p>
          <a:p>
            <a:r>
              <a:rPr lang="fr-FR" dirty="0"/>
              <a:t>A show of force</a:t>
            </a:r>
          </a:p>
        </p:txBody>
      </p:sp>
      <p:sp>
        <p:nvSpPr>
          <p:cNvPr id="4" name="Espace réservé du texte 3">
            <a:extLst>
              <a:ext uri="{FF2B5EF4-FFF2-40B4-BE49-F238E27FC236}">
                <a16:creationId xmlns:a16="http://schemas.microsoft.com/office/drawing/2014/main" id="{3CAD04C7-C467-87ED-3B27-07082F2C1BB4}"/>
              </a:ext>
            </a:extLst>
          </p:cNvPr>
          <p:cNvSpPr>
            <a:spLocks noGrp="1"/>
          </p:cNvSpPr>
          <p:nvPr>
            <p:ph type="body" sz="half" idx="2"/>
          </p:nvPr>
        </p:nvSpPr>
        <p:spPr/>
        <p:txBody>
          <a:bodyPr/>
          <a:lstStyle/>
          <a:p>
            <a:r>
              <a:rPr lang="en-GB" sz="2400" dirty="0"/>
              <a:t>Turning soldiers into cops was once a last resort. How far might he go?</a:t>
            </a:r>
            <a:endParaRPr lang="fr-FR" sz="2400" dirty="0"/>
          </a:p>
          <a:p>
            <a:endParaRPr lang="fr-FR" dirty="0"/>
          </a:p>
        </p:txBody>
      </p:sp>
    </p:spTree>
    <p:extLst>
      <p:ext uri="{BB962C8B-B14F-4D97-AF65-F5344CB8AC3E}">
        <p14:creationId xmlns:p14="http://schemas.microsoft.com/office/powerpoint/2010/main" val="3880854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CE283-0071-4C15-8F8B-091DE3CCCA5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184A184-7390-BBB6-2B10-B0E90B74EDD2}"/>
              </a:ext>
            </a:extLst>
          </p:cNvPr>
          <p:cNvSpPr>
            <a:spLocks noGrp="1"/>
          </p:cNvSpPr>
          <p:nvPr>
            <p:ph type="title"/>
          </p:nvPr>
        </p:nvSpPr>
        <p:spPr/>
        <p:txBody>
          <a:bodyPr>
            <a:normAutofit/>
          </a:bodyPr>
          <a:lstStyle/>
          <a:p>
            <a:r>
              <a:rPr lang="fr-FR" sz="4800" dirty="0"/>
              <a:t>Justice (</a:t>
            </a:r>
            <a:r>
              <a:rPr lang="fr-FR" sz="4800" dirty="0" err="1"/>
              <a:t>Retaliation</a:t>
            </a:r>
            <a:r>
              <a:rPr lang="fr-FR" sz="4800" dirty="0"/>
              <a:t>)</a:t>
            </a:r>
          </a:p>
        </p:txBody>
      </p:sp>
      <p:sp>
        <p:nvSpPr>
          <p:cNvPr id="3" name="Espace réservé du texte 2">
            <a:extLst>
              <a:ext uri="{FF2B5EF4-FFF2-40B4-BE49-F238E27FC236}">
                <a16:creationId xmlns:a16="http://schemas.microsoft.com/office/drawing/2014/main" id="{2209C234-0DF7-8522-6143-D83ECAB1F181}"/>
              </a:ext>
            </a:extLst>
          </p:cNvPr>
          <p:cNvSpPr>
            <a:spLocks noGrp="1"/>
          </p:cNvSpPr>
          <p:nvPr>
            <p:ph type="body" idx="1"/>
          </p:nvPr>
        </p:nvSpPr>
        <p:spPr/>
        <p:txBody>
          <a:bodyPr>
            <a:normAutofit/>
          </a:bodyPr>
          <a:lstStyle/>
          <a:p>
            <a:r>
              <a:rPr lang="fr-FR" sz="5400" b="1" dirty="0">
                <a:solidFill>
                  <a:schemeClr val="accent2">
                    <a:lumMod val="75000"/>
                  </a:schemeClr>
                </a:solidFill>
              </a:rPr>
              <a:t>The case of Minneapolis</a:t>
            </a:r>
          </a:p>
        </p:txBody>
      </p:sp>
    </p:spTree>
    <p:extLst>
      <p:ext uri="{BB962C8B-B14F-4D97-AF65-F5344CB8AC3E}">
        <p14:creationId xmlns:p14="http://schemas.microsoft.com/office/powerpoint/2010/main" val="2021401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38BE60-46E6-F724-F8A2-9B94546E1A14}"/>
              </a:ext>
            </a:extLst>
          </p:cNvPr>
          <p:cNvSpPr>
            <a:spLocks noGrp="1"/>
          </p:cNvSpPr>
          <p:nvPr>
            <p:ph type="title"/>
          </p:nvPr>
        </p:nvSpPr>
        <p:spPr/>
        <p:txBody>
          <a:bodyPr/>
          <a:lstStyle/>
          <a:p>
            <a:r>
              <a:rPr lang="fr-FR" dirty="0" err="1"/>
              <a:t>Weaponising</a:t>
            </a:r>
            <a:r>
              <a:rPr lang="fr-FR" dirty="0"/>
              <a:t> the </a:t>
            </a:r>
            <a:r>
              <a:rPr lang="fr-FR" dirty="0" err="1"/>
              <a:t>DoJ</a:t>
            </a:r>
            <a:endParaRPr lang="fr-FR" dirty="0"/>
          </a:p>
        </p:txBody>
      </p:sp>
      <p:sp>
        <p:nvSpPr>
          <p:cNvPr id="3" name="Espace réservé du contenu 2">
            <a:extLst>
              <a:ext uri="{FF2B5EF4-FFF2-40B4-BE49-F238E27FC236}">
                <a16:creationId xmlns:a16="http://schemas.microsoft.com/office/drawing/2014/main" id="{5D018A23-A6F5-88C8-40FB-80503217B0D8}"/>
              </a:ext>
            </a:extLst>
          </p:cNvPr>
          <p:cNvSpPr>
            <a:spLocks noGrp="1"/>
          </p:cNvSpPr>
          <p:nvPr>
            <p:ph sz="half" idx="1"/>
          </p:nvPr>
        </p:nvSpPr>
        <p:spPr/>
        <p:txBody>
          <a:bodyPr>
            <a:normAutofit fontScale="92500"/>
          </a:bodyPr>
          <a:lstStyle/>
          <a:p>
            <a:endParaRPr lang="fr-FR" dirty="0"/>
          </a:p>
        </p:txBody>
      </p:sp>
      <p:sp>
        <p:nvSpPr>
          <p:cNvPr id="4" name="Espace réservé du contenu 3">
            <a:extLst>
              <a:ext uri="{FF2B5EF4-FFF2-40B4-BE49-F238E27FC236}">
                <a16:creationId xmlns:a16="http://schemas.microsoft.com/office/drawing/2014/main" id="{CC9DD2EA-C5E8-9374-3CC8-8673D1BE719D}"/>
              </a:ext>
            </a:extLst>
          </p:cNvPr>
          <p:cNvSpPr>
            <a:spLocks noGrp="1"/>
          </p:cNvSpPr>
          <p:nvPr>
            <p:ph sz="half" idx="2"/>
          </p:nvPr>
        </p:nvSpPr>
        <p:spPr/>
        <p:txBody>
          <a:bodyPr>
            <a:normAutofit fontScale="92500"/>
          </a:bodyPr>
          <a:lstStyle/>
          <a:p>
            <a:r>
              <a:rPr lang="en-US" b="1" dirty="0"/>
              <a:t>How Trump is </a:t>
            </a:r>
            <a:r>
              <a:rPr lang="en-US" b="1" dirty="0" err="1"/>
              <a:t>weaponising</a:t>
            </a:r>
            <a:r>
              <a:rPr lang="en-US" b="1" dirty="0"/>
              <a:t> the Department of Justice - </a:t>
            </a:r>
            <a:r>
              <a:rPr lang="en-US" b="1" i="1" dirty="0"/>
              <a:t>The Conversation </a:t>
            </a:r>
            <a:r>
              <a:rPr lang="en-US" b="1" dirty="0"/>
              <a:t>March 2025</a:t>
            </a:r>
          </a:p>
          <a:p>
            <a:r>
              <a:rPr lang="en-US" b="1" dirty="0"/>
              <a:t>How has Trump's second term transformed the Justice Department?</a:t>
            </a:r>
          </a:p>
          <a:p>
            <a:r>
              <a:rPr lang="en-US" dirty="0"/>
              <a:t>Critics fear the ideal of 'prosecutorial independence' has been jettisoned in </a:t>
            </a:r>
            <a:r>
              <a:rPr lang="en-US" dirty="0" err="1"/>
              <a:t>favour</a:t>
            </a:r>
            <a:r>
              <a:rPr lang="en-US" dirty="0"/>
              <a:t> of partisan goals during the first year of Trump's second term.</a:t>
            </a:r>
          </a:p>
          <a:p>
            <a:pPr marL="0" indent="0">
              <a:buNone/>
            </a:pPr>
            <a:r>
              <a:rPr lang="en-US" dirty="0"/>
              <a:t>Aljazeera, Dec 2025</a:t>
            </a:r>
          </a:p>
          <a:p>
            <a:endParaRPr lang="fr-FR" dirty="0"/>
          </a:p>
        </p:txBody>
      </p:sp>
    </p:spTree>
    <p:extLst>
      <p:ext uri="{BB962C8B-B14F-4D97-AF65-F5344CB8AC3E}">
        <p14:creationId xmlns:p14="http://schemas.microsoft.com/office/powerpoint/2010/main" val="1369024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305991D-F0BA-99D9-6AE4-622EC9C8A61B}"/>
              </a:ext>
            </a:extLst>
          </p:cNvPr>
          <p:cNvSpPr txBox="1"/>
          <p:nvPr/>
        </p:nvSpPr>
        <p:spPr>
          <a:xfrm>
            <a:off x="1258957" y="80741"/>
            <a:ext cx="9727095" cy="5324535"/>
          </a:xfrm>
          <a:prstGeom prst="rect">
            <a:avLst/>
          </a:prstGeom>
          <a:noFill/>
        </p:spPr>
        <p:txBody>
          <a:bodyPr wrap="square">
            <a:spAutoFit/>
          </a:bodyPr>
          <a:lstStyle/>
          <a:p>
            <a:r>
              <a:rPr lang="en-US" sz="2000" dirty="0"/>
              <a:t>It’s hard to keep track of US President Donald Trump’s many notable acts since returning to the White House. His recent pro-Russia stance on the war in Ukraine has, rightly, received a lot of attention.</a:t>
            </a:r>
          </a:p>
          <a:p>
            <a:endParaRPr lang="en-US" sz="2000" dirty="0"/>
          </a:p>
          <a:p>
            <a:r>
              <a:rPr lang="en-US" sz="2000" dirty="0"/>
              <a:t>But for every big moment, there are others that fly under the radar. One such issue is the </a:t>
            </a:r>
            <a:r>
              <a:rPr lang="en-US" sz="2000" dirty="0" err="1"/>
              <a:t>politicisation</a:t>
            </a:r>
            <a:r>
              <a:rPr lang="en-US" sz="2000" dirty="0"/>
              <a:t> of the Department of Justice (</a:t>
            </a:r>
            <a:r>
              <a:rPr lang="en-US" sz="2000" dirty="0" err="1"/>
              <a:t>DoJ</a:t>
            </a:r>
            <a:r>
              <a:rPr lang="en-US" sz="2000" dirty="0"/>
              <a:t>).</a:t>
            </a:r>
          </a:p>
          <a:p>
            <a:endParaRPr lang="en-US" sz="2000" dirty="0"/>
          </a:p>
          <a:p>
            <a:r>
              <a:rPr lang="en-US" sz="2000" dirty="0"/>
              <a:t>Although there is longstanding precedent that the </a:t>
            </a:r>
            <a:r>
              <a:rPr lang="en-US" sz="2000" dirty="0" err="1"/>
              <a:t>DoJ</a:t>
            </a:r>
            <a:r>
              <a:rPr lang="en-US" sz="2000" dirty="0"/>
              <a:t> remains politically neutral in its operations, recent events have indicated a dramatic break from that tradition.</a:t>
            </a:r>
          </a:p>
          <a:p>
            <a:endParaRPr lang="en-US" sz="2000" dirty="0"/>
          </a:p>
          <a:p>
            <a:r>
              <a:rPr lang="en-US" sz="2000" dirty="0"/>
              <a:t>And, importantly, Trump has been laying the groundwork to justify this for nearly two years, using a propaganda tactic that’s been employed by authoritarian governments throughout history.</a:t>
            </a:r>
          </a:p>
          <a:p>
            <a:endParaRPr lang="en-US" sz="2000" dirty="0"/>
          </a:p>
          <a:p>
            <a:r>
              <a:rPr lang="en-US" sz="2000" dirty="0"/>
              <a:t>Strategic sidelining</a:t>
            </a:r>
          </a:p>
          <a:p>
            <a:r>
              <a:rPr lang="en-US" sz="2000" dirty="0"/>
              <a:t>The current administration has attempted to fire or sideline anyone at the </a:t>
            </a:r>
            <a:r>
              <a:rPr lang="en-US" sz="2000" dirty="0" err="1"/>
              <a:t>DoJ</a:t>
            </a:r>
            <a:r>
              <a:rPr lang="en-US" sz="2000" dirty="0"/>
              <a:t> who was involved with prior investigations and prosecutions of the now-president.</a:t>
            </a:r>
            <a:endParaRPr lang="fr-FR" sz="2000" dirty="0"/>
          </a:p>
        </p:txBody>
      </p:sp>
    </p:spTree>
    <p:extLst>
      <p:ext uri="{BB962C8B-B14F-4D97-AF65-F5344CB8AC3E}">
        <p14:creationId xmlns:p14="http://schemas.microsoft.com/office/powerpoint/2010/main" val="3413129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1DBFC-27A8-85D6-8C7C-4518416D71C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9218B8A-9AF4-9766-8B62-6A0A1C3DCFCB}"/>
              </a:ext>
            </a:extLst>
          </p:cNvPr>
          <p:cNvSpPr>
            <a:spLocks noGrp="1"/>
          </p:cNvSpPr>
          <p:nvPr>
            <p:ph type="title"/>
          </p:nvPr>
        </p:nvSpPr>
        <p:spPr/>
        <p:txBody>
          <a:bodyPr>
            <a:normAutofit/>
          </a:bodyPr>
          <a:lstStyle/>
          <a:p>
            <a:r>
              <a:rPr lang="fr-FR" sz="4800" dirty="0"/>
              <a:t>The media</a:t>
            </a:r>
          </a:p>
        </p:txBody>
      </p:sp>
      <p:sp>
        <p:nvSpPr>
          <p:cNvPr id="3" name="Espace réservé du texte 2">
            <a:extLst>
              <a:ext uri="{FF2B5EF4-FFF2-40B4-BE49-F238E27FC236}">
                <a16:creationId xmlns:a16="http://schemas.microsoft.com/office/drawing/2014/main" id="{022C39E8-ECFA-4D62-2E96-69B5F4C865EA}"/>
              </a:ext>
            </a:extLst>
          </p:cNvPr>
          <p:cNvSpPr>
            <a:spLocks noGrp="1"/>
          </p:cNvSpPr>
          <p:nvPr>
            <p:ph type="body" idx="1"/>
          </p:nvPr>
        </p:nvSpPr>
        <p:spPr/>
        <p:txBody>
          <a:bodyPr>
            <a:normAutofit/>
          </a:bodyPr>
          <a:lstStyle/>
          <a:p>
            <a:r>
              <a:rPr lang="fr-FR" sz="5400" b="1" dirty="0">
                <a:solidFill>
                  <a:schemeClr val="accent2">
                    <a:lumMod val="75000"/>
                  </a:schemeClr>
                </a:solidFill>
              </a:rPr>
              <a:t>The case of Minneapolis</a:t>
            </a:r>
          </a:p>
        </p:txBody>
      </p:sp>
    </p:spTree>
    <p:extLst>
      <p:ext uri="{BB962C8B-B14F-4D97-AF65-F5344CB8AC3E}">
        <p14:creationId xmlns:p14="http://schemas.microsoft.com/office/powerpoint/2010/main" val="3605260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64DFBF6-078A-C902-86BE-F49BC7C52379}"/>
              </a:ext>
            </a:extLst>
          </p:cNvPr>
          <p:cNvSpPr txBox="1"/>
          <p:nvPr/>
        </p:nvSpPr>
        <p:spPr>
          <a:xfrm>
            <a:off x="1073426" y="117997"/>
            <a:ext cx="11410122" cy="6622006"/>
          </a:xfrm>
          <a:prstGeom prst="rect">
            <a:avLst/>
          </a:prstGeom>
          <a:noFill/>
        </p:spPr>
        <p:txBody>
          <a:bodyPr wrap="square">
            <a:spAutoFit/>
          </a:bodyPr>
          <a:lstStyle/>
          <a:p>
            <a:pPr>
              <a:lnSpc>
                <a:spcPct val="107000"/>
              </a:lnSpc>
              <a:spcAft>
                <a:spcPts val="800"/>
              </a:spcAft>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Blue states banning cooperation with ICE will backfire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Trump administration’s immigration excesses are no excuse for Democrats to adopt their own.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February 4, 2026 </a:t>
            </a:r>
            <a:r>
              <a:rPr lang="en-GB" sz="1800" b="1" i="1" kern="100" dirty="0">
                <a:effectLst/>
                <a:latin typeface="Calibri" panose="020F0502020204030204" pitchFamily="34" charset="0"/>
                <a:ea typeface="Calibri" panose="020F0502020204030204" pitchFamily="34" charset="0"/>
                <a:cs typeface="Times New Roman" panose="02020603050405020304" pitchFamily="18" charset="0"/>
              </a:rPr>
              <a:t>The Washington Post</a:t>
            </a:r>
            <a:endParaRPr lang="fr-FR" sz="1800" b="1"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Border czar Tom Homan announced Wednesday that 700 federal agents are leaving Minnesota thanks to “unprecedented” cooperation from local law enforcement. While about 2,000 federal officers will remain, the drawdown is a welcome concession to political reality—and an opportunity for a reset at the Department of Homeland Security.</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President Donald Trump arrived in office with a mandate to secure the border and deport illegal immigrants who had committed crimes. Immigration and Customs Enforcement could have focused primarily on apprehending dangerous criminals, which would have been an easy win for Trump and, more importantly, made America safer. Instead, DHS prioritized quantity over quality. The ensuing dragnet, combined with the needless demonization of immigrants and unprofessional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behavior</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from many agents, turned immigration into a liability for Republicans.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the same time, blue-state leaders have advanced policies to block local law enforcement’s cooperation with immigration enforcement. Maryland’s House and Senate advanced a bill this week to end 287(g) agreements, which are formal partnerships between local law enforcement and ICE. Virginia, New Mexico, New York and Hawaii </a:t>
            </a: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are considering similar bans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Maine and Delaware did so last year. But without state and local cooperation, ICE gets a strong justification to deploy force in pursuit of the violent criminals whom the overwhelming majority of Americans don’t want on the streets.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Handing over criminals in the security of a jail is safer not just for agents but also for the people they’re apprehending. Democrats will come to regret adopting policies that shield criminals and, as a result, push ICE agents into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neighborhoods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6288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FA5F1-6B3A-DA86-7089-013C29E5B09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3B004A3-FADB-31BB-5646-7463196903FA}"/>
              </a:ext>
            </a:extLst>
          </p:cNvPr>
          <p:cNvSpPr>
            <a:spLocks noGrp="1"/>
          </p:cNvSpPr>
          <p:nvPr>
            <p:ph type="title"/>
          </p:nvPr>
        </p:nvSpPr>
        <p:spPr/>
        <p:txBody>
          <a:bodyPr>
            <a:normAutofit/>
          </a:bodyPr>
          <a:lstStyle/>
          <a:p>
            <a:r>
              <a:rPr lang="fr-FR" sz="4800" dirty="0"/>
              <a:t>The « anti-</a:t>
            </a:r>
            <a:r>
              <a:rPr lang="fr-FR" sz="4800" dirty="0" err="1"/>
              <a:t>trump</a:t>
            </a:r>
            <a:r>
              <a:rPr lang="fr-FR" sz="4800" dirty="0"/>
              <a:t> </a:t>
            </a:r>
            <a:r>
              <a:rPr lang="fr-FR" sz="4800" dirty="0" err="1"/>
              <a:t>resistance</a:t>
            </a:r>
            <a:r>
              <a:rPr lang="fr-FR" sz="4800" dirty="0"/>
              <a:t> »</a:t>
            </a:r>
          </a:p>
        </p:txBody>
      </p:sp>
      <p:sp>
        <p:nvSpPr>
          <p:cNvPr id="3" name="Espace réservé du texte 2">
            <a:extLst>
              <a:ext uri="{FF2B5EF4-FFF2-40B4-BE49-F238E27FC236}">
                <a16:creationId xmlns:a16="http://schemas.microsoft.com/office/drawing/2014/main" id="{5A3255EB-CBBB-55F4-285A-49B74C32306E}"/>
              </a:ext>
            </a:extLst>
          </p:cNvPr>
          <p:cNvSpPr>
            <a:spLocks noGrp="1"/>
          </p:cNvSpPr>
          <p:nvPr>
            <p:ph type="body" idx="1"/>
          </p:nvPr>
        </p:nvSpPr>
        <p:spPr/>
        <p:txBody>
          <a:bodyPr>
            <a:normAutofit/>
          </a:bodyPr>
          <a:lstStyle/>
          <a:p>
            <a:r>
              <a:rPr lang="fr-FR" sz="5400" b="1" dirty="0">
                <a:solidFill>
                  <a:schemeClr val="accent2">
                    <a:lumMod val="75000"/>
                  </a:schemeClr>
                </a:solidFill>
              </a:rPr>
              <a:t>The case of Minneapolis</a:t>
            </a:r>
          </a:p>
        </p:txBody>
      </p:sp>
    </p:spTree>
    <p:extLst>
      <p:ext uri="{BB962C8B-B14F-4D97-AF65-F5344CB8AC3E}">
        <p14:creationId xmlns:p14="http://schemas.microsoft.com/office/powerpoint/2010/main" val="1175472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A9049-01E8-168B-D8DE-9124749FE9EB}"/>
              </a:ext>
            </a:extLst>
          </p:cNvPr>
          <p:cNvSpPr>
            <a:spLocks noGrp="1"/>
          </p:cNvSpPr>
          <p:nvPr>
            <p:ph type="title"/>
          </p:nvPr>
        </p:nvSpPr>
        <p:spPr/>
        <p:txBody>
          <a:bodyPr>
            <a:normAutofit/>
          </a:bodyPr>
          <a:lstStyle/>
          <a:p>
            <a:r>
              <a:rPr lang="fr-FR" sz="4800" dirty="0"/>
              <a:t>A transformative </a:t>
            </a:r>
            <a:r>
              <a:rPr lang="fr-FR" sz="4800" dirty="0" err="1"/>
              <a:t>presidency</a:t>
            </a:r>
            <a:endParaRPr lang="fr-FR" sz="4800" dirty="0"/>
          </a:p>
        </p:txBody>
      </p:sp>
      <p:sp>
        <p:nvSpPr>
          <p:cNvPr id="3" name="Espace réservé du texte 2">
            <a:extLst>
              <a:ext uri="{FF2B5EF4-FFF2-40B4-BE49-F238E27FC236}">
                <a16:creationId xmlns:a16="http://schemas.microsoft.com/office/drawing/2014/main" id="{B985F76A-ADCB-11D4-9A9E-99CB3F6DA742}"/>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282620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903E2-7764-9D6A-53F8-5A935F9FAF8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44DA46B-A918-F93F-2423-5065421B5E54}"/>
              </a:ext>
            </a:extLst>
          </p:cNvPr>
          <p:cNvSpPr>
            <a:spLocks noGrp="1"/>
          </p:cNvSpPr>
          <p:nvPr>
            <p:ph type="title"/>
          </p:nvPr>
        </p:nvSpPr>
        <p:spPr/>
        <p:txBody>
          <a:bodyPr>
            <a:normAutofit/>
          </a:bodyPr>
          <a:lstStyle/>
          <a:p>
            <a:r>
              <a:rPr lang="fr-FR" sz="4400" dirty="0"/>
              <a:t>Tensions in the </a:t>
            </a:r>
            <a:r>
              <a:rPr lang="fr-FR" sz="4400" dirty="0" err="1"/>
              <a:t>democratic</a:t>
            </a:r>
            <a:r>
              <a:rPr lang="fr-FR" sz="4400" dirty="0"/>
              <a:t> party</a:t>
            </a:r>
          </a:p>
        </p:txBody>
      </p:sp>
      <p:sp>
        <p:nvSpPr>
          <p:cNvPr id="3" name="Espace réservé du texte 2">
            <a:extLst>
              <a:ext uri="{FF2B5EF4-FFF2-40B4-BE49-F238E27FC236}">
                <a16:creationId xmlns:a16="http://schemas.microsoft.com/office/drawing/2014/main" id="{58688183-272C-1DE6-8BA7-6F9EE89EDE52}"/>
              </a:ext>
            </a:extLst>
          </p:cNvPr>
          <p:cNvSpPr>
            <a:spLocks noGrp="1"/>
          </p:cNvSpPr>
          <p:nvPr>
            <p:ph type="body" idx="1"/>
          </p:nvPr>
        </p:nvSpPr>
        <p:spPr/>
        <p:txBody>
          <a:bodyPr>
            <a:normAutofit/>
          </a:bodyPr>
          <a:lstStyle/>
          <a:p>
            <a:r>
              <a:rPr lang="fr-FR" sz="5400" b="1" dirty="0">
                <a:solidFill>
                  <a:schemeClr val="accent2">
                    <a:lumMod val="75000"/>
                  </a:schemeClr>
                </a:solidFill>
              </a:rPr>
              <a:t>The case of Minneapolis</a:t>
            </a:r>
          </a:p>
        </p:txBody>
      </p:sp>
    </p:spTree>
    <p:extLst>
      <p:ext uri="{BB962C8B-B14F-4D97-AF65-F5344CB8AC3E}">
        <p14:creationId xmlns:p14="http://schemas.microsoft.com/office/powerpoint/2010/main" val="3500522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9599FD-9152-FA36-19DB-4EEB89663198}"/>
              </a:ext>
            </a:extLst>
          </p:cNvPr>
          <p:cNvSpPr>
            <a:spLocks noGrp="1"/>
          </p:cNvSpPr>
          <p:nvPr>
            <p:ph type="title"/>
          </p:nvPr>
        </p:nvSpPr>
        <p:spPr/>
        <p:txBody>
          <a:bodyPr>
            <a:normAutofit fontScale="90000"/>
          </a:bodyPr>
          <a:lstStyle/>
          <a:p>
            <a:r>
              <a:rPr lang="en-GB" i="1" dirty="0"/>
              <a:t>“</a:t>
            </a:r>
            <a:r>
              <a:rPr lang="en-GB" b="1" i="1" dirty="0"/>
              <a:t>Donald Trump Is What Some Historians Call a ‘Transformative President’</a:t>
            </a:r>
            <a:r>
              <a:rPr lang="en-GB" i="1" dirty="0"/>
              <a:t>”</a:t>
            </a:r>
            <a:br>
              <a:rPr lang="fr-FR" dirty="0"/>
            </a:br>
            <a:endParaRPr lang="fr-FR" dirty="0"/>
          </a:p>
        </p:txBody>
      </p:sp>
      <p:sp>
        <p:nvSpPr>
          <p:cNvPr id="6" name="ZoneTexte 5">
            <a:extLst>
              <a:ext uri="{FF2B5EF4-FFF2-40B4-BE49-F238E27FC236}">
                <a16:creationId xmlns:a16="http://schemas.microsoft.com/office/drawing/2014/main" id="{35385FD5-DC17-F2FC-424C-003B5A1632E7}"/>
              </a:ext>
            </a:extLst>
          </p:cNvPr>
          <p:cNvSpPr txBox="1"/>
          <p:nvPr/>
        </p:nvSpPr>
        <p:spPr>
          <a:xfrm>
            <a:off x="1371601" y="1959665"/>
            <a:ext cx="9601199" cy="4801314"/>
          </a:xfrm>
          <a:prstGeom prst="rect">
            <a:avLst/>
          </a:prstGeom>
          <a:noFill/>
        </p:spPr>
        <p:txBody>
          <a:bodyPr wrap="square">
            <a:spAutoFit/>
          </a:bodyPr>
          <a:lstStyle/>
          <a:p>
            <a:pPr algn="just">
              <a:lnSpc>
                <a:spcPct val="150000"/>
              </a:lnSpc>
            </a:pPr>
            <a:r>
              <a:rPr lang="en-US" sz="2000" dirty="0"/>
              <a:t>Whatever one feels about Trump’s return to the White House, he is what some historians call a "transformational" or "transformative" president, whose victories serve as a forceful indictment of the status quo, and who has reshaped politics, ensuring that they will be played on new terms for decades to come.</a:t>
            </a:r>
          </a:p>
          <a:p>
            <a:pPr algn="just">
              <a:lnSpc>
                <a:spcPct val="150000"/>
              </a:lnSpc>
            </a:pPr>
            <a:r>
              <a:rPr lang="en-US" sz="2000" dirty="0"/>
              <a:t>This reality becomes easier to see when looking at the similarities between Trump and another transformative president: Franklin D. Roosevelt. Politically, Roosevelt had little in common with Trump. Yet, like Roosevelt’s first election in 1932, Trump’s success potentially signals the overturning of decades of political orthodoxies and the beginning of a new era.</a:t>
            </a:r>
          </a:p>
          <a:p>
            <a:endParaRPr lang="en-US" dirty="0"/>
          </a:p>
          <a:p>
            <a:r>
              <a:rPr lang="en-US" b="1" dirty="0"/>
              <a:t>TIME</a:t>
            </a:r>
            <a:r>
              <a:rPr lang="en-US" dirty="0"/>
              <a:t>, Made by History, Justin Peck, March 14,2025</a:t>
            </a:r>
          </a:p>
        </p:txBody>
      </p:sp>
    </p:spTree>
    <p:extLst>
      <p:ext uri="{BB962C8B-B14F-4D97-AF65-F5344CB8AC3E}">
        <p14:creationId xmlns:p14="http://schemas.microsoft.com/office/powerpoint/2010/main" val="91580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3734F3-9B70-E15C-5718-C8999A750318}"/>
              </a:ext>
            </a:extLst>
          </p:cNvPr>
          <p:cNvSpPr>
            <a:spLocks noGrp="1"/>
          </p:cNvSpPr>
          <p:nvPr>
            <p:ph type="title"/>
          </p:nvPr>
        </p:nvSpPr>
        <p:spPr/>
        <p:txBody>
          <a:bodyPr/>
          <a:lstStyle/>
          <a:p>
            <a:r>
              <a:rPr lang="fr-FR" dirty="0"/>
              <a:t>Changes to…</a:t>
            </a:r>
          </a:p>
        </p:txBody>
      </p:sp>
      <p:sp>
        <p:nvSpPr>
          <p:cNvPr id="3" name="Espace réservé du contenu 2">
            <a:extLst>
              <a:ext uri="{FF2B5EF4-FFF2-40B4-BE49-F238E27FC236}">
                <a16:creationId xmlns:a16="http://schemas.microsoft.com/office/drawing/2014/main" id="{C70230DF-4806-4668-EA0F-CC2061315854}"/>
              </a:ext>
            </a:extLst>
          </p:cNvPr>
          <p:cNvSpPr>
            <a:spLocks noGrp="1"/>
          </p:cNvSpPr>
          <p:nvPr>
            <p:ph idx="1"/>
          </p:nvPr>
        </p:nvSpPr>
        <p:spPr/>
        <p:txBody>
          <a:bodyPr/>
          <a:lstStyle/>
          <a:p>
            <a:pPr lvl="0"/>
            <a:r>
              <a:rPr lang="en-GB" dirty="0"/>
              <a:t>The US foreign policy and imperialism</a:t>
            </a:r>
            <a:endParaRPr lang="fr-FR" dirty="0"/>
          </a:p>
          <a:p>
            <a:pPr lvl="0"/>
            <a:r>
              <a:rPr lang="en-GB" dirty="0"/>
              <a:t>The executive power and the federal government</a:t>
            </a:r>
            <a:endParaRPr lang="fr-FR" dirty="0"/>
          </a:p>
          <a:p>
            <a:pPr lvl="0"/>
            <a:r>
              <a:rPr lang="en-GB" dirty="0"/>
              <a:t>Immigration policy enforcement</a:t>
            </a:r>
            <a:endParaRPr lang="fr-FR" dirty="0"/>
          </a:p>
          <a:p>
            <a:pPr lvl="0"/>
            <a:r>
              <a:rPr lang="en-GB" dirty="0"/>
              <a:t>Culture (the press, social media, higher education, museums, Diversity and Equity) </a:t>
            </a:r>
            <a:endParaRPr lang="fr-FR" dirty="0"/>
          </a:p>
          <a:p>
            <a:pPr lvl="0"/>
            <a:r>
              <a:rPr lang="en-GB" dirty="0"/>
              <a:t>it has rocked (or just revealed cracks in) the system of checks and balances</a:t>
            </a:r>
            <a:endParaRPr lang="fr-FR" dirty="0"/>
          </a:p>
          <a:p>
            <a:endParaRPr lang="fr-FR" dirty="0"/>
          </a:p>
        </p:txBody>
      </p:sp>
      <p:sp>
        <p:nvSpPr>
          <p:cNvPr id="4" name="Espace réservé du texte 3">
            <a:extLst>
              <a:ext uri="{FF2B5EF4-FFF2-40B4-BE49-F238E27FC236}">
                <a16:creationId xmlns:a16="http://schemas.microsoft.com/office/drawing/2014/main" id="{D087F920-9328-C68A-6548-24944C58CE61}"/>
              </a:ext>
            </a:extLst>
          </p:cNvPr>
          <p:cNvSpPr>
            <a:spLocks noGrp="1"/>
          </p:cNvSpPr>
          <p:nvPr>
            <p:ph type="body" sz="half" idx="2"/>
          </p:nvPr>
        </p:nvSpPr>
        <p:spPr>
          <a:xfrm>
            <a:off x="114300" y="3159631"/>
            <a:ext cx="382429" cy="1313851"/>
          </a:xfrm>
        </p:spPr>
        <p:txBody>
          <a:bodyPr/>
          <a:lstStyle/>
          <a:p>
            <a:endParaRPr lang="fr-FR" dirty="0"/>
          </a:p>
        </p:txBody>
      </p:sp>
      <p:pic>
        <p:nvPicPr>
          <p:cNvPr id="1026" name="Picture 2" descr="Donald Trump speaks in the Roosevelt Room">
            <a:extLst>
              <a:ext uri="{FF2B5EF4-FFF2-40B4-BE49-F238E27FC236}">
                <a16:creationId xmlns:a16="http://schemas.microsoft.com/office/drawing/2014/main" id="{CC6D1545-E587-65B9-6D3D-E349B7E69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49214"/>
            <a:ext cx="4255907" cy="283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06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116B33-F631-4445-7083-70C2608C047B}"/>
              </a:ext>
            </a:extLst>
          </p:cNvPr>
          <p:cNvSpPr>
            <a:spLocks noGrp="1"/>
          </p:cNvSpPr>
          <p:nvPr>
            <p:ph type="title"/>
          </p:nvPr>
        </p:nvSpPr>
        <p:spPr/>
        <p:txBody>
          <a:bodyPr/>
          <a:lstStyle/>
          <a:p>
            <a:r>
              <a:rPr lang="fr-FR" dirty="0"/>
              <a:t>The System of checks and balances</a:t>
            </a:r>
          </a:p>
        </p:txBody>
      </p:sp>
      <p:pic>
        <p:nvPicPr>
          <p:cNvPr id="4" name="Picture 1">
            <a:extLst>
              <a:ext uri="{FF2B5EF4-FFF2-40B4-BE49-F238E27FC236}">
                <a16:creationId xmlns:a16="http://schemas.microsoft.com/office/drawing/2014/main" id="{94EA35CB-32BA-3466-FBFF-BCEDEFA7EA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061" y="1511299"/>
            <a:ext cx="5721450" cy="55459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7208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A3D9F2-4A10-E6C8-2F8B-D45677EBC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991" y="54772"/>
            <a:ext cx="7089913" cy="66941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408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3ED5EB-27B5-164F-0664-92B08DAC55F9}"/>
              </a:ext>
            </a:extLst>
          </p:cNvPr>
          <p:cNvSpPr>
            <a:spLocks noGrp="1"/>
          </p:cNvSpPr>
          <p:nvPr>
            <p:ph type="title"/>
          </p:nvPr>
        </p:nvSpPr>
        <p:spPr/>
        <p:txBody>
          <a:bodyPr>
            <a:normAutofit/>
          </a:bodyPr>
          <a:lstStyle/>
          <a:p>
            <a:r>
              <a:rPr lang="fr-FR" sz="6000" dirty="0"/>
              <a:t>IMMIGRATION</a:t>
            </a:r>
          </a:p>
        </p:txBody>
      </p:sp>
      <p:sp>
        <p:nvSpPr>
          <p:cNvPr id="3" name="Espace réservé du texte 2">
            <a:extLst>
              <a:ext uri="{FF2B5EF4-FFF2-40B4-BE49-F238E27FC236}">
                <a16:creationId xmlns:a16="http://schemas.microsoft.com/office/drawing/2014/main" id="{774E2B50-A873-474B-BB06-CD4C49D9131C}"/>
              </a:ext>
            </a:extLst>
          </p:cNvPr>
          <p:cNvSpPr>
            <a:spLocks noGrp="1"/>
          </p:cNvSpPr>
          <p:nvPr>
            <p:ph type="body" idx="1"/>
          </p:nvPr>
        </p:nvSpPr>
        <p:spPr/>
        <p:txBody>
          <a:bodyPr>
            <a:normAutofit/>
          </a:bodyPr>
          <a:lstStyle/>
          <a:p>
            <a:r>
              <a:rPr lang="fr-FR" sz="4400" b="1" dirty="0">
                <a:solidFill>
                  <a:schemeClr val="accent2">
                    <a:lumMod val="75000"/>
                  </a:schemeClr>
                </a:solidFill>
              </a:rPr>
              <a:t>The Case of Minneapolis</a:t>
            </a:r>
          </a:p>
        </p:txBody>
      </p:sp>
    </p:spTree>
    <p:extLst>
      <p:ext uri="{BB962C8B-B14F-4D97-AF65-F5344CB8AC3E}">
        <p14:creationId xmlns:p14="http://schemas.microsoft.com/office/powerpoint/2010/main" val="3090211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28997-D51C-9A73-ABA8-DA2757E4FCC2}"/>
              </a:ext>
            </a:extLst>
          </p:cNvPr>
          <p:cNvSpPr>
            <a:spLocks noGrp="1"/>
          </p:cNvSpPr>
          <p:nvPr>
            <p:ph type="title"/>
          </p:nvPr>
        </p:nvSpPr>
        <p:spPr>
          <a:xfrm>
            <a:off x="1371600" y="685801"/>
            <a:ext cx="9601200" cy="838200"/>
          </a:xfrm>
        </p:spPr>
        <p:txBody>
          <a:bodyPr/>
          <a:lstStyle/>
          <a:p>
            <a:r>
              <a:rPr lang="fr-FR" dirty="0"/>
              <a:t>Who’s </a:t>
            </a:r>
            <a:r>
              <a:rPr lang="fr-FR" dirty="0" err="1"/>
              <a:t>Who</a:t>
            </a:r>
            <a:r>
              <a:rPr lang="fr-FR" dirty="0"/>
              <a:t>?</a:t>
            </a:r>
          </a:p>
        </p:txBody>
      </p:sp>
      <p:pic>
        <p:nvPicPr>
          <p:cNvPr id="10" name="Espace réservé du contenu 9">
            <a:extLst>
              <a:ext uri="{FF2B5EF4-FFF2-40B4-BE49-F238E27FC236}">
                <a16:creationId xmlns:a16="http://schemas.microsoft.com/office/drawing/2014/main" id="{C9415F65-AD90-3012-CD71-00571D3EAE21}"/>
              </a:ext>
            </a:extLst>
          </p:cNvPr>
          <p:cNvPicPr>
            <a:picLocks noGrp="1" noChangeAspect="1"/>
          </p:cNvPicPr>
          <p:nvPr>
            <p:ph idx="1"/>
          </p:nvPr>
        </p:nvPicPr>
        <p:blipFill>
          <a:blip r:embed="rId2"/>
          <a:stretch>
            <a:fillRect/>
          </a:stretch>
        </p:blipFill>
        <p:spPr>
          <a:xfrm>
            <a:off x="1979465" y="1524001"/>
            <a:ext cx="9448415" cy="5035825"/>
          </a:xfrm>
          <a:prstGeom prst="rect">
            <a:avLst/>
          </a:prstGeom>
        </p:spPr>
      </p:pic>
    </p:spTree>
    <p:extLst>
      <p:ext uri="{BB962C8B-B14F-4D97-AF65-F5344CB8AC3E}">
        <p14:creationId xmlns:p14="http://schemas.microsoft.com/office/powerpoint/2010/main" val="4253147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ree officers overlaid over three badges">
            <a:extLst>
              <a:ext uri="{FF2B5EF4-FFF2-40B4-BE49-F238E27FC236}">
                <a16:creationId xmlns:a16="http://schemas.microsoft.com/office/drawing/2014/main" id="{9B07ED05-96C9-40CE-DF47-5F848EEAF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172" y="251793"/>
            <a:ext cx="6189870" cy="371392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53B281A3-A240-7EFF-EF57-5F428E87D422}"/>
              </a:ext>
            </a:extLst>
          </p:cNvPr>
          <p:cNvPicPr>
            <a:picLocks noChangeAspect="1"/>
          </p:cNvPicPr>
          <p:nvPr/>
        </p:nvPicPr>
        <p:blipFill>
          <a:blip r:embed="rId3"/>
          <a:stretch>
            <a:fillRect/>
          </a:stretch>
        </p:blipFill>
        <p:spPr>
          <a:xfrm>
            <a:off x="7123042" y="291713"/>
            <a:ext cx="4937541" cy="6314494"/>
          </a:xfrm>
          <a:prstGeom prst="rect">
            <a:avLst/>
          </a:prstGeom>
        </p:spPr>
      </p:pic>
    </p:spTree>
    <p:extLst>
      <p:ext uri="{BB962C8B-B14F-4D97-AF65-F5344CB8AC3E}">
        <p14:creationId xmlns:p14="http://schemas.microsoft.com/office/powerpoint/2010/main" val="3928692193"/>
      </p:ext>
    </p:extLst>
  </p:cSld>
  <p:clrMapOvr>
    <a:masterClrMapping/>
  </p:clrMapOvr>
</p:sld>
</file>

<file path=ppt/theme/theme1.xml><?xml version="1.0" encoding="utf-8"?>
<a:theme xmlns:a="http://schemas.openxmlformats.org/drawingml/2006/main" name="Cadrage">
  <a:themeElements>
    <a:clrScheme name="Cadrag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adr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dr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Cadrage</Template>
  <TotalTime>403</TotalTime>
  <Words>895</Words>
  <Application>Microsoft Office PowerPoint</Application>
  <PresentationFormat>Grand écran</PresentationFormat>
  <Paragraphs>69</Paragraphs>
  <Slides>20</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20</vt:i4>
      </vt:variant>
    </vt:vector>
  </HeadingPairs>
  <TitlesOfParts>
    <vt:vector size="23" baseType="lpstr">
      <vt:lpstr>Calibri</vt:lpstr>
      <vt:lpstr>Franklin Gothic Book</vt:lpstr>
      <vt:lpstr>Cadrage</vt:lpstr>
      <vt:lpstr>Minneapolis</vt:lpstr>
      <vt:lpstr>A transformative presidency</vt:lpstr>
      <vt:lpstr>“Donald Trump Is What Some Historians Call a ‘Transformative President’” </vt:lpstr>
      <vt:lpstr>Changes to…</vt:lpstr>
      <vt:lpstr>The System of checks and balances</vt:lpstr>
      <vt:lpstr>Présentation PowerPoint</vt:lpstr>
      <vt:lpstr>IMMIGRATION</vt:lpstr>
      <vt:lpstr>Who’s Who?</vt:lpstr>
      <vt:lpstr>Présentation PowerPoint</vt:lpstr>
      <vt:lpstr>ICE</vt:lpstr>
      <vt:lpstr>Why such deployment in the Twin Cities?</vt:lpstr>
      <vt:lpstr>Deployment of FEDERAL forces</vt:lpstr>
      <vt:lpstr>See doc 4 and 5</vt:lpstr>
      <vt:lpstr>Justice (Retaliation)</vt:lpstr>
      <vt:lpstr>Weaponising the DoJ</vt:lpstr>
      <vt:lpstr>Présentation PowerPoint</vt:lpstr>
      <vt:lpstr>The media</vt:lpstr>
      <vt:lpstr>Présentation PowerPoint</vt:lpstr>
      <vt:lpstr>The « anti-trump resistance »</vt:lpstr>
      <vt:lpstr>Tensions in the democratic party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KT2018</dc:creator>
  <cp:lastModifiedBy>KT2018</cp:lastModifiedBy>
  <cp:revision>3</cp:revision>
  <dcterms:created xsi:type="dcterms:W3CDTF">2026-02-12T21:05:57Z</dcterms:created>
  <dcterms:modified xsi:type="dcterms:W3CDTF">2026-03-03T09:50:01Z</dcterms:modified>
</cp:coreProperties>
</file>