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3" r:id="rId4"/>
    <p:sldId id="264" r:id="rId5"/>
    <p:sldId id="265" r:id="rId6"/>
    <p:sldId id="266" r:id="rId7"/>
    <p:sldId id="268" r:id="rId8"/>
    <p:sldId id="267" r:id="rId9"/>
    <p:sldId id="271" r:id="rId10"/>
    <p:sldId id="257" r:id="rId11"/>
    <p:sldId id="270" r:id="rId12"/>
    <p:sldId id="269" r:id="rId13"/>
    <p:sldId id="259" r:id="rId14"/>
    <p:sldId id="260" r:id="rId15"/>
    <p:sldId id="261" r:id="rId16"/>
    <p:sldId id="262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788E3-7F97-4C24-8AEF-918BA2A5C283}" type="datetimeFigureOut">
              <a:rPr lang="fr-FR" smtClean="0"/>
              <a:t>09/10/2026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B4B2B-AF77-4F99-9C0F-2164D3AF56EF}" type="slidenum">
              <a:rPr lang="fr-FR" smtClean="0"/>
              <a:t>‹N°›</a:t>
            </a:fld>
            <a:endParaRPr lang="fr-F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9627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788E3-7F97-4C24-8AEF-918BA2A5C283}" type="datetimeFigureOut">
              <a:rPr lang="fr-FR" smtClean="0"/>
              <a:t>09/10/2026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B4B2B-AF77-4F99-9C0F-2164D3AF56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1385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788E3-7F97-4C24-8AEF-918BA2A5C283}" type="datetimeFigureOut">
              <a:rPr lang="fr-FR" smtClean="0"/>
              <a:t>09/10/2026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B4B2B-AF77-4F99-9C0F-2164D3AF56EF}" type="slidenum">
              <a:rPr lang="fr-FR" smtClean="0"/>
              <a:t>‹N°›</a:t>
            </a:fld>
            <a:endParaRPr lang="fr-F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5624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788E3-7F97-4C24-8AEF-918BA2A5C283}" type="datetimeFigureOut">
              <a:rPr lang="fr-FR" smtClean="0"/>
              <a:t>09/10/2026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B4B2B-AF77-4F99-9C0F-2164D3AF56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7516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788E3-7F97-4C24-8AEF-918BA2A5C283}" type="datetimeFigureOut">
              <a:rPr lang="fr-FR" smtClean="0"/>
              <a:t>09/10/2026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B4B2B-AF77-4F99-9C0F-2164D3AF56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4879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788E3-7F97-4C24-8AEF-918BA2A5C283}" type="datetimeFigureOut">
              <a:rPr lang="fr-FR" smtClean="0"/>
              <a:t>09/10/2026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B4B2B-AF77-4F99-9C0F-2164D3AF56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2749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788E3-7F97-4C24-8AEF-918BA2A5C283}" type="datetimeFigureOut">
              <a:rPr lang="fr-FR" smtClean="0"/>
              <a:t>09/10/2026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B4B2B-AF77-4F99-9C0F-2164D3AF56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1231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8BC788E3-7F97-4C24-8AEF-918BA2A5C283}" type="datetimeFigureOut">
              <a:rPr lang="fr-FR" smtClean="0"/>
              <a:t>09/10/2026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6BB4B2B-AF77-4F99-9C0F-2164D3AF56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05947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788E3-7F97-4C24-8AEF-918BA2A5C283}" type="datetimeFigureOut">
              <a:rPr lang="fr-FR" smtClean="0"/>
              <a:t>09/10/2026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B4B2B-AF77-4F99-9C0F-2164D3AF56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8580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788E3-7F97-4C24-8AEF-918BA2A5C283}" type="datetimeFigureOut">
              <a:rPr lang="fr-FR" smtClean="0"/>
              <a:t>09/10/2026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B4B2B-AF77-4F99-9C0F-2164D3AF56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7895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788E3-7F97-4C24-8AEF-918BA2A5C283}" type="datetimeFigureOut">
              <a:rPr lang="fr-FR" smtClean="0"/>
              <a:t>09/10/2026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B4B2B-AF77-4F99-9C0F-2164D3AF56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051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8BC788E3-7F97-4C24-8AEF-918BA2A5C283}" type="datetimeFigureOut">
              <a:rPr lang="fr-FR" smtClean="0"/>
              <a:t>09/10/2026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A6BB4B2B-AF77-4F99-9C0F-2164D3AF56EF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8570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4F398-F8B2-81F1-B2E1-D73D16E860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Reprise DM 1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31D44D7-4EC7-B7B2-0A8D-6B79324B73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solidFill>
            <a:schemeClr val="accent2"/>
          </a:solidFill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48751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5C8C36-53EC-9208-B048-19C89D427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La méthode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A1E585D-5A54-284B-F387-F2DD8FE61D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46886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9AD319-2189-B0E2-B48D-596F7EECA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accent2"/>
                </a:solidFill>
              </a:rPr>
              <a:t>La méthode – Quelques rappels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C956210-18F6-8D3E-826B-55F63B686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800" b="1" dirty="0"/>
              <a:t>Malus si: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fr-FR" dirty="0"/>
              <a:t> Vous oubliez de mettre un titre à votre synthèse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fr-FR" dirty="0"/>
              <a:t>Vous ne soulignez pas les titres de publication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fr-FR" dirty="0"/>
              <a:t> Vous n’indiquez pas le nombre total de mots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fr-FR" dirty="0"/>
              <a:t> Vous ne mentionnez pas un document dans une partie</a:t>
            </a:r>
          </a:p>
          <a:p>
            <a:pPr marL="0" indent="0">
              <a:buNone/>
            </a:pPr>
            <a:r>
              <a:rPr lang="fr-FR" sz="2800" b="1" dirty="0"/>
              <a:t>Evitez à tout prix de: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fr-FR" b="1" dirty="0"/>
              <a:t> </a:t>
            </a:r>
            <a:r>
              <a:rPr lang="fr-FR" dirty="0"/>
              <a:t>utiliser WE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fr-FR" dirty="0"/>
              <a:t> Faire référence à tel ou tel document dans la première phrase d’une partie</a:t>
            </a:r>
          </a:p>
        </p:txBody>
      </p:sp>
    </p:spTree>
    <p:extLst>
      <p:ext uri="{BB962C8B-B14F-4D97-AF65-F5344CB8AC3E}">
        <p14:creationId xmlns:p14="http://schemas.microsoft.com/office/powerpoint/2010/main" val="17588714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940D55-1C36-4214-9EDF-145602162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948" y="286603"/>
            <a:ext cx="10498732" cy="1450757"/>
          </a:xfrm>
        </p:spPr>
        <p:txBody>
          <a:bodyPr/>
          <a:lstStyle/>
          <a:p>
            <a:r>
              <a:rPr lang="fr-FR" dirty="0">
                <a:solidFill>
                  <a:schemeClr val="accent2"/>
                </a:solidFill>
              </a:rPr>
              <a:t>La méthode – Manques et défauts majeurs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6382A7-F621-6E39-C4BD-70B4777987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4602" y="1845734"/>
            <a:ext cx="10401078" cy="4023360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fr-FR" dirty="0"/>
              <a:t> Vous ne croisez pas suffisamment les documents</a:t>
            </a:r>
          </a:p>
          <a:p>
            <a:pPr marL="0" indent="0">
              <a:buNone/>
            </a:pPr>
            <a:r>
              <a:rPr lang="fr-FR" dirty="0"/>
              <a:t>Faites bien la liste des points communs ou bien colorisez le tableau de manière à bien repérer les points communs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fr-FR" dirty="0"/>
              <a:t> Vous êtes trop évasifs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fr-FR" dirty="0"/>
              <a:t> Vous ne citez pas suffisamment les sources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fr-FR" dirty="0"/>
              <a:t>  Tâchez de déboucher sur une dernière phrase dans la dernière partie qui serait une réponse à la question de départ</a:t>
            </a:r>
          </a:p>
          <a:p>
            <a:pPr>
              <a:buFont typeface="Wingdings" panose="05000000000000000000" pitchFamily="2" charset="2"/>
              <a:buChar char="v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653419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95CE934A-4EDD-73B9-1CB8-BDD805AE76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466" y="761628"/>
            <a:ext cx="10155067" cy="5334744"/>
          </a:xfrm>
          <a:prstGeom prst="rect">
            <a:avLst/>
          </a:prstGeom>
        </p:spPr>
      </p:pic>
      <p:pic>
        <p:nvPicPr>
          <p:cNvPr id="1026" name="Picture 2" descr="Arrow Slight curve">
            <a:extLst>
              <a:ext uri="{FF2B5EF4-FFF2-40B4-BE49-F238E27FC236}">
                <a16:creationId xmlns:a16="http://schemas.microsoft.com/office/drawing/2014/main" id="{29D980AB-718A-C192-4042-5AE0CF6A6C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7747" r="-372" b="-28323"/>
          <a:stretch>
            <a:fillRect/>
          </a:stretch>
        </p:blipFill>
        <p:spPr bwMode="auto">
          <a:xfrm>
            <a:off x="0" y="0"/>
            <a:ext cx="171450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Graphic 1" descr="Arrow Slight curve">
            <a:extLst>
              <a:ext uri="{FF2B5EF4-FFF2-40B4-BE49-F238E27FC236}">
                <a16:creationId xmlns:a16="http://schemas.microsoft.com/office/drawing/2014/main" id="{E0537C05-0282-6833-9FC5-6D96C0A50A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7747" r="-372" b="-28323"/>
          <a:stretch>
            <a:fillRect/>
          </a:stretch>
        </p:blipFill>
        <p:spPr bwMode="auto">
          <a:xfrm>
            <a:off x="0" y="0"/>
            <a:ext cx="171450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9562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6F9341E-AAD9-7AB2-C281-954AD7C7982E}"/>
              </a:ext>
            </a:extLst>
          </p:cNvPr>
          <p:cNvSpPr txBox="1"/>
          <p:nvPr/>
        </p:nvSpPr>
        <p:spPr>
          <a:xfrm>
            <a:off x="763479" y="0"/>
            <a:ext cx="10795247" cy="62081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QUESTION: Is reading doomed to disappear? (closed question &gt; no-no!)</a:t>
            </a:r>
            <a:endParaRPr lang="fr-F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How fast is reading declining?</a:t>
            </a:r>
            <a:endParaRPr lang="fr-F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600" b="1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GB" sz="1600" b="1" dirty="0" err="1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Atl</a:t>
            </a:r>
            <a:r>
              <a:rPr lang="en-GB" sz="1600" b="1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/ NY / Conv / </a:t>
            </a:r>
            <a:r>
              <a:rPr lang="en-GB" sz="1600" b="1" dirty="0">
                <a:solidFill>
                  <a:schemeClr val="accent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Pic</a:t>
            </a:r>
            <a:endParaRPr lang="fr-FR" sz="2000" dirty="0">
              <a:solidFill>
                <a:schemeClr val="accent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I/ Many indicators point to major shifts in reading seen by many as a decline</a:t>
            </a:r>
            <a:endParaRPr lang="fr-F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en-GB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phenomenon – People especially young people read less - </a:t>
            </a:r>
            <a:r>
              <a:rPr lang="en-GB" sz="1600" kern="1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All documents, especially </a:t>
            </a:r>
            <a:r>
              <a:rPr lang="en-GB" sz="1600" kern="100" dirty="0" err="1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Atl</a:t>
            </a:r>
            <a:r>
              <a:rPr lang="en-GB" sz="1600" kern="1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/ NY and picture</a:t>
            </a:r>
            <a:endParaRPr lang="fr-FR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en-GB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How it’s measured - </a:t>
            </a:r>
            <a:r>
              <a:rPr lang="en-GB" sz="1600" kern="1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References to the studies (all texts)</a:t>
            </a:r>
            <a:endParaRPr lang="fr-FR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en-GB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Nuances are necessary - </a:t>
            </a:r>
            <a:r>
              <a:rPr lang="en-GB" sz="1600" kern="1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Especially The Conv</a:t>
            </a:r>
            <a:endParaRPr lang="fr-FR" sz="2000" kern="100" dirty="0">
              <a:solidFill>
                <a:schemeClr val="accent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II/ How readers’ attention is diverted and what they are missing on</a:t>
            </a:r>
            <a:endParaRPr lang="fr-F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en-GB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Constant diversion from tech devices / social media </a:t>
            </a:r>
            <a:r>
              <a:rPr lang="en-GB" sz="1600" kern="1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All documents!</a:t>
            </a:r>
            <a:endParaRPr lang="fr-FR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en-GB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First internet generation  </a:t>
            </a:r>
            <a:r>
              <a:rPr lang="en-GB" sz="1600" kern="1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Conv</a:t>
            </a:r>
            <a:endParaRPr lang="fr-FR" sz="2000" kern="100" dirty="0">
              <a:solidFill>
                <a:schemeClr val="accent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en-GB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What deep reading provides </a:t>
            </a:r>
            <a:r>
              <a:rPr lang="en-GB" sz="1600" kern="1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Especially </a:t>
            </a:r>
            <a:r>
              <a:rPr lang="en-GB" sz="1600" kern="100" dirty="0" err="1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Atl</a:t>
            </a:r>
            <a:r>
              <a:rPr lang="en-GB" sz="1600" kern="1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+ NY</a:t>
            </a:r>
            <a:endParaRPr lang="fr-FR" sz="2000" kern="100" dirty="0">
              <a:solidFill>
                <a:schemeClr val="accent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III/ Yet it could be considered as an evolution rather than a decline</a:t>
            </a:r>
            <a:endParaRPr lang="fr-F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en-GB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Studies need to be qualified </a:t>
            </a:r>
            <a:r>
              <a:rPr lang="en-GB" sz="1600" kern="1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NY + Conv</a:t>
            </a:r>
            <a:endParaRPr lang="fr-FR" sz="2000" kern="100" dirty="0">
              <a:solidFill>
                <a:schemeClr val="accent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en-GB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Choice rather than inability </a:t>
            </a:r>
            <a:r>
              <a:rPr lang="en-GB" sz="1600" b="1" kern="100" dirty="0" err="1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Atl</a:t>
            </a:r>
            <a:r>
              <a:rPr lang="en-GB" sz="1600" b="1" kern="1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+ NY </a:t>
            </a:r>
            <a:endParaRPr lang="fr-FR" sz="2000" b="1" kern="100" dirty="0">
              <a:solidFill>
                <a:schemeClr val="accent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en-GB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Nature of reading is changing and sources are many: another form of literacy and pleasure </a:t>
            </a:r>
            <a:r>
              <a:rPr lang="en-GB" sz="1600" kern="1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Conv</a:t>
            </a:r>
            <a:endParaRPr lang="fr-FR" sz="2000" kern="100" dirty="0">
              <a:solidFill>
                <a:schemeClr val="accent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6618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70B5AE-E0AD-42E6-6C6C-090E67311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L’introduction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BA76B65-A548-179B-E8A3-4E7D1B4590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0221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2C9252-B32B-7362-77EA-A6AFB8656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accent2"/>
                </a:solidFill>
              </a:rPr>
              <a:t>Introduction - Quelques erreurs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4CC4513-5F0C-B849-AF7B-7D00BE4A2A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5018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fr-FR" dirty="0"/>
              <a:t> La question problématique ne doit être posée qu’à la fin!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fr-FR" dirty="0"/>
              <a:t> Il faut être précis sur la source, la date le type d’articles et leur auteur (surtout centrale)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fr-FR" dirty="0"/>
              <a:t>INTERDICTION ABSOLUE À CENTRALE de faire référence à l’ordre des documents (document 3)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fr-FR" dirty="0"/>
              <a:t>Dans l’ensemble vous êtes au point voire très efficaces!</a:t>
            </a:r>
          </a:p>
          <a:p>
            <a:pPr marL="0" indent="0">
              <a:buNone/>
            </a:pPr>
            <a:r>
              <a:rPr lang="fr-FR" dirty="0"/>
              <a:t>POUR LA PROBLEMATIQUE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/>
              <a:t> Pas de Yes / No question: les questions fermées sont interdites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/>
              <a:t>Evitons ‘</a:t>
            </a:r>
            <a:r>
              <a:rPr lang="fr-FR" dirty="0" err="1"/>
              <a:t>should</a:t>
            </a:r>
            <a:r>
              <a:rPr lang="fr-FR" dirty="0"/>
              <a:t>’ même s’il est très pratique. Dans le rapport de cette année, centrale indique que c’est ‘trop subjectif’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/>
              <a:t> Evitez les périphrases inutiles, ‘</a:t>
            </a:r>
            <a:r>
              <a:rPr lang="fr-FR" dirty="0" err="1">
                <a:solidFill>
                  <a:schemeClr val="accent2"/>
                </a:solidFill>
              </a:rPr>
              <a:t>so</a:t>
            </a:r>
            <a:r>
              <a:rPr lang="fr-FR" dirty="0">
                <a:solidFill>
                  <a:schemeClr val="accent2"/>
                </a:solidFill>
              </a:rPr>
              <a:t> all of </a:t>
            </a:r>
            <a:r>
              <a:rPr lang="fr-FR" dirty="0" err="1">
                <a:solidFill>
                  <a:schemeClr val="accent2"/>
                </a:solidFill>
              </a:rPr>
              <a:t>this</a:t>
            </a:r>
            <a:r>
              <a:rPr lang="fr-FR" dirty="0">
                <a:solidFill>
                  <a:schemeClr val="accent2"/>
                </a:solidFill>
              </a:rPr>
              <a:t> leads me to </a:t>
            </a:r>
            <a:r>
              <a:rPr lang="fr-FR" dirty="0" err="1">
                <a:solidFill>
                  <a:schemeClr val="accent2"/>
                </a:solidFill>
              </a:rPr>
              <a:t>wonder</a:t>
            </a:r>
            <a:r>
              <a:rPr lang="fr-FR" dirty="0">
                <a:solidFill>
                  <a:schemeClr val="accent2"/>
                </a:solidFill>
              </a:rPr>
              <a:t>…’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>
                <a:solidFill>
                  <a:schemeClr val="accent2"/>
                </a:solidFill>
              </a:rPr>
              <a:t> </a:t>
            </a:r>
            <a:r>
              <a:rPr lang="fr-FR" dirty="0">
                <a:solidFill>
                  <a:schemeClr val="tx1"/>
                </a:solidFill>
              </a:rPr>
              <a:t>Et donc PAS D’ANNONCE DE PLAN – Sauf X / ENS / ESPCI</a:t>
            </a:r>
          </a:p>
        </p:txBody>
      </p:sp>
    </p:spTree>
    <p:extLst>
      <p:ext uri="{BB962C8B-B14F-4D97-AF65-F5344CB8AC3E}">
        <p14:creationId xmlns:p14="http://schemas.microsoft.com/office/powerpoint/2010/main" val="19748726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D8F2CC-3D92-6AFA-59C6-8FC496A77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 surtout…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26C185A-1476-241C-C080-05038A4BE5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fr-FR" sz="3600" b="1" dirty="0">
                <a:solidFill>
                  <a:schemeClr val="accent2"/>
                </a:solidFill>
                <a:sym typeface="Webdings" panose="05030102010509060703" pitchFamily="18" charset="2"/>
              </a:rPr>
              <a:t> </a:t>
            </a:r>
            <a:r>
              <a:rPr lang="fr-FR" sz="3600" b="1" dirty="0">
                <a:solidFill>
                  <a:schemeClr val="accent2"/>
                </a:solidFill>
              </a:rPr>
              <a:t>NE PAS OUBLIER LE TITRE  </a:t>
            </a:r>
            <a:r>
              <a:rPr lang="fr-FR" sz="3600" b="1" dirty="0">
                <a:solidFill>
                  <a:schemeClr val="accent2"/>
                </a:solidFill>
                <a:sym typeface="Webdings" panose="05030102010509060703" pitchFamily="18" charset="2"/>
              </a:rPr>
              <a:t></a:t>
            </a:r>
            <a:endParaRPr lang="fr-FR" dirty="0"/>
          </a:p>
          <a:p>
            <a:r>
              <a:rPr lang="fr-FR" dirty="0"/>
              <a:t>À centrale (et CCINP) il est factuel, précis, le reflet de votre problématique.</a:t>
            </a:r>
            <a:br>
              <a:rPr lang="fr-FR" dirty="0"/>
            </a:br>
            <a:r>
              <a:rPr lang="fr-FR" dirty="0"/>
              <a:t>On garde les jeux de mots (subtils s’il vous plaît) pour X /ENS /ESPCI</a:t>
            </a:r>
          </a:p>
          <a:p>
            <a:r>
              <a:rPr lang="fr-FR" dirty="0"/>
              <a:t>Quelques exemples:</a:t>
            </a:r>
          </a:p>
          <a:p>
            <a:r>
              <a:rPr lang="fr-FR" dirty="0">
                <a:solidFill>
                  <a:schemeClr val="accent2"/>
                </a:solidFill>
              </a:rPr>
              <a:t>The shift in </a:t>
            </a:r>
            <a:r>
              <a:rPr lang="fr-FR" dirty="0" err="1">
                <a:solidFill>
                  <a:schemeClr val="accent2"/>
                </a:solidFill>
              </a:rPr>
              <a:t>young</a:t>
            </a:r>
            <a:r>
              <a:rPr lang="fr-FR" dirty="0">
                <a:solidFill>
                  <a:schemeClr val="accent2"/>
                </a:solidFill>
              </a:rPr>
              <a:t> </a:t>
            </a:r>
            <a:r>
              <a:rPr lang="fr-FR" dirty="0" err="1">
                <a:solidFill>
                  <a:schemeClr val="accent2"/>
                </a:solidFill>
              </a:rPr>
              <a:t>people’s</a:t>
            </a:r>
            <a:r>
              <a:rPr lang="fr-FR" dirty="0">
                <a:solidFill>
                  <a:schemeClr val="accent2"/>
                </a:solidFill>
              </a:rPr>
              <a:t> </a:t>
            </a:r>
            <a:r>
              <a:rPr lang="fr-FR" dirty="0" err="1">
                <a:solidFill>
                  <a:schemeClr val="accent2"/>
                </a:solidFill>
              </a:rPr>
              <a:t>reading</a:t>
            </a:r>
            <a:r>
              <a:rPr lang="fr-FR" dirty="0">
                <a:solidFill>
                  <a:schemeClr val="accent2"/>
                </a:solidFill>
              </a:rPr>
              <a:t> habits</a:t>
            </a:r>
          </a:p>
          <a:p>
            <a:r>
              <a:rPr lang="fr-FR" dirty="0">
                <a:solidFill>
                  <a:schemeClr val="accent2"/>
                </a:solidFill>
              </a:rPr>
              <a:t>The Evolution of </a:t>
            </a:r>
            <a:r>
              <a:rPr lang="fr-FR" dirty="0" err="1">
                <a:solidFill>
                  <a:schemeClr val="accent2"/>
                </a:solidFill>
              </a:rPr>
              <a:t>reading</a:t>
            </a:r>
            <a:r>
              <a:rPr lang="fr-FR" dirty="0">
                <a:solidFill>
                  <a:schemeClr val="accent2"/>
                </a:solidFill>
              </a:rPr>
              <a:t> in the digital </a:t>
            </a:r>
            <a:r>
              <a:rPr lang="fr-FR" dirty="0" err="1">
                <a:solidFill>
                  <a:schemeClr val="accent2"/>
                </a:solidFill>
              </a:rPr>
              <a:t>age</a:t>
            </a:r>
            <a:endParaRPr lang="fr-FR" dirty="0">
              <a:solidFill>
                <a:schemeClr val="accent2"/>
              </a:solidFill>
            </a:endParaRPr>
          </a:p>
          <a:p>
            <a:r>
              <a:rPr lang="en-GB" dirty="0">
                <a:solidFill>
                  <a:schemeClr val="accent2"/>
                </a:solidFill>
              </a:rPr>
              <a:t>The Drop in reading : crisis or evolution?</a:t>
            </a:r>
            <a:endParaRPr lang="fr-FR" dirty="0">
              <a:solidFill>
                <a:schemeClr val="accent2"/>
              </a:solidFill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095524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CD15B5-5F4E-6E07-EDF2-F0B62F564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accent2"/>
                </a:solidFill>
              </a:rPr>
              <a:t>Introduction– Présentation des articles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75A64DB-2869-AC32-78FD-330C1D0C2B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fr-FR" dirty="0"/>
              <a:t> Indiquez leur nature. Il importe vraiment de distinguer un éditorial d’un texte d’opinion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fr-FR" dirty="0"/>
              <a:t>Noms des auteurs et leur « fonction » (</a:t>
            </a:r>
            <a:r>
              <a:rPr lang="fr-FR" dirty="0" err="1"/>
              <a:t>journalist</a:t>
            </a:r>
            <a:r>
              <a:rPr lang="fr-FR" dirty="0"/>
              <a:t>? Guest </a:t>
            </a:r>
            <a:r>
              <a:rPr lang="fr-FR" dirty="0" err="1"/>
              <a:t>essayist</a:t>
            </a:r>
            <a:r>
              <a:rPr lang="fr-FR" dirty="0"/>
              <a:t>? </a:t>
            </a:r>
            <a:r>
              <a:rPr lang="fr-FR" dirty="0" err="1"/>
              <a:t>Researchers</a:t>
            </a:r>
            <a:r>
              <a:rPr lang="fr-FR" dirty="0"/>
              <a:t>? </a:t>
            </a:r>
            <a:r>
              <a:rPr lang="fr-FR" dirty="0" err="1"/>
              <a:t>Etc</a:t>
            </a:r>
            <a:r>
              <a:rPr lang="fr-FR" dirty="0"/>
              <a:t>)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fr-FR" dirty="0"/>
              <a:t>Ne jamais présenter deux documents en même temps</a:t>
            </a:r>
          </a:p>
          <a:p>
            <a:pPr>
              <a:buFont typeface="Wingdings" panose="05000000000000000000" pitchFamily="2" charset="2"/>
              <a:buChar char="v"/>
            </a:pPr>
            <a:endParaRPr lang="fr-FR" dirty="0"/>
          </a:p>
          <a:p>
            <a:pPr>
              <a:buFont typeface="Wingdings" panose="05000000000000000000" pitchFamily="2" charset="2"/>
              <a:buChar char="v"/>
            </a:pPr>
            <a:r>
              <a:rPr lang="fr-FR" dirty="0"/>
              <a:t>Référence aux articles &gt;&gt; On ne peut pas dire ‘’As the Atlantic shows’’ … ‘’As the Conversation argues’’ puisque ces articles ne sont pas des éditoriaux!</a:t>
            </a:r>
          </a:p>
          <a:p>
            <a:pPr>
              <a:buFont typeface="Wingdings" panose="05000000000000000000" pitchFamily="2" charset="2"/>
              <a:buChar char="v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581146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4E19C5C-883A-81EB-DC03-4807ED280BB5}"/>
              </a:ext>
            </a:extLst>
          </p:cNvPr>
          <p:cNvSpPr txBox="1"/>
          <p:nvPr/>
        </p:nvSpPr>
        <p:spPr>
          <a:xfrm>
            <a:off x="807867" y="633827"/>
            <a:ext cx="9596761" cy="3962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QUELQUES EXEMPLES</a:t>
            </a:r>
            <a:endParaRPr lang="fr-FR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800" kern="1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►</a:t>
            </a:r>
            <a:r>
              <a:rPr lang="en-GB" sz="1800" kern="100" dirty="0">
                <a:solidFill>
                  <a:schemeClr val="accent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So we can ask to what extent should we be worried about the future of reading among young people?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endParaRPr lang="fr-FR" sz="1800" kern="100" dirty="0">
              <a:solidFill>
                <a:schemeClr val="accent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800" kern="1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► </a:t>
            </a:r>
            <a:r>
              <a:rPr lang="en-GB" sz="1800" kern="100" dirty="0">
                <a:solidFill>
                  <a:schemeClr val="accent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this regard, has reading lost its interest in younger generations?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endParaRPr lang="fr-FR" sz="1800" kern="100" dirty="0">
              <a:solidFill>
                <a:schemeClr val="accent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800" kern="1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►</a:t>
            </a:r>
            <a:r>
              <a:rPr lang="en-GB" sz="1800" kern="100" dirty="0">
                <a:solidFill>
                  <a:schemeClr val="accent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 how technology is transforming today’s society’s relationship with books?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endParaRPr lang="en-GB" kern="100" dirty="0">
              <a:solidFill>
                <a:schemeClr val="accent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endParaRPr lang="fr-FR" sz="1800" kern="100" dirty="0">
              <a:solidFill>
                <a:schemeClr val="accent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60843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A3CBB5-65FC-00FE-893A-1FAF1F8FC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accent2"/>
                </a:solidFill>
              </a:rPr>
              <a:t>La méthode – Phrases introductives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D98C2FC-FFDF-006B-6228-C8B0065401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fr-FR" dirty="0"/>
              <a:t> Evitez ‘First / </a:t>
            </a:r>
            <a:r>
              <a:rPr lang="fr-FR" dirty="0" err="1"/>
              <a:t>firstly</a:t>
            </a:r>
            <a:r>
              <a:rPr lang="fr-FR" dirty="0"/>
              <a:t>’ (et donc ‘</a:t>
            </a:r>
            <a:r>
              <a:rPr lang="fr-FR" dirty="0" err="1"/>
              <a:t>then</a:t>
            </a:r>
            <a:r>
              <a:rPr lang="fr-FR" dirty="0"/>
              <a:t>’ ‘</a:t>
            </a:r>
            <a:r>
              <a:rPr lang="fr-FR" dirty="0" err="1"/>
              <a:t>finally</a:t>
            </a:r>
            <a:r>
              <a:rPr lang="fr-FR" dirty="0"/>
              <a:t>’). La synthèse n’est pas une énumération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fr-FR" dirty="0"/>
              <a:t> PAS DE REFERENCE  à tel ou tel document &gt; phrase chapeau qui</a:t>
            </a:r>
          </a:p>
          <a:p>
            <a:pPr marL="0" indent="0">
              <a:buNone/>
            </a:pPr>
            <a:r>
              <a:rPr lang="fr-FR" dirty="0"/>
              <a:t>&gt;&gt; englobe toutes les idées de la partie</a:t>
            </a:r>
          </a:p>
          <a:p>
            <a:pPr marL="0" indent="0">
              <a:buNone/>
            </a:pPr>
            <a:r>
              <a:rPr lang="fr-FR" dirty="0"/>
              <a:t>&gt;&gt; est une étape logique dans une démonstration. Ce sont les titres de vos parties dans votre plan que vous avez un peu retravaillées</a:t>
            </a:r>
          </a:p>
          <a:p>
            <a:pPr lvl="0"/>
            <a:r>
              <a:rPr lang="fr-FR" dirty="0">
                <a:solidFill>
                  <a:schemeClr val="accent2"/>
                </a:solidFill>
              </a:rPr>
              <a:t>EX: 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GB" dirty="0">
                <a:solidFill>
                  <a:schemeClr val="accent2"/>
                </a:solidFill>
              </a:rPr>
              <a:t>For a few years, the number of children reading regularly has decreased sharply</a:t>
            </a:r>
            <a:endParaRPr lang="fr-FR" dirty="0">
              <a:solidFill>
                <a:schemeClr val="accent2"/>
              </a:solidFill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en-GB" dirty="0">
                <a:solidFill>
                  <a:schemeClr val="accent2"/>
                </a:solidFill>
              </a:rPr>
              <a:t>However, the reading culture has been transformed but it does not mean that it has been destroyed.</a:t>
            </a:r>
            <a:endParaRPr lang="fr-FR" dirty="0">
              <a:solidFill>
                <a:schemeClr val="accent2"/>
              </a:solidFill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en-GB" dirty="0">
                <a:solidFill>
                  <a:schemeClr val="accent2"/>
                </a:solidFill>
              </a:rPr>
              <a:t>No matter how people read, reading is crucial for many reasons</a:t>
            </a:r>
            <a:endParaRPr lang="fr-FR" dirty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fr-FR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5606300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64C721-CC1B-A02E-80CB-E43524C75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accent2"/>
                </a:solidFill>
              </a:rPr>
              <a:t>Orthographe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EF907C5-FFDF-E08C-61A4-A740224B35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/>
              <a:t>Developing</a:t>
            </a:r>
            <a:r>
              <a:rPr lang="fr-FR" dirty="0"/>
              <a:t> </a:t>
            </a:r>
            <a:r>
              <a:rPr lang="fr-FR" dirty="0" err="1"/>
              <a:t>Developed</a:t>
            </a:r>
            <a:endParaRPr lang="fr-FR" dirty="0"/>
          </a:p>
          <a:p>
            <a:r>
              <a:rPr lang="fr-FR" dirty="0" err="1"/>
              <a:t>Literary</a:t>
            </a:r>
            <a:r>
              <a:rPr lang="fr-FR" dirty="0"/>
              <a:t> </a:t>
            </a:r>
            <a:r>
              <a:rPr lang="fr-FR" dirty="0" err="1"/>
              <a:t>Literature</a:t>
            </a:r>
            <a:endParaRPr lang="fr-FR" dirty="0"/>
          </a:p>
          <a:p>
            <a:r>
              <a:rPr lang="fr-FR" dirty="0" err="1"/>
              <a:t>Dependent</a:t>
            </a:r>
            <a:r>
              <a:rPr lang="fr-FR" dirty="0"/>
              <a:t> </a:t>
            </a:r>
            <a:r>
              <a:rPr lang="fr-FR" dirty="0" err="1"/>
              <a:t>Dependence</a:t>
            </a:r>
            <a:endParaRPr lang="fr-FR" dirty="0"/>
          </a:p>
          <a:p>
            <a:r>
              <a:rPr lang="fr-FR" dirty="0"/>
              <a:t>To </a:t>
            </a:r>
            <a:r>
              <a:rPr lang="fr-FR" dirty="0" err="1"/>
              <a:t>choose</a:t>
            </a:r>
            <a:r>
              <a:rPr lang="fr-FR" dirty="0"/>
              <a:t> chose </a:t>
            </a:r>
            <a:r>
              <a:rPr lang="fr-FR" dirty="0" err="1"/>
              <a:t>chosen</a:t>
            </a:r>
            <a:endParaRPr lang="fr-FR" dirty="0"/>
          </a:p>
          <a:p>
            <a:r>
              <a:rPr lang="fr-FR" dirty="0" err="1"/>
              <a:t>Disappear</a:t>
            </a:r>
            <a:endParaRPr lang="fr-FR" dirty="0"/>
          </a:p>
          <a:p>
            <a:r>
              <a:rPr lang="fr-FR" dirty="0" err="1"/>
              <a:t>Abandoned</a:t>
            </a:r>
            <a:r>
              <a:rPr lang="fr-FR" dirty="0"/>
              <a:t> / </a:t>
            </a:r>
            <a:r>
              <a:rPr lang="fr-FR" dirty="0" err="1"/>
              <a:t>traditional</a:t>
            </a:r>
            <a:r>
              <a:rPr lang="fr-FR" dirty="0"/>
              <a:t> / </a:t>
            </a:r>
            <a:r>
              <a:rPr lang="fr-FR" dirty="0" err="1"/>
              <a:t>questioned</a:t>
            </a:r>
            <a:r>
              <a:rPr lang="fr-FR" dirty="0"/>
              <a:t> </a:t>
            </a:r>
          </a:p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►► Pas de contraction à l’écrit &gt; langue plus soutenue</a:t>
            </a:r>
          </a:p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►► </a:t>
            </a:r>
            <a:r>
              <a:rPr lang="fr-FR" sz="28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WHICH</a:t>
            </a:r>
            <a:endParaRPr lang="fr-FR" sz="28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87898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B1D1DF-3FAF-2580-A3BD-ECFA5822B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accent2"/>
                </a:solidFill>
              </a:rPr>
              <a:t>Vocabulaire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3B79259-0E1E-E74F-65F3-B75F949F50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A </a:t>
            </a:r>
            <a:r>
              <a:rPr lang="fr-FR" dirty="0" err="1"/>
              <a:t>photograph</a:t>
            </a:r>
            <a:r>
              <a:rPr lang="fr-FR" dirty="0"/>
              <a:t> 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# 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photography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&gt; a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photographer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Usage &gt; use</a:t>
            </a:r>
          </a:p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pessimist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(N) &gt;&gt; a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pessimistic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person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(adj)</a:t>
            </a:r>
          </a:p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evolve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- to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provoke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accuse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s.o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OF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doING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have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difficulty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doing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to have trouble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doing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877241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738351-234E-7AB1-AD38-2CCD0969F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Grammaire – le génitif       </a:t>
            </a:r>
            <a:r>
              <a:rPr lang="fr-FR" sz="2800" dirty="0">
                <a:solidFill>
                  <a:schemeClr val="accent2"/>
                </a:solidFill>
              </a:rPr>
              <a:t>Corrigez les erreurs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C8E04BE-424E-4EFC-56A5-7E9671717F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fr-FR" dirty="0"/>
              <a:t>At Columbia, </a:t>
            </a:r>
            <a:r>
              <a:rPr lang="fr-FR" dirty="0" err="1"/>
              <a:t>teachers</a:t>
            </a:r>
            <a:r>
              <a:rPr lang="fr-FR" dirty="0"/>
              <a:t> have </a:t>
            </a:r>
            <a:r>
              <a:rPr lang="fr-FR" dirty="0" err="1"/>
              <a:t>reduced</a:t>
            </a:r>
            <a:r>
              <a:rPr lang="fr-FR" dirty="0"/>
              <a:t> </a:t>
            </a:r>
            <a:r>
              <a:rPr lang="fr-FR" dirty="0" err="1">
                <a:solidFill>
                  <a:schemeClr val="accent2"/>
                </a:solidFill>
              </a:rPr>
              <a:t>their</a:t>
            </a:r>
            <a:r>
              <a:rPr lang="fr-FR" dirty="0">
                <a:solidFill>
                  <a:schemeClr val="accent2"/>
                </a:solidFill>
              </a:rPr>
              <a:t> </a:t>
            </a:r>
            <a:r>
              <a:rPr lang="fr-FR" dirty="0" err="1">
                <a:solidFill>
                  <a:schemeClr val="accent2"/>
                </a:solidFill>
              </a:rPr>
              <a:t>student’s</a:t>
            </a:r>
            <a:r>
              <a:rPr lang="fr-FR" dirty="0">
                <a:solidFill>
                  <a:schemeClr val="accent2"/>
                </a:solidFill>
              </a:rPr>
              <a:t> books </a:t>
            </a:r>
            <a:r>
              <a:rPr lang="fr-FR" dirty="0" err="1">
                <a:solidFill>
                  <a:schemeClr val="accent2"/>
                </a:solidFill>
              </a:rPr>
              <a:t>lists</a:t>
            </a:r>
            <a:endParaRPr lang="fr-FR" dirty="0">
              <a:solidFill>
                <a:schemeClr val="accent2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fr-FR" dirty="0"/>
              <a:t>On the </a:t>
            </a:r>
            <a:r>
              <a:rPr lang="fr-FR" dirty="0" err="1"/>
              <a:t>picture</a:t>
            </a:r>
            <a:r>
              <a:rPr lang="fr-FR" dirty="0"/>
              <a:t> </a:t>
            </a:r>
            <a:r>
              <a:rPr lang="fr-FR" dirty="0" err="1"/>
              <a:t>there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a girl </a:t>
            </a:r>
            <a:r>
              <a:rPr lang="fr-FR" dirty="0" err="1"/>
              <a:t>alone</a:t>
            </a:r>
            <a:r>
              <a:rPr lang="fr-FR" dirty="0"/>
              <a:t> in a </a:t>
            </a:r>
            <a:r>
              <a:rPr lang="fr-FR" dirty="0" err="1"/>
              <a:t>library</a:t>
            </a:r>
            <a:r>
              <a:rPr lang="fr-FR" dirty="0"/>
              <a:t> </a:t>
            </a:r>
            <a:r>
              <a:rPr lang="fr-FR" dirty="0" err="1"/>
              <a:t>which</a:t>
            </a:r>
            <a:r>
              <a:rPr lang="fr-FR" dirty="0"/>
              <a:t> shows a </a:t>
            </a:r>
            <a:r>
              <a:rPr lang="fr-FR" dirty="0" err="1"/>
              <a:t>decrease</a:t>
            </a:r>
            <a:r>
              <a:rPr lang="fr-FR" dirty="0"/>
              <a:t> of </a:t>
            </a:r>
            <a:r>
              <a:rPr lang="fr-FR" dirty="0" err="1">
                <a:solidFill>
                  <a:schemeClr val="accent2"/>
                </a:solidFill>
              </a:rPr>
              <a:t>book’s</a:t>
            </a:r>
            <a:r>
              <a:rPr lang="fr-FR" dirty="0">
                <a:solidFill>
                  <a:schemeClr val="accent2"/>
                </a:solidFill>
              </a:rPr>
              <a:t> </a:t>
            </a:r>
            <a:r>
              <a:rPr lang="fr-FR" dirty="0" err="1">
                <a:solidFill>
                  <a:schemeClr val="accent2"/>
                </a:solidFill>
              </a:rPr>
              <a:t>popularity</a:t>
            </a:r>
            <a:endParaRPr lang="fr-FR" dirty="0">
              <a:solidFill>
                <a:schemeClr val="accent2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fr-FR" dirty="0"/>
              <a:t>This change has </a:t>
            </a:r>
            <a:r>
              <a:rPr lang="fr-FR" dirty="0" err="1"/>
              <a:t>consequences</a:t>
            </a:r>
            <a:r>
              <a:rPr lang="fr-FR" dirty="0"/>
              <a:t> on the </a:t>
            </a:r>
            <a:r>
              <a:rPr lang="fr-FR" dirty="0" err="1">
                <a:solidFill>
                  <a:schemeClr val="accent2"/>
                </a:solidFill>
              </a:rPr>
              <a:t>youngest’s</a:t>
            </a:r>
            <a:r>
              <a:rPr lang="fr-FR" dirty="0">
                <a:solidFill>
                  <a:schemeClr val="accent2"/>
                </a:solidFill>
              </a:rPr>
              <a:t> </a:t>
            </a:r>
            <a:r>
              <a:rPr lang="fr-FR" dirty="0" err="1">
                <a:solidFill>
                  <a:schemeClr val="accent2"/>
                </a:solidFill>
              </a:rPr>
              <a:t>daily</a:t>
            </a:r>
            <a:r>
              <a:rPr lang="fr-FR" dirty="0">
                <a:solidFill>
                  <a:schemeClr val="accent2"/>
                </a:solidFill>
              </a:rPr>
              <a:t> </a:t>
            </a:r>
            <a:r>
              <a:rPr lang="fr-FR" dirty="0" err="1">
                <a:solidFill>
                  <a:schemeClr val="accent2"/>
                </a:solidFill>
              </a:rPr>
              <a:t>lives</a:t>
            </a:r>
            <a:endParaRPr lang="fr-FR" dirty="0">
              <a:solidFill>
                <a:schemeClr val="accent2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fr-FR" dirty="0">
                <a:solidFill>
                  <a:schemeClr val="accent2"/>
                </a:solidFill>
              </a:rPr>
              <a:t>the </a:t>
            </a:r>
            <a:r>
              <a:rPr lang="fr-FR" dirty="0" err="1">
                <a:solidFill>
                  <a:schemeClr val="accent2"/>
                </a:solidFill>
              </a:rPr>
              <a:t>phone’s</a:t>
            </a:r>
            <a:r>
              <a:rPr lang="fr-FR" dirty="0">
                <a:solidFill>
                  <a:schemeClr val="accent2"/>
                </a:solidFill>
              </a:rPr>
              <a:t> use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fr-FR" dirty="0" err="1">
                <a:solidFill>
                  <a:schemeClr val="accent2"/>
                </a:solidFill>
              </a:rPr>
              <a:t>Reading’s</a:t>
            </a:r>
            <a:r>
              <a:rPr lang="fr-FR" dirty="0">
                <a:solidFill>
                  <a:schemeClr val="accent2"/>
                </a:solidFill>
              </a:rPr>
              <a:t> habits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fr-FR" dirty="0">
                <a:solidFill>
                  <a:schemeClr val="accent2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this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same</a:t>
            </a:r>
            <a:r>
              <a:rPr lang="fr-FR" dirty="0">
                <a:solidFill>
                  <a:schemeClr val="tx1"/>
                </a:solidFill>
              </a:rPr>
              <a:t> data has been </a:t>
            </a:r>
            <a:r>
              <a:rPr lang="fr-FR" dirty="0" err="1">
                <a:solidFill>
                  <a:schemeClr val="tx1"/>
                </a:solidFill>
              </a:rPr>
              <a:t>recorded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with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bookstores</a:t>
            </a:r>
            <a:r>
              <a:rPr lang="fr-FR" dirty="0">
                <a:solidFill>
                  <a:schemeClr val="tx1"/>
                </a:solidFill>
              </a:rPr>
              <a:t> ‘</a:t>
            </a:r>
            <a:r>
              <a:rPr lang="fr-FR" dirty="0" err="1">
                <a:solidFill>
                  <a:schemeClr val="tx1"/>
                </a:solidFill>
              </a:rPr>
              <a:t>visits</a:t>
            </a:r>
            <a:endParaRPr lang="fr-FR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fr-FR" dirty="0">
                <a:solidFill>
                  <a:schemeClr val="tx1"/>
                </a:solidFill>
              </a:rPr>
              <a:t>It </a:t>
            </a:r>
            <a:r>
              <a:rPr lang="fr-FR" dirty="0" err="1">
                <a:solidFill>
                  <a:schemeClr val="tx1"/>
                </a:solidFill>
              </a:rPr>
              <a:t>confirms</a:t>
            </a:r>
            <a:r>
              <a:rPr lang="fr-FR" dirty="0">
                <a:solidFill>
                  <a:schemeClr val="tx1"/>
                </a:solidFill>
              </a:rPr>
              <a:t> the </a:t>
            </a:r>
            <a:r>
              <a:rPr lang="fr-FR" dirty="0" err="1">
                <a:solidFill>
                  <a:schemeClr val="tx1"/>
                </a:solidFill>
              </a:rPr>
              <a:t>problem’s</a:t>
            </a:r>
            <a:r>
              <a:rPr lang="fr-FR" dirty="0">
                <a:solidFill>
                  <a:schemeClr val="tx1"/>
                </a:solidFill>
              </a:rPr>
              <a:t> source</a:t>
            </a:r>
            <a:endParaRPr lang="fr-FR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7132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8AFAB4-D84F-2510-B0B4-633A88F25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accent2"/>
                </a:solidFill>
              </a:rPr>
              <a:t>Grammaire – Autres fautes récurrentes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3E642FE-563A-4500-00BF-94407409C6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fr-FR" dirty="0"/>
              <a:t>IN </a:t>
            </a:r>
            <a:r>
              <a:rPr lang="fr-FR" dirty="0" err="1"/>
              <a:t>October</a:t>
            </a:r>
            <a:r>
              <a:rPr lang="fr-FR" dirty="0"/>
              <a:t> // ON </a:t>
            </a:r>
            <a:r>
              <a:rPr lang="fr-FR" dirty="0" err="1"/>
              <a:t>October</a:t>
            </a:r>
            <a:r>
              <a:rPr lang="fr-FR" dirty="0"/>
              <a:t> 3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fr-FR" dirty="0"/>
              <a:t>Attention à l’écriture des dates : </a:t>
            </a:r>
            <a:r>
              <a:rPr lang="fr-FR" dirty="0" err="1"/>
              <a:t>October</a:t>
            </a:r>
            <a:r>
              <a:rPr lang="fr-FR" dirty="0"/>
              <a:t> 3 2025 OU </a:t>
            </a:r>
            <a:r>
              <a:rPr lang="fr-FR" dirty="0" err="1"/>
              <a:t>October</a:t>
            </a:r>
            <a:r>
              <a:rPr lang="fr-FR" dirty="0"/>
              <a:t> 3rd ou 3 </a:t>
            </a:r>
            <a:r>
              <a:rPr lang="fr-FR" dirty="0" err="1"/>
              <a:t>October</a:t>
            </a:r>
            <a:endParaRPr lang="fr-FR" dirty="0"/>
          </a:p>
          <a:p>
            <a:pPr>
              <a:buFont typeface="Wingdings" panose="05000000000000000000" pitchFamily="2" charset="2"/>
              <a:buChar char="v"/>
            </a:pPr>
            <a:r>
              <a:rPr lang="fr-FR" dirty="0"/>
              <a:t> the </a:t>
            </a:r>
            <a:r>
              <a:rPr lang="fr-FR" dirty="0" err="1"/>
              <a:t>number</a:t>
            </a:r>
            <a:r>
              <a:rPr lang="fr-FR" dirty="0"/>
              <a:t> of </a:t>
            </a:r>
            <a:r>
              <a:rPr lang="fr-FR" dirty="0" err="1"/>
              <a:t>thirteen-year-olds</a:t>
            </a:r>
            <a:r>
              <a:rPr lang="fr-FR" dirty="0"/>
              <a:t>  // </a:t>
            </a:r>
            <a:r>
              <a:rPr lang="fr-FR" dirty="0" err="1"/>
              <a:t>These</a:t>
            </a:r>
            <a:r>
              <a:rPr lang="fr-FR" dirty="0"/>
              <a:t> kids are </a:t>
            </a:r>
            <a:r>
              <a:rPr lang="fr-FR" dirty="0" err="1"/>
              <a:t>thirteen</a:t>
            </a:r>
            <a:r>
              <a:rPr lang="fr-FR" dirty="0"/>
              <a:t> </a:t>
            </a:r>
            <a:r>
              <a:rPr lang="fr-FR" dirty="0" err="1"/>
              <a:t>years</a:t>
            </a:r>
            <a:r>
              <a:rPr lang="fr-FR" dirty="0"/>
              <a:t> </a:t>
            </a:r>
            <a:r>
              <a:rPr lang="fr-FR" dirty="0" err="1"/>
              <a:t>old</a:t>
            </a:r>
            <a:r>
              <a:rPr lang="fr-FR" dirty="0"/>
              <a:t> / a </a:t>
            </a:r>
            <a:r>
              <a:rPr lang="fr-FR" dirty="0" err="1"/>
              <a:t>thirteen-year-old</a:t>
            </a:r>
            <a:r>
              <a:rPr lang="fr-FR" dirty="0"/>
              <a:t> kid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fr-FR" dirty="0"/>
              <a:t> Formation des phrases interrogatives indirectes et directes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fr-FR"/>
              <a:t> Citations (GS3)</a:t>
            </a:r>
            <a:endParaRPr lang="fr-FR" dirty="0"/>
          </a:p>
          <a:p>
            <a:pPr>
              <a:buFont typeface="Wingdings" panose="05000000000000000000" pitchFamily="2" charset="2"/>
              <a:buChar char="v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37338895"/>
      </p:ext>
    </p:extLst>
  </p:cSld>
  <p:clrMapOvr>
    <a:masterClrMapping/>
  </p:clrMapOvr>
</p:sld>
</file>

<file path=ppt/theme/theme1.xml><?xml version="1.0" encoding="utf-8"?>
<a:theme xmlns:a="http://schemas.openxmlformats.org/drawingml/2006/main" name="Rétrospective">
  <a:themeElements>
    <a:clrScheme name="Rétrospective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étrospectiv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étrospectiv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291</TotalTime>
  <Words>961</Words>
  <Application>Microsoft Office PowerPoint</Application>
  <PresentationFormat>Grand écran</PresentationFormat>
  <Paragraphs>106</Paragraphs>
  <Slides>16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2" baseType="lpstr">
      <vt:lpstr>Calibri</vt:lpstr>
      <vt:lpstr>Calibri Light</vt:lpstr>
      <vt:lpstr>Times New Roman</vt:lpstr>
      <vt:lpstr>Webdings</vt:lpstr>
      <vt:lpstr>Wingdings</vt:lpstr>
      <vt:lpstr>Rétrospective</vt:lpstr>
      <vt:lpstr>Reprise DM 1</vt:lpstr>
      <vt:lpstr>La méthode</vt:lpstr>
      <vt:lpstr>La méthode – Quelques rappels</vt:lpstr>
      <vt:lpstr>La méthode – Manques et défauts majeurs</vt:lpstr>
      <vt:lpstr>Présentation PowerPoint</vt:lpstr>
      <vt:lpstr>Présentation PowerPoint</vt:lpstr>
      <vt:lpstr>L’introduction</vt:lpstr>
      <vt:lpstr>Introduction - Quelques erreurs</vt:lpstr>
      <vt:lpstr>Et surtout…</vt:lpstr>
      <vt:lpstr>Introduction– Présentation des articles</vt:lpstr>
      <vt:lpstr>Présentation PowerPoint</vt:lpstr>
      <vt:lpstr>La méthode – Phrases introductives</vt:lpstr>
      <vt:lpstr>Orthographe</vt:lpstr>
      <vt:lpstr>Vocabulaire</vt:lpstr>
      <vt:lpstr>Grammaire – le génitif       Corrigez les erreurs</vt:lpstr>
      <vt:lpstr>Grammaire – Autres fautes récurrentes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KT2018</dc:creator>
  <cp:lastModifiedBy>KT2018</cp:lastModifiedBy>
  <cp:revision>7</cp:revision>
  <dcterms:created xsi:type="dcterms:W3CDTF">2026-10-08T18:40:49Z</dcterms:created>
  <dcterms:modified xsi:type="dcterms:W3CDTF">2026-10-09T07:18:18Z</dcterms:modified>
</cp:coreProperties>
</file>