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35" roundtripDataSignature="AMtx7mjFISo3YZl5BC2/FHA/XvQgPxFo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9F016DE-7843-416F-8B5B-F0812D1789D0}">
  <a:tblStyle styleId="{59F016DE-7843-416F-8B5B-F0812D1789D0}"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customschemas.google.com/relationships/presentationmetadata" Target="metadata"/><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1" name="Shape 11"/>
        <p:cNvGrpSpPr/>
        <p:nvPr/>
      </p:nvGrpSpPr>
      <p:grpSpPr>
        <a:xfrm>
          <a:off x="0" y="0"/>
          <a:ext cx="0" cy="0"/>
          <a:chOff x="0" y="0"/>
          <a:chExt cx="0" cy="0"/>
        </a:xfrm>
      </p:grpSpPr>
      <p:sp>
        <p:nvSpPr>
          <p:cNvPr id="12" name="Google Shape;12;p3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68" name="Shape 68"/>
        <p:cNvGrpSpPr/>
        <p:nvPr/>
      </p:nvGrpSpPr>
      <p:grpSpPr>
        <a:xfrm>
          <a:off x="0" y="0"/>
          <a:ext cx="0" cy="0"/>
          <a:chOff x="0" y="0"/>
          <a:chExt cx="0" cy="0"/>
        </a:xfrm>
      </p:grpSpPr>
      <p:sp>
        <p:nvSpPr>
          <p:cNvPr id="69" name="Google Shape;69;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9"/>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4" name="Shape 74"/>
        <p:cNvGrpSpPr/>
        <p:nvPr/>
      </p:nvGrpSpPr>
      <p:grpSpPr>
        <a:xfrm>
          <a:off x="0" y="0"/>
          <a:ext cx="0" cy="0"/>
          <a:chOff x="0" y="0"/>
          <a:chExt cx="0" cy="0"/>
        </a:xfrm>
      </p:grpSpPr>
      <p:sp>
        <p:nvSpPr>
          <p:cNvPr id="75" name="Google Shape;75;p40"/>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40"/>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7" name="Shape 17"/>
        <p:cNvGrpSpPr/>
        <p:nvPr/>
      </p:nvGrpSpPr>
      <p:grpSpPr>
        <a:xfrm>
          <a:off x="0" y="0"/>
          <a:ext cx="0" cy="0"/>
          <a:chOff x="0" y="0"/>
          <a:chExt cx="0" cy="0"/>
        </a:xfrm>
      </p:grpSpPr>
      <p:sp>
        <p:nvSpPr>
          <p:cNvPr id="18" name="Google Shape;18;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23" name="Shape 23"/>
        <p:cNvGrpSpPr/>
        <p:nvPr/>
      </p:nvGrpSpPr>
      <p:grpSpPr>
        <a:xfrm>
          <a:off x="0" y="0"/>
          <a:ext cx="0" cy="0"/>
          <a:chOff x="0" y="0"/>
          <a:chExt cx="0" cy="0"/>
        </a:xfrm>
      </p:grpSpPr>
      <p:sp>
        <p:nvSpPr>
          <p:cNvPr id="24" name="Google Shape;24;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27" name="Shape 27"/>
        <p:cNvGrpSpPr/>
        <p:nvPr/>
      </p:nvGrpSpPr>
      <p:grpSpPr>
        <a:xfrm>
          <a:off x="0" y="0"/>
          <a:ext cx="0" cy="0"/>
          <a:chOff x="0" y="0"/>
          <a:chExt cx="0" cy="0"/>
        </a:xfrm>
      </p:grpSpPr>
      <p:sp>
        <p:nvSpPr>
          <p:cNvPr id="28" name="Google Shape;28;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32" name="Shape 32"/>
        <p:cNvGrpSpPr/>
        <p:nvPr/>
      </p:nvGrpSpPr>
      <p:grpSpPr>
        <a:xfrm>
          <a:off x="0" y="0"/>
          <a:ext cx="0" cy="0"/>
          <a:chOff x="0" y="0"/>
          <a:chExt cx="0" cy="0"/>
        </a:xfrm>
      </p:grpSpPr>
      <p:sp>
        <p:nvSpPr>
          <p:cNvPr id="33" name="Google Shape;33;p3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3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5" name="Google Shape;35;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38" name="Shape 38"/>
        <p:cNvGrpSpPr/>
        <p:nvPr/>
      </p:nvGrpSpPr>
      <p:grpSpPr>
        <a:xfrm>
          <a:off x="0" y="0"/>
          <a:ext cx="0" cy="0"/>
          <a:chOff x="0" y="0"/>
          <a:chExt cx="0" cy="0"/>
        </a:xfrm>
      </p:grpSpPr>
      <p:sp>
        <p:nvSpPr>
          <p:cNvPr id="39" name="Google Shape;39;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3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2" name="Google Shape;42;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45" name="Shape 45"/>
        <p:cNvGrpSpPr/>
        <p:nvPr/>
      </p:nvGrpSpPr>
      <p:grpSpPr>
        <a:xfrm>
          <a:off x="0" y="0"/>
          <a:ext cx="0" cy="0"/>
          <a:chOff x="0" y="0"/>
          <a:chExt cx="0" cy="0"/>
        </a:xfrm>
      </p:grpSpPr>
      <p:sp>
        <p:nvSpPr>
          <p:cNvPr id="46" name="Google Shape;46;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8" name="Google Shape;48;p3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9" name="Google Shape;49;p3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0" name="Google Shape;50;p3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1" name="Google Shape;51;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4" name="Shape 54"/>
        <p:cNvGrpSpPr/>
        <p:nvPr/>
      </p:nvGrpSpPr>
      <p:grpSpPr>
        <a:xfrm>
          <a:off x="0" y="0"/>
          <a:ext cx="0" cy="0"/>
          <a:chOff x="0" y="0"/>
          <a:chExt cx="0" cy="0"/>
        </a:xfrm>
      </p:grpSpPr>
      <p:sp>
        <p:nvSpPr>
          <p:cNvPr id="55" name="Google Shape;55;p3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3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1" name="Shape 61"/>
        <p:cNvGrpSpPr/>
        <p:nvPr/>
      </p:nvGrpSpPr>
      <p:grpSpPr>
        <a:xfrm>
          <a:off x="0" y="0"/>
          <a:ext cx="0" cy="0"/>
          <a:chOff x="0" y="0"/>
          <a:chExt cx="0" cy="0"/>
        </a:xfrm>
      </p:grpSpPr>
      <p:sp>
        <p:nvSpPr>
          <p:cNvPr id="62" name="Google Shape;62;p3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8"/>
          <p:cNvSpPr/>
          <p:nvPr>
            <p:ph idx="2" type="pic"/>
          </p:nvPr>
        </p:nvSpPr>
        <p:spPr>
          <a:xfrm>
            <a:off x="1792288" y="612775"/>
            <a:ext cx="5486400" cy="4114800"/>
          </a:xfrm>
          <a:prstGeom prst="rect">
            <a:avLst/>
          </a:prstGeom>
          <a:noFill/>
          <a:ln>
            <a:noFill/>
          </a:ln>
        </p:spPr>
      </p:sp>
      <p:sp>
        <p:nvSpPr>
          <p:cNvPr id="64" name="Google Shape;64;p3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36C09"/>
              </a:buClr>
              <a:buSzPts val="4400"/>
              <a:buFont typeface="Calibri"/>
              <a:buNone/>
            </a:pPr>
            <a:r>
              <a:rPr b="1" lang="fr-FR">
                <a:solidFill>
                  <a:srgbClr val="E36C09"/>
                </a:solidFill>
              </a:rPr>
              <a:t>Méthodologie de la dissertation</a:t>
            </a:r>
            <a:br>
              <a:rPr b="1" lang="fr-FR">
                <a:solidFill>
                  <a:srgbClr val="E36C09"/>
                </a:solidFill>
              </a:rPr>
            </a:br>
            <a:r>
              <a:rPr b="1" lang="fr-FR">
                <a:solidFill>
                  <a:srgbClr val="E36C09"/>
                </a:solidFill>
              </a:rPr>
              <a:t>PC / PC*</a:t>
            </a:r>
            <a:endParaRPr/>
          </a:p>
        </p:txBody>
      </p:sp>
      <p:sp>
        <p:nvSpPr>
          <p:cNvPr id="85" name="Google Shape;85;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fr-FR"/>
              <a:t>Faire croire</a:t>
            </a:r>
            <a:endParaRPr/>
          </a:p>
          <a:p>
            <a:pPr indent="0" lvl="0" marL="0" rtl="0" algn="ctr">
              <a:spcBef>
                <a:spcPts val="640"/>
              </a:spcBef>
              <a:spcAft>
                <a:spcPts val="0"/>
              </a:spcAft>
              <a:buClr>
                <a:srgbClr val="888888"/>
              </a:buClr>
              <a:buSzPts val="3200"/>
              <a:buNone/>
            </a:pPr>
            <a:r>
              <a:rPr lang="fr-FR"/>
              <a:t>Laclos, Musset, Arendt</a:t>
            </a:r>
            <a:endParaRPr/>
          </a:p>
          <a:p>
            <a:pPr indent="0" lvl="0" marL="0" rtl="0" algn="ctr">
              <a:spcBef>
                <a:spcPts val="640"/>
              </a:spcBef>
              <a:spcAft>
                <a:spcPts val="0"/>
              </a:spcAft>
              <a:buClr>
                <a:srgbClr val="888888"/>
              </a:buClr>
              <a:buSzPts val="3200"/>
              <a:buNone/>
            </a:pPr>
            <a:r>
              <a:t/>
            </a:r>
            <a:endParaRPr/>
          </a:p>
        </p:txBody>
      </p:sp>
      <p:sp>
        <p:nvSpPr>
          <p:cNvPr id="86" name="Google Shape;86;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0"/>
          <p:cNvSpPr txBox="1"/>
          <p:nvPr>
            <p:ph type="title"/>
          </p:nvPr>
        </p:nvSpPr>
        <p:spPr>
          <a:xfrm>
            <a:off x="457200" y="274638"/>
            <a:ext cx="8147248" cy="610669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36C09"/>
              </a:buClr>
              <a:buSzPts val="4400"/>
              <a:buFont typeface="Calibri"/>
              <a:buNone/>
            </a:pPr>
            <a:r>
              <a:rPr b="1" lang="fr-FR">
                <a:solidFill>
                  <a:srgbClr val="E36C09"/>
                </a:solidFill>
              </a:rPr>
              <a:t>Reformulation au brouillon</a:t>
            </a:r>
            <a:br>
              <a:rPr lang="fr-FR">
                <a:solidFill>
                  <a:srgbClr val="E36C09"/>
                </a:solidFill>
              </a:rPr>
            </a:br>
            <a:br>
              <a:rPr lang="fr-FR">
                <a:solidFill>
                  <a:srgbClr val="E36C09"/>
                </a:solidFill>
              </a:rPr>
            </a:br>
            <a:r>
              <a:rPr lang="fr-FR"/>
              <a:t>= le pouvoir (politique) autoritaire modifie la perception du réel chez le peuple: il parvient à lui </a:t>
            </a:r>
            <a:r>
              <a:rPr i="1" lang="fr-FR"/>
              <a:t>faire croire</a:t>
            </a:r>
            <a:r>
              <a:rPr lang="fr-FR"/>
              <a:t> ce qu’il veut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accent6"/>
              </a:buClr>
              <a:buSzPts val="4400"/>
              <a:buFont typeface="Calibri"/>
              <a:buNone/>
            </a:pPr>
            <a:r>
              <a:rPr b="1" lang="fr-FR">
                <a:solidFill>
                  <a:schemeClr val="accent6"/>
                </a:solidFill>
              </a:rPr>
              <a:t>Schématisation</a:t>
            </a:r>
            <a:endParaRPr/>
          </a:p>
        </p:txBody>
      </p:sp>
      <p:sp>
        <p:nvSpPr>
          <p:cNvPr id="170" name="Google Shape;170;p11"/>
          <p:cNvSpPr txBox="1"/>
          <p:nvPr>
            <p:ph idx="1" type="body"/>
          </p:nvPr>
        </p:nvSpPr>
        <p:spPr>
          <a:xfrm>
            <a:off x="539552" y="980729"/>
            <a:ext cx="8039236" cy="5182922"/>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3200"/>
              <a:buNone/>
            </a:pPr>
            <a:r>
              <a:rPr lang="fr-FR"/>
              <a:t>  </a:t>
            </a:r>
            <a:endParaRPr/>
          </a:p>
          <a:p>
            <a:pPr indent="0" lvl="0" marL="0" rtl="0" algn="ctr">
              <a:spcBef>
                <a:spcPts val="560"/>
              </a:spcBef>
              <a:spcAft>
                <a:spcPts val="0"/>
              </a:spcAft>
              <a:buClr>
                <a:schemeClr val="dk1"/>
              </a:buClr>
              <a:buSzPts val="2800"/>
              <a:buNone/>
            </a:pPr>
            <a:r>
              <a:rPr lang="fr-FR" sz="2800"/>
              <a:t>Réel</a:t>
            </a:r>
            <a:endParaRPr/>
          </a:p>
          <a:p>
            <a:pPr indent="0" lvl="0" marL="0" rtl="0" algn="ctr">
              <a:spcBef>
                <a:spcPts val="640"/>
              </a:spcBef>
              <a:spcAft>
                <a:spcPts val="0"/>
              </a:spcAft>
              <a:buClr>
                <a:schemeClr val="dk1"/>
              </a:buClr>
              <a:buSzPts val="3200"/>
              <a:buNone/>
            </a:pPr>
            <a:r>
              <a:t/>
            </a:r>
            <a:endParaRPr/>
          </a:p>
          <a:p>
            <a:pPr indent="0" lvl="0" marL="0" rtl="0" algn="ctr">
              <a:spcBef>
                <a:spcPts val="560"/>
              </a:spcBef>
              <a:spcAft>
                <a:spcPts val="0"/>
              </a:spcAft>
              <a:buClr>
                <a:schemeClr val="dk1"/>
              </a:buClr>
              <a:buSzPts val="2800"/>
              <a:buNone/>
            </a:pPr>
            <a:r>
              <a:t/>
            </a:r>
            <a:endParaRPr sz="2800"/>
          </a:p>
          <a:p>
            <a:pPr indent="0" lvl="0" marL="0" rtl="0" algn="ctr">
              <a:spcBef>
                <a:spcPts val="560"/>
              </a:spcBef>
              <a:spcAft>
                <a:spcPts val="0"/>
              </a:spcAft>
              <a:buClr>
                <a:schemeClr val="dk1"/>
              </a:buClr>
              <a:buSzPts val="2800"/>
              <a:buNone/>
            </a:pPr>
            <a:r>
              <a:rPr lang="fr-FR" sz="2800"/>
              <a:t>Totalitarisme</a:t>
            </a:r>
            <a:endParaRPr/>
          </a:p>
          <a:p>
            <a:pPr indent="0" lvl="0" marL="0" rtl="0" algn="ctr">
              <a:spcBef>
                <a:spcPts val="640"/>
              </a:spcBef>
              <a:spcAft>
                <a:spcPts val="0"/>
              </a:spcAft>
              <a:buClr>
                <a:schemeClr val="dk1"/>
              </a:buClr>
              <a:buSzPts val="3200"/>
              <a:buNone/>
            </a:pPr>
            <a:r>
              <a:t/>
            </a:r>
            <a:endParaRPr/>
          </a:p>
          <a:p>
            <a:pPr indent="0" lvl="0" marL="0" rtl="0" algn="ctr">
              <a:spcBef>
                <a:spcPts val="560"/>
              </a:spcBef>
              <a:spcAft>
                <a:spcPts val="0"/>
              </a:spcAft>
              <a:buClr>
                <a:schemeClr val="dk1"/>
              </a:buClr>
              <a:buSzPts val="2800"/>
              <a:buNone/>
            </a:pPr>
            <a:r>
              <a:t/>
            </a:r>
            <a:endParaRPr sz="2800"/>
          </a:p>
          <a:p>
            <a:pPr indent="0" lvl="0" marL="0" rtl="0" algn="ctr">
              <a:spcBef>
                <a:spcPts val="560"/>
              </a:spcBef>
              <a:spcAft>
                <a:spcPts val="0"/>
              </a:spcAft>
              <a:buClr>
                <a:schemeClr val="dk1"/>
              </a:buClr>
              <a:buSzPts val="2800"/>
              <a:buNone/>
            </a:pPr>
            <a:r>
              <a:rPr lang="fr-FR" sz="2800"/>
              <a:t>Faux</a:t>
            </a:r>
            <a:endParaRPr/>
          </a:p>
          <a:p>
            <a:pPr indent="0" lvl="0" marL="0" rtl="0" algn="ctr">
              <a:spcBef>
                <a:spcPts val="640"/>
              </a:spcBef>
              <a:spcAft>
                <a:spcPts val="0"/>
              </a:spcAft>
              <a:buClr>
                <a:schemeClr val="dk1"/>
              </a:buClr>
              <a:buSzPts val="3200"/>
              <a:buNone/>
            </a:pPr>
            <a:r>
              <a:t/>
            </a:r>
            <a:endParaRPr/>
          </a:p>
        </p:txBody>
      </p:sp>
      <p:sp>
        <p:nvSpPr>
          <p:cNvPr id="171" name="Google Shape;171;p11"/>
          <p:cNvSpPr/>
          <p:nvPr/>
        </p:nvSpPr>
        <p:spPr>
          <a:xfrm>
            <a:off x="2372628" y="3100164"/>
            <a:ext cx="4464496" cy="648072"/>
          </a:xfrm>
          <a:prstGeom prst="rect">
            <a:avLst/>
          </a:prstGeom>
          <a:noFill/>
          <a:ln cap="flat" cmpd="sng" w="25400">
            <a:solidFill>
              <a:srgbClr val="7030A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72" name="Google Shape;172;p11"/>
          <p:cNvCxnSpPr/>
          <p:nvPr/>
        </p:nvCxnSpPr>
        <p:spPr>
          <a:xfrm>
            <a:off x="4552013" y="3625778"/>
            <a:ext cx="0" cy="1116957"/>
          </a:xfrm>
          <a:prstGeom prst="straightConnector1">
            <a:avLst/>
          </a:prstGeom>
          <a:noFill/>
          <a:ln cap="flat" cmpd="sng" w="25400">
            <a:solidFill>
              <a:srgbClr val="7030A0"/>
            </a:solidFill>
            <a:prstDash val="solid"/>
            <a:round/>
            <a:headEnd len="sm" w="sm" type="none"/>
            <a:tailEnd len="med" w="med" type="stealth"/>
          </a:ln>
          <a:effectLst>
            <a:outerShdw blurRad="40000" rotWithShape="0" dir="5400000" dist="20000">
              <a:srgbClr val="000000">
                <a:alpha val="37647"/>
              </a:srgbClr>
            </a:outerShdw>
          </a:effectLst>
        </p:spPr>
      </p:cxnSp>
      <p:sp>
        <p:nvSpPr>
          <p:cNvPr id="173" name="Google Shape;173;p11"/>
          <p:cNvSpPr/>
          <p:nvPr/>
        </p:nvSpPr>
        <p:spPr>
          <a:xfrm>
            <a:off x="2339752" y="1480653"/>
            <a:ext cx="4464496" cy="648072"/>
          </a:xfrm>
          <a:prstGeom prst="rect">
            <a:avLst/>
          </a:prstGeom>
          <a:noFill/>
          <a:ln cap="flat" cmpd="sng" w="25400">
            <a:solidFill>
              <a:srgbClr val="7030A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74" name="Google Shape;174;p11"/>
          <p:cNvCxnSpPr/>
          <p:nvPr/>
        </p:nvCxnSpPr>
        <p:spPr>
          <a:xfrm>
            <a:off x="4552013" y="1988840"/>
            <a:ext cx="0" cy="1116957"/>
          </a:xfrm>
          <a:prstGeom prst="straightConnector1">
            <a:avLst/>
          </a:prstGeom>
          <a:noFill/>
          <a:ln cap="flat" cmpd="sng" w="25400">
            <a:solidFill>
              <a:srgbClr val="7030A0"/>
            </a:solidFill>
            <a:prstDash val="solid"/>
            <a:round/>
            <a:headEnd len="sm" w="sm" type="none"/>
            <a:tailEnd len="med" w="med" type="stealth"/>
          </a:ln>
          <a:effectLst>
            <a:outerShdw blurRad="40000" rotWithShape="0" dir="5400000" dist="20000">
              <a:srgbClr val="000000">
                <a:alpha val="37647"/>
              </a:srgbClr>
            </a:outerShdw>
          </a:effectLst>
        </p:spPr>
      </p:cxnSp>
      <p:sp>
        <p:nvSpPr>
          <p:cNvPr id="175" name="Google Shape;175;p11"/>
          <p:cNvSpPr/>
          <p:nvPr/>
        </p:nvSpPr>
        <p:spPr>
          <a:xfrm>
            <a:off x="2372628" y="4769800"/>
            <a:ext cx="4464496" cy="648072"/>
          </a:xfrm>
          <a:prstGeom prst="rect">
            <a:avLst/>
          </a:prstGeom>
          <a:noFill/>
          <a:ln cap="flat" cmpd="sng" w="25400">
            <a:solidFill>
              <a:srgbClr val="7030A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11"/>
          <p:cNvSpPr txBox="1"/>
          <p:nvPr/>
        </p:nvSpPr>
        <p:spPr>
          <a:xfrm>
            <a:off x="4211960" y="3917636"/>
            <a:ext cx="914400"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4000">
                <a:solidFill>
                  <a:srgbClr val="E36C09"/>
                </a:solidFill>
                <a:latin typeface="Calibri"/>
                <a:ea typeface="Calibri"/>
                <a:cs typeface="Calibri"/>
                <a:sym typeface="Calibri"/>
              </a:rPr>
              <a:t>FC</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accent6"/>
              </a:buClr>
              <a:buSzPts val="4000"/>
              <a:buFont typeface="Calibri"/>
              <a:buNone/>
            </a:pPr>
            <a:r>
              <a:rPr lang="fr-FR" sz="4000">
                <a:solidFill>
                  <a:schemeClr val="accent6"/>
                </a:solidFill>
              </a:rPr>
              <a:t>Caractérisation du sujet</a:t>
            </a:r>
            <a:endParaRPr/>
          </a:p>
        </p:txBody>
      </p:sp>
      <p:sp>
        <p:nvSpPr>
          <p:cNvPr id="182" name="Google Shape;182;p12"/>
          <p:cNvSpPr txBox="1"/>
          <p:nvPr>
            <p:ph idx="1" type="body"/>
          </p:nvPr>
        </p:nvSpPr>
        <p:spPr>
          <a:xfrm>
            <a:off x="456924" y="1196752"/>
            <a:ext cx="8229600" cy="498316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Char char="•"/>
            </a:pPr>
            <a:r>
              <a:rPr lang="fr-FR" sz="2800"/>
              <a:t>Affirmation péremptoire</a:t>
            </a:r>
            <a:endParaRPr/>
          </a:p>
          <a:p>
            <a:pPr indent="-342900" lvl="0" marL="342900" rtl="0" algn="l">
              <a:spcBef>
                <a:spcPts val="560"/>
              </a:spcBef>
              <a:spcAft>
                <a:spcPts val="0"/>
              </a:spcAft>
              <a:buClr>
                <a:schemeClr val="dk1"/>
              </a:buClr>
              <a:buSzPts val="2800"/>
              <a:buChar char="•"/>
            </a:pPr>
            <a:r>
              <a:rPr lang="fr-FR" sz="2800"/>
              <a:t>Caricature</a:t>
            </a:r>
            <a:endParaRPr/>
          </a:p>
          <a:p>
            <a:pPr indent="-342900" lvl="0" marL="342900" rtl="0" algn="l">
              <a:spcBef>
                <a:spcPts val="560"/>
              </a:spcBef>
              <a:spcAft>
                <a:spcPts val="0"/>
              </a:spcAft>
              <a:buClr>
                <a:schemeClr val="dk1"/>
              </a:buClr>
              <a:buSzPts val="2800"/>
              <a:buChar char="•"/>
            </a:pPr>
            <a:r>
              <a:rPr lang="fr-FR" sz="2800"/>
              <a:t>Ironie</a:t>
            </a:r>
            <a:endParaRPr/>
          </a:p>
          <a:p>
            <a:pPr indent="-139700" lvl="0" marL="34290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3"/>
          <p:cNvSpPr txBox="1"/>
          <p:nvPr/>
        </p:nvSpPr>
        <p:spPr>
          <a:xfrm>
            <a:off x="524578" y="260648"/>
            <a:ext cx="8064896" cy="59400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3600">
                <a:solidFill>
                  <a:srgbClr val="E36C09"/>
                </a:solidFill>
                <a:latin typeface="Calibri"/>
                <a:ea typeface="Calibri"/>
                <a:cs typeface="Calibri"/>
                <a:sym typeface="Calibri"/>
              </a:rPr>
              <a:t>2. Poser une problématique et esquisser un plan général  (brouillon)</a:t>
            </a:r>
            <a:endParaRPr/>
          </a:p>
          <a:p>
            <a:pPr indent="-571500" lvl="0" marL="571500" marR="0" rtl="0" algn="l">
              <a:spcBef>
                <a:spcPts val="0"/>
              </a:spcBef>
              <a:spcAft>
                <a:spcPts val="0"/>
              </a:spcAft>
              <a:buClr>
                <a:schemeClr val="dk1"/>
              </a:buClr>
              <a:buSzPts val="2800"/>
              <a:buFont typeface="Arial"/>
              <a:buChar char="•"/>
            </a:pPr>
            <a:r>
              <a:rPr lang="fr-FR" sz="2800">
                <a:solidFill>
                  <a:schemeClr val="dk1"/>
                </a:solidFill>
                <a:latin typeface="Calibri"/>
                <a:ea typeface="Calibri"/>
                <a:cs typeface="Calibri"/>
                <a:sym typeface="Calibri"/>
              </a:rPr>
              <a:t>Elle s’appuie sur les présupposés et les notions sollicitées ds le sujet</a:t>
            </a:r>
            <a:endParaRPr/>
          </a:p>
          <a:p>
            <a:pPr indent="-571500" lvl="0" marL="571500" marR="0" rtl="0" algn="l">
              <a:spcBef>
                <a:spcPts val="0"/>
              </a:spcBef>
              <a:spcAft>
                <a:spcPts val="0"/>
              </a:spcAft>
              <a:buClr>
                <a:schemeClr val="dk1"/>
              </a:buClr>
              <a:buSzPts val="2800"/>
              <a:buFont typeface="Arial"/>
              <a:buChar char="•"/>
            </a:pPr>
            <a:r>
              <a:rPr lang="fr-FR" sz="2800">
                <a:solidFill>
                  <a:schemeClr val="dk1"/>
                </a:solidFill>
                <a:latin typeface="Calibri"/>
                <a:ea typeface="Calibri"/>
                <a:cs typeface="Calibri"/>
                <a:sym typeface="Calibri"/>
              </a:rPr>
              <a:t>Elle s’engage nécessairement sur le thème au programme</a:t>
            </a:r>
            <a:endParaRPr/>
          </a:p>
          <a:p>
            <a:pPr indent="-571500" lvl="0" marL="571500" marR="0" rtl="0" algn="l">
              <a:spcBef>
                <a:spcPts val="0"/>
              </a:spcBef>
              <a:spcAft>
                <a:spcPts val="0"/>
              </a:spcAft>
              <a:buClr>
                <a:schemeClr val="dk1"/>
              </a:buClr>
              <a:buSzPts val="2800"/>
              <a:buFont typeface="Arial"/>
              <a:buChar char="•"/>
            </a:pPr>
            <a:r>
              <a:rPr lang="fr-FR" sz="2800">
                <a:solidFill>
                  <a:schemeClr val="dk1"/>
                </a:solidFill>
                <a:latin typeface="Calibri"/>
                <a:ea typeface="Calibri"/>
                <a:cs typeface="Calibri"/>
                <a:sym typeface="Calibri"/>
              </a:rPr>
              <a:t>Elle découle nécessairement de l’analyse</a:t>
            </a:r>
            <a:endParaRPr/>
          </a:p>
          <a:p>
            <a:pPr indent="-571500" lvl="0" marL="571500" marR="0" rtl="0" algn="l">
              <a:spcBef>
                <a:spcPts val="0"/>
              </a:spcBef>
              <a:spcAft>
                <a:spcPts val="0"/>
              </a:spcAft>
              <a:buClr>
                <a:schemeClr val="dk1"/>
              </a:buClr>
              <a:buSzPts val="2800"/>
              <a:buFont typeface="Arial"/>
              <a:buChar char="•"/>
            </a:pPr>
            <a:r>
              <a:rPr lang="fr-FR" sz="2800">
                <a:solidFill>
                  <a:schemeClr val="dk1"/>
                </a:solidFill>
                <a:latin typeface="Calibri"/>
                <a:ea typeface="Calibri"/>
                <a:cs typeface="Calibri"/>
                <a:sym typeface="Calibri"/>
              </a:rPr>
              <a:t>Elle invite au débat, pose un problème qui guidera tout le devoir</a:t>
            </a:r>
            <a:endParaRPr/>
          </a:p>
          <a:p>
            <a:pPr indent="-571500" lvl="0" marL="571500" marR="0" rtl="0" algn="l">
              <a:spcBef>
                <a:spcPts val="0"/>
              </a:spcBef>
              <a:spcAft>
                <a:spcPts val="0"/>
              </a:spcAft>
              <a:buClr>
                <a:schemeClr val="dk1"/>
              </a:buClr>
              <a:buSzPts val="2800"/>
              <a:buFont typeface="Arial"/>
              <a:buChar char="•"/>
            </a:pPr>
            <a:r>
              <a:rPr lang="fr-FR" sz="2800">
                <a:solidFill>
                  <a:schemeClr val="dk1"/>
                </a:solidFill>
                <a:latin typeface="Calibri"/>
                <a:ea typeface="Calibri"/>
                <a:cs typeface="Calibri"/>
                <a:sym typeface="Calibri"/>
              </a:rPr>
              <a:t>Elle a la forme d’une interrogation directe (avec un point d’interrogation)</a:t>
            </a:r>
            <a:endParaRPr/>
          </a:p>
          <a:p>
            <a:pPr indent="-571500" lvl="0" marL="571500" marR="0" rtl="0" algn="l">
              <a:spcBef>
                <a:spcPts val="0"/>
              </a:spcBef>
              <a:spcAft>
                <a:spcPts val="0"/>
              </a:spcAft>
              <a:buClr>
                <a:schemeClr val="dk1"/>
              </a:buClr>
              <a:buSzPts val="2800"/>
              <a:buFont typeface="Arial"/>
              <a:buChar char="•"/>
            </a:pPr>
            <a:r>
              <a:rPr lang="fr-FR" sz="2800">
                <a:solidFill>
                  <a:schemeClr val="dk1"/>
                </a:solidFill>
                <a:latin typeface="Calibri"/>
                <a:ea typeface="Calibri"/>
                <a:cs typeface="Calibri"/>
                <a:sym typeface="Calibri"/>
              </a:rPr>
              <a:t>On essaie de cerner les deux grandes tendances contradictoires en réponse à la problématique</a:t>
            </a:r>
            <a:endParaRPr/>
          </a:p>
        </p:txBody>
      </p:sp>
      <p:sp>
        <p:nvSpPr>
          <p:cNvPr id="188" name="Google Shape;18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4"/>
          <p:cNvSpPr/>
          <p:nvPr/>
        </p:nvSpPr>
        <p:spPr>
          <a:xfrm>
            <a:off x="3620789" y="692696"/>
            <a:ext cx="1811907"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3600">
                <a:solidFill>
                  <a:srgbClr val="E36C09"/>
                </a:solidFill>
                <a:latin typeface="Calibri"/>
                <a:ea typeface="Calibri"/>
                <a:cs typeface="Calibri"/>
                <a:sym typeface="Calibri"/>
              </a:rPr>
              <a:t>Exemple</a:t>
            </a:r>
            <a:endParaRPr/>
          </a:p>
        </p:txBody>
      </p:sp>
      <p:sp>
        <p:nvSpPr>
          <p:cNvPr id="194" name="Google Shape;194;p14"/>
          <p:cNvSpPr/>
          <p:nvPr/>
        </p:nvSpPr>
        <p:spPr>
          <a:xfrm>
            <a:off x="2339752" y="1700808"/>
            <a:ext cx="6120680" cy="433965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2800">
                <a:solidFill>
                  <a:schemeClr val="dk1"/>
                </a:solidFill>
                <a:latin typeface="Calibri"/>
                <a:ea typeface="Calibri"/>
                <a:cs typeface="Calibri"/>
                <a:sym typeface="Calibri"/>
              </a:rPr>
              <a:t>Comment concevoir qu’une autorité impose à autrui un monde factice alors que chacun a une conscience propre ?</a:t>
            </a:r>
            <a:endParaRPr/>
          </a:p>
          <a:p>
            <a:pPr indent="0" lvl="0" marL="0" marR="0" rtl="0" algn="ctr">
              <a:spcBef>
                <a:spcPts val="0"/>
              </a:spcBef>
              <a:spcAft>
                <a:spcPts val="0"/>
              </a:spcAft>
              <a:buNone/>
            </a:pPr>
            <a:r>
              <a:t/>
            </a:r>
            <a:endParaRPr sz="3600">
              <a:solidFill>
                <a:schemeClr val="accent6"/>
              </a:solidFill>
              <a:latin typeface="Calibri"/>
              <a:ea typeface="Calibri"/>
              <a:cs typeface="Calibri"/>
              <a:sym typeface="Calibri"/>
            </a:endParaRPr>
          </a:p>
          <a:p>
            <a:pPr indent="0" lvl="0" marL="0" marR="0" rtl="0" algn="ctr">
              <a:spcBef>
                <a:spcPts val="0"/>
              </a:spcBef>
              <a:spcAft>
                <a:spcPts val="0"/>
              </a:spcAft>
              <a:buNone/>
            </a:pPr>
            <a:r>
              <a:rPr b="1" lang="fr-FR" sz="3600">
                <a:solidFill>
                  <a:srgbClr val="E36C09"/>
                </a:solidFill>
                <a:latin typeface="Calibri"/>
                <a:ea typeface="Calibri"/>
                <a:cs typeface="Calibri"/>
                <a:sym typeface="Calibri"/>
              </a:rPr>
              <a:t>Esquisse de plan</a:t>
            </a:r>
            <a:endParaRPr/>
          </a:p>
          <a:p>
            <a:pPr indent="0" lvl="0" marL="0" marR="0" rtl="0" algn="l">
              <a:spcBef>
                <a:spcPts val="0"/>
              </a:spcBef>
              <a:spcAft>
                <a:spcPts val="0"/>
              </a:spcAft>
              <a:buNone/>
            </a:pPr>
            <a:r>
              <a:rPr lang="fr-FR" sz="2800">
                <a:solidFill>
                  <a:schemeClr val="dk1"/>
                </a:solidFill>
                <a:latin typeface="Calibri"/>
                <a:ea typeface="Calibri"/>
                <a:cs typeface="Calibri"/>
                <a:sym typeface="Calibri"/>
              </a:rPr>
              <a:t>- En quoi l’autorité fait croire ce qu’elle veut</a:t>
            </a:r>
            <a:endParaRPr/>
          </a:p>
          <a:p>
            <a:pPr indent="0" lvl="0" marL="0" marR="0" rtl="0" algn="l">
              <a:spcBef>
                <a:spcPts val="0"/>
              </a:spcBef>
              <a:spcAft>
                <a:spcPts val="0"/>
              </a:spcAft>
              <a:buNone/>
            </a:pPr>
            <a:r>
              <a:rPr lang="fr-FR" sz="2800">
                <a:solidFill>
                  <a:schemeClr val="dk1"/>
                </a:solidFill>
                <a:latin typeface="Calibri"/>
                <a:ea typeface="Calibri"/>
                <a:cs typeface="Calibri"/>
                <a:sym typeface="Calibri"/>
              </a:rPr>
              <a:t>- Pourtant, on se révolte contre elle</a:t>
            </a:r>
            <a:endParaRPr/>
          </a:p>
          <a:p>
            <a:pPr indent="0" lvl="0" marL="0" marR="0" rtl="0" algn="l">
              <a:spcBef>
                <a:spcPts val="0"/>
              </a:spcBef>
              <a:spcAft>
                <a:spcPts val="0"/>
              </a:spcAft>
              <a:buNone/>
            </a:pPr>
            <a:r>
              <a:t/>
            </a:r>
            <a:endParaRPr sz="3600">
              <a:solidFill>
                <a:schemeClr val="dk1"/>
              </a:solidFill>
              <a:latin typeface="Calibri"/>
              <a:ea typeface="Calibri"/>
              <a:cs typeface="Calibri"/>
              <a:sym typeface="Calibri"/>
            </a:endParaRPr>
          </a:p>
        </p:txBody>
      </p:sp>
      <p:sp>
        <p:nvSpPr>
          <p:cNvPr id="195" name="Google Shape;195;p14"/>
          <p:cNvSpPr/>
          <p:nvPr/>
        </p:nvSpPr>
        <p:spPr>
          <a:xfrm>
            <a:off x="1043608" y="1916832"/>
            <a:ext cx="978408" cy="484632"/>
          </a:xfrm>
          <a:prstGeom prst="rightArrow">
            <a:avLst>
              <a:gd fmla="val 50000" name="adj1"/>
              <a:gd fmla="val 50000" name="adj2"/>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96" name="Google Shape;196;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5"/>
          <p:cNvSpPr txBox="1"/>
          <p:nvPr/>
        </p:nvSpPr>
        <p:spPr>
          <a:xfrm>
            <a:off x="539552" y="764704"/>
            <a:ext cx="8136904"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3600">
                <a:solidFill>
                  <a:srgbClr val="E36C09"/>
                </a:solidFill>
                <a:latin typeface="Calibri"/>
                <a:ea typeface="Calibri"/>
                <a:cs typeface="Calibri"/>
                <a:sym typeface="Calibri"/>
              </a:rPr>
              <a:t>3. Rechercher arguments/contre-arguments, solution au problème et exemples (brouillon)</a:t>
            </a:r>
            <a:endParaRPr/>
          </a:p>
        </p:txBody>
      </p:sp>
      <p:sp>
        <p:nvSpPr>
          <p:cNvPr id="202" name="Google Shape;202;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6"/>
          <p:cNvSpPr txBox="1"/>
          <p:nvPr/>
        </p:nvSpPr>
        <p:spPr>
          <a:xfrm>
            <a:off x="467544" y="650141"/>
            <a:ext cx="8208912" cy="60631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3200">
                <a:solidFill>
                  <a:srgbClr val="E36C09"/>
                </a:solidFill>
                <a:latin typeface="Calibri"/>
                <a:ea typeface="Calibri"/>
                <a:cs typeface="Calibri"/>
                <a:sym typeface="Calibri"/>
              </a:rPr>
              <a:t>4&amp;5. Bâtir le plan (brouillon)</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Le plan est une réponse nuancée à la problématique</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Préférer la démarche dialectique</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Équilibrer le plan</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Règle d’or: 3x3 pour le format 4h</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2x3 ou 3x2 pour les autres: 6 §</a:t>
            </a:r>
            <a:r>
              <a:rPr lang="fr-FR" sz="1800">
                <a:solidFill>
                  <a:schemeClr val="dk1"/>
                </a:solidFill>
                <a:latin typeface="Calibri"/>
                <a:ea typeface="Calibri"/>
                <a:cs typeface="Calibri"/>
                <a:sym typeface="Calibri"/>
              </a:rPr>
              <a:t> </a:t>
            </a:r>
            <a:r>
              <a:rPr lang="fr-FR" sz="3200">
                <a:solidFill>
                  <a:schemeClr val="dk1"/>
                </a:solidFill>
                <a:latin typeface="Calibri"/>
                <a:ea typeface="Calibri"/>
                <a:cs typeface="Calibri"/>
                <a:sym typeface="Calibri"/>
              </a:rPr>
              <a:t>argumentatifs</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Prendre un brouillon A4 sur le sens de la longueur avec 3 colonnes</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Commencer par trouver les grandes parties</a:t>
            </a:r>
            <a:endParaRPr/>
          </a:p>
          <a:p>
            <a:pPr indent="-571500" lvl="0" marL="571500" marR="0" rtl="0" algn="l">
              <a:spcBef>
                <a:spcPts val="0"/>
              </a:spcBef>
              <a:spcAft>
                <a:spcPts val="0"/>
              </a:spcAft>
              <a:buClr>
                <a:schemeClr val="dk1"/>
              </a:buClr>
              <a:buSzPts val="3200"/>
              <a:buFont typeface="Arial"/>
              <a:buChar char="•"/>
            </a:pPr>
            <a:r>
              <a:rPr lang="fr-FR" sz="3200">
                <a:solidFill>
                  <a:schemeClr val="dk1"/>
                </a:solidFill>
                <a:latin typeface="Calibri"/>
                <a:ea typeface="Calibri"/>
                <a:cs typeface="Calibri"/>
                <a:sym typeface="Calibri"/>
              </a:rPr>
              <a:t>Puis rechercher les arguments que vous conserverez</a:t>
            </a:r>
            <a:endParaRPr/>
          </a:p>
        </p:txBody>
      </p:sp>
      <p:sp>
        <p:nvSpPr>
          <p:cNvPr id="208" name="Google Shape;208;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graphicFrame>
        <p:nvGraphicFramePr>
          <p:cNvPr id="213" name="Google Shape;213;p17"/>
          <p:cNvGraphicFramePr/>
          <p:nvPr/>
        </p:nvGraphicFramePr>
        <p:xfrm>
          <a:off x="539552" y="476672"/>
          <a:ext cx="3000000" cy="3000000"/>
        </p:xfrm>
        <a:graphic>
          <a:graphicData uri="http://schemas.openxmlformats.org/drawingml/2006/table">
            <a:tbl>
              <a:tblPr bandRow="1" firstRow="1">
                <a:noFill/>
                <a:tableStyleId>{59F016DE-7843-416F-8B5B-F0812D1789D0}</a:tableStyleId>
              </a:tblPr>
              <a:tblGrid>
                <a:gridCol w="2592300"/>
                <a:gridCol w="2704075"/>
                <a:gridCol w="2648175"/>
              </a:tblGrid>
              <a:tr h="5690975">
                <a:tc>
                  <a:txBody>
                    <a:bodyPr/>
                    <a:lstStyle/>
                    <a:p>
                      <a:pPr indent="0" lvl="0" marL="0" marR="0" rtl="0" algn="l">
                        <a:spcBef>
                          <a:spcPts val="0"/>
                        </a:spcBef>
                        <a:spcAft>
                          <a:spcPts val="0"/>
                        </a:spcAft>
                        <a:buNone/>
                      </a:pPr>
                      <a:r>
                        <a:rPr lang="fr-FR" sz="1800" u="none" cap="none" strike="noStrike"/>
                        <a:t>1. Certes…..</a:t>
                      </a:r>
                      <a:endParaRPr/>
                    </a:p>
                    <a:p>
                      <a:pPr indent="0" lvl="0" marL="0" marR="0" rtl="0" algn="l">
                        <a:spcBef>
                          <a:spcPts val="0"/>
                        </a:spcBef>
                        <a:spcAft>
                          <a:spcPts val="0"/>
                        </a:spcAft>
                        <a:buNone/>
                      </a:pPr>
                      <a:r>
                        <a:t/>
                      </a:r>
                      <a:endParaRPr sz="1800"/>
                    </a:p>
                    <a:p>
                      <a:pPr indent="0" lvl="0" marL="0" marR="0" rtl="0" algn="l">
                        <a:spcBef>
                          <a:spcPts val="0"/>
                        </a:spcBef>
                        <a:spcAft>
                          <a:spcPts val="0"/>
                        </a:spcAft>
                        <a:buNone/>
                      </a:pPr>
                      <a:r>
                        <a:rPr b="0" lang="fr-FR" sz="1800"/>
                        <a:t>1.1 En effet,</a:t>
                      </a:r>
                      <a:endParaRPr/>
                    </a:p>
                    <a:p>
                      <a:pPr indent="0" lvl="0" marL="0" marR="0" rtl="0" algn="l">
                        <a:spcBef>
                          <a:spcPts val="0"/>
                        </a:spcBef>
                        <a:spcAft>
                          <a:spcPts val="0"/>
                        </a:spcAft>
                        <a:buNone/>
                      </a:pPr>
                      <a:r>
                        <a:t/>
                      </a:r>
                      <a:endParaRPr b="0" sz="1800"/>
                    </a:p>
                    <a:p>
                      <a:pPr indent="0" lvl="0" marL="0" marR="0" rtl="0" algn="l">
                        <a:lnSpc>
                          <a:spcPct val="100000"/>
                        </a:lnSpc>
                        <a:spcBef>
                          <a:spcPts val="0"/>
                        </a:spcBef>
                        <a:spcAft>
                          <a:spcPts val="0"/>
                        </a:spcAft>
                        <a:buClr>
                          <a:schemeClr val="dk1"/>
                        </a:buClr>
                        <a:buSzPts val="1800"/>
                        <a:buFont typeface="Calibri"/>
                        <a:buNone/>
                      </a:pPr>
                      <a:r>
                        <a:rPr b="0" lang="fr-FR" sz="1800"/>
                        <a:t>1.2 En effet,</a:t>
                      </a:r>
                      <a:endParaRPr/>
                    </a:p>
                    <a:p>
                      <a:pPr indent="0" lvl="0" marL="0" marR="0" rtl="0" algn="l">
                        <a:lnSpc>
                          <a:spcPct val="100000"/>
                        </a:lnSpc>
                        <a:spcBef>
                          <a:spcPts val="0"/>
                        </a:spcBef>
                        <a:spcAft>
                          <a:spcPts val="0"/>
                        </a:spcAft>
                        <a:buClr>
                          <a:schemeClr val="dk1"/>
                        </a:buClr>
                        <a:buSzPts val="1800"/>
                        <a:buFont typeface="Calibri"/>
                        <a:buNone/>
                      </a:pPr>
                      <a:br>
                        <a:rPr b="0" lang="fr-FR" sz="1800"/>
                      </a:br>
                      <a:r>
                        <a:rPr b="0" lang="fr-FR" sz="1800"/>
                        <a:t>1.3 En effet/Donc</a:t>
                      </a:r>
                      <a:endParaRPr/>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fr-FR" sz="1800"/>
                        <a:t>2. Mais…</a:t>
                      </a:r>
                      <a:endParaRPr/>
                    </a:p>
                    <a:p>
                      <a:pPr indent="0" lvl="0" marL="0" marR="0" rtl="0" algn="l">
                        <a:spcBef>
                          <a:spcPts val="0"/>
                        </a:spcBef>
                        <a:spcAft>
                          <a:spcPts val="0"/>
                        </a:spcAft>
                        <a:buNone/>
                      </a:pPr>
                      <a:r>
                        <a:t/>
                      </a:r>
                      <a:endParaRPr sz="1800"/>
                    </a:p>
                    <a:p>
                      <a:pPr indent="0" lvl="0" marL="0" marR="0" rtl="0" algn="l">
                        <a:lnSpc>
                          <a:spcPct val="100000"/>
                        </a:lnSpc>
                        <a:spcBef>
                          <a:spcPts val="0"/>
                        </a:spcBef>
                        <a:spcAft>
                          <a:spcPts val="0"/>
                        </a:spcAft>
                        <a:buClr>
                          <a:schemeClr val="dk1"/>
                        </a:buClr>
                        <a:buSzPts val="1800"/>
                        <a:buFont typeface="Calibri"/>
                        <a:buNone/>
                      </a:pPr>
                      <a:r>
                        <a:rPr b="0" lang="fr-FR" sz="1800"/>
                        <a:t>2.1 En effet,</a:t>
                      </a:r>
                      <a:endParaRPr/>
                    </a:p>
                    <a:p>
                      <a:pPr indent="0" lvl="0" marL="0" marR="0" rtl="0" algn="l">
                        <a:spcBef>
                          <a:spcPts val="0"/>
                        </a:spcBef>
                        <a:spcAft>
                          <a:spcPts val="0"/>
                        </a:spcAft>
                        <a:buNone/>
                      </a:pPr>
                      <a:r>
                        <a:t/>
                      </a:r>
                      <a:endParaRPr b="0" sz="1800"/>
                    </a:p>
                    <a:p>
                      <a:pPr indent="0" lvl="0" marL="0" marR="0" rtl="0" algn="l">
                        <a:lnSpc>
                          <a:spcPct val="100000"/>
                        </a:lnSpc>
                        <a:spcBef>
                          <a:spcPts val="0"/>
                        </a:spcBef>
                        <a:spcAft>
                          <a:spcPts val="0"/>
                        </a:spcAft>
                        <a:buClr>
                          <a:schemeClr val="dk1"/>
                        </a:buClr>
                        <a:buSzPts val="1800"/>
                        <a:buFont typeface="Calibri"/>
                        <a:buNone/>
                      </a:pPr>
                      <a:r>
                        <a:rPr b="0" lang="fr-FR" sz="1800"/>
                        <a:t>2.2 En effet,</a:t>
                      </a:r>
                      <a:endParaRPr/>
                    </a:p>
                    <a:p>
                      <a:pPr indent="0" lvl="0" marL="0" marR="0" rtl="0" algn="l">
                        <a:spcBef>
                          <a:spcPts val="0"/>
                        </a:spcBef>
                        <a:spcAft>
                          <a:spcPts val="0"/>
                        </a:spcAft>
                        <a:buNone/>
                      </a:pPr>
                      <a:r>
                        <a:t/>
                      </a:r>
                      <a:endParaRPr b="0" sz="1800"/>
                    </a:p>
                    <a:p>
                      <a:pPr indent="0" lvl="0" marL="0" marR="0" rtl="0" algn="l">
                        <a:lnSpc>
                          <a:spcPct val="100000"/>
                        </a:lnSpc>
                        <a:spcBef>
                          <a:spcPts val="0"/>
                        </a:spcBef>
                        <a:spcAft>
                          <a:spcPts val="0"/>
                        </a:spcAft>
                        <a:buClr>
                          <a:schemeClr val="dk1"/>
                        </a:buClr>
                        <a:buSzPts val="1800"/>
                        <a:buFont typeface="Calibri"/>
                        <a:buNone/>
                      </a:pPr>
                      <a:r>
                        <a:rPr b="0" lang="fr-FR" sz="1800"/>
                        <a:t>2.3 En effet/Donc</a:t>
                      </a:r>
                      <a:endParaRPr/>
                    </a:p>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rPr lang="fr-FR" sz="1800"/>
                        <a:t>3. En réalité, ...</a:t>
                      </a:r>
                      <a:endParaRPr/>
                    </a:p>
                    <a:p>
                      <a:pPr indent="0" lvl="0" marL="0" marR="0" rtl="0" algn="l">
                        <a:spcBef>
                          <a:spcPts val="0"/>
                        </a:spcBef>
                        <a:spcAft>
                          <a:spcPts val="0"/>
                        </a:spcAft>
                        <a:buNone/>
                      </a:pPr>
                      <a:r>
                        <a:t/>
                      </a:r>
                      <a:endParaRPr sz="1800"/>
                    </a:p>
                    <a:p>
                      <a:pPr indent="0" lvl="0" marL="0" marR="0" rtl="0" algn="l">
                        <a:lnSpc>
                          <a:spcPct val="100000"/>
                        </a:lnSpc>
                        <a:spcBef>
                          <a:spcPts val="0"/>
                        </a:spcBef>
                        <a:spcAft>
                          <a:spcPts val="0"/>
                        </a:spcAft>
                        <a:buClr>
                          <a:schemeClr val="dk1"/>
                        </a:buClr>
                        <a:buSzPts val="1800"/>
                        <a:buFont typeface="Calibri"/>
                        <a:buNone/>
                      </a:pPr>
                      <a:r>
                        <a:rPr b="0" lang="fr-FR" sz="1800"/>
                        <a:t>3.1 En effet,</a:t>
                      </a:r>
                      <a:endParaRPr/>
                    </a:p>
                    <a:p>
                      <a:pPr indent="0" lvl="0" marL="0" marR="0" rtl="0" algn="l">
                        <a:spcBef>
                          <a:spcPts val="0"/>
                        </a:spcBef>
                        <a:spcAft>
                          <a:spcPts val="0"/>
                        </a:spcAft>
                        <a:buNone/>
                      </a:pPr>
                      <a:r>
                        <a:t/>
                      </a:r>
                      <a:endParaRPr b="0" sz="1800"/>
                    </a:p>
                    <a:p>
                      <a:pPr indent="0" lvl="0" marL="0" marR="0" rtl="0" algn="l">
                        <a:lnSpc>
                          <a:spcPct val="100000"/>
                        </a:lnSpc>
                        <a:spcBef>
                          <a:spcPts val="0"/>
                        </a:spcBef>
                        <a:spcAft>
                          <a:spcPts val="0"/>
                        </a:spcAft>
                        <a:buClr>
                          <a:schemeClr val="dk1"/>
                        </a:buClr>
                        <a:buSzPts val="1800"/>
                        <a:buFont typeface="Calibri"/>
                        <a:buNone/>
                      </a:pPr>
                      <a:r>
                        <a:rPr b="0" lang="fr-FR" sz="1800"/>
                        <a:t>3.2 En effet,</a:t>
                      </a:r>
                      <a:endParaRPr/>
                    </a:p>
                    <a:p>
                      <a:pPr indent="0" lvl="0" marL="0" marR="0" rtl="0" algn="l">
                        <a:spcBef>
                          <a:spcPts val="0"/>
                        </a:spcBef>
                        <a:spcAft>
                          <a:spcPts val="0"/>
                        </a:spcAft>
                        <a:buNone/>
                      </a:pPr>
                      <a:r>
                        <a:t/>
                      </a:r>
                      <a:endParaRPr b="0" sz="1800"/>
                    </a:p>
                    <a:p>
                      <a:pPr indent="0" lvl="0" marL="0" marR="0" rtl="0" algn="l">
                        <a:lnSpc>
                          <a:spcPct val="100000"/>
                        </a:lnSpc>
                        <a:spcBef>
                          <a:spcPts val="0"/>
                        </a:spcBef>
                        <a:spcAft>
                          <a:spcPts val="0"/>
                        </a:spcAft>
                        <a:buClr>
                          <a:schemeClr val="dk1"/>
                        </a:buClr>
                        <a:buSzPts val="1800"/>
                        <a:buFont typeface="Calibri"/>
                        <a:buNone/>
                      </a:pPr>
                      <a:r>
                        <a:rPr b="0" lang="fr-FR" sz="1800"/>
                        <a:t>3.3 En effet/Donc</a:t>
                      </a:r>
                      <a:endParaRPr/>
                    </a:p>
                    <a:p>
                      <a:pPr indent="0" lvl="0" marL="0" marR="0" rtl="0" algn="l">
                        <a:spcBef>
                          <a:spcPts val="0"/>
                        </a:spcBef>
                        <a:spcAft>
                          <a:spcPts val="0"/>
                        </a:spcAft>
                        <a:buNone/>
                      </a:pPr>
                      <a:r>
                        <a:t/>
                      </a:r>
                      <a:endParaRPr sz="1800"/>
                    </a:p>
                  </a:txBody>
                  <a:tcPr marT="45725" marB="45725" marR="91450" marL="91450"/>
                </a:tc>
              </a:tr>
            </a:tbl>
          </a:graphicData>
        </a:graphic>
      </p:graphicFrame>
      <p:sp>
        <p:nvSpPr>
          <p:cNvPr id="214" name="Google Shape;214;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accent6"/>
              </a:buClr>
              <a:buSzPts val="4400"/>
              <a:buFont typeface="Calibri"/>
              <a:buNone/>
            </a:pPr>
            <a:r>
              <a:rPr b="1" lang="fr-FR">
                <a:solidFill>
                  <a:schemeClr val="accent6"/>
                </a:solidFill>
              </a:rPr>
              <a:t>Exemple</a:t>
            </a:r>
            <a:endParaRPr/>
          </a:p>
        </p:txBody>
      </p:sp>
      <p:sp>
        <p:nvSpPr>
          <p:cNvPr id="220" name="Google Shape;220;p18"/>
          <p:cNvSpPr txBox="1"/>
          <p:nvPr>
            <p:ph idx="1" type="body"/>
          </p:nvPr>
        </p:nvSpPr>
        <p:spPr>
          <a:xfrm>
            <a:off x="457200" y="1196752"/>
            <a:ext cx="8229600" cy="4929411"/>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000"/>
              <a:buNone/>
            </a:pPr>
            <a:r>
              <a:rPr i="1" lang="fr-FR" sz="3000"/>
              <a:t>-&gt; </a:t>
            </a:r>
            <a:r>
              <a:rPr lang="fr-FR" sz="3000"/>
              <a:t>Comment concevoir qu’une autorité impose à autrui un monde factice alors que chacun a une conscience propre ?</a:t>
            </a:r>
            <a:endParaRPr/>
          </a:p>
          <a:p>
            <a:pPr indent="-514350" lvl="0" marL="514350" rtl="0" algn="l">
              <a:spcBef>
                <a:spcPts val="600"/>
              </a:spcBef>
              <a:spcAft>
                <a:spcPts val="0"/>
              </a:spcAft>
              <a:buClr>
                <a:schemeClr val="dk1"/>
              </a:buClr>
              <a:buSzPts val="3000"/>
              <a:buAutoNum type="arabicPeriod"/>
            </a:pPr>
            <a:r>
              <a:rPr lang="fr-FR" sz="3000"/>
              <a:t>Certes, l’autorité sait aliéner les consciences au point de faire croire au faux</a:t>
            </a:r>
            <a:endParaRPr/>
          </a:p>
          <a:p>
            <a:pPr indent="-514350" lvl="0" marL="514350" rtl="0" algn="l">
              <a:spcBef>
                <a:spcPts val="600"/>
              </a:spcBef>
              <a:spcAft>
                <a:spcPts val="0"/>
              </a:spcAft>
              <a:buClr>
                <a:schemeClr val="dk1"/>
              </a:buClr>
              <a:buSzPts val="3000"/>
              <a:buAutoNum type="arabicPeriod"/>
            </a:pPr>
            <a:r>
              <a:rPr lang="fr-FR" sz="3000"/>
              <a:t>Mais nos œuvres nous montrent que le dessillement est possible</a:t>
            </a:r>
            <a:endParaRPr/>
          </a:p>
          <a:p>
            <a:pPr indent="-514350" lvl="0" marL="514350" rtl="0" algn="l">
              <a:spcBef>
                <a:spcPts val="600"/>
              </a:spcBef>
              <a:spcAft>
                <a:spcPts val="0"/>
              </a:spcAft>
              <a:buClr>
                <a:schemeClr val="dk1"/>
              </a:buClr>
              <a:buSzPts val="3000"/>
              <a:buAutoNum type="arabicPeriod"/>
            </a:pPr>
            <a:r>
              <a:rPr lang="fr-FR" sz="3000"/>
              <a:t>En réalité, le partage de l’autorité garantit les frontières entre le vrai et le faux</a:t>
            </a:r>
            <a:endParaRPr/>
          </a:p>
          <a:p>
            <a:pPr indent="-311150" lvl="0" marL="514350" rtl="0" algn="l">
              <a:spcBef>
                <a:spcPts val="640"/>
              </a:spcBef>
              <a:spcAft>
                <a:spcPts val="0"/>
              </a:spcAft>
              <a:buClr>
                <a:schemeClr val="dk1"/>
              </a:buClr>
              <a:buSzPts val="32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9"/>
          <p:cNvSpPr txBox="1"/>
          <p:nvPr/>
        </p:nvSpPr>
        <p:spPr>
          <a:xfrm>
            <a:off x="531680" y="117693"/>
            <a:ext cx="8208912" cy="6186309"/>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Calibri"/>
              <a:buAutoNum type="arabicPeriod"/>
            </a:pPr>
            <a:r>
              <a:rPr b="1" lang="fr-FR" sz="1800">
                <a:solidFill>
                  <a:schemeClr val="dk1"/>
                </a:solidFill>
                <a:latin typeface="Calibri"/>
                <a:ea typeface="Calibri"/>
                <a:cs typeface="Calibri"/>
                <a:sym typeface="Calibri"/>
              </a:rPr>
              <a:t>Certes, l’autorité sait aliéner les consciences au point de faire croire au faux</a:t>
            </a:r>
            <a:endParaRPr/>
          </a:p>
          <a:p>
            <a:pPr indent="0" lvl="0" marL="0" marR="0" rtl="0" algn="l">
              <a:spcBef>
                <a:spcPts val="0"/>
              </a:spcBef>
              <a:spcAft>
                <a:spcPts val="0"/>
              </a:spcAft>
              <a:buNone/>
            </a:pPr>
            <a:r>
              <a:rPr b="1" lang="fr-FR" sz="1800">
                <a:solidFill>
                  <a:schemeClr val="dk1"/>
                </a:solidFill>
                <a:latin typeface="Calibri"/>
                <a:ea typeface="Calibri"/>
                <a:cs typeface="Calibri"/>
                <a:sym typeface="Calibri"/>
              </a:rPr>
              <a:t>1.1 En effet, la substitution du faux au vrai s’affirme partout, par-delà l’autoritarisme</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HA: ds le domaine polQ, les prétendues nécessités de l’intervention des US (MenP)</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M : polq aussi, le faux compagnon de débauche qu’est Lorenzo</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L: ds le domaine privé, Valmont et la comédie de la charité pour Mme de Tourvel</a:t>
            </a:r>
            <a:endParaRPr/>
          </a:p>
          <a:p>
            <a:pPr indent="0" lvl="0" marL="0" marR="0" rtl="0" algn="l">
              <a:spcBef>
                <a:spcPts val="0"/>
              </a:spcBef>
              <a:spcAft>
                <a:spcPts val="0"/>
              </a:spcAft>
              <a:buNone/>
            </a:pPr>
            <a:r>
              <a:rPr b="1" lang="fr-FR" sz="1800">
                <a:solidFill>
                  <a:schemeClr val="dk1"/>
                </a:solidFill>
                <a:latin typeface="Calibri"/>
                <a:ea typeface="Calibri"/>
                <a:cs typeface="Calibri"/>
                <a:sym typeface="Calibri"/>
              </a:rPr>
              <a:t>1.2 En effet, l’on constate une étonnante adhésion au faux </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L : adhésion immodérée de Tourvel malgré sa cs morale, la réputation et les mises en garde de ses proches</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M: même aveuglement, hors de la passion amoureuse, du Duc, y compris lors de la disparition de la cotte de mailles, pourtant manipulée par Lorenzo en II,5</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HA: rappel de l’allégorie de la caverne et de la condamnation de Socrate</a:t>
            </a:r>
            <a:endParaRPr/>
          </a:p>
          <a:p>
            <a:pPr indent="0" lvl="0" marL="0" marR="0" rtl="0" algn="l">
              <a:spcBef>
                <a:spcPts val="0"/>
              </a:spcBef>
              <a:spcAft>
                <a:spcPts val="0"/>
              </a:spcAft>
              <a:buNone/>
            </a:pPr>
            <a:r>
              <a:rPr b="1" lang="fr-FR" sz="1800">
                <a:solidFill>
                  <a:schemeClr val="dk1"/>
                </a:solidFill>
                <a:latin typeface="Calibri"/>
                <a:ea typeface="Calibri"/>
                <a:cs typeface="Calibri"/>
                <a:sym typeface="Calibri"/>
              </a:rPr>
              <a:t>1.3 En effet, les mécanismes de la croyance ébranlent les consciences : de la persuasion à l’auto-persuasion</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HA :  du « faire croire » au « se faire croire » ds l’anecdote médiévale de la sentinelle évoquée ds les 2 txt concernant le trompeur</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M : même processus d’auto-persuasion chez le trompé qu’est le Duc</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L : aliénation de la lucidité de Tourvel, devant des faits qu’elle parvient à nier: sa rencontre de V en compagnie d’une autre femme, Émilie ( CXXXV), ne lui sert pas de preuve de l’inconstance de V ms au contraire confirme son amour, ds lettre à Rosemonde (CXXXIX)</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rPr b="1" lang="fr-FR" sz="1800">
                <a:solidFill>
                  <a:schemeClr val="dk1"/>
                </a:solidFill>
                <a:latin typeface="Calibri"/>
                <a:ea typeface="Calibri"/>
                <a:cs typeface="Calibri"/>
                <a:sym typeface="Calibri"/>
              </a:rPr>
              <a:t>OU 1.3. Donc un monde complètement brouillé où les repères du vrai et du faux ont disparu</a:t>
            </a:r>
            <a:endParaRPr sz="1800">
              <a:solidFill>
                <a:schemeClr val="dk1"/>
              </a:solidFill>
              <a:latin typeface="Calibri"/>
              <a:ea typeface="Calibri"/>
              <a:cs typeface="Calibri"/>
              <a:sym typeface="Calibri"/>
            </a:endParaRPr>
          </a:p>
        </p:txBody>
      </p:sp>
      <p:sp>
        <p:nvSpPr>
          <p:cNvPr id="226" name="Google Shape;226;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5">
                                            <p:txEl>
                                              <p:pRg end="13" st="1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36C09"/>
              </a:buClr>
              <a:buSzPts val="4400"/>
              <a:buFont typeface="Calibri"/>
              <a:buNone/>
            </a:pPr>
            <a:r>
              <a:rPr b="1" lang="fr-FR">
                <a:solidFill>
                  <a:srgbClr val="E36C09"/>
                </a:solidFill>
              </a:rPr>
              <a:t>I. Qu’est-ce qu’une dissertation ?</a:t>
            </a:r>
            <a:endParaRPr/>
          </a:p>
        </p:txBody>
      </p:sp>
      <p:sp>
        <p:nvSpPr>
          <p:cNvPr id="92" name="Google Shape;92;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fr-FR"/>
              <a:t>une réflexion sur le problème soulevé par un sujet donné</a:t>
            </a:r>
            <a:endParaRPr/>
          </a:p>
          <a:p>
            <a:pPr indent="-342900" lvl="0" marL="342900" rtl="0" algn="l">
              <a:spcBef>
                <a:spcPts val="640"/>
              </a:spcBef>
              <a:spcAft>
                <a:spcPts val="0"/>
              </a:spcAft>
              <a:buClr>
                <a:schemeClr val="dk1"/>
              </a:buClr>
              <a:buSzPts val="3200"/>
              <a:buChar char="•"/>
            </a:pPr>
            <a:r>
              <a:rPr lang="fr-FR"/>
              <a:t>structurée en parties et sous-parties</a:t>
            </a:r>
            <a:endParaRPr/>
          </a:p>
          <a:p>
            <a:pPr indent="-342900" lvl="0" marL="342900" rtl="0" algn="l">
              <a:spcBef>
                <a:spcPts val="640"/>
              </a:spcBef>
              <a:spcAft>
                <a:spcPts val="0"/>
              </a:spcAft>
              <a:buClr>
                <a:schemeClr val="dk1"/>
              </a:buClr>
              <a:buSzPts val="3200"/>
              <a:buChar char="•"/>
            </a:pPr>
            <a:r>
              <a:rPr lang="fr-FR"/>
              <a:t>argumentée et nuancée</a:t>
            </a:r>
            <a:endParaRPr/>
          </a:p>
          <a:p>
            <a:pPr indent="-342900" lvl="0" marL="342900" rtl="0" algn="l">
              <a:spcBef>
                <a:spcPts val="640"/>
              </a:spcBef>
              <a:spcAft>
                <a:spcPts val="0"/>
              </a:spcAft>
              <a:buClr>
                <a:schemeClr val="dk1"/>
              </a:buClr>
              <a:buSzPts val="3200"/>
              <a:buChar char="•"/>
            </a:pPr>
            <a:r>
              <a:rPr lang="fr-FR"/>
              <a:t>étayée par des références précises aux œuvres au programme</a:t>
            </a:r>
            <a:endParaRPr/>
          </a:p>
          <a:p>
            <a:pPr indent="-342900" lvl="0" marL="342900" rtl="0" algn="l">
              <a:spcBef>
                <a:spcPts val="640"/>
              </a:spcBef>
              <a:spcAft>
                <a:spcPts val="0"/>
              </a:spcAft>
              <a:buClr>
                <a:schemeClr val="dk1"/>
              </a:buClr>
              <a:buSzPts val="3200"/>
              <a:buChar char="•"/>
            </a:pPr>
            <a:r>
              <a:rPr lang="fr-FR"/>
              <a:t>entièrement rédigée</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
        <p:nvSpPr>
          <p:cNvPr id="93" name="Google Shape;9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2">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0"/>
          <p:cNvSpPr txBox="1"/>
          <p:nvPr/>
        </p:nvSpPr>
        <p:spPr>
          <a:xfrm>
            <a:off x="395536" y="404664"/>
            <a:ext cx="8352928" cy="59400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800">
                <a:solidFill>
                  <a:schemeClr val="dk1"/>
                </a:solidFill>
                <a:latin typeface="Calibri"/>
                <a:ea typeface="Calibri"/>
                <a:cs typeface="Calibri"/>
                <a:sym typeface="Calibri"/>
              </a:rPr>
              <a:t>2</a:t>
            </a:r>
            <a:r>
              <a:rPr b="1" lang="fr-FR" sz="2000">
                <a:solidFill>
                  <a:schemeClr val="dk1"/>
                </a:solidFill>
                <a:latin typeface="Calibri"/>
                <a:ea typeface="Calibri"/>
                <a:cs typeface="Calibri"/>
                <a:sym typeface="Calibri"/>
              </a:rPr>
              <a:t>. Mais nos œuvres nous montrent que le dessillement est possible</a:t>
            </a:r>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2.1 En effet, il semble exister une intuition du vrai chez chacun</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L : Rosemonde se doute de qui fuit Tourvel: «  Vous  n’avez pas écrit son nom une seule fois. Je n’en avais pas besoin; je sais bien qui c’est » (CV)</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M : ironie du cardinal pour les marques d’effusion trop marquées de Riccardia au moment du départ de son époux dès avant sa réception d’une lettre confirmant ses doutes en I,3</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HA : évidence des vérités de fait et de raison malgré la vulnérabilité de la première (M&amp;P, I)</a:t>
            </a:r>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2.2 En effet, le réel semble toujours resurgir</a:t>
            </a:r>
            <a:endParaRPr/>
          </a:p>
          <a:p>
            <a:pPr indent="-342900" lvl="0" marL="34290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L : la tombée des masques comme processus de dénouement</a:t>
            </a:r>
            <a:endParaRPr/>
          </a:p>
          <a:p>
            <a:pPr indent="-342900" lvl="0" marL="34290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M : la réalité de la violence ignorée par les Républicains ressurgit chez les Strozzi qd Louise s’effondre en III,7</a:t>
            </a:r>
            <a:endParaRPr/>
          </a:p>
          <a:p>
            <a:pPr indent="-342900" lvl="0" marL="34290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HA: l’« affaire » que constituent la divulgation des </a:t>
            </a:r>
            <a:r>
              <a:rPr i="1" lang="fr-FR" sz="2000">
                <a:solidFill>
                  <a:schemeClr val="dk1"/>
                </a:solidFill>
                <a:latin typeface="Calibri"/>
                <a:ea typeface="Calibri"/>
                <a:cs typeface="Calibri"/>
                <a:sym typeface="Calibri"/>
              </a:rPr>
              <a:t>Pentagon Papers</a:t>
            </a:r>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2.3. En effet, la prise de conscience et la révolte des dupes est possible</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HA : l’engagement de HA</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L : le choix du couvent pour Tourvel &amp; Cécile comme un renoncement au monde</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M : l’aveu de la marquise Cibo en IV,4</a:t>
            </a:r>
            <a:endParaRPr/>
          </a:p>
        </p:txBody>
      </p:sp>
      <p:sp>
        <p:nvSpPr>
          <p:cNvPr id="232" name="Google Shape;232;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1"/>
          <p:cNvSpPr txBox="1"/>
          <p:nvPr/>
        </p:nvSpPr>
        <p:spPr>
          <a:xfrm>
            <a:off x="539552" y="764704"/>
            <a:ext cx="8280920" cy="62478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2000">
                <a:solidFill>
                  <a:schemeClr val="dk1"/>
                </a:solidFill>
                <a:latin typeface="Calibri"/>
                <a:ea typeface="Calibri"/>
                <a:cs typeface="Calibri"/>
                <a:sym typeface="Calibri"/>
              </a:rPr>
              <a:t>3. En réalité, le partage de l’autorité garantit les frontières entre le vrai et le faux</a:t>
            </a:r>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3.1 En effet, le « diseur de vérité », malgré sa précarité, est nécessaire</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HA : </a:t>
            </a:r>
            <a:r>
              <a:rPr i="1" lang="fr-FR" sz="2000">
                <a:solidFill>
                  <a:schemeClr val="accent6"/>
                </a:solidFill>
                <a:latin typeface="Calibri"/>
                <a:ea typeface="Calibri"/>
                <a:cs typeface="Calibri"/>
                <a:sym typeface="Calibri"/>
              </a:rPr>
              <a:t>à vous de jouer !</a:t>
            </a:r>
            <a:endParaRPr sz="2000">
              <a:solidFill>
                <a:schemeClr val="accent6"/>
              </a:solidFill>
              <a:latin typeface="Calibri"/>
              <a:ea typeface="Calibri"/>
              <a:cs typeface="Calibri"/>
              <a:sym typeface="Calibri"/>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L : </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M : </a:t>
            </a:r>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3.2 En effet, l’éducation des esprits est la condition du maintien du vrai</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HA : </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L : </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M : </a:t>
            </a:r>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3.3 En effet, indépendamment de la morale et sans nier une valeur heuristique du mensonge, la pensée critique est indispensable</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HA : </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L : </a:t>
            </a:r>
            <a:endParaRPr/>
          </a:p>
          <a:p>
            <a:pPr indent="-285750" lvl="0" marL="285750" marR="0" rtl="0" algn="l">
              <a:spcBef>
                <a:spcPts val="0"/>
              </a:spcBef>
              <a:spcAft>
                <a:spcPts val="0"/>
              </a:spcAft>
              <a:buClr>
                <a:schemeClr val="dk1"/>
              </a:buClr>
              <a:buSzPts val="2000"/>
              <a:buFont typeface="Calibri"/>
              <a:buChar char="-"/>
            </a:pPr>
            <a:r>
              <a:rPr lang="fr-FR" sz="2000">
                <a:solidFill>
                  <a:schemeClr val="dk1"/>
                </a:solidFill>
                <a:latin typeface="Calibri"/>
                <a:ea typeface="Calibri"/>
                <a:cs typeface="Calibri"/>
                <a:sym typeface="Calibri"/>
              </a:rPr>
              <a:t>M : </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=&gt;</a:t>
            </a:r>
            <a:r>
              <a:rPr lang="fr-FR" sz="2000">
                <a:solidFill>
                  <a:schemeClr val="dk1"/>
                </a:solidFill>
                <a:latin typeface="Calibri"/>
                <a:ea typeface="Calibri"/>
                <a:cs typeface="Calibri"/>
                <a:sym typeface="Calibri"/>
              </a:rPr>
              <a:t> Des propos dont la validité est à élargir au domaine privé ms dont, paradoxalement, le pessimisme sous-jacent peut être relativisé </a:t>
            </a:r>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p:txBody>
      </p:sp>
      <p:sp>
        <p:nvSpPr>
          <p:cNvPr id="238" name="Google Shape;238;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2"/>
          <p:cNvSpPr txBox="1"/>
          <p:nvPr/>
        </p:nvSpPr>
        <p:spPr>
          <a:xfrm>
            <a:off x="539552" y="692696"/>
            <a:ext cx="8136904" cy="526297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3600">
                <a:solidFill>
                  <a:srgbClr val="E36C09"/>
                </a:solidFill>
                <a:latin typeface="Calibri"/>
                <a:ea typeface="Calibri"/>
                <a:cs typeface="Calibri"/>
                <a:sym typeface="Calibri"/>
              </a:rPr>
              <a:t>6 &amp; 7.  Rédiger</a:t>
            </a:r>
            <a:endParaRPr/>
          </a:p>
          <a:p>
            <a:pPr indent="-285750" lvl="0" marL="285750" marR="0" rtl="0" algn="l">
              <a:spcBef>
                <a:spcPts val="0"/>
              </a:spcBef>
              <a:spcAft>
                <a:spcPts val="0"/>
              </a:spcAft>
              <a:buClr>
                <a:schemeClr val="dk1"/>
              </a:buClr>
              <a:buSzPts val="3000"/>
              <a:buFont typeface="Arial"/>
              <a:buChar char="•"/>
            </a:pPr>
            <a:r>
              <a:rPr lang="fr-FR" sz="3000">
                <a:solidFill>
                  <a:schemeClr val="dk1"/>
                </a:solidFill>
                <a:latin typeface="Calibri"/>
                <a:ea typeface="Calibri"/>
                <a:cs typeface="Calibri"/>
                <a:sym typeface="Calibri"/>
              </a:rPr>
              <a:t>Règles de </a:t>
            </a:r>
            <a:r>
              <a:rPr b="1" lang="fr-FR" sz="3000">
                <a:solidFill>
                  <a:schemeClr val="dk1"/>
                </a:solidFill>
                <a:latin typeface="Calibri"/>
                <a:ea typeface="Calibri"/>
                <a:cs typeface="Calibri"/>
                <a:sym typeface="Calibri"/>
              </a:rPr>
              <a:t>mise en page à respecter</a:t>
            </a:r>
            <a:endParaRPr/>
          </a:p>
          <a:p>
            <a:pPr indent="-285750" lvl="0" marL="285750" marR="0" rtl="0" algn="l">
              <a:spcBef>
                <a:spcPts val="0"/>
              </a:spcBef>
              <a:spcAft>
                <a:spcPts val="0"/>
              </a:spcAft>
              <a:buClr>
                <a:schemeClr val="dk1"/>
              </a:buClr>
              <a:buSzPts val="3000"/>
              <a:buFont typeface="Arial"/>
              <a:buChar char="•"/>
            </a:pPr>
            <a:r>
              <a:rPr b="1" lang="fr-FR" sz="3000">
                <a:solidFill>
                  <a:schemeClr val="dk1"/>
                </a:solidFill>
                <a:latin typeface="Calibri"/>
                <a:ea typeface="Calibri"/>
                <a:cs typeface="Calibri"/>
                <a:sym typeface="Calibri"/>
              </a:rPr>
              <a:t>Aucune abréviation </a:t>
            </a:r>
            <a:r>
              <a:rPr lang="fr-FR" sz="3000">
                <a:solidFill>
                  <a:schemeClr val="dk1"/>
                </a:solidFill>
                <a:latin typeface="Calibri"/>
                <a:ea typeface="Calibri"/>
                <a:cs typeface="Calibri"/>
                <a:sym typeface="Calibri"/>
              </a:rPr>
              <a:t>n’est acceptée, aucun tiret qui introduise une liste, les nombres sont en lettres - sauf les numéros de chapitre, les dates, </a:t>
            </a:r>
            <a:r>
              <a:rPr i="1" lang="fr-FR" sz="3000">
                <a:solidFill>
                  <a:schemeClr val="dk1"/>
                </a:solidFill>
                <a:latin typeface="Calibri"/>
                <a:ea typeface="Calibri"/>
                <a:cs typeface="Calibri"/>
                <a:sym typeface="Calibri"/>
              </a:rPr>
              <a:t>etc.</a:t>
            </a:r>
            <a:endParaRPr/>
          </a:p>
          <a:p>
            <a:pPr indent="-285750" lvl="0" marL="285750" marR="0" rtl="0" algn="l">
              <a:spcBef>
                <a:spcPts val="0"/>
              </a:spcBef>
              <a:spcAft>
                <a:spcPts val="0"/>
              </a:spcAft>
              <a:buClr>
                <a:schemeClr val="dk1"/>
              </a:buClr>
              <a:buSzPts val="3000"/>
              <a:buFont typeface="Arial"/>
              <a:buChar char="•"/>
            </a:pPr>
            <a:r>
              <a:rPr lang="fr-FR" sz="3000">
                <a:solidFill>
                  <a:schemeClr val="dk1"/>
                </a:solidFill>
                <a:latin typeface="Calibri"/>
                <a:ea typeface="Calibri"/>
                <a:cs typeface="Calibri"/>
                <a:sym typeface="Calibri"/>
              </a:rPr>
              <a:t>Les citations sont toutes placées entre </a:t>
            </a:r>
            <a:r>
              <a:rPr b="1" lang="fr-FR" sz="3000">
                <a:solidFill>
                  <a:schemeClr val="dk1"/>
                </a:solidFill>
                <a:latin typeface="Calibri"/>
                <a:ea typeface="Calibri"/>
                <a:cs typeface="Calibri"/>
                <a:sym typeface="Calibri"/>
              </a:rPr>
              <a:t>guillemets</a:t>
            </a:r>
            <a:r>
              <a:rPr lang="fr-FR" sz="3000">
                <a:solidFill>
                  <a:schemeClr val="dk1"/>
                </a:solidFill>
                <a:latin typeface="Calibri"/>
                <a:ea typeface="Calibri"/>
                <a:cs typeface="Calibri"/>
                <a:sym typeface="Calibri"/>
              </a:rPr>
              <a:t> et doivent être </a:t>
            </a:r>
            <a:r>
              <a:rPr b="1" lang="fr-FR" sz="3000">
                <a:solidFill>
                  <a:schemeClr val="dk1"/>
                </a:solidFill>
                <a:latin typeface="Calibri"/>
                <a:ea typeface="Calibri"/>
                <a:cs typeface="Calibri"/>
                <a:sym typeface="Calibri"/>
              </a:rPr>
              <a:t>exactes et commentées </a:t>
            </a:r>
            <a:r>
              <a:rPr lang="fr-FR" sz="3000">
                <a:solidFill>
                  <a:schemeClr val="dk1"/>
                </a:solidFill>
                <a:latin typeface="Calibri"/>
                <a:ea typeface="Calibri"/>
                <a:cs typeface="Calibri"/>
                <a:sym typeface="Calibri"/>
              </a:rPr>
              <a:t>ds une perspective démonstrative</a:t>
            </a:r>
            <a:endParaRPr/>
          </a:p>
          <a:p>
            <a:pPr indent="-285750" lvl="0" marL="285750" marR="0" rtl="0" algn="l">
              <a:spcBef>
                <a:spcPts val="0"/>
              </a:spcBef>
              <a:spcAft>
                <a:spcPts val="0"/>
              </a:spcAft>
              <a:buClr>
                <a:schemeClr val="dk1"/>
              </a:buClr>
              <a:buSzPts val="3000"/>
              <a:buFont typeface="Arial"/>
              <a:buChar char="•"/>
            </a:pPr>
            <a:r>
              <a:rPr b="1" lang="fr-FR" sz="3000">
                <a:solidFill>
                  <a:schemeClr val="dk1"/>
                </a:solidFill>
                <a:latin typeface="Calibri"/>
                <a:ea typeface="Calibri"/>
                <a:cs typeface="Calibri"/>
                <a:sym typeface="Calibri"/>
              </a:rPr>
              <a:t>Le dialogue avec le sujet </a:t>
            </a:r>
            <a:r>
              <a:rPr lang="fr-FR" sz="3000">
                <a:solidFill>
                  <a:schemeClr val="dk1"/>
                </a:solidFill>
                <a:latin typeface="Calibri"/>
                <a:ea typeface="Calibri"/>
                <a:cs typeface="Calibri"/>
                <a:sym typeface="Calibri"/>
              </a:rPr>
              <a:t>doit être constant </a:t>
            </a:r>
            <a:endParaRPr/>
          </a:p>
          <a:p>
            <a:pPr indent="-95250" lvl="0" marL="285750" marR="0" rtl="0" algn="l">
              <a:spcBef>
                <a:spcPts val="0"/>
              </a:spcBef>
              <a:spcAft>
                <a:spcPts val="0"/>
              </a:spcAft>
              <a:buClr>
                <a:schemeClr val="dk1"/>
              </a:buClr>
              <a:buSzPts val="3000"/>
              <a:buFont typeface="Arial"/>
              <a:buNone/>
            </a:pPr>
            <a:r>
              <a:t/>
            </a:r>
            <a:endParaRPr sz="3000">
              <a:solidFill>
                <a:schemeClr val="dk1"/>
              </a:solidFill>
              <a:latin typeface="Calibri"/>
              <a:ea typeface="Calibri"/>
              <a:cs typeface="Calibri"/>
              <a:sym typeface="Calibri"/>
            </a:endParaRPr>
          </a:p>
        </p:txBody>
      </p:sp>
      <p:sp>
        <p:nvSpPr>
          <p:cNvPr id="244" name="Google Shape;244;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3"/>
          <p:cNvSpPr txBox="1"/>
          <p:nvPr/>
        </p:nvSpPr>
        <p:spPr>
          <a:xfrm>
            <a:off x="421367" y="117693"/>
            <a:ext cx="8424936" cy="683264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000"/>
              <a:buFont typeface="Arial"/>
              <a:buChar char="•"/>
            </a:pPr>
            <a:r>
              <a:rPr b="1" lang="fr-FR" sz="2000">
                <a:solidFill>
                  <a:schemeClr val="dk1"/>
                </a:solidFill>
                <a:latin typeface="Calibri"/>
                <a:ea typeface="Calibri"/>
                <a:cs typeface="Calibri"/>
                <a:sym typeface="Calibri"/>
              </a:rPr>
              <a:t>L’introduction</a:t>
            </a:r>
            <a:r>
              <a:rPr lang="fr-FR" sz="2000">
                <a:solidFill>
                  <a:schemeClr val="dk1"/>
                </a:solidFill>
                <a:latin typeface="Calibri"/>
                <a:ea typeface="Calibri"/>
                <a:cs typeface="Calibri"/>
                <a:sym typeface="Calibri"/>
              </a:rPr>
              <a:t>:   - amorce</a:t>
            </a:r>
            <a:endParaRPr/>
          </a:p>
          <a:p>
            <a:pPr indent="0" lvl="0" marL="0" marR="0" rtl="0" algn="l">
              <a:spcBef>
                <a:spcPts val="0"/>
              </a:spcBef>
              <a:spcAft>
                <a:spcPts val="0"/>
              </a:spcAft>
              <a:buNone/>
            </a:pPr>
            <a:r>
              <a:rPr lang="fr-FR" sz="2000">
                <a:solidFill>
                  <a:schemeClr val="dk1"/>
                </a:solidFill>
                <a:latin typeface="Calibri"/>
                <a:ea typeface="Calibri"/>
                <a:cs typeface="Calibri"/>
                <a:sym typeface="Calibri"/>
              </a:rPr>
              <a:t>		- citation du sujet</a:t>
            </a:r>
            <a:endParaRPr/>
          </a:p>
          <a:p>
            <a:pPr indent="0" lvl="0" marL="0" marR="0" rtl="0" algn="l">
              <a:spcBef>
                <a:spcPts val="0"/>
              </a:spcBef>
              <a:spcAft>
                <a:spcPts val="0"/>
              </a:spcAft>
              <a:buNone/>
            </a:pPr>
            <a:r>
              <a:rPr lang="fr-FR" sz="2000">
                <a:solidFill>
                  <a:schemeClr val="dk1"/>
                </a:solidFill>
                <a:latin typeface="Calibri"/>
                <a:ea typeface="Calibri"/>
                <a:cs typeface="Calibri"/>
                <a:sym typeface="Calibri"/>
              </a:rPr>
              <a:t>		- analyse du sujet</a:t>
            </a:r>
            <a:endParaRPr/>
          </a:p>
          <a:p>
            <a:pPr indent="0" lvl="0" marL="0" marR="0" rtl="0" algn="l">
              <a:spcBef>
                <a:spcPts val="0"/>
              </a:spcBef>
              <a:spcAft>
                <a:spcPts val="0"/>
              </a:spcAft>
              <a:buNone/>
            </a:pPr>
            <a:r>
              <a:rPr lang="fr-FR" sz="2000">
                <a:solidFill>
                  <a:schemeClr val="dk1"/>
                </a:solidFill>
                <a:latin typeface="Calibri"/>
                <a:ea typeface="Calibri"/>
                <a:cs typeface="Calibri"/>
                <a:sym typeface="Calibri"/>
              </a:rPr>
              <a:t>		- problématique                                   = un seul paragraphe </a:t>
            </a:r>
            <a:endParaRPr/>
          </a:p>
          <a:p>
            <a:pPr indent="0" lvl="0" marL="0" marR="0" rtl="0" algn="l">
              <a:spcBef>
                <a:spcPts val="0"/>
              </a:spcBef>
              <a:spcAft>
                <a:spcPts val="0"/>
              </a:spcAft>
              <a:buNone/>
            </a:pPr>
            <a:r>
              <a:rPr lang="fr-FR" sz="2000">
                <a:solidFill>
                  <a:schemeClr val="dk1"/>
                </a:solidFill>
                <a:latin typeface="Calibri"/>
                <a:ea typeface="Calibri"/>
                <a:cs typeface="Calibri"/>
                <a:sym typeface="Calibri"/>
              </a:rPr>
              <a:t>		- présentation des œuvres</a:t>
            </a:r>
            <a:endParaRPr/>
          </a:p>
          <a:p>
            <a:pPr indent="0" lvl="0" marL="0" marR="0" rtl="0" algn="l">
              <a:spcBef>
                <a:spcPts val="0"/>
              </a:spcBef>
              <a:spcAft>
                <a:spcPts val="0"/>
              </a:spcAft>
              <a:buNone/>
            </a:pPr>
            <a:r>
              <a:rPr lang="fr-FR" sz="2000">
                <a:solidFill>
                  <a:schemeClr val="dk1"/>
                </a:solidFill>
                <a:latin typeface="Calibri"/>
                <a:ea typeface="Calibri"/>
                <a:cs typeface="Calibri"/>
                <a:sym typeface="Calibri"/>
              </a:rPr>
              <a:t>		- annonce du plan</a:t>
            </a:r>
            <a:endParaRPr/>
          </a:p>
          <a:p>
            <a:pPr indent="0" lvl="0" marL="0" marR="0" rtl="0" algn="l">
              <a:spcBef>
                <a:spcPts val="0"/>
              </a:spcBef>
              <a:spcAft>
                <a:spcPts val="0"/>
              </a:spcAft>
              <a:buNone/>
            </a:pPr>
            <a:r>
              <a:rPr b="1" lang="fr-FR" sz="2000">
                <a:solidFill>
                  <a:schemeClr val="dk1"/>
                </a:solidFill>
                <a:latin typeface="Calibri"/>
                <a:ea typeface="Calibri"/>
                <a:cs typeface="Calibri"/>
                <a:sym typeface="Calibri"/>
              </a:rPr>
              <a:t>	</a:t>
            </a:r>
            <a:endParaRPr/>
          </a:p>
          <a:p>
            <a:pPr indent="0" lvl="0" marL="0" marR="0" rtl="0" algn="l">
              <a:spcBef>
                <a:spcPts val="0"/>
              </a:spcBef>
              <a:spcAft>
                <a:spcPts val="0"/>
              </a:spcAft>
              <a:buNone/>
            </a:pPr>
            <a:r>
              <a:rPr i="1" lang="fr-FR" sz="2000">
                <a:solidFill>
                  <a:schemeClr val="dk1"/>
                </a:solidFill>
                <a:latin typeface="Calibri"/>
                <a:ea typeface="Calibri"/>
                <a:cs typeface="Calibri"/>
                <a:sym typeface="Calibri"/>
              </a:rPr>
              <a:t>Passer une ligne</a:t>
            </a:r>
            <a:endParaRPr/>
          </a:p>
          <a:p>
            <a:pPr indent="-158750" lvl="0" marL="285750" marR="0" rtl="0" algn="l">
              <a:spcBef>
                <a:spcPts val="0"/>
              </a:spcBef>
              <a:spcAft>
                <a:spcPts val="0"/>
              </a:spcAft>
              <a:buClr>
                <a:schemeClr val="dk1"/>
              </a:buClr>
              <a:buSzPts val="2000"/>
              <a:buFont typeface="Arial"/>
              <a:buNone/>
            </a:pPr>
            <a:r>
              <a:t/>
            </a:r>
            <a:endParaRPr b="1" i="1" sz="20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000"/>
              <a:buFont typeface="Arial"/>
              <a:buChar char="•"/>
            </a:pPr>
            <a:r>
              <a:rPr b="1" lang="fr-FR" sz="2000">
                <a:solidFill>
                  <a:schemeClr val="dk1"/>
                </a:solidFill>
                <a:latin typeface="Calibri"/>
                <a:ea typeface="Calibri"/>
                <a:cs typeface="Calibri"/>
                <a:sym typeface="Calibri"/>
              </a:rPr>
              <a:t>Mini-introduction 1</a:t>
            </a:r>
            <a:r>
              <a:rPr lang="fr-FR" sz="2000">
                <a:solidFill>
                  <a:schemeClr val="dk1"/>
                </a:solidFill>
                <a:latin typeface="Calibri"/>
                <a:ea typeface="Calibri"/>
                <a:cs typeface="Calibri"/>
                <a:sym typeface="Calibri"/>
              </a:rPr>
              <a:t>: annonce de la partie [et des titres des sous-parties ds format 4h] : 1 petit paragraphe (Ne pas passer de ligne!)</a:t>
            </a:r>
            <a:endParaRPr/>
          </a:p>
          <a:p>
            <a:pPr indent="-285750" lvl="0" marL="285750" marR="0" rtl="0" algn="l">
              <a:spcBef>
                <a:spcPts val="0"/>
              </a:spcBef>
              <a:spcAft>
                <a:spcPts val="0"/>
              </a:spcAft>
              <a:buClr>
                <a:schemeClr val="dk1"/>
              </a:buClr>
              <a:buSzPts val="2000"/>
              <a:buFont typeface="Arial"/>
              <a:buChar char="•"/>
            </a:pPr>
            <a:r>
              <a:rPr b="1" lang="fr-FR" sz="2000">
                <a:solidFill>
                  <a:schemeClr val="dk1"/>
                </a:solidFill>
                <a:latin typeface="Calibri"/>
                <a:ea typeface="Calibri"/>
                <a:cs typeface="Calibri"/>
                <a:sym typeface="Calibri"/>
              </a:rPr>
              <a:t>Développement de arg 1.1 + exemples : </a:t>
            </a:r>
            <a:r>
              <a:rPr lang="fr-FR" sz="2000">
                <a:solidFill>
                  <a:schemeClr val="dk1"/>
                </a:solidFill>
                <a:latin typeface="Calibri"/>
                <a:ea typeface="Calibri"/>
                <a:cs typeface="Calibri"/>
                <a:sym typeface="Calibri"/>
              </a:rPr>
              <a:t>1 petit paragraphe (Ne pas passer de ligne!)</a:t>
            </a:r>
            <a:endParaRPr/>
          </a:p>
          <a:p>
            <a:pPr indent="-285750" lvl="0" marL="285750" marR="0" rtl="0" algn="l">
              <a:spcBef>
                <a:spcPts val="0"/>
              </a:spcBef>
              <a:spcAft>
                <a:spcPts val="0"/>
              </a:spcAft>
              <a:buClr>
                <a:schemeClr val="dk1"/>
              </a:buClr>
              <a:buSzPts val="2000"/>
              <a:buFont typeface="Arial"/>
              <a:buChar char="•"/>
            </a:pPr>
            <a:r>
              <a:rPr b="1" lang="fr-FR" sz="2000">
                <a:solidFill>
                  <a:schemeClr val="dk1"/>
                </a:solidFill>
                <a:latin typeface="Calibri"/>
                <a:ea typeface="Calibri"/>
                <a:cs typeface="Calibri"/>
                <a:sym typeface="Calibri"/>
              </a:rPr>
              <a:t>Développement de arg 1.2 + exemples : </a:t>
            </a:r>
            <a:r>
              <a:rPr lang="fr-FR" sz="2000">
                <a:solidFill>
                  <a:schemeClr val="dk1"/>
                </a:solidFill>
                <a:latin typeface="Calibri"/>
                <a:ea typeface="Calibri"/>
                <a:cs typeface="Calibri"/>
                <a:sym typeface="Calibri"/>
              </a:rPr>
              <a:t>1 petit paragraphe (Ne pas passer de ligne!)</a:t>
            </a:r>
            <a:endParaRPr/>
          </a:p>
          <a:p>
            <a:pPr indent="-285750" lvl="0" marL="285750" marR="0" rtl="0" algn="l">
              <a:spcBef>
                <a:spcPts val="0"/>
              </a:spcBef>
              <a:spcAft>
                <a:spcPts val="0"/>
              </a:spcAft>
              <a:buClr>
                <a:schemeClr val="dk1"/>
              </a:buClr>
              <a:buSzPts val="2000"/>
              <a:buFont typeface="Arial"/>
              <a:buChar char="•"/>
            </a:pPr>
            <a:r>
              <a:rPr b="1" lang="fr-FR" sz="2000">
                <a:solidFill>
                  <a:schemeClr val="dk1"/>
                </a:solidFill>
                <a:latin typeface="Calibri"/>
                <a:ea typeface="Calibri"/>
                <a:cs typeface="Calibri"/>
                <a:sym typeface="Calibri"/>
              </a:rPr>
              <a:t>Développement de arg 1.3 + exemples : </a:t>
            </a:r>
            <a:r>
              <a:rPr lang="fr-FR" sz="2000">
                <a:solidFill>
                  <a:schemeClr val="dk1"/>
                </a:solidFill>
                <a:latin typeface="Calibri"/>
                <a:ea typeface="Calibri"/>
                <a:cs typeface="Calibri"/>
                <a:sym typeface="Calibri"/>
              </a:rPr>
              <a:t>1 petit paragraphe (Ne pas passer de ligne!)</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i="1" lang="fr-FR" sz="2000">
                <a:solidFill>
                  <a:schemeClr val="dk1"/>
                </a:solidFill>
                <a:latin typeface="Calibri"/>
                <a:ea typeface="Calibri"/>
                <a:cs typeface="Calibri"/>
                <a:sym typeface="Calibri"/>
              </a:rPr>
              <a:t>Passer une ligne</a:t>
            </a:r>
            <a:endParaRPr/>
          </a:p>
          <a:p>
            <a:pPr indent="-342900" lvl="0" marL="342900" marR="0" rtl="0" algn="l">
              <a:spcBef>
                <a:spcPts val="0"/>
              </a:spcBef>
              <a:spcAft>
                <a:spcPts val="0"/>
              </a:spcAft>
              <a:buClr>
                <a:schemeClr val="dk1"/>
              </a:buClr>
              <a:buSzPts val="2000"/>
              <a:buFont typeface="Arial"/>
              <a:buChar char="•"/>
            </a:pPr>
            <a:r>
              <a:rPr b="1" lang="fr-FR" sz="2000">
                <a:solidFill>
                  <a:schemeClr val="dk1"/>
                </a:solidFill>
                <a:latin typeface="Calibri"/>
                <a:ea typeface="Calibri"/>
                <a:cs typeface="Calibri"/>
                <a:sym typeface="Calibri"/>
              </a:rPr>
              <a:t>bilan + transition avec retour vers le sjt et la pb</a:t>
            </a:r>
            <a:r>
              <a:rPr b="1" baseline="30000" lang="fr-FR" sz="2000">
                <a:solidFill>
                  <a:schemeClr val="dk1"/>
                </a:solidFill>
                <a:latin typeface="Calibri"/>
                <a:ea typeface="Calibri"/>
                <a:cs typeface="Calibri"/>
                <a:sym typeface="Calibri"/>
              </a:rPr>
              <a:t>iq</a:t>
            </a:r>
            <a:r>
              <a:rPr b="1" lang="fr-FR" sz="2000">
                <a:solidFill>
                  <a:schemeClr val="dk1"/>
                </a:solidFill>
                <a:latin typeface="Calibri"/>
                <a:ea typeface="Calibri"/>
                <a:cs typeface="Calibri"/>
                <a:sym typeface="Calibri"/>
              </a:rPr>
              <a:t> : </a:t>
            </a:r>
            <a:r>
              <a:rPr lang="fr-FR" sz="2000">
                <a:solidFill>
                  <a:schemeClr val="dk1"/>
                </a:solidFill>
                <a:latin typeface="Calibri"/>
                <a:ea typeface="Calibri"/>
                <a:cs typeface="Calibri"/>
                <a:sym typeface="Calibri"/>
              </a:rPr>
              <a:t>1 petit paragraphe</a:t>
            </a:r>
            <a:endParaRPr b="1" sz="2000">
              <a:solidFill>
                <a:schemeClr val="dk1"/>
              </a:solidFill>
              <a:latin typeface="Calibri"/>
              <a:ea typeface="Calibri"/>
              <a:cs typeface="Calibri"/>
              <a:sym typeface="Calibri"/>
            </a:endParaRPr>
          </a:p>
          <a:p>
            <a:pPr indent="0" lvl="0" marL="0" marR="0" rtl="0" algn="l">
              <a:spcBef>
                <a:spcPts val="0"/>
              </a:spcBef>
              <a:spcAft>
                <a:spcPts val="0"/>
              </a:spcAft>
              <a:buNone/>
            </a:pPr>
            <a:r>
              <a:rPr i="1" lang="fr-FR" sz="2000">
                <a:solidFill>
                  <a:schemeClr val="dk1"/>
                </a:solidFill>
                <a:latin typeface="Calibri"/>
                <a:ea typeface="Calibri"/>
                <a:cs typeface="Calibri"/>
                <a:sym typeface="Calibri"/>
              </a:rPr>
              <a:t>Passer une ligne</a:t>
            </a:r>
            <a:endParaRPr/>
          </a:p>
          <a:p>
            <a:pPr indent="0" lvl="0" marL="0" marR="0" rtl="0" algn="l">
              <a:spcBef>
                <a:spcPts val="0"/>
              </a:spcBef>
              <a:spcAft>
                <a:spcPts val="0"/>
              </a:spcAft>
              <a:buNone/>
            </a:pPr>
            <a:r>
              <a:t/>
            </a:r>
            <a:endParaRPr b="1" i="1" sz="1800">
              <a:solidFill>
                <a:schemeClr val="dk1"/>
              </a:solidFill>
              <a:latin typeface="Calibri"/>
              <a:ea typeface="Calibri"/>
              <a:cs typeface="Calibri"/>
              <a:sym typeface="Calibri"/>
            </a:endParaRPr>
          </a:p>
        </p:txBody>
      </p:sp>
      <p:sp>
        <p:nvSpPr>
          <p:cNvPr id="250" name="Google Shape;250;p23"/>
          <p:cNvSpPr/>
          <p:nvPr/>
        </p:nvSpPr>
        <p:spPr>
          <a:xfrm>
            <a:off x="5148064" y="260648"/>
            <a:ext cx="360040" cy="1728192"/>
          </a:xfrm>
          <a:prstGeom prst="rightBrace">
            <a:avLst>
              <a:gd fmla="val 8333" name="adj1"/>
              <a:gd fmla="val 50000"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51" name="Google Shape;251;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4" st="1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5" st="1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6" st="1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xEl>
                                              <p:pRg end="17" st="1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4"/>
          <p:cNvSpPr txBox="1"/>
          <p:nvPr/>
        </p:nvSpPr>
        <p:spPr>
          <a:xfrm>
            <a:off x="539552" y="404664"/>
            <a:ext cx="8208912" cy="6186309"/>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Mini-introduction 2</a:t>
            </a:r>
            <a:r>
              <a:rPr lang="fr-FR" sz="1800">
                <a:solidFill>
                  <a:schemeClr val="dk1"/>
                </a:solidFill>
                <a:latin typeface="Calibri"/>
                <a:ea typeface="Calibri"/>
                <a:cs typeface="Calibri"/>
                <a:sym typeface="Calibri"/>
              </a:rPr>
              <a:t>: annonce de la partie [et des titres des sous-parties ds format 4h] : 1 petit paragraphe (Ne pas passer de ligne!)</a:t>
            </a:r>
            <a:endParaRPr/>
          </a:p>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Développement de arg 2.1 + exemples : </a:t>
            </a:r>
            <a:r>
              <a:rPr lang="fr-FR" sz="1800">
                <a:solidFill>
                  <a:schemeClr val="dk1"/>
                </a:solidFill>
                <a:latin typeface="Calibri"/>
                <a:ea typeface="Calibri"/>
                <a:cs typeface="Calibri"/>
                <a:sym typeface="Calibri"/>
              </a:rPr>
              <a:t>1 petit paragraphe (Ne pas passer de ligne!)</a:t>
            </a:r>
            <a:endParaRPr/>
          </a:p>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Développement de arg 2.2 + exemples : </a:t>
            </a:r>
            <a:r>
              <a:rPr lang="fr-FR" sz="1800">
                <a:solidFill>
                  <a:schemeClr val="dk1"/>
                </a:solidFill>
                <a:latin typeface="Calibri"/>
                <a:ea typeface="Calibri"/>
                <a:cs typeface="Calibri"/>
                <a:sym typeface="Calibri"/>
              </a:rPr>
              <a:t>1 petit paragraphe (Ne pas passer de ligne!)</a:t>
            </a:r>
            <a:endParaRPr/>
          </a:p>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Développement de arg 2.3 + exemples : </a:t>
            </a:r>
            <a:r>
              <a:rPr lang="fr-FR" sz="1800">
                <a:solidFill>
                  <a:schemeClr val="dk1"/>
                </a:solidFill>
                <a:latin typeface="Calibri"/>
                <a:ea typeface="Calibri"/>
                <a:cs typeface="Calibri"/>
                <a:sym typeface="Calibri"/>
              </a:rPr>
              <a:t>1 petit paragraphe (Ne pas passer de ligne!)</a:t>
            </a:r>
            <a:endParaRPr/>
          </a:p>
          <a:p>
            <a:pPr indent="0" lvl="0" marL="0" marR="0" rtl="0" algn="l">
              <a:spcBef>
                <a:spcPts val="0"/>
              </a:spcBef>
              <a:spcAft>
                <a:spcPts val="0"/>
              </a:spcAft>
              <a:buNone/>
            </a:pPr>
            <a:r>
              <a:t/>
            </a:r>
            <a:endParaRPr b="1" i="1" sz="1800">
              <a:solidFill>
                <a:schemeClr val="dk1"/>
              </a:solidFill>
              <a:latin typeface="Calibri"/>
              <a:ea typeface="Calibri"/>
              <a:cs typeface="Calibri"/>
              <a:sym typeface="Calibri"/>
            </a:endParaRPr>
          </a:p>
          <a:p>
            <a:pPr indent="0" lvl="0" marL="0" marR="0" rtl="0" algn="l">
              <a:spcBef>
                <a:spcPts val="0"/>
              </a:spcBef>
              <a:spcAft>
                <a:spcPts val="0"/>
              </a:spcAft>
              <a:buNone/>
            </a:pPr>
            <a:r>
              <a:rPr i="1" lang="fr-FR" sz="1800">
                <a:solidFill>
                  <a:schemeClr val="dk1"/>
                </a:solidFill>
                <a:latin typeface="Calibri"/>
                <a:ea typeface="Calibri"/>
                <a:cs typeface="Calibri"/>
                <a:sym typeface="Calibri"/>
              </a:rPr>
              <a:t>Passer une ligne</a:t>
            </a:r>
            <a:endParaRPr/>
          </a:p>
          <a:p>
            <a:pPr indent="-285750" lvl="0" marL="285750" marR="0" rtl="0" algn="l">
              <a:spcBef>
                <a:spcPts val="0"/>
              </a:spcBef>
              <a:spcAft>
                <a:spcPts val="0"/>
              </a:spcAft>
              <a:buClr>
                <a:schemeClr val="dk1"/>
              </a:buClr>
              <a:buSzPts val="1800"/>
              <a:buFont typeface="Arial"/>
              <a:buChar char="•"/>
            </a:pPr>
            <a:r>
              <a:rPr b="1" i="1" lang="fr-FR" sz="1800">
                <a:solidFill>
                  <a:schemeClr val="dk1"/>
                </a:solidFill>
                <a:latin typeface="Calibri"/>
                <a:ea typeface="Calibri"/>
                <a:cs typeface="Calibri"/>
                <a:sym typeface="Calibri"/>
              </a:rPr>
              <a:t> </a:t>
            </a:r>
            <a:r>
              <a:rPr b="1" lang="fr-FR" sz="1800">
                <a:solidFill>
                  <a:schemeClr val="dk1"/>
                </a:solidFill>
                <a:latin typeface="Calibri"/>
                <a:ea typeface="Calibri"/>
                <a:cs typeface="Calibri"/>
                <a:sym typeface="Calibri"/>
              </a:rPr>
              <a:t>bilan avec retour vers le sjt et la pb</a:t>
            </a:r>
            <a:r>
              <a:rPr b="1" baseline="30000" lang="fr-FR" sz="1800">
                <a:solidFill>
                  <a:schemeClr val="dk1"/>
                </a:solidFill>
                <a:latin typeface="Calibri"/>
                <a:ea typeface="Calibri"/>
                <a:cs typeface="Calibri"/>
                <a:sym typeface="Calibri"/>
              </a:rPr>
              <a:t>iq</a:t>
            </a:r>
            <a:r>
              <a:rPr b="1" lang="fr-FR" sz="1800">
                <a:solidFill>
                  <a:schemeClr val="dk1"/>
                </a:solidFill>
                <a:latin typeface="Calibri"/>
                <a:ea typeface="Calibri"/>
                <a:cs typeface="Calibri"/>
                <a:sym typeface="Calibri"/>
              </a:rPr>
              <a:t> + transition: </a:t>
            </a:r>
            <a:r>
              <a:rPr lang="fr-FR" sz="1800">
                <a:solidFill>
                  <a:schemeClr val="dk1"/>
                </a:solidFill>
                <a:latin typeface="Calibri"/>
                <a:ea typeface="Calibri"/>
                <a:cs typeface="Calibri"/>
                <a:sym typeface="Calibri"/>
              </a:rPr>
              <a:t>1 petit paragraphe</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rPr i="1" lang="fr-FR" sz="1800">
                <a:solidFill>
                  <a:schemeClr val="dk1"/>
                </a:solidFill>
                <a:latin typeface="Calibri"/>
                <a:ea typeface="Calibri"/>
                <a:cs typeface="Calibri"/>
                <a:sym typeface="Calibri"/>
              </a:rPr>
              <a:t>Passer une ligne</a:t>
            </a:r>
            <a:endParaRPr/>
          </a:p>
          <a:p>
            <a:pPr indent="0" lvl="0" marL="0" marR="0" rtl="0" algn="l">
              <a:spcBef>
                <a:spcPts val="0"/>
              </a:spcBef>
              <a:spcAft>
                <a:spcPts val="0"/>
              </a:spcAft>
              <a:buNone/>
            </a:pPr>
            <a:r>
              <a:t/>
            </a:r>
            <a:endParaRPr i="1"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Mini-introduction 3</a:t>
            </a:r>
            <a:r>
              <a:rPr lang="fr-FR" sz="1800">
                <a:solidFill>
                  <a:schemeClr val="dk1"/>
                </a:solidFill>
                <a:latin typeface="Calibri"/>
                <a:ea typeface="Calibri"/>
                <a:cs typeface="Calibri"/>
                <a:sym typeface="Calibri"/>
              </a:rPr>
              <a:t>: annonce de la partie [et des titres des sous-parties ds format 4h] : 1 petit paragraphe (Ne pas passer de ligne!)</a:t>
            </a:r>
            <a:endParaRPr/>
          </a:p>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Développement de arg 3.1 + exemples : </a:t>
            </a:r>
            <a:r>
              <a:rPr lang="fr-FR" sz="1800">
                <a:solidFill>
                  <a:schemeClr val="dk1"/>
                </a:solidFill>
                <a:latin typeface="Calibri"/>
                <a:ea typeface="Calibri"/>
                <a:cs typeface="Calibri"/>
                <a:sym typeface="Calibri"/>
              </a:rPr>
              <a:t>1 petit paragraphe (Ne pas passer de ligne!)</a:t>
            </a:r>
            <a:endParaRPr/>
          </a:p>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Développement de arg 3.2 + exemples : </a:t>
            </a:r>
            <a:r>
              <a:rPr lang="fr-FR" sz="1800">
                <a:solidFill>
                  <a:schemeClr val="dk1"/>
                </a:solidFill>
                <a:latin typeface="Calibri"/>
                <a:ea typeface="Calibri"/>
                <a:cs typeface="Calibri"/>
                <a:sym typeface="Calibri"/>
              </a:rPr>
              <a:t>1 petit paragraphe (Ne pas passer de ligne!)</a:t>
            </a:r>
            <a:endParaRPr/>
          </a:p>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Développement de arg 3.3 + exemples : </a:t>
            </a:r>
            <a:r>
              <a:rPr lang="fr-FR" sz="1800">
                <a:solidFill>
                  <a:schemeClr val="dk1"/>
                </a:solidFill>
                <a:latin typeface="Calibri"/>
                <a:ea typeface="Calibri"/>
                <a:cs typeface="Calibri"/>
                <a:sym typeface="Calibri"/>
              </a:rPr>
              <a:t>1 petit paragraphe (Ne pas passer de ligne!)</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57" name="Google Shape;257;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xEl>
                                              <p:pRg end="13" st="1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5"/>
          <p:cNvSpPr txBox="1"/>
          <p:nvPr/>
        </p:nvSpPr>
        <p:spPr>
          <a:xfrm>
            <a:off x="611560" y="637569"/>
            <a:ext cx="8136904" cy="147732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b="1" lang="fr-FR" sz="1800">
                <a:solidFill>
                  <a:schemeClr val="dk1"/>
                </a:solidFill>
                <a:latin typeface="Calibri"/>
                <a:ea typeface="Calibri"/>
                <a:cs typeface="Calibri"/>
                <a:sym typeface="Calibri"/>
              </a:rPr>
              <a:t>Conclusion générale</a:t>
            </a:r>
            <a:r>
              <a:rPr lang="fr-FR" sz="1800">
                <a:solidFill>
                  <a:schemeClr val="dk1"/>
                </a:solidFill>
                <a:latin typeface="Calibri"/>
                <a:ea typeface="Calibri"/>
                <a:cs typeface="Calibri"/>
                <a:sym typeface="Calibri"/>
              </a:rPr>
              <a:t> : - reprise des parties</a:t>
            </a:r>
            <a:endParaRPr/>
          </a:p>
          <a:p>
            <a:pPr indent="0" lvl="5" marL="2286000" marR="0" rtl="0" algn="l">
              <a:spcBef>
                <a:spcPts val="0"/>
              </a:spcBef>
              <a:spcAft>
                <a:spcPts val="0"/>
              </a:spcAft>
              <a:buNone/>
            </a:pPr>
            <a:r>
              <a:rPr b="0" i="0" lang="fr-FR" sz="1800" u="none" cap="none" strike="noStrike">
                <a:solidFill>
                  <a:schemeClr val="dk1"/>
                </a:solidFill>
                <a:latin typeface="Calibri"/>
                <a:ea typeface="Calibri"/>
                <a:cs typeface="Calibri"/>
                <a:sym typeface="Calibri"/>
              </a:rPr>
              <a:t> - réponse définitive</a:t>
            </a:r>
            <a:endParaRPr/>
          </a:p>
          <a:p>
            <a:pPr indent="0" lvl="5" marL="2286000" marR="0" rtl="0" algn="l">
              <a:spcBef>
                <a:spcPts val="0"/>
              </a:spcBef>
              <a:spcAft>
                <a:spcPts val="0"/>
              </a:spcAft>
              <a:buNone/>
            </a:pPr>
            <a:r>
              <a:rPr b="0" i="0" lang="fr-FR" sz="1800" u="none" cap="none" strike="noStrike">
                <a:solidFill>
                  <a:schemeClr val="dk1"/>
                </a:solidFill>
                <a:latin typeface="Calibri"/>
                <a:ea typeface="Calibri"/>
                <a:cs typeface="Calibri"/>
                <a:sym typeface="Calibri"/>
              </a:rPr>
              <a:t>    au sujet et à la problématique           1 seul paragraphe</a:t>
            </a:r>
            <a:endParaRPr/>
          </a:p>
          <a:p>
            <a:pPr indent="0" lvl="5" marL="2286000" marR="0" rtl="0" algn="l">
              <a:spcBef>
                <a:spcPts val="0"/>
              </a:spcBef>
              <a:spcAft>
                <a:spcPts val="0"/>
              </a:spcAft>
              <a:buNone/>
            </a:pPr>
            <a:r>
              <a:rPr b="0" i="0" lang="fr-FR" sz="1800" u="none" cap="none" strike="noStrike">
                <a:solidFill>
                  <a:schemeClr val="dk1"/>
                </a:solidFill>
                <a:latin typeface="Calibri"/>
                <a:ea typeface="Calibri"/>
                <a:cs typeface="Calibri"/>
                <a:sym typeface="Calibri"/>
              </a:rPr>
              <a:t> - ouverture</a:t>
            </a:r>
            <a:endParaRPr/>
          </a:p>
          <a:p>
            <a:pPr indent="0" lvl="5" marL="228600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263" name="Google Shape;263;p25"/>
          <p:cNvSpPr/>
          <p:nvPr/>
        </p:nvSpPr>
        <p:spPr>
          <a:xfrm>
            <a:off x="6084168" y="637569"/>
            <a:ext cx="288032" cy="1477328"/>
          </a:xfrm>
          <a:prstGeom prst="rightBrace">
            <a:avLst>
              <a:gd fmla="val 8333" name="adj1"/>
              <a:gd fmla="val 48985" name="adj2"/>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26"/>
          <p:cNvSpPr txBox="1"/>
          <p:nvPr>
            <p:ph type="title"/>
          </p:nvPr>
        </p:nvSpPr>
        <p:spPr>
          <a:xfrm>
            <a:off x="457200" y="274638"/>
            <a:ext cx="8229600" cy="922114"/>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accent6"/>
              </a:buClr>
              <a:buSzPts val="4000"/>
              <a:buFont typeface="Calibri"/>
              <a:buNone/>
            </a:pPr>
            <a:r>
              <a:rPr lang="fr-FR" sz="4000">
                <a:solidFill>
                  <a:schemeClr val="accent6"/>
                </a:solidFill>
              </a:rPr>
              <a:t>Le paragraphe argumentatif</a:t>
            </a:r>
            <a:endParaRPr/>
          </a:p>
        </p:txBody>
      </p:sp>
      <p:sp>
        <p:nvSpPr>
          <p:cNvPr id="269" name="Google Shape;269;p26"/>
          <p:cNvSpPr txBox="1"/>
          <p:nvPr>
            <p:ph idx="1" type="body"/>
          </p:nvPr>
        </p:nvSpPr>
        <p:spPr>
          <a:xfrm>
            <a:off x="457200" y="1196752"/>
            <a:ext cx="8229600" cy="4929411"/>
          </a:xfrm>
          <a:prstGeom prst="rect">
            <a:avLst/>
          </a:prstGeom>
          <a:noFill/>
          <a:ln>
            <a:noFill/>
          </a:ln>
        </p:spPr>
        <p:txBody>
          <a:bodyPr anchorCtr="0" anchor="t" bIns="45700" lIns="91425" spcFirstLastPara="1" rIns="91425" wrap="square" tIns="45700">
            <a:normAutofit fontScale="40000" lnSpcReduction="20000"/>
          </a:bodyPr>
          <a:lstStyle/>
          <a:p>
            <a:pPr indent="-342900" lvl="0" marL="342900" rtl="0" algn="l">
              <a:spcBef>
                <a:spcPts val="0"/>
              </a:spcBef>
              <a:spcAft>
                <a:spcPts val="0"/>
              </a:spcAft>
              <a:buClr>
                <a:schemeClr val="dk1"/>
              </a:buClr>
              <a:buSzPct val="100000"/>
              <a:buChar char="•"/>
            </a:pPr>
            <a:r>
              <a:rPr lang="fr-FR" sz="4500"/>
              <a:t>Un seul bloc, distingué par un alinéa</a:t>
            </a:r>
            <a:endParaRPr/>
          </a:p>
          <a:p>
            <a:pPr indent="-342900" lvl="0" marL="342900" rtl="0" algn="l">
              <a:spcBef>
                <a:spcPts val="360"/>
              </a:spcBef>
              <a:spcAft>
                <a:spcPts val="0"/>
              </a:spcAft>
              <a:buClr>
                <a:schemeClr val="dk1"/>
              </a:buClr>
              <a:buSzPct val="100000"/>
              <a:buChar char="•"/>
            </a:pPr>
            <a:r>
              <a:rPr lang="fr-FR" sz="4500"/>
              <a:t>Plusieurs étapes:</a:t>
            </a:r>
            <a:endParaRPr/>
          </a:p>
          <a:p>
            <a:pPr indent="-285750" lvl="1" marL="742950" rtl="0" algn="l">
              <a:spcBef>
                <a:spcPts val="360"/>
              </a:spcBef>
              <a:spcAft>
                <a:spcPts val="0"/>
              </a:spcAft>
              <a:buClr>
                <a:schemeClr val="dk1"/>
              </a:buClr>
              <a:buSzPct val="100000"/>
              <a:buChar char="–"/>
            </a:pPr>
            <a:r>
              <a:rPr lang="fr-FR" sz="4500"/>
              <a:t>Une phrase pour poser l’argument ; elle se rattache logiquement à ce qui précède ( connecteur logique)</a:t>
            </a:r>
            <a:endParaRPr/>
          </a:p>
          <a:p>
            <a:pPr indent="-285750" lvl="1" marL="742950" rtl="0" algn="l">
              <a:spcBef>
                <a:spcPts val="360"/>
              </a:spcBef>
              <a:spcAft>
                <a:spcPts val="0"/>
              </a:spcAft>
              <a:buClr>
                <a:schemeClr val="dk1"/>
              </a:buClr>
              <a:buSzPct val="100000"/>
              <a:buChar char="–"/>
            </a:pPr>
            <a:r>
              <a:rPr lang="fr-FR" sz="4500"/>
              <a:t>Une phrase pour expliquer l’argument et le relier au sujet : on n’hésite pas à citer les termes du sujet et à mentionner son auteur</a:t>
            </a:r>
            <a:endParaRPr/>
          </a:p>
          <a:p>
            <a:pPr indent="-285750" lvl="1" marL="742950" rtl="0" algn="l">
              <a:spcBef>
                <a:spcPts val="360"/>
              </a:spcBef>
              <a:spcAft>
                <a:spcPts val="0"/>
              </a:spcAft>
              <a:buClr>
                <a:schemeClr val="dk1"/>
              </a:buClr>
              <a:buSzPct val="100000"/>
              <a:buChar char="–"/>
            </a:pPr>
            <a:r>
              <a:rPr lang="fr-FR" sz="4500"/>
              <a:t>Une référence dans l’œuvre 1: posée et exploitée dans le sens de la démonstration</a:t>
            </a:r>
            <a:endParaRPr/>
          </a:p>
          <a:p>
            <a:pPr indent="-285750" lvl="1" marL="742950" rtl="0" algn="l">
              <a:spcBef>
                <a:spcPts val="360"/>
              </a:spcBef>
              <a:spcAft>
                <a:spcPts val="0"/>
              </a:spcAft>
              <a:buClr>
                <a:schemeClr val="dk1"/>
              </a:buClr>
              <a:buSzPct val="100000"/>
              <a:buChar char="–"/>
            </a:pPr>
            <a:r>
              <a:rPr lang="fr-FR" sz="4500"/>
              <a:t>Une référence dans l’œuvre 2: posée et exploitée dans le sens de la démonstration</a:t>
            </a:r>
            <a:endParaRPr/>
          </a:p>
          <a:p>
            <a:pPr indent="-285750" lvl="1" marL="742950" rtl="0" algn="l">
              <a:spcBef>
                <a:spcPts val="360"/>
              </a:spcBef>
              <a:spcAft>
                <a:spcPts val="0"/>
              </a:spcAft>
              <a:buClr>
                <a:schemeClr val="dk1"/>
              </a:buClr>
              <a:buSzPct val="100000"/>
              <a:buChar char="–"/>
            </a:pPr>
            <a:r>
              <a:rPr lang="fr-FR" sz="4500"/>
              <a:t>[Une référence dans l’œuvre 3: posée et exploitée dans le sens de la démonstration ds le format 4h]</a:t>
            </a:r>
            <a:endParaRPr/>
          </a:p>
          <a:p>
            <a:pPr indent="0" lvl="1" marL="457200" rtl="0" algn="l">
              <a:spcBef>
                <a:spcPts val="360"/>
              </a:spcBef>
              <a:spcAft>
                <a:spcPts val="0"/>
              </a:spcAft>
              <a:buClr>
                <a:schemeClr val="dk1"/>
              </a:buClr>
              <a:buSzPct val="100000"/>
              <a:buNone/>
            </a:pPr>
            <a:r>
              <a:rPr lang="fr-FR" sz="4500"/>
              <a:t>	NB: équilibrer les références aux auteurs par partie ; dans chaque partie, les 3 sont obligatoirement convoqués</a:t>
            </a:r>
            <a:endParaRPr/>
          </a:p>
          <a:p>
            <a:pPr indent="0" lvl="1" marL="457200" rtl="0" algn="l">
              <a:spcBef>
                <a:spcPts val="360"/>
              </a:spcBef>
              <a:spcAft>
                <a:spcPts val="0"/>
              </a:spcAft>
              <a:buClr>
                <a:schemeClr val="dk1"/>
              </a:buClr>
              <a:buSzPct val="100000"/>
              <a:buNone/>
            </a:pPr>
            <a:r>
              <a:rPr lang="fr-FR" sz="4500"/>
              <a:t>	NB: l’ordre de présentation des références dépend du raisonnement</a:t>
            </a:r>
            <a:endParaRPr/>
          </a:p>
          <a:p>
            <a:pPr indent="0" lvl="1" marL="457200" rtl="0" algn="l">
              <a:spcBef>
                <a:spcPts val="360"/>
              </a:spcBef>
              <a:spcAft>
                <a:spcPts val="0"/>
              </a:spcAft>
              <a:buClr>
                <a:schemeClr val="dk1"/>
              </a:buClr>
              <a:buSzPct val="100000"/>
              <a:buNone/>
            </a:pPr>
            <a:r>
              <a:rPr lang="fr-FR" sz="4500"/>
              <a:t>	NB: la citation n’est pas obligatoire et est loin d’être la seule modalité d’exploration d’une œuvre</a:t>
            </a:r>
            <a:endParaRPr/>
          </a:p>
          <a:p>
            <a:pPr indent="0" lvl="2" marL="914400" rtl="0" algn="l">
              <a:spcBef>
                <a:spcPts val="360"/>
              </a:spcBef>
              <a:spcAft>
                <a:spcPts val="0"/>
              </a:spcAft>
              <a:buClr>
                <a:schemeClr val="dk1"/>
              </a:buClr>
              <a:buSzPct val="100000"/>
              <a:buNone/>
            </a:pPr>
            <a:r>
              <a:t/>
            </a:r>
            <a:endParaRPr sz="4500"/>
          </a:p>
          <a:p>
            <a:pPr indent="0" lvl="0" marL="57150" rtl="0" algn="l">
              <a:spcBef>
                <a:spcPts val="304"/>
              </a:spcBef>
              <a:spcAft>
                <a:spcPts val="0"/>
              </a:spcAft>
              <a:buClr>
                <a:schemeClr val="dk1"/>
              </a:buClr>
              <a:buSzPct val="100000"/>
              <a:buNone/>
            </a:pPr>
            <a:r>
              <a:rPr lang="fr-FR" sz="3800"/>
              <a:t>	</a:t>
            </a:r>
            <a:endParaRPr/>
          </a:p>
          <a:p>
            <a:pPr indent="0" lvl="0" marL="57150" rtl="0" algn="l">
              <a:spcBef>
                <a:spcPts val="304"/>
              </a:spcBef>
              <a:spcAft>
                <a:spcPts val="0"/>
              </a:spcAft>
              <a:buClr>
                <a:schemeClr val="dk1"/>
              </a:buClr>
              <a:buSzPct val="100000"/>
              <a:buNone/>
            </a:pPr>
            <a:r>
              <a:t/>
            </a:r>
            <a:endParaRPr sz="3800"/>
          </a:p>
          <a:p>
            <a:pPr indent="-214630" lvl="1" marL="742950" rtl="0" algn="l">
              <a:spcBef>
                <a:spcPts val="224"/>
              </a:spcBef>
              <a:spcAft>
                <a:spcPts val="0"/>
              </a:spcAft>
              <a:buClr>
                <a:schemeClr val="dk1"/>
              </a:buClr>
              <a:buSzPct val="1000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xEl>
                                              <p:pRg end="13" st="1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27"/>
          <p:cNvSpPr txBox="1"/>
          <p:nvPr/>
        </p:nvSpPr>
        <p:spPr>
          <a:xfrm>
            <a:off x="755576" y="712240"/>
            <a:ext cx="7848872" cy="249299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3600">
                <a:solidFill>
                  <a:srgbClr val="E36C09"/>
                </a:solidFill>
                <a:latin typeface="Calibri"/>
                <a:ea typeface="Calibri"/>
                <a:cs typeface="Calibri"/>
                <a:sym typeface="Calibri"/>
              </a:rPr>
              <a:t>9. Relectures</a:t>
            </a:r>
            <a:endParaRPr/>
          </a:p>
          <a:p>
            <a:pPr indent="0" lvl="0" marL="0" marR="0" rtl="0" algn="l">
              <a:spcBef>
                <a:spcPts val="0"/>
              </a:spcBef>
              <a:spcAft>
                <a:spcPts val="0"/>
              </a:spcAft>
              <a:buNone/>
            </a:pPr>
            <a:r>
              <a:t/>
            </a:r>
            <a:endParaRPr b="1" sz="2400">
              <a:solidFill>
                <a:srgbClr val="E36C09"/>
              </a:solidFill>
              <a:latin typeface="Calibri"/>
              <a:ea typeface="Calibri"/>
              <a:cs typeface="Calibri"/>
              <a:sym typeface="Calibri"/>
            </a:endParaRPr>
          </a:p>
          <a:p>
            <a:pPr indent="0" lvl="0" marL="0" marR="0" rtl="0" algn="l">
              <a:spcBef>
                <a:spcPts val="0"/>
              </a:spcBef>
              <a:spcAft>
                <a:spcPts val="0"/>
              </a:spcAft>
              <a:buNone/>
            </a:pPr>
            <a:r>
              <a:t/>
            </a:r>
            <a:endParaRPr b="1" sz="2400">
              <a:solidFill>
                <a:srgbClr val="E36C09"/>
              </a:solidFill>
              <a:latin typeface="Calibri"/>
              <a:ea typeface="Calibri"/>
              <a:cs typeface="Calibri"/>
              <a:sym typeface="Calibri"/>
            </a:endParaRPr>
          </a:p>
          <a:p>
            <a:pPr indent="0" lvl="0" marL="0" marR="0" rtl="0" algn="l">
              <a:spcBef>
                <a:spcPts val="0"/>
              </a:spcBef>
              <a:spcAft>
                <a:spcPts val="0"/>
              </a:spcAft>
              <a:buNone/>
            </a:pPr>
            <a:r>
              <a:rPr b="1" lang="fr-FR" sz="2400">
                <a:solidFill>
                  <a:schemeClr val="dk1"/>
                </a:solidFill>
                <a:latin typeface="Calibri"/>
                <a:ea typeface="Calibri"/>
                <a:cs typeface="Calibri"/>
                <a:sym typeface="Calibri"/>
              </a:rPr>
              <a:t>Étapes indispensables : </a:t>
            </a:r>
            <a:r>
              <a:rPr lang="fr-FR" sz="2400">
                <a:solidFill>
                  <a:schemeClr val="dk1"/>
                </a:solidFill>
                <a:latin typeface="Calibri"/>
                <a:ea typeface="Calibri"/>
                <a:cs typeface="Calibri"/>
                <a:sym typeface="Calibri"/>
              </a:rPr>
              <a:t>vérifiez l’orthographe, la ponctuation, l’exactitude des titres soulignés, la présence des guillemets, </a:t>
            </a:r>
            <a:r>
              <a:rPr i="1" lang="fr-FR" sz="2400">
                <a:solidFill>
                  <a:schemeClr val="dk1"/>
                </a:solidFill>
                <a:latin typeface="Calibri"/>
                <a:ea typeface="Calibri"/>
                <a:cs typeface="Calibri"/>
                <a:sym typeface="Calibri"/>
              </a:rPr>
              <a:t>etc.</a:t>
            </a:r>
            <a:endParaRPr/>
          </a:p>
        </p:txBody>
      </p:sp>
      <p:sp>
        <p:nvSpPr>
          <p:cNvPr id="275" name="Google Shape;275;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8"/>
          <p:cNvSpPr txBox="1"/>
          <p:nvPr/>
        </p:nvSpPr>
        <p:spPr>
          <a:xfrm>
            <a:off x="467544" y="620688"/>
            <a:ext cx="8280920" cy="58169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fr-FR" sz="2400">
                <a:solidFill>
                  <a:srgbClr val="E36C09"/>
                </a:solidFill>
                <a:latin typeface="Calibri"/>
                <a:ea typeface="Calibri"/>
                <a:cs typeface="Calibri"/>
                <a:sym typeface="Calibri"/>
              </a:rPr>
              <a:t>Gestion du temps</a:t>
            </a:r>
            <a:endParaRPr/>
          </a:p>
          <a:p>
            <a:pPr indent="0" lvl="0" marL="0" marR="0" rtl="0" algn="l">
              <a:spcBef>
                <a:spcPts val="0"/>
              </a:spcBef>
              <a:spcAft>
                <a:spcPts val="0"/>
              </a:spcAft>
              <a:buNone/>
            </a:pPr>
            <a:r>
              <a:t/>
            </a:r>
            <a:endParaRPr b="1" sz="1800">
              <a:solidFill>
                <a:srgbClr val="E36C09"/>
              </a:solidFill>
              <a:latin typeface="Calibri"/>
              <a:ea typeface="Calibri"/>
              <a:cs typeface="Calibri"/>
              <a:sym typeface="Calibri"/>
            </a:endParaRPr>
          </a:p>
          <a:p>
            <a:pPr indent="0" lvl="0" marL="0" marR="0" rtl="0" algn="l">
              <a:spcBef>
                <a:spcPts val="0"/>
              </a:spcBef>
              <a:spcAft>
                <a:spcPts val="0"/>
              </a:spcAft>
              <a:buNone/>
            </a:pPr>
            <a:r>
              <a:t/>
            </a:r>
            <a:endParaRPr b="1" sz="1800">
              <a:solidFill>
                <a:srgbClr val="E36C09"/>
              </a:solidFill>
              <a:latin typeface="Calibri"/>
              <a:ea typeface="Calibri"/>
              <a:cs typeface="Calibri"/>
              <a:sym typeface="Calibri"/>
            </a:endParaRPr>
          </a:p>
          <a:p>
            <a:pPr indent="0" lvl="0" marL="0" marR="0" rtl="0" algn="l">
              <a:spcBef>
                <a:spcPts val="0"/>
              </a:spcBef>
              <a:spcAft>
                <a:spcPts val="0"/>
              </a:spcAft>
              <a:buNone/>
            </a:pPr>
            <a:r>
              <a:rPr b="1" lang="fr-FR" sz="1800">
                <a:solidFill>
                  <a:schemeClr val="dk1"/>
                </a:solidFill>
                <a:latin typeface="Calibri"/>
                <a:ea typeface="Calibri"/>
                <a:cs typeface="Calibri"/>
                <a:sym typeface="Calibri"/>
              </a:rPr>
              <a:t>Dissertation en 3 heures</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10  min : analyse, pb</a:t>
            </a:r>
            <a:r>
              <a:rPr baseline="30000" lang="fr-FR" sz="1800">
                <a:solidFill>
                  <a:schemeClr val="dk1"/>
                </a:solidFill>
                <a:latin typeface="Calibri"/>
                <a:ea typeface="Calibri"/>
                <a:cs typeface="Calibri"/>
                <a:sym typeface="Calibri"/>
              </a:rPr>
              <a:t>iq</a:t>
            </a:r>
            <a:r>
              <a:rPr lang="fr-FR" sz="1800">
                <a:solidFill>
                  <a:schemeClr val="dk1"/>
                </a:solidFill>
                <a:latin typeface="Calibri"/>
                <a:ea typeface="Calibri"/>
                <a:cs typeface="Calibri"/>
                <a:sym typeface="Calibri"/>
              </a:rPr>
              <a:t>, esquisse de plan</a:t>
            </a:r>
            <a:endParaRPr baseline="30000"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40 min: recherche d’idées (arg</a:t>
            </a:r>
            <a:r>
              <a:rPr baseline="30000" lang="fr-FR" sz="1800">
                <a:solidFill>
                  <a:schemeClr val="dk1"/>
                </a:solidFill>
                <a:latin typeface="Calibri"/>
                <a:ea typeface="Calibri"/>
                <a:cs typeface="Calibri"/>
                <a:sym typeface="Calibri"/>
              </a:rPr>
              <a:t>ts</a:t>
            </a:r>
            <a:r>
              <a:rPr lang="fr-FR" sz="1800">
                <a:solidFill>
                  <a:schemeClr val="dk1"/>
                </a:solidFill>
                <a:latin typeface="Calibri"/>
                <a:ea typeface="Calibri"/>
                <a:cs typeface="Calibri"/>
                <a:sym typeface="Calibri"/>
              </a:rPr>
              <a:t>, ex)</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30 min : élaboration du plan</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1 h 30 : rédaction</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10 min: relecture</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b="1" lang="fr-FR" sz="1800">
                <a:solidFill>
                  <a:schemeClr val="dk1"/>
                </a:solidFill>
                <a:latin typeface="Calibri"/>
                <a:ea typeface="Calibri"/>
                <a:cs typeface="Calibri"/>
                <a:sym typeface="Calibri"/>
              </a:rPr>
              <a:t>Dissertation en 4 heures</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15  min : analyse et pb</a:t>
            </a:r>
            <a:r>
              <a:rPr baseline="30000" lang="fr-FR" sz="1800">
                <a:solidFill>
                  <a:schemeClr val="dk1"/>
                </a:solidFill>
                <a:latin typeface="Calibri"/>
                <a:ea typeface="Calibri"/>
                <a:cs typeface="Calibri"/>
                <a:sym typeface="Calibri"/>
              </a:rPr>
              <a:t>iq</a:t>
            </a:r>
            <a:r>
              <a:rPr lang="fr-FR" sz="1800">
                <a:solidFill>
                  <a:schemeClr val="dk1"/>
                </a:solidFill>
                <a:latin typeface="Calibri"/>
                <a:ea typeface="Calibri"/>
                <a:cs typeface="Calibri"/>
                <a:sym typeface="Calibri"/>
              </a:rPr>
              <a:t>, esquisse de plan</a:t>
            </a:r>
            <a:endParaRPr baseline="30000"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45 min: recherche d’idées (arg</a:t>
            </a:r>
            <a:r>
              <a:rPr baseline="30000" lang="fr-FR" sz="1800">
                <a:solidFill>
                  <a:schemeClr val="dk1"/>
                </a:solidFill>
                <a:latin typeface="Calibri"/>
                <a:ea typeface="Calibri"/>
                <a:cs typeface="Calibri"/>
                <a:sym typeface="Calibri"/>
              </a:rPr>
              <a:t>ts</a:t>
            </a:r>
            <a:r>
              <a:rPr lang="fr-FR" sz="1800">
                <a:solidFill>
                  <a:schemeClr val="dk1"/>
                </a:solidFill>
                <a:latin typeface="Calibri"/>
                <a:ea typeface="Calibri"/>
                <a:cs typeface="Calibri"/>
                <a:sym typeface="Calibri"/>
              </a:rPr>
              <a:t>, ex)</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30 min : élaboration du plan</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2 h : rédaction</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15 min: intro/concl brouillon et propre</a:t>
            </a:r>
            <a:endParaRPr/>
          </a:p>
          <a:p>
            <a:pPr indent="-285750" lvl="0" marL="285750" marR="0" rtl="0" algn="l">
              <a:spcBef>
                <a:spcPts val="0"/>
              </a:spcBef>
              <a:spcAft>
                <a:spcPts val="0"/>
              </a:spcAft>
              <a:buClr>
                <a:schemeClr val="dk1"/>
              </a:buClr>
              <a:buSzPts val="1800"/>
              <a:buFont typeface="Calibri"/>
              <a:buChar char="-"/>
            </a:pPr>
            <a:r>
              <a:rPr lang="fr-FR" sz="1800">
                <a:solidFill>
                  <a:schemeClr val="dk1"/>
                </a:solidFill>
                <a:latin typeface="Calibri"/>
                <a:ea typeface="Calibri"/>
                <a:cs typeface="Calibri"/>
                <a:sym typeface="Calibri"/>
              </a:rPr>
              <a:t>15 min: relecture</a:t>
            </a:r>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58750" lvl="0" marL="285750" marR="0" rtl="0" algn="l">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
        <p:nvSpPr>
          <p:cNvPr id="281" name="Google Shape;281;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36C09"/>
              </a:buClr>
              <a:buSzPct val="100000"/>
              <a:buFont typeface="Calibri"/>
              <a:buNone/>
            </a:pPr>
            <a:r>
              <a:rPr b="1" lang="fr-FR">
                <a:solidFill>
                  <a:srgbClr val="E36C09"/>
                </a:solidFill>
              </a:rPr>
              <a:t>Spécificités de la dissertation lettres/philosophie aux concours</a:t>
            </a:r>
            <a:endParaRPr/>
          </a:p>
        </p:txBody>
      </p:sp>
      <p:sp>
        <p:nvSpPr>
          <p:cNvPr id="99" name="Google Shape;9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Clr>
                <a:schemeClr val="dk1"/>
              </a:buClr>
              <a:buSzPct val="100000"/>
              <a:buNone/>
            </a:pPr>
            <a:r>
              <a:t/>
            </a:r>
            <a:endParaRPr/>
          </a:p>
          <a:p>
            <a:pPr indent="-342931" lvl="0" marL="342900" rtl="0" algn="l">
              <a:spcBef>
                <a:spcPts val="610"/>
              </a:spcBef>
              <a:spcAft>
                <a:spcPts val="0"/>
              </a:spcAft>
              <a:buClr>
                <a:schemeClr val="dk1"/>
              </a:buClr>
              <a:buSzPct val="100000"/>
              <a:buChar char="•"/>
            </a:pPr>
            <a:r>
              <a:rPr lang="fr-FR" sz="3300"/>
              <a:t>Format des sujets:</a:t>
            </a:r>
            <a:endParaRPr/>
          </a:p>
          <a:p>
            <a:pPr indent="0" lvl="0" marL="0" rtl="0" algn="just">
              <a:spcBef>
                <a:spcPts val="610"/>
              </a:spcBef>
              <a:spcAft>
                <a:spcPts val="0"/>
              </a:spcAft>
              <a:buClr>
                <a:schemeClr val="dk1"/>
              </a:buClr>
              <a:buSzPct val="100000"/>
              <a:buNone/>
            </a:pPr>
            <a:r>
              <a:rPr b="1" lang="fr-FR" sz="3300"/>
              <a:t>	</a:t>
            </a:r>
            <a:r>
              <a:rPr lang="fr-FR" sz="3300"/>
              <a:t>- </a:t>
            </a:r>
            <a:r>
              <a:rPr b="1" lang="fr-FR" sz="3300"/>
              <a:t>Une citation, plus ou moins longue, suivie ou précédée d’une consigne</a:t>
            </a:r>
            <a:r>
              <a:rPr lang="fr-FR" sz="3300"/>
              <a:t>. </a:t>
            </a:r>
            <a:endParaRPr/>
          </a:p>
          <a:p>
            <a:pPr indent="0" lvl="0" marL="0" rtl="0" algn="just">
              <a:spcBef>
                <a:spcPts val="610"/>
              </a:spcBef>
              <a:spcAft>
                <a:spcPts val="0"/>
              </a:spcAft>
              <a:buClr>
                <a:schemeClr val="dk1"/>
              </a:buClr>
              <a:buSzPct val="100000"/>
              <a:buNone/>
            </a:pPr>
            <a:r>
              <a:rPr lang="fr-FR" sz="3300"/>
              <a:t>	- Lorsque l’épreuve comporte un résumé, la citation qui donne le sujet de la dissertation est tirée du texte à résumer.</a:t>
            </a:r>
            <a:endParaRPr/>
          </a:p>
          <a:p>
            <a:pPr indent="0" lvl="0" marL="0" rtl="0" algn="l">
              <a:spcBef>
                <a:spcPts val="610"/>
              </a:spcBef>
              <a:spcAft>
                <a:spcPts val="0"/>
              </a:spcAft>
              <a:buClr>
                <a:schemeClr val="dk1"/>
              </a:buClr>
              <a:buSzPct val="100000"/>
              <a:buNone/>
            </a:pPr>
            <a:r>
              <a:rPr lang="fr-FR" sz="3300"/>
              <a:t>	</a:t>
            </a:r>
            <a:br>
              <a:rPr lang="fr-FR" sz="3300"/>
            </a:br>
            <a:endParaRPr sz="3300"/>
          </a:p>
          <a:p>
            <a:pPr indent="-154940" lvl="0" marL="342900" rtl="0" algn="l">
              <a:spcBef>
                <a:spcPts val="592"/>
              </a:spcBef>
              <a:spcAft>
                <a:spcPts val="0"/>
              </a:spcAft>
              <a:buClr>
                <a:schemeClr val="dk1"/>
              </a:buClr>
              <a:buSzPct val="100000"/>
              <a:buNone/>
            </a:pPr>
            <a:r>
              <a:t/>
            </a:r>
            <a:endParaRPr/>
          </a:p>
        </p:txBody>
      </p:sp>
      <p:sp>
        <p:nvSpPr>
          <p:cNvPr id="100" name="Google Shape;100;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ph type="title"/>
          </p:nvPr>
        </p:nvSpPr>
        <p:spPr>
          <a:xfrm>
            <a:off x="497894" y="161556"/>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36C09"/>
              </a:buClr>
              <a:buSzPts val="4400"/>
              <a:buFont typeface="Calibri"/>
              <a:buNone/>
            </a:pPr>
            <a:r>
              <a:rPr lang="fr-FR">
                <a:solidFill>
                  <a:srgbClr val="E36C09"/>
                </a:solidFill>
              </a:rPr>
              <a:t>Exemples de sujets possibles</a:t>
            </a:r>
            <a:endParaRPr/>
          </a:p>
        </p:txBody>
      </p:sp>
      <p:sp>
        <p:nvSpPr>
          <p:cNvPr id="106" name="Google Shape;106;p4"/>
          <p:cNvSpPr txBox="1"/>
          <p:nvPr>
            <p:ph idx="1" type="body"/>
          </p:nvPr>
        </p:nvSpPr>
        <p:spPr>
          <a:xfrm>
            <a:off x="458163" y="1124744"/>
            <a:ext cx="8291264" cy="540060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000"/>
              <a:buChar char="•"/>
            </a:pPr>
            <a:r>
              <a:rPr lang="fr-FR" sz="2000"/>
              <a:t>Dans son essai intitulé </a:t>
            </a:r>
            <a:r>
              <a:rPr i="1" lang="fr-FR" sz="2000"/>
              <a:t>Le Prince</a:t>
            </a:r>
            <a:r>
              <a:rPr lang="fr-FR" sz="2000"/>
              <a:t>, Machiavel écrit: « Chacun comprend combien il est louable pour un prince d’être fidèle à sa parole et d’agir toujours franchement et sans artifice. De notre temps, néanmoins, nous avons vu de grandes choses exécutées par des princes qui faisaient peu cas de cette fidélité et qui savaient en imposer aux hommes par la ruse. Nous avons vu ces princes l’emporter enfin sur ceux qui prenaient la loyauté pur base de toute conduite. » Cette assertion vous semble-t-elle conforme à ce que vous avez observé chez les dominants dans les œuvres inscrites au programme?</a:t>
            </a:r>
            <a:endParaRPr i="1" sz="2000"/>
          </a:p>
          <a:p>
            <a:pPr indent="-342900" lvl="0" marL="342900" rtl="0" algn="just">
              <a:spcBef>
                <a:spcPts val="400"/>
              </a:spcBef>
              <a:spcAft>
                <a:spcPts val="0"/>
              </a:spcAft>
              <a:buClr>
                <a:schemeClr val="dk1"/>
              </a:buClr>
              <a:buSzPts val="2000"/>
              <a:buChar char="•"/>
            </a:pPr>
            <a:r>
              <a:rPr lang="fr-FR" sz="2000"/>
              <a:t>« [Les États totalitaires] ont développé la faculté de montrer une chaise aux gens et de leur faire dire que c’est une table. Mieux: de le leur faire croire. » (Emmanuel Carrère, </a:t>
            </a:r>
            <a:r>
              <a:rPr i="1" lang="fr-FR" sz="2000"/>
              <a:t>Je suis vivant et vous êtes </a:t>
            </a:r>
            <a:r>
              <a:rPr lang="fr-FR" sz="2000"/>
              <a:t>morts, Seuil, « Points », 1996, p.95). Vous direz dans quelle mesure cette citation éclaire ou renouvelle votre lecture des œuvres au programme.</a:t>
            </a:r>
            <a:endParaRPr/>
          </a:p>
          <a:p>
            <a:pPr indent="-342900" lvl="0" marL="342900" rtl="0" algn="just">
              <a:spcBef>
                <a:spcPts val="400"/>
              </a:spcBef>
              <a:spcAft>
                <a:spcPts val="0"/>
              </a:spcAft>
              <a:buClr>
                <a:schemeClr val="dk1"/>
              </a:buClr>
              <a:buSzPts val="2000"/>
              <a:buChar char="•"/>
            </a:pPr>
            <a:r>
              <a:rPr lang="fr-FR" sz="2000"/>
              <a:t>« Une vérité qui ne s’oppose à aucun intérêt ni plaisir humain reçoit bon accueil de tous les hommes. » Hobbes, </a:t>
            </a:r>
            <a:r>
              <a:rPr i="1" lang="fr-FR" sz="2000"/>
              <a:t>Léviathan</a:t>
            </a:r>
            <a:r>
              <a:rPr lang="fr-FR" sz="2000"/>
              <a:t>, 1651. Vous évaluerez la pertinence de cette affirmation à la lumière du thème et des œuvres au programme.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5"/>
          <p:cNvSpPr txBox="1"/>
          <p:nvPr/>
        </p:nvSpPr>
        <p:spPr>
          <a:xfrm>
            <a:off x="611560" y="332656"/>
            <a:ext cx="7848872" cy="517064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fr-FR" sz="2800" u="none" cap="none" strike="noStrike">
                <a:solidFill>
                  <a:srgbClr val="E36C09"/>
                </a:solidFill>
                <a:latin typeface="Calibri"/>
                <a:ea typeface="Calibri"/>
                <a:cs typeface="Calibri"/>
                <a:sym typeface="Calibri"/>
              </a:rPr>
              <a:t>Autres spécificités:</a:t>
            </a:r>
            <a:endParaRPr/>
          </a:p>
          <a:p>
            <a:pPr indent="-457200" lvl="0" marL="457200" marR="0" rtl="0" algn="just">
              <a:spcBef>
                <a:spcPts val="0"/>
              </a:spcBef>
              <a:spcAft>
                <a:spcPts val="0"/>
              </a:spcAft>
              <a:buClr>
                <a:schemeClr val="dk1"/>
              </a:buClr>
              <a:buSzPts val="2000"/>
              <a:buFont typeface="Arial"/>
              <a:buChar char="•"/>
            </a:pPr>
            <a:r>
              <a:rPr lang="fr-FR" sz="2000">
                <a:solidFill>
                  <a:schemeClr val="dk1"/>
                </a:solidFill>
                <a:latin typeface="Calibri"/>
                <a:ea typeface="Calibri"/>
                <a:cs typeface="Calibri"/>
                <a:sym typeface="Calibri"/>
              </a:rPr>
              <a:t>Le travail est </a:t>
            </a:r>
            <a:r>
              <a:rPr b="1" lang="fr-FR" sz="2000">
                <a:solidFill>
                  <a:schemeClr val="dk1"/>
                </a:solidFill>
                <a:latin typeface="Calibri"/>
                <a:ea typeface="Calibri"/>
                <a:cs typeface="Calibri"/>
                <a:sym typeface="Calibri"/>
              </a:rPr>
              <a:t>comparatif</a:t>
            </a:r>
            <a:r>
              <a:rPr lang="fr-FR" sz="2000">
                <a:solidFill>
                  <a:schemeClr val="dk1"/>
                </a:solidFill>
                <a:latin typeface="Calibri"/>
                <a:ea typeface="Calibri"/>
                <a:cs typeface="Calibri"/>
                <a:sym typeface="Calibri"/>
              </a:rPr>
              <a:t>: il faut impérativement confronter les œuvres, en faire apparaitre points communs et divergences</a:t>
            </a:r>
            <a:endParaRPr/>
          </a:p>
          <a:p>
            <a:pPr indent="-457200" lvl="0" marL="457200" marR="0" rtl="0" algn="just">
              <a:spcBef>
                <a:spcPts val="0"/>
              </a:spcBef>
              <a:spcAft>
                <a:spcPts val="0"/>
              </a:spcAft>
              <a:buClr>
                <a:schemeClr val="dk1"/>
              </a:buClr>
              <a:buSzPts val="2000"/>
              <a:buFont typeface="Arial"/>
              <a:buChar char="•"/>
            </a:pPr>
            <a:r>
              <a:rPr b="1" lang="fr-FR" sz="2000">
                <a:solidFill>
                  <a:schemeClr val="dk1"/>
                </a:solidFill>
                <a:latin typeface="Calibri"/>
                <a:ea typeface="Calibri"/>
                <a:cs typeface="Calibri"/>
                <a:sym typeface="Calibri"/>
              </a:rPr>
              <a:t>L’essentiel</a:t>
            </a:r>
            <a:r>
              <a:rPr lang="fr-FR" sz="2000">
                <a:solidFill>
                  <a:schemeClr val="dk1"/>
                </a:solidFill>
                <a:latin typeface="Calibri"/>
                <a:ea typeface="Calibri"/>
                <a:cs typeface="Calibri"/>
                <a:sym typeface="Calibri"/>
              </a:rPr>
              <a:t> des exemples est puisé dans les </a:t>
            </a:r>
            <a:r>
              <a:rPr b="1" lang="fr-FR" sz="2000">
                <a:solidFill>
                  <a:schemeClr val="dk1"/>
                </a:solidFill>
                <a:latin typeface="Calibri"/>
                <a:ea typeface="Calibri"/>
                <a:cs typeface="Calibri"/>
                <a:sym typeface="Calibri"/>
              </a:rPr>
              <a:t>œuvres au programme</a:t>
            </a:r>
            <a:endParaRPr/>
          </a:p>
          <a:p>
            <a:pPr indent="-457200" lvl="0" marL="457200" marR="0" rtl="0" algn="just">
              <a:spcBef>
                <a:spcPts val="0"/>
              </a:spcBef>
              <a:spcAft>
                <a:spcPts val="0"/>
              </a:spcAft>
              <a:buClr>
                <a:schemeClr val="dk1"/>
              </a:buClr>
              <a:buSzPts val="2000"/>
              <a:buFont typeface="Arial"/>
              <a:buChar char="•"/>
            </a:pPr>
            <a:r>
              <a:rPr lang="fr-FR" sz="2000">
                <a:solidFill>
                  <a:schemeClr val="dk1"/>
                </a:solidFill>
                <a:latin typeface="Calibri"/>
                <a:ea typeface="Calibri"/>
                <a:cs typeface="Calibri"/>
                <a:sym typeface="Calibri"/>
              </a:rPr>
              <a:t>Votre réflexion doit être nourrie de celle des </a:t>
            </a:r>
            <a:r>
              <a:rPr b="1" lang="fr-FR" sz="2000">
                <a:solidFill>
                  <a:schemeClr val="dk1"/>
                </a:solidFill>
                <a:latin typeface="Calibri"/>
                <a:ea typeface="Calibri"/>
                <a:cs typeface="Calibri"/>
                <a:sym typeface="Calibri"/>
              </a:rPr>
              <a:t>différentes pensées </a:t>
            </a:r>
            <a:r>
              <a:rPr lang="fr-FR" sz="2000">
                <a:solidFill>
                  <a:schemeClr val="dk1"/>
                </a:solidFill>
                <a:latin typeface="Calibri"/>
                <a:ea typeface="Calibri"/>
                <a:cs typeface="Calibri"/>
                <a:sym typeface="Calibri"/>
              </a:rPr>
              <a:t>que vous aurez abordées durant l’année de préparation</a:t>
            </a:r>
            <a:endParaRPr/>
          </a:p>
          <a:p>
            <a:pPr indent="-457200" lvl="0" marL="457200" marR="0" rtl="0" algn="just">
              <a:spcBef>
                <a:spcPts val="0"/>
              </a:spcBef>
              <a:spcAft>
                <a:spcPts val="0"/>
              </a:spcAft>
              <a:buClr>
                <a:schemeClr val="dk1"/>
              </a:buClr>
              <a:buSzPts val="2000"/>
              <a:buFont typeface="Arial"/>
              <a:buChar char="•"/>
            </a:pPr>
            <a:r>
              <a:rPr lang="fr-FR" sz="2000">
                <a:solidFill>
                  <a:schemeClr val="dk1"/>
                </a:solidFill>
                <a:latin typeface="Calibri"/>
                <a:ea typeface="Calibri"/>
                <a:cs typeface="Calibri"/>
                <a:sym typeface="Calibri"/>
              </a:rPr>
              <a:t>Il est recommandé de solliciter ponctuellement les œuvres du </a:t>
            </a:r>
            <a:r>
              <a:rPr b="1" lang="fr-FR" sz="2000">
                <a:solidFill>
                  <a:schemeClr val="dk1"/>
                </a:solidFill>
                <a:latin typeface="Calibri"/>
                <a:ea typeface="Calibri"/>
                <a:cs typeface="Calibri"/>
                <a:sym typeface="Calibri"/>
              </a:rPr>
              <a:t>programme de la 1ère année</a:t>
            </a:r>
            <a:endParaRPr/>
          </a:p>
          <a:p>
            <a:pPr indent="-457200" lvl="0" marL="457200" marR="0" rtl="0" algn="just">
              <a:spcBef>
                <a:spcPts val="0"/>
              </a:spcBef>
              <a:spcAft>
                <a:spcPts val="0"/>
              </a:spcAft>
              <a:buClr>
                <a:schemeClr val="dk1"/>
              </a:buClr>
              <a:buSzPts val="2000"/>
              <a:buFont typeface="Arial"/>
              <a:buChar char="•"/>
            </a:pPr>
            <a:r>
              <a:rPr lang="fr-FR" sz="2000">
                <a:solidFill>
                  <a:schemeClr val="dk1"/>
                </a:solidFill>
                <a:latin typeface="Calibri"/>
                <a:ea typeface="Calibri"/>
                <a:cs typeface="Calibri"/>
                <a:sym typeface="Calibri"/>
              </a:rPr>
              <a:t>On attend une </a:t>
            </a:r>
            <a:r>
              <a:rPr b="1" lang="fr-FR" sz="2000">
                <a:solidFill>
                  <a:schemeClr val="dk1"/>
                </a:solidFill>
                <a:latin typeface="Calibri"/>
                <a:ea typeface="Calibri"/>
                <a:cs typeface="Calibri"/>
                <a:sym typeface="Calibri"/>
              </a:rPr>
              <a:t>démarche dialectique</a:t>
            </a:r>
            <a:endParaRPr/>
          </a:p>
          <a:p>
            <a:pPr indent="-457200" lvl="0" marL="457200" marR="0" rtl="0" algn="just">
              <a:spcBef>
                <a:spcPts val="0"/>
              </a:spcBef>
              <a:spcAft>
                <a:spcPts val="0"/>
              </a:spcAft>
              <a:buClr>
                <a:schemeClr val="dk1"/>
              </a:buClr>
              <a:buSzPts val="2000"/>
              <a:buFont typeface="Arial"/>
              <a:buChar char="•"/>
            </a:pPr>
            <a:r>
              <a:rPr lang="fr-FR" sz="2000">
                <a:solidFill>
                  <a:schemeClr val="dk1"/>
                </a:solidFill>
                <a:latin typeface="Calibri"/>
                <a:ea typeface="Calibri"/>
                <a:cs typeface="Calibri"/>
                <a:sym typeface="Calibri"/>
              </a:rPr>
              <a:t>Durée impartie: 4h ( ENS/X); 3h (&gt;Mines); 2h (CCINP/E3A) ; 2h45 (Centrale)</a:t>
            </a:r>
            <a:endParaRPr/>
          </a:p>
          <a:p>
            <a:pPr indent="-457200" lvl="0" marL="457200" marR="0" rtl="0" algn="just">
              <a:spcBef>
                <a:spcPts val="0"/>
              </a:spcBef>
              <a:spcAft>
                <a:spcPts val="0"/>
              </a:spcAft>
              <a:buClr>
                <a:schemeClr val="dk1"/>
              </a:buClr>
              <a:buSzPts val="2000"/>
              <a:buFont typeface="Arial"/>
              <a:buChar char="•"/>
            </a:pPr>
            <a:r>
              <a:rPr lang="fr-FR" sz="2000">
                <a:solidFill>
                  <a:schemeClr val="dk1"/>
                </a:solidFill>
                <a:latin typeface="Calibri"/>
                <a:ea typeface="Calibri"/>
                <a:cs typeface="Calibri"/>
                <a:sym typeface="Calibri"/>
              </a:rPr>
              <a:t>Cas particulier de la </a:t>
            </a:r>
            <a:r>
              <a:rPr b="1" lang="fr-FR" sz="2000">
                <a:solidFill>
                  <a:schemeClr val="dk1"/>
                </a:solidFill>
                <a:latin typeface="Calibri"/>
                <a:ea typeface="Calibri"/>
                <a:cs typeface="Calibri"/>
                <a:sym typeface="Calibri"/>
              </a:rPr>
              <a:t>dissertation de Centrale : </a:t>
            </a:r>
            <a:r>
              <a:rPr b="1" lang="fr-FR" sz="1800">
                <a:solidFill>
                  <a:schemeClr val="dk1"/>
                </a:solidFill>
                <a:latin typeface="Calibri"/>
                <a:ea typeface="Calibri"/>
                <a:cs typeface="Calibri"/>
                <a:sym typeface="Calibri"/>
              </a:rPr>
              <a:t>1800 mots </a:t>
            </a:r>
            <a:r>
              <a:rPr lang="fr-FR" sz="1800">
                <a:solidFill>
                  <a:schemeClr val="dk1"/>
                </a:solidFill>
                <a:latin typeface="Calibri"/>
                <a:ea typeface="Calibri"/>
                <a:cs typeface="Calibri"/>
                <a:sym typeface="Calibri"/>
              </a:rPr>
              <a:t>maximum (environ sept ou huit pages d’une écriture moyenne) Le résumé peut servir de référence : chacun peut voir ainsi quel espace occupe sur sa copie un ensemble d’environ 200 mots et en déduire la limite à ne pas dépasser</a:t>
            </a:r>
            <a:endParaRPr/>
          </a:p>
          <a:p>
            <a:pPr indent="-279400" lvl="0" marL="457200" marR="0" rtl="0" algn="just">
              <a:spcBef>
                <a:spcPts val="0"/>
              </a:spcBef>
              <a:spcAft>
                <a:spcPts val="0"/>
              </a:spcAft>
              <a:buClr>
                <a:schemeClr val="dk1"/>
              </a:buClr>
              <a:buSzPts val="2800"/>
              <a:buFont typeface="Arial"/>
              <a:buNone/>
            </a:pPr>
            <a:r>
              <a:t/>
            </a:r>
            <a:endParaRPr b="1" sz="2800">
              <a:solidFill>
                <a:schemeClr val="dk1"/>
              </a:solidFill>
              <a:highlight>
                <a:srgbClr val="FFFF00"/>
              </a:highlight>
              <a:latin typeface="Calibri"/>
              <a:ea typeface="Calibri"/>
              <a:cs typeface="Calibri"/>
              <a:sym typeface="Calibri"/>
            </a:endParaRPr>
          </a:p>
        </p:txBody>
      </p:sp>
      <p:sp>
        <p:nvSpPr>
          <p:cNvPr id="112" name="Google Shape;112;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6"/>
          <p:cNvSpPr txBox="1"/>
          <p:nvPr>
            <p:ph type="title"/>
          </p:nvPr>
        </p:nvSpPr>
        <p:spPr>
          <a:xfrm>
            <a:off x="467544" y="332656"/>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E36C09"/>
              </a:buClr>
              <a:buSzPts val="4400"/>
              <a:buFont typeface="Calibri"/>
              <a:buNone/>
            </a:pPr>
            <a:r>
              <a:rPr b="1" lang="fr-FR">
                <a:solidFill>
                  <a:srgbClr val="E36C09"/>
                </a:solidFill>
              </a:rPr>
              <a:t>II. Méthode par l’exemple</a:t>
            </a:r>
            <a:endParaRPr/>
          </a:p>
        </p:txBody>
      </p:sp>
      <p:sp>
        <p:nvSpPr>
          <p:cNvPr id="118" name="Google Shape;118;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3200"/>
              <a:buNone/>
            </a:pPr>
            <a:r>
              <a:t/>
            </a:r>
            <a:endParaRPr b="1"/>
          </a:p>
          <a:p>
            <a:pPr indent="0" lvl="0" marL="0" rtl="0" algn="ctr">
              <a:spcBef>
                <a:spcPts val="640"/>
              </a:spcBef>
              <a:spcAft>
                <a:spcPts val="0"/>
              </a:spcAft>
              <a:buClr>
                <a:schemeClr val="dk1"/>
              </a:buClr>
              <a:buSzPts val="3200"/>
              <a:buNone/>
            </a:pPr>
            <a:r>
              <a:rPr b="1" lang="fr-FR"/>
              <a:t>Attention </a:t>
            </a:r>
            <a:endParaRPr/>
          </a:p>
          <a:p>
            <a:pPr indent="0" lvl="0" marL="0" rtl="0" algn="ctr">
              <a:spcBef>
                <a:spcPts val="640"/>
              </a:spcBef>
              <a:spcAft>
                <a:spcPts val="0"/>
              </a:spcAft>
              <a:buClr>
                <a:schemeClr val="dk1"/>
              </a:buClr>
              <a:buSzPts val="3200"/>
              <a:buNone/>
            </a:pPr>
            <a:r>
              <a:rPr lang="fr-FR"/>
              <a:t>Plus de la moitié du temps imparti doit être consacrée à la réflexion préparatoire</a:t>
            </a:r>
            <a:endParaRPr/>
          </a:p>
          <a:p>
            <a:pPr indent="0" lvl="0" marL="0" rtl="0" algn="ctr">
              <a:spcBef>
                <a:spcPts val="640"/>
              </a:spcBef>
              <a:spcAft>
                <a:spcPts val="0"/>
              </a:spcAft>
              <a:buClr>
                <a:schemeClr val="dk1"/>
              </a:buClr>
              <a:buSzPts val="3200"/>
              <a:buNone/>
            </a:pPr>
            <a:r>
              <a:t/>
            </a:r>
            <a:endParaRPr/>
          </a:p>
        </p:txBody>
      </p:sp>
      <p:sp>
        <p:nvSpPr>
          <p:cNvPr id="119" name="Google Shape;119;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7"/>
          <p:cNvSpPr txBox="1"/>
          <p:nvPr/>
        </p:nvSpPr>
        <p:spPr>
          <a:xfrm>
            <a:off x="467544" y="692695"/>
            <a:ext cx="8064896" cy="6401753"/>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 Analyser le sujet (brouillon)</a:t>
            </a:r>
            <a:endParaRPr/>
          </a:p>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 Poser une problématique et esquisser un plan général (brouillon)</a:t>
            </a:r>
            <a:endParaRPr/>
          </a:p>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 Rechercher arguments/contre-arguments, solution au problème et exemples (brouillon)</a:t>
            </a:r>
            <a:endParaRPr/>
          </a:p>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 Bâtir le plan (brouillon)</a:t>
            </a:r>
            <a:endParaRPr/>
          </a:p>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 Placer les exemples ds le plan (brouillon)</a:t>
            </a:r>
            <a:endParaRPr/>
          </a:p>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 Rédiger le développement au propre</a:t>
            </a:r>
            <a:endParaRPr/>
          </a:p>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Rédiger intro et conclusion au brouillon</a:t>
            </a:r>
            <a:endParaRPr/>
          </a:p>
          <a:p>
            <a:pPr indent="-342900" lvl="0" marL="342900" marR="0" rtl="0" algn="l">
              <a:spcBef>
                <a:spcPts val="0"/>
              </a:spcBef>
              <a:spcAft>
                <a:spcPts val="0"/>
              </a:spcAft>
              <a:buClr>
                <a:srgbClr val="E36C09"/>
              </a:buClr>
              <a:buSzPts val="3400"/>
              <a:buFont typeface="Calibri"/>
              <a:buAutoNum type="arabicPeriod"/>
            </a:pPr>
            <a:r>
              <a:rPr lang="fr-FR" sz="3400">
                <a:solidFill>
                  <a:srgbClr val="E36C09"/>
                </a:solidFill>
                <a:latin typeface="Calibri"/>
                <a:ea typeface="Calibri"/>
                <a:cs typeface="Calibri"/>
                <a:sym typeface="Calibri"/>
              </a:rPr>
              <a:t> Relecture</a:t>
            </a:r>
            <a:endParaRPr/>
          </a:p>
          <a:p>
            <a:pPr indent="-228600" lvl="0" marL="342900" marR="0" rtl="0" algn="l">
              <a:spcBef>
                <a:spcPts val="0"/>
              </a:spcBef>
              <a:spcAft>
                <a:spcPts val="0"/>
              </a:spcAft>
              <a:buClr>
                <a:schemeClr val="dk1"/>
              </a:buClr>
              <a:buSzPts val="1800"/>
              <a:buFont typeface="Calibri"/>
              <a:buNone/>
            </a:pPr>
            <a:r>
              <a:t/>
            </a:r>
            <a:endParaRPr sz="1800">
              <a:solidFill>
                <a:srgbClr val="E36C09"/>
              </a:solidFill>
              <a:latin typeface="Calibri"/>
              <a:ea typeface="Calibri"/>
              <a:cs typeface="Calibri"/>
              <a:sym typeface="Calibri"/>
            </a:endParaRPr>
          </a:p>
          <a:p>
            <a:pPr indent="-228600" lvl="0" marL="342900" marR="0" rtl="0" algn="l">
              <a:spcBef>
                <a:spcPts val="0"/>
              </a:spcBef>
              <a:spcAft>
                <a:spcPts val="0"/>
              </a:spcAft>
              <a:buClr>
                <a:schemeClr val="dk1"/>
              </a:buClr>
              <a:buSzPts val="1800"/>
              <a:buFont typeface="Calibri"/>
              <a:buNone/>
            </a:pPr>
            <a:r>
              <a:t/>
            </a:r>
            <a:endParaRPr sz="1800">
              <a:solidFill>
                <a:srgbClr val="E36C09"/>
              </a:solidFill>
              <a:latin typeface="Calibri"/>
              <a:ea typeface="Calibri"/>
              <a:cs typeface="Calibri"/>
              <a:sym typeface="Calibri"/>
            </a:endParaRPr>
          </a:p>
        </p:txBody>
      </p:sp>
      <p:sp>
        <p:nvSpPr>
          <p:cNvPr id="125" name="Google Shape;125;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8"/>
          <p:cNvSpPr txBox="1"/>
          <p:nvPr/>
        </p:nvSpPr>
        <p:spPr>
          <a:xfrm>
            <a:off x="456490" y="404664"/>
            <a:ext cx="8136904" cy="6309420"/>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rgbClr val="E36C09"/>
              </a:buClr>
              <a:buSzPts val="2600"/>
              <a:buFont typeface="Calibri"/>
              <a:buAutoNum type="arabicPeriod"/>
            </a:pPr>
            <a:r>
              <a:rPr b="1" lang="fr-FR" sz="2600">
                <a:solidFill>
                  <a:srgbClr val="E36C09"/>
                </a:solidFill>
                <a:latin typeface="Calibri"/>
                <a:ea typeface="Calibri"/>
                <a:cs typeface="Calibri"/>
                <a:sym typeface="Calibri"/>
              </a:rPr>
              <a:t> Analyser le sujet (brouillon)</a:t>
            </a:r>
            <a:endParaRPr/>
          </a:p>
          <a:p>
            <a:pPr indent="-571500" lvl="0" marL="571500" marR="0" rtl="0" algn="l">
              <a:spcBef>
                <a:spcPts val="0"/>
              </a:spcBef>
              <a:spcAft>
                <a:spcPts val="0"/>
              </a:spcAft>
              <a:buClr>
                <a:schemeClr val="dk1"/>
              </a:buClr>
              <a:buSzPts val="2600"/>
              <a:buFont typeface="Arial"/>
              <a:buChar char="•"/>
            </a:pPr>
            <a:r>
              <a:rPr lang="fr-FR" sz="2600">
                <a:solidFill>
                  <a:schemeClr val="dk1"/>
                </a:solidFill>
                <a:latin typeface="Calibri"/>
                <a:ea typeface="Calibri"/>
                <a:cs typeface="Calibri"/>
                <a:sym typeface="Calibri"/>
              </a:rPr>
              <a:t>Étudier tous les termes du texte, en faisant notamment apparaitre leur valeur</a:t>
            </a:r>
            <a:endParaRPr/>
          </a:p>
          <a:p>
            <a:pPr indent="-571500" lvl="0" marL="571500" marR="0" rtl="0" algn="l">
              <a:spcBef>
                <a:spcPts val="0"/>
              </a:spcBef>
              <a:spcAft>
                <a:spcPts val="0"/>
              </a:spcAft>
              <a:buClr>
                <a:schemeClr val="dk1"/>
              </a:buClr>
              <a:buSzPts val="2600"/>
              <a:buFont typeface="Arial"/>
              <a:buChar char="•"/>
            </a:pPr>
            <a:r>
              <a:rPr lang="fr-FR" sz="2600">
                <a:solidFill>
                  <a:schemeClr val="dk1"/>
                </a:solidFill>
                <a:latin typeface="Calibri"/>
                <a:ea typeface="Calibri"/>
                <a:cs typeface="Calibri"/>
                <a:sym typeface="Calibri"/>
              </a:rPr>
              <a:t>Faire apparaitre les relations logiques</a:t>
            </a:r>
            <a:endParaRPr/>
          </a:p>
          <a:p>
            <a:pPr indent="-571500" lvl="0" marL="571500" marR="0" rtl="0" algn="l">
              <a:spcBef>
                <a:spcPts val="0"/>
              </a:spcBef>
              <a:spcAft>
                <a:spcPts val="0"/>
              </a:spcAft>
              <a:buClr>
                <a:schemeClr val="dk1"/>
              </a:buClr>
              <a:buSzPts val="2600"/>
              <a:buFont typeface="Arial"/>
              <a:buChar char="•"/>
            </a:pPr>
            <a:r>
              <a:rPr lang="fr-FR" sz="2600">
                <a:solidFill>
                  <a:schemeClr val="dk1"/>
                </a:solidFill>
                <a:latin typeface="Calibri"/>
                <a:ea typeface="Calibri"/>
                <a:cs typeface="Calibri"/>
                <a:sym typeface="Calibri"/>
              </a:rPr>
              <a:t>Schématiser les propos et/ou reformuler</a:t>
            </a:r>
            <a:endParaRPr/>
          </a:p>
          <a:p>
            <a:pPr indent="-571500" lvl="0" marL="571500" marR="0" rtl="0" algn="l">
              <a:spcBef>
                <a:spcPts val="0"/>
              </a:spcBef>
              <a:spcAft>
                <a:spcPts val="0"/>
              </a:spcAft>
              <a:buClr>
                <a:schemeClr val="dk1"/>
              </a:buClr>
              <a:buSzPts val="2600"/>
              <a:buFont typeface="Arial"/>
              <a:buChar char="•"/>
            </a:pPr>
            <a:r>
              <a:rPr lang="fr-FR" sz="2600">
                <a:solidFill>
                  <a:schemeClr val="dk1"/>
                </a:solidFill>
                <a:latin typeface="Calibri"/>
                <a:ea typeface="Calibri"/>
                <a:cs typeface="Calibri"/>
                <a:sym typeface="Calibri"/>
              </a:rPr>
              <a:t>Caractériser le sujet</a:t>
            </a:r>
            <a:endParaRPr/>
          </a:p>
          <a:p>
            <a:pPr indent="-571500" lvl="0" marL="571500" marR="0" rtl="0" algn="l">
              <a:spcBef>
                <a:spcPts val="0"/>
              </a:spcBef>
              <a:spcAft>
                <a:spcPts val="0"/>
              </a:spcAft>
              <a:buClr>
                <a:schemeClr val="dk1"/>
              </a:buClr>
              <a:buSzPts val="2600"/>
              <a:buFont typeface="Arial"/>
              <a:buChar char="•"/>
            </a:pPr>
            <a:r>
              <a:rPr lang="fr-FR" sz="2600">
                <a:solidFill>
                  <a:schemeClr val="dk1"/>
                </a:solidFill>
                <a:latin typeface="Calibri"/>
                <a:ea typeface="Calibri"/>
                <a:cs typeface="Calibri"/>
                <a:sym typeface="Calibri"/>
              </a:rPr>
              <a:t>Lui donner sens, en le reliant notamment au thème du programme</a:t>
            </a:r>
            <a:endParaRPr/>
          </a:p>
          <a:p>
            <a:pPr indent="0" lvl="0" marL="0" marR="0" rtl="0" algn="ctr">
              <a:spcBef>
                <a:spcPts val="0"/>
              </a:spcBef>
              <a:spcAft>
                <a:spcPts val="0"/>
              </a:spcAft>
              <a:buNone/>
            </a:pPr>
            <a:r>
              <a:rPr b="1" lang="fr-FR" sz="2600">
                <a:solidFill>
                  <a:srgbClr val="E36C09"/>
                </a:solidFill>
                <a:latin typeface="Calibri"/>
                <a:ea typeface="Calibri"/>
                <a:cs typeface="Calibri"/>
                <a:sym typeface="Calibri"/>
              </a:rPr>
              <a:t>Exemple</a:t>
            </a:r>
            <a:endParaRPr/>
          </a:p>
          <a:p>
            <a:pPr indent="0" lvl="0" marL="0" marR="0" rtl="0" algn="just">
              <a:spcBef>
                <a:spcPts val="0"/>
              </a:spcBef>
              <a:spcAft>
                <a:spcPts val="0"/>
              </a:spcAft>
              <a:buNone/>
            </a:pPr>
            <a:r>
              <a:rPr lang="fr-FR" sz="2400">
                <a:solidFill>
                  <a:schemeClr val="dk1"/>
                </a:solidFill>
                <a:latin typeface="Calibri"/>
                <a:ea typeface="Calibri"/>
                <a:cs typeface="Calibri"/>
                <a:sym typeface="Calibri"/>
              </a:rPr>
              <a:t>« [Les États totalitaires] ont développé la faculté de montrer une chaise aux gens et de leur faire dire que c’est une table. Mieux: de le leur faire croire. » (Emmanuel Carrère, </a:t>
            </a:r>
            <a:r>
              <a:rPr i="1" lang="fr-FR" sz="2400">
                <a:solidFill>
                  <a:schemeClr val="dk1"/>
                </a:solidFill>
                <a:latin typeface="Calibri"/>
                <a:ea typeface="Calibri"/>
                <a:cs typeface="Calibri"/>
                <a:sym typeface="Calibri"/>
              </a:rPr>
              <a:t>Je suis vivant et vous êtes </a:t>
            </a:r>
            <a:r>
              <a:rPr lang="fr-FR" sz="2400">
                <a:solidFill>
                  <a:schemeClr val="dk1"/>
                </a:solidFill>
                <a:latin typeface="Calibri"/>
                <a:ea typeface="Calibri"/>
                <a:cs typeface="Calibri"/>
                <a:sym typeface="Calibri"/>
              </a:rPr>
              <a:t>morts, Seuil, « Points », 1996, p.95). Vous direz dans quelle mesure cette citation éclaire ou renouvelle votre lecture des œuvres au programme.</a:t>
            </a:r>
            <a:endParaRPr/>
          </a:p>
          <a:p>
            <a:pPr indent="0" lvl="0" marL="0" marR="0" rtl="0" algn="l">
              <a:spcBef>
                <a:spcPts val="0"/>
              </a:spcBef>
              <a:spcAft>
                <a:spcPts val="0"/>
              </a:spcAft>
              <a:buNone/>
            </a:pPr>
            <a:r>
              <a:t/>
            </a:r>
            <a:endParaRPr sz="2600">
              <a:solidFill>
                <a:schemeClr val="dk1"/>
              </a:solidFill>
              <a:latin typeface="Calibri"/>
              <a:ea typeface="Calibri"/>
              <a:cs typeface="Calibri"/>
              <a:sym typeface="Calibri"/>
            </a:endParaRPr>
          </a:p>
        </p:txBody>
      </p:sp>
      <p:sp>
        <p:nvSpPr>
          <p:cNvPr id="131" name="Google Shape;131;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fr-FR"/>
              <a:t>G.JANVIER Lycée Fauriel</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9"/>
          <p:cNvSpPr txBox="1"/>
          <p:nvPr>
            <p:ph type="title"/>
          </p:nvPr>
        </p:nvSpPr>
        <p:spPr>
          <a:xfrm>
            <a:off x="457200" y="274638"/>
            <a:ext cx="8435280" cy="6106690"/>
          </a:xfrm>
          <a:prstGeom prst="rect">
            <a:avLst/>
          </a:prstGeom>
          <a:noFill/>
          <a:ln cap="flat" cmpd="sng" w="9525">
            <a:solidFill>
              <a:schemeClr val="accent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150000"/>
              </a:lnSpc>
              <a:spcBef>
                <a:spcPts val="0"/>
              </a:spcBef>
              <a:spcAft>
                <a:spcPts val="0"/>
              </a:spcAft>
              <a:buClr>
                <a:schemeClr val="dk1"/>
              </a:buClr>
              <a:buSzPts val="2400"/>
              <a:buFont typeface="Calibri"/>
              <a:buNone/>
            </a:pPr>
            <a:r>
              <a:rPr lang="fr-FR" sz="2400"/>
              <a:t> « [Les États totalitaires] ont développé la faculté de montrer une chaise aux gens et de leur faire dire que c’est une table. Mieux: de le leur faire croire. » (Emmanuel Carrère, </a:t>
            </a:r>
            <a:r>
              <a:rPr i="1" lang="fr-FR" sz="2400"/>
              <a:t>Je suis vivant et vous êtes </a:t>
            </a:r>
            <a:r>
              <a:rPr lang="fr-FR" sz="2400"/>
              <a:t>morts, Seuil, « Points », 1996, p.95). </a:t>
            </a:r>
            <a:br>
              <a:rPr lang="fr-FR" sz="2400"/>
            </a:br>
            <a:r>
              <a:rPr lang="fr-FR" sz="2400"/>
              <a:t>Vous direz dans quelle mesure cette citation éclaire ou renouvelle votre lecture des œuvres au programme.</a:t>
            </a:r>
            <a:br>
              <a:rPr lang="fr-FR" sz="2400"/>
            </a:br>
            <a:endParaRPr sz="3200">
              <a:highlight>
                <a:srgbClr val="FFFF00"/>
              </a:highlight>
            </a:endParaRPr>
          </a:p>
        </p:txBody>
      </p:sp>
      <p:sp>
        <p:nvSpPr>
          <p:cNvPr id="137" name="Google Shape;137;p9"/>
          <p:cNvSpPr/>
          <p:nvPr/>
        </p:nvSpPr>
        <p:spPr>
          <a:xfrm>
            <a:off x="791580" y="1370567"/>
            <a:ext cx="2628291" cy="720080"/>
          </a:xfrm>
          <a:prstGeom prst="ellipse">
            <a:avLst/>
          </a:prstGeom>
          <a:no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38" name="Google Shape;138;p9"/>
          <p:cNvCxnSpPr/>
          <p:nvPr/>
        </p:nvCxnSpPr>
        <p:spPr>
          <a:xfrm rot="10800000">
            <a:off x="2366430" y="819802"/>
            <a:ext cx="0" cy="520966"/>
          </a:xfrm>
          <a:prstGeom prst="straightConnector1">
            <a:avLst/>
          </a:prstGeom>
          <a:noFill/>
          <a:ln cap="flat" cmpd="sng" w="25400">
            <a:solidFill>
              <a:schemeClr val="accent6"/>
            </a:solidFill>
            <a:prstDash val="solid"/>
            <a:round/>
            <a:headEnd len="sm" w="sm" type="none"/>
            <a:tailEnd len="med" w="med" type="stealth"/>
          </a:ln>
        </p:spPr>
      </p:cxnSp>
      <p:cxnSp>
        <p:nvCxnSpPr>
          <p:cNvPr id="139" name="Google Shape;139;p9"/>
          <p:cNvCxnSpPr/>
          <p:nvPr/>
        </p:nvCxnSpPr>
        <p:spPr>
          <a:xfrm rot="10800000">
            <a:off x="4716016" y="980728"/>
            <a:ext cx="1368152" cy="2088232"/>
          </a:xfrm>
          <a:prstGeom prst="straightConnector1">
            <a:avLst/>
          </a:prstGeom>
          <a:noFill/>
          <a:ln cap="flat" cmpd="sng" w="9525">
            <a:solidFill>
              <a:schemeClr val="accent6"/>
            </a:solidFill>
            <a:prstDash val="solid"/>
            <a:round/>
            <a:headEnd len="sm" w="sm" type="none"/>
            <a:tailEnd len="med" w="med" type="stealth"/>
          </a:ln>
        </p:spPr>
      </p:cxnSp>
      <p:sp>
        <p:nvSpPr>
          <p:cNvPr id="140" name="Google Shape;140;p9"/>
          <p:cNvSpPr txBox="1"/>
          <p:nvPr/>
        </p:nvSpPr>
        <p:spPr>
          <a:xfrm>
            <a:off x="1222317" y="161990"/>
            <a:ext cx="3358602"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2000">
                <a:solidFill>
                  <a:srgbClr val="E36C09"/>
                </a:solidFill>
                <a:latin typeface="Calibri"/>
                <a:ea typeface="Calibri"/>
                <a:cs typeface="Calibri"/>
                <a:sym typeface="Calibri"/>
              </a:rPr>
              <a:t>Connotation négative</a:t>
            </a:r>
            <a:endParaRPr/>
          </a:p>
          <a:p>
            <a:pPr indent="0" lvl="0" marL="0" marR="0" rtl="0" algn="l">
              <a:spcBef>
                <a:spcPts val="0"/>
              </a:spcBef>
              <a:spcAft>
                <a:spcPts val="0"/>
              </a:spcAft>
              <a:buNone/>
            </a:pPr>
            <a:r>
              <a:rPr b="1" lang="fr-FR" sz="2000">
                <a:solidFill>
                  <a:srgbClr val="E36C09"/>
                </a:solidFill>
                <a:latin typeface="Calibri"/>
                <a:ea typeface="Calibri"/>
                <a:cs typeface="Calibri"/>
                <a:sym typeface="Calibri"/>
              </a:rPr>
              <a:t>Totalitarisme, despotisme</a:t>
            </a:r>
            <a:endParaRPr/>
          </a:p>
          <a:p>
            <a:pPr indent="0" lvl="0" marL="0" marR="0" rtl="0" algn="l">
              <a:spcBef>
                <a:spcPts val="0"/>
              </a:spcBef>
              <a:spcAft>
                <a:spcPts val="0"/>
              </a:spcAft>
              <a:buNone/>
            </a:pPr>
            <a:r>
              <a:rPr b="1" lang="fr-FR" sz="2000">
                <a:solidFill>
                  <a:srgbClr val="E36C09"/>
                </a:solidFill>
                <a:latin typeface="Calibri"/>
                <a:ea typeface="Calibri"/>
                <a:cs typeface="Calibri"/>
                <a:sym typeface="Calibri"/>
              </a:rPr>
              <a:t>Politique Pouvoir Autorité</a:t>
            </a:r>
            <a:endParaRPr/>
          </a:p>
        </p:txBody>
      </p:sp>
      <p:sp>
        <p:nvSpPr>
          <p:cNvPr id="141" name="Google Shape;141;p9"/>
          <p:cNvSpPr/>
          <p:nvPr/>
        </p:nvSpPr>
        <p:spPr>
          <a:xfrm>
            <a:off x="3608100" y="2064806"/>
            <a:ext cx="1584176" cy="576064"/>
          </a:xfrm>
          <a:prstGeom prst="ellipse">
            <a:avLst/>
          </a:prstGeom>
          <a:noFill/>
          <a:ln cap="flat" cmpd="sng" w="25400">
            <a:solidFill>
              <a:srgbClr val="00B0F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9"/>
          <p:cNvSpPr/>
          <p:nvPr/>
        </p:nvSpPr>
        <p:spPr>
          <a:xfrm>
            <a:off x="1271551" y="2659288"/>
            <a:ext cx="1728192" cy="392703"/>
          </a:xfrm>
          <a:prstGeom prst="ellipse">
            <a:avLst/>
          </a:prstGeom>
          <a:noFill/>
          <a:ln cap="flat" cmpd="sng" w="25400">
            <a:solidFill>
              <a:srgbClr val="00B0F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43" name="Google Shape;143;p9"/>
          <p:cNvCxnSpPr/>
          <p:nvPr/>
        </p:nvCxnSpPr>
        <p:spPr>
          <a:xfrm flipH="1">
            <a:off x="2015716" y="3051991"/>
            <a:ext cx="350714" cy="2177209"/>
          </a:xfrm>
          <a:prstGeom prst="straightConnector1">
            <a:avLst/>
          </a:prstGeom>
          <a:noFill/>
          <a:ln cap="flat" cmpd="sng" w="25400">
            <a:solidFill>
              <a:srgbClr val="00B0F0"/>
            </a:solidFill>
            <a:prstDash val="solid"/>
            <a:round/>
            <a:headEnd len="sm" w="sm" type="none"/>
            <a:tailEnd len="med" w="med" type="stealth"/>
          </a:ln>
        </p:spPr>
      </p:cxnSp>
      <p:cxnSp>
        <p:nvCxnSpPr>
          <p:cNvPr id="144" name="Google Shape;144;p9"/>
          <p:cNvCxnSpPr/>
          <p:nvPr/>
        </p:nvCxnSpPr>
        <p:spPr>
          <a:xfrm flipH="1">
            <a:off x="2483768" y="2611087"/>
            <a:ext cx="1548172" cy="2618113"/>
          </a:xfrm>
          <a:prstGeom prst="straightConnector1">
            <a:avLst/>
          </a:prstGeom>
          <a:noFill/>
          <a:ln cap="flat" cmpd="sng" w="25400">
            <a:solidFill>
              <a:srgbClr val="00B0F0"/>
            </a:solidFill>
            <a:prstDash val="solid"/>
            <a:round/>
            <a:headEnd len="sm" w="sm" type="none"/>
            <a:tailEnd len="med" w="med" type="stealth"/>
          </a:ln>
        </p:spPr>
      </p:cxnSp>
      <p:sp>
        <p:nvSpPr>
          <p:cNvPr id="145" name="Google Shape;145;p9"/>
          <p:cNvSpPr txBox="1"/>
          <p:nvPr/>
        </p:nvSpPr>
        <p:spPr>
          <a:xfrm>
            <a:off x="1403648" y="5229200"/>
            <a:ext cx="3672408"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2000">
                <a:solidFill>
                  <a:srgbClr val="00B0F0"/>
                </a:solidFill>
                <a:latin typeface="Calibri"/>
                <a:ea typeface="Calibri"/>
                <a:cs typeface="Calibri"/>
                <a:sym typeface="Calibri"/>
              </a:rPr>
              <a:t>Factitifs</a:t>
            </a:r>
            <a:endParaRPr/>
          </a:p>
          <a:p>
            <a:pPr indent="0" lvl="0" marL="0" marR="0" rtl="0" algn="l">
              <a:spcBef>
                <a:spcPts val="0"/>
              </a:spcBef>
              <a:spcAft>
                <a:spcPts val="0"/>
              </a:spcAft>
              <a:buNone/>
            </a:pPr>
            <a:r>
              <a:rPr lang="fr-FR" sz="2000">
                <a:solidFill>
                  <a:srgbClr val="00B0F0"/>
                </a:solidFill>
                <a:latin typeface="Calibri"/>
                <a:ea typeface="Calibri"/>
                <a:cs typeface="Calibri"/>
                <a:sym typeface="Calibri"/>
              </a:rPr>
              <a:t>Gradation entre les 2 expressions</a:t>
            </a:r>
            <a:endParaRPr/>
          </a:p>
          <a:p>
            <a:pPr indent="0" lvl="0" marL="0" marR="0" rtl="0" algn="l">
              <a:spcBef>
                <a:spcPts val="0"/>
              </a:spcBef>
              <a:spcAft>
                <a:spcPts val="0"/>
              </a:spcAft>
              <a:buNone/>
            </a:pPr>
            <a:r>
              <a:rPr lang="fr-FR" sz="2000">
                <a:solidFill>
                  <a:srgbClr val="00B0F0"/>
                </a:solidFill>
                <a:latin typeface="Calibri"/>
                <a:ea typeface="Calibri"/>
                <a:cs typeface="Calibri"/>
                <a:sym typeface="Calibri"/>
              </a:rPr>
              <a:t>Adhésion de l’agent</a:t>
            </a:r>
            <a:endParaRPr/>
          </a:p>
        </p:txBody>
      </p:sp>
      <p:sp>
        <p:nvSpPr>
          <p:cNvPr id="146" name="Google Shape;146;p9"/>
          <p:cNvSpPr/>
          <p:nvPr/>
        </p:nvSpPr>
        <p:spPr>
          <a:xfrm>
            <a:off x="2627784" y="1844824"/>
            <a:ext cx="1944216" cy="792088"/>
          </a:xfrm>
          <a:prstGeom prst="ellipse">
            <a:avLst/>
          </a:prstGeom>
          <a:no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47" name="Google Shape;147;p9"/>
          <p:cNvCxnSpPr>
            <a:endCxn id="140" idx="2"/>
          </p:cNvCxnSpPr>
          <p:nvPr/>
        </p:nvCxnSpPr>
        <p:spPr>
          <a:xfrm rot="10800000">
            <a:off x="2901618" y="1177653"/>
            <a:ext cx="679200" cy="618900"/>
          </a:xfrm>
          <a:prstGeom prst="straightConnector1">
            <a:avLst/>
          </a:prstGeom>
          <a:noFill/>
          <a:ln cap="flat" cmpd="sng" w="25400">
            <a:solidFill>
              <a:schemeClr val="accent6"/>
            </a:solidFill>
            <a:prstDash val="solid"/>
            <a:round/>
            <a:headEnd len="sm" w="sm" type="none"/>
            <a:tailEnd len="med" w="med" type="stealth"/>
          </a:ln>
        </p:spPr>
      </p:cxnSp>
      <p:sp>
        <p:nvSpPr>
          <p:cNvPr id="148" name="Google Shape;148;p9"/>
          <p:cNvSpPr/>
          <p:nvPr/>
        </p:nvSpPr>
        <p:spPr>
          <a:xfrm>
            <a:off x="4031940" y="1305856"/>
            <a:ext cx="2619374" cy="797461"/>
          </a:xfrm>
          <a:prstGeom prst="ellipse">
            <a:avLst/>
          </a:prstGeom>
          <a:no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9" name="Google Shape;149;p9"/>
          <p:cNvSpPr/>
          <p:nvPr/>
        </p:nvSpPr>
        <p:spPr>
          <a:xfrm>
            <a:off x="7307778" y="2111257"/>
            <a:ext cx="1080646" cy="432048"/>
          </a:xfrm>
          <a:prstGeom prst="ellipse">
            <a:avLst/>
          </a:prstGeom>
          <a:noFill/>
          <a:ln cap="flat" cmpd="sng" w="25400">
            <a:solidFill>
              <a:srgbClr val="92D05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50" name="Google Shape;150;p9"/>
          <p:cNvCxnSpPr>
            <a:stCxn id="148" idx="7"/>
          </p:cNvCxnSpPr>
          <p:nvPr/>
        </p:nvCxnSpPr>
        <p:spPr>
          <a:xfrm flipH="1" rot="10800000">
            <a:off x="6267716" y="1118141"/>
            <a:ext cx="357600" cy="304500"/>
          </a:xfrm>
          <a:prstGeom prst="straightConnector1">
            <a:avLst/>
          </a:prstGeom>
          <a:noFill/>
          <a:ln cap="flat" cmpd="sng" w="25400">
            <a:solidFill>
              <a:srgbClr val="92D050"/>
            </a:solidFill>
            <a:prstDash val="solid"/>
            <a:round/>
            <a:headEnd len="sm" w="sm" type="none"/>
            <a:tailEnd len="med" w="med" type="stealth"/>
          </a:ln>
        </p:spPr>
      </p:cxnSp>
      <p:cxnSp>
        <p:nvCxnSpPr>
          <p:cNvPr id="151" name="Google Shape;151;p9"/>
          <p:cNvCxnSpPr>
            <a:stCxn id="152" idx="4"/>
          </p:cNvCxnSpPr>
          <p:nvPr/>
        </p:nvCxnSpPr>
        <p:spPr>
          <a:xfrm rot="10800000">
            <a:off x="7192244" y="1175233"/>
            <a:ext cx="476100" cy="903000"/>
          </a:xfrm>
          <a:prstGeom prst="straightConnector1">
            <a:avLst/>
          </a:prstGeom>
          <a:noFill/>
          <a:ln cap="flat" cmpd="sng" w="25400">
            <a:solidFill>
              <a:srgbClr val="92D050"/>
            </a:solidFill>
            <a:prstDash val="solid"/>
            <a:round/>
            <a:headEnd len="sm" w="sm" type="none"/>
            <a:tailEnd len="med" w="med" type="stealth"/>
          </a:ln>
        </p:spPr>
      </p:cxnSp>
      <p:sp>
        <p:nvSpPr>
          <p:cNvPr id="153" name="Google Shape;153;p9"/>
          <p:cNvSpPr txBox="1"/>
          <p:nvPr/>
        </p:nvSpPr>
        <p:spPr>
          <a:xfrm>
            <a:off x="6651094" y="127629"/>
            <a:ext cx="2428310"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2000">
                <a:solidFill>
                  <a:srgbClr val="00B050"/>
                </a:solidFill>
                <a:latin typeface="Calibri"/>
                <a:ea typeface="Calibri"/>
                <a:cs typeface="Calibri"/>
                <a:sym typeface="Calibri"/>
              </a:rPr>
              <a:t>Ironie</a:t>
            </a:r>
            <a:endParaRPr/>
          </a:p>
          <a:p>
            <a:pPr indent="0" lvl="0" marL="0" marR="0" rtl="0" algn="l">
              <a:spcBef>
                <a:spcPts val="0"/>
              </a:spcBef>
              <a:spcAft>
                <a:spcPts val="0"/>
              </a:spcAft>
              <a:buNone/>
            </a:pPr>
            <a:r>
              <a:rPr b="1" lang="fr-FR" sz="2000">
                <a:solidFill>
                  <a:srgbClr val="00B050"/>
                </a:solidFill>
                <a:latin typeface="Calibri"/>
                <a:ea typeface="Calibri"/>
                <a:cs typeface="Calibri"/>
                <a:sym typeface="Calibri"/>
              </a:rPr>
              <a:t>du lat. </a:t>
            </a:r>
            <a:r>
              <a:rPr b="1" i="1" lang="fr-FR" sz="2000">
                <a:solidFill>
                  <a:srgbClr val="00B050"/>
                </a:solidFill>
                <a:latin typeface="Calibri"/>
                <a:ea typeface="Calibri"/>
                <a:cs typeface="Calibri"/>
                <a:sym typeface="Calibri"/>
              </a:rPr>
              <a:t>facultatem</a:t>
            </a:r>
            <a:r>
              <a:rPr b="1" lang="fr-FR" sz="2000">
                <a:solidFill>
                  <a:srgbClr val="00B050"/>
                </a:solidFill>
                <a:latin typeface="Calibri"/>
                <a:ea typeface="Calibri"/>
                <a:cs typeface="Calibri"/>
                <a:sym typeface="Calibri"/>
              </a:rPr>
              <a:t>, de </a:t>
            </a:r>
            <a:r>
              <a:rPr b="1" i="1" lang="fr-FR" sz="2000">
                <a:solidFill>
                  <a:srgbClr val="00B050"/>
                </a:solidFill>
                <a:latin typeface="Calibri"/>
                <a:ea typeface="Calibri"/>
                <a:cs typeface="Calibri"/>
                <a:sym typeface="Calibri"/>
              </a:rPr>
              <a:t>facilis</a:t>
            </a:r>
            <a:r>
              <a:rPr b="1" lang="fr-FR" sz="2000">
                <a:solidFill>
                  <a:srgbClr val="00B050"/>
                </a:solidFill>
                <a:latin typeface="Calibri"/>
                <a:ea typeface="Calibri"/>
                <a:cs typeface="Calibri"/>
                <a:sym typeface="Calibri"/>
              </a:rPr>
              <a:t>, facile</a:t>
            </a:r>
            <a:endParaRPr/>
          </a:p>
        </p:txBody>
      </p:sp>
      <p:sp>
        <p:nvSpPr>
          <p:cNvPr id="154" name="Google Shape;154;p9"/>
          <p:cNvSpPr/>
          <p:nvPr/>
        </p:nvSpPr>
        <p:spPr>
          <a:xfrm>
            <a:off x="517816" y="2093948"/>
            <a:ext cx="6934503" cy="457556"/>
          </a:xfrm>
          <a:prstGeom prst="ellipse">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 name="Google Shape;152;p9"/>
          <p:cNvSpPr/>
          <p:nvPr/>
        </p:nvSpPr>
        <p:spPr>
          <a:xfrm>
            <a:off x="6615509" y="1502169"/>
            <a:ext cx="2105669" cy="576064"/>
          </a:xfrm>
          <a:prstGeom prst="ellipse">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55" name="Google Shape;155;p9"/>
          <p:cNvCxnSpPr/>
          <p:nvPr/>
        </p:nvCxnSpPr>
        <p:spPr>
          <a:xfrm>
            <a:off x="6681968" y="2454247"/>
            <a:ext cx="454508" cy="1686348"/>
          </a:xfrm>
          <a:prstGeom prst="straightConnector1">
            <a:avLst/>
          </a:prstGeom>
          <a:noFill/>
          <a:ln cap="flat" cmpd="sng" w="25400">
            <a:solidFill>
              <a:srgbClr val="FF0000"/>
            </a:solidFill>
            <a:prstDash val="solid"/>
            <a:round/>
            <a:headEnd len="sm" w="sm" type="none"/>
            <a:tailEnd len="med" w="med" type="stealth"/>
          </a:ln>
        </p:spPr>
      </p:cxnSp>
      <p:sp>
        <p:nvSpPr>
          <p:cNvPr id="156" name="Google Shape;156;p9"/>
          <p:cNvSpPr txBox="1"/>
          <p:nvPr/>
        </p:nvSpPr>
        <p:spPr>
          <a:xfrm>
            <a:off x="6256497" y="4160712"/>
            <a:ext cx="2791277"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2000">
                <a:solidFill>
                  <a:srgbClr val="FF0000"/>
                </a:solidFill>
                <a:latin typeface="Calibri"/>
                <a:ea typeface="Calibri"/>
                <a:cs typeface="Calibri"/>
                <a:sym typeface="Calibri"/>
              </a:rPr>
              <a:t>Exemple caricatural</a:t>
            </a:r>
            <a:endParaRPr/>
          </a:p>
          <a:p>
            <a:pPr indent="0" lvl="0" marL="0" marR="0" rtl="0" algn="l">
              <a:spcBef>
                <a:spcPts val="0"/>
              </a:spcBef>
              <a:spcAft>
                <a:spcPts val="0"/>
              </a:spcAft>
              <a:buNone/>
            </a:pPr>
            <a:r>
              <a:rPr lang="fr-FR" sz="2000">
                <a:solidFill>
                  <a:srgbClr val="FF0000"/>
                </a:solidFill>
                <a:latin typeface="Calibri"/>
                <a:ea typeface="Calibri"/>
                <a:cs typeface="Calibri"/>
                <a:sym typeface="Calibri"/>
              </a:rPr>
              <a:t>Substitution</a:t>
            </a:r>
            <a:endParaRPr/>
          </a:p>
        </p:txBody>
      </p:sp>
      <p:sp>
        <p:nvSpPr>
          <p:cNvPr id="157" name="Google Shape;157;p9"/>
          <p:cNvSpPr/>
          <p:nvPr/>
        </p:nvSpPr>
        <p:spPr>
          <a:xfrm>
            <a:off x="3203848" y="2602888"/>
            <a:ext cx="5517330" cy="619923"/>
          </a:xfrm>
          <a:prstGeom prst="ellipse">
            <a:avLst/>
          </a:prstGeom>
          <a:noFill/>
          <a:ln cap="flat" cmpd="sng" w="25400">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58" name="Google Shape;158;p9"/>
          <p:cNvCxnSpPr>
            <a:stCxn id="157" idx="4"/>
          </p:cNvCxnSpPr>
          <p:nvPr/>
        </p:nvCxnSpPr>
        <p:spPr>
          <a:xfrm flipH="1">
            <a:off x="5940013" y="3222811"/>
            <a:ext cx="22500" cy="1790400"/>
          </a:xfrm>
          <a:prstGeom prst="straightConnector1">
            <a:avLst/>
          </a:prstGeom>
          <a:noFill/>
          <a:ln cap="flat" cmpd="sng" w="25400">
            <a:solidFill>
              <a:schemeClr val="accent4"/>
            </a:solidFill>
            <a:prstDash val="solid"/>
            <a:round/>
            <a:headEnd len="sm" w="sm" type="none"/>
            <a:tailEnd len="med" w="med" type="triangle"/>
          </a:ln>
        </p:spPr>
      </p:cxnSp>
      <p:sp>
        <p:nvSpPr>
          <p:cNvPr id="159" name="Google Shape;159;p9"/>
          <p:cNvSpPr txBox="1"/>
          <p:nvPr/>
        </p:nvSpPr>
        <p:spPr>
          <a:xfrm>
            <a:off x="5386448" y="5044312"/>
            <a:ext cx="2533923"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2000">
                <a:solidFill>
                  <a:srgbClr val="7030A0"/>
                </a:solidFill>
                <a:latin typeface="Calibri"/>
                <a:ea typeface="Calibri"/>
                <a:cs typeface="Calibri"/>
                <a:sym typeface="Calibri"/>
              </a:rPr>
              <a:t>Romancier contemp.</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2014-10-07T14:25:20Z</dcterms:created>
  <dc:creator>toulon</dc:creator>
</cp:coreProperties>
</file>