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4" r:id="rId7"/>
    <p:sldId id="265" r:id="rId8"/>
    <p:sldId id="266" r:id="rId9"/>
    <p:sldId id="267" r:id="rId10"/>
    <p:sldId id="269" r:id="rId11"/>
    <p:sldId id="268" r:id="rId12"/>
    <p:sldId id="270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258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er Moynot" userId="6718a0592bc67347" providerId="LiveId" clId="{51B3A6C3-6D59-4A52-922D-D5E1221AE423}"/>
    <pc:docChg chg="undo custSel modSld">
      <pc:chgData name="Olivier Moynot" userId="6718a0592bc67347" providerId="LiveId" clId="{51B3A6C3-6D59-4A52-922D-D5E1221AE423}" dt="2025-11-27T07:52:00.064" v="3662" actId="20577"/>
      <pc:docMkLst>
        <pc:docMk/>
      </pc:docMkLst>
      <pc:sldChg chg="modSp mod">
        <pc:chgData name="Olivier Moynot" userId="6718a0592bc67347" providerId="LiveId" clId="{51B3A6C3-6D59-4A52-922D-D5E1221AE423}" dt="2025-11-27T05:58:10.821" v="281" actId="20577"/>
        <pc:sldMkLst>
          <pc:docMk/>
          <pc:sldMk cId="3158736015" sldId="257"/>
        </pc:sldMkLst>
        <pc:spChg chg="mod">
          <ac:chgData name="Olivier Moynot" userId="6718a0592bc67347" providerId="LiveId" clId="{51B3A6C3-6D59-4A52-922D-D5E1221AE423}" dt="2025-11-27T05:58:10.821" v="281" actId="20577"/>
          <ac:spMkLst>
            <pc:docMk/>
            <pc:sldMk cId="3158736015" sldId="257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5:57:57.551" v="269" actId="20577"/>
        <pc:sldMkLst>
          <pc:docMk/>
          <pc:sldMk cId="102570449" sldId="258"/>
        </pc:sldMkLst>
        <pc:spChg chg="mod">
          <ac:chgData name="Olivier Moynot" userId="6718a0592bc67347" providerId="LiveId" clId="{51B3A6C3-6D59-4A52-922D-D5E1221AE423}" dt="2025-11-27T05:57:57.551" v="269" actId="20577"/>
          <ac:spMkLst>
            <pc:docMk/>
            <pc:sldMk cId="102570449" sldId="258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5:59:10.060" v="308" actId="20577"/>
        <pc:sldMkLst>
          <pc:docMk/>
          <pc:sldMk cId="2872347616" sldId="259"/>
        </pc:sldMkLst>
        <pc:spChg chg="mod">
          <ac:chgData name="Olivier Moynot" userId="6718a0592bc67347" providerId="LiveId" clId="{51B3A6C3-6D59-4A52-922D-D5E1221AE423}" dt="2025-11-27T05:59:10.060" v="308" actId="20577"/>
          <ac:spMkLst>
            <pc:docMk/>
            <pc:sldMk cId="2872347616" sldId="259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6:49:16.048" v="1896" actId="20577"/>
        <pc:sldMkLst>
          <pc:docMk/>
          <pc:sldMk cId="121166054" sldId="261"/>
        </pc:sldMkLst>
        <pc:spChg chg="mod">
          <ac:chgData name="Olivier Moynot" userId="6718a0592bc67347" providerId="LiveId" clId="{51B3A6C3-6D59-4A52-922D-D5E1221AE423}" dt="2025-11-27T06:49:16.048" v="1896" actId="20577"/>
          <ac:spMkLst>
            <pc:docMk/>
            <pc:sldMk cId="121166054" sldId="261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7:11:17.007" v="2454" actId="20577"/>
        <pc:sldMkLst>
          <pc:docMk/>
          <pc:sldMk cId="312631193" sldId="262"/>
        </pc:sldMkLst>
        <pc:spChg chg="mod">
          <ac:chgData name="Olivier Moynot" userId="6718a0592bc67347" providerId="LiveId" clId="{51B3A6C3-6D59-4A52-922D-D5E1221AE423}" dt="2025-11-27T07:11:17.007" v="2454" actId="20577"/>
          <ac:spMkLst>
            <pc:docMk/>
            <pc:sldMk cId="312631193" sldId="262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7:11:42.823" v="2486" actId="20577"/>
        <pc:sldMkLst>
          <pc:docMk/>
          <pc:sldMk cId="168282342" sldId="264"/>
        </pc:sldMkLst>
        <pc:spChg chg="mod">
          <ac:chgData name="Olivier Moynot" userId="6718a0592bc67347" providerId="LiveId" clId="{51B3A6C3-6D59-4A52-922D-D5E1221AE423}" dt="2025-11-27T07:11:42.823" v="2486" actId="20577"/>
          <ac:spMkLst>
            <pc:docMk/>
            <pc:sldMk cId="168282342" sldId="264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7:18:00.984" v="2591" actId="20577"/>
        <pc:sldMkLst>
          <pc:docMk/>
          <pc:sldMk cId="2363379427" sldId="265"/>
        </pc:sldMkLst>
        <pc:spChg chg="mod">
          <ac:chgData name="Olivier Moynot" userId="6718a0592bc67347" providerId="LiveId" clId="{51B3A6C3-6D59-4A52-922D-D5E1221AE423}" dt="2025-11-27T07:18:00.984" v="2591" actId="20577"/>
          <ac:spMkLst>
            <pc:docMk/>
            <pc:sldMk cId="2363379427" sldId="265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7:20:56.773" v="2774" actId="20577"/>
        <pc:sldMkLst>
          <pc:docMk/>
          <pc:sldMk cId="3213521945" sldId="266"/>
        </pc:sldMkLst>
        <pc:spChg chg="mod">
          <ac:chgData name="Olivier Moynot" userId="6718a0592bc67347" providerId="LiveId" clId="{51B3A6C3-6D59-4A52-922D-D5E1221AE423}" dt="2025-11-27T07:20:56.773" v="2774" actId="20577"/>
          <ac:spMkLst>
            <pc:docMk/>
            <pc:sldMk cId="3213521945" sldId="266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7:32:19.966" v="3294" actId="20577"/>
        <pc:sldMkLst>
          <pc:docMk/>
          <pc:sldMk cId="4125925857" sldId="267"/>
        </pc:sldMkLst>
        <pc:spChg chg="mod">
          <ac:chgData name="Olivier Moynot" userId="6718a0592bc67347" providerId="LiveId" clId="{51B3A6C3-6D59-4A52-922D-D5E1221AE423}" dt="2025-11-27T07:32:19.966" v="3294" actId="20577"/>
          <ac:spMkLst>
            <pc:docMk/>
            <pc:sldMk cId="4125925857" sldId="267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7:39:23.230" v="3536" actId="5793"/>
        <pc:sldMkLst>
          <pc:docMk/>
          <pc:sldMk cId="3077986439" sldId="268"/>
        </pc:sldMkLst>
        <pc:spChg chg="mod">
          <ac:chgData name="Olivier Moynot" userId="6718a0592bc67347" providerId="LiveId" clId="{51B3A6C3-6D59-4A52-922D-D5E1221AE423}" dt="2025-11-27T07:39:23.230" v="3536" actId="5793"/>
          <ac:spMkLst>
            <pc:docMk/>
            <pc:sldMk cId="3077986439" sldId="268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7:52:00.064" v="3662" actId="20577"/>
        <pc:sldMkLst>
          <pc:docMk/>
          <pc:sldMk cId="3946494182" sldId="269"/>
        </pc:sldMkLst>
        <pc:spChg chg="mod">
          <ac:chgData name="Olivier Moynot" userId="6718a0592bc67347" providerId="LiveId" clId="{51B3A6C3-6D59-4A52-922D-D5E1221AE423}" dt="2025-11-27T07:52:00.064" v="3662" actId="20577"/>
          <ac:spMkLst>
            <pc:docMk/>
            <pc:sldMk cId="3946494182" sldId="269"/>
            <ac:spMk id="2" creationId="{00000000-0000-0000-0000-000000000000}"/>
          </ac:spMkLst>
        </pc:spChg>
      </pc:sldChg>
      <pc:sldChg chg="modSp mod">
        <pc:chgData name="Olivier Moynot" userId="6718a0592bc67347" providerId="LiveId" clId="{51B3A6C3-6D59-4A52-922D-D5E1221AE423}" dt="2025-11-27T07:42:01.758" v="3598" actId="20577"/>
        <pc:sldMkLst>
          <pc:docMk/>
          <pc:sldMk cId="704406403" sldId="270"/>
        </pc:sldMkLst>
        <pc:spChg chg="mod">
          <ac:chgData name="Olivier Moynot" userId="6718a0592bc67347" providerId="LiveId" clId="{51B3A6C3-6D59-4A52-922D-D5E1221AE423}" dt="2025-11-27T07:42:01.758" v="3598" actId="20577"/>
          <ac:spMkLst>
            <pc:docMk/>
            <pc:sldMk cId="704406403" sldId="270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427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493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44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612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955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212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624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88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7311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2424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485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2F254-3ECB-4E7A-9E54-390806F7F5AD}" type="datetimeFigureOut">
              <a:rPr lang="fr-FR" smtClean="0"/>
              <a:t>03/12/2025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E6390-09C1-48B6-99BD-79966C3883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035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mines-nancy.univ-lorraine.fr/" TargetMode="External"/><Relationship Id="rId13" Type="http://schemas.openxmlformats.org/officeDocument/2006/relationships/hyperlink" Target="http://www.enm-toulouse.fr/" TargetMode="External"/><Relationship Id="rId18" Type="http://schemas.openxmlformats.org/officeDocument/2006/relationships/hyperlink" Target="https://www.ensta-bretagne.fr/fr" TargetMode="External"/><Relationship Id="rId26" Type="http://schemas.openxmlformats.org/officeDocument/2006/relationships/hyperlink" Target="http://www.telecom-physique.fr/" TargetMode="External"/><Relationship Id="rId3" Type="http://schemas.openxmlformats.org/officeDocument/2006/relationships/hyperlink" Target="https://www.isae-supaero.fr/fr/" TargetMode="External"/><Relationship Id="rId21" Type="http://schemas.openxmlformats.org/officeDocument/2006/relationships/hyperlink" Target="https://www.imt-mines-albi.fr/" TargetMode="External"/><Relationship Id="rId7" Type="http://schemas.openxmlformats.org/officeDocument/2006/relationships/hyperlink" Target="https://www.mines-stetienne.fr/" TargetMode="External"/><Relationship Id="rId12" Type="http://schemas.openxmlformats.org/officeDocument/2006/relationships/hyperlink" Target="https://www.eivp-paris.fr/" TargetMode="External"/><Relationship Id="rId17" Type="http://schemas.openxmlformats.org/officeDocument/2006/relationships/hyperlink" Target="http://www.enssat.fr/" TargetMode="External"/><Relationship Id="rId25" Type="http://schemas.openxmlformats.org/officeDocument/2006/relationships/hyperlink" Target="https://telecomnancy.univ-lorraine.fr/" TargetMode="External"/><Relationship Id="rId2" Type="http://schemas.openxmlformats.org/officeDocument/2006/relationships/hyperlink" Target="http://www.enpc.fr/" TargetMode="External"/><Relationship Id="rId16" Type="http://schemas.openxmlformats.org/officeDocument/2006/relationships/hyperlink" Target="https://www.ensiie.fr/" TargetMode="External"/><Relationship Id="rId20" Type="http://schemas.openxmlformats.org/officeDocument/2006/relationships/hyperlink" Target="https://www.imt-bs.e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ines-paristech.fr/" TargetMode="External"/><Relationship Id="rId11" Type="http://schemas.openxmlformats.org/officeDocument/2006/relationships/hyperlink" Target="https://www.chimieparistech.psl.eu/" TargetMode="External"/><Relationship Id="rId24" Type="http://schemas.openxmlformats.org/officeDocument/2006/relationships/hyperlink" Target="https://www.mines-stetienne.fr/formation/ismin/" TargetMode="External"/><Relationship Id="rId5" Type="http://schemas.openxmlformats.org/officeDocument/2006/relationships/hyperlink" Target="https://www.telecom-paris.fr/" TargetMode="External"/><Relationship Id="rId15" Type="http://schemas.openxmlformats.org/officeDocument/2006/relationships/hyperlink" Target="https://www.ensg.eu/" TargetMode="External"/><Relationship Id="rId23" Type="http://schemas.openxmlformats.org/officeDocument/2006/relationships/hyperlink" Target="https://imt-nord-europe.fr/" TargetMode="External"/><Relationship Id="rId28" Type="http://schemas.openxmlformats.org/officeDocument/2006/relationships/hyperlink" Target="https://www.telecom-sudparis.eu/" TargetMode="External"/><Relationship Id="rId10" Type="http://schemas.openxmlformats.org/officeDocument/2006/relationships/hyperlink" Target="https://www.ensae.fr/" TargetMode="External"/><Relationship Id="rId19" Type="http://schemas.openxmlformats.org/officeDocument/2006/relationships/hyperlink" Target="https://www.eurecom.fr/" TargetMode="External"/><Relationship Id="rId4" Type="http://schemas.openxmlformats.org/officeDocument/2006/relationships/hyperlink" Target="https://www.ensta-paris.fr/" TargetMode="External"/><Relationship Id="rId9" Type="http://schemas.openxmlformats.org/officeDocument/2006/relationships/hyperlink" Target="https://www.imt-atlantique.fr/fr" TargetMode="External"/><Relationship Id="rId14" Type="http://schemas.openxmlformats.org/officeDocument/2006/relationships/hyperlink" Target="http://ensg.univ-lorraine.fr/" TargetMode="External"/><Relationship Id="rId22" Type="http://schemas.openxmlformats.org/officeDocument/2006/relationships/hyperlink" Target="http://www.mines-ales.fr/" TargetMode="External"/><Relationship Id="rId27" Type="http://schemas.openxmlformats.org/officeDocument/2006/relationships/hyperlink" Target="https://www.telecom-st-etienne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124744"/>
            <a:ext cx="80648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		</a:t>
            </a:r>
            <a:r>
              <a:rPr lang="fr-FR" sz="2800" dirty="0">
                <a:solidFill>
                  <a:srgbClr val="FF0000"/>
                </a:solidFill>
              </a:rPr>
              <a:t>Dates des écrits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X ESPCI ENS les 13-17 avril</a:t>
            </a:r>
          </a:p>
          <a:p>
            <a:endParaRPr lang="fr-FR" dirty="0"/>
          </a:p>
          <a:p>
            <a:r>
              <a:rPr lang="fr-FR" dirty="0"/>
              <a:t> Groupe CCINP : 20-23 avril </a:t>
            </a:r>
          </a:p>
          <a:p>
            <a:endParaRPr lang="fr-FR" dirty="0"/>
          </a:p>
          <a:p>
            <a:r>
              <a:rPr lang="fr-FR" dirty="0"/>
              <a:t>Groupe Mines-Ponts : 27-30 avril</a:t>
            </a:r>
          </a:p>
          <a:p>
            <a:endParaRPr lang="fr-FR" dirty="0"/>
          </a:p>
          <a:p>
            <a:r>
              <a:rPr lang="fr-FR" dirty="0"/>
              <a:t>Groupe Centrale : 4-7 mai</a:t>
            </a:r>
          </a:p>
          <a:p>
            <a:r>
              <a:rPr lang="fr-FR" dirty="0"/>
              <a:t> </a:t>
            </a:r>
          </a:p>
          <a:p>
            <a:endParaRPr lang="fr-FR" dirty="0"/>
          </a:p>
          <a:p>
            <a:r>
              <a:rPr lang="fr-FR" dirty="0"/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8736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836712"/>
            <a:ext cx="8605176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Centrale </a:t>
            </a:r>
            <a:r>
              <a:rPr lang="fr-FR" dirty="0"/>
              <a:t>25% d’admissibles à Paris ou à Lyon, 75% à Centrale Méditerranée.</a:t>
            </a:r>
            <a:endParaRPr lang="fr-FR" sz="2800" dirty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Frais d’inscription 140 euros par école ( 210 pour </a:t>
            </a:r>
            <a:r>
              <a:rPr lang="fr-FR" dirty="0" err="1"/>
              <a:t>Supoptique</a:t>
            </a:r>
            <a:r>
              <a:rPr lang="fr-FR" dirty="0"/>
              <a:t> et 85 pour ESTP).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Centrale supélec, Centrale Lyon, Centrale Nantes, Centrale Lille, Centrale Méditerranée</a:t>
            </a:r>
          </a:p>
          <a:p>
            <a:r>
              <a:rPr lang="fr-FR" dirty="0"/>
              <a:t>      </a:t>
            </a:r>
            <a:r>
              <a:rPr lang="fr-FR" dirty="0" err="1"/>
              <a:t>Supoptique</a:t>
            </a:r>
            <a:r>
              <a:rPr lang="fr-FR" dirty="0"/>
              <a:t> sont les écoles principales.</a:t>
            </a:r>
          </a:p>
          <a:p>
            <a:r>
              <a:rPr lang="fr-FR" dirty="0"/>
              <a:t>      </a:t>
            </a:r>
            <a:r>
              <a:rPr lang="fr-FR" dirty="0" err="1"/>
              <a:t>Supoptique</a:t>
            </a:r>
            <a:r>
              <a:rPr lang="fr-FR" dirty="0"/>
              <a:t> très accessible, et seule grande école optique donc très renommée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Il y aussi l’ESTP, l’Ecole navale, AgroParisTech, l’ENSEA.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Écoles généralistes ; peu de chimie même à Marseille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Coefficient élevé pour le Français (17/100 à l’écrit)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539552" y="1268760"/>
            <a:ext cx="108012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494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116632"/>
            <a:ext cx="8167942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CCINP </a:t>
            </a:r>
            <a:r>
              <a:rPr lang="fr-FR" dirty="0"/>
              <a:t>100% d’admissibles. 40% de grands admissibles (admis sans passer d’oral). </a:t>
            </a:r>
            <a:endParaRPr lang="fr-FR" sz="2800" b="1" dirty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Frais d’inscriptions 230 euros pour INP physique et autant pour INP chimie</a:t>
            </a:r>
          </a:p>
          <a:p>
            <a:r>
              <a:rPr lang="fr-FR" dirty="0"/>
              <a:t>      Plus des frais spécifiques pour certaines écoles (ENAC par exemple)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INP chimie : 16 écoles, variées, les meilleures : chimie Montpellier, Chimie Nancy, </a:t>
            </a:r>
          </a:p>
          <a:p>
            <a:r>
              <a:rPr lang="fr-FR" dirty="0"/>
              <a:t>     </a:t>
            </a:r>
            <a:r>
              <a:rPr lang="fr-FR" dirty="0" err="1"/>
              <a:t>Ensiacet</a:t>
            </a:r>
            <a:r>
              <a:rPr lang="fr-FR" dirty="0"/>
              <a:t>. 540 places.</a:t>
            </a:r>
          </a:p>
          <a:p>
            <a:r>
              <a:rPr lang="fr-FR" dirty="0"/>
              <a:t>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INP Physique; de nombreuses écoles, 600 places. En particulier :</a:t>
            </a:r>
          </a:p>
          <a:p>
            <a:r>
              <a:rPr lang="fr-FR" dirty="0"/>
              <a:t>      </a:t>
            </a:r>
            <a:r>
              <a:rPr lang="fr-FR" dirty="0" err="1"/>
              <a:t>Ensimag</a:t>
            </a:r>
            <a:r>
              <a:rPr lang="fr-FR" dirty="0"/>
              <a:t> en informatique très réputée</a:t>
            </a:r>
          </a:p>
          <a:p>
            <a:r>
              <a:rPr lang="fr-FR" dirty="0"/>
              <a:t>      </a:t>
            </a:r>
            <a:r>
              <a:rPr lang="fr-FR" dirty="0" err="1"/>
              <a:t>Ensma</a:t>
            </a:r>
            <a:r>
              <a:rPr lang="fr-FR" dirty="0"/>
              <a:t> pour l’aéronautique plus accessible que Supaéro</a:t>
            </a:r>
          </a:p>
          <a:p>
            <a:r>
              <a:rPr lang="fr-FR" dirty="0"/>
              <a:t>      Phelma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INSA utilisera à la fois la banque de notes des CCINP, le dossier et un entretien.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Saint Cyr</a:t>
            </a:r>
          </a:p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61880" y="620688"/>
            <a:ext cx="50405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7986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1560" y="908720"/>
            <a:ext cx="8472704" cy="541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Sur dossier</a:t>
            </a:r>
          </a:p>
          <a:p>
            <a:endParaRPr lang="fr-FR" dirty="0"/>
          </a:p>
          <a:p>
            <a:r>
              <a:rPr lang="fr-FR" sz="2400" b="1" dirty="0"/>
              <a:t>Les magistères </a:t>
            </a:r>
            <a:r>
              <a:rPr lang="fr-FR" dirty="0"/>
              <a:t>en mai ou juin selon les écoles et les matières</a:t>
            </a:r>
          </a:p>
          <a:p>
            <a:r>
              <a:rPr lang="fr-FR" dirty="0"/>
              <a:t>Ne pas rater la date limite du magistère de Paris Saclay en physique (en mai)</a:t>
            </a:r>
          </a:p>
          <a:p>
            <a:r>
              <a:rPr lang="fr-FR" dirty="0"/>
              <a:t>Donc demander les lettres de recommandation assez tôt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Ulm a une épreuve écrite après sélection sur dossier puis un oral pour les admissibles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Lyon et Paris Saclay recrutent sur dossier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On peut postuler sans passer les ENS.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Attention : </a:t>
            </a:r>
          </a:p>
          <a:p>
            <a:endParaRPr lang="fr-FR" dirty="0"/>
          </a:p>
          <a:p>
            <a:r>
              <a:rPr lang="fr-FR" dirty="0"/>
              <a:t>Il y a aussi l’UTC</a:t>
            </a:r>
            <a:r>
              <a:rPr lang="fr-FR" sz="2400" b="1" dirty="0"/>
              <a:t> </a:t>
            </a:r>
            <a:r>
              <a:rPr lang="fr-FR" dirty="0"/>
              <a:t>très bonne université scientifique et technologique</a:t>
            </a:r>
          </a:p>
          <a:p>
            <a:endParaRPr lang="fr-FR" b="1" dirty="0"/>
          </a:p>
          <a:p>
            <a:r>
              <a:rPr lang="fr-FR" b="1" dirty="0"/>
              <a:t>Remarque : il est possible de faire une thèse et de s’orienter vers la recherche, </a:t>
            </a:r>
          </a:p>
          <a:p>
            <a:r>
              <a:rPr lang="fr-FR" b="1" dirty="0"/>
              <a:t>après beaucoup d’écoles d’ingénieur.</a:t>
            </a:r>
          </a:p>
        </p:txBody>
      </p:sp>
      <p:sp>
        <p:nvSpPr>
          <p:cNvPr id="3" name="Rectangle 2"/>
          <p:cNvSpPr/>
          <p:nvPr/>
        </p:nvSpPr>
        <p:spPr>
          <a:xfrm>
            <a:off x="755576" y="1412776"/>
            <a:ext cx="158417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440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836712"/>
            <a:ext cx="6653296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Les échéances sur le site SCEI</a:t>
            </a:r>
          </a:p>
          <a:p>
            <a:endParaRPr lang="fr-FR" dirty="0"/>
          </a:p>
          <a:p>
            <a:r>
              <a:rPr lang="fr-FR" dirty="0"/>
              <a:t>Inscription en ligne du : </a:t>
            </a:r>
            <a:r>
              <a:rPr lang="fr-FR" b="1" dirty="0"/>
              <a:t>08/12 au 12/01 - 17h</a:t>
            </a:r>
          </a:p>
          <a:p>
            <a:endParaRPr lang="fr-FR" dirty="0"/>
          </a:p>
          <a:p>
            <a:r>
              <a:rPr lang="fr-FR" dirty="0"/>
              <a:t>Téléversement des pièces administratives du </a:t>
            </a:r>
            <a:r>
              <a:rPr lang="fr-FR" b="1" dirty="0"/>
              <a:t>08/12 au  20/01 - 17h</a:t>
            </a:r>
          </a:p>
          <a:p>
            <a:endParaRPr lang="fr-FR" dirty="0"/>
          </a:p>
          <a:p>
            <a:r>
              <a:rPr lang="fr-FR" dirty="0"/>
              <a:t>Paiement des frais d'inscriptions : du </a:t>
            </a:r>
            <a:r>
              <a:rPr lang="fr-FR" b="1" dirty="0"/>
              <a:t>12/01 au 20/01 - 17h00</a:t>
            </a:r>
          </a:p>
          <a:p>
            <a:endParaRPr lang="fr-FR" b="1" dirty="0"/>
          </a:p>
          <a:p>
            <a:r>
              <a:rPr lang="fr-FR" dirty="0"/>
              <a:t>Traitement et validation des dossiers : </a:t>
            </a:r>
            <a:r>
              <a:rPr lang="fr-FR" b="1" dirty="0"/>
              <a:t>du 12/01 au 13/02</a:t>
            </a:r>
            <a:endParaRPr lang="fr-FR" dirty="0"/>
          </a:p>
          <a:p>
            <a:endParaRPr lang="fr-FR" b="1" dirty="0"/>
          </a:p>
          <a:p>
            <a:r>
              <a:rPr lang="fr-FR" dirty="0"/>
              <a:t>Dossier aménagement d’épreuves : </a:t>
            </a:r>
            <a:r>
              <a:rPr lang="fr-FR" b="1" dirty="0"/>
              <a:t>08/12 au 12/01 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Ne pas s’inscrire le jour de la date limite, car le site sature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rgbClr val="FF0000"/>
                </a:solidFill>
              </a:rPr>
              <a:t>Ne pas non plus se précipiter dans un choix, prendre le temps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rgbClr val="FF0000"/>
                </a:solidFill>
              </a:rPr>
              <a:t>Bien penser à téléverser les pièces administratives avant le 20 janvier</a:t>
            </a:r>
          </a:p>
          <a:p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0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1340768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TIPE : Titre et </a:t>
            </a:r>
            <a:r>
              <a:rPr lang="fr-FR" dirty="0" err="1"/>
              <a:t>mCOT</a:t>
            </a:r>
            <a:r>
              <a:rPr lang="fr-FR" dirty="0"/>
              <a:t> du 15 Janvier au 5 février 14h</a:t>
            </a:r>
          </a:p>
          <a:p>
            <a:endParaRPr lang="fr-FR" dirty="0"/>
          </a:p>
          <a:p>
            <a:r>
              <a:rPr lang="fr-FR" dirty="0"/>
              <a:t> cette date peut encore être changée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2347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15616" y="1196752"/>
            <a:ext cx="724268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En PC*, tout le monde va réussir de nombreuses écoles </a:t>
            </a:r>
          </a:p>
          <a:p>
            <a:r>
              <a:rPr lang="fr-FR" dirty="0"/>
              <a:t>      à condition de travailler normalement.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Le choix se fait peu à peu dans l’année. </a:t>
            </a:r>
          </a:p>
          <a:p>
            <a:r>
              <a:rPr lang="fr-FR" dirty="0"/>
              <a:t>      Il est fréquent de ne pas encore voir clair sur ce qu’on veut faire.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Au forum, aller voir de nombreux stands. </a:t>
            </a:r>
          </a:p>
          <a:p>
            <a:r>
              <a:rPr lang="fr-FR" dirty="0"/>
              <a:t>      Préparer ses questions sur les études, sur les métiers en sortie d’école.</a:t>
            </a:r>
          </a:p>
          <a:p>
            <a:r>
              <a:rPr lang="fr-FR" dirty="0"/>
              <a:t>      Aller au delà de la première année, du BDE, du sport, de l’ambiance…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Ce serait bien que chaque étudiant de la classe choisisse une école </a:t>
            </a:r>
          </a:p>
          <a:p>
            <a:r>
              <a:rPr lang="fr-FR" dirty="0"/>
              <a:t>      et prépare une fiche plus détaillée mise à disposition des autres sur</a:t>
            </a:r>
          </a:p>
          <a:p>
            <a:r>
              <a:rPr lang="fr-FR" dirty="0"/>
              <a:t>      le site internet. </a:t>
            </a:r>
          </a:p>
          <a:p>
            <a:r>
              <a:rPr lang="fr-FR" dirty="0"/>
              <a:t>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L’inscription est gratuite ou modérée pour les boursiers, donc s’inscrire !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166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71600" y="1052736"/>
            <a:ext cx="764299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Un échange avec un enseignant sera proposé en </a:t>
            </a:r>
            <a:r>
              <a:rPr lang="fr-FR" dirty="0" smtClean="0"/>
              <a:t>décembre</a:t>
            </a:r>
            <a:r>
              <a:rPr lang="fr-FR" dirty="0"/>
              <a:t>. </a:t>
            </a:r>
          </a:p>
          <a:p>
            <a:r>
              <a:rPr lang="fr-FR" dirty="0"/>
              <a:t>     Cela aide à accorder son choix avec son potentiel, au-delà du niveau actuel.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Il arrive qu’on se sous-estime et que l’on ne s’inscrive pas à une école </a:t>
            </a:r>
          </a:p>
          <a:p>
            <a:r>
              <a:rPr lang="fr-FR" dirty="0"/>
              <a:t>      pour laquelle on aurait été admissible.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C’est parfois l’inverse, et il faut peser le fait de passer X ESPCI ENS ou d’avoir </a:t>
            </a:r>
          </a:p>
          <a:p>
            <a:r>
              <a:rPr lang="fr-FR" dirty="0"/>
              <a:t>      une semaine de révisions supplémentaire.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Le choix est difficile car le coût de l’inscription est souvent élevé.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Il y a chaque année des surprises, et certains étudiants font de gros progrès </a:t>
            </a:r>
          </a:p>
          <a:p>
            <a:r>
              <a:rPr lang="fr-FR" dirty="0"/>
              <a:t>     au moment des révisions.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Règle d’or : si une école vous intéresse vraiment, il faut s’inscrire et s’investir</a:t>
            </a:r>
          </a:p>
          <a:p>
            <a:r>
              <a:rPr lang="fr-FR" dirty="0"/>
              <a:t>      pleinement ensuite. </a:t>
            </a:r>
          </a:p>
        </p:txBody>
      </p:sp>
    </p:spTree>
    <p:extLst>
      <p:ext uri="{BB962C8B-B14F-4D97-AF65-F5344CB8AC3E}">
        <p14:creationId xmlns:p14="http://schemas.microsoft.com/office/powerpoint/2010/main" val="312631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1559" y="188640"/>
            <a:ext cx="8393901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Les ENS : </a:t>
            </a:r>
            <a:r>
              <a:rPr lang="fr-FR" dirty="0"/>
              <a:t>	Ulm, Lyon et Paris Saclay. 3 admissibles par an en moyenne.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Inscription gratuite, donc ne pas hésiter à s’inscrire si on passe X ESPCI.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On est payé pendant 4 ans d’études, on doit 10 ans ensuite à l’état mais c’est souple.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Des épreuves communes et certaines spécifiques.</a:t>
            </a:r>
          </a:p>
          <a:p>
            <a:r>
              <a:rPr lang="fr-FR" dirty="0">
                <a:solidFill>
                  <a:schemeClr val="tx2"/>
                </a:solidFill>
              </a:rPr>
              <a:t>     </a:t>
            </a:r>
            <a:r>
              <a:rPr lang="fr-FR" dirty="0"/>
              <a:t>Le tipe est spécifique avec un rapport en 12500 caractères hors figures.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On choisit pour le concours une option Physique ou Chimie, celle dans laquelle on </a:t>
            </a:r>
          </a:p>
          <a:p>
            <a:r>
              <a:rPr lang="fr-FR" dirty="0"/>
              <a:t>      pense avoir la meilleure note, indépendamment du choix de matière qu’on fera</a:t>
            </a:r>
          </a:p>
          <a:p>
            <a:r>
              <a:rPr lang="fr-FR" dirty="0"/>
              <a:t>      une fois en école. 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Certaines ENS vous proposent de ne faire que de la chimie ou que de la physique </a:t>
            </a:r>
          </a:p>
          <a:p>
            <a:r>
              <a:rPr lang="fr-FR" dirty="0"/>
              <a:t>     dés la première année. D’autres ont un tronc commun en première année.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Les débouchés sont enseignement, recherche publique ou en entreprise. Le diplôme</a:t>
            </a:r>
          </a:p>
          <a:p>
            <a:r>
              <a:rPr lang="fr-FR" dirty="0"/>
              <a:t>      est très reconnu mais il est difficile de trouver une place dans le public. </a:t>
            </a:r>
          </a:p>
          <a:p>
            <a:r>
              <a:rPr lang="fr-FR" dirty="0"/>
              <a:t>   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Passer l’agrégation est facultatif; en général, on fait une thèse, parfois un post doc, </a:t>
            </a:r>
          </a:p>
          <a:p>
            <a:r>
              <a:rPr lang="fr-FR" dirty="0"/>
              <a:t>      très souvent un stage à l’étranger.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65327" y="695019"/>
            <a:ext cx="86409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28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92136" y="332656"/>
            <a:ext cx="7996163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X</a:t>
            </a:r>
            <a:r>
              <a:rPr lang="fr-FR" dirty="0"/>
              <a:t> : un admissible par an en moyenne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Frais d’inscription 220 euros.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On est payé pendant les 4 ans d’études, on doit 10 ans à l’état ensuite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Ecole militaire avec en première année une formation humaine et militaire</a:t>
            </a:r>
          </a:p>
          <a:p>
            <a:r>
              <a:rPr lang="fr-FR" dirty="0"/>
              <a:t>      3 semaines de service militaire puis pendant 8 mois au choix un service militaire</a:t>
            </a:r>
          </a:p>
          <a:p>
            <a:r>
              <a:rPr lang="fr-FR" dirty="0"/>
              <a:t>      ou un service civil.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On fait une école d’application X Mines ou X Télécom…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ADS au lieu du TIPE à partir de documents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Les études 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Fort accent sur les maths et conceptualisation au début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Anglais important. 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6h de sport par semaine dans un campus très attrayant. </a:t>
            </a:r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742950" lvl="1" indent="-285750">
              <a:buFontTx/>
              <a:buChar char="-"/>
            </a:pP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83568" y="764704"/>
            <a:ext cx="216024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3379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3" y="787584"/>
            <a:ext cx="7965579" cy="384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ESPCI </a:t>
            </a:r>
            <a:r>
              <a:rPr lang="fr-FR" dirty="0"/>
              <a:t>4-5 admissibles par an en moyenne. </a:t>
            </a:r>
            <a:endParaRPr lang="fr-FR" sz="2800" b="1" dirty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Ecole de haut niveau moins difficile à avoir que l’X. Frais d’inscription 120 euros.</a:t>
            </a:r>
          </a:p>
          <a:p>
            <a:r>
              <a:rPr lang="fr-FR" dirty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Ecole scientifique, avec physique + chimie pendant les deux premières années. </a:t>
            </a:r>
          </a:p>
          <a:p>
            <a:r>
              <a:rPr lang="fr-FR" dirty="0"/>
              <a:t>     Puis un master spécialisé.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Orientation recherche, plutôt en entreprise</a:t>
            </a:r>
          </a:p>
          <a:p>
            <a:r>
              <a:rPr lang="fr-FR" dirty="0"/>
              <a:t>     Beaucoup de stages, le domaine expérimental est très développé</a:t>
            </a:r>
          </a:p>
          <a:p>
            <a:r>
              <a:rPr lang="fr-FR" dirty="0"/>
              <a:t>     Ouverture à l’étranger.</a:t>
            </a:r>
          </a:p>
          <a:p>
            <a:r>
              <a:rPr lang="fr-FR" dirty="0"/>
              <a:t>     Durée des études 4 ans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ADS au lieu du TIPE</a:t>
            </a:r>
          </a:p>
        </p:txBody>
      </p:sp>
      <p:sp>
        <p:nvSpPr>
          <p:cNvPr id="3" name="Rectangle 2"/>
          <p:cNvSpPr/>
          <p:nvPr/>
        </p:nvSpPr>
        <p:spPr>
          <a:xfrm>
            <a:off x="899592" y="1268760"/>
            <a:ext cx="86409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3521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332656"/>
            <a:ext cx="8936292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Mines Ponts et Mines-Télécom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Même banque d’épreuves. 50% d’admissibles aux Mines et 100% à Mines-Telecom.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Frais d’inscription : 360 euros pour Mines-Ponts et 320 euros pour Mines Télécom.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Les écoles Mines-Ponts :</a:t>
            </a:r>
          </a:p>
          <a:p>
            <a:r>
              <a:rPr lang="fr-FR" dirty="0">
                <a:hlinkClick r:id="rId2"/>
              </a:rPr>
              <a:t>Ecoles des Ponts ParisTech</a:t>
            </a:r>
            <a:r>
              <a:rPr lang="fr-FR" dirty="0"/>
              <a:t>; </a:t>
            </a:r>
            <a:r>
              <a:rPr lang="fr-FR" dirty="0">
                <a:hlinkClick r:id="rId3"/>
              </a:rPr>
              <a:t>ISAE-SUPAERO</a:t>
            </a:r>
            <a:r>
              <a:rPr lang="fr-FR" dirty="0"/>
              <a:t>; </a:t>
            </a:r>
            <a:r>
              <a:rPr lang="fr-FR" dirty="0">
                <a:hlinkClick r:id="rId4"/>
              </a:rPr>
              <a:t>ENSTA Paris</a:t>
            </a:r>
            <a:r>
              <a:rPr lang="fr-FR" dirty="0"/>
              <a:t>; </a:t>
            </a:r>
            <a:r>
              <a:rPr lang="fr-FR" dirty="0">
                <a:hlinkClick r:id="rId5"/>
              </a:rPr>
              <a:t>TELECOM Paris</a:t>
            </a:r>
            <a:endParaRPr lang="fr-FR" dirty="0"/>
          </a:p>
          <a:p>
            <a:pPr fontAlgn="base"/>
            <a:r>
              <a:rPr lang="fr-FR" dirty="0">
                <a:hlinkClick r:id="rId6"/>
              </a:rPr>
              <a:t>MINES Paris</a:t>
            </a:r>
            <a:r>
              <a:rPr lang="fr-FR" dirty="0"/>
              <a:t>; </a:t>
            </a:r>
            <a:r>
              <a:rPr lang="fr-FR" dirty="0">
                <a:hlinkClick r:id="rId7"/>
              </a:rPr>
              <a:t>Mines Saint-Etienne</a:t>
            </a:r>
            <a:r>
              <a:rPr lang="fr-FR" dirty="0"/>
              <a:t>; </a:t>
            </a:r>
            <a:r>
              <a:rPr lang="fr-FR" dirty="0">
                <a:hlinkClick r:id="rId8"/>
              </a:rPr>
              <a:t>Mines Nancy</a:t>
            </a:r>
            <a:r>
              <a:rPr lang="fr-FR" dirty="0"/>
              <a:t>; </a:t>
            </a:r>
            <a:r>
              <a:rPr lang="fr-FR" dirty="0">
                <a:hlinkClick r:id="rId9"/>
              </a:rPr>
              <a:t>IMT Atlantique</a:t>
            </a:r>
            <a:r>
              <a:rPr lang="fr-FR" dirty="0"/>
              <a:t>; </a:t>
            </a:r>
            <a:r>
              <a:rPr lang="fr-FR" dirty="0">
                <a:hlinkClick r:id="rId10"/>
              </a:rPr>
              <a:t>ENSAE Paris</a:t>
            </a:r>
            <a:r>
              <a:rPr lang="fr-FR" dirty="0"/>
              <a:t> ;</a:t>
            </a:r>
          </a:p>
          <a:p>
            <a:pPr fontAlgn="base"/>
            <a:r>
              <a:rPr lang="fr-FR" dirty="0">
                <a:hlinkClick r:id="rId11"/>
              </a:rPr>
              <a:t>Chimie ParisTech - PSL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fr-FR" dirty="0"/>
              <a:t>Les écoles Mines-Telecom :</a:t>
            </a:r>
          </a:p>
          <a:p>
            <a:pPr fontAlgn="base"/>
            <a:r>
              <a:rPr lang="fr-FR" dirty="0">
                <a:hlinkClick r:id="rId12"/>
              </a:rPr>
              <a:t>EIVP</a:t>
            </a:r>
            <a:r>
              <a:rPr lang="fr-FR" dirty="0"/>
              <a:t>; </a:t>
            </a:r>
            <a:r>
              <a:rPr lang="fr-FR" dirty="0">
                <a:hlinkClick r:id="rId13"/>
              </a:rPr>
              <a:t>Ecole Nationale de la Météorologie</a:t>
            </a:r>
            <a:r>
              <a:rPr lang="fr-FR" dirty="0"/>
              <a:t>; </a:t>
            </a:r>
            <a:r>
              <a:rPr lang="fr-FR" dirty="0">
                <a:hlinkClick r:id="rId14"/>
              </a:rPr>
              <a:t>ENSG – Géologie</a:t>
            </a:r>
            <a:r>
              <a:rPr lang="fr-FR" dirty="0"/>
              <a:t>; </a:t>
            </a:r>
            <a:r>
              <a:rPr lang="fr-FR" dirty="0">
                <a:hlinkClick r:id="rId15"/>
              </a:rPr>
              <a:t>ENSG - Géomatique</a:t>
            </a:r>
            <a:r>
              <a:rPr lang="fr-FR" dirty="0"/>
              <a:t/>
            </a:r>
            <a:br>
              <a:rPr lang="fr-FR" dirty="0"/>
            </a:br>
            <a:r>
              <a:rPr lang="fr-FR" dirty="0">
                <a:hlinkClick r:id="rId16"/>
              </a:rPr>
              <a:t>ENSIIE</a:t>
            </a:r>
            <a:r>
              <a:rPr lang="fr-FR" dirty="0"/>
              <a:t> ; </a:t>
            </a:r>
            <a:r>
              <a:rPr lang="fr-FR" dirty="0">
                <a:hlinkClick r:id="rId17"/>
              </a:rPr>
              <a:t>ENSSAT Lannion</a:t>
            </a:r>
            <a:r>
              <a:rPr lang="fr-FR" dirty="0"/>
              <a:t>; </a:t>
            </a:r>
            <a:r>
              <a:rPr lang="fr-FR" dirty="0">
                <a:hlinkClick r:id="rId18"/>
              </a:rPr>
              <a:t>ENSTA Bretagne</a:t>
            </a:r>
            <a:r>
              <a:rPr lang="fr-FR" dirty="0"/>
              <a:t>; </a:t>
            </a:r>
            <a:r>
              <a:rPr lang="fr-FR" dirty="0">
                <a:hlinkClick r:id="rId19"/>
              </a:rPr>
              <a:t>EURECOM</a:t>
            </a:r>
            <a:r>
              <a:rPr lang="fr-FR" dirty="0"/>
              <a:t>; </a:t>
            </a:r>
            <a:r>
              <a:rPr lang="fr-FR" dirty="0">
                <a:hlinkClick r:id="rId20"/>
              </a:rPr>
              <a:t>Institut Mines-Télécom Business School</a:t>
            </a:r>
            <a:r>
              <a:rPr lang="fr-FR" dirty="0"/>
              <a:t/>
            </a:r>
            <a:br>
              <a:rPr lang="fr-FR" dirty="0"/>
            </a:br>
            <a:r>
              <a:rPr lang="fr-FR" dirty="0">
                <a:hlinkClick r:id="rId21"/>
              </a:rPr>
              <a:t>IMT Mines Albi</a:t>
            </a:r>
            <a:r>
              <a:rPr lang="fr-FR" dirty="0"/>
              <a:t>; </a:t>
            </a:r>
            <a:r>
              <a:rPr lang="fr-FR" dirty="0">
                <a:hlinkClick r:id="rId22"/>
              </a:rPr>
              <a:t>IMT Mines Alès</a:t>
            </a:r>
            <a:r>
              <a:rPr lang="fr-FR" dirty="0"/>
              <a:t>; </a:t>
            </a:r>
            <a:r>
              <a:rPr lang="fr-FR" dirty="0">
                <a:hlinkClick r:id="rId23"/>
              </a:rPr>
              <a:t>IMT Nord Europe</a:t>
            </a:r>
            <a:r>
              <a:rPr lang="fr-FR" dirty="0"/>
              <a:t>; </a:t>
            </a:r>
            <a:r>
              <a:rPr lang="fr-FR" dirty="0">
                <a:hlinkClick r:id="rId24"/>
              </a:rPr>
              <a:t>Mines-Saint-Etienne – Cycle ISMIN</a:t>
            </a:r>
            <a:r>
              <a:rPr lang="fr-FR" dirty="0"/>
              <a:t>;</a:t>
            </a:r>
          </a:p>
          <a:p>
            <a:pPr fontAlgn="base"/>
            <a:r>
              <a:rPr lang="fr-FR" dirty="0">
                <a:hlinkClick r:id="rId25"/>
              </a:rPr>
              <a:t>Télécom Nancy</a:t>
            </a:r>
            <a:r>
              <a:rPr lang="fr-FR" dirty="0"/>
              <a:t>; </a:t>
            </a:r>
            <a:r>
              <a:rPr lang="fr-FR" dirty="0">
                <a:hlinkClick r:id="rId26"/>
              </a:rPr>
              <a:t>Télécom Physique Strasbourg</a:t>
            </a:r>
            <a:r>
              <a:rPr lang="fr-FR" dirty="0"/>
              <a:t>; </a:t>
            </a:r>
            <a:r>
              <a:rPr lang="fr-FR" dirty="0">
                <a:hlinkClick r:id="rId27"/>
              </a:rPr>
              <a:t>Télécom Saint-Etienne</a:t>
            </a:r>
            <a:r>
              <a:rPr lang="fr-FR" dirty="0"/>
              <a:t>; </a:t>
            </a:r>
            <a:r>
              <a:rPr lang="fr-FR" dirty="0">
                <a:hlinkClick r:id="rId28"/>
              </a:rPr>
              <a:t>Télécom SudParis</a:t>
            </a:r>
            <a:endParaRPr lang="fr-FR" dirty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Double barre Maths + Physique et Générale au concours Mines-Ponts.</a:t>
            </a:r>
          </a:p>
          <a:p>
            <a:r>
              <a:rPr lang="fr-FR" dirty="0"/>
              <a:t>      Le Français a un gros coefficient (5/30 pour l’écrit).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395536" y="836712"/>
            <a:ext cx="525658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59258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789</Words>
  <Application>Microsoft Office PowerPoint</Application>
  <PresentationFormat>Affichage à l'écran (4:3)</PresentationFormat>
  <Paragraphs>185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Christine Rogier</dc:creator>
  <cp:lastModifiedBy>Christine Rogier</cp:lastModifiedBy>
  <cp:revision>19</cp:revision>
  <dcterms:created xsi:type="dcterms:W3CDTF">2023-12-04T09:59:21Z</dcterms:created>
  <dcterms:modified xsi:type="dcterms:W3CDTF">2025-12-03T13:00:49Z</dcterms:modified>
</cp:coreProperties>
</file>