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1" r:id="rId5"/>
    <p:sldId id="262" r:id="rId6"/>
    <p:sldId id="264" r:id="rId7"/>
    <p:sldId id="265" r:id="rId8"/>
    <p:sldId id="266" r:id="rId9"/>
    <p:sldId id="267" r:id="rId10"/>
    <p:sldId id="269" r:id="rId11"/>
    <p:sldId id="268" r:id="rId12"/>
    <p:sldId id="270" r:id="rId1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180" y="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2F254-3ECB-4E7A-9E54-390806F7F5AD}" type="datetimeFigureOut">
              <a:rPr lang="fr-FR" smtClean="0"/>
              <a:t>19/12/2024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E6390-09C1-48B6-99BD-79966C388363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34270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2F254-3ECB-4E7A-9E54-390806F7F5AD}" type="datetimeFigureOut">
              <a:rPr lang="fr-FR" smtClean="0"/>
              <a:t>19/12/2024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E6390-09C1-48B6-99BD-79966C388363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54934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2F254-3ECB-4E7A-9E54-390806F7F5AD}" type="datetimeFigureOut">
              <a:rPr lang="fr-FR" smtClean="0"/>
              <a:t>19/12/2024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E6390-09C1-48B6-99BD-79966C388363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4448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2F254-3ECB-4E7A-9E54-390806F7F5AD}" type="datetimeFigureOut">
              <a:rPr lang="fr-FR" smtClean="0"/>
              <a:t>19/12/2024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E6390-09C1-48B6-99BD-79966C388363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06128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2F254-3ECB-4E7A-9E54-390806F7F5AD}" type="datetimeFigureOut">
              <a:rPr lang="fr-FR" smtClean="0"/>
              <a:t>19/12/2024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E6390-09C1-48B6-99BD-79966C388363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49555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2F254-3ECB-4E7A-9E54-390806F7F5AD}" type="datetimeFigureOut">
              <a:rPr lang="fr-FR" smtClean="0"/>
              <a:t>19/12/2024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E6390-09C1-48B6-99BD-79966C388363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52126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2F254-3ECB-4E7A-9E54-390806F7F5AD}" type="datetimeFigureOut">
              <a:rPr lang="fr-FR" smtClean="0"/>
              <a:t>19/12/2024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E6390-09C1-48B6-99BD-79966C388363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96246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2F254-3ECB-4E7A-9E54-390806F7F5AD}" type="datetimeFigureOut">
              <a:rPr lang="fr-FR" smtClean="0"/>
              <a:t>19/12/2024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E6390-09C1-48B6-99BD-79966C388363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3887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2F254-3ECB-4E7A-9E54-390806F7F5AD}" type="datetimeFigureOut">
              <a:rPr lang="fr-FR" smtClean="0"/>
              <a:t>19/12/2024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E6390-09C1-48B6-99BD-79966C388363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67311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2F254-3ECB-4E7A-9E54-390806F7F5AD}" type="datetimeFigureOut">
              <a:rPr lang="fr-FR" smtClean="0"/>
              <a:t>19/12/2024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E6390-09C1-48B6-99BD-79966C388363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12424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2F254-3ECB-4E7A-9E54-390806F7F5AD}" type="datetimeFigureOut">
              <a:rPr lang="fr-FR" smtClean="0"/>
              <a:t>19/12/2024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E6390-09C1-48B6-99BD-79966C388363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04857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2F254-3ECB-4E7A-9E54-390806F7F5AD}" type="datetimeFigureOut">
              <a:rPr lang="fr-FR" smtClean="0"/>
              <a:t>19/12/2024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EE6390-09C1-48B6-99BD-79966C388363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40358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mines-nancy.univ-lorraine.fr/" TargetMode="External"/><Relationship Id="rId13" Type="http://schemas.openxmlformats.org/officeDocument/2006/relationships/hyperlink" Target="http://www.enm-toulouse.fr/" TargetMode="External"/><Relationship Id="rId18" Type="http://schemas.openxmlformats.org/officeDocument/2006/relationships/hyperlink" Target="https://www.ensta-bretagne.fr/fr" TargetMode="External"/><Relationship Id="rId26" Type="http://schemas.openxmlformats.org/officeDocument/2006/relationships/hyperlink" Target="http://www.telecom-physique.fr/" TargetMode="External"/><Relationship Id="rId3" Type="http://schemas.openxmlformats.org/officeDocument/2006/relationships/hyperlink" Target="https://www.isae-supaero.fr/fr/" TargetMode="External"/><Relationship Id="rId21" Type="http://schemas.openxmlformats.org/officeDocument/2006/relationships/hyperlink" Target="https://www.imt-mines-albi.fr/" TargetMode="External"/><Relationship Id="rId7" Type="http://schemas.openxmlformats.org/officeDocument/2006/relationships/hyperlink" Target="https://www.mines-stetienne.fr/" TargetMode="External"/><Relationship Id="rId12" Type="http://schemas.openxmlformats.org/officeDocument/2006/relationships/hyperlink" Target="https://www.eivp-paris.fr/" TargetMode="External"/><Relationship Id="rId17" Type="http://schemas.openxmlformats.org/officeDocument/2006/relationships/hyperlink" Target="http://www.enssat.fr/" TargetMode="External"/><Relationship Id="rId25" Type="http://schemas.openxmlformats.org/officeDocument/2006/relationships/hyperlink" Target="https://telecomnancy.univ-lorraine.fr/" TargetMode="External"/><Relationship Id="rId2" Type="http://schemas.openxmlformats.org/officeDocument/2006/relationships/hyperlink" Target="http://www.enpc.fr/" TargetMode="External"/><Relationship Id="rId16" Type="http://schemas.openxmlformats.org/officeDocument/2006/relationships/hyperlink" Target="https://www.ensiie.fr/" TargetMode="External"/><Relationship Id="rId20" Type="http://schemas.openxmlformats.org/officeDocument/2006/relationships/hyperlink" Target="https://www.imt-bs.eu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mines-paristech.fr/" TargetMode="External"/><Relationship Id="rId11" Type="http://schemas.openxmlformats.org/officeDocument/2006/relationships/hyperlink" Target="https://www.chimieparistech.psl.eu/" TargetMode="External"/><Relationship Id="rId24" Type="http://schemas.openxmlformats.org/officeDocument/2006/relationships/hyperlink" Target="https://www.mines-stetienne.fr/formation/ismin/" TargetMode="External"/><Relationship Id="rId5" Type="http://schemas.openxmlformats.org/officeDocument/2006/relationships/hyperlink" Target="https://www.telecom-paris.fr/" TargetMode="External"/><Relationship Id="rId15" Type="http://schemas.openxmlformats.org/officeDocument/2006/relationships/hyperlink" Target="https://www.ensg.eu/" TargetMode="External"/><Relationship Id="rId23" Type="http://schemas.openxmlformats.org/officeDocument/2006/relationships/hyperlink" Target="https://imt-nord-europe.fr/" TargetMode="External"/><Relationship Id="rId28" Type="http://schemas.openxmlformats.org/officeDocument/2006/relationships/hyperlink" Target="https://www.telecom-sudparis.eu/" TargetMode="External"/><Relationship Id="rId10" Type="http://schemas.openxmlformats.org/officeDocument/2006/relationships/hyperlink" Target="https://www.ensae.fr/" TargetMode="External"/><Relationship Id="rId19" Type="http://schemas.openxmlformats.org/officeDocument/2006/relationships/hyperlink" Target="https://www.eurecom.fr/" TargetMode="External"/><Relationship Id="rId4" Type="http://schemas.openxmlformats.org/officeDocument/2006/relationships/hyperlink" Target="https://www.ensta-paris.fr/" TargetMode="External"/><Relationship Id="rId9" Type="http://schemas.openxmlformats.org/officeDocument/2006/relationships/hyperlink" Target="https://www.imt-atlantique.fr/fr" TargetMode="External"/><Relationship Id="rId14" Type="http://schemas.openxmlformats.org/officeDocument/2006/relationships/hyperlink" Target="http://ensg.univ-lorraine.fr/" TargetMode="External"/><Relationship Id="rId22" Type="http://schemas.openxmlformats.org/officeDocument/2006/relationships/hyperlink" Target="http://www.mines-ales.fr/" TargetMode="External"/><Relationship Id="rId27" Type="http://schemas.openxmlformats.org/officeDocument/2006/relationships/hyperlink" Target="https://www.telecom-st-etienne.f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1124744"/>
            <a:ext cx="8064896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dirty="0"/>
          </a:p>
          <a:p>
            <a:r>
              <a:rPr lang="fr-FR" dirty="0">
                <a:solidFill>
                  <a:srgbClr val="FF0000"/>
                </a:solidFill>
              </a:rPr>
              <a:t>		</a:t>
            </a:r>
            <a:r>
              <a:rPr lang="fr-FR" sz="2800" dirty="0">
                <a:solidFill>
                  <a:srgbClr val="FF0000"/>
                </a:solidFill>
              </a:rPr>
              <a:t>Dates des écrits</a:t>
            </a:r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X ESPCI ENS les 14-18 avril 2025 </a:t>
            </a:r>
          </a:p>
          <a:p>
            <a:endParaRPr lang="fr-FR" dirty="0"/>
          </a:p>
          <a:p>
            <a:r>
              <a:rPr lang="fr-FR" dirty="0"/>
              <a:t> Groupe Mines-Ponts : 22-25 avril </a:t>
            </a:r>
          </a:p>
          <a:p>
            <a:endParaRPr lang="fr-FR" dirty="0"/>
          </a:p>
          <a:p>
            <a:r>
              <a:rPr lang="fr-FR" dirty="0"/>
              <a:t>Groupe Centrale-Supélec : 28 avril -2 mai</a:t>
            </a:r>
          </a:p>
          <a:p>
            <a:endParaRPr lang="fr-FR" dirty="0"/>
          </a:p>
          <a:p>
            <a:r>
              <a:rPr lang="fr-FR" dirty="0"/>
              <a:t>Banque Concours commun INP (CCINP) : 5-9 mai</a:t>
            </a:r>
          </a:p>
          <a:p>
            <a:endParaRPr lang="fr-FR" dirty="0"/>
          </a:p>
          <a:p>
            <a:r>
              <a:rPr lang="fr-FR" dirty="0"/>
              <a:t>e3a-Polytech : 6-10 mai</a:t>
            </a:r>
          </a:p>
          <a:p>
            <a:r>
              <a:rPr lang="fr-FR" dirty="0"/>
              <a:t> </a:t>
            </a:r>
          </a:p>
          <a:p>
            <a:endParaRPr lang="fr-FR" dirty="0"/>
          </a:p>
          <a:p>
            <a:r>
              <a:rPr lang="fr-FR" dirty="0"/>
              <a:t> 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587360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95536" y="836712"/>
            <a:ext cx="8375947" cy="38472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/>
              <a:t>Centrale</a:t>
            </a:r>
          </a:p>
          <a:p>
            <a:endParaRPr lang="fr-FR" dirty="0"/>
          </a:p>
          <a:p>
            <a:r>
              <a:rPr lang="fr-FR" dirty="0"/>
              <a:t>- Centrale supélec, Centrale Lyon, Centrale Nantes, centrale Lille, centrale méditerranée</a:t>
            </a:r>
          </a:p>
          <a:p>
            <a:r>
              <a:rPr lang="fr-FR" dirty="0"/>
              <a:t>Supoptique, ESTP, Ecole navale</a:t>
            </a:r>
          </a:p>
          <a:p>
            <a:endParaRPr lang="fr-FR" dirty="0"/>
          </a:p>
          <a:p>
            <a:pPr marL="285750" indent="-285750">
              <a:buFontTx/>
              <a:buChar char="-"/>
            </a:pPr>
            <a:r>
              <a:rPr lang="fr-FR" dirty="0"/>
              <a:t>Frais d’inscription 140 euros par école ( 210 pour Supoptique et 85 pour ESTP); </a:t>
            </a:r>
          </a:p>
          <a:p>
            <a:r>
              <a:rPr lang="fr-FR" dirty="0"/>
              <a:t>Donc bien choisir les écoles en fonction de son potentiel</a:t>
            </a:r>
          </a:p>
          <a:p>
            <a:endParaRPr lang="fr-FR" dirty="0"/>
          </a:p>
          <a:p>
            <a:pPr marL="285750" indent="-285750">
              <a:buFontTx/>
              <a:buChar char="-"/>
            </a:pPr>
            <a:r>
              <a:rPr lang="fr-FR" dirty="0"/>
              <a:t>Écoles généralistes; peu de chimie même à Marseille</a:t>
            </a:r>
          </a:p>
          <a:p>
            <a:endParaRPr lang="fr-FR" dirty="0"/>
          </a:p>
          <a:p>
            <a:pPr marL="285750" indent="-285750">
              <a:buFontTx/>
              <a:buChar char="-"/>
            </a:pPr>
            <a:r>
              <a:rPr lang="fr-FR" dirty="0"/>
              <a:t>Supoptique très accessible, et seule grande école optique donc très renommée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3" name="Rectangle 2"/>
          <p:cNvSpPr/>
          <p:nvPr/>
        </p:nvSpPr>
        <p:spPr>
          <a:xfrm>
            <a:off x="539552" y="1268760"/>
            <a:ext cx="108012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464941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116632"/>
            <a:ext cx="8735212" cy="63401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/>
              <a:t>INP </a:t>
            </a:r>
          </a:p>
          <a:p>
            <a:endParaRPr lang="fr-FR" dirty="0"/>
          </a:p>
          <a:p>
            <a:r>
              <a:rPr lang="fr-FR" dirty="0"/>
              <a:t>- Frais d’inscriptions 225 euros pour INP physique et au tant pour INP chimie</a:t>
            </a:r>
          </a:p>
          <a:p>
            <a:r>
              <a:rPr lang="fr-FR" dirty="0"/>
              <a:t>Plus des frais spécifiques pour certaines écoles (ENAC par exemple)</a:t>
            </a:r>
          </a:p>
          <a:p>
            <a:endParaRPr lang="fr-FR" dirty="0"/>
          </a:p>
          <a:p>
            <a:r>
              <a:rPr lang="fr-FR" dirty="0"/>
              <a:t>- INP chimie : 16 écoles, variées, les meilleures : chimie Montpellier, Chimie Nancy, Ensiacet</a:t>
            </a:r>
          </a:p>
          <a:p>
            <a:r>
              <a:rPr lang="fr-FR" dirty="0"/>
              <a:t>	540 places</a:t>
            </a:r>
          </a:p>
          <a:p>
            <a:endParaRPr lang="fr-FR" dirty="0"/>
          </a:p>
          <a:p>
            <a:r>
              <a:rPr lang="fr-FR" dirty="0"/>
              <a:t>- INP Physique; de nombreuses écoles, 600 places</a:t>
            </a:r>
          </a:p>
          <a:p>
            <a:r>
              <a:rPr lang="fr-FR" dirty="0"/>
              <a:t>	ENSIMAG en informatique très réputée</a:t>
            </a:r>
          </a:p>
          <a:p>
            <a:r>
              <a:rPr lang="fr-FR" dirty="0"/>
              <a:t>	ENSMA pour l’aéronautique plus accessible que Supaéro</a:t>
            </a:r>
          </a:p>
          <a:p>
            <a:r>
              <a:rPr lang="fr-FR" dirty="0"/>
              <a:t>	Phelma </a:t>
            </a:r>
          </a:p>
          <a:p>
            <a:endParaRPr lang="fr-FR" dirty="0"/>
          </a:p>
          <a:p>
            <a:pPr marL="285750" indent="-285750">
              <a:buFontTx/>
              <a:buChar char="-"/>
            </a:pPr>
            <a:r>
              <a:rPr lang="fr-FR" dirty="0"/>
              <a:t>E3A de niveau inférieur à celui de cette classe</a:t>
            </a:r>
          </a:p>
          <a:p>
            <a:endParaRPr lang="fr-FR" dirty="0"/>
          </a:p>
          <a:p>
            <a:pPr marL="285750" indent="-285750">
              <a:buFontTx/>
              <a:buChar char="-"/>
            </a:pPr>
            <a:r>
              <a:rPr lang="fr-FR" dirty="0"/>
              <a:t>INSA utilisera à la fois la banque de notes des INP, le dossier et un entretien</a:t>
            </a:r>
          </a:p>
          <a:p>
            <a:pPr marL="285750" indent="-285750">
              <a:buFontTx/>
              <a:buChar char="-"/>
            </a:pPr>
            <a:endParaRPr lang="fr-FR" dirty="0"/>
          </a:p>
          <a:p>
            <a:pPr marL="285750" indent="-285750">
              <a:buFontTx/>
              <a:buChar char="-"/>
            </a:pPr>
            <a:r>
              <a:rPr lang="fr-FR" dirty="0"/>
              <a:t>Saint Cyr</a:t>
            </a:r>
          </a:p>
          <a:p>
            <a:pPr marL="285750" indent="-285750">
              <a:buFontTx/>
              <a:buChar char="-"/>
            </a:pPr>
            <a:endParaRPr lang="fr-FR" dirty="0"/>
          </a:p>
          <a:p>
            <a:r>
              <a:rPr lang="fr-FR" dirty="0"/>
              <a:t>Tout le monde est largement susceptible d’être admissible et admis</a:t>
            </a:r>
          </a:p>
          <a:p>
            <a:endParaRPr lang="fr-FR" dirty="0"/>
          </a:p>
          <a:p>
            <a:r>
              <a:rPr lang="fr-FR" dirty="0"/>
              <a:t>Les grands admissibles en passent pas l’oral</a:t>
            </a:r>
          </a:p>
        </p:txBody>
      </p:sp>
      <p:sp>
        <p:nvSpPr>
          <p:cNvPr id="3" name="Rectangle 2"/>
          <p:cNvSpPr/>
          <p:nvPr/>
        </p:nvSpPr>
        <p:spPr>
          <a:xfrm>
            <a:off x="461880" y="620688"/>
            <a:ext cx="504056" cy="72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779864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611560" y="908720"/>
            <a:ext cx="8307595" cy="48628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/>
              <a:t>Sur dossier</a:t>
            </a:r>
          </a:p>
          <a:p>
            <a:endParaRPr lang="fr-FR" dirty="0"/>
          </a:p>
          <a:p>
            <a:r>
              <a:rPr lang="fr-FR" sz="2400" b="1" dirty="0"/>
              <a:t>Les magistères </a:t>
            </a:r>
            <a:r>
              <a:rPr lang="fr-FR" dirty="0"/>
              <a:t>en mai ou juin selon les écoles et les matières</a:t>
            </a:r>
          </a:p>
          <a:p>
            <a:r>
              <a:rPr lang="fr-FR" dirty="0"/>
              <a:t>Ne pas rater la date limite du magistère de Paris Saclay en physique (en mai)</a:t>
            </a:r>
          </a:p>
          <a:p>
            <a:r>
              <a:rPr lang="fr-FR" dirty="0"/>
              <a:t>Donc demander les lettres de recommandation assez tôt</a:t>
            </a:r>
          </a:p>
          <a:p>
            <a:endParaRPr lang="fr-FR" dirty="0"/>
          </a:p>
          <a:p>
            <a:r>
              <a:rPr lang="fr-FR" dirty="0"/>
              <a:t>- Ulm a une épreuve écrite après sélection sur dossier puis un oral pour les admissibles</a:t>
            </a:r>
          </a:p>
          <a:p>
            <a:endParaRPr lang="fr-FR" dirty="0"/>
          </a:p>
          <a:p>
            <a:r>
              <a:rPr lang="fr-FR" dirty="0"/>
              <a:t>- Lyon et Paris Saclay recrute sur dossier</a:t>
            </a:r>
          </a:p>
          <a:p>
            <a:endParaRPr lang="fr-FR" dirty="0"/>
          </a:p>
          <a:p>
            <a:r>
              <a:rPr lang="fr-FR" dirty="0"/>
              <a:t>- On peut postuler sans passer les ENS</a:t>
            </a:r>
          </a:p>
          <a:p>
            <a:endParaRPr lang="fr-FR" dirty="0"/>
          </a:p>
          <a:p>
            <a:r>
              <a:rPr lang="fr-FR" sz="2400" b="1" dirty="0"/>
              <a:t>UTC </a:t>
            </a:r>
            <a:r>
              <a:rPr lang="fr-FR" dirty="0"/>
              <a:t>très bonne université scientifique et technologique</a:t>
            </a:r>
          </a:p>
          <a:p>
            <a:endParaRPr lang="fr-FR" b="1" dirty="0"/>
          </a:p>
          <a:p>
            <a:r>
              <a:rPr lang="fr-FR" b="1" dirty="0"/>
              <a:t>Rq : il est possible de faire une thèse et de s’orienter vers la recherche, </a:t>
            </a:r>
          </a:p>
          <a:p>
            <a:r>
              <a:rPr lang="fr-FR" b="1" dirty="0"/>
              <a:t>après beaucoup </a:t>
            </a:r>
            <a:r>
              <a:rPr lang="fr-FR" b="1"/>
              <a:t>d’écoles d’ingénieur.</a:t>
            </a:r>
            <a:endParaRPr lang="fr-FR" b="1" dirty="0"/>
          </a:p>
        </p:txBody>
      </p:sp>
      <p:sp>
        <p:nvSpPr>
          <p:cNvPr id="3" name="Rectangle 2"/>
          <p:cNvSpPr/>
          <p:nvPr/>
        </p:nvSpPr>
        <p:spPr>
          <a:xfrm>
            <a:off x="755576" y="1412776"/>
            <a:ext cx="1584176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044064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827584" y="836712"/>
            <a:ext cx="7701147" cy="49552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/>
              <a:t>Les échéances sur le site SCEI</a:t>
            </a:r>
          </a:p>
          <a:p>
            <a:endParaRPr lang="fr-FR" dirty="0"/>
          </a:p>
          <a:p>
            <a:r>
              <a:rPr lang="fr-FR" dirty="0"/>
              <a:t>Inscription en ligne du : </a:t>
            </a:r>
            <a:r>
              <a:rPr lang="fr-FR" b="1" dirty="0"/>
              <a:t>07/12/2024 au 13/01/2025 - 17h</a:t>
            </a:r>
          </a:p>
          <a:p>
            <a:endParaRPr lang="fr-FR" dirty="0"/>
          </a:p>
          <a:p>
            <a:r>
              <a:rPr lang="fr-FR" dirty="0"/>
              <a:t>Téléversement des pièces administratives du </a:t>
            </a:r>
            <a:r>
              <a:rPr lang="fr-FR" b="1" dirty="0"/>
              <a:t>07/12/2024au  21/01/2024 - 17h</a:t>
            </a:r>
          </a:p>
          <a:p>
            <a:endParaRPr lang="fr-FR" dirty="0"/>
          </a:p>
          <a:p>
            <a:r>
              <a:rPr lang="fr-FR" dirty="0"/>
              <a:t>Paiement des frais d'inscriptions : du </a:t>
            </a:r>
            <a:r>
              <a:rPr lang="fr-FR" b="1" dirty="0"/>
              <a:t>13/01/2025 au 21/01/2025- 17h00</a:t>
            </a:r>
          </a:p>
          <a:p>
            <a:endParaRPr lang="fr-FR" dirty="0"/>
          </a:p>
          <a:p>
            <a:r>
              <a:rPr lang="fr-FR" dirty="0"/>
              <a:t>Traitement et validation des dossiers </a:t>
            </a:r>
            <a:r>
              <a:rPr lang="fr-FR" b="1" dirty="0"/>
              <a:t>: du 13/01/2025 au 15/02/2025</a:t>
            </a:r>
            <a:endParaRPr lang="fr-FR" dirty="0"/>
          </a:p>
          <a:p>
            <a:endParaRPr lang="fr-FR" dirty="0"/>
          </a:p>
          <a:p>
            <a:endParaRPr lang="fr-FR" dirty="0"/>
          </a:p>
          <a:p>
            <a:r>
              <a:rPr lang="fr-FR" dirty="0">
                <a:solidFill>
                  <a:srgbClr val="FF0000"/>
                </a:solidFill>
              </a:rPr>
              <a:t>Ne pas s’inscrire le jour de la date limite, car le site sature</a:t>
            </a:r>
          </a:p>
          <a:p>
            <a:endParaRPr lang="fr-FR" dirty="0">
              <a:solidFill>
                <a:srgbClr val="FF0000"/>
              </a:solidFill>
            </a:endParaRPr>
          </a:p>
          <a:p>
            <a:r>
              <a:rPr lang="fr-FR" dirty="0">
                <a:solidFill>
                  <a:srgbClr val="FF0000"/>
                </a:solidFill>
              </a:rPr>
              <a:t>Ne pas non plus se précipiter dans un choix, prendre le temps</a:t>
            </a:r>
          </a:p>
          <a:p>
            <a:endParaRPr lang="fr-FR" dirty="0">
              <a:solidFill>
                <a:srgbClr val="FF0000"/>
              </a:solidFill>
            </a:endParaRPr>
          </a:p>
          <a:p>
            <a:r>
              <a:rPr lang="fr-FR" dirty="0">
                <a:solidFill>
                  <a:srgbClr val="FF0000"/>
                </a:solidFill>
              </a:rPr>
              <a:t>Bien penser à téléverser les pièces administratives avant le 21 janvier</a:t>
            </a:r>
          </a:p>
          <a:p>
            <a:endParaRPr lang="fr-F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570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899592" y="1340768"/>
            <a:ext cx="73448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TIPE : Titre et mCOT pour le 6 février 14h</a:t>
            </a:r>
          </a:p>
          <a:p>
            <a:endParaRPr lang="fr-FR" dirty="0"/>
          </a:p>
          <a:p>
            <a:r>
              <a:rPr lang="fr-FR" dirty="0"/>
              <a:t> cette date peut encore être changée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72347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115616" y="1196752"/>
            <a:ext cx="768351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- Le nombre de place est en adéquation avec le nombre de candidats</a:t>
            </a:r>
          </a:p>
          <a:p>
            <a:endParaRPr lang="fr-FR" dirty="0"/>
          </a:p>
          <a:p>
            <a:r>
              <a:rPr lang="fr-FR" dirty="0"/>
              <a:t>En PC*, tout le monde peut intégrer une école</a:t>
            </a:r>
          </a:p>
          <a:p>
            <a:endParaRPr lang="fr-FR" dirty="0"/>
          </a:p>
          <a:p>
            <a:r>
              <a:rPr lang="fr-FR" dirty="0"/>
              <a:t>- Et le choix se fait peu à peu dans l’année</a:t>
            </a:r>
          </a:p>
          <a:p>
            <a:r>
              <a:rPr lang="fr-FR" dirty="0"/>
              <a:t>Donc ne pas se stresser si on ne voit pas encore clair sur ce qu’on veut faire</a:t>
            </a:r>
          </a:p>
          <a:p>
            <a:endParaRPr lang="fr-FR" dirty="0"/>
          </a:p>
          <a:p>
            <a:r>
              <a:rPr lang="fr-FR" dirty="0"/>
              <a:t>- Au forum, </a:t>
            </a:r>
          </a:p>
          <a:p>
            <a:r>
              <a:rPr lang="fr-FR" dirty="0"/>
              <a:t>	- aller voir de nombreux stands</a:t>
            </a:r>
          </a:p>
          <a:p>
            <a:r>
              <a:rPr lang="fr-FR" dirty="0"/>
              <a:t>	- poser des questions sur les études, sur les métiers en sortie d’école…</a:t>
            </a:r>
          </a:p>
          <a:p>
            <a:r>
              <a:rPr lang="fr-FR" dirty="0"/>
              <a:t>		en ayant un souci du long terme, </a:t>
            </a:r>
          </a:p>
          <a:p>
            <a:r>
              <a:rPr lang="fr-FR" dirty="0"/>
              <a:t>		pas seulement de la première année </a:t>
            </a:r>
          </a:p>
          <a:p>
            <a:r>
              <a:rPr lang="fr-FR" dirty="0"/>
              <a:t>			et du BDE toujours formidable</a:t>
            </a:r>
          </a:p>
          <a:p>
            <a:endParaRPr lang="fr-FR" dirty="0"/>
          </a:p>
          <a:p>
            <a:r>
              <a:rPr lang="fr-FR" dirty="0"/>
              <a:t>- L’inscription est gratuite ou modérée pour les boursiers, donc s’inscrire !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11660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971600" y="1052736"/>
            <a:ext cx="7733335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Ensuite un échange avec un enseignant est recommandé</a:t>
            </a:r>
          </a:p>
          <a:p>
            <a:r>
              <a:rPr lang="fr-FR" dirty="0"/>
              <a:t>Pour accorder son choix avec son potentiel, au-delà du niveau actuel</a:t>
            </a:r>
          </a:p>
          <a:p>
            <a:pPr marL="285750" indent="-285750">
              <a:buFontTx/>
              <a:buChar char="-"/>
            </a:pPr>
            <a:endParaRPr lang="fr-FR" dirty="0"/>
          </a:p>
          <a:p>
            <a:pPr marL="285750" indent="-285750">
              <a:buFontTx/>
              <a:buChar char="-"/>
            </a:pPr>
            <a:r>
              <a:rPr lang="fr-FR" dirty="0"/>
              <a:t>Il arrive qu’on se sous-estime et l’un ou l’autre aurait eu centrale supélec ou X</a:t>
            </a:r>
          </a:p>
          <a:p>
            <a:r>
              <a:rPr lang="fr-FR" dirty="0"/>
              <a:t>					mais n’a pas coché la case !</a:t>
            </a:r>
          </a:p>
          <a:p>
            <a:endParaRPr lang="fr-FR" dirty="0"/>
          </a:p>
          <a:p>
            <a:pPr marL="285750" indent="-285750">
              <a:buFontTx/>
              <a:buChar char="-"/>
            </a:pPr>
            <a:r>
              <a:rPr lang="fr-FR" dirty="0"/>
              <a:t>C’est parfois l’inverse, et il n’est pas utile de passer un concours très fatiguant</a:t>
            </a:r>
          </a:p>
          <a:p>
            <a:r>
              <a:rPr lang="fr-FR" dirty="0"/>
              <a:t>			si on n’a très peu de chances de réussir</a:t>
            </a:r>
          </a:p>
          <a:p>
            <a:endParaRPr lang="fr-FR" dirty="0"/>
          </a:p>
          <a:p>
            <a:pPr marL="285750" indent="-285750">
              <a:buFontTx/>
              <a:buChar char="-"/>
            </a:pPr>
            <a:r>
              <a:rPr lang="fr-FR" dirty="0"/>
              <a:t>Bien peser le fait de passer X ESPCI ENS </a:t>
            </a:r>
          </a:p>
          <a:p>
            <a:r>
              <a:rPr lang="fr-FR" dirty="0"/>
              <a:t>		ou avoir une semaine de révisions supplémentaire</a:t>
            </a:r>
          </a:p>
          <a:p>
            <a:endParaRPr lang="fr-FR" dirty="0"/>
          </a:p>
          <a:p>
            <a:pPr marL="285750" indent="-285750">
              <a:buFontTx/>
              <a:buChar char="-"/>
            </a:pPr>
            <a:r>
              <a:rPr lang="fr-FR" dirty="0"/>
              <a:t>Peser le coût avec l’enjeu pour votre avenir</a:t>
            </a:r>
          </a:p>
          <a:p>
            <a:endParaRPr lang="fr-FR" dirty="0"/>
          </a:p>
          <a:p>
            <a:pPr marL="285750" indent="-285750">
              <a:buFontTx/>
              <a:buChar char="-"/>
            </a:pPr>
            <a:r>
              <a:rPr lang="fr-FR" dirty="0"/>
              <a:t>Règle d’or : si une école vous intéresse, passez là, </a:t>
            </a:r>
          </a:p>
          <a:p>
            <a:r>
              <a:rPr lang="fr-FR" dirty="0"/>
              <a:t>	osez vous donnez les moyens de vos ambitions ensuite</a:t>
            </a:r>
          </a:p>
        </p:txBody>
      </p:sp>
    </p:spTree>
    <p:extLst>
      <p:ext uri="{BB962C8B-B14F-4D97-AF65-F5344CB8AC3E}">
        <p14:creationId xmlns:p14="http://schemas.microsoft.com/office/powerpoint/2010/main" val="3126311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611559" y="188640"/>
            <a:ext cx="8424870" cy="64633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/>
              <a:t>Les ENS : </a:t>
            </a:r>
            <a:r>
              <a:rPr lang="fr-FR" dirty="0"/>
              <a:t>	Ulm, Lyon et Paris Saclay</a:t>
            </a:r>
          </a:p>
          <a:p>
            <a:endParaRPr lang="fr-FR" dirty="0"/>
          </a:p>
          <a:p>
            <a:pPr marL="285750" indent="-285750">
              <a:buFontTx/>
              <a:buChar char="-"/>
            </a:pPr>
            <a:r>
              <a:rPr lang="fr-FR" dirty="0"/>
              <a:t>Inscription gratuite, donc s’inscrire si on passe X ESPCI</a:t>
            </a:r>
          </a:p>
          <a:p>
            <a:pPr marL="285750" indent="-285750">
              <a:buFontTx/>
              <a:buChar char="-"/>
            </a:pPr>
            <a:r>
              <a:rPr lang="fr-FR" dirty="0"/>
              <a:t>On est payé pendant 4 ans d’études, on doit 10 ans ensuite à l’état mais c’est souple</a:t>
            </a:r>
          </a:p>
          <a:p>
            <a:endParaRPr lang="fr-FR" dirty="0"/>
          </a:p>
          <a:p>
            <a:pPr marL="285750" indent="-285750">
              <a:buFontTx/>
              <a:buChar char="-"/>
            </a:pPr>
            <a:r>
              <a:rPr lang="fr-FR" dirty="0"/>
              <a:t>Des épreuves communes et certaines spécifiques</a:t>
            </a:r>
          </a:p>
          <a:p>
            <a:pPr marL="285750" indent="-285750">
              <a:buFontTx/>
              <a:buChar char="-"/>
            </a:pPr>
            <a:r>
              <a:rPr lang="fr-FR" dirty="0"/>
              <a:t>On choisit pour le concours une option physique ou chimie,</a:t>
            </a:r>
          </a:p>
          <a:p>
            <a:r>
              <a:rPr lang="fr-FR" dirty="0"/>
              <a:t>	 celle dans laquelle on pense avoir la meilleure note</a:t>
            </a:r>
          </a:p>
          <a:p>
            <a:r>
              <a:rPr lang="fr-FR" dirty="0">
                <a:solidFill>
                  <a:srgbClr val="FF0000"/>
                </a:solidFill>
              </a:rPr>
              <a:t>	Indépendamment du choix de matière qu’on fera une fois en école</a:t>
            </a:r>
          </a:p>
          <a:p>
            <a:endParaRPr lang="fr-FR" dirty="0">
              <a:solidFill>
                <a:srgbClr val="FF0000"/>
              </a:solidFill>
            </a:endParaRPr>
          </a:p>
          <a:p>
            <a:pPr marL="285750" indent="-285750">
              <a:buFontTx/>
              <a:buChar char="-"/>
            </a:pPr>
            <a:r>
              <a:rPr lang="fr-FR" dirty="0">
                <a:solidFill>
                  <a:schemeClr val="tx2"/>
                </a:solidFill>
              </a:rPr>
              <a:t>Le tipe est spécifique avec un rapport en 12500 caractères hors figures</a:t>
            </a:r>
          </a:p>
          <a:p>
            <a:pPr marL="285750" indent="-285750">
              <a:buFontTx/>
              <a:buChar char="-"/>
            </a:pPr>
            <a:endParaRPr lang="fr-FR" dirty="0">
              <a:solidFill>
                <a:schemeClr val="tx2"/>
              </a:solidFill>
            </a:endParaRPr>
          </a:p>
          <a:p>
            <a:r>
              <a:rPr lang="fr-FR" dirty="0"/>
              <a:t>- Certaines ENS vous proposent de ne faire que de la chimie</a:t>
            </a:r>
          </a:p>
          <a:p>
            <a:r>
              <a:rPr lang="fr-FR" dirty="0"/>
              <a:t> ou que de la physique dés la première année</a:t>
            </a:r>
          </a:p>
          <a:p>
            <a:r>
              <a:rPr lang="fr-FR" dirty="0"/>
              <a:t>D’autres ont un tronc commun en première année</a:t>
            </a:r>
          </a:p>
          <a:p>
            <a:endParaRPr lang="fr-FR" dirty="0"/>
          </a:p>
          <a:p>
            <a:r>
              <a:rPr lang="fr-FR" dirty="0"/>
              <a:t>- Il y a des passerelles intéressantes avec géologie, astronomie, océanographie…</a:t>
            </a:r>
          </a:p>
          <a:p>
            <a:endParaRPr lang="fr-FR" dirty="0"/>
          </a:p>
          <a:p>
            <a:pPr marL="285750" indent="-285750">
              <a:buFontTx/>
              <a:buChar char="-"/>
            </a:pPr>
            <a:r>
              <a:rPr lang="fr-FR" dirty="0"/>
              <a:t>Les débouchés sont enseignement, recherche fondamentale ou en entreprise</a:t>
            </a:r>
          </a:p>
          <a:p>
            <a:r>
              <a:rPr lang="fr-FR" dirty="0"/>
              <a:t>	On sort avec un équivalent de diplôme d’ingénieur </a:t>
            </a:r>
          </a:p>
          <a:p>
            <a:endParaRPr lang="fr-FR" dirty="0"/>
          </a:p>
          <a:p>
            <a:pPr marL="285750" indent="-285750">
              <a:buFontTx/>
              <a:buChar char="-"/>
            </a:pPr>
            <a:r>
              <a:rPr lang="fr-FR" dirty="0"/>
              <a:t>Passer l’agrégation est facultatif; en général, on fait une thèse, parfois un post doc</a:t>
            </a:r>
          </a:p>
          <a:p>
            <a:r>
              <a:rPr lang="fr-FR" dirty="0"/>
              <a:t>	Très souvent un stage à l’étranger</a:t>
            </a:r>
          </a:p>
        </p:txBody>
      </p:sp>
      <p:sp>
        <p:nvSpPr>
          <p:cNvPr id="3" name="Rectangle 2"/>
          <p:cNvSpPr/>
          <p:nvPr/>
        </p:nvSpPr>
        <p:spPr>
          <a:xfrm>
            <a:off x="665327" y="695019"/>
            <a:ext cx="864096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82823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592136" y="332656"/>
            <a:ext cx="7460504" cy="68941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/>
              <a:t>X</a:t>
            </a:r>
            <a:r>
              <a:rPr lang="fr-FR" dirty="0"/>
              <a:t> </a:t>
            </a:r>
          </a:p>
          <a:p>
            <a:pPr marL="285750" indent="-285750">
              <a:buFontTx/>
              <a:buChar char="-"/>
            </a:pPr>
            <a:r>
              <a:rPr lang="fr-FR" dirty="0"/>
              <a:t>Frais d’inscription 120 euros</a:t>
            </a:r>
          </a:p>
          <a:p>
            <a:pPr marL="285750" indent="-285750">
              <a:buFontTx/>
              <a:buChar char="-"/>
            </a:pPr>
            <a:r>
              <a:rPr lang="fr-FR" dirty="0"/>
              <a:t>On est payé pendant les 4 ans d’études, on doit 10 ans à l’état ensuite</a:t>
            </a:r>
          </a:p>
          <a:p>
            <a:pPr marL="285750" indent="-285750">
              <a:buFontTx/>
              <a:buChar char="-"/>
            </a:pPr>
            <a:endParaRPr lang="fr-FR" dirty="0"/>
          </a:p>
          <a:p>
            <a:pPr marL="285750" indent="-285750">
              <a:buFontTx/>
              <a:buChar char="-"/>
            </a:pPr>
            <a:r>
              <a:rPr lang="fr-FR" dirty="0"/>
              <a:t>Ecole militaire avec en première année une formation humaine et militaire</a:t>
            </a:r>
          </a:p>
          <a:p>
            <a:pPr marL="285750" indent="-285750">
              <a:buFontTx/>
              <a:buChar char="-"/>
            </a:pPr>
            <a:r>
              <a:rPr lang="fr-FR" dirty="0"/>
              <a:t>3 semaines de service militaire puis pendant 8 mois au choix</a:t>
            </a:r>
          </a:p>
          <a:p>
            <a:pPr marL="742950" lvl="1" indent="-285750">
              <a:buFontTx/>
              <a:buChar char="-"/>
            </a:pPr>
            <a:r>
              <a:rPr lang="fr-FR" dirty="0"/>
              <a:t>Un service militaire</a:t>
            </a:r>
          </a:p>
          <a:p>
            <a:pPr marL="742950" lvl="1" indent="-285750">
              <a:buFontTx/>
              <a:buChar char="-"/>
            </a:pPr>
            <a:r>
              <a:rPr lang="fr-FR" dirty="0"/>
              <a:t>Un service civil ( enseignement en prison, activités scientifiques…)</a:t>
            </a:r>
          </a:p>
          <a:p>
            <a:pPr lvl="1"/>
            <a:r>
              <a:rPr lang="fr-FR" dirty="0"/>
              <a:t>Les débouchés ne sont pas que militaires</a:t>
            </a:r>
          </a:p>
          <a:p>
            <a:pPr lvl="1"/>
            <a:r>
              <a:rPr lang="fr-FR" dirty="0"/>
              <a:t>Cela ouvre aux grands corps de l’état</a:t>
            </a:r>
          </a:p>
          <a:p>
            <a:pPr lvl="1"/>
            <a:r>
              <a:rPr lang="fr-FR" dirty="0"/>
              <a:t>On fait une école d’application X Mines ou X télécom…</a:t>
            </a:r>
          </a:p>
          <a:p>
            <a:pPr lvl="1"/>
            <a:endParaRPr lang="fr-FR" dirty="0"/>
          </a:p>
          <a:p>
            <a:pPr lvl="1"/>
            <a:r>
              <a:rPr lang="fr-FR" dirty="0"/>
              <a:t>Le concours </a:t>
            </a:r>
          </a:p>
          <a:p>
            <a:pPr marL="742950" lvl="1" indent="-285750">
              <a:buFontTx/>
              <a:buChar char="-"/>
            </a:pPr>
            <a:r>
              <a:rPr lang="fr-FR" dirty="0"/>
              <a:t>Majoration 3/2 à l’oral</a:t>
            </a:r>
          </a:p>
          <a:p>
            <a:pPr marL="742950" lvl="1" indent="-285750">
              <a:buFontTx/>
              <a:buChar char="-"/>
            </a:pPr>
            <a:r>
              <a:rPr lang="fr-FR" dirty="0"/>
              <a:t>ADS au lieu du TIPE à partir de documents</a:t>
            </a:r>
          </a:p>
          <a:p>
            <a:pPr lvl="1"/>
            <a:endParaRPr lang="fr-FR" dirty="0"/>
          </a:p>
          <a:p>
            <a:pPr lvl="1"/>
            <a:r>
              <a:rPr lang="fr-FR" dirty="0"/>
              <a:t>Les études :</a:t>
            </a:r>
          </a:p>
          <a:p>
            <a:pPr marL="742950" lvl="1" indent="-285750">
              <a:buFontTx/>
              <a:buChar char="-"/>
            </a:pPr>
            <a:r>
              <a:rPr lang="fr-FR" dirty="0"/>
              <a:t>Fort accent sur les maths et conceptualisation au début</a:t>
            </a:r>
          </a:p>
          <a:p>
            <a:pPr marL="742950" lvl="1" indent="-285750">
              <a:buFontTx/>
              <a:buChar char="-"/>
            </a:pPr>
            <a:r>
              <a:rPr lang="fr-FR" dirty="0"/>
              <a:t>Anglais important , attention note éliminatoire; Tofel dés le début</a:t>
            </a:r>
          </a:p>
          <a:p>
            <a:pPr marL="742950" lvl="1" indent="-285750">
              <a:buFontTx/>
              <a:buChar char="-"/>
            </a:pPr>
            <a:r>
              <a:rPr lang="fr-FR" dirty="0"/>
              <a:t>6h de sport par semaine dans un campus très attrayant</a:t>
            </a:r>
          </a:p>
          <a:p>
            <a:pPr marL="742950" lvl="1" indent="-285750">
              <a:buFontTx/>
              <a:buChar char="-"/>
            </a:pPr>
            <a:r>
              <a:rPr lang="fr-FR" dirty="0"/>
              <a:t>Note éliminatoire aussi en Français</a:t>
            </a:r>
          </a:p>
          <a:p>
            <a:pPr lvl="1"/>
            <a:endParaRPr lang="fr-FR" dirty="0"/>
          </a:p>
          <a:p>
            <a:pPr marL="742950" lvl="1" indent="-285750">
              <a:buFontTx/>
              <a:buChar char="-"/>
            </a:pPr>
            <a:endParaRPr lang="fr-FR" dirty="0"/>
          </a:p>
          <a:p>
            <a:pPr marL="742950" lvl="1" indent="-285750">
              <a:buFontTx/>
              <a:buChar char="-"/>
            </a:pPr>
            <a:endParaRPr lang="fr-FR" dirty="0"/>
          </a:p>
        </p:txBody>
      </p:sp>
      <p:sp>
        <p:nvSpPr>
          <p:cNvPr id="3" name="Rectangle 2"/>
          <p:cNvSpPr/>
          <p:nvPr/>
        </p:nvSpPr>
        <p:spPr>
          <a:xfrm>
            <a:off x="683568" y="764704"/>
            <a:ext cx="216024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633794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827583" y="787584"/>
            <a:ext cx="7612405" cy="49552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/>
              <a:t>ESPCI</a:t>
            </a:r>
          </a:p>
          <a:p>
            <a:endParaRPr lang="fr-FR" dirty="0"/>
          </a:p>
          <a:p>
            <a:pPr marL="285750" indent="-285750">
              <a:buFontTx/>
              <a:buChar char="-"/>
            </a:pPr>
            <a:r>
              <a:rPr lang="fr-FR" dirty="0"/>
              <a:t>Plus facile à avoir que l’X donc s’y inscrire dés qu’on passe l’X</a:t>
            </a:r>
          </a:p>
          <a:p>
            <a:pPr marL="285750" indent="-285750">
              <a:buFontTx/>
              <a:buChar char="-"/>
            </a:pPr>
            <a:r>
              <a:rPr lang="fr-FR" dirty="0"/>
              <a:t>Frais d’inscription 120 euros</a:t>
            </a:r>
          </a:p>
          <a:p>
            <a:r>
              <a:rPr lang="fr-FR" dirty="0"/>
              <a:t> </a:t>
            </a:r>
          </a:p>
          <a:p>
            <a:r>
              <a:rPr lang="fr-FR" dirty="0"/>
              <a:t>- Ecole scientifique, avec physique + chimie pendant les deux premières années</a:t>
            </a:r>
          </a:p>
          <a:p>
            <a:r>
              <a:rPr lang="fr-FR" dirty="0"/>
              <a:t>  Puis un master spécialisé</a:t>
            </a:r>
          </a:p>
          <a:p>
            <a:endParaRPr lang="fr-FR" dirty="0"/>
          </a:p>
          <a:p>
            <a:r>
              <a:rPr lang="fr-FR" dirty="0"/>
              <a:t>- Orientation recherche, plutôt en entreprise</a:t>
            </a:r>
          </a:p>
          <a:p>
            <a:endParaRPr lang="fr-FR" dirty="0"/>
          </a:p>
          <a:p>
            <a:r>
              <a:rPr lang="fr-FR" dirty="0"/>
              <a:t>- Beaucoup de stages, le domaine expérimental est très développé</a:t>
            </a:r>
          </a:p>
          <a:p>
            <a:endParaRPr lang="fr-FR" dirty="0"/>
          </a:p>
          <a:p>
            <a:r>
              <a:rPr lang="fr-FR" dirty="0"/>
              <a:t>- Ouverture à l’étranger</a:t>
            </a:r>
          </a:p>
          <a:p>
            <a:endParaRPr lang="fr-FR" dirty="0"/>
          </a:p>
          <a:p>
            <a:r>
              <a:rPr lang="fr-FR" dirty="0"/>
              <a:t>- Durée des études 4 ans</a:t>
            </a:r>
          </a:p>
          <a:p>
            <a:endParaRPr lang="fr-FR" dirty="0"/>
          </a:p>
          <a:p>
            <a:r>
              <a:rPr lang="fr-FR" dirty="0"/>
              <a:t>- ADS au lieu du TIPE</a:t>
            </a:r>
          </a:p>
        </p:txBody>
      </p:sp>
      <p:sp>
        <p:nvSpPr>
          <p:cNvPr id="3" name="Rectangle 2"/>
          <p:cNvSpPr/>
          <p:nvPr/>
        </p:nvSpPr>
        <p:spPr>
          <a:xfrm>
            <a:off x="899592" y="1268760"/>
            <a:ext cx="864096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135219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95536" y="332656"/>
            <a:ext cx="9040937" cy="66171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/>
              <a:t>Mines Ponts, TPE   et Mines télécom</a:t>
            </a:r>
          </a:p>
          <a:p>
            <a:endParaRPr lang="fr-FR" dirty="0"/>
          </a:p>
          <a:p>
            <a:pPr marL="285750" indent="-285750">
              <a:buFontTx/>
              <a:buChar char="-"/>
            </a:pPr>
            <a:r>
              <a:rPr lang="fr-FR" dirty="0"/>
              <a:t>Même banque d’épreuves</a:t>
            </a:r>
          </a:p>
          <a:p>
            <a:pPr marL="285750" indent="-285750">
              <a:buFontTx/>
              <a:buChar char="-"/>
            </a:pPr>
            <a:r>
              <a:rPr lang="fr-FR" dirty="0"/>
              <a:t>Frais d’inscription : </a:t>
            </a:r>
          </a:p>
          <a:p>
            <a:r>
              <a:rPr lang="fr-FR" dirty="0"/>
              <a:t>	360 euros pour Mines pont </a:t>
            </a:r>
          </a:p>
          <a:p>
            <a:r>
              <a:rPr lang="fr-FR" dirty="0">
                <a:hlinkClick r:id="rId2"/>
              </a:rPr>
              <a:t>Ecoles des Ponts ParisTech</a:t>
            </a:r>
            <a:r>
              <a:rPr lang="fr-FR" dirty="0"/>
              <a:t>; </a:t>
            </a:r>
            <a:r>
              <a:rPr lang="fr-FR" dirty="0">
                <a:hlinkClick r:id="rId3"/>
              </a:rPr>
              <a:t>ISAE-SUPAERO</a:t>
            </a:r>
            <a:r>
              <a:rPr lang="fr-FR" dirty="0"/>
              <a:t>; </a:t>
            </a:r>
            <a:r>
              <a:rPr lang="fr-FR" dirty="0">
                <a:hlinkClick r:id="rId4"/>
              </a:rPr>
              <a:t>ENSTA Paris</a:t>
            </a:r>
            <a:r>
              <a:rPr lang="fr-FR" dirty="0"/>
              <a:t>; </a:t>
            </a:r>
            <a:r>
              <a:rPr lang="fr-FR" dirty="0">
                <a:hlinkClick r:id="rId5"/>
              </a:rPr>
              <a:t>TELECOM Paris</a:t>
            </a:r>
            <a:endParaRPr lang="fr-FR" dirty="0"/>
          </a:p>
          <a:p>
            <a:pPr fontAlgn="base"/>
            <a:r>
              <a:rPr lang="fr-FR" dirty="0">
                <a:hlinkClick r:id="rId6"/>
              </a:rPr>
              <a:t>MINES Paris</a:t>
            </a:r>
            <a:r>
              <a:rPr lang="fr-FR" dirty="0"/>
              <a:t>; </a:t>
            </a:r>
            <a:r>
              <a:rPr lang="fr-FR" dirty="0">
                <a:hlinkClick r:id="rId7"/>
              </a:rPr>
              <a:t>Mines Saint-Etienne</a:t>
            </a:r>
            <a:r>
              <a:rPr lang="fr-FR" dirty="0"/>
              <a:t>; </a:t>
            </a:r>
            <a:r>
              <a:rPr lang="fr-FR" dirty="0">
                <a:hlinkClick r:id="rId8"/>
              </a:rPr>
              <a:t>Mines Nancy</a:t>
            </a:r>
            <a:r>
              <a:rPr lang="fr-FR" dirty="0"/>
              <a:t>; </a:t>
            </a:r>
            <a:r>
              <a:rPr lang="fr-FR" dirty="0">
                <a:hlinkClick r:id="rId9"/>
              </a:rPr>
              <a:t>IMT Atlantique</a:t>
            </a:r>
            <a:r>
              <a:rPr lang="fr-FR" dirty="0"/>
              <a:t>; </a:t>
            </a:r>
            <a:r>
              <a:rPr lang="fr-FR" dirty="0">
                <a:hlinkClick r:id="rId10"/>
              </a:rPr>
              <a:t>ENSAE Paris</a:t>
            </a:r>
            <a:r>
              <a:rPr lang="fr-FR" dirty="0"/>
              <a:t> ;</a:t>
            </a:r>
          </a:p>
          <a:p>
            <a:pPr fontAlgn="base"/>
            <a:r>
              <a:rPr lang="fr-FR" dirty="0">
                <a:hlinkClick r:id="rId11"/>
              </a:rPr>
              <a:t>Chimie ParisTech - PSL</a:t>
            </a:r>
            <a:br>
              <a:rPr lang="fr-FR" dirty="0"/>
            </a:br>
            <a:br>
              <a:rPr lang="fr-FR" dirty="0"/>
            </a:br>
            <a:r>
              <a:rPr lang="fr-FR" dirty="0"/>
              <a:t> 	320 euros pour Mines Télécom</a:t>
            </a:r>
          </a:p>
          <a:p>
            <a:pPr fontAlgn="base"/>
            <a:r>
              <a:rPr lang="fr-FR" dirty="0">
                <a:hlinkClick r:id="rId12"/>
              </a:rPr>
              <a:t>EIVP</a:t>
            </a:r>
            <a:r>
              <a:rPr lang="fr-FR" dirty="0"/>
              <a:t>; </a:t>
            </a:r>
            <a:r>
              <a:rPr lang="fr-FR" dirty="0">
                <a:hlinkClick r:id="rId13"/>
              </a:rPr>
              <a:t>Ecole Nationale de la Météorologie</a:t>
            </a:r>
            <a:r>
              <a:rPr lang="fr-FR" dirty="0"/>
              <a:t>; </a:t>
            </a:r>
            <a:r>
              <a:rPr lang="fr-FR" dirty="0">
                <a:hlinkClick r:id="rId14"/>
              </a:rPr>
              <a:t>ENSG – Géologie</a:t>
            </a:r>
            <a:r>
              <a:rPr lang="fr-FR" dirty="0"/>
              <a:t>; </a:t>
            </a:r>
            <a:r>
              <a:rPr lang="fr-FR" dirty="0">
                <a:hlinkClick r:id="rId15"/>
              </a:rPr>
              <a:t>ENSG - Géomatique</a:t>
            </a:r>
            <a:br>
              <a:rPr lang="fr-FR" dirty="0"/>
            </a:br>
            <a:r>
              <a:rPr lang="fr-FR" dirty="0">
                <a:hlinkClick r:id="rId16"/>
              </a:rPr>
              <a:t>ENSIIE</a:t>
            </a:r>
            <a:r>
              <a:rPr lang="fr-FR" dirty="0"/>
              <a:t> ; </a:t>
            </a:r>
            <a:r>
              <a:rPr lang="fr-FR" dirty="0">
                <a:hlinkClick r:id="rId17"/>
              </a:rPr>
              <a:t>ENSSAT Lannion</a:t>
            </a:r>
            <a:r>
              <a:rPr lang="fr-FR" dirty="0"/>
              <a:t>; </a:t>
            </a:r>
            <a:r>
              <a:rPr lang="fr-FR" dirty="0">
                <a:hlinkClick r:id="rId18"/>
              </a:rPr>
              <a:t>ENSTA Bretagne</a:t>
            </a:r>
            <a:r>
              <a:rPr lang="fr-FR" dirty="0"/>
              <a:t>; </a:t>
            </a:r>
            <a:r>
              <a:rPr lang="fr-FR" dirty="0">
                <a:hlinkClick r:id="rId19"/>
              </a:rPr>
              <a:t>EURECOM</a:t>
            </a:r>
            <a:r>
              <a:rPr lang="fr-FR" dirty="0"/>
              <a:t>; </a:t>
            </a:r>
            <a:r>
              <a:rPr lang="fr-FR" dirty="0">
                <a:hlinkClick r:id="rId20"/>
              </a:rPr>
              <a:t>Institut Mines-Télécom Business School</a:t>
            </a:r>
            <a:br>
              <a:rPr lang="fr-FR" dirty="0"/>
            </a:br>
            <a:r>
              <a:rPr lang="fr-FR" dirty="0">
                <a:hlinkClick r:id="rId21"/>
              </a:rPr>
              <a:t>IMT Mines Albi</a:t>
            </a:r>
            <a:r>
              <a:rPr lang="fr-FR" dirty="0"/>
              <a:t>; </a:t>
            </a:r>
            <a:r>
              <a:rPr lang="fr-FR" dirty="0">
                <a:hlinkClick r:id="rId22"/>
              </a:rPr>
              <a:t>IMT Mines Alès</a:t>
            </a:r>
            <a:r>
              <a:rPr lang="fr-FR" dirty="0"/>
              <a:t>; </a:t>
            </a:r>
            <a:r>
              <a:rPr lang="fr-FR" dirty="0">
                <a:hlinkClick r:id="rId23"/>
              </a:rPr>
              <a:t>IMT Nord Europe</a:t>
            </a:r>
            <a:r>
              <a:rPr lang="fr-FR" dirty="0"/>
              <a:t>; </a:t>
            </a:r>
            <a:r>
              <a:rPr lang="fr-FR" dirty="0">
                <a:hlinkClick r:id="rId24"/>
              </a:rPr>
              <a:t>Mines-Saint-Etienne – Cycle ISMIN</a:t>
            </a:r>
            <a:r>
              <a:rPr lang="fr-FR" dirty="0"/>
              <a:t>;</a:t>
            </a:r>
          </a:p>
          <a:p>
            <a:pPr fontAlgn="base"/>
            <a:r>
              <a:rPr lang="fr-FR" dirty="0">
                <a:hlinkClick r:id="rId25"/>
              </a:rPr>
              <a:t>Télécom Nancy</a:t>
            </a:r>
            <a:r>
              <a:rPr lang="fr-FR" dirty="0"/>
              <a:t>; </a:t>
            </a:r>
            <a:r>
              <a:rPr lang="fr-FR" dirty="0">
                <a:hlinkClick r:id="rId26"/>
              </a:rPr>
              <a:t>Télécom Physique Strasbourg</a:t>
            </a:r>
            <a:r>
              <a:rPr lang="fr-FR" dirty="0"/>
              <a:t>; </a:t>
            </a:r>
            <a:r>
              <a:rPr lang="fr-FR" dirty="0">
                <a:hlinkClick r:id="rId27"/>
              </a:rPr>
              <a:t>Télécom Saint-Etienne</a:t>
            </a:r>
            <a:r>
              <a:rPr lang="fr-FR" dirty="0"/>
              <a:t>; </a:t>
            </a:r>
            <a:r>
              <a:rPr lang="fr-FR" dirty="0">
                <a:hlinkClick r:id="rId28"/>
              </a:rPr>
              <a:t>Télécom SudParis</a:t>
            </a:r>
            <a:endParaRPr lang="fr-FR" dirty="0"/>
          </a:p>
          <a:p>
            <a:endParaRPr lang="fr-FR" dirty="0"/>
          </a:p>
          <a:p>
            <a:r>
              <a:rPr lang="fr-FR" dirty="0"/>
              <a:t>  	25 euros pour TPE (beaucoup d’admis- fonctionnaire payé)</a:t>
            </a:r>
          </a:p>
          <a:p>
            <a:r>
              <a:rPr lang="fr-FR" dirty="0"/>
              <a:t>  </a:t>
            </a:r>
          </a:p>
          <a:p>
            <a:pPr marL="285750" indent="-285750">
              <a:buFontTx/>
              <a:buChar char="-"/>
            </a:pPr>
            <a:r>
              <a:rPr lang="fr-FR" dirty="0"/>
              <a:t>Des barres différentes selon les banques d’épreuves</a:t>
            </a:r>
          </a:p>
          <a:p>
            <a:pPr marL="285750" indent="-285750">
              <a:buFontTx/>
              <a:buChar char="-"/>
            </a:pPr>
            <a:r>
              <a:rPr lang="fr-FR" dirty="0"/>
              <a:t>Attention à la double barre Maths + Physique et autre barre générale</a:t>
            </a:r>
          </a:p>
          <a:p>
            <a:pPr marL="285750" indent="-285750">
              <a:buFontTx/>
              <a:buChar char="-"/>
            </a:pPr>
            <a:r>
              <a:rPr lang="fr-FR" dirty="0"/>
              <a:t>Le Français a un gros coefficient</a:t>
            </a:r>
          </a:p>
          <a:p>
            <a:pPr marL="285750" indent="-285750">
              <a:buFontTx/>
              <a:buChar char="-"/>
            </a:pPr>
            <a:r>
              <a:rPr lang="fr-FR" dirty="0"/>
              <a:t>Ecoles pas toujours très scientifiques, avec parfois économie-management</a:t>
            </a:r>
          </a:p>
          <a:p>
            <a:pPr marL="285750" indent="-285750">
              <a:buFontTx/>
              <a:buChar char="-"/>
            </a:pPr>
            <a:endParaRPr lang="fr-FR" dirty="0"/>
          </a:p>
          <a:p>
            <a:pPr marL="285750" indent="-285750">
              <a:buFontTx/>
              <a:buChar char="-"/>
            </a:pPr>
            <a:endParaRPr lang="fr-FR" dirty="0"/>
          </a:p>
        </p:txBody>
      </p:sp>
      <p:sp>
        <p:nvSpPr>
          <p:cNvPr id="3" name="Rectangle 2"/>
          <p:cNvSpPr/>
          <p:nvPr/>
        </p:nvSpPr>
        <p:spPr>
          <a:xfrm>
            <a:off x="395536" y="836712"/>
            <a:ext cx="5256584" cy="72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2592585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501</TotalTime>
  <Words>1217</Words>
  <Application>Microsoft Office PowerPoint</Application>
  <PresentationFormat>Affichage à l'écran (4:3)</PresentationFormat>
  <Paragraphs>197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5" baseType="lpstr">
      <vt:lpstr>Arial</vt:lpstr>
      <vt:lpstr>Calibri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Christine Rogier</dc:creator>
  <cp:lastModifiedBy>Olivier Moynot</cp:lastModifiedBy>
  <cp:revision>17</cp:revision>
  <dcterms:created xsi:type="dcterms:W3CDTF">2023-12-04T09:59:21Z</dcterms:created>
  <dcterms:modified xsi:type="dcterms:W3CDTF">2024-12-19T06:21:27Z</dcterms:modified>
</cp:coreProperties>
</file>