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57" r:id="rId4"/>
    <p:sldId id="258" r:id="rId5"/>
    <p:sldId id="259" r:id="rId6"/>
    <p:sldId id="260" r:id="rId7"/>
    <p:sldId id="262" r:id="rId8"/>
    <p:sldId id="266" r:id="rId9"/>
  </p:sldIdLst>
  <p:sldSz cx="9144000" cy="6858000" type="screen4x3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37" autoAdjust="0"/>
  </p:normalViewPr>
  <p:slideViewPr>
    <p:cSldViewPr>
      <p:cViewPr>
        <p:scale>
          <a:sx n="112" d="100"/>
          <a:sy n="112" d="100"/>
        </p:scale>
        <p:origin x="-256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B0E87-5E2B-4689-A183-F4A8654DA1D2}" type="datetimeFigureOut">
              <a:rPr lang="fr-FR" smtClean="0"/>
              <a:pPr/>
              <a:t>15/12/24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A2C80-31AA-4C9A-91DD-96EBE9CBD38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Présentation concours 2024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908720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Calendrier des écrits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644008" y="5085184"/>
            <a:ext cx="4320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Calendrier des oraux : </a:t>
            </a:r>
            <a:r>
              <a:rPr lang="fr-FR" sz="1200" b="1" dirty="0" smtClean="0"/>
              <a:t>entre </a:t>
            </a:r>
            <a:r>
              <a:rPr lang="fr-FR" sz="1200" b="1" dirty="0"/>
              <a:t>le </a:t>
            </a:r>
            <a:r>
              <a:rPr lang="fr-FR" sz="1200" b="1" dirty="0" smtClean="0"/>
              <a:t>23 </a:t>
            </a:r>
            <a:r>
              <a:rPr lang="fr-FR" sz="1200" b="1" dirty="0"/>
              <a:t>Juin </a:t>
            </a:r>
            <a:r>
              <a:rPr lang="fr-FR" sz="1200" b="1" dirty="0" smtClean="0"/>
              <a:t>2025 </a:t>
            </a:r>
            <a:r>
              <a:rPr lang="fr-FR" sz="1200" b="1" dirty="0"/>
              <a:t>et le </a:t>
            </a:r>
            <a:r>
              <a:rPr lang="fr-FR" sz="1200" b="1" dirty="0" smtClean="0"/>
              <a:t>19 </a:t>
            </a:r>
            <a:r>
              <a:rPr lang="fr-FR" sz="1200" b="1" dirty="0"/>
              <a:t>Juillet </a:t>
            </a:r>
            <a:r>
              <a:rPr lang="fr-FR" sz="1200" b="1" dirty="0" smtClean="0"/>
              <a:t>2025.</a:t>
            </a:r>
            <a:endParaRPr lang="fr-FR" sz="1200" b="1" dirty="0"/>
          </a:p>
          <a:p>
            <a:endParaRPr lang="fr-FR" sz="1200" b="1" dirty="0"/>
          </a:p>
          <a:p>
            <a:r>
              <a:rPr lang="fr-FR" sz="1200" b="1" dirty="0"/>
              <a:t>Admissibilités : 	ENS </a:t>
            </a:r>
            <a:r>
              <a:rPr lang="fr-FR" sz="1200" b="1" dirty="0" smtClean="0"/>
              <a:t>         27 mai oral: 16/06 au12/07</a:t>
            </a:r>
            <a:endParaRPr lang="fr-FR" sz="1200" b="1" dirty="0"/>
          </a:p>
          <a:p>
            <a:r>
              <a:rPr lang="fr-FR" sz="1200" b="1" dirty="0"/>
              <a:t>		X ESPCI </a:t>
            </a:r>
            <a:r>
              <a:rPr lang="fr-FR" sz="1200" b="1" dirty="0" smtClean="0"/>
              <a:t>    28 mai  oral: 09/</a:t>
            </a:r>
            <a:r>
              <a:rPr lang="fr-FR" sz="1200" b="1" dirty="0"/>
              <a:t>06 au </a:t>
            </a:r>
            <a:r>
              <a:rPr lang="fr-FR" sz="1200" b="1" dirty="0" smtClean="0"/>
              <a:t>13/</a:t>
            </a:r>
            <a:r>
              <a:rPr lang="fr-FR" sz="1200" b="1" dirty="0"/>
              <a:t>07</a:t>
            </a:r>
          </a:p>
          <a:p>
            <a:r>
              <a:rPr lang="fr-FR" sz="1200" b="1" dirty="0"/>
              <a:t>		Centrale   </a:t>
            </a:r>
            <a:r>
              <a:rPr lang="fr-FR" sz="1200" b="1" dirty="0" smtClean="0"/>
              <a:t>    juin</a:t>
            </a:r>
            <a:endParaRPr lang="fr-FR" sz="1200" b="1" dirty="0"/>
          </a:p>
          <a:p>
            <a:r>
              <a:rPr lang="fr-FR" sz="1200" b="1" dirty="0"/>
              <a:t>		Mines </a:t>
            </a:r>
            <a:r>
              <a:rPr lang="fr-FR" sz="1200" b="1" dirty="0" smtClean="0"/>
              <a:t>    10  </a:t>
            </a:r>
            <a:r>
              <a:rPr lang="fr-FR" sz="1200" b="1" dirty="0"/>
              <a:t>juin</a:t>
            </a:r>
          </a:p>
          <a:p>
            <a:r>
              <a:rPr lang="fr-FR" sz="1200" b="1" dirty="0"/>
              <a:t>		</a:t>
            </a:r>
            <a:r>
              <a:rPr lang="fr-FR" sz="1200" b="1" dirty="0" smtClean="0"/>
              <a:t>CCINP         05  juin</a:t>
            </a: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107504" y="5157192"/>
            <a:ext cx="4536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/>
              <a:t>Calendrier des </a:t>
            </a:r>
            <a:r>
              <a:rPr lang="fr-FR" sz="1200" b="1" dirty="0" smtClean="0"/>
              <a:t>inscriptions 2025 </a:t>
            </a:r>
            <a:r>
              <a:rPr lang="fr-FR" sz="1200" dirty="0" smtClean="0"/>
              <a:t>:</a:t>
            </a:r>
            <a:endParaRPr lang="fr-FR" sz="1200" b="1" dirty="0"/>
          </a:p>
          <a:p>
            <a:r>
              <a:rPr lang="fr-FR" sz="1200" dirty="0" smtClean="0"/>
              <a:t>- Inscriptions en ligne : du 07/12/2024 au 13/01/2025 -17h</a:t>
            </a:r>
          </a:p>
          <a:p>
            <a:r>
              <a:rPr lang="fr-FR" sz="1200" dirty="0" smtClean="0"/>
              <a:t>- </a:t>
            </a:r>
            <a:r>
              <a:rPr lang="fr-FR" sz="1200" dirty="0" err="1" smtClean="0"/>
              <a:t>Téléversement</a:t>
            </a:r>
            <a:r>
              <a:rPr lang="fr-FR" sz="1200" dirty="0" smtClean="0"/>
              <a:t> des pièces administratives : du 07/12/2024 au 21/01/2025-17h</a:t>
            </a:r>
          </a:p>
          <a:p>
            <a:r>
              <a:rPr lang="fr-FR" sz="1200" dirty="0" smtClean="0"/>
              <a:t>- Paiement des frais d’inscriptions: du 13/01/2025- 17h 01 au 21/01/2025- 17h00</a:t>
            </a:r>
          </a:p>
          <a:p>
            <a:r>
              <a:rPr lang="fr-FR" sz="1200" dirty="0" smtClean="0"/>
              <a:t>- Traitement et validation des dossiers : du 13/01/2025 au 15/02/2025</a:t>
            </a:r>
            <a:r>
              <a:rPr lang="fr-FR" sz="1200" dirty="0"/>
              <a:t>	</a:t>
            </a:r>
          </a:p>
        </p:txBody>
      </p:sp>
      <p:pic>
        <p:nvPicPr>
          <p:cNvPr id="9" name="Image 8" descr="Capture d’écran 2024-12-04 à 20.53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-1"/>
            <a:ext cx="7333952" cy="48933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86993"/>
              </p:ext>
            </p:extLst>
          </p:nvPr>
        </p:nvGraphicFramePr>
        <p:xfrm>
          <a:off x="899592" y="3789040"/>
          <a:ext cx="3384375" cy="2448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125"/>
                <a:gridCol w="1128125"/>
                <a:gridCol w="1128125"/>
              </a:tblGrid>
              <a:tr h="3952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ECRIT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X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ESPCI</a:t>
                      </a:r>
                      <a:endParaRPr lang="fr-FR" sz="1600" dirty="0"/>
                    </a:p>
                  </a:txBody>
                  <a:tcPr/>
                </a:tc>
              </a:tr>
              <a:tr h="3421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Math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3421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Physique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6 + 6</a:t>
                      </a:r>
                      <a:endParaRPr lang="fr-FR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 + 5</a:t>
                      </a:r>
                      <a:endParaRPr lang="fr-FR" sz="1400" dirty="0"/>
                    </a:p>
                  </a:txBody>
                  <a:tcPr/>
                </a:tc>
              </a:tr>
              <a:tr h="3421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Chimie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/>
                </a:tc>
              </a:tr>
              <a:tr h="3421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Français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/>
                </a:tc>
              </a:tr>
              <a:tr h="3421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LV A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/>
                </a:tc>
              </a:tr>
              <a:tr h="342168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Info (oral)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95536" y="260648"/>
            <a:ext cx="72008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Concours X-ESPCI </a:t>
            </a:r>
            <a:r>
              <a:rPr lang="fr-FR" sz="2400" dirty="0" smtClean="0"/>
              <a:t>: </a:t>
            </a:r>
          </a:p>
          <a:p>
            <a:r>
              <a:rPr lang="fr-FR" sz="1600" b="1" dirty="0"/>
              <a:t>admissibles </a:t>
            </a:r>
            <a:r>
              <a:rPr lang="fr-FR" sz="1600" b="1" dirty="0" smtClean="0"/>
              <a:t>2022 </a:t>
            </a:r>
            <a:r>
              <a:rPr lang="fr-FR" sz="1600" dirty="0"/>
              <a:t>: </a:t>
            </a:r>
            <a:r>
              <a:rPr lang="fr-FR" sz="1600" dirty="0" smtClean="0"/>
              <a:t>7/24 </a:t>
            </a:r>
            <a:r>
              <a:rPr lang="fr-FR" sz="1600" dirty="0"/>
              <a:t>à l’X ; </a:t>
            </a:r>
            <a:r>
              <a:rPr lang="fr-FR" sz="1600" dirty="0" smtClean="0"/>
              <a:t>13/26 </a:t>
            </a:r>
            <a:r>
              <a:rPr lang="fr-FR" sz="1600" dirty="0"/>
              <a:t>à </a:t>
            </a:r>
            <a:r>
              <a:rPr lang="fr-FR" sz="1600" dirty="0" smtClean="0"/>
              <a:t>l’</a:t>
            </a:r>
            <a:r>
              <a:rPr lang="fr-FR" sz="1600" dirty="0" err="1" smtClean="0"/>
              <a:t>Espci</a:t>
            </a:r>
            <a:endParaRPr lang="fr-FR" sz="1600" dirty="0" smtClean="0"/>
          </a:p>
          <a:p>
            <a:r>
              <a:rPr lang="fr-FR" sz="1600" b="1" dirty="0" smtClean="0"/>
              <a:t>admissibles 2023 </a:t>
            </a:r>
            <a:r>
              <a:rPr lang="fr-FR" sz="1600" dirty="0" smtClean="0"/>
              <a:t>: 4/24 à l’X ; 10/26 à l’</a:t>
            </a:r>
            <a:r>
              <a:rPr lang="fr-FR" sz="1600" dirty="0" err="1" smtClean="0"/>
              <a:t>Espci</a:t>
            </a:r>
            <a:endParaRPr lang="fr-FR" sz="1600" dirty="0" smtClean="0"/>
          </a:p>
          <a:p>
            <a:r>
              <a:rPr lang="fr-FR" sz="1600" b="1" dirty="0"/>
              <a:t>admissibles </a:t>
            </a:r>
            <a:r>
              <a:rPr lang="fr-FR" sz="1600" b="1" dirty="0" smtClean="0"/>
              <a:t>2024 </a:t>
            </a:r>
            <a:r>
              <a:rPr lang="fr-FR" sz="1600" dirty="0" smtClean="0"/>
              <a:t>: 6/20 </a:t>
            </a:r>
            <a:r>
              <a:rPr lang="fr-FR" sz="1600" dirty="0"/>
              <a:t>à l’X ; </a:t>
            </a:r>
            <a:r>
              <a:rPr lang="fr-FR" sz="1600" dirty="0" smtClean="0"/>
              <a:t>15/20 </a:t>
            </a:r>
            <a:r>
              <a:rPr lang="fr-FR" sz="1600" dirty="0"/>
              <a:t>à l’</a:t>
            </a:r>
            <a:r>
              <a:rPr lang="fr-FR" sz="1600" dirty="0" err="1"/>
              <a:t>Espci</a:t>
            </a:r>
            <a:endParaRPr lang="fr-FR" sz="1600" dirty="0"/>
          </a:p>
          <a:p>
            <a:endParaRPr lang="fr-FR" dirty="0" smtClean="0"/>
          </a:p>
          <a:p>
            <a:r>
              <a:rPr lang="fr-FR" dirty="0" smtClean="0"/>
              <a:t>(X + ESPCI : </a:t>
            </a:r>
            <a:r>
              <a:rPr lang="fr-FR" dirty="0"/>
              <a:t>2</a:t>
            </a:r>
            <a:r>
              <a:rPr lang="fr-FR" dirty="0" smtClean="0"/>
              <a:t>20€ (boursiers 0€)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92148"/>
              </p:ext>
            </p:extLst>
          </p:nvPr>
        </p:nvGraphicFramePr>
        <p:xfrm>
          <a:off x="4788024" y="3573016"/>
          <a:ext cx="3312369" cy="313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3"/>
                <a:gridCol w="1104123"/>
                <a:gridCol w="110412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ORAL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X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ESPCI</a:t>
                      </a:r>
                      <a:endParaRPr lang="fr-FR" sz="16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Math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Physique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16 + 8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 + 12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Chimie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 + 8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14 + 12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Français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LVA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Info (écrit)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ADS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EPS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11560" y="2060848"/>
            <a:ext cx="72728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National : 	X : admissibles : 251 ,  entrants : 131</a:t>
            </a:r>
          </a:p>
          <a:p>
            <a:r>
              <a:rPr lang="fr-FR" sz="1400" dirty="0" smtClean="0"/>
              <a:t>	ESPCI : admissibles  : 445,  entrants : 55</a:t>
            </a:r>
          </a:p>
          <a:p>
            <a:r>
              <a:rPr lang="fr-FR" sz="1400" dirty="0" smtClean="0"/>
              <a:t>	ESPCI </a:t>
            </a:r>
            <a:r>
              <a:rPr lang="fr-FR" sz="1400" dirty="0" err="1" smtClean="0"/>
              <a:t>Etr</a:t>
            </a:r>
            <a:r>
              <a:rPr lang="fr-FR" sz="1400" dirty="0" smtClean="0"/>
              <a:t> : admissibles  : 21 ,   entrants : 2</a:t>
            </a:r>
          </a:p>
          <a:p>
            <a:endParaRPr lang="fr-FR" sz="1400" dirty="0" smtClean="0"/>
          </a:p>
          <a:p>
            <a:r>
              <a:rPr lang="fr-FR" dirty="0" smtClean="0"/>
              <a:t>Inscription par école, admissibilité par école, oral commun</a:t>
            </a:r>
            <a:endParaRPr lang="fr-FR" dirty="0"/>
          </a:p>
          <a:p>
            <a:r>
              <a:rPr lang="fr-FR" dirty="0" smtClean="0"/>
              <a:t>Bonification +50 (3/2), +30 (5/2) écrit ; +80 (3/2) +50 (5/2) oral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2088232"/>
          </a:xfrm>
        </p:spPr>
        <p:txBody>
          <a:bodyPr>
            <a:normAutofit fontScale="90000"/>
          </a:bodyPr>
          <a:lstStyle/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Concours ENS : </a:t>
            </a:r>
            <a:br>
              <a:rPr lang="fr-FR" sz="2400" dirty="0" smtClean="0">
                <a:solidFill>
                  <a:srgbClr val="FF0000"/>
                </a:solidFill>
              </a:rPr>
            </a:br>
            <a:r>
              <a:rPr lang="fr-FR" sz="1800" b="1" dirty="0" smtClean="0"/>
              <a:t>admissibles 2022 (</a:t>
            </a:r>
            <a:r>
              <a:rPr lang="fr-FR" sz="1800" dirty="0" smtClean="0"/>
              <a:t>7/18) :  1 Ulm ; 7 Lyon ; 7 Paris Saclay</a:t>
            </a:r>
            <a:br>
              <a:rPr lang="fr-FR" sz="1800" dirty="0" smtClean="0"/>
            </a:br>
            <a:r>
              <a:rPr lang="fr-FR" sz="1800" b="1" dirty="0" smtClean="0"/>
              <a:t>admissibles 2023 </a:t>
            </a:r>
            <a:r>
              <a:rPr lang="fr-FR" sz="1800" dirty="0" smtClean="0"/>
              <a:t>(8/18):</a:t>
            </a:r>
            <a:r>
              <a:rPr lang="fr-FR" sz="1800" dirty="0"/>
              <a:t> </a:t>
            </a:r>
            <a:r>
              <a:rPr lang="fr-FR" sz="1800" dirty="0" smtClean="0"/>
              <a:t>  2 Ulm ; 8 Lyon ; 4 Paris Saclay</a:t>
            </a:r>
            <a:br>
              <a:rPr lang="fr-FR" sz="1800" dirty="0" smtClean="0"/>
            </a:br>
            <a:r>
              <a:rPr lang="fr-FR" sz="1800" b="1" dirty="0" smtClean="0"/>
              <a:t>admissibles 2024 </a:t>
            </a:r>
            <a:r>
              <a:rPr lang="fr-FR" sz="1800" dirty="0" smtClean="0"/>
              <a:t>(11/15)</a:t>
            </a:r>
            <a:r>
              <a:rPr lang="fr-FR" sz="1800" dirty="0"/>
              <a:t>: </a:t>
            </a:r>
            <a:r>
              <a:rPr lang="fr-FR" sz="1800" dirty="0" smtClean="0"/>
              <a:t>3 </a:t>
            </a:r>
            <a:r>
              <a:rPr lang="fr-FR" sz="1800" dirty="0"/>
              <a:t>Ulm ; </a:t>
            </a:r>
            <a:r>
              <a:rPr lang="fr-FR" sz="1800" dirty="0" smtClean="0"/>
              <a:t>9 </a:t>
            </a:r>
            <a:r>
              <a:rPr lang="fr-FR" sz="1800" dirty="0"/>
              <a:t>Lyon ; </a:t>
            </a:r>
            <a:r>
              <a:rPr lang="fr-FR" sz="1800" dirty="0" smtClean="0"/>
              <a:t>8 </a:t>
            </a:r>
            <a:r>
              <a:rPr lang="fr-FR" sz="1800" dirty="0"/>
              <a:t>Paris Saclay</a:t>
            </a:r>
            <a:br>
              <a:rPr lang="fr-FR" sz="1800" dirty="0"/>
            </a:br>
            <a:r>
              <a:rPr lang="fr-FR" sz="2400" dirty="0"/>
              <a:t> (</a:t>
            </a:r>
            <a:r>
              <a:rPr lang="fr-FR" sz="1800" dirty="0" smtClean="0"/>
              <a:t>gratuit)</a:t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600" dirty="0" smtClean="0"/>
              <a:t>Ulm </a:t>
            </a:r>
            <a:r>
              <a:rPr lang="fr-FR" sz="1600" dirty="0"/>
              <a:t>: </a:t>
            </a:r>
            <a:r>
              <a:rPr lang="fr-FR" sz="1600" dirty="0" smtClean="0"/>
              <a:t>admissibles :  100 </a:t>
            </a:r>
            <a:r>
              <a:rPr lang="fr-FR" sz="1600" dirty="0"/>
              <a:t>, </a:t>
            </a:r>
            <a:r>
              <a:rPr lang="fr-FR" sz="1600" dirty="0" smtClean="0"/>
              <a:t>18 </a:t>
            </a:r>
            <a:r>
              <a:rPr lang="fr-FR" sz="1600" dirty="0"/>
              <a:t>places  </a:t>
            </a:r>
            <a:br>
              <a:rPr lang="fr-FR" sz="1600" dirty="0"/>
            </a:br>
            <a:r>
              <a:rPr lang="fr-FR" sz="1600" dirty="0"/>
              <a:t>Lyon : admissibles </a:t>
            </a:r>
            <a:r>
              <a:rPr lang="fr-FR" sz="1600" dirty="0" smtClean="0"/>
              <a:t>:  244 </a:t>
            </a:r>
            <a:r>
              <a:rPr lang="fr-FR" sz="1600" dirty="0"/>
              <a:t>, </a:t>
            </a:r>
            <a:r>
              <a:rPr lang="fr-FR" sz="1600" dirty="0" smtClean="0"/>
              <a:t>27 </a:t>
            </a:r>
            <a:r>
              <a:rPr lang="fr-FR" sz="1600" dirty="0"/>
              <a:t>places </a:t>
            </a:r>
            <a:br>
              <a:rPr lang="fr-FR" sz="1600" dirty="0"/>
            </a:br>
            <a:r>
              <a:rPr lang="fr-FR" sz="1600" dirty="0"/>
              <a:t>Paris Saclay : admissibles </a:t>
            </a:r>
            <a:r>
              <a:rPr lang="fr-FR" sz="1600" dirty="0" smtClean="0"/>
              <a:t>272 </a:t>
            </a:r>
            <a:r>
              <a:rPr lang="fr-FR" sz="1600" dirty="0"/>
              <a:t>, </a:t>
            </a:r>
            <a:r>
              <a:rPr lang="fr-FR" sz="1600" dirty="0" smtClean="0"/>
              <a:t>19 places</a:t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800" dirty="0" smtClean="0"/>
              <a:t>Pas de bonification 3/2</a:t>
            </a:r>
            <a:endParaRPr lang="fr-FR" sz="1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17368"/>
              </p:ext>
            </p:extLst>
          </p:nvPr>
        </p:nvGraphicFramePr>
        <p:xfrm>
          <a:off x="611560" y="3212976"/>
          <a:ext cx="3838403" cy="2995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432048"/>
                <a:gridCol w="432048"/>
                <a:gridCol w="936104"/>
                <a:gridCol w="504056"/>
                <a:gridCol w="454027"/>
              </a:tblGrid>
              <a:tr h="2924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ECRIT</a:t>
                      </a:r>
                      <a:endParaRPr lang="fr-F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Ulm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Lyon</a:t>
                      </a:r>
                      <a:endParaRPr lang="fr-F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Saclay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193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option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</a:t>
                      </a:r>
                    </a:p>
                  </a:txBody>
                  <a:tcPr anchor="ctr"/>
                </a:tc>
              </a:tr>
              <a:tr h="21934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Math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9075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Français (O)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8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8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21934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Chimie A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4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9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21934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Physique B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7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4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21934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LV A (O)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65581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Option P ou C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7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7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9075">
                <a:tc>
                  <a:txBody>
                    <a:bodyPr/>
                    <a:lstStyle/>
                    <a:p>
                      <a:r>
                        <a:rPr lang="fr-FR" sz="1200" dirty="0" err="1" smtClean="0">
                          <a:latin typeface="+mj-lt"/>
                        </a:rPr>
                        <a:t>Phys</a:t>
                      </a:r>
                      <a:r>
                        <a:rPr lang="fr-FR" sz="1200" baseline="0" dirty="0" smtClean="0">
                          <a:latin typeface="+mj-lt"/>
                        </a:rPr>
                        <a:t> Chimie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21934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Info (O)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36018"/>
              </p:ext>
            </p:extLst>
          </p:nvPr>
        </p:nvGraphicFramePr>
        <p:xfrm>
          <a:off x="4788024" y="3717032"/>
          <a:ext cx="3838403" cy="250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432048"/>
                <a:gridCol w="504056"/>
                <a:gridCol w="864096"/>
                <a:gridCol w="504056"/>
                <a:gridCol w="454027"/>
              </a:tblGrid>
              <a:tr h="4003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ORAL</a:t>
                      </a:r>
                      <a:endParaRPr lang="fr-F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Ulm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Lyon</a:t>
                      </a:r>
                      <a:endParaRPr lang="fr-F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Saclay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0024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option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</a:t>
                      </a:r>
                    </a:p>
                  </a:txBody>
                  <a:tcPr anchor="ctr"/>
                </a:tc>
              </a:tr>
              <a:tr h="300243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Math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20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20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0243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Physique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20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12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0243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Chimie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20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26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12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0243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TP </a:t>
                      </a:r>
                      <a:r>
                        <a:rPr lang="fr-FR" sz="1200" dirty="0" err="1" smtClean="0">
                          <a:latin typeface="+mj-lt"/>
                        </a:rPr>
                        <a:t>Phys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12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0243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TP </a:t>
                      </a:r>
                      <a:r>
                        <a:rPr lang="fr-FR" sz="1200" dirty="0" err="1" smtClean="0">
                          <a:latin typeface="+mj-lt"/>
                        </a:rPr>
                        <a:t>Chim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12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  <a:tr h="300243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+mj-lt"/>
                        </a:rPr>
                        <a:t>TIPE</a:t>
                      </a:r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8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8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+mj-lt"/>
                        </a:rPr>
                        <a:t>6</a:t>
                      </a:r>
                      <a:endParaRPr lang="fr-FR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95536" y="2780928"/>
            <a:ext cx="8167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Inscription par école, admissibilité par école, oral par école avec épreuves communes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3168352"/>
          </a:xfrm>
        </p:spPr>
        <p:txBody>
          <a:bodyPr>
            <a:normAutofit fontScale="90000"/>
          </a:bodyPr>
          <a:lstStyle/>
          <a:p>
            <a:pPr algn="l"/>
            <a:r>
              <a:rPr lang="fr-FR" sz="2000" dirty="0" smtClean="0">
                <a:solidFill>
                  <a:srgbClr val="FF0000"/>
                </a:solidFill>
              </a:rPr>
              <a:t>Concours Mines Ponts : </a:t>
            </a:r>
            <a:br>
              <a:rPr lang="fr-FR" sz="2000" dirty="0" smtClean="0">
                <a:solidFill>
                  <a:srgbClr val="FF0000"/>
                </a:solidFill>
              </a:rPr>
            </a:br>
            <a:r>
              <a:rPr lang="fr-FR" sz="2000" b="1" dirty="0" smtClean="0"/>
              <a:t>admissibles 2022</a:t>
            </a:r>
            <a:r>
              <a:rPr lang="fr-FR" sz="2000" dirty="0" smtClean="0"/>
              <a:t> :  36 (95 %) ;</a:t>
            </a:r>
            <a:r>
              <a:rPr lang="fr-FR" sz="2000" dirty="0"/>
              <a:t> </a:t>
            </a:r>
            <a:r>
              <a:rPr lang="fr-FR" sz="2000" b="1" dirty="0" smtClean="0"/>
              <a:t>admissibles 2023 </a:t>
            </a:r>
            <a:r>
              <a:rPr lang="fr-FR" sz="2000" dirty="0" smtClean="0"/>
              <a:t>:</a:t>
            </a:r>
            <a:r>
              <a:rPr lang="fr-FR" sz="2000" dirty="0"/>
              <a:t> </a:t>
            </a:r>
            <a:r>
              <a:rPr lang="fr-FR" sz="2000" dirty="0" smtClean="0"/>
              <a:t>31 ( 82%); </a:t>
            </a:r>
            <a:br>
              <a:rPr lang="fr-FR" sz="2000" dirty="0" smtClean="0"/>
            </a:br>
            <a:r>
              <a:rPr lang="fr-FR" sz="2000" b="1" dirty="0" smtClean="0"/>
              <a:t>admissibles 2024 </a:t>
            </a:r>
            <a:r>
              <a:rPr lang="fr-FR" sz="2000" dirty="0" smtClean="0"/>
              <a:t>: 32 (80%)</a:t>
            </a:r>
            <a:br>
              <a:rPr lang="fr-FR" sz="2000" dirty="0" smtClean="0"/>
            </a:br>
            <a:r>
              <a:rPr lang="fr-FR" sz="2000" dirty="0" smtClean="0"/>
              <a:t>au niveau national : 1170 admissibles, 407 places (360€ pour les non boursiers, boursiers 0€)</a:t>
            </a:r>
            <a:br>
              <a:rPr lang="fr-FR" sz="2000" dirty="0" smtClean="0"/>
            </a:br>
            <a:r>
              <a:rPr lang="fr-FR" sz="2000" dirty="0" smtClean="0">
                <a:solidFill>
                  <a:srgbClr val="FF0000"/>
                </a:solidFill>
              </a:rPr>
              <a:t>3 concours : </a:t>
            </a:r>
            <a:br>
              <a:rPr lang="fr-FR" sz="2000" dirty="0" smtClean="0">
                <a:solidFill>
                  <a:srgbClr val="FF0000"/>
                </a:solidFill>
              </a:rPr>
            </a:br>
            <a:r>
              <a:rPr lang="fr-FR" sz="2000" b="1" dirty="0"/>
              <a:t>Mines Ponts </a:t>
            </a:r>
            <a:r>
              <a:rPr lang="fr-FR" sz="1600" b="1" dirty="0"/>
              <a:t>: </a:t>
            </a:r>
            <a:r>
              <a:rPr lang="fr-FR" sz="1600" dirty="0"/>
              <a:t>Mines </a:t>
            </a:r>
            <a:r>
              <a:rPr lang="fr-FR" sz="1600" dirty="0" smtClean="0"/>
              <a:t>Paris (24)</a:t>
            </a:r>
            <a:r>
              <a:rPr lang="fr-FR" sz="1600" dirty="0"/>
              <a:t>, Mines </a:t>
            </a:r>
            <a:r>
              <a:rPr lang="fr-FR" sz="1600" dirty="0" smtClean="0"/>
              <a:t>Nancy (40)</a:t>
            </a:r>
            <a:r>
              <a:rPr lang="fr-FR" sz="1600" dirty="0"/>
              <a:t>, Mines St </a:t>
            </a:r>
            <a:r>
              <a:rPr lang="fr-FR" sz="1600" dirty="0" smtClean="0"/>
              <a:t>Etienne (43)</a:t>
            </a:r>
            <a:r>
              <a:rPr lang="fr-FR" sz="1600" dirty="0"/>
              <a:t>, </a:t>
            </a:r>
            <a:r>
              <a:rPr lang="fr-FR" sz="1600" dirty="0" err="1" smtClean="0"/>
              <a:t>SupAéro</a:t>
            </a:r>
            <a:r>
              <a:rPr lang="fr-FR" sz="1600" dirty="0" smtClean="0"/>
              <a:t> (35)</a:t>
            </a:r>
            <a:r>
              <a:rPr lang="fr-FR" sz="1600" dirty="0"/>
              <a:t>, Telecom </a:t>
            </a:r>
            <a:r>
              <a:rPr lang="fr-FR" sz="1600" dirty="0" smtClean="0"/>
              <a:t>Paris (25)</a:t>
            </a:r>
            <a:r>
              <a:rPr lang="fr-FR" sz="1600" dirty="0"/>
              <a:t>, IMT </a:t>
            </a:r>
            <a:r>
              <a:rPr lang="fr-FR" sz="1600" dirty="0" smtClean="0"/>
              <a:t>Atlantique (90)</a:t>
            </a:r>
            <a:r>
              <a:rPr lang="fr-FR" sz="1600" dirty="0"/>
              <a:t>, </a:t>
            </a:r>
            <a:r>
              <a:rPr lang="fr-FR" sz="1600" dirty="0" smtClean="0"/>
              <a:t>ENSAE (</a:t>
            </a:r>
            <a:r>
              <a:rPr lang="fr-FR" sz="1600" dirty="0"/>
              <a:t>8</a:t>
            </a:r>
            <a:r>
              <a:rPr lang="fr-FR" sz="1600" dirty="0" smtClean="0"/>
              <a:t>)</a:t>
            </a:r>
            <a:r>
              <a:rPr lang="fr-FR" sz="1600" dirty="0"/>
              <a:t>, </a:t>
            </a:r>
            <a:r>
              <a:rPr lang="fr-FR" sz="1600" dirty="0" smtClean="0"/>
              <a:t>ENSTA (39)</a:t>
            </a:r>
            <a:r>
              <a:rPr lang="fr-FR" sz="1600" dirty="0"/>
              <a:t>, Ponts &amp; </a:t>
            </a:r>
            <a:r>
              <a:rPr lang="fr-FR" sz="1600" dirty="0" smtClean="0"/>
              <a:t>Chaussées (40)</a:t>
            </a:r>
            <a:r>
              <a:rPr lang="fr-FR" sz="1600" dirty="0"/>
              <a:t>, Chimie Paris </a:t>
            </a:r>
            <a:r>
              <a:rPr lang="fr-FR" sz="1600" dirty="0" smtClean="0"/>
              <a:t>Tech (</a:t>
            </a:r>
            <a:r>
              <a:rPr lang="fr-FR" sz="1600" dirty="0"/>
              <a:t>65)</a:t>
            </a:r>
            <a:br>
              <a:rPr lang="fr-FR" sz="1600" dirty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800" dirty="0" smtClean="0"/>
              <a:t>inscription </a:t>
            </a:r>
            <a:r>
              <a:rPr lang="fr-FR" sz="1800" dirty="0"/>
              <a:t>commune, admissibilité commune</a:t>
            </a:r>
            <a:r>
              <a:rPr lang="fr-FR" sz="2000" dirty="0"/>
              <a:t>.</a:t>
            </a:r>
            <a:br>
              <a:rPr lang="fr-FR" sz="2000" dirty="0"/>
            </a:br>
            <a:r>
              <a:rPr lang="fr-FR" sz="2000" b="1" dirty="0"/>
              <a:t>Mines Telecom : </a:t>
            </a:r>
            <a:r>
              <a:rPr lang="fr-FR" sz="2000" dirty="0"/>
              <a:t>19 écoles. Ecrit commun Oral séparé</a:t>
            </a:r>
            <a:br>
              <a:rPr lang="fr-FR" sz="2000" dirty="0"/>
            </a:br>
            <a:r>
              <a:rPr lang="fr-FR" sz="2000" b="1" dirty="0"/>
              <a:t>TPE EIVP : </a:t>
            </a:r>
            <a:r>
              <a:rPr lang="fr-FR" sz="2000" dirty="0"/>
              <a:t>5 écoles. Ecrit commun Oral </a:t>
            </a:r>
            <a:r>
              <a:rPr lang="fr-FR" sz="2000" dirty="0" smtClean="0"/>
              <a:t>séparé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Note français inférieure à 3/20 éliminatoire, bonus 3/2 +30 (écrit),  +30 (Oral) </a:t>
            </a:r>
            <a:r>
              <a:rPr lang="fr-FR" sz="2000" dirty="0"/>
              <a:t>points</a:t>
            </a:r>
            <a:br>
              <a:rPr lang="fr-FR" sz="2000" dirty="0"/>
            </a:br>
            <a:r>
              <a:rPr lang="fr-FR" sz="2000" dirty="0"/>
              <a:t>Bonus pour les boursiers 5/</a:t>
            </a:r>
            <a:r>
              <a:rPr lang="fr-FR" sz="2000" dirty="0" smtClean="0"/>
              <a:t>2 : </a:t>
            </a:r>
            <a:r>
              <a:rPr lang="fr-FR" sz="2000" dirty="0"/>
              <a:t>+ 30 pts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08389"/>
              </p:ext>
            </p:extLst>
          </p:nvPr>
        </p:nvGraphicFramePr>
        <p:xfrm>
          <a:off x="755576" y="4077072"/>
          <a:ext cx="3168352" cy="2601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335955">
                <a:tc>
                  <a:txBody>
                    <a:bodyPr/>
                    <a:lstStyle/>
                    <a:p>
                      <a:r>
                        <a:rPr lang="fr-FR" dirty="0" smtClean="0"/>
                        <a:t>ECRIT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0795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Math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4 + 3</a:t>
                      </a:r>
                      <a:endParaRPr lang="fr-FR" sz="1600" dirty="0"/>
                    </a:p>
                  </a:txBody>
                  <a:tcPr anchor="ctr"/>
                </a:tc>
              </a:tr>
              <a:tr h="559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Physique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4 + 5</a:t>
                      </a:r>
                      <a:endParaRPr lang="fr-FR" sz="1600" dirty="0"/>
                    </a:p>
                  </a:txBody>
                  <a:tcPr anchor="ctr"/>
                </a:tc>
              </a:tr>
              <a:tr h="30795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Chimie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4</a:t>
                      </a:r>
                      <a:endParaRPr lang="fr-FR" sz="1600" dirty="0"/>
                    </a:p>
                  </a:txBody>
                  <a:tcPr anchor="ctr"/>
                </a:tc>
              </a:tr>
              <a:tr h="30795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Info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</a:t>
                      </a:r>
                      <a:endParaRPr lang="fr-FR" sz="1600" dirty="0"/>
                    </a:p>
                  </a:txBody>
                  <a:tcPr anchor="ctr"/>
                </a:tc>
              </a:tr>
              <a:tr h="30795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Français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5</a:t>
                      </a:r>
                      <a:endParaRPr lang="fr-FR" sz="1600" dirty="0"/>
                    </a:p>
                  </a:txBody>
                  <a:tcPr anchor="ctr"/>
                </a:tc>
              </a:tr>
              <a:tr h="30795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LV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3</a:t>
                      </a:r>
                      <a:endParaRPr lang="fr-FR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46796"/>
              </p:ext>
            </p:extLst>
          </p:nvPr>
        </p:nvGraphicFramePr>
        <p:xfrm>
          <a:off x="4355976" y="4149080"/>
          <a:ext cx="3768080" cy="241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040"/>
                <a:gridCol w="1884040"/>
              </a:tblGrid>
              <a:tr h="341720">
                <a:tc>
                  <a:txBody>
                    <a:bodyPr/>
                    <a:lstStyle/>
                    <a:p>
                      <a:r>
                        <a:rPr lang="fr-FR" dirty="0" smtClean="0"/>
                        <a:t>ORAL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1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Math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8</a:t>
                      </a:r>
                      <a:endParaRPr lang="fr-FR" sz="1600" dirty="0"/>
                    </a:p>
                  </a:txBody>
                  <a:tcPr/>
                </a:tc>
              </a:tr>
              <a:tr h="341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Physique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</a:t>
                      </a:r>
                      <a:endParaRPr lang="fr-FR" sz="1600" dirty="0"/>
                    </a:p>
                  </a:txBody>
                  <a:tcPr/>
                </a:tc>
              </a:tr>
              <a:tr h="341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Ep. Mixte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6</a:t>
                      </a:r>
                      <a:endParaRPr lang="fr-FR" sz="1600" dirty="0"/>
                    </a:p>
                  </a:txBody>
                  <a:tcPr/>
                </a:tc>
              </a:tr>
              <a:tr h="341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Français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6</a:t>
                      </a:r>
                      <a:endParaRPr lang="fr-FR" sz="1600" dirty="0"/>
                    </a:p>
                  </a:txBody>
                  <a:tcPr/>
                </a:tc>
              </a:tr>
              <a:tr h="341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Anglais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5</a:t>
                      </a:r>
                      <a:endParaRPr lang="fr-FR" sz="1600" dirty="0"/>
                    </a:p>
                  </a:txBody>
                  <a:tcPr/>
                </a:tc>
              </a:tr>
              <a:tr h="341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TIPE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6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68952" cy="864096"/>
          </a:xfrm>
        </p:spPr>
        <p:txBody>
          <a:bodyPr>
            <a:noAutofit/>
          </a:bodyPr>
          <a:lstStyle/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Concours Centrale :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1600" b="1" dirty="0" smtClean="0"/>
              <a:t>admissibles 2023 : 31 /36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err="1" smtClean="0"/>
              <a:t>CentraleSupélec</a:t>
            </a:r>
            <a:r>
              <a:rPr lang="fr-FR" sz="1600" dirty="0" smtClean="0"/>
              <a:t> (16), Lyon(12), Lille (22), Nantes (28), </a:t>
            </a:r>
            <a:r>
              <a:rPr lang="fr-FR" sz="1600" dirty="0" err="1" smtClean="0"/>
              <a:t>SupOptique</a:t>
            </a:r>
            <a:r>
              <a:rPr lang="fr-FR" sz="1600" dirty="0" smtClean="0"/>
              <a:t> (10), Marseille (21) </a:t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b="1" dirty="0" smtClean="0"/>
              <a:t>admissibles 2024 </a:t>
            </a:r>
            <a:r>
              <a:rPr lang="fr-FR" sz="1600" b="1" dirty="0"/>
              <a:t>: </a:t>
            </a:r>
            <a:r>
              <a:rPr lang="fr-FR" sz="1600" b="1" dirty="0" smtClean="0"/>
              <a:t>38 /40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err="1" smtClean="0"/>
              <a:t>CentraleSupélec</a:t>
            </a:r>
            <a:r>
              <a:rPr lang="fr-FR" sz="1600" dirty="0" smtClean="0"/>
              <a:t> (23)</a:t>
            </a:r>
            <a:r>
              <a:rPr lang="fr-FR" sz="1600" dirty="0"/>
              <a:t>, Lyon</a:t>
            </a:r>
            <a:r>
              <a:rPr lang="fr-FR" sz="1600" dirty="0" smtClean="0"/>
              <a:t>(22)</a:t>
            </a:r>
            <a:r>
              <a:rPr lang="fr-FR" sz="1600" dirty="0"/>
              <a:t>, Lille (</a:t>
            </a:r>
            <a:r>
              <a:rPr lang="fr-FR" sz="1600" dirty="0" smtClean="0"/>
              <a:t>27)</a:t>
            </a:r>
            <a:r>
              <a:rPr lang="fr-FR" sz="1600" dirty="0"/>
              <a:t>, Nantes (</a:t>
            </a:r>
            <a:r>
              <a:rPr lang="fr-FR" sz="1600" dirty="0" smtClean="0"/>
              <a:t>26)</a:t>
            </a:r>
            <a:r>
              <a:rPr lang="fr-FR" sz="1600" dirty="0"/>
              <a:t>, </a:t>
            </a:r>
            <a:r>
              <a:rPr lang="fr-FR" sz="1600" dirty="0" err="1"/>
              <a:t>SupOptique</a:t>
            </a:r>
            <a:r>
              <a:rPr lang="fr-FR" sz="1600" dirty="0"/>
              <a:t> (</a:t>
            </a:r>
            <a:r>
              <a:rPr lang="fr-FR" sz="1600" dirty="0" smtClean="0"/>
              <a:t>18)</a:t>
            </a:r>
            <a:r>
              <a:rPr lang="fr-FR" sz="1600" dirty="0"/>
              <a:t>, Marseille (</a:t>
            </a:r>
            <a:r>
              <a:rPr lang="fr-FR" sz="1600" dirty="0" smtClean="0"/>
              <a:t>29) </a:t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2000" dirty="0" smtClean="0"/>
              <a:t>au niveau national : 724 places, 1200 admissibles</a:t>
            </a:r>
            <a:br>
              <a:rPr lang="fr-FR" sz="2000" dirty="0" smtClean="0"/>
            </a:br>
            <a:r>
              <a:rPr lang="fr-FR" sz="2000" dirty="0" smtClean="0"/>
              <a:t>Inscriptions; </a:t>
            </a:r>
            <a:r>
              <a:rPr lang="fr-FR" sz="1600" dirty="0" smtClean="0"/>
              <a:t>140€ (</a:t>
            </a:r>
            <a:r>
              <a:rPr lang="fr-FR" sz="1600" dirty="0" err="1" smtClean="0"/>
              <a:t>CP+Supélec</a:t>
            </a:r>
            <a:r>
              <a:rPr lang="fr-FR" sz="1600" dirty="0" smtClean="0"/>
              <a:t>) + 140€ par école (boursier 0€) + Arts (135€)+ ESTP (85€)</a:t>
            </a:r>
            <a:br>
              <a:rPr lang="fr-FR" sz="1600" dirty="0" smtClean="0"/>
            </a:br>
            <a:r>
              <a:rPr lang="fr-FR" sz="1600" dirty="0" smtClean="0"/>
              <a:t>(boursiers 0€)</a:t>
            </a:r>
            <a:endParaRPr lang="fr-FR" sz="16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506192"/>
              </p:ext>
            </p:extLst>
          </p:nvPr>
        </p:nvGraphicFramePr>
        <p:xfrm>
          <a:off x="1115616" y="4149080"/>
          <a:ext cx="21602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329179">
                <a:tc>
                  <a:txBody>
                    <a:bodyPr/>
                    <a:lstStyle/>
                    <a:p>
                      <a:r>
                        <a:rPr lang="fr-FR" dirty="0" smtClean="0"/>
                        <a:t>ECRIT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r>
                        <a:rPr lang="fr-FR" dirty="0" smtClean="0"/>
                        <a:t>Math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 </a:t>
                      </a:r>
                      <a:r>
                        <a:rPr lang="fr-FR" dirty="0" smtClean="0"/>
                        <a:t>+ </a:t>
                      </a:r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 anchor="ctr"/>
                </a:tc>
              </a:tr>
              <a:tr h="329179">
                <a:tc>
                  <a:txBody>
                    <a:bodyPr/>
                    <a:lstStyle/>
                    <a:p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 </a:t>
                      </a:r>
                      <a:r>
                        <a:rPr lang="fr-FR" dirty="0" smtClean="0"/>
                        <a:t>+ </a:t>
                      </a:r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 anchor="ctr"/>
                </a:tc>
              </a:tr>
              <a:tr h="329179">
                <a:tc>
                  <a:txBody>
                    <a:bodyPr/>
                    <a:lstStyle/>
                    <a:p>
                      <a:r>
                        <a:rPr lang="fr-FR" dirty="0" smtClean="0"/>
                        <a:t>Chimie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 anchor="ctr"/>
                </a:tc>
              </a:tr>
              <a:tr h="329179">
                <a:tc>
                  <a:txBody>
                    <a:bodyPr/>
                    <a:lstStyle/>
                    <a:p>
                      <a:r>
                        <a:rPr lang="fr-FR" dirty="0" smtClean="0"/>
                        <a:t>Français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 anchor="ctr"/>
                </a:tc>
              </a:tr>
              <a:tr h="329179">
                <a:tc>
                  <a:txBody>
                    <a:bodyPr/>
                    <a:lstStyle/>
                    <a:p>
                      <a:r>
                        <a:rPr lang="fr-FR" dirty="0" smtClean="0"/>
                        <a:t>LV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49661"/>
              </p:ext>
            </p:extLst>
          </p:nvPr>
        </p:nvGraphicFramePr>
        <p:xfrm>
          <a:off x="4644008" y="4005064"/>
          <a:ext cx="266429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</a:tblGrid>
              <a:tr h="360040">
                <a:tc>
                  <a:txBody>
                    <a:bodyPr/>
                    <a:lstStyle/>
                    <a:p>
                      <a:r>
                        <a:rPr lang="fr-FR" dirty="0" smtClean="0"/>
                        <a:t>ORAL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5716">
                <a:tc>
                  <a:txBody>
                    <a:bodyPr/>
                    <a:lstStyle/>
                    <a:p>
                      <a:r>
                        <a:rPr lang="fr-FR" dirty="0" smtClean="0"/>
                        <a:t>Math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 + 12</a:t>
                      </a:r>
                      <a:endParaRPr lang="fr-FR" dirty="0"/>
                    </a:p>
                  </a:txBody>
                  <a:tcPr anchor="ctr"/>
                </a:tc>
              </a:tr>
              <a:tr h="335716">
                <a:tc>
                  <a:txBody>
                    <a:bodyPr/>
                    <a:lstStyle/>
                    <a:p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 + 12</a:t>
                      </a:r>
                      <a:endParaRPr lang="fr-FR" dirty="0"/>
                    </a:p>
                  </a:txBody>
                  <a:tcPr anchor="ctr"/>
                </a:tc>
              </a:tr>
              <a:tr h="335716">
                <a:tc>
                  <a:txBody>
                    <a:bodyPr/>
                    <a:lstStyle/>
                    <a:p>
                      <a:r>
                        <a:rPr lang="fr-FR" dirty="0" smtClean="0"/>
                        <a:t>Chimie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 anchor="ctr"/>
                </a:tc>
              </a:tr>
              <a:tr h="335716">
                <a:tc>
                  <a:txBody>
                    <a:bodyPr/>
                    <a:lstStyle/>
                    <a:p>
                      <a:r>
                        <a:rPr lang="fr-FR" dirty="0" smtClean="0"/>
                        <a:t>TP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 anchor="ctr"/>
                </a:tc>
              </a:tr>
              <a:tr h="335716">
                <a:tc>
                  <a:txBody>
                    <a:bodyPr/>
                    <a:lstStyle/>
                    <a:p>
                      <a:r>
                        <a:rPr lang="fr-FR" dirty="0" smtClean="0"/>
                        <a:t>TIPE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 anchor="ctr"/>
                </a:tc>
              </a:tr>
              <a:tr h="335716">
                <a:tc>
                  <a:txBody>
                    <a:bodyPr/>
                    <a:lstStyle/>
                    <a:p>
                      <a:r>
                        <a:rPr lang="fr-FR" dirty="0" smtClean="0"/>
                        <a:t>LV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5536" y="2852936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Ecoles du concours </a:t>
            </a:r>
            <a:r>
              <a:rPr lang="fr-FR" sz="1400" b="1" dirty="0"/>
              <a:t>: </a:t>
            </a:r>
            <a:r>
              <a:rPr lang="fr-FR" sz="1400" dirty="0"/>
              <a:t>Centrale Paris Supélec (</a:t>
            </a:r>
            <a:r>
              <a:rPr lang="fr-FR" sz="1400" dirty="0" smtClean="0"/>
              <a:t>152)</a:t>
            </a:r>
            <a:r>
              <a:rPr lang="fr-FR" sz="1400" dirty="0"/>
              <a:t>, </a:t>
            </a:r>
            <a:r>
              <a:rPr lang="fr-FR" sz="1400" dirty="0" smtClean="0"/>
              <a:t>Lyon (</a:t>
            </a:r>
            <a:r>
              <a:rPr lang="fr-FR" sz="1400" dirty="0"/>
              <a:t>62), </a:t>
            </a:r>
            <a:r>
              <a:rPr lang="fr-FR" sz="1400" dirty="0" smtClean="0"/>
              <a:t>Lille (</a:t>
            </a:r>
            <a:r>
              <a:rPr lang="fr-FR" sz="1400" dirty="0"/>
              <a:t>50), </a:t>
            </a:r>
            <a:r>
              <a:rPr lang="fr-FR" sz="1400" dirty="0" smtClean="0"/>
              <a:t>Nantes (60)</a:t>
            </a:r>
            <a:r>
              <a:rPr lang="fr-FR" sz="1400" dirty="0"/>
              <a:t>, </a:t>
            </a:r>
            <a:r>
              <a:rPr lang="fr-FR" sz="1400" dirty="0" smtClean="0"/>
              <a:t>Méditerranée (</a:t>
            </a:r>
            <a:r>
              <a:rPr lang="fr-FR" sz="1400" dirty="0"/>
              <a:t>8</a:t>
            </a:r>
            <a:r>
              <a:rPr lang="fr-FR" sz="1400" dirty="0" smtClean="0"/>
              <a:t>0</a:t>
            </a:r>
            <a:r>
              <a:rPr lang="fr-FR" sz="1400" dirty="0"/>
              <a:t>), </a:t>
            </a:r>
            <a:r>
              <a:rPr lang="fr-FR" sz="1400" dirty="0" smtClean="0"/>
              <a:t>Casablanca (</a:t>
            </a:r>
            <a:r>
              <a:rPr lang="fr-FR" sz="1400" dirty="0"/>
              <a:t>2), </a:t>
            </a:r>
            <a:r>
              <a:rPr lang="fr-FR" sz="1400" dirty="0" err="1"/>
              <a:t>SupOptique</a:t>
            </a:r>
            <a:r>
              <a:rPr lang="fr-FR" sz="1400" dirty="0"/>
              <a:t> </a:t>
            </a:r>
            <a:r>
              <a:rPr lang="fr-FR" sz="1400" dirty="0" smtClean="0"/>
              <a:t>(50)</a:t>
            </a:r>
            <a:r>
              <a:rPr lang="fr-FR" sz="1400" dirty="0"/>
              <a:t>, Arts &amp; </a:t>
            </a:r>
            <a:r>
              <a:rPr lang="fr-FR" sz="1400" dirty="0" smtClean="0"/>
              <a:t>Métiers (20)</a:t>
            </a:r>
            <a:r>
              <a:rPr lang="fr-FR" sz="1400" dirty="0"/>
              <a:t>, </a:t>
            </a:r>
            <a:r>
              <a:rPr lang="fr-FR" sz="1400" dirty="0" smtClean="0"/>
              <a:t>ENSEA (</a:t>
            </a:r>
            <a:r>
              <a:rPr lang="fr-FR" sz="1400" dirty="0"/>
              <a:t>30), </a:t>
            </a:r>
            <a:r>
              <a:rPr lang="fr-FR" sz="1400" dirty="0" smtClean="0"/>
              <a:t>EPF (17)</a:t>
            </a:r>
            <a:r>
              <a:rPr lang="fr-FR" sz="1400" dirty="0"/>
              <a:t>, </a:t>
            </a:r>
            <a:r>
              <a:rPr lang="fr-FR" sz="1400" dirty="0" smtClean="0"/>
              <a:t>ESTP (184), </a:t>
            </a:r>
            <a:r>
              <a:rPr lang="fr-FR" sz="1400" dirty="0"/>
              <a:t>Ecole </a:t>
            </a:r>
            <a:r>
              <a:rPr lang="fr-FR" sz="1400" dirty="0" smtClean="0"/>
              <a:t>Navale (18)</a:t>
            </a:r>
            <a:endParaRPr lang="fr-FR" sz="1400" dirty="0"/>
          </a:p>
          <a:p>
            <a:endParaRPr lang="fr-FR" sz="1600" dirty="0" smtClean="0"/>
          </a:p>
          <a:p>
            <a:r>
              <a:rPr lang="fr-FR" sz="1600" dirty="0" smtClean="0"/>
              <a:t>Inscription </a:t>
            </a:r>
            <a:r>
              <a:rPr lang="fr-FR" sz="1600" dirty="0"/>
              <a:t>par école, admissibilité par école, oral </a:t>
            </a:r>
            <a:r>
              <a:rPr lang="fr-FR" sz="1600" dirty="0" smtClean="0"/>
              <a:t>commun</a:t>
            </a:r>
          </a:p>
          <a:p>
            <a:r>
              <a:rPr lang="fr-FR" sz="1600" dirty="0" smtClean="0"/>
              <a:t>Bonification 3/2 : +80 ( écrit), +40 (oral)</a:t>
            </a:r>
            <a:endParaRPr lang="fr-F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fr-FR" sz="2000" dirty="0" smtClean="0">
                <a:solidFill>
                  <a:srgbClr val="FF0000"/>
                </a:solidFill>
              </a:rPr>
              <a:t>Concours CCINP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800" b="1" dirty="0" smtClean="0"/>
              <a:t>admissibles 2023 </a:t>
            </a:r>
            <a:r>
              <a:rPr lang="fr-FR" sz="1800" dirty="0" smtClean="0"/>
              <a:t>:</a:t>
            </a:r>
            <a:r>
              <a:rPr lang="fr-FR" sz="1800" dirty="0"/>
              <a:t> </a:t>
            </a:r>
            <a:r>
              <a:rPr lang="fr-FR" sz="1800" dirty="0" smtClean="0"/>
              <a:t> 37  ( 100% des inscrits)</a:t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b="1" dirty="0" smtClean="0"/>
              <a:t>admissibles </a:t>
            </a:r>
            <a:r>
              <a:rPr lang="fr-FR" sz="1600" b="1" dirty="0" smtClean="0"/>
              <a:t>2024</a:t>
            </a:r>
            <a:r>
              <a:rPr lang="fr-FR" sz="1600" dirty="0" smtClean="0"/>
              <a:t>: 40 (100 % des inscrits) </a:t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2 concours CCINP Physique (25 écoles) ou CCINP Chimie (13 écoles) : </a:t>
            </a:r>
            <a:br>
              <a:rPr lang="fr-FR" sz="1600" dirty="0" smtClean="0"/>
            </a:br>
            <a:r>
              <a:rPr lang="fr-FR" sz="1600" dirty="0" smtClean="0"/>
              <a:t>au niveau national : Physique 615 places,  Chimie : 545                                                         			</a:t>
            </a:r>
            <a:r>
              <a:rPr lang="fr-FR" sz="1600" dirty="0"/>
              <a:t> </a:t>
            </a:r>
            <a:r>
              <a:rPr lang="fr-FR" sz="1600" dirty="0" smtClean="0"/>
              <a:t>                             3762 </a:t>
            </a:r>
            <a:r>
              <a:rPr lang="fr-FR" sz="1600" dirty="0" err="1" smtClean="0"/>
              <a:t>adm</a:t>
            </a:r>
            <a:r>
              <a:rPr lang="fr-FR" sz="1600" dirty="0" smtClean="0"/>
              <a:t>                    3692 </a:t>
            </a:r>
            <a:r>
              <a:rPr lang="fr-FR" sz="1600" dirty="0" err="1" smtClean="0"/>
              <a:t>adm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2000" dirty="0" smtClean="0"/>
              <a:t>Inscription commune, admissibilité commune, oral commun (225€)</a:t>
            </a:r>
            <a:br>
              <a:rPr lang="fr-FR" sz="2000" dirty="0" smtClean="0"/>
            </a:br>
            <a:r>
              <a:rPr lang="fr-FR" sz="2000" dirty="0" smtClean="0"/>
              <a:t>Bonus 3/2 : +70 pts après l’oral</a:t>
            </a:r>
            <a:br>
              <a:rPr lang="fr-FR" sz="2000" dirty="0" smtClean="0"/>
            </a:br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11397"/>
              </p:ext>
            </p:extLst>
          </p:nvPr>
        </p:nvGraphicFramePr>
        <p:xfrm>
          <a:off x="539552" y="3140968"/>
          <a:ext cx="4320479" cy="303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872"/>
                <a:gridCol w="1329872"/>
                <a:gridCol w="1660735"/>
              </a:tblGrid>
              <a:tr h="62530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ECRIT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CCP Physique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CCP Chimie</a:t>
                      </a:r>
                      <a:endParaRPr lang="fr-FR" sz="16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Math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Physique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Chimie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Français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LV 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Modélisation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 anchor="ctr"/>
                </a:tc>
              </a:tr>
              <a:tr h="3439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Info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030263"/>
              </p:ext>
            </p:extLst>
          </p:nvPr>
        </p:nvGraphicFramePr>
        <p:xfrm>
          <a:off x="5292080" y="3933056"/>
          <a:ext cx="2831976" cy="203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463824"/>
              </a:tblGrid>
              <a:tr h="33201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ORAL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CCP P ou C</a:t>
                      </a:r>
                      <a:endParaRPr lang="fr-FR" sz="1600" dirty="0"/>
                    </a:p>
                  </a:txBody>
                  <a:tcPr/>
                </a:tc>
              </a:tr>
              <a:tr h="3320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Math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332014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Phy</a:t>
                      </a:r>
                      <a:r>
                        <a:rPr lang="fr-FR" sz="1400" dirty="0" smtClean="0"/>
                        <a:t> ou </a:t>
                      </a:r>
                      <a:r>
                        <a:rPr lang="fr-FR" sz="1400" dirty="0" err="1" smtClean="0"/>
                        <a:t>Chim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/>
                </a:tc>
              </a:tr>
              <a:tr h="3719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LVA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/>
                </a:tc>
              </a:tr>
              <a:tr h="3320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TIPE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33201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TP Ph</a:t>
                      </a:r>
                      <a:r>
                        <a:rPr lang="fr-FR" sz="1400" baseline="0" dirty="0" smtClean="0"/>
                        <a:t> ou </a:t>
                      </a:r>
                      <a:r>
                        <a:rPr lang="fr-FR" sz="1400" baseline="0" dirty="0" err="1" smtClean="0"/>
                        <a:t>Ch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55576" y="616530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Oral à Paris en 2025, ainsi que les TIPE </a:t>
            </a:r>
            <a:r>
              <a:rPr lang="fr-FR" b="1" dirty="0"/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Exemples d’admissibilités en 941 en 2024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Etudiant BD : </a:t>
            </a:r>
            <a:r>
              <a:rPr lang="fr-FR" sz="1800" dirty="0" smtClean="0"/>
              <a:t>Classement annuel </a:t>
            </a:r>
            <a:r>
              <a:rPr lang="fr-FR" sz="1800" dirty="0"/>
              <a:t>1</a:t>
            </a:r>
            <a:r>
              <a:rPr lang="fr-FR" sz="1800" dirty="0" smtClean="0"/>
              <a:t>°, moyenne : 16,6 (classe 11,6)</a:t>
            </a:r>
          </a:p>
          <a:p>
            <a:pPr>
              <a:buNone/>
            </a:pPr>
            <a:r>
              <a:rPr lang="fr-FR" sz="1800" dirty="0" smtClean="0"/>
              <a:t>  math : 16,4 ; </a:t>
            </a:r>
            <a:r>
              <a:rPr lang="fr-FR" sz="1800" dirty="0" err="1" smtClean="0"/>
              <a:t>phys</a:t>
            </a:r>
            <a:r>
              <a:rPr lang="fr-FR" sz="1800" dirty="0" smtClean="0"/>
              <a:t> : 18,2 ; </a:t>
            </a:r>
            <a:r>
              <a:rPr lang="fr-FR" sz="1800" dirty="0" err="1" smtClean="0"/>
              <a:t>chim</a:t>
            </a:r>
            <a:r>
              <a:rPr lang="fr-FR" sz="1800" dirty="0" smtClean="0"/>
              <a:t> : 18,3  ; Fran : 12,7 ; LV : 14,1</a:t>
            </a:r>
          </a:p>
          <a:p>
            <a:pPr>
              <a:buNone/>
            </a:pPr>
            <a:r>
              <a:rPr lang="fr-FR" sz="1800" dirty="0" smtClean="0"/>
              <a:t>Admissibilités : </a:t>
            </a:r>
            <a:r>
              <a:rPr lang="fr-FR" sz="1800" dirty="0" err="1" smtClean="0"/>
              <a:t>Ens</a:t>
            </a:r>
            <a:r>
              <a:rPr lang="fr-FR" sz="1800" dirty="0" smtClean="0"/>
              <a:t> Ulm, Lyon et Paris Saclay, X, ESPCI, toutes Centrales, Mines</a:t>
            </a:r>
          </a:p>
          <a:p>
            <a:pPr>
              <a:lnSpc>
                <a:spcPts val="1200"/>
              </a:lnSpc>
              <a:spcBef>
                <a:spcPts val="0"/>
              </a:spcBef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Etudiant MB : </a:t>
            </a:r>
            <a:r>
              <a:rPr lang="fr-FR" sz="1800" dirty="0" smtClean="0"/>
              <a:t>Classement annuel 12°, moyenne 12,0 (classe 11,6)</a:t>
            </a:r>
          </a:p>
          <a:p>
            <a:pPr>
              <a:buNone/>
            </a:pPr>
            <a:r>
              <a:rPr lang="fr-FR" sz="1800" dirty="0" smtClean="0"/>
              <a:t>  math : 12,7 ; </a:t>
            </a:r>
            <a:r>
              <a:rPr lang="fr-FR" sz="1800" dirty="0" err="1" smtClean="0"/>
              <a:t>phys</a:t>
            </a:r>
            <a:r>
              <a:rPr lang="fr-FR" sz="1800" dirty="0" smtClean="0"/>
              <a:t> : 12,7 ; </a:t>
            </a:r>
            <a:r>
              <a:rPr lang="fr-FR" sz="1800" dirty="0" err="1" smtClean="0"/>
              <a:t>chim</a:t>
            </a:r>
            <a:r>
              <a:rPr lang="fr-FR" sz="1800" dirty="0" smtClean="0"/>
              <a:t> : 12,5  ; Fran : 10,7 ; LV : 15,1</a:t>
            </a:r>
          </a:p>
          <a:p>
            <a:pPr>
              <a:buNone/>
            </a:pPr>
            <a:r>
              <a:rPr lang="fr-FR" sz="1800" dirty="0" smtClean="0"/>
              <a:t>Admissibilités : </a:t>
            </a:r>
            <a:r>
              <a:rPr lang="fr-FR" sz="1800" dirty="0" err="1" smtClean="0"/>
              <a:t>Ens</a:t>
            </a:r>
            <a:r>
              <a:rPr lang="fr-FR" sz="1800" dirty="0" smtClean="0"/>
              <a:t> Lyon et Paris Saclay, X, ESPCI, Mines, toutes Centrales, CCINP</a:t>
            </a:r>
          </a:p>
          <a:p>
            <a:pPr>
              <a:lnSpc>
                <a:spcPts val="1200"/>
              </a:lnSpc>
              <a:spcBef>
                <a:spcPts val="0"/>
              </a:spcBef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Etudiante MB : </a:t>
            </a:r>
            <a:r>
              <a:rPr lang="fr-FR" sz="1800" dirty="0" smtClean="0"/>
              <a:t>Classement annuel 17°, moyenne : 11,2 (classe 11,6)</a:t>
            </a:r>
          </a:p>
          <a:p>
            <a:pPr>
              <a:buNone/>
            </a:pPr>
            <a:r>
              <a:rPr lang="fr-FR" sz="1800" dirty="0" smtClean="0"/>
              <a:t>  math : 9,8 ; </a:t>
            </a:r>
            <a:r>
              <a:rPr lang="fr-FR" sz="1800" dirty="0" err="1" smtClean="0"/>
              <a:t>phys</a:t>
            </a:r>
            <a:r>
              <a:rPr lang="fr-FR" sz="1800" dirty="0" smtClean="0"/>
              <a:t> : 11,7 ; </a:t>
            </a:r>
            <a:r>
              <a:rPr lang="fr-FR" sz="1800" dirty="0" err="1" smtClean="0"/>
              <a:t>chim</a:t>
            </a:r>
            <a:r>
              <a:rPr lang="fr-FR" sz="1800" dirty="0" smtClean="0"/>
              <a:t> : 13,3  ; Fran : 10,6 ; LV : 12,2</a:t>
            </a:r>
          </a:p>
          <a:p>
            <a:pPr>
              <a:buNone/>
            </a:pPr>
            <a:r>
              <a:rPr lang="fr-FR" sz="1800" dirty="0" smtClean="0"/>
              <a:t>Admissibilités : </a:t>
            </a:r>
            <a:r>
              <a:rPr lang="fr-FR" sz="1800" dirty="0" err="1" smtClean="0"/>
              <a:t>Ens</a:t>
            </a:r>
            <a:r>
              <a:rPr lang="fr-FR" sz="1800" dirty="0" smtClean="0"/>
              <a:t> </a:t>
            </a:r>
            <a:r>
              <a:rPr lang="mr-IN" sz="1800" dirty="0" smtClean="0"/>
              <a:t>–</a:t>
            </a:r>
            <a:r>
              <a:rPr lang="fr-FR" sz="1800" dirty="0" smtClean="0"/>
              <a:t>Lyon et Paris Saclay, </a:t>
            </a:r>
            <a:r>
              <a:rPr lang="fr-FR" sz="1800" dirty="0" err="1" smtClean="0"/>
              <a:t>Espci</a:t>
            </a:r>
            <a:r>
              <a:rPr lang="fr-FR" sz="1800" dirty="0" smtClean="0"/>
              <a:t>, Mines, CCINP</a:t>
            </a:r>
          </a:p>
          <a:p>
            <a:pPr>
              <a:buNone/>
            </a:pPr>
            <a:endParaRPr lang="fr-FR" sz="1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Etudiant BB </a:t>
            </a:r>
            <a:r>
              <a:rPr lang="fr-FR" sz="1800" dirty="0">
                <a:solidFill>
                  <a:srgbClr val="FF0000"/>
                </a:solidFill>
              </a:rPr>
              <a:t>: </a:t>
            </a:r>
            <a:r>
              <a:rPr lang="fr-FR" sz="1800" dirty="0"/>
              <a:t>Classement annuel </a:t>
            </a:r>
            <a:r>
              <a:rPr lang="fr-FR" sz="1800" dirty="0" smtClean="0"/>
              <a:t>22°</a:t>
            </a:r>
            <a:r>
              <a:rPr lang="fr-FR" sz="1800" dirty="0"/>
              <a:t>, moyenne : </a:t>
            </a:r>
            <a:r>
              <a:rPr lang="fr-FR" sz="1800" dirty="0" smtClean="0"/>
              <a:t>10,5 </a:t>
            </a:r>
            <a:r>
              <a:rPr lang="fr-FR" sz="1800" dirty="0"/>
              <a:t>(classe </a:t>
            </a:r>
            <a:r>
              <a:rPr lang="fr-FR" sz="1800" dirty="0" smtClean="0"/>
              <a:t>11,6)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math : </a:t>
            </a:r>
            <a:r>
              <a:rPr lang="fr-FR" sz="1800" dirty="0" smtClean="0"/>
              <a:t>12,6 </a:t>
            </a:r>
            <a:r>
              <a:rPr lang="fr-FR" sz="1800" dirty="0"/>
              <a:t>; </a:t>
            </a:r>
            <a:r>
              <a:rPr lang="fr-FR" sz="1800" dirty="0" err="1"/>
              <a:t>phys</a:t>
            </a:r>
            <a:r>
              <a:rPr lang="fr-FR" sz="1800" dirty="0"/>
              <a:t> : </a:t>
            </a:r>
            <a:r>
              <a:rPr lang="fr-FR" sz="1800" dirty="0" smtClean="0"/>
              <a:t>10,0 </a:t>
            </a:r>
            <a:r>
              <a:rPr lang="fr-FR" sz="1800" dirty="0"/>
              <a:t>; </a:t>
            </a:r>
            <a:r>
              <a:rPr lang="fr-FR" sz="1800" dirty="0" err="1"/>
              <a:t>chim</a:t>
            </a:r>
            <a:r>
              <a:rPr lang="fr-FR" sz="1800" dirty="0"/>
              <a:t> : </a:t>
            </a:r>
            <a:r>
              <a:rPr lang="fr-FR" sz="1800" dirty="0" smtClean="0"/>
              <a:t>11,5  </a:t>
            </a:r>
            <a:r>
              <a:rPr lang="fr-FR" sz="1800" dirty="0"/>
              <a:t>; Fran : </a:t>
            </a:r>
            <a:r>
              <a:rPr lang="fr-FR" sz="1800" dirty="0" smtClean="0"/>
              <a:t>10,5 </a:t>
            </a:r>
            <a:r>
              <a:rPr lang="fr-FR" sz="1800" dirty="0"/>
              <a:t>; LV : </a:t>
            </a:r>
            <a:r>
              <a:rPr lang="fr-FR" sz="1800" dirty="0" smtClean="0"/>
              <a:t>10,2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Admissibilités : </a:t>
            </a:r>
            <a:r>
              <a:rPr lang="fr-FR" sz="1800" dirty="0" err="1" smtClean="0"/>
              <a:t>Ens</a:t>
            </a:r>
            <a:r>
              <a:rPr lang="fr-FR" sz="1800" dirty="0" smtClean="0"/>
              <a:t> </a:t>
            </a:r>
            <a:r>
              <a:rPr lang="mr-IN" sz="1800" dirty="0" smtClean="0"/>
              <a:t>–</a:t>
            </a:r>
            <a:r>
              <a:rPr lang="fr-FR" sz="1800" dirty="0" smtClean="0"/>
              <a:t>Lyon, </a:t>
            </a:r>
            <a:r>
              <a:rPr lang="fr-FR" sz="1800" dirty="0" err="1" smtClean="0"/>
              <a:t>Espci</a:t>
            </a:r>
            <a:r>
              <a:rPr lang="fr-FR" sz="1800" dirty="0"/>
              <a:t>, </a:t>
            </a:r>
            <a:r>
              <a:rPr lang="fr-FR" sz="1800" dirty="0" smtClean="0"/>
              <a:t>toutes Centrales, </a:t>
            </a:r>
            <a:r>
              <a:rPr lang="fr-FR" sz="1800" dirty="0"/>
              <a:t>Mines, CCINP</a:t>
            </a:r>
          </a:p>
          <a:p>
            <a:pPr marL="324000">
              <a:lnSpc>
                <a:spcPts val="1200"/>
              </a:lnSpc>
              <a:spcBef>
                <a:spcPts val="0"/>
              </a:spcBef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Etudiante ES : </a:t>
            </a:r>
            <a:r>
              <a:rPr lang="fr-FR" sz="1800" dirty="0"/>
              <a:t>Classement annuel </a:t>
            </a:r>
            <a:r>
              <a:rPr lang="fr-FR" sz="1800" dirty="0" smtClean="0"/>
              <a:t>36°</a:t>
            </a:r>
            <a:r>
              <a:rPr lang="fr-FR" sz="1800" dirty="0"/>
              <a:t>, moyenne : 9</a:t>
            </a:r>
            <a:r>
              <a:rPr lang="fr-FR" sz="1800" dirty="0" smtClean="0"/>
              <a:t>,1 </a:t>
            </a:r>
            <a:r>
              <a:rPr lang="fr-FR" sz="1800" dirty="0"/>
              <a:t>(classe </a:t>
            </a:r>
            <a:r>
              <a:rPr lang="fr-FR" sz="1800" dirty="0" smtClean="0"/>
              <a:t>11,6)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 math : </a:t>
            </a:r>
            <a:r>
              <a:rPr lang="fr-FR" sz="1800" dirty="0" smtClean="0"/>
              <a:t>5,6 </a:t>
            </a:r>
            <a:r>
              <a:rPr lang="fr-FR" sz="1800" dirty="0"/>
              <a:t>; </a:t>
            </a:r>
            <a:r>
              <a:rPr lang="fr-FR" sz="1800" dirty="0" err="1"/>
              <a:t>phys</a:t>
            </a:r>
            <a:r>
              <a:rPr lang="fr-FR" sz="1800" dirty="0"/>
              <a:t> : </a:t>
            </a:r>
            <a:r>
              <a:rPr lang="fr-FR" sz="1800" dirty="0" smtClean="0"/>
              <a:t>9,0 </a:t>
            </a:r>
            <a:r>
              <a:rPr lang="fr-FR" sz="1800" dirty="0"/>
              <a:t>; </a:t>
            </a:r>
            <a:r>
              <a:rPr lang="fr-FR" sz="1800" dirty="0" err="1"/>
              <a:t>chim</a:t>
            </a:r>
            <a:r>
              <a:rPr lang="fr-FR" sz="1800" dirty="0"/>
              <a:t> : </a:t>
            </a:r>
            <a:r>
              <a:rPr lang="fr-FR" sz="1800" dirty="0" smtClean="0"/>
              <a:t>11,5  </a:t>
            </a:r>
            <a:r>
              <a:rPr lang="fr-FR" sz="1800" dirty="0"/>
              <a:t>; Fran : 12,0 ; LV : 10,5</a:t>
            </a:r>
          </a:p>
          <a:p>
            <a:pPr>
              <a:buNone/>
            </a:pPr>
            <a:r>
              <a:rPr lang="fr-FR" sz="1800" dirty="0"/>
              <a:t>Admissibilités : </a:t>
            </a:r>
            <a:r>
              <a:rPr lang="fr-FR" sz="1800" dirty="0" smtClean="0"/>
              <a:t>Mines, toutes Centrales,  CCINP</a:t>
            </a:r>
            <a:endParaRPr lang="fr-FR" sz="1800" dirty="0"/>
          </a:p>
          <a:p>
            <a:pPr marL="324000">
              <a:lnSpc>
                <a:spcPts val="1200"/>
              </a:lnSpc>
              <a:spcBef>
                <a:spcPts val="0"/>
              </a:spcBef>
              <a:buNone/>
            </a:pPr>
            <a:endParaRPr lang="fr-FR" sz="1800" dirty="0" smtClean="0"/>
          </a:p>
          <a:p>
            <a:pPr>
              <a:buNone/>
            </a:pPr>
            <a:endParaRPr lang="fr-F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941 : Classement annuel des derniers admissibles (42 étudiants)</a:t>
            </a:r>
            <a:endParaRPr lang="fr-F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Polytechnique : </a:t>
            </a:r>
            <a:r>
              <a:rPr lang="fr-FR" sz="2400" dirty="0" smtClean="0"/>
              <a:t>15 </a:t>
            </a:r>
            <a:r>
              <a:rPr lang="fr-FR" sz="2400" dirty="0" err="1" smtClean="0"/>
              <a:t>ème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ESPCI : </a:t>
            </a:r>
            <a:r>
              <a:rPr lang="fr-FR" sz="2400" dirty="0" smtClean="0"/>
              <a:t>25 </a:t>
            </a:r>
            <a:r>
              <a:rPr lang="fr-FR" sz="2400" dirty="0" err="1" smtClean="0"/>
              <a:t>ème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ENS : Ulm : </a:t>
            </a:r>
            <a:r>
              <a:rPr lang="fr-FR" sz="2400" dirty="0"/>
              <a:t>6</a:t>
            </a:r>
            <a:r>
              <a:rPr lang="fr-FR" sz="2400" dirty="0" smtClean="0"/>
              <a:t> </a:t>
            </a:r>
            <a:r>
              <a:rPr lang="fr-FR" sz="2400" dirty="0" err="1" smtClean="0"/>
              <a:t>ème</a:t>
            </a:r>
            <a:r>
              <a:rPr lang="fr-FR" sz="2400" dirty="0" smtClean="0">
                <a:solidFill>
                  <a:srgbClr val="FF0000"/>
                </a:solidFill>
              </a:rPr>
              <a:t>        Lyon : </a:t>
            </a:r>
            <a:r>
              <a:rPr lang="fr-FR" sz="2400" dirty="0" smtClean="0"/>
              <a:t>31 </a:t>
            </a:r>
            <a:r>
              <a:rPr lang="fr-FR" sz="2400" dirty="0" err="1" smtClean="0"/>
              <a:t>ème</a:t>
            </a:r>
            <a:r>
              <a:rPr lang="fr-FR" sz="2400" dirty="0" smtClean="0">
                <a:solidFill>
                  <a:srgbClr val="FF0000"/>
                </a:solidFill>
              </a:rPr>
              <a:t>       Paris Saclay : </a:t>
            </a:r>
            <a:r>
              <a:rPr lang="fr-FR" sz="2400" dirty="0" smtClean="0"/>
              <a:t>25 </a:t>
            </a:r>
            <a:r>
              <a:rPr lang="fr-FR" sz="2400" dirty="0" err="1" smtClean="0"/>
              <a:t>ème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Mines :</a:t>
            </a:r>
            <a:r>
              <a:rPr lang="fr-FR" sz="2400" dirty="0"/>
              <a:t> </a:t>
            </a:r>
            <a:r>
              <a:rPr lang="fr-FR" sz="2400" dirty="0" smtClean="0"/>
              <a:t>36 </a:t>
            </a:r>
            <a:r>
              <a:rPr lang="fr-FR" sz="2400" dirty="0" err="1" smtClean="0"/>
              <a:t>ème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Centrale Supélec : </a:t>
            </a:r>
            <a:r>
              <a:rPr lang="fr-FR" sz="2400" dirty="0" smtClean="0"/>
              <a:t>36 </a:t>
            </a:r>
            <a:r>
              <a:rPr lang="fr-FR" sz="2400" dirty="0" err="1" smtClean="0"/>
              <a:t>ème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Centrale Lyon :  </a:t>
            </a:r>
            <a:r>
              <a:rPr lang="fr-FR" sz="2400" dirty="0" smtClean="0"/>
              <a:t>36 </a:t>
            </a:r>
            <a:r>
              <a:rPr lang="fr-FR" sz="2400" dirty="0" err="1" smtClean="0"/>
              <a:t>ème</a:t>
            </a:r>
            <a:r>
              <a:rPr lang="fr-FR" sz="2400" dirty="0" smtClean="0">
                <a:solidFill>
                  <a:srgbClr val="FF0000"/>
                </a:solidFill>
              </a:rPr>
              <a:t>   Nantes : </a:t>
            </a:r>
            <a:r>
              <a:rPr lang="fr-FR" sz="2400" dirty="0" smtClean="0"/>
              <a:t>36 </a:t>
            </a:r>
            <a:r>
              <a:rPr lang="fr-FR" sz="2400" dirty="0" err="1" smtClean="0"/>
              <a:t>ème</a:t>
            </a:r>
            <a:r>
              <a:rPr lang="fr-FR" sz="2400" dirty="0" smtClean="0">
                <a:solidFill>
                  <a:srgbClr val="FF0000"/>
                </a:solidFill>
              </a:rPr>
              <a:t>  Lille : </a:t>
            </a:r>
            <a:r>
              <a:rPr lang="fr-FR" sz="2400" dirty="0" smtClean="0"/>
              <a:t>36 </a:t>
            </a:r>
            <a:r>
              <a:rPr lang="fr-FR" sz="2400" dirty="0" err="1" smtClean="0"/>
              <a:t>ème</a:t>
            </a:r>
            <a:r>
              <a:rPr lang="fr-FR" sz="2400" dirty="0" smtClean="0">
                <a:solidFill>
                  <a:srgbClr val="FF0000"/>
                </a:solidFill>
              </a:rPr>
              <a:t>       Marseille : </a:t>
            </a:r>
            <a:r>
              <a:rPr lang="fr-FR" sz="2400" dirty="0" smtClean="0"/>
              <a:t>40 </a:t>
            </a:r>
            <a:r>
              <a:rPr lang="fr-FR" sz="2400" dirty="0" err="1" smtClean="0"/>
              <a:t>ème</a:t>
            </a:r>
            <a:r>
              <a:rPr lang="fr-FR" sz="2400" dirty="0" smtClean="0">
                <a:solidFill>
                  <a:srgbClr val="FF0000"/>
                </a:solidFill>
              </a:rPr>
              <a:t>     </a:t>
            </a:r>
            <a:r>
              <a:rPr lang="fr-FR" sz="2400" dirty="0" err="1" smtClean="0">
                <a:solidFill>
                  <a:srgbClr val="FF0000"/>
                </a:solidFill>
              </a:rPr>
              <a:t>SupOptique</a:t>
            </a:r>
            <a:r>
              <a:rPr lang="fr-FR" sz="2400" dirty="0" smtClean="0">
                <a:solidFill>
                  <a:srgbClr val="FF0000"/>
                </a:solidFill>
              </a:rPr>
              <a:t> : </a:t>
            </a:r>
            <a:r>
              <a:rPr lang="fr-FR" sz="2400" dirty="0" smtClean="0"/>
              <a:t>40 </a:t>
            </a:r>
            <a:r>
              <a:rPr lang="fr-FR" sz="2400" dirty="0" err="1" smtClean="0"/>
              <a:t>ème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CCP : </a:t>
            </a:r>
            <a:r>
              <a:rPr lang="fr-FR" sz="2400" dirty="0" smtClean="0"/>
              <a:t>42 </a:t>
            </a:r>
            <a:r>
              <a:rPr lang="fr-FR" sz="2400" dirty="0" err="1" smtClean="0"/>
              <a:t>ème</a:t>
            </a:r>
            <a:r>
              <a:rPr lang="fr-FR" sz="2400" dirty="0" smtClean="0"/>
              <a:t> </a:t>
            </a:r>
            <a:r>
              <a:rPr lang="fr-FR" sz="1600" dirty="0" smtClean="0"/>
              <a:t>(tous les candidats admissibles)</a:t>
            </a:r>
            <a:endParaRPr lang="fr-F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910</Words>
  <Application>Microsoft Macintosh PowerPoint</Application>
  <PresentationFormat>Présentation à l'écran (4:3)</PresentationFormat>
  <Paragraphs>286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concours 2024</vt:lpstr>
      <vt:lpstr>Présentation PowerPoint</vt:lpstr>
      <vt:lpstr>Concours ENS :  admissibles 2022 (7/18) :  1 Ulm ; 7 Lyon ; 7 Paris Saclay admissibles 2023 (8/18):   2 Ulm ; 8 Lyon ; 4 Paris Saclay admissibles 2024 (11/15): 3 Ulm ; 9 Lyon ; 8 Paris Saclay  (gratuit)  Ulm : admissibles :  100 , 18 places   Lyon : admissibles :  244 , 27 places  Paris Saclay : admissibles 272 , 19 places  Pas de bonification 3/2</vt:lpstr>
      <vt:lpstr>Concours Mines Ponts :  admissibles 2022 :  36 (95 %) ; admissibles 2023 : 31 ( 82%);  admissibles 2024 : 32 (80%) au niveau national : 1170 admissibles, 407 places (360€ pour les non boursiers, boursiers 0€) 3 concours :  Mines Ponts : Mines Paris (24), Mines Nancy (40), Mines St Etienne (43), SupAéro (35), Telecom Paris (25), IMT Atlantique (90), ENSAE (8), ENSTA (39), Ponts &amp; Chaussées (40), Chimie Paris Tech (65)  inscription commune, admissibilité commune. Mines Telecom : 19 écoles. Ecrit commun Oral séparé TPE EIVP : 5 écoles. Ecrit commun Oral séparé  Note français inférieure à 3/20 éliminatoire, bonus 3/2 +30 (écrit),  +30 (Oral) points Bonus pour les boursiers 5/2 : + 30 pts</vt:lpstr>
      <vt:lpstr>Concours Centrale :  admissibles 2023 : 31 /36 CentraleSupélec (16), Lyon(12), Lille (22), Nantes (28), SupOptique (10), Marseille (21)   admissibles 2024 : 38 /40 CentraleSupélec (23), Lyon(22), Lille (27), Nantes (26), SupOptique (18), Marseille (29)   au niveau national : 724 places, 1200 admissibles Inscriptions; 140€ (CP+Supélec) + 140€ par école (boursier 0€) + Arts (135€)+ ESTP (85€) (boursiers 0€)</vt:lpstr>
      <vt:lpstr>Concours CCINP admissibles 2023 :  37  ( 100% des inscrits)  admissibles 2024: 40 (100 % des inscrits)   2 concours CCINP Physique (25 écoles) ou CCINP Chimie (13 écoles) :  au niveau national : Physique 615 places,  Chimie : 545                                                                                          3762 adm                    3692 adm  Inscription commune, admissibilité commune, oral commun (225€) Bonus 3/2 : +70 pts après l’oral </vt:lpstr>
      <vt:lpstr>Exemples d’admissibilités en 941 en 2024</vt:lpstr>
      <vt:lpstr>941 : Classement annuel des derniers admissibles (42 étudiants)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Jean-Baptiste</dc:creator>
  <cp:lastModifiedBy>m v</cp:lastModifiedBy>
  <cp:revision>93</cp:revision>
  <dcterms:created xsi:type="dcterms:W3CDTF">2016-11-29T21:12:39Z</dcterms:created>
  <dcterms:modified xsi:type="dcterms:W3CDTF">2024-12-15T15:04:21Z</dcterms:modified>
</cp:coreProperties>
</file>