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Arimo" panose="020B0604020202020204" charset="0"/>
      <p:regular r:id="rId11"/>
    </p:embeddedFont>
    <p:embeddedFont>
      <p:font typeface="Outfit" panose="020B0604020202020204" charset="0"/>
      <p:regular r:id="rId12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8" d="100"/>
          <a:sy n="68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1213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4037" y="1738551"/>
            <a:ext cx="7415927" cy="21293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8350"/>
              </a:lnSpc>
              <a:buNone/>
            </a:pPr>
            <a:r>
              <a:rPr lang="en-US" sz="6700" b="1" dirty="0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Analyse du Devoir Surveillé n°1</a:t>
            </a:r>
            <a:endParaRPr lang="en-US" sz="6700" dirty="0"/>
          </a:p>
        </p:txBody>
      </p:sp>
      <p:sp>
        <p:nvSpPr>
          <p:cNvPr id="4" name="Text 1"/>
          <p:cNvSpPr/>
          <p:nvPr/>
        </p:nvSpPr>
        <p:spPr>
          <a:xfrm>
            <a:off x="864037" y="4238149"/>
            <a:ext cx="7415927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Ce rapport présente une analyse détaillée du premier devoir surveillé. Il examine la structure de l'examen, les performances des étudiants et les domaines nécessitant une attention particulière.</a:t>
            </a:r>
            <a:endParaRPr lang="en-US" sz="1900" dirty="0"/>
          </a:p>
        </p:txBody>
      </p:sp>
      <p:sp>
        <p:nvSpPr>
          <p:cNvPr id="5" name="Text 2"/>
          <p:cNvSpPr/>
          <p:nvPr/>
        </p:nvSpPr>
        <p:spPr>
          <a:xfrm>
            <a:off x="864037" y="5700951"/>
            <a:ext cx="74159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L'objectif est d'identifier les forces et les faiblesses pour améliorer l'apprentissage futur.</a:t>
            </a:r>
            <a:endParaRPr lang="en-US" sz="1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946337"/>
            <a:ext cx="9199126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b="1" dirty="0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Structure et Résultats Généraux</a:t>
            </a:r>
            <a:endParaRPr lang="en-US" sz="4850" dirty="0"/>
          </a:p>
        </p:txBody>
      </p:sp>
      <p:sp>
        <p:nvSpPr>
          <p:cNvPr id="3" name="Shape 1"/>
          <p:cNvSpPr/>
          <p:nvPr/>
        </p:nvSpPr>
        <p:spPr>
          <a:xfrm>
            <a:off x="864037" y="3365800"/>
            <a:ext cx="555427" cy="555427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15240">
            <a:solidFill>
              <a:srgbClr val="BDB8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69538" y="3458311"/>
            <a:ext cx="144423" cy="370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9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</a:t>
            </a:r>
            <a:endParaRPr lang="en-US" sz="2900" dirty="0"/>
          </a:p>
        </p:txBody>
      </p:sp>
      <p:sp>
        <p:nvSpPr>
          <p:cNvPr id="5" name="Text 3"/>
          <p:cNvSpPr/>
          <p:nvPr/>
        </p:nvSpPr>
        <p:spPr>
          <a:xfrm>
            <a:off x="1666280" y="3365800"/>
            <a:ext cx="3333988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Composition de l'Examen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1666280" y="4285438"/>
            <a:ext cx="3333988" cy="19752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43 questions au total, dont 19 considérées comme accessibles. 219 points à attribuer, incluant 10 points de présentation.</a:t>
            </a:r>
            <a:endParaRPr lang="en-US" sz="1900" dirty="0"/>
          </a:p>
        </p:txBody>
      </p:sp>
      <p:sp>
        <p:nvSpPr>
          <p:cNvPr id="7" name="Shape 5"/>
          <p:cNvSpPr/>
          <p:nvPr/>
        </p:nvSpPr>
        <p:spPr>
          <a:xfrm>
            <a:off x="5247084" y="3365800"/>
            <a:ext cx="555427" cy="555427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15240">
            <a:solidFill>
              <a:srgbClr val="BDB8DF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418058" y="3458311"/>
            <a:ext cx="213360" cy="370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9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</a:t>
            </a:r>
            <a:endParaRPr lang="en-US" sz="2900" dirty="0"/>
          </a:p>
        </p:txBody>
      </p:sp>
      <p:sp>
        <p:nvSpPr>
          <p:cNvPr id="9" name="Text 7"/>
          <p:cNvSpPr/>
          <p:nvPr/>
        </p:nvSpPr>
        <p:spPr>
          <a:xfrm>
            <a:off x="6049328" y="3365800"/>
            <a:ext cx="3269456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Performance Moyenne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6049328" y="3899676"/>
            <a:ext cx="3333988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Moyenne brute de 8,9/20, recalculée à 10,7/20. </a:t>
            </a:r>
          </a:p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Points accessibles et présentation : 90 points </a:t>
            </a:r>
            <a:r>
              <a:rPr lang="en-US" sz="19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soit</a:t>
            </a:r>
            <a:r>
              <a:rPr lang="en-US" sz="190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9,9/20</a:t>
            </a:r>
            <a:r>
              <a:rPr lang="en-US" sz="19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.</a:t>
            </a:r>
            <a:endParaRPr lang="en-US" sz="1900" dirty="0"/>
          </a:p>
        </p:txBody>
      </p:sp>
      <p:sp>
        <p:nvSpPr>
          <p:cNvPr id="11" name="Shape 9"/>
          <p:cNvSpPr/>
          <p:nvPr/>
        </p:nvSpPr>
        <p:spPr>
          <a:xfrm>
            <a:off x="9630132" y="3365800"/>
            <a:ext cx="555427" cy="555427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15240">
            <a:solidFill>
              <a:srgbClr val="BDB8DF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802416" y="3458311"/>
            <a:ext cx="210741" cy="370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9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</a:t>
            </a:r>
            <a:endParaRPr lang="en-US" sz="2900" dirty="0"/>
          </a:p>
        </p:txBody>
      </p:sp>
      <p:sp>
        <p:nvSpPr>
          <p:cNvPr id="13" name="Text 11"/>
          <p:cNvSpPr/>
          <p:nvPr/>
        </p:nvSpPr>
        <p:spPr>
          <a:xfrm>
            <a:off x="10432375" y="3365800"/>
            <a:ext cx="3179088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Répartition des Points</a:t>
            </a:r>
            <a:endParaRPr lang="en-US" sz="2400" dirty="0"/>
          </a:p>
        </p:txBody>
      </p:sp>
      <p:sp>
        <p:nvSpPr>
          <p:cNvPr id="14" name="Text 12"/>
          <p:cNvSpPr/>
          <p:nvPr/>
        </p:nvSpPr>
        <p:spPr>
          <a:xfrm>
            <a:off x="10432375" y="3899676"/>
            <a:ext cx="3333988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209 points pour les questions, dont 85 points (40%) pour les questions accessibles.</a:t>
            </a:r>
            <a:endParaRPr lang="en-US" sz="1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416009"/>
            <a:ext cx="7173992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b="1" dirty="0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Analyse des Corrélations</a:t>
            </a:r>
            <a:endParaRPr lang="en-US" sz="4850" dirty="0"/>
          </a:p>
        </p:txBody>
      </p:sp>
      <p:sp>
        <p:nvSpPr>
          <p:cNvPr id="3" name="Text 1"/>
          <p:cNvSpPr/>
          <p:nvPr/>
        </p:nvSpPr>
        <p:spPr>
          <a:xfrm>
            <a:off x="864037" y="1804635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Quantité vs Qualité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52212" y="5987601"/>
            <a:ext cx="3898821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Corrélation</a:t>
            </a:r>
            <a:r>
              <a:rPr lang="en-US" sz="19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entre le nombre de questions traitées et la note finale. </a:t>
            </a:r>
          </a:p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Il faut </a:t>
            </a:r>
            <a:r>
              <a:rPr lang="en-US" sz="19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une</a:t>
            </a:r>
            <a:r>
              <a:rPr lang="en-US" sz="19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</a:t>
            </a:r>
            <a:r>
              <a:rPr lang="en-US" sz="19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certaine</a:t>
            </a:r>
            <a:r>
              <a:rPr lang="en-US" sz="19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</a:t>
            </a:r>
            <a:r>
              <a:rPr lang="en-US" sz="19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quantité</a:t>
            </a:r>
            <a:r>
              <a:rPr lang="en-US" sz="19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(au </a:t>
            </a:r>
            <a:r>
              <a:rPr lang="en-US" sz="19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moins</a:t>
            </a:r>
            <a:r>
              <a:rPr lang="en-US" sz="19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80% pour </a:t>
            </a:r>
            <a:r>
              <a:rPr lang="en-US" sz="19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être</a:t>
            </a:r>
            <a:r>
              <a:rPr lang="en-US" sz="19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dans la première </a:t>
            </a:r>
            <a:r>
              <a:rPr lang="en-US" sz="19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moitié</a:t>
            </a:r>
            <a:r>
              <a:rPr lang="en-US" sz="19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de la </a:t>
            </a:r>
            <a:r>
              <a:rPr lang="en-US" sz="190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classe</a:t>
            </a:r>
            <a:r>
              <a:rPr lang="en-US" sz="190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)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5372695" y="1804635"/>
            <a:ext cx="3642003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Précision et Performance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5372695" y="6015791"/>
            <a:ext cx="3898821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Forte corrélation entre le pourcentage de justesse et le rang final. La précision est cruciale.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9881354" y="1804635"/>
            <a:ext cx="3160871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Questions Accessibles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10193178" y="5987601"/>
            <a:ext cx="3898821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Importance majeure des points obtenus sur les questions accessibles pour le classement final.</a:t>
            </a:r>
            <a:endParaRPr lang="en-US" sz="19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BD6ADA8-794A-D2A8-7E54-D9E85E457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261" y="2720869"/>
            <a:ext cx="4596464" cy="2761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B70F2FD-1C75-F9B2-9A4C-2ADDBCEECF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128" y="2720869"/>
            <a:ext cx="4594634" cy="2761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3DBB084-8F64-6160-8D1F-8F7E549E95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92" y="2712065"/>
            <a:ext cx="4582668" cy="27538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5566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7586" y="2995851"/>
            <a:ext cx="6219706" cy="6138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00"/>
              </a:lnSpc>
              <a:buNone/>
            </a:pPr>
            <a:r>
              <a:rPr lang="en-US" sz="3850" b="1" dirty="0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Partie A : Orbitales </a:t>
            </a:r>
            <a:r>
              <a:rPr lang="en-US" sz="3850" b="1" dirty="0" err="1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atomiques</a:t>
            </a:r>
            <a:endParaRPr lang="en-US" sz="3850" dirty="0"/>
          </a:p>
        </p:txBody>
      </p:sp>
      <p:sp>
        <p:nvSpPr>
          <p:cNvPr id="4" name="Shape 1"/>
          <p:cNvSpPr/>
          <p:nvPr/>
        </p:nvSpPr>
        <p:spPr>
          <a:xfrm>
            <a:off x="970836" y="3904417"/>
            <a:ext cx="22860" cy="3789045"/>
          </a:xfrm>
          <a:prstGeom prst="roundRect">
            <a:avLst>
              <a:gd name="adj" fmla="val 360948"/>
            </a:avLst>
          </a:prstGeom>
          <a:solidFill>
            <a:srgbClr val="BDB8DF"/>
          </a:solidFill>
          <a:ln/>
        </p:spPr>
      </p:sp>
      <p:sp>
        <p:nvSpPr>
          <p:cNvPr id="5" name="Shape 2"/>
          <p:cNvSpPr/>
          <p:nvPr/>
        </p:nvSpPr>
        <p:spPr>
          <a:xfrm>
            <a:off x="1180386" y="4334947"/>
            <a:ext cx="687586" cy="22860"/>
          </a:xfrm>
          <a:prstGeom prst="roundRect">
            <a:avLst>
              <a:gd name="adj" fmla="val 360948"/>
            </a:avLst>
          </a:prstGeom>
          <a:solidFill>
            <a:srgbClr val="BDB8DF"/>
          </a:solidFill>
          <a:ln/>
        </p:spPr>
      </p:sp>
      <p:sp>
        <p:nvSpPr>
          <p:cNvPr id="6" name="Shape 3"/>
          <p:cNvSpPr/>
          <p:nvPr/>
        </p:nvSpPr>
        <p:spPr>
          <a:xfrm>
            <a:off x="761286" y="4125397"/>
            <a:ext cx="441960" cy="441960"/>
          </a:xfrm>
          <a:prstGeom prst="roundRect">
            <a:avLst>
              <a:gd name="adj" fmla="val 18670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924758" y="4198977"/>
            <a:ext cx="114895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</a:t>
            </a:r>
            <a:endParaRPr lang="en-US" sz="2300" dirty="0"/>
          </a:p>
        </p:txBody>
      </p:sp>
      <p:sp>
        <p:nvSpPr>
          <p:cNvPr id="8" name="Text 5"/>
          <p:cNvSpPr/>
          <p:nvPr/>
        </p:nvSpPr>
        <p:spPr>
          <a:xfrm>
            <a:off x="2062758" y="4100870"/>
            <a:ext cx="2455664" cy="306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Structure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2062758" y="4525685"/>
            <a:ext cx="11880056" cy="3143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47 points au total, 6 questions accessibles pour 29 points (62% des points).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1180386" y="5663446"/>
            <a:ext cx="687586" cy="22860"/>
          </a:xfrm>
          <a:prstGeom prst="roundRect">
            <a:avLst>
              <a:gd name="adj" fmla="val 360948"/>
            </a:avLst>
          </a:prstGeom>
          <a:solidFill>
            <a:srgbClr val="BDB8DF"/>
          </a:solidFill>
          <a:ln/>
        </p:spPr>
      </p:sp>
      <p:sp>
        <p:nvSpPr>
          <p:cNvPr id="11" name="Shape 8"/>
          <p:cNvSpPr/>
          <p:nvPr/>
        </p:nvSpPr>
        <p:spPr>
          <a:xfrm>
            <a:off x="761286" y="5453896"/>
            <a:ext cx="441960" cy="441960"/>
          </a:xfrm>
          <a:prstGeom prst="roundRect">
            <a:avLst>
              <a:gd name="adj" fmla="val 18670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97374" y="5527477"/>
            <a:ext cx="169783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</a:t>
            </a:r>
            <a:endParaRPr lang="en-US" sz="2300" dirty="0"/>
          </a:p>
        </p:txBody>
      </p:sp>
      <p:sp>
        <p:nvSpPr>
          <p:cNvPr id="13" name="Text 10"/>
          <p:cNvSpPr/>
          <p:nvPr/>
        </p:nvSpPr>
        <p:spPr>
          <a:xfrm>
            <a:off x="2062758" y="5429369"/>
            <a:ext cx="2455664" cy="306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Performance</a:t>
            </a:r>
            <a:endParaRPr lang="en-US" sz="1900" dirty="0"/>
          </a:p>
        </p:txBody>
      </p:sp>
      <p:sp>
        <p:nvSpPr>
          <p:cNvPr id="14" name="Text 11"/>
          <p:cNvSpPr/>
          <p:nvPr/>
        </p:nvSpPr>
        <p:spPr>
          <a:xfrm>
            <a:off x="2062758" y="5854184"/>
            <a:ext cx="11880056" cy="3143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Moyenne de la classe : 26 points (56% du total possible).</a:t>
            </a:r>
            <a:endParaRPr lang="en-US" sz="1500" dirty="0"/>
          </a:p>
        </p:txBody>
      </p:sp>
      <p:sp>
        <p:nvSpPr>
          <p:cNvPr id="15" name="Shape 12"/>
          <p:cNvSpPr/>
          <p:nvPr/>
        </p:nvSpPr>
        <p:spPr>
          <a:xfrm>
            <a:off x="1180386" y="6991945"/>
            <a:ext cx="687586" cy="22860"/>
          </a:xfrm>
          <a:prstGeom prst="roundRect">
            <a:avLst>
              <a:gd name="adj" fmla="val 360948"/>
            </a:avLst>
          </a:prstGeom>
          <a:solidFill>
            <a:srgbClr val="BDB8DF"/>
          </a:solidFill>
          <a:ln/>
        </p:spPr>
      </p:sp>
      <p:sp>
        <p:nvSpPr>
          <p:cNvPr id="16" name="Shape 13"/>
          <p:cNvSpPr/>
          <p:nvPr/>
        </p:nvSpPr>
        <p:spPr>
          <a:xfrm>
            <a:off x="761286" y="6782395"/>
            <a:ext cx="441960" cy="441960"/>
          </a:xfrm>
          <a:prstGeom prst="roundRect">
            <a:avLst>
              <a:gd name="adj" fmla="val 18670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898446" y="6855976"/>
            <a:ext cx="167640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</a:t>
            </a:r>
            <a:endParaRPr lang="en-US" sz="2300" dirty="0"/>
          </a:p>
        </p:txBody>
      </p:sp>
      <p:sp>
        <p:nvSpPr>
          <p:cNvPr id="18" name="Text 15"/>
          <p:cNvSpPr/>
          <p:nvPr/>
        </p:nvSpPr>
        <p:spPr>
          <a:xfrm>
            <a:off x="2062758" y="6757868"/>
            <a:ext cx="2455664" cy="306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Points d'Attention</a:t>
            </a:r>
            <a:endParaRPr lang="en-US" sz="1900" dirty="0"/>
          </a:p>
        </p:txBody>
      </p:sp>
      <p:sp>
        <p:nvSpPr>
          <p:cNvPr id="19" name="Text 16"/>
          <p:cNvSpPr/>
          <p:nvPr/>
        </p:nvSpPr>
        <p:spPr>
          <a:xfrm>
            <a:off x="2062758" y="7182683"/>
            <a:ext cx="11880056" cy="3143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Difficultés notables sur Q4 (41% des points) et Q8 (38% des points).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6998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5573" y="3724751"/>
            <a:ext cx="12877205" cy="6924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50"/>
              </a:lnSpc>
              <a:buNone/>
            </a:pPr>
            <a:r>
              <a:rPr lang="en-US" sz="4350" b="1" dirty="0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Parties B et C : Orbitales Moléculaires et Cinétique</a:t>
            </a:r>
            <a:endParaRPr lang="en-US" sz="4350" dirty="0"/>
          </a:p>
        </p:txBody>
      </p:sp>
      <p:sp>
        <p:nvSpPr>
          <p:cNvPr id="4" name="Shape 1"/>
          <p:cNvSpPr/>
          <p:nvPr/>
        </p:nvSpPr>
        <p:spPr>
          <a:xfrm>
            <a:off x="775573" y="4749522"/>
            <a:ext cx="13079254" cy="1921550"/>
          </a:xfrm>
          <a:prstGeom prst="roundRect">
            <a:avLst>
              <a:gd name="adj" fmla="val 4844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783193" y="4757142"/>
            <a:ext cx="13064014" cy="63543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1004768" y="4897636"/>
            <a:ext cx="2819043" cy="3544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Partie</a:t>
            </a:r>
            <a:endParaRPr lang="en-US" sz="1700" dirty="0"/>
          </a:p>
        </p:txBody>
      </p:sp>
      <p:sp>
        <p:nvSpPr>
          <p:cNvPr id="7" name="Text 4"/>
          <p:cNvSpPr/>
          <p:nvPr/>
        </p:nvSpPr>
        <p:spPr>
          <a:xfrm>
            <a:off x="4274582" y="4897636"/>
            <a:ext cx="2815233" cy="3544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Points</a:t>
            </a:r>
            <a:endParaRPr lang="en-US" sz="1700" dirty="0"/>
          </a:p>
        </p:txBody>
      </p:sp>
      <p:sp>
        <p:nvSpPr>
          <p:cNvPr id="8" name="Text 5"/>
          <p:cNvSpPr/>
          <p:nvPr/>
        </p:nvSpPr>
        <p:spPr>
          <a:xfrm>
            <a:off x="7540585" y="4897636"/>
            <a:ext cx="2815233" cy="3544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Questions Accessibles</a:t>
            </a:r>
            <a:endParaRPr lang="en-US" sz="1700" dirty="0"/>
          </a:p>
        </p:txBody>
      </p:sp>
      <p:sp>
        <p:nvSpPr>
          <p:cNvPr id="9" name="Text 6"/>
          <p:cNvSpPr/>
          <p:nvPr/>
        </p:nvSpPr>
        <p:spPr>
          <a:xfrm>
            <a:off x="10806589" y="4897636"/>
            <a:ext cx="2819043" cy="3544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Moyenne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783193" y="5392579"/>
            <a:ext cx="13064014" cy="63543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1" name="Text 8"/>
          <p:cNvSpPr/>
          <p:nvPr/>
        </p:nvSpPr>
        <p:spPr>
          <a:xfrm>
            <a:off x="1004768" y="5533072"/>
            <a:ext cx="2819043" cy="3544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B (OM)</a:t>
            </a:r>
            <a:endParaRPr lang="en-US" sz="1700" dirty="0"/>
          </a:p>
        </p:txBody>
      </p:sp>
      <p:sp>
        <p:nvSpPr>
          <p:cNvPr id="12" name="Text 9"/>
          <p:cNvSpPr/>
          <p:nvPr/>
        </p:nvSpPr>
        <p:spPr>
          <a:xfrm>
            <a:off x="4274582" y="5533072"/>
            <a:ext cx="2815233" cy="3544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29</a:t>
            </a:r>
            <a:endParaRPr lang="en-US" sz="1700" dirty="0"/>
          </a:p>
        </p:txBody>
      </p:sp>
      <p:sp>
        <p:nvSpPr>
          <p:cNvPr id="13" name="Text 10"/>
          <p:cNvSpPr/>
          <p:nvPr/>
        </p:nvSpPr>
        <p:spPr>
          <a:xfrm>
            <a:off x="7540585" y="5533072"/>
            <a:ext cx="2815233" cy="3544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5 (14 points)</a:t>
            </a:r>
            <a:endParaRPr lang="en-US" sz="1700" dirty="0"/>
          </a:p>
        </p:txBody>
      </p:sp>
      <p:sp>
        <p:nvSpPr>
          <p:cNvPr id="14" name="Text 11"/>
          <p:cNvSpPr/>
          <p:nvPr/>
        </p:nvSpPr>
        <p:spPr>
          <a:xfrm>
            <a:off x="10806589" y="5533072"/>
            <a:ext cx="2819043" cy="3544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24 (83%)</a:t>
            </a:r>
            <a:endParaRPr lang="en-US" sz="1700" dirty="0"/>
          </a:p>
        </p:txBody>
      </p:sp>
      <p:sp>
        <p:nvSpPr>
          <p:cNvPr id="15" name="Shape 12"/>
          <p:cNvSpPr/>
          <p:nvPr/>
        </p:nvSpPr>
        <p:spPr>
          <a:xfrm>
            <a:off x="783193" y="6028015"/>
            <a:ext cx="13064014" cy="63543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6" name="Text 13"/>
          <p:cNvSpPr/>
          <p:nvPr/>
        </p:nvSpPr>
        <p:spPr>
          <a:xfrm>
            <a:off x="1004768" y="6168509"/>
            <a:ext cx="2819043" cy="3544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 (Cinétique)</a:t>
            </a:r>
            <a:endParaRPr lang="en-US" sz="1700" dirty="0"/>
          </a:p>
        </p:txBody>
      </p:sp>
      <p:sp>
        <p:nvSpPr>
          <p:cNvPr id="17" name="Text 14"/>
          <p:cNvSpPr/>
          <p:nvPr/>
        </p:nvSpPr>
        <p:spPr>
          <a:xfrm>
            <a:off x="4274582" y="6168509"/>
            <a:ext cx="2815233" cy="3544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27</a:t>
            </a:r>
            <a:endParaRPr lang="en-US" sz="1700" dirty="0"/>
          </a:p>
        </p:txBody>
      </p:sp>
      <p:sp>
        <p:nvSpPr>
          <p:cNvPr id="18" name="Text 15"/>
          <p:cNvSpPr/>
          <p:nvPr/>
        </p:nvSpPr>
        <p:spPr>
          <a:xfrm>
            <a:off x="7540585" y="6168509"/>
            <a:ext cx="2815233" cy="3544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2 (6 points)</a:t>
            </a:r>
            <a:endParaRPr lang="en-US" sz="1700" dirty="0"/>
          </a:p>
        </p:txBody>
      </p:sp>
      <p:sp>
        <p:nvSpPr>
          <p:cNvPr id="19" name="Text 16"/>
          <p:cNvSpPr/>
          <p:nvPr/>
        </p:nvSpPr>
        <p:spPr>
          <a:xfrm>
            <a:off x="10806589" y="6168509"/>
            <a:ext cx="2819043" cy="3544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9 (34%)</a:t>
            </a:r>
            <a:endParaRPr lang="en-US" sz="1700" dirty="0"/>
          </a:p>
        </p:txBody>
      </p:sp>
      <p:sp>
        <p:nvSpPr>
          <p:cNvPr id="20" name="Text 17"/>
          <p:cNvSpPr/>
          <p:nvPr/>
        </p:nvSpPr>
        <p:spPr>
          <a:xfrm>
            <a:off x="775573" y="6920270"/>
            <a:ext cx="13079254" cy="3544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La partie B a été bien réussie. La partie C, malgré sa difficulté, mérite une attention particulière.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50067" y="650915"/>
            <a:ext cx="7616666" cy="13637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350"/>
              </a:lnSpc>
              <a:buNone/>
            </a:pPr>
            <a:r>
              <a:rPr lang="en-US" sz="4250" b="1" dirty="0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Parties D et E : Diagrammes E-pH et Cristallographie</a:t>
            </a:r>
            <a:endParaRPr lang="en-US" sz="42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0067" y="2341840"/>
            <a:ext cx="1090970" cy="174557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668220" y="2559963"/>
            <a:ext cx="2727365" cy="3408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E-pH</a:t>
            </a:r>
            <a:endParaRPr lang="en-US" sz="2100" dirty="0"/>
          </a:p>
        </p:txBody>
      </p:sp>
      <p:sp>
        <p:nvSpPr>
          <p:cNvPr id="6" name="Text 2"/>
          <p:cNvSpPr/>
          <p:nvPr/>
        </p:nvSpPr>
        <p:spPr>
          <a:xfrm>
            <a:off x="7668220" y="3031688"/>
            <a:ext cx="6198513" cy="6981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20 points, 2 questions accessibles (12 points). Moyenne faible : 6 points (23%).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0067" y="4087416"/>
            <a:ext cx="1090970" cy="174557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668220" y="4305538"/>
            <a:ext cx="2727365" cy="3408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Cristallographie</a:t>
            </a:r>
            <a:endParaRPr lang="en-US" sz="2100" dirty="0"/>
          </a:p>
        </p:txBody>
      </p:sp>
      <p:sp>
        <p:nvSpPr>
          <p:cNvPr id="9" name="Text 4"/>
          <p:cNvSpPr/>
          <p:nvPr/>
        </p:nvSpPr>
        <p:spPr>
          <a:xfrm>
            <a:off x="7668220" y="4777264"/>
            <a:ext cx="6198513" cy="6981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24 points, 2 questions accessibles (14 points). Moyenne : 10 points (42%).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0067" y="5832991"/>
            <a:ext cx="1090970" cy="174557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668220" y="6051113"/>
            <a:ext cx="2738318" cy="3408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Points d'Amélioration</a:t>
            </a:r>
            <a:endParaRPr lang="en-US" sz="2100" dirty="0"/>
          </a:p>
        </p:txBody>
      </p:sp>
      <p:sp>
        <p:nvSpPr>
          <p:cNvPr id="12" name="Text 6"/>
          <p:cNvSpPr/>
          <p:nvPr/>
        </p:nvSpPr>
        <p:spPr>
          <a:xfrm>
            <a:off x="7668220" y="6522839"/>
            <a:ext cx="6198513" cy="6981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Renforcer la compréhension des diagrammes E-pH et des concepts cristallographiques.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04942" y="935950"/>
            <a:ext cx="6562368" cy="641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50"/>
              </a:lnSpc>
              <a:buNone/>
            </a:pPr>
            <a:r>
              <a:rPr lang="en-US" sz="4000" b="1" dirty="0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Partie F : Chimie Organique</a:t>
            </a:r>
            <a:endParaRPr lang="en-US" sz="4000" dirty="0"/>
          </a:p>
        </p:txBody>
      </p:sp>
      <p:sp>
        <p:nvSpPr>
          <p:cNvPr id="4" name="Shape 1"/>
          <p:cNvSpPr/>
          <p:nvPr/>
        </p:nvSpPr>
        <p:spPr>
          <a:xfrm>
            <a:off x="6204942" y="1885355"/>
            <a:ext cx="7706916" cy="1198126"/>
          </a:xfrm>
          <a:prstGeom prst="roundRect">
            <a:avLst>
              <a:gd name="adj" fmla="val 7197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417826" y="2098238"/>
            <a:ext cx="2566392" cy="3208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Structure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6417826" y="2542223"/>
            <a:ext cx="7281148" cy="3283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62 points au total, 2 questions accessibles pour 10 points (16%).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6204942" y="3288744"/>
            <a:ext cx="7706916" cy="1198126"/>
          </a:xfrm>
          <a:prstGeom prst="roundRect">
            <a:avLst>
              <a:gd name="adj" fmla="val 7197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6417826" y="3501628"/>
            <a:ext cx="2566392" cy="3208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Performance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6417826" y="3945612"/>
            <a:ext cx="7281148" cy="3283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Moyenne de la classe : 18 points (29% du total possible).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6204942" y="4692134"/>
            <a:ext cx="7706916" cy="1198126"/>
          </a:xfrm>
          <a:prstGeom prst="roundRect">
            <a:avLst>
              <a:gd name="adj" fmla="val 7197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417826" y="4905018"/>
            <a:ext cx="2566392" cy="3208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Difficultés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6417826" y="5349002"/>
            <a:ext cx="7281148" cy="3283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Problèmes notés dans la rétrosynthèse et la présentation des mécanismes.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6204942" y="6095524"/>
            <a:ext cx="7706916" cy="1198126"/>
          </a:xfrm>
          <a:prstGeom prst="roundRect">
            <a:avLst>
              <a:gd name="adj" fmla="val 7197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6417826" y="6308408"/>
            <a:ext cx="2566392" cy="3208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Recommandations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6417826" y="6752392"/>
            <a:ext cx="7281148" cy="3283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Renforcer la pratique de la rétrosynthèse et la clarté des mécanismes.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656755"/>
            <a:ext cx="9347240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b="1" dirty="0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Conclusion et Recommandations</a:t>
            </a:r>
            <a:endParaRPr lang="en-US" sz="48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37" y="2922032"/>
            <a:ext cx="617220" cy="6172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64037" y="3786068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Objectifs Clairs</a:t>
            </a:r>
            <a:endParaRPr lang="en-US" sz="2400" dirty="0"/>
          </a:p>
        </p:txBody>
      </p:sp>
      <p:sp>
        <p:nvSpPr>
          <p:cNvPr id="5" name="Text 2"/>
          <p:cNvSpPr/>
          <p:nvPr/>
        </p:nvSpPr>
        <p:spPr>
          <a:xfrm>
            <a:off x="864037" y="4319945"/>
            <a:ext cx="4053840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Définir des objectifs d'apprentissage précis pour chaque partie du programme.</a:t>
            </a:r>
            <a:endParaRPr lang="en-US" sz="19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8161" y="2922032"/>
            <a:ext cx="617220" cy="617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88161" y="3786068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Pratique Régulière</a:t>
            </a:r>
            <a:endParaRPr lang="en-US" sz="2400" dirty="0"/>
          </a:p>
        </p:txBody>
      </p:sp>
      <p:sp>
        <p:nvSpPr>
          <p:cNvPr id="8" name="Text 4"/>
          <p:cNvSpPr/>
          <p:nvPr/>
        </p:nvSpPr>
        <p:spPr>
          <a:xfrm>
            <a:off x="5288161" y="4319945"/>
            <a:ext cx="4053959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Encourager la résolution fréquente d'exercices, en particulier sur les points faibles identifiés.</a:t>
            </a:r>
            <a:endParaRPr lang="en-US" sz="19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2404" y="2922032"/>
            <a:ext cx="617220" cy="61722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2404" y="3786068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Retour Continu</a:t>
            </a:r>
            <a:endParaRPr lang="en-US" sz="2400" dirty="0"/>
          </a:p>
        </p:txBody>
      </p:sp>
      <p:sp>
        <p:nvSpPr>
          <p:cNvPr id="11" name="Text 6"/>
          <p:cNvSpPr/>
          <p:nvPr/>
        </p:nvSpPr>
        <p:spPr>
          <a:xfrm>
            <a:off x="9712404" y="4319945"/>
            <a:ext cx="4053840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Mettre en place un système de feedback régulier pour suivre les progrès des étudiants.</a:t>
            </a:r>
            <a:endParaRPr lang="en-US" sz="1900" dirty="0"/>
          </a:p>
        </p:txBody>
      </p:sp>
      <p:sp>
        <p:nvSpPr>
          <p:cNvPr id="12" name="Text 7"/>
          <p:cNvSpPr/>
          <p:nvPr/>
        </p:nvSpPr>
        <p:spPr>
          <a:xfrm>
            <a:off x="864037" y="5782747"/>
            <a:ext cx="129023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Cette analyse détaillée permet d'orienter efficacement les efforts d'apprentissage futurs. Une attention particulière aux domaines de faiblesse identifiés devrait améliorer les performances globales.</a:t>
            </a:r>
            <a:endParaRPr lang="en-US" sz="1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522</Words>
  <Application>Microsoft Office PowerPoint</Application>
  <PresentationFormat>Personnalisé</PresentationFormat>
  <Paragraphs>78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Outfit</vt:lpstr>
      <vt:lpstr>Arial</vt:lpstr>
      <vt:lpstr>Arimo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Jean  Fournaise</cp:lastModifiedBy>
  <cp:revision>3</cp:revision>
  <dcterms:created xsi:type="dcterms:W3CDTF">2024-09-23T20:26:25Z</dcterms:created>
  <dcterms:modified xsi:type="dcterms:W3CDTF">2024-09-23T20:58:44Z</dcterms:modified>
</cp:coreProperties>
</file>