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6" r:id="rId4"/>
    <p:sldId id="267" r:id="rId5"/>
    <p:sldId id="269" r:id="rId6"/>
    <p:sldId id="268" r:id="rId7"/>
    <p:sldId id="259" r:id="rId8"/>
    <p:sldId id="260" r:id="rId9"/>
    <p:sldId id="273" r:id="rId10"/>
    <p:sldId id="270" r:id="rId11"/>
    <p:sldId id="261" r:id="rId12"/>
    <p:sldId id="262" r:id="rId13"/>
    <p:sldId id="271" r:id="rId14"/>
    <p:sldId id="272" r:id="rId15"/>
    <p:sldId id="263" r:id="rId16"/>
    <p:sldId id="264" r:id="rId17"/>
    <p:sldId id="274" r:id="rId18"/>
    <p:sldId id="352" r:id="rId19"/>
    <p:sldId id="353" r:id="rId20"/>
    <p:sldId id="354" r:id="rId21"/>
    <p:sldId id="275" r:id="rId22"/>
    <p:sldId id="276" r:id="rId23"/>
    <p:sldId id="277" r:id="rId24"/>
    <p:sldId id="278" r:id="rId25"/>
    <p:sldId id="279" r:id="rId26"/>
    <p:sldId id="347" r:id="rId27"/>
    <p:sldId id="348" r:id="rId28"/>
    <p:sldId id="349" r:id="rId29"/>
    <p:sldId id="350" r:id="rId30"/>
    <p:sldId id="351" r:id="rId3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942985-07B5-45C3-850C-C493C5E59E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909738-4157-4886-B40E-A112BB990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A145E1-8FD3-4B49-B99C-0EF3FA400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223C-F576-46A5-8D00-72138D63711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20EF39-E861-4BB2-9442-4346A505C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C10139-548C-4C22-8E23-F81EF3246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72E4-E4A1-4A8E-8D1E-F42789AFF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208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17B373-D8C9-4DDA-99F6-FB76F0B68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AF85A03-AEA2-4BC3-9D53-8C20C10ED9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777DE1-2296-445E-834D-A5EFF9B6A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223C-F576-46A5-8D00-72138D63711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4F6BE4-2028-45A5-AC52-0F8373A6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0C4990-EC98-42E9-BCA9-B9047F911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72E4-E4A1-4A8E-8D1E-F42789AFF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728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8320BF6-257C-425A-9E79-32FF3D21F3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00F4806-7F68-4D4D-AA1A-9B68648EB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192CD2-2F5C-499E-8336-661982C11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223C-F576-46A5-8D00-72138D63711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482AC6-C7FB-4499-927F-9F3CDCE16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FDEE9E-43E8-455A-B12C-CC55557D5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72E4-E4A1-4A8E-8D1E-F42789AFF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75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DF86BA-A251-4BD5-A66F-687CCF13F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4BFCB9-D460-4C26-8F92-05F039487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26E1C-F569-4F1D-9BA6-B91AD08BF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223C-F576-46A5-8D00-72138D63711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887EC0-2A1B-4982-ABCE-C92E8C28A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9F1E02-C58D-4A09-910E-CA1B4CB3B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72E4-E4A1-4A8E-8D1E-F42789AFF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76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658051-1656-4679-9A5F-5212EBA6E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0EA54B-2536-42D5-9D52-407944206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25E4DE-2175-4327-A147-5E217E968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223C-F576-46A5-8D00-72138D63711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1F54BB-2168-42A8-BC0B-2A0FD4B6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69C2CA-EB58-41EF-A221-06407B778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72E4-E4A1-4A8E-8D1E-F42789AFF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599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CFA9D0-6517-4D96-8AE0-E32B439FD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BF6B3F-CAD4-42C9-8F70-F27988A13A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06B8592-2FD4-416E-8534-90808271F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7B21B5-D39F-462C-BB2E-7E7E55B1A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223C-F576-46A5-8D00-72138D63711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267421-4B8A-40E2-9E38-DB1ED4330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5E9C0A-5C24-4253-A2C0-1AD96CA9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72E4-E4A1-4A8E-8D1E-F42789AFF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68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6073E2-2CE1-4A4C-B119-746CA733A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5CF8BB-CAC5-465A-AE03-5A2D161D5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30036C-4DD1-4867-BA6C-8E543FFD9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E1662A-1EBB-4BD5-A397-1117531F67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0870645-6EC3-4DE3-8727-052CF2F62B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0ACB79B-DB99-40B7-976F-B78D12613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223C-F576-46A5-8D00-72138D63711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3B2BCD4-1F0A-486E-A695-9CC02C5A3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09BEBCD-B1EF-4677-9838-E9646B085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72E4-E4A1-4A8E-8D1E-F42789AFF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504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317B11-2091-4C9C-9F7C-5BAE88331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00446EB-FD6A-4F2B-AFD5-00158BEC5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223C-F576-46A5-8D00-72138D63711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4F7268A-95E1-4E1D-8E07-F00A5206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71A88FC-AA0A-4CC3-9E77-AEF171CF8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72E4-E4A1-4A8E-8D1E-F42789AFF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34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9AED000-D039-4A3C-84E6-6650CC6CE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223C-F576-46A5-8D00-72138D63711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9096056-21A6-4F75-9AB1-3E0CE234B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7B756AF-8A88-448C-AB83-FF7A52E98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72E4-E4A1-4A8E-8D1E-F42789AFF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29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CA5A52-7C74-4DAC-8A80-42E7430EF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2B9DC1-CBC2-483A-9E22-6381C59B8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229EFB-75BD-429F-99D1-B8C6BE64E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4EF3430-C08E-45FE-8B35-E6DC8BE7A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223C-F576-46A5-8D00-72138D63711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9AE208-A191-4145-AD41-5FEB6CF48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5B0073-454C-4B4A-BADB-D9E7A2D0C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72E4-E4A1-4A8E-8D1E-F42789AFF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31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0D3655-0254-438A-A133-3E883D98A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775892D-9E30-408E-9AA2-95BCE20EBB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933000-2F27-40BA-A9C8-718C2FD53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4DD6F9C-0994-464E-ABE9-5B8166B62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223C-F576-46A5-8D00-72138D63711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C558C5-C8F6-4F83-8A99-40EA357CA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32E1AB-6D5C-4850-8BC0-392A961D0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72E4-E4A1-4A8E-8D1E-F42789AFF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52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F536318-CB30-4351-93FF-15A57AC2A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EAE42F-7D1C-4EB3-A8AA-5DB1B04D1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33D0E0-4A72-4057-9D2A-7278BFC80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5223C-F576-46A5-8D00-72138D63711E}" type="datetimeFigureOut">
              <a:rPr lang="fr-FR" smtClean="0"/>
              <a:t>29/09/2023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F63829-CE7D-4B62-A01C-ECCB84B961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E0BD97-99BB-47A1-879D-F9750B7EDA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072E4-E4A1-4A8E-8D1E-F42789AFF9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881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DA24890B-16F0-4BB2-9FCE-DB770A810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194" y="245660"/>
            <a:ext cx="11850806" cy="661234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fr-FR" sz="4500" dirty="0"/>
              <a:t>L'après-midi on avait revu Claude Hartmann au bureau vers quatre heures. À cinq heures il était parti. Il n'avait parlé à quiconque, il avait juste murmuré : « au revoir » en croisant sa secrétaire. Elle avait répondu : « Je vous souhaite un bon voyage », par politesse, elle savait bien qu'il détestait les voyages. (...)</a:t>
            </a:r>
          </a:p>
          <a:p>
            <a:pPr marL="0" indent="0" algn="just">
              <a:buNone/>
            </a:pPr>
            <a:r>
              <a:rPr lang="fr-FR" sz="4500" dirty="0"/>
              <a:t>Le vendredi matin vers sept heures, il avait réveillé Pierre au téléphone. De ses rares amis Pierre était le plus proche, ou le moins lointain. Ils s'étaient connus à l'université et depuis ils n'avaient jamais cessé de se voir. (...)</a:t>
            </a:r>
          </a:p>
          <a:p>
            <a:pPr marL="0" indent="0" algn="just">
              <a:buNone/>
            </a:pPr>
            <a:r>
              <a:rPr lang="fr-FR" sz="4500" dirty="0"/>
              <a:t>- Pierre, pardonne-moi de t'appeler si tôt. Je pars tout à l'heure en voyage. Pierre, s'il m'arrive quelque chose, prends bien soin de Thérèse.</a:t>
            </a:r>
          </a:p>
          <a:p>
            <a:pPr marL="0" indent="0" algn="just">
              <a:buNone/>
            </a:pPr>
            <a:r>
              <a:rPr lang="fr-FR" sz="4500" dirty="0"/>
              <a:t>Pierre était bourré de somnifères, il se souvenait avoir été long à réagir, il avait interrogé son ami :</a:t>
            </a:r>
          </a:p>
          <a:p>
            <a:pPr marL="0" indent="0" algn="just">
              <a:buNone/>
            </a:pPr>
            <a:r>
              <a:rPr lang="fr-FR" sz="4500" dirty="0"/>
              <a:t>- Où vas-tu ? Pourquoi pars-tu ? Claude avait répondu :</a:t>
            </a:r>
          </a:p>
          <a:p>
            <a:pPr marL="0" indent="0" algn="just">
              <a:buNone/>
            </a:pPr>
            <a:r>
              <a:rPr lang="fr-FR" sz="4500" dirty="0"/>
              <a:t>- Je vais à New York, pour mes affaires. Il avait répété :</a:t>
            </a:r>
          </a:p>
          <a:p>
            <a:pPr marL="0" indent="0" algn="just">
              <a:buNone/>
            </a:pPr>
            <a:r>
              <a:rPr lang="fr-FR" sz="4500" dirty="0"/>
              <a:t>- Prends bien soin de Thérèse. II avait encore dit :</a:t>
            </a:r>
          </a:p>
          <a:p>
            <a:pPr marL="0" indent="0" algn="just">
              <a:buNone/>
            </a:pPr>
            <a:r>
              <a:rPr lang="fr-FR" sz="4500" dirty="0"/>
              <a:t>- Je t'embrasse.</a:t>
            </a:r>
          </a:p>
          <a:p>
            <a:pPr marL="0" indent="0" algn="just">
              <a:buNone/>
            </a:pPr>
            <a:r>
              <a:rPr lang="fr-FR" sz="4500" dirty="0"/>
              <a:t>Il avait brusquement raccroché.</a:t>
            </a:r>
          </a:p>
          <a:p>
            <a:pPr marL="0" indent="0" algn="r">
              <a:buNone/>
            </a:pPr>
            <a:r>
              <a:rPr lang="fr-FR" sz="4500" dirty="0"/>
              <a:t> 								Jean-Denis BREDIN, </a:t>
            </a:r>
            <a:r>
              <a:rPr lang="fr-FR" sz="4500" i="1" dirty="0"/>
              <a:t>L'Absence, 1986</a:t>
            </a:r>
            <a:endParaRPr lang="fr-FR" sz="45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6372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466D9B-3FAD-4540-9C80-336D95DF9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477078"/>
            <a:ext cx="11396869" cy="5963479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/>
              <a:t>De ses rares amis Pierre était le plus proche, ou le moins lointain.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en-GB" dirty="0"/>
              <a:t>(Out) of the few friends he had / among his few friends, Pierre </a:t>
            </a:r>
            <a:r>
              <a:rPr lang="en-GB" dirty="0">
                <a:solidFill>
                  <a:srgbClr val="00B0F0"/>
                </a:solidFill>
              </a:rPr>
              <a:t>was</a:t>
            </a:r>
            <a:r>
              <a:rPr lang="en-GB" dirty="0"/>
              <a:t> the closest or at least the least remote (one).</a:t>
            </a:r>
          </a:p>
          <a:p>
            <a:pPr marL="0" indent="0" algn="just">
              <a:buNone/>
            </a:pPr>
            <a:r>
              <a:rPr lang="en-GB" dirty="0"/>
              <a:t>Attention, ‘distant’ </a:t>
            </a:r>
            <a:r>
              <a:rPr lang="en-GB" dirty="0" err="1"/>
              <a:t>comme</a:t>
            </a:r>
            <a:r>
              <a:rPr lang="en-GB" dirty="0"/>
              <a:t> ‘aloof’ ne </a:t>
            </a:r>
            <a:r>
              <a:rPr lang="en-GB" dirty="0" err="1"/>
              <a:t>fonctionne</a:t>
            </a:r>
            <a:r>
              <a:rPr lang="en-GB" dirty="0"/>
              <a:t> pas: </a:t>
            </a:r>
            <a:r>
              <a:rPr lang="en-GB" dirty="0" err="1"/>
              <a:t>cela</a:t>
            </a:r>
            <a:r>
              <a:rPr lang="en-GB" dirty="0"/>
              <a:t> </a:t>
            </a:r>
            <a:r>
              <a:rPr lang="en-GB" dirty="0" err="1"/>
              <a:t>signifierait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froideur incompatible avec </a:t>
            </a:r>
            <a:r>
              <a:rPr lang="en-GB" dirty="0" err="1"/>
              <a:t>l’amitié</a:t>
            </a:r>
            <a:r>
              <a:rPr lang="en-GB" dirty="0"/>
              <a:t>. 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247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5BB3C0-8A74-43D0-B801-89AF4ABAB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DB447E-CBD1-4CD7-969F-2493EEB14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dirty="0"/>
              <a:t>Ils </a:t>
            </a:r>
            <a:r>
              <a:rPr lang="fr-FR" dirty="0">
                <a:solidFill>
                  <a:srgbClr val="00B0F0"/>
                </a:solidFill>
              </a:rPr>
              <a:t>s'étaient connus </a:t>
            </a:r>
            <a:r>
              <a:rPr lang="fr-FR" dirty="0"/>
              <a:t>à l'université et depuis ils n'</a:t>
            </a:r>
            <a:r>
              <a:rPr lang="fr-FR" dirty="0">
                <a:solidFill>
                  <a:srgbClr val="00B0F0"/>
                </a:solidFill>
              </a:rPr>
              <a:t>avaient</a:t>
            </a:r>
            <a:r>
              <a:rPr lang="fr-FR" dirty="0"/>
              <a:t> jamais </a:t>
            </a:r>
            <a:r>
              <a:rPr lang="fr-FR" dirty="0">
                <a:solidFill>
                  <a:srgbClr val="00B0F0"/>
                </a:solidFill>
              </a:rPr>
              <a:t>cessé</a:t>
            </a:r>
            <a:r>
              <a:rPr lang="fr-FR" dirty="0"/>
              <a:t> de se voir. (...)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en-GB" dirty="0"/>
              <a:t>They </a:t>
            </a:r>
            <a:r>
              <a:rPr lang="en-GB" dirty="0">
                <a:solidFill>
                  <a:srgbClr val="00B0F0"/>
                </a:solidFill>
              </a:rPr>
              <a:t>had met </a:t>
            </a:r>
            <a:r>
              <a:rPr lang="en-GB" dirty="0"/>
              <a:t>at university and </a:t>
            </a:r>
            <a:r>
              <a:rPr lang="en-GB" dirty="0">
                <a:solidFill>
                  <a:srgbClr val="00B0F0"/>
                </a:solidFill>
              </a:rPr>
              <a:t>had</a:t>
            </a:r>
            <a:r>
              <a:rPr lang="en-GB" dirty="0"/>
              <a:t> never </a:t>
            </a:r>
            <a:r>
              <a:rPr lang="en-GB" dirty="0">
                <a:solidFill>
                  <a:srgbClr val="00B0F0"/>
                </a:solidFill>
              </a:rPr>
              <a:t>lost</a:t>
            </a:r>
            <a:r>
              <a:rPr lang="en-GB" dirty="0"/>
              <a:t> touch ever since / since then / since that time.</a:t>
            </a:r>
          </a:p>
          <a:p>
            <a:pPr marL="0" indent="0" algn="just">
              <a:buNone/>
            </a:pPr>
            <a:r>
              <a:rPr lang="en-GB" dirty="0"/>
              <a:t>Since they </a:t>
            </a:r>
            <a:r>
              <a:rPr lang="en-GB" dirty="0">
                <a:solidFill>
                  <a:srgbClr val="00B0F0"/>
                </a:solidFill>
              </a:rPr>
              <a:t>had met </a:t>
            </a:r>
            <a:r>
              <a:rPr lang="en-GB" dirty="0"/>
              <a:t>at university, they </a:t>
            </a:r>
            <a:r>
              <a:rPr lang="en-GB" dirty="0">
                <a:solidFill>
                  <a:srgbClr val="00B0F0"/>
                </a:solidFill>
              </a:rPr>
              <a:t>had never lost </a:t>
            </a:r>
            <a:r>
              <a:rPr lang="en-GB" dirty="0"/>
              <a:t>touch.</a:t>
            </a:r>
            <a:endParaRPr lang="fr-FR" dirty="0"/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AD8BD38E-4F09-13E3-71D7-99D74538F1DA}"/>
              </a:ext>
            </a:extLst>
          </p:cNvPr>
          <p:cNvSpPr txBox="1"/>
          <p:nvPr/>
        </p:nvSpPr>
        <p:spPr>
          <a:xfrm>
            <a:off x="6399787" y="532963"/>
            <a:ext cx="4478693" cy="2585323"/>
          </a:xfrm>
          <a:custGeom>
            <a:avLst/>
            <a:gdLst>
              <a:gd name="connsiteX0" fmla="*/ 0 w 4478693"/>
              <a:gd name="connsiteY0" fmla="*/ 0 h 2585323"/>
              <a:gd name="connsiteX1" fmla="*/ 604624 w 4478693"/>
              <a:gd name="connsiteY1" fmla="*/ 0 h 2585323"/>
              <a:gd name="connsiteX2" fmla="*/ 1030099 w 4478693"/>
              <a:gd name="connsiteY2" fmla="*/ 0 h 2585323"/>
              <a:gd name="connsiteX3" fmla="*/ 1634723 w 4478693"/>
              <a:gd name="connsiteY3" fmla="*/ 0 h 2585323"/>
              <a:gd name="connsiteX4" fmla="*/ 2284133 w 4478693"/>
              <a:gd name="connsiteY4" fmla="*/ 0 h 2585323"/>
              <a:gd name="connsiteX5" fmla="*/ 2799183 w 4478693"/>
              <a:gd name="connsiteY5" fmla="*/ 0 h 2585323"/>
              <a:gd name="connsiteX6" fmla="*/ 3448594 w 4478693"/>
              <a:gd name="connsiteY6" fmla="*/ 0 h 2585323"/>
              <a:gd name="connsiteX7" fmla="*/ 4478693 w 4478693"/>
              <a:gd name="connsiteY7" fmla="*/ 0 h 2585323"/>
              <a:gd name="connsiteX8" fmla="*/ 4478693 w 4478693"/>
              <a:gd name="connsiteY8" fmla="*/ 465358 h 2585323"/>
              <a:gd name="connsiteX9" fmla="*/ 4478693 w 4478693"/>
              <a:gd name="connsiteY9" fmla="*/ 930716 h 2585323"/>
              <a:gd name="connsiteX10" fmla="*/ 4478693 w 4478693"/>
              <a:gd name="connsiteY10" fmla="*/ 1370221 h 2585323"/>
              <a:gd name="connsiteX11" fmla="*/ 4478693 w 4478693"/>
              <a:gd name="connsiteY11" fmla="*/ 1835579 h 2585323"/>
              <a:gd name="connsiteX12" fmla="*/ 4478693 w 4478693"/>
              <a:gd name="connsiteY12" fmla="*/ 2585323 h 2585323"/>
              <a:gd name="connsiteX13" fmla="*/ 3963643 w 4478693"/>
              <a:gd name="connsiteY13" fmla="*/ 2585323 h 2585323"/>
              <a:gd name="connsiteX14" fmla="*/ 3493381 w 4478693"/>
              <a:gd name="connsiteY14" fmla="*/ 2585323 h 2585323"/>
              <a:gd name="connsiteX15" fmla="*/ 2978331 w 4478693"/>
              <a:gd name="connsiteY15" fmla="*/ 2585323 h 2585323"/>
              <a:gd name="connsiteX16" fmla="*/ 2418494 w 4478693"/>
              <a:gd name="connsiteY16" fmla="*/ 2585323 h 2585323"/>
              <a:gd name="connsiteX17" fmla="*/ 1858658 w 4478693"/>
              <a:gd name="connsiteY17" fmla="*/ 2585323 h 2585323"/>
              <a:gd name="connsiteX18" fmla="*/ 1298821 w 4478693"/>
              <a:gd name="connsiteY18" fmla="*/ 2585323 h 2585323"/>
              <a:gd name="connsiteX19" fmla="*/ 694197 w 4478693"/>
              <a:gd name="connsiteY19" fmla="*/ 2585323 h 2585323"/>
              <a:gd name="connsiteX20" fmla="*/ 0 w 4478693"/>
              <a:gd name="connsiteY20" fmla="*/ 2585323 h 2585323"/>
              <a:gd name="connsiteX21" fmla="*/ 0 w 4478693"/>
              <a:gd name="connsiteY21" fmla="*/ 2119965 h 2585323"/>
              <a:gd name="connsiteX22" fmla="*/ 0 w 4478693"/>
              <a:gd name="connsiteY22" fmla="*/ 1577047 h 2585323"/>
              <a:gd name="connsiteX23" fmla="*/ 0 w 4478693"/>
              <a:gd name="connsiteY23" fmla="*/ 1008276 h 2585323"/>
              <a:gd name="connsiteX24" fmla="*/ 0 w 4478693"/>
              <a:gd name="connsiteY24" fmla="*/ 517065 h 2585323"/>
              <a:gd name="connsiteX25" fmla="*/ 0 w 4478693"/>
              <a:gd name="connsiteY25" fmla="*/ 0 h 258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478693" h="2585323" fill="none" extrusionOk="0">
                <a:moveTo>
                  <a:pt x="0" y="0"/>
                </a:moveTo>
                <a:cubicBezTo>
                  <a:pt x="187797" y="-41806"/>
                  <a:pt x="366464" y="18975"/>
                  <a:pt x="604624" y="0"/>
                </a:cubicBezTo>
                <a:cubicBezTo>
                  <a:pt x="842784" y="-18975"/>
                  <a:pt x="927813" y="1435"/>
                  <a:pt x="1030099" y="0"/>
                </a:cubicBezTo>
                <a:cubicBezTo>
                  <a:pt x="1132385" y="-1435"/>
                  <a:pt x="1369670" y="7714"/>
                  <a:pt x="1634723" y="0"/>
                </a:cubicBezTo>
                <a:cubicBezTo>
                  <a:pt x="1899776" y="-7714"/>
                  <a:pt x="2031135" y="34496"/>
                  <a:pt x="2284133" y="0"/>
                </a:cubicBezTo>
                <a:cubicBezTo>
                  <a:pt x="2537131" y="-34496"/>
                  <a:pt x="2662889" y="59487"/>
                  <a:pt x="2799183" y="0"/>
                </a:cubicBezTo>
                <a:cubicBezTo>
                  <a:pt x="2935477" y="-59487"/>
                  <a:pt x="3162237" y="47906"/>
                  <a:pt x="3448594" y="0"/>
                </a:cubicBezTo>
                <a:cubicBezTo>
                  <a:pt x="3734951" y="-47906"/>
                  <a:pt x="4125167" y="96226"/>
                  <a:pt x="4478693" y="0"/>
                </a:cubicBezTo>
                <a:cubicBezTo>
                  <a:pt x="4482460" y="161946"/>
                  <a:pt x="4468493" y="334977"/>
                  <a:pt x="4478693" y="465358"/>
                </a:cubicBezTo>
                <a:cubicBezTo>
                  <a:pt x="4488893" y="595739"/>
                  <a:pt x="4426433" y="710850"/>
                  <a:pt x="4478693" y="930716"/>
                </a:cubicBezTo>
                <a:cubicBezTo>
                  <a:pt x="4530953" y="1150582"/>
                  <a:pt x="4471800" y="1218703"/>
                  <a:pt x="4478693" y="1370221"/>
                </a:cubicBezTo>
                <a:cubicBezTo>
                  <a:pt x="4485586" y="1521739"/>
                  <a:pt x="4442127" y="1644265"/>
                  <a:pt x="4478693" y="1835579"/>
                </a:cubicBezTo>
                <a:cubicBezTo>
                  <a:pt x="4515259" y="2026893"/>
                  <a:pt x="4475242" y="2283361"/>
                  <a:pt x="4478693" y="2585323"/>
                </a:cubicBezTo>
                <a:cubicBezTo>
                  <a:pt x="4251227" y="2641682"/>
                  <a:pt x="4136868" y="2567315"/>
                  <a:pt x="3963643" y="2585323"/>
                </a:cubicBezTo>
                <a:cubicBezTo>
                  <a:pt x="3790418" y="2603331"/>
                  <a:pt x="3643205" y="2530592"/>
                  <a:pt x="3493381" y="2585323"/>
                </a:cubicBezTo>
                <a:cubicBezTo>
                  <a:pt x="3343557" y="2640054"/>
                  <a:pt x="3220670" y="2535101"/>
                  <a:pt x="2978331" y="2585323"/>
                </a:cubicBezTo>
                <a:cubicBezTo>
                  <a:pt x="2735992" y="2635545"/>
                  <a:pt x="2618430" y="2559633"/>
                  <a:pt x="2418494" y="2585323"/>
                </a:cubicBezTo>
                <a:cubicBezTo>
                  <a:pt x="2218558" y="2611013"/>
                  <a:pt x="2077581" y="2563179"/>
                  <a:pt x="1858658" y="2585323"/>
                </a:cubicBezTo>
                <a:cubicBezTo>
                  <a:pt x="1639735" y="2607467"/>
                  <a:pt x="1556888" y="2532728"/>
                  <a:pt x="1298821" y="2585323"/>
                </a:cubicBezTo>
                <a:cubicBezTo>
                  <a:pt x="1040754" y="2637918"/>
                  <a:pt x="958012" y="2551254"/>
                  <a:pt x="694197" y="2585323"/>
                </a:cubicBezTo>
                <a:cubicBezTo>
                  <a:pt x="430382" y="2619392"/>
                  <a:pt x="234541" y="2508930"/>
                  <a:pt x="0" y="2585323"/>
                </a:cubicBezTo>
                <a:cubicBezTo>
                  <a:pt x="-25254" y="2433944"/>
                  <a:pt x="53742" y="2287621"/>
                  <a:pt x="0" y="2119965"/>
                </a:cubicBezTo>
                <a:cubicBezTo>
                  <a:pt x="-53742" y="1952309"/>
                  <a:pt x="48656" y="1783564"/>
                  <a:pt x="0" y="1577047"/>
                </a:cubicBezTo>
                <a:cubicBezTo>
                  <a:pt x="-48656" y="1370530"/>
                  <a:pt x="47502" y="1233033"/>
                  <a:pt x="0" y="1008276"/>
                </a:cubicBezTo>
                <a:cubicBezTo>
                  <a:pt x="-47502" y="783519"/>
                  <a:pt x="52131" y="679493"/>
                  <a:pt x="0" y="517065"/>
                </a:cubicBezTo>
                <a:cubicBezTo>
                  <a:pt x="-52131" y="354637"/>
                  <a:pt x="24169" y="110833"/>
                  <a:pt x="0" y="0"/>
                </a:cubicBezTo>
                <a:close/>
              </a:path>
              <a:path w="4478693" h="2585323" stroke="0" extrusionOk="0">
                <a:moveTo>
                  <a:pt x="0" y="0"/>
                </a:moveTo>
                <a:cubicBezTo>
                  <a:pt x="116360" y="-66384"/>
                  <a:pt x="311268" y="40758"/>
                  <a:pt x="559837" y="0"/>
                </a:cubicBezTo>
                <a:cubicBezTo>
                  <a:pt x="808406" y="-40758"/>
                  <a:pt x="917824" y="44971"/>
                  <a:pt x="1209247" y="0"/>
                </a:cubicBezTo>
                <a:cubicBezTo>
                  <a:pt x="1500670" y="-44971"/>
                  <a:pt x="1613381" y="62621"/>
                  <a:pt x="1813871" y="0"/>
                </a:cubicBezTo>
                <a:cubicBezTo>
                  <a:pt x="2014361" y="-62621"/>
                  <a:pt x="2210932" y="50112"/>
                  <a:pt x="2463281" y="0"/>
                </a:cubicBezTo>
                <a:cubicBezTo>
                  <a:pt x="2715630" y="-50112"/>
                  <a:pt x="2760329" y="33598"/>
                  <a:pt x="2978331" y="0"/>
                </a:cubicBezTo>
                <a:cubicBezTo>
                  <a:pt x="3196333" y="-33598"/>
                  <a:pt x="3245307" y="61172"/>
                  <a:pt x="3493381" y="0"/>
                </a:cubicBezTo>
                <a:cubicBezTo>
                  <a:pt x="3741455" y="-61172"/>
                  <a:pt x="4150419" y="88598"/>
                  <a:pt x="4478693" y="0"/>
                </a:cubicBezTo>
                <a:cubicBezTo>
                  <a:pt x="4521572" y="150976"/>
                  <a:pt x="4435331" y="312998"/>
                  <a:pt x="4478693" y="465358"/>
                </a:cubicBezTo>
                <a:cubicBezTo>
                  <a:pt x="4522055" y="617718"/>
                  <a:pt x="4456035" y="839081"/>
                  <a:pt x="4478693" y="956570"/>
                </a:cubicBezTo>
                <a:cubicBezTo>
                  <a:pt x="4501351" y="1074059"/>
                  <a:pt x="4430260" y="1320495"/>
                  <a:pt x="4478693" y="1499487"/>
                </a:cubicBezTo>
                <a:cubicBezTo>
                  <a:pt x="4527126" y="1678479"/>
                  <a:pt x="4419179" y="1788759"/>
                  <a:pt x="4478693" y="2068258"/>
                </a:cubicBezTo>
                <a:cubicBezTo>
                  <a:pt x="4538207" y="2347757"/>
                  <a:pt x="4442150" y="2407404"/>
                  <a:pt x="4478693" y="2585323"/>
                </a:cubicBezTo>
                <a:cubicBezTo>
                  <a:pt x="4227342" y="2629343"/>
                  <a:pt x="4157500" y="2518158"/>
                  <a:pt x="3918856" y="2585323"/>
                </a:cubicBezTo>
                <a:cubicBezTo>
                  <a:pt x="3680212" y="2652488"/>
                  <a:pt x="3557934" y="2574957"/>
                  <a:pt x="3403807" y="2585323"/>
                </a:cubicBezTo>
                <a:cubicBezTo>
                  <a:pt x="3249680" y="2595689"/>
                  <a:pt x="3077167" y="2581310"/>
                  <a:pt x="2888757" y="2585323"/>
                </a:cubicBezTo>
                <a:cubicBezTo>
                  <a:pt x="2700347" y="2589336"/>
                  <a:pt x="2538397" y="2562619"/>
                  <a:pt x="2373707" y="2585323"/>
                </a:cubicBezTo>
                <a:cubicBezTo>
                  <a:pt x="2209017" y="2608027"/>
                  <a:pt x="1927963" y="2516217"/>
                  <a:pt x="1724297" y="2585323"/>
                </a:cubicBezTo>
                <a:cubicBezTo>
                  <a:pt x="1520631" y="2654429"/>
                  <a:pt x="1451098" y="2551018"/>
                  <a:pt x="1298821" y="2585323"/>
                </a:cubicBezTo>
                <a:cubicBezTo>
                  <a:pt x="1146544" y="2619628"/>
                  <a:pt x="863841" y="2554698"/>
                  <a:pt x="694197" y="2585323"/>
                </a:cubicBezTo>
                <a:cubicBezTo>
                  <a:pt x="524553" y="2615948"/>
                  <a:pt x="153016" y="2556552"/>
                  <a:pt x="0" y="2585323"/>
                </a:cubicBezTo>
                <a:cubicBezTo>
                  <a:pt x="-54277" y="2355015"/>
                  <a:pt x="13375" y="2294973"/>
                  <a:pt x="0" y="2042405"/>
                </a:cubicBezTo>
                <a:cubicBezTo>
                  <a:pt x="-13375" y="1789837"/>
                  <a:pt x="38502" y="1776716"/>
                  <a:pt x="0" y="1551194"/>
                </a:cubicBezTo>
                <a:cubicBezTo>
                  <a:pt x="-38502" y="1325672"/>
                  <a:pt x="25050" y="1219704"/>
                  <a:pt x="0" y="982423"/>
                </a:cubicBezTo>
                <a:cubicBezTo>
                  <a:pt x="-25050" y="745142"/>
                  <a:pt x="620" y="319245"/>
                  <a:pt x="0" y="0"/>
                </a:cubicBezTo>
                <a:close/>
              </a:path>
            </a:pathLst>
          </a:custGeom>
          <a:solidFill>
            <a:schemeClr val="tx1"/>
          </a:solidFill>
          <a:ln w="76200">
            <a:solidFill>
              <a:srgbClr val="FFFF00"/>
            </a:solidFill>
            <a:extLst>
              <a:ext uri="{C807C97D-BFC1-408E-A445-0C87EB9F89A2}">
                <ask:lineSketchStyleProps xmlns:ask="http://schemas.microsoft.com/office/drawing/2018/sketchyshapes" sd="299746262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solidFill>
                  <a:schemeClr val="bg1"/>
                </a:solidFill>
                <a:sym typeface="Wingdings" panose="05000000000000000000" pitchFamily="2" charset="2"/>
              </a:rPr>
              <a:t></a:t>
            </a:r>
            <a:r>
              <a:rPr lang="fr-FR" sz="5400" b="1" dirty="0">
                <a:solidFill>
                  <a:schemeClr val="bg1"/>
                </a:solidFill>
              </a:rPr>
              <a:t> ANSWERS : temps et aspects</a:t>
            </a:r>
          </a:p>
        </p:txBody>
      </p:sp>
    </p:spTree>
    <p:extLst>
      <p:ext uri="{BB962C8B-B14F-4D97-AF65-F5344CB8AC3E}">
        <p14:creationId xmlns:p14="http://schemas.microsoft.com/office/powerpoint/2010/main" val="398378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6632D2-2CEA-453E-BD3B-568B7C1AD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954" y="0"/>
            <a:ext cx="11919045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/>
              <a:t>- Pierre, pardonne-moi de t'appeler si tôt. </a:t>
            </a:r>
          </a:p>
          <a:p>
            <a:pPr marL="0" indent="0" algn="just">
              <a:buNone/>
            </a:pPr>
            <a:r>
              <a:rPr lang="fr-FR" dirty="0"/>
              <a:t>‘ </a:t>
            </a:r>
            <a:r>
              <a:rPr lang="en-GB" dirty="0"/>
              <a:t>Pierre,  please, forgive me </a:t>
            </a:r>
            <a:r>
              <a:rPr lang="en-GB" dirty="0">
                <a:highlight>
                  <a:srgbClr val="FFFF00"/>
                </a:highlight>
              </a:rPr>
              <a:t>for </a:t>
            </a:r>
            <a:r>
              <a:rPr lang="en-GB" dirty="0"/>
              <a:t>ring</a:t>
            </a:r>
            <a:r>
              <a:rPr lang="en-GB" dirty="0">
                <a:highlight>
                  <a:srgbClr val="FFFF00"/>
                </a:highlight>
              </a:rPr>
              <a:t>ing</a:t>
            </a:r>
            <a:r>
              <a:rPr lang="en-GB" dirty="0"/>
              <a:t> so early. </a:t>
            </a:r>
          </a:p>
          <a:p>
            <a:pPr marL="0" indent="0" algn="just">
              <a:buNone/>
            </a:pPr>
            <a:r>
              <a:rPr lang="en-GB" dirty="0"/>
              <a:t>‘Pierre, I’m sorry / I apologize </a:t>
            </a:r>
            <a:r>
              <a:rPr lang="en-GB" dirty="0">
                <a:highlight>
                  <a:srgbClr val="FFFF00"/>
                </a:highlight>
              </a:rPr>
              <a:t>for</a:t>
            </a:r>
            <a:r>
              <a:rPr lang="en-GB" dirty="0"/>
              <a:t> call</a:t>
            </a:r>
            <a:r>
              <a:rPr lang="en-GB" dirty="0">
                <a:highlight>
                  <a:srgbClr val="FFFF00"/>
                </a:highlight>
              </a:rPr>
              <a:t>ing</a:t>
            </a:r>
            <a:r>
              <a:rPr lang="en-GB" dirty="0"/>
              <a:t> so early.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To be sorry for </a:t>
            </a:r>
            <a:r>
              <a:rPr lang="en-GB" dirty="0" err="1"/>
              <a:t>doING</a:t>
            </a:r>
            <a:r>
              <a:rPr lang="en-GB" dirty="0"/>
              <a:t> </a:t>
            </a:r>
            <a:r>
              <a:rPr lang="en-GB" dirty="0" err="1"/>
              <a:t>sth</a:t>
            </a:r>
            <a:r>
              <a:rPr lang="en-GB" dirty="0"/>
              <a:t> / to forgive </a:t>
            </a:r>
            <a:r>
              <a:rPr lang="en-GB" dirty="0" err="1"/>
              <a:t>sb</a:t>
            </a:r>
            <a:r>
              <a:rPr lang="en-GB" dirty="0"/>
              <a:t> for doing </a:t>
            </a:r>
            <a:r>
              <a:rPr lang="en-GB" dirty="0" err="1"/>
              <a:t>sth</a:t>
            </a:r>
            <a:endParaRPr lang="en-GB" dirty="0"/>
          </a:p>
          <a:p>
            <a:pPr marL="0" indent="0" algn="just">
              <a:buNone/>
            </a:pPr>
            <a:r>
              <a:rPr lang="en-GB" dirty="0" err="1"/>
              <a:t>Comparez</a:t>
            </a:r>
            <a:r>
              <a:rPr lang="en-GB" dirty="0"/>
              <a:t> le </a:t>
            </a:r>
            <a:r>
              <a:rPr lang="en-GB" dirty="0" err="1"/>
              <a:t>contexte</a:t>
            </a:r>
            <a:r>
              <a:rPr lang="en-GB" dirty="0"/>
              <a:t> des deux </a:t>
            </a:r>
            <a:r>
              <a:rPr lang="en-GB" dirty="0" err="1"/>
              <a:t>énoncés</a:t>
            </a:r>
            <a:r>
              <a:rPr lang="en-GB" dirty="0"/>
              <a:t> </a:t>
            </a:r>
            <a:r>
              <a:rPr lang="en-GB" dirty="0" err="1"/>
              <a:t>suivants</a:t>
            </a:r>
            <a:r>
              <a:rPr lang="en-GB" dirty="0"/>
              <a:t>:</a:t>
            </a:r>
          </a:p>
          <a:p>
            <a:pPr marL="0" indent="0" algn="just">
              <a:buNone/>
            </a:pPr>
            <a:r>
              <a:rPr lang="en-GB" dirty="0"/>
              <a:t>-I’m sorry for interrupting you.</a:t>
            </a:r>
          </a:p>
          <a:p>
            <a:pPr marL="0" indent="0" algn="just">
              <a:buNone/>
            </a:pPr>
            <a:r>
              <a:rPr lang="en-GB" dirty="0"/>
              <a:t>-I’m sorry to interrupt you.</a:t>
            </a:r>
          </a:p>
          <a:p>
            <a:pPr marL="0" indent="0" algn="just">
              <a:buNone/>
            </a:pPr>
            <a:r>
              <a:rPr lang="en-GB" dirty="0"/>
              <a:t>POUR + VERBE: 2 </a:t>
            </a:r>
            <a:r>
              <a:rPr lang="en-GB" dirty="0" err="1"/>
              <a:t>cas</a:t>
            </a:r>
            <a:r>
              <a:rPr lang="en-GB" dirty="0"/>
              <a:t> de figure </a:t>
            </a:r>
            <a:r>
              <a:rPr lang="en-GB" dirty="0" err="1"/>
              <a:t>mais</a:t>
            </a:r>
            <a:r>
              <a:rPr lang="en-GB" dirty="0"/>
              <a:t> 3 </a:t>
            </a:r>
            <a:r>
              <a:rPr lang="en-GB" dirty="0" err="1"/>
              <a:t>valeurs</a:t>
            </a:r>
            <a:endParaRPr lang="en-GB" dirty="0"/>
          </a:p>
          <a:p>
            <a:pPr marL="0" indent="0" algn="just">
              <a:buNone/>
            </a:pPr>
            <a:r>
              <a:rPr lang="en-GB" dirty="0"/>
              <a:t>To + v (but) : let me explain again to clarify / for you to make no mistakes</a:t>
            </a:r>
          </a:p>
          <a:p>
            <a:pPr marL="0" indent="0" algn="just">
              <a:buNone/>
            </a:pPr>
            <a:r>
              <a:rPr lang="en-GB" dirty="0"/>
              <a:t>For + </a:t>
            </a:r>
            <a:r>
              <a:rPr lang="en-GB" dirty="0" err="1"/>
              <a:t>vING</a:t>
            </a:r>
            <a:r>
              <a:rPr lang="en-GB" dirty="0"/>
              <a:t> (cause): they blame them for denying the evidence</a:t>
            </a:r>
          </a:p>
          <a:p>
            <a:pPr marL="0" indent="0" algn="just">
              <a:buNone/>
            </a:pPr>
            <a:r>
              <a:rPr lang="en-GB" dirty="0"/>
              <a:t>For + </a:t>
            </a:r>
            <a:r>
              <a:rPr lang="en-GB" dirty="0" err="1"/>
              <a:t>vING</a:t>
            </a:r>
            <a:r>
              <a:rPr lang="en-GB" dirty="0"/>
              <a:t> (usage): this particular pen is for writing on a white board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0093038-A5DA-01FE-8B9A-0131164CD446}"/>
              </a:ext>
            </a:extLst>
          </p:cNvPr>
          <p:cNvSpPr txBox="1"/>
          <p:nvPr/>
        </p:nvSpPr>
        <p:spPr>
          <a:xfrm>
            <a:off x="7566113" y="205103"/>
            <a:ext cx="4478693" cy="1754326"/>
          </a:xfrm>
          <a:custGeom>
            <a:avLst/>
            <a:gdLst>
              <a:gd name="connsiteX0" fmla="*/ 0 w 4478693"/>
              <a:gd name="connsiteY0" fmla="*/ 0 h 1754326"/>
              <a:gd name="connsiteX1" fmla="*/ 515050 w 4478693"/>
              <a:gd name="connsiteY1" fmla="*/ 0 h 1754326"/>
              <a:gd name="connsiteX2" fmla="*/ 985312 w 4478693"/>
              <a:gd name="connsiteY2" fmla="*/ 0 h 1754326"/>
              <a:gd name="connsiteX3" fmla="*/ 1410788 w 4478693"/>
              <a:gd name="connsiteY3" fmla="*/ 0 h 1754326"/>
              <a:gd name="connsiteX4" fmla="*/ 2060199 w 4478693"/>
              <a:gd name="connsiteY4" fmla="*/ 0 h 1754326"/>
              <a:gd name="connsiteX5" fmla="*/ 2485675 w 4478693"/>
              <a:gd name="connsiteY5" fmla="*/ 0 h 1754326"/>
              <a:gd name="connsiteX6" fmla="*/ 3090298 w 4478693"/>
              <a:gd name="connsiteY6" fmla="*/ 0 h 1754326"/>
              <a:gd name="connsiteX7" fmla="*/ 3739709 w 4478693"/>
              <a:gd name="connsiteY7" fmla="*/ 0 h 1754326"/>
              <a:gd name="connsiteX8" fmla="*/ 4478693 w 4478693"/>
              <a:gd name="connsiteY8" fmla="*/ 0 h 1754326"/>
              <a:gd name="connsiteX9" fmla="*/ 4478693 w 4478693"/>
              <a:gd name="connsiteY9" fmla="*/ 619862 h 1754326"/>
              <a:gd name="connsiteX10" fmla="*/ 4478693 w 4478693"/>
              <a:gd name="connsiteY10" fmla="*/ 1239724 h 1754326"/>
              <a:gd name="connsiteX11" fmla="*/ 4478693 w 4478693"/>
              <a:gd name="connsiteY11" fmla="*/ 1754326 h 1754326"/>
              <a:gd name="connsiteX12" fmla="*/ 4008430 w 4478693"/>
              <a:gd name="connsiteY12" fmla="*/ 1754326 h 1754326"/>
              <a:gd name="connsiteX13" fmla="*/ 3493381 w 4478693"/>
              <a:gd name="connsiteY13" fmla="*/ 1754326 h 1754326"/>
              <a:gd name="connsiteX14" fmla="*/ 2843970 w 4478693"/>
              <a:gd name="connsiteY14" fmla="*/ 1754326 h 1754326"/>
              <a:gd name="connsiteX15" fmla="*/ 2328920 w 4478693"/>
              <a:gd name="connsiteY15" fmla="*/ 1754326 h 1754326"/>
              <a:gd name="connsiteX16" fmla="*/ 1679510 w 4478693"/>
              <a:gd name="connsiteY16" fmla="*/ 1754326 h 1754326"/>
              <a:gd name="connsiteX17" fmla="*/ 1209247 w 4478693"/>
              <a:gd name="connsiteY17" fmla="*/ 1754326 h 1754326"/>
              <a:gd name="connsiteX18" fmla="*/ 694197 w 4478693"/>
              <a:gd name="connsiteY18" fmla="*/ 1754326 h 1754326"/>
              <a:gd name="connsiteX19" fmla="*/ 0 w 4478693"/>
              <a:gd name="connsiteY19" fmla="*/ 1754326 h 1754326"/>
              <a:gd name="connsiteX20" fmla="*/ 0 w 4478693"/>
              <a:gd name="connsiteY20" fmla="*/ 1169551 h 1754326"/>
              <a:gd name="connsiteX21" fmla="*/ 0 w 4478693"/>
              <a:gd name="connsiteY21" fmla="*/ 584775 h 1754326"/>
              <a:gd name="connsiteX22" fmla="*/ 0 w 4478693"/>
              <a:gd name="connsiteY22" fmla="*/ 0 h 1754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478693" h="1754326" fill="none" extrusionOk="0">
                <a:moveTo>
                  <a:pt x="0" y="0"/>
                </a:moveTo>
                <a:cubicBezTo>
                  <a:pt x="123276" y="-37497"/>
                  <a:pt x="315874" y="9067"/>
                  <a:pt x="515050" y="0"/>
                </a:cubicBezTo>
                <a:cubicBezTo>
                  <a:pt x="714226" y="-9067"/>
                  <a:pt x="769102" y="29508"/>
                  <a:pt x="985312" y="0"/>
                </a:cubicBezTo>
                <a:cubicBezTo>
                  <a:pt x="1201522" y="-29508"/>
                  <a:pt x="1225056" y="41362"/>
                  <a:pt x="1410788" y="0"/>
                </a:cubicBezTo>
                <a:cubicBezTo>
                  <a:pt x="1596520" y="-41362"/>
                  <a:pt x="1860969" y="26892"/>
                  <a:pt x="2060199" y="0"/>
                </a:cubicBezTo>
                <a:cubicBezTo>
                  <a:pt x="2259429" y="-26892"/>
                  <a:pt x="2383137" y="50184"/>
                  <a:pt x="2485675" y="0"/>
                </a:cubicBezTo>
                <a:cubicBezTo>
                  <a:pt x="2588213" y="-50184"/>
                  <a:pt x="2828900" y="10179"/>
                  <a:pt x="3090298" y="0"/>
                </a:cubicBezTo>
                <a:cubicBezTo>
                  <a:pt x="3351696" y="-10179"/>
                  <a:pt x="3484225" y="31060"/>
                  <a:pt x="3739709" y="0"/>
                </a:cubicBezTo>
                <a:cubicBezTo>
                  <a:pt x="3995193" y="-31060"/>
                  <a:pt x="4291284" y="85090"/>
                  <a:pt x="4478693" y="0"/>
                </a:cubicBezTo>
                <a:cubicBezTo>
                  <a:pt x="4481008" y="126217"/>
                  <a:pt x="4454663" y="482555"/>
                  <a:pt x="4478693" y="619862"/>
                </a:cubicBezTo>
                <a:cubicBezTo>
                  <a:pt x="4502723" y="757169"/>
                  <a:pt x="4425260" y="982122"/>
                  <a:pt x="4478693" y="1239724"/>
                </a:cubicBezTo>
                <a:cubicBezTo>
                  <a:pt x="4532126" y="1497326"/>
                  <a:pt x="4439496" y="1580387"/>
                  <a:pt x="4478693" y="1754326"/>
                </a:cubicBezTo>
                <a:cubicBezTo>
                  <a:pt x="4338390" y="1777260"/>
                  <a:pt x="4192546" y="1727284"/>
                  <a:pt x="4008430" y="1754326"/>
                </a:cubicBezTo>
                <a:cubicBezTo>
                  <a:pt x="3824314" y="1781368"/>
                  <a:pt x="3750140" y="1733022"/>
                  <a:pt x="3493381" y="1754326"/>
                </a:cubicBezTo>
                <a:cubicBezTo>
                  <a:pt x="3236622" y="1775630"/>
                  <a:pt x="3091592" y="1688203"/>
                  <a:pt x="2843970" y="1754326"/>
                </a:cubicBezTo>
                <a:cubicBezTo>
                  <a:pt x="2596348" y="1820449"/>
                  <a:pt x="2487297" y="1716850"/>
                  <a:pt x="2328920" y="1754326"/>
                </a:cubicBezTo>
                <a:cubicBezTo>
                  <a:pt x="2170543" y="1791802"/>
                  <a:pt x="1948311" y="1681318"/>
                  <a:pt x="1679510" y="1754326"/>
                </a:cubicBezTo>
                <a:cubicBezTo>
                  <a:pt x="1410709" y="1827334"/>
                  <a:pt x="1367638" y="1707430"/>
                  <a:pt x="1209247" y="1754326"/>
                </a:cubicBezTo>
                <a:cubicBezTo>
                  <a:pt x="1050856" y="1801222"/>
                  <a:pt x="936536" y="1704104"/>
                  <a:pt x="694197" y="1754326"/>
                </a:cubicBezTo>
                <a:cubicBezTo>
                  <a:pt x="451858" y="1804548"/>
                  <a:pt x="327576" y="1729605"/>
                  <a:pt x="0" y="1754326"/>
                </a:cubicBezTo>
                <a:cubicBezTo>
                  <a:pt x="-22961" y="1614944"/>
                  <a:pt x="23686" y="1295065"/>
                  <a:pt x="0" y="1169551"/>
                </a:cubicBezTo>
                <a:cubicBezTo>
                  <a:pt x="-23686" y="1044037"/>
                  <a:pt x="45039" y="717353"/>
                  <a:pt x="0" y="584775"/>
                </a:cubicBezTo>
                <a:cubicBezTo>
                  <a:pt x="-45039" y="452197"/>
                  <a:pt x="42260" y="271998"/>
                  <a:pt x="0" y="0"/>
                </a:cubicBezTo>
                <a:close/>
              </a:path>
              <a:path w="4478693" h="1754326" stroke="0" extrusionOk="0">
                <a:moveTo>
                  <a:pt x="0" y="0"/>
                </a:moveTo>
                <a:cubicBezTo>
                  <a:pt x="116360" y="-66384"/>
                  <a:pt x="311268" y="40758"/>
                  <a:pt x="559837" y="0"/>
                </a:cubicBezTo>
                <a:cubicBezTo>
                  <a:pt x="808406" y="-40758"/>
                  <a:pt x="917824" y="44971"/>
                  <a:pt x="1209247" y="0"/>
                </a:cubicBezTo>
                <a:cubicBezTo>
                  <a:pt x="1500670" y="-44971"/>
                  <a:pt x="1613381" y="62621"/>
                  <a:pt x="1813871" y="0"/>
                </a:cubicBezTo>
                <a:cubicBezTo>
                  <a:pt x="2014361" y="-62621"/>
                  <a:pt x="2210932" y="50112"/>
                  <a:pt x="2463281" y="0"/>
                </a:cubicBezTo>
                <a:cubicBezTo>
                  <a:pt x="2715630" y="-50112"/>
                  <a:pt x="2760329" y="33598"/>
                  <a:pt x="2978331" y="0"/>
                </a:cubicBezTo>
                <a:cubicBezTo>
                  <a:pt x="3196333" y="-33598"/>
                  <a:pt x="3245307" y="61172"/>
                  <a:pt x="3493381" y="0"/>
                </a:cubicBezTo>
                <a:cubicBezTo>
                  <a:pt x="3741455" y="-61172"/>
                  <a:pt x="4150419" y="88598"/>
                  <a:pt x="4478693" y="0"/>
                </a:cubicBezTo>
                <a:cubicBezTo>
                  <a:pt x="4522126" y="269671"/>
                  <a:pt x="4459749" y="335234"/>
                  <a:pt x="4478693" y="549689"/>
                </a:cubicBezTo>
                <a:cubicBezTo>
                  <a:pt x="4497637" y="764144"/>
                  <a:pt x="4448229" y="961479"/>
                  <a:pt x="4478693" y="1116921"/>
                </a:cubicBezTo>
                <a:cubicBezTo>
                  <a:pt x="4509157" y="1272363"/>
                  <a:pt x="4467423" y="1533093"/>
                  <a:pt x="4478693" y="1754326"/>
                </a:cubicBezTo>
                <a:cubicBezTo>
                  <a:pt x="4211555" y="1763509"/>
                  <a:pt x="4096664" y="1690523"/>
                  <a:pt x="3829283" y="1754326"/>
                </a:cubicBezTo>
                <a:cubicBezTo>
                  <a:pt x="3561902" y="1818129"/>
                  <a:pt x="3465689" y="1737091"/>
                  <a:pt x="3359020" y="1754326"/>
                </a:cubicBezTo>
                <a:cubicBezTo>
                  <a:pt x="3252351" y="1771561"/>
                  <a:pt x="3037827" y="1687161"/>
                  <a:pt x="2799183" y="1754326"/>
                </a:cubicBezTo>
                <a:cubicBezTo>
                  <a:pt x="2560539" y="1821491"/>
                  <a:pt x="2440890" y="1750707"/>
                  <a:pt x="2284133" y="1754326"/>
                </a:cubicBezTo>
                <a:cubicBezTo>
                  <a:pt x="2127376" y="1757945"/>
                  <a:pt x="1956980" y="1749080"/>
                  <a:pt x="1769084" y="1754326"/>
                </a:cubicBezTo>
                <a:cubicBezTo>
                  <a:pt x="1581188" y="1759572"/>
                  <a:pt x="1418724" y="1731622"/>
                  <a:pt x="1254034" y="1754326"/>
                </a:cubicBezTo>
                <a:cubicBezTo>
                  <a:pt x="1089344" y="1777030"/>
                  <a:pt x="808290" y="1685220"/>
                  <a:pt x="604624" y="1754326"/>
                </a:cubicBezTo>
                <a:cubicBezTo>
                  <a:pt x="400958" y="1823432"/>
                  <a:pt x="196250" y="1688338"/>
                  <a:pt x="0" y="1754326"/>
                </a:cubicBezTo>
                <a:cubicBezTo>
                  <a:pt x="-7650" y="1479884"/>
                  <a:pt x="53038" y="1354627"/>
                  <a:pt x="0" y="1152007"/>
                </a:cubicBezTo>
                <a:cubicBezTo>
                  <a:pt x="-53038" y="949387"/>
                  <a:pt x="39658" y="793247"/>
                  <a:pt x="0" y="567232"/>
                </a:cubicBezTo>
                <a:cubicBezTo>
                  <a:pt x="-39658" y="341217"/>
                  <a:pt x="66870" y="12022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76200">
            <a:solidFill>
              <a:srgbClr val="FFFF00"/>
            </a:solidFill>
            <a:extLst>
              <a:ext uri="{C807C97D-BFC1-408E-A445-0C87EB9F89A2}">
                <ask:lineSketchStyleProps xmlns:ask="http://schemas.microsoft.com/office/drawing/2018/sketchyshapes" sd="299746262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solidFill>
                  <a:schemeClr val="bg1"/>
                </a:solidFill>
                <a:sym typeface="Wingdings" panose="05000000000000000000" pitchFamily="2" charset="2"/>
              </a:rPr>
              <a:t></a:t>
            </a:r>
            <a:r>
              <a:rPr lang="fr-FR" sz="5400" b="1" dirty="0">
                <a:solidFill>
                  <a:schemeClr val="bg1"/>
                </a:solidFill>
              </a:rPr>
              <a:t> ANSWERS : infinitifs</a:t>
            </a:r>
          </a:p>
        </p:txBody>
      </p:sp>
    </p:spTree>
    <p:extLst>
      <p:ext uri="{BB962C8B-B14F-4D97-AF65-F5344CB8AC3E}">
        <p14:creationId xmlns:p14="http://schemas.microsoft.com/office/powerpoint/2010/main" val="218004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6632D2-2CEA-453E-BD3B-568B7C1AD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954" y="0"/>
            <a:ext cx="11919045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/>
              <a:t>- Je pars tout à l'heure en voyage. 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en-GB" dirty="0"/>
              <a:t>I</a:t>
            </a:r>
            <a:r>
              <a:rPr lang="en-GB" dirty="0">
                <a:solidFill>
                  <a:srgbClr val="00B0F0"/>
                </a:solidFill>
              </a:rPr>
              <a:t>’m about to </a:t>
            </a:r>
            <a:r>
              <a:rPr lang="en-GB" dirty="0"/>
              <a:t>go away on a trip / I</a:t>
            </a:r>
            <a:r>
              <a:rPr lang="en-GB" dirty="0">
                <a:solidFill>
                  <a:srgbClr val="00B0F0"/>
                </a:solidFill>
              </a:rPr>
              <a:t>’m leaving </a:t>
            </a:r>
            <a:r>
              <a:rPr lang="en-GB" dirty="0"/>
              <a:t>on a business trip </a:t>
            </a:r>
            <a:r>
              <a:rPr lang="en-GB" b="1" dirty="0"/>
              <a:t>presently / soon / right away / straightaway</a:t>
            </a:r>
            <a:r>
              <a:rPr lang="en-GB" dirty="0"/>
              <a:t>.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On a ici deux manières d’envisager le moment futur: dans les deux cas, on exprime un futur imminent en ayant recours au présent. Dans le premier, l’ajout de la préposition ABOUT a la même valeur que les adverbes ou expressions adverbiales (</a:t>
            </a:r>
            <a:r>
              <a:rPr lang="fr-FR" dirty="0" err="1"/>
              <a:t>presently</a:t>
            </a:r>
            <a:r>
              <a:rPr lang="fr-FR" dirty="0"/>
              <a:t>, </a:t>
            </a:r>
            <a:r>
              <a:rPr lang="fr-FR" dirty="0" err="1"/>
              <a:t>soon</a:t>
            </a:r>
            <a:r>
              <a:rPr lang="fr-FR" dirty="0"/>
              <a:t>…) du second cas.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9DB2129-398E-C519-17B2-15A245A613E0}"/>
              </a:ext>
            </a:extLst>
          </p:cNvPr>
          <p:cNvSpPr txBox="1"/>
          <p:nvPr/>
        </p:nvSpPr>
        <p:spPr>
          <a:xfrm>
            <a:off x="7090251" y="3274875"/>
            <a:ext cx="4478693" cy="3416320"/>
          </a:xfrm>
          <a:custGeom>
            <a:avLst/>
            <a:gdLst>
              <a:gd name="connsiteX0" fmla="*/ 0 w 4478693"/>
              <a:gd name="connsiteY0" fmla="*/ 0 h 3416320"/>
              <a:gd name="connsiteX1" fmla="*/ 649410 w 4478693"/>
              <a:gd name="connsiteY1" fmla="*/ 0 h 3416320"/>
              <a:gd name="connsiteX2" fmla="*/ 1164460 w 4478693"/>
              <a:gd name="connsiteY2" fmla="*/ 0 h 3416320"/>
              <a:gd name="connsiteX3" fmla="*/ 1813871 w 4478693"/>
              <a:gd name="connsiteY3" fmla="*/ 0 h 3416320"/>
              <a:gd name="connsiteX4" fmla="*/ 2463281 w 4478693"/>
              <a:gd name="connsiteY4" fmla="*/ 0 h 3416320"/>
              <a:gd name="connsiteX5" fmla="*/ 2933544 w 4478693"/>
              <a:gd name="connsiteY5" fmla="*/ 0 h 3416320"/>
              <a:gd name="connsiteX6" fmla="*/ 3538167 w 4478693"/>
              <a:gd name="connsiteY6" fmla="*/ 0 h 3416320"/>
              <a:gd name="connsiteX7" fmla="*/ 4478693 w 4478693"/>
              <a:gd name="connsiteY7" fmla="*/ 0 h 3416320"/>
              <a:gd name="connsiteX8" fmla="*/ 4478693 w 4478693"/>
              <a:gd name="connsiteY8" fmla="*/ 569387 h 3416320"/>
              <a:gd name="connsiteX9" fmla="*/ 4478693 w 4478693"/>
              <a:gd name="connsiteY9" fmla="*/ 1172937 h 3416320"/>
              <a:gd name="connsiteX10" fmla="*/ 4478693 w 4478693"/>
              <a:gd name="connsiteY10" fmla="*/ 1708160 h 3416320"/>
              <a:gd name="connsiteX11" fmla="*/ 4478693 w 4478693"/>
              <a:gd name="connsiteY11" fmla="*/ 2311710 h 3416320"/>
              <a:gd name="connsiteX12" fmla="*/ 4478693 w 4478693"/>
              <a:gd name="connsiteY12" fmla="*/ 2881097 h 3416320"/>
              <a:gd name="connsiteX13" fmla="*/ 4478693 w 4478693"/>
              <a:gd name="connsiteY13" fmla="*/ 3416320 h 3416320"/>
              <a:gd name="connsiteX14" fmla="*/ 4053217 w 4478693"/>
              <a:gd name="connsiteY14" fmla="*/ 3416320 h 3416320"/>
              <a:gd name="connsiteX15" fmla="*/ 3493381 w 4478693"/>
              <a:gd name="connsiteY15" fmla="*/ 3416320 h 3416320"/>
              <a:gd name="connsiteX16" fmla="*/ 2888757 w 4478693"/>
              <a:gd name="connsiteY16" fmla="*/ 3416320 h 3416320"/>
              <a:gd name="connsiteX17" fmla="*/ 2418494 w 4478693"/>
              <a:gd name="connsiteY17" fmla="*/ 3416320 h 3416320"/>
              <a:gd name="connsiteX18" fmla="*/ 1948231 w 4478693"/>
              <a:gd name="connsiteY18" fmla="*/ 3416320 h 3416320"/>
              <a:gd name="connsiteX19" fmla="*/ 1433182 w 4478693"/>
              <a:gd name="connsiteY19" fmla="*/ 3416320 h 3416320"/>
              <a:gd name="connsiteX20" fmla="*/ 918132 w 4478693"/>
              <a:gd name="connsiteY20" fmla="*/ 3416320 h 3416320"/>
              <a:gd name="connsiteX21" fmla="*/ 0 w 4478693"/>
              <a:gd name="connsiteY21" fmla="*/ 3416320 h 3416320"/>
              <a:gd name="connsiteX22" fmla="*/ 0 w 4478693"/>
              <a:gd name="connsiteY22" fmla="*/ 2915260 h 3416320"/>
              <a:gd name="connsiteX23" fmla="*/ 0 w 4478693"/>
              <a:gd name="connsiteY23" fmla="*/ 2277547 h 3416320"/>
              <a:gd name="connsiteX24" fmla="*/ 0 w 4478693"/>
              <a:gd name="connsiteY24" fmla="*/ 1742323 h 3416320"/>
              <a:gd name="connsiteX25" fmla="*/ 0 w 4478693"/>
              <a:gd name="connsiteY25" fmla="*/ 1207100 h 3416320"/>
              <a:gd name="connsiteX26" fmla="*/ 0 w 4478693"/>
              <a:gd name="connsiteY26" fmla="*/ 671876 h 3416320"/>
              <a:gd name="connsiteX27" fmla="*/ 0 w 4478693"/>
              <a:gd name="connsiteY27" fmla="*/ 0 h 34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478693" h="3416320" fill="none" extrusionOk="0">
                <a:moveTo>
                  <a:pt x="0" y="0"/>
                </a:moveTo>
                <a:cubicBezTo>
                  <a:pt x="324291" y="-16332"/>
                  <a:pt x="396412" y="34496"/>
                  <a:pt x="649410" y="0"/>
                </a:cubicBezTo>
                <a:cubicBezTo>
                  <a:pt x="902408" y="-34496"/>
                  <a:pt x="1028166" y="59487"/>
                  <a:pt x="1164460" y="0"/>
                </a:cubicBezTo>
                <a:cubicBezTo>
                  <a:pt x="1300754" y="-59487"/>
                  <a:pt x="1527514" y="47906"/>
                  <a:pt x="1813871" y="0"/>
                </a:cubicBezTo>
                <a:cubicBezTo>
                  <a:pt x="2100228" y="-47906"/>
                  <a:pt x="2269428" y="40770"/>
                  <a:pt x="2463281" y="0"/>
                </a:cubicBezTo>
                <a:cubicBezTo>
                  <a:pt x="2657134" y="-40770"/>
                  <a:pt x="2710216" y="47377"/>
                  <a:pt x="2933544" y="0"/>
                </a:cubicBezTo>
                <a:cubicBezTo>
                  <a:pt x="3156872" y="-47377"/>
                  <a:pt x="3237462" y="8049"/>
                  <a:pt x="3538167" y="0"/>
                </a:cubicBezTo>
                <a:cubicBezTo>
                  <a:pt x="3838872" y="-8049"/>
                  <a:pt x="4145753" y="4678"/>
                  <a:pt x="4478693" y="0"/>
                </a:cubicBezTo>
                <a:cubicBezTo>
                  <a:pt x="4538109" y="149449"/>
                  <a:pt x="4414694" y="359046"/>
                  <a:pt x="4478693" y="569387"/>
                </a:cubicBezTo>
                <a:cubicBezTo>
                  <a:pt x="4542692" y="779728"/>
                  <a:pt x="4442871" y="919880"/>
                  <a:pt x="4478693" y="1172937"/>
                </a:cubicBezTo>
                <a:cubicBezTo>
                  <a:pt x="4514515" y="1425994"/>
                  <a:pt x="4469934" y="1576336"/>
                  <a:pt x="4478693" y="1708160"/>
                </a:cubicBezTo>
                <a:cubicBezTo>
                  <a:pt x="4487452" y="1839984"/>
                  <a:pt x="4430404" y="2089751"/>
                  <a:pt x="4478693" y="2311710"/>
                </a:cubicBezTo>
                <a:cubicBezTo>
                  <a:pt x="4526982" y="2533669"/>
                  <a:pt x="4437756" y="2765299"/>
                  <a:pt x="4478693" y="2881097"/>
                </a:cubicBezTo>
                <a:cubicBezTo>
                  <a:pt x="4519630" y="2996895"/>
                  <a:pt x="4432628" y="3197442"/>
                  <a:pt x="4478693" y="3416320"/>
                </a:cubicBezTo>
                <a:cubicBezTo>
                  <a:pt x="4293382" y="3445685"/>
                  <a:pt x="4235101" y="3366040"/>
                  <a:pt x="4053217" y="3416320"/>
                </a:cubicBezTo>
                <a:cubicBezTo>
                  <a:pt x="3871333" y="3466600"/>
                  <a:pt x="3744730" y="3363044"/>
                  <a:pt x="3493381" y="3416320"/>
                </a:cubicBezTo>
                <a:cubicBezTo>
                  <a:pt x="3242032" y="3469596"/>
                  <a:pt x="3152572" y="3382251"/>
                  <a:pt x="2888757" y="3416320"/>
                </a:cubicBezTo>
                <a:cubicBezTo>
                  <a:pt x="2624942" y="3450389"/>
                  <a:pt x="2577329" y="3414378"/>
                  <a:pt x="2418494" y="3416320"/>
                </a:cubicBezTo>
                <a:cubicBezTo>
                  <a:pt x="2259659" y="3418262"/>
                  <a:pt x="2163726" y="3377788"/>
                  <a:pt x="1948231" y="3416320"/>
                </a:cubicBezTo>
                <a:cubicBezTo>
                  <a:pt x="1732736" y="3454852"/>
                  <a:pt x="1657643" y="3406553"/>
                  <a:pt x="1433182" y="3416320"/>
                </a:cubicBezTo>
                <a:cubicBezTo>
                  <a:pt x="1208721" y="3426087"/>
                  <a:pt x="1073443" y="3409313"/>
                  <a:pt x="918132" y="3416320"/>
                </a:cubicBezTo>
                <a:cubicBezTo>
                  <a:pt x="762821" y="3423327"/>
                  <a:pt x="391207" y="3365551"/>
                  <a:pt x="0" y="3416320"/>
                </a:cubicBezTo>
                <a:cubicBezTo>
                  <a:pt x="-6005" y="3188542"/>
                  <a:pt x="59069" y="3149871"/>
                  <a:pt x="0" y="2915260"/>
                </a:cubicBezTo>
                <a:cubicBezTo>
                  <a:pt x="-59069" y="2680649"/>
                  <a:pt x="17654" y="2407517"/>
                  <a:pt x="0" y="2277547"/>
                </a:cubicBezTo>
                <a:cubicBezTo>
                  <a:pt x="-17654" y="2147577"/>
                  <a:pt x="34392" y="1991888"/>
                  <a:pt x="0" y="1742323"/>
                </a:cubicBezTo>
                <a:cubicBezTo>
                  <a:pt x="-34392" y="1492758"/>
                  <a:pt x="21930" y="1449860"/>
                  <a:pt x="0" y="1207100"/>
                </a:cubicBezTo>
                <a:cubicBezTo>
                  <a:pt x="-21930" y="964340"/>
                  <a:pt x="52258" y="926967"/>
                  <a:pt x="0" y="671876"/>
                </a:cubicBezTo>
                <a:cubicBezTo>
                  <a:pt x="-52258" y="416785"/>
                  <a:pt x="44224" y="212420"/>
                  <a:pt x="0" y="0"/>
                </a:cubicBezTo>
                <a:close/>
              </a:path>
              <a:path w="4478693" h="3416320" stroke="0" extrusionOk="0">
                <a:moveTo>
                  <a:pt x="0" y="0"/>
                </a:moveTo>
                <a:cubicBezTo>
                  <a:pt x="116360" y="-66384"/>
                  <a:pt x="311268" y="40758"/>
                  <a:pt x="559837" y="0"/>
                </a:cubicBezTo>
                <a:cubicBezTo>
                  <a:pt x="808406" y="-40758"/>
                  <a:pt x="917824" y="44971"/>
                  <a:pt x="1209247" y="0"/>
                </a:cubicBezTo>
                <a:cubicBezTo>
                  <a:pt x="1500670" y="-44971"/>
                  <a:pt x="1613381" y="62621"/>
                  <a:pt x="1813871" y="0"/>
                </a:cubicBezTo>
                <a:cubicBezTo>
                  <a:pt x="2014361" y="-62621"/>
                  <a:pt x="2210932" y="50112"/>
                  <a:pt x="2463281" y="0"/>
                </a:cubicBezTo>
                <a:cubicBezTo>
                  <a:pt x="2715630" y="-50112"/>
                  <a:pt x="2760329" y="33598"/>
                  <a:pt x="2978331" y="0"/>
                </a:cubicBezTo>
                <a:cubicBezTo>
                  <a:pt x="3196333" y="-33598"/>
                  <a:pt x="3245307" y="61172"/>
                  <a:pt x="3493381" y="0"/>
                </a:cubicBezTo>
                <a:cubicBezTo>
                  <a:pt x="3741455" y="-61172"/>
                  <a:pt x="4150419" y="88598"/>
                  <a:pt x="4478693" y="0"/>
                </a:cubicBezTo>
                <a:cubicBezTo>
                  <a:pt x="4483445" y="106325"/>
                  <a:pt x="4419696" y="335851"/>
                  <a:pt x="4478693" y="501060"/>
                </a:cubicBezTo>
                <a:cubicBezTo>
                  <a:pt x="4537690" y="666269"/>
                  <a:pt x="4436534" y="852463"/>
                  <a:pt x="4478693" y="1036284"/>
                </a:cubicBezTo>
                <a:cubicBezTo>
                  <a:pt x="4520852" y="1220105"/>
                  <a:pt x="4459254" y="1340181"/>
                  <a:pt x="4478693" y="1639834"/>
                </a:cubicBezTo>
                <a:cubicBezTo>
                  <a:pt x="4498132" y="1939487"/>
                  <a:pt x="4435775" y="2105051"/>
                  <a:pt x="4478693" y="2277547"/>
                </a:cubicBezTo>
                <a:cubicBezTo>
                  <a:pt x="4521611" y="2450043"/>
                  <a:pt x="4423732" y="2611650"/>
                  <a:pt x="4478693" y="2744444"/>
                </a:cubicBezTo>
                <a:cubicBezTo>
                  <a:pt x="4533654" y="2877238"/>
                  <a:pt x="4415079" y="3101874"/>
                  <a:pt x="4478693" y="3416320"/>
                </a:cubicBezTo>
                <a:cubicBezTo>
                  <a:pt x="4349763" y="3449259"/>
                  <a:pt x="4014046" y="3346020"/>
                  <a:pt x="3874069" y="3416320"/>
                </a:cubicBezTo>
                <a:cubicBezTo>
                  <a:pt x="3734092" y="3486620"/>
                  <a:pt x="3546916" y="3411074"/>
                  <a:pt x="3359020" y="3416320"/>
                </a:cubicBezTo>
                <a:cubicBezTo>
                  <a:pt x="3171124" y="3421566"/>
                  <a:pt x="3008660" y="3393616"/>
                  <a:pt x="2843970" y="3416320"/>
                </a:cubicBezTo>
                <a:cubicBezTo>
                  <a:pt x="2679280" y="3439024"/>
                  <a:pt x="2398226" y="3347214"/>
                  <a:pt x="2194560" y="3416320"/>
                </a:cubicBezTo>
                <a:cubicBezTo>
                  <a:pt x="1990894" y="3485426"/>
                  <a:pt x="1921361" y="3382015"/>
                  <a:pt x="1769084" y="3416320"/>
                </a:cubicBezTo>
                <a:cubicBezTo>
                  <a:pt x="1616807" y="3450625"/>
                  <a:pt x="1334104" y="3385695"/>
                  <a:pt x="1164460" y="3416320"/>
                </a:cubicBezTo>
                <a:cubicBezTo>
                  <a:pt x="994816" y="3446945"/>
                  <a:pt x="681789" y="3387344"/>
                  <a:pt x="559837" y="3416320"/>
                </a:cubicBezTo>
                <a:cubicBezTo>
                  <a:pt x="437885" y="3445296"/>
                  <a:pt x="201350" y="3371041"/>
                  <a:pt x="0" y="3416320"/>
                </a:cubicBezTo>
                <a:cubicBezTo>
                  <a:pt x="-16536" y="3260027"/>
                  <a:pt x="6038" y="2981520"/>
                  <a:pt x="0" y="2846933"/>
                </a:cubicBezTo>
                <a:cubicBezTo>
                  <a:pt x="-6038" y="2712346"/>
                  <a:pt x="28862" y="2407919"/>
                  <a:pt x="0" y="2209220"/>
                </a:cubicBezTo>
                <a:cubicBezTo>
                  <a:pt x="-28862" y="2010521"/>
                  <a:pt x="52824" y="1880754"/>
                  <a:pt x="0" y="1605670"/>
                </a:cubicBezTo>
                <a:cubicBezTo>
                  <a:pt x="-52824" y="1330586"/>
                  <a:pt x="28505" y="1140524"/>
                  <a:pt x="0" y="1002121"/>
                </a:cubicBezTo>
                <a:cubicBezTo>
                  <a:pt x="-28505" y="863718"/>
                  <a:pt x="18068" y="694776"/>
                  <a:pt x="0" y="501060"/>
                </a:cubicBezTo>
                <a:cubicBezTo>
                  <a:pt x="-18068" y="307344"/>
                  <a:pt x="52504" y="204579"/>
                  <a:pt x="0" y="0"/>
                </a:cubicBezTo>
                <a:close/>
              </a:path>
            </a:pathLst>
          </a:custGeom>
          <a:solidFill>
            <a:schemeClr val="tx1"/>
          </a:solidFill>
          <a:ln w="76200">
            <a:solidFill>
              <a:srgbClr val="FFFF00"/>
            </a:solidFill>
            <a:extLst>
              <a:ext uri="{C807C97D-BFC1-408E-A445-0C87EB9F89A2}">
                <ask:lineSketchStyleProps xmlns:ask="http://schemas.microsoft.com/office/drawing/2018/sketchyshapes" sd="299746262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solidFill>
                  <a:schemeClr val="bg1"/>
                </a:solidFill>
                <a:sym typeface="Wingdings" panose="05000000000000000000" pitchFamily="2" charset="2"/>
              </a:rPr>
              <a:t></a:t>
            </a:r>
            <a:r>
              <a:rPr lang="fr-FR" sz="5400" b="1" dirty="0">
                <a:solidFill>
                  <a:schemeClr val="bg1"/>
                </a:solidFill>
              </a:rPr>
              <a:t> ANSWERS : les temps à valeur modale 1</a:t>
            </a:r>
          </a:p>
        </p:txBody>
      </p:sp>
    </p:spTree>
    <p:extLst>
      <p:ext uri="{BB962C8B-B14F-4D97-AF65-F5344CB8AC3E}">
        <p14:creationId xmlns:p14="http://schemas.microsoft.com/office/powerpoint/2010/main" val="280865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6632D2-2CEA-453E-BD3B-568B7C1AD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955" y="0"/>
            <a:ext cx="11919045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/>
              <a:t>- Pierre, s'il m'arrive quelque chose, prends bien soin de Thérèse.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en-GB" dirty="0"/>
              <a:t>Pierre, if something </a:t>
            </a:r>
            <a:r>
              <a:rPr lang="en-GB" strike="sngStrike" dirty="0"/>
              <a:t>was</a:t>
            </a:r>
            <a:r>
              <a:rPr lang="en-GB" dirty="0"/>
              <a:t> </a:t>
            </a:r>
            <a:r>
              <a:rPr lang="en-GB" b="1" dirty="0"/>
              <a:t>were to </a:t>
            </a:r>
            <a:r>
              <a:rPr lang="en-GB" dirty="0"/>
              <a:t>happen / happened to me, please do look after Thérèse for me.’</a:t>
            </a:r>
          </a:p>
          <a:p>
            <a:pPr marL="0" indent="0" algn="just">
              <a:buNone/>
            </a:pPr>
            <a:r>
              <a:rPr lang="en-GB" dirty="0"/>
              <a:t>a)TO BE TO do </a:t>
            </a:r>
            <a:r>
              <a:rPr lang="en-GB" dirty="0" err="1"/>
              <a:t>sth</a:t>
            </a:r>
            <a:r>
              <a:rPr lang="en-GB" dirty="0"/>
              <a:t>: </a:t>
            </a:r>
            <a:r>
              <a:rPr lang="en-GB" dirty="0" err="1"/>
              <a:t>implique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action </a:t>
            </a:r>
            <a:r>
              <a:rPr lang="en-GB" dirty="0" err="1"/>
              <a:t>projetée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programmée</a:t>
            </a:r>
            <a:r>
              <a:rPr lang="en-GB" dirty="0"/>
              <a:t> (be + to)</a:t>
            </a:r>
          </a:p>
          <a:p>
            <a:pPr marL="0" indent="0" algn="just">
              <a:buNone/>
            </a:pPr>
            <a:r>
              <a:rPr lang="en-GB" dirty="0" err="1"/>
              <a:t>Exemples</a:t>
            </a:r>
            <a:r>
              <a:rPr lang="en-GB" dirty="0"/>
              <a:t>: If we </a:t>
            </a:r>
            <a:r>
              <a:rPr lang="en-GB" b="1" dirty="0"/>
              <a:t>are to </a:t>
            </a:r>
            <a:r>
              <a:rPr lang="en-GB" dirty="0"/>
              <a:t>succeed, we must stick together / the president </a:t>
            </a:r>
            <a:r>
              <a:rPr lang="en-GB" b="1" dirty="0"/>
              <a:t>is</a:t>
            </a:r>
            <a:r>
              <a:rPr lang="en-GB" dirty="0"/>
              <a:t> </a:t>
            </a:r>
            <a:r>
              <a:rPr lang="en-GB" b="1" dirty="0"/>
              <a:t>to </a:t>
            </a:r>
            <a:r>
              <a:rPr lang="en-GB" dirty="0"/>
              <a:t>give a press conference tomorrow</a:t>
            </a:r>
          </a:p>
          <a:p>
            <a:pPr marL="0" indent="0" algn="just">
              <a:buNone/>
            </a:pPr>
            <a:r>
              <a:rPr lang="en-GB" dirty="0"/>
              <a:t>b)Attention à </a:t>
            </a:r>
            <a:r>
              <a:rPr lang="en-GB" dirty="0" err="1"/>
              <a:t>ces</a:t>
            </a:r>
            <a:r>
              <a:rPr lang="en-GB" dirty="0"/>
              <a:t> phrases </a:t>
            </a:r>
            <a:r>
              <a:rPr lang="en-GB" dirty="0" err="1"/>
              <a:t>où</a:t>
            </a:r>
            <a:r>
              <a:rPr lang="en-GB" dirty="0"/>
              <a:t> la </a:t>
            </a:r>
            <a:r>
              <a:rPr lang="en-GB" dirty="0" err="1"/>
              <a:t>subordonnée</a:t>
            </a:r>
            <a:r>
              <a:rPr lang="en-GB" dirty="0"/>
              <a:t> marque </a:t>
            </a:r>
            <a:r>
              <a:rPr lang="en-GB" dirty="0" err="1"/>
              <a:t>une</a:t>
            </a:r>
            <a:r>
              <a:rPr lang="en-GB" dirty="0"/>
              <a:t> </a:t>
            </a:r>
            <a:r>
              <a:rPr lang="en-GB" dirty="0" err="1"/>
              <a:t>hypothèse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/>
              <a:t>Je </a:t>
            </a:r>
            <a:r>
              <a:rPr lang="en-GB" dirty="0" err="1"/>
              <a:t>viendrai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j’ai</a:t>
            </a:r>
            <a:r>
              <a:rPr lang="en-GB" dirty="0"/>
              <a:t> le temps.		I will come if I have the time.</a:t>
            </a:r>
          </a:p>
          <a:p>
            <a:pPr marL="0" indent="0" algn="just">
              <a:buNone/>
            </a:pPr>
            <a:r>
              <a:rPr lang="en-GB" dirty="0"/>
              <a:t>Je </a:t>
            </a:r>
            <a:r>
              <a:rPr lang="en-GB" dirty="0" err="1"/>
              <a:t>viendrais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j’avais</a:t>
            </a:r>
            <a:r>
              <a:rPr lang="en-GB" dirty="0"/>
              <a:t> le temps.		I would come if I had the time.</a:t>
            </a:r>
          </a:p>
          <a:p>
            <a:pPr marL="0" indent="0" algn="just">
              <a:buNone/>
            </a:pPr>
            <a:r>
              <a:rPr lang="en-GB" dirty="0"/>
              <a:t>Je serais </a:t>
            </a:r>
            <a:r>
              <a:rPr lang="en-GB" dirty="0" err="1"/>
              <a:t>venu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j’avais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le temps.	I would have come if I had had the time.</a:t>
            </a:r>
          </a:p>
          <a:p>
            <a:pPr marL="0" indent="0">
              <a:buNone/>
            </a:pPr>
            <a:r>
              <a:rPr lang="fr-FR" dirty="0"/>
              <a:t>Je viendrai quand j’aurai le temps.	I </a:t>
            </a:r>
            <a:r>
              <a:rPr lang="fr-FR" dirty="0" err="1"/>
              <a:t>will</a:t>
            </a:r>
            <a:r>
              <a:rPr lang="fr-FR" dirty="0"/>
              <a:t> come </a:t>
            </a:r>
            <a:r>
              <a:rPr lang="fr-FR" dirty="0" err="1"/>
              <a:t>when</a:t>
            </a:r>
            <a:r>
              <a:rPr lang="fr-FR" dirty="0"/>
              <a:t> I have the time.</a:t>
            </a:r>
          </a:p>
          <a:p>
            <a:pPr marL="0" indent="0">
              <a:buNone/>
            </a:pPr>
            <a:r>
              <a:rPr lang="fr-FR" dirty="0"/>
              <a:t>Donc, pourquoi ‘if </a:t>
            </a:r>
            <a:r>
              <a:rPr lang="fr-FR" dirty="0" err="1"/>
              <a:t>something</a:t>
            </a:r>
            <a:r>
              <a:rPr lang="fr-FR" dirty="0"/>
              <a:t> </a:t>
            </a:r>
            <a:r>
              <a:rPr lang="fr-FR" b="1" dirty="0" err="1"/>
              <a:t>were</a:t>
            </a:r>
            <a:r>
              <a:rPr lang="fr-FR" b="1" dirty="0"/>
              <a:t> to </a:t>
            </a:r>
            <a:r>
              <a:rPr lang="fr-FR" dirty="0" err="1"/>
              <a:t>happen</a:t>
            </a:r>
            <a:r>
              <a:rPr lang="fr-FR" dirty="0"/>
              <a:t> / </a:t>
            </a:r>
            <a:r>
              <a:rPr lang="fr-FR" dirty="0" err="1"/>
              <a:t>happen</a:t>
            </a:r>
            <a:r>
              <a:rPr lang="fr-FR" b="1" dirty="0" err="1"/>
              <a:t>ed</a:t>
            </a:r>
            <a:r>
              <a:rPr lang="fr-FR" dirty="0"/>
              <a:t> to me?</a:t>
            </a:r>
          </a:p>
          <a:p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4FD3F0B-43E6-DB74-BA98-59FB0C35E8BC}"/>
              </a:ext>
            </a:extLst>
          </p:cNvPr>
          <p:cNvSpPr/>
          <p:nvPr/>
        </p:nvSpPr>
        <p:spPr>
          <a:xfrm>
            <a:off x="5728996" y="3834882"/>
            <a:ext cx="4572000" cy="494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5035C2B-BD4E-CF5E-2765-D4DDFFEDBBB6}"/>
              </a:ext>
            </a:extLst>
          </p:cNvPr>
          <p:cNvSpPr/>
          <p:nvPr/>
        </p:nvSpPr>
        <p:spPr>
          <a:xfrm>
            <a:off x="5805196" y="4386943"/>
            <a:ext cx="4572000" cy="494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6145AC-99E1-3A20-C17A-69B77721FFA4}"/>
              </a:ext>
            </a:extLst>
          </p:cNvPr>
          <p:cNvSpPr/>
          <p:nvPr/>
        </p:nvSpPr>
        <p:spPr>
          <a:xfrm>
            <a:off x="5805195" y="4881465"/>
            <a:ext cx="5979367" cy="494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B1E488-4EE7-DE0D-C419-9F180866894C}"/>
              </a:ext>
            </a:extLst>
          </p:cNvPr>
          <p:cNvSpPr/>
          <p:nvPr/>
        </p:nvSpPr>
        <p:spPr>
          <a:xfrm>
            <a:off x="5805194" y="5346441"/>
            <a:ext cx="4869026" cy="494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1DD9F3-4AFE-E949-63D2-7DFFED618B5F}"/>
              </a:ext>
            </a:extLst>
          </p:cNvPr>
          <p:cNvSpPr/>
          <p:nvPr/>
        </p:nvSpPr>
        <p:spPr>
          <a:xfrm>
            <a:off x="272954" y="3181739"/>
            <a:ext cx="10104242" cy="5956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381B42-48FD-6476-B7EE-BED3E1A0866E}"/>
              </a:ext>
            </a:extLst>
          </p:cNvPr>
          <p:cNvSpPr/>
          <p:nvPr/>
        </p:nvSpPr>
        <p:spPr>
          <a:xfrm>
            <a:off x="272954" y="3834882"/>
            <a:ext cx="4572000" cy="494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5BCD02-2A4A-CA67-B624-5810D6B92630}"/>
              </a:ext>
            </a:extLst>
          </p:cNvPr>
          <p:cNvSpPr/>
          <p:nvPr/>
        </p:nvSpPr>
        <p:spPr>
          <a:xfrm>
            <a:off x="272953" y="4329404"/>
            <a:ext cx="4572000" cy="494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40BBB1-4EC0-75F1-B2BD-85EA7B9FCC34}"/>
              </a:ext>
            </a:extLst>
          </p:cNvPr>
          <p:cNvSpPr/>
          <p:nvPr/>
        </p:nvSpPr>
        <p:spPr>
          <a:xfrm>
            <a:off x="199053" y="4812263"/>
            <a:ext cx="5361991" cy="494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324905-5267-80A1-6A84-947BB8D27157}"/>
              </a:ext>
            </a:extLst>
          </p:cNvPr>
          <p:cNvSpPr/>
          <p:nvPr/>
        </p:nvSpPr>
        <p:spPr>
          <a:xfrm>
            <a:off x="339012" y="5306785"/>
            <a:ext cx="4960776" cy="494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3C5A6D-894D-ED31-0879-1EC4E9F99659}"/>
              </a:ext>
            </a:extLst>
          </p:cNvPr>
          <p:cNvSpPr/>
          <p:nvPr/>
        </p:nvSpPr>
        <p:spPr>
          <a:xfrm>
            <a:off x="272952" y="5847183"/>
            <a:ext cx="9878753" cy="494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C0A56BD-0C85-64C4-7B02-88F589AF8BD9}"/>
              </a:ext>
            </a:extLst>
          </p:cNvPr>
          <p:cNvSpPr txBox="1"/>
          <p:nvPr/>
        </p:nvSpPr>
        <p:spPr>
          <a:xfrm>
            <a:off x="7305869" y="786797"/>
            <a:ext cx="4478693" cy="3416320"/>
          </a:xfrm>
          <a:custGeom>
            <a:avLst/>
            <a:gdLst>
              <a:gd name="connsiteX0" fmla="*/ 0 w 4478693"/>
              <a:gd name="connsiteY0" fmla="*/ 0 h 3416320"/>
              <a:gd name="connsiteX1" fmla="*/ 649410 w 4478693"/>
              <a:gd name="connsiteY1" fmla="*/ 0 h 3416320"/>
              <a:gd name="connsiteX2" fmla="*/ 1164460 w 4478693"/>
              <a:gd name="connsiteY2" fmla="*/ 0 h 3416320"/>
              <a:gd name="connsiteX3" fmla="*/ 1813871 w 4478693"/>
              <a:gd name="connsiteY3" fmla="*/ 0 h 3416320"/>
              <a:gd name="connsiteX4" fmla="*/ 2463281 w 4478693"/>
              <a:gd name="connsiteY4" fmla="*/ 0 h 3416320"/>
              <a:gd name="connsiteX5" fmla="*/ 2933544 w 4478693"/>
              <a:gd name="connsiteY5" fmla="*/ 0 h 3416320"/>
              <a:gd name="connsiteX6" fmla="*/ 3538167 w 4478693"/>
              <a:gd name="connsiteY6" fmla="*/ 0 h 3416320"/>
              <a:gd name="connsiteX7" fmla="*/ 4478693 w 4478693"/>
              <a:gd name="connsiteY7" fmla="*/ 0 h 3416320"/>
              <a:gd name="connsiteX8" fmla="*/ 4478693 w 4478693"/>
              <a:gd name="connsiteY8" fmla="*/ 569387 h 3416320"/>
              <a:gd name="connsiteX9" fmla="*/ 4478693 w 4478693"/>
              <a:gd name="connsiteY9" fmla="*/ 1172937 h 3416320"/>
              <a:gd name="connsiteX10" fmla="*/ 4478693 w 4478693"/>
              <a:gd name="connsiteY10" fmla="*/ 1708160 h 3416320"/>
              <a:gd name="connsiteX11" fmla="*/ 4478693 w 4478693"/>
              <a:gd name="connsiteY11" fmla="*/ 2311710 h 3416320"/>
              <a:gd name="connsiteX12" fmla="*/ 4478693 w 4478693"/>
              <a:gd name="connsiteY12" fmla="*/ 2881097 h 3416320"/>
              <a:gd name="connsiteX13" fmla="*/ 4478693 w 4478693"/>
              <a:gd name="connsiteY13" fmla="*/ 3416320 h 3416320"/>
              <a:gd name="connsiteX14" fmla="*/ 4053217 w 4478693"/>
              <a:gd name="connsiteY14" fmla="*/ 3416320 h 3416320"/>
              <a:gd name="connsiteX15" fmla="*/ 3493381 w 4478693"/>
              <a:gd name="connsiteY15" fmla="*/ 3416320 h 3416320"/>
              <a:gd name="connsiteX16" fmla="*/ 2888757 w 4478693"/>
              <a:gd name="connsiteY16" fmla="*/ 3416320 h 3416320"/>
              <a:gd name="connsiteX17" fmla="*/ 2418494 w 4478693"/>
              <a:gd name="connsiteY17" fmla="*/ 3416320 h 3416320"/>
              <a:gd name="connsiteX18" fmla="*/ 1948231 w 4478693"/>
              <a:gd name="connsiteY18" fmla="*/ 3416320 h 3416320"/>
              <a:gd name="connsiteX19" fmla="*/ 1433182 w 4478693"/>
              <a:gd name="connsiteY19" fmla="*/ 3416320 h 3416320"/>
              <a:gd name="connsiteX20" fmla="*/ 918132 w 4478693"/>
              <a:gd name="connsiteY20" fmla="*/ 3416320 h 3416320"/>
              <a:gd name="connsiteX21" fmla="*/ 0 w 4478693"/>
              <a:gd name="connsiteY21" fmla="*/ 3416320 h 3416320"/>
              <a:gd name="connsiteX22" fmla="*/ 0 w 4478693"/>
              <a:gd name="connsiteY22" fmla="*/ 2915260 h 3416320"/>
              <a:gd name="connsiteX23" fmla="*/ 0 w 4478693"/>
              <a:gd name="connsiteY23" fmla="*/ 2277547 h 3416320"/>
              <a:gd name="connsiteX24" fmla="*/ 0 w 4478693"/>
              <a:gd name="connsiteY24" fmla="*/ 1742323 h 3416320"/>
              <a:gd name="connsiteX25" fmla="*/ 0 w 4478693"/>
              <a:gd name="connsiteY25" fmla="*/ 1207100 h 3416320"/>
              <a:gd name="connsiteX26" fmla="*/ 0 w 4478693"/>
              <a:gd name="connsiteY26" fmla="*/ 671876 h 3416320"/>
              <a:gd name="connsiteX27" fmla="*/ 0 w 4478693"/>
              <a:gd name="connsiteY27" fmla="*/ 0 h 34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478693" h="3416320" fill="none" extrusionOk="0">
                <a:moveTo>
                  <a:pt x="0" y="0"/>
                </a:moveTo>
                <a:cubicBezTo>
                  <a:pt x="324291" y="-16332"/>
                  <a:pt x="396412" y="34496"/>
                  <a:pt x="649410" y="0"/>
                </a:cubicBezTo>
                <a:cubicBezTo>
                  <a:pt x="902408" y="-34496"/>
                  <a:pt x="1028166" y="59487"/>
                  <a:pt x="1164460" y="0"/>
                </a:cubicBezTo>
                <a:cubicBezTo>
                  <a:pt x="1300754" y="-59487"/>
                  <a:pt x="1527514" y="47906"/>
                  <a:pt x="1813871" y="0"/>
                </a:cubicBezTo>
                <a:cubicBezTo>
                  <a:pt x="2100228" y="-47906"/>
                  <a:pt x="2269428" y="40770"/>
                  <a:pt x="2463281" y="0"/>
                </a:cubicBezTo>
                <a:cubicBezTo>
                  <a:pt x="2657134" y="-40770"/>
                  <a:pt x="2710216" y="47377"/>
                  <a:pt x="2933544" y="0"/>
                </a:cubicBezTo>
                <a:cubicBezTo>
                  <a:pt x="3156872" y="-47377"/>
                  <a:pt x="3237462" y="8049"/>
                  <a:pt x="3538167" y="0"/>
                </a:cubicBezTo>
                <a:cubicBezTo>
                  <a:pt x="3838872" y="-8049"/>
                  <a:pt x="4145753" y="4678"/>
                  <a:pt x="4478693" y="0"/>
                </a:cubicBezTo>
                <a:cubicBezTo>
                  <a:pt x="4538109" y="149449"/>
                  <a:pt x="4414694" y="359046"/>
                  <a:pt x="4478693" y="569387"/>
                </a:cubicBezTo>
                <a:cubicBezTo>
                  <a:pt x="4542692" y="779728"/>
                  <a:pt x="4442871" y="919880"/>
                  <a:pt x="4478693" y="1172937"/>
                </a:cubicBezTo>
                <a:cubicBezTo>
                  <a:pt x="4514515" y="1425994"/>
                  <a:pt x="4469934" y="1576336"/>
                  <a:pt x="4478693" y="1708160"/>
                </a:cubicBezTo>
                <a:cubicBezTo>
                  <a:pt x="4487452" y="1839984"/>
                  <a:pt x="4430404" y="2089751"/>
                  <a:pt x="4478693" y="2311710"/>
                </a:cubicBezTo>
                <a:cubicBezTo>
                  <a:pt x="4526982" y="2533669"/>
                  <a:pt x="4437756" y="2765299"/>
                  <a:pt x="4478693" y="2881097"/>
                </a:cubicBezTo>
                <a:cubicBezTo>
                  <a:pt x="4519630" y="2996895"/>
                  <a:pt x="4432628" y="3197442"/>
                  <a:pt x="4478693" y="3416320"/>
                </a:cubicBezTo>
                <a:cubicBezTo>
                  <a:pt x="4293382" y="3445685"/>
                  <a:pt x="4235101" y="3366040"/>
                  <a:pt x="4053217" y="3416320"/>
                </a:cubicBezTo>
                <a:cubicBezTo>
                  <a:pt x="3871333" y="3466600"/>
                  <a:pt x="3744730" y="3363044"/>
                  <a:pt x="3493381" y="3416320"/>
                </a:cubicBezTo>
                <a:cubicBezTo>
                  <a:pt x="3242032" y="3469596"/>
                  <a:pt x="3152572" y="3382251"/>
                  <a:pt x="2888757" y="3416320"/>
                </a:cubicBezTo>
                <a:cubicBezTo>
                  <a:pt x="2624942" y="3450389"/>
                  <a:pt x="2577329" y="3414378"/>
                  <a:pt x="2418494" y="3416320"/>
                </a:cubicBezTo>
                <a:cubicBezTo>
                  <a:pt x="2259659" y="3418262"/>
                  <a:pt x="2163726" y="3377788"/>
                  <a:pt x="1948231" y="3416320"/>
                </a:cubicBezTo>
                <a:cubicBezTo>
                  <a:pt x="1732736" y="3454852"/>
                  <a:pt x="1657643" y="3406553"/>
                  <a:pt x="1433182" y="3416320"/>
                </a:cubicBezTo>
                <a:cubicBezTo>
                  <a:pt x="1208721" y="3426087"/>
                  <a:pt x="1073443" y="3409313"/>
                  <a:pt x="918132" y="3416320"/>
                </a:cubicBezTo>
                <a:cubicBezTo>
                  <a:pt x="762821" y="3423327"/>
                  <a:pt x="391207" y="3365551"/>
                  <a:pt x="0" y="3416320"/>
                </a:cubicBezTo>
                <a:cubicBezTo>
                  <a:pt x="-6005" y="3188542"/>
                  <a:pt x="59069" y="3149871"/>
                  <a:pt x="0" y="2915260"/>
                </a:cubicBezTo>
                <a:cubicBezTo>
                  <a:pt x="-59069" y="2680649"/>
                  <a:pt x="17654" y="2407517"/>
                  <a:pt x="0" y="2277547"/>
                </a:cubicBezTo>
                <a:cubicBezTo>
                  <a:pt x="-17654" y="2147577"/>
                  <a:pt x="34392" y="1991888"/>
                  <a:pt x="0" y="1742323"/>
                </a:cubicBezTo>
                <a:cubicBezTo>
                  <a:pt x="-34392" y="1492758"/>
                  <a:pt x="21930" y="1449860"/>
                  <a:pt x="0" y="1207100"/>
                </a:cubicBezTo>
                <a:cubicBezTo>
                  <a:pt x="-21930" y="964340"/>
                  <a:pt x="52258" y="926967"/>
                  <a:pt x="0" y="671876"/>
                </a:cubicBezTo>
                <a:cubicBezTo>
                  <a:pt x="-52258" y="416785"/>
                  <a:pt x="44224" y="212420"/>
                  <a:pt x="0" y="0"/>
                </a:cubicBezTo>
                <a:close/>
              </a:path>
              <a:path w="4478693" h="3416320" stroke="0" extrusionOk="0">
                <a:moveTo>
                  <a:pt x="0" y="0"/>
                </a:moveTo>
                <a:cubicBezTo>
                  <a:pt x="116360" y="-66384"/>
                  <a:pt x="311268" y="40758"/>
                  <a:pt x="559837" y="0"/>
                </a:cubicBezTo>
                <a:cubicBezTo>
                  <a:pt x="808406" y="-40758"/>
                  <a:pt x="917824" y="44971"/>
                  <a:pt x="1209247" y="0"/>
                </a:cubicBezTo>
                <a:cubicBezTo>
                  <a:pt x="1500670" y="-44971"/>
                  <a:pt x="1613381" y="62621"/>
                  <a:pt x="1813871" y="0"/>
                </a:cubicBezTo>
                <a:cubicBezTo>
                  <a:pt x="2014361" y="-62621"/>
                  <a:pt x="2210932" y="50112"/>
                  <a:pt x="2463281" y="0"/>
                </a:cubicBezTo>
                <a:cubicBezTo>
                  <a:pt x="2715630" y="-50112"/>
                  <a:pt x="2760329" y="33598"/>
                  <a:pt x="2978331" y="0"/>
                </a:cubicBezTo>
                <a:cubicBezTo>
                  <a:pt x="3196333" y="-33598"/>
                  <a:pt x="3245307" y="61172"/>
                  <a:pt x="3493381" y="0"/>
                </a:cubicBezTo>
                <a:cubicBezTo>
                  <a:pt x="3741455" y="-61172"/>
                  <a:pt x="4150419" y="88598"/>
                  <a:pt x="4478693" y="0"/>
                </a:cubicBezTo>
                <a:cubicBezTo>
                  <a:pt x="4483445" y="106325"/>
                  <a:pt x="4419696" y="335851"/>
                  <a:pt x="4478693" y="501060"/>
                </a:cubicBezTo>
                <a:cubicBezTo>
                  <a:pt x="4537690" y="666269"/>
                  <a:pt x="4436534" y="852463"/>
                  <a:pt x="4478693" y="1036284"/>
                </a:cubicBezTo>
                <a:cubicBezTo>
                  <a:pt x="4520852" y="1220105"/>
                  <a:pt x="4459254" y="1340181"/>
                  <a:pt x="4478693" y="1639834"/>
                </a:cubicBezTo>
                <a:cubicBezTo>
                  <a:pt x="4498132" y="1939487"/>
                  <a:pt x="4435775" y="2105051"/>
                  <a:pt x="4478693" y="2277547"/>
                </a:cubicBezTo>
                <a:cubicBezTo>
                  <a:pt x="4521611" y="2450043"/>
                  <a:pt x="4423732" y="2611650"/>
                  <a:pt x="4478693" y="2744444"/>
                </a:cubicBezTo>
                <a:cubicBezTo>
                  <a:pt x="4533654" y="2877238"/>
                  <a:pt x="4415079" y="3101874"/>
                  <a:pt x="4478693" y="3416320"/>
                </a:cubicBezTo>
                <a:cubicBezTo>
                  <a:pt x="4349763" y="3449259"/>
                  <a:pt x="4014046" y="3346020"/>
                  <a:pt x="3874069" y="3416320"/>
                </a:cubicBezTo>
                <a:cubicBezTo>
                  <a:pt x="3734092" y="3486620"/>
                  <a:pt x="3546916" y="3411074"/>
                  <a:pt x="3359020" y="3416320"/>
                </a:cubicBezTo>
                <a:cubicBezTo>
                  <a:pt x="3171124" y="3421566"/>
                  <a:pt x="3008660" y="3393616"/>
                  <a:pt x="2843970" y="3416320"/>
                </a:cubicBezTo>
                <a:cubicBezTo>
                  <a:pt x="2679280" y="3439024"/>
                  <a:pt x="2398226" y="3347214"/>
                  <a:pt x="2194560" y="3416320"/>
                </a:cubicBezTo>
                <a:cubicBezTo>
                  <a:pt x="1990894" y="3485426"/>
                  <a:pt x="1921361" y="3382015"/>
                  <a:pt x="1769084" y="3416320"/>
                </a:cubicBezTo>
                <a:cubicBezTo>
                  <a:pt x="1616807" y="3450625"/>
                  <a:pt x="1334104" y="3385695"/>
                  <a:pt x="1164460" y="3416320"/>
                </a:cubicBezTo>
                <a:cubicBezTo>
                  <a:pt x="994816" y="3446945"/>
                  <a:pt x="681789" y="3387344"/>
                  <a:pt x="559837" y="3416320"/>
                </a:cubicBezTo>
                <a:cubicBezTo>
                  <a:pt x="437885" y="3445296"/>
                  <a:pt x="201350" y="3371041"/>
                  <a:pt x="0" y="3416320"/>
                </a:cubicBezTo>
                <a:cubicBezTo>
                  <a:pt x="-16536" y="3260027"/>
                  <a:pt x="6038" y="2981520"/>
                  <a:pt x="0" y="2846933"/>
                </a:cubicBezTo>
                <a:cubicBezTo>
                  <a:pt x="-6038" y="2712346"/>
                  <a:pt x="28862" y="2407919"/>
                  <a:pt x="0" y="2209220"/>
                </a:cubicBezTo>
                <a:cubicBezTo>
                  <a:pt x="-28862" y="2010521"/>
                  <a:pt x="52824" y="1880754"/>
                  <a:pt x="0" y="1605670"/>
                </a:cubicBezTo>
                <a:cubicBezTo>
                  <a:pt x="-52824" y="1330586"/>
                  <a:pt x="28505" y="1140524"/>
                  <a:pt x="0" y="1002121"/>
                </a:cubicBezTo>
                <a:cubicBezTo>
                  <a:pt x="-28505" y="863718"/>
                  <a:pt x="18068" y="694776"/>
                  <a:pt x="0" y="501060"/>
                </a:cubicBezTo>
                <a:cubicBezTo>
                  <a:pt x="-18068" y="307344"/>
                  <a:pt x="52504" y="204579"/>
                  <a:pt x="0" y="0"/>
                </a:cubicBezTo>
                <a:close/>
              </a:path>
            </a:pathLst>
          </a:custGeom>
          <a:solidFill>
            <a:schemeClr val="tx1"/>
          </a:solidFill>
          <a:ln w="76200">
            <a:solidFill>
              <a:srgbClr val="FFFF00"/>
            </a:solidFill>
            <a:extLst>
              <a:ext uri="{C807C97D-BFC1-408E-A445-0C87EB9F89A2}">
                <ask:lineSketchStyleProps xmlns:ask="http://schemas.microsoft.com/office/drawing/2018/sketchyshapes" sd="299746262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solidFill>
                  <a:schemeClr val="bg1"/>
                </a:solidFill>
                <a:sym typeface="Wingdings" panose="05000000000000000000" pitchFamily="2" charset="2"/>
              </a:rPr>
              <a:t></a:t>
            </a:r>
            <a:r>
              <a:rPr lang="fr-FR" sz="5400" b="1" dirty="0">
                <a:solidFill>
                  <a:schemeClr val="bg1"/>
                </a:solidFill>
              </a:rPr>
              <a:t> ANSWERS : les temps à valeur modale 2</a:t>
            </a:r>
          </a:p>
        </p:txBody>
      </p:sp>
    </p:spTree>
    <p:extLst>
      <p:ext uri="{BB962C8B-B14F-4D97-AF65-F5344CB8AC3E}">
        <p14:creationId xmlns:p14="http://schemas.microsoft.com/office/powerpoint/2010/main" val="47294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2D397B-CEF5-4E36-B9CB-8F1D7809B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323" y="435364"/>
            <a:ext cx="11394232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/>
              <a:t>Pierre était bourré de somnifères, il se souvenait avoir été long à réagir, il avait interrogé son ami :</a:t>
            </a:r>
          </a:p>
          <a:p>
            <a:pPr marL="0" indent="0" algn="just">
              <a:buNone/>
            </a:pPr>
            <a:r>
              <a:rPr lang="en-GB" dirty="0"/>
              <a:t>Pierre </a:t>
            </a:r>
            <a:r>
              <a:rPr lang="en-GB" dirty="0">
                <a:solidFill>
                  <a:srgbClr val="00B0F0"/>
                </a:solidFill>
              </a:rPr>
              <a:t>was</a:t>
            </a:r>
            <a:r>
              <a:rPr lang="en-GB" dirty="0"/>
              <a:t> heavily sedated / dosed with sleeping tablets / pills and </a:t>
            </a:r>
            <a:r>
              <a:rPr lang="en-GB" dirty="0">
                <a:solidFill>
                  <a:srgbClr val="00B0F0"/>
                </a:solidFill>
              </a:rPr>
              <a:t>remembered</a:t>
            </a:r>
            <a:r>
              <a:rPr lang="en-GB" dirty="0"/>
              <a:t> that he </a:t>
            </a:r>
            <a:r>
              <a:rPr lang="en-GB" dirty="0">
                <a:solidFill>
                  <a:srgbClr val="00B0F0"/>
                </a:solidFill>
              </a:rPr>
              <a:t>had been </a:t>
            </a:r>
            <a:r>
              <a:rPr lang="en-GB" dirty="0"/>
              <a:t>slow to react. He </a:t>
            </a:r>
            <a:r>
              <a:rPr lang="en-GB" dirty="0">
                <a:solidFill>
                  <a:srgbClr val="00B0F0"/>
                </a:solidFill>
              </a:rPr>
              <a:t>had asked </a:t>
            </a:r>
            <a:r>
              <a:rPr lang="en-GB" dirty="0"/>
              <a:t>: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010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0FB8D6-B428-4470-A8E0-24CB65ADF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409" y="420894"/>
            <a:ext cx="10515600" cy="616543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dirty="0"/>
              <a:t>Où vas-tu ? Pourquoi pars-tu ? Claude avait répondu :</a:t>
            </a:r>
          </a:p>
          <a:p>
            <a:pPr marL="0" indent="0" algn="just">
              <a:buNone/>
            </a:pPr>
            <a:r>
              <a:rPr lang="fr-FR" dirty="0"/>
              <a:t>- Je vais à New York, pour mes affaires. Il avait répété :</a:t>
            </a:r>
          </a:p>
          <a:p>
            <a:pPr marL="0" indent="0" algn="just">
              <a:buNone/>
            </a:pPr>
            <a:r>
              <a:rPr lang="fr-FR" dirty="0"/>
              <a:t>- Prends bien soin de Thérèse. II avait encore dit :</a:t>
            </a:r>
          </a:p>
          <a:p>
            <a:pPr marL="0" indent="0" algn="just">
              <a:buNone/>
            </a:pPr>
            <a:r>
              <a:rPr lang="fr-FR" dirty="0"/>
              <a:t>- Je t'embrasse.</a:t>
            </a:r>
          </a:p>
          <a:p>
            <a:pPr marL="0" indent="0" algn="just">
              <a:buNone/>
            </a:pPr>
            <a:r>
              <a:rPr lang="fr-FR" dirty="0"/>
              <a:t>Il avait brusquement raccroché.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en-GB" dirty="0"/>
              <a:t>‘’Where </a:t>
            </a:r>
            <a:r>
              <a:rPr lang="en-GB" dirty="0">
                <a:solidFill>
                  <a:srgbClr val="00B0F0"/>
                </a:solidFill>
              </a:rPr>
              <a:t>are you going </a:t>
            </a:r>
            <a:r>
              <a:rPr lang="en-GB" dirty="0"/>
              <a:t>? Why </a:t>
            </a:r>
            <a:r>
              <a:rPr lang="en-GB" dirty="0">
                <a:solidFill>
                  <a:srgbClr val="00B0F0"/>
                </a:solidFill>
              </a:rPr>
              <a:t>are you leaving</a:t>
            </a:r>
            <a:r>
              <a:rPr lang="en-GB" dirty="0"/>
              <a:t>?’’</a:t>
            </a:r>
            <a:endParaRPr lang="fr-FR" dirty="0"/>
          </a:p>
          <a:p>
            <a:pPr marL="0" indent="0" algn="just">
              <a:buNone/>
            </a:pPr>
            <a:r>
              <a:rPr lang="en-GB" dirty="0"/>
              <a:t>Claude </a:t>
            </a:r>
            <a:r>
              <a:rPr lang="en-GB" dirty="0">
                <a:solidFill>
                  <a:srgbClr val="00B0F0"/>
                </a:solidFill>
              </a:rPr>
              <a:t>had answered </a:t>
            </a:r>
            <a:r>
              <a:rPr lang="en-GB" dirty="0"/>
              <a:t>: ‘I’m going to New York on business.’</a:t>
            </a:r>
            <a:endParaRPr lang="fr-FR" dirty="0"/>
          </a:p>
          <a:p>
            <a:pPr marL="0" indent="0" algn="just">
              <a:buNone/>
            </a:pPr>
            <a:r>
              <a:rPr lang="en-GB" dirty="0"/>
              <a:t>He </a:t>
            </a:r>
            <a:r>
              <a:rPr lang="en-GB" dirty="0">
                <a:solidFill>
                  <a:srgbClr val="00B0F0"/>
                </a:solidFill>
              </a:rPr>
              <a:t>had repeated </a:t>
            </a:r>
            <a:r>
              <a:rPr lang="en-GB" dirty="0"/>
              <a:t>: ‘Do look after Thérèse’ and then </a:t>
            </a:r>
            <a:r>
              <a:rPr lang="en-GB" dirty="0">
                <a:solidFill>
                  <a:srgbClr val="00B0F0"/>
                </a:solidFill>
              </a:rPr>
              <a:t>had added : </a:t>
            </a:r>
            <a:r>
              <a:rPr lang="en-GB" dirty="0"/>
              <a:t>‘Take care’</a:t>
            </a:r>
            <a:endParaRPr lang="fr-FR" dirty="0"/>
          </a:p>
          <a:p>
            <a:pPr marL="0" indent="0" algn="just">
              <a:buNone/>
            </a:pPr>
            <a:r>
              <a:rPr lang="en-GB" dirty="0"/>
              <a:t>He </a:t>
            </a:r>
            <a:r>
              <a:rPr lang="en-GB" dirty="0">
                <a:solidFill>
                  <a:srgbClr val="00B0F0"/>
                </a:solidFill>
              </a:rPr>
              <a:t>had rung off / hung up </a:t>
            </a:r>
            <a:r>
              <a:rPr lang="en-GB" dirty="0"/>
              <a:t>suddenly/ abruptly.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dirty="0"/>
              <a:t>Attention, ne surtout pas </a:t>
            </a:r>
            <a:r>
              <a:rPr lang="en-GB" dirty="0" err="1"/>
              <a:t>traduire</a:t>
            </a:r>
            <a:r>
              <a:rPr lang="en-GB" dirty="0"/>
              <a:t> </a:t>
            </a:r>
            <a:r>
              <a:rPr lang="en-GB" dirty="0">
                <a:highlight>
                  <a:srgbClr val="FFFF00"/>
                </a:highlight>
              </a:rPr>
              <a:t>‘je </a:t>
            </a:r>
            <a:r>
              <a:rPr lang="en-GB" dirty="0" err="1">
                <a:highlight>
                  <a:srgbClr val="FFFF00"/>
                </a:highlight>
              </a:rPr>
              <a:t>t’embrasse</a:t>
            </a:r>
            <a:r>
              <a:rPr lang="en-GB" dirty="0">
                <a:highlight>
                  <a:srgbClr val="FFFF00"/>
                </a:highlight>
              </a:rPr>
              <a:t>’ </a:t>
            </a:r>
            <a:r>
              <a:rPr lang="en-GB" dirty="0"/>
              <a:t>par I kiss you. </a:t>
            </a:r>
            <a:r>
              <a:rPr lang="en-GB" dirty="0" err="1"/>
              <a:t>Analysez</a:t>
            </a:r>
            <a:r>
              <a:rPr lang="en-GB" dirty="0"/>
              <a:t> </a:t>
            </a:r>
            <a:r>
              <a:rPr lang="en-GB" dirty="0" err="1"/>
              <a:t>ce</a:t>
            </a:r>
            <a:r>
              <a:rPr lang="en-GB" dirty="0"/>
              <a:t> que </a:t>
            </a:r>
            <a:r>
              <a:rPr lang="en-GB" dirty="0" err="1"/>
              <a:t>cela</a:t>
            </a:r>
            <a:r>
              <a:rPr lang="en-GB" dirty="0"/>
              <a:t> </a:t>
            </a:r>
            <a:r>
              <a:rPr lang="en-GB" dirty="0" err="1"/>
              <a:t>veut</a:t>
            </a:r>
            <a:r>
              <a:rPr lang="en-GB" dirty="0"/>
              <a:t> dire. Kiss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anglais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 plus fort. Je </a:t>
            </a:r>
            <a:r>
              <a:rPr lang="en-GB" dirty="0" err="1"/>
              <a:t>t’embrasse</a:t>
            </a:r>
            <a:r>
              <a:rPr lang="en-GB" dirty="0"/>
              <a:t>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marque </a:t>
            </a:r>
            <a:r>
              <a:rPr lang="en-GB" dirty="0" err="1"/>
              <a:t>d’affection</a:t>
            </a:r>
            <a:r>
              <a:rPr lang="en-GB" dirty="0"/>
              <a:t> </a:t>
            </a:r>
            <a:r>
              <a:rPr lang="en-GB" dirty="0" err="1"/>
              <a:t>polie</a:t>
            </a:r>
            <a:r>
              <a:rPr lang="en-GB" dirty="0"/>
              <a:t>. </a:t>
            </a:r>
            <a:r>
              <a:rPr lang="en-GB" dirty="0">
                <a:highlight>
                  <a:srgbClr val="FFFF00"/>
                </a:highlight>
              </a:rPr>
              <a:t>Take care </a:t>
            </a:r>
            <a:r>
              <a:rPr lang="en-GB" dirty="0" err="1"/>
              <a:t>est</a:t>
            </a:r>
            <a:r>
              <a:rPr lang="en-GB" dirty="0"/>
              <a:t> le </a:t>
            </a:r>
            <a:r>
              <a:rPr lang="en-GB" dirty="0" err="1"/>
              <a:t>meilleur</a:t>
            </a:r>
            <a:r>
              <a:rPr lang="en-GB" dirty="0"/>
              <a:t> </a:t>
            </a:r>
            <a:r>
              <a:rPr lang="en-GB" dirty="0" err="1"/>
              <a:t>équivalent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928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4B43BC-A2F9-80DC-AF5B-8D548C397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n°1 : temps et aspects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0321F3-EF30-8802-DCA8-283A96768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6177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39326E-0A4B-0FA9-491D-9664EBF82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2555"/>
            <a:ext cx="10515600" cy="61582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A bomb (to blow up) </a:t>
            </a:r>
            <a:r>
              <a:rPr lang="en-US" sz="3600" dirty="0">
                <a:solidFill>
                  <a:srgbClr val="FF0000"/>
                </a:solidFill>
              </a:rPr>
              <a:t>1</a:t>
            </a:r>
            <a:r>
              <a:rPr lang="en-US" sz="3600" dirty="0"/>
              <a:t> at the Hilton yesterday morning while several Euro-ministers (to hold) </a:t>
            </a:r>
            <a:r>
              <a:rPr lang="en-US" sz="3600" dirty="0">
                <a:solidFill>
                  <a:srgbClr val="FF0000"/>
                </a:solidFill>
              </a:rPr>
              <a:t>2</a:t>
            </a:r>
            <a:r>
              <a:rPr lang="en-US" sz="3600" dirty="0"/>
              <a:t> a conference in a nearby building. Fortunately, only a few people (to hurt) </a:t>
            </a:r>
            <a:r>
              <a:rPr lang="en-US" sz="3600" dirty="0">
                <a:solidFill>
                  <a:srgbClr val="FF0000"/>
                </a:solidFill>
              </a:rPr>
              <a:t>3</a:t>
            </a:r>
            <a:r>
              <a:rPr lang="en-US" sz="3600" dirty="0"/>
              <a:t> since the staff (to expect) </a:t>
            </a:r>
            <a:r>
              <a:rPr lang="en-US" sz="3600" dirty="0">
                <a:solidFill>
                  <a:srgbClr val="FF0000"/>
                </a:solidFill>
              </a:rPr>
              <a:t>4</a:t>
            </a:r>
            <a:r>
              <a:rPr lang="en-US" sz="3600" dirty="0"/>
              <a:t> it to happen for some time. Apparently, the hotel manager received repeated messages at the beginning of last month and (to think) </a:t>
            </a:r>
            <a:r>
              <a:rPr lang="en-US" sz="3600" dirty="0">
                <a:solidFill>
                  <a:srgbClr val="FF0000"/>
                </a:solidFill>
              </a:rPr>
              <a:t>5</a:t>
            </a:r>
            <a:r>
              <a:rPr lang="en-US" sz="3600" dirty="0"/>
              <a:t> it wiser to notify the police. He (to be) </a:t>
            </a:r>
            <a:r>
              <a:rPr lang="en-US" sz="3600" dirty="0">
                <a:solidFill>
                  <a:srgbClr val="FF0000"/>
                </a:solidFill>
              </a:rPr>
              <a:t>6</a:t>
            </a:r>
            <a:r>
              <a:rPr lang="en-US" sz="3600" dirty="0"/>
              <a:t> on his guard ever since. The investigation (to begin / already) </a:t>
            </a:r>
            <a:r>
              <a:rPr lang="en-US" sz="3600" dirty="0">
                <a:solidFill>
                  <a:srgbClr val="FF0000"/>
                </a:solidFill>
              </a:rPr>
              <a:t>7</a:t>
            </a:r>
            <a:r>
              <a:rPr lang="en-US" sz="3600" dirty="0"/>
              <a:t> but the inspector (to refuse) </a:t>
            </a:r>
            <a:r>
              <a:rPr lang="en-US" sz="3600" dirty="0">
                <a:solidFill>
                  <a:srgbClr val="FF0000"/>
                </a:solidFill>
              </a:rPr>
              <a:t>8</a:t>
            </a:r>
            <a:r>
              <a:rPr lang="en-US" sz="3600" dirty="0"/>
              <a:t> so far (=</a:t>
            </a:r>
            <a:r>
              <a:rPr lang="en-US" sz="3600" dirty="0" err="1"/>
              <a:t>jusqu’à</a:t>
            </a:r>
            <a:r>
              <a:rPr lang="en-US" sz="3600" dirty="0"/>
              <a:t> </a:t>
            </a:r>
            <a:r>
              <a:rPr lang="en-US" sz="3600" dirty="0" err="1"/>
              <a:t>présent</a:t>
            </a:r>
            <a:r>
              <a:rPr lang="en-US" sz="3600" dirty="0"/>
              <a:t>) to make any further declaration. When the terrorists (to arrest) </a:t>
            </a:r>
            <a:r>
              <a:rPr lang="en-US" sz="3600" dirty="0">
                <a:solidFill>
                  <a:srgbClr val="FF0000"/>
                </a:solidFill>
              </a:rPr>
              <a:t>9</a:t>
            </a:r>
            <a:r>
              <a:rPr lang="en-US" sz="3600" dirty="0"/>
              <a:t>, the population no doubt (to relieve = </a:t>
            </a:r>
            <a:r>
              <a:rPr lang="en-US" sz="3600" dirty="0" err="1"/>
              <a:t>soulager</a:t>
            </a:r>
            <a:r>
              <a:rPr lang="en-US" sz="3600" dirty="0"/>
              <a:t>)</a:t>
            </a:r>
            <a:r>
              <a:rPr lang="en-US" sz="3600" dirty="0">
                <a:solidFill>
                  <a:srgbClr val="FF0000"/>
                </a:solidFill>
              </a:rPr>
              <a:t>10</a:t>
            </a:r>
            <a:r>
              <a:rPr lang="en-US" sz="3600" dirty="0"/>
              <a:t>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093541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39326E-0A4B-0FA9-491D-9664EBF82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2555"/>
            <a:ext cx="10515600" cy="61582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/>
              <a:t>A bomb </a:t>
            </a:r>
            <a:r>
              <a:rPr lang="en-US" sz="3600" dirty="0">
                <a:solidFill>
                  <a:srgbClr val="FF0000"/>
                </a:solidFill>
              </a:rPr>
              <a:t>blew up </a:t>
            </a:r>
            <a:r>
              <a:rPr lang="en-US" sz="3600" dirty="0"/>
              <a:t>at the Hilton yesterday morning while several Euro-ministers </a:t>
            </a:r>
            <a:r>
              <a:rPr lang="en-US" sz="3600" dirty="0">
                <a:solidFill>
                  <a:srgbClr val="FF0000"/>
                </a:solidFill>
              </a:rPr>
              <a:t>were holding </a:t>
            </a:r>
            <a:r>
              <a:rPr lang="en-US" sz="3600" dirty="0"/>
              <a:t>a conference in a nearby building. Fortunately, only a few people </a:t>
            </a:r>
            <a:r>
              <a:rPr lang="en-US" sz="3600" dirty="0">
                <a:solidFill>
                  <a:srgbClr val="FF0000"/>
                </a:solidFill>
              </a:rPr>
              <a:t>were hurt</a:t>
            </a:r>
            <a:r>
              <a:rPr lang="en-US" sz="3600" dirty="0"/>
              <a:t> since the staff </a:t>
            </a:r>
            <a:r>
              <a:rPr lang="en-US" sz="3600" dirty="0">
                <a:solidFill>
                  <a:srgbClr val="FF0000"/>
                </a:solidFill>
              </a:rPr>
              <a:t>had expected </a:t>
            </a:r>
            <a:r>
              <a:rPr lang="en-US" sz="3600" dirty="0"/>
              <a:t>it to happen for some time. Apparently, the hotel manager received repeated messages at the beginning of last month and </a:t>
            </a:r>
            <a:r>
              <a:rPr lang="en-US" sz="3600" dirty="0">
                <a:solidFill>
                  <a:srgbClr val="FF0000"/>
                </a:solidFill>
              </a:rPr>
              <a:t>thought</a:t>
            </a:r>
            <a:r>
              <a:rPr lang="en-US" sz="3600" dirty="0"/>
              <a:t> it wiser to notify the police. He </a:t>
            </a:r>
            <a:r>
              <a:rPr lang="en-US" sz="3600" dirty="0">
                <a:solidFill>
                  <a:srgbClr val="FF0000"/>
                </a:solidFill>
              </a:rPr>
              <a:t>had been </a:t>
            </a:r>
            <a:r>
              <a:rPr lang="en-US" sz="3600" dirty="0"/>
              <a:t>on his guard ever since. The investigation </a:t>
            </a:r>
            <a:r>
              <a:rPr lang="en-US" sz="3600" dirty="0">
                <a:solidFill>
                  <a:srgbClr val="FF0000"/>
                </a:solidFill>
              </a:rPr>
              <a:t>has already begun </a:t>
            </a:r>
            <a:r>
              <a:rPr lang="en-US" sz="3600" dirty="0"/>
              <a:t>but the inspector </a:t>
            </a:r>
            <a:r>
              <a:rPr lang="en-US" sz="3600" dirty="0">
                <a:solidFill>
                  <a:srgbClr val="FF0000"/>
                </a:solidFill>
              </a:rPr>
              <a:t>has refused </a:t>
            </a:r>
            <a:r>
              <a:rPr lang="en-US" sz="3600" dirty="0"/>
              <a:t>so far to make any further declaration. When the terrorists </a:t>
            </a:r>
            <a:r>
              <a:rPr lang="en-US" sz="3600" dirty="0">
                <a:solidFill>
                  <a:srgbClr val="FF0000"/>
                </a:solidFill>
              </a:rPr>
              <a:t>are arrested</a:t>
            </a:r>
            <a:r>
              <a:rPr lang="en-US" sz="3600" dirty="0"/>
              <a:t>, the population </a:t>
            </a:r>
            <a:r>
              <a:rPr lang="en-US" sz="3600" dirty="0">
                <a:solidFill>
                  <a:srgbClr val="FF0000"/>
                </a:solidFill>
              </a:rPr>
              <a:t>will </a:t>
            </a:r>
            <a:r>
              <a:rPr lang="en-US" sz="3600" dirty="0"/>
              <a:t>no doubt </a:t>
            </a:r>
            <a:r>
              <a:rPr lang="en-US" sz="3600" dirty="0">
                <a:solidFill>
                  <a:srgbClr val="FF0000"/>
                </a:solidFill>
              </a:rPr>
              <a:t>be relieved</a:t>
            </a:r>
            <a:r>
              <a:rPr lang="en-US" sz="3600" dirty="0"/>
              <a:t>.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446559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DA24890B-16F0-4BB2-9FCE-DB770A810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194" y="245660"/>
            <a:ext cx="11850806" cy="661234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fr-FR" sz="4500" b="1" dirty="0">
                <a:solidFill>
                  <a:srgbClr val="00B050"/>
                </a:solidFill>
              </a:rPr>
              <a:t>L'après-midi</a:t>
            </a:r>
            <a:r>
              <a:rPr lang="fr-FR" sz="4500" dirty="0"/>
              <a:t> </a:t>
            </a:r>
            <a:r>
              <a:rPr lang="fr-FR" sz="4500" b="1" dirty="0"/>
              <a:t>on avait revu Claude</a:t>
            </a:r>
            <a:r>
              <a:rPr lang="fr-FR" sz="4500" dirty="0"/>
              <a:t> Hartmann au bureau </a:t>
            </a:r>
            <a:r>
              <a:rPr lang="fr-FR" sz="4500" b="1" dirty="0">
                <a:solidFill>
                  <a:srgbClr val="00B050"/>
                </a:solidFill>
              </a:rPr>
              <a:t>vers quatre heures</a:t>
            </a:r>
            <a:r>
              <a:rPr lang="fr-FR" sz="4500" dirty="0"/>
              <a:t>. </a:t>
            </a:r>
            <a:r>
              <a:rPr lang="fr-FR" sz="4500" b="1" dirty="0">
                <a:solidFill>
                  <a:srgbClr val="00B050"/>
                </a:solidFill>
              </a:rPr>
              <a:t>À cinq heures</a:t>
            </a:r>
            <a:r>
              <a:rPr lang="fr-FR" sz="4500" dirty="0"/>
              <a:t> </a:t>
            </a:r>
            <a:r>
              <a:rPr lang="fr-FR" sz="4500" b="1" dirty="0"/>
              <a:t>il était parti</a:t>
            </a:r>
            <a:r>
              <a:rPr lang="fr-FR" sz="4500" dirty="0"/>
              <a:t>. </a:t>
            </a:r>
            <a:r>
              <a:rPr lang="fr-FR" sz="4500" b="1" dirty="0"/>
              <a:t>Il n'avait parlé à quiconque</a:t>
            </a:r>
            <a:r>
              <a:rPr lang="fr-FR" sz="4500" dirty="0"/>
              <a:t>, </a:t>
            </a:r>
            <a:r>
              <a:rPr lang="fr-FR" sz="4500" b="1" dirty="0"/>
              <a:t>il avait juste murmuré : « au revoir » </a:t>
            </a:r>
            <a:r>
              <a:rPr lang="fr-FR" sz="4500" dirty="0"/>
              <a:t>en croisant sa secrétaire. </a:t>
            </a:r>
            <a:r>
              <a:rPr lang="fr-FR" sz="4500" b="1" dirty="0"/>
              <a:t>Elle avait répondu </a:t>
            </a:r>
            <a:r>
              <a:rPr lang="fr-FR" sz="4500" dirty="0"/>
              <a:t>: « </a:t>
            </a:r>
            <a:r>
              <a:rPr lang="fr-FR" sz="4500" b="1" dirty="0">
                <a:solidFill>
                  <a:srgbClr val="FF0000"/>
                </a:solidFill>
              </a:rPr>
              <a:t>Je vous souhaite un bon voyage</a:t>
            </a:r>
            <a:r>
              <a:rPr lang="fr-FR" sz="4500" dirty="0"/>
              <a:t> », par politesse, </a:t>
            </a:r>
            <a:r>
              <a:rPr lang="fr-FR" sz="4500" b="1" dirty="0"/>
              <a:t>elle savait bien qu'il détestait les voyages</a:t>
            </a:r>
            <a:r>
              <a:rPr lang="fr-FR" sz="4500" dirty="0"/>
              <a:t>. (...)</a:t>
            </a:r>
          </a:p>
          <a:p>
            <a:pPr marL="0" indent="0" algn="just">
              <a:buNone/>
            </a:pPr>
            <a:r>
              <a:rPr lang="fr-FR" sz="4500" b="1" dirty="0">
                <a:solidFill>
                  <a:srgbClr val="00B050"/>
                </a:solidFill>
              </a:rPr>
              <a:t>Le vendredi matin vers sept heures</a:t>
            </a:r>
            <a:r>
              <a:rPr lang="fr-FR" sz="4500" dirty="0"/>
              <a:t>, </a:t>
            </a:r>
            <a:r>
              <a:rPr lang="fr-FR" sz="4500" b="1" dirty="0"/>
              <a:t>il avait réveillé Pierre </a:t>
            </a:r>
            <a:r>
              <a:rPr lang="fr-FR" sz="4500" dirty="0"/>
              <a:t>au téléphone. De ses rares amis </a:t>
            </a:r>
            <a:r>
              <a:rPr lang="fr-FR" sz="4500" b="1" dirty="0"/>
              <a:t>Pierre était le plus proche</a:t>
            </a:r>
            <a:r>
              <a:rPr lang="fr-FR" sz="4500" dirty="0"/>
              <a:t>, ou le moins lointain. </a:t>
            </a:r>
            <a:r>
              <a:rPr lang="fr-FR" sz="4500" b="1" dirty="0"/>
              <a:t>Ils s'étaient connus </a:t>
            </a:r>
            <a:r>
              <a:rPr lang="fr-FR" sz="4500" b="1" dirty="0">
                <a:solidFill>
                  <a:srgbClr val="00B050"/>
                </a:solidFill>
              </a:rPr>
              <a:t>à l'université et depuis</a:t>
            </a:r>
            <a:r>
              <a:rPr lang="fr-FR" sz="4500" b="1" dirty="0"/>
              <a:t> ils n'avaient jamais cessé de se voir</a:t>
            </a:r>
            <a:r>
              <a:rPr lang="fr-FR" sz="4500" dirty="0"/>
              <a:t>. (...)</a:t>
            </a:r>
          </a:p>
          <a:p>
            <a:pPr marL="0" indent="0" algn="just">
              <a:buNone/>
            </a:pPr>
            <a:r>
              <a:rPr lang="fr-FR" sz="4500" dirty="0"/>
              <a:t>- Pierre, </a:t>
            </a:r>
            <a:r>
              <a:rPr lang="fr-FR" sz="4500" b="1" dirty="0">
                <a:solidFill>
                  <a:srgbClr val="FF0000"/>
                </a:solidFill>
              </a:rPr>
              <a:t>pardonne-moi de t'appeler si tôt</a:t>
            </a:r>
            <a:r>
              <a:rPr lang="fr-FR" sz="4500" dirty="0">
                <a:solidFill>
                  <a:srgbClr val="FF0000"/>
                </a:solidFill>
              </a:rPr>
              <a:t>. </a:t>
            </a:r>
            <a:r>
              <a:rPr lang="fr-FR" sz="4500" b="1" dirty="0">
                <a:solidFill>
                  <a:srgbClr val="FF0000"/>
                </a:solidFill>
              </a:rPr>
              <a:t>Je pars tout à l'heure </a:t>
            </a:r>
            <a:r>
              <a:rPr lang="fr-FR" sz="4500" dirty="0"/>
              <a:t>en voyage. Pierre, </a:t>
            </a:r>
            <a:r>
              <a:rPr lang="fr-FR" sz="4500" b="1" dirty="0">
                <a:solidFill>
                  <a:srgbClr val="FF0000"/>
                </a:solidFill>
              </a:rPr>
              <a:t>s'il m'arrive quelque chose, prends bien soin de Thérèse</a:t>
            </a:r>
            <a:r>
              <a:rPr lang="fr-FR" sz="4500" dirty="0"/>
              <a:t>.</a:t>
            </a:r>
          </a:p>
          <a:p>
            <a:pPr marL="0" indent="0" algn="just">
              <a:buNone/>
            </a:pPr>
            <a:r>
              <a:rPr lang="fr-FR" sz="4500" b="1" dirty="0"/>
              <a:t>Pierre était bourré de somnifères</a:t>
            </a:r>
            <a:r>
              <a:rPr lang="fr-FR" sz="4500" dirty="0"/>
              <a:t>, </a:t>
            </a:r>
            <a:r>
              <a:rPr lang="fr-FR" sz="4500" b="1" dirty="0"/>
              <a:t>il se souvenait avoir été long </a:t>
            </a:r>
            <a:r>
              <a:rPr lang="fr-FR" sz="4500" dirty="0"/>
              <a:t>à réagir, </a:t>
            </a:r>
            <a:r>
              <a:rPr lang="fr-FR" sz="4500" b="1" dirty="0"/>
              <a:t>il avait interrogé son ami</a:t>
            </a:r>
            <a:r>
              <a:rPr lang="fr-FR" sz="4500" dirty="0"/>
              <a:t> :</a:t>
            </a:r>
          </a:p>
          <a:p>
            <a:pPr marL="0" indent="0" algn="just">
              <a:buNone/>
            </a:pPr>
            <a:r>
              <a:rPr lang="fr-FR" sz="4500" dirty="0"/>
              <a:t>- </a:t>
            </a:r>
            <a:r>
              <a:rPr lang="fr-FR" sz="4500" b="1" dirty="0">
                <a:solidFill>
                  <a:srgbClr val="FF0000"/>
                </a:solidFill>
              </a:rPr>
              <a:t>Où vas-tu </a:t>
            </a:r>
            <a:r>
              <a:rPr lang="fr-FR" sz="4500" dirty="0"/>
              <a:t>? Pourquoi pars-tu ? </a:t>
            </a:r>
            <a:r>
              <a:rPr lang="fr-FR" sz="4500" b="1" dirty="0"/>
              <a:t>Claude avait répondu </a:t>
            </a:r>
            <a:r>
              <a:rPr lang="fr-FR" sz="4500" dirty="0"/>
              <a:t>:</a:t>
            </a:r>
          </a:p>
          <a:p>
            <a:pPr marL="0" indent="0" algn="just">
              <a:buNone/>
            </a:pPr>
            <a:r>
              <a:rPr lang="fr-FR" sz="4500" dirty="0"/>
              <a:t>- </a:t>
            </a:r>
            <a:r>
              <a:rPr lang="fr-FR" sz="4500" b="1" dirty="0">
                <a:solidFill>
                  <a:srgbClr val="FF0000"/>
                </a:solidFill>
              </a:rPr>
              <a:t>Je vais à New York</a:t>
            </a:r>
            <a:r>
              <a:rPr lang="fr-FR" sz="4500" dirty="0"/>
              <a:t>, pour mes affaires. </a:t>
            </a:r>
            <a:r>
              <a:rPr lang="fr-FR" sz="4500" b="1" dirty="0"/>
              <a:t>Il avait répété </a:t>
            </a:r>
            <a:r>
              <a:rPr lang="fr-FR" sz="4500" dirty="0"/>
              <a:t>:</a:t>
            </a:r>
          </a:p>
          <a:p>
            <a:pPr marL="0" indent="0" algn="just">
              <a:buNone/>
            </a:pPr>
            <a:r>
              <a:rPr lang="fr-FR" sz="4500" dirty="0"/>
              <a:t>- </a:t>
            </a:r>
            <a:r>
              <a:rPr lang="fr-FR" sz="4500" b="1" dirty="0">
                <a:solidFill>
                  <a:srgbClr val="FF0000"/>
                </a:solidFill>
              </a:rPr>
              <a:t>Prends bien soin de Thérèse</a:t>
            </a:r>
            <a:r>
              <a:rPr lang="fr-FR" sz="4500" dirty="0"/>
              <a:t>. </a:t>
            </a:r>
            <a:r>
              <a:rPr lang="fr-FR" sz="4500" b="1" dirty="0"/>
              <a:t>II avait encore dit </a:t>
            </a:r>
            <a:r>
              <a:rPr lang="fr-FR" sz="4500" dirty="0"/>
              <a:t>:</a:t>
            </a:r>
          </a:p>
          <a:p>
            <a:pPr marL="0" indent="0" algn="just">
              <a:buNone/>
            </a:pPr>
            <a:r>
              <a:rPr lang="fr-FR" sz="4500" dirty="0"/>
              <a:t>- </a:t>
            </a:r>
            <a:r>
              <a:rPr lang="fr-FR" sz="4500" b="1" dirty="0">
                <a:solidFill>
                  <a:srgbClr val="FF0000"/>
                </a:solidFill>
              </a:rPr>
              <a:t>Je t'embrasse</a:t>
            </a:r>
            <a:r>
              <a:rPr lang="fr-FR" sz="4500" dirty="0"/>
              <a:t>.</a:t>
            </a:r>
          </a:p>
          <a:p>
            <a:pPr marL="0" indent="0" algn="just">
              <a:buNone/>
            </a:pPr>
            <a:r>
              <a:rPr lang="fr-FR" sz="4500" b="1" dirty="0"/>
              <a:t>Il avait brusquement raccroché</a:t>
            </a:r>
            <a:r>
              <a:rPr lang="fr-FR" sz="4500" dirty="0"/>
              <a:t>.</a:t>
            </a:r>
          </a:p>
          <a:p>
            <a:pPr marL="0" indent="0" algn="r">
              <a:buNone/>
            </a:pPr>
            <a:r>
              <a:rPr lang="fr-FR" sz="4500" dirty="0"/>
              <a:t> 								Jean-Denis BREDIN, </a:t>
            </a:r>
            <a:r>
              <a:rPr lang="fr-FR" sz="4500" i="1" dirty="0"/>
              <a:t>L'Absence, 1986</a:t>
            </a:r>
            <a:endParaRPr lang="fr-FR" sz="45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5903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F6107B-99E2-639B-DAC9-C5D1D863F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7910"/>
            <a:ext cx="10515600" cy="639147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dirty="0"/>
              <a:t>1. Quelqu’un a mangé toutes les réserves de nourriture ; le réfrigérateur est vide ! </a:t>
            </a:r>
          </a:p>
          <a:p>
            <a:pPr marL="0" indent="0" algn="just">
              <a:buNone/>
            </a:pPr>
            <a:r>
              <a:rPr lang="fr-FR" dirty="0"/>
              <a:t>2. Ils défilent à travers le centre-ville depuis le début de la matinée. </a:t>
            </a:r>
          </a:p>
          <a:p>
            <a:pPr marL="0" indent="0" algn="just">
              <a:buNone/>
            </a:pPr>
            <a:r>
              <a:rPr lang="fr-FR" dirty="0"/>
              <a:t>3. En un siècle le taux de natalité a baissé. </a:t>
            </a:r>
          </a:p>
          <a:p>
            <a:pPr marL="0" indent="0" algn="just">
              <a:buNone/>
            </a:pPr>
            <a:r>
              <a:rPr lang="fr-FR" dirty="0"/>
              <a:t>4. Le taux de mortalité augmente dans cette région du monde depuis la fin des années 70. </a:t>
            </a:r>
          </a:p>
          <a:p>
            <a:pPr marL="0" indent="0" algn="just">
              <a:buNone/>
            </a:pPr>
            <a:r>
              <a:rPr lang="fr-FR" dirty="0"/>
              <a:t>5. Depuis que je vis à Londres, je ne mange plus de fromage... </a:t>
            </a:r>
          </a:p>
          <a:p>
            <a:pPr marL="0" indent="0" algn="just">
              <a:buNone/>
            </a:pPr>
            <a:r>
              <a:rPr lang="fr-FR" dirty="0"/>
              <a:t>6. Qui préside le Conseil d’administration depuis que le PDG est en visite en Australie? </a:t>
            </a:r>
          </a:p>
          <a:p>
            <a:pPr marL="0" indent="0" algn="just">
              <a:buNone/>
            </a:pPr>
            <a:r>
              <a:rPr lang="fr-FR" dirty="0"/>
              <a:t>7. Elle se rendit compte que son vilain garçon avait cassé tous ses jouets. </a:t>
            </a:r>
          </a:p>
          <a:p>
            <a:pPr marL="0" indent="0" algn="just">
              <a:buNone/>
            </a:pPr>
            <a:r>
              <a:rPr lang="fr-FR" dirty="0"/>
              <a:t>8. Il étudiait la biogénétique depuis un an quand il prit conscience de ce problème éthique. </a:t>
            </a:r>
          </a:p>
          <a:p>
            <a:pPr marL="0" indent="0" algn="just">
              <a:buNone/>
            </a:pPr>
            <a:r>
              <a:rPr lang="fr-FR" dirty="0"/>
              <a:t>9. On avait déjà fracturé le coffre-fort quand arriva la Police. </a:t>
            </a:r>
          </a:p>
          <a:p>
            <a:pPr marL="0" indent="0" algn="just">
              <a:buNone/>
            </a:pPr>
            <a:r>
              <a:rPr lang="fr-FR" dirty="0"/>
              <a:t>10. J’ai vu son grand succès l’an dernier, mais je n’ai pas encore vu son dernier film.</a:t>
            </a:r>
            <a:endParaRPr lang="fr-FR" u="sng" dirty="0"/>
          </a:p>
        </p:txBody>
      </p:sp>
    </p:spTree>
    <p:extLst>
      <p:ext uri="{BB962C8B-B14F-4D97-AF65-F5344CB8AC3E}">
        <p14:creationId xmlns:p14="http://schemas.microsoft.com/office/powerpoint/2010/main" val="3999283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03388" y="0"/>
            <a:ext cx="8507412" cy="6597650"/>
          </a:xfrm>
        </p:spPr>
        <p:txBody>
          <a:bodyPr rtlCol="0">
            <a:normAutofit/>
          </a:bodyPr>
          <a:lstStyle/>
          <a:p>
            <a:pPr algn="just">
              <a:buNone/>
              <a:defRPr/>
            </a:pPr>
            <a:r>
              <a:rPr lang="fr-FR" dirty="0"/>
              <a:t> </a:t>
            </a:r>
            <a:endParaRPr lang="fr-FR" u="sng" dirty="0"/>
          </a:p>
          <a:p>
            <a:pPr marL="514350" indent="-514350" algn="just">
              <a:buFont typeface="Arial" pitchFamily="34" charset="0"/>
              <a:buAutoNum type="arabicPeriod"/>
              <a:defRPr/>
            </a:pPr>
            <a:r>
              <a:rPr lang="fr-FR" dirty="0"/>
              <a:t>Quelqu’un a mangé toutes les réserves de nourriture ; le réfrigérateur est vide !</a:t>
            </a:r>
          </a:p>
          <a:p>
            <a:pPr marL="514350" indent="-514350" algn="just">
              <a:buNone/>
              <a:defRPr/>
            </a:pPr>
            <a:r>
              <a:rPr lang="fr-FR" dirty="0" err="1"/>
              <a:t>Somebody</a:t>
            </a:r>
            <a:r>
              <a:rPr lang="fr-FR" dirty="0"/>
              <a:t> has </a:t>
            </a:r>
            <a:r>
              <a:rPr lang="fr-FR" dirty="0" err="1"/>
              <a:t>eaten</a:t>
            </a:r>
            <a:r>
              <a:rPr lang="fr-FR" dirty="0"/>
              <a:t> all the </a:t>
            </a:r>
            <a:r>
              <a:rPr lang="fr-FR" dirty="0" err="1"/>
              <a:t>food</a:t>
            </a:r>
            <a:r>
              <a:rPr lang="fr-FR" dirty="0"/>
              <a:t> supplies: the </a:t>
            </a:r>
            <a:r>
              <a:rPr lang="fr-FR" dirty="0" err="1"/>
              <a:t>fridge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empty</a:t>
            </a:r>
            <a:r>
              <a:rPr lang="fr-FR" dirty="0"/>
              <a:t>!</a:t>
            </a:r>
            <a:endParaRPr lang="fr-FR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algn="just">
              <a:buFont typeface="Arial" pitchFamily="34" charset="0"/>
              <a:buAutoNum type="arabicPeriod" startAt="2"/>
              <a:defRPr/>
            </a:pPr>
            <a:r>
              <a:rPr lang="fr-FR" dirty="0"/>
              <a:t>Ils défilent à travers le centre ville depuis le début de la matinée.</a:t>
            </a:r>
          </a:p>
          <a:p>
            <a:pPr marL="514350" indent="-514350" algn="just">
              <a:buNone/>
              <a:defRPr/>
            </a:pPr>
            <a:r>
              <a:rPr lang="fr-FR" dirty="0" err="1"/>
              <a:t>They</a:t>
            </a:r>
            <a:r>
              <a:rPr lang="fr-FR" dirty="0"/>
              <a:t> have been </a:t>
            </a:r>
            <a:r>
              <a:rPr lang="fr-FR" dirty="0" err="1"/>
              <a:t>marching</a:t>
            </a:r>
            <a:r>
              <a:rPr lang="fr-FR" dirty="0"/>
              <a:t> </a:t>
            </a:r>
            <a:r>
              <a:rPr lang="fr-FR" dirty="0" err="1"/>
              <a:t>through</a:t>
            </a:r>
            <a:r>
              <a:rPr lang="fr-FR" dirty="0"/>
              <a:t> the city center </a:t>
            </a:r>
            <a:r>
              <a:rPr lang="fr-FR" dirty="0" err="1"/>
              <a:t>since</a:t>
            </a:r>
            <a:r>
              <a:rPr lang="fr-FR" dirty="0"/>
              <a:t> </a:t>
            </a:r>
            <a:r>
              <a:rPr lang="fr-FR" dirty="0" err="1"/>
              <a:t>early</a:t>
            </a:r>
            <a:r>
              <a:rPr lang="fr-FR" dirty="0"/>
              <a:t> (</a:t>
            </a:r>
            <a:r>
              <a:rPr lang="fr-FR" dirty="0" err="1"/>
              <a:t>this</a:t>
            </a:r>
            <a:r>
              <a:rPr lang="fr-FR" dirty="0"/>
              <a:t>) </a:t>
            </a:r>
            <a:r>
              <a:rPr lang="fr-FR" dirty="0" err="1"/>
              <a:t>morning</a:t>
            </a:r>
            <a:r>
              <a:rPr lang="fr-FR" dirty="0"/>
              <a:t>.</a:t>
            </a:r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Arial" charset="0"/>
              <a:buAutoNum type="arabicPeriod" startAt="3"/>
            </a:pPr>
            <a:r>
              <a:rPr lang="fr-FR"/>
              <a:t>En un siècle le taux de natalité  a baissé.</a:t>
            </a:r>
            <a:endParaRPr lang="fr-FR" u="sng"/>
          </a:p>
          <a:p>
            <a:pPr marL="514350" indent="-514350">
              <a:buNone/>
            </a:pPr>
            <a:r>
              <a:rPr lang="fr-FR"/>
              <a:t>The birth rate has decreased / plummeted over the last century.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algn="just">
              <a:buFont typeface="Arial" pitchFamily="34" charset="0"/>
              <a:buAutoNum type="arabicPeriod" startAt="4"/>
              <a:defRPr/>
            </a:pPr>
            <a:r>
              <a:rPr lang="fr-FR" dirty="0"/>
              <a:t>Le taux de mortalité augmente dans cette région du monde depuis la fin des années 70.</a:t>
            </a:r>
          </a:p>
          <a:p>
            <a:pPr marL="514350" indent="-514350" algn="just">
              <a:buNone/>
              <a:defRPr/>
            </a:pPr>
            <a:r>
              <a:rPr lang="fr-FR" dirty="0"/>
              <a:t>The </a:t>
            </a:r>
            <a:r>
              <a:rPr lang="fr-FR" dirty="0" err="1"/>
              <a:t>death</a:t>
            </a:r>
            <a:r>
              <a:rPr lang="fr-FR" dirty="0"/>
              <a:t> rate has been </a:t>
            </a:r>
            <a:r>
              <a:rPr lang="fr-FR" dirty="0" err="1"/>
              <a:t>increasing</a:t>
            </a:r>
            <a:r>
              <a:rPr lang="fr-FR" dirty="0"/>
              <a:t> / </a:t>
            </a:r>
            <a:r>
              <a:rPr lang="fr-FR"/>
              <a:t>going </a:t>
            </a:r>
            <a:r>
              <a:rPr lang="fr-FR" dirty="0"/>
              <a:t>up in </a:t>
            </a:r>
            <a:r>
              <a:rPr lang="fr-FR" dirty="0" err="1"/>
              <a:t>that</a:t>
            </a:r>
            <a:r>
              <a:rPr lang="fr-FR" dirty="0"/>
              <a:t> part of the world </a:t>
            </a:r>
            <a:r>
              <a:rPr lang="fr-FR" dirty="0" err="1"/>
              <a:t>since</a:t>
            </a:r>
            <a:r>
              <a:rPr lang="fr-FR" dirty="0"/>
              <a:t> the </a:t>
            </a:r>
            <a:r>
              <a:rPr lang="fr-FR" dirty="0" err="1"/>
              <a:t>late</a:t>
            </a:r>
            <a:r>
              <a:rPr lang="fr-FR" dirty="0"/>
              <a:t> 1970s.</a:t>
            </a:r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algn="just">
              <a:buFont typeface="Arial" pitchFamily="34" charset="0"/>
              <a:buAutoNum type="arabicPeriod" startAt="5"/>
              <a:defRPr/>
            </a:pPr>
            <a:r>
              <a:rPr lang="fr-FR" dirty="0"/>
              <a:t>Depuis que je vis à Londres, je ne mange plus de fromage...</a:t>
            </a:r>
          </a:p>
          <a:p>
            <a:pPr marL="514350" indent="-514350" algn="just">
              <a:buNone/>
              <a:defRPr/>
            </a:pPr>
            <a:r>
              <a:rPr lang="fr-FR" dirty="0"/>
              <a:t>(</a:t>
            </a:r>
            <a:r>
              <a:rPr lang="fr-FR" dirty="0" err="1"/>
              <a:t>Ever</a:t>
            </a:r>
            <a:r>
              <a:rPr lang="fr-FR" dirty="0"/>
              <a:t>) </a:t>
            </a:r>
            <a:r>
              <a:rPr lang="fr-FR" dirty="0" err="1"/>
              <a:t>since</a:t>
            </a:r>
            <a:r>
              <a:rPr lang="fr-FR" dirty="0"/>
              <a:t> I have been living in London, I </a:t>
            </a:r>
            <a:r>
              <a:rPr lang="fr-FR" dirty="0" err="1"/>
              <a:t>haven’t</a:t>
            </a:r>
            <a:r>
              <a:rPr lang="fr-FR" dirty="0"/>
              <a:t> </a:t>
            </a:r>
            <a:r>
              <a:rPr lang="fr-FR" dirty="0" err="1"/>
              <a:t>eaten</a:t>
            </a:r>
            <a:r>
              <a:rPr lang="fr-FR" dirty="0"/>
              <a:t> (</a:t>
            </a:r>
            <a:r>
              <a:rPr lang="fr-FR" dirty="0" err="1"/>
              <a:t>any</a:t>
            </a:r>
            <a:r>
              <a:rPr lang="fr-FR" dirty="0"/>
              <a:t>) </a:t>
            </a:r>
            <a:r>
              <a:rPr lang="fr-FR" dirty="0" err="1"/>
              <a:t>cheese</a:t>
            </a:r>
            <a:r>
              <a:rPr lang="fr-FR" dirty="0"/>
              <a:t>.</a:t>
            </a:r>
          </a:p>
          <a:p>
            <a:pPr algn="just">
              <a:buNone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algn="just">
              <a:buFont typeface="Arial" pitchFamily="34" charset="0"/>
              <a:buAutoNum type="arabicPeriod" startAt="6"/>
              <a:defRPr/>
            </a:pPr>
            <a:r>
              <a:rPr lang="fr-FR" dirty="0"/>
              <a:t>Qui préside le Conseil d’administration depuis que le PDG est en visite en Australie?</a:t>
            </a:r>
          </a:p>
          <a:p>
            <a:pPr marL="514350" indent="-514350" algn="just">
              <a:buNone/>
              <a:defRPr/>
            </a:pPr>
            <a:r>
              <a:rPr lang="fr-FR" dirty="0" err="1"/>
              <a:t>Who</a:t>
            </a:r>
            <a:r>
              <a:rPr lang="fr-FR" dirty="0"/>
              <a:t> has </a:t>
            </a:r>
            <a:r>
              <a:rPr lang="fr-FR" dirty="0" err="1"/>
              <a:t>chaired</a:t>
            </a:r>
            <a:r>
              <a:rPr lang="fr-FR" dirty="0"/>
              <a:t> the </a:t>
            </a:r>
            <a:r>
              <a:rPr lang="fr-FR" dirty="0" err="1"/>
              <a:t>board</a:t>
            </a:r>
            <a:r>
              <a:rPr lang="fr-FR" dirty="0"/>
              <a:t> </a:t>
            </a:r>
            <a:r>
              <a:rPr lang="fr-FR" dirty="0" err="1"/>
              <a:t>since</a:t>
            </a:r>
            <a:r>
              <a:rPr lang="fr-FR" dirty="0"/>
              <a:t> the CEO has been </a:t>
            </a:r>
            <a:r>
              <a:rPr lang="fr-FR" dirty="0" err="1"/>
              <a:t>touring</a:t>
            </a:r>
            <a:r>
              <a:rPr lang="fr-FR" dirty="0"/>
              <a:t> </a:t>
            </a:r>
            <a:r>
              <a:rPr lang="fr-FR" dirty="0" err="1"/>
              <a:t>Australia</a:t>
            </a:r>
            <a:r>
              <a:rPr lang="fr-FR" dirty="0"/>
              <a:t>?</a:t>
            </a:r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algn="just">
              <a:buFont typeface="Arial" pitchFamily="34" charset="0"/>
              <a:buAutoNum type="arabicPeriod" startAt="7"/>
              <a:defRPr/>
            </a:pPr>
            <a:r>
              <a:rPr lang="fr-FR" dirty="0"/>
              <a:t>Elle se rendit compte que son vilain garçon avait cassé tous ses jouets.</a:t>
            </a:r>
          </a:p>
          <a:p>
            <a:pPr marL="514350" indent="-514350" algn="just">
              <a:buNone/>
              <a:defRPr/>
            </a:pPr>
            <a:r>
              <a:rPr lang="fr-FR" dirty="0" err="1"/>
              <a:t>She</a:t>
            </a:r>
            <a:r>
              <a:rPr lang="fr-FR" dirty="0"/>
              <a:t> </a:t>
            </a:r>
            <a:r>
              <a:rPr lang="fr-FR" dirty="0" err="1"/>
              <a:t>realized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her</a:t>
            </a:r>
            <a:r>
              <a:rPr lang="fr-FR" dirty="0"/>
              <a:t> </a:t>
            </a:r>
            <a:r>
              <a:rPr lang="fr-FR" dirty="0" err="1"/>
              <a:t>naughty</a:t>
            </a:r>
            <a:r>
              <a:rPr lang="fr-FR" dirty="0"/>
              <a:t> boy </a:t>
            </a:r>
            <a:r>
              <a:rPr lang="fr-FR" dirty="0" err="1"/>
              <a:t>had</a:t>
            </a:r>
            <a:r>
              <a:rPr lang="fr-FR" dirty="0"/>
              <a:t> </a:t>
            </a:r>
            <a:r>
              <a:rPr lang="fr-FR" dirty="0" err="1"/>
              <a:t>broken</a:t>
            </a:r>
            <a:r>
              <a:rPr lang="fr-FR" dirty="0"/>
              <a:t> all </a:t>
            </a:r>
            <a:r>
              <a:rPr lang="fr-FR" dirty="0" err="1"/>
              <a:t>his</a:t>
            </a:r>
            <a:r>
              <a:rPr lang="fr-FR" dirty="0"/>
              <a:t> </a:t>
            </a:r>
            <a:r>
              <a:rPr lang="fr-FR" dirty="0" err="1"/>
              <a:t>toys</a:t>
            </a:r>
            <a:r>
              <a:rPr lang="fr-FR" dirty="0"/>
              <a:t>.</a:t>
            </a:r>
          </a:p>
          <a:p>
            <a:pPr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charset="0"/>
              <a:buNone/>
            </a:pPr>
            <a:r>
              <a:rPr lang="fr-FR"/>
              <a:t>8.	Il étudiait la biogénétique depuis un an quand il prit conscience de ce problème éthique.</a:t>
            </a:r>
            <a:endParaRPr lang="fr-FR" u="sng"/>
          </a:p>
          <a:p>
            <a:pPr algn="just">
              <a:buFont typeface="Arial" charset="0"/>
              <a:buNone/>
            </a:pPr>
            <a:r>
              <a:rPr lang="fr-FR"/>
              <a:t>He had been studying biogenetics for a year when he became aware of this ethical issue.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charset="0"/>
              <a:buNone/>
            </a:pPr>
            <a:r>
              <a:rPr lang="fr-FR"/>
              <a:t>9.	On avait déjà fracturé le coffre fort quand arriva la Police.</a:t>
            </a:r>
            <a:endParaRPr lang="fr-FR" u="sng"/>
          </a:p>
          <a:p>
            <a:pPr algn="just">
              <a:buFont typeface="Arial" charset="0"/>
              <a:buNone/>
            </a:pPr>
            <a:r>
              <a:rPr lang="fr-FR"/>
              <a:t>The safe had already been broken open when the Police arrived.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DA24890B-16F0-4BB2-9FCE-DB770A810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194" y="245660"/>
            <a:ext cx="11850806" cy="661234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fr-FR" sz="4500" b="1" dirty="0">
                <a:solidFill>
                  <a:srgbClr val="00B050"/>
                </a:solidFill>
              </a:rPr>
              <a:t>L'après-midi</a:t>
            </a:r>
            <a:r>
              <a:rPr lang="fr-FR" sz="4500" dirty="0"/>
              <a:t> </a:t>
            </a:r>
            <a:r>
              <a:rPr lang="fr-FR" sz="4500" b="1" dirty="0"/>
              <a:t>on avait revu Claude</a:t>
            </a:r>
            <a:r>
              <a:rPr lang="fr-FR" sz="4500" dirty="0"/>
              <a:t> </a:t>
            </a:r>
            <a:r>
              <a:rPr lang="fr-FR" sz="4500" b="1" dirty="0">
                <a:solidFill>
                  <a:srgbClr val="00B050"/>
                </a:solidFill>
              </a:rPr>
              <a:t>vers quatre heures</a:t>
            </a:r>
            <a:r>
              <a:rPr lang="fr-FR" sz="4500" dirty="0"/>
              <a:t>. </a:t>
            </a:r>
          </a:p>
          <a:p>
            <a:pPr marL="0" indent="0" algn="just">
              <a:buNone/>
            </a:pPr>
            <a:r>
              <a:rPr lang="fr-FR" sz="4500" b="1" dirty="0">
                <a:solidFill>
                  <a:srgbClr val="00B050"/>
                </a:solidFill>
              </a:rPr>
              <a:t>À cinq heures</a:t>
            </a:r>
            <a:r>
              <a:rPr lang="fr-FR" sz="4500" dirty="0"/>
              <a:t> </a:t>
            </a:r>
            <a:r>
              <a:rPr lang="fr-FR" sz="4500" b="1" dirty="0"/>
              <a:t>il était parti</a:t>
            </a:r>
            <a:r>
              <a:rPr lang="fr-FR" sz="4500" dirty="0"/>
              <a:t>. </a:t>
            </a:r>
            <a:r>
              <a:rPr lang="fr-FR" sz="4500" b="1" dirty="0"/>
              <a:t>Il n'avait parlé à quiconque</a:t>
            </a:r>
            <a:r>
              <a:rPr lang="fr-FR" sz="4500" dirty="0"/>
              <a:t>, </a:t>
            </a:r>
            <a:r>
              <a:rPr lang="fr-FR" sz="4500" b="1" dirty="0"/>
              <a:t>il avait juste murmuré : « au revoir » </a:t>
            </a:r>
          </a:p>
          <a:p>
            <a:pPr marL="0" indent="0" algn="just">
              <a:buNone/>
            </a:pPr>
            <a:r>
              <a:rPr lang="fr-FR" sz="4500" b="1" dirty="0"/>
              <a:t>Elle avait répondu </a:t>
            </a:r>
            <a:r>
              <a:rPr lang="fr-FR" sz="4500" dirty="0"/>
              <a:t>: « </a:t>
            </a:r>
            <a:r>
              <a:rPr lang="fr-FR" sz="4500" b="1" dirty="0">
                <a:solidFill>
                  <a:srgbClr val="FF0000"/>
                </a:solidFill>
              </a:rPr>
              <a:t>Je vous souhaite un bon voyage</a:t>
            </a:r>
            <a:r>
              <a:rPr lang="fr-FR" sz="4500" dirty="0"/>
              <a:t> », </a:t>
            </a:r>
            <a:r>
              <a:rPr lang="fr-FR" sz="4500" b="1" dirty="0"/>
              <a:t>elle savait bien qu'il détestait les voyages</a:t>
            </a:r>
            <a:r>
              <a:rPr lang="fr-FR" sz="4500" dirty="0"/>
              <a:t>. (...)</a:t>
            </a:r>
          </a:p>
          <a:p>
            <a:pPr marL="0" indent="0" algn="just">
              <a:buNone/>
            </a:pPr>
            <a:r>
              <a:rPr lang="fr-FR" sz="4500" b="1" dirty="0">
                <a:solidFill>
                  <a:srgbClr val="00B050"/>
                </a:solidFill>
              </a:rPr>
              <a:t>Le vendredi matin vers sept heures</a:t>
            </a:r>
            <a:r>
              <a:rPr lang="fr-FR" sz="4500" dirty="0"/>
              <a:t>, </a:t>
            </a:r>
            <a:r>
              <a:rPr lang="fr-FR" sz="4500" b="1" dirty="0"/>
              <a:t>il avait réveillé Pierre </a:t>
            </a:r>
          </a:p>
          <a:p>
            <a:pPr marL="0" indent="0" algn="just">
              <a:buNone/>
            </a:pPr>
            <a:r>
              <a:rPr lang="fr-FR" sz="4500" b="1" dirty="0"/>
              <a:t>Pierre était le plus proche</a:t>
            </a:r>
            <a:r>
              <a:rPr lang="fr-FR" sz="4500" dirty="0"/>
              <a:t>. </a:t>
            </a:r>
          </a:p>
          <a:p>
            <a:pPr marL="0" indent="0" algn="just">
              <a:buNone/>
            </a:pPr>
            <a:r>
              <a:rPr lang="fr-FR" sz="4500" b="1" dirty="0"/>
              <a:t>Ils s'étaient connus </a:t>
            </a:r>
            <a:r>
              <a:rPr lang="fr-FR" sz="4500" b="1" dirty="0">
                <a:solidFill>
                  <a:srgbClr val="00B050"/>
                </a:solidFill>
              </a:rPr>
              <a:t>à l'université et depuis</a:t>
            </a:r>
            <a:r>
              <a:rPr lang="fr-FR" sz="4500" b="1" dirty="0"/>
              <a:t> ils n'avaient jamais cessé de se voir</a:t>
            </a:r>
            <a:r>
              <a:rPr lang="fr-FR" sz="4500" dirty="0"/>
              <a:t>. (...)</a:t>
            </a:r>
          </a:p>
          <a:p>
            <a:pPr marL="0" indent="0" algn="just">
              <a:buNone/>
            </a:pPr>
            <a:r>
              <a:rPr lang="fr-FR" sz="4500" dirty="0"/>
              <a:t>- Pierre, </a:t>
            </a:r>
            <a:r>
              <a:rPr lang="fr-FR" sz="4500" b="1" dirty="0">
                <a:solidFill>
                  <a:srgbClr val="FF0000"/>
                </a:solidFill>
              </a:rPr>
              <a:t>pardonne-moi de t'appeler si tôt</a:t>
            </a:r>
            <a:r>
              <a:rPr lang="fr-FR" sz="4500" dirty="0">
                <a:solidFill>
                  <a:srgbClr val="FF0000"/>
                </a:solidFill>
              </a:rPr>
              <a:t>. </a:t>
            </a:r>
            <a:r>
              <a:rPr lang="fr-FR" sz="4500" b="1" dirty="0">
                <a:solidFill>
                  <a:srgbClr val="FF0000"/>
                </a:solidFill>
              </a:rPr>
              <a:t>Je pars tout à l'heure </a:t>
            </a:r>
            <a:r>
              <a:rPr lang="fr-FR" sz="4500" dirty="0"/>
              <a:t>en voyage. Pierre, </a:t>
            </a:r>
            <a:r>
              <a:rPr lang="fr-FR" sz="4500" b="1" dirty="0">
                <a:solidFill>
                  <a:srgbClr val="FF0000"/>
                </a:solidFill>
              </a:rPr>
              <a:t>s'il m'arrive quelque chose, prends bien soin de Thérèse</a:t>
            </a:r>
            <a:r>
              <a:rPr lang="fr-FR" sz="4500" dirty="0"/>
              <a:t>.</a:t>
            </a:r>
          </a:p>
          <a:p>
            <a:pPr marL="0" indent="0" algn="just">
              <a:buNone/>
            </a:pPr>
            <a:r>
              <a:rPr lang="fr-FR" sz="4500" b="1" dirty="0"/>
              <a:t>Pierre était bourré de somnifères</a:t>
            </a:r>
            <a:r>
              <a:rPr lang="fr-FR" sz="4500" dirty="0"/>
              <a:t>, </a:t>
            </a:r>
            <a:r>
              <a:rPr lang="fr-FR" sz="4500" b="1" dirty="0"/>
              <a:t>il se souvenait avoir été long </a:t>
            </a:r>
            <a:r>
              <a:rPr lang="fr-FR" sz="4500" dirty="0"/>
              <a:t>à réagir, </a:t>
            </a:r>
            <a:r>
              <a:rPr lang="fr-FR" sz="4500" b="1" dirty="0"/>
              <a:t>il avait interrogé son ami</a:t>
            </a:r>
            <a:r>
              <a:rPr lang="fr-FR" sz="4500" dirty="0"/>
              <a:t> :</a:t>
            </a:r>
          </a:p>
          <a:p>
            <a:pPr marL="0" indent="0" algn="just">
              <a:buNone/>
            </a:pPr>
            <a:r>
              <a:rPr lang="fr-FR" sz="4500" dirty="0"/>
              <a:t>- </a:t>
            </a:r>
            <a:r>
              <a:rPr lang="fr-FR" sz="4500" b="1" dirty="0">
                <a:solidFill>
                  <a:srgbClr val="FF0000"/>
                </a:solidFill>
              </a:rPr>
              <a:t>Où vas-tu </a:t>
            </a:r>
            <a:r>
              <a:rPr lang="fr-FR" sz="4500" dirty="0"/>
              <a:t>? Pourquoi pars-tu ? </a:t>
            </a:r>
            <a:r>
              <a:rPr lang="fr-FR" sz="4500" b="1" dirty="0"/>
              <a:t>Claude avait répondu </a:t>
            </a:r>
            <a:r>
              <a:rPr lang="fr-FR" sz="4500" dirty="0"/>
              <a:t>:</a:t>
            </a:r>
          </a:p>
          <a:p>
            <a:pPr marL="0" indent="0" algn="just">
              <a:buNone/>
            </a:pPr>
            <a:r>
              <a:rPr lang="fr-FR" sz="4500" dirty="0"/>
              <a:t>- </a:t>
            </a:r>
            <a:r>
              <a:rPr lang="fr-FR" sz="4500" b="1" dirty="0">
                <a:solidFill>
                  <a:srgbClr val="FF0000"/>
                </a:solidFill>
              </a:rPr>
              <a:t>Je vais à New York</a:t>
            </a:r>
            <a:r>
              <a:rPr lang="fr-FR" sz="4500" dirty="0"/>
              <a:t>, pour mes affaires. </a:t>
            </a:r>
            <a:r>
              <a:rPr lang="fr-FR" sz="4500" b="1" dirty="0"/>
              <a:t>Il avait répété </a:t>
            </a:r>
            <a:r>
              <a:rPr lang="fr-FR" sz="4500" dirty="0"/>
              <a:t>:</a:t>
            </a:r>
          </a:p>
          <a:p>
            <a:pPr marL="0" indent="0" algn="just">
              <a:buNone/>
            </a:pPr>
            <a:r>
              <a:rPr lang="fr-FR" sz="4500" dirty="0"/>
              <a:t>- </a:t>
            </a:r>
            <a:r>
              <a:rPr lang="fr-FR" sz="4500" b="1" dirty="0">
                <a:solidFill>
                  <a:srgbClr val="FF0000"/>
                </a:solidFill>
              </a:rPr>
              <a:t>Prends bien soin de Thérèse</a:t>
            </a:r>
            <a:r>
              <a:rPr lang="fr-FR" sz="4500" dirty="0"/>
              <a:t>. </a:t>
            </a:r>
            <a:r>
              <a:rPr lang="fr-FR" sz="4500" b="1" dirty="0"/>
              <a:t>II avait encore dit </a:t>
            </a:r>
            <a:r>
              <a:rPr lang="fr-FR" sz="4500" dirty="0"/>
              <a:t>:</a:t>
            </a:r>
          </a:p>
          <a:p>
            <a:pPr marL="0" indent="0" algn="just">
              <a:buNone/>
            </a:pPr>
            <a:r>
              <a:rPr lang="fr-FR" sz="4500" dirty="0"/>
              <a:t>- </a:t>
            </a:r>
            <a:r>
              <a:rPr lang="fr-FR" sz="4500" b="1" dirty="0">
                <a:solidFill>
                  <a:srgbClr val="FF0000"/>
                </a:solidFill>
              </a:rPr>
              <a:t>Je t'embrasse</a:t>
            </a:r>
            <a:r>
              <a:rPr lang="fr-FR" sz="4500" dirty="0"/>
              <a:t>.</a:t>
            </a:r>
          </a:p>
          <a:p>
            <a:pPr marL="0" indent="0" algn="just">
              <a:buNone/>
            </a:pPr>
            <a:r>
              <a:rPr lang="fr-FR" sz="4500" b="1" dirty="0"/>
              <a:t>Il avait brusquement raccroché</a:t>
            </a:r>
            <a:r>
              <a:rPr lang="fr-FR" sz="4500" dirty="0"/>
              <a:t>.</a:t>
            </a:r>
          </a:p>
          <a:p>
            <a:pPr marL="0" indent="0" algn="r">
              <a:buNone/>
            </a:pPr>
            <a:r>
              <a:rPr lang="fr-FR" sz="4500" dirty="0"/>
              <a:t> 								</a:t>
            </a:r>
          </a:p>
          <a:p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CEBDD28-8CCB-F001-5CA3-2EB0E1AA23DE}"/>
              </a:ext>
            </a:extLst>
          </p:cNvPr>
          <p:cNvSpPr txBox="1"/>
          <p:nvPr/>
        </p:nvSpPr>
        <p:spPr>
          <a:xfrm>
            <a:off x="341194" y="4413380"/>
            <a:ext cx="1171924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-------------------</a:t>
            </a:r>
            <a:r>
              <a:rPr lang="fr-FR" b="1" dirty="0" err="1">
                <a:solidFill>
                  <a:schemeClr val="bg1"/>
                </a:solidFill>
              </a:rPr>
              <a:t>university</a:t>
            </a:r>
            <a:r>
              <a:rPr lang="fr-FR" b="1" dirty="0">
                <a:solidFill>
                  <a:schemeClr val="bg1"/>
                </a:solidFill>
              </a:rPr>
              <a:t>-----------------------------------------Thursday-Friday-------------------------X???-----------------------------------</a:t>
            </a:r>
            <a:r>
              <a:rPr lang="fr-FR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65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10. J’ai vu son grand succès l’an dernier mais je n’ai pas encore vu son dernier film.</a:t>
            </a:r>
            <a:endParaRPr lang="fr-FR" u="sng" dirty="0"/>
          </a:p>
          <a:p>
            <a:pPr marL="0" indent="0" algn="just">
              <a:buNone/>
            </a:pPr>
            <a:r>
              <a:rPr lang="fr-FR" dirty="0"/>
              <a:t>I </a:t>
            </a:r>
            <a:r>
              <a:rPr lang="fr-FR" dirty="0" err="1"/>
              <a:t>saw</a:t>
            </a:r>
            <a:r>
              <a:rPr lang="fr-FR" dirty="0"/>
              <a:t> </a:t>
            </a:r>
            <a:r>
              <a:rPr lang="fr-FR" dirty="0" err="1"/>
              <a:t>his</a:t>
            </a:r>
            <a:r>
              <a:rPr lang="fr-FR" dirty="0"/>
              <a:t> blockbuster last </a:t>
            </a:r>
            <a:r>
              <a:rPr lang="fr-FR" dirty="0" err="1"/>
              <a:t>year</a:t>
            </a:r>
            <a:r>
              <a:rPr lang="fr-FR" dirty="0"/>
              <a:t> but I </a:t>
            </a:r>
            <a:r>
              <a:rPr lang="fr-FR" dirty="0" err="1"/>
              <a:t>still</a:t>
            </a:r>
            <a:r>
              <a:rPr lang="fr-FR" dirty="0"/>
              <a:t> </a:t>
            </a:r>
            <a:r>
              <a:rPr lang="fr-FR" dirty="0" err="1"/>
              <a:t>haven’t</a:t>
            </a:r>
            <a:r>
              <a:rPr lang="fr-FR" dirty="0"/>
              <a:t> </a:t>
            </a:r>
            <a:r>
              <a:rPr lang="fr-FR" dirty="0" err="1"/>
              <a:t>seen</a:t>
            </a:r>
            <a:r>
              <a:rPr lang="fr-FR" dirty="0"/>
              <a:t> </a:t>
            </a:r>
            <a:r>
              <a:rPr lang="fr-FR" dirty="0" err="1"/>
              <a:t>his</a:t>
            </a:r>
            <a:r>
              <a:rPr lang="fr-FR" dirty="0"/>
              <a:t> </a:t>
            </a:r>
            <a:r>
              <a:rPr lang="fr-FR" dirty="0" err="1"/>
              <a:t>latest</a:t>
            </a:r>
            <a:r>
              <a:rPr lang="fr-FR" dirty="0"/>
              <a:t> film / I </a:t>
            </a:r>
            <a:r>
              <a:rPr lang="fr-FR" dirty="0" err="1"/>
              <a:t>haven’t</a:t>
            </a:r>
            <a:r>
              <a:rPr lang="fr-FR" dirty="0"/>
              <a:t> </a:t>
            </a:r>
            <a:r>
              <a:rPr lang="fr-FR" dirty="0" err="1"/>
              <a:t>seen</a:t>
            </a:r>
            <a:r>
              <a:rPr lang="fr-FR" dirty="0"/>
              <a:t> </a:t>
            </a:r>
            <a:r>
              <a:rPr lang="fr-FR" dirty="0" err="1"/>
              <a:t>his</a:t>
            </a:r>
            <a:r>
              <a:rPr lang="fr-FR" dirty="0"/>
              <a:t> </a:t>
            </a:r>
            <a:r>
              <a:rPr lang="fr-FR" dirty="0" err="1"/>
              <a:t>latest</a:t>
            </a:r>
            <a:r>
              <a:rPr lang="fr-FR" dirty="0"/>
              <a:t> film </a:t>
            </a:r>
            <a:r>
              <a:rPr lang="fr-FR" dirty="0" err="1"/>
              <a:t>yet</a:t>
            </a:r>
            <a:r>
              <a:rPr lang="fr-F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DA24890B-16F0-4BB2-9FCE-DB770A810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024" y="245660"/>
            <a:ext cx="9989976" cy="6612340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fr-FR" sz="5100" b="1" dirty="0">
                <a:solidFill>
                  <a:srgbClr val="00B050"/>
                </a:solidFill>
              </a:rPr>
              <a:t>L'après-midi</a:t>
            </a:r>
            <a:r>
              <a:rPr lang="fr-FR" sz="5100" dirty="0"/>
              <a:t> </a:t>
            </a:r>
            <a:r>
              <a:rPr lang="fr-FR" sz="5100" b="1" dirty="0"/>
              <a:t>on avait revu Claude</a:t>
            </a:r>
            <a:r>
              <a:rPr lang="fr-FR" sz="5100" dirty="0"/>
              <a:t> </a:t>
            </a:r>
            <a:r>
              <a:rPr lang="fr-FR" sz="5100" b="1" dirty="0">
                <a:solidFill>
                  <a:srgbClr val="00B050"/>
                </a:solidFill>
              </a:rPr>
              <a:t>vers quatre heures</a:t>
            </a:r>
            <a:r>
              <a:rPr lang="fr-FR" sz="5100" dirty="0"/>
              <a:t>. </a:t>
            </a:r>
          </a:p>
          <a:p>
            <a:pPr marL="0" indent="0" algn="just">
              <a:buNone/>
            </a:pPr>
            <a:r>
              <a:rPr lang="fr-FR" sz="5100" b="1" dirty="0">
                <a:solidFill>
                  <a:srgbClr val="00B050"/>
                </a:solidFill>
              </a:rPr>
              <a:t>À cinq heures</a:t>
            </a:r>
            <a:r>
              <a:rPr lang="fr-FR" sz="5100" dirty="0"/>
              <a:t> </a:t>
            </a:r>
            <a:r>
              <a:rPr lang="fr-FR" sz="5100" b="1" dirty="0"/>
              <a:t>il était parti</a:t>
            </a:r>
            <a:r>
              <a:rPr lang="fr-FR" sz="5100" dirty="0"/>
              <a:t>. </a:t>
            </a:r>
            <a:r>
              <a:rPr lang="fr-FR" sz="5100" b="1" dirty="0"/>
              <a:t>Il n'avait parlé à quiconque</a:t>
            </a:r>
            <a:r>
              <a:rPr lang="fr-FR" sz="5100" dirty="0"/>
              <a:t>, </a:t>
            </a:r>
            <a:r>
              <a:rPr lang="fr-FR" sz="5100" b="1" dirty="0"/>
              <a:t>il avait juste murmuré : « au revoir » </a:t>
            </a:r>
          </a:p>
          <a:p>
            <a:pPr marL="0" indent="0" algn="just">
              <a:buNone/>
            </a:pPr>
            <a:r>
              <a:rPr lang="fr-FR" sz="5100" b="1" dirty="0"/>
              <a:t>Elle avait répondu </a:t>
            </a:r>
            <a:r>
              <a:rPr lang="fr-FR" sz="5100" dirty="0"/>
              <a:t>: « </a:t>
            </a:r>
            <a:r>
              <a:rPr lang="fr-FR" sz="5100" b="1" dirty="0">
                <a:solidFill>
                  <a:srgbClr val="FF0000"/>
                </a:solidFill>
              </a:rPr>
              <a:t>Je vous souhaite un bon voyage</a:t>
            </a:r>
            <a:r>
              <a:rPr lang="fr-FR" sz="5100" dirty="0"/>
              <a:t> », </a:t>
            </a:r>
            <a:r>
              <a:rPr lang="fr-FR" sz="5100" b="1" dirty="0"/>
              <a:t>elle savait bien qu'il détestait les voyages</a:t>
            </a:r>
            <a:r>
              <a:rPr lang="fr-FR" sz="5100" dirty="0"/>
              <a:t>. (...)</a:t>
            </a:r>
          </a:p>
          <a:p>
            <a:pPr marL="0" indent="0" algn="just">
              <a:buNone/>
            </a:pPr>
            <a:r>
              <a:rPr lang="fr-FR" sz="5100" b="1" dirty="0">
                <a:solidFill>
                  <a:srgbClr val="00B050"/>
                </a:solidFill>
              </a:rPr>
              <a:t>Le vendredi matin vers sept heures</a:t>
            </a:r>
            <a:r>
              <a:rPr lang="fr-FR" sz="5100" dirty="0"/>
              <a:t>, </a:t>
            </a:r>
            <a:r>
              <a:rPr lang="fr-FR" sz="5100" b="1" dirty="0"/>
              <a:t>il avait réveillé Pierre </a:t>
            </a:r>
          </a:p>
          <a:p>
            <a:pPr marL="0" indent="0" algn="just">
              <a:buNone/>
            </a:pPr>
            <a:r>
              <a:rPr lang="fr-FR" sz="5100" b="1" dirty="0"/>
              <a:t>Pierre était le plus proche</a:t>
            </a:r>
            <a:r>
              <a:rPr lang="fr-FR" sz="5100" dirty="0"/>
              <a:t>. </a:t>
            </a:r>
          </a:p>
          <a:p>
            <a:pPr marL="0" indent="0" algn="just">
              <a:buNone/>
            </a:pPr>
            <a:r>
              <a:rPr lang="fr-FR" sz="5100" b="1" dirty="0"/>
              <a:t>Ils s'étaient connus </a:t>
            </a:r>
            <a:r>
              <a:rPr lang="fr-FR" sz="5100" b="1" dirty="0">
                <a:solidFill>
                  <a:srgbClr val="00B050"/>
                </a:solidFill>
              </a:rPr>
              <a:t>à l'université et depuis</a:t>
            </a:r>
            <a:r>
              <a:rPr lang="fr-FR" sz="5100" b="1" dirty="0"/>
              <a:t> ils n'avaient jamais cessé de se voir</a:t>
            </a:r>
            <a:r>
              <a:rPr lang="fr-FR" sz="5100" dirty="0"/>
              <a:t>. (...)</a:t>
            </a:r>
          </a:p>
          <a:p>
            <a:pPr marL="0" indent="0" algn="just">
              <a:buNone/>
            </a:pPr>
            <a:r>
              <a:rPr lang="fr-FR" sz="5100" dirty="0"/>
              <a:t>- Pierre, </a:t>
            </a:r>
            <a:r>
              <a:rPr lang="fr-FR" sz="5100" b="1" dirty="0">
                <a:solidFill>
                  <a:srgbClr val="FF0000"/>
                </a:solidFill>
              </a:rPr>
              <a:t>pardonne-moi de t'appeler si tôt</a:t>
            </a:r>
            <a:r>
              <a:rPr lang="fr-FR" sz="5100" dirty="0">
                <a:solidFill>
                  <a:srgbClr val="FF0000"/>
                </a:solidFill>
              </a:rPr>
              <a:t>. </a:t>
            </a:r>
            <a:r>
              <a:rPr lang="fr-FR" sz="5100" b="1" dirty="0">
                <a:solidFill>
                  <a:srgbClr val="FF0000"/>
                </a:solidFill>
              </a:rPr>
              <a:t>Je pars tout à l'heure </a:t>
            </a:r>
            <a:r>
              <a:rPr lang="fr-FR" sz="5100" dirty="0"/>
              <a:t>en voyage. Pierre, </a:t>
            </a:r>
            <a:r>
              <a:rPr lang="fr-FR" sz="5100" b="1" dirty="0">
                <a:solidFill>
                  <a:srgbClr val="FF0000"/>
                </a:solidFill>
              </a:rPr>
              <a:t>s'il m'arrive quelque chose, prends bien soin de Thérèse</a:t>
            </a:r>
            <a:r>
              <a:rPr lang="fr-FR" sz="5100" dirty="0"/>
              <a:t>.</a:t>
            </a:r>
          </a:p>
          <a:p>
            <a:pPr marL="0" indent="0" algn="just">
              <a:buNone/>
            </a:pPr>
            <a:r>
              <a:rPr lang="fr-FR" sz="5100" b="1" dirty="0"/>
              <a:t>Pierre était bourré de somnifères</a:t>
            </a:r>
            <a:r>
              <a:rPr lang="fr-FR" sz="5100" dirty="0"/>
              <a:t>, </a:t>
            </a:r>
            <a:r>
              <a:rPr lang="fr-FR" sz="5100" b="1" dirty="0"/>
              <a:t>il se souvenait avoir été long </a:t>
            </a:r>
            <a:r>
              <a:rPr lang="fr-FR" sz="5100" dirty="0"/>
              <a:t>à réagir, </a:t>
            </a:r>
            <a:r>
              <a:rPr lang="fr-FR" sz="5100" b="1" dirty="0"/>
              <a:t>il avait interrogé son ami</a:t>
            </a:r>
            <a:r>
              <a:rPr lang="fr-FR" sz="5100" dirty="0"/>
              <a:t> :</a:t>
            </a:r>
          </a:p>
          <a:p>
            <a:pPr marL="0" indent="0" algn="just">
              <a:buNone/>
            </a:pPr>
            <a:r>
              <a:rPr lang="fr-FR" sz="5100" dirty="0"/>
              <a:t>- </a:t>
            </a:r>
            <a:r>
              <a:rPr lang="fr-FR" sz="5100" b="1" dirty="0">
                <a:solidFill>
                  <a:srgbClr val="FF0000"/>
                </a:solidFill>
              </a:rPr>
              <a:t>Où vas-tu </a:t>
            </a:r>
            <a:r>
              <a:rPr lang="fr-FR" sz="5100" dirty="0"/>
              <a:t>? Pourquoi pars-tu ? </a:t>
            </a:r>
            <a:r>
              <a:rPr lang="fr-FR" sz="5100" b="1" dirty="0"/>
              <a:t>Claude avait répondu </a:t>
            </a:r>
            <a:r>
              <a:rPr lang="fr-FR" sz="5100" dirty="0"/>
              <a:t>:</a:t>
            </a:r>
          </a:p>
          <a:p>
            <a:pPr marL="0" indent="0" algn="just">
              <a:buNone/>
            </a:pPr>
            <a:r>
              <a:rPr lang="fr-FR" sz="5100" dirty="0"/>
              <a:t>- </a:t>
            </a:r>
            <a:r>
              <a:rPr lang="fr-FR" sz="5100" b="1" dirty="0">
                <a:solidFill>
                  <a:srgbClr val="FF0000"/>
                </a:solidFill>
              </a:rPr>
              <a:t>Je vais à New York</a:t>
            </a:r>
            <a:r>
              <a:rPr lang="fr-FR" sz="5100" dirty="0"/>
              <a:t>, pour mes affaires. </a:t>
            </a:r>
            <a:r>
              <a:rPr lang="fr-FR" sz="5100" b="1" dirty="0"/>
              <a:t>Il avait répété </a:t>
            </a:r>
            <a:r>
              <a:rPr lang="fr-FR" sz="5100" dirty="0"/>
              <a:t>:</a:t>
            </a:r>
          </a:p>
          <a:p>
            <a:pPr marL="0" indent="0" algn="just">
              <a:buNone/>
            </a:pPr>
            <a:r>
              <a:rPr lang="fr-FR" sz="5100" dirty="0"/>
              <a:t>- </a:t>
            </a:r>
            <a:r>
              <a:rPr lang="fr-FR" sz="5100" b="1" dirty="0">
                <a:solidFill>
                  <a:srgbClr val="FF0000"/>
                </a:solidFill>
              </a:rPr>
              <a:t>Prends bien soin de Thérèse</a:t>
            </a:r>
            <a:r>
              <a:rPr lang="fr-FR" sz="5100" dirty="0"/>
              <a:t>. </a:t>
            </a:r>
            <a:r>
              <a:rPr lang="fr-FR" sz="5100" b="1" dirty="0"/>
              <a:t>II avait encore dit </a:t>
            </a:r>
            <a:r>
              <a:rPr lang="fr-FR" sz="5100" dirty="0"/>
              <a:t>:</a:t>
            </a:r>
          </a:p>
          <a:p>
            <a:pPr marL="0" indent="0" algn="just">
              <a:buNone/>
            </a:pPr>
            <a:r>
              <a:rPr lang="fr-FR" sz="5100" dirty="0"/>
              <a:t>- </a:t>
            </a:r>
            <a:r>
              <a:rPr lang="fr-FR" sz="5100" b="1" dirty="0">
                <a:solidFill>
                  <a:srgbClr val="FF0000"/>
                </a:solidFill>
              </a:rPr>
              <a:t>Je t'embrasse</a:t>
            </a:r>
            <a:r>
              <a:rPr lang="fr-FR" sz="5100" dirty="0"/>
              <a:t>.</a:t>
            </a:r>
          </a:p>
          <a:p>
            <a:pPr marL="0" indent="0" algn="just">
              <a:buNone/>
            </a:pPr>
            <a:r>
              <a:rPr lang="fr-FR" sz="5100" b="1" dirty="0"/>
              <a:t>Il avait brusquement raccroché</a:t>
            </a:r>
            <a:r>
              <a:rPr lang="fr-FR" sz="5100" dirty="0"/>
              <a:t>.</a:t>
            </a:r>
          </a:p>
          <a:p>
            <a:pPr marL="0" indent="0" algn="r">
              <a:buNone/>
            </a:pPr>
            <a:r>
              <a:rPr lang="fr-FR" sz="4500" dirty="0"/>
              <a:t> 							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E0A312C-0A60-D6CC-4B72-22401355008A}"/>
              </a:ext>
            </a:extLst>
          </p:cNvPr>
          <p:cNvSpPr txBox="1"/>
          <p:nvPr/>
        </p:nvSpPr>
        <p:spPr>
          <a:xfrm>
            <a:off x="298580" y="245660"/>
            <a:ext cx="16141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Thursday</a:t>
            </a:r>
          </a:p>
          <a:p>
            <a:r>
              <a:rPr lang="fr-FR" sz="2400" dirty="0"/>
              <a:t>Thursday </a:t>
            </a:r>
          </a:p>
          <a:p>
            <a:r>
              <a:rPr lang="fr-FR" sz="2400" dirty="0"/>
              <a:t>Thursday</a:t>
            </a:r>
          </a:p>
          <a:p>
            <a:endParaRPr lang="fr-FR" sz="2400" dirty="0"/>
          </a:p>
          <a:p>
            <a:r>
              <a:rPr lang="fr-FR" sz="2400" dirty="0"/>
              <a:t>Friday </a:t>
            </a:r>
          </a:p>
          <a:p>
            <a:r>
              <a:rPr lang="fr-FR" sz="2400" dirty="0"/>
              <a:t>Always </a:t>
            </a:r>
          </a:p>
          <a:p>
            <a:r>
              <a:rPr lang="fr-FR" sz="2400" b="1" dirty="0" err="1">
                <a:solidFill>
                  <a:srgbClr val="7030A0"/>
                </a:solidFill>
              </a:rPr>
              <a:t>Before</a:t>
            </a:r>
            <a:r>
              <a:rPr lang="fr-FR" sz="2400" b="1" dirty="0">
                <a:solidFill>
                  <a:srgbClr val="7030A0"/>
                </a:solidFill>
              </a:rPr>
              <a:t> </a:t>
            </a:r>
          </a:p>
          <a:p>
            <a:r>
              <a:rPr lang="fr-FR" sz="2400" b="1" dirty="0" err="1">
                <a:solidFill>
                  <a:srgbClr val="7030A0"/>
                </a:solidFill>
              </a:rPr>
              <a:t>Since</a:t>
            </a:r>
            <a:endParaRPr lang="fr-FR" sz="2400" b="1" dirty="0">
              <a:solidFill>
                <a:srgbClr val="7030A0"/>
              </a:solidFill>
            </a:endParaRPr>
          </a:p>
          <a:p>
            <a:r>
              <a:rPr lang="fr-FR" sz="2400" dirty="0"/>
              <a:t>Friday</a:t>
            </a:r>
          </a:p>
          <a:p>
            <a:r>
              <a:rPr lang="fr-FR" sz="2400" dirty="0"/>
              <a:t>Friday</a:t>
            </a:r>
          </a:p>
          <a:p>
            <a:r>
              <a:rPr lang="fr-FR" sz="2400" b="1" dirty="0" err="1">
                <a:solidFill>
                  <a:srgbClr val="7030A0"/>
                </a:solidFill>
              </a:rPr>
              <a:t>Afterwards</a:t>
            </a:r>
            <a:endParaRPr lang="fr-FR" sz="2400" b="1" dirty="0">
              <a:solidFill>
                <a:srgbClr val="7030A0"/>
              </a:solidFill>
            </a:endParaRPr>
          </a:p>
          <a:p>
            <a:r>
              <a:rPr lang="fr-FR" sz="2400" dirty="0"/>
              <a:t>Friday</a:t>
            </a:r>
          </a:p>
        </p:txBody>
      </p:sp>
    </p:spTree>
    <p:extLst>
      <p:ext uri="{BB962C8B-B14F-4D97-AF65-F5344CB8AC3E}">
        <p14:creationId xmlns:p14="http://schemas.microsoft.com/office/powerpoint/2010/main" val="459164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2BFF81-B60E-4562-AD9A-520BE53D2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6" y="119270"/>
            <a:ext cx="11728174" cy="6573078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/>
              <a:t>L'après-midi </a:t>
            </a:r>
            <a:r>
              <a:rPr lang="fr-FR" dirty="0">
                <a:highlight>
                  <a:srgbClr val="FFFF00"/>
                </a:highlight>
              </a:rPr>
              <a:t>on </a:t>
            </a:r>
            <a:r>
              <a:rPr lang="fr-FR" dirty="0">
                <a:solidFill>
                  <a:srgbClr val="00B0F0"/>
                </a:solidFill>
              </a:rPr>
              <a:t>avait revu </a:t>
            </a:r>
            <a:r>
              <a:rPr lang="fr-FR" dirty="0"/>
              <a:t>Claude Hartmann </a:t>
            </a:r>
            <a:r>
              <a:rPr lang="fr-FR" dirty="0">
                <a:solidFill>
                  <a:srgbClr val="FF0000"/>
                </a:solidFill>
              </a:rPr>
              <a:t>au</a:t>
            </a:r>
            <a:r>
              <a:rPr lang="fr-FR" dirty="0"/>
              <a:t> bureau vers quatre heures. 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en-GB" dirty="0"/>
              <a:t>In the afternoon they </a:t>
            </a:r>
            <a:r>
              <a:rPr lang="en-GB" dirty="0">
                <a:solidFill>
                  <a:srgbClr val="00B0F0"/>
                </a:solidFill>
              </a:rPr>
              <a:t>had seen </a:t>
            </a:r>
            <a:r>
              <a:rPr lang="en-GB" dirty="0"/>
              <a:t>Claude Hartman </a:t>
            </a:r>
            <a:r>
              <a:rPr lang="en-GB" dirty="0">
                <a:highlight>
                  <a:srgbClr val="FFFF00"/>
                </a:highlight>
              </a:rPr>
              <a:t>again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at</a:t>
            </a:r>
            <a:r>
              <a:rPr lang="en-GB" dirty="0"/>
              <a:t> the office at about 4 o’clock (pm). </a:t>
            </a:r>
            <a:endParaRPr lang="fr-FR" dirty="0"/>
          </a:p>
          <a:p>
            <a:pPr marL="0" indent="0" algn="just">
              <a:buNone/>
            </a:pPr>
            <a:r>
              <a:rPr lang="en-GB" dirty="0"/>
              <a:t>In the afternoon Claude Hartman </a:t>
            </a:r>
            <a:r>
              <a:rPr lang="en-GB" dirty="0">
                <a:solidFill>
                  <a:srgbClr val="00B0F0"/>
                </a:solidFill>
              </a:rPr>
              <a:t>had been seen </a:t>
            </a:r>
            <a:r>
              <a:rPr lang="en-GB" dirty="0">
                <a:highlight>
                  <a:srgbClr val="FFFF00"/>
                </a:highlight>
              </a:rPr>
              <a:t>again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at</a:t>
            </a:r>
            <a:r>
              <a:rPr lang="en-GB" dirty="0"/>
              <a:t> the office around 4. 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A6D5171-A8A8-11DD-238E-0C8292A82141}"/>
              </a:ext>
            </a:extLst>
          </p:cNvPr>
          <p:cNvSpPr txBox="1"/>
          <p:nvPr/>
        </p:nvSpPr>
        <p:spPr>
          <a:xfrm>
            <a:off x="3856653" y="3536301"/>
            <a:ext cx="4478693" cy="1754326"/>
          </a:xfrm>
          <a:custGeom>
            <a:avLst/>
            <a:gdLst>
              <a:gd name="connsiteX0" fmla="*/ 0 w 4478693"/>
              <a:gd name="connsiteY0" fmla="*/ 0 h 1754326"/>
              <a:gd name="connsiteX1" fmla="*/ 515050 w 4478693"/>
              <a:gd name="connsiteY1" fmla="*/ 0 h 1754326"/>
              <a:gd name="connsiteX2" fmla="*/ 985312 w 4478693"/>
              <a:gd name="connsiteY2" fmla="*/ 0 h 1754326"/>
              <a:gd name="connsiteX3" fmla="*/ 1410788 w 4478693"/>
              <a:gd name="connsiteY3" fmla="*/ 0 h 1754326"/>
              <a:gd name="connsiteX4" fmla="*/ 2060199 w 4478693"/>
              <a:gd name="connsiteY4" fmla="*/ 0 h 1754326"/>
              <a:gd name="connsiteX5" fmla="*/ 2485675 w 4478693"/>
              <a:gd name="connsiteY5" fmla="*/ 0 h 1754326"/>
              <a:gd name="connsiteX6" fmla="*/ 3090298 w 4478693"/>
              <a:gd name="connsiteY6" fmla="*/ 0 h 1754326"/>
              <a:gd name="connsiteX7" fmla="*/ 3739709 w 4478693"/>
              <a:gd name="connsiteY7" fmla="*/ 0 h 1754326"/>
              <a:gd name="connsiteX8" fmla="*/ 4478693 w 4478693"/>
              <a:gd name="connsiteY8" fmla="*/ 0 h 1754326"/>
              <a:gd name="connsiteX9" fmla="*/ 4478693 w 4478693"/>
              <a:gd name="connsiteY9" fmla="*/ 619862 h 1754326"/>
              <a:gd name="connsiteX10" fmla="*/ 4478693 w 4478693"/>
              <a:gd name="connsiteY10" fmla="*/ 1239724 h 1754326"/>
              <a:gd name="connsiteX11" fmla="*/ 4478693 w 4478693"/>
              <a:gd name="connsiteY11" fmla="*/ 1754326 h 1754326"/>
              <a:gd name="connsiteX12" fmla="*/ 4008430 w 4478693"/>
              <a:gd name="connsiteY12" fmla="*/ 1754326 h 1754326"/>
              <a:gd name="connsiteX13" fmla="*/ 3493381 w 4478693"/>
              <a:gd name="connsiteY13" fmla="*/ 1754326 h 1754326"/>
              <a:gd name="connsiteX14" fmla="*/ 2843970 w 4478693"/>
              <a:gd name="connsiteY14" fmla="*/ 1754326 h 1754326"/>
              <a:gd name="connsiteX15" fmla="*/ 2328920 w 4478693"/>
              <a:gd name="connsiteY15" fmla="*/ 1754326 h 1754326"/>
              <a:gd name="connsiteX16" fmla="*/ 1679510 w 4478693"/>
              <a:gd name="connsiteY16" fmla="*/ 1754326 h 1754326"/>
              <a:gd name="connsiteX17" fmla="*/ 1209247 w 4478693"/>
              <a:gd name="connsiteY17" fmla="*/ 1754326 h 1754326"/>
              <a:gd name="connsiteX18" fmla="*/ 694197 w 4478693"/>
              <a:gd name="connsiteY18" fmla="*/ 1754326 h 1754326"/>
              <a:gd name="connsiteX19" fmla="*/ 0 w 4478693"/>
              <a:gd name="connsiteY19" fmla="*/ 1754326 h 1754326"/>
              <a:gd name="connsiteX20" fmla="*/ 0 w 4478693"/>
              <a:gd name="connsiteY20" fmla="*/ 1169551 h 1754326"/>
              <a:gd name="connsiteX21" fmla="*/ 0 w 4478693"/>
              <a:gd name="connsiteY21" fmla="*/ 584775 h 1754326"/>
              <a:gd name="connsiteX22" fmla="*/ 0 w 4478693"/>
              <a:gd name="connsiteY22" fmla="*/ 0 h 1754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478693" h="1754326" fill="none" extrusionOk="0">
                <a:moveTo>
                  <a:pt x="0" y="0"/>
                </a:moveTo>
                <a:cubicBezTo>
                  <a:pt x="123276" y="-37497"/>
                  <a:pt x="315874" y="9067"/>
                  <a:pt x="515050" y="0"/>
                </a:cubicBezTo>
                <a:cubicBezTo>
                  <a:pt x="714226" y="-9067"/>
                  <a:pt x="769102" y="29508"/>
                  <a:pt x="985312" y="0"/>
                </a:cubicBezTo>
                <a:cubicBezTo>
                  <a:pt x="1201522" y="-29508"/>
                  <a:pt x="1225056" y="41362"/>
                  <a:pt x="1410788" y="0"/>
                </a:cubicBezTo>
                <a:cubicBezTo>
                  <a:pt x="1596520" y="-41362"/>
                  <a:pt x="1860969" y="26892"/>
                  <a:pt x="2060199" y="0"/>
                </a:cubicBezTo>
                <a:cubicBezTo>
                  <a:pt x="2259429" y="-26892"/>
                  <a:pt x="2383137" y="50184"/>
                  <a:pt x="2485675" y="0"/>
                </a:cubicBezTo>
                <a:cubicBezTo>
                  <a:pt x="2588213" y="-50184"/>
                  <a:pt x="2828900" y="10179"/>
                  <a:pt x="3090298" y="0"/>
                </a:cubicBezTo>
                <a:cubicBezTo>
                  <a:pt x="3351696" y="-10179"/>
                  <a:pt x="3484225" y="31060"/>
                  <a:pt x="3739709" y="0"/>
                </a:cubicBezTo>
                <a:cubicBezTo>
                  <a:pt x="3995193" y="-31060"/>
                  <a:pt x="4291284" y="85090"/>
                  <a:pt x="4478693" y="0"/>
                </a:cubicBezTo>
                <a:cubicBezTo>
                  <a:pt x="4481008" y="126217"/>
                  <a:pt x="4454663" y="482555"/>
                  <a:pt x="4478693" y="619862"/>
                </a:cubicBezTo>
                <a:cubicBezTo>
                  <a:pt x="4502723" y="757169"/>
                  <a:pt x="4425260" y="982122"/>
                  <a:pt x="4478693" y="1239724"/>
                </a:cubicBezTo>
                <a:cubicBezTo>
                  <a:pt x="4532126" y="1497326"/>
                  <a:pt x="4439496" y="1580387"/>
                  <a:pt x="4478693" y="1754326"/>
                </a:cubicBezTo>
                <a:cubicBezTo>
                  <a:pt x="4338390" y="1777260"/>
                  <a:pt x="4192546" y="1727284"/>
                  <a:pt x="4008430" y="1754326"/>
                </a:cubicBezTo>
                <a:cubicBezTo>
                  <a:pt x="3824314" y="1781368"/>
                  <a:pt x="3750140" y="1733022"/>
                  <a:pt x="3493381" y="1754326"/>
                </a:cubicBezTo>
                <a:cubicBezTo>
                  <a:pt x="3236622" y="1775630"/>
                  <a:pt x="3091592" y="1688203"/>
                  <a:pt x="2843970" y="1754326"/>
                </a:cubicBezTo>
                <a:cubicBezTo>
                  <a:pt x="2596348" y="1820449"/>
                  <a:pt x="2487297" y="1716850"/>
                  <a:pt x="2328920" y="1754326"/>
                </a:cubicBezTo>
                <a:cubicBezTo>
                  <a:pt x="2170543" y="1791802"/>
                  <a:pt x="1948311" y="1681318"/>
                  <a:pt x="1679510" y="1754326"/>
                </a:cubicBezTo>
                <a:cubicBezTo>
                  <a:pt x="1410709" y="1827334"/>
                  <a:pt x="1367638" y="1707430"/>
                  <a:pt x="1209247" y="1754326"/>
                </a:cubicBezTo>
                <a:cubicBezTo>
                  <a:pt x="1050856" y="1801222"/>
                  <a:pt x="936536" y="1704104"/>
                  <a:pt x="694197" y="1754326"/>
                </a:cubicBezTo>
                <a:cubicBezTo>
                  <a:pt x="451858" y="1804548"/>
                  <a:pt x="327576" y="1729605"/>
                  <a:pt x="0" y="1754326"/>
                </a:cubicBezTo>
                <a:cubicBezTo>
                  <a:pt x="-22961" y="1614944"/>
                  <a:pt x="23686" y="1295065"/>
                  <a:pt x="0" y="1169551"/>
                </a:cubicBezTo>
                <a:cubicBezTo>
                  <a:pt x="-23686" y="1044037"/>
                  <a:pt x="45039" y="717353"/>
                  <a:pt x="0" y="584775"/>
                </a:cubicBezTo>
                <a:cubicBezTo>
                  <a:pt x="-45039" y="452197"/>
                  <a:pt x="42260" y="271998"/>
                  <a:pt x="0" y="0"/>
                </a:cubicBezTo>
                <a:close/>
              </a:path>
              <a:path w="4478693" h="1754326" stroke="0" extrusionOk="0">
                <a:moveTo>
                  <a:pt x="0" y="0"/>
                </a:moveTo>
                <a:cubicBezTo>
                  <a:pt x="116360" y="-66384"/>
                  <a:pt x="311268" y="40758"/>
                  <a:pt x="559837" y="0"/>
                </a:cubicBezTo>
                <a:cubicBezTo>
                  <a:pt x="808406" y="-40758"/>
                  <a:pt x="917824" y="44971"/>
                  <a:pt x="1209247" y="0"/>
                </a:cubicBezTo>
                <a:cubicBezTo>
                  <a:pt x="1500670" y="-44971"/>
                  <a:pt x="1613381" y="62621"/>
                  <a:pt x="1813871" y="0"/>
                </a:cubicBezTo>
                <a:cubicBezTo>
                  <a:pt x="2014361" y="-62621"/>
                  <a:pt x="2210932" y="50112"/>
                  <a:pt x="2463281" y="0"/>
                </a:cubicBezTo>
                <a:cubicBezTo>
                  <a:pt x="2715630" y="-50112"/>
                  <a:pt x="2760329" y="33598"/>
                  <a:pt x="2978331" y="0"/>
                </a:cubicBezTo>
                <a:cubicBezTo>
                  <a:pt x="3196333" y="-33598"/>
                  <a:pt x="3245307" y="61172"/>
                  <a:pt x="3493381" y="0"/>
                </a:cubicBezTo>
                <a:cubicBezTo>
                  <a:pt x="3741455" y="-61172"/>
                  <a:pt x="4150419" y="88598"/>
                  <a:pt x="4478693" y="0"/>
                </a:cubicBezTo>
                <a:cubicBezTo>
                  <a:pt x="4522126" y="269671"/>
                  <a:pt x="4459749" y="335234"/>
                  <a:pt x="4478693" y="549689"/>
                </a:cubicBezTo>
                <a:cubicBezTo>
                  <a:pt x="4497637" y="764144"/>
                  <a:pt x="4448229" y="961479"/>
                  <a:pt x="4478693" y="1116921"/>
                </a:cubicBezTo>
                <a:cubicBezTo>
                  <a:pt x="4509157" y="1272363"/>
                  <a:pt x="4467423" y="1533093"/>
                  <a:pt x="4478693" y="1754326"/>
                </a:cubicBezTo>
                <a:cubicBezTo>
                  <a:pt x="4211555" y="1763509"/>
                  <a:pt x="4096664" y="1690523"/>
                  <a:pt x="3829283" y="1754326"/>
                </a:cubicBezTo>
                <a:cubicBezTo>
                  <a:pt x="3561902" y="1818129"/>
                  <a:pt x="3465689" y="1737091"/>
                  <a:pt x="3359020" y="1754326"/>
                </a:cubicBezTo>
                <a:cubicBezTo>
                  <a:pt x="3252351" y="1771561"/>
                  <a:pt x="3037827" y="1687161"/>
                  <a:pt x="2799183" y="1754326"/>
                </a:cubicBezTo>
                <a:cubicBezTo>
                  <a:pt x="2560539" y="1821491"/>
                  <a:pt x="2440890" y="1750707"/>
                  <a:pt x="2284133" y="1754326"/>
                </a:cubicBezTo>
                <a:cubicBezTo>
                  <a:pt x="2127376" y="1757945"/>
                  <a:pt x="1956980" y="1749080"/>
                  <a:pt x="1769084" y="1754326"/>
                </a:cubicBezTo>
                <a:cubicBezTo>
                  <a:pt x="1581188" y="1759572"/>
                  <a:pt x="1418724" y="1731622"/>
                  <a:pt x="1254034" y="1754326"/>
                </a:cubicBezTo>
                <a:cubicBezTo>
                  <a:pt x="1089344" y="1777030"/>
                  <a:pt x="808290" y="1685220"/>
                  <a:pt x="604624" y="1754326"/>
                </a:cubicBezTo>
                <a:cubicBezTo>
                  <a:pt x="400958" y="1823432"/>
                  <a:pt x="196250" y="1688338"/>
                  <a:pt x="0" y="1754326"/>
                </a:cubicBezTo>
                <a:cubicBezTo>
                  <a:pt x="-7650" y="1479884"/>
                  <a:pt x="53038" y="1354627"/>
                  <a:pt x="0" y="1152007"/>
                </a:cubicBezTo>
                <a:cubicBezTo>
                  <a:pt x="-53038" y="949387"/>
                  <a:pt x="39658" y="793247"/>
                  <a:pt x="0" y="567232"/>
                </a:cubicBezTo>
                <a:cubicBezTo>
                  <a:pt x="-39658" y="341217"/>
                  <a:pt x="66870" y="12022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76200">
            <a:solidFill>
              <a:srgbClr val="FFFF00"/>
            </a:solidFill>
            <a:extLst>
              <a:ext uri="{C807C97D-BFC1-408E-A445-0C87EB9F89A2}">
                <ask:lineSketchStyleProps xmlns:ask="http://schemas.microsoft.com/office/drawing/2018/sketchyshapes" sd="299746262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solidFill>
                  <a:schemeClr val="bg1"/>
                </a:solidFill>
                <a:sym typeface="Wingdings" panose="05000000000000000000" pitchFamily="2" charset="2"/>
              </a:rPr>
              <a:t></a:t>
            </a:r>
            <a:r>
              <a:rPr lang="fr-FR" sz="5400" b="1" dirty="0">
                <a:solidFill>
                  <a:schemeClr val="bg1"/>
                </a:solidFill>
              </a:rPr>
              <a:t> ANSWERS : le passif</a:t>
            </a:r>
          </a:p>
        </p:txBody>
      </p:sp>
    </p:spTree>
    <p:extLst>
      <p:ext uri="{BB962C8B-B14F-4D97-AF65-F5344CB8AC3E}">
        <p14:creationId xmlns:p14="http://schemas.microsoft.com/office/powerpoint/2010/main" val="407598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2BFF81-B60E-4562-AD9A-520BE53D2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6" y="119270"/>
            <a:ext cx="11728174" cy="6573078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/>
              <a:t>À cinq heures il </a:t>
            </a:r>
            <a:r>
              <a:rPr lang="fr-FR" dirty="0">
                <a:solidFill>
                  <a:srgbClr val="00B0F0"/>
                </a:solidFill>
              </a:rPr>
              <a:t>était parti</a:t>
            </a:r>
            <a:r>
              <a:rPr lang="fr-FR" dirty="0"/>
              <a:t>. Il </a:t>
            </a:r>
            <a:r>
              <a:rPr lang="fr-FR" dirty="0">
                <a:solidFill>
                  <a:srgbClr val="00B0F0"/>
                </a:solidFill>
              </a:rPr>
              <a:t>n'avait parlé </a:t>
            </a:r>
            <a:r>
              <a:rPr lang="fr-FR" dirty="0"/>
              <a:t>à quiconque, il </a:t>
            </a:r>
            <a:r>
              <a:rPr lang="fr-FR" dirty="0">
                <a:solidFill>
                  <a:srgbClr val="00B0F0"/>
                </a:solidFill>
              </a:rPr>
              <a:t>avait</a:t>
            </a:r>
            <a:r>
              <a:rPr lang="fr-FR" dirty="0"/>
              <a:t> juste </a:t>
            </a:r>
            <a:r>
              <a:rPr lang="fr-FR" dirty="0">
                <a:solidFill>
                  <a:srgbClr val="00B0F0"/>
                </a:solidFill>
              </a:rPr>
              <a:t>murmuré</a:t>
            </a:r>
            <a:r>
              <a:rPr lang="fr-FR" dirty="0"/>
              <a:t> : « au revoir » en croisant sa secrétaire.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en-GB" dirty="0"/>
              <a:t>At five, he </a:t>
            </a:r>
            <a:r>
              <a:rPr lang="en-GB" dirty="0">
                <a:solidFill>
                  <a:srgbClr val="00B0F0"/>
                </a:solidFill>
              </a:rPr>
              <a:t>had left </a:t>
            </a:r>
            <a:r>
              <a:rPr lang="en-GB" dirty="0"/>
              <a:t>without saying a word to anyone; he </a:t>
            </a:r>
            <a:r>
              <a:rPr lang="en-GB" dirty="0">
                <a:solidFill>
                  <a:srgbClr val="00B0F0"/>
                </a:solidFill>
              </a:rPr>
              <a:t>had</a:t>
            </a:r>
            <a:r>
              <a:rPr lang="en-GB" dirty="0"/>
              <a:t> only / merely </a:t>
            </a:r>
            <a:r>
              <a:rPr lang="en-GB" dirty="0">
                <a:solidFill>
                  <a:srgbClr val="00B0F0"/>
                </a:solidFill>
              </a:rPr>
              <a:t>whispered</a:t>
            </a:r>
            <a:r>
              <a:rPr lang="en-GB" dirty="0"/>
              <a:t> ‘goodbye’ to the secretary as he </a:t>
            </a:r>
            <a:r>
              <a:rPr lang="en-GB" dirty="0">
                <a:solidFill>
                  <a:srgbClr val="00B0F0"/>
                </a:solidFill>
              </a:rPr>
              <a:t>walked</a:t>
            </a:r>
            <a:r>
              <a:rPr lang="en-GB" dirty="0"/>
              <a:t> past her.</a:t>
            </a:r>
          </a:p>
          <a:p>
            <a:pPr marL="0" indent="0" algn="just">
              <a:buNone/>
            </a:pPr>
            <a:r>
              <a:rPr lang="en-GB" dirty="0"/>
              <a:t>At five, he </a:t>
            </a:r>
            <a:r>
              <a:rPr lang="en-GB" dirty="0">
                <a:solidFill>
                  <a:srgbClr val="00B0F0"/>
                </a:solidFill>
              </a:rPr>
              <a:t>had left </a:t>
            </a:r>
            <a:r>
              <a:rPr lang="en-GB" dirty="0"/>
              <a:t>without saying a word to anyone, only </a:t>
            </a:r>
            <a:r>
              <a:rPr lang="en-GB" dirty="0" err="1">
                <a:solidFill>
                  <a:srgbClr val="00B0F0"/>
                </a:solidFill>
              </a:rPr>
              <a:t>whisperING</a:t>
            </a:r>
            <a:r>
              <a:rPr lang="en-GB" dirty="0"/>
              <a:t> ‘goodbye’ to the secretary </a:t>
            </a:r>
            <a:r>
              <a:rPr lang="en-GB" dirty="0">
                <a:solidFill>
                  <a:srgbClr val="FF0000"/>
                </a:solidFill>
              </a:rPr>
              <a:t>on</a:t>
            </a:r>
            <a:r>
              <a:rPr lang="en-GB" dirty="0">
                <a:solidFill>
                  <a:srgbClr val="00B0F0"/>
                </a:solidFill>
              </a:rPr>
              <a:t> walking </a:t>
            </a:r>
            <a:r>
              <a:rPr lang="en-GB" dirty="0"/>
              <a:t>past her.</a:t>
            </a:r>
          </a:p>
          <a:p>
            <a:pPr marL="0" indent="0" algn="just">
              <a:buNone/>
            </a:pPr>
            <a:r>
              <a:rPr lang="en-GB" dirty="0"/>
              <a:t>En + V-ANT:</a:t>
            </a:r>
          </a:p>
          <a:p>
            <a:pPr marL="0" indent="0" algn="just">
              <a:buNone/>
            </a:pPr>
            <a:r>
              <a:rPr lang="en-GB" dirty="0">
                <a:solidFill>
                  <a:srgbClr val="FF0000"/>
                </a:solidFill>
              </a:rPr>
              <a:t>While</a:t>
            </a:r>
            <a:r>
              <a:rPr lang="en-GB" dirty="0"/>
              <a:t> walking about, I saw him.		</a:t>
            </a:r>
            <a:r>
              <a:rPr lang="en-GB" dirty="0" err="1"/>
              <a:t>Emboîtement</a:t>
            </a:r>
            <a:r>
              <a:rPr lang="en-GB" dirty="0"/>
              <a:t> </a:t>
            </a:r>
            <a:r>
              <a:rPr lang="en-GB" dirty="0" err="1"/>
              <a:t>temporel</a:t>
            </a:r>
            <a:endParaRPr lang="en-GB" dirty="0"/>
          </a:p>
          <a:p>
            <a:pPr marL="0" indent="0" algn="just">
              <a:buNone/>
            </a:pPr>
            <a:r>
              <a:rPr lang="en-GB" dirty="0">
                <a:solidFill>
                  <a:srgbClr val="FF0000"/>
                </a:solidFill>
              </a:rPr>
              <a:t>On</a:t>
            </a:r>
            <a:r>
              <a:rPr lang="en-GB" dirty="0"/>
              <a:t> crossing the street, I saw her.		</a:t>
            </a:r>
            <a:r>
              <a:rPr lang="en-GB" dirty="0" err="1"/>
              <a:t>Simultanéité</a:t>
            </a:r>
            <a:r>
              <a:rPr lang="en-GB" dirty="0"/>
              <a:t> </a:t>
            </a:r>
          </a:p>
          <a:p>
            <a:pPr marL="0" indent="0" algn="just">
              <a:buNone/>
            </a:pPr>
            <a:r>
              <a:rPr lang="en-GB" dirty="0"/>
              <a:t>You turn it on </a:t>
            </a:r>
            <a:r>
              <a:rPr lang="en-GB" dirty="0">
                <a:solidFill>
                  <a:srgbClr val="FF0000"/>
                </a:solidFill>
              </a:rPr>
              <a:t>by</a:t>
            </a:r>
            <a:r>
              <a:rPr lang="en-GB" dirty="0"/>
              <a:t> pressing this button.		</a:t>
            </a:r>
            <a:r>
              <a:rPr lang="en-GB" dirty="0" err="1"/>
              <a:t>Moyen</a:t>
            </a:r>
            <a:r>
              <a:rPr lang="en-GB" dirty="0"/>
              <a:t> </a:t>
            </a:r>
            <a:endParaRPr lang="fr-FR" dirty="0"/>
          </a:p>
          <a:p>
            <a:pPr marL="0" indent="0" algn="just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F33C827-95C2-EC0C-2AEB-C6D0D76E654F}"/>
              </a:ext>
            </a:extLst>
          </p:cNvPr>
          <p:cNvSpPr/>
          <p:nvPr/>
        </p:nvSpPr>
        <p:spPr>
          <a:xfrm>
            <a:off x="5868955" y="3797559"/>
            <a:ext cx="4572000" cy="494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4E4CAF-86D2-683B-FA8F-2F106BA99D4C}"/>
              </a:ext>
            </a:extLst>
          </p:cNvPr>
          <p:cNvSpPr/>
          <p:nvPr/>
        </p:nvSpPr>
        <p:spPr>
          <a:xfrm>
            <a:off x="5747657" y="4292081"/>
            <a:ext cx="4572000" cy="494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814B28-6EFE-8050-99C0-0D89F13324DC}"/>
              </a:ext>
            </a:extLst>
          </p:cNvPr>
          <p:cNvSpPr/>
          <p:nvPr/>
        </p:nvSpPr>
        <p:spPr>
          <a:xfrm>
            <a:off x="6298163" y="4907903"/>
            <a:ext cx="4572000" cy="4945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74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916449-DE72-4F01-9CC8-4890D794A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233" y="332727"/>
            <a:ext cx="11523305" cy="63293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/>
              <a:t>Elle </a:t>
            </a:r>
            <a:r>
              <a:rPr lang="fr-FR" dirty="0">
                <a:solidFill>
                  <a:srgbClr val="00B0F0"/>
                </a:solidFill>
              </a:rPr>
              <a:t>avait répondu </a:t>
            </a:r>
            <a:r>
              <a:rPr lang="fr-FR" dirty="0"/>
              <a:t>: « Je vous souhaite un bon voyage », 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par</a:t>
            </a:r>
            <a:r>
              <a:rPr lang="fr-FR" dirty="0"/>
              <a:t> politesse, elle savait bien qu'il détestait les voyages. (...)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en-GB" dirty="0"/>
              <a:t>She </a:t>
            </a:r>
            <a:r>
              <a:rPr lang="en-GB" dirty="0">
                <a:solidFill>
                  <a:srgbClr val="00B0F0"/>
                </a:solidFill>
              </a:rPr>
              <a:t>had answered </a:t>
            </a:r>
            <a:r>
              <a:rPr lang="en-GB" dirty="0"/>
              <a:t>‘Have a nice trip’ 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out of </a:t>
            </a:r>
            <a:r>
              <a:rPr lang="en-GB" dirty="0"/>
              <a:t>politeness, as she knew he hated travell</a:t>
            </a:r>
            <a:r>
              <a:rPr lang="en-GB" dirty="0">
                <a:highlight>
                  <a:srgbClr val="FFFF00"/>
                </a:highlight>
              </a:rPr>
              <a:t>ing </a:t>
            </a:r>
            <a:r>
              <a:rPr lang="en-GB" dirty="0"/>
              <a:t>/ he loathed travelling </a:t>
            </a:r>
          </a:p>
          <a:p>
            <a:pPr marL="0" indent="0" algn="just">
              <a:buNone/>
            </a:pPr>
            <a:r>
              <a:rPr lang="en-GB" dirty="0"/>
              <a:t>≠ was loath to / reluctant to / </a:t>
            </a:r>
            <a:r>
              <a:rPr lang="fr-FR" dirty="0" err="1"/>
              <a:t>unwilling</a:t>
            </a:r>
            <a:r>
              <a:rPr lang="fr-FR" dirty="0"/>
              <a:t> to </a:t>
            </a:r>
            <a:r>
              <a:rPr lang="en-GB" dirty="0"/>
              <a:t>travel</a:t>
            </a:r>
          </a:p>
          <a:p>
            <a:pPr marL="0" indent="0" algn="just">
              <a:buNone/>
            </a:pPr>
            <a:r>
              <a:rPr lang="en-GB" dirty="0"/>
              <a:t>Si </a:t>
            </a:r>
            <a:r>
              <a:rPr lang="en-GB" dirty="0" err="1"/>
              <a:t>l’on</a:t>
            </a:r>
            <a:r>
              <a:rPr lang="en-GB" dirty="0"/>
              <a:t> </a:t>
            </a:r>
            <a:r>
              <a:rPr lang="en-GB" dirty="0" err="1"/>
              <a:t>peut</a:t>
            </a:r>
            <a:r>
              <a:rPr lang="en-GB" dirty="0"/>
              <a:t> dire “I hate to travel” </a:t>
            </a:r>
            <a:r>
              <a:rPr lang="en-GB" dirty="0" err="1"/>
              <a:t>aussi</a:t>
            </a:r>
            <a:r>
              <a:rPr lang="en-GB" dirty="0"/>
              <a:t> bien que “I hate travelling”, il faut noter que la nuance </a:t>
            </a:r>
            <a:r>
              <a:rPr lang="en-GB" dirty="0" err="1"/>
              <a:t>n’est</a:t>
            </a:r>
            <a:r>
              <a:rPr lang="en-GB" dirty="0"/>
              <a:t> pas que </a:t>
            </a:r>
            <a:r>
              <a:rPr lang="en-GB" dirty="0" err="1"/>
              <a:t>syntaxique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r>
              <a:rPr lang="en-GB" dirty="0" err="1"/>
              <a:t>Comparez</a:t>
            </a:r>
            <a:r>
              <a:rPr lang="en-GB" dirty="0"/>
              <a:t>:</a:t>
            </a:r>
          </a:p>
          <a:p>
            <a:pPr marL="0" indent="0" algn="just">
              <a:buNone/>
            </a:pPr>
            <a:r>
              <a:rPr lang="en-GB" dirty="0"/>
              <a:t>Smoking is forbidden.	</a:t>
            </a:r>
            <a:r>
              <a:rPr lang="en-GB" dirty="0" err="1"/>
              <a:t>L’action</a:t>
            </a:r>
            <a:r>
              <a:rPr lang="en-GB" dirty="0"/>
              <a:t>, </a:t>
            </a:r>
            <a:r>
              <a:rPr lang="en-GB" dirty="0" err="1"/>
              <a:t>posée</a:t>
            </a:r>
            <a:r>
              <a:rPr lang="en-GB" dirty="0"/>
              <a:t> à gauche,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connue</a:t>
            </a:r>
            <a:r>
              <a:rPr lang="en-GB" dirty="0"/>
              <a:t> </a:t>
            </a:r>
            <a:r>
              <a:rPr lang="en-GB" dirty="0" err="1"/>
              <a:t>d’emblée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It is forbidden to smoke.	Le </a:t>
            </a:r>
            <a:r>
              <a:rPr lang="en-GB" dirty="0" err="1"/>
              <a:t>sens</a:t>
            </a:r>
            <a:r>
              <a:rPr lang="en-GB" dirty="0"/>
              <a:t> du </a:t>
            </a:r>
            <a:r>
              <a:rPr lang="en-GB" dirty="0" err="1"/>
              <a:t>pronom</a:t>
            </a:r>
            <a:r>
              <a:rPr lang="en-GB" dirty="0"/>
              <a:t> (it) </a:t>
            </a:r>
            <a:r>
              <a:rPr lang="fr-FR" dirty="0"/>
              <a:t>vient à droite, à retardement. </a:t>
            </a:r>
          </a:p>
          <a:p>
            <a:pPr marL="0" indent="0">
              <a:buNone/>
            </a:pPr>
            <a:r>
              <a:rPr lang="fr-FR" dirty="0"/>
              <a:t>I </a:t>
            </a:r>
            <a:r>
              <a:rPr lang="fr-FR" dirty="0" err="1"/>
              <a:t>hate</a:t>
            </a:r>
            <a:r>
              <a:rPr lang="fr-FR" dirty="0"/>
              <a:t> travelling.		L’action est connue / avérée / usuelle</a:t>
            </a:r>
          </a:p>
          <a:p>
            <a:pPr marL="0" indent="0">
              <a:buNone/>
            </a:pPr>
            <a:r>
              <a:rPr lang="fr-FR" dirty="0"/>
              <a:t>I </a:t>
            </a:r>
            <a:r>
              <a:rPr lang="fr-FR" dirty="0" err="1"/>
              <a:t>hate</a:t>
            </a:r>
            <a:r>
              <a:rPr lang="fr-FR" dirty="0"/>
              <a:t> to </a:t>
            </a:r>
            <a:r>
              <a:rPr lang="fr-FR" dirty="0" err="1"/>
              <a:t>travel</a:t>
            </a:r>
            <a:r>
              <a:rPr lang="fr-FR" dirty="0"/>
              <a:t>.		L’action est à retardement: je déteste la perspective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0FED980-CF28-648A-8B2A-7EF313A94AF0}"/>
              </a:ext>
            </a:extLst>
          </p:cNvPr>
          <p:cNvSpPr txBox="1"/>
          <p:nvPr/>
        </p:nvSpPr>
        <p:spPr>
          <a:xfrm>
            <a:off x="4113786" y="4674466"/>
            <a:ext cx="4478693" cy="1754326"/>
          </a:xfrm>
          <a:custGeom>
            <a:avLst/>
            <a:gdLst>
              <a:gd name="connsiteX0" fmla="*/ 0 w 4478693"/>
              <a:gd name="connsiteY0" fmla="*/ 0 h 1754326"/>
              <a:gd name="connsiteX1" fmla="*/ 515050 w 4478693"/>
              <a:gd name="connsiteY1" fmla="*/ 0 h 1754326"/>
              <a:gd name="connsiteX2" fmla="*/ 985312 w 4478693"/>
              <a:gd name="connsiteY2" fmla="*/ 0 h 1754326"/>
              <a:gd name="connsiteX3" fmla="*/ 1410788 w 4478693"/>
              <a:gd name="connsiteY3" fmla="*/ 0 h 1754326"/>
              <a:gd name="connsiteX4" fmla="*/ 2060199 w 4478693"/>
              <a:gd name="connsiteY4" fmla="*/ 0 h 1754326"/>
              <a:gd name="connsiteX5" fmla="*/ 2485675 w 4478693"/>
              <a:gd name="connsiteY5" fmla="*/ 0 h 1754326"/>
              <a:gd name="connsiteX6" fmla="*/ 3090298 w 4478693"/>
              <a:gd name="connsiteY6" fmla="*/ 0 h 1754326"/>
              <a:gd name="connsiteX7" fmla="*/ 3739709 w 4478693"/>
              <a:gd name="connsiteY7" fmla="*/ 0 h 1754326"/>
              <a:gd name="connsiteX8" fmla="*/ 4478693 w 4478693"/>
              <a:gd name="connsiteY8" fmla="*/ 0 h 1754326"/>
              <a:gd name="connsiteX9" fmla="*/ 4478693 w 4478693"/>
              <a:gd name="connsiteY9" fmla="*/ 619862 h 1754326"/>
              <a:gd name="connsiteX10" fmla="*/ 4478693 w 4478693"/>
              <a:gd name="connsiteY10" fmla="*/ 1239724 h 1754326"/>
              <a:gd name="connsiteX11" fmla="*/ 4478693 w 4478693"/>
              <a:gd name="connsiteY11" fmla="*/ 1754326 h 1754326"/>
              <a:gd name="connsiteX12" fmla="*/ 4008430 w 4478693"/>
              <a:gd name="connsiteY12" fmla="*/ 1754326 h 1754326"/>
              <a:gd name="connsiteX13" fmla="*/ 3493381 w 4478693"/>
              <a:gd name="connsiteY13" fmla="*/ 1754326 h 1754326"/>
              <a:gd name="connsiteX14" fmla="*/ 2843970 w 4478693"/>
              <a:gd name="connsiteY14" fmla="*/ 1754326 h 1754326"/>
              <a:gd name="connsiteX15" fmla="*/ 2328920 w 4478693"/>
              <a:gd name="connsiteY15" fmla="*/ 1754326 h 1754326"/>
              <a:gd name="connsiteX16" fmla="*/ 1679510 w 4478693"/>
              <a:gd name="connsiteY16" fmla="*/ 1754326 h 1754326"/>
              <a:gd name="connsiteX17" fmla="*/ 1209247 w 4478693"/>
              <a:gd name="connsiteY17" fmla="*/ 1754326 h 1754326"/>
              <a:gd name="connsiteX18" fmla="*/ 694197 w 4478693"/>
              <a:gd name="connsiteY18" fmla="*/ 1754326 h 1754326"/>
              <a:gd name="connsiteX19" fmla="*/ 0 w 4478693"/>
              <a:gd name="connsiteY19" fmla="*/ 1754326 h 1754326"/>
              <a:gd name="connsiteX20" fmla="*/ 0 w 4478693"/>
              <a:gd name="connsiteY20" fmla="*/ 1169551 h 1754326"/>
              <a:gd name="connsiteX21" fmla="*/ 0 w 4478693"/>
              <a:gd name="connsiteY21" fmla="*/ 584775 h 1754326"/>
              <a:gd name="connsiteX22" fmla="*/ 0 w 4478693"/>
              <a:gd name="connsiteY22" fmla="*/ 0 h 1754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478693" h="1754326" fill="none" extrusionOk="0">
                <a:moveTo>
                  <a:pt x="0" y="0"/>
                </a:moveTo>
                <a:cubicBezTo>
                  <a:pt x="123276" y="-37497"/>
                  <a:pt x="315874" y="9067"/>
                  <a:pt x="515050" y="0"/>
                </a:cubicBezTo>
                <a:cubicBezTo>
                  <a:pt x="714226" y="-9067"/>
                  <a:pt x="769102" y="29508"/>
                  <a:pt x="985312" y="0"/>
                </a:cubicBezTo>
                <a:cubicBezTo>
                  <a:pt x="1201522" y="-29508"/>
                  <a:pt x="1225056" y="41362"/>
                  <a:pt x="1410788" y="0"/>
                </a:cubicBezTo>
                <a:cubicBezTo>
                  <a:pt x="1596520" y="-41362"/>
                  <a:pt x="1860969" y="26892"/>
                  <a:pt x="2060199" y="0"/>
                </a:cubicBezTo>
                <a:cubicBezTo>
                  <a:pt x="2259429" y="-26892"/>
                  <a:pt x="2383137" y="50184"/>
                  <a:pt x="2485675" y="0"/>
                </a:cubicBezTo>
                <a:cubicBezTo>
                  <a:pt x="2588213" y="-50184"/>
                  <a:pt x="2828900" y="10179"/>
                  <a:pt x="3090298" y="0"/>
                </a:cubicBezTo>
                <a:cubicBezTo>
                  <a:pt x="3351696" y="-10179"/>
                  <a:pt x="3484225" y="31060"/>
                  <a:pt x="3739709" y="0"/>
                </a:cubicBezTo>
                <a:cubicBezTo>
                  <a:pt x="3995193" y="-31060"/>
                  <a:pt x="4291284" y="85090"/>
                  <a:pt x="4478693" y="0"/>
                </a:cubicBezTo>
                <a:cubicBezTo>
                  <a:pt x="4481008" y="126217"/>
                  <a:pt x="4454663" y="482555"/>
                  <a:pt x="4478693" y="619862"/>
                </a:cubicBezTo>
                <a:cubicBezTo>
                  <a:pt x="4502723" y="757169"/>
                  <a:pt x="4425260" y="982122"/>
                  <a:pt x="4478693" y="1239724"/>
                </a:cubicBezTo>
                <a:cubicBezTo>
                  <a:pt x="4532126" y="1497326"/>
                  <a:pt x="4439496" y="1580387"/>
                  <a:pt x="4478693" y="1754326"/>
                </a:cubicBezTo>
                <a:cubicBezTo>
                  <a:pt x="4338390" y="1777260"/>
                  <a:pt x="4192546" y="1727284"/>
                  <a:pt x="4008430" y="1754326"/>
                </a:cubicBezTo>
                <a:cubicBezTo>
                  <a:pt x="3824314" y="1781368"/>
                  <a:pt x="3750140" y="1733022"/>
                  <a:pt x="3493381" y="1754326"/>
                </a:cubicBezTo>
                <a:cubicBezTo>
                  <a:pt x="3236622" y="1775630"/>
                  <a:pt x="3091592" y="1688203"/>
                  <a:pt x="2843970" y="1754326"/>
                </a:cubicBezTo>
                <a:cubicBezTo>
                  <a:pt x="2596348" y="1820449"/>
                  <a:pt x="2487297" y="1716850"/>
                  <a:pt x="2328920" y="1754326"/>
                </a:cubicBezTo>
                <a:cubicBezTo>
                  <a:pt x="2170543" y="1791802"/>
                  <a:pt x="1948311" y="1681318"/>
                  <a:pt x="1679510" y="1754326"/>
                </a:cubicBezTo>
                <a:cubicBezTo>
                  <a:pt x="1410709" y="1827334"/>
                  <a:pt x="1367638" y="1707430"/>
                  <a:pt x="1209247" y="1754326"/>
                </a:cubicBezTo>
                <a:cubicBezTo>
                  <a:pt x="1050856" y="1801222"/>
                  <a:pt x="936536" y="1704104"/>
                  <a:pt x="694197" y="1754326"/>
                </a:cubicBezTo>
                <a:cubicBezTo>
                  <a:pt x="451858" y="1804548"/>
                  <a:pt x="327576" y="1729605"/>
                  <a:pt x="0" y="1754326"/>
                </a:cubicBezTo>
                <a:cubicBezTo>
                  <a:pt x="-22961" y="1614944"/>
                  <a:pt x="23686" y="1295065"/>
                  <a:pt x="0" y="1169551"/>
                </a:cubicBezTo>
                <a:cubicBezTo>
                  <a:pt x="-23686" y="1044037"/>
                  <a:pt x="45039" y="717353"/>
                  <a:pt x="0" y="584775"/>
                </a:cubicBezTo>
                <a:cubicBezTo>
                  <a:pt x="-45039" y="452197"/>
                  <a:pt x="42260" y="271998"/>
                  <a:pt x="0" y="0"/>
                </a:cubicBezTo>
                <a:close/>
              </a:path>
              <a:path w="4478693" h="1754326" stroke="0" extrusionOk="0">
                <a:moveTo>
                  <a:pt x="0" y="0"/>
                </a:moveTo>
                <a:cubicBezTo>
                  <a:pt x="116360" y="-66384"/>
                  <a:pt x="311268" y="40758"/>
                  <a:pt x="559837" y="0"/>
                </a:cubicBezTo>
                <a:cubicBezTo>
                  <a:pt x="808406" y="-40758"/>
                  <a:pt x="917824" y="44971"/>
                  <a:pt x="1209247" y="0"/>
                </a:cubicBezTo>
                <a:cubicBezTo>
                  <a:pt x="1500670" y="-44971"/>
                  <a:pt x="1613381" y="62621"/>
                  <a:pt x="1813871" y="0"/>
                </a:cubicBezTo>
                <a:cubicBezTo>
                  <a:pt x="2014361" y="-62621"/>
                  <a:pt x="2210932" y="50112"/>
                  <a:pt x="2463281" y="0"/>
                </a:cubicBezTo>
                <a:cubicBezTo>
                  <a:pt x="2715630" y="-50112"/>
                  <a:pt x="2760329" y="33598"/>
                  <a:pt x="2978331" y="0"/>
                </a:cubicBezTo>
                <a:cubicBezTo>
                  <a:pt x="3196333" y="-33598"/>
                  <a:pt x="3245307" y="61172"/>
                  <a:pt x="3493381" y="0"/>
                </a:cubicBezTo>
                <a:cubicBezTo>
                  <a:pt x="3741455" y="-61172"/>
                  <a:pt x="4150419" y="88598"/>
                  <a:pt x="4478693" y="0"/>
                </a:cubicBezTo>
                <a:cubicBezTo>
                  <a:pt x="4522126" y="269671"/>
                  <a:pt x="4459749" y="335234"/>
                  <a:pt x="4478693" y="549689"/>
                </a:cubicBezTo>
                <a:cubicBezTo>
                  <a:pt x="4497637" y="764144"/>
                  <a:pt x="4448229" y="961479"/>
                  <a:pt x="4478693" y="1116921"/>
                </a:cubicBezTo>
                <a:cubicBezTo>
                  <a:pt x="4509157" y="1272363"/>
                  <a:pt x="4467423" y="1533093"/>
                  <a:pt x="4478693" y="1754326"/>
                </a:cubicBezTo>
                <a:cubicBezTo>
                  <a:pt x="4211555" y="1763509"/>
                  <a:pt x="4096664" y="1690523"/>
                  <a:pt x="3829283" y="1754326"/>
                </a:cubicBezTo>
                <a:cubicBezTo>
                  <a:pt x="3561902" y="1818129"/>
                  <a:pt x="3465689" y="1737091"/>
                  <a:pt x="3359020" y="1754326"/>
                </a:cubicBezTo>
                <a:cubicBezTo>
                  <a:pt x="3252351" y="1771561"/>
                  <a:pt x="3037827" y="1687161"/>
                  <a:pt x="2799183" y="1754326"/>
                </a:cubicBezTo>
                <a:cubicBezTo>
                  <a:pt x="2560539" y="1821491"/>
                  <a:pt x="2440890" y="1750707"/>
                  <a:pt x="2284133" y="1754326"/>
                </a:cubicBezTo>
                <a:cubicBezTo>
                  <a:pt x="2127376" y="1757945"/>
                  <a:pt x="1956980" y="1749080"/>
                  <a:pt x="1769084" y="1754326"/>
                </a:cubicBezTo>
                <a:cubicBezTo>
                  <a:pt x="1581188" y="1759572"/>
                  <a:pt x="1418724" y="1731622"/>
                  <a:pt x="1254034" y="1754326"/>
                </a:cubicBezTo>
                <a:cubicBezTo>
                  <a:pt x="1089344" y="1777030"/>
                  <a:pt x="808290" y="1685220"/>
                  <a:pt x="604624" y="1754326"/>
                </a:cubicBezTo>
                <a:cubicBezTo>
                  <a:pt x="400958" y="1823432"/>
                  <a:pt x="196250" y="1688338"/>
                  <a:pt x="0" y="1754326"/>
                </a:cubicBezTo>
                <a:cubicBezTo>
                  <a:pt x="-7650" y="1479884"/>
                  <a:pt x="53038" y="1354627"/>
                  <a:pt x="0" y="1152007"/>
                </a:cubicBezTo>
                <a:cubicBezTo>
                  <a:pt x="-53038" y="949387"/>
                  <a:pt x="39658" y="793247"/>
                  <a:pt x="0" y="567232"/>
                </a:cubicBezTo>
                <a:cubicBezTo>
                  <a:pt x="-39658" y="341217"/>
                  <a:pt x="66870" y="12022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76200">
            <a:solidFill>
              <a:srgbClr val="FFFF00"/>
            </a:solidFill>
            <a:extLst>
              <a:ext uri="{C807C97D-BFC1-408E-A445-0C87EB9F89A2}">
                <ask:lineSketchStyleProps xmlns:ask="http://schemas.microsoft.com/office/drawing/2018/sketchyshapes" sd="299746262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solidFill>
                  <a:schemeClr val="bg1"/>
                </a:solidFill>
                <a:sym typeface="Wingdings" panose="05000000000000000000" pitchFamily="2" charset="2"/>
              </a:rPr>
              <a:t></a:t>
            </a:r>
            <a:r>
              <a:rPr lang="fr-FR" sz="5400" b="1" dirty="0">
                <a:solidFill>
                  <a:schemeClr val="bg1"/>
                </a:solidFill>
              </a:rPr>
              <a:t> ANSWERS : infinitifs</a:t>
            </a:r>
          </a:p>
        </p:txBody>
      </p:sp>
    </p:spTree>
    <p:extLst>
      <p:ext uri="{BB962C8B-B14F-4D97-AF65-F5344CB8AC3E}">
        <p14:creationId xmlns:p14="http://schemas.microsoft.com/office/powerpoint/2010/main" val="186516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466D9B-3FAD-4540-9C80-336D95DF9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477078"/>
            <a:ext cx="11396869" cy="596347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dirty="0"/>
              <a:t>Le vendredi matin vers sept heures, il avait réveillé Pierre au téléphone. 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en-GB" dirty="0">
                <a:highlight>
                  <a:srgbClr val="FFFF00"/>
                </a:highlight>
              </a:rPr>
              <a:t>On</a:t>
            </a:r>
            <a:r>
              <a:rPr lang="en-GB" dirty="0"/>
              <a:t> Friday morning, around seven o’clock, he </a:t>
            </a:r>
            <a:r>
              <a:rPr lang="en-GB" dirty="0">
                <a:solidFill>
                  <a:srgbClr val="00B0F0"/>
                </a:solidFill>
              </a:rPr>
              <a:t>had woken </a:t>
            </a:r>
            <a:r>
              <a:rPr lang="en-GB" dirty="0"/>
              <a:t>up Pierre with</a:t>
            </a:r>
            <a:r>
              <a:rPr lang="en-GB" dirty="0">
                <a:solidFill>
                  <a:srgbClr val="00B0F0"/>
                </a:solidFill>
              </a:rPr>
              <a:t> </a:t>
            </a:r>
            <a:r>
              <a:rPr lang="en-GB" dirty="0"/>
              <a:t>his phone call. </a:t>
            </a:r>
            <a:endParaRPr lang="fr-FR" dirty="0"/>
          </a:p>
          <a:p>
            <a:pPr marL="0" indent="0" algn="just">
              <a:buNone/>
            </a:pPr>
            <a:r>
              <a:rPr lang="en-GB" dirty="0">
                <a:highlight>
                  <a:srgbClr val="FFFF00"/>
                </a:highlight>
              </a:rPr>
              <a:t>On</a:t>
            </a:r>
            <a:r>
              <a:rPr lang="en-GB" dirty="0"/>
              <a:t> Friday morning, around seven o’clock, Pierre </a:t>
            </a:r>
            <a:r>
              <a:rPr lang="en-GB" dirty="0">
                <a:solidFill>
                  <a:srgbClr val="00B0F0"/>
                </a:solidFill>
              </a:rPr>
              <a:t>had been woken up </a:t>
            </a:r>
            <a:r>
              <a:rPr lang="en-GB" dirty="0"/>
              <a:t>by his phone call. </a:t>
            </a:r>
          </a:p>
          <a:p>
            <a:pPr marL="0" indent="0" algn="just">
              <a:buNone/>
            </a:pPr>
            <a:r>
              <a:rPr lang="en-GB" dirty="0">
                <a:highlight>
                  <a:srgbClr val="FFFF00"/>
                </a:highlight>
              </a:rPr>
              <a:t>On</a:t>
            </a:r>
            <a:r>
              <a:rPr lang="en-GB" dirty="0"/>
              <a:t> Friday morning, around seven o’clock, Pierre </a:t>
            </a:r>
            <a:r>
              <a:rPr lang="en-GB" dirty="0">
                <a:solidFill>
                  <a:srgbClr val="00B0F0"/>
                </a:solidFill>
              </a:rPr>
              <a:t>had rung him </a:t>
            </a:r>
            <a:r>
              <a:rPr lang="en-GB" dirty="0"/>
              <a:t>awake / out of sleep. </a:t>
            </a:r>
            <a:endParaRPr lang="fr-FR" dirty="0"/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b="1" dirty="0"/>
              <a:t>On Friday</a:t>
            </a:r>
            <a:r>
              <a:rPr lang="fr-FR" dirty="0"/>
              <a:t>: pour un jour de la semaine, la préposition est ON.</a:t>
            </a:r>
          </a:p>
          <a:p>
            <a:pPr marL="0" indent="0" algn="just">
              <a:buNone/>
            </a:pPr>
            <a:r>
              <a:rPr lang="fr-FR" b="1" dirty="0"/>
              <a:t>On </a:t>
            </a:r>
            <a:r>
              <a:rPr lang="fr-FR" b="1" dirty="0" err="1"/>
              <a:t>FridayS</a:t>
            </a:r>
            <a:r>
              <a:rPr lang="fr-FR" b="1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fr-FR" dirty="0"/>
              <a:t> on met un ‘s’ sur le jour de la semaine si cela correspond à TOUS les vendredis </a:t>
            </a:r>
          </a:p>
          <a:p>
            <a:pPr marL="0" indent="0" algn="just">
              <a:buNone/>
            </a:pPr>
            <a:r>
              <a:rPr lang="fr-FR" dirty="0"/>
              <a:t>Attention: on dira ‘</a:t>
            </a:r>
            <a:r>
              <a:rPr lang="fr-FR" b="1" dirty="0"/>
              <a:t>on</a:t>
            </a:r>
            <a:r>
              <a:rPr lang="fr-FR" dirty="0"/>
              <a:t> Friday’ mais ‘</a:t>
            </a:r>
            <a:r>
              <a:rPr lang="fr-FR" b="1" dirty="0"/>
              <a:t>in</a:t>
            </a:r>
            <a:r>
              <a:rPr lang="fr-FR" dirty="0"/>
              <a:t> </a:t>
            </a:r>
            <a:r>
              <a:rPr lang="fr-FR" dirty="0" err="1"/>
              <a:t>September</a:t>
            </a:r>
            <a:r>
              <a:rPr lang="fr-FR" dirty="0"/>
              <a:t>’!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497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466D9B-3FAD-4540-9C80-336D95DF9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477078"/>
            <a:ext cx="11396869" cy="59634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/>
              <a:t>Le vendredi matin vers sept heures, il avait réveillé Pierre au téléphone. 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en-GB" dirty="0">
                <a:highlight>
                  <a:srgbClr val="FFFF00"/>
                </a:highlight>
              </a:rPr>
              <a:t>On</a:t>
            </a:r>
            <a:r>
              <a:rPr lang="en-GB" dirty="0"/>
              <a:t> Friday morning, around seven o’clock, Pierre </a:t>
            </a:r>
            <a:r>
              <a:rPr lang="en-GB" dirty="0">
                <a:solidFill>
                  <a:srgbClr val="00B0F0"/>
                </a:solidFill>
              </a:rPr>
              <a:t>had rung him </a:t>
            </a:r>
            <a:r>
              <a:rPr lang="en-GB" dirty="0"/>
              <a:t>awake / out of sleep. </a:t>
            </a:r>
            <a:endParaRPr lang="fr-FR" dirty="0"/>
          </a:p>
          <a:p>
            <a:pPr marL="0" indent="0" algn="just">
              <a:buNone/>
            </a:pPr>
            <a:r>
              <a:rPr lang="fr-FR" dirty="0"/>
              <a:t>To ring </a:t>
            </a:r>
            <a:r>
              <a:rPr lang="fr-FR" dirty="0" err="1"/>
              <a:t>somebody</a:t>
            </a:r>
            <a:r>
              <a:rPr lang="fr-FR" dirty="0"/>
              <a:t> </a:t>
            </a:r>
            <a:r>
              <a:rPr lang="fr-FR" dirty="0" err="1"/>
              <a:t>awake</a:t>
            </a:r>
            <a:endParaRPr lang="fr-FR" dirty="0"/>
          </a:p>
          <a:p>
            <a:pPr marL="0" indent="0" algn="just">
              <a:buNone/>
            </a:pPr>
            <a:r>
              <a:rPr lang="fr-FR" dirty="0"/>
              <a:t>To ring </a:t>
            </a:r>
            <a:r>
              <a:rPr lang="fr-FR" dirty="0" err="1"/>
              <a:t>somebody</a:t>
            </a:r>
            <a:r>
              <a:rPr lang="fr-FR" dirty="0"/>
              <a:t> out of </a:t>
            </a:r>
            <a:r>
              <a:rPr lang="fr-FR" dirty="0" err="1"/>
              <a:t>sleep</a:t>
            </a:r>
            <a:endParaRPr lang="fr-FR" dirty="0"/>
          </a:p>
          <a:p>
            <a:pPr marL="0" indent="0" algn="just">
              <a:buNone/>
            </a:pPr>
            <a:r>
              <a:rPr lang="fr-FR" dirty="0"/>
              <a:t>To </a:t>
            </a:r>
            <a:r>
              <a:rPr lang="fr-FR" dirty="0" err="1"/>
              <a:t>shake</a:t>
            </a:r>
            <a:r>
              <a:rPr lang="fr-FR" dirty="0"/>
              <a:t> </a:t>
            </a:r>
            <a:r>
              <a:rPr lang="fr-FR" dirty="0" err="1"/>
              <a:t>somebody</a:t>
            </a:r>
            <a:r>
              <a:rPr lang="fr-FR" dirty="0"/>
              <a:t> up</a:t>
            </a:r>
          </a:p>
          <a:p>
            <a:pPr marL="0" indent="0" algn="just">
              <a:buNone/>
            </a:pPr>
            <a:r>
              <a:rPr lang="fr-FR" dirty="0"/>
              <a:t>Ces trois structures fonctionnent à l’identique: ‘</a:t>
            </a:r>
            <a:r>
              <a:rPr lang="fr-FR" dirty="0" err="1"/>
              <a:t>awake</a:t>
            </a:r>
            <a:r>
              <a:rPr lang="fr-FR" dirty="0"/>
              <a:t>,’ ‘out of </a:t>
            </a:r>
            <a:r>
              <a:rPr lang="fr-FR" dirty="0" err="1"/>
              <a:t>sleep</a:t>
            </a:r>
            <a:r>
              <a:rPr lang="fr-FR" dirty="0"/>
              <a:t>’ ou ‘up’ viennent modifier le sens du verbe. Ces compléments expriment le résultat, tandis que le verbe exprime le moyen pour y parvenir.</a:t>
            </a:r>
          </a:p>
          <a:p>
            <a:pPr marL="0" indent="0" algn="just">
              <a:buNone/>
            </a:pPr>
            <a:r>
              <a:rPr lang="fr-FR" dirty="0"/>
              <a:t>Traduisez ceci en français: ‘the kids </a:t>
            </a:r>
            <a:r>
              <a:rPr lang="fr-FR" dirty="0" err="1"/>
              <a:t>rushed</a:t>
            </a:r>
            <a:r>
              <a:rPr lang="fr-FR" dirty="0"/>
              <a:t> up the </a:t>
            </a:r>
            <a:r>
              <a:rPr lang="fr-FR" dirty="0" err="1"/>
              <a:t>hill</a:t>
            </a:r>
            <a:r>
              <a:rPr lang="fr-FR" dirty="0"/>
              <a:t>’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D87C580-8E59-6CB8-ACB0-0EBD24AC5CDC}"/>
              </a:ext>
            </a:extLst>
          </p:cNvPr>
          <p:cNvSpPr txBox="1"/>
          <p:nvPr/>
        </p:nvSpPr>
        <p:spPr>
          <a:xfrm>
            <a:off x="7183557" y="970213"/>
            <a:ext cx="4478693" cy="2585323"/>
          </a:xfrm>
          <a:custGeom>
            <a:avLst/>
            <a:gdLst>
              <a:gd name="connsiteX0" fmla="*/ 0 w 4478693"/>
              <a:gd name="connsiteY0" fmla="*/ 0 h 2585323"/>
              <a:gd name="connsiteX1" fmla="*/ 604624 w 4478693"/>
              <a:gd name="connsiteY1" fmla="*/ 0 h 2585323"/>
              <a:gd name="connsiteX2" fmla="*/ 1030099 w 4478693"/>
              <a:gd name="connsiteY2" fmla="*/ 0 h 2585323"/>
              <a:gd name="connsiteX3" fmla="*/ 1634723 w 4478693"/>
              <a:gd name="connsiteY3" fmla="*/ 0 h 2585323"/>
              <a:gd name="connsiteX4" fmla="*/ 2284133 w 4478693"/>
              <a:gd name="connsiteY4" fmla="*/ 0 h 2585323"/>
              <a:gd name="connsiteX5" fmla="*/ 2799183 w 4478693"/>
              <a:gd name="connsiteY5" fmla="*/ 0 h 2585323"/>
              <a:gd name="connsiteX6" fmla="*/ 3448594 w 4478693"/>
              <a:gd name="connsiteY6" fmla="*/ 0 h 2585323"/>
              <a:gd name="connsiteX7" fmla="*/ 4478693 w 4478693"/>
              <a:gd name="connsiteY7" fmla="*/ 0 h 2585323"/>
              <a:gd name="connsiteX8" fmla="*/ 4478693 w 4478693"/>
              <a:gd name="connsiteY8" fmla="*/ 465358 h 2585323"/>
              <a:gd name="connsiteX9" fmla="*/ 4478693 w 4478693"/>
              <a:gd name="connsiteY9" fmla="*/ 930716 h 2585323"/>
              <a:gd name="connsiteX10" fmla="*/ 4478693 w 4478693"/>
              <a:gd name="connsiteY10" fmla="*/ 1370221 h 2585323"/>
              <a:gd name="connsiteX11" fmla="*/ 4478693 w 4478693"/>
              <a:gd name="connsiteY11" fmla="*/ 1835579 h 2585323"/>
              <a:gd name="connsiteX12" fmla="*/ 4478693 w 4478693"/>
              <a:gd name="connsiteY12" fmla="*/ 2585323 h 2585323"/>
              <a:gd name="connsiteX13" fmla="*/ 3963643 w 4478693"/>
              <a:gd name="connsiteY13" fmla="*/ 2585323 h 2585323"/>
              <a:gd name="connsiteX14" fmla="*/ 3493381 w 4478693"/>
              <a:gd name="connsiteY14" fmla="*/ 2585323 h 2585323"/>
              <a:gd name="connsiteX15" fmla="*/ 2978331 w 4478693"/>
              <a:gd name="connsiteY15" fmla="*/ 2585323 h 2585323"/>
              <a:gd name="connsiteX16" fmla="*/ 2418494 w 4478693"/>
              <a:gd name="connsiteY16" fmla="*/ 2585323 h 2585323"/>
              <a:gd name="connsiteX17" fmla="*/ 1858658 w 4478693"/>
              <a:gd name="connsiteY17" fmla="*/ 2585323 h 2585323"/>
              <a:gd name="connsiteX18" fmla="*/ 1298821 w 4478693"/>
              <a:gd name="connsiteY18" fmla="*/ 2585323 h 2585323"/>
              <a:gd name="connsiteX19" fmla="*/ 694197 w 4478693"/>
              <a:gd name="connsiteY19" fmla="*/ 2585323 h 2585323"/>
              <a:gd name="connsiteX20" fmla="*/ 0 w 4478693"/>
              <a:gd name="connsiteY20" fmla="*/ 2585323 h 2585323"/>
              <a:gd name="connsiteX21" fmla="*/ 0 w 4478693"/>
              <a:gd name="connsiteY21" fmla="*/ 2119965 h 2585323"/>
              <a:gd name="connsiteX22" fmla="*/ 0 w 4478693"/>
              <a:gd name="connsiteY22" fmla="*/ 1577047 h 2585323"/>
              <a:gd name="connsiteX23" fmla="*/ 0 w 4478693"/>
              <a:gd name="connsiteY23" fmla="*/ 1008276 h 2585323"/>
              <a:gd name="connsiteX24" fmla="*/ 0 w 4478693"/>
              <a:gd name="connsiteY24" fmla="*/ 517065 h 2585323"/>
              <a:gd name="connsiteX25" fmla="*/ 0 w 4478693"/>
              <a:gd name="connsiteY25" fmla="*/ 0 h 258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478693" h="2585323" fill="none" extrusionOk="0">
                <a:moveTo>
                  <a:pt x="0" y="0"/>
                </a:moveTo>
                <a:cubicBezTo>
                  <a:pt x="187797" y="-41806"/>
                  <a:pt x="366464" y="18975"/>
                  <a:pt x="604624" y="0"/>
                </a:cubicBezTo>
                <a:cubicBezTo>
                  <a:pt x="842784" y="-18975"/>
                  <a:pt x="927813" y="1435"/>
                  <a:pt x="1030099" y="0"/>
                </a:cubicBezTo>
                <a:cubicBezTo>
                  <a:pt x="1132385" y="-1435"/>
                  <a:pt x="1369670" y="7714"/>
                  <a:pt x="1634723" y="0"/>
                </a:cubicBezTo>
                <a:cubicBezTo>
                  <a:pt x="1899776" y="-7714"/>
                  <a:pt x="2031135" y="34496"/>
                  <a:pt x="2284133" y="0"/>
                </a:cubicBezTo>
                <a:cubicBezTo>
                  <a:pt x="2537131" y="-34496"/>
                  <a:pt x="2662889" y="59487"/>
                  <a:pt x="2799183" y="0"/>
                </a:cubicBezTo>
                <a:cubicBezTo>
                  <a:pt x="2935477" y="-59487"/>
                  <a:pt x="3162237" y="47906"/>
                  <a:pt x="3448594" y="0"/>
                </a:cubicBezTo>
                <a:cubicBezTo>
                  <a:pt x="3734951" y="-47906"/>
                  <a:pt x="4125167" y="96226"/>
                  <a:pt x="4478693" y="0"/>
                </a:cubicBezTo>
                <a:cubicBezTo>
                  <a:pt x="4482460" y="161946"/>
                  <a:pt x="4468493" y="334977"/>
                  <a:pt x="4478693" y="465358"/>
                </a:cubicBezTo>
                <a:cubicBezTo>
                  <a:pt x="4488893" y="595739"/>
                  <a:pt x="4426433" y="710850"/>
                  <a:pt x="4478693" y="930716"/>
                </a:cubicBezTo>
                <a:cubicBezTo>
                  <a:pt x="4530953" y="1150582"/>
                  <a:pt x="4471800" y="1218703"/>
                  <a:pt x="4478693" y="1370221"/>
                </a:cubicBezTo>
                <a:cubicBezTo>
                  <a:pt x="4485586" y="1521739"/>
                  <a:pt x="4442127" y="1644265"/>
                  <a:pt x="4478693" y="1835579"/>
                </a:cubicBezTo>
                <a:cubicBezTo>
                  <a:pt x="4515259" y="2026893"/>
                  <a:pt x="4475242" y="2283361"/>
                  <a:pt x="4478693" y="2585323"/>
                </a:cubicBezTo>
                <a:cubicBezTo>
                  <a:pt x="4251227" y="2641682"/>
                  <a:pt x="4136868" y="2567315"/>
                  <a:pt x="3963643" y="2585323"/>
                </a:cubicBezTo>
                <a:cubicBezTo>
                  <a:pt x="3790418" y="2603331"/>
                  <a:pt x="3643205" y="2530592"/>
                  <a:pt x="3493381" y="2585323"/>
                </a:cubicBezTo>
                <a:cubicBezTo>
                  <a:pt x="3343557" y="2640054"/>
                  <a:pt x="3220670" y="2535101"/>
                  <a:pt x="2978331" y="2585323"/>
                </a:cubicBezTo>
                <a:cubicBezTo>
                  <a:pt x="2735992" y="2635545"/>
                  <a:pt x="2618430" y="2559633"/>
                  <a:pt x="2418494" y="2585323"/>
                </a:cubicBezTo>
                <a:cubicBezTo>
                  <a:pt x="2218558" y="2611013"/>
                  <a:pt x="2077581" y="2563179"/>
                  <a:pt x="1858658" y="2585323"/>
                </a:cubicBezTo>
                <a:cubicBezTo>
                  <a:pt x="1639735" y="2607467"/>
                  <a:pt x="1556888" y="2532728"/>
                  <a:pt x="1298821" y="2585323"/>
                </a:cubicBezTo>
                <a:cubicBezTo>
                  <a:pt x="1040754" y="2637918"/>
                  <a:pt x="958012" y="2551254"/>
                  <a:pt x="694197" y="2585323"/>
                </a:cubicBezTo>
                <a:cubicBezTo>
                  <a:pt x="430382" y="2619392"/>
                  <a:pt x="234541" y="2508930"/>
                  <a:pt x="0" y="2585323"/>
                </a:cubicBezTo>
                <a:cubicBezTo>
                  <a:pt x="-25254" y="2433944"/>
                  <a:pt x="53742" y="2287621"/>
                  <a:pt x="0" y="2119965"/>
                </a:cubicBezTo>
                <a:cubicBezTo>
                  <a:pt x="-53742" y="1952309"/>
                  <a:pt x="48656" y="1783564"/>
                  <a:pt x="0" y="1577047"/>
                </a:cubicBezTo>
                <a:cubicBezTo>
                  <a:pt x="-48656" y="1370530"/>
                  <a:pt x="47502" y="1233033"/>
                  <a:pt x="0" y="1008276"/>
                </a:cubicBezTo>
                <a:cubicBezTo>
                  <a:pt x="-47502" y="783519"/>
                  <a:pt x="52131" y="679493"/>
                  <a:pt x="0" y="517065"/>
                </a:cubicBezTo>
                <a:cubicBezTo>
                  <a:pt x="-52131" y="354637"/>
                  <a:pt x="24169" y="110833"/>
                  <a:pt x="0" y="0"/>
                </a:cubicBezTo>
                <a:close/>
              </a:path>
              <a:path w="4478693" h="2585323" stroke="0" extrusionOk="0">
                <a:moveTo>
                  <a:pt x="0" y="0"/>
                </a:moveTo>
                <a:cubicBezTo>
                  <a:pt x="116360" y="-66384"/>
                  <a:pt x="311268" y="40758"/>
                  <a:pt x="559837" y="0"/>
                </a:cubicBezTo>
                <a:cubicBezTo>
                  <a:pt x="808406" y="-40758"/>
                  <a:pt x="917824" y="44971"/>
                  <a:pt x="1209247" y="0"/>
                </a:cubicBezTo>
                <a:cubicBezTo>
                  <a:pt x="1500670" y="-44971"/>
                  <a:pt x="1613381" y="62621"/>
                  <a:pt x="1813871" y="0"/>
                </a:cubicBezTo>
                <a:cubicBezTo>
                  <a:pt x="2014361" y="-62621"/>
                  <a:pt x="2210932" y="50112"/>
                  <a:pt x="2463281" y="0"/>
                </a:cubicBezTo>
                <a:cubicBezTo>
                  <a:pt x="2715630" y="-50112"/>
                  <a:pt x="2760329" y="33598"/>
                  <a:pt x="2978331" y="0"/>
                </a:cubicBezTo>
                <a:cubicBezTo>
                  <a:pt x="3196333" y="-33598"/>
                  <a:pt x="3245307" y="61172"/>
                  <a:pt x="3493381" y="0"/>
                </a:cubicBezTo>
                <a:cubicBezTo>
                  <a:pt x="3741455" y="-61172"/>
                  <a:pt x="4150419" y="88598"/>
                  <a:pt x="4478693" y="0"/>
                </a:cubicBezTo>
                <a:cubicBezTo>
                  <a:pt x="4521572" y="150976"/>
                  <a:pt x="4435331" y="312998"/>
                  <a:pt x="4478693" y="465358"/>
                </a:cubicBezTo>
                <a:cubicBezTo>
                  <a:pt x="4522055" y="617718"/>
                  <a:pt x="4456035" y="839081"/>
                  <a:pt x="4478693" y="956570"/>
                </a:cubicBezTo>
                <a:cubicBezTo>
                  <a:pt x="4501351" y="1074059"/>
                  <a:pt x="4430260" y="1320495"/>
                  <a:pt x="4478693" y="1499487"/>
                </a:cubicBezTo>
                <a:cubicBezTo>
                  <a:pt x="4527126" y="1678479"/>
                  <a:pt x="4419179" y="1788759"/>
                  <a:pt x="4478693" y="2068258"/>
                </a:cubicBezTo>
                <a:cubicBezTo>
                  <a:pt x="4538207" y="2347757"/>
                  <a:pt x="4442150" y="2407404"/>
                  <a:pt x="4478693" y="2585323"/>
                </a:cubicBezTo>
                <a:cubicBezTo>
                  <a:pt x="4227342" y="2629343"/>
                  <a:pt x="4157500" y="2518158"/>
                  <a:pt x="3918856" y="2585323"/>
                </a:cubicBezTo>
                <a:cubicBezTo>
                  <a:pt x="3680212" y="2652488"/>
                  <a:pt x="3557934" y="2574957"/>
                  <a:pt x="3403807" y="2585323"/>
                </a:cubicBezTo>
                <a:cubicBezTo>
                  <a:pt x="3249680" y="2595689"/>
                  <a:pt x="3077167" y="2581310"/>
                  <a:pt x="2888757" y="2585323"/>
                </a:cubicBezTo>
                <a:cubicBezTo>
                  <a:pt x="2700347" y="2589336"/>
                  <a:pt x="2538397" y="2562619"/>
                  <a:pt x="2373707" y="2585323"/>
                </a:cubicBezTo>
                <a:cubicBezTo>
                  <a:pt x="2209017" y="2608027"/>
                  <a:pt x="1927963" y="2516217"/>
                  <a:pt x="1724297" y="2585323"/>
                </a:cubicBezTo>
                <a:cubicBezTo>
                  <a:pt x="1520631" y="2654429"/>
                  <a:pt x="1451098" y="2551018"/>
                  <a:pt x="1298821" y="2585323"/>
                </a:cubicBezTo>
                <a:cubicBezTo>
                  <a:pt x="1146544" y="2619628"/>
                  <a:pt x="863841" y="2554698"/>
                  <a:pt x="694197" y="2585323"/>
                </a:cubicBezTo>
                <a:cubicBezTo>
                  <a:pt x="524553" y="2615948"/>
                  <a:pt x="153016" y="2556552"/>
                  <a:pt x="0" y="2585323"/>
                </a:cubicBezTo>
                <a:cubicBezTo>
                  <a:pt x="-54277" y="2355015"/>
                  <a:pt x="13375" y="2294973"/>
                  <a:pt x="0" y="2042405"/>
                </a:cubicBezTo>
                <a:cubicBezTo>
                  <a:pt x="-13375" y="1789837"/>
                  <a:pt x="38502" y="1776716"/>
                  <a:pt x="0" y="1551194"/>
                </a:cubicBezTo>
                <a:cubicBezTo>
                  <a:pt x="-38502" y="1325672"/>
                  <a:pt x="25050" y="1219704"/>
                  <a:pt x="0" y="982423"/>
                </a:cubicBezTo>
                <a:cubicBezTo>
                  <a:pt x="-25050" y="745142"/>
                  <a:pt x="620" y="319245"/>
                  <a:pt x="0" y="0"/>
                </a:cubicBezTo>
                <a:close/>
              </a:path>
            </a:pathLst>
          </a:custGeom>
          <a:solidFill>
            <a:schemeClr val="tx1"/>
          </a:solidFill>
          <a:ln w="76200">
            <a:solidFill>
              <a:srgbClr val="FFFF00"/>
            </a:solidFill>
            <a:extLst>
              <a:ext uri="{C807C97D-BFC1-408E-A445-0C87EB9F89A2}">
                <ask:lineSketchStyleProps xmlns:ask="http://schemas.microsoft.com/office/drawing/2018/sketchyshapes" sd="299746262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solidFill>
                  <a:schemeClr val="bg1"/>
                </a:solidFill>
                <a:sym typeface="Wingdings" panose="05000000000000000000" pitchFamily="2" charset="2"/>
              </a:rPr>
              <a:t></a:t>
            </a:r>
            <a:r>
              <a:rPr lang="fr-FR" sz="5400" b="1" dirty="0">
                <a:solidFill>
                  <a:schemeClr val="bg1"/>
                </a:solidFill>
              </a:rPr>
              <a:t> ANSWERS : les ‘</a:t>
            </a:r>
            <a:r>
              <a:rPr lang="fr-FR" sz="5400" b="1" dirty="0" err="1">
                <a:solidFill>
                  <a:schemeClr val="bg1"/>
                </a:solidFill>
              </a:rPr>
              <a:t>phrasal</a:t>
            </a:r>
            <a:r>
              <a:rPr lang="fr-FR" sz="5400" b="1" dirty="0">
                <a:solidFill>
                  <a:schemeClr val="bg1"/>
                </a:solidFill>
              </a:rPr>
              <a:t> </a:t>
            </a:r>
            <a:r>
              <a:rPr lang="fr-FR" sz="5400" b="1" dirty="0" err="1">
                <a:solidFill>
                  <a:schemeClr val="bg1"/>
                </a:solidFill>
              </a:rPr>
              <a:t>verbs</a:t>
            </a:r>
            <a:r>
              <a:rPr lang="fr-FR" sz="5400" b="1" dirty="0">
                <a:solidFill>
                  <a:schemeClr val="bg1"/>
                </a:solidFill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286187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16260</TotalTime>
  <Words>2854</Words>
  <Application>Microsoft Office PowerPoint</Application>
  <PresentationFormat>Grand écran</PresentationFormat>
  <Paragraphs>191</Paragraphs>
  <Slides>30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Bilan n°1 : temps et aspects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villemus</dc:creator>
  <cp:lastModifiedBy>Jean-Gregoire Royer</cp:lastModifiedBy>
  <cp:revision>31</cp:revision>
  <dcterms:created xsi:type="dcterms:W3CDTF">2020-04-25T11:31:51Z</dcterms:created>
  <dcterms:modified xsi:type="dcterms:W3CDTF">2023-09-29T07:40:13Z</dcterms:modified>
</cp:coreProperties>
</file>