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37AC3-90FB-CEB8-8538-131E26BF96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5E5C34-065F-D06A-16E3-7CEB37440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C4C2B3-0BD5-00D2-7158-00BBF1F1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C8D23D-6718-EA2C-79CB-7F41AE89A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947EE3-D2DD-61FE-7E2E-4DEDA8D2E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22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B1D3B8-9729-EE3D-4AA0-2A56E7E8E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DC549F-C27B-81A8-B653-4F430A843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E47F1A-E2EB-17D6-5293-A4AED3113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A17203-B715-847E-67BE-203AA770C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CE5458-2125-78DD-BBDE-A79BE3016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59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1E96AF1-36A1-3A4B-07F6-B0FE2A7CC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4BA918-1EF4-059D-ABDF-3DF3531B0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0C88B2-DBAB-C55C-281B-9CB4087F9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E94B90-2614-107E-6C2E-91587635E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A20C20-3982-8065-3425-1EEB795B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91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AA6509-A896-6735-A8F4-03A8892F0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0C284B-31BF-21D0-B404-EA8D9B9C6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D42FAC-2CD3-829E-9FC9-7422800C7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AB4CFF-914F-FA1A-A782-2820C457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087B32-9836-3F55-0ECF-C0440458B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80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2F0CA8-BF47-1387-7955-DB41A6D11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6E94DB-4907-5AD3-124C-48EDC0191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34F026-BB35-647D-FF2E-B17AB077E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A84DAB-373D-DED1-7165-8F99F29D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13B810-CEE4-CB8A-A5DF-7C7DDC0D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833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87E134-41D9-B0D1-A0D4-DC3F03E1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BDED69-7910-2AA6-EBA6-C17AE2194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A099AA-CB6D-52EB-A281-7DA819714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5874E0-36DA-ADE5-3A41-9BB69BABD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2ED66D-9FD6-3051-6225-3E1967CB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CD130C-A631-792B-7751-E02C10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6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1B1702-2EC3-1AD4-B0E4-E9FDEA062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029372-FE4D-4E9E-C31E-680C51CD1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0BD7CA-628F-636B-4694-D37A2E18A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4D574E0-F3AA-6B87-81AE-53553B680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D6103B9-6E5A-16BE-C1A2-8309DFDDC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90E192-B172-C2A8-D2BB-24EFE678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821B9C4-C5C9-58CB-9B54-5C70F5198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CF21C04-5612-ACAC-7B7E-CEADEAAB8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78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2BA209-8CA6-9AFB-0995-35FD2AA91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724C11-962F-E07A-0020-639E74E54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53D6AB6-CB4A-2CD1-51E4-F16413C3B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B08773C-79FA-8003-BE5C-53FC5271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19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1A66D63-6FC5-CDE7-3DBC-A62CA153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FF9D0C-B0B1-6D38-E6BA-680DD625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6DD7F4-2F47-FA84-98B4-F9D189329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69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EDBE99-5825-CB1D-D972-FE6751D9D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087379-8A48-F448-294C-93CC362EF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13B5DA-DA2A-0E74-FC51-7C7E6241B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ADF667-F175-5B41-B386-7A48D307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D0A923-05B6-CB18-F605-F8E54159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5F5212-F4A8-DCEE-6DE9-B9CDC223D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14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556E77-3467-C991-C502-86F89B63F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2AF2E3C-1C95-C4B7-DF7B-28B9B588D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995DA4-4656-505C-1B35-F95C320A5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FF7266-CC2B-DD59-29EC-6BDD6BF04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5BFB65-7B18-1883-CA53-E38FBAADC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F3969C-2006-B4E6-B894-DC400E82A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0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D2A11C8-9C3E-77C7-648F-2DB9AF2E9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DF7DD8-DD00-6331-7E2D-CAFB34401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AF7134-52E6-F78C-D47D-96766BA38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BDA66-6D67-4F58-BF6A-0A48DD744B18}" type="datetimeFigureOut">
              <a:rPr lang="fr-FR" smtClean="0"/>
              <a:t>01/10/2023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386325-1544-48AB-E327-04FB2E4EEC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73AD69-722E-5980-96ED-8DB34BA29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73CE6-1FD9-4703-87BE-95E7F34156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97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5B21B4-7A43-1CED-A9C5-5734EDCE35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synthèse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C269C0-6C2D-63F4-2D72-BC24A3D88E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228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3F56CB-3A7E-FE76-EDA7-4F106DD2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Propositions d’introduction (CCINP / Centrale)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719533-5C0F-4FFE-C6C6-4E2E174BF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75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4CD8FE-DA0F-FCF5-363B-A52AC53A7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5861"/>
            <a:ext cx="10515600" cy="57011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 to avoid digital hazards</a:t>
            </a:r>
          </a:p>
          <a:p>
            <a:pPr marL="0" indent="0" algn="just">
              <a:buNone/>
            </a:pPr>
            <a:r>
              <a:rPr lang="en-US" dirty="0"/>
              <a:t>In an August 2023 editorial, the-Economist (document 4) summarized the EU’s attempt to rein in Big-Tech’s economic clout. While a 2015 Associated-Press photo (document 1) revealed an early local measure to raise awareness against the physical dangers of screen addiction, a 2020 New-York-Times op-ed (document 3) and 2021 Guardian report (document 2) both highlighted the growing concerns about the political and social impact of the digital revolution. </a:t>
            </a:r>
          </a:p>
          <a:p>
            <a:pPr marL="0" indent="0" algn="just">
              <a:buNone/>
            </a:pPr>
            <a:r>
              <a:rPr lang="en-US" dirty="0"/>
              <a:t>Going into the details of the phenomenon, </a:t>
            </a:r>
            <a:r>
              <a:rPr lang="en-US" i="1" dirty="0"/>
              <a:t>the corpus queries the relevance of the responses so far.</a:t>
            </a:r>
          </a:p>
          <a:p>
            <a:pPr marL="0" indent="0" algn="just">
              <a:buNone/>
            </a:pPr>
            <a:r>
              <a:rPr lang="en-US" dirty="0"/>
              <a:t>We will see why and how this influence has spread, then what dangers have materialized, before pondering those responses.   (100 words)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8637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4CD8FE-DA0F-FCF5-363B-A52AC53A7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5861"/>
            <a:ext cx="10515600" cy="57011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inevitable dangers of the digital revolution</a:t>
            </a:r>
          </a:p>
          <a:p>
            <a:pPr marL="0" indent="0" algn="just">
              <a:buNone/>
            </a:pPr>
            <a:r>
              <a:rPr lang="en-US" dirty="0"/>
              <a:t>In an August 2023 editorial, the-Economist summarized the EU’s latest attempt to legislate against Big Tech’s economic and social clout, raising doubts concerning the policymakers’ capacity to rein it in. While a 2015 Associated-Press photo revealed an early local measure to raise awareness against the physical dangers of screen addiction, a 2020 New-York-Times op-ed and a 2021 Guardian report both highlighted the growing concerns about its political and social impact. </a:t>
            </a:r>
          </a:p>
          <a:p>
            <a:pPr marL="0" indent="0" algn="just">
              <a:buNone/>
            </a:pPr>
            <a:r>
              <a:rPr lang="en-US" dirty="0"/>
              <a:t>The corpus under scrutiny thus reveals the ever-increasing economic, environmental, political and social influence of internet over the last decade and brings into sharp contrast the relevance of the various types of responses so far, so that </a:t>
            </a:r>
            <a:r>
              <a:rPr lang="en-US" i="1" dirty="0"/>
              <a:t>one may doubt whether the internet is about to change drastically. </a:t>
            </a:r>
            <a:r>
              <a:rPr lang="en-US" dirty="0"/>
              <a:t>(125 words)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665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1AA6E5-2D50-F4CC-6E46-03BC75CE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Centrale : phrases d’accroche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193D5C-1579-CB64-4C37-7E39C841E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The digital revolution stems from the development of user-friendly life-changing applications.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This revolution has nonetheless drawn sharp criticism for its personal, social and political effects, with targeted but uncoordinated responses worldwide.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If the EU’s latest measures signal a backlash, they may not prove comprehensive enough. 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8221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BBBD47-A4E7-E739-E7F4-31A5A6269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Mines Ponts : question 2 (</a:t>
            </a:r>
            <a:r>
              <a:rPr lang="fr-FR" dirty="0" err="1"/>
              <a:t>essay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81A098-B480-C8E5-BBE9-B770C47E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Should social media have the status of media outlets? </a:t>
            </a:r>
          </a:p>
          <a:p>
            <a:pPr marL="0" indent="0" algn="ctr">
              <a:buNone/>
            </a:pPr>
            <a:r>
              <a:rPr lang="fr-F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(180 </a:t>
            </a:r>
            <a:r>
              <a:rPr lang="fr-FR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words</a:t>
            </a:r>
            <a:r>
              <a:rPr lang="fr-F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(+/-10%) / 8 points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71530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BCEC1EA2-FD47-6981-EB1D-0D248ACDA1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268820"/>
              </p:ext>
            </p:extLst>
          </p:nvPr>
        </p:nvGraphicFramePr>
        <p:xfrm>
          <a:off x="838200" y="314066"/>
          <a:ext cx="10515600" cy="568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0154797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353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CCINP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CENTRALE-SUPELEC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107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4 documents (3+1)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4 ou 5 documents (3 ou 4 + 1)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9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400 mots +/- 10% (360 – 440)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500 mots +/- 10% (450 – 550)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8282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Intro: titre, présentation croisée des sources et dates précises, problématique et annonce de plan</a:t>
                      </a:r>
                    </a:p>
                    <a:p>
                      <a:pPr algn="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100 mots maximum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Intro: titre, présentation croisée des sources et dates, problématique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125 mots maximum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408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Problématique: elle peut être simple, tant qu’elle cible clairement la thématique et les enjeux du dossier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Problématique: elle doit dépasser la simple thématique du dossier en la nuançant, pour faire apparaître la notion clé, généralement pas explicite dans tous les documents.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272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Synthèse: 3 parties + courte conclusion</a:t>
                      </a:r>
                    </a:p>
                    <a:p>
                      <a:pPr algn="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(100+100+100+40)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Synthèse: 3 parties, chacune avec une phrase d’accroche, pas de conclusion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(140+140+140)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4079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Priorité à la reformulation des grandes idées (in 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own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words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 et à la correction de la langue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Priorité à la hiérarchisation des arguments et à la restitution de certaines nuances (points de vue, généralement venant de plusieurs pays anglophones)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085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L’image doit être traitée à part entière et décrite à un moment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L’image doit être traitée à part entière mais sa description peut être déclinée dans chaque partie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4524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1313690A-6F40-AC20-4CDF-4893ECF3A409}"/>
              </a:ext>
            </a:extLst>
          </p:cNvPr>
          <p:cNvSpPr/>
          <p:nvPr/>
        </p:nvSpPr>
        <p:spPr>
          <a:xfrm>
            <a:off x="6096000" y="314066"/>
            <a:ext cx="5257800" cy="5684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05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DBCA3-F115-E2C8-4052-9B181B62D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1: </a:t>
            </a:r>
            <a:r>
              <a:rPr lang="fr-FR" dirty="0" err="1"/>
              <a:t>pay</a:t>
            </a:r>
            <a:r>
              <a:rPr lang="fr-FR" dirty="0"/>
              <a:t> attention to the sources and dates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020F9E-3930-7AEA-4206-64D46A74A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GB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 1: </a:t>
            </a:r>
            <a:r>
              <a:rPr kumimoji="0" lang="en-GB" altLang="fr-F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‘heads up, cross the street, then update Facebook’ | </a:t>
            </a:r>
            <a:r>
              <a:rPr kumimoji="0" lang="en-GB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Carlos Bee Boulevard, Hayward, California – published by Associated Press, February 11, 2015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2: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No, Facebook Does Not Reflect Reality | Shira </a:t>
            </a:r>
            <a:r>
              <a:rPr kumimoji="0" lang="en-US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Ovide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Sept. 9, 2020 | New York Times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3 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CHILD-TRACKING APPS ARE GROWING | Adapted from BBC.com November 2021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4 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How Europe’s new digital law will change the internet | The Economist | Aug 24th 2023</a:t>
            </a:r>
            <a:endParaRPr kumimoji="0" lang="en-GB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FDDCA54-0D51-A352-D20F-32FA10548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68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DBCA3-F115-E2C8-4052-9B181B62D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1: </a:t>
            </a:r>
            <a:r>
              <a:rPr lang="fr-FR" dirty="0" err="1"/>
              <a:t>pay</a:t>
            </a:r>
            <a:r>
              <a:rPr lang="fr-FR" dirty="0"/>
              <a:t> attention to the sources and dates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020F9E-3930-7AEA-4206-64D46A74A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GB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 1: </a:t>
            </a:r>
            <a:r>
              <a:rPr kumimoji="0" lang="en-GB" altLang="fr-F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‘heads up, cross the street, then update Facebook’ | </a:t>
            </a:r>
            <a:r>
              <a:rPr kumimoji="0" lang="en-GB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Carlos Bee Boulevard, Hayward, California – published by Associated Press, February 11, </a:t>
            </a:r>
            <a:r>
              <a:rPr kumimoji="0" lang="en-GB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2015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2: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CHILD-TRACKING APPS ARE GROWING | Adapted from BBC.com November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2021</a:t>
            </a:r>
            <a:endParaRPr kumimoji="0" lang="en-US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3 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No, Facebook Does Not Reflect Reality | Shira </a:t>
            </a:r>
            <a:r>
              <a:rPr kumimoji="0" lang="en-US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Ovide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Sept. 9,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2020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New York Times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4 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How Europe’s new digital law will change the internet | The Economist | Aug 24th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2023</a:t>
            </a:r>
            <a:endParaRPr kumimoji="0" lang="en-GB" altLang="fr-FR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FDDCA54-0D51-A352-D20F-32FA10548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72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DBCA3-F115-E2C8-4052-9B181B62D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1: </a:t>
            </a:r>
            <a:r>
              <a:rPr lang="fr-FR" dirty="0" err="1"/>
              <a:t>pay</a:t>
            </a:r>
            <a:r>
              <a:rPr lang="fr-FR" dirty="0"/>
              <a:t> attention to the sources and dates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020F9E-3930-7AEA-4206-64D46A74A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GB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 1: </a:t>
            </a:r>
            <a:r>
              <a:rPr kumimoji="0" lang="en-GB" altLang="fr-F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‘heads up, cross the street, then update Facebook’ | </a:t>
            </a:r>
            <a:r>
              <a:rPr kumimoji="0" lang="en-GB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Carlos Bee Boulevard, Hayward, California – published by Associated Press, February 11, </a:t>
            </a:r>
            <a:r>
              <a:rPr kumimoji="0" lang="en-GB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2015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3: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No, Facebook Does Not Reflect Reality | Shira </a:t>
            </a:r>
            <a:r>
              <a:rPr kumimoji="0" lang="en-US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Ovide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Sept. 9,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2020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New York Times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2 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CHILD-TRACKING APPS ARE GROWING | Adapted from BBC.com November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2021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4 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How Europe’s new digital law will change the internet | The Economist | Aug 24th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2023</a:t>
            </a:r>
            <a:endParaRPr kumimoji="0" lang="en-GB" altLang="fr-FR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FDDCA54-0D51-A352-D20F-32FA10548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66BCBD85-0A7A-7BDF-2262-6442ECD23A3A}"/>
              </a:ext>
            </a:extLst>
          </p:cNvPr>
          <p:cNvSpPr/>
          <p:nvPr/>
        </p:nvSpPr>
        <p:spPr>
          <a:xfrm>
            <a:off x="8649478" y="1825625"/>
            <a:ext cx="1660849" cy="497697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A8AA37C-4292-2D28-DAAA-FE5D25834894}"/>
              </a:ext>
            </a:extLst>
          </p:cNvPr>
          <p:cNvSpPr/>
          <p:nvPr/>
        </p:nvSpPr>
        <p:spPr>
          <a:xfrm>
            <a:off x="3371462" y="3069706"/>
            <a:ext cx="1660849" cy="497697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B1339F2A-45F4-2A4E-4FB2-4BA4A4A6EE72}"/>
              </a:ext>
            </a:extLst>
          </p:cNvPr>
          <p:cNvSpPr/>
          <p:nvPr/>
        </p:nvSpPr>
        <p:spPr>
          <a:xfrm>
            <a:off x="5467739" y="4001294"/>
            <a:ext cx="905069" cy="497697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8AA0486-EFC2-E5BF-1725-D48468221625}"/>
              </a:ext>
            </a:extLst>
          </p:cNvPr>
          <p:cNvSpPr/>
          <p:nvPr/>
        </p:nvSpPr>
        <p:spPr>
          <a:xfrm>
            <a:off x="5032311" y="4845696"/>
            <a:ext cx="2245567" cy="497697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007077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DBCA3-F115-E2C8-4052-9B181B62D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1: </a:t>
            </a:r>
            <a:r>
              <a:rPr lang="fr-FR" dirty="0" err="1"/>
              <a:t>pay</a:t>
            </a:r>
            <a:r>
              <a:rPr lang="fr-FR" dirty="0"/>
              <a:t> attention to the sources and dates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020F9E-3930-7AEA-4206-64D46A74A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GB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 1: </a:t>
            </a:r>
            <a:r>
              <a:rPr kumimoji="0" lang="en-GB" altLang="fr-F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‘heads up, </a:t>
            </a:r>
            <a:r>
              <a:rPr kumimoji="0" lang="en-GB" altLang="fr-FR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cross the street</a:t>
            </a:r>
            <a:r>
              <a:rPr kumimoji="0" lang="en-GB" altLang="fr-F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then update Facebook’ | </a:t>
            </a:r>
            <a:r>
              <a:rPr kumimoji="0" lang="en-GB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Carlos Bee Boulevard, Hayward, California – published by Associated Press, February 11, </a:t>
            </a:r>
            <a:r>
              <a:rPr kumimoji="0" lang="en-GB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2015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3: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No, Facebook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</a:rPr>
              <a:t>Does Not Reflect Reality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| Shira </a:t>
            </a:r>
            <a:r>
              <a:rPr kumimoji="0" lang="en-US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Ovide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Sept. 9,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2020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New York Times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2 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CHILD-TRACKING APPS ARE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</a:rPr>
              <a:t>GROWING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| Adapted from BBC.com November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2021</a:t>
            </a:r>
          </a:p>
          <a:p>
            <a:pPr marL="0" indent="0">
              <a:buNone/>
            </a:pP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Document 4 :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How Europe’s new digital law will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</a:rPr>
              <a:t>change the internet </a:t>
            </a: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| The Economist | Aug 24th </a:t>
            </a:r>
            <a:r>
              <a:rPr kumimoji="0" lang="en-US" altLang="fr-FR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2023</a:t>
            </a:r>
            <a:endParaRPr kumimoji="0" lang="en-GB" altLang="fr-FR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FDDCA54-0D51-A352-D20F-32FA10548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66BCBD85-0A7A-7BDF-2262-6442ECD23A3A}"/>
              </a:ext>
            </a:extLst>
          </p:cNvPr>
          <p:cNvSpPr/>
          <p:nvPr/>
        </p:nvSpPr>
        <p:spPr>
          <a:xfrm>
            <a:off x="8649478" y="1825625"/>
            <a:ext cx="1660849" cy="497697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A8AA37C-4292-2D28-DAAA-FE5D25834894}"/>
              </a:ext>
            </a:extLst>
          </p:cNvPr>
          <p:cNvSpPr/>
          <p:nvPr/>
        </p:nvSpPr>
        <p:spPr>
          <a:xfrm>
            <a:off x="3371462" y="3069706"/>
            <a:ext cx="1660849" cy="497697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B1339F2A-45F4-2A4E-4FB2-4BA4A4A6EE72}"/>
              </a:ext>
            </a:extLst>
          </p:cNvPr>
          <p:cNvSpPr/>
          <p:nvPr/>
        </p:nvSpPr>
        <p:spPr>
          <a:xfrm>
            <a:off x="5467739" y="4001294"/>
            <a:ext cx="905069" cy="497697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8AA0486-EFC2-E5BF-1725-D48468221625}"/>
              </a:ext>
            </a:extLst>
          </p:cNvPr>
          <p:cNvSpPr/>
          <p:nvPr/>
        </p:nvSpPr>
        <p:spPr>
          <a:xfrm>
            <a:off x="5032311" y="4845696"/>
            <a:ext cx="2245567" cy="497697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398370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0311EA-CF2F-1B62-33D1-16F94E9D0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257"/>
            <a:ext cx="10515600" cy="591570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-The CORPUS </a:t>
            </a:r>
            <a:r>
              <a:rPr lang="fr-FR" dirty="0" err="1"/>
              <a:t>covers</a:t>
            </a:r>
            <a:r>
              <a:rPr lang="fr-FR" dirty="0"/>
              <a:t> an </a:t>
            </a:r>
            <a:r>
              <a:rPr lang="fr-FR" dirty="0" err="1"/>
              <a:t>eight-year</a:t>
            </a:r>
            <a:r>
              <a:rPr lang="fr-FR" dirty="0"/>
              <a:t> </a:t>
            </a:r>
            <a:r>
              <a:rPr lang="fr-FR" dirty="0" err="1"/>
              <a:t>period</a:t>
            </a:r>
            <a:r>
              <a:rPr lang="fr-FR" dirty="0"/>
              <a:t>;</a:t>
            </a:r>
          </a:p>
          <a:p>
            <a:pPr marL="0" indent="0">
              <a:buNone/>
            </a:pPr>
            <a:r>
              <a:rPr lang="fr-FR" dirty="0"/>
              <a:t>-The documents all deal </a:t>
            </a:r>
            <a:r>
              <a:rPr lang="fr-FR" dirty="0" err="1"/>
              <a:t>with</a:t>
            </a:r>
            <a:r>
              <a:rPr lang="fr-FR" dirty="0"/>
              <a:t> applications,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platforms, social media or simple services;</a:t>
            </a:r>
          </a:p>
          <a:p>
            <a:pPr marL="0" indent="0">
              <a:buNone/>
            </a:pPr>
            <a:r>
              <a:rPr lang="fr-FR" dirty="0"/>
              <a:t>-Not </a:t>
            </a:r>
            <a:r>
              <a:rPr lang="fr-FR" dirty="0" err="1"/>
              <a:t>only</a:t>
            </a:r>
            <a:r>
              <a:rPr lang="fr-FR" dirty="0"/>
              <a:t> are </a:t>
            </a:r>
            <a:r>
              <a:rPr lang="fr-FR" dirty="0" err="1"/>
              <a:t>those</a:t>
            </a:r>
            <a:r>
              <a:rPr lang="fr-FR" dirty="0"/>
              <a:t> documents </a:t>
            </a:r>
            <a:r>
              <a:rPr lang="fr-FR" dirty="0" err="1"/>
              <a:t>concerned</a:t>
            </a:r>
            <a:r>
              <a:rPr lang="fr-FR" dirty="0"/>
              <a:t> </a:t>
            </a:r>
            <a:r>
              <a:rPr lang="fr-FR" dirty="0" err="1"/>
              <a:t>both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virtual</a:t>
            </a:r>
            <a:r>
              <a:rPr lang="fr-FR" dirty="0"/>
              <a:t> reality of the internet and </a:t>
            </a:r>
            <a:r>
              <a:rPr lang="fr-FR" dirty="0" err="1"/>
              <a:t>its</a:t>
            </a:r>
            <a:r>
              <a:rPr lang="fr-FR" dirty="0"/>
              <a:t> impact on the real world, but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highlight a </a:t>
            </a:r>
            <a:r>
              <a:rPr lang="fr-FR" dirty="0" err="1"/>
              <a:t>truly</a:t>
            </a:r>
            <a:r>
              <a:rPr lang="fr-FR" dirty="0"/>
              <a:t> </a:t>
            </a:r>
            <a:r>
              <a:rPr lang="fr-FR" dirty="0" err="1"/>
              <a:t>topical</a:t>
            </a:r>
            <a:r>
              <a:rPr lang="fr-FR" dirty="0"/>
              <a:t> issue (accidents, illusions, </a:t>
            </a:r>
            <a:r>
              <a:rPr lang="fr-FR" dirty="0" err="1"/>
              <a:t>privacy</a:t>
            </a:r>
            <a:r>
              <a:rPr lang="fr-FR" dirty="0"/>
              <a:t> in </a:t>
            </a:r>
            <a:r>
              <a:rPr lang="fr-FR" dirty="0" err="1"/>
              <a:t>jeopardy</a:t>
            </a:r>
            <a:r>
              <a:rPr lang="fr-FR" dirty="0"/>
              <a:t> and </a:t>
            </a:r>
            <a:r>
              <a:rPr lang="fr-FR" dirty="0" err="1"/>
              <a:t>need</a:t>
            </a:r>
            <a:r>
              <a:rPr lang="fr-FR" dirty="0"/>
              <a:t> to control a </a:t>
            </a:r>
            <a:r>
              <a:rPr lang="fr-FR" dirty="0" err="1"/>
              <a:t>developing</a:t>
            </a:r>
            <a:r>
              <a:rPr lang="fr-FR" dirty="0"/>
              <a:t> trend);</a:t>
            </a:r>
          </a:p>
        </p:txBody>
      </p:sp>
    </p:spTree>
    <p:extLst>
      <p:ext uri="{BB962C8B-B14F-4D97-AF65-F5344CB8AC3E}">
        <p14:creationId xmlns:p14="http://schemas.microsoft.com/office/powerpoint/2010/main" val="270017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F3181E-F2F5-F40F-3032-167D45512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2: </a:t>
            </a:r>
            <a:r>
              <a:rPr lang="fr-FR" dirty="0" err="1"/>
              <a:t>synoptic</a:t>
            </a:r>
            <a:r>
              <a:rPr lang="fr-FR" dirty="0"/>
              <a:t> </a:t>
            </a:r>
            <a:r>
              <a:rPr lang="fr-FR" dirty="0" err="1"/>
              <a:t>reading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FDEC36-CB31-C5DB-6DB6-A7C467066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Group 1: doc 1 &amp; 2</a:t>
            </a:r>
          </a:p>
          <a:p>
            <a:pPr marL="0" indent="0">
              <a:buNone/>
            </a:pPr>
            <a:r>
              <a:rPr lang="fr-FR" dirty="0"/>
              <a:t>Group 2: doc 1 &amp; 3</a:t>
            </a:r>
          </a:p>
          <a:p>
            <a:pPr marL="0" indent="0">
              <a:buNone/>
            </a:pPr>
            <a:r>
              <a:rPr lang="fr-FR" dirty="0"/>
              <a:t>Group 3: doc 1 &amp; 4</a:t>
            </a:r>
          </a:p>
          <a:p>
            <a:pPr marL="0" indent="0">
              <a:buNone/>
            </a:pPr>
            <a:r>
              <a:rPr lang="fr-FR" dirty="0"/>
              <a:t>How do the documents converge and diverge? Fill in the table </a:t>
            </a:r>
            <a:r>
              <a:rPr lang="fr-FR" dirty="0" err="1"/>
              <a:t>with</a:t>
            </a:r>
            <a:r>
              <a:rPr lang="fr-FR" dirty="0"/>
              <a:t> the key </a:t>
            </a:r>
            <a:r>
              <a:rPr lang="fr-FR" dirty="0" err="1"/>
              <a:t>ideas</a:t>
            </a:r>
            <a:r>
              <a:rPr lang="fr-FR" dirty="0"/>
              <a:t>, </a:t>
            </a:r>
            <a:r>
              <a:rPr lang="fr-FR" dirty="0" err="1"/>
              <a:t>then</a:t>
            </a:r>
            <a:r>
              <a:rPr lang="fr-FR" dirty="0"/>
              <a:t> compare and </a:t>
            </a:r>
            <a:r>
              <a:rPr lang="fr-FR" dirty="0" err="1"/>
              <a:t>contrast</a:t>
            </a:r>
            <a:r>
              <a:rPr lang="fr-FR" dirty="0"/>
              <a:t> the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columns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Be </a:t>
            </a:r>
            <a:r>
              <a:rPr lang="fr-FR" dirty="0" err="1"/>
              <a:t>ready</a:t>
            </a:r>
            <a:r>
              <a:rPr lang="fr-FR" dirty="0"/>
              <a:t> to </a:t>
            </a:r>
            <a:r>
              <a:rPr lang="fr-FR" dirty="0" err="1"/>
              <a:t>give</a:t>
            </a:r>
            <a:r>
              <a:rPr lang="fr-FR" dirty="0"/>
              <a:t> the </a:t>
            </a:r>
            <a:r>
              <a:rPr lang="fr-FR" dirty="0" err="1"/>
              <a:t>other</a:t>
            </a:r>
            <a:r>
              <a:rPr lang="fr-FR" dirty="0"/>
              <a:t> groups a quick run-down.</a:t>
            </a:r>
          </a:p>
        </p:txBody>
      </p:sp>
    </p:spTree>
    <p:extLst>
      <p:ext uri="{BB962C8B-B14F-4D97-AF65-F5344CB8AC3E}">
        <p14:creationId xmlns:p14="http://schemas.microsoft.com/office/powerpoint/2010/main" val="179342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A2334-4D17-9E03-8193-C14A0301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3: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6295EF-426F-EDBC-1321-8EAC6AB1F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Theme : </a:t>
            </a:r>
          </a:p>
          <a:p>
            <a:pPr marL="0" indent="0">
              <a:buNone/>
            </a:pPr>
            <a:r>
              <a:rPr lang="en-US" dirty="0"/>
              <a:t>the growing importance of internet in daily life</a:t>
            </a:r>
          </a:p>
          <a:p>
            <a:pPr marL="0" indent="0">
              <a:buNone/>
            </a:pPr>
            <a:r>
              <a:rPr lang="en-US" dirty="0"/>
              <a:t>Key words : </a:t>
            </a:r>
          </a:p>
          <a:p>
            <a:pPr marL="0" indent="0">
              <a:buNone/>
            </a:pPr>
            <a:r>
              <a:rPr lang="en-US" dirty="0"/>
              <a:t>concerns about physical danger, about virtuality and illusion, about a new and noxious form of consumerism, about our capacity to rein in the platforms which determine our every day lives</a:t>
            </a:r>
          </a:p>
          <a:p>
            <a:pPr marL="0" indent="0">
              <a:buNone/>
            </a:pPr>
            <a:r>
              <a:rPr lang="en-US" dirty="0"/>
              <a:t>Issue at stake : </a:t>
            </a:r>
          </a:p>
          <a:p>
            <a:pPr marL="0" indent="0">
              <a:buNone/>
            </a:pPr>
            <a:r>
              <a:rPr lang="en-US" dirty="0"/>
              <a:t>Are the various responses* to the digital revolution relevant?  </a:t>
            </a:r>
          </a:p>
          <a:p>
            <a:pPr marL="0" indent="0">
              <a:buNone/>
            </a:pPr>
            <a:r>
              <a:rPr lang="en-US" i="1" dirty="0"/>
              <a:t>(*soft power through irony in 1, expertise and resistance in 2, moral outrage in 3 and legislation in 4)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24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1203</Words>
  <Application>Microsoft Office PowerPoint</Application>
  <PresentationFormat>Grand écran</PresentationFormat>
  <Paragraphs>73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La synthèse</vt:lpstr>
      <vt:lpstr>Présentation PowerPoint</vt:lpstr>
      <vt:lpstr>Step 1: pay attention to the sources and dates</vt:lpstr>
      <vt:lpstr>Step 1: pay attention to the sources and dates</vt:lpstr>
      <vt:lpstr>Step 1: pay attention to the sources and dates</vt:lpstr>
      <vt:lpstr>Step 1: pay attention to the sources and dates</vt:lpstr>
      <vt:lpstr>Présentation PowerPoint</vt:lpstr>
      <vt:lpstr>Step 2: synoptic reading</vt:lpstr>
      <vt:lpstr>Step 3: </vt:lpstr>
      <vt:lpstr>Propositions d’introduction (CCINP / Centrale)</vt:lpstr>
      <vt:lpstr>Présentation PowerPoint</vt:lpstr>
      <vt:lpstr>Présentation PowerPoint</vt:lpstr>
      <vt:lpstr>Centrale : phrases d’accroche</vt:lpstr>
      <vt:lpstr>Mines Ponts : question 2 (essay)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synthèse</dc:title>
  <dc:creator>Jean-Gregoire Royer</dc:creator>
  <cp:lastModifiedBy>Jean-Gregoire Royer</cp:lastModifiedBy>
  <cp:revision>4</cp:revision>
  <dcterms:created xsi:type="dcterms:W3CDTF">2023-09-24T20:45:01Z</dcterms:created>
  <dcterms:modified xsi:type="dcterms:W3CDTF">2023-10-02T08:49:14Z</dcterms:modified>
</cp:coreProperties>
</file>