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66" r:id="rId3"/>
    <p:sldId id="369" r:id="rId4"/>
    <p:sldId id="368" r:id="rId5"/>
    <p:sldId id="371" r:id="rId6"/>
    <p:sldId id="372" r:id="rId7"/>
    <p:sldId id="370" r:id="rId8"/>
    <p:sldId id="373" r:id="rId9"/>
  </p:sldIdLst>
  <p:sldSz cx="9144000" cy="6858000" type="screen4x3"/>
  <p:notesSz cx="6797675" cy="9871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2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52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F4451-4BFA-4672-8691-77C04DD27592}" type="datetimeFigureOut">
              <a:rPr lang="fr-FR" smtClean="0"/>
              <a:t>09/05/2021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50454"/>
            <a:ext cx="5438140" cy="388673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375811"/>
            <a:ext cx="2945659" cy="4952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375811"/>
            <a:ext cx="2945659" cy="4952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E1BDD-9CB6-4810-B094-ADD2643F7A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90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8062-0763-49D9-9C6A-6532C6F2B8C1}" type="datetime1">
              <a:rPr lang="fr-FR" smtClean="0"/>
              <a:t>09/05/2021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117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97B0-7B83-41AF-9DF7-A6E66E92C660}" type="datetime1">
              <a:rPr lang="fr-FR" smtClean="0"/>
              <a:t>09/05/2021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58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7611-E497-48DC-AD25-87E1B3451F34}" type="datetime1">
              <a:rPr lang="fr-FR" smtClean="0"/>
              <a:t>09/05/2021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58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A654-FBE5-4EC8-8585-1E0E84C4A75E}" type="datetime1">
              <a:rPr lang="fr-FR" smtClean="0"/>
              <a:t>09/05/2021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95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0C207-B5FE-4D27-8F3F-6EBE47122D36}" type="datetime1">
              <a:rPr lang="fr-FR" smtClean="0"/>
              <a:t>09/05/2021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187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5AA0F-1954-4ECC-A7F3-643A79C5CEC5}" type="datetime1">
              <a:rPr lang="fr-FR" smtClean="0"/>
              <a:t>09/05/2021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15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BF7B7-7EE6-4EC2-9F16-FB035941DB05}" type="datetime1">
              <a:rPr lang="fr-FR" smtClean="0"/>
              <a:t>09/05/2021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17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E4D0D-2124-4981-9242-0FB370131144}" type="datetime1">
              <a:rPr lang="fr-FR" smtClean="0"/>
              <a:t>09/05/2021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81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35A5-BCF8-4878-88F7-5A5BBF6BD7A9}" type="datetime1">
              <a:rPr lang="fr-FR" smtClean="0"/>
              <a:t>09/05/2021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82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B8AD-DB65-48A3-8F17-D2E4D5A00BCB}" type="datetime1">
              <a:rPr lang="fr-FR" smtClean="0"/>
              <a:t>09/05/2021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16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C083-7D28-4285-99F7-1FC7320F53B4}" type="datetime1">
              <a:rPr lang="fr-FR" smtClean="0"/>
              <a:t>09/05/2021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6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97D3A-277A-404A-96C7-DF9EF772C244}" type="datetime1">
              <a:rPr lang="fr-FR" smtClean="0"/>
              <a:t>09/05/2021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EE64-C2EE-4E5F-B27C-9302BD037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681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lab.research.google.com/drive/15H8fiNh_mnyqXx0D4ydwIlRnaISEDjGX?usp=sharing" TargetMode="External"/><Relationship Id="rId2" Type="http://schemas.openxmlformats.org/officeDocument/2006/relationships/hyperlink" Target="https://colab.research.google.com/drive/1qIJ_-mYEoS6Pigm2bT8qPQGxUSBwL3lc?usp=sharin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F09961-9030-4B6F-8C16-B67AEADB99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TP pile de concentration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7FE034-6F72-4801-85C3-5BB0174636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Autour du couple Ag</a:t>
            </a:r>
            <a:r>
              <a:rPr lang="fr-FR" baseline="30000" dirty="0"/>
              <a:t>+</a:t>
            </a:r>
            <a:r>
              <a:rPr lang="fr-FR" dirty="0"/>
              <a:t>/Ag</a:t>
            </a:r>
          </a:p>
          <a:p>
            <a:r>
              <a:rPr lang="fr-FR" dirty="0"/>
              <a:t>et la recherche de </a:t>
            </a:r>
            <a:r>
              <a:rPr lang="fr-FR" dirty="0" err="1"/>
              <a:t>pKs</a:t>
            </a:r>
            <a:r>
              <a:rPr lang="fr-FR" dirty="0"/>
              <a:t> (</a:t>
            </a:r>
            <a:r>
              <a:rPr lang="fr-FR" dirty="0" err="1"/>
              <a:t>AgCl</a:t>
            </a:r>
            <a:r>
              <a:rPr lang="fr-FR" dirty="0"/>
              <a:t>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7A1D61-8246-4CCC-A2DD-93CB3E35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53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795EC16-18BE-424B-923E-304C218D1067}"/>
                  </a:ext>
                </a:extLst>
              </p:cNvPr>
              <p:cNvSpPr/>
              <p:nvPr/>
            </p:nvSpPr>
            <p:spPr>
              <a:xfrm>
                <a:off x="170978" y="103399"/>
                <a:ext cx="8751555" cy="11689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fr-FR" altLang="fr-FR" sz="2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Ag(s) au contact d’une solution Ag</a:t>
                </a:r>
                <a:r>
                  <a:rPr lang="fr-FR" altLang="fr-FR" sz="2200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fr-FR" altLang="fr-FR" sz="2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NO</a:t>
                </a:r>
                <a:r>
                  <a:rPr lang="fr-FR" altLang="fr-FR" sz="2200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fr-FR" altLang="fr-FR" sz="2200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fr-FR" altLang="fr-FR" sz="2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			Ag</a:t>
                </a:r>
                <a:r>
                  <a:rPr lang="fr-FR" altLang="fr-FR" sz="2200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fr-FR" altLang="fr-FR" sz="2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fr-FR" altLang="fr-FR" sz="2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aq</a:t>
                </a:r>
                <a:r>
                  <a:rPr lang="fr-FR" altLang="fr-FR" sz="2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</a:t>
                </a:r>
                <a:r>
                  <a:rPr lang="fr-FR" altLang="fr-FR" sz="2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fr-FR" altLang="fr-FR" sz="2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</a:t>
                </a:r>
                <a:r>
                  <a:rPr lang="fr-FR" altLang="fr-FR" sz="2200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fr-FR" altLang="fr-FR" sz="2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Ag(s)</a:t>
                </a: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fr-FR" altLang="fr-FR" sz="2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fr-FR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	</a:t>
                </a:r>
                <a:r>
                  <a:rPr lang="fr-FR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fr-FR" sz="22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</a:t>
                </a:r>
                <a:r>
                  <a:rPr lang="fr-FR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fr-FR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fr-FR" sz="22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Nernst</a:t>
                </a:r>
                <a:r>
                  <a:rPr lang="fr-FR" sz="22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(Ag+/Ag)</a:t>
                </a:r>
                <a:r>
                  <a:rPr lang="fr-FR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fr-FR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E°</a:t>
                </a:r>
                <a:r>
                  <a:rPr lang="fr-FR" sz="22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</a:t>
                </a:r>
                <a:r>
                  <a:rPr lang="fr-FR" sz="22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+/Ag</a:t>
                </a:r>
                <a:r>
                  <a:rPr lang="fr-FR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(RTln10/(F)) ×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sz="2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log</m:t>
                    </m:r>
                    <m:r>
                      <m:rPr>
                        <m:nor/>
                      </m:rPr>
                      <a:rPr lang="fr-FR" sz="2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(</m:t>
                    </m:r>
                    <m:sSub>
                      <m:sSubPr>
                        <m:ctrlPr>
                          <a:rPr lang="fr-FR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sSup>
                          <m:sSupPr>
                            <m:ctrlPr>
                              <a:rPr lang="fr-FR" sz="22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fr-FR" sz="22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𝐴𝑔</m:t>
                            </m:r>
                          </m:e>
                          <m:sup>
                            <m:r>
                              <a:rPr lang="fr-FR" sz="22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</m:sup>
                        </m:sSup>
                        <m:r>
                          <a:rPr lang="fr-FR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fr-FR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𝑎𝑞</m:t>
                        </m:r>
                        <m:r>
                          <a:rPr lang="fr-FR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b>
                    </m:sSub>
                    <m:r>
                      <a:rPr lang="fr-FR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fr-FR" sz="22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fr-FR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à 25°C : </a:t>
                </a:r>
                <a:r>
                  <a:rPr lang="fr-FR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fr-FR" sz="22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</a:t>
                </a:r>
                <a:r>
                  <a:rPr lang="fr-FR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fr-FR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E°</a:t>
                </a:r>
                <a:r>
                  <a:rPr lang="fr-FR" sz="22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</a:t>
                </a:r>
                <a:r>
                  <a:rPr lang="fr-FR" sz="22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+/Ag</a:t>
                </a:r>
                <a:r>
                  <a:rPr lang="fr-FR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+ 0,06× log ([Ag</a:t>
                </a:r>
                <a:r>
                  <a:rPr lang="fr-FR" sz="2200" baseline="30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fr-FR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]/c°) 		</a:t>
                </a:r>
                <a:r>
                  <a:rPr lang="fr-FR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0,059 V si on veut</a:t>
                </a:r>
                <a:endParaRPr lang="fr-FR" altLang="fr-FR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795EC16-18BE-424B-923E-304C218D10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978" y="103399"/>
                <a:ext cx="8751555" cy="1168974"/>
              </a:xfrm>
              <a:prstGeom prst="rect">
                <a:avLst/>
              </a:prstGeom>
              <a:blipFill>
                <a:blip r:embed="rId2"/>
                <a:stretch>
                  <a:fillRect l="-905" t="-3646" b="-8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D96073E5-F016-4DA5-BB03-B60BDDD8B794}"/>
              </a:ext>
            </a:extLst>
          </p:cNvPr>
          <p:cNvSpPr/>
          <p:nvPr/>
        </p:nvSpPr>
        <p:spPr>
          <a:xfrm>
            <a:off x="264010" y="1219671"/>
            <a:ext cx="92151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Réalisation de </a:t>
            </a:r>
            <a:r>
              <a:rPr lang="fr-FR" altLang="fr-FR" sz="2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pile de concentration 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2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altLang="fr-FR" sz="21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altLang="fr-FR" sz="2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/Ag présent dans les deux demi pile (1) et (2), avec ici [Ag</a:t>
            </a:r>
            <a:r>
              <a:rPr lang="fr-FR" altLang="fr-FR" sz="21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altLang="fr-FR" sz="2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altLang="fr-FR" sz="2100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altLang="fr-FR" sz="2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[Ag</a:t>
            </a:r>
            <a:r>
              <a:rPr lang="fr-FR" altLang="fr-FR" sz="21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altLang="fr-FR" sz="2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altLang="fr-FR" sz="2100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fr-FR" altLang="fr-FR" sz="2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D588E2E5-83A7-42BB-94F1-509B5BBCB553}"/>
              </a:ext>
            </a:extLst>
          </p:cNvPr>
          <p:cNvGrpSpPr/>
          <p:nvPr/>
        </p:nvGrpSpPr>
        <p:grpSpPr>
          <a:xfrm>
            <a:off x="1468199" y="2250616"/>
            <a:ext cx="2368384" cy="1930496"/>
            <a:chOff x="6255720" y="997032"/>
            <a:chExt cx="2413617" cy="3350685"/>
          </a:xfrm>
        </p:grpSpPr>
        <p:sp>
          <p:nvSpPr>
            <p:cNvPr id="24" name="Parenthèse fermante 23">
              <a:extLst>
                <a:ext uri="{FF2B5EF4-FFF2-40B4-BE49-F238E27FC236}">
                  <a16:creationId xmlns:a16="http://schemas.microsoft.com/office/drawing/2014/main" id="{06343011-6CEB-4DE1-9A17-8A74523A73F6}"/>
                </a:ext>
              </a:extLst>
            </p:cNvPr>
            <p:cNvSpPr/>
            <p:nvPr/>
          </p:nvSpPr>
          <p:spPr>
            <a:xfrm rot="5400000">
              <a:off x="7229850" y="2071318"/>
              <a:ext cx="1391920" cy="965200"/>
            </a:xfrm>
            <a:prstGeom prst="rightBracket">
              <a:avLst>
                <a:gd name="adj" fmla="val 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CE781B55-1724-4164-B1BB-F25C42B47539}"/>
                </a:ext>
              </a:extLst>
            </p:cNvPr>
            <p:cNvCxnSpPr/>
            <p:nvPr/>
          </p:nvCxnSpPr>
          <p:spPr>
            <a:xfrm>
              <a:off x="7660640" y="997032"/>
              <a:ext cx="0" cy="1918888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82B28C0-0914-444B-AF62-7B54C2630869}"/>
                </a:ext>
              </a:extLst>
            </p:cNvPr>
            <p:cNvSpPr/>
            <p:nvPr/>
          </p:nvSpPr>
          <p:spPr>
            <a:xfrm>
              <a:off x="7443210" y="2245360"/>
              <a:ext cx="965200" cy="1004519"/>
            </a:xfrm>
            <a:prstGeom prst="rect">
              <a:avLst/>
            </a:prstGeom>
            <a:solidFill>
              <a:schemeClr val="accent1">
                <a:alpha val="3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C3D7BB1-DD7B-4BFE-8926-B5B539F2C3AB}"/>
                </a:ext>
              </a:extLst>
            </p:cNvPr>
            <p:cNvSpPr/>
            <p:nvPr/>
          </p:nvSpPr>
          <p:spPr>
            <a:xfrm>
              <a:off x="6936620" y="1003824"/>
              <a:ext cx="724020" cy="6410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Ag(s)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6B0AAE5-2440-494E-A890-CCFA1C1B0F40}"/>
                </a:ext>
              </a:extLst>
            </p:cNvPr>
            <p:cNvSpPr/>
            <p:nvPr/>
          </p:nvSpPr>
          <p:spPr>
            <a:xfrm>
              <a:off x="6349271" y="3225906"/>
              <a:ext cx="2320066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NO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1,0.10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156B6D4-94CB-4A0B-91EC-F309CD4C3699}"/>
                </a:ext>
              </a:extLst>
            </p:cNvPr>
            <p:cNvSpPr/>
            <p:nvPr/>
          </p:nvSpPr>
          <p:spPr>
            <a:xfrm>
              <a:off x="6255720" y="2186712"/>
              <a:ext cx="1011536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</a:p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(gauche)</a:t>
              </a: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0A324FFC-7D43-4720-A73F-9BDE91121B7E}"/>
              </a:ext>
            </a:extLst>
          </p:cNvPr>
          <p:cNvGrpSpPr/>
          <p:nvPr/>
        </p:nvGrpSpPr>
        <p:grpSpPr>
          <a:xfrm>
            <a:off x="4530795" y="2148803"/>
            <a:ext cx="2315434" cy="2013089"/>
            <a:chOff x="7443210" y="829260"/>
            <a:chExt cx="2359655" cy="3494038"/>
          </a:xfrm>
        </p:grpSpPr>
        <p:sp>
          <p:nvSpPr>
            <p:cNvPr id="30" name="Parenthèse fermante 29">
              <a:extLst>
                <a:ext uri="{FF2B5EF4-FFF2-40B4-BE49-F238E27FC236}">
                  <a16:creationId xmlns:a16="http://schemas.microsoft.com/office/drawing/2014/main" id="{C2309C14-4E57-434D-81C9-7BF6DC44BC30}"/>
                </a:ext>
              </a:extLst>
            </p:cNvPr>
            <p:cNvSpPr/>
            <p:nvPr/>
          </p:nvSpPr>
          <p:spPr>
            <a:xfrm rot="5400000">
              <a:off x="7229850" y="2071318"/>
              <a:ext cx="1391920" cy="965200"/>
            </a:xfrm>
            <a:prstGeom prst="rightBracket">
              <a:avLst>
                <a:gd name="adj" fmla="val 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DD0FD121-9C50-4D31-AD6F-FF1B04642709}"/>
                </a:ext>
              </a:extLst>
            </p:cNvPr>
            <p:cNvCxnSpPr/>
            <p:nvPr/>
          </p:nvCxnSpPr>
          <p:spPr>
            <a:xfrm>
              <a:off x="8232456" y="955475"/>
              <a:ext cx="0" cy="1918888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31A7130-2FCB-4352-81E9-75AD53D08A74}"/>
                </a:ext>
              </a:extLst>
            </p:cNvPr>
            <p:cNvSpPr/>
            <p:nvPr/>
          </p:nvSpPr>
          <p:spPr>
            <a:xfrm>
              <a:off x="7443210" y="2245360"/>
              <a:ext cx="965200" cy="1004518"/>
            </a:xfrm>
            <a:prstGeom prst="rect">
              <a:avLst/>
            </a:prstGeom>
            <a:solidFill>
              <a:schemeClr val="accent1">
                <a:alpha val="3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CEF05C8-B2A4-43A7-BFAD-C4DA5D1C23C8}"/>
                </a:ext>
              </a:extLst>
            </p:cNvPr>
            <p:cNvSpPr/>
            <p:nvPr/>
          </p:nvSpPr>
          <p:spPr>
            <a:xfrm>
              <a:off x="8326582" y="829260"/>
              <a:ext cx="724019" cy="6410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Ag(s)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11D47DB-EC40-4544-830E-4E109D95978B}"/>
                </a:ext>
              </a:extLst>
            </p:cNvPr>
            <p:cNvSpPr/>
            <p:nvPr/>
          </p:nvSpPr>
          <p:spPr>
            <a:xfrm>
              <a:off x="7482801" y="3201487"/>
              <a:ext cx="2320064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NO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0,5.10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B631E8C-5FBB-446D-8045-3F5A168A0F78}"/>
                </a:ext>
              </a:extLst>
            </p:cNvPr>
            <p:cNvSpPr/>
            <p:nvPr/>
          </p:nvSpPr>
          <p:spPr>
            <a:xfrm>
              <a:off x="8642832" y="2058125"/>
              <a:ext cx="893915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(2)</a:t>
              </a:r>
            </a:p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(droite)</a:t>
              </a:r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5E7AE6D6-E32F-4814-9244-F1ADBFD2151E}"/>
              </a:ext>
            </a:extLst>
          </p:cNvPr>
          <p:cNvSpPr/>
          <p:nvPr/>
        </p:nvSpPr>
        <p:spPr>
          <a:xfrm>
            <a:off x="59107" y="6052810"/>
            <a:ext cx="91134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1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Placer sur le schéma le potentiomètre (préciser les bornes V(+) et Com(-)) pour lire une valeur positive et fermer le circuit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EFCAC9-D894-433C-A03E-E3C99D35B835}"/>
              </a:ext>
            </a:extLst>
          </p:cNvPr>
          <p:cNvSpPr/>
          <p:nvPr/>
        </p:nvSpPr>
        <p:spPr>
          <a:xfrm>
            <a:off x="1195915" y="4275181"/>
            <a:ext cx="6389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gauche (côté (1)) :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E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E°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+/Ag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+ 0,06× log ([Ag</a:t>
            </a:r>
            <a:r>
              <a:rPr lang="fr-FR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sz="16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/c°) </a:t>
            </a:r>
            <a:endParaRPr lang="fr-FR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B913B75-A290-418A-8BD8-1BFB6B1EEE15}"/>
              </a:ext>
            </a:extLst>
          </p:cNvPr>
          <p:cNvSpPr/>
          <p:nvPr/>
        </p:nvSpPr>
        <p:spPr>
          <a:xfrm>
            <a:off x="1195915" y="4619907"/>
            <a:ext cx="6208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droite (côté (2)) :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E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E°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+/Ag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+ 0,06× log ([Ag</a:t>
            </a:r>
            <a:r>
              <a:rPr lang="fr-FR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/c°) </a:t>
            </a:r>
            <a:endParaRPr lang="fr-FR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900BC91-2F50-4491-95EB-9BE034D8D770}"/>
              </a:ext>
            </a:extLst>
          </p:cNvPr>
          <p:cNvSpPr/>
          <p:nvPr/>
        </p:nvSpPr>
        <p:spPr>
          <a:xfrm>
            <a:off x="2020869" y="5068923"/>
            <a:ext cx="4371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[Ag</a:t>
            </a:r>
            <a:r>
              <a:rPr lang="fr-FR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[Ag</a:t>
            </a:r>
            <a:r>
              <a:rPr lang="fr-FR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donc 	E</a:t>
            </a:r>
            <a:r>
              <a:rPr lang="fr-FR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E</a:t>
            </a:r>
            <a:r>
              <a:rPr lang="fr-FR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fr-FR" sz="20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91E6D77-5FAA-464A-ACA7-F9998CD7AE90}"/>
              </a:ext>
            </a:extLst>
          </p:cNvPr>
          <p:cNvSpPr/>
          <p:nvPr/>
        </p:nvSpPr>
        <p:spPr>
          <a:xfrm>
            <a:off x="1590254" y="5394062"/>
            <a:ext cx="5814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on place un appareil de mesure (voltmètre, potentiomètre) </a:t>
            </a:r>
          </a:p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que l’on souhaite lire une valeur positive : 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1140410-B0DD-45EA-AFDA-7C4D399FB8B7}"/>
              </a:ext>
            </a:extLst>
          </p:cNvPr>
          <p:cNvSpPr txBox="1"/>
          <p:nvPr/>
        </p:nvSpPr>
        <p:spPr>
          <a:xfrm>
            <a:off x="1559996" y="6352112"/>
            <a:ext cx="6374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=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gauche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droite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E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E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0,06 log([Ag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gauche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/[Ag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droite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A3CCEEE-83A0-432D-8D33-1D16F58C2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24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9" grpId="0"/>
      <p:bldP spid="40" grpId="0"/>
      <p:bldP spid="45" grpId="0"/>
      <p:bldP spid="46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96073E5-F016-4DA5-BB03-B60BDDD8B794}"/>
              </a:ext>
            </a:extLst>
          </p:cNvPr>
          <p:cNvSpPr/>
          <p:nvPr/>
        </p:nvSpPr>
        <p:spPr>
          <a:xfrm>
            <a:off x="243690" y="213831"/>
            <a:ext cx="921512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Recherche de la valeur de </a:t>
            </a:r>
            <a:r>
              <a:rPr lang="fr-FR" altLang="fr-FR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pKs</a:t>
            </a:r>
            <a:r>
              <a:rPr lang="fr-FR" altLang="fr-FR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altLang="fr-FR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fr-FR" altLang="fr-FR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par réalisation d’un </a:t>
            </a:r>
            <a:r>
              <a:rPr lang="fr-FR" altLang="fr-FR" sz="2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pile de concentration</a:t>
            </a:r>
            <a:endParaRPr lang="fr-FR" altLang="fr-FR" sz="2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D588E2E5-83A7-42BB-94F1-509B5BBCB553}"/>
              </a:ext>
            </a:extLst>
          </p:cNvPr>
          <p:cNvGrpSpPr/>
          <p:nvPr/>
        </p:nvGrpSpPr>
        <p:grpSpPr>
          <a:xfrm>
            <a:off x="548358" y="1534046"/>
            <a:ext cx="3228550" cy="2623012"/>
            <a:chOff x="5118199" y="997032"/>
            <a:chExt cx="3290211" cy="4552657"/>
          </a:xfrm>
        </p:grpSpPr>
        <p:sp>
          <p:nvSpPr>
            <p:cNvPr id="24" name="Parenthèse fermante 23">
              <a:extLst>
                <a:ext uri="{FF2B5EF4-FFF2-40B4-BE49-F238E27FC236}">
                  <a16:creationId xmlns:a16="http://schemas.microsoft.com/office/drawing/2014/main" id="{06343011-6CEB-4DE1-9A17-8A74523A73F6}"/>
                </a:ext>
              </a:extLst>
            </p:cNvPr>
            <p:cNvSpPr/>
            <p:nvPr/>
          </p:nvSpPr>
          <p:spPr>
            <a:xfrm rot="5400000">
              <a:off x="7229850" y="2071318"/>
              <a:ext cx="1391920" cy="965200"/>
            </a:xfrm>
            <a:prstGeom prst="rightBracket">
              <a:avLst>
                <a:gd name="adj" fmla="val 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CE781B55-1724-4164-B1BB-F25C42B47539}"/>
                </a:ext>
              </a:extLst>
            </p:cNvPr>
            <p:cNvCxnSpPr/>
            <p:nvPr/>
          </p:nvCxnSpPr>
          <p:spPr>
            <a:xfrm>
              <a:off x="7660640" y="997032"/>
              <a:ext cx="0" cy="1918888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82B28C0-0914-444B-AF62-7B54C2630869}"/>
                </a:ext>
              </a:extLst>
            </p:cNvPr>
            <p:cNvSpPr/>
            <p:nvPr/>
          </p:nvSpPr>
          <p:spPr>
            <a:xfrm>
              <a:off x="7443210" y="2245360"/>
              <a:ext cx="965200" cy="1004519"/>
            </a:xfrm>
            <a:prstGeom prst="rect">
              <a:avLst/>
            </a:prstGeom>
            <a:solidFill>
              <a:schemeClr val="accent1">
                <a:alpha val="3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C3D7BB1-DD7B-4BFE-8926-B5B539F2C3AB}"/>
                </a:ext>
              </a:extLst>
            </p:cNvPr>
            <p:cNvSpPr/>
            <p:nvPr/>
          </p:nvSpPr>
          <p:spPr>
            <a:xfrm>
              <a:off x="6936620" y="1003824"/>
              <a:ext cx="724020" cy="6410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Ag(s)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6B0AAE5-2440-494E-A890-CCFA1C1B0F40}"/>
                </a:ext>
              </a:extLst>
            </p:cNvPr>
            <p:cNvSpPr/>
            <p:nvPr/>
          </p:nvSpPr>
          <p:spPr>
            <a:xfrm>
              <a:off x="5118199" y="3466326"/>
              <a:ext cx="3286643" cy="20833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 mL de K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Cl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fr-F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 = 1.10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endParaRPr lang="fr-F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et ajout de 0,5 mL de Ag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NO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C’ = 1,0.10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156B6D4-94CB-4A0B-91EC-F309CD4C3699}"/>
                </a:ext>
              </a:extLst>
            </p:cNvPr>
            <p:cNvSpPr/>
            <p:nvPr/>
          </p:nvSpPr>
          <p:spPr>
            <a:xfrm>
              <a:off x="6255720" y="2186712"/>
              <a:ext cx="1011536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</a:p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(gauche)</a:t>
              </a: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0A324FFC-7D43-4720-A73F-9BDE91121B7E}"/>
              </a:ext>
            </a:extLst>
          </p:cNvPr>
          <p:cNvGrpSpPr/>
          <p:nvPr/>
        </p:nvGrpSpPr>
        <p:grpSpPr>
          <a:xfrm>
            <a:off x="4705620" y="1432233"/>
            <a:ext cx="2310761" cy="2257828"/>
            <a:chOff x="7421266" y="829260"/>
            <a:chExt cx="2354894" cy="3918822"/>
          </a:xfrm>
        </p:grpSpPr>
        <p:sp>
          <p:nvSpPr>
            <p:cNvPr id="30" name="Parenthèse fermante 29">
              <a:extLst>
                <a:ext uri="{FF2B5EF4-FFF2-40B4-BE49-F238E27FC236}">
                  <a16:creationId xmlns:a16="http://schemas.microsoft.com/office/drawing/2014/main" id="{C2309C14-4E57-434D-81C9-7BF6DC44BC30}"/>
                </a:ext>
              </a:extLst>
            </p:cNvPr>
            <p:cNvSpPr/>
            <p:nvPr/>
          </p:nvSpPr>
          <p:spPr>
            <a:xfrm rot="5400000">
              <a:off x="7229850" y="2071318"/>
              <a:ext cx="1391920" cy="965200"/>
            </a:xfrm>
            <a:prstGeom prst="rightBracket">
              <a:avLst>
                <a:gd name="adj" fmla="val 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DD0FD121-9C50-4D31-AD6F-FF1B04642709}"/>
                </a:ext>
              </a:extLst>
            </p:cNvPr>
            <p:cNvCxnSpPr/>
            <p:nvPr/>
          </p:nvCxnSpPr>
          <p:spPr>
            <a:xfrm>
              <a:off x="8232456" y="955475"/>
              <a:ext cx="0" cy="1918888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31A7130-2FCB-4352-81E9-75AD53D08A74}"/>
                </a:ext>
              </a:extLst>
            </p:cNvPr>
            <p:cNvSpPr/>
            <p:nvPr/>
          </p:nvSpPr>
          <p:spPr>
            <a:xfrm>
              <a:off x="7443210" y="2245360"/>
              <a:ext cx="965200" cy="1004518"/>
            </a:xfrm>
            <a:prstGeom prst="rect">
              <a:avLst/>
            </a:prstGeom>
            <a:solidFill>
              <a:schemeClr val="accent1">
                <a:alpha val="3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CEF05C8-B2A4-43A7-BFAD-C4DA5D1C23C8}"/>
                </a:ext>
              </a:extLst>
            </p:cNvPr>
            <p:cNvSpPr/>
            <p:nvPr/>
          </p:nvSpPr>
          <p:spPr>
            <a:xfrm>
              <a:off x="8326582" y="829260"/>
              <a:ext cx="724019" cy="6410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Ag(s)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11D47DB-EC40-4544-830E-4E109D95978B}"/>
                </a:ext>
              </a:extLst>
            </p:cNvPr>
            <p:cNvSpPr/>
            <p:nvPr/>
          </p:nvSpPr>
          <p:spPr>
            <a:xfrm>
              <a:off x="7421266" y="3626271"/>
              <a:ext cx="2354894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 mL de Ag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NO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C’ = 1,0.10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B631E8C-5FBB-446D-8045-3F5A168A0F78}"/>
                </a:ext>
              </a:extLst>
            </p:cNvPr>
            <p:cNvSpPr/>
            <p:nvPr/>
          </p:nvSpPr>
          <p:spPr>
            <a:xfrm>
              <a:off x="8642832" y="2058125"/>
              <a:ext cx="893915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(2)</a:t>
              </a:r>
            </a:p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(droite)</a:t>
              </a:r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5E7AE6D6-E32F-4814-9244-F1ADBFD2151E}"/>
              </a:ext>
            </a:extLst>
          </p:cNvPr>
          <p:cNvSpPr/>
          <p:nvPr/>
        </p:nvSpPr>
        <p:spPr>
          <a:xfrm>
            <a:off x="59107" y="6052810"/>
            <a:ext cx="91134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1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Placer sur le schéma le potentiomètre (préciser les bornes V(+) et Com(-)) pour lire une valeur positive, et fermer le circuit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EFCAC9-D894-433C-A03E-E3C99D35B835}"/>
              </a:ext>
            </a:extLst>
          </p:cNvPr>
          <p:cNvSpPr/>
          <p:nvPr/>
        </p:nvSpPr>
        <p:spPr>
          <a:xfrm>
            <a:off x="1195915" y="4275181"/>
            <a:ext cx="6389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gauche (côté (1)) :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E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E°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+/Ag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+ 0,06× log ([Ag</a:t>
            </a:r>
            <a:r>
              <a:rPr lang="fr-FR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sz="16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/c°) </a:t>
            </a:r>
            <a:endParaRPr lang="fr-FR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B913B75-A290-418A-8BD8-1BFB6B1EEE15}"/>
              </a:ext>
            </a:extLst>
          </p:cNvPr>
          <p:cNvSpPr/>
          <p:nvPr/>
        </p:nvSpPr>
        <p:spPr>
          <a:xfrm>
            <a:off x="1195915" y="4619907"/>
            <a:ext cx="6208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droite (côté (2)) :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E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E°</a:t>
            </a:r>
            <a:r>
              <a:rPr lang="fr-FR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+/Ag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+ 0,06× log ([Ag</a:t>
            </a:r>
            <a:r>
              <a:rPr lang="fr-FR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/c°) </a:t>
            </a:r>
            <a:endParaRPr lang="fr-FR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900BC91-2F50-4491-95EB-9BE034D8D770}"/>
              </a:ext>
            </a:extLst>
          </p:cNvPr>
          <p:cNvSpPr/>
          <p:nvPr/>
        </p:nvSpPr>
        <p:spPr>
          <a:xfrm>
            <a:off x="926610" y="5028925"/>
            <a:ext cx="73821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[Ag</a:t>
            </a:r>
            <a:r>
              <a:rPr lang="fr-FR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supérieur ou inférieur à…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[Ag</a:t>
            </a:r>
            <a:r>
              <a:rPr lang="fr-FR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donc 	E</a:t>
            </a:r>
            <a:r>
              <a:rPr lang="fr-FR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….. E</a:t>
            </a:r>
            <a:r>
              <a:rPr lang="fr-FR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fr-FR" sz="20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91E6D77-5FAA-464A-ACA7-F9998CD7AE90}"/>
              </a:ext>
            </a:extLst>
          </p:cNvPr>
          <p:cNvSpPr/>
          <p:nvPr/>
        </p:nvSpPr>
        <p:spPr>
          <a:xfrm>
            <a:off x="1590254" y="5394062"/>
            <a:ext cx="5814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on place un appareil de mesure (voltmètre, potentiomètre) </a:t>
            </a:r>
          </a:p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que l’on souhaite lire une valeur positive : 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1140410-B0DD-45EA-AFDA-7C4D399FB8B7}"/>
              </a:ext>
            </a:extLst>
          </p:cNvPr>
          <p:cNvSpPr txBox="1"/>
          <p:nvPr/>
        </p:nvSpPr>
        <p:spPr>
          <a:xfrm>
            <a:off x="1559996" y="6352112"/>
            <a:ext cx="6374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= …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E6BD672-04A9-4345-A579-B3290FD92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264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9" grpId="0"/>
      <p:bldP spid="40" grpId="0"/>
      <p:bldP spid="45" grpId="0"/>
      <p:bldP spid="46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8E91F010-63E5-4FF1-9FAE-3731C51BF4E0}"/>
              </a:ext>
            </a:extLst>
          </p:cNvPr>
          <p:cNvSpPr txBox="1"/>
          <p:nvPr/>
        </p:nvSpPr>
        <p:spPr>
          <a:xfrm>
            <a:off x="133667" y="734645"/>
            <a:ext cx="93760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</a:t>
            </a:r>
            <a:r>
              <a:rPr lang="fr-FR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+    Cl</a:t>
            </a:r>
            <a:r>
              <a:rPr lang="fr-FR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=   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AgCl</a:t>
            </a:r>
            <a:r>
              <a:rPr lang="fr-FR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F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 = 1/Ks = 10</a:t>
            </a:r>
            <a:r>
              <a:rPr lang="fr-FR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9,7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La réaction est supposée totale. </a:t>
            </a:r>
          </a:p>
          <a:p>
            <a:pPr algn="just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 	C’V</a:t>
            </a:r>
            <a:r>
              <a:rPr lang="fr-F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CV</a:t>
            </a:r>
            <a:r>
              <a:rPr lang="fr-F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	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0				</a:t>
            </a:r>
            <a:r>
              <a:rPr lang="fr-F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réactif limitant est Ag</a:t>
            </a:r>
            <a:r>
              <a:rPr lang="fr-FR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	ε	 CV</a:t>
            </a:r>
            <a:r>
              <a:rPr lang="fr-F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-C’V</a:t>
            </a:r>
            <a:r>
              <a:rPr lang="fr-F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C’V</a:t>
            </a:r>
            <a:r>
              <a:rPr lang="fr-F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	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43D015-C43F-4D5D-BDBA-7D4D07252D54}"/>
              </a:ext>
            </a:extLst>
          </p:cNvPr>
          <p:cNvSpPr/>
          <p:nvPr/>
        </p:nvSpPr>
        <p:spPr>
          <a:xfrm>
            <a:off x="-116047" y="213831"/>
            <a:ext cx="957485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Tableau d’avancement pour la réaction modélisant la transformation dans le bécher 1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59CABFD-F5C9-4E9B-9112-6C7E3AF1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10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41B110-23D2-4166-AA86-39E621C84A19}"/>
              </a:ext>
            </a:extLst>
          </p:cNvPr>
          <p:cNvSpPr/>
          <p:nvPr/>
        </p:nvSpPr>
        <p:spPr>
          <a:xfrm>
            <a:off x="209073" y="244311"/>
            <a:ext cx="853868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 : montrer par le calcul qu’il y a effectivement précipitation de </a:t>
            </a:r>
            <a:r>
              <a:rPr lang="fr-FR" altLang="fr-FR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fr-FR" altLang="fr-FR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(précipité blanc qui noircit à la lumière) dans le bécher (1)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C981E60-DB4D-4FA2-A5D9-71B0C5555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753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6C2F917-D1C1-4B24-842A-B85C49557CD4}"/>
              </a:ext>
            </a:extLst>
          </p:cNvPr>
          <p:cNvSpPr txBox="1"/>
          <p:nvPr/>
        </p:nvSpPr>
        <p:spPr>
          <a:xfrm>
            <a:off x="538480" y="329476"/>
            <a:ext cx="6675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 : relation entre E°(Ag</a:t>
            </a:r>
            <a:r>
              <a:rPr lang="fr-FR" altLang="fr-FR" sz="18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altLang="fr-FR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/Ag), E°(</a:t>
            </a:r>
            <a:r>
              <a:rPr lang="fr-FR" altLang="fr-FR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fr-FR" altLang="fr-FR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/Ag) et </a:t>
            </a:r>
            <a:r>
              <a:rPr lang="fr-FR" altLang="fr-FR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pKs</a:t>
            </a:r>
            <a:r>
              <a:rPr lang="fr-FR" altLang="fr-FR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altLang="fr-FR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fr-FR" altLang="fr-FR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?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2F42E2-83A0-417B-AFE6-05D57752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582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714827E-9FFF-4AD9-AAAF-1B900963925E}"/>
              </a:ext>
            </a:extLst>
          </p:cNvPr>
          <p:cNvGrpSpPr/>
          <p:nvPr/>
        </p:nvGrpSpPr>
        <p:grpSpPr>
          <a:xfrm>
            <a:off x="270133" y="2372805"/>
            <a:ext cx="3228550" cy="2623012"/>
            <a:chOff x="5118199" y="997032"/>
            <a:chExt cx="3290211" cy="4552657"/>
          </a:xfrm>
        </p:grpSpPr>
        <p:sp>
          <p:nvSpPr>
            <p:cNvPr id="3" name="Parenthèse fermante 2">
              <a:extLst>
                <a:ext uri="{FF2B5EF4-FFF2-40B4-BE49-F238E27FC236}">
                  <a16:creationId xmlns:a16="http://schemas.microsoft.com/office/drawing/2014/main" id="{A1461ECF-D016-408E-A1F1-24DD1E0E44F0}"/>
                </a:ext>
              </a:extLst>
            </p:cNvPr>
            <p:cNvSpPr/>
            <p:nvPr/>
          </p:nvSpPr>
          <p:spPr>
            <a:xfrm rot="5400000">
              <a:off x="7229850" y="2071318"/>
              <a:ext cx="1391920" cy="965200"/>
            </a:xfrm>
            <a:prstGeom prst="rightBracket">
              <a:avLst>
                <a:gd name="adj" fmla="val 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B107B886-DC95-4531-8794-8857AD6255DA}"/>
                </a:ext>
              </a:extLst>
            </p:cNvPr>
            <p:cNvCxnSpPr/>
            <p:nvPr/>
          </p:nvCxnSpPr>
          <p:spPr>
            <a:xfrm>
              <a:off x="7660640" y="997032"/>
              <a:ext cx="0" cy="1918888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CDDA7EE-5041-468F-B81D-8212D4EC59FD}"/>
                </a:ext>
              </a:extLst>
            </p:cNvPr>
            <p:cNvSpPr/>
            <p:nvPr/>
          </p:nvSpPr>
          <p:spPr>
            <a:xfrm>
              <a:off x="7443210" y="2245360"/>
              <a:ext cx="965200" cy="1004519"/>
            </a:xfrm>
            <a:prstGeom prst="rect">
              <a:avLst/>
            </a:prstGeom>
            <a:solidFill>
              <a:schemeClr val="accent1">
                <a:alpha val="3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670628C-58C3-49F0-8A03-246C922E7DB5}"/>
                </a:ext>
              </a:extLst>
            </p:cNvPr>
            <p:cNvSpPr/>
            <p:nvPr/>
          </p:nvSpPr>
          <p:spPr>
            <a:xfrm>
              <a:off x="6936620" y="1003824"/>
              <a:ext cx="724020" cy="6410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Ag(s)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60D09FB-B57C-4C0F-AA62-9A23B0A744A7}"/>
                </a:ext>
              </a:extLst>
            </p:cNvPr>
            <p:cNvSpPr/>
            <p:nvPr/>
          </p:nvSpPr>
          <p:spPr>
            <a:xfrm>
              <a:off x="5118199" y="3466326"/>
              <a:ext cx="3286643" cy="20833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 mL de K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Cl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fr-F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 = 1.10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endParaRPr lang="fr-F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et ajout de 0,5 mL de Ag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NO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C’ = 1,0.10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FA80536-E27E-4090-BF00-12BFA481740D}"/>
                </a:ext>
              </a:extLst>
            </p:cNvPr>
            <p:cNvSpPr/>
            <p:nvPr/>
          </p:nvSpPr>
          <p:spPr>
            <a:xfrm>
              <a:off x="6255720" y="2186712"/>
              <a:ext cx="1011536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</a:p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(gauche)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C5D8DF97-6F77-4854-BC93-81734BA6ED80}"/>
              </a:ext>
            </a:extLst>
          </p:cNvPr>
          <p:cNvGrpSpPr/>
          <p:nvPr/>
        </p:nvGrpSpPr>
        <p:grpSpPr>
          <a:xfrm>
            <a:off x="5245850" y="2300086"/>
            <a:ext cx="2310761" cy="2257828"/>
            <a:chOff x="7421266" y="829260"/>
            <a:chExt cx="2354894" cy="3918822"/>
          </a:xfrm>
        </p:grpSpPr>
        <p:sp>
          <p:nvSpPr>
            <p:cNvPr id="10" name="Parenthèse fermante 9">
              <a:extLst>
                <a:ext uri="{FF2B5EF4-FFF2-40B4-BE49-F238E27FC236}">
                  <a16:creationId xmlns:a16="http://schemas.microsoft.com/office/drawing/2014/main" id="{379DC311-6A73-4C96-8CEE-E799F0E6938B}"/>
                </a:ext>
              </a:extLst>
            </p:cNvPr>
            <p:cNvSpPr/>
            <p:nvPr/>
          </p:nvSpPr>
          <p:spPr>
            <a:xfrm rot="5400000">
              <a:off x="7229850" y="2071318"/>
              <a:ext cx="1391920" cy="965200"/>
            </a:xfrm>
            <a:prstGeom prst="rightBracket">
              <a:avLst>
                <a:gd name="adj" fmla="val 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4A728D1A-5E67-4E48-BD24-2451ACC82002}"/>
                </a:ext>
              </a:extLst>
            </p:cNvPr>
            <p:cNvCxnSpPr/>
            <p:nvPr/>
          </p:nvCxnSpPr>
          <p:spPr>
            <a:xfrm>
              <a:off x="8232456" y="955475"/>
              <a:ext cx="0" cy="1918888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06D44A7-42D9-4DE7-9F00-944DCC315A61}"/>
                </a:ext>
              </a:extLst>
            </p:cNvPr>
            <p:cNvSpPr/>
            <p:nvPr/>
          </p:nvSpPr>
          <p:spPr>
            <a:xfrm>
              <a:off x="7443210" y="2245360"/>
              <a:ext cx="965200" cy="1004518"/>
            </a:xfrm>
            <a:prstGeom prst="rect">
              <a:avLst/>
            </a:prstGeom>
            <a:solidFill>
              <a:schemeClr val="accent1">
                <a:alpha val="3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08AFDE5-BB90-4735-947C-4389ED1F3A6A}"/>
                </a:ext>
              </a:extLst>
            </p:cNvPr>
            <p:cNvSpPr/>
            <p:nvPr/>
          </p:nvSpPr>
          <p:spPr>
            <a:xfrm>
              <a:off x="8326582" y="829260"/>
              <a:ext cx="724019" cy="6410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Ag(s)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055767A-36A3-4F6B-AB7C-1E928071289D}"/>
                </a:ext>
              </a:extLst>
            </p:cNvPr>
            <p:cNvSpPr/>
            <p:nvPr/>
          </p:nvSpPr>
          <p:spPr>
            <a:xfrm>
              <a:off x="7421266" y="3626271"/>
              <a:ext cx="2354894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 mL de Ag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NO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C’ = 1,0.10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BE0CBD8-B72E-40D0-A6DC-A7509D06CBE0}"/>
                </a:ext>
              </a:extLst>
            </p:cNvPr>
            <p:cNvSpPr/>
            <p:nvPr/>
          </p:nvSpPr>
          <p:spPr>
            <a:xfrm>
              <a:off x="8642832" y="2058125"/>
              <a:ext cx="893915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(2)</a:t>
              </a:r>
            </a:p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(droite)</a:t>
              </a: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0E326599-AFAD-480D-9B4D-9A618D9FEB60}"/>
              </a:ext>
            </a:extLst>
          </p:cNvPr>
          <p:cNvSpPr txBox="1"/>
          <p:nvPr/>
        </p:nvSpPr>
        <p:spPr>
          <a:xfrm>
            <a:off x="538480" y="329476"/>
            <a:ext cx="772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 : et si la pile débite ? Schéma et sens de circulation des charges</a:t>
            </a:r>
          </a:p>
        </p:txBody>
      </p:sp>
      <p:sp>
        <p:nvSpPr>
          <p:cNvPr id="17" name="Espace réservé du numéro de diapositive 16">
            <a:extLst>
              <a:ext uri="{FF2B5EF4-FFF2-40B4-BE49-F238E27FC236}">
                <a16:creationId xmlns:a16="http://schemas.microsoft.com/office/drawing/2014/main" id="{23C3601D-5867-46E4-814C-F80A024C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EE64-C2EE-4E5F-B27C-9302BD0374C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94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21BB09E-ED1B-47C4-A497-1C225E052758}"/>
              </a:ext>
            </a:extLst>
          </p:cNvPr>
          <p:cNvSpPr txBox="1"/>
          <p:nvPr/>
        </p:nvSpPr>
        <p:spPr>
          <a:xfrm>
            <a:off x="146390" y="967808"/>
            <a:ext cx="9011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https://colab.research.google.com/drive/1qIJ_-mYEoS6Pigm2bT8qPQGxUSBwL3lc?usp=sharing</a:t>
            </a:r>
            <a:r>
              <a:rPr lang="fr-FR" dirty="0"/>
              <a:t>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12EEFB-53D6-4EDD-A5B8-7A9EAB5ABFC4}"/>
              </a:ext>
            </a:extLst>
          </p:cNvPr>
          <p:cNvSpPr txBox="1"/>
          <p:nvPr/>
        </p:nvSpPr>
        <p:spPr>
          <a:xfrm>
            <a:off x="417871" y="405384"/>
            <a:ext cx="68858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B050"/>
                </a:solidFill>
              </a:rPr>
              <a:t>Pour un calcul de la valeur de </a:t>
            </a:r>
            <a:r>
              <a:rPr lang="fr-FR" b="1" dirty="0" err="1">
                <a:solidFill>
                  <a:srgbClr val="00B050"/>
                </a:solidFill>
              </a:rPr>
              <a:t>pKs</a:t>
            </a:r>
            <a:r>
              <a:rPr lang="fr-FR" b="1" dirty="0">
                <a:solidFill>
                  <a:srgbClr val="00B050"/>
                </a:solidFill>
              </a:rPr>
              <a:t> à partir des résultats expérimentaux</a:t>
            </a:r>
          </a:p>
          <a:p>
            <a:r>
              <a:rPr lang="fr-FR" b="1" dirty="0">
                <a:solidFill>
                  <a:srgbClr val="00B050"/>
                </a:solidFill>
              </a:rPr>
              <a:t> et la simulation Monte-Carlo pour l’évaluation de l’écart-type 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7A86B90-C527-4BD5-8D23-E086C7F9F2D4}"/>
              </a:ext>
            </a:extLst>
          </p:cNvPr>
          <p:cNvSpPr txBox="1"/>
          <p:nvPr/>
        </p:nvSpPr>
        <p:spPr>
          <a:xfrm>
            <a:off x="0" y="-42307"/>
            <a:ext cx="7721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aller plus loin…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B4D7B25-D982-49B1-BC1A-7C3B92B93775}"/>
              </a:ext>
            </a:extLst>
          </p:cNvPr>
          <p:cNvSpPr txBox="1"/>
          <p:nvPr/>
        </p:nvSpPr>
        <p:spPr>
          <a:xfrm>
            <a:off x="417871" y="1331919"/>
            <a:ext cx="8726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B050"/>
                </a:solidFill>
              </a:rPr>
              <a:t>Pour une obtention de </a:t>
            </a:r>
            <a:r>
              <a:rPr lang="fr-FR" b="1" dirty="0" err="1">
                <a:solidFill>
                  <a:srgbClr val="00B050"/>
                </a:solidFill>
              </a:rPr>
              <a:t>pKs</a:t>
            </a:r>
            <a:r>
              <a:rPr lang="fr-FR" b="1" dirty="0">
                <a:solidFill>
                  <a:srgbClr val="00B050"/>
                </a:solidFill>
              </a:rPr>
              <a:t> par régression linéaire en validant la valeur de la stœchiométrie (certes évidente ici) pour Cl</a:t>
            </a:r>
            <a:r>
              <a:rPr lang="fr-FR" b="1" baseline="30000" dirty="0">
                <a:solidFill>
                  <a:srgbClr val="00B050"/>
                </a:solidFill>
              </a:rPr>
              <a:t>-</a:t>
            </a:r>
            <a:r>
              <a:rPr lang="fr-FR" b="1" dirty="0">
                <a:solidFill>
                  <a:srgbClr val="00B050"/>
                </a:solidFill>
              </a:rPr>
              <a:t> </a:t>
            </a:r>
            <a:r>
              <a:rPr lang="fr-FR" sz="1400" b="1" dirty="0">
                <a:solidFill>
                  <a:srgbClr val="00B050"/>
                </a:solidFill>
              </a:rPr>
              <a:t>(compléter le schéma et remplir le tableau de valeurs) :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29BB0C90-6B26-415F-8FFA-8325DDC58970}"/>
              </a:ext>
            </a:extLst>
          </p:cNvPr>
          <p:cNvGrpSpPr/>
          <p:nvPr/>
        </p:nvGrpSpPr>
        <p:grpSpPr>
          <a:xfrm>
            <a:off x="0" y="2188859"/>
            <a:ext cx="3374924" cy="3177009"/>
            <a:chOff x="4969030" y="997032"/>
            <a:chExt cx="3439380" cy="5514207"/>
          </a:xfrm>
        </p:grpSpPr>
        <p:sp>
          <p:nvSpPr>
            <p:cNvPr id="7" name="Parenthèse fermante 6">
              <a:extLst>
                <a:ext uri="{FF2B5EF4-FFF2-40B4-BE49-F238E27FC236}">
                  <a16:creationId xmlns:a16="http://schemas.microsoft.com/office/drawing/2014/main" id="{BBB7D25E-1C59-48B7-9B49-617FBBBE9988}"/>
                </a:ext>
              </a:extLst>
            </p:cNvPr>
            <p:cNvSpPr/>
            <p:nvPr/>
          </p:nvSpPr>
          <p:spPr>
            <a:xfrm rot="5400000">
              <a:off x="7229850" y="2071318"/>
              <a:ext cx="1391920" cy="965200"/>
            </a:xfrm>
            <a:prstGeom prst="rightBracket">
              <a:avLst>
                <a:gd name="adj" fmla="val 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Connecteur droit 7">
              <a:extLst>
                <a:ext uri="{FF2B5EF4-FFF2-40B4-BE49-F238E27FC236}">
                  <a16:creationId xmlns:a16="http://schemas.microsoft.com/office/drawing/2014/main" id="{244EA004-EFDF-4C27-8451-20C49D3D24AB}"/>
                </a:ext>
              </a:extLst>
            </p:cNvPr>
            <p:cNvCxnSpPr/>
            <p:nvPr/>
          </p:nvCxnSpPr>
          <p:spPr>
            <a:xfrm>
              <a:off x="7660640" y="997032"/>
              <a:ext cx="0" cy="1918888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CEF3402-C634-4FDE-BBBB-F62B93677BA3}"/>
                </a:ext>
              </a:extLst>
            </p:cNvPr>
            <p:cNvSpPr/>
            <p:nvPr/>
          </p:nvSpPr>
          <p:spPr>
            <a:xfrm>
              <a:off x="7443210" y="2245360"/>
              <a:ext cx="965200" cy="1004519"/>
            </a:xfrm>
            <a:prstGeom prst="rect">
              <a:avLst/>
            </a:prstGeom>
            <a:solidFill>
              <a:schemeClr val="accent1">
                <a:alpha val="3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96C94E-3913-44AE-90DE-9C996D781BFA}"/>
                </a:ext>
              </a:extLst>
            </p:cNvPr>
            <p:cNvSpPr/>
            <p:nvPr/>
          </p:nvSpPr>
          <p:spPr>
            <a:xfrm>
              <a:off x="6936620" y="1003824"/>
              <a:ext cx="724020" cy="6410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Ag(s)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75C848D-AE67-4B79-A533-E7AAD2DCA99A}"/>
                </a:ext>
              </a:extLst>
            </p:cNvPr>
            <p:cNvSpPr/>
            <p:nvPr/>
          </p:nvSpPr>
          <p:spPr>
            <a:xfrm>
              <a:off x="4969030" y="3466326"/>
              <a:ext cx="3435826" cy="304491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 mL de K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Cl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fr-F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 = 1.10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endParaRPr lang="fr-F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+ 0,5 mL de Ag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NO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C’ = 1,0.10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r"/>
              <a:r>
                <a:rPr lang="fr-FR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Et ajout successif d’eau distillée </a:t>
              </a:r>
            </a:p>
            <a:p>
              <a:pPr algn="r"/>
              <a:r>
                <a:rPr lang="fr-FR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par portions de 50 mL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DC1F58-9F11-4B53-ACCD-D1579D32A5D6}"/>
                </a:ext>
              </a:extLst>
            </p:cNvPr>
            <p:cNvSpPr/>
            <p:nvPr/>
          </p:nvSpPr>
          <p:spPr>
            <a:xfrm>
              <a:off x="6255720" y="2186712"/>
              <a:ext cx="1011536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</a:p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(gauche)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D26DED4-E761-4510-BF14-7F68EAB189CB}"/>
              </a:ext>
            </a:extLst>
          </p:cNvPr>
          <p:cNvGrpSpPr/>
          <p:nvPr/>
        </p:nvGrpSpPr>
        <p:grpSpPr>
          <a:xfrm>
            <a:off x="4303634" y="2087046"/>
            <a:ext cx="2310761" cy="2257828"/>
            <a:chOff x="7421266" y="829260"/>
            <a:chExt cx="2354894" cy="3918822"/>
          </a:xfrm>
        </p:grpSpPr>
        <p:sp>
          <p:nvSpPr>
            <p:cNvPr id="14" name="Parenthèse fermante 13">
              <a:extLst>
                <a:ext uri="{FF2B5EF4-FFF2-40B4-BE49-F238E27FC236}">
                  <a16:creationId xmlns:a16="http://schemas.microsoft.com/office/drawing/2014/main" id="{44070792-2430-4EB4-96EE-056E5714665D}"/>
                </a:ext>
              </a:extLst>
            </p:cNvPr>
            <p:cNvSpPr/>
            <p:nvPr/>
          </p:nvSpPr>
          <p:spPr>
            <a:xfrm rot="5400000">
              <a:off x="7229850" y="2071318"/>
              <a:ext cx="1391920" cy="965200"/>
            </a:xfrm>
            <a:prstGeom prst="rightBracket">
              <a:avLst>
                <a:gd name="adj" fmla="val 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F6B3FF3D-F0D6-4E96-BC43-527FE0B01EED}"/>
                </a:ext>
              </a:extLst>
            </p:cNvPr>
            <p:cNvCxnSpPr/>
            <p:nvPr/>
          </p:nvCxnSpPr>
          <p:spPr>
            <a:xfrm>
              <a:off x="8232456" y="955475"/>
              <a:ext cx="0" cy="1918888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FC94335-BFD2-4B04-B153-19E614B93376}"/>
                </a:ext>
              </a:extLst>
            </p:cNvPr>
            <p:cNvSpPr/>
            <p:nvPr/>
          </p:nvSpPr>
          <p:spPr>
            <a:xfrm>
              <a:off x="7443210" y="2245360"/>
              <a:ext cx="965200" cy="1004518"/>
            </a:xfrm>
            <a:prstGeom prst="rect">
              <a:avLst/>
            </a:prstGeom>
            <a:solidFill>
              <a:schemeClr val="accent1">
                <a:alpha val="3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503253C-C677-41B0-A69A-BC8EF62EB7A6}"/>
                </a:ext>
              </a:extLst>
            </p:cNvPr>
            <p:cNvSpPr/>
            <p:nvPr/>
          </p:nvSpPr>
          <p:spPr>
            <a:xfrm>
              <a:off x="8326582" y="829260"/>
              <a:ext cx="724019" cy="6410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Ag(s)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0D9E6FC-FA79-4EF7-B47A-602EA7339787}"/>
                </a:ext>
              </a:extLst>
            </p:cNvPr>
            <p:cNvSpPr/>
            <p:nvPr/>
          </p:nvSpPr>
          <p:spPr>
            <a:xfrm>
              <a:off x="7421266" y="3626271"/>
              <a:ext cx="2354894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 mL de Ag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NO</a:t>
              </a:r>
              <a:r>
                <a:rPr lang="fr-FR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à C’ = 1,0.10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mol.L</a:t>
              </a:r>
              <a:r>
                <a:rPr lang="fr-FR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EB3F79C-6A14-4139-B8B3-1954C40BBC48}"/>
                </a:ext>
              </a:extLst>
            </p:cNvPr>
            <p:cNvSpPr/>
            <p:nvPr/>
          </p:nvSpPr>
          <p:spPr>
            <a:xfrm>
              <a:off x="8642832" y="2058125"/>
              <a:ext cx="893915" cy="11218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(2)</a:t>
              </a:r>
            </a:p>
            <a:p>
              <a:pPr algn="ctr"/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(droite)</a:t>
              </a:r>
            </a:p>
          </p:txBody>
        </p:sp>
      </p:grp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B2E79295-A8FF-4D69-9467-0C5291F0B0EB}"/>
              </a:ext>
            </a:extLst>
          </p:cNvPr>
          <p:cNvCxnSpPr/>
          <p:nvPr/>
        </p:nvCxnSpPr>
        <p:spPr>
          <a:xfrm>
            <a:off x="146390" y="1319811"/>
            <a:ext cx="87301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D4EB2FFF-57E4-4DB9-90F1-D100FD5ED0D0}"/>
              </a:ext>
            </a:extLst>
          </p:cNvPr>
          <p:cNvSpPr/>
          <p:nvPr/>
        </p:nvSpPr>
        <p:spPr>
          <a:xfrm>
            <a:off x="0" y="462301"/>
            <a:ext cx="403560" cy="2253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7B6DCCA0-8A9C-46C3-986A-399E2E2BA489}"/>
              </a:ext>
            </a:extLst>
          </p:cNvPr>
          <p:cNvSpPr/>
          <p:nvPr/>
        </p:nvSpPr>
        <p:spPr>
          <a:xfrm>
            <a:off x="0" y="1454838"/>
            <a:ext cx="409762" cy="2253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space réservé du numéro de diapositive 23">
            <a:extLst>
              <a:ext uri="{FF2B5EF4-FFF2-40B4-BE49-F238E27FC236}">
                <a16:creationId xmlns:a16="http://schemas.microsoft.com/office/drawing/2014/main" id="{0782F7EA-C612-46B4-BA6F-6B0164288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05595" y="6207923"/>
            <a:ext cx="462999" cy="365125"/>
          </a:xfrm>
        </p:spPr>
        <p:txBody>
          <a:bodyPr/>
          <a:lstStyle/>
          <a:p>
            <a:fld id="{A50FEE64-C2EE-4E5F-B27C-9302BD0374C0}" type="slidenum">
              <a:rPr lang="fr-FR" smtClean="0"/>
              <a:t>8</a:t>
            </a:fld>
            <a:endParaRPr lang="fr-FR" dirty="0"/>
          </a:p>
        </p:txBody>
      </p:sp>
      <p:graphicFrame>
        <p:nvGraphicFramePr>
          <p:cNvPr id="26" name="Tableau 25">
            <a:extLst>
              <a:ext uri="{FF2B5EF4-FFF2-40B4-BE49-F238E27FC236}">
                <a16:creationId xmlns:a16="http://schemas.microsoft.com/office/drawing/2014/main" id="{4C6E3C01-4C5E-49B7-8873-A705CB1B20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102012"/>
              </p:ext>
            </p:extLst>
          </p:nvPr>
        </p:nvGraphicFramePr>
        <p:xfrm>
          <a:off x="4110889" y="4285733"/>
          <a:ext cx="3323352" cy="1463040"/>
        </p:xfrm>
        <a:graphic>
          <a:graphicData uri="http://schemas.openxmlformats.org/drawingml/2006/table">
            <a:tbl>
              <a:tblPr firstRow="1" firstCol="1" bandRow="1"/>
              <a:tblGrid>
                <a:gridCol w="1062399">
                  <a:extLst>
                    <a:ext uri="{9D8B030D-6E8A-4147-A177-3AD203B41FA5}">
                      <a16:colId xmlns:a16="http://schemas.microsoft.com/office/drawing/2014/main" val="30265593"/>
                    </a:ext>
                  </a:extLst>
                </a:gridCol>
                <a:gridCol w="1165398">
                  <a:extLst>
                    <a:ext uri="{9D8B030D-6E8A-4147-A177-3AD203B41FA5}">
                      <a16:colId xmlns:a16="http://schemas.microsoft.com/office/drawing/2014/main" val="2719854625"/>
                    </a:ext>
                  </a:extLst>
                </a:gridCol>
                <a:gridCol w="1095555">
                  <a:extLst>
                    <a:ext uri="{9D8B030D-6E8A-4147-A177-3AD203B41FA5}">
                      <a16:colId xmlns:a16="http://schemas.microsoft.com/office/drawing/2014/main" val="171859908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auto"/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V</a:t>
                      </a:r>
                      <a:r>
                        <a:rPr lang="fr-FR" sz="1600" kern="0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eau distillée</a:t>
                      </a:r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[Cl</a:t>
                      </a:r>
                      <a:r>
                        <a:rPr lang="fr-FR" sz="1600" kern="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fr-FR" sz="1600" kern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]</a:t>
                      </a:r>
                      <a:r>
                        <a:rPr lang="fr-FR" sz="1600" kern="0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</a:t>
                      </a:r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e(V)</a:t>
                      </a:r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40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auto"/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0</a:t>
                      </a:r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4308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auto"/>
                      <a:r>
                        <a:rPr lang="fr-FR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50</a:t>
                      </a:r>
                      <a:endParaRPr lang="fr-FR" sz="16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4313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auto"/>
                      <a:r>
                        <a:rPr lang="fr-FR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100</a:t>
                      </a:r>
                      <a:endParaRPr lang="fr-FR" sz="16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2612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auto"/>
                      <a:r>
                        <a:rPr lang="fr-FR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150</a:t>
                      </a:r>
                      <a:endParaRPr lang="fr-FR" sz="16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3373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auto"/>
                      <a:r>
                        <a:rPr lang="fr-FR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200</a:t>
                      </a:r>
                      <a:endParaRPr lang="fr-FR" sz="16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endParaRPr lang="fr-FR" sz="16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43275"/>
                  </a:ext>
                </a:extLst>
              </a:tr>
            </a:tbl>
          </a:graphicData>
        </a:graphic>
      </p:graphicFrame>
      <p:sp>
        <p:nvSpPr>
          <p:cNvPr id="27" name="ZoneTexte 26">
            <a:extLst>
              <a:ext uri="{FF2B5EF4-FFF2-40B4-BE49-F238E27FC236}">
                <a16:creationId xmlns:a16="http://schemas.microsoft.com/office/drawing/2014/main" id="{500D7AE7-0866-4A51-A52D-84ED6BD8387A}"/>
              </a:ext>
            </a:extLst>
          </p:cNvPr>
          <p:cNvSpPr txBox="1"/>
          <p:nvPr/>
        </p:nvSpPr>
        <p:spPr>
          <a:xfrm>
            <a:off x="-9135" y="5761364"/>
            <a:ext cx="909425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B050"/>
                </a:solidFill>
              </a:rPr>
              <a:t>Tracer le graphe Y = e/0,059 en fonction de X = log[Cl</a:t>
            </a:r>
            <a:r>
              <a:rPr lang="fr-FR" b="1" baseline="30000" dirty="0">
                <a:solidFill>
                  <a:srgbClr val="00B050"/>
                </a:solidFill>
              </a:rPr>
              <a:t>-</a:t>
            </a:r>
            <a:r>
              <a:rPr lang="fr-FR" b="1" dirty="0">
                <a:solidFill>
                  <a:srgbClr val="00B050"/>
                </a:solidFill>
              </a:rPr>
              <a:t>]</a:t>
            </a:r>
            <a:r>
              <a:rPr lang="fr-FR" b="1" baseline="-25000" dirty="0">
                <a:solidFill>
                  <a:srgbClr val="00B050"/>
                </a:solidFill>
              </a:rPr>
              <a:t>1</a:t>
            </a:r>
            <a:r>
              <a:rPr lang="fr-FR" b="1" dirty="0">
                <a:solidFill>
                  <a:srgbClr val="00B050"/>
                </a:solidFill>
              </a:rPr>
              <a:t> ; si c’est une droite, montrer que :</a:t>
            </a:r>
          </a:p>
          <a:p>
            <a:r>
              <a:rPr lang="fr-FR" sz="1400" b="1" dirty="0">
                <a:solidFill>
                  <a:srgbClr val="00B050"/>
                </a:solidFill>
              </a:rPr>
              <a:t>- la pente est la </a:t>
            </a:r>
            <a:r>
              <a:rPr lang="fr-FR" sz="1400" b="1" dirty="0" err="1">
                <a:solidFill>
                  <a:srgbClr val="00B050"/>
                </a:solidFill>
              </a:rPr>
              <a:t>stoechiométrie</a:t>
            </a:r>
            <a:r>
              <a:rPr lang="fr-FR" sz="1400" b="1" dirty="0">
                <a:solidFill>
                  <a:srgbClr val="00B050"/>
                </a:solidFill>
              </a:rPr>
              <a:t> de Cl</a:t>
            </a:r>
            <a:r>
              <a:rPr lang="fr-FR" sz="1400" b="1" baseline="30000" dirty="0">
                <a:solidFill>
                  <a:srgbClr val="00B050"/>
                </a:solidFill>
              </a:rPr>
              <a:t>-</a:t>
            </a:r>
            <a:endParaRPr lang="fr-FR" sz="1400" b="1" dirty="0">
              <a:solidFill>
                <a:srgbClr val="00B050"/>
              </a:solidFill>
            </a:endParaRPr>
          </a:p>
          <a:p>
            <a:r>
              <a:rPr lang="fr-FR" sz="1400" b="1" dirty="0">
                <a:solidFill>
                  <a:srgbClr val="00B050"/>
                </a:solidFill>
              </a:rPr>
              <a:t>- l’ordonnée à l’origine est égale à la valeur de [</a:t>
            </a:r>
            <a:r>
              <a:rPr lang="fr-FR" sz="1400" b="1" dirty="0" err="1">
                <a:solidFill>
                  <a:srgbClr val="00B050"/>
                </a:solidFill>
              </a:rPr>
              <a:t>pKs</a:t>
            </a:r>
            <a:r>
              <a:rPr lang="fr-FR" sz="1400" b="1" dirty="0">
                <a:solidFill>
                  <a:srgbClr val="00B050"/>
                </a:solidFill>
              </a:rPr>
              <a:t> (</a:t>
            </a:r>
            <a:r>
              <a:rPr lang="fr-FR" sz="1400" b="1" dirty="0" err="1">
                <a:solidFill>
                  <a:srgbClr val="00B050"/>
                </a:solidFill>
              </a:rPr>
              <a:t>AgCl</a:t>
            </a:r>
            <a:r>
              <a:rPr lang="fr-FR" sz="1400" b="1" dirty="0">
                <a:solidFill>
                  <a:srgbClr val="00B050"/>
                </a:solidFill>
              </a:rPr>
              <a:t>) + 0,059 </a:t>
            </a:r>
            <a:r>
              <a:rPr lang="fr-FR" sz="1400" b="1" dirty="0" err="1">
                <a:solidFill>
                  <a:srgbClr val="00B050"/>
                </a:solidFill>
              </a:rPr>
              <a:t>logC</a:t>
            </a:r>
            <a:r>
              <a:rPr lang="fr-FR" sz="1400" b="1" dirty="0">
                <a:solidFill>
                  <a:srgbClr val="00B050"/>
                </a:solidFill>
              </a:rPr>
              <a:t>’]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C5E8E1D8-30B0-4A73-BB10-7EC0F2810A34}"/>
              </a:ext>
            </a:extLst>
          </p:cNvPr>
          <p:cNvCxnSpPr/>
          <p:nvPr/>
        </p:nvCxnSpPr>
        <p:spPr>
          <a:xfrm>
            <a:off x="206904" y="405384"/>
            <a:ext cx="87301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0A8086E3-ED29-4B86-BB3C-FF8CC5D836DC}"/>
              </a:ext>
            </a:extLst>
          </p:cNvPr>
          <p:cNvSpPr txBox="1"/>
          <p:nvPr/>
        </p:nvSpPr>
        <p:spPr>
          <a:xfrm>
            <a:off x="58878" y="6471274"/>
            <a:ext cx="9011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3"/>
              </a:rPr>
              <a:t>https://colab.research.google.com/drive/15H8fiNh_mnyqXx0D4ydwIlRnaISEDjGX?usp=sharing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005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2677</TotalTime>
  <Words>984</Words>
  <Application>Microsoft Office PowerPoint</Application>
  <PresentationFormat>Affichage à l'écran (4:3)</PresentationFormat>
  <Paragraphs>103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Thème Office</vt:lpstr>
      <vt:lpstr>TP pile de concentration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 pile de concentration</dc:title>
  <dc:creator>Pierre-Franck Ravet</dc:creator>
  <cp:lastModifiedBy>Pierre-Franck Ravet</cp:lastModifiedBy>
  <cp:revision>19</cp:revision>
  <cp:lastPrinted>2021-05-06T20:50:34Z</cp:lastPrinted>
  <dcterms:created xsi:type="dcterms:W3CDTF">2021-05-05T00:48:03Z</dcterms:created>
  <dcterms:modified xsi:type="dcterms:W3CDTF">2021-05-09T16:10:18Z</dcterms:modified>
</cp:coreProperties>
</file>