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5" r:id="rId5"/>
    <p:sldId id="266" r:id="rId6"/>
    <p:sldId id="264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6FF3A-5F32-4990-B3D0-CFBFFC4EB012}" type="datetimeFigureOut">
              <a:rPr lang="fr-FR" smtClean="0"/>
              <a:pPr/>
              <a:t>12/09/2022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3467-0EF3-4A7A-BF05-218C2B1DAE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6FF3A-5F32-4990-B3D0-CFBFFC4EB012}" type="datetimeFigureOut">
              <a:rPr lang="fr-FR" smtClean="0"/>
              <a:pPr/>
              <a:t>12/09/2022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3467-0EF3-4A7A-BF05-218C2B1DAE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6FF3A-5F32-4990-B3D0-CFBFFC4EB012}" type="datetimeFigureOut">
              <a:rPr lang="fr-FR" smtClean="0"/>
              <a:pPr/>
              <a:t>12/09/2022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3467-0EF3-4A7A-BF05-218C2B1DAE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6FF3A-5F32-4990-B3D0-CFBFFC4EB012}" type="datetimeFigureOut">
              <a:rPr lang="fr-FR" smtClean="0"/>
              <a:pPr/>
              <a:t>12/09/2022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3467-0EF3-4A7A-BF05-218C2B1DAE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6FF3A-5F32-4990-B3D0-CFBFFC4EB012}" type="datetimeFigureOut">
              <a:rPr lang="fr-FR" smtClean="0"/>
              <a:pPr/>
              <a:t>12/09/2022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3467-0EF3-4A7A-BF05-218C2B1DAE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6FF3A-5F32-4990-B3D0-CFBFFC4EB012}" type="datetimeFigureOut">
              <a:rPr lang="fr-FR" smtClean="0"/>
              <a:pPr/>
              <a:t>12/09/2022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3467-0EF3-4A7A-BF05-218C2B1DAE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6FF3A-5F32-4990-B3D0-CFBFFC4EB012}" type="datetimeFigureOut">
              <a:rPr lang="fr-FR" smtClean="0"/>
              <a:pPr/>
              <a:t>12/09/2022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3467-0EF3-4A7A-BF05-218C2B1DAE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6FF3A-5F32-4990-B3D0-CFBFFC4EB012}" type="datetimeFigureOut">
              <a:rPr lang="fr-FR" smtClean="0"/>
              <a:pPr/>
              <a:t>12/09/2022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3467-0EF3-4A7A-BF05-218C2B1DAE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6FF3A-5F32-4990-B3D0-CFBFFC4EB012}" type="datetimeFigureOut">
              <a:rPr lang="fr-FR" smtClean="0"/>
              <a:pPr/>
              <a:t>12/09/2022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3467-0EF3-4A7A-BF05-218C2B1DAE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6FF3A-5F32-4990-B3D0-CFBFFC4EB012}" type="datetimeFigureOut">
              <a:rPr lang="fr-FR" smtClean="0"/>
              <a:pPr/>
              <a:t>12/09/2022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C3467-0EF3-4A7A-BF05-218C2B1DAE67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6FF3A-5F32-4990-B3D0-CFBFFC4EB012}" type="datetimeFigureOut">
              <a:rPr lang="fr-FR" smtClean="0"/>
              <a:pPr/>
              <a:t>12/09/2022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1C3467-0EF3-4A7A-BF05-218C2B1DAE67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806FF3A-5F32-4990-B3D0-CFBFFC4EB012}" type="datetimeFigureOut">
              <a:rPr lang="fr-FR" smtClean="0"/>
              <a:pPr/>
              <a:t>12/09/2022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1C3467-0EF3-4A7A-BF05-218C2B1DAE67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9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1.bin"/><Relationship Id="rId5" Type="http://schemas.openxmlformats.org/officeDocument/2006/relationships/oleObject" Target="../embeddings/oleObject20.bin"/><Relationship Id="rId4" Type="http://schemas.openxmlformats.org/officeDocument/2006/relationships/oleObject" Target="../embeddings/oleObject1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2"/>
                </a:solidFill>
              </a:rPr>
              <a:t>Soutien S-2 : S</a:t>
            </a:r>
            <a:r>
              <a:rPr lang="fr-FR" baseline="-25000" dirty="0" smtClean="0">
                <a:solidFill>
                  <a:schemeClr val="accent2"/>
                </a:solidFill>
              </a:rPr>
              <a:t>N</a:t>
            </a:r>
            <a:r>
              <a:rPr lang="fr-FR" dirty="0" smtClean="0">
                <a:solidFill>
                  <a:schemeClr val="accent2"/>
                </a:solidFill>
              </a:rPr>
              <a:t>1 S</a:t>
            </a:r>
            <a:r>
              <a:rPr lang="fr-FR" baseline="-25000" dirty="0" smtClean="0">
                <a:solidFill>
                  <a:schemeClr val="accent2"/>
                </a:solidFill>
              </a:rPr>
              <a:t>N</a:t>
            </a:r>
            <a:r>
              <a:rPr lang="fr-FR" dirty="0" smtClean="0">
                <a:solidFill>
                  <a:schemeClr val="accent2"/>
                </a:solidFill>
              </a:rPr>
              <a:t>2 et E2</a:t>
            </a: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4000" dirty="0" smtClean="0"/>
              <a:t>Géométrie des attaques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1736" y="571480"/>
            <a:ext cx="1042966" cy="653210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accent4"/>
                </a:solidFill>
              </a:rPr>
              <a:t>S</a:t>
            </a:r>
            <a:r>
              <a:rPr lang="fr-FR" baseline="-25000" dirty="0" smtClean="0">
                <a:solidFill>
                  <a:schemeClr val="accent4"/>
                </a:solidFill>
              </a:rPr>
              <a:t>N</a:t>
            </a:r>
            <a:r>
              <a:rPr lang="fr-FR" dirty="0" smtClean="0">
                <a:solidFill>
                  <a:schemeClr val="accent4"/>
                </a:solidFill>
              </a:rPr>
              <a:t>2</a:t>
            </a:r>
            <a:endParaRPr lang="fr-FR" dirty="0">
              <a:solidFill>
                <a:schemeClr val="accent4"/>
              </a:solidFill>
            </a:endParaRPr>
          </a:p>
        </p:txBody>
      </p:sp>
      <p:grpSp>
        <p:nvGrpSpPr>
          <p:cNvPr id="3" name="Groupe 8"/>
          <p:cNvGrpSpPr/>
          <p:nvPr/>
        </p:nvGrpSpPr>
        <p:grpSpPr>
          <a:xfrm>
            <a:off x="214282" y="3000372"/>
            <a:ext cx="857224" cy="500066"/>
            <a:chOff x="571472" y="2928934"/>
            <a:chExt cx="1143008" cy="642942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697723" y="3252874"/>
              <a:ext cx="42862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Ellipse 3"/>
            <p:cNvSpPr/>
            <p:nvPr/>
          </p:nvSpPr>
          <p:spPr>
            <a:xfrm>
              <a:off x="1000100" y="2928934"/>
              <a:ext cx="714380" cy="642942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 smtClean="0"/>
                <a:t>O</a:t>
              </a:r>
              <a:endParaRPr lang="fr-FR" sz="3600" b="1" dirty="0"/>
            </a:p>
          </p:txBody>
        </p:sp>
        <p:sp>
          <p:nvSpPr>
            <p:cNvPr id="5" name="Ellipse 4"/>
            <p:cNvSpPr/>
            <p:nvPr/>
          </p:nvSpPr>
          <p:spPr>
            <a:xfrm>
              <a:off x="571472" y="3143248"/>
              <a:ext cx="214314" cy="21431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9" name="Groupe 38"/>
          <p:cNvGrpSpPr/>
          <p:nvPr/>
        </p:nvGrpSpPr>
        <p:grpSpPr>
          <a:xfrm>
            <a:off x="1500166" y="2071678"/>
            <a:ext cx="2500330" cy="2428892"/>
            <a:chOff x="2928926" y="1714488"/>
            <a:chExt cx="3571900" cy="3214710"/>
          </a:xfrm>
        </p:grpSpPr>
        <p:grpSp>
          <p:nvGrpSpPr>
            <p:cNvPr id="31" name="Groupe 30"/>
            <p:cNvGrpSpPr/>
            <p:nvPr/>
          </p:nvGrpSpPr>
          <p:grpSpPr>
            <a:xfrm>
              <a:off x="2928926" y="1921456"/>
              <a:ext cx="1908148" cy="2650552"/>
              <a:chOff x="2928926" y="1921456"/>
              <a:chExt cx="1908148" cy="2650552"/>
            </a:xfrm>
          </p:grpSpPr>
          <p:grpSp>
            <p:nvGrpSpPr>
              <p:cNvPr id="6" name="Groupe 28"/>
              <p:cNvGrpSpPr/>
              <p:nvPr/>
            </p:nvGrpSpPr>
            <p:grpSpPr>
              <a:xfrm rot="1152197">
                <a:off x="3738187" y="1921456"/>
                <a:ext cx="1098887" cy="2500329"/>
                <a:chOff x="5597639" y="2784433"/>
                <a:chExt cx="1290028" cy="2500329"/>
              </a:xfrm>
            </p:grpSpPr>
            <p:grpSp>
              <p:nvGrpSpPr>
                <p:cNvPr id="8" name="Groupe 27"/>
                <p:cNvGrpSpPr/>
                <p:nvPr/>
              </p:nvGrpSpPr>
              <p:grpSpPr>
                <a:xfrm>
                  <a:off x="5597639" y="3927440"/>
                  <a:ext cx="739822" cy="1357322"/>
                  <a:chOff x="5597639" y="3927440"/>
                  <a:chExt cx="739822" cy="1357322"/>
                </a:xfrm>
              </p:grpSpPr>
              <p:sp>
                <p:nvSpPr>
                  <p:cNvPr id="16" name="Triangle isocèle 15"/>
                  <p:cNvSpPr/>
                  <p:nvPr/>
                </p:nvSpPr>
                <p:spPr>
                  <a:xfrm rot="1800000">
                    <a:off x="5887535" y="3927440"/>
                    <a:ext cx="357190" cy="1357322"/>
                  </a:xfrm>
                  <a:prstGeom prst="triangle">
                    <a:avLst>
                      <a:gd name="adj" fmla="val 47091"/>
                    </a:avLst>
                  </a:prstGeom>
                  <a:solidFill>
                    <a:schemeClr val="bg1"/>
                  </a:solidFill>
                  <a:ln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9" name="Groupe 25"/>
                  <p:cNvGrpSpPr/>
                  <p:nvPr/>
                </p:nvGrpSpPr>
                <p:grpSpPr>
                  <a:xfrm>
                    <a:off x="5597639" y="4199462"/>
                    <a:ext cx="739822" cy="934906"/>
                    <a:chOff x="5597639" y="4199462"/>
                    <a:chExt cx="739822" cy="934906"/>
                  </a:xfrm>
                </p:grpSpPr>
                <p:cxnSp>
                  <p:nvCxnSpPr>
                    <p:cNvPr id="18" name="Connecteur droit 17"/>
                    <p:cNvCxnSpPr/>
                    <p:nvPr/>
                  </p:nvCxnSpPr>
                  <p:spPr>
                    <a:xfrm rot="1800000">
                      <a:off x="6009933" y="4572008"/>
                      <a:ext cx="142876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" name="Connecteur droit 18"/>
                    <p:cNvCxnSpPr/>
                    <p:nvPr/>
                  </p:nvCxnSpPr>
                  <p:spPr>
                    <a:xfrm rot="1800000">
                      <a:off x="6080780" y="4460526"/>
                      <a:ext cx="12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" name="Connecteur droit 19"/>
                    <p:cNvCxnSpPr/>
                    <p:nvPr/>
                  </p:nvCxnSpPr>
                  <p:spPr>
                    <a:xfrm rot="1800000">
                      <a:off x="6168724" y="4329775"/>
                      <a:ext cx="108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" name="Connecteur droit 20"/>
                    <p:cNvCxnSpPr/>
                    <p:nvPr/>
                  </p:nvCxnSpPr>
                  <p:spPr>
                    <a:xfrm rot="1800000">
                      <a:off x="6265461" y="4199462"/>
                      <a:ext cx="7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" name="Connecteur droit 21"/>
                    <p:cNvCxnSpPr/>
                    <p:nvPr/>
                  </p:nvCxnSpPr>
                  <p:spPr>
                    <a:xfrm rot="1800000">
                      <a:off x="5917662" y="4688340"/>
                      <a:ext cx="180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" name="Connecteur droit 22"/>
                    <p:cNvCxnSpPr/>
                    <p:nvPr/>
                  </p:nvCxnSpPr>
                  <p:spPr>
                    <a:xfrm rot="1800000">
                      <a:off x="5803431" y="4849216"/>
                      <a:ext cx="25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" name="Connecteur droit 23"/>
                    <p:cNvCxnSpPr/>
                    <p:nvPr/>
                  </p:nvCxnSpPr>
                  <p:spPr>
                    <a:xfrm rot="1800000">
                      <a:off x="5693702" y="4989592"/>
                      <a:ext cx="324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" name="Connecteur droit 24"/>
                    <p:cNvCxnSpPr/>
                    <p:nvPr/>
                  </p:nvCxnSpPr>
                  <p:spPr>
                    <a:xfrm rot="1800000">
                      <a:off x="5597639" y="5132780"/>
                      <a:ext cx="39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27" name="Triangle isocèle 26"/>
                <p:cNvSpPr/>
                <p:nvPr/>
              </p:nvSpPr>
              <p:spPr>
                <a:xfrm rot="1800000" flipH="1" flipV="1">
                  <a:off x="6530477" y="2784433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37" name="Ellipse 36"/>
              <p:cNvSpPr/>
              <p:nvPr/>
            </p:nvSpPr>
            <p:spPr>
              <a:xfrm>
                <a:off x="2928926" y="3857628"/>
                <a:ext cx="714380" cy="71438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200" b="1" dirty="0" smtClean="0">
                    <a:solidFill>
                      <a:srgbClr val="FF0000"/>
                    </a:solidFill>
                  </a:rPr>
                  <a:t>d</a:t>
                </a:r>
                <a:endParaRPr lang="fr-FR" sz="3200" b="1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13" name="Connecteur droit 12"/>
            <p:cNvCxnSpPr/>
            <p:nvPr/>
          </p:nvCxnSpPr>
          <p:spPr>
            <a:xfrm rot="10800000">
              <a:off x="4643438" y="3214686"/>
              <a:ext cx="1214446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Ellipse 33"/>
            <p:cNvSpPr/>
            <p:nvPr/>
          </p:nvSpPr>
          <p:spPr>
            <a:xfrm>
              <a:off x="5786446" y="2857496"/>
              <a:ext cx="714380" cy="71438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 smtClean="0"/>
                <a:t>X</a:t>
              </a:r>
              <a:endParaRPr lang="fr-FR" sz="3200" b="1" dirty="0"/>
            </a:p>
          </p:txBody>
        </p:sp>
        <p:grpSp>
          <p:nvGrpSpPr>
            <p:cNvPr id="32" name="Groupe 31"/>
            <p:cNvGrpSpPr/>
            <p:nvPr/>
          </p:nvGrpSpPr>
          <p:grpSpPr>
            <a:xfrm>
              <a:off x="3571868" y="1952787"/>
              <a:ext cx="1353294" cy="2976411"/>
              <a:chOff x="3571868" y="1952787"/>
              <a:chExt cx="1353294" cy="2976411"/>
            </a:xfrm>
          </p:grpSpPr>
          <p:grpSp>
            <p:nvGrpSpPr>
              <p:cNvPr id="11" name="Groupe 30"/>
              <p:cNvGrpSpPr/>
              <p:nvPr/>
            </p:nvGrpSpPr>
            <p:grpSpPr>
              <a:xfrm rot="245583">
                <a:off x="4161965" y="1952787"/>
                <a:ext cx="763197" cy="2549987"/>
                <a:chOff x="5458908" y="2663337"/>
                <a:chExt cx="763197" cy="2549987"/>
              </a:xfrm>
            </p:grpSpPr>
            <p:sp>
              <p:nvSpPr>
                <p:cNvPr id="15" name="Triangle isocèle 14"/>
                <p:cNvSpPr/>
                <p:nvPr/>
              </p:nvSpPr>
              <p:spPr>
                <a:xfrm rot="1200000">
                  <a:off x="5458908" y="3856002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0" name="Triangle isocèle 29"/>
                <p:cNvSpPr/>
                <p:nvPr/>
              </p:nvSpPr>
              <p:spPr>
                <a:xfrm rot="1200000" flipH="1" flipV="1">
                  <a:off x="5864915" y="2663337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36" name="Ellipse 35"/>
              <p:cNvSpPr/>
              <p:nvPr/>
            </p:nvSpPr>
            <p:spPr>
              <a:xfrm>
                <a:off x="3571868" y="4214818"/>
                <a:ext cx="714380" cy="714380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200" b="1" dirty="0" smtClean="0"/>
                  <a:t>c</a:t>
                </a:r>
                <a:endParaRPr lang="fr-FR" sz="3200" b="1" dirty="0"/>
              </a:p>
            </p:txBody>
          </p:sp>
        </p:grpSp>
        <p:grpSp>
          <p:nvGrpSpPr>
            <p:cNvPr id="38" name="Groupe 37"/>
            <p:cNvGrpSpPr/>
            <p:nvPr/>
          </p:nvGrpSpPr>
          <p:grpSpPr>
            <a:xfrm>
              <a:off x="3428992" y="1714488"/>
              <a:ext cx="1928826" cy="2428890"/>
              <a:chOff x="3428992" y="1714488"/>
              <a:chExt cx="1928826" cy="2428890"/>
            </a:xfrm>
          </p:grpSpPr>
          <p:cxnSp>
            <p:nvCxnSpPr>
              <p:cNvPr id="12" name="Connecteur droit 11"/>
              <p:cNvCxnSpPr/>
              <p:nvPr/>
            </p:nvCxnSpPr>
            <p:spPr>
              <a:xfrm rot="16200000" flipV="1">
                <a:off x="3821902" y="2393149"/>
                <a:ext cx="857255" cy="64294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Ellipse 34"/>
              <p:cNvSpPr/>
              <p:nvPr/>
            </p:nvSpPr>
            <p:spPr>
              <a:xfrm>
                <a:off x="3428992" y="1714488"/>
                <a:ext cx="714380" cy="71438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200" b="1" dirty="0" smtClean="0"/>
                  <a:t>b</a:t>
                </a:r>
                <a:endParaRPr lang="fr-FR" sz="3200" b="1" dirty="0"/>
              </a:p>
            </p:txBody>
          </p:sp>
          <p:cxnSp>
            <p:nvCxnSpPr>
              <p:cNvPr id="33" name="Connecteur droit 32"/>
              <p:cNvCxnSpPr/>
              <p:nvPr/>
            </p:nvCxnSpPr>
            <p:spPr>
              <a:xfrm rot="16200000" flipV="1">
                <a:off x="4607719" y="3393280"/>
                <a:ext cx="857255" cy="642942"/>
              </a:xfrm>
              <a:prstGeom prst="line">
                <a:avLst/>
              </a:prstGeom>
              <a:ln w="28575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Ellipse 9"/>
            <p:cNvSpPr/>
            <p:nvPr/>
          </p:nvSpPr>
          <p:spPr>
            <a:xfrm>
              <a:off x="4357686" y="2928934"/>
              <a:ext cx="500066" cy="500066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</p:grpSp>
      <p:graphicFrame>
        <p:nvGraphicFramePr>
          <p:cNvPr id="17409" name="Object 1"/>
          <p:cNvGraphicFramePr>
            <a:graphicFrameLocks noChangeAspect="1"/>
          </p:cNvGraphicFramePr>
          <p:nvPr/>
        </p:nvGraphicFramePr>
        <p:xfrm>
          <a:off x="857224" y="2643182"/>
          <a:ext cx="461786" cy="461786"/>
        </p:xfrm>
        <a:graphic>
          <a:graphicData uri="http://schemas.openxmlformats.org/presentationml/2006/ole">
            <p:oleObj spid="_x0000_s17409" name="CS ChemDraw Drawing" r:id="rId3" imgW="186840" imgH="186840" progId="">
              <p:embed/>
            </p:oleObj>
          </a:graphicData>
        </a:graphic>
      </p:graphicFrame>
      <p:sp>
        <p:nvSpPr>
          <p:cNvPr id="40" name="ZoneTexte 39"/>
          <p:cNvSpPr txBox="1"/>
          <p:nvPr/>
        </p:nvSpPr>
        <p:spPr>
          <a:xfrm>
            <a:off x="1357290" y="3000372"/>
            <a:ext cx="354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+</a:t>
            </a:r>
            <a:endParaRPr lang="fr-FR" sz="2400" b="1" dirty="0"/>
          </a:p>
        </p:txBody>
      </p:sp>
      <p:cxnSp>
        <p:nvCxnSpPr>
          <p:cNvPr id="42" name="Connecteur droit avec flèche 41"/>
          <p:cNvCxnSpPr/>
          <p:nvPr/>
        </p:nvCxnSpPr>
        <p:spPr>
          <a:xfrm>
            <a:off x="4143372" y="3286124"/>
            <a:ext cx="71438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Ellipse 46"/>
          <p:cNvSpPr/>
          <p:nvPr/>
        </p:nvSpPr>
        <p:spPr>
          <a:xfrm>
            <a:off x="7858148" y="3143248"/>
            <a:ext cx="500066" cy="53975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X</a:t>
            </a:r>
            <a:endParaRPr lang="fr-FR" sz="3200" b="1" dirty="0"/>
          </a:p>
        </p:txBody>
      </p:sp>
      <p:grpSp>
        <p:nvGrpSpPr>
          <p:cNvPr id="75" name="Groupe 74"/>
          <p:cNvGrpSpPr/>
          <p:nvPr/>
        </p:nvGrpSpPr>
        <p:grpSpPr>
          <a:xfrm>
            <a:off x="5000628" y="2428868"/>
            <a:ext cx="2538466" cy="2248844"/>
            <a:chOff x="5429256" y="3484183"/>
            <a:chExt cx="2538466" cy="2248844"/>
          </a:xfrm>
        </p:grpSpPr>
        <p:grpSp>
          <p:nvGrpSpPr>
            <p:cNvPr id="44" name="Groupe 30"/>
            <p:cNvGrpSpPr/>
            <p:nvPr/>
          </p:nvGrpSpPr>
          <p:grpSpPr>
            <a:xfrm rot="16767469">
              <a:off x="6287487" y="3893928"/>
              <a:ext cx="1335694" cy="2002642"/>
              <a:chOff x="2928926" y="1921453"/>
              <a:chExt cx="1908134" cy="2650555"/>
            </a:xfrm>
          </p:grpSpPr>
          <p:grpSp>
            <p:nvGrpSpPr>
              <p:cNvPr id="57" name="Groupe 28"/>
              <p:cNvGrpSpPr/>
              <p:nvPr/>
            </p:nvGrpSpPr>
            <p:grpSpPr>
              <a:xfrm rot="1152197">
                <a:off x="3738176" y="1921453"/>
                <a:ext cx="1098884" cy="2500329"/>
                <a:chOff x="5597639" y="2784433"/>
                <a:chExt cx="1290028" cy="2500329"/>
              </a:xfrm>
            </p:grpSpPr>
            <p:grpSp>
              <p:nvGrpSpPr>
                <p:cNvPr id="59" name="Groupe 27"/>
                <p:cNvGrpSpPr/>
                <p:nvPr/>
              </p:nvGrpSpPr>
              <p:grpSpPr>
                <a:xfrm>
                  <a:off x="5597639" y="3927440"/>
                  <a:ext cx="739822" cy="1357322"/>
                  <a:chOff x="5597639" y="3927440"/>
                  <a:chExt cx="739822" cy="1357322"/>
                </a:xfrm>
              </p:grpSpPr>
              <p:sp>
                <p:nvSpPr>
                  <p:cNvPr id="61" name="Triangle isocèle 15"/>
                  <p:cNvSpPr/>
                  <p:nvPr/>
                </p:nvSpPr>
                <p:spPr>
                  <a:xfrm rot="1800000">
                    <a:off x="5887535" y="3927440"/>
                    <a:ext cx="357190" cy="1357322"/>
                  </a:xfrm>
                  <a:prstGeom prst="triangle">
                    <a:avLst>
                      <a:gd name="adj" fmla="val 47091"/>
                    </a:avLst>
                  </a:prstGeom>
                  <a:solidFill>
                    <a:schemeClr val="bg1"/>
                  </a:solidFill>
                  <a:ln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62" name="Groupe 25"/>
                  <p:cNvGrpSpPr/>
                  <p:nvPr/>
                </p:nvGrpSpPr>
                <p:grpSpPr>
                  <a:xfrm>
                    <a:off x="5597639" y="4199462"/>
                    <a:ext cx="739822" cy="934906"/>
                    <a:chOff x="5597639" y="4199462"/>
                    <a:chExt cx="739822" cy="934906"/>
                  </a:xfrm>
                </p:grpSpPr>
                <p:cxnSp>
                  <p:nvCxnSpPr>
                    <p:cNvPr id="63" name="Connecteur droit 17"/>
                    <p:cNvCxnSpPr/>
                    <p:nvPr/>
                  </p:nvCxnSpPr>
                  <p:spPr>
                    <a:xfrm rot="1800000">
                      <a:off x="6009933" y="4572008"/>
                      <a:ext cx="142876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4" name="Connecteur droit 63"/>
                    <p:cNvCxnSpPr/>
                    <p:nvPr/>
                  </p:nvCxnSpPr>
                  <p:spPr>
                    <a:xfrm rot="1800000">
                      <a:off x="6080780" y="4460526"/>
                      <a:ext cx="12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" name="Connecteur droit 64"/>
                    <p:cNvCxnSpPr/>
                    <p:nvPr/>
                  </p:nvCxnSpPr>
                  <p:spPr>
                    <a:xfrm rot="1800000">
                      <a:off x="6168724" y="4329775"/>
                      <a:ext cx="108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" name="Connecteur droit 20"/>
                    <p:cNvCxnSpPr/>
                    <p:nvPr/>
                  </p:nvCxnSpPr>
                  <p:spPr>
                    <a:xfrm rot="1800000">
                      <a:off x="6265461" y="4199462"/>
                      <a:ext cx="7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7" name="Connecteur droit 66"/>
                    <p:cNvCxnSpPr/>
                    <p:nvPr/>
                  </p:nvCxnSpPr>
                  <p:spPr>
                    <a:xfrm rot="1800000">
                      <a:off x="5917662" y="4688340"/>
                      <a:ext cx="180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8" name="Connecteur droit 67"/>
                    <p:cNvCxnSpPr/>
                    <p:nvPr/>
                  </p:nvCxnSpPr>
                  <p:spPr>
                    <a:xfrm rot="1800000">
                      <a:off x="5803431" y="4849216"/>
                      <a:ext cx="25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9" name="Connecteur droit 68"/>
                    <p:cNvCxnSpPr/>
                    <p:nvPr/>
                  </p:nvCxnSpPr>
                  <p:spPr>
                    <a:xfrm rot="1800000">
                      <a:off x="5693702" y="4989592"/>
                      <a:ext cx="324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Connecteur droit 69"/>
                    <p:cNvCxnSpPr/>
                    <p:nvPr/>
                  </p:nvCxnSpPr>
                  <p:spPr>
                    <a:xfrm rot="1800000">
                      <a:off x="5597639" y="5132780"/>
                      <a:ext cx="39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60" name="Triangle isocèle 59"/>
                <p:cNvSpPr/>
                <p:nvPr/>
              </p:nvSpPr>
              <p:spPr>
                <a:xfrm rot="1800000" flipH="1" flipV="1">
                  <a:off x="6530477" y="2784433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58" name="Ellipse 57"/>
              <p:cNvSpPr/>
              <p:nvPr/>
            </p:nvSpPr>
            <p:spPr>
              <a:xfrm>
                <a:off x="2928926" y="3857628"/>
                <a:ext cx="714380" cy="71438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200" b="1" dirty="0" smtClean="0">
                    <a:solidFill>
                      <a:srgbClr val="FF0000"/>
                    </a:solidFill>
                  </a:rPr>
                  <a:t>d</a:t>
                </a:r>
                <a:endParaRPr lang="fr-FR" sz="3200" b="1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45" name="Connecteur droit 44"/>
            <p:cNvCxnSpPr/>
            <p:nvPr/>
          </p:nvCxnSpPr>
          <p:spPr>
            <a:xfrm rot="10800000">
              <a:off x="6143636" y="4429132"/>
              <a:ext cx="850112" cy="12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e 31"/>
            <p:cNvGrpSpPr/>
            <p:nvPr/>
          </p:nvGrpSpPr>
          <p:grpSpPr>
            <a:xfrm rot="19367659">
              <a:off x="6446065" y="3484183"/>
              <a:ext cx="947306" cy="2248844"/>
              <a:chOff x="3571868" y="1952787"/>
              <a:chExt cx="1353294" cy="2976411"/>
            </a:xfrm>
          </p:grpSpPr>
          <p:grpSp>
            <p:nvGrpSpPr>
              <p:cNvPr id="53" name="Groupe 30"/>
              <p:cNvGrpSpPr/>
              <p:nvPr/>
            </p:nvGrpSpPr>
            <p:grpSpPr>
              <a:xfrm rot="245583">
                <a:off x="4161965" y="1952787"/>
                <a:ext cx="763197" cy="2549987"/>
                <a:chOff x="5458908" y="2663337"/>
                <a:chExt cx="763197" cy="2549987"/>
              </a:xfrm>
            </p:grpSpPr>
            <p:sp>
              <p:nvSpPr>
                <p:cNvPr id="55" name="Triangle isocèle 54"/>
                <p:cNvSpPr/>
                <p:nvPr/>
              </p:nvSpPr>
              <p:spPr>
                <a:xfrm rot="1200000">
                  <a:off x="5458908" y="3856002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6" name="Triangle isocèle 55"/>
                <p:cNvSpPr/>
                <p:nvPr/>
              </p:nvSpPr>
              <p:spPr>
                <a:xfrm rot="1200000" flipH="1" flipV="1">
                  <a:off x="5864915" y="2663337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54" name="Ellipse 53"/>
              <p:cNvSpPr/>
              <p:nvPr/>
            </p:nvSpPr>
            <p:spPr>
              <a:xfrm>
                <a:off x="3571868" y="4214818"/>
                <a:ext cx="714380" cy="714380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200" b="1" dirty="0" smtClean="0"/>
                  <a:t>c</a:t>
                </a:r>
                <a:endParaRPr lang="fr-FR" sz="3200" b="1" dirty="0"/>
              </a:p>
            </p:txBody>
          </p:sp>
        </p:grpSp>
        <p:grpSp>
          <p:nvGrpSpPr>
            <p:cNvPr id="49" name="Groupe 37"/>
            <p:cNvGrpSpPr/>
            <p:nvPr/>
          </p:nvGrpSpPr>
          <p:grpSpPr>
            <a:xfrm rot="3837220">
              <a:off x="6375053" y="3306540"/>
              <a:ext cx="1350178" cy="1835161"/>
              <a:chOff x="3428992" y="1714488"/>
              <a:chExt cx="1928826" cy="2428890"/>
            </a:xfrm>
          </p:grpSpPr>
          <p:cxnSp>
            <p:nvCxnSpPr>
              <p:cNvPr id="50" name="Connecteur droit 49"/>
              <p:cNvCxnSpPr/>
              <p:nvPr/>
            </p:nvCxnSpPr>
            <p:spPr>
              <a:xfrm rot="16200000" flipV="1">
                <a:off x="3821902" y="2393149"/>
                <a:ext cx="857255" cy="64294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51"/>
              <p:cNvCxnSpPr/>
              <p:nvPr/>
            </p:nvCxnSpPr>
            <p:spPr>
              <a:xfrm rot="16200000" flipV="1">
                <a:off x="4607719" y="3393280"/>
                <a:ext cx="857255" cy="642942"/>
              </a:xfrm>
              <a:prstGeom prst="line">
                <a:avLst/>
              </a:prstGeom>
              <a:ln w="28575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Ellipse 50"/>
              <p:cNvSpPr/>
              <p:nvPr/>
            </p:nvSpPr>
            <p:spPr>
              <a:xfrm>
                <a:off x="3428992" y="1714488"/>
                <a:ext cx="714380" cy="71438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200" b="1" dirty="0" smtClean="0"/>
                  <a:t>b</a:t>
                </a:r>
                <a:endParaRPr lang="fr-FR" sz="3200" b="1" dirty="0"/>
              </a:p>
            </p:txBody>
          </p:sp>
        </p:grpSp>
        <p:grpSp>
          <p:nvGrpSpPr>
            <p:cNvPr id="71" name="Groupe 8"/>
            <p:cNvGrpSpPr/>
            <p:nvPr/>
          </p:nvGrpSpPr>
          <p:grpSpPr>
            <a:xfrm>
              <a:off x="5429256" y="4143380"/>
              <a:ext cx="857224" cy="500066"/>
              <a:chOff x="571472" y="2928934"/>
              <a:chExt cx="1143008" cy="642942"/>
            </a:xfrm>
          </p:grpSpPr>
          <p:cxnSp>
            <p:nvCxnSpPr>
              <p:cNvPr id="72" name="Connecteur droit 71"/>
              <p:cNvCxnSpPr/>
              <p:nvPr/>
            </p:nvCxnSpPr>
            <p:spPr>
              <a:xfrm>
                <a:off x="697723" y="3252874"/>
                <a:ext cx="428628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Ellipse 72"/>
              <p:cNvSpPr/>
              <p:nvPr/>
            </p:nvSpPr>
            <p:spPr>
              <a:xfrm>
                <a:off x="1000100" y="2928934"/>
                <a:ext cx="714380" cy="642942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600" b="1" dirty="0" smtClean="0"/>
                  <a:t>O</a:t>
                </a:r>
                <a:endParaRPr lang="fr-FR" sz="3600" b="1" dirty="0"/>
              </a:p>
            </p:txBody>
          </p:sp>
          <p:sp>
            <p:nvSpPr>
              <p:cNvPr id="74" name="Ellipse 73"/>
              <p:cNvSpPr/>
              <p:nvPr/>
            </p:nvSpPr>
            <p:spPr>
              <a:xfrm>
                <a:off x="571472" y="3143248"/>
                <a:ext cx="214314" cy="214314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46" name="Ellipse 45"/>
            <p:cNvSpPr/>
            <p:nvPr/>
          </p:nvSpPr>
          <p:spPr>
            <a:xfrm>
              <a:off x="6786578" y="4203705"/>
              <a:ext cx="350046" cy="3778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</p:grpSp>
      <p:sp>
        <p:nvSpPr>
          <p:cNvPr id="76" name="ZoneTexte 75"/>
          <p:cNvSpPr txBox="1"/>
          <p:nvPr/>
        </p:nvSpPr>
        <p:spPr>
          <a:xfrm>
            <a:off x="7286644" y="3214686"/>
            <a:ext cx="354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+</a:t>
            </a:r>
            <a:endParaRPr lang="fr-FR" sz="2400" b="1" dirty="0"/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8358214" y="2928934"/>
          <a:ext cx="461963" cy="461963"/>
        </p:xfrm>
        <a:graphic>
          <a:graphicData uri="http://schemas.openxmlformats.org/presentationml/2006/ole">
            <p:oleObj spid="_x0000_s17410" name="CS ChemDraw Drawing" r:id="rId4" imgW="186840" imgH="186840" progId="">
              <p:embed/>
            </p:oleObj>
          </a:graphicData>
        </a:graphic>
      </p:graphicFrame>
      <p:sp>
        <p:nvSpPr>
          <p:cNvPr id="77" name="ZoneTexte 76"/>
          <p:cNvSpPr txBox="1"/>
          <p:nvPr/>
        </p:nvSpPr>
        <p:spPr>
          <a:xfrm>
            <a:off x="2071670" y="5072074"/>
            <a:ext cx="443102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 Mécanisme synchrone (en 1 étape) 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Arial" pitchFamily="34" charset="0"/>
                <a:cs typeface="Arial" pitchFamily="34" charset="0"/>
                <a:sym typeface="Symbol"/>
              </a:rPr>
              <a:t> Inversion de </a:t>
            </a:r>
            <a:r>
              <a:rPr lang="fr-FR" sz="2000" b="1" dirty="0" smtClean="0">
                <a:latin typeface="Arial" pitchFamily="34" charset="0"/>
                <a:cs typeface="Arial" pitchFamily="34" charset="0"/>
                <a:sym typeface="Symbol"/>
              </a:rPr>
              <a:t>Walden</a:t>
            </a:r>
          </a:p>
          <a:p>
            <a:pPr>
              <a:buFont typeface="Symbol"/>
              <a:buChar char="Þ"/>
            </a:pPr>
            <a:r>
              <a:rPr lang="fr-FR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fr-FR" sz="2000" b="1" dirty="0" err="1" smtClean="0">
                <a:latin typeface="Arial" pitchFamily="34" charset="0"/>
                <a:cs typeface="Arial" pitchFamily="34" charset="0"/>
                <a:sym typeface="Symbol"/>
              </a:rPr>
              <a:t>énantiospécifique</a:t>
            </a:r>
            <a:endParaRPr lang="fr-FR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2" name="Groupe 81"/>
          <p:cNvGrpSpPr/>
          <p:nvPr/>
        </p:nvGrpSpPr>
        <p:grpSpPr>
          <a:xfrm>
            <a:off x="6357950" y="2857496"/>
            <a:ext cx="1000133" cy="1285884"/>
            <a:chOff x="6357950" y="2857496"/>
            <a:chExt cx="1000133" cy="1285884"/>
          </a:xfrm>
        </p:grpSpPr>
        <p:sp>
          <p:nvSpPr>
            <p:cNvPr id="78" name="Flèche courbée vers la gauche 77"/>
            <p:cNvSpPr/>
            <p:nvPr/>
          </p:nvSpPr>
          <p:spPr>
            <a:xfrm>
              <a:off x="6357950" y="2857496"/>
              <a:ext cx="714380" cy="1285884"/>
            </a:xfrm>
            <a:prstGeom prst="curvedLeftArrow">
              <a:avLst>
                <a:gd name="adj1" fmla="val 24541"/>
                <a:gd name="adj2" fmla="val 58353"/>
                <a:gd name="adj3" fmla="val 25000"/>
              </a:avLst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79" name="ZoneTexte 78"/>
            <p:cNvSpPr txBox="1"/>
            <p:nvPr/>
          </p:nvSpPr>
          <p:spPr>
            <a:xfrm>
              <a:off x="7072331" y="2928935"/>
              <a:ext cx="2857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 smtClean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R</a:t>
              </a:r>
              <a:endParaRPr lang="fr-FR" sz="2800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0" name="Flèche courbée vers la droite 79"/>
          <p:cNvSpPr/>
          <p:nvPr/>
        </p:nvSpPr>
        <p:spPr>
          <a:xfrm>
            <a:off x="2285984" y="2643182"/>
            <a:ext cx="500066" cy="121444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1" name="ZoneTexte 80"/>
          <p:cNvSpPr txBox="1"/>
          <p:nvPr/>
        </p:nvSpPr>
        <p:spPr>
          <a:xfrm>
            <a:off x="1857356" y="2928934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S</a:t>
            </a:r>
            <a:endParaRPr lang="fr-FR" sz="28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ZoneTexte 82"/>
          <p:cNvSpPr txBox="1"/>
          <p:nvPr/>
        </p:nvSpPr>
        <p:spPr>
          <a:xfrm>
            <a:off x="285720" y="1357298"/>
            <a:ext cx="10807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latin typeface="Arial" pitchFamily="34" charset="0"/>
                <a:cs typeface="Arial" pitchFamily="34" charset="0"/>
              </a:rPr>
              <a:t>Bilan</a:t>
            </a:r>
            <a:endParaRPr lang="fr-FR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Connecteur droit 41"/>
          <p:cNvCxnSpPr/>
          <p:nvPr/>
        </p:nvCxnSpPr>
        <p:spPr>
          <a:xfrm rot="10800000">
            <a:off x="3357554" y="2571744"/>
            <a:ext cx="928694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e 32"/>
          <p:cNvGrpSpPr/>
          <p:nvPr/>
        </p:nvGrpSpPr>
        <p:grpSpPr>
          <a:xfrm>
            <a:off x="2928926" y="1278514"/>
            <a:ext cx="1908148" cy="2650552"/>
            <a:chOff x="2928926" y="1921456"/>
            <a:chExt cx="1908148" cy="2650552"/>
          </a:xfrm>
        </p:grpSpPr>
        <p:grpSp>
          <p:nvGrpSpPr>
            <p:cNvPr id="3" name="Groupe 28"/>
            <p:cNvGrpSpPr/>
            <p:nvPr/>
          </p:nvGrpSpPr>
          <p:grpSpPr>
            <a:xfrm rot="1152197">
              <a:off x="3738187" y="1921456"/>
              <a:ext cx="1098887" cy="2500329"/>
              <a:chOff x="5597639" y="2784433"/>
              <a:chExt cx="1290028" cy="2500329"/>
            </a:xfrm>
          </p:grpSpPr>
          <p:grpSp>
            <p:nvGrpSpPr>
              <p:cNvPr id="6" name="Groupe 27"/>
              <p:cNvGrpSpPr/>
              <p:nvPr/>
            </p:nvGrpSpPr>
            <p:grpSpPr>
              <a:xfrm>
                <a:off x="5597639" y="3927440"/>
                <a:ext cx="739822" cy="1357322"/>
                <a:chOff x="5597639" y="3927440"/>
                <a:chExt cx="739822" cy="1357322"/>
              </a:xfrm>
            </p:grpSpPr>
            <p:sp>
              <p:nvSpPr>
                <p:cNvPr id="16" name="Triangle isocèle 15"/>
                <p:cNvSpPr/>
                <p:nvPr/>
              </p:nvSpPr>
              <p:spPr>
                <a:xfrm rot="1800000">
                  <a:off x="5887535" y="3927440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solidFill>
                  <a:schemeClr val="bg1"/>
                </a:solidFill>
                <a:ln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8" name="Groupe 25"/>
                <p:cNvGrpSpPr/>
                <p:nvPr/>
              </p:nvGrpSpPr>
              <p:grpSpPr>
                <a:xfrm>
                  <a:off x="5597639" y="4199462"/>
                  <a:ext cx="739822" cy="934906"/>
                  <a:chOff x="5597639" y="4199462"/>
                  <a:chExt cx="739822" cy="934906"/>
                </a:xfrm>
              </p:grpSpPr>
              <p:cxnSp>
                <p:nvCxnSpPr>
                  <p:cNvPr id="18" name="Connecteur droit 17"/>
                  <p:cNvCxnSpPr/>
                  <p:nvPr/>
                </p:nvCxnSpPr>
                <p:spPr>
                  <a:xfrm rot="1800000">
                    <a:off x="6009933" y="4572008"/>
                    <a:ext cx="142876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Connecteur droit 18"/>
                  <p:cNvCxnSpPr/>
                  <p:nvPr/>
                </p:nvCxnSpPr>
                <p:spPr>
                  <a:xfrm rot="1800000">
                    <a:off x="6080780" y="4460526"/>
                    <a:ext cx="126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Connecteur droit 19"/>
                  <p:cNvCxnSpPr/>
                  <p:nvPr/>
                </p:nvCxnSpPr>
                <p:spPr>
                  <a:xfrm rot="1800000">
                    <a:off x="6168724" y="4329775"/>
                    <a:ext cx="108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Connecteur droit 20"/>
                  <p:cNvCxnSpPr/>
                  <p:nvPr/>
                </p:nvCxnSpPr>
                <p:spPr>
                  <a:xfrm rot="1800000">
                    <a:off x="6265461" y="4199462"/>
                    <a:ext cx="72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Connecteur droit 21"/>
                  <p:cNvCxnSpPr/>
                  <p:nvPr/>
                </p:nvCxnSpPr>
                <p:spPr>
                  <a:xfrm rot="1800000">
                    <a:off x="5917662" y="4688340"/>
                    <a:ext cx="180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Connecteur droit 22"/>
                  <p:cNvCxnSpPr/>
                  <p:nvPr/>
                </p:nvCxnSpPr>
                <p:spPr>
                  <a:xfrm rot="1800000">
                    <a:off x="5803431" y="4849216"/>
                    <a:ext cx="252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Connecteur droit 23"/>
                  <p:cNvCxnSpPr/>
                  <p:nvPr/>
                </p:nvCxnSpPr>
                <p:spPr>
                  <a:xfrm rot="1800000">
                    <a:off x="5693702" y="4989592"/>
                    <a:ext cx="324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Connecteur droit 24"/>
                  <p:cNvCxnSpPr/>
                  <p:nvPr/>
                </p:nvCxnSpPr>
                <p:spPr>
                  <a:xfrm rot="1800000">
                    <a:off x="5597639" y="5132780"/>
                    <a:ext cx="396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7" name="Triangle isocèle 26"/>
              <p:cNvSpPr/>
              <p:nvPr/>
            </p:nvSpPr>
            <p:spPr>
              <a:xfrm rot="1800000" flipH="1" flipV="1">
                <a:off x="6530477" y="2784433"/>
                <a:ext cx="357190" cy="1357322"/>
              </a:xfrm>
              <a:prstGeom prst="triangle">
                <a:avLst>
                  <a:gd name="adj" fmla="val 47091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7" name="Ellipse 36"/>
            <p:cNvSpPr/>
            <p:nvPr/>
          </p:nvSpPr>
          <p:spPr>
            <a:xfrm>
              <a:off x="2928926" y="3857628"/>
              <a:ext cx="714380" cy="7143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 smtClean="0">
                  <a:solidFill>
                    <a:srgbClr val="FF0000"/>
                  </a:solidFill>
                </a:rPr>
                <a:t>d</a:t>
              </a:r>
              <a:endParaRPr lang="fr-FR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2" name="Groupe 31"/>
          <p:cNvGrpSpPr/>
          <p:nvPr/>
        </p:nvGrpSpPr>
        <p:grpSpPr>
          <a:xfrm>
            <a:off x="3571868" y="1309845"/>
            <a:ext cx="1353294" cy="2976411"/>
            <a:chOff x="3571868" y="1952787"/>
            <a:chExt cx="1353294" cy="2976411"/>
          </a:xfrm>
        </p:grpSpPr>
        <p:grpSp>
          <p:nvGrpSpPr>
            <p:cNvPr id="14" name="Groupe 30"/>
            <p:cNvGrpSpPr/>
            <p:nvPr/>
          </p:nvGrpSpPr>
          <p:grpSpPr>
            <a:xfrm rot="245583">
              <a:off x="4161965" y="1952787"/>
              <a:ext cx="763197" cy="2549987"/>
              <a:chOff x="5458908" y="2663337"/>
              <a:chExt cx="763197" cy="2549987"/>
            </a:xfrm>
          </p:grpSpPr>
          <p:sp>
            <p:nvSpPr>
              <p:cNvPr id="15" name="Triangle isocèle 14"/>
              <p:cNvSpPr/>
              <p:nvPr/>
            </p:nvSpPr>
            <p:spPr>
              <a:xfrm rot="1200000">
                <a:off x="5458908" y="3856002"/>
                <a:ext cx="357190" cy="1357322"/>
              </a:xfrm>
              <a:prstGeom prst="triangle">
                <a:avLst>
                  <a:gd name="adj" fmla="val 47091"/>
                </a:avLst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" name="Triangle isocèle 29"/>
              <p:cNvSpPr/>
              <p:nvPr/>
            </p:nvSpPr>
            <p:spPr>
              <a:xfrm rot="1200000" flipH="1" flipV="1">
                <a:off x="5864915" y="2663337"/>
                <a:ext cx="357190" cy="1357322"/>
              </a:xfrm>
              <a:prstGeom prst="triangle">
                <a:avLst>
                  <a:gd name="adj" fmla="val 47091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6" name="Ellipse 35"/>
            <p:cNvSpPr/>
            <p:nvPr/>
          </p:nvSpPr>
          <p:spPr>
            <a:xfrm>
              <a:off x="3571868" y="4214818"/>
              <a:ext cx="714380" cy="71438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 smtClean="0"/>
                <a:t>b</a:t>
              </a:r>
              <a:endParaRPr lang="fr-FR" sz="3200" b="1" dirty="0"/>
            </a:p>
          </p:txBody>
        </p:sp>
      </p:grpSp>
      <p:cxnSp>
        <p:nvCxnSpPr>
          <p:cNvPr id="43" name="Connecteur droit 42"/>
          <p:cNvCxnSpPr/>
          <p:nvPr/>
        </p:nvCxnSpPr>
        <p:spPr>
          <a:xfrm rot="10800000">
            <a:off x="2214546" y="2571744"/>
            <a:ext cx="257176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57356" y="214290"/>
            <a:ext cx="8229600" cy="785818"/>
          </a:xfrm>
        </p:spPr>
        <p:txBody>
          <a:bodyPr>
            <a:normAutofit/>
          </a:bodyPr>
          <a:lstStyle/>
          <a:p>
            <a:r>
              <a:rPr lang="fr-FR" sz="4000" dirty="0" smtClean="0">
                <a:solidFill>
                  <a:schemeClr val="accent4"/>
                </a:solidFill>
              </a:rPr>
              <a:t>S</a:t>
            </a:r>
            <a:r>
              <a:rPr lang="fr-FR" sz="4000" baseline="-25000" dirty="0" smtClean="0">
                <a:solidFill>
                  <a:schemeClr val="accent4"/>
                </a:solidFill>
              </a:rPr>
              <a:t>N</a:t>
            </a:r>
            <a:r>
              <a:rPr lang="fr-FR" sz="4000" dirty="0" smtClean="0">
                <a:solidFill>
                  <a:schemeClr val="accent4"/>
                </a:solidFill>
              </a:rPr>
              <a:t>2</a:t>
            </a:r>
            <a:endParaRPr lang="fr-FR" sz="4000" dirty="0">
              <a:solidFill>
                <a:schemeClr val="accent4"/>
              </a:solidFill>
            </a:endParaRPr>
          </a:p>
        </p:txBody>
      </p:sp>
      <p:grpSp>
        <p:nvGrpSpPr>
          <p:cNvPr id="11" name="Groupe 8"/>
          <p:cNvGrpSpPr/>
          <p:nvPr/>
        </p:nvGrpSpPr>
        <p:grpSpPr>
          <a:xfrm>
            <a:off x="214282" y="2285992"/>
            <a:ext cx="1143008" cy="642942"/>
            <a:chOff x="571472" y="2928934"/>
            <a:chExt cx="1143008" cy="642942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697723" y="3252874"/>
              <a:ext cx="42862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Ellipse 3"/>
            <p:cNvSpPr/>
            <p:nvPr/>
          </p:nvSpPr>
          <p:spPr>
            <a:xfrm>
              <a:off x="1000100" y="2928934"/>
              <a:ext cx="714380" cy="642942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 smtClean="0"/>
                <a:t>O</a:t>
              </a:r>
              <a:endParaRPr lang="fr-FR" sz="3600" b="1" dirty="0"/>
            </a:p>
          </p:txBody>
        </p:sp>
        <p:sp>
          <p:nvSpPr>
            <p:cNvPr id="5" name="Ellipse 4"/>
            <p:cNvSpPr/>
            <p:nvPr/>
          </p:nvSpPr>
          <p:spPr>
            <a:xfrm>
              <a:off x="571472" y="3143248"/>
              <a:ext cx="214314" cy="21431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cxnSp>
        <p:nvCxnSpPr>
          <p:cNvPr id="13" name="Connecteur droit 12"/>
          <p:cNvCxnSpPr/>
          <p:nvPr/>
        </p:nvCxnSpPr>
        <p:spPr>
          <a:xfrm rot="10800000">
            <a:off x="4643438" y="2571744"/>
            <a:ext cx="121444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/>
          <p:cNvSpPr/>
          <p:nvPr/>
        </p:nvSpPr>
        <p:spPr>
          <a:xfrm>
            <a:off x="4143372" y="2285992"/>
            <a:ext cx="500066" cy="50006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grpSp>
        <p:nvGrpSpPr>
          <p:cNvPr id="39" name="Groupe 38"/>
          <p:cNvGrpSpPr/>
          <p:nvPr/>
        </p:nvGrpSpPr>
        <p:grpSpPr>
          <a:xfrm>
            <a:off x="3428992" y="1071546"/>
            <a:ext cx="1857388" cy="2357452"/>
            <a:chOff x="3428992" y="1714488"/>
            <a:chExt cx="1857388" cy="2357452"/>
          </a:xfrm>
        </p:grpSpPr>
        <p:grpSp>
          <p:nvGrpSpPr>
            <p:cNvPr id="9" name="Groupe 38"/>
            <p:cNvGrpSpPr/>
            <p:nvPr/>
          </p:nvGrpSpPr>
          <p:grpSpPr>
            <a:xfrm>
              <a:off x="3929059" y="2285992"/>
              <a:ext cx="1357321" cy="1785948"/>
              <a:chOff x="3929059" y="2285992"/>
              <a:chExt cx="1357321" cy="1785948"/>
            </a:xfrm>
          </p:grpSpPr>
          <p:cxnSp>
            <p:nvCxnSpPr>
              <p:cNvPr id="12" name="Connecteur droit 11"/>
              <p:cNvCxnSpPr/>
              <p:nvPr/>
            </p:nvCxnSpPr>
            <p:spPr>
              <a:xfrm rot="16200000" flipV="1">
                <a:off x="3821902" y="2393149"/>
                <a:ext cx="857255" cy="64294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>
              <a:xfrm rot="16200000" flipV="1">
                <a:off x="4536281" y="3321842"/>
                <a:ext cx="857255" cy="642942"/>
              </a:xfrm>
              <a:prstGeom prst="line">
                <a:avLst/>
              </a:prstGeom>
              <a:ln w="28575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Ellipse 34"/>
            <p:cNvSpPr/>
            <p:nvPr/>
          </p:nvSpPr>
          <p:spPr>
            <a:xfrm>
              <a:off x="3428992" y="1714488"/>
              <a:ext cx="714380" cy="71438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 smtClean="0"/>
                <a:t>c</a:t>
              </a:r>
              <a:endParaRPr lang="fr-FR" sz="3200" b="1" dirty="0"/>
            </a:p>
          </p:txBody>
        </p:sp>
      </p:grpSp>
      <p:cxnSp>
        <p:nvCxnSpPr>
          <p:cNvPr id="40" name="Connecteur droit 39"/>
          <p:cNvCxnSpPr/>
          <p:nvPr/>
        </p:nvCxnSpPr>
        <p:spPr>
          <a:xfrm rot="10800000">
            <a:off x="4500562" y="2571744"/>
            <a:ext cx="257176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Ellipse 33"/>
          <p:cNvSpPr/>
          <p:nvPr/>
        </p:nvSpPr>
        <p:spPr>
          <a:xfrm>
            <a:off x="5786446" y="2214554"/>
            <a:ext cx="714380" cy="71438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X</a:t>
            </a:r>
            <a:endParaRPr lang="fr-FR" sz="3200" b="1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785786" y="1785926"/>
          <a:ext cx="593728" cy="593728"/>
        </p:xfrm>
        <a:graphic>
          <a:graphicData uri="http://schemas.openxmlformats.org/presentationml/2006/ole">
            <p:oleObj spid="_x0000_s1026" name="CS ChemDraw Drawing" r:id="rId3" imgW="186840" imgH="186840" progId="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8621745" y="1785926"/>
          <a:ext cx="593725" cy="593725"/>
        </p:xfrm>
        <a:graphic>
          <a:graphicData uri="http://schemas.openxmlformats.org/presentationml/2006/ole">
            <p:oleObj spid="_x0000_s1027" name="CS ChemDraw Drawing" r:id="rId4" imgW="186840" imgH="186840" progId="">
              <p:embed/>
            </p:oleObj>
          </a:graphicData>
        </a:graphic>
      </p:graphicFrame>
      <p:cxnSp>
        <p:nvCxnSpPr>
          <p:cNvPr id="45" name="Connecteur droit avec flèche 44"/>
          <p:cNvCxnSpPr/>
          <p:nvPr/>
        </p:nvCxnSpPr>
        <p:spPr>
          <a:xfrm rot="5400000" flipH="1" flipV="1">
            <a:off x="-750131" y="5107793"/>
            <a:ext cx="264320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>
            <a:off x="571472" y="6429396"/>
            <a:ext cx="450059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ZoneTexte 51"/>
          <p:cNvSpPr txBox="1"/>
          <p:nvPr/>
        </p:nvSpPr>
        <p:spPr>
          <a:xfrm>
            <a:off x="214282" y="3500438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latin typeface="Arial" pitchFamily="34" charset="0"/>
                <a:cs typeface="Arial" pitchFamily="34" charset="0"/>
              </a:rPr>
              <a:t>Epot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4643438" y="6000768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CR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5" name="Connecteur droit 54"/>
          <p:cNvCxnSpPr/>
          <p:nvPr/>
        </p:nvCxnSpPr>
        <p:spPr>
          <a:xfrm>
            <a:off x="642910" y="5734991"/>
            <a:ext cx="42862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/>
          <p:nvPr/>
        </p:nvCxnSpPr>
        <p:spPr>
          <a:xfrm>
            <a:off x="3143240" y="6108806"/>
            <a:ext cx="35719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Forme libre 57"/>
          <p:cNvSpPr/>
          <p:nvPr/>
        </p:nvSpPr>
        <p:spPr>
          <a:xfrm>
            <a:off x="864524" y="4100945"/>
            <a:ext cx="2579716" cy="2000597"/>
          </a:xfrm>
          <a:custGeom>
            <a:avLst/>
            <a:gdLst>
              <a:gd name="connsiteX0" fmla="*/ 0 w 2579716"/>
              <a:gd name="connsiteY0" fmla="*/ 1618211 h 2000597"/>
              <a:gd name="connsiteX1" fmla="*/ 465512 w 2579716"/>
              <a:gd name="connsiteY1" fmla="*/ 1584960 h 2000597"/>
              <a:gd name="connsiteX2" fmla="*/ 681643 w 2579716"/>
              <a:gd name="connsiteY2" fmla="*/ 1152699 h 2000597"/>
              <a:gd name="connsiteX3" fmla="*/ 997527 w 2579716"/>
              <a:gd name="connsiteY3" fmla="*/ 188422 h 2000597"/>
              <a:gd name="connsiteX4" fmla="*/ 1246909 w 2579716"/>
              <a:gd name="connsiteY4" fmla="*/ 22168 h 2000597"/>
              <a:gd name="connsiteX5" fmla="*/ 1463040 w 2579716"/>
              <a:gd name="connsiteY5" fmla="*/ 271550 h 2000597"/>
              <a:gd name="connsiteX6" fmla="*/ 1778923 w 2579716"/>
              <a:gd name="connsiteY6" fmla="*/ 1335579 h 2000597"/>
              <a:gd name="connsiteX7" fmla="*/ 2161309 w 2579716"/>
              <a:gd name="connsiteY7" fmla="*/ 1884219 h 2000597"/>
              <a:gd name="connsiteX8" fmla="*/ 2510443 w 2579716"/>
              <a:gd name="connsiteY8" fmla="*/ 2000597 h 200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9716" h="2000597">
                <a:moveTo>
                  <a:pt x="0" y="1618211"/>
                </a:moveTo>
                <a:cubicBezTo>
                  <a:pt x="175952" y="1640378"/>
                  <a:pt x="351905" y="1662545"/>
                  <a:pt x="465512" y="1584960"/>
                </a:cubicBezTo>
                <a:cubicBezTo>
                  <a:pt x="579119" y="1507375"/>
                  <a:pt x="592974" y="1385455"/>
                  <a:pt x="681643" y="1152699"/>
                </a:cubicBezTo>
                <a:cubicBezTo>
                  <a:pt x="770312" y="919943"/>
                  <a:pt x="903316" y="376844"/>
                  <a:pt x="997527" y="188422"/>
                </a:cubicBezTo>
                <a:cubicBezTo>
                  <a:pt x="1091738" y="0"/>
                  <a:pt x="1169324" y="8313"/>
                  <a:pt x="1246909" y="22168"/>
                </a:cubicBezTo>
                <a:cubicBezTo>
                  <a:pt x="1324494" y="36023"/>
                  <a:pt x="1374371" y="52648"/>
                  <a:pt x="1463040" y="271550"/>
                </a:cubicBezTo>
                <a:cubicBezTo>
                  <a:pt x="1551709" y="490452"/>
                  <a:pt x="1662545" y="1066801"/>
                  <a:pt x="1778923" y="1335579"/>
                </a:cubicBezTo>
                <a:cubicBezTo>
                  <a:pt x="1895301" y="1604357"/>
                  <a:pt x="2039389" y="1773383"/>
                  <a:pt x="2161309" y="1884219"/>
                </a:cubicBezTo>
                <a:cubicBezTo>
                  <a:pt x="2283229" y="1995055"/>
                  <a:pt x="2579716" y="2000597"/>
                  <a:pt x="2510443" y="2000597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428596" y="5715016"/>
          <a:ext cx="1375547" cy="488952"/>
        </p:xfrm>
        <a:graphic>
          <a:graphicData uri="http://schemas.openxmlformats.org/presentationml/2006/ole">
            <p:oleObj spid="_x0000_s1028" name="CS ChemDraw Drawing" r:id="rId5" imgW="741240" imgH="263880" progId="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2643174" y="6000768"/>
          <a:ext cx="1568318" cy="474665"/>
        </p:xfrm>
        <a:graphic>
          <a:graphicData uri="http://schemas.openxmlformats.org/presentationml/2006/ole">
            <p:oleObj spid="_x0000_s1029" name="CS ChemDraw Drawing" r:id="rId6" imgW="776520" imgH="235440" progId="">
              <p:embed/>
            </p:oleObj>
          </a:graphicData>
        </a:graphic>
      </p:graphicFrame>
      <p:sp>
        <p:nvSpPr>
          <p:cNvPr id="59" name="Ellipse 58"/>
          <p:cNvSpPr/>
          <p:nvPr/>
        </p:nvSpPr>
        <p:spPr>
          <a:xfrm>
            <a:off x="785786" y="5643578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ZoneTexte 59"/>
          <p:cNvSpPr txBox="1"/>
          <p:nvPr/>
        </p:nvSpPr>
        <p:spPr>
          <a:xfrm>
            <a:off x="1857356" y="3714752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ET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2" name="Groupe 61"/>
          <p:cNvGrpSpPr/>
          <p:nvPr/>
        </p:nvGrpSpPr>
        <p:grpSpPr>
          <a:xfrm>
            <a:off x="1214414" y="857232"/>
            <a:ext cx="7023145" cy="3143272"/>
            <a:chOff x="1214414" y="857232"/>
            <a:chExt cx="7023145" cy="3143272"/>
          </a:xfrm>
        </p:grpSpPr>
        <p:sp>
          <p:nvSpPr>
            <p:cNvPr id="61" name="Parenthèses 60"/>
            <p:cNvSpPr/>
            <p:nvPr/>
          </p:nvSpPr>
          <p:spPr>
            <a:xfrm>
              <a:off x="1214414" y="1000108"/>
              <a:ext cx="6429420" cy="3000396"/>
            </a:xfrm>
            <a:prstGeom prst="bracketPair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aphicFrame>
          <p:nvGraphicFramePr>
            <p:cNvPr id="1030" name="Object 6"/>
            <p:cNvGraphicFramePr>
              <a:graphicFrameLocks noChangeAspect="1"/>
            </p:cNvGraphicFramePr>
            <p:nvPr/>
          </p:nvGraphicFramePr>
          <p:xfrm>
            <a:off x="7643834" y="857232"/>
            <a:ext cx="593725" cy="593725"/>
          </p:xfrm>
          <a:graphic>
            <a:graphicData uri="http://schemas.openxmlformats.org/presentationml/2006/ole">
              <p:oleObj spid="_x0000_s1030" name="CS ChemDraw Drawing" r:id="rId7" imgW="186840" imgH="186840" progId="">
                <p:embed/>
              </p:oleObj>
            </a:graphicData>
          </a:graphic>
        </p:graphicFrame>
      </p:grpSp>
      <p:sp>
        <p:nvSpPr>
          <p:cNvPr id="63" name="ZoneTexte 62"/>
          <p:cNvSpPr txBox="1"/>
          <p:nvPr/>
        </p:nvSpPr>
        <p:spPr>
          <a:xfrm>
            <a:off x="7715272" y="1142984"/>
            <a:ext cx="3571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dirty="0" smtClean="0">
                <a:sym typeface="Symbol"/>
              </a:rPr>
              <a:t></a:t>
            </a:r>
            <a:endParaRPr lang="fr-FR" sz="4000" dirty="0"/>
          </a:p>
        </p:txBody>
      </p:sp>
      <p:sp>
        <p:nvSpPr>
          <p:cNvPr id="64" name="ZoneTexte 63"/>
          <p:cNvSpPr txBox="1"/>
          <p:nvPr/>
        </p:nvSpPr>
        <p:spPr>
          <a:xfrm>
            <a:off x="4712979" y="4214818"/>
            <a:ext cx="443102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 Mécanisme synchrone (en 1 étape) </a:t>
            </a: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 ET très encombré AX</a:t>
            </a:r>
            <a:r>
              <a:rPr lang="fr-FR" sz="2000" baseline="-25000" dirty="0" smtClean="0">
                <a:latin typeface="Arial" pitchFamily="34" charset="0"/>
                <a:cs typeface="Arial" pitchFamily="34" charset="0"/>
              </a:rPr>
              <a:t>5</a:t>
            </a:r>
          </a:p>
          <a:p>
            <a:pPr>
              <a:buFont typeface="Arial" pitchFamily="34" charset="0"/>
              <a:buChar char="•"/>
            </a:pPr>
            <a:r>
              <a:rPr lang="fr-FR" sz="2000" b="1" dirty="0" smtClean="0">
                <a:latin typeface="Arial" pitchFamily="34" charset="0"/>
                <a:cs typeface="Arial" pitchFamily="34" charset="0"/>
              </a:rPr>
              <a:t>  Attaque Dorsale</a:t>
            </a:r>
          </a:p>
          <a:p>
            <a:pPr>
              <a:buFont typeface="Symbol"/>
              <a:buChar char="Þ"/>
            </a:pPr>
            <a:r>
              <a:rPr lang="fr-FR" sz="2000" dirty="0" smtClean="0">
                <a:latin typeface="Arial" pitchFamily="34" charset="0"/>
                <a:cs typeface="Arial" pitchFamily="34" charset="0"/>
                <a:sym typeface="Symbol"/>
              </a:rPr>
              <a:t> Inversion de </a:t>
            </a:r>
            <a:r>
              <a:rPr lang="fr-FR" sz="2000" b="1" dirty="0" smtClean="0">
                <a:latin typeface="Arial" pitchFamily="34" charset="0"/>
                <a:cs typeface="Arial" pitchFamily="34" charset="0"/>
                <a:sym typeface="Symbol"/>
              </a:rPr>
              <a:t>Walden</a:t>
            </a:r>
          </a:p>
          <a:p>
            <a:pPr>
              <a:buFont typeface="Symbol"/>
              <a:buChar char="Þ"/>
            </a:pPr>
            <a:r>
              <a:rPr lang="fr-FR" sz="2000" dirty="0" smtClean="0"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fr-FR" sz="2000" b="1" dirty="0" err="1" smtClean="0">
                <a:latin typeface="Arial" pitchFamily="34" charset="0"/>
                <a:cs typeface="Arial" pitchFamily="34" charset="0"/>
                <a:sym typeface="Symbol"/>
              </a:rPr>
              <a:t>énantiospécifique</a:t>
            </a:r>
            <a:endParaRPr lang="fr-F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Flèche courbée vers la gauche 64"/>
          <p:cNvSpPr/>
          <p:nvPr/>
        </p:nvSpPr>
        <p:spPr>
          <a:xfrm>
            <a:off x="4429124" y="1928802"/>
            <a:ext cx="714380" cy="1285884"/>
          </a:xfrm>
          <a:prstGeom prst="curvedLeftArrow">
            <a:avLst>
              <a:gd name="adj1" fmla="val 24541"/>
              <a:gd name="adj2" fmla="val 58353"/>
              <a:gd name="adj3" fmla="val 25000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6" name="ZoneTexte 65"/>
          <p:cNvSpPr txBox="1"/>
          <p:nvPr/>
        </p:nvSpPr>
        <p:spPr>
          <a:xfrm>
            <a:off x="4786314" y="2857496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R</a:t>
            </a:r>
            <a:endParaRPr lang="fr-FR" sz="3600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Flèche courbée vers la droite 66"/>
          <p:cNvSpPr/>
          <p:nvPr/>
        </p:nvSpPr>
        <p:spPr>
          <a:xfrm>
            <a:off x="3929058" y="1928802"/>
            <a:ext cx="500066" cy="121444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8" name="ZoneTexte 67"/>
          <p:cNvSpPr txBox="1"/>
          <p:nvPr/>
        </p:nvSpPr>
        <p:spPr>
          <a:xfrm>
            <a:off x="3571868" y="2714620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S</a:t>
            </a:r>
            <a:endParaRPr lang="fr-FR" sz="36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79769E-6 L 0.1309 -0.005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90751E-6 L 0.10382 -0.0002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23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2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2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42775E-6 C 0.00226 -0.00093 0.00451 -0.00185 0.01094 -0.00254 C 0.01736 -0.00324 0.03038 0.00046 0.03819 -0.00486 C 0.04601 -0.01017 0.05 -0.01017 0.05816 -0.03399 C 0.06632 -0.0578 0.07847 -0.11468 0.08733 -0.14775 C 0.09618 -0.18081 0.10365 -0.21757 0.11094 -0.2326 C 0.11823 -0.24763 0.1276 -0.237 0.1309 -0.23746 " pathEditMode="relative" ptsTypes="aaaaaaA">
                                      <p:cBhvr>
                                        <p:cTn id="32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5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5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382 -0.00023 L 0.26146 -0.00023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09 -0.00531 L 0.28021 -0.00601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" y="0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091 -0.23746 C 0.13889 -0.23746 0.14688 -0.23746 0.15261 -0.22775 C 0.15834 -0.21804 0.15903 -0.20879 0.16545 -0.17942 C 0.17188 -0.15006 0.18056 -0.08509 0.1908 -0.0511 C 0.20104 -0.01711 0.21598 0.0067 0.22726 0.02405 C 0.23854 0.04139 0.25035 0.04809 0.25816 0.05295 C 0.26598 0.0578 0.23663 0.05295 0.27448 0.05295 " pathEditMode="relative" rAng="0" ptsTypes="aaaaaaA">
                                      <p:cBhvr>
                                        <p:cTn id="83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" y="148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59" grpId="0" animBg="1"/>
      <p:bldP spid="59" grpId="1" animBg="1"/>
      <p:bldP spid="63" grpId="0"/>
      <p:bldP spid="63" grpId="1"/>
      <p:bldP spid="65" grpId="0" animBg="1"/>
      <p:bldP spid="66" grpId="0"/>
      <p:bldP spid="67" grpId="0" animBg="1"/>
      <p:bldP spid="6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1736" y="571480"/>
            <a:ext cx="1042966" cy="653210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accent4"/>
                </a:solidFill>
              </a:rPr>
              <a:t>S</a:t>
            </a:r>
            <a:r>
              <a:rPr lang="fr-FR" baseline="-25000" dirty="0" smtClean="0">
                <a:solidFill>
                  <a:schemeClr val="accent4"/>
                </a:solidFill>
              </a:rPr>
              <a:t>N</a:t>
            </a:r>
            <a:r>
              <a:rPr lang="fr-FR" dirty="0" smtClean="0">
                <a:solidFill>
                  <a:schemeClr val="accent4"/>
                </a:solidFill>
              </a:rPr>
              <a:t>1</a:t>
            </a:r>
            <a:endParaRPr lang="fr-FR" dirty="0">
              <a:solidFill>
                <a:schemeClr val="accent4"/>
              </a:solidFill>
            </a:endParaRPr>
          </a:p>
        </p:txBody>
      </p:sp>
      <p:grpSp>
        <p:nvGrpSpPr>
          <p:cNvPr id="3" name="Groupe 8"/>
          <p:cNvGrpSpPr/>
          <p:nvPr/>
        </p:nvGrpSpPr>
        <p:grpSpPr>
          <a:xfrm>
            <a:off x="214282" y="3000372"/>
            <a:ext cx="857224" cy="500066"/>
            <a:chOff x="571472" y="2928934"/>
            <a:chExt cx="1143008" cy="642942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697723" y="3252874"/>
              <a:ext cx="42862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Ellipse 3"/>
            <p:cNvSpPr/>
            <p:nvPr/>
          </p:nvSpPr>
          <p:spPr>
            <a:xfrm>
              <a:off x="1000100" y="2928934"/>
              <a:ext cx="714380" cy="642942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 smtClean="0"/>
                <a:t>O</a:t>
              </a:r>
              <a:endParaRPr lang="fr-FR" sz="3600" b="1" dirty="0"/>
            </a:p>
          </p:txBody>
        </p:sp>
        <p:sp>
          <p:nvSpPr>
            <p:cNvPr id="5" name="Ellipse 4"/>
            <p:cNvSpPr/>
            <p:nvPr/>
          </p:nvSpPr>
          <p:spPr>
            <a:xfrm>
              <a:off x="571472" y="3143248"/>
              <a:ext cx="214314" cy="21431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" name="Groupe 38"/>
          <p:cNvGrpSpPr/>
          <p:nvPr/>
        </p:nvGrpSpPr>
        <p:grpSpPr>
          <a:xfrm>
            <a:off x="1500166" y="2071678"/>
            <a:ext cx="2500330" cy="2428892"/>
            <a:chOff x="2928926" y="1714488"/>
            <a:chExt cx="3571900" cy="3214710"/>
          </a:xfrm>
        </p:grpSpPr>
        <p:grpSp>
          <p:nvGrpSpPr>
            <p:cNvPr id="8" name="Groupe 30"/>
            <p:cNvGrpSpPr/>
            <p:nvPr/>
          </p:nvGrpSpPr>
          <p:grpSpPr>
            <a:xfrm>
              <a:off x="2928926" y="1921456"/>
              <a:ext cx="1908148" cy="2650552"/>
              <a:chOff x="2928926" y="1921456"/>
              <a:chExt cx="1908148" cy="2650552"/>
            </a:xfrm>
          </p:grpSpPr>
          <p:grpSp>
            <p:nvGrpSpPr>
              <p:cNvPr id="9" name="Groupe 28"/>
              <p:cNvGrpSpPr/>
              <p:nvPr/>
            </p:nvGrpSpPr>
            <p:grpSpPr>
              <a:xfrm rot="1152197">
                <a:off x="3738187" y="1921456"/>
                <a:ext cx="1098887" cy="2500329"/>
                <a:chOff x="5597639" y="2784433"/>
                <a:chExt cx="1290028" cy="2500329"/>
              </a:xfrm>
            </p:grpSpPr>
            <p:grpSp>
              <p:nvGrpSpPr>
                <p:cNvPr id="11" name="Groupe 27"/>
                <p:cNvGrpSpPr/>
                <p:nvPr/>
              </p:nvGrpSpPr>
              <p:grpSpPr>
                <a:xfrm>
                  <a:off x="5597639" y="3927440"/>
                  <a:ext cx="739822" cy="1357322"/>
                  <a:chOff x="5597639" y="3927440"/>
                  <a:chExt cx="739822" cy="1357322"/>
                </a:xfrm>
              </p:grpSpPr>
              <p:sp>
                <p:nvSpPr>
                  <p:cNvPr id="16" name="Triangle isocèle 15"/>
                  <p:cNvSpPr/>
                  <p:nvPr/>
                </p:nvSpPr>
                <p:spPr>
                  <a:xfrm rot="1800000">
                    <a:off x="5887535" y="3927440"/>
                    <a:ext cx="357190" cy="1357322"/>
                  </a:xfrm>
                  <a:prstGeom prst="triangle">
                    <a:avLst>
                      <a:gd name="adj" fmla="val 47091"/>
                    </a:avLst>
                  </a:prstGeom>
                  <a:solidFill>
                    <a:schemeClr val="bg1"/>
                  </a:solidFill>
                  <a:ln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14" name="Groupe 25"/>
                  <p:cNvGrpSpPr/>
                  <p:nvPr/>
                </p:nvGrpSpPr>
                <p:grpSpPr>
                  <a:xfrm>
                    <a:off x="5597639" y="4199462"/>
                    <a:ext cx="739822" cy="934906"/>
                    <a:chOff x="5597639" y="4199462"/>
                    <a:chExt cx="739822" cy="934906"/>
                  </a:xfrm>
                </p:grpSpPr>
                <p:cxnSp>
                  <p:nvCxnSpPr>
                    <p:cNvPr id="18" name="Connecteur droit 17"/>
                    <p:cNvCxnSpPr/>
                    <p:nvPr/>
                  </p:nvCxnSpPr>
                  <p:spPr>
                    <a:xfrm rot="1800000">
                      <a:off x="6009933" y="4572008"/>
                      <a:ext cx="142876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" name="Connecteur droit 18"/>
                    <p:cNvCxnSpPr/>
                    <p:nvPr/>
                  </p:nvCxnSpPr>
                  <p:spPr>
                    <a:xfrm rot="1800000">
                      <a:off x="6080780" y="4460526"/>
                      <a:ext cx="12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" name="Connecteur droit 19"/>
                    <p:cNvCxnSpPr/>
                    <p:nvPr/>
                  </p:nvCxnSpPr>
                  <p:spPr>
                    <a:xfrm rot="1800000">
                      <a:off x="6168724" y="4329775"/>
                      <a:ext cx="108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1" name="Connecteur droit 20"/>
                    <p:cNvCxnSpPr/>
                    <p:nvPr/>
                  </p:nvCxnSpPr>
                  <p:spPr>
                    <a:xfrm rot="1800000">
                      <a:off x="6265461" y="4199462"/>
                      <a:ext cx="7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" name="Connecteur droit 21"/>
                    <p:cNvCxnSpPr/>
                    <p:nvPr/>
                  </p:nvCxnSpPr>
                  <p:spPr>
                    <a:xfrm rot="1800000">
                      <a:off x="5917662" y="4688340"/>
                      <a:ext cx="180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3" name="Connecteur droit 22"/>
                    <p:cNvCxnSpPr/>
                    <p:nvPr/>
                  </p:nvCxnSpPr>
                  <p:spPr>
                    <a:xfrm rot="1800000">
                      <a:off x="5803431" y="4849216"/>
                      <a:ext cx="25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" name="Connecteur droit 23"/>
                    <p:cNvCxnSpPr/>
                    <p:nvPr/>
                  </p:nvCxnSpPr>
                  <p:spPr>
                    <a:xfrm rot="1800000">
                      <a:off x="5693702" y="4989592"/>
                      <a:ext cx="324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" name="Connecteur droit 24"/>
                    <p:cNvCxnSpPr/>
                    <p:nvPr/>
                  </p:nvCxnSpPr>
                  <p:spPr>
                    <a:xfrm rot="1800000">
                      <a:off x="5597639" y="5132780"/>
                      <a:ext cx="39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27" name="Triangle isocèle 26"/>
                <p:cNvSpPr/>
                <p:nvPr/>
              </p:nvSpPr>
              <p:spPr>
                <a:xfrm rot="1800000" flipH="1" flipV="1">
                  <a:off x="6530477" y="2784433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37" name="Ellipse 36"/>
              <p:cNvSpPr/>
              <p:nvPr/>
            </p:nvSpPr>
            <p:spPr>
              <a:xfrm>
                <a:off x="2928926" y="3857628"/>
                <a:ext cx="714380" cy="71438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200" b="1" dirty="0" smtClean="0">
                    <a:solidFill>
                      <a:srgbClr val="FF0000"/>
                    </a:solidFill>
                  </a:rPr>
                  <a:t>d</a:t>
                </a:r>
                <a:endParaRPr lang="fr-FR" sz="3200" b="1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13" name="Connecteur droit 12"/>
            <p:cNvCxnSpPr/>
            <p:nvPr/>
          </p:nvCxnSpPr>
          <p:spPr>
            <a:xfrm rot="10800000">
              <a:off x="4643438" y="3214686"/>
              <a:ext cx="1214446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Ellipse 33"/>
            <p:cNvSpPr/>
            <p:nvPr/>
          </p:nvSpPr>
          <p:spPr>
            <a:xfrm>
              <a:off x="5786446" y="2857496"/>
              <a:ext cx="714380" cy="71438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 smtClean="0"/>
                <a:t>X</a:t>
              </a:r>
              <a:endParaRPr lang="fr-FR" sz="3200" b="1" dirty="0"/>
            </a:p>
          </p:txBody>
        </p:sp>
        <p:grpSp>
          <p:nvGrpSpPr>
            <p:cNvPr id="17" name="Groupe 31"/>
            <p:cNvGrpSpPr/>
            <p:nvPr/>
          </p:nvGrpSpPr>
          <p:grpSpPr>
            <a:xfrm>
              <a:off x="3571868" y="1952787"/>
              <a:ext cx="1353294" cy="2976411"/>
              <a:chOff x="3571868" y="1952787"/>
              <a:chExt cx="1353294" cy="2976411"/>
            </a:xfrm>
          </p:grpSpPr>
          <p:grpSp>
            <p:nvGrpSpPr>
              <p:cNvPr id="26" name="Groupe 30"/>
              <p:cNvGrpSpPr/>
              <p:nvPr/>
            </p:nvGrpSpPr>
            <p:grpSpPr>
              <a:xfrm rot="245583">
                <a:off x="4161965" y="1952787"/>
                <a:ext cx="763197" cy="2549987"/>
                <a:chOff x="5458908" y="2663337"/>
                <a:chExt cx="763197" cy="2549987"/>
              </a:xfrm>
            </p:grpSpPr>
            <p:sp>
              <p:nvSpPr>
                <p:cNvPr id="15" name="Triangle isocèle 14"/>
                <p:cNvSpPr/>
                <p:nvPr/>
              </p:nvSpPr>
              <p:spPr>
                <a:xfrm rot="1200000">
                  <a:off x="5458908" y="3856002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30" name="Triangle isocèle 29"/>
                <p:cNvSpPr/>
                <p:nvPr/>
              </p:nvSpPr>
              <p:spPr>
                <a:xfrm rot="1200000" flipH="1" flipV="1">
                  <a:off x="5864915" y="2663337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36" name="Ellipse 35"/>
              <p:cNvSpPr/>
              <p:nvPr/>
            </p:nvSpPr>
            <p:spPr>
              <a:xfrm>
                <a:off x="3571868" y="4214818"/>
                <a:ext cx="714380" cy="714380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200" b="1" dirty="0" smtClean="0"/>
                  <a:t>c</a:t>
                </a:r>
                <a:endParaRPr lang="fr-FR" sz="3200" b="1" dirty="0"/>
              </a:p>
            </p:txBody>
          </p:sp>
        </p:grpSp>
        <p:grpSp>
          <p:nvGrpSpPr>
            <p:cNvPr id="28" name="Groupe 37"/>
            <p:cNvGrpSpPr/>
            <p:nvPr/>
          </p:nvGrpSpPr>
          <p:grpSpPr>
            <a:xfrm>
              <a:off x="3428992" y="1714488"/>
              <a:ext cx="1928826" cy="2428890"/>
              <a:chOff x="3428992" y="1714488"/>
              <a:chExt cx="1928826" cy="2428890"/>
            </a:xfrm>
          </p:grpSpPr>
          <p:cxnSp>
            <p:nvCxnSpPr>
              <p:cNvPr id="12" name="Connecteur droit 11"/>
              <p:cNvCxnSpPr/>
              <p:nvPr/>
            </p:nvCxnSpPr>
            <p:spPr>
              <a:xfrm rot="16200000" flipV="1">
                <a:off x="3821902" y="2393149"/>
                <a:ext cx="857255" cy="64294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Ellipse 34"/>
              <p:cNvSpPr/>
              <p:nvPr/>
            </p:nvSpPr>
            <p:spPr>
              <a:xfrm>
                <a:off x="3428992" y="1714488"/>
                <a:ext cx="714380" cy="71438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200" b="1" dirty="0" smtClean="0"/>
                  <a:t>b</a:t>
                </a:r>
                <a:endParaRPr lang="fr-FR" sz="3200" b="1" dirty="0"/>
              </a:p>
            </p:txBody>
          </p:sp>
          <p:cxnSp>
            <p:nvCxnSpPr>
              <p:cNvPr id="33" name="Connecteur droit 32"/>
              <p:cNvCxnSpPr/>
              <p:nvPr/>
            </p:nvCxnSpPr>
            <p:spPr>
              <a:xfrm rot="16200000" flipV="1">
                <a:off x="4607719" y="3393280"/>
                <a:ext cx="857255" cy="642942"/>
              </a:xfrm>
              <a:prstGeom prst="line">
                <a:avLst/>
              </a:prstGeom>
              <a:ln w="28575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Ellipse 9"/>
            <p:cNvSpPr/>
            <p:nvPr/>
          </p:nvSpPr>
          <p:spPr>
            <a:xfrm>
              <a:off x="4357686" y="2928934"/>
              <a:ext cx="500066" cy="500066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</p:grpSp>
      <p:graphicFrame>
        <p:nvGraphicFramePr>
          <p:cNvPr id="17409" name="Object 1"/>
          <p:cNvGraphicFramePr>
            <a:graphicFrameLocks noChangeAspect="1"/>
          </p:cNvGraphicFramePr>
          <p:nvPr/>
        </p:nvGraphicFramePr>
        <p:xfrm>
          <a:off x="857224" y="2643182"/>
          <a:ext cx="461786" cy="461786"/>
        </p:xfrm>
        <a:graphic>
          <a:graphicData uri="http://schemas.openxmlformats.org/presentationml/2006/ole">
            <p:oleObj spid="_x0000_s20482" name="CS ChemDraw Drawing" r:id="rId3" imgW="186840" imgH="186840" progId="">
              <p:embed/>
            </p:oleObj>
          </a:graphicData>
        </a:graphic>
      </p:graphicFrame>
      <p:sp>
        <p:nvSpPr>
          <p:cNvPr id="40" name="ZoneTexte 39"/>
          <p:cNvSpPr txBox="1"/>
          <p:nvPr/>
        </p:nvSpPr>
        <p:spPr>
          <a:xfrm>
            <a:off x="1357290" y="3000372"/>
            <a:ext cx="354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+</a:t>
            </a:r>
            <a:endParaRPr lang="fr-FR" sz="2400" b="1" dirty="0"/>
          </a:p>
        </p:txBody>
      </p:sp>
      <p:cxnSp>
        <p:nvCxnSpPr>
          <p:cNvPr id="42" name="Connecteur droit avec flèche 41"/>
          <p:cNvCxnSpPr/>
          <p:nvPr/>
        </p:nvCxnSpPr>
        <p:spPr>
          <a:xfrm>
            <a:off x="4143372" y="3286124"/>
            <a:ext cx="71438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Ellipse 46"/>
          <p:cNvSpPr/>
          <p:nvPr/>
        </p:nvSpPr>
        <p:spPr>
          <a:xfrm>
            <a:off x="8181971" y="3143248"/>
            <a:ext cx="500066" cy="539754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X</a:t>
            </a:r>
            <a:endParaRPr lang="fr-FR" sz="3200" b="1" dirty="0"/>
          </a:p>
        </p:txBody>
      </p:sp>
      <p:grpSp>
        <p:nvGrpSpPr>
          <p:cNvPr id="29" name="Groupe 74"/>
          <p:cNvGrpSpPr/>
          <p:nvPr/>
        </p:nvGrpSpPr>
        <p:grpSpPr>
          <a:xfrm>
            <a:off x="5000628" y="1142984"/>
            <a:ext cx="2538466" cy="2248844"/>
            <a:chOff x="5429256" y="3484183"/>
            <a:chExt cx="2538466" cy="2248844"/>
          </a:xfrm>
        </p:grpSpPr>
        <p:grpSp>
          <p:nvGrpSpPr>
            <p:cNvPr id="31" name="Groupe 30"/>
            <p:cNvGrpSpPr/>
            <p:nvPr/>
          </p:nvGrpSpPr>
          <p:grpSpPr>
            <a:xfrm rot="16767469">
              <a:off x="6287487" y="3893928"/>
              <a:ext cx="1335694" cy="2002642"/>
              <a:chOff x="2928926" y="1921453"/>
              <a:chExt cx="1908134" cy="2650555"/>
            </a:xfrm>
          </p:grpSpPr>
          <p:grpSp>
            <p:nvGrpSpPr>
              <p:cNvPr id="32" name="Groupe 28"/>
              <p:cNvGrpSpPr/>
              <p:nvPr/>
            </p:nvGrpSpPr>
            <p:grpSpPr>
              <a:xfrm rot="1152197">
                <a:off x="3738176" y="1921453"/>
                <a:ext cx="1098884" cy="2500329"/>
                <a:chOff x="5597639" y="2784433"/>
                <a:chExt cx="1290028" cy="2500329"/>
              </a:xfrm>
            </p:grpSpPr>
            <p:grpSp>
              <p:nvGrpSpPr>
                <p:cNvPr id="38" name="Groupe 27"/>
                <p:cNvGrpSpPr/>
                <p:nvPr/>
              </p:nvGrpSpPr>
              <p:grpSpPr>
                <a:xfrm>
                  <a:off x="5597639" y="3927440"/>
                  <a:ext cx="739822" cy="1357322"/>
                  <a:chOff x="5597639" y="3927440"/>
                  <a:chExt cx="739822" cy="1357322"/>
                </a:xfrm>
              </p:grpSpPr>
              <p:sp>
                <p:nvSpPr>
                  <p:cNvPr id="61" name="Triangle isocèle 15"/>
                  <p:cNvSpPr/>
                  <p:nvPr/>
                </p:nvSpPr>
                <p:spPr>
                  <a:xfrm rot="1800000">
                    <a:off x="5887535" y="3927440"/>
                    <a:ext cx="357190" cy="1357322"/>
                  </a:xfrm>
                  <a:prstGeom prst="triangle">
                    <a:avLst>
                      <a:gd name="adj" fmla="val 47091"/>
                    </a:avLst>
                  </a:prstGeom>
                  <a:solidFill>
                    <a:schemeClr val="bg1"/>
                  </a:solidFill>
                  <a:ln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39" name="Groupe 25"/>
                  <p:cNvGrpSpPr/>
                  <p:nvPr/>
                </p:nvGrpSpPr>
                <p:grpSpPr>
                  <a:xfrm>
                    <a:off x="5597639" y="4199462"/>
                    <a:ext cx="739822" cy="934906"/>
                    <a:chOff x="5597639" y="4199462"/>
                    <a:chExt cx="739822" cy="934906"/>
                  </a:xfrm>
                </p:grpSpPr>
                <p:cxnSp>
                  <p:nvCxnSpPr>
                    <p:cNvPr id="63" name="Connecteur droit 17"/>
                    <p:cNvCxnSpPr/>
                    <p:nvPr/>
                  </p:nvCxnSpPr>
                  <p:spPr>
                    <a:xfrm rot="1800000">
                      <a:off x="6009933" y="4572008"/>
                      <a:ext cx="142876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4" name="Connecteur droit 63"/>
                    <p:cNvCxnSpPr/>
                    <p:nvPr/>
                  </p:nvCxnSpPr>
                  <p:spPr>
                    <a:xfrm rot="1800000">
                      <a:off x="6080780" y="4460526"/>
                      <a:ext cx="12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5" name="Connecteur droit 64"/>
                    <p:cNvCxnSpPr/>
                    <p:nvPr/>
                  </p:nvCxnSpPr>
                  <p:spPr>
                    <a:xfrm rot="1800000">
                      <a:off x="6168724" y="4329775"/>
                      <a:ext cx="108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" name="Connecteur droit 20"/>
                    <p:cNvCxnSpPr/>
                    <p:nvPr/>
                  </p:nvCxnSpPr>
                  <p:spPr>
                    <a:xfrm rot="1800000">
                      <a:off x="6265461" y="4199462"/>
                      <a:ext cx="7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7" name="Connecteur droit 66"/>
                    <p:cNvCxnSpPr/>
                    <p:nvPr/>
                  </p:nvCxnSpPr>
                  <p:spPr>
                    <a:xfrm rot="1800000">
                      <a:off x="5917662" y="4688340"/>
                      <a:ext cx="180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8" name="Connecteur droit 67"/>
                    <p:cNvCxnSpPr/>
                    <p:nvPr/>
                  </p:nvCxnSpPr>
                  <p:spPr>
                    <a:xfrm rot="1800000">
                      <a:off x="5803431" y="4849216"/>
                      <a:ext cx="25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9" name="Connecteur droit 68"/>
                    <p:cNvCxnSpPr/>
                    <p:nvPr/>
                  </p:nvCxnSpPr>
                  <p:spPr>
                    <a:xfrm rot="1800000">
                      <a:off x="5693702" y="4989592"/>
                      <a:ext cx="324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Connecteur droit 69"/>
                    <p:cNvCxnSpPr/>
                    <p:nvPr/>
                  </p:nvCxnSpPr>
                  <p:spPr>
                    <a:xfrm rot="1800000">
                      <a:off x="5597639" y="5132780"/>
                      <a:ext cx="39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60" name="Triangle isocèle 59"/>
                <p:cNvSpPr/>
                <p:nvPr/>
              </p:nvSpPr>
              <p:spPr>
                <a:xfrm rot="1800000" flipH="1" flipV="1">
                  <a:off x="6530477" y="2784433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58" name="Ellipse 57"/>
              <p:cNvSpPr/>
              <p:nvPr/>
            </p:nvSpPr>
            <p:spPr>
              <a:xfrm>
                <a:off x="2928926" y="3857628"/>
                <a:ext cx="714380" cy="71438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200" b="1" dirty="0" smtClean="0">
                    <a:solidFill>
                      <a:srgbClr val="FF0000"/>
                    </a:solidFill>
                  </a:rPr>
                  <a:t>d</a:t>
                </a:r>
                <a:endParaRPr lang="fr-FR" sz="3200" b="1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45" name="Connecteur droit 44"/>
            <p:cNvCxnSpPr/>
            <p:nvPr/>
          </p:nvCxnSpPr>
          <p:spPr>
            <a:xfrm rot="10800000">
              <a:off x="6143636" y="4429132"/>
              <a:ext cx="850112" cy="12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e 31"/>
            <p:cNvGrpSpPr/>
            <p:nvPr/>
          </p:nvGrpSpPr>
          <p:grpSpPr>
            <a:xfrm rot="19367659">
              <a:off x="6446065" y="3484183"/>
              <a:ext cx="947306" cy="2248844"/>
              <a:chOff x="3571868" y="1952787"/>
              <a:chExt cx="1353294" cy="2976411"/>
            </a:xfrm>
          </p:grpSpPr>
          <p:grpSp>
            <p:nvGrpSpPr>
              <p:cNvPr id="43" name="Groupe 30"/>
              <p:cNvGrpSpPr/>
              <p:nvPr/>
            </p:nvGrpSpPr>
            <p:grpSpPr>
              <a:xfrm rot="245583">
                <a:off x="4161965" y="1952787"/>
                <a:ext cx="763197" cy="2549987"/>
                <a:chOff x="5458908" y="2663337"/>
                <a:chExt cx="763197" cy="2549987"/>
              </a:xfrm>
            </p:grpSpPr>
            <p:sp>
              <p:nvSpPr>
                <p:cNvPr id="55" name="Triangle isocèle 54"/>
                <p:cNvSpPr/>
                <p:nvPr/>
              </p:nvSpPr>
              <p:spPr>
                <a:xfrm rot="1200000">
                  <a:off x="5458908" y="3856002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6" name="Triangle isocèle 55"/>
                <p:cNvSpPr/>
                <p:nvPr/>
              </p:nvSpPr>
              <p:spPr>
                <a:xfrm rot="1200000" flipH="1" flipV="1">
                  <a:off x="5864915" y="2663337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54" name="Ellipse 53"/>
              <p:cNvSpPr/>
              <p:nvPr/>
            </p:nvSpPr>
            <p:spPr>
              <a:xfrm>
                <a:off x="3571868" y="4214818"/>
                <a:ext cx="714380" cy="714380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200" b="1" dirty="0" smtClean="0"/>
                  <a:t>c</a:t>
                </a:r>
                <a:endParaRPr lang="fr-FR" sz="3200" b="1" dirty="0"/>
              </a:p>
            </p:txBody>
          </p:sp>
        </p:grpSp>
        <p:grpSp>
          <p:nvGrpSpPr>
            <p:cNvPr id="44" name="Groupe 37"/>
            <p:cNvGrpSpPr/>
            <p:nvPr/>
          </p:nvGrpSpPr>
          <p:grpSpPr>
            <a:xfrm rot="3837220">
              <a:off x="6375053" y="3306540"/>
              <a:ext cx="1350178" cy="1835161"/>
              <a:chOff x="3428992" y="1714488"/>
              <a:chExt cx="1928826" cy="2428890"/>
            </a:xfrm>
          </p:grpSpPr>
          <p:cxnSp>
            <p:nvCxnSpPr>
              <p:cNvPr id="50" name="Connecteur droit 49"/>
              <p:cNvCxnSpPr/>
              <p:nvPr/>
            </p:nvCxnSpPr>
            <p:spPr>
              <a:xfrm rot="16200000" flipV="1">
                <a:off x="3821902" y="2393149"/>
                <a:ext cx="857255" cy="64294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Connecteur droit 51"/>
              <p:cNvCxnSpPr/>
              <p:nvPr/>
            </p:nvCxnSpPr>
            <p:spPr>
              <a:xfrm rot="16200000" flipV="1">
                <a:off x="4607719" y="3393280"/>
                <a:ext cx="857255" cy="642942"/>
              </a:xfrm>
              <a:prstGeom prst="line">
                <a:avLst/>
              </a:prstGeom>
              <a:ln w="28575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Ellipse 50"/>
              <p:cNvSpPr/>
              <p:nvPr/>
            </p:nvSpPr>
            <p:spPr>
              <a:xfrm>
                <a:off x="3428992" y="1714488"/>
                <a:ext cx="714380" cy="714380"/>
              </a:xfrm>
              <a:prstGeom prst="ellipse">
                <a:avLst/>
              </a:prstGeom>
              <a:solidFill>
                <a:srgbClr val="FFC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200" b="1" dirty="0" smtClean="0"/>
                  <a:t>b</a:t>
                </a:r>
                <a:endParaRPr lang="fr-FR" sz="3200" b="1" dirty="0"/>
              </a:p>
            </p:txBody>
          </p:sp>
        </p:grpSp>
        <p:grpSp>
          <p:nvGrpSpPr>
            <p:cNvPr id="48" name="Groupe 8"/>
            <p:cNvGrpSpPr/>
            <p:nvPr/>
          </p:nvGrpSpPr>
          <p:grpSpPr>
            <a:xfrm>
              <a:off x="5429256" y="4143380"/>
              <a:ext cx="857224" cy="500066"/>
              <a:chOff x="571472" y="2928934"/>
              <a:chExt cx="1143008" cy="642942"/>
            </a:xfrm>
          </p:grpSpPr>
          <p:cxnSp>
            <p:nvCxnSpPr>
              <p:cNvPr id="72" name="Connecteur droit 71"/>
              <p:cNvCxnSpPr/>
              <p:nvPr/>
            </p:nvCxnSpPr>
            <p:spPr>
              <a:xfrm>
                <a:off x="697723" y="3252874"/>
                <a:ext cx="428628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Ellipse 72"/>
              <p:cNvSpPr/>
              <p:nvPr/>
            </p:nvSpPr>
            <p:spPr>
              <a:xfrm>
                <a:off x="1000100" y="2928934"/>
                <a:ext cx="714380" cy="642942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600" b="1" dirty="0" smtClean="0"/>
                  <a:t>O</a:t>
                </a:r>
                <a:endParaRPr lang="fr-FR" sz="3600" b="1" dirty="0"/>
              </a:p>
            </p:txBody>
          </p:sp>
          <p:sp>
            <p:nvSpPr>
              <p:cNvPr id="74" name="Ellipse 73"/>
              <p:cNvSpPr/>
              <p:nvPr/>
            </p:nvSpPr>
            <p:spPr>
              <a:xfrm>
                <a:off x="571472" y="3143248"/>
                <a:ext cx="214314" cy="214314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46" name="Ellipse 45"/>
            <p:cNvSpPr/>
            <p:nvPr/>
          </p:nvSpPr>
          <p:spPr>
            <a:xfrm>
              <a:off x="6786578" y="4203705"/>
              <a:ext cx="350046" cy="377828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</p:grpSp>
      <p:sp>
        <p:nvSpPr>
          <p:cNvPr id="76" name="ZoneTexte 75"/>
          <p:cNvSpPr txBox="1"/>
          <p:nvPr/>
        </p:nvSpPr>
        <p:spPr>
          <a:xfrm>
            <a:off x="7715272" y="3143248"/>
            <a:ext cx="354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+</a:t>
            </a:r>
            <a:endParaRPr lang="fr-FR" sz="2400" b="1" dirty="0"/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8682037" y="2928934"/>
          <a:ext cx="461963" cy="461963"/>
        </p:xfrm>
        <a:graphic>
          <a:graphicData uri="http://schemas.openxmlformats.org/presentationml/2006/ole">
            <p:oleObj spid="_x0000_s20483" name="CS ChemDraw Drawing" r:id="rId4" imgW="186840" imgH="186840" progId="">
              <p:embed/>
            </p:oleObj>
          </a:graphicData>
        </a:graphic>
      </p:graphicFrame>
      <p:sp>
        <p:nvSpPr>
          <p:cNvPr id="77" name="ZoneTexte 76"/>
          <p:cNvSpPr txBox="1"/>
          <p:nvPr/>
        </p:nvSpPr>
        <p:spPr>
          <a:xfrm>
            <a:off x="1071538" y="5842337"/>
            <a:ext cx="30011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latin typeface="Arial" pitchFamily="34" charset="0"/>
                <a:cs typeface="Arial" pitchFamily="34" charset="0"/>
                <a:sym typeface="Symbol"/>
              </a:rPr>
              <a:t> NON </a:t>
            </a:r>
            <a:r>
              <a:rPr lang="fr-FR" sz="2000" b="1" dirty="0" err="1" smtClean="0">
                <a:latin typeface="Arial" pitchFamily="34" charset="0"/>
                <a:cs typeface="Arial" pitchFamily="34" charset="0"/>
                <a:sym typeface="Symbol"/>
              </a:rPr>
              <a:t>stéréosélective</a:t>
            </a:r>
            <a:endParaRPr lang="fr-FR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9" name="Groupe 81"/>
          <p:cNvGrpSpPr/>
          <p:nvPr/>
        </p:nvGrpSpPr>
        <p:grpSpPr>
          <a:xfrm>
            <a:off x="6357950" y="1571612"/>
            <a:ext cx="1000133" cy="1285884"/>
            <a:chOff x="6357950" y="2857496"/>
            <a:chExt cx="1000133" cy="1285884"/>
          </a:xfrm>
        </p:grpSpPr>
        <p:sp>
          <p:nvSpPr>
            <p:cNvPr id="78" name="Flèche courbée vers la gauche 77"/>
            <p:cNvSpPr/>
            <p:nvPr/>
          </p:nvSpPr>
          <p:spPr>
            <a:xfrm>
              <a:off x="6357950" y="2857496"/>
              <a:ext cx="714380" cy="1285884"/>
            </a:xfrm>
            <a:prstGeom prst="curvedLeftArrow">
              <a:avLst>
                <a:gd name="adj1" fmla="val 24541"/>
                <a:gd name="adj2" fmla="val 58353"/>
                <a:gd name="adj3" fmla="val 25000"/>
              </a:avLst>
            </a:prstGeom>
            <a:solidFill>
              <a:schemeClr val="accent4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79" name="ZoneTexte 78"/>
            <p:cNvSpPr txBox="1"/>
            <p:nvPr/>
          </p:nvSpPr>
          <p:spPr>
            <a:xfrm>
              <a:off x="7072331" y="2928935"/>
              <a:ext cx="2857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 smtClean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R</a:t>
              </a:r>
              <a:endParaRPr lang="fr-FR" sz="2800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0" name="Flèche courbée vers la droite 79"/>
          <p:cNvSpPr/>
          <p:nvPr/>
        </p:nvSpPr>
        <p:spPr>
          <a:xfrm>
            <a:off x="2285984" y="2643182"/>
            <a:ext cx="500066" cy="121444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1" name="ZoneTexte 80"/>
          <p:cNvSpPr txBox="1"/>
          <p:nvPr/>
        </p:nvSpPr>
        <p:spPr>
          <a:xfrm>
            <a:off x="1857356" y="2928934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S</a:t>
            </a:r>
            <a:endParaRPr lang="fr-FR" sz="28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" name="ZoneTexte 82"/>
          <p:cNvSpPr txBox="1"/>
          <p:nvPr/>
        </p:nvSpPr>
        <p:spPr>
          <a:xfrm>
            <a:off x="285720" y="1357298"/>
            <a:ext cx="10807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latin typeface="Arial" pitchFamily="34" charset="0"/>
                <a:cs typeface="Arial" pitchFamily="34" charset="0"/>
              </a:rPr>
              <a:t>Bilan</a:t>
            </a:r>
            <a:endParaRPr lang="fr-FR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7" name="ZoneTexte 116"/>
          <p:cNvSpPr txBox="1"/>
          <p:nvPr/>
        </p:nvSpPr>
        <p:spPr>
          <a:xfrm>
            <a:off x="5500694" y="4071942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S</a:t>
            </a:r>
            <a:endParaRPr lang="fr-FR" sz="2800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8" name="Groupe 117"/>
          <p:cNvGrpSpPr/>
          <p:nvPr/>
        </p:nvGrpSpPr>
        <p:grpSpPr>
          <a:xfrm>
            <a:off x="5072066" y="3214686"/>
            <a:ext cx="2714612" cy="2428892"/>
            <a:chOff x="4643438" y="2643182"/>
            <a:chExt cx="2714612" cy="2428892"/>
          </a:xfrm>
        </p:grpSpPr>
        <p:grpSp>
          <p:nvGrpSpPr>
            <p:cNvPr id="87" name="Groupe 38"/>
            <p:cNvGrpSpPr/>
            <p:nvPr/>
          </p:nvGrpSpPr>
          <p:grpSpPr>
            <a:xfrm>
              <a:off x="4643438" y="2643182"/>
              <a:ext cx="2050271" cy="2428892"/>
              <a:chOff x="2928926" y="1714488"/>
              <a:chExt cx="2928958" cy="3214710"/>
            </a:xfrm>
          </p:grpSpPr>
          <p:grpSp>
            <p:nvGrpSpPr>
              <p:cNvPr id="88" name="Groupe 30"/>
              <p:cNvGrpSpPr/>
              <p:nvPr/>
            </p:nvGrpSpPr>
            <p:grpSpPr>
              <a:xfrm>
                <a:off x="2928926" y="1921453"/>
                <a:ext cx="1908134" cy="2650555"/>
                <a:chOff x="2928926" y="1921453"/>
                <a:chExt cx="1908134" cy="2650555"/>
              </a:xfrm>
            </p:grpSpPr>
            <p:grpSp>
              <p:nvGrpSpPr>
                <p:cNvPr id="101" name="Groupe 28"/>
                <p:cNvGrpSpPr/>
                <p:nvPr/>
              </p:nvGrpSpPr>
              <p:grpSpPr>
                <a:xfrm rot="1152197">
                  <a:off x="3738176" y="1921453"/>
                  <a:ext cx="1098884" cy="2500329"/>
                  <a:chOff x="5597639" y="2784433"/>
                  <a:chExt cx="1290028" cy="2500329"/>
                </a:xfrm>
              </p:grpSpPr>
              <p:grpSp>
                <p:nvGrpSpPr>
                  <p:cNvPr id="103" name="Groupe 27"/>
                  <p:cNvGrpSpPr/>
                  <p:nvPr/>
                </p:nvGrpSpPr>
                <p:grpSpPr>
                  <a:xfrm>
                    <a:off x="5597639" y="3927440"/>
                    <a:ext cx="739822" cy="1357322"/>
                    <a:chOff x="5597639" y="3927440"/>
                    <a:chExt cx="739822" cy="1357322"/>
                  </a:xfrm>
                </p:grpSpPr>
                <p:sp>
                  <p:nvSpPr>
                    <p:cNvPr id="105" name="Triangle isocèle 15"/>
                    <p:cNvSpPr/>
                    <p:nvPr/>
                  </p:nvSpPr>
                  <p:spPr>
                    <a:xfrm rot="1800000">
                      <a:off x="5887535" y="3927440"/>
                      <a:ext cx="357190" cy="1357322"/>
                    </a:xfrm>
                    <a:prstGeom prst="triangle">
                      <a:avLst>
                        <a:gd name="adj" fmla="val 47091"/>
                      </a:avLst>
                    </a:prstGeom>
                    <a:solidFill>
                      <a:schemeClr val="bg1"/>
                    </a:solidFill>
                    <a:ln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fr-FR"/>
                    </a:p>
                  </p:txBody>
                </p:sp>
                <p:grpSp>
                  <p:nvGrpSpPr>
                    <p:cNvPr id="106" name="Groupe 25"/>
                    <p:cNvGrpSpPr/>
                    <p:nvPr/>
                  </p:nvGrpSpPr>
                  <p:grpSpPr>
                    <a:xfrm>
                      <a:off x="5597639" y="4199462"/>
                      <a:ext cx="739822" cy="934906"/>
                      <a:chOff x="5597639" y="4199462"/>
                      <a:chExt cx="739822" cy="934906"/>
                    </a:xfrm>
                  </p:grpSpPr>
                  <p:cxnSp>
                    <p:nvCxnSpPr>
                      <p:cNvPr id="107" name="Connecteur droit 106"/>
                      <p:cNvCxnSpPr/>
                      <p:nvPr/>
                    </p:nvCxnSpPr>
                    <p:spPr>
                      <a:xfrm rot="1800000">
                        <a:off x="6009933" y="4572008"/>
                        <a:ext cx="142876" cy="1588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8" name="Connecteur droit 107"/>
                      <p:cNvCxnSpPr/>
                      <p:nvPr/>
                    </p:nvCxnSpPr>
                    <p:spPr>
                      <a:xfrm rot="1800000">
                        <a:off x="6080780" y="4460526"/>
                        <a:ext cx="126000" cy="1588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09" name="Connecteur droit 19"/>
                      <p:cNvCxnSpPr/>
                      <p:nvPr/>
                    </p:nvCxnSpPr>
                    <p:spPr>
                      <a:xfrm rot="1800000">
                        <a:off x="6168724" y="4329775"/>
                        <a:ext cx="108000" cy="1588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0" name="Connecteur droit 109"/>
                      <p:cNvCxnSpPr/>
                      <p:nvPr/>
                    </p:nvCxnSpPr>
                    <p:spPr>
                      <a:xfrm rot="1800000">
                        <a:off x="6265461" y="4199462"/>
                        <a:ext cx="72000" cy="1588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1" name="Connecteur droit 21"/>
                      <p:cNvCxnSpPr/>
                      <p:nvPr/>
                    </p:nvCxnSpPr>
                    <p:spPr>
                      <a:xfrm rot="1800000">
                        <a:off x="5917662" y="4688340"/>
                        <a:ext cx="180000" cy="1588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2" name="Connecteur droit 111"/>
                      <p:cNvCxnSpPr/>
                      <p:nvPr/>
                    </p:nvCxnSpPr>
                    <p:spPr>
                      <a:xfrm rot="1800000">
                        <a:off x="5803431" y="4849216"/>
                        <a:ext cx="252000" cy="1588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3" name="Connecteur droit 112"/>
                      <p:cNvCxnSpPr/>
                      <p:nvPr/>
                    </p:nvCxnSpPr>
                    <p:spPr>
                      <a:xfrm rot="1800000">
                        <a:off x="5693702" y="4989592"/>
                        <a:ext cx="324000" cy="1588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114" name="Connecteur droit 24"/>
                      <p:cNvCxnSpPr/>
                      <p:nvPr/>
                    </p:nvCxnSpPr>
                    <p:spPr>
                      <a:xfrm rot="1800000">
                        <a:off x="5597639" y="5132780"/>
                        <a:ext cx="396000" cy="1588"/>
                      </a:xfrm>
                      <a:prstGeom prst="line">
                        <a:avLst/>
                      </a:prstGeom>
                      <a:ln w="28575">
                        <a:solidFill>
                          <a:schemeClr val="tx1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  <p:sp>
                <p:nvSpPr>
                  <p:cNvPr id="104" name="Triangle isocèle 103"/>
                  <p:cNvSpPr/>
                  <p:nvPr/>
                </p:nvSpPr>
                <p:spPr>
                  <a:xfrm rot="1800000" flipH="1" flipV="1">
                    <a:off x="6530477" y="2784433"/>
                    <a:ext cx="357190" cy="1357322"/>
                  </a:xfrm>
                  <a:prstGeom prst="triangle">
                    <a:avLst>
                      <a:gd name="adj" fmla="val 47091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102" name="Ellipse 101"/>
                <p:cNvSpPr/>
                <p:nvPr/>
              </p:nvSpPr>
              <p:spPr>
                <a:xfrm>
                  <a:off x="2928926" y="3857628"/>
                  <a:ext cx="714380" cy="71438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3200" b="1" dirty="0" smtClean="0">
                      <a:solidFill>
                        <a:srgbClr val="FF0000"/>
                      </a:solidFill>
                    </a:rPr>
                    <a:t>d</a:t>
                  </a:r>
                  <a:endParaRPr lang="fr-FR" sz="3200" b="1" dirty="0">
                    <a:solidFill>
                      <a:srgbClr val="FF0000"/>
                    </a:solidFill>
                  </a:endParaRPr>
                </a:p>
              </p:txBody>
            </p:sp>
          </p:grpSp>
          <p:cxnSp>
            <p:nvCxnSpPr>
              <p:cNvPr id="89" name="Connecteur droit 88"/>
              <p:cNvCxnSpPr/>
              <p:nvPr/>
            </p:nvCxnSpPr>
            <p:spPr>
              <a:xfrm rot="10800000">
                <a:off x="4643438" y="3214686"/>
                <a:ext cx="1214446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91" name="Groupe 31"/>
              <p:cNvGrpSpPr/>
              <p:nvPr/>
            </p:nvGrpSpPr>
            <p:grpSpPr>
              <a:xfrm>
                <a:off x="3571868" y="1952787"/>
                <a:ext cx="1353294" cy="2976411"/>
                <a:chOff x="3571868" y="1952787"/>
                <a:chExt cx="1353294" cy="2976411"/>
              </a:xfrm>
            </p:grpSpPr>
            <p:grpSp>
              <p:nvGrpSpPr>
                <p:cNvPr id="97" name="Groupe 30"/>
                <p:cNvGrpSpPr/>
                <p:nvPr/>
              </p:nvGrpSpPr>
              <p:grpSpPr>
                <a:xfrm rot="245583">
                  <a:off x="4161965" y="1952787"/>
                  <a:ext cx="763197" cy="2549987"/>
                  <a:chOff x="5458908" y="2663337"/>
                  <a:chExt cx="763197" cy="2549987"/>
                </a:xfrm>
              </p:grpSpPr>
              <p:sp>
                <p:nvSpPr>
                  <p:cNvPr id="99" name="Triangle isocèle 98"/>
                  <p:cNvSpPr/>
                  <p:nvPr/>
                </p:nvSpPr>
                <p:spPr>
                  <a:xfrm rot="1200000">
                    <a:off x="5458908" y="3856002"/>
                    <a:ext cx="357190" cy="1357322"/>
                  </a:xfrm>
                  <a:prstGeom prst="triangle">
                    <a:avLst>
                      <a:gd name="adj" fmla="val 47091"/>
                    </a:avLst>
                  </a:prstGeom>
                  <a:solidFill>
                    <a:schemeClr val="tx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sp>
                <p:nvSpPr>
                  <p:cNvPr id="100" name="Triangle isocèle 99"/>
                  <p:cNvSpPr/>
                  <p:nvPr/>
                </p:nvSpPr>
                <p:spPr>
                  <a:xfrm rot="1200000" flipH="1" flipV="1">
                    <a:off x="5864915" y="2663337"/>
                    <a:ext cx="357190" cy="1357322"/>
                  </a:xfrm>
                  <a:prstGeom prst="triangle">
                    <a:avLst>
                      <a:gd name="adj" fmla="val 47091"/>
                    </a:avLst>
                  </a:prstGeom>
                  <a:no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</p:grpSp>
            <p:sp>
              <p:nvSpPr>
                <p:cNvPr id="98" name="Ellipse 97"/>
                <p:cNvSpPr/>
                <p:nvPr/>
              </p:nvSpPr>
              <p:spPr>
                <a:xfrm>
                  <a:off x="3571868" y="4214818"/>
                  <a:ext cx="714380" cy="714380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3200" b="1" dirty="0" smtClean="0"/>
                    <a:t>c</a:t>
                  </a:r>
                  <a:endParaRPr lang="fr-FR" sz="3200" b="1" dirty="0"/>
                </a:p>
              </p:txBody>
            </p:sp>
          </p:grpSp>
          <p:grpSp>
            <p:nvGrpSpPr>
              <p:cNvPr id="92" name="Groupe 37"/>
              <p:cNvGrpSpPr/>
              <p:nvPr/>
            </p:nvGrpSpPr>
            <p:grpSpPr>
              <a:xfrm>
                <a:off x="3428992" y="1714488"/>
                <a:ext cx="1928826" cy="2428890"/>
                <a:chOff x="3428992" y="1714488"/>
                <a:chExt cx="1928826" cy="2428890"/>
              </a:xfrm>
            </p:grpSpPr>
            <p:cxnSp>
              <p:nvCxnSpPr>
                <p:cNvPr id="94" name="Connecteur droit 93"/>
                <p:cNvCxnSpPr/>
                <p:nvPr/>
              </p:nvCxnSpPr>
              <p:spPr>
                <a:xfrm rot="16200000" flipV="1">
                  <a:off x="3821902" y="2393149"/>
                  <a:ext cx="857255" cy="64294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5" name="Ellipse 94"/>
                <p:cNvSpPr/>
                <p:nvPr/>
              </p:nvSpPr>
              <p:spPr>
                <a:xfrm>
                  <a:off x="3428992" y="1714488"/>
                  <a:ext cx="714380" cy="714380"/>
                </a:xfrm>
                <a:prstGeom prst="ellipse">
                  <a:avLst/>
                </a:prstGeom>
                <a:solidFill>
                  <a:srgbClr val="FFC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3200" b="1" dirty="0" smtClean="0"/>
                    <a:t>b</a:t>
                  </a:r>
                  <a:endParaRPr lang="fr-FR" sz="3200" b="1" dirty="0"/>
                </a:p>
              </p:txBody>
            </p:sp>
            <p:cxnSp>
              <p:nvCxnSpPr>
                <p:cNvPr id="96" name="Connecteur droit 95"/>
                <p:cNvCxnSpPr/>
                <p:nvPr/>
              </p:nvCxnSpPr>
              <p:spPr>
                <a:xfrm rot="16200000" flipV="1">
                  <a:off x="4607719" y="3393280"/>
                  <a:ext cx="857255" cy="642942"/>
                </a:xfrm>
                <a:prstGeom prst="line">
                  <a:avLst/>
                </a:prstGeom>
                <a:ln w="28575">
                  <a:noFill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3" name="Ellipse 9"/>
              <p:cNvSpPr/>
              <p:nvPr/>
            </p:nvSpPr>
            <p:spPr>
              <a:xfrm>
                <a:off x="4357686" y="2928934"/>
                <a:ext cx="500066" cy="500066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b="1" dirty="0"/>
              </a:p>
            </p:txBody>
          </p:sp>
        </p:grpSp>
        <p:grpSp>
          <p:nvGrpSpPr>
            <p:cNvPr id="82" name="Groupe 8"/>
            <p:cNvGrpSpPr/>
            <p:nvPr/>
          </p:nvGrpSpPr>
          <p:grpSpPr>
            <a:xfrm flipH="1">
              <a:off x="6500826" y="3500438"/>
              <a:ext cx="857224" cy="500066"/>
              <a:chOff x="571472" y="2928934"/>
              <a:chExt cx="1143008" cy="642942"/>
            </a:xfrm>
          </p:grpSpPr>
          <p:cxnSp>
            <p:nvCxnSpPr>
              <p:cNvPr id="84" name="Connecteur droit 83"/>
              <p:cNvCxnSpPr/>
              <p:nvPr/>
            </p:nvCxnSpPr>
            <p:spPr>
              <a:xfrm>
                <a:off x="697723" y="3252874"/>
                <a:ext cx="428628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Ellipse 84"/>
              <p:cNvSpPr/>
              <p:nvPr/>
            </p:nvSpPr>
            <p:spPr>
              <a:xfrm>
                <a:off x="1000100" y="2928934"/>
                <a:ext cx="714380" cy="642942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600" b="1" dirty="0" smtClean="0"/>
                  <a:t>O</a:t>
                </a:r>
                <a:endParaRPr lang="fr-FR" sz="3600" b="1" dirty="0"/>
              </a:p>
            </p:txBody>
          </p:sp>
          <p:sp>
            <p:nvSpPr>
              <p:cNvPr id="86" name="Ellipse 85"/>
              <p:cNvSpPr/>
              <p:nvPr/>
            </p:nvSpPr>
            <p:spPr>
              <a:xfrm>
                <a:off x="571472" y="3143248"/>
                <a:ext cx="214314" cy="214314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</p:grpSp>
      <p:sp>
        <p:nvSpPr>
          <p:cNvPr id="116" name="Flèche courbée vers la droite 115"/>
          <p:cNvSpPr/>
          <p:nvPr/>
        </p:nvSpPr>
        <p:spPr>
          <a:xfrm>
            <a:off x="5929322" y="3714752"/>
            <a:ext cx="500066" cy="121444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9" name="ZoneTexte 118"/>
          <p:cNvSpPr txBox="1"/>
          <p:nvPr/>
        </p:nvSpPr>
        <p:spPr>
          <a:xfrm>
            <a:off x="4286248" y="1785926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atin typeface="Arial" pitchFamily="34" charset="0"/>
                <a:cs typeface="Arial" pitchFamily="34" charset="0"/>
              </a:rPr>
              <a:t>0.5</a:t>
            </a:r>
            <a:endParaRPr lang="fr-FR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0" name="ZoneTexte 119"/>
          <p:cNvSpPr txBox="1"/>
          <p:nvPr/>
        </p:nvSpPr>
        <p:spPr>
          <a:xfrm>
            <a:off x="4500562" y="4143380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atin typeface="Arial" pitchFamily="34" charset="0"/>
                <a:cs typeface="Arial" pitchFamily="34" charset="0"/>
              </a:rPr>
              <a:t>0.5</a:t>
            </a:r>
            <a:endParaRPr lang="fr-FR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/>
      <p:bldP spid="117" grpId="0"/>
      <p:bldP spid="1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Connecteur droit 12"/>
          <p:cNvCxnSpPr/>
          <p:nvPr/>
        </p:nvCxnSpPr>
        <p:spPr>
          <a:xfrm rot="10800000">
            <a:off x="4143372" y="2857496"/>
            <a:ext cx="121444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515" name="Object 11"/>
          <p:cNvGraphicFramePr>
            <a:graphicFrameLocks noChangeAspect="1"/>
          </p:cNvGraphicFramePr>
          <p:nvPr/>
        </p:nvGraphicFramePr>
        <p:xfrm>
          <a:off x="4071934" y="2285992"/>
          <a:ext cx="677129" cy="624814"/>
        </p:xfrm>
        <a:graphic>
          <a:graphicData uri="http://schemas.openxmlformats.org/presentationml/2006/ole">
            <p:oleObj spid="_x0000_s21515" name="CS ChemDraw Drawing" r:id="rId3" imgW="187200" imgH="186840" progId="">
              <p:embed/>
            </p:oleObj>
          </a:graphicData>
        </a:graphic>
      </p:graphicFrame>
      <p:cxnSp>
        <p:nvCxnSpPr>
          <p:cNvPr id="158" name="Connecteur droit 157"/>
          <p:cNvCxnSpPr/>
          <p:nvPr/>
        </p:nvCxnSpPr>
        <p:spPr>
          <a:xfrm>
            <a:off x="4143372" y="2857496"/>
            <a:ext cx="50006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Connecteur droit 155"/>
          <p:cNvCxnSpPr/>
          <p:nvPr/>
        </p:nvCxnSpPr>
        <p:spPr>
          <a:xfrm>
            <a:off x="3214678" y="2857496"/>
            <a:ext cx="50006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e 32"/>
          <p:cNvGrpSpPr/>
          <p:nvPr/>
        </p:nvGrpSpPr>
        <p:grpSpPr>
          <a:xfrm>
            <a:off x="2428860" y="1564266"/>
            <a:ext cx="1908148" cy="2650552"/>
            <a:chOff x="2928926" y="1921456"/>
            <a:chExt cx="1908148" cy="2650552"/>
          </a:xfrm>
        </p:grpSpPr>
        <p:grpSp>
          <p:nvGrpSpPr>
            <p:cNvPr id="6" name="Groupe 28"/>
            <p:cNvGrpSpPr/>
            <p:nvPr/>
          </p:nvGrpSpPr>
          <p:grpSpPr>
            <a:xfrm rot="1152197">
              <a:off x="3738187" y="1921456"/>
              <a:ext cx="1098887" cy="2500329"/>
              <a:chOff x="5597639" y="2784433"/>
              <a:chExt cx="1290028" cy="2500329"/>
            </a:xfrm>
          </p:grpSpPr>
          <p:grpSp>
            <p:nvGrpSpPr>
              <p:cNvPr id="8" name="Groupe 27"/>
              <p:cNvGrpSpPr/>
              <p:nvPr/>
            </p:nvGrpSpPr>
            <p:grpSpPr>
              <a:xfrm>
                <a:off x="5597639" y="3927440"/>
                <a:ext cx="739822" cy="1357322"/>
                <a:chOff x="5597639" y="3927440"/>
                <a:chExt cx="739822" cy="1357322"/>
              </a:xfrm>
            </p:grpSpPr>
            <p:sp>
              <p:nvSpPr>
                <p:cNvPr id="16" name="Triangle isocèle 15"/>
                <p:cNvSpPr/>
                <p:nvPr/>
              </p:nvSpPr>
              <p:spPr>
                <a:xfrm rot="1800000">
                  <a:off x="5887535" y="3927440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solidFill>
                  <a:schemeClr val="bg1"/>
                </a:solidFill>
                <a:ln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9" name="Groupe 25"/>
                <p:cNvGrpSpPr/>
                <p:nvPr/>
              </p:nvGrpSpPr>
              <p:grpSpPr>
                <a:xfrm>
                  <a:off x="5597639" y="4199462"/>
                  <a:ext cx="739822" cy="934906"/>
                  <a:chOff x="5597639" y="4199462"/>
                  <a:chExt cx="739822" cy="934906"/>
                </a:xfrm>
              </p:grpSpPr>
              <p:cxnSp>
                <p:nvCxnSpPr>
                  <p:cNvPr id="18" name="Connecteur droit 17"/>
                  <p:cNvCxnSpPr/>
                  <p:nvPr/>
                </p:nvCxnSpPr>
                <p:spPr>
                  <a:xfrm rot="1800000">
                    <a:off x="6009933" y="4572008"/>
                    <a:ext cx="142876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Connecteur droit 18"/>
                  <p:cNvCxnSpPr/>
                  <p:nvPr/>
                </p:nvCxnSpPr>
                <p:spPr>
                  <a:xfrm rot="1800000">
                    <a:off x="6080780" y="4460526"/>
                    <a:ext cx="126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Connecteur droit 19"/>
                  <p:cNvCxnSpPr/>
                  <p:nvPr/>
                </p:nvCxnSpPr>
                <p:spPr>
                  <a:xfrm rot="1800000">
                    <a:off x="6168724" y="4329775"/>
                    <a:ext cx="108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Connecteur droit 20"/>
                  <p:cNvCxnSpPr/>
                  <p:nvPr/>
                </p:nvCxnSpPr>
                <p:spPr>
                  <a:xfrm rot="1800000">
                    <a:off x="6265461" y="4199462"/>
                    <a:ext cx="72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Connecteur droit 21"/>
                  <p:cNvCxnSpPr/>
                  <p:nvPr/>
                </p:nvCxnSpPr>
                <p:spPr>
                  <a:xfrm rot="1800000">
                    <a:off x="5917662" y="4688340"/>
                    <a:ext cx="180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Connecteur droit 22"/>
                  <p:cNvCxnSpPr/>
                  <p:nvPr/>
                </p:nvCxnSpPr>
                <p:spPr>
                  <a:xfrm rot="1800000">
                    <a:off x="5803431" y="4849216"/>
                    <a:ext cx="252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Connecteur droit 23"/>
                  <p:cNvCxnSpPr/>
                  <p:nvPr/>
                </p:nvCxnSpPr>
                <p:spPr>
                  <a:xfrm rot="1800000">
                    <a:off x="5693702" y="4989592"/>
                    <a:ext cx="324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5" name="Connecteur droit 24"/>
                  <p:cNvCxnSpPr/>
                  <p:nvPr/>
                </p:nvCxnSpPr>
                <p:spPr>
                  <a:xfrm rot="1800000">
                    <a:off x="5597639" y="5132780"/>
                    <a:ext cx="396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27" name="Triangle isocèle 26"/>
              <p:cNvSpPr/>
              <p:nvPr/>
            </p:nvSpPr>
            <p:spPr>
              <a:xfrm rot="1800000" flipH="1" flipV="1">
                <a:off x="6530477" y="2784433"/>
                <a:ext cx="357190" cy="1357322"/>
              </a:xfrm>
              <a:prstGeom prst="triangle">
                <a:avLst>
                  <a:gd name="adj" fmla="val 47091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7" name="Ellipse 36"/>
            <p:cNvSpPr/>
            <p:nvPr/>
          </p:nvSpPr>
          <p:spPr>
            <a:xfrm>
              <a:off x="2928926" y="3857628"/>
              <a:ext cx="714380" cy="71438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 smtClean="0">
                  <a:solidFill>
                    <a:srgbClr val="FF0000"/>
                  </a:solidFill>
                </a:rPr>
                <a:t>d</a:t>
              </a:r>
              <a:endParaRPr lang="fr-FR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1" name="Groupe 31"/>
          <p:cNvGrpSpPr/>
          <p:nvPr/>
        </p:nvGrpSpPr>
        <p:grpSpPr>
          <a:xfrm>
            <a:off x="3071802" y="1595597"/>
            <a:ext cx="1353294" cy="2976411"/>
            <a:chOff x="3571868" y="1952787"/>
            <a:chExt cx="1353294" cy="2976411"/>
          </a:xfrm>
        </p:grpSpPr>
        <p:grpSp>
          <p:nvGrpSpPr>
            <p:cNvPr id="14" name="Groupe 30"/>
            <p:cNvGrpSpPr/>
            <p:nvPr/>
          </p:nvGrpSpPr>
          <p:grpSpPr>
            <a:xfrm rot="245583">
              <a:off x="4161965" y="1952787"/>
              <a:ext cx="763197" cy="2549987"/>
              <a:chOff x="5458908" y="2663337"/>
              <a:chExt cx="763197" cy="2549987"/>
            </a:xfrm>
          </p:grpSpPr>
          <p:sp>
            <p:nvSpPr>
              <p:cNvPr id="15" name="Triangle isocèle 14"/>
              <p:cNvSpPr/>
              <p:nvPr/>
            </p:nvSpPr>
            <p:spPr>
              <a:xfrm rot="1200000">
                <a:off x="5458908" y="3856002"/>
                <a:ext cx="357190" cy="1357322"/>
              </a:xfrm>
              <a:prstGeom prst="triangle">
                <a:avLst>
                  <a:gd name="adj" fmla="val 47091"/>
                </a:avLst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" name="Triangle isocèle 29"/>
              <p:cNvSpPr/>
              <p:nvPr/>
            </p:nvSpPr>
            <p:spPr>
              <a:xfrm rot="1200000" flipH="1" flipV="1">
                <a:off x="5864915" y="2663337"/>
                <a:ext cx="357190" cy="1357322"/>
              </a:xfrm>
              <a:prstGeom prst="triangle">
                <a:avLst>
                  <a:gd name="adj" fmla="val 47091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6" name="Ellipse 35"/>
            <p:cNvSpPr/>
            <p:nvPr/>
          </p:nvSpPr>
          <p:spPr>
            <a:xfrm>
              <a:off x="3571868" y="4214818"/>
              <a:ext cx="714380" cy="71438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 smtClean="0"/>
                <a:t>b</a:t>
              </a:r>
              <a:endParaRPr lang="fr-FR" sz="3200" b="1" dirty="0"/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57356" y="214290"/>
            <a:ext cx="8229600" cy="785818"/>
          </a:xfrm>
        </p:spPr>
        <p:txBody>
          <a:bodyPr>
            <a:normAutofit/>
          </a:bodyPr>
          <a:lstStyle/>
          <a:p>
            <a:r>
              <a:rPr lang="fr-FR" sz="4000" dirty="0" smtClean="0">
                <a:solidFill>
                  <a:schemeClr val="accent4"/>
                </a:solidFill>
              </a:rPr>
              <a:t>S</a:t>
            </a:r>
            <a:r>
              <a:rPr lang="fr-FR" sz="4000" baseline="-25000" dirty="0" smtClean="0">
                <a:solidFill>
                  <a:schemeClr val="accent4"/>
                </a:solidFill>
              </a:rPr>
              <a:t>N</a:t>
            </a:r>
            <a:r>
              <a:rPr lang="fr-FR" sz="4000" dirty="0" smtClean="0">
                <a:solidFill>
                  <a:schemeClr val="accent4"/>
                </a:solidFill>
              </a:rPr>
              <a:t>1</a:t>
            </a:r>
            <a:endParaRPr lang="fr-FR" sz="4000" dirty="0">
              <a:solidFill>
                <a:schemeClr val="accent4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3643306" y="2571744"/>
            <a:ext cx="500066" cy="50006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grpSp>
        <p:nvGrpSpPr>
          <p:cNvPr id="26" name="Groupe 38"/>
          <p:cNvGrpSpPr/>
          <p:nvPr/>
        </p:nvGrpSpPr>
        <p:grpSpPr>
          <a:xfrm>
            <a:off x="2928926" y="1357298"/>
            <a:ext cx="1857388" cy="2357452"/>
            <a:chOff x="3428992" y="1714488"/>
            <a:chExt cx="1857388" cy="2357452"/>
          </a:xfrm>
        </p:grpSpPr>
        <p:grpSp>
          <p:nvGrpSpPr>
            <p:cNvPr id="28" name="Groupe 38"/>
            <p:cNvGrpSpPr/>
            <p:nvPr/>
          </p:nvGrpSpPr>
          <p:grpSpPr>
            <a:xfrm>
              <a:off x="3929059" y="2285992"/>
              <a:ext cx="1357321" cy="1785948"/>
              <a:chOff x="3929059" y="2285992"/>
              <a:chExt cx="1357321" cy="1785948"/>
            </a:xfrm>
          </p:grpSpPr>
          <p:cxnSp>
            <p:nvCxnSpPr>
              <p:cNvPr id="38" name="Connecteur droit 37"/>
              <p:cNvCxnSpPr/>
              <p:nvPr/>
            </p:nvCxnSpPr>
            <p:spPr>
              <a:xfrm rot="16200000" flipV="1">
                <a:off x="4536281" y="3321842"/>
                <a:ext cx="857255" cy="642942"/>
              </a:xfrm>
              <a:prstGeom prst="line">
                <a:avLst/>
              </a:prstGeom>
              <a:ln w="28575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/>
              <p:cNvCxnSpPr/>
              <p:nvPr/>
            </p:nvCxnSpPr>
            <p:spPr>
              <a:xfrm rot="16200000" flipV="1">
                <a:off x="3821902" y="2393149"/>
                <a:ext cx="857255" cy="64294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Ellipse 34"/>
            <p:cNvSpPr/>
            <p:nvPr/>
          </p:nvSpPr>
          <p:spPr>
            <a:xfrm>
              <a:off x="3428992" y="1714488"/>
              <a:ext cx="714380" cy="71438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 smtClean="0"/>
                <a:t>c</a:t>
              </a:r>
              <a:endParaRPr lang="fr-FR" sz="3200" b="1" dirty="0"/>
            </a:p>
          </p:txBody>
        </p:sp>
      </p:grpSp>
      <p:sp>
        <p:nvSpPr>
          <p:cNvPr id="34" name="Ellipse 33"/>
          <p:cNvSpPr/>
          <p:nvPr/>
        </p:nvSpPr>
        <p:spPr>
          <a:xfrm>
            <a:off x="5286380" y="2500306"/>
            <a:ext cx="714380" cy="71438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X</a:t>
            </a:r>
            <a:endParaRPr lang="fr-FR" sz="3200" b="1" dirty="0"/>
          </a:p>
        </p:txBody>
      </p:sp>
      <p:grpSp>
        <p:nvGrpSpPr>
          <p:cNvPr id="17" name="Groupe 8"/>
          <p:cNvGrpSpPr/>
          <p:nvPr/>
        </p:nvGrpSpPr>
        <p:grpSpPr>
          <a:xfrm>
            <a:off x="357158" y="2571744"/>
            <a:ext cx="1143008" cy="642942"/>
            <a:chOff x="571472" y="2928934"/>
            <a:chExt cx="1143008" cy="642942"/>
          </a:xfrm>
        </p:grpSpPr>
        <p:cxnSp>
          <p:nvCxnSpPr>
            <p:cNvPr id="7" name="Connecteur droit 6"/>
            <p:cNvCxnSpPr/>
            <p:nvPr/>
          </p:nvCxnSpPr>
          <p:spPr>
            <a:xfrm>
              <a:off x="697723" y="3252874"/>
              <a:ext cx="42862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Ellipse 3"/>
            <p:cNvSpPr/>
            <p:nvPr/>
          </p:nvSpPr>
          <p:spPr>
            <a:xfrm>
              <a:off x="1000100" y="2928934"/>
              <a:ext cx="714380" cy="642942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 smtClean="0"/>
                <a:t>O</a:t>
              </a:r>
              <a:endParaRPr lang="fr-FR" sz="3600" b="1" dirty="0"/>
            </a:p>
          </p:txBody>
        </p:sp>
        <p:sp>
          <p:nvSpPr>
            <p:cNvPr id="5" name="Ellipse 4"/>
            <p:cNvSpPr/>
            <p:nvPr/>
          </p:nvSpPr>
          <p:spPr>
            <a:xfrm>
              <a:off x="571472" y="3143248"/>
              <a:ext cx="214314" cy="21431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928662" y="2071678"/>
          <a:ext cx="593728" cy="593728"/>
        </p:xfrm>
        <a:graphic>
          <a:graphicData uri="http://schemas.openxmlformats.org/presentationml/2006/ole">
            <p:oleObj spid="_x0000_s21506" name="CS ChemDraw Drawing" r:id="rId4" imgW="186840" imgH="186840" progId="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8550275" y="2071678"/>
          <a:ext cx="593725" cy="593725"/>
        </p:xfrm>
        <a:graphic>
          <a:graphicData uri="http://schemas.openxmlformats.org/presentationml/2006/ole">
            <p:oleObj spid="_x0000_s21507" name="CS ChemDraw Drawing" r:id="rId5" imgW="186840" imgH="186840" progId="">
              <p:embed/>
            </p:oleObj>
          </a:graphicData>
        </a:graphic>
      </p:graphicFrame>
      <p:sp>
        <p:nvSpPr>
          <p:cNvPr id="65" name="Flèche courbée vers la gauche 64"/>
          <p:cNvSpPr/>
          <p:nvPr/>
        </p:nvSpPr>
        <p:spPr>
          <a:xfrm>
            <a:off x="3929058" y="2214554"/>
            <a:ext cx="714380" cy="1285884"/>
          </a:xfrm>
          <a:prstGeom prst="curvedLeftArrow">
            <a:avLst>
              <a:gd name="adj1" fmla="val 24541"/>
              <a:gd name="adj2" fmla="val 58353"/>
              <a:gd name="adj3" fmla="val 25000"/>
            </a:avLst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6" name="ZoneTexte 65"/>
          <p:cNvSpPr txBox="1"/>
          <p:nvPr/>
        </p:nvSpPr>
        <p:spPr>
          <a:xfrm>
            <a:off x="4286248" y="3143248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R</a:t>
            </a:r>
            <a:endParaRPr lang="fr-FR" sz="3600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9" name="Connecteur droit avec flèche 68"/>
          <p:cNvCxnSpPr/>
          <p:nvPr/>
        </p:nvCxnSpPr>
        <p:spPr>
          <a:xfrm rot="5400000" flipH="1" flipV="1">
            <a:off x="-750131" y="5490360"/>
            <a:ext cx="264320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avec flèche 69"/>
          <p:cNvCxnSpPr/>
          <p:nvPr/>
        </p:nvCxnSpPr>
        <p:spPr>
          <a:xfrm>
            <a:off x="500034" y="6643710"/>
            <a:ext cx="4500594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ZoneTexte 70"/>
          <p:cNvSpPr txBox="1"/>
          <p:nvPr/>
        </p:nvSpPr>
        <p:spPr>
          <a:xfrm>
            <a:off x="214282" y="3883005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latin typeface="Arial" pitchFamily="34" charset="0"/>
                <a:cs typeface="Arial" pitchFamily="34" charset="0"/>
              </a:rPr>
              <a:t>Epot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ZoneTexte 71"/>
          <p:cNvSpPr txBox="1"/>
          <p:nvPr/>
        </p:nvSpPr>
        <p:spPr>
          <a:xfrm>
            <a:off x="4572000" y="6286520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CR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3" name="Object 4"/>
          <p:cNvGraphicFramePr>
            <a:graphicFrameLocks noChangeAspect="1"/>
          </p:cNvGraphicFramePr>
          <p:nvPr/>
        </p:nvGraphicFramePr>
        <p:xfrm>
          <a:off x="428596" y="6097583"/>
          <a:ext cx="1375547" cy="488952"/>
        </p:xfrm>
        <a:graphic>
          <a:graphicData uri="http://schemas.openxmlformats.org/presentationml/2006/ole">
            <p:oleObj spid="_x0000_s21511" name="CS ChemDraw Drawing" r:id="rId6" imgW="741240" imgH="263880" progId="">
              <p:embed/>
            </p:oleObj>
          </a:graphicData>
        </a:graphic>
      </p:graphicFrame>
      <p:graphicFrame>
        <p:nvGraphicFramePr>
          <p:cNvPr id="74" name="Object 5"/>
          <p:cNvGraphicFramePr>
            <a:graphicFrameLocks noChangeAspect="1"/>
          </p:cNvGraphicFramePr>
          <p:nvPr/>
        </p:nvGraphicFramePr>
        <p:xfrm>
          <a:off x="3143240" y="6143644"/>
          <a:ext cx="1568318" cy="474665"/>
        </p:xfrm>
        <a:graphic>
          <a:graphicData uri="http://schemas.openxmlformats.org/presentationml/2006/ole">
            <p:oleObj spid="_x0000_s21512" name="CS ChemDraw Drawing" r:id="rId7" imgW="776520" imgH="235440" progId="">
              <p:embed/>
            </p:oleObj>
          </a:graphicData>
        </a:graphic>
      </p:graphicFrame>
      <p:sp>
        <p:nvSpPr>
          <p:cNvPr id="78" name="Forme libre 77"/>
          <p:cNvSpPr/>
          <p:nvPr/>
        </p:nvSpPr>
        <p:spPr>
          <a:xfrm>
            <a:off x="1019908" y="4402015"/>
            <a:ext cx="3024554" cy="1866900"/>
          </a:xfrm>
          <a:custGeom>
            <a:avLst/>
            <a:gdLst>
              <a:gd name="connsiteX0" fmla="*/ 0 w 3024554"/>
              <a:gd name="connsiteY0" fmla="*/ 1664677 h 1866900"/>
              <a:gd name="connsiteX1" fmla="*/ 439615 w 3024554"/>
              <a:gd name="connsiteY1" fmla="*/ 1611923 h 1866900"/>
              <a:gd name="connsiteX2" fmla="*/ 738554 w 3024554"/>
              <a:gd name="connsiteY2" fmla="*/ 1031631 h 1866900"/>
              <a:gd name="connsiteX3" fmla="*/ 1037492 w 3024554"/>
              <a:gd name="connsiteY3" fmla="*/ 117231 h 1866900"/>
              <a:gd name="connsiteX4" fmla="*/ 1283677 w 3024554"/>
              <a:gd name="connsiteY4" fmla="*/ 328247 h 1866900"/>
              <a:gd name="connsiteX5" fmla="*/ 1529861 w 3024554"/>
              <a:gd name="connsiteY5" fmla="*/ 820616 h 1866900"/>
              <a:gd name="connsiteX6" fmla="*/ 1793630 w 3024554"/>
              <a:gd name="connsiteY6" fmla="*/ 275493 h 1866900"/>
              <a:gd name="connsiteX7" fmla="*/ 2110154 w 3024554"/>
              <a:gd name="connsiteY7" fmla="*/ 697523 h 1866900"/>
              <a:gd name="connsiteX8" fmla="*/ 2532184 w 3024554"/>
              <a:gd name="connsiteY8" fmla="*/ 1682262 h 1866900"/>
              <a:gd name="connsiteX9" fmla="*/ 3024554 w 3024554"/>
              <a:gd name="connsiteY9" fmla="*/ 1805354 h 186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24554" h="1866900">
                <a:moveTo>
                  <a:pt x="0" y="1664677"/>
                </a:moveTo>
                <a:cubicBezTo>
                  <a:pt x="158261" y="1691054"/>
                  <a:pt x="316523" y="1717431"/>
                  <a:pt x="439615" y="1611923"/>
                </a:cubicBezTo>
                <a:cubicBezTo>
                  <a:pt x="562707" y="1506415"/>
                  <a:pt x="638908" y="1280746"/>
                  <a:pt x="738554" y="1031631"/>
                </a:cubicBezTo>
                <a:cubicBezTo>
                  <a:pt x="838200" y="782516"/>
                  <a:pt x="946638" y="234462"/>
                  <a:pt x="1037492" y="117231"/>
                </a:cubicBezTo>
                <a:cubicBezTo>
                  <a:pt x="1128346" y="0"/>
                  <a:pt x="1201616" y="211016"/>
                  <a:pt x="1283677" y="328247"/>
                </a:cubicBezTo>
                <a:cubicBezTo>
                  <a:pt x="1365738" y="445478"/>
                  <a:pt x="1444869" y="829408"/>
                  <a:pt x="1529861" y="820616"/>
                </a:cubicBezTo>
                <a:cubicBezTo>
                  <a:pt x="1614853" y="811824"/>
                  <a:pt x="1696915" y="296008"/>
                  <a:pt x="1793630" y="275493"/>
                </a:cubicBezTo>
                <a:cubicBezTo>
                  <a:pt x="1890345" y="254978"/>
                  <a:pt x="1987062" y="463062"/>
                  <a:pt x="2110154" y="697523"/>
                </a:cubicBezTo>
                <a:cubicBezTo>
                  <a:pt x="2233246" y="931985"/>
                  <a:pt x="2379784" y="1497624"/>
                  <a:pt x="2532184" y="1682262"/>
                </a:cubicBezTo>
                <a:cubicBezTo>
                  <a:pt x="2684584" y="1866900"/>
                  <a:pt x="2854569" y="1836127"/>
                  <a:pt x="3024554" y="1805354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80" name="Connecteur droit 79"/>
          <p:cNvCxnSpPr/>
          <p:nvPr/>
        </p:nvCxnSpPr>
        <p:spPr>
          <a:xfrm>
            <a:off x="2357422" y="5214950"/>
            <a:ext cx="35719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cteur droit 80"/>
          <p:cNvCxnSpPr/>
          <p:nvPr/>
        </p:nvCxnSpPr>
        <p:spPr>
          <a:xfrm>
            <a:off x="1000100" y="6072206"/>
            <a:ext cx="35719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necteur droit 81"/>
          <p:cNvCxnSpPr/>
          <p:nvPr/>
        </p:nvCxnSpPr>
        <p:spPr>
          <a:xfrm>
            <a:off x="3714744" y="6215082"/>
            <a:ext cx="35719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514" name="Object 10"/>
          <p:cNvGraphicFramePr>
            <a:graphicFrameLocks noChangeAspect="1"/>
          </p:cNvGraphicFramePr>
          <p:nvPr/>
        </p:nvGraphicFramePr>
        <p:xfrm>
          <a:off x="1550046" y="5143512"/>
          <a:ext cx="1878946" cy="503240"/>
        </p:xfrm>
        <a:graphic>
          <a:graphicData uri="http://schemas.openxmlformats.org/presentationml/2006/ole">
            <p:oleObj spid="_x0000_s21514" name="CS ChemDraw Drawing" r:id="rId8" imgW="1090800" imgH="292680" progId="">
              <p:embed/>
            </p:oleObj>
          </a:graphicData>
        </a:graphic>
      </p:graphicFrame>
      <p:sp>
        <p:nvSpPr>
          <p:cNvPr id="84" name="Ellipse 83"/>
          <p:cNvSpPr/>
          <p:nvPr/>
        </p:nvSpPr>
        <p:spPr>
          <a:xfrm>
            <a:off x="1089123" y="5946915"/>
            <a:ext cx="142876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6" name="Groupe 8"/>
          <p:cNvGrpSpPr/>
          <p:nvPr/>
        </p:nvGrpSpPr>
        <p:grpSpPr>
          <a:xfrm>
            <a:off x="6286512" y="2500306"/>
            <a:ext cx="1214446" cy="642942"/>
            <a:chOff x="1000100" y="2928934"/>
            <a:chExt cx="1214446" cy="642942"/>
          </a:xfrm>
        </p:grpSpPr>
        <p:cxnSp>
          <p:nvCxnSpPr>
            <p:cNvPr id="88" name="Connecteur droit 87"/>
            <p:cNvCxnSpPr/>
            <p:nvPr/>
          </p:nvCxnSpPr>
          <p:spPr>
            <a:xfrm>
              <a:off x="1643042" y="3286124"/>
              <a:ext cx="42862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Ellipse 88"/>
            <p:cNvSpPr/>
            <p:nvPr/>
          </p:nvSpPr>
          <p:spPr>
            <a:xfrm>
              <a:off x="1000100" y="2928934"/>
              <a:ext cx="714380" cy="642942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 smtClean="0"/>
                <a:t>O</a:t>
              </a:r>
              <a:endParaRPr lang="fr-FR" sz="3600" b="1" dirty="0"/>
            </a:p>
          </p:txBody>
        </p:sp>
        <p:sp>
          <p:nvSpPr>
            <p:cNvPr id="90" name="Ellipse 89"/>
            <p:cNvSpPr/>
            <p:nvPr/>
          </p:nvSpPr>
          <p:spPr>
            <a:xfrm>
              <a:off x="2000232" y="3143248"/>
              <a:ext cx="214314" cy="21431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21" name="Groupe 120"/>
          <p:cNvGrpSpPr/>
          <p:nvPr/>
        </p:nvGrpSpPr>
        <p:grpSpPr>
          <a:xfrm>
            <a:off x="2143108" y="2285992"/>
            <a:ext cx="1000132" cy="857256"/>
            <a:chOff x="2143108" y="2285992"/>
            <a:chExt cx="1000132" cy="857256"/>
          </a:xfrm>
        </p:grpSpPr>
        <p:sp>
          <p:nvSpPr>
            <p:cNvPr id="117" name="Flèche droite 116"/>
            <p:cNvSpPr/>
            <p:nvPr/>
          </p:nvSpPr>
          <p:spPr>
            <a:xfrm>
              <a:off x="2143108" y="2643182"/>
              <a:ext cx="1000132" cy="500066"/>
            </a:xfrm>
            <a:prstGeom prst="rightArrow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9" name="ZoneTexte 118"/>
            <p:cNvSpPr txBox="1"/>
            <p:nvPr/>
          </p:nvSpPr>
          <p:spPr>
            <a:xfrm>
              <a:off x="2214546" y="2285992"/>
              <a:ext cx="8018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 smtClean="0">
                  <a:latin typeface="Arial" pitchFamily="34" charset="0"/>
                  <a:cs typeface="Arial" pitchFamily="34" charset="0"/>
                </a:rPr>
                <a:t>50%</a:t>
              </a:r>
              <a:endParaRPr lang="fr-FR" sz="24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2" name="Groupe 121"/>
          <p:cNvGrpSpPr/>
          <p:nvPr/>
        </p:nvGrpSpPr>
        <p:grpSpPr>
          <a:xfrm>
            <a:off x="4857752" y="2285992"/>
            <a:ext cx="1000132" cy="857256"/>
            <a:chOff x="4857752" y="2285992"/>
            <a:chExt cx="1000132" cy="857256"/>
          </a:xfrm>
        </p:grpSpPr>
        <p:sp>
          <p:nvSpPr>
            <p:cNvPr id="118" name="Flèche droite 117"/>
            <p:cNvSpPr/>
            <p:nvPr/>
          </p:nvSpPr>
          <p:spPr>
            <a:xfrm flipH="1">
              <a:off x="4857752" y="2643182"/>
              <a:ext cx="1000132" cy="500066"/>
            </a:xfrm>
            <a:prstGeom prst="rightArrow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0" name="ZoneTexte 119"/>
            <p:cNvSpPr txBox="1"/>
            <p:nvPr/>
          </p:nvSpPr>
          <p:spPr>
            <a:xfrm>
              <a:off x="5000628" y="2285992"/>
              <a:ext cx="80182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dirty="0" smtClean="0">
                  <a:latin typeface="Arial" pitchFamily="34" charset="0"/>
                  <a:cs typeface="Arial" pitchFamily="34" charset="0"/>
                </a:rPr>
                <a:t>50%</a:t>
              </a:r>
              <a:endParaRPr lang="fr-FR" sz="24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7" name="ZoneTexte 156"/>
          <p:cNvSpPr txBox="1"/>
          <p:nvPr/>
        </p:nvSpPr>
        <p:spPr>
          <a:xfrm>
            <a:off x="3500430" y="642918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Arial" pitchFamily="34" charset="0"/>
                <a:cs typeface="Arial" pitchFamily="34" charset="0"/>
              </a:rPr>
              <a:t>PLAN</a:t>
            </a:r>
            <a:endParaRPr lang="fr-FR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518" name="Object 14"/>
          <p:cNvGraphicFramePr>
            <a:graphicFrameLocks noChangeAspect="1"/>
          </p:cNvGraphicFramePr>
          <p:nvPr/>
        </p:nvGraphicFramePr>
        <p:xfrm>
          <a:off x="6357950" y="1928802"/>
          <a:ext cx="593725" cy="593725"/>
        </p:xfrm>
        <a:graphic>
          <a:graphicData uri="http://schemas.openxmlformats.org/presentationml/2006/ole">
            <p:oleObj spid="_x0000_s21518" name="CS ChemDraw Drawing" r:id="rId9" imgW="186840" imgH="186840" progId="">
              <p:embed/>
            </p:oleObj>
          </a:graphicData>
        </a:graphic>
      </p:graphicFrame>
      <p:sp>
        <p:nvSpPr>
          <p:cNvPr id="159" name="ZoneTexte 158"/>
          <p:cNvSpPr txBox="1"/>
          <p:nvPr/>
        </p:nvSpPr>
        <p:spPr>
          <a:xfrm>
            <a:off x="4143372" y="3643314"/>
            <a:ext cx="886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Arial" pitchFamily="34" charset="0"/>
                <a:cs typeface="Arial" pitchFamily="34" charset="0"/>
              </a:rPr>
              <a:t>50 %</a:t>
            </a:r>
            <a:endParaRPr lang="fr-F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0" name="ZoneTexte 159"/>
          <p:cNvSpPr txBox="1"/>
          <p:nvPr/>
        </p:nvSpPr>
        <p:spPr>
          <a:xfrm>
            <a:off x="3079425" y="2928934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600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S</a:t>
            </a:r>
            <a:endParaRPr lang="fr-FR" sz="3600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1" name="ZoneTexte 160"/>
          <p:cNvSpPr txBox="1"/>
          <p:nvPr/>
        </p:nvSpPr>
        <p:spPr>
          <a:xfrm>
            <a:off x="2899401" y="3429000"/>
            <a:ext cx="8867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Arial" pitchFamily="34" charset="0"/>
                <a:cs typeface="Arial" pitchFamily="34" charset="0"/>
              </a:rPr>
              <a:t>50 %</a:t>
            </a:r>
            <a:endParaRPr lang="fr-F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" name="ZoneTexte 162"/>
          <p:cNvSpPr txBox="1"/>
          <p:nvPr/>
        </p:nvSpPr>
        <p:spPr>
          <a:xfrm>
            <a:off x="5643570" y="5715016"/>
            <a:ext cx="30011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latin typeface="Arial" pitchFamily="34" charset="0"/>
                <a:cs typeface="Arial" pitchFamily="34" charset="0"/>
                <a:sym typeface="Symbol"/>
              </a:rPr>
              <a:t> NON </a:t>
            </a:r>
            <a:r>
              <a:rPr lang="fr-FR" sz="2000" b="1" dirty="0" err="1" smtClean="0">
                <a:latin typeface="Arial" pitchFamily="34" charset="0"/>
                <a:cs typeface="Arial" pitchFamily="34" charset="0"/>
                <a:sym typeface="Symbol"/>
              </a:rPr>
              <a:t>stéréosélective</a:t>
            </a:r>
            <a:endParaRPr lang="fr-FR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30798 -0.000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55 0.00463 C 0.01858 0.00579 0.0276 0.00694 0.03663 -0.00833 C 0.04566 -0.02361 0.05451 -0.05394 0.06354 -0.08773 C 0.07257 -0.12153 0.08351 -0.1875 0.09045 -0.21088 C 0.0974 -0.23426 0.09931 -0.23333 0.10573 -0.2287 C 0.11215 -0.22408 0.12135 -0.2007 0.12882 -0.18264 C 0.13628 -0.16458 0.14462 -0.12963 0.15 -0.12107 " pathEditMode="relative" ptsTypes="aaaaaaA">
                                      <p:cBhvr>
                                        <p:cTn id="36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5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89 0.01111 L -0.18472 0.00533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" y="-3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 -0.12107 C 0.15539 -0.13774 0.16094 -0.1544 0.16546 -0.16713 C 0.16997 -0.17987 0.17084 -0.1963 0.17691 -0.19792 C 0.18299 -0.19954 0.19202 -0.19769 0.20191 -0.17755 C 0.21181 -0.15741 0.22796 -0.10625 0.23664 -0.07755 C 0.24532 -0.04885 0.24427 -0.02107 0.25382 -0.00579 C 0.26337 0.00949 0.2882 0.01134 0.29427 0.01481 " pathEditMode="relative" rAng="0" ptsTypes="aaaaaaA">
                                      <p:cBhvr>
                                        <p:cTn id="93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" y="29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9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9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9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0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427 0.025 C 0.2842 0.02871 0.27414 0.03264 0.26355 0.01736 C 0.25295 0.00209 0.24167 -0.03495 0.23073 -0.06736 C 0.2198 -0.09977 0.20764 -0.15671 0.19809 -0.17754 C 0.18855 -0.19838 0.18039 -0.19838 0.17309 -0.19282 C 0.1658 -0.18727 0.15834 -0.15602 0.15382 -0.14421 C 0.14931 -0.13241 0.14809 -0.12106 0.14618 -0.12106 " pathEditMode="relative" rAng="0" ptsTypes="aaaaaaA">
                                      <p:cBhvr>
                                        <p:cTn id="131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" y="-108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1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4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400000">
                                      <p:cBhvr>
                                        <p:cTn id="1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15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5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40741E-7 L 0.19375 -0.00579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" y="-3"/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2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2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 -0.12106 C 0.15643 -0.13541 0.16285 -0.14977 0.16737 -0.16203 C 0.17188 -0.1743 0.17014 -0.19537 0.17691 -0.19537 C 0.18368 -0.19537 0.19584 -0.19028 0.20764 -0.16203 C 0.21945 -0.13379 0.23681 -0.05694 0.24809 -0.02615 C 0.25938 0.00463 0.26737 0.01389 0.275 0.02246 C 0.28264 0.03102 0.27691 0.02894 0.29427 0.025 " pathEditMode="relative" rAng="0" ptsTypes="aaaaaaA">
                                      <p:cBhvr>
                                        <p:cTn id="175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" y="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65" grpId="0" animBg="1"/>
      <p:bldP spid="66" grpId="0"/>
      <p:bldP spid="66" grpId="1"/>
      <p:bldP spid="66" grpId="2"/>
      <p:bldP spid="84" grpId="0" animBg="1"/>
      <p:bldP spid="84" grpId="1" animBg="1"/>
      <p:bldP spid="84" grpId="2" animBg="1"/>
      <p:bldP spid="84" grpId="3" animBg="1"/>
      <p:bldP spid="157" grpId="0"/>
      <p:bldP spid="157" grpId="1"/>
      <p:bldP spid="157" grpId="2"/>
      <p:bldP spid="157" grpId="3"/>
      <p:bldP spid="159" grpId="0"/>
      <p:bldP spid="159" grpId="1"/>
      <p:bldP spid="160" grpId="1"/>
      <p:bldP spid="1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re 1"/>
          <p:cNvSpPr txBox="1">
            <a:spLocks/>
          </p:cNvSpPr>
          <p:nvPr/>
        </p:nvSpPr>
        <p:spPr>
          <a:xfrm>
            <a:off x="2571736" y="571480"/>
            <a:ext cx="1042966" cy="653210"/>
          </a:xfrm>
          <a:prstGeom prst="rect">
            <a:avLst/>
          </a:prstGeom>
        </p:spPr>
        <p:txBody>
          <a:bodyPr vert="horz" lIns="0" tIns="45720" rIns="0" bIns="0" anchor="b">
            <a:normAutofit fontScale="90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E2</a:t>
            </a:r>
            <a:endParaRPr kumimoji="0" lang="fr-FR" sz="5000" b="0" i="0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1" name="ZoneTexte 110"/>
          <p:cNvSpPr txBox="1"/>
          <p:nvPr/>
        </p:nvSpPr>
        <p:spPr>
          <a:xfrm>
            <a:off x="285720" y="1357298"/>
            <a:ext cx="10807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 smtClean="0">
                <a:latin typeface="Arial" pitchFamily="34" charset="0"/>
                <a:cs typeface="Arial" pitchFamily="34" charset="0"/>
              </a:rPr>
              <a:t>Bilan</a:t>
            </a:r>
            <a:endParaRPr lang="fr-FR" sz="28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7" name="Groupe 136"/>
          <p:cNvGrpSpPr/>
          <p:nvPr/>
        </p:nvGrpSpPr>
        <p:grpSpPr>
          <a:xfrm>
            <a:off x="285720" y="2714620"/>
            <a:ext cx="1214414" cy="571504"/>
            <a:chOff x="763565" y="1785938"/>
            <a:chExt cx="1857388" cy="857244"/>
          </a:xfrm>
        </p:grpSpPr>
        <p:graphicFrame>
          <p:nvGraphicFramePr>
            <p:cNvPr id="117" name="Object 2"/>
            <p:cNvGraphicFramePr>
              <a:graphicFrameLocks noChangeAspect="1"/>
            </p:cNvGraphicFramePr>
            <p:nvPr/>
          </p:nvGraphicFramePr>
          <p:xfrm>
            <a:off x="2027228" y="1785938"/>
            <a:ext cx="593725" cy="593725"/>
          </p:xfrm>
          <a:graphic>
            <a:graphicData uri="http://schemas.openxmlformats.org/presentationml/2006/ole">
              <p:oleObj spid="_x0000_s19458" name="CS ChemDraw Drawing" r:id="rId3" imgW="186840" imgH="186840" progId="">
                <p:embed/>
              </p:oleObj>
            </a:graphicData>
          </a:graphic>
        </p:graphicFrame>
        <p:grpSp>
          <p:nvGrpSpPr>
            <p:cNvPr id="128" name="Groupe 8"/>
            <p:cNvGrpSpPr/>
            <p:nvPr/>
          </p:nvGrpSpPr>
          <p:grpSpPr>
            <a:xfrm>
              <a:off x="763565" y="2000240"/>
              <a:ext cx="1143008" cy="642942"/>
              <a:chOff x="571472" y="2928934"/>
              <a:chExt cx="1143008" cy="642942"/>
            </a:xfrm>
          </p:grpSpPr>
          <p:cxnSp>
            <p:nvCxnSpPr>
              <p:cNvPr id="131" name="Connecteur droit 130"/>
              <p:cNvCxnSpPr/>
              <p:nvPr/>
            </p:nvCxnSpPr>
            <p:spPr>
              <a:xfrm>
                <a:off x="697723" y="3252874"/>
                <a:ext cx="428628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2" name="Ellipse 131"/>
              <p:cNvSpPr/>
              <p:nvPr/>
            </p:nvSpPr>
            <p:spPr>
              <a:xfrm>
                <a:off x="1000100" y="2928934"/>
                <a:ext cx="714380" cy="642942"/>
              </a:xfrm>
              <a:prstGeom prst="ellipse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400" b="1" dirty="0" smtClean="0"/>
                  <a:t>O</a:t>
                </a:r>
                <a:endParaRPr lang="fr-FR" sz="2400" b="1" dirty="0"/>
              </a:p>
            </p:txBody>
          </p:sp>
          <p:sp>
            <p:nvSpPr>
              <p:cNvPr id="136" name="Ellipse 135"/>
              <p:cNvSpPr/>
              <p:nvPr/>
            </p:nvSpPr>
            <p:spPr>
              <a:xfrm>
                <a:off x="571472" y="3143248"/>
                <a:ext cx="214314" cy="214314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400"/>
              </a:p>
            </p:txBody>
          </p:sp>
        </p:grpSp>
      </p:grpSp>
      <p:grpSp>
        <p:nvGrpSpPr>
          <p:cNvPr id="214" name="Groupe 213"/>
          <p:cNvGrpSpPr/>
          <p:nvPr/>
        </p:nvGrpSpPr>
        <p:grpSpPr>
          <a:xfrm>
            <a:off x="1571604" y="1928802"/>
            <a:ext cx="3000395" cy="2357454"/>
            <a:chOff x="1571604" y="2643182"/>
            <a:chExt cx="3000395" cy="2357454"/>
          </a:xfrm>
        </p:grpSpPr>
        <p:grpSp>
          <p:nvGrpSpPr>
            <p:cNvPr id="15" name="Groupe 53"/>
            <p:cNvGrpSpPr/>
            <p:nvPr/>
          </p:nvGrpSpPr>
          <p:grpSpPr>
            <a:xfrm>
              <a:off x="1960069" y="2795247"/>
              <a:ext cx="1222817" cy="1666292"/>
              <a:chOff x="3428992" y="1714488"/>
              <a:chExt cx="1928826" cy="2428890"/>
            </a:xfrm>
          </p:grpSpPr>
          <p:cxnSp>
            <p:nvCxnSpPr>
              <p:cNvPr id="55" name="Connecteur droit 54"/>
              <p:cNvCxnSpPr/>
              <p:nvPr/>
            </p:nvCxnSpPr>
            <p:spPr>
              <a:xfrm rot="16200000" flipV="1">
                <a:off x="3821902" y="2393149"/>
                <a:ext cx="857255" cy="64294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Ellipse 55"/>
              <p:cNvSpPr/>
              <p:nvPr/>
            </p:nvSpPr>
            <p:spPr>
              <a:xfrm>
                <a:off x="3428992" y="1714488"/>
                <a:ext cx="714380" cy="71438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solidFill>
                      <a:schemeClr val="accent2"/>
                    </a:solidFill>
                  </a:rPr>
                  <a:t>H</a:t>
                </a:r>
                <a:endParaRPr lang="fr-FR" sz="2000" b="1" dirty="0">
                  <a:solidFill>
                    <a:schemeClr val="accent2"/>
                  </a:solidFill>
                </a:endParaRPr>
              </a:p>
            </p:txBody>
          </p:sp>
          <p:cxnSp>
            <p:nvCxnSpPr>
              <p:cNvPr id="57" name="Connecteur droit 56"/>
              <p:cNvCxnSpPr/>
              <p:nvPr/>
            </p:nvCxnSpPr>
            <p:spPr>
              <a:xfrm rot="16200000" flipV="1">
                <a:off x="4607719" y="3393280"/>
                <a:ext cx="857255" cy="642942"/>
              </a:xfrm>
              <a:prstGeom prst="line">
                <a:avLst/>
              </a:prstGeom>
              <a:ln w="28575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oupe 48"/>
            <p:cNvGrpSpPr/>
            <p:nvPr/>
          </p:nvGrpSpPr>
          <p:grpSpPr>
            <a:xfrm>
              <a:off x="2050648" y="2958728"/>
              <a:ext cx="857947" cy="2041908"/>
              <a:chOff x="3571868" y="1952787"/>
              <a:chExt cx="1353294" cy="2976411"/>
            </a:xfrm>
          </p:grpSpPr>
          <p:grpSp>
            <p:nvGrpSpPr>
              <p:cNvPr id="14" name="Groupe 30"/>
              <p:cNvGrpSpPr/>
              <p:nvPr/>
            </p:nvGrpSpPr>
            <p:grpSpPr>
              <a:xfrm rot="245583">
                <a:off x="4161965" y="1952787"/>
                <a:ext cx="763197" cy="2549987"/>
                <a:chOff x="5458908" y="2663337"/>
                <a:chExt cx="763197" cy="2549987"/>
              </a:xfrm>
            </p:grpSpPr>
            <p:sp>
              <p:nvSpPr>
                <p:cNvPr id="52" name="Triangle isocèle 51"/>
                <p:cNvSpPr/>
                <p:nvPr/>
              </p:nvSpPr>
              <p:spPr>
                <a:xfrm rot="1200000">
                  <a:off x="5458908" y="3856002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2000"/>
                </a:p>
              </p:txBody>
            </p:sp>
            <p:sp>
              <p:nvSpPr>
                <p:cNvPr id="53" name="Triangle isocèle 52"/>
                <p:cNvSpPr/>
                <p:nvPr/>
              </p:nvSpPr>
              <p:spPr>
                <a:xfrm rot="1200000" flipH="1" flipV="1">
                  <a:off x="5864915" y="2663337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2000"/>
                </a:p>
              </p:txBody>
            </p:sp>
          </p:grpSp>
          <p:sp>
            <p:nvSpPr>
              <p:cNvPr id="51" name="Ellipse 50"/>
              <p:cNvSpPr/>
              <p:nvPr/>
            </p:nvSpPr>
            <p:spPr>
              <a:xfrm>
                <a:off x="3571868" y="4214818"/>
                <a:ext cx="714380" cy="714380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solidFill>
                      <a:schemeClr val="accent2"/>
                    </a:solidFill>
                  </a:rPr>
                  <a:t>c</a:t>
                </a:r>
                <a:endParaRPr lang="fr-FR" sz="2000" b="1" dirty="0">
                  <a:solidFill>
                    <a:schemeClr val="accent2"/>
                  </a:solidFill>
                </a:endParaRPr>
              </a:p>
            </p:txBody>
          </p:sp>
        </p:grpSp>
        <p:grpSp>
          <p:nvGrpSpPr>
            <p:cNvPr id="3" name="Groupe 142"/>
            <p:cNvGrpSpPr/>
            <p:nvPr/>
          </p:nvGrpSpPr>
          <p:grpSpPr>
            <a:xfrm>
              <a:off x="3364042" y="2790208"/>
              <a:ext cx="1207957" cy="1840569"/>
              <a:chOff x="4595442" y="4572008"/>
              <a:chExt cx="1905387" cy="2682927"/>
            </a:xfrm>
          </p:grpSpPr>
          <p:grpSp>
            <p:nvGrpSpPr>
              <p:cNvPr id="4" name="Groupe 28"/>
              <p:cNvGrpSpPr/>
              <p:nvPr/>
            </p:nvGrpSpPr>
            <p:grpSpPr>
              <a:xfrm rot="1152197" flipH="1" flipV="1">
                <a:off x="4595442" y="4754606"/>
                <a:ext cx="1098884" cy="2500329"/>
                <a:chOff x="5597639" y="2784433"/>
                <a:chExt cx="1290028" cy="2500329"/>
              </a:xfrm>
            </p:grpSpPr>
            <p:grpSp>
              <p:nvGrpSpPr>
                <p:cNvPr id="5" name="Groupe 27"/>
                <p:cNvGrpSpPr/>
                <p:nvPr/>
              </p:nvGrpSpPr>
              <p:grpSpPr>
                <a:xfrm>
                  <a:off x="5597639" y="3927440"/>
                  <a:ext cx="739822" cy="1357322"/>
                  <a:chOff x="5597639" y="3927440"/>
                  <a:chExt cx="739822" cy="1357322"/>
                </a:xfrm>
              </p:grpSpPr>
              <p:sp>
                <p:nvSpPr>
                  <p:cNvPr id="63" name="Triangle isocèle 62"/>
                  <p:cNvSpPr/>
                  <p:nvPr/>
                </p:nvSpPr>
                <p:spPr>
                  <a:xfrm rot="1800000">
                    <a:off x="5887535" y="3927440"/>
                    <a:ext cx="357190" cy="1357322"/>
                  </a:xfrm>
                  <a:prstGeom prst="triangle">
                    <a:avLst>
                      <a:gd name="adj" fmla="val 47091"/>
                    </a:avLst>
                  </a:prstGeom>
                  <a:solidFill>
                    <a:schemeClr val="bg1"/>
                  </a:solidFill>
                  <a:ln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2000"/>
                  </a:p>
                </p:txBody>
              </p:sp>
              <p:grpSp>
                <p:nvGrpSpPr>
                  <p:cNvPr id="6" name="Groupe 25"/>
                  <p:cNvGrpSpPr/>
                  <p:nvPr/>
                </p:nvGrpSpPr>
                <p:grpSpPr>
                  <a:xfrm>
                    <a:off x="5597639" y="4199462"/>
                    <a:ext cx="739822" cy="934906"/>
                    <a:chOff x="5597639" y="4199462"/>
                    <a:chExt cx="739822" cy="934906"/>
                  </a:xfrm>
                </p:grpSpPr>
                <p:cxnSp>
                  <p:nvCxnSpPr>
                    <p:cNvPr id="65" name="Connecteur droit 64"/>
                    <p:cNvCxnSpPr/>
                    <p:nvPr/>
                  </p:nvCxnSpPr>
                  <p:spPr>
                    <a:xfrm rot="1800000">
                      <a:off x="6009933" y="4572008"/>
                      <a:ext cx="142876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6" name="Connecteur droit 65"/>
                    <p:cNvCxnSpPr/>
                    <p:nvPr/>
                  </p:nvCxnSpPr>
                  <p:spPr>
                    <a:xfrm rot="1800000">
                      <a:off x="6080780" y="4460526"/>
                      <a:ext cx="12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7" name="Connecteur droit 66"/>
                    <p:cNvCxnSpPr/>
                    <p:nvPr/>
                  </p:nvCxnSpPr>
                  <p:spPr>
                    <a:xfrm rot="1800000">
                      <a:off x="6168724" y="4329775"/>
                      <a:ext cx="108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8" name="Connecteur droit 67"/>
                    <p:cNvCxnSpPr/>
                    <p:nvPr/>
                  </p:nvCxnSpPr>
                  <p:spPr>
                    <a:xfrm rot="1800000">
                      <a:off x="6265461" y="4199462"/>
                      <a:ext cx="7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69" name="Connecteur droit 68"/>
                    <p:cNvCxnSpPr/>
                    <p:nvPr/>
                  </p:nvCxnSpPr>
                  <p:spPr>
                    <a:xfrm rot="1800000">
                      <a:off x="5917662" y="4688340"/>
                      <a:ext cx="180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0" name="Connecteur droit 69"/>
                    <p:cNvCxnSpPr/>
                    <p:nvPr/>
                  </p:nvCxnSpPr>
                  <p:spPr>
                    <a:xfrm rot="1800000">
                      <a:off x="5803431" y="4849216"/>
                      <a:ext cx="25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1" name="Connecteur droit 70"/>
                    <p:cNvCxnSpPr/>
                    <p:nvPr/>
                  </p:nvCxnSpPr>
                  <p:spPr>
                    <a:xfrm rot="1800000">
                      <a:off x="5693702" y="4989592"/>
                      <a:ext cx="324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2" name="Connecteur droit 71"/>
                    <p:cNvCxnSpPr/>
                    <p:nvPr/>
                  </p:nvCxnSpPr>
                  <p:spPr>
                    <a:xfrm rot="1800000">
                      <a:off x="5597639" y="5132780"/>
                      <a:ext cx="39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62" name="Triangle isocèle 61"/>
                <p:cNvSpPr/>
                <p:nvPr/>
              </p:nvSpPr>
              <p:spPr>
                <a:xfrm rot="1800000" flipH="1" flipV="1">
                  <a:off x="6530477" y="2784433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2000"/>
                </a:p>
              </p:txBody>
            </p:sp>
          </p:grpSp>
          <p:sp>
            <p:nvSpPr>
              <p:cNvPr id="78" name="Ellipse 77"/>
              <p:cNvSpPr/>
              <p:nvPr/>
            </p:nvSpPr>
            <p:spPr>
              <a:xfrm flipH="1">
                <a:off x="5786449" y="4572008"/>
                <a:ext cx="714380" cy="71438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c</a:t>
                </a:r>
                <a:endParaRPr lang="fr-FR" sz="20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  <p:grpSp>
          <p:nvGrpSpPr>
            <p:cNvPr id="7" name="Groupe 143"/>
            <p:cNvGrpSpPr/>
            <p:nvPr/>
          </p:nvGrpSpPr>
          <p:grpSpPr>
            <a:xfrm>
              <a:off x="3330544" y="2643182"/>
              <a:ext cx="848714" cy="2010866"/>
              <a:chOff x="3376148" y="1500174"/>
              <a:chExt cx="1338729" cy="2931162"/>
            </a:xfrm>
          </p:grpSpPr>
          <p:grpSp>
            <p:nvGrpSpPr>
              <p:cNvPr id="8" name="Groupe 30"/>
              <p:cNvGrpSpPr/>
              <p:nvPr/>
            </p:nvGrpSpPr>
            <p:grpSpPr>
              <a:xfrm rot="245583" flipH="1" flipV="1">
                <a:off x="3376148" y="1881349"/>
                <a:ext cx="763197" cy="2549987"/>
                <a:chOff x="5458908" y="2663337"/>
                <a:chExt cx="763197" cy="2549987"/>
              </a:xfrm>
            </p:grpSpPr>
            <p:sp>
              <p:nvSpPr>
                <p:cNvPr id="79" name="Triangle isocèle 78"/>
                <p:cNvSpPr/>
                <p:nvPr/>
              </p:nvSpPr>
              <p:spPr>
                <a:xfrm rot="1200000">
                  <a:off x="5458908" y="3856002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2000"/>
                </a:p>
              </p:txBody>
            </p:sp>
            <p:sp>
              <p:nvSpPr>
                <p:cNvPr id="80" name="Triangle isocèle 79"/>
                <p:cNvSpPr/>
                <p:nvPr/>
              </p:nvSpPr>
              <p:spPr>
                <a:xfrm rot="1200000" flipH="1" flipV="1">
                  <a:off x="5864915" y="2663337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2000"/>
                </a:p>
              </p:txBody>
            </p:sp>
          </p:grpSp>
          <p:sp>
            <p:nvSpPr>
              <p:cNvPr id="60" name="Ellipse 59"/>
              <p:cNvSpPr/>
              <p:nvPr/>
            </p:nvSpPr>
            <p:spPr>
              <a:xfrm flipH="1">
                <a:off x="4000497" y="1500174"/>
                <a:ext cx="714380" cy="714380"/>
              </a:xfrm>
              <a:prstGeom prst="ellipse">
                <a:avLst/>
              </a:prstGeom>
              <a:solidFill>
                <a:srgbClr val="CC99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d</a:t>
                </a:r>
                <a:endParaRPr lang="fr-FR" sz="20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  <p:grpSp>
          <p:nvGrpSpPr>
            <p:cNvPr id="9" name="Groupe 30"/>
            <p:cNvGrpSpPr/>
            <p:nvPr/>
          </p:nvGrpSpPr>
          <p:grpSpPr>
            <a:xfrm>
              <a:off x="1643042" y="2937234"/>
              <a:ext cx="1209708" cy="1818359"/>
              <a:chOff x="2928926" y="1921456"/>
              <a:chExt cx="1908148" cy="2650552"/>
            </a:xfrm>
          </p:grpSpPr>
          <p:grpSp>
            <p:nvGrpSpPr>
              <p:cNvPr id="10" name="Groupe 28"/>
              <p:cNvGrpSpPr/>
              <p:nvPr/>
            </p:nvGrpSpPr>
            <p:grpSpPr>
              <a:xfrm rot="1152197">
                <a:off x="3738176" y="1921453"/>
                <a:ext cx="1098884" cy="2500329"/>
                <a:chOff x="5597639" y="2784433"/>
                <a:chExt cx="1290028" cy="2500329"/>
              </a:xfrm>
            </p:grpSpPr>
            <p:grpSp>
              <p:nvGrpSpPr>
                <p:cNvPr id="11" name="Groupe 27"/>
                <p:cNvGrpSpPr/>
                <p:nvPr/>
              </p:nvGrpSpPr>
              <p:grpSpPr>
                <a:xfrm>
                  <a:off x="5597639" y="3927440"/>
                  <a:ext cx="739822" cy="1357322"/>
                  <a:chOff x="5597639" y="3927440"/>
                  <a:chExt cx="739822" cy="1357322"/>
                </a:xfrm>
              </p:grpSpPr>
              <p:sp>
                <p:nvSpPr>
                  <p:cNvPr id="36" name="Triangle isocèle 35"/>
                  <p:cNvSpPr/>
                  <p:nvPr/>
                </p:nvSpPr>
                <p:spPr>
                  <a:xfrm rot="1800000">
                    <a:off x="5887535" y="3927440"/>
                    <a:ext cx="357190" cy="1357322"/>
                  </a:xfrm>
                  <a:prstGeom prst="triangle">
                    <a:avLst>
                      <a:gd name="adj" fmla="val 47091"/>
                    </a:avLst>
                  </a:prstGeom>
                  <a:solidFill>
                    <a:schemeClr val="bg1"/>
                  </a:solidFill>
                  <a:ln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2000"/>
                  </a:p>
                </p:txBody>
              </p:sp>
              <p:grpSp>
                <p:nvGrpSpPr>
                  <p:cNvPr id="12" name="Groupe 25"/>
                  <p:cNvGrpSpPr/>
                  <p:nvPr/>
                </p:nvGrpSpPr>
                <p:grpSpPr>
                  <a:xfrm>
                    <a:off x="5597639" y="4199462"/>
                    <a:ext cx="739822" cy="934906"/>
                    <a:chOff x="5597639" y="4199462"/>
                    <a:chExt cx="739822" cy="934906"/>
                  </a:xfrm>
                </p:grpSpPr>
                <p:cxnSp>
                  <p:nvCxnSpPr>
                    <p:cNvPr id="38" name="Connecteur droit 37"/>
                    <p:cNvCxnSpPr/>
                    <p:nvPr/>
                  </p:nvCxnSpPr>
                  <p:spPr>
                    <a:xfrm rot="1800000">
                      <a:off x="6009933" y="4572008"/>
                      <a:ext cx="142876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9" name="Connecteur droit 38"/>
                    <p:cNvCxnSpPr/>
                    <p:nvPr/>
                  </p:nvCxnSpPr>
                  <p:spPr>
                    <a:xfrm rot="1800000">
                      <a:off x="6080780" y="4460526"/>
                      <a:ext cx="12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" name="Connecteur droit 39"/>
                    <p:cNvCxnSpPr/>
                    <p:nvPr/>
                  </p:nvCxnSpPr>
                  <p:spPr>
                    <a:xfrm rot="1800000">
                      <a:off x="6168724" y="4329775"/>
                      <a:ext cx="108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" name="Connecteur droit 40"/>
                    <p:cNvCxnSpPr/>
                    <p:nvPr/>
                  </p:nvCxnSpPr>
                  <p:spPr>
                    <a:xfrm rot="1800000">
                      <a:off x="6265461" y="4199462"/>
                      <a:ext cx="7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" name="Connecteur droit 41"/>
                    <p:cNvCxnSpPr/>
                    <p:nvPr/>
                  </p:nvCxnSpPr>
                  <p:spPr>
                    <a:xfrm rot="1800000">
                      <a:off x="5917662" y="4688340"/>
                      <a:ext cx="180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" name="Connecteur droit 42"/>
                    <p:cNvCxnSpPr/>
                    <p:nvPr/>
                  </p:nvCxnSpPr>
                  <p:spPr>
                    <a:xfrm rot="1800000">
                      <a:off x="5803431" y="4849216"/>
                      <a:ext cx="25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" name="Connecteur droit 43"/>
                    <p:cNvCxnSpPr/>
                    <p:nvPr/>
                  </p:nvCxnSpPr>
                  <p:spPr>
                    <a:xfrm rot="1800000">
                      <a:off x="5693702" y="4989592"/>
                      <a:ext cx="324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5" name="Connecteur droit 44"/>
                    <p:cNvCxnSpPr/>
                    <p:nvPr/>
                  </p:nvCxnSpPr>
                  <p:spPr>
                    <a:xfrm rot="1800000">
                      <a:off x="5597639" y="5132780"/>
                      <a:ext cx="39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35" name="Triangle isocèle 34"/>
                <p:cNvSpPr/>
                <p:nvPr/>
              </p:nvSpPr>
              <p:spPr>
                <a:xfrm rot="1800000" flipH="1" flipV="1">
                  <a:off x="6530477" y="2784433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2000"/>
                </a:p>
              </p:txBody>
            </p:sp>
          </p:grpSp>
          <p:sp>
            <p:nvSpPr>
              <p:cNvPr id="33" name="Ellipse 32"/>
              <p:cNvSpPr/>
              <p:nvPr/>
            </p:nvSpPr>
            <p:spPr>
              <a:xfrm>
                <a:off x="2928926" y="3857628"/>
                <a:ext cx="714380" cy="714380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solidFill>
                      <a:srgbClr val="FF0000"/>
                    </a:solidFill>
                  </a:rPr>
                  <a:t>b</a:t>
                </a:r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46" name="Connecteur droit 45"/>
            <p:cNvCxnSpPr/>
            <p:nvPr/>
          </p:nvCxnSpPr>
          <p:spPr>
            <a:xfrm rot="10800000">
              <a:off x="2729991" y="3824429"/>
              <a:ext cx="769922" cy="108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Ellipse 46"/>
            <p:cNvSpPr/>
            <p:nvPr/>
          </p:nvSpPr>
          <p:spPr>
            <a:xfrm>
              <a:off x="2548833" y="3628394"/>
              <a:ext cx="317027" cy="34306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chemeClr val="accent6">
                      <a:lumMod val="20000"/>
                      <a:lumOff val="80000"/>
                    </a:schemeClr>
                  </a:solidFill>
                </a:rPr>
                <a:t>b</a:t>
              </a:r>
              <a:endParaRPr lang="fr-FR" sz="2000" b="1" dirty="0">
                <a:solidFill>
                  <a:schemeClr val="accent6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74" name="Ellipse 73"/>
            <p:cNvSpPr/>
            <p:nvPr/>
          </p:nvSpPr>
          <p:spPr>
            <a:xfrm flipH="1">
              <a:off x="3409334" y="3623355"/>
              <a:ext cx="317027" cy="34306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chemeClr val="accent2"/>
                  </a:solidFill>
                </a:rPr>
                <a:t>a</a:t>
              </a:r>
              <a:endParaRPr lang="fr-FR" sz="2000" b="1" dirty="0">
                <a:solidFill>
                  <a:schemeClr val="accent2"/>
                </a:solidFill>
              </a:endParaRPr>
            </a:p>
          </p:txBody>
        </p:sp>
        <p:grpSp>
          <p:nvGrpSpPr>
            <p:cNvPr id="16" name="Groupe 144"/>
            <p:cNvGrpSpPr/>
            <p:nvPr/>
          </p:nvGrpSpPr>
          <p:grpSpPr>
            <a:xfrm>
              <a:off x="3137597" y="3182277"/>
              <a:ext cx="1268107" cy="1715302"/>
              <a:chOff x="5214942" y="2428868"/>
              <a:chExt cx="2000264" cy="2500330"/>
            </a:xfrm>
          </p:grpSpPr>
          <p:sp>
            <p:nvSpPr>
              <p:cNvPr id="75" name="Ellipse 74"/>
              <p:cNvSpPr/>
              <p:nvPr/>
            </p:nvSpPr>
            <p:spPr>
              <a:xfrm flipH="1">
                <a:off x="6500826" y="4214818"/>
                <a:ext cx="714380" cy="714380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rPr>
                  <a:t>X</a:t>
                </a:r>
                <a:endParaRPr lang="fr-FR" sz="2000" b="1" dirty="0">
                  <a:solidFill>
                    <a:schemeClr val="accent6">
                      <a:lumMod val="20000"/>
                      <a:lumOff val="80000"/>
                    </a:schemeClr>
                  </a:solidFill>
                </a:endParaRPr>
              </a:p>
            </p:txBody>
          </p:sp>
          <p:grpSp>
            <p:nvGrpSpPr>
              <p:cNvPr id="17" name="Groupe 37"/>
              <p:cNvGrpSpPr/>
              <p:nvPr/>
            </p:nvGrpSpPr>
            <p:grpSpPr>
              <a:xfrm flipH="1" flipV="1">
                <a:off x="5214942" y="2428868"/>
                <a:ext cx="1428759" cy="1857386"/>
                <a:chOff x="3929059" y="2285992"/>
                <a:chExt cx="1428759" cy="1857386"/>
              </a:xfrm>
            </p:grpSpPr>
            <p:cxnSp>
              <p:nvCxnSpPr>
                <p:cNvPr id="82" name="Connecteur droit 81"/>
                <p:cNvCxnSpPr/>
                <p:nvPr/>
              </p:nvCxnSpPr>
              <p:spPr>
                <a:xfrm rot="16200000" flipV="1">
                  <a:off x="3821902" y="2393149"/>
                  <a:ext cx="857255" cy="642942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Connecteur droit 83"/>
                <p:cNvCxnSpPr/>
                <p:nvPr/>
              </p:nvCxnSpPr>
              <p:spPr>
                <a:xfrm rot="16200000" flipV="1">
                  <a:off x="4607719" y="3393280"/>
                  <a:ext cx="857255" cy="642942"/>
                </a:xfrm>
                <a:prstGeom prst="line">
                  <a:avLst/>
                </a:prstGeom>
                <a:ln w="28575">
                  <a:noFill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38" name="ZoneTexte 137"/>
            <p:cNvSpPr txBox="1"/>
            <p:nvPr/>
          </p:nvSpPr>
          <p:spPr>
            <a:xfrm>
              <a:off x="1571604" y="3571876"/>
              <a:ext cx="3545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400" b="1" dirty="0" smtClean="0"/>
                <a:t>+</a:t>
              </a:r>
              <a:endParaRPr lang="fr-FR" sz="2400" b="1" dirty="0"/>
            </a:p>
          </p:txBody>
        </p:sp>
      </p:grpSp>
      <p:cxnSp>
        <p:nvCxnSpPr>
          <p:cNvPr id="140" name="Connecteur droit avec flèche 139"/>
          <p:cNvCxnSpPr/>
          <p:nvPr/>
        </p:nvCxnSpPr>
        <p:spPr>
          <a:xfrm>
            <a:off x="4143372" y="3143248"/>
            <a:ext cx="857256" cy="1588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6" name="Groupe 195"/>
          <p:cNvGrpSpPr/>
          <p:nvPr/>
        </p:nvGrpSpPr>
        <p:grpSpPr>
          <a:xfrm>
            <a:off x="5286381" y="1357298"/>
            <a:ext cx="3328804" cy="1990894"/>
            <a:chOff x="5290907" y="2579140"/>
            <a:chExt cx="3328804" cy="1990894"/>
          </a:xfrm>
        </p:grpSpPr>
        <p:grpSp>
          <p:nvGrpSpPr>
            <p:cNvPr id="146" name="Groupe 30"/>
            <p:cNvGrpSpPr/>
            <p:nvPr/>
          </p:nvGrpSpPr>
          <p:grpSpPr>
            <a:xfrm rot="3074141">
              <a:off x="5697715" y="2274806"/>
              <a:ext cx="1209696" cy="1818363"/>
              <a:chOff x="2928926" y="1921450"/>
              <a:chExt cx="1908129" cy="2650558"/>
            </a:xfrm>
          </p:grpSpPr>
          <p:grpSp>
            <p:nvGrpSpPr>
              <p:cNvPr id="159" name="Groupe 28"/>
              <p:cNvGrpSpPr/>
              <p:nvPr/>
            </p:nvGrpSpPr>
            <p:grpSpPr>
              <a:xfrm rot="1152197">
                <a:off x="3738172" y="1921450"/>
                <a:ext cx="1098883" cy="2500329"/>
                <a:chOff x="5597639" y="2784433"/>
                <a:chExt cx="1290028" cy="2500329"/>
              </a:xfrm>
            </p:grpSpPr>
            <p:grpSp>
              <p:nvGrpSpPr>
                <p:cNvPr id="161" name="Groupe 27"/>
                <p:cNvGrpSpPr/>
                <p:nvPr/>
              </p:nvGrpSpPr>
              <p:grpSpPr>
                <a:xfrm>
                  <a:off x="5597639" y="3927440"/>
                  <a:ext cx="739822" cy="1357322"/>
                  <a:chOff x="5597639" y="3927440"/>
                  <a:chExt cx="739822" cy="1357322"/>
                </a:xfrm>
              </p:grpSpPr>
              <p:sp>
                <p:nvSpPr>
                  <p:cNvPr id="163" name="Triangle isocèle 162"/>
                  <p:cNvSpPr/>
                  <p:nvPr/>
                </p:nvSpPr>
                <p:spPr>
                  <a:xfrm rot="1800000">
                    <a:off x="5887535" y="3927440"/>
                    <a:ext cx="357190" cy="1357322"/>
                  </a:xfrm>
                  <a:prstGeom prst="triangle">
                    <a:avLst>
                      <a:gd name="adj" fmla="val 47091"/>
                    </a:avLst>
                  </a:prstGeom>
                  <a:solidFill>
                    <a:schemeClr val="bg1"/>
                  </a:solidFill>
                  <a:ln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2000"/>
                  </a:p>
                </p:txBody>
              </p:sp>
              <p:grpSp>
                <p:nvGrpSpPr>
                  <p:cNvPr id="164" name="Groupe 25"/>
                  <p:cNvGrpSpPr/>
                  <p:nvPr/>
                </p:nvGrpSpPr>
                <p:grpSpPr>
                  <a:xfrm>
                    <a:off x="5597639" y="4199462"/>
                    <a:ext cx="739822" cy="934906"/>
                    <a:chOff x="5597639" y="4199462"/>
                    <a:chExt cx="739822" cy="934906"/>
                  </a:xfrm>
                </p:grpSpPr>
                <p:cxnSp>
                  <p:nvCxnSpPr>
                    <p:cNvPr id="165" name="Connecteur droit 164"/>
                    <p:cNvCxnSpPr/>
                    <p:nvPr/>
                  </p:nvCxnSpPr>
                  <p:spPr>
                    <a:xfrm rot="1800000">
                      <a:off x="6009933" y="4572008"/>
                      <a:ext cx="142876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6" name="Connecteur droit 165"/>
                    <p:cNvCxnSpPr/>
                    <p:nvPr/>
                  </p:nvCxnSpPr>
                  <p:spPr>
                    <a:xfrm rot="1800000">
                      <a:off x="6080780" y="4460526"/>
                      <a:ext cx="12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7" name="Connecteur droit 166"/>
                    <p:cNvCxnSpPr/>
                    <p:nvPr/>
                  </p:nvCxnSpPr>
                  <p:spPr>
                    <a:xfrm rot="1800000">
                      <a:off x="6168724" y="4329775"/>
                      <a:ext cx="108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8" name="Connecteur droit 167"/>
                    <p:cNvCxnSpPr/>
                    <p:nvPr/>
                  </p:nvCxnSpPr>
                  <p:spPr>
                    <a:xfrm rot="1800000">
                      <a:off x="6265461" y="4199462"/>
                      <a:ext cx="7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9" name="Connecteur droit 168"/>
                    <p:cNvCxnSpPr/>
                    <p:nvPr/>
                  </p:nvCxnSpPr>
                  <p:spPr>
                    <a:xfrm rot="1800000">
                      <a:off x="5917662" y="4688340"/>
                      <a:ext cx="180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0" name="Connecteur droit 169"/>
                    <p:cNvCxnSpPr/>
                    <p:nvPr/>
                  </p:nvCxnSpPr>
                  <p:spPr>
                    <a:xfrm rot="1800000">
                      <a:off x="5803431" y="4849216"/>
                      <a:ext cx="25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1" name="Connecteur droit 170"/>
                    <p:cNvCxnSpPr/>
                    <p:nvPr/>
                  </p:nvCxnSpPr>
                  <p:spPr>
                    <a:xfrm rot="1800000">
                      <a:off x="5693702" y="4989592"/>
                      <a:ext cx="324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2" name="Connecteur droit 171"/>
                    <p:cNvCxnSpPr/>
                    <p:nvPr/>
                  </p:nvCxnSpPr>
                  <p:spPr>
                    <a:xfrm rot="1800000">
                      <a:off x="5597639" y="5132780"/>
                      <a:ext cx="39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62" name="Triangle isocèle 161"/>
                <p:cNvSpPr/>
                <p:nvPr/>
              </p:nvSpPr>
              <p:spPr>
                <a:xfrm rot="1800000" flipH="1" flipV="1">
                  <a:off x="6530477" y="2784433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2000"/>
                </a:p>
              </p:txBody>
            </p:sp>
          </p:grpSp>
          <p:sp>
            <p:nvSpPr>
              <p:cNvPr id="160" name="Ellipse 159"/>
              <p:cNvSpPr/>
              <p:nvPr/>
            </p:nvSpPr>
            <p:spPr>
              <a:xfrm>
                <a:off x="2928926" y="3857628"/>
                <a:ext cx="714380" cy="714380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solidFill>
                      <a:srgbClr val="FF0000"/>
                    </a:solidFill>
                  </a:rPr>
                  <a:t>b</a:t>
                </a:r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p:grpSp>
        <p:grpSp>
          <p:nvGrpSpPr>
            <p:cNvPr id="143" name="Groupe 48"/>
            <p:cNvGrpSpPr/>
            <p:nvPr/>
          </p:nvGrpSpPr>
          <p:grpSpPr>
            <a:xfrm rot="2779781">
              <a:off x="5882886" y="2369276"/>
              <a:ext cx="857949" cy="2041908"/>
              <a:chOff x="3571866" y="1952787"/>
              <a:chExt cx="1353296" cy="2976411"/>
            </a:xfrm>
          </p:grpSpPr>
          <p:grpSp>
            <p:nvGrpSpPr>
              <p:cNvPr id="191" name="Groupe 30"/>
              <p:cNvGrpSpPr/>
              <p:nvPr/>
            </p:nvGrpSpPr>
            <p:grpSpPr>
              <a:xfrm rot="245583">
                <a:off x="4161965" y="1952787"/>
                <a:ext cx="763197" cy="2549987"/>
                <a:chOff x="5458908" y="2663337"/>
                <a:chExt cx="763197" cy="2549987"/>
              </a:xfrm>
            </p:grpSpPr>
            <p:sp>
              <p:nvSpPr>
                <p:cNvPr id="193" name="Triangle isocèle 192"/>
                <p:cNvSpPr/>
                <p:nvPr/>
              </p:nvSpPr>
              <p:spPr>
                <a:xfrm rot="1200000">
                  <a:off x="5458908" y="3856002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2000"/>
                </a:p>
              </p:txBody>
            </p:sp>
            <p:sp>
              <p:nvSpPr>
                <p:cNvPr id="194" name="Triangle isocèle 193"/>
                <p:cNvSpPr/>
                <p:nvPr/>
              </p:nvSpPr>
              <p:spPr>
                <a:xfrm rot="1200000" flipH="1" flipV="1">
                  <a:off x="5864915" y="2663337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2000"/>
                </a:p>
              </p:txBody>
            </p:sp>
          </p:grpSp>
          <p:sp>
            <p:nvSpPr>
              <p:cNvPr id="192" name="Ellipse 50"/>
              <p:cNvSpPr/>
              <p:nvPr/>
            </p:nvSpPr>
            <p:spPr>
              <a:xfrm>
                <a:off x="3571866" y="4214818"/>
                <a:ext cx="714380" cy="714380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solidFill>
                      <a:schemeClr val="accent2"/>
                    </a:solidFill>
                  </a:rPr>
                  <a:t>c</a:t>
                </a:r>
                <a:endParaRPr lang="fr-FR" sz="2000" b="1" dirty="0">
                  <a:solidFill>
                    <a:schemeClr val="accent2"/>
                  </a:solidFill>
                </a:endParaRPr>
              </a:p>
            </p:txBody>
          </p:sp>
        </p:grpSp>
        <p:grpSp>
          <p:nvGrpSpPr>
            <p:cNvPr id="144" name="Groupe 142"/>
            <p:cNvGrpSpPr/>
            <p:nvPr/>
          </p:nvGrpSpPr>
          <p:grpSpPr>
            <a:xfrm rot="2697093">
              <a:off x="7260228" y="2729463"/>
              <a:ext cx="1207953" cy="1840571"/>
              <a:chOff x="4595447" y="4572008"/>
              <a:chExt cx="1905379" cy="2682930"/>
            </a:xfrm>
          </p:grpSpPr>
          <p:grpSp>
            <p:nvGrpSpPr>
              <p:cNvPr id="177" name="Groupe 28"/>
              <p:cNvGrpSpPr/>
              <p:nvPr/>
            </p:nvGrpSpPr>
            <p:grpSpPr>
              <a:xfrm rot="1152197" flipH="1" flipV="1">
                <a:off x="4595447" y="4754609"/>
                <a:ext cx="1098883" cy="2500329"/>
                <a:chOff x="5597639" y="2784433"/>
                <a:chExt cx="1290028" cy="2500329"/>
              </a:xfrm>
            </p:grpSpPr>
            <p:grpSp>
              <p:nvGrpSpPr>
                <p:cNvPr id="179" name="Groupe 27"/>
                <p:cNvGrpSpPr/>
                <p:nvPr/>
              </p:nvGrpSpPr>
              <p:grpSpPr>
                <a:xfrm>
                  <a:off x="5597639" y="3927440"/>
                  <a:ext cx="739822" cy="1357322"/>
                  <a:chOff x="5597639" y="3927440"/>
                  <a:chExt cx="739822" cy="1357322"/>
                </a:xfrm>
              </p:grpSpPr>
              <p:sp>
                <p:nvSpPr>
                  <p:cNvPr id="181" name="Triangle isocèle 180"/>
                  <p:cNvSpPr/>
                  <p:nvPr/>
                </p:nvSpPr>
                <p:spPr>
                  <a:xfrm rot="1800000">
                    <a:off x="5887535" y="3927440"/>
                    <a:ext cx="357190" cy="1357322"/>
                  </a:xfrm>
                  <a:prstGeom prst="triangle">
                    <a:avLst>
                      <a:gd name="adj" fmla="val 47091"/>
                    </a:avLst>
                  </a:prstGeom>
                  <a:solidFill>
                    <a:schemeClr val="bg1"/>
                  </a:solidFill>
                  <a:ln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 sz="2000"/>
                  </a:p>
                </p:txBody>
              </p:sp>
              <p:grpSp>
                <p:nvGrpSpPr>
                  <p:cNvPr id="182" name="Groupe 25"/>
                  <p:cNvGrpSpPr/>
                  <p:nvPr/>
                </p:nvGrpSpPr>
                <p:grpSpPr>
                  <a:xfrm>
                    <a:off x="5597639" y="4199462"/>
                    <a:ext cx="739822" cy="934906"/>
                    <a:chOff x="5597639" y="4199462"/>
                    <a:chExt cx="739822" cy="934906"/>
                  </a:xfrm>
                </p:grpSpPr>
                <p:cxnSp>
                  <p:nvCxnSpPr>
                    <p:cNvPr id="183" name="Connecteur droit 182"/>
                    <p:cNvCxnSpPr/>
                    <p:nvPr/>
                  </p:nvCxnSpPr>
                  <p:spPr>
                    <a:xfrm rot="1800000">
                      <a:off x="6009933" y="4572008"/>
                      <a:ext cx="142876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4" name="Connecteur droit 183"/>
                    <p:cNvCxnSpPr/>
                    <p:nvPr/>
                  </p:nvCxnSpPr>
                  <p:spPr>
                    <a:xfrm rot="1800000">
                      <a:off x="6080780" y="4460526"/>
                      <a:ext cx="12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5" name="Connecteur droit 184"/>
                    <p:cNvCxnSpPr/>
                    <p:nvPr/>
                  </p:nvCxnSpPr>
                  <p:spPr>
                    <a:xfrm rot="1800000">
                      <a:off x="6168724" y="4329775"/>
                      <a:ext cx="108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6" name="Connecteur droit 185"/>
                    <p:cNvCxnSpPr/>
                    <p:nvPr/>
                  </p:nvCxnSpPr>
                  <p:spPr>
                    <a:xfrm rot="1800000">
                      <a:off x="6265461" y="4199462"/>
                      <a:ext cx="7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7" name="Connecteur droit 186"/>
                    <p:cNvCxnSpPr/>
                    <p:nvPr/>
                  </p:nvCxnSpPr>
                  <p:spPr>
                    <a:xfrm rot="1800000">
                      <a:off x="5917662" y="4688340"/>
                      <a:ext cx="180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8" name="Connecteur droit 187"/>
                    <p:cNvCxnSpPr/>
                    <p:nvPr/>
                  </p:nvCxnSpPr>
                  <p:spPr>
                    <a:xfrm rot="1800000">
                      <a:off x="5803431" y="4849216"/>
                      <a:ext cx="25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9" name="Connecteur droit 188"/>
                    <p:cNvCxnSpPr/>
                    <p:nvPr/>
                  </p:nvCxnSpPr>
                  <p:spPr>
                    <a:xfrm rot="1800000">
                      <a:off x="5693702" y="4989592"/>
                      <a:ext cx="324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0" name="Connecteur droit 189"/>
                    <p:cNvCxnSpPr/>
                    <p:nvPr/>
                  </p:nvCxnSpPr>
                  <p:spPr>
                    <a:xfrm rot="1800000">
                      <a:off x="5597639" y="5132780"/>
                      <a:ext cx="39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80" name="Triangle isocèle 179"/>
                <p:cNvSpPr/>
                <p:nvPr/>
              </p:nvSpPr>
              <p:spPr>
                <a:xfrm rot="1800000" flipH="1" flipV="1">
                  <a:off x="6530477" y="2784433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2000"/>
                </a:p>
              </p:txBody>
            </p:sp>
          </p:grpSp>
          <p:sp>
            <p:nvSpPr>
              <p:cNvPr id="178" name="Ellipse 177"/>
              <p:cNvSpPr/>
              <p:nvPr/>
            </p:nvSpPr>
            <p:spPr>
              <a:xfrm flipH="1">
                <a:off x="5786446" y="4572008"/>
                <a:ext cx="714380" cy="71438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rPr>
                  <a:t>c</a:t>
                </a:r>
                <a:endParaRPr lang="fr-FR" sz="2000" b="1" dirty="0">
                  <a:solidFill>
                    <a:schemeClr val="accent5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  <p:grpSp>
          <p:nvGrpSpPr>
            <p:cNvPr id="145" name="Groupe 143"/>
            <p:cNvGrpSpPr/>
            <p:nvPr/>
          </p:nvGrpSpPr>
          <p:grpSpPr>
            <a:xfrm rot="5064325">
              <a:off x="7189921" y="2658168"/>
              <a:ext cx="848713" cy="2010866"/>
              <a:chOff x="3376148" y="1500174"/>
              <a:chExt cx="1338728" cy="2931162"/>
            </a:xfrm>
          </p:grpSpPr>
          <p:grpSp>
            <p:nvGrpSpPr>
              <p:cNvPr id="173" name="Groupe 30"/>
              <p:cNvGrpSpPr/>
              <p:nvPr/>
            </p:nvGrpSpPr>
            <p:grpSpPr>
              <a:xfrm rot="245583" flipH="1" flipV="1">
                <a:off x="3376148" y="1881349"/>
                <a:ext cx="763197" cy="2549987"/>
                <a:chOff x="5458908" y="2663337"/>
                <a:chExt cx="763197" cy="2549987"/>
              </a:xfrm>
            </p:grpSpPr>
            <p:sp>
              <p:nvSpPr>
                <p:cNvPr id="175" name="Triangle isocèle 174"/>
                <p:cNvSpPr/>
                <p:nvPr/>
              </p:nvSpPr>
              <p:spPr>
                <a:xfrm rot="1200000">
                  <a:off x="5458908" y="3856002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2000"/>
                </a:p>
              </p:txBody>
            </p:sp>
            <p:sp>
              <p:nvSpPr>
                <p:cNvPr id="176" name="Triangle isocèle 175"/>
                <p:cNvSpPr/>
                <p:nvPr/>
              </p:nvSpPr>
              <p:spPr>
                <a:xfrm rot="1200000" flipH="1" flipV="1">
                  <a:off x="5864915" y="2663337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 sz="2000"/>
                </a:p>
              </p:txBody>
            </p:sp>
          </p:grpSp>
          <p:sp>
            <p:nvSpPr>
              <p:cNvPr id="174" name="Ellipse 173"/>
              <p:cNvSpPr/>
              <p:nvPr/>
            </p:nvSpPr>
            <p:spPr>
              <a:xfrm flipH="1">
                <a:off x="4000496" y="1500174"/>
                <a:ext cx="714380" cy="714380"/>
              </a:xfrm>
              <a:prstGeom prst="ellipse">
                <a:avLst/>
              </a:prstGeom>
              <a:solidFill>
                <a:srgbClr val="CC99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rPr>
                  <a:t>d</a:t>
                </a:r>
                <a:endParaRPr lang="fr-FR" sz="2000" b="1" dirty="0">
                  <a:solidFill>
                    <a:schemeClr val="accent5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  <p:sp>
          <p:nvSpPr>
            <p:cNvPr id="148" name="Ellipse 147"/>
            <p:cNvSpPr/>
            <p:nvPr/>
          </p:nvSpPr>
          <p:spPr>
            <a:xfrm>
              <a:off x="6477923" y="3271204"/>
              <a:ext cx="317027" cy="34306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 b="1" dirty="0"/>
            </a:p>
          </p:txBody>
        </p:sp>
        <p:cxnSp>
          <p:nvCxnSpPr>
            <p:cNvPr id="158" name="Connecteur droit 157"/>
            <p:cNvCxnSpPr/>
            <p:nvPr/>
          </p:nvCxnSpPr>
          <p:spPr>
            <a:xfrm rot="16200000" flipV="1">
              <a:off x="6614121" y="3606495"/>
              <a:ext cx="588103" cy="407606"/>
            </a:xfrm>
            <a:prstGeom prst="line">
              <a:avLst/>
            </a:prstGeom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Ellipse 149"/>
            <p:cNvSpPr/>
            <p:nvPr/>
          </p:nvSpPr>
          <p:spPr>
            <a:xfrm flipH="1">
              <a:off x="7338424" y="3266165"/>
              <a:ext cx="317027" cy="34306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 b="1" dirty="0"/>
            </a:p>
          </p:txBody>
        </p:sp>
        <p:cxnSp>
          <p:nvCxnSpPr>
            <p:cNvPr id="147" name="Connecteur droit 146"/>
            <p:cNvCxnSpPr/>
            <p:nvPr/>
          </p:nvCxnSpPr>
          <p:spPr>
            <a:xfrm rot="10800000">
              <a:off x="6659081" y="3467239"/>
              <a:ext cx="769922" cy="108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Connecteur droit 194"/>
            <p:cNvCxnSpPr/>
            <p:nvPr/>
          </p:nvCxnSpPr>
          <p:spPr>
            <a:xfrm rot="10800000">
              <a:off x="6715140" y="3357562"/>
              <a:ext cx="769922" cy="108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8" name="Flèche courbée vers le bas 197"/>
          <p:cNvSpPr/>
          <p:nvPr/>
        </p:nvSpPr>
        <p:spPr>
          <a:xfrm>
            <a:off x="6858016" y="1928802"/>
            <a:ext cx="785818" cy="50006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pSp>
        <p:nvGrpSpPr>
          <p:cNvPr id="230" name="Groupe 229"/>
          <p:cNvGrpSpPr/>
          <p:nvPr/>
        </p:nvGrpSpPr>
        <p:grpSpPr>
          <a:xfrm>
            <a:off x="5619303" y="2928934"/>
            <a:ext cx="3191806" cy="1561656"/>
            <a:chOff x="5619303" y="3643314"/>
            <a:chExt cx="3191806" cy="1561656"/>
          </a:xfrm>
        </p:grpSpPr>
        <p:sp>
          <p:nvSpPr>
            <p:cNvPr id="203" name="Ellipse 202"/>
            <p:cNvSpPr/>
            <p:nvPr/>
          </p:nvSpPr>
          <p:spPr>
            <a:xfrm>
              <a:off x="6625797" y="4230770"/>
              <a:ext cx="317027" cy="34306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 b="1" dirty="0"/>
            </a:p>
          </p:txBody>
        </p:sp>
        <p:sp>
          <p:nvSpPr>
            <p:cNvPr id="204" name="Ellipse 203"/>
            <p:cNvSpPr/>
            <p:nvPr/>
          </p:nvSpPr>
          <p:spPr>
            <a:xfrm flipH="1">
              <a:off x="7486298" y="4225731"/>
              <a:ext cx="317027" cy="34306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 b="1" dirty="0"/>
            </a:p>
          </p:txBody>
        </p:sp>
        <p:cxnSp>
          <p:nvCxnSpPr>
            <p:cNvPr id="205" name="Connecteur droit 204"/>
            <p:cNvCxnSpPr/>
            <p:nvPr/>
          </p:nvCxnSpPr>
          <p:spPr>
            <a:xfrm rot="10800000">
              <a:off x="6806955" y="4426805"/>
              <a:ext cx="769922" cy="108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Connecteur droit 205"/>
            <p:cNvCxnSpPr/>
            <p:nvPr/>
          </p:nvCxnSpPr>
          <p:spPr>
            <a:xfrm rot="10800000">
              <a:off x="6863014" y="4317128"/>
              <a:ext cx="769922" cy="108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Connecteur droit 207"/>
            <p:cNvCxnSpPr/>
            <p:nvPr/>
          </p:nvCxnSpPr>
          <p:spPr>
            <a:xfrm flipV="1">
              <a:off x="7643834" y="3786190"/>
              <a:ext cx="928694" cy="5715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1" name="Connecteur droit 210"/>
            <p:cNvCxnSpPr/>
            <p:nvPr/>
          </p:nvCxnSpPr>
          <p:spPr>
            <a:xfrm>
              <a:off x="7643834" y="4357694"/>
              <a:ext cx="928694" cy="5715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2" name="Connecteur droit 211"/>
            <p:cNvCxnSpPr/>
            <p:nvPr/>
          </p:nvCxnSpPr>
          <p:spPr>
            <a:xfrm flipH="1" flipV="1">
              <a:off x="5857884" y="3857628"/>
              <a:ext cx="928694" cy="5715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3" name="Connecteur droit 212"/>
            <p:cNvCxnSpPr/>
            <p:nvPr/>
          </p:nvCxnSpPr>
          <p:spPr>
            <a:xfrm flipH="1">
              <a:off x="5857884" y="4429132"/>
              <a:ext cx="928694" cy="5715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9" name="Ellipse 198"/>
            <p:cNvSpPr/>
            <p:nvPr/>
          </p:nvSpPr>
          <p:spPr>
            <a:xfrm>
              <a:off x="5619303" y="3724732"/>
              <a:ext cx="452895" cy="490086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rgbClr val="FF0000"/>
                  </a:solidFill>
                </a:rPr>
                <a:t>b</a:t>
              </a:r>
              <a:endParaRPr lang="fr-FR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200" name="Ellipse 50"/>
            <p:cNvSpPr/>
            <p:nvPr/>
          </p:nvSpPr>
          <p:spPr>
            <a:xfrm>
              <a:off x="5619303" y="4714884"/>
              <a:ext cx="452895" cy="490086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/>
                <a:t>c</a:t>
              </a:r>
              <a:endParaRPr lang="fr-FR" sz="2000" b="1" dirty="0"/>
            </a:p>
          </p:txBody>
        </p:sp>
        <p:sp>
          <p:nvSpPr>
            <p:cNvPr id="201" name="Ellipse 200"/>
            <p:cNvSpPr/>
            <p:nvPr/>
          </p:nvSpPr>
          <p:spPr>
            <a:xfrm flipH="1">
              <a:off x="8358214" y="3643314"/>
              <a:ext cx="452895" cy="490086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chemeClr val="tx1"/>
                  </a:solidFill>
                </a:rPr>
                <a:t>c</a:t>
              </a:r>
              <a:endParaRPr lang="fr-FR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02" name="Ellipse 201"/>
            <p:cNvSpPr/>
            <p:nvPr/>
          </p:nvSpPr>
          <p:spPr>
            <a:xfrm flipH="1">
              <a:off x="8299850" y="4643446"/>
              <a:ext cx="452895" cy="490086"/>
            </a:xfrm>
            <a:prstGeom prst="ellipse">
              <a:avLst/>
            </a:prstGeom>
            <a:solidFill>
              <a:srgbClr val="CC99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chemeClr val="tx1"/>
                  </a:solidFill>
                </a:rPr>
                <a:t>d</a:t>
              </a:r>
              <a:endParaRPr lang="fr-FR" sz="2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16" name="ZoneTexte 215"/>
          <p:cNvSpPr txBox="1"/>
          <p:nvPr/>
        </p:nvSpPr>
        <p:spPr>
          <a:xfrm>
            <a:off x="2071670" y="2786058"/>
            <a:ext cx="401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accent2"/>
                </a:solidFill>
              </a:rPr>
              <a:t>R</a:t>
            </a:r>
            <a:endParaRPr lang="fr-FR" sz="2400" b="1" dirty="0">
              <a:solidFill>
                <a:schemeClr val="accent2"/>
              </a:solidFill>
            </a:endParaRPr>
          </a:p>
        </p:txBody>
      </p:sp>
      <p:sp>
        <p:nvSpPr>
          <p:cNvPr id="217" name="ZoneTexte 216"/>
          <p:cNvSpPr txBox="1"/>
          <p:nvPr/>
        </p:nvSpPr>
        <p:spPr>
          <a:xfrm>
            <a:off x="3786182" y="2857496"/>
            <a:ext cx="346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accent5"/>
                </a:solidFill>
              </a:rPr>
              <a:t>S</a:t>
            </a:r>
            <a:endParaRPr lang="fr-FR" sz="2400" b="1" dirty="0">
              <a:solidFill>
                <a:schemeClr val="accent5"/>
              </a:solidFill>
            </a:endParaRPr>
          </a:p>
        </p:txBody>
      </p:sp>
      <p:grpSp>
        <p:nvGrpSpPr>
          <p:cNvPr id="232" name="Groupe 231"/>
          <p:cNvGrpSpPr/>
          <p:nvPr/>
        </p:nvGrpSpPr>
        <p:grpSpPr>
          <a:xfrm>
            <a:off x="5643570" y="4500570"/>
            <a:ext cx="3248584" cy="1643050"/>
            <a:chOff x="1561997" y="5214950"/>
            <a:chExt cx="3248584" cy="1643050"/>
          </a:xfrm>
        </p:grpSpPr>
        <p:sp>
          <p:nvSpPr>
            <p:cNvPr id="218" name="Ellipse 217"/>
            <p:cNvSpPr/>
            <p:nvPr/>
          </p:nvSpPr>
          <p:spPr>
            <a:xfrm>
              <a:off x="2568491" y="5883800"/>
              <a:ext cx="317027" cy="34306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 b="1" dirty="0"/>
            </a:p>
          </p:txBody>
        </p:sp>
        <p:sp>
          <p:nvSpPr>
            <p:cNvPr id="219" name="Ellipse 218"/>
            <p:cNvSpPr/>
            <p:nvPr/>
          </p:nvSpPr>
          <p:spPr>
            <a:xfrm flipH="1">
              <a:off x="3428992" y="5878761"/>
              <a:ext cx="317027" cy="343060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000" b="1" dirty="0"/>
            </a:p>
          </p:txBody>
        </p:sp>
        <p:cxnSp>
          <p:nvCxnSpPr>
            <p:cNvPr id="220" name="Connecteur droit 219"/>
            <p:cNvCxnSpPr/>
            <p:nvPr/>
          </p:nvCxnSpPr>
          <p:spPr>
            <a:xfrm rot="10800000">
              <a:off x="2749649" y="6079835"/>
              <a:ext cx="769922" cy="108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Connecteur droit 220"/>
            <p:cNvCxnSpPr/>
            <p:nvPr/>
          </p:nvCxnSpPr>
          <p:spPr>
            <a:xfrm rot="10800000">
              <a:off x="2805708" y="5970158"/>
              <a:ext cx="769922" cy="108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Connecteur droit 221"/>
            <p:cNvCxnSpPr/>
            <p:nvPr/>
          </p:nvCxnSpPr>
          <p:spPr>
            <a:xfrm flipV="1">
              <a:off x="3586528" y="5439220"/>
              <a:ext cx="928694" cy="5715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3" name="Connecteur droit 222"/>
            <p:cNvCxnSpPr/>
            <p:nvPr/>
          </p:nvCxnSpPr>
          <p:spPr>
            <a:xfrm>
              <a:off x="3586528" y="6010724"/>
              <a:ext cx="928694" cy="5715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4" name="Connecteur droit 223"/>
            <p:cNvCxnSpPr/>
            <p:nvPr/>
          </p:nvCxnSpPr>
          <p:spPr>
            <a:xfrm flipH="1" flipV="1">
              <a:off x="1800578" y="5510658"/>
              <a:ext cx="928694" cy="5715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5" name="Connecteur droit 224"/>
            <p:cNvCxnSpPr/>
            <p:nvPr/>
          </p:nvCxnSpPr>
          <p:spPr>
            <a:xfrm flipH="1">
              <a:off x="1800578" y="6082162"/>
              <a:ext cx="928694" cy="5715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6" name="Ellipse 225"/>
            <p:cNvSpPr/>
            <p:nvPr/>
          </p:nvSpPr>
          <p:spPr>
            <a:xfrm>
              <a:off x="1561997" y="5377762"/>
              <a:ext cx="452895" cy="490086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rgbClr val="FF0000"/>
                  </a:solidFill>
                </a:rPr>
                <a:t>b</a:t>
              </a:r>
              <a:endParaRPr lang="fr-FR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227" name="Ellipse 50"/>
            <p:cNvSpPr/>
            <p:nvPr/>
          </p:nvSpPr>
          <p:spPr>
            <a:xfrm>
              <a:off x="1561997" y="6367914"/>
              <a:ext cx="452895" cy="490086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/>
                <a:t>c</a:t>
              </a:r>
              <a:endParaRPr lang="fr-FR" sz="2000" b="1" dirty="0"/>
            </a:p>
          </p:txBody>
        </p:sp>
        <p:sp>
          <p:nvSpPr>
            <p:cNvPr id="228" name="Ellipse 227"/>
            <p:cNvSpPr/>
            <p:nvPr/>
          </p:nvSpPr>
          <p:spPr>
            <a:xfrm flipH="1">
              <a:off x="4286248" y="6367914"/>
              <a:ext cx="452895" cy="490086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chemeClr val="tx1"/>
                  </a:solidFill>
                </a:rPr>
                <a:t>c</a:t>
              </a:r>
              <a:endParaRPr lang="fr-FR" sz="2000" b="1" dirty="0">
                <a:solidFill>
                  <a:schemeClr val="tx1"/>
                </a:solidFill>
              </a:endParaRPr>
            </a:p>
          </p:txBody>
        </p:sp>
        <p:sp>
          <p:nvSpPr>
            <p:cNvPr id="229" name="Ellipse 228"/>
            <p:cNvSpPr/>
            <p:nvPr/>
          </p:nvSpPr>
          <p:spPr>
            <a:xfrm flipH="1">
              <a:off x="4357686" y="5214950"/>
              <a:ext cx="452895" cy="490086"/>
            </a:xfrm>
            <a:prstGeom prst="ellipse">
              <a:avLst/>
            </a:prstGeom>
            <a:solidFill>
              <a:srgbClr val="CC99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 smtClean="0">
                  <a:solidFill>
                    <a:schemeClr val="tx1"/>
                  </a:solidFill>
                </a:rPr>
                <a:t>d</a:t>
              </a:r>
              <a:endParaRPr lang="fr-FR" sz="2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31" name="ZoneTexte 230"/>
          <p:cNvSpPr txBox="1"/>
          <p:nvPr/>
        </p:nvSpPr>
        <p:spPr>
          <a:xfrm>
            <a:off x="7063714" y="3038773"/>
            <a:ext cx="365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accent4"/>
                </a:solidFill>
              </a:rPr>
              <a:t>Z</a:t>
            </a:r>
            <a:endParaRPr lang="fr-FR" sz="2400" b="1" dirty="0">
              <a:solidFill>
                <a:schemeClr val="accent4"/>
              </a:solidFill>
            </a:endParaRPr>
          </a:p>
        </p:txBody>
      </p:sp>
      <p:sp>
        <p:nvSpPr>
          <p:cNvPr id="233" name="Rectangle 232"/>
          <p:cNvSpPr/>
          <p:nvPr/>
        </p:nvSpPr>
        <p:spPr>
          <a:xfrm rot="17886089">
            <a:off x="7058439" y="3979396"/>
            <a:ext cx="197796" cy="2840604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4" name="ZoneTexte 233"/>
          <p:cNvSpPr txBox="1"/>
          <p:nvPr/>
        </p:nvSpPr>
        <p:spPr>
          <a:xfrm>
            <a:off x="7072330" y="4714884"/>
            <a:ext cx="370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chemeClr val="accent4"/>
                </a:solidFill>
              </a:rPr>
              <a:t>E</a:t>
            </a:r>
            <a:endParaRPr lang="fr-FR" sz="2400" b="1" dirty="0">
              <a:solidFill>
                <a:schemeClr val="accent4"/>
              </a:solidFill>
            </a:endParaRPr>
          </a:p>
        </p:txBody>
      </p:sp>
      <p:sp>
        <p:nvSpPr>
          <p:cNvPr id="235" name="ZoneTexte 234"/>
          <p:cNvSpPr txBox="1"/>
          <p:nvPr/>
        </p:nvSpPr>
        <p:spPr>
          <a:xfrm>
            <a:off x="357158" y="5072074"/>
            <a:ext cx="44310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 Mécanisme synchrone (en 1 étape) </a:t>
            </a:r>
          </a:p>
          <a:p>
            <a:r>
              <a:rPr lang="fr-FR" sz="2000" b="1" dirty="0" smtClean="0">
                <a:latin typeface="Arial" pitchFamily="34" charset="0"/>
                <a:cs typeface="Arial" pitchFamily="34" charset="0"/>
                <a:sym typeface="Symbol"/>
              </a:rPr>
              <a:t> </a:t>
            </a:r>
            <a:r>
              <a:rPr lang="fr-FR" sz="2000" b="1" dirty="0" err="1" smtClean="0">
                <a:latin typeface="Arial" pitchFamily="34" charset="0"/>
                <a:cs typeface="Arial" pitchFamily="34" charset="0"/>
                <a:sym typeface="Symbol"/>
              </a:rPr>
              <a:t>diastéréospécifique</a:t>
            </a:r>
            <a:endParaRPr lang="fr-FR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" grpId="0"/>
      <p:bldP spid="217" grpId="0"/>
      <p:bldP spid="231" grpId="0"/>
      <p:bldP spid="233" grpId="0" animBg="1"/>
      <p:bldP spid="2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30"/>
          <p:cNvGrpSpPr/>
          <p:nvPr/>
        </p:nvGrpSpPr>
        <p:grpSpPr>
          <a:xfrm>
            <a:off x="2498755" y="2500306"/>
            <a:ext cx="1908148" cy="2650552"/>
            <a:chOff x="2928926" y="1921456"/>
            <a:chExt cx="1908148" cy="2650552"/>
          </a:xfrm>
        </p:grpSpPr>
        <p:grpSp>
          <p:nvGrpSpPr>
            <p:cNvPr id="10" name="Groupe 28"/>
            <p:cNvGrpSpPr/>
            <p:nvPr/>
          </p:nvGrpSpPr>
          <p:grpSpPr>
            <a:xfrm rot="1152197">
              <a:off x="3738176" y="1921453"/>
              <a:ext cx="1098884" cy="2500329"/>
              <a:chOff x="5597639" y="2784433"/>
              <a:chExt cx="1290028" cy="2500329"/>
            </a:xfrm>
          </p:grpSpPr>
          <p:grpSp>
            <p:nvGrpSpPr>
              <p:cNvPr id="11" name="Groupe 27"/>
              <p:cNvGrpSpPr/>
              <p:nvPr/>
            </p:nvGrpSpPr>
            <p:grpSpPr>
              <a:xfrm>
                <a:off x="5597639" y="3927440"/>
                <a:ext cx="739822" cy="1357322"/>
                <a:chOff x="5597639" y="3927440"/>
                <a:chExt cx="739822" cy="1357322"/>
              </a:xfrm>
            </p:grpSpPr>
            <p:sp>
              <p:nvSpPr>
                <p:cNvPr id="36" name="Triangle isocèle 35"/>
                <p:cNvSpPr/>
                <p:nvPr/>
              </p:nvSpPr>
              <p:spPr>
                <a:xfrm rot="1800000">
                  <a:off x="5887535" y="3927440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solidFill>
                  <a:schemeClr val="bg1"/>
                </a:solidFill>
                <a:ln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12" name="Groupe 25"/>
                <p:cNvGrpSpPr/>
                <p:nvPr/>
              </p:nvGrpSpPr>
              <p:grpSpPr>
                <a:xfrm>
                  <a:off x="5597639" y="4199462"/>
                  <a:ext cx="739822" cy="934906"/>
                  <a:chOff x="5597639" y="4199462"/>
                  <a:chExt cx="739822" cy="934906"/>
                </a:xfrm>
              </p:grpSpPr>
              <p:cxnSp>
                <p:nvCxnSpPr>
                  <p:cNvPr id="38" name="Connecteur droit 37"/>
                  <p:cNvCxnSpPr/>
                  <p:nvPr/>
                </p:nvCxnSpPr>
                <p:spPr>
                  <a:xfrm rot="1800000">
                    <a:off x="6009933" y="4572008"/>
                    <a:ext cx="142876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Connecteur droit 38"/>
                  <p:cNvCxnSpPr/>
                  <p:nvPr/>
                </p:nvCxnSpPr>
                <p:spPr>
                  <a:xfrm rot="1800000">
                    <a:off x="6080780" y="4460526"/>
                    <a:ext cx="126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Connecteur droit 39"/>
                  <p:cNvCxnSpPr/>
                  <p:nvPr/>
                </p:nvCxnSpPr>
                <p:spPr>
                  <a:xfrm rot="1800000">
                    <a:off x="6168724" y="4329775"/>
                    <a:ext cx="108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Connecteur droit 40"/>
                  <p:cNvCxnSpPr/>
                  <p:nvPr/>
                </p:nvCxnSpPr>
                <p:spPr>
                  <a:xfrm rot="1800000">
                    <a:off x="6265461" y="4199462"/>
                    <a:ext cx="72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Connecteur droit 41"/>
                  <p:cNvCxnSpPr/>
                  <p:nvPr/>
                </p:nvCxnSpPr>
                <p:spPr>
                  <a:xfrm rot="1800000">
                    <a:off x="5917662" y="4688340"/>
                    <a:ext cx="180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Connecteur droit 42"/>
                  <p:cNvCxnSpPr/>
                  <p:nvPr/>
                </p:nvCxnSpPr>
                <p:spPr>
                  <a:xfrm rot="1800000">
                    <a:off x="5803431" y="4849216"/>
                    <a:ext cx="252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Connecteur droit 43"/>
                  <p:cNvCxnSpPr/>
                  <p:nvPr/>
                </p:nvCxnSpPr>
                <p:spPr>
                  <a:xfrm rot="1800000">
                    <a:off x="5693702" y="4989592"/>
                    <a:ext cx="324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Connecteur droit 44"/>
                  <p:cNvCxnSpPr/>
                  <p:nvPr/>
                </p:nvCxnSpPr>
                <p:spPr>
                  <a:xfrm rot="1800000">
                    <a:off x="5597639" y="5132780"/>
                    <a:ext cx="396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5" name="Triangle isocèle 34"/>
              <p:cNvSpPr/>
              <p:nvPr/>
            </p:nvSpPr>
            <p:spPr>
              <a:xfrm rot="1800000" flipH="1" flipV="1">
                <a:off x="6530477" y="2784433"/>
                <a:ext cx="357190" cy="1357322"/>
              </a:xfrm>
              <a:prstGeom prst="triangle">
                <a:avLst>
                  <a:gd name="adj" fmla="val 47091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3" name="Ellipse 32"/>
            <p:cNvSpPr/>
            <p:nvPr/>
          </p:nvSpPr>
          <p:spPr>
            <a:xfrm>
              <a:off x="2928926" y="3857628"/>
              <a:ext cx="714380" cy="71438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 smtClean="0">
                  <a:solidFill>
                    <a:srgbClr val="FF0000"/>
                  </a:solidFill>
                </a:rPr>
                <a:t>b</a:t>
              </a:r>
              <a:endParaRPr lang="fr-FR" sz="3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3" name="Groupe 48"/>
          <p:cNvGrpSpPr/>
          <p:nvPr/>
        </p:nvGrpSpPr>
        <p:grpSpPr>
          <a:xfrm>
            <a:off x="2978143" y="2500306"/>
            <a:ext cx="1353294" cy="2976411"/>
            <a:chOff x="3571868" y="1952787"/>
            <a:chExt cx="1353294" cy="2976411"/>
          </a:xfrm>
        </p:grpSpPr>
        <p:grpSp>
          <p:nvGrpSpPr>
            <p:cNvPr id="14" name="Groupe 30"/>
            <p:cNvGrpSpPr/>
            <p:nvPr/>
          </p:nvGrpSpPr>
          <p:grpSpPr>
            <a:xfrm rot="245583">
              <a:off x="4161965" y="1952787"/>
              <a:ext cx="763197" cy="2549987"/>
              <a:chOff x="5458908" y="2663337"/>
              <a:chExt cx="763197" cy="2549987"/>
            </a:xfrm>
          </p:grpSpPr>
          <p:sp>
            <p:nvSpPr>
              <p:cNvPr id="52" name="Triangle isocèle 51"/>
              <p:cNvSpPr/>
              <p:nvPr/>
            </p:nvSpPr>
            <p:spPr>
              <a:xfrm rot="1200000">
                <a:off x="5458908" y="3856002"/>
                <a:ext cx="357190" cy="1357322"/>
              </a:xfrm>
              <a:prstGeom prst="triangle">
                <a:avLst>
                  <a:gd name="adj" fmla="val 47091"/>
                </a:avLst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3" name="Triangle isocèle 52"/>
              <p:cNvSpPr/>
              <p:nvPr/>
            </p:nvSpPr>
            <p:spPr>
              <a:xfrm rot="1200000" flipH="1" flipV="1">
                <a:off x="5864915" y="2663337"/>
                <a:ext cx="357190" cy="1357322"/>
              </a:xfrm>
              <a:prstGeom prst="triangle">
                <a:avLst>
                  <a:gd name="adj" fmla="val 47091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51" name="Ellipse 50"/>
            <p:cNvSpPr/>
            <p:nvPr/>
          </p:nvSpPr>
          <p:spPr>
            <a:xfrm>
              <a:off x="3571868" y="4214818"/>
              <a:ext cx="714380" cy="714380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 smtClean="0"/>
                <a:t>c</a:t>
              </a:r>
              <a:endParaRPr lang="fr-FR" sz="3200" b="1" dirty="0"/>
            </a:p>
          </p:txBody>
        </p:sp>
      </p:grpSp>
      <p:grpSp>
        <p:nvGrpSpPr>
          <p:cNvPr id="3" name="Groupe 142"/>
          <p:cNvGrpSpPr/>
          <p:nvPr/>
        </p:nvGrpSpPr>
        <p:grpSpPr>
          <a:xfrm>
            <a:off x="4835531" y="2674899"/>
            <a:ext cx="1905384" cy="2682927"/>
            <a:chOff x="4595442" y="4572008"/>
            <a:chExt cx="1905384" cy="2682927"/>
          </a:xfrm>
        </p:grpSpPr>
        <p:grpSp>
          <p:nvGrpSpPr>
            <p:cNvPr id="4" name="Groupe 28"/>
            <p:cNvGrpSpPr/>
            <p:nvPr/>
          </p:nvGrpSpPr>
          <p:grpSpPr>
            <a:xfrm rot="1152197" flipH="1" flipV="1">
              <a:off x="4595442" y="4754606"/>
              <a:ext cx="1098884" cy="2500329"/>
              <a:chOff x="5597639" y="2784433"/>
              <a:chExt cx="1290028" cy="2500329"/>
            </a:xfrm>
          </p:grpSpPr>
          <p:grpSp>
            <p:nvGrpSpPr>
              <p:cNvPr id="5" name="Groupe 27"/>
              <p:cNvGrpSpPr/>
              <p:nvPr/>
            </p:nvGrpSpPr>
            <p:grpSpPr>
              <a:xfrm>
                <a:off x="5597639" y="3927440"/>
                <a:ext cx="739822" cy="1357322"/>
                <a:chOff x="5597639" y="3927440"/>
                <a:chExt cx="739822" cy="1357322"/>
              </a:xfrm>
            </p:grpSpPr>
            <p:sp>
              <p:nvSpPr>
                <p:cNvPr id="63" name="Triangle isocèle 62"/>
                <p:cNvSpPr/>
                <p:nvPr/>
              </p:nvSpPr>
              <p:spPr>
                <a:xfrm rot="1800000">
                  <a:off x="5887535" y="3927440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solidFill>
                  <a:schemeClr val="bg1"/>
                </a:solidFill>
                <a:ln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6" name="Groupe 25"/>
                <p:cNvGrpSpPr/>
                <p:nvPr/>
              </p:nvGrpSpPr>
              <p:grpSpPr>
                <a:xfrm>
                  <a:off x="5597639" y="4199462"/>
                  <a:ext cx="739822" cy="934906"/>
                  <a:chOff x="5597639" y="4199462"/>
                  <a:chExt cx="739822" cy="934906"/>
                </a:xfrm>
              </p:grpSpPr>
              <p:cxnSp>
                <p:nvCxnSpPr>
                  <p:cNvPr id="65" name="Connecteur droit 64"/>
                  <p:cNvCxnSpPr/>
                  <p:nvPr/>
                </p:nvCxnSpPr>
                <p:spPr>
                  <a:xfrm rot="1800000">
                    <a:off x="6009933" y="4572008"/>
                    <a:ext cx="142876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Connecteur droit 65"/>
                  <p:cNvCxnSpPr/>
                  <p:nvPr/>
                </p:nvCxnSpPr>
                <p:spPr>
                  <a:xfrm rot="1800000">
                    <a:off x="6080780" y="4460526"/>
                    <a:ext cx="126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Connecteur droit 66"/>
                  <p:cNvCxnSpPr/>
                  <p:nvPr/>
                </p:nvCxnSpPr>
                <p:spPr>
                  <a:xfrm rot="1800000">
                    <a:off x="6168724" y="4329775"/>
                    <a:ext cx="108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Connecteur droit 67"/>
                  <p:cNvCxnSpPr/>
                  <p:nvPr/>
                </p:nvCxnSpPr>
                <p:spPr>
                  <a:xfrm rot="1800000">
                    <a:off x="6265461" y="4199462"/>
                    <a:ext cx="72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Connecteur droit 68"/>
                  <p:cNvCxnSpPr/>
                  <p:nvPr/>
                </p:nvCxnSpPr>
                <p:spPr>
                  <a:xfrm rot="1800000">
                    <a:off x="5917662" y="4688340"/>
                    <a:ext cx="180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Connecteur droit 69"/>
                  <p:cNvCxnSpPr/>
                  <p:nvPr/>
                </p:nvCxnSpPr>
                <p:spPr>
                  <a:xfrm rot="1800000">
                    <a:off x="5803431" y="4849216"/>
                    <a:ext cx="252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Connecteur droit 70"/>
                  <p:cNvCxnSpPr/>
                  <p:nvPr/>
                </p:nvCxnSpPr>
                <p:spPr>
                  <a:xfrm rot="1800000">
                    <a:off x="5693702" y="4989592"/>
                    <a:ext cx="324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Connecteur droit 71"/>
                  <p:cNvCxnSpPr/>
                  <p:nvPr/>
                </p:nvCxnSpPr>
                <p:spPr>
                  <a:xfrm rot="1800000">
                    <a:off x="5597639" y="5132780"/>
                    <a:ext cx="396000" cy="1588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62" name="Triangle isocèle 61"/>
              <p:cNvSpPr/>
              <p:nvPr/>
            </p:nvSpPr>
            <p:spPr>
              <a:xfrm rot="1800000" flipH="1" flipV="1">
                <a:off x="6530477" y="2784433"/>
                <a:ext cx="357190" cy="1357322"/>
              </a:xfrm>
              <a:prstGeom prst="triangle">
                <a:avLst>
                  <a:gd name="adj" fmla="val 47091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78" name="Ellipse 77"/>
            <p:cNvSpPr/>
            <p:nvPr/>
          </p:nvSpPr>
          <p:spPr>
            <a:xfrm flipH="1">
              <a:off x="5786446" y="4572008"/>
              <a:ext cx="714380" cy="714380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 smtClean="0">
                  <a:solidFill>
                    <a:schemeClr val="tx1"/>
                  </a:solidFill>
                </a:rPr>
                <a:t>c</a:t>
              </a:r>
              <a:endParaRPr lang="fr-FR" sz="32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e 143"/>
          <p:cNvGrpSpPr/>
          <p:nvPr/>
        </p:nvGrpSpPr>
        <p:grpSpPr>
          <a:xfrm>
            <a:off x="4906969" y="2428868"/>
            <a:ext cx="1338728" cy="2931162"/>
            <a:chOff x="3376148" y="1500174"/>
            <a:chExt cx="1338728" cy="2931162"/>
          </a:xfrm>
        </p:grpSpPr>
        <p:grpSp>
          <p:nvGrpSpPr>
            <p:cNvPr id="8" name="Groupe 30"/>
            <p:cNvGrpSpPr/>
            <p:nvPr/>
          </p:nvGrpSpPr>
          <p:grpSpPr>
            <a:xfrm rot="245583" flipH="1" flipV="1">
              <a:off x="3376148" y="1881349"/>
              <a:ext cx="763197" cy="2549987"/>
              <a:chOff x="5458908" y="2663337"/>
              <a:chExt cx="763197" cy="2549987"/>
            </a:xfrm>
          </p:grpSpPr>
          <p:sp>
            <p:nvSpPr>
              <p:cNvPr id="79" name="Triangle isocèle 78"/>
              <p:cNvSpPr/>
              <p:nvPr/>
            </p:nvSpPr>
            <p:spPr>
              <a:xfrm rot="1200000">
                <a:off x="5458908" y="3856002"/>
                <a:ext cx="357190" cy="1357322"/>
              </a:xfrm>
              <a:prstGeom prst="triangle">
                <a:avLst>
                  <a:gd name="adj" fmla="val 47091"/>
                </a:avLst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80" name="Triangle isocèle 79"/>
              <p:cNvSpPr/>
              <p:nvPr/>
            </p:nvSpPr>
            <p:spPr>
              <a:xfrm rot="1200000" flipH="1" flipV="1">
                <a:off x="5864915" y="2663337"/>
                <a:ext cx="357190" cy="1357322"/>
              </a:xfrm>
              <a:prstGeom prst="triangle">
                <a:avLst>
                  <a:gd name="adj" fmla="val 47091"/>
                </a:avLst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60" name="Ellipse 59"/>
            <p:cNvSpPr/>
            <p:nvPr/>
          </p:nvSpPr>
          <p:spPr>
            <a:xfrm flipH="1">
              <a:off x="4000496" y="1500174"/>
              <a:ext cx="714380" cy="714380"/>
            </a:xfrm>
            <a:prstGeom prst="ellipse">
              <a:avLst/>
            </a:prstGeom>
            <a:solidFill>
              <a:srgbClr val="CC99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 smtClean="0">
                  <a:solidFill>
                    <a:schemeClr val="tx1"/>
                  </a:solidFill>
                </a:rPr>
                <a:t>d</a:t>
              </a:r>
              <a:endParaRPr lang="fr-FR" sz="32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57290" y="714356"/>
            <a:ext cx="8305800" cy="581772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accent4"/>
                </a:solidFill>
              </a:rPr>
              <a:t>E2</a:t>
            </a:r>
            <a:endParaRPr lang="fr-FR" dirty="0">
              <a:solidFill>
                <a:schemeClr val="accent4"/>
              </a:solidFill>
            </a:endParaRPr>
          </a:p>
        </p:txBody>
      </p:sp>
      <p:cxnSp>
        <p:nvCxnSpPr>
          <p:cNvPr id="46" name="Connecteur droit 45"/>
          <p:cNvCxnSpPr/>
          <p:nvPr/>
        </p:nvCxnSpPr>
        <p:spPr>
          <a:xfrm rot="10800000">
            <a:off x="4049713" y="3929066"/>
            <a:ext cx="1214446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Ellipse 46"/>
          <p:cNvSpPr/>
          <p:nvPr/>
        </p:nvSpPr>
        <p:spPr>
          <a:xfrm>
            <a:off x="3763961" y="3643314"/>
            <a:ext cx="500066" cy="50006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cxnSp>
        <p:nvCxnSpPr>
          <p:cNvPr id="55" name="Connecteur droit 54"/>
          <p:cNvCxnSpPr/>
          <p:nvPr/>
        </p:nvCxnSpPr>
        <p:spPr>
          <a:xfrm rot="16200000" flipV="1">
            <a:off x="3228177" y="3107529"/>
            <a:ext cx="857255" cy="64294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/>
          <p:nvPr/>
        </p:nvCxnSpPr>
        <p:spPr>
          <a:xfrm rot="16200000" flipV="1">
            <a:off x="3268422" y="4107660"/>
            <a:ext cx="857255" cy="642942"/>
          </a:xfrm>
          <a:prstGeom prst="line">
            <a:avLst/>
          </a:prstGeom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Ellipse 73"/>
          <p:cNvSpPr/>
          <p:nvPr/>
        </p:nvSpPr>
        <p:spPr>
          <a:xfrm flipH="1">
            <a:off x="5121283" y="3635968"/>
            <a:ext cx="500066" cy="50006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grpSp>
        <p:nvGrpSpPr>
          <p:cNvPr id="17" name="Groupe 37"/>
          <p:cNvGrpSpPr/>
          <p:nvPr/>
        </p:nvGrpSpPr>
        <p:grpSpPr>
          <a:xfrm flipH="1" flipV="1">
            <a:off x="4692655" y="2993026"/>
            <a:ext cx="1428759" cy="1857386"/>
            <a:chOff x="3929059" y="2285992"/>
            <a:chExt cx="1428759" cy="1857386"/>
          </a:xfrm>
        </p:grpSpPr>
        <p:cxnSp>
          <p:nvCxnSpPr>
            <p:cNvPr id="82" name="Connecteur droit 81"/>
            <p:cNvCxnSpPr/>
            <p:nvPr/>
          </p:nvCxnSpPr>
          <p:spPr>
            <a:xfrm rot="16200000" flipV="1">
              <a:off x="3821902" y="2393149"/>
              <a:ext cx="857255" cy="64294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Connecteur droit 83"/>
            <p:cNvCxnSpPr/>
            <p:nvPr/>
          </p:nvCxnSpPr>
          <p:spPr>
            <a:xfrm rot="16200000" flipV="1">
              <a:off x="4607719" y="3393280"/>
              <a:ext cx="857255" cy="642942"/>
            </a:xfrm>
            <a:prstGeom prst="line">
              <a:avLst/>
            </a:prstGeom>
            <a:ln w="2857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e 136"/>
          <p:cNvGrpSpPr/>
          <p:nvPr/>
        </p:nvGrpSpPr>
        <p:grpSpPr>
          <a:xfrm>
            <a:off x="2357422" y="2285992"/>
            <a:ext cx="4643470" cy="3429024"/>
            <a:chOff x="4000496" y="3293470"/>
            <a:chExt cx="4694230" cy="3254817"/>
          </a:xfrm>
        </p:grpSpPr>
        <p:grpSp>
          <p:nvGrpSpPr>
            <p:cNvPr id="19" name="Groupe 84"/>
            <p:cNvGrpSpPr/>
            <p:nvPr/>
          </p:nvGrpSpPr>
          <p:grpSpPr>
            <a:xfrm>
              <a:off x="4000496" y="3500438"/>
              <a:ext cx="1908148" cy="2650552"/>
              <a:chOff x="2928926" y="1921456"/>
              <a:chExt cx="1908148" cy="2650552"/>
            </a:xfrm>
          </p:grpSpPr>
          <p:grpSp>
            <p:nvGrpSpPr>
              <p:cNvPr id="20" name="Groupe 28"/>
              <p:cNvGrpSpPr/>
              <p:nvPr/>
            </p:nvGrpSpPr>
            <p:grpSpPr>
              <a:xfrm rot="1152197">
                <a:off x="3738172" y="1921450"/>
                <a:ext cx="1098883" cy="2500329"/>
                <a:chOff x="5597639" y="2784433"/>
                <a:chExt cx="1290028" cy="2500329"/>
              </a:xfrm>
            </p:grpSpPr>
            <p:grpSp>
              <p:nvGrpSpPr>
                <p:cNvPr id="21" name="Groupe 27"/>
                <p:cNvGrpSpPr/>
                <p:nvPr/>
              </p:nvGrpSpPr>
              <p:grpSpPr>
                <a:xfrm>
                  <a:off x="5597639" y="3927440"/>
                  <a:ext cx="739822" cy="1357322"/>
                  <a:chOff x="5597639" y="3927440"/>
                  <a:chExt cx="739822" cy="1357322"/>
                </a:xfrm>
              </p:grpSpPr>
              <p:sp>
                <p:nvSpPr>
                  <p:cNvPr id="90" name="Triangle isocèle 89"/>
                  <p:cNvSpPr/>
                  <p:nvPr/>
                </p:nvSpPr>
                <p:spPr>
                  <a:xfrm rot="1800000">
                    <a:off x="5887535" y="3927440"/>
                    <a:ext cx="357190" cy="1357322"/>
                  </a:xfrm>
                  <a:prstGeom prst="triangle">
                    <a:avLst>
                      <a:gd name="adj" fmla="val 47091"/>
                    </a:avLst>
                  </a:prstGeom>
                  <a:solidFill>
                    <a:schemeClr val="bg1"/>
                  </a:solidFill>
                  <a:ln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22" name="Groupe 25"/>
                  <p:cNvGrpSpPr/>
                  <p:nvPr/>
                </p:nvGrpSpPr>
                <p:grpSpPr>
                  <a:xfrm>
                    <a:off x="5597639" y="4199462"/>
                    <a:ext cx="739822" cy="934906"/>
                    <a:chOff x="5597639" y="4199462"/>
                    <a:chExt cx="739822" cy="934906"/>
                  </a:xfrm>
                </p:grpSpPr>
                <p:cxnSp>
                  <p:nvCxnSpPr>
                    <p:cNvPr id="92" name="Connecteur droit 91"/>
                    <p:cNvCxnSpPr/>
                    <p:nvPr/>
                  </p:nvCxnSpPr>
                  <p:spPr>
                    <a:xfrm rot="1800000">
                      <a:off x="6009933" y="4572008"/>
                      <a:ext cx="142876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3" name="Connecteur droit 92"/>
                    <p:cNvCxnSpPr/>
                    <p:nvPr/>
                  </p:nvCxnSpPr>
                  <p:spPr>
                    <a:xfrm rot="1800000">
                      <a:off x="6080780" y="4460526"/>
                      <a:ext cx="12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4" name="Connecteur droit 93"/>
                    <p:cNvCxnSpPr/>
                    <p:nvPr/>
                  </p:nvCxnSpPr>
                  <p:spPr>
                    <a:xfrm rot="1800000">
                      <a:off x="6168724" y="4329775"/>
                      <a:ext cx="108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5" name="Connecteur droit 94"/>
                    <p:cNvCxnSpPr/>
                    <p:nvPr/>
                  </p:nvCxnSpPr>
                  <p:spPr>
                    <a:xfrm rot="1800000">
                      <a:off x="6265461" y="4199462"/>
                      <a:ext cx="7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6" name="Connecteur droit 95"/>
                    <p:cNvCxnSpPr/>
                    <p:nvPr/>
                  </p:nvCxnSpPr>
                  <p:spPr>
                    <a:xfrm rot="1800000">
                      <a:off x="5917662" y="4688340"/>
                      <a:ext cx="180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7" name="Connecteur droit 96"/>
                    <p:cNvCxnSpPr/>
                    <p:nvPr/>
                  </p:nvCxnSpPr>
                  <p:spPr>
                    <a:xfrm rot="1800000">
                      <a:off x="5803431" y="4849216"/>
                      <a:ext cx="25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8" name="Connecteur droit 97"/>
                    <p:cNvCxnSpPr/>
                    <p:nvPr/>
                  </p:nvCxnSpPr>
                  <p:spPr>
                    <a:xfrm rot="1800000">
                      <a:off x="5693702" y="4989592"/>
                      <a:ext cx="324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99" name="Connecteur droit 98"/>
                    <p:cNvCxnSpPr/>
                    <p:nvPr/>
                  </p:nvCxnSpPr>
                  <p:spPr>
                    <a:xfrm rot="1800000">
                      <a:off x="5597639" y="5132780"/>
                      <a:ext cx="39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89" name="Triangle isocèle 88"/>
                <p:cNvSpPr/>
                <p:nvPr/>
              </p:nvSpPr>
              <p:spPr>
                <a:xfrm rot="1800000" flipH="1" flipV="1">
                  <a:off x="6530477" y="2784433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87" name="Ellipse 86"/>
              <p:cNvSpPr/>
              <p:nvPr/>
            </p:nvSpPr>
            <p:spPr>
              <a:xfrm>
                <a:off x="2928926" y="3857628"/>
                <a:ext cx="714380" cy="714380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200" b="1" dirty="0" smtClean="0">
                    <a:solidFill>
                      <a:srgbClr val="FF0000"/>
                    </a:solidFill>
                  </a:rPr>
                  <a:t>b</a:t>
                </a:r>
                <a:endParaRPr lang="fr-FR" sz="3200" b="1" dirty="0">
                  <a:solidFill>
                    <a:srgbClr val="FF0000"/>
                  </a:solidFill>
                </a:endParaRPr>
              </a:p>
            </p:txBody>
          </p:sp>
        </p:grpSp>
        <p:cxnSp>
          <p:nvCxnSpPr>
            <p:cNvPr id="100" name="Connecteur droit 99"/>
            <p:cNvCxnSpPr/>
            <p:nvPr/>
          </p:nvCxnSpPr>
          <p:spPr>
            <a:xfrm rot="10800000">
              <a:off x="5715008" y="4793668"/>
              <a:ext cx="1214446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Ellipse 100"/>
            <p:cNvSpPr/>
            <p:nvPr/>
          </p:nvSpPr>
          <p:spPr>
            <a:xfrm>
              <a:off x="5429256" y="4507916"/>
              <a:ext cx="500066" cy="500066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  <p:grpSp>
          <p:nvGrpSpPr>
            <p:cNvPr id="23" name="Groupe 101"/>
            <p:cNvGrpSpPr/>
            <p:nvPr/>
          </p:nvGrpSpPr>
          <p:grpSpPr>
            <a:xfrm>
              <a:off x="4643438" y="3531769"/>
              <a:ext cx="1353294" cy="2976411"/>
              <a:chOff x="3571868" y="1952787"/>
              <a:chExt cx="1353294" cy="2976411"/>
            </a:xfrm>
          </p:grpSpPr>
          <p:grpSp>
            <p:nvGrpSpPr>
              <p:cNvPr id="24" name="Groupe 30"/>
              <p:cNvGrpSpPr/>
              <p:nvPr/>
            </p:nvGrpSpPr>
            <p:grpSpPr>
              <a:xfrm rot="245583">
                <a:off x="4161965" y="1952787"/>
                <a:ext cx="763197" cy="2549987"/>
                <a:chOff x="5458908" y="2663337"/>
                <a:chExt cx="763197" cy="2549987"/>
              </a:xfrm>
            </p:grpSpPr>
            <p:sp>
              <p:nvSpPr>
                <p:cNvPr id="105" name="Triangle isocèle 104"/>
                <p:cNvSpPr/>
                <p:nvPr/>
              </p:nvSpPr>
              <p:spPr>
                <a:xfrm rot="1200000">
                  <a:off x="5458908" y="3856002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06" name="Triangle isocèle 105"/>
                <p:cNvSpPr/>
                <p:nvPr/>
              </p:nvSpPr>
              <p:spPr>
                <a:xfrm rot="1200000" flipH="1" flipV="1">
                  <a:off x="5864915" y="2663337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104" name="Ellipse 103"/>
              <p:cNvSpPr/>
              <p:nvPr/>
            </p:nvSpPr>
            <p:spPr>
              <a:xfrm>
                <a:off x="3571868" y="4214818"/>
                <a:ext cx="714380" cy="714380"/>
              </a:xfrm>
              <a:prstGeom prst="ellipse">
                <a:avLst/>
              </a:prstGeom>
              <a:solidFill>
                <a:srgbClr val="00B0F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200" b="1" dirty="0" smtClean="0"/>
                  <a:t>c</a:t>
                </a:r>
                <a:endParaRPr lang="fr-FR" sz="3200" b="1" dirty="0"/>
              </a:p>
            </p:txBody>
          </p:sp>
        </p:grpSp>
        <p:grpSp>
          <p:nvGrpSpPr>
            <p:cNvPr id="25" name="Groupe 106"/>
            <p:cNvGrpSpPr/>
            <p:nvPr/>
          </p:nvGrpSpPr>
          <p:grpSpPr>
            <a:xfrm>
              <a:off x="4500562" y="3293470"/>
              <a:ext cx="1928826" cy="2428890"/>
              <a:chOff x="3428992" y="1714488"/>
              <a:chExt cx="1928826" cy="2428890"/>
            </a:xfrm>
          </p:grpSpPr>
          <p:cxnSp>
            <p:nvCxnSpPr>
              <p:cNvPr id="108" name="Connecteur droit 107"/>
              <p:cNvCxnSpPr/>
              <p:nvPr/>
            </p:nvCxnSpPr>
            <p:spPr>
              <a:xfrm rot="16200000" flipV="1">
                <a:off x="3821902" y="2393149"/>
                <a:ext cx="857255" cy="64294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9" name="Ellipse 108"/>
              <p:cNvSpPr/>
              <p:nvPr/>
            </p:nvSpPr>
            <p:spPr>
              <a:xfrm>
                <a:off x="3428992" y="1714488"/>
                <a:ext cx="714380" cy="71438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200" b="1" dirty="0" smtClean="0">
                    <a:solidFill>
                      <a:schemeClr val="tx1"/>
                    </a:solidFill>
                  </a:rPr>
                  <a:t>H</a:t>
                </a:r>
                <a:endParaRPr lang="fr-FR" sz="3200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110" name="Connecteur droit 109"/>
              <p:cNvCxnSpPr/>
              <p:nvPr/>
            </p:nvCxnSpPr>
            <p:spPr>
              <a:xfrm rot="16200000" flipV="1">
                <a:off x="4607719" y="3393280"/>
                <a:ext cx="857255" cy="642942"/>
              </a:xfrm>
              <a:prstGeom prst="line">
                <a:avLst/>
              </a:prstGeom>
              <a:ln w="28575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e 30"/>
            <p:cNvGrpSpPr/>
            <p:nvPr/>
          </p:nvGrpSpPr>
          <p:grpSpPr>
            <a:xfrm flipH="1">
              <a:off x="6786578" y="3571876"/>
              <a:ext cx="1908148" cy="2650552"/>
              <a:chOff x="2928926" y="1921456"/>
              <a:chExt cx="1908148" cy="2650552"/>
            </a:xfrm>
          </p:grpSpPr>
          <p:grpSp>
            <p:nvGrpSpPr>
              <p:cNvPr id="27" name="Groupe 111"/>
              <p:cNvGrpSpPr/>
              <p:nvPr/>
            </p:nvGrpSpPr>
            <p:grpSpPr>
              <a:xfrm rot="1152197">
                <a:off x="3738172" y="1921450"/>
                <a:ext cx="1098883" cy="2500329"/>
                <a:chOff x="5597639" y="2784433"/>
                <a:chExt cx="1290028" cy="2500329"/>
              </a:xfrm>
            </p:grpSpPr>
            <p:grpSp>
              <p:nvGrpSpPr>
                <p:cNvPr id="28" name="Groupe 27"/>
                <p:cNvGrpSpPr/>
                <p:nvPr/>
              </p:nvGrpSpPr>
              <p:grpSpPr>
                <a:xfrm>
                  <a:off x="5597639" y="3927440"/>
                  <a:ext cx="739822" cy="1357322"/>
                  <a:chOff x="5597639" y="3927440"/>
                  <a:chExt cx="739822" cy="1357322"/>
                </a:xfrm>
              </p:grpSpPr>
              <p:sp>
                <p:nvSpPr>
                  <p:cNvPr id="116" name="Triangle isocèle 115"/>
                  <p:cNvSpPr/>
                  <p:nvPr/>
                </p:nvSpPr>
                <p:spPr>
                  <a:xfrm rot="1800000">
                    <a:off x="5887535" y="3927440"/>
                    <a:ext cx="357190" cy="1357322"/>
                  </a:xfrm>
                  <a:prstGeom prst="triangle">
                    <a:avLst>
                      <a:gd name="adj" fmla="val 47091"/>
                    </a:avLst>
                  </a:prstGeom>
                  <a:solidFill>
                    <a:schemeClr val="bg1"/>
                  </a:solidFill>
                  <a:ln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grpSp>
                <p:nvGrpSpPr>
                  <p:cNvPr id="29" name="Groupe 25"/>
                  <p:cNvGrpSpPr/>
                  <p:nvPr/>
                </p:nvGrpSpPr>
                <p:grpSpPr>
                  <a:xfrm>
                    <a:off x="5597639" y="4199462"/>
                    <a:ext cx="739822" cy="934906"/>
                    <a:chOff x="5597639" y="4199462"/>
                    <a:chExt cx="739822" cy="934906"/>
                  </a:xfrm>
                </p:grpSpPr>
                <p:cxnSp>
                  <p:nvCxnSpPr>
                    <p:cNvPr id="118" name="Connecteur droit 117"/>
                    <p:cNvCxnSpPr/>
                    <p:nvPr/>
                  </p:nvCxnSpPr>
                  <p:spPr>
                    <a:xfrm rot="1800000">
                      <a:off x="6009933" y="4572008"/>
                      <a:ext cx="142876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19" name="Connecteur droit 118"/>
                    <p:cNvCxnSpPr/>
                    <p:nvPr/>
                  </p:nvCxnSpPr>
                  <p:spPr>
                    <a:xfrm rot="1800000">
                      <a:off x="6080780" y="4460526"/>
                      <a:ext cx="12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0" name="Connecteur droit 119"/>
                    <p:cNvCxnSpPr/>
                    <p:nvPr/>
                  </p:nvCxnSpPr>
                  <p:spPr>
                    <a:xfrm rot="1800000">
                      <a:off x="6168724" y="4329775"/>
                      <a:ext cx="108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1" name="Connecteur droit 120"/>
                    <p:cNvCxnSpPr/>
                    <p:nvPr/>
                  </p:nvCxnSpPr>
                  <p:spPr>
                    <a:xfrm rot="1800000">
                      <a:off x="6265461" y="4199462"/>
                      <a:ext cx="7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2" name="Connecteur droit 121"/>
                    <p:cNvCxnSpPr/>
                    <p:nvPr/>
                  </p:nvCxnSpPr>
                  <p:spPr>
                    <a:xfrm rot="1800000">
                      <a:off x="5917662" y="4688340"/>
                      <a:ext cx="180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3" name="Connecteur droit 122"/>
                    <p:cNvCxnSpPr/>
                    <p:nvPr/>
                  </p:nvCxnSpPr>
                  <p:spPr>
                    <a:xfrm rot="1800000">
                      <a:off x="5803431" y="4849216"/>
                      <a:ext cx="252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4" name="Connecteur droit 123"/>
                    <p:cNvCxnSpPr/>
                    <p:nvPr/>
                  </p:nvCxnSpPr>
                  <p:spPr>
                    <a:xfrm rot="1800000">
                      <a:off x="5693702" y="4989592"/>
                      <a:ext cx="324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25" name="Connecteur droit 124"/>
                    <p:cNvCxnSpPr/>
                    <p:nvPr/>
                  </p:nvCxnSpPr>
                  <p:spPr>
                    <a:xfrm rot="1800000">
                      <a:off x="5597639" y="5132780"/>
                      <a:ext cx="396000" cy="1588"/>
                    </a:xfrm>
                    <a:prstGeom prst="line">
                      <a:avLst/>
                    </a:prstGeom>
                    <a:ln w="28575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15" name="Triangle isocèle 114"/>
                <p:cNvSpPr/>
                <p:nvPr/>
              </p:nvSpPr>
              <p:spPr>
                <a:xfrm rot="1800000" flipH="1" flipV="1">
                  <a:off x="6530477" y="2784433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113" name="Ellipse 112"/>
              <p:cNvSpPr/>
              <p:nvPr/>
            </p:nvSpPr>
            <p:spPr>
              <a:xfrm>
                <a:off x="2928926" y="3857628"/>
                <a:ext cx="714380" cy="714380"/>
              </a:xfrm>
              <a:prstGeom prst="ellipse">
                <a:avLst/>
              </a:prstGeom>
              <a:solidFill>
                <a:srgbClr val="CC99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200" b="1" dirty="0" smtClean="0">
                    <a:solidFill>
                      <a:schemeClr val="tx1"/>
                    </a:solidFill>
                  </a:rPr>
                  <a:t>d</a:t>
                </a:r>
                <a:endParaRPr lang="fr-FR" sz="3200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6" name="Ellipse 125"/>
            <p:cNvSpPr/>
            <p:nvPr/>
          </p:nvSpPr>
          <p:spPr>
            <a:xfrm flipH="1">
              <a:off x="6786578" y="4500570"/>
              <a:ext cx="500066" cy="500066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  <p:sp>
          <p:nvSpPr>
            <p:cNvPr id="127" name="Ellipse 126"/>
            <p:cNvSpPr/>
            <p:nvPr/>
          </p:nvSpPr>
          <p:spPr>
            <a:xfrm flipH="1">
              <a:off x="7500958" y="3429000"/>
              <a:ext cx="714380" cy="714380"/>
            </a:xfrm>
            <a:prstGeom prst="ellipse">
              <a:avLst/>
            </a:prstGeom>
            <a:solidFill>
              <a:srgbClr val="00B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 smtClean="0"/>
                <a:t>X</a:t>
              </a:r>
              <a:endParaRPr lang="fr-FR" sz="3200" b="1" dirty="0"/>
            </a:p>
          </p:txBody>
        </p:sp>
        <p:grpSp>
          <p:nvGrpSpPr>
            <p:cNvPr id="30" name="Groupe 37"/>
            <p:cNvGrpSpPr/>
            <p:nvPr/>
          </p:nvGrpSpPr>
          <p:grpSpPr>
            <a:xfrm flipH="1">
              <a:off x="6215074" y="4071942"/>
              <a:ext cx="1428759" cy="1857386"/>
              <a:chOff x="3929059" y="2285992"/>
              <a:chExt cx="1428759" cy="1857386"/>
            </a:xfrm>
          </p:grpSpPr>
          <p:cxnSp>
            <p:nvCxnSpPr>
              <p:cNvPr id="129" name="Connecteur droit 128"/>
              <p:cNvCxnSpPr/>
              <p:nvPr/>
            </p:nvCxnSpPr>
            <p:spPr>
              <a:xfrm rot="16200000" flipV="1">
                <a:off x="3821902" y="2393149"/>
                <a:ext cx="857255" cy="64294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Connecteur droit 129"/>
              <p:cNvCxnSpPr/>
              <p:nvPr/>
            </p:nvCxnSpPr>
            <p:spPr>
              <a:xfrm rot="16200000" flipV="1">
                <a:off x="4607719" y="3393280"/>
                <a:ext cx="857255" cy="642942"/>
              </a:xfrm>
              <a:prstGeom prst="line">
                <a:avLst/>
              </a:prstGeom>
              <a:ln w="28575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oupe 31"/>
            <p:cNvGrpSpPr/>
            <p:nvPr/>
          </p:nvGrpSpPr>
          <p:grpSpPr>
            <a:xfrm flipH="1">
              <a:off x="6715140" y="3571876"/>
              <a:ext cx="1353294" cy="2976411"/>
              <a:chOff x="3571868" y="1952787"/>
              <a:chExt cx="1353294" cy="2976411"/>
            </a:xfrm>
          </p:grpSpPr>
          <p:grpSp>
            <p:nvGrpSpPr>
              <p:cNvPr id="32" name="Groupe 30"/>
              <p:cNvGrpSpPr/>
              <p:nvPr/>
            </p:nvGrpSpPr>
            <p:grpSpPr>
              <a:xfrm rot="245583">
                <a:off x="4161965" y="1952787"/>
                <a:ext cx="763197" cy="2549987"/>
                <a:chOff x="5458908" y="2663337"/>
                <a:chExt cx="763197" cy="2549987"/>
              </a:xfrm>
            </p:grpSpPr>
            <p:sp>
              <p:nvSpPr>
                <p:cNvPr id="134" name="Triangle isocèle 133"/>
                <p:cNvSpPr/>
                <p:nvPr/>
              </p:nvSpPr>
              <p:spPr>
                <a:xfrm rot="1200000">
                  <a:off x="5458908" y="3856002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solidFill>
                  <a:schemeClr val="tx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135" name="Triangle isocèle 134"/>
                <p:cNvSpPr/>
                <p:nvPr/>
              </p:nvSpPr>
              <p:spPr>
                <a:xfrm rot="1200000" flipH="1" flipV="1">
                  <a:off x="5864915" y="2663337"/>
                  <a:ext cx="357190" cy="1357322"/>
                </a:xfrm>
                <a:prstGeom prst="triangle">
                  <a:avLst>
                    <a:gd name="adj" fmla="val 47091"/>
                  </a:avLst>
                </a:prstGeom>
                <a:no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  <p:sp>
            <p:nvSpPr>
              <p:cNvPr id="133" name="Ellipse 132"/>
              <p:cNvSpPr/>
              <p:nvPr/>
            </p:nvSpPr>
            <p:spPr>
              <a:xfrm>
                <a:off x="3571868" y="4214818"/>
                <a:ext cx="714380" cy="714380"/>
              </a:xfrm>
              <a:prstGeom prst="ellipse">
                <a:avLst/>
              </a:prstGeom>
              <a:solidFill>
                <a:srgbClr val="FFFF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3200" b="1" dirty="0" smtClean="0">
                    <a:solidFill>
                      <a:schemeClr val="tx1"/>
                    </a:solidFill>
                  </a:rPr>
                  <a:t>c</a:t>
                </a:r>
                <a:endParaRPr lang="fr-FR" sz="3200" b="1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07" name="ZoneTexte 106"/>
          <p:cNvSpPr txBox="1"/>
          <p:nvPr/>
        </p:nvSpPr>
        <p:spPr>
          <a:xfrm>
            <a:off x="285720" y="1214422"/>
            <a:ext cx="67345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latin typeface="Arial" pitchFamily="34" charset="0"/>
                <a:cs typeface="Arial" pitchFamily="34" charset="0"/>
              </a:rPr>
              <a:t>Les 2 groupes partants doivent être anti-</a:t>
            </a:r>
            <a:r>
              <a:rPr lang="fr-FR" sz="2000" b="1" dirty="0" err="1" smtClean="0">
                <a:latin typeface="Arial" pitchFamily="34" charset="0"/>
                <a:cs typeface="Arial" pitchFamily="34" charset="0"/>
              </a:rPr>
              <a:t>périplanaires</a:t>
            </a:r>
            <a:endParaRPr lang="fr-FR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2000" dirty="0" smtClean="0">
                <a:latin typeface="Arial" pitchFamily="34" charset="0"/>
                <a:cs typeface="Arial" pitchFamily="34" charset="0"/>
                <a:sym typeface="Symbol"/>
              </a:rPr>
              <a:t> Il faut changer la conformation !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2027228" y="1785938"/>
          <a:ext cx="593725" cy="593725"/>
        </p:xfrm>
        <a:graphic>
          <a:graphicData uri="http://schemas.openxmlformats.org/presentationml/2006/ole">
            <p:oleObj spid="_x0000_s15362" name="CS ChemDraw Drawing" r:id="rId3" imgW="186840" imgH="186840" progId="">
              <p:embed/>
            </p:oleObj>
          </a:graphicData>
        </a:graphic>
      </p:graphicFrame>
      <p:cxnSp>
        <p:nvCxnSpPr>
          <p:cNvPr id="132" name="Connecteur droit 131"/>
          <p:cNvCxnSpPr/>
          <p:nvPr/>
        </p:nvCxnSpPr>
        <p:spPr>
          <a:xfrm rot="16200000" flipV="1">
            <a:off x="2870986" y="2750338"/>
            <a:ext cx="1143008" cy="928695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necteur droit 136"/>
          <p:cNvCxnSpPr/>
          <p:nvPr/>
        </p:nvCxnSpPr>
        <p:spPr>
          <a:xfrm rot="16200000" flipV="1">
            <a:off x="5228438" y="4107659"/>
            <a:ext cx="1714514" cy="1357323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Connecteur droit 137"/>
          <p:cNvCxnSpPr/>
          <p:nvPr/>
        </p:nvCxnSpPr>
        <p:spPr>
          <a:xfrm rot="10800000" flipV="1">
            <a:off x="1978012" y="2357430"/>
            <a:ext cx="785818" cy="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Ellipse 74"/>
          <p:cNvSpPr/>
          <p:nvPr/>
        </p:nvSpPr>
        <p:spPr>
          <a:xfrm flipH="1">
            <a:off x="5978539" y="4778976"/>
            <a:ext cx="714380" cy="714380"/>
          </a:xfrm>
          <a:prstGeom prst="ellipse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X</a:t>
            </a:r>
            <a:endParaRPr lang="fr-FR" sz="3200" b="1" dirty="0"/>
          </a:p>
        </p:txBody>
      </p:sp>
      <p:cxnSp>
        <p:nvCxnSpPr>
          <p:cNvPr id="141" name="Connecteur droit 140"/>
          <p:cNvCxnSpPr/>
          <p:nvPr/>
        </p:nvCxnSpPr>
        <p:spPr>
          <a:xfrm rot="10800000" flipV="1">
            <a:off x="4071935" y="4000504"/>
            <a:ext cx="1214446" cy="1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" name="Groupe 8"/>
          <p:cNvGrpSpPr/>
          <p:nvPr/>
        </p:nvGrpSpPr>
        <p:grpSpPr>
          <a:xfrm>
            <a:off x="763565" y="2000240"/>
            <a:ext cx="1143008" cy="642942"/>
            <a:chOff x="571472" y="2928934"/>
            <a:chExt cx="1143008" cy="642942"/>
          </a:xfrm>
        </p:grpSpPr>
        <p:cxnSp>
          <p:nvCxnSpPr>
            <p:cNvPr id="117" name="Connecteur droit 116"/>
            <p:cNvCxnSpPr/>
            <p:nvPr/>
          </p:nvCxnSpPr>
          <p:spPr>
            <a:xfrm>
              <a:off x="697723" y="3252874"/>
              <a:ext cx="428628" cy="158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Ellipse 127"/>
            <p:cNvSpPr/>
            <p:nvPr/>
          </p:nvSpPr>
          <p:spPr>
            <a:xfrm>
              <a:off x="1000100" y="2928934"/>
              <a:ext cx="714380" cy="642942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 smtClean="0"/>
                <a:t>O</a:t>
              </a:r>
              <a:endParaRPr lang="fr-FR" sz="3600" b="1" dirty="0"/>
            </a:p>
          </p:txBody>
        </p:sp>
        <p:sp>
          <p:nvSpPr>
            <p:cNvPr id="131" name="Ellipse 130"/>
            <p:cNvSpPr/>
            <p:nvPr/>
          </p:nvSpPr>
          <p:spPr>
            <a:xfrm>
              <a:off x="571472" y="3143248"/>
              <a:ext cx="214314" cy="21431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7621613" y="5643578"/>
          <a:ext cx="593725" cy="593725"/>
        </p:xfrm>
        <a:graphic>
          <a:graphicData uri="http://schemas.openxmlformats.org/presentationml/2006/ole">
            <p:oleObj spid="_x0000_s15363" name="CS ChemDraw Drawing" r:id="rId4" imgW="186840" imgH="186840" progId="">
              <p:embed/>
            </p:oleObj>
          </a:graphicData>
        </a:graphic>
      </p:graphicFrame>
      <p:cxnSp>
        <p:nvCxnSpPr>
          <p:cNvPr id="145" name="Connecteur droit 144"/>
          <p:cNvCxnSpPr/>
          <p:nvPr/>
        </p:nvCxnSpPr>
        <p:spPr>
          <a:xfrm>
            <a:off x="1835135" y="2357430"/>
            <a:ext cx="71438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cteur droit 146"/>
          <p:cNvCxnSpPr/>
          <p:nvPr/>
        </p:nvCxnSpPr>
        <p:spPr>
          <a:xfrm>
            <a:off x="4192589" y="4000504"/>
            <a:ext cx="1143008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Ellipse 55"/>
          <p:cNvSpPr/>
          <p:nvPr/>
        </p:nvSpPr>
        <p:spPr>
          <a:xfrm>
            <a:off x="2835267" y="2428868"/>
            <a:ext cx="714380" cy="71438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tx1"/>
                </a:solidFill>
              </a:rPr>
              <a:t>H</a:t>
            </a:r>
            <a:endParaRPr lang="fr-FR" sz="3200" b="1" dirty="0">
              <a:solidFill>
                <a:schemeClr val="tx1"/>
              </a:solidFill>
            </a:endParaRPr>
          </a:p>
        </p:txBody>
      </p:sp>
      <p:cxnSp>
        <p:nvCxnSpPr>
          <p:cNvPr id="150" name="Connecteur droit avec flèche 149"/>
          <p:cNvCxnSpPr/>
          <p:nvPr/>
        </p:nvCxnSpPr>
        <p:spPr>
          <a:xfrm rot="5400000" flipH="1" flipV="1">
            <a:off x="-1107321" y="5347508"/>
            <a:ext cx="264320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Connecteur droit avec flèche 150"/>
          <p:cNvCxnSpPr>
            <a:endCxn id="153" idx="2"/>
          </p:cNvCxnSpPr>
          <p:nvPr/>
        </p:nvCxnSpPr>
        <p:spPr>
          <a:xfrm flipV="1">
            <a:off x="214282" y="6655852"/>
            <a:ext cx="3545194" cy="1325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ZoneTexte 151"/>
          <p:cNvSpPr txBox="1"/>
          <p:nvPr/>
        </p:nvSpPr>
        <p:spPr>
          <a:xfrm>
            <a:off x="-142908" y="3740153"/>
            <a:ext cx="6559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>
                <a:latin typeface="Arial" pitchFamily="34" charset="0"/>
                <a:cs typeface="Arial" pitchFamily="34" charset="0"/>
              </a:rPr>
              <a:t>Epot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" name="ZoneTexte 152"/>
          <p:cNvSpPr txBox="1"/>
          <p:nvPr/>
        </p:nvSpPr>
        <p:spPr>
          <a:xfrm>
            <a:off x="3500430" y="6286520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CR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4" name="Connecteur droit 153"/>
          <p:cNvCxnSpPr/>
          <p:nvPr/>
        </p:nvCxnSpPr>
        <p:spPr>
          <a:xfrm>
            <a:off x="285720" y="5974706"/>
            <a:ext cx="42862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Connecteur droit 154"/>
          <p:cNvCxnSpPr/>
          <p:nvPr/>
        </p:nvCxnSpPr>
        <p:spPr>
          <a:xfrm>
            <a:off x="2285984" y="6357958"/>
            <a:ext cx="35719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Forme libre 155"/>
          <p:cNvSpPr/>
          <p:nvPr/>
        </p:nvSpPr>
        <p:spPr>
          <a:xfrm>
            <a:off x="507334" y="4340660"/>
            <a:ext cx="2153865" cy="2000597"/>
          </a:xfrm>
          <a:custGeom>
            <a:avLst/>
            <a:gdLst>
              <a:gd name="connsiteX0" fmla="*/ 0 w 2579716"/>
              <a:gd name="connsiteY0" fmla="*/ 1618211 h 2000597"/>
              <a:gd name="connsiteX1" fmla="*/ 465512 w 2579716"/>
              <a:gd name="connsiteY1" fmla="*/ 1584960 h 2000597"/>
              <a:gd name="connsiteX2" fmla="*/ 681643 w 2579716"/>
              <a:gd name="connsiteY2" fmla="*/ 1152699 h 2000597"/>
              <a:gd name="connsiteX3" fmla="*/ 997527 w 2579716"/>
              <a:gd name="connsiteY3" fmla="*/ 188422 h 2000597"/>
              <a:gd name="connsiteX4" fmla="*/ 1246909 w 2579716"/>
              <a:gd name="connsiteY4" fmla="*/ 22168 h 2000597"/>
              <a:gd name="connsiteX5" fmla="*/ 1463040 w 2579716"/>
              <a:gd name="connsiteY5" fmla="*/ 271550 h 2000597"/>
              <a:gd name="connsiteX6" fmla="*/ 1778923 w 2579716"/>
              <a:gd name="connsiteY6" fmla="*/ 1335579 h 2000597"/>
              <a:gd name="connsiteX7" fmla="*/ 2161309 w 2579716"/>
              <a:gd name="connsiteY7" fmla="*/ 1884219 h 2000597"/>
              <a:gd name="connsiteX8" fmla="*/ 2510443 w 2579716"/>
              <a:gd name="connsiteY8" fmla="*/ 2000597 h 200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9716" h="2000597">
                <a:moveTo>
                  <a:pt x="0" y="1618211"/>
                </a:moveTo>
                <a:cubicBezTo>
                  <a:pt x="175952" y="1640378"/>
                  <a:pt x="351905" y="1662545"/>
                  <a:pt x="465512" y="1584960"/>
                </a:cubicBezTo>
                <a:cubicBezTo>
                  <a:pt x="579119" y="1507375"/>
                  <a:pt x="592974" y="1385455"/>
                  <a:pt x="681643" y="1152699"/>
                </a:cubicBezTo>
                <a:cubicBezTo>
                  <a:pt x="770312" y="919943"/>
                  <a:pt x="903316" y="376844"/>
                  <a:pt x="997527" y="188422"/>
                </a:cubicBezTo>
                <a:cubicBezTo>
                  <a:pt x="1091738" y="0"/>
                  <a:pt x="1169324" y="8313"/>
                  <a:pt x="1246909" y="22168"/>
                </a:cubicBezTo>
                <a:cubicBezTo>
                  <a:pt x="1324494" y="36023"/>
                  <a:pt x="1374371" y="52648"/>
                  <a:pt x="1463040" y="271550"/>
                </a:cubicBezTo>
                <a:cubicBezTo>
                  <a:pt x="1551709" y="490452"/>
                  <a:pt x="1662545" y="1066801"/>
                  <a:pt x="1778923" y="1335579"/>
                </a:cubicBezTo>
                <a:cubicBezTo>
                  <a:pt x="1895301" y="1604357"/>
                  <a:pt x="2039389" y="1773383"/>
                  <a:pt x="2161309" y="1884219"/>
                </a:cubicBezTo>
                <a:cubicBezTo>
                  <a:pt x="2283229" y="1995055"/>
                  <a:pt x="2579716" y="2000597"/>
                  <a:pt x="2510443" y="2000597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57" name="Object 4"/>
          <p:cNvGraphicFramePr>
            <a:graphicFrameLocks noChangeAspect="1"/>
          </p:cNvGraphicFramePr>
          <p:nvPr/>
        </p:nvGraphicFramePr>
        <p:xfrm>
          <a:off x="71406" y="5954731"/>
          <a:ext cx="1375547" cy="488952"/>
        </p:xfrm>
        <a:graphic>
          <a:graphicData uri="http://schemas.openxmlformats.org/presentationml/2006/ole">
            <p:oleObj spid="_x0000_s15364" name="CS ChemDraw Drawing" r:id="rId5" imgW="741240" imgH="263880" progId="">
              <p:embed/>
            </p:oleObj>
          </a:graphicData>
        </a:graphic>
      </p:graphicFrame>
      <p:sp>
        <p:nvSpPr>
          <p:cNvPr id="159" name="Ellipse 158"/>
          <p:cNvSpPr/>
          <p:nvPr/>
        </p:nvSpPr>
        <p:spPr>
          <a:xfrm>
            <a:off x="428596" y="5883293"/>
            <a:ext cx="214314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0" name="ZoneTexte 159"/>
          <p:cNvSpPr txBox="1"/>
          <p:nvPr/>
        </p:nvSpPr>
        <p:spPr>
          <a:xfrm>
            <a:off x="1142976" y="4000504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ET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5366" name="Object 6"/>
          <p:cNvGraphicFramePr>
            <a:graphicFrameLocks noChangeAspect="1"/>
          </p:cNvGraphicFramePr>
          <p:nvPr/>
        </p:nvGraphicFramePr>
        <p:xfrm>
          <a:off x="1857356" y="6215082"/>
          <a:ext cx="1442663" cy="404814"/>
        </p:xfrm>
        <a:graphic>
          <a:graphicData uri="http://schemas.openxmlformats.org/presentationml/2006/ole">
            <p:oleObj spid="_x0000_s15366" name="CS ChemDraw Drawing" r:id="rId6" imgW="843120" imgH="236160" progId="">
              <p:embed/>
            </p:oleObj>
          </a:graphicData>
        </a:graphic>
      </p:graphicFrame>
      <p:sp>
        <p:nvSpPr>
          <p:cNvPr id="166" name="ZoneTexte 165"/>
          <p:cNvSpPr txBox="1"/>
          <p:nvPr/>
        </p:nvSpPr>
        <p:spPr>
          <a:xfrm>
            <a:off x="4572000" y="6072206"/>
            <a:ext cx="2701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 Mécanisme synchrone </a:t>
            </a:r>
            <a:endParaRPr lang="fr-FR" baseline="-250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fr-FR" b="1" dirty="0" err="1" smtClean="0">
                <a:latin typeface="Arial" pitchFamily="34" charset="0"/>
                <a:cs typeface="Arial" pitchFamily="34" charset="0"/>
              </a:rPr>
              <a:t>diastéréo</a:t>
            </a:r>
            <a:r>
              <a:rPr lang="fr-FR" b="1" dirty="0" err="1" smtClean="0">
                <a:latin typeface="Arial" pitchFamily="34" charset="0"/>
                <a:cs typeface="Arial" pitchFamily="34" charset="0"/>
                <a:sym typeface="Symbol"/>
              </a:rPr>
              <a:t>spécifique</a:t>
            </a:r>
            <a:endParaRPr lang="fr-FR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0" name="Groupe 139"/>
          <p:cNvGrpSpPr/>
          <p:nvPr/>
        </p:nvGrpSpPr>
        <p:grpSpPr>
          <a:xfrm>
            <a:off x="428596" y="1928802"/>
            <a:ext cx="8023277" cy="4357718"/>
            <a:chOff x="428596" y="1928802"/>
            <a:chExt cx="8023277" cy="4357718"/>
          </a:xfrm>
        </p:grpSpPr>
        <p:sp>
          <p:nvSpPr>
            <p:cNvPr id="136" name="Parenthèses 135"/>
            <p:cNvSpPr/>
            <p:nvPr/>
          </p:nvSpPr>
          <p:spPr>
            <a:xfrm>
              <a:off x="428596" y="1928802"/>
              <a:ext cx="7429552" cy="4357718"/>
            </a:xfrm>
            <a:prstGeom prst="bracketPair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aphicFrame>
          <p:nvGraphicFramePr>
            <p:cNvPr id="15367" name="Object 7"/>
            <p:cNvGraphicFramePr>
              <a:graphicFrameLocks noChangeAspect="1"/>
            </p:cNvGraphicFramePr>
            <p:nvPr/>
          </p:nvGraphicFramePr>
          <p:xfrm>
            <a:off x="7858148" y="2357430"/>
            <a:ext cx="593725" cy="593725"/>
          </p:xfrm>
          <a:graphic>
            <a:graphicData uri="http://schemas.openxmlformats.org/presentationml/2006/ole">
              <p:oleObj spid="_x0000_s15367" name="CS ChemDraw Drawing" r:id="rId7" imgW="186840" imgH="186840" progId="">
                <p:embed/>
              </p:oleObj>
            </a:graphicData>
          </a:graphic>
        </p:graphicFrame>
        <p:sp>
          <p:nvSpPr>
            <p:cNvPr id="139" name="ZoneTexte 138"/>
            <p:cNvSpPr txBox="1"/>
            <p:nvPr/>
          </p:nvSpPr>
          <p:spPr>
            <a:xfrm>
              <a:off x="7858148" y="2786058"/>
              <a:ext cx="35719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dirty="0" smtClean="0">
                  <a:sym typeface="Symbol"/>
                </a:rPr>
                <a:t></a:t>
              </a:r>
              <a:endParaRPr lang="fr-FR" sz="4000" dirty="0"/>
            </a:p>
          </p:txBody>
        </p:sp>
      </p:grpSp>
      <p:sp>
        <p:nvSpPr>
          <p:cNvPr id="111" name="Flèche courbée vers le bas 110"/>
          <p:cNvSpPr/>
          <p:nvPr/>
        </p:nvSpPr>
        <p:spPr>
          <a:xfrm>
            <a:off x="7572396" y="1357298"/>
            <a:ext cx="500066" cy="428628"/>
          </a:xfrm>
          <a:prstGeom prst="curvedDownArrow">
            <a:avLst>
              <a:gd name="adj1" fmla="val 25000"/>
              <a:gd name="adj2" fmla="val 58333"/>
              <a:gd name="adj3" fmla="val 3707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3.33333E-6 L 0.29549 -0.3458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" y="-173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.00417 C 0.00191 0.00324 0.00382 0.00231 0.00937 0.00162 C 0.01493 0.00093 0.02604 0.00463 0.03281 -0.00069 C 0.03958 -0.00602 0.04288 -0.00602 0.05 -0.02986 C 0.05694 -0.0537 0.06753 -0.11042 0.075 -0.14352 C 0.08264 -0.17662 0.08906 -0.21343 0.09549 -0.22847 C 0.10174 -0.24352 0.10972 -0.23287 0.11267 -0.23333 " pathEditMode="relative" rAng="0" ptsTypes="aaaaaaA">
                                      <p:cBhvr>
                                        <p:cTn id="104" dur="3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" y="-124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6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0.02014 L -0.03472 -0.05417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" y="-37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0.06406 0.08727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" y="44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3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1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7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8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6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49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07 0.08727 L 0.14393 0.19537 " pathEditMode="relative" rAng="0" ptsTypes="AA">
                                      <p:cBhvr>
                                        <p:cTn id="167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" y="54"/>
                                    </p:animMotion>
                                  </p:childTnLst>
                                </p:cTn>
                              </p:par>
                              <p:par>
                                <p:cTn id="16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9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72 -0.06366 L -0.07257 -0.06273 " pathEditMode="relative" rAng="0" ptsTypes="AA">
                                      <p:cBhvr>
                                        <p:cTn id="17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" y="0"/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17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7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17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18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729 -0.23333 C 0.11372 -0.23333 0.12014 -0.23333 0.12465 -0.22361 C 0.12934 -0.21389 0.12986 -0.20463 0.13507 -0.17523 C 0.14028 -0.14583 0.14722 -0.08102 0.15538 -0.04699 C 0.16372 -0.01296 0.17569 0.01088 0.18472 0.02824 C 0.19392 0.0456 0.20347 0.05231 0.20972 0.05718 C 0.21597 0.06204 0.19236 0.05718 0.22292 0.05718 " pathEditMode="relative" rAng="0" ptsTypes="aaaaaaA">
                                      <p:cBhvr>
                                        <p:cTn id="182" dur="2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" y="148"/>
                                    </p:animMotion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/>
      <p:bldP spid="75" grpId="1" animBg="1"/>
      <p:bldP spid="75" grpId="2" animBg="1"/>
      <p:bldP spid="56" grpId="1" animBg="1"/>
      <p:bldP spid="56" grpId="2" animBg="1"/>
      <p:bldP spid="159" grpId="0" animBg="1"/>
      <p:bldP spid="159" grpId="1" animBg="1"/>
      <p:bldP spid="1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479</TotalTime>
  <Words>198</Words>
  <Application>Microsoft Office PowerPoint</Application>
  <PresentationFormat>Affichage à l'écran (4:3)</PresentationFormat>
  <Paragraphs>131</Paragraphs>
  <Slides>7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9" baseType="lpstr">
      <vt:lpstr>Débit</vt:lpstr>
      <vt:lpstr>CS ChemDraw Drawing</vt:lpstr>
      <vt:lpstr>Soutien S-2 : SN1 SN2 et E2</vt:lpstr>
      <vt:lpstr>SN2</vt:lpstr>
      <vt:lpstr>SN2</vt:lpstr>
      <vt:lpstr>SN1</vt:lpstr>
      <vt:lpstr>SN1</vt:lpstr>
      <vt:lpstr>Diapositive 6</vt:lpstr>
      <vt:lpstr>E2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Catherine</dc:creator>
  <cp:lastModifiedBy>catherinekapota@gmail.com</cp:lastModifiedBy>
  <cp:revision>68</cp:revision>
  <dcterms:created xsi:type="dcterms:W3CDTF">2010-01-17T20:11:28Z</dcterms:created>
  <dcterms:modified xsi:type="dcterms:W3CDTF">2022-09-12T09:01:52Z</dcterms:modified>
</cp:coreProperties>
</file>