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85" r:id="rId15"/>
    <p:sldId id="269" r:id="rId16"/>
    <p:sldId id="270" r:id="rId17"/>
    <p:sldId id="272" r:id="rId18"/>
    <p:sldId id="277" r:id="rId19"/>
    <p:sldId id="286" r:id="rId20"/>
    <p:sldId id="273" r:id="rId21"/>
    <p:sldId id="275" r:id="rId22"/>
    <p:sldId id="274" r:id="rId23"/>
    <p:sldId id="276" r:id="rId24"/>
    <p:sldId id="279" r:id="rId25"/>
    <p:sldId id="280" r:id="rId26"/>
    <p:sldId id="281" r:id="rId27"/>
    <p:sldId id="282" r:id="rId28"/>
    <p:sldId id="284" r:id="rId29"/>
    <p:sldId id="287" r:id="rId30"/>
    <p:sldId id="289" r:id="rId31"/>
    <p:sldId id="290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 showGuides="1">
      <p:cViewPr varScale="1">
        <p:scale>
          <a:sx n="47" d="100"/>
          <a:sy n="47" d="100"/>
        </p:scale>
        <p:origin x="1416" y="264"/>
      </p:cViewPr>
      <p:guideLst>
        <p:guide orient="horz" pos="2160"/>
        <p:guide pos="3795"/>
      </p:guideLst>
    </p:cSldViewPr>
  </p:slideViewPr>
  <p:outlineViewPr>
    <p:cViewPr>
      <p:scale>
        <a:sx n="33" d="100"/>
        <a:sy n="33" d="100"/>
      </p:scale>
      <p:origin x="0" y="-50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1F9D6-D8EB-496C-87A4-9D5FA90D3824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AB32E-98D1-4E09-967E-315524274F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14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921A9-F237-B3E7-D2F8-5087464B9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91CCB1-DDF3-98FE-7322-D00D8EAD2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C619CB-9215-E691-5F2D-EBB9187E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099C-2A33-4F12-B13F-DF6261B9C930}" type="datetime1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F94BC2-07B2-E716-38C5-5E4A26771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F18E3F-A77F-AC48-3D1C-BBE3804B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76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885657-6492-872E-1F9E-2322AC7C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71DCF1-3C3E-A170-1517-A416EC2CD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C32863-AAF7-43DC-C181-F0743773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612D-4E56-4770-BD5C-A00FCF03209B}" type="datetime1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EE53BD-8398-B9BE-0093-E8603097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F24C1D-8504-6356-1E46-AC234B15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54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029A5C2-113B-ECCD-D1C9-DD62A85A4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BA9442-9A81-4B99-F9E0-00ED9762B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DE6670-B507-F97B-BAD4-CD6AED58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32B7-203A-4B23-A508-2321F1F75CB1}" type="datetime1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509BE5-2CF9-2C3F-EA49-BB0DD08D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CEB995-DC30-3980-E4D4-A06B84A6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53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13058-7BDB-E2FE-A95A-C4E9B75E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40853A-E3A3-E97F-92DC-785A1DC88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1E602-0682-F2F7-280C-48739664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9EF8-F3D9-4AC8-BFC9-D3D91141F27E}" type="datetime1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9A62DB-9725-D85D-C5AA-26AE4115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25F3A4-3793-710F-A1AE-D28D5074E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96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F627E-5EAF-77AF-4DAD-FD5F9677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BF01C9-1F16-F0F0-0BD6-3E29F1537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FB60C6-6488-B126-061F-BA623AF0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8A2E-3809-4460-BCE0-C5D9794F6CE1}" type="datetime1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3B17EF-C45A-37CA-7C9A-0C96D9F8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E393AD-6C93-5562-29CC-4E752D59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8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9F1B7-D424-8727-FC9F-B3CD1A96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EB24C7-C7CE-0B1B-9889-F9CE5F673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79092B-01F3-529D-CE3B-AF5D8F2AF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B00393-38B1-7C3D-0DF8-5BC07DE2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3C79-7044-4536-BF4B-E565764C6321}" type="datetime1">
              <a:rPr lang="fr-FR" smtClean="0"/>
              <a:t>09/09/2025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E74D4D-8187-67EC-41FE-4ED198AD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8B678A-94AE-B460-2CFE-51294D53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09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EC8EC-DDE2-057A-6F5D-7B8905B1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8F58AB-A866-96C4-C7AA-0778B4F4A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2273EB-1A9D-F214-1622-B0D73EC62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2AF76C-C760-BF09-D383-4F1CD2C01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AEB356-389E-69C1-CEA3-247A5AB05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15CF21B-270D-6000-39FF-25E5C044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EA03-80D9-4ADF-8543-D7EBE6DBA8F6}" type="datetime1">
              <a:rPr lang="fr-FR" smtClean="0"/>
              <a:t>09/09/2025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D931382-10DE-83C6-0428-40D82CF4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ABE4EE-0EB2-8B45-2C45-FF082A14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35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109417-EF10-D393-27BC-1A9213B5A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31B386-8F40-61D0-837F-44918EB7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A81A-B561-4EC8-97AE-3AAB626028F0}" type="datetime1">
              <a:rPr lang="fr-FR" smtClean="0"/>
              <a:t>09/09/2025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9FB9DE-32BA-F660-3FC2-99CA29AED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01F208-8B04-7E96-D4F1-909898F9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83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237EBE3-CC62-870F-71ED-EFA231BB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3B13-9590-4A1F-9C72-E5F29C0A2688}" type="datetime1">
              <a:rPr lang="fr-FR" smtClean="0"/>
              <a:t>09/09/2025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15E00E-C0C9-536E-06E8-EEBDBA90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963920-951B-93E3-6D7B-8F7A1971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52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1F6EE-E03C-356E-8529-6C49F200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7869AD-663A-8C9D-1F48-591274D71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350E6B-92B1-AACE-A381-52385009A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4B821C-2E98-98B2-E095-AF290C52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0CE6-B6C5-4C15-AE69-04030838384E}" type="datetime1">
              <a:rPr lang="fr-FR" smtClean="0"/>
              <a:t>09/09/2025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0C7404-3D96-7813-8DAA-9572808DC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658E5A-8C6F-C491-7D1D-61DCB798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75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FC2515-B908-932F-ADCA-E940F685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60F007-BD98-FE72-C14D-17075D25A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FA6D0B-05E5-A43B-F234-28A0B28E3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88766A-8220-56C9-7D2D-366BE09F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6034-D59C-4360-B65B-262D1AC6CF0A}" type="datetime1">
              <a:rPr lang="fr-FR" smtClean="0"/>
              <a:t>09/09/2025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92E593-DC58-6206-0756-85908105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22FE8C-FECD-14BD-F333-BCDEEC39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78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AA3667-93FC-D38A-4706-58B4382C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6B2B9E-3966-7C96-4518-43A3DE1D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E6DC74-6E53-5CA9-A4A0-F12971630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379AE1-8C4C-4522-B1ED-6DAFEE70CE3E}" type="datetime1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9D8018-9A88-6DF6-C014-810DE1B86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62C328-CD10-6E2D-2494-17515CCE9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294F3-73A1-4010-A2FE-5898207E9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53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5679AD-8492-58CA-54D3-43CBEF6F8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Chapitre I : </a:t>
            </a:r>
            <a:b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Etat et évolution d’un système chimique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32F7FD-557D-E793-C8B8-C5DF5A46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318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DB845B-337D-1377-600D-B5B08E5E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I) Description d’un système physico-chimique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0964B36-9682-2907-D892-76CFD5C60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414" y="2045159"/>
            <a:ext cx="10653386" cy="2918557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47A30B4-7426-084D-F050-9A8287BC7F05}"/>
              </a:ext>
            </a:extLst>
          </p:cNvPr>
          <p:cNvSpPr txBox="1"/>
          <p:nvPr/>
        </p:nvSpPr>
        <p:spPr>
          <a:xfrm>
            <a:off x="957263" y="5499110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800" i="1" u="sng" dirty="0"/>
              <a:t>À faire </a:t>
            </a:r>
            <a:r>
              <a:rPr lang="fr-FR" sz="1800" i="1" dirty="0"/>
              <a:t>: exercice 1.3</a:t>
            </a:r>
            <a:r>
              <a:rPr lang="fr-FR" sz="2800" dirty="0"/>
              <a:t> </a:t>
            </a:r>
            <a:endParaRPr lang="fr-FR" sz="160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1BF428B-3037-0E5D-7573-B7449C6F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64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88DD6E6-187A-4001-D742-8332245DD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527" y="643467"/>
            <a:ext cx="813294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AB5FAC-C29D-99A5-F2B4-004CCC06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40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2546F-363D-5F15-E885-D5F5C475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2EDB3D-C636-6FC6-41DE-5A615FA66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536" y="1852073"/>
            <a:ext cx="10098053" cy="3822218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4B0331-9A46-C595-880E-94CB6ADF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27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14B9E2-E156-359C-A85F-38B268C2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608AF2-C87B-BD9F-E323-CD2B7C280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Exemples</a:t>
            </a:r>
            <a:r>
              <a:rPr lang="fr-FR" sz="3600" dirty="0"/>
              <a:t> :</a:t>
            </a:r>
          </a:p>
          <a:p>
            <a:r>
              <a:rPr lang="fr-FR" sz="3600" dirty="0"/>
              <a:t>CO</a:t>
            </a:r>
            <a:r>
              <a:rPr lang="fr-FR" sz="2000" dirty="0"/>
              <a:t>2(g)</a:t>
            </a:r>
            <a:r>
              <a:rPr lang="fr-FR" sz="3600" dirty="0"/>
              <a:t> + H</a:t>
            </a:r>
            <a:r>
              <a:rPr lang="fr-FR" sz="2400" dirty="0"/>
              <a:t>2</a:t>
            </a:r>
            <a:r>
              <a:rPr lang="fr-FR" sz="2000" dirty="0"/>
              <a:t>(g)</a:t>
            </a:r>
            <a:r>
              <a:rPr lang="fr-FR" sz="2400" dirty="0"/>
              <a:t> </a:t>
            </a:r>
            <a:r>
              <a:rPr lang="fr-FR" sz="3600" dirty="0"/>
              <a:t>=  CO</a:t>
            </a:r>
            <a:r>
              <a:rPr lang="fr-FR" sz="2000" dirty="0"/>
              <a:t>(g)</a:t>
            </a:r>
            <a:r>
              <a:rPr lang="fr-FR" sz="3600" dirty="0"/>
              <a:t> + H</a:t>
            </a:r>
            <a:r>
              <a:rPr lang="fr-FR" sz="2000" dirty="0"/>
              <a:t>2</a:t>
            </a:r>
            <a:r>
              <a:rPr lang="fr-FR" sz="3600" dirty="0"/>
              <a:t>O</a:t>
            </a:r>
            <a:r>
              <a:rPr lang="fr-FR" sz="2000" dirty="0"/>
              <a:t>(g)</a:t>
            </a:r>
          </a:p>
          <a:p>
            <a:r>
              <a:rPr lang="fr-FR" sz="3600" dirty="0"/>
              <a:t>N</a:t>
            </a:r>
            <a:r>
              <a:rPr lang="fr-FR" sz="2000" dirty="0"/>
              <a:t>2</a:t>
            </a:r>
            <a:r>
              <a:rPr lang="fr-FR" sz="3600" dirty="0"/>
              <a:t>O</a:t>
            </a:r>
            <a:r>
              <a:rPr lang="fr-FR" sz="2000" dirty="0"/>
              <a:t>4(g)  </a:t>
            </a:r>
            <a:r>
              <a:rPr lang="fr-FR" sz="3600" dirty="0"/>
              <a:t>=  2 NO</a:t>
            </a:r>
            <a:r>
              <a:rPr lang="fr-FR" sz="2000" dirty="0"/>
              <a:t>2(g)</a:t>
            </a:r>
          </a:p>
          <a:p>
            <a:r>
              <a:rPr lang="fr-FR" sz="3600" dirty="0" err="1"/>
              <a:t>CaS</a:t>
            </a:r>
            <a:r>
              <a:rPr lang="fr-FR" sz="2000" dirty="0"/>
              <a:t>(s) </a:t>
            </a:r>
            <a:r>
              <a:rPr lang="fr-FR" sz="3600" dirty="0"/>
              <a:t>+ 3 CaSO</a:t>
            </a:r>
            <a:r>
              <a:rPr lang="fr-FR" sz="2000" dirty="0"/>
              <a:t>4(s)  </a:t>
            </a:r>
            <a:r>
              <a:rPr lang="fr-FR" sz="3600" dirty="0"/>
              <a:t>=  4 </a:t>
            </a:r>
            <a:r>
              <a:rPr lang="fr-FR" sz="3600" dirty="0" err="1"/>
              <a:t>CaO</a:t>
            </a:r>
            <a:r>
              <a:rPr lang="fr-FR" sz="2000" dirty="0"/>
              <a:t>(s)  </a:t>
            </a:r>
            <a:r>
              <a:rPr lang="fr-FR" sz="3600" dirty="0"/>
              <a:t>+  4 SO</a:t>
            </a:r>
            <a:r>
              <a:rPr lang="fr-FR" sz="1800" dirty="0"/>
              <a:t>2</a:t>
            </a:r>
            <a:r>
              <a:rPr lang="fr-FR" sz="2000" dirty="0"/>
              <a:t>(g)</a:t>
            </a:r>
          </a:p>
          <a:p>
            <a:r>
              <a:rPr lang="fr-FR" sz="3600" dirty="0"/>
              <a:t>3 Fe</a:t>
            </a:r>
            <a:r>
              <a:rPr lang="fr-FR" sz="2000" dirty="0"/>
              <a:t>(s)  </a:t>
            </a:r>
            <a:r>
              <a:rPr lang="fr-FR" sz="3600" dirty="0"/>
              <a:t>+  4 H</a:t>
            </a:r>
            <a:r>
              <a:rPr lang="fr-FR" sz="2000" dirty="0"/>
              <a:t>2</a:t>
            </a:r>
            <a:r>
              <a:rPr lang="fr-FR" sz="3600" dirty="0"/>
              <a:t>O</a:t>
            </a:r>
            <a:r>
              <a:rPr lang="fr-FR" sz="2000" dirty="0"/>
              <a:t>(g)  </a:t>
            </a:r>
            <a:r>
              <a:rPr lang="fr-FR" sz="3600" dirty="0"/>
              <a:t>= Fe</a:t>
            </a:r>
            <a:r>
              <a:rPr lang="fr-FR" sz="2000" dirty="0"/>
              <a:t>3</a:t>
            </a:r>
            <a:r>
              <a:rPr lang="fr-FR" sz="3600" dirty="0"/>
              <a:t>O</a:t>
            </a:r>
            <a:r>
              <a:rPr lang="fr-FR" sz="2000" dirty="0"/>
              <a:t>4(s) </a:t>
            </a:r>
            <a:r>
              <a:rPr lang="fr-FR" sz="3600" dirty="0"/>
              <a:t>+4 H</a:t>
            </a:r>
            <a:r>
              <a:rPr lang="fr-FR" sz="2000" dirty="0"/>
              <a:t>2(g)</a:t>
            </a:r>
          </a:p>
          <a:p>
            <a:pPr marL="0" indent="0">
              <a:buNone/>
            </a:pPr>
            <a:r>
              <a:rPr lang="fr-FR" sz="2400" i="1" u="sng" dirty="0"/>
              <a:t>À faire </a:t>
            </a:r>
            <a:r>
              <a:rPr lang="fr-FR" sz="2400" i="1" dirty="0"/>
              <a:t>: exercice 1.2</a:t>
            </a:r>
            <a:r>
              <a:rPr lang="fr-FR" sz="3600" dirty="0"/>
              <a:t> 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520029-4430-45BF-1086-CAE1C64F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04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198D24-F7FF-97EE-4753-69C020A9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C5EECF-9B57-FDEA-7D00-864EF4DA3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On considère un </a:t>
            </a:r>
            <a:r>
              <a:rPr lang="fr-FR" b="1" dirty="0"/>
              <a:t>système fermé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À l’état initial,, les réactifs entrent en contact, leur quantité de matière diminue et celle des produits augmente </a:t>
            </a:r>
            <a:r>
              <a:rPr lang="fr-FR" dirty="0">
                <a:sym typeface="Wingdings" panose="05000000000000000000" pitchFamily="2" charset="2"/>
              </a:rPr>
              <a:t> il y a variation de la composition du système.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Lorsque la composition du système ne varie plus, l’état final est atteint: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Si l’un des réactifs a été entièrement consommée, </a:t>
            </a:r>
            <a:r>
              <a:rPr lang="fr-FR" b="1" dirty="0">
                <a:sym typeface="Wingdings" panose="05000000000000000000" pitchFamily="2" charset="2"/>
              </a:rPr>
              <a:t>la réaction est totale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Si tous les réactifs et produits coexistent, alors cet état final est un </a:t>
            </a:r>
            <a:r>
              <a:rPr lang="fr-FR" b="1" dirty="0">
                <a:sym typeface="Wingdings" panose="05000000000000000000" pitchFamily="2" charset="2"/>
              </a:rPr>
              <a:t>état d’équilibre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EE865B-462A-BA12-979F-4130F1D5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1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0CB8C3-0090-EB4D-8246-6DD64039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8C95E91-563D-0C2B-6148-444D6C013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26428"/>
            <a:ext cx="11015822" cy="2405143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7328C4-DB13-AF8F-801C-BB36F84A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865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29C021-3DC1-FB8D-9688-4A930824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D5F2332-87A6-6C8B-1525-A64FDCAA4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3802"/>
            <a:ext cx="10674617" cy="3780593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2B77BF-330B-4DC2-DF7A-370B1FB0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36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724C9-3B3C-171F-7C94-CF6E43323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C4059-8FC6-97BF-6E2C-8C19441E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86AE4D-14FC-9319-5071-AECE3AAD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Exemples :</a:t>
            </a:r>
          </a:p>
          <a:p>
            <a:r>
              <a:rPr lang="fr-FR" sz="3600" dirty="0"/>
              <a:t>CO</a:t>
            </a:r>
            <a:r>
              <a:rPr lang="fr-FR" sz="2000" dirty="0"/>
              <a:t>2(g)</a:t>
            </a:r>
            <a:r>
              <a:rPr lang="fr-FR" sz="3600" dirty="0"/>
              <a:t> + H</a:t>
            </a:r>
            <a:r>
              <a:rPr lang="fr-FR" sz="2400" dirty="0"/>
              <a:t>2</a:t>
            </a:r>
            <a:r>
              <a:rPr lang="fr-FR" sz="2000" dirty="0"/>
              <a:t>(g )</a:t>
            </a:r>
            <a:r>
              <a:rPr lang="fr-FR" sz="2400" dirty="0"/>
              <a:t> </a:t>
            </a:r>
            <a:r>
              <a:rPr lang="fr-FR" sz="3600" dirty="0"/>
              <a:t>=  CO</a:t>
            </a:r>
            <a:r>
              <a:rPr lang="fr-FR" sz="2000" dirty="0"/>
              <a:t>(g)</a:t>
            </a:r>
            <a:r>
              <a:rPr lang="fr-FR" sz="3600" dirty="0"/>
              <a:t> + H</a:t>
            </a:r>
            <a:r>
              <a:rPr lang="fr-FR" sz="2000" dirty="0"/>
              <a:t>2</a:t>
            </a:r>
            <a:r>
              <a:rPr lang="fr-FR" sz="3600" dirty="0"/>
              <a:t>O</a:t>
            </a:r>
            <a:r>
              <a:rPr lang="fr-FR" sz="2000" dirty="0"/>
              <a:t>(g)</a:t>
            </a:r>
          </a:p>
          <a:p>
            <a:r>
              <a:rPr lang="fr-FR" sz="3600" dirty="0"/>
              <a:t>N</a:t>
            </a:r>
            <a:r>
              <a:rPr lang="fr-FR" sz="2000" dirty="0"/>
              <a:t>2</a:t>
            </a:r>
            <a:r>
              <a:rPr lang="fr-FR" sz="3600" dirty="0"/>
              <a:t>O</a:t>
            </a:r>
            <a:r>
              <a:rPr lang="fr-FR" sz="2000" dirty="0"/>
              <a:t>4(g)  </a:t>
            </a:r>
            <a:r>
              <a:rPr lang="fr-FR" sz="3600" dirty="0"/>
              <a:t>=  2 NO</a:t>
            </a:r>
            <a:r>
              <a:rPr lang="fr-FR" sz="2000" dirty="0"/>
              <a:t>2(g)</a:t>
            </a:r>
          </a:p>
          <a:p>
            <a:r>
              <a:rPr lang="fr-FR" sz="3600" dirty="0" err="1"/>
              <a:t>CaS</a:t>
            </a:r>
            <a:r>
              <a:rPr lang="fr-FR" sz="2000" dirty="0"/>
              <a:t>(s) </a:t>
            </a:r>
            <a:r>
              <a:rPr lang="fr-FR" sz="3600" dirty="0"/>
              <a:t>+ 3 CaSO</a:t>
            </a:r>
            <a:r>
              <a:rPr lang="fr-FR" sz="2000" dirty="0"/>
              <a:t>4(s)  </a:t>
            </a:r>
            <a:r>
              <a:rPr lang="fr-FR" sz="3600" dirty="0"/>
              <a:t>=  4 </a:t>
            </a:r>
            <a:r>
              <a:rPr lang="fr-FR" sz="3600" dirty="0" err="1"/>
              <a:t>CaO</a:t>
            </a:r>
            <a:r>
              <a:rPr lang="fr-FR" sz="2000" dirty="0"/>
              <a:t>(s)  </a:t>
            </a:r>
            <a:r>
              <a:rPr lang="fr-FR" sz="3600" dirty="0"/>
              <a:t>+  4 SO</a:t>
            </a:r>
            <a:r>
              <a:rPr lang="fr-FR" sz="1800" dirty="0"/>
              <a:t>2</a:t>
            </a:r>
            <a:r>
              <a:rPr lang="fr-FR" sz="2000" dirty="0"/>
              <a:t>(g)</a:t>
            </a:r>
          </a:p>
          <a:p>
            <a:r>
              <a:rPr lang="fr-FR" sz="3600" dirty="0"/>
              <a:t>3 Fe</a:t>
            </a:r>
            <a:r>
              <a:rPr lang="fr-FR" sz="2000" dirty="0"/>
              <a:t>(s)  </a:t>
            </a:r>
            <a:r>
              <a:rPr lang="fr-FR" sz="3600" dirty="0"/>
              <a:t>+  4 H</a:t>
            </a:r>
            <a:r>
              <a:rPr lang="fr-FR" sz="2000" dirty="0"/>
              <a:t>2</a:t>
            </a:r>
            <a:r>
              <a:rPr lang="fr-FR" sz="3600" dirty="0"/>
              <a:t>O</a:t>
            </a:r>
            <a:r>
              <a:rPr lang="fr-FR" sz="2000" dirty="0"/>
              <a:t>(g)  </a:t>
            </a:r>
            <a:r>
              <a:rPr lang="fr-FR" sz="3600" dirty="0"/>
              <a:t>= Fe</a:t>
            </a:r>
            <a:r>
              <a:rPr lang="fr-FR" sz="2000" dirty="0"/>
              <a:t>3</a:t>
            </a:r>
            <a:r>
              <a:rPr lang="fr-FR" sz="3600" dirty="0"/>
              <a:t>O</a:t>
            </a:r>
            <a:r>
              <a:rPr lang="fr-FR" sz="2000" dirty="0"/>
              <a:t>4(s) </a:t>
            </a:r>
            <a:r>
              <a:rPr lang="fr-FR" sz="3600" dirty="0"/>
              <a:t>+4 H</a:t>
            </a:r>
            <a:r>
              <a:rPr lang="fr-FR" sz="2000" dirty="0"/>
              <a:t>2(g)</a:t>
            </a:r>
            <a:endParaRPr lang="fr-FR" sz="3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F6A535-E283-339E-4BC8-B7ED97FC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082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F72E0-E7EA-1CC5-CC5A-7189C49C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ED6603-B98A-DDB8-4E73-0A2CBD570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6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Application : Quotient de réaction</a:t>
            </a:r>
          </a:p>
          <a:p>
            <a:pPr marL="0" indent="0">
              <a:buNone/>
            </a:pPr>
            <a:r>
              <a:rPr lang="fr-FR" dirty="0"/>
              <a:t>La synthèse de l’ammoniac NH</a:t>
            </a:r>
            <a:r>
              <a:rPr lang="fr-FR" sz="1800" dirty="0"/>
              <a:t>3 </a:t>
            </a:r>
            <a:r>
              <a:rPr lang="fr-FR" dirty="0"/>
              <a:t>met en jeu une transformation en phase gazeuse que l’on peut modéliser par la réaction d’équation :</a:t>
            </a:r>
          </a:p>
          <a:p>
            <a:pPr marL="0" indent="0" algn="ctr">
              <a:buNone/>
            </a:pPr>
            <a:r>
              <a:rPr lang="fr-FR" dirty="0"/>
              <a:t>N</a:t>
            </a:r>
            <a:r>
              <a:rPr lang="fr-FR" sz="1800" dirty="0"/>
              <a:t>2(g) </a:t>
            </a:r>
            <a:r>
              <a:rPr lang="fr-FR" dirty="0"/>
              <a:t>+ 3 H</a:t>
            </a:r>
            <a:r>
              <a:rPr lang="fr-FR" sz="1800" dirty="0"/>
              <a:t>2(g) </a:t>
            </a:r>
            <a:r>
              <a:rPr lang="fr-FR" dirty="0"/>
              <a:t>= 2 NH</a:t>
            </a:r>
            <a:r>
              <a:rPr lang="fr-FR" sz="1800" dirty="0"/>
              <a:t>3(g)</a:t>
            </a:r>
          </a:p>
          <a:p>
            <a:pPr marL="0" indent="0">
              <a:buNone/>
            </a:pPr>
            <a:r>
              <a:rPr lang="fr-FR" dirty="0"/>
              <a:t>On considère un mélange initial de diazote, de dihydrogène et d’ammoniac sous une pression totale égale à </a:t>
            </a:r>
            <a:r>
              <a:rPr lang="fr-FR" i="1" dirty="0"/>
              <a:t>3,0 bar</a:t>
            </a:r>
            <a:r>
              <a:rPr lang="fr-FR" dirty="0"/>
              <a:t>, dans lequel les proportions initiales des trois gaz sont respectivement 50%, 30% et 20%.</a:t>
            </a:r>
          </a:p>
          <a:p>
            <a:pPr marL="0" indent="0">
              <a:buNone/>
            </a:pPr>
            <a:r>
              <a:rPr lang="fr-FR" dirty="0"/>
              <a:t>Calculer le quotient de réaction dans l’état initial de la transformation.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282161-E950-E043-C2EA-A39BE19F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363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B48CC-3CB1-D3EE-C209-795CE28A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5B71B2-0276-007E-A938-5F4FFBE8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19</a:t>
            </a:fld>
            <a:endParaRPr lang="fr-FR"/>
          </a:p>
        </p:txBody>
      </p:sp>
      <p:pic>
        <p:nvPicPr>
          <p:cNvPr id="5" name="Espace réservé du contenu 4" descr="Une image contenant texte, nombre, Police, document&#10;&#10;Description générée automatiquement">
            <a:extLst>
              <a:ext uri="{FF2B5EF4-FFF2-40B4-BE49-F238E27FC236}">
                <a16:creationId xmlns:a16="http://schemas.microsoft.com/office/drawing/2014/main" id="{216576EA-1418-F3B5-8138-394C4246F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657" y="1280554"/>
            <a:ext cx="7306685" cy="52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3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A94D93-F7EB-17C8-93F6-5907189E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22979F-251B-3436-3A71-12B82BD1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448046"/>
            <a:ext cx="10744200" cy="376047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6F6708-EFB6-BBB7-79FC-0FAC61EC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586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922E0-E034-3B7B-44AB-81BD0AF74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0E04F90-7154-2C83-A2D9-5BC438207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025" y="2286677"/>
            <a:ext cx="11437076" cy="2284646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BCDF89-0D2E-1E3C-5662-3E0F26D8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934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E8359D-C820-1E66-D287-5FA6058E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EB59F8B-A01E-6E24-77BE-2E1953A45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165" y="1763982"/>
            <a:ext cx="11006796" cy="3330035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5E1C24-04BD-40C5-2698-0B2A89B6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23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63F21-0F0F-34FF-86C5-9C9760F6B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A267E4-46AB-2A20-C5AC-AC7238909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81" y="1825625"/>
            <a:ext cx="11135637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Exemple 1 :</a:t>
            </a:r>
          </a:p>
          <a:p>
            <a:pPr marL="0" indent="0">
              <a:buNone/>
            </a:pPr>
            <a:r>
              <a:rPr lang="fr-FR" dirty="0"/>
              <a:t>On considère la réaction acide-base :</a:t>
            </a:r>
          </a:p>
          <a:p>
            <a:pPr marL="0" indent="0" algn="ctr">
              <a:buNone/>
            </a:pPr>
            <a:r>
              <a:rPr lang="fr-FR" sz="3600" dirty="0"/>
              <a:t>CH</a:t>
            </a:r>
            <a:r>
              <a:rPr lang="fr-FR" sz="2000" dirty="0"/>
              <a:t>3</a:t>
            </a:r>
            <a:r>
              <a:rPr lang="fr-FR" sz="3600" dirty="0"/>
              <a:t>COOH</a:t>
            </a:r>
            <a:r>
              <a:rPr lang="fr-FR" sz="2000" dirty="0"/>
              <a:t>(</a:t>
            </a:r>
            <a:r>
              <a:rPr lang="fr-FR" sz="2000" dirty="0" err="1"/>
              <a:t>aq</a:t>
            </a:r>
            <a:r>
              <a:rPr lang="fr-FR" sz="2000" dirty="0"/>
              <a:t>)</a:t>
            </a:r>
            <a:r>
              <a:rPr lang="fr-FR" sz="3600" dirty="0"/>
              <a:t> + F</a:t>
            </a:r>
            <a:r>
              <a:rPr lang="fr-FR" sz="3600" baseline="30000" dirty="0"/>
              <a:t>-</a:t>
            </a:r>
            <a:r>
              <a:rPr lang="fr-FR" sz="2000" dirty="0"/>
              <a:t>(</a:t>
            </a:r>
            <a:r>
              <a:rPr lang="fr-FR" sz="2000" dirty="0" err="1"/>
              <a:t>aq</a:t>
            </a:r>
            <a:r>
              <a:rPr lang="fr-FR" sz="2000" dirty="0"/>
              <a:t>)  </a:t>
            </a:r>
            <a:r>
              <a:rPr lang="fr-FR" sz="3600" dirty="0"/>
              <a:t>=  CH</a:t>
            </a:r>
            <a:r>
              <a:rPr lang="fr-FR" sz="1800" dirty="0"/>
              <a:t>3</a:t>
            </a:r>
            <a:r>
              <a:rPr lang="fr-FR" sz="3600" dirty="0"/>
              <a:t>COO</a:t>
            </a:r>
            <a:r>
              <a:rPr lang="fr-FR" sz="3600" baseline="30000" dirty="0"/>
              <a:t>-</a:t>
            </a:r>
            <a:r>
              <a:rPr lang="fr-FR" sz="2000" dirty="0"/>
              <a:t>(</a:t>
            </a:r>
            <a:r>
              <a:rPr lang="fr-FR" sz="2000" dirty="0" err="1"/>
              <a:t>aq</a:t>
            </a:r>
            <a:r>
              <a:rPr lang="fr-FR" sz="2000" dirty="0"/>
              <a:t>) </a:t>
            </a:r>
            <a:r>
              <a:rPr lang="fr-FR" sz="3600" dirty="0"/>
              <a:t>+HF</a:t>
            </a:r>
            <a:r>
              <a:rPr lang="fr-FR" sz="2000" dirty="0"/>
              <a:t>(</a:t>
            </a:r>
            <a:r>
              <a:rPr lang="fr-FR" sz="2000" dirty="0" err="1"/>
              <a:t>aq</a:t>
            </a:r>
            <a:r>
              <a:rPr lang="fr-FR" sz="2000" dirty="0"/>
              <a:t>)</a:t>
            </a:r>
          </a:p>
          <a:p>
            <a:pPr marL="0" indent="0">
              <a:buNone/>
            </a:pPr>
            <a:r>
              <a:rPr lang="fr-FR" dirty="0"/>
              <a:t>Elle a lieu en phase aqueuse et sa constante à la température T = 25°C est K° = 2,5.10</a:t>
            </a:r>
            <a:r>
              <a:rPr lang="fr-FR" baseline="30000" dirty="0"/>
              <a:t>-2</a:t>
            </a:r>
          </a:p>
          <a:p>
            <a:pPr marL="0" indent="0">
              <a:buNone/>
            </a:pPr>
            <a:r>
              <a:rPr lang="fr-FR" dirty="0"/>
              <a:t>Prévoir le sens dévolution si le milieu réactionnel initial contient: </a:t>
            </a:r>
          </a:p>
          <a:p>
            <a:pPr marL="514350" indent="-514350">
              <a:buAutoNum type="arabicParenR"/>
            </a:pPr>
            <a:r>
              <a:rPr lang="fr-FR" dirty="0"/>
              <a:t>[CH</a:t>
            </a:r>
            <a:r>
              <a:rPr lang="fr-FR" sz="1600" dirty="0"/>
              <a:t>3</a:t>
            </a:r>
            <a:r>
              <a:rPr lang="fr-FR" dirty="0"/>
              <a:t>COOH]</a:t>
            </a:r>
            <a:r>
              <a:rPr lang="fr-FR" sz="1400" dirty="0"/>
              <a:t>0 </a:t>
            </a:r>
            <a:r>
              <a:rPr lang="fr-FR" dirty="0"/>
              <a:t>= [F</a:t>
            </a:r>
            <a:r>
              <a:rPr lang="fr-FR" baseline="30000" dirty="0"/>
              <a:t>-</a:t>
            </a:r>
            <a:r>
              <a:rPr lang="fr-FR" dirty="0"/>
              <a:t>]</a:t>
            </a:r>
            <a:r>
              <a:rPr lang="fr-FR" sz="1400" dirty="0"/>
              <a:t>0  </a:t>
            </a:r>
            <a:r>
              <a:rPr lang="fr-FR" dirty="0"/>
              <a:t>= 1,0.10</a:t>
            </a:r>
            <a:r>
              <a:rPr lang="fr-FR" baseline="30000" dirty="0"/>
              <a:t>-1</a:t>
            </a:r>
            <a:r>
              <a:rPr lang="fr-FR" dirty="0"/>
              <a:t> mol.L</a:t>
            </a:r>
            <a:r>
              <a:rPr lang="fr-FR" baseline="30000" dirty="0"/>
              <a:t>-1</a:t>
            </a:r>
            <a:r>
              <a:rPr lang="fr-FR" dirty="0"/>
              <a:t> et [HF ]</a:t>
            </a:r>
            <a:r>
              <a:rPr lang="fr-FR" sz="1400" dirty="0"/>
              <a:t>0 </a:t>
            </a:r>
            <a:r>
              <a:rPr lang="fr-FR" dirty="0"/>
              <a:t>= [CH</a:t>
            </a:r>
            <a:r>
              <a:rPr lang="fr-FR" sz="1400" dirty="0"/>
              <a:t>3</a:t>
            </a:r>
            <a:r>
              <a:rPr lang="fr-FR" dirty="0"/>
              <a:t>COO</a:t>
            </a:r>
            <a:r>
              <a:rPr lang="fr-FR" baseline="30000" dirty="0"/>
              <a:t>-</a:t>
            </a:r>
            <a:r>
              <a:rPr lang="fr-FR" dirty="0"/>
              <a:t>]</a:t>
            </a:r>
            <a:r>
              <a:rPr lang="fr-FR" sz="1400" dirty="0"/>
              <a:t>0 </a:t>
            </a:r>
            <a:r>
              <a:rPr lang="fr-FR" dirty="0"/>
              <a:t>= 0 mol.L</a:t>
            </a:r>
            <a:r>
              <a:rPr lang="fr-FR" baseline="30000" dirty="0"/>
              <a:t>-1</a:t>
            </a:r>
            <a:r>
              <a:rPr lang="fr-FR" dirty="0"/>
              <a:t> </a:t>
            </a:r>
          </a:p>
          <a:p>
            <a:pPr marL="514350" indent="-514350">
              <a:buAutoNum type="arabicParenR"/>
            </a:pPr>
            <a:r>
              <a:rPr lang="fr-FR" dirty="0"/>
              <a:t>[CH</a:t>
            </a:r>
            <a:r>
              <a:rPr lang="fr-FR" sz="1600" dirty="0"/>
              <a:t>3</a:t>
            </a:r>
            <a:r>
              <a:rPr lang="fr-FR" dirty="0"/>
              <a:t>COOH]</a:t>
            </a:r>
            <a:r>
              <a:rPr lang="fr-FR" sz="1400" dirty="0"/>
              <a:t>0 </a:t>
            </a:r>
            <a:r>
              <a:rPr lang="fr-FR" dirty="0"/>
              <a:t>= [F</a:t>
            </a:r>
            <a:r>
              <a:rPr lang="fr-FR" baseline="30000" dirty="0"/>
              <a:t>-</a:t>
            </a:r>
            <a:r>
              <a:rPr lang="fr-FR" dirty="0"/>
              <a:t>]</a:t>
            </a:r>
            <a:r>
              <a:rPr lang="fr-FR" sz="1400" dirty="0"/>
              <a:t>0  </a:t>
            </a:r>
            <a:r>
              <a:rPr lang="fr-FR" dirty="0"/>
              <a:t>= [HF ]</a:t>
            </a:r>
            <a:r>
              <a:rPr lang="fr-FR" sz="1400" dirty="0"/>
              <a:t>0 </a:t>
            </a:r>
            <a:r>
              <a:rPr lang="fr-FR" dirty="0"/>
              <a:t>= [CH</a:t>
            </a:r>
            <a:r>
              <a:rPr lang="fr-FR" sz="1400" dirty="0"/>
              <a:t>3</a:t>
            </a:r>
            <a:r>
              <a:rPr lang="fr-FR" dirty="0"/>
              <a:t>COO</a:t>
            </a:r>
            <a:r>
              <a:rPr lang="fr-FR" baseline="30000" dirty="0"/>
              <a:t>-</a:t>
            </a:r>
            <a:r>
              <a:rPr lang="fr-FR" dirty="0"/>
              <a:t>]</a:t>
            </a:r>
            <a:r>
              <a:rPr lang="fr-FR" sz="1400" dirty="0"/>
              <a:t>0 </a:t>
            </a:r>
            <a:r>
              <a:rPr lang="fr-FR" dirty="0"/>
              <a:t>= 1,0.10</a:t>
            </a:r>
            <a:r>
              <a:rPr lang="fr-FR" baseline="30000" dirty="0"/>
              <a:t>-1</a:t>
            </a:r>
            <a:r>
              <a:rPr lang="fr-FR" dirty="0"/>
              <a:t> mol.L</a:t>
            </a:r>
            <a:r>
              <a:rPr lang="fr-FR" baseline="30000" dirty="0"/>
              <a:t>-1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E672C8-FAE8-C9A4-670C-4907DD6B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617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CA1292-0CC1-11B8-0380-1E08B4CB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09B4F2-84DE-C256-EDF4-B7E48FAF8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Exemple 2: </a:t>
            </a:r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9C1CFD-C787-FAB8-FBF7-E1F1653BF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44" y="2640931"/>
            <a:ext cx="10653390" cy="2754029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F6DC94-F3A3-A7F4-F8B4-789572F41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925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89212-6009-1160-0ECC-1B8F4903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II) Evolution d’un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physico-chimique</a:t>
            </a:r>
            <a:r>
              <a:rPr lang="en-US" dirty="0"/>
              <a:t> </a:t>
            </a:r>
            <a:endParaRPr lang="fr-FR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D3811DFC-E719-F87D-B112-CB6650821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" y="2495230"/>
            <a:ext cx="10515599" cy="2392299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B09DA2-A93E-5EF7-BC4D-120EF595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453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B74E9-B8EF-B69D-BFBE-14D9A8A6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II) Evolution d’un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physico-chimique</a:t>
            </a:r>
            <a:r>
              <a:rPr lang="en-US" dirty="0"/>
              <a:t> 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0C73946-D34F-5A2A-39F6-129BC3658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410" y="1690688"/>
            <a:ext cx="10990641" cy="3955732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6B2206-A055-B0C4-002A-A634C38E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483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FFAD7-237C-3283-4A9B-8ED0615DF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6E739-550C-3CE1-BBAC-0FA13AE8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6499A8-0510-3977-B87E-3DD36BEFB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Exemple : </a:t>
            </a:r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2C4813-3C5E-6BFD-175E-7CDD07463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78041"/>
            <a:ext cx="10653390" cy="275402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C5B688-7D4F-3CDD-46B3-C0683196C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32070"/>
            <a:ext cx="10515600" cy="97441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D5B91C-62C7-3CB6-A138-F03A64CF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557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5B396E-3CE9-1571-1BD9-D7678FF6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7761868-BDC1-52AD-2732-C71F8F391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010" y="1889229"/>
            <a:ext cx="10535146" cy="3700041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5490C9-D4AE-F4B7-3C3E-FE8C7185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962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6EF9F-69F6-C352-2FA0-A912037D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4E68C6-0E50-5080-1EB4-D24F9352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28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152DDF-2A98-5CAE-5ABB-9F7037B9F2FC}"/>
              </a:ext>
            </a:extLst>
          </p:cNvPr>
          <p:cNvSpPr txBox="1"/>
          <p:nvPr/>
        </p:nvSpPr>
        <p:spPr>
          <a:xfrm>
            <a:off x="666750" y="1429078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Application directe</a:t>
            </a:r>
            <a:endParaRPr lang="fr-FR"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36A866-08F8-E0E5-C53B-C65F3CC0F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83" y="1952298"/>
            <a:ext cx="8519759" cy="446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61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556BF-7597-B382-5D7B-9BE2AC07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881B9-EF3C-9C91-F363-5EAFC1D7E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" y="15170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Cas des réactions quasi-totale et peu avancées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B1F5D4-7B76-DD9E-F0FC-9877E5D1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29</a:t>
            </a:fld>
            <a:endParaRPr lang="fr-FR"/>
          </a:p>
        </p:txBody>
      </p:sp>
      <p:pic>
        <p:nvPicPr>
          <p:cNvPr id="5" name="Image 4" descr="Une image contenant texte, Police, reçu, capture d’écran&#10;&#10;Description générée automatiquement">
            <a:extLst>
              <a:ext uri="{FF2B5EF4-FFF2-40B4-BE49-F238E27FC236}">
                <a16:creationId xmlns:a16="http://schemas.microsoft.com/office/drawing/2014/main" id="{83047C27-2CFD-C7C5-B2B2-EEFC7BD1F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22868"/>
            <a:ext cx="10857971" cy="271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0FD39-F53C-BF44-1160-C9BB1F26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Objectifs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4A93E1-733C-40CE-5E4B-262350B46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828"/>
            <a:ext cx="5981394" cy="18663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19F74DE-29CB-1B9C-DBFE-8F081609B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867" y="1706876"/>
            <a:ext cx="5620422" cy="3444247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F9E48DE-DA03-5D7E-70B0-3176DA6DF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92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E9442-0514-52B5-F550-1EA0E7763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50391-6012-C0A7-D4CE-6BD107F6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07402-1B73-4B43-5E49-2171A63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30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61B6B6-81FF-30F0-92DB-B0BBB18226FB}"/>
              </a:ext>
            </a:extLst>
          </p:cNvPr>
          <p:cNvSpPr txBox="1"/>
          <p:nvPr/>
        </p:nvSpPr>
        <p:spPr>
          <a:xfrm>
            <a:off x="666750" y="1429078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Application directe</a:t>
            </a:r>
            <a:endParaRPr lang="fr-FR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800A90-A499-F938-EF0E-CF452130A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72" y="1987862"/>
            <a:ext cx="10679847" cy="42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98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33A45-468A-057C-6602-D63AA1D54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6A240-9B3C-8F3B-B4A6-92692414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II) Evolution d’un système physico-chimique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AEA82B-8FB1-4248-0673-EC744F65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31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E18D2D-01A4-BE38-AD26-1E6D99BC9AB8}"/>
              </a:ext>
            </a:extLst>
          </p:cNvPr>
          <p:cNvSpPr txBox="1"/>
          <p:nvPr/>
        </p:nvSpPr>
        <p:spPr>
          <a:xfrm>
            <a:off x="666750" y="1429078"/>
            <a:ext cx="1094613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Application directe</a:t>
            </a:r>
          </a:p>
          <a:p>
            <a:endParaRPr lang="fr-FR" sz="2800" b="1" dirty="0"/>
          </a:p>
          <a:p>
            <a:r>
              <a:rPr lang="fr-FR" sz="2800" dirty="0"/>
              <a:t>On considère une solution aqueuse d’acide éthanoïque de concentration initiale C</a:t>
            </a:r>
            <a:r>
              <a:rPr lang="fr-FR" sz="1600" dirty="0"/>
              <a:t>0</a:t>
            </a:r>
            <a:r>
              <a:rPr lang="fr-FR" sz="2800" dirty="0"/>
              <a:t> = 1,0.10</a:t>
            </a:r>
            <a:r>
              <a:rPr lang="fr-FR" sz="2800" baseline="30000" dirty="0"/>
              <a:t>-1</a:t>
            </a:r>
            <a:r>
              <a:rPr lang="fr-FR" sz="2800" dirty="0"/>
              <a:t> mol.L</a:t>
            </a:r>
            <a:r>
              <a:rPr lang="fr-FR" sz="2800" baseline="30000" dirty="0"/>
              <a:t>-1</a:t>
            </a:r>
          </a:p>
          <a:p>
            <a:r>
              <a:rPr lang="fr-FR" sz="2800" dirty="0"/>
              <a:t>Cette solution est le siège de la réaction d’équation :</a:t>
            </a:r>
          </a:p>
          <a:p>
            <a:endParaRPr lang="fr-FR" sz="2800" dirty="0"/>
          </a:p>
          <a:p>
            <a:pPr algn="ctr"/>
            <a:r>
              <a:rPr lang="fr-FR" sz="2800" dirty="0"/>
              <a:t>CH</a:t>
            </a:r>
            <a:r>
              <a:rPr lang="fr-FR" sz="1600" dirty="0"/>
              <a:t>3</a:t>
            </a:r>
            <a:r>
              <a:rPr lang="fr-FR" sz="2800" dirty="0"/>
              <a:t>COOH</a:t>
            </a:r>
            <a:r>
              <a:rPr lang="fr-FR" sz="1600" dirty="0"/>
              <a:t>(</a:t>
            </a:r>
            <a:r>
              <a:rPr lang="fr-FR" sz="1600" dirty="0" err="1"/>
              <a:t>aq</a:t>
            </a:r>
            <a:r>
              <a:rPr lang="fr-FR" sz="1600" dirty="0"/>
              <a:t>) </a:t>
            </a:r>
            <a:r>
              <a:rPr lang="fr-FR" sz="2800" dirty="0"/>
              <a:t>+H</a:t>
            </a:r>
            <a:r>
              <a:rPr lang="fr-FR" sz="1600" dirty="0"/>
              <a:t>2</a:t>
            </a:r>
            <a:r>
              <a:rPr lang="fr-FR" sz="2800" dirty="0"/>
              <a:t>O</a:t>
            </a:r>
            <a:r>
              <a:rPr lang="fr-FR" sz="1600" dirty="0"/>
              <a:t>(l)</a:t>
            </a:r>
            <a:r>
              <a:rPr lang="fr-FR" sz="2800" dirty="0"/>
              <a:t> = CH</a:t>
            </a:r>
            <a:r>
              <a:rPr lang="fr-FR" sz="1600" dirty="0"/>
              <a:t>3</a:t>
            </a:r>
            <a:r>
              <a:rPr lang="fr-FR" sz="2800" dirty="0"/>
              <a:t>COO</a:t>
            </a:r>
            <a:r>
              <a:rPr lang="fr-FR" sz="2800" baseline="30000" dirty="0"/>
              <a:t>-</a:t>
            </a:r>
            <a:r>
              <a:rPr lang="fr-FR" sz="1600" dirty="0"/>
              <a:t>(</a:t>
            </a:r>
            <a:r>
              <a:rPr lang="fr-FR" sz="1600" dirty="0" err="1"/>
              <a:t>aq</a:t>
            </a:r>
            <a:r>
              <a:rPr lang="fr-FR" sz="1600" dirty="0"/>
              <a:t>) </a:t>
            </a:r>
            <a:r>
              <a:rPr lang="fr-FR" sz="2800" dirty="0"/>
              <a:t>+ H</a:t>
            </a:r>
            <a:r>
              <a:rPr lang="fr-FR" sz="1600" dirty="0"/>
              <a:t>3</a:t>
            </a:r>
            <a:r>
              <a:rPr lang="fr-FR" sz="2800" dirty="0"/>
              <a:t>O</a:t>
            </a:r>
            <a:r>
              <a:rPr lang="fr-FR" sz="2800" baseline="30000" dirty="0"/>
              <a:t>+</a:t>
            </a:r>
            <a:r>
              <a:rPr lang="fr-FR" sz="1600" dirty="0"/>
              <a:t>(</a:t>
            </a:r>
            <a:r>
              <a:rPr lang="fr-FR" sz="1600" dirty="0" err="1"/>
              <a:t>aq</a:t>
            </a:r>
            <a:r>
              <a:rPr lang="fr-FR" sz="1600" dirty="0"/>
              <a:t>)</a:t>
            </a:r>
            <a:r>
              <a:rPr lang="fr-FR" sz="2800" dirty="0"/>
              <a:t>  </a:t>
            </a:r>
          </a:p>
          <a:p>
            <a:r>
              <a:rPr lang="fr-FR" sz="2800" dirty="0"/>
              <a:t> avec K° = 10</a:t>
            </a:r>
            <a:r>
              <a:rPr lang="fr-FR" sz="2800" baseline="30000" dirty="0"/>
              <a:t>-4,5</a:t>
            </a:r>
            <a:r>
              <a:rPr lang="fr-FR" sz="2800" dirty="0"/>
              <a:t> à 25°C</a:t>
            </a:r>
          </a:p>
          <a:p>
            <a:endParaRPr lang="fr-FR" sz="2800" dirty="0"/>
          </a:p>
          <a:p>
            <a:r>
              <a:rPr lang="fr-FR" sz="2800" dirty="0"/>
              <a:t>Calculer les concentrations à l’équilibre.</a:t>
            </a:r>
          </a:p>
        </p:txBody>
      </p:sp>
    </p:spTree>
    <p:extLst>
      <p:ext uri="{BB962C8B-B14F-4D97-AF65-F5344CB8AC3E}">
        <p14:creationId xmlns:p14="http://schemas.microsoft.com/office/powerpoint/2010/main" val="35874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EEE7F-70D6-1D07-96A1-610C6268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I) Description d’un système physico-chimique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0D991EF-F847-8B09-9ED4-95395FEF7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829" y="2498765"/>
            <a:ext cx="10586341" cy="186047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D4C9B7-54FB-FE38-8226-E13A7C5A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0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9D4B98-E271-8A30-3C16-29BFD485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I) Description d’un système physico-chimique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AC0558B-04A0-FB6F-F6C2-8D3D7F549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604" y="2183892"/>
            <a:ext cx="11330791" cy="280149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6A12B8-287A-D02B-598E-F88694D764C7}"/>
              </a:ext>
            </a:extLst>
          </p:cNvPr>
          <p:cNvSpPr/>
          <p:nvPr/>
        </p:nvSpPr>
        <p:spPr>
          <a:xfrm>
            <a:off x="7840980" y="2993721"/>
            <a:ext cx="3720543" cy="34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B9FBC-29B5-6136-CF9D-128BFBAAF335}"/>
              </a:ext>
            </a:extLst>
          </p:cNvPr>
          <p:cNvSpPr/>
          <p:nvPr/>
        </p:nvSpPr>
        <p:spPr>
          <a:xfrm>
            <a:off x="430604" y="3244241"/>
            <a:ext cx="3189418" cy="340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56ECB6-B253-9425-BD1F-DE7056CA793B}"/>
              </a:ext>
            </a:extLst>
          </p:cNvPr>
          <p:cNvSpPr/>
          <p:nvPr/>
        </p:nvSpPr>
        <p:spPr>
          <a:xfrm>
            <a:off x="430604" y="4632462"/>
            <a:ext cx="10542195" cy="34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FC7E8DC-E10E-1B1D-1038-0F018F8C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90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22EF1-8928-F837-0432-E69E5C9F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I) Description d’un système physico-chimique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F21FF01-4E91-3C77-3964-654A5C4B8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843" y="1903631"/>
            <a:ext cx="10396206" cy="4180484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3426BC-5724-4A73-12C1-2B10E6A1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62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3F8C94-5B1E-FD19-1996-4B47B2A8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I) Description d’un système physico-chimique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D2DEBF8-F443-76C9-2417-9BE488B2F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126" y="2108831"/>
            <a:ext cx="11450874" cy="2640337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36A861-26C0-1649-9147-8A98FBFF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95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2A1D0-6A3E-CDA1-8EC6-E3978CDE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I) Description d’un système physico-chimique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BBF6F8-34CF-5CC6-AED5-AA6FCA419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86" y="1803422"/>
            <a:ext cx="11158354" cy="378318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5ACF72-8C6E-F836-F4E9-5B66D53C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23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8E907-DA86-AF96-4E31-E2490045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I) Description d’un système physico-chimique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2D72D1-3826-6546-2B1F-2E7293D8FEFA}"/>
              </a:ext>
            </a:extLst>
          </p:cNvPr>
          <p:cNvSpPr txBox="1"/>
          <p:nvPr/>
        </p:nvSpPr>
        <p:spPr>
          <a:xfrm>
            <a:off x="870102" y="2609692"/>
            <a:ext cx="103089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Application directe: Gaz parfait </a:t>
            </a:r>
          </a:p>
          <a:p>
            <a:endParaRPr lang="fr-FR" dirty="0"/>
          </a:p>
          <a:p>
            <a:pPr algn="just"/>
            <a:r>
              <a:rPr lang="fr-FR" sz="2000" dirty="0"/>
              <a:t>Calculer la quantité de dioxygène présente dans une chambre de 12 m</a:t>
            </a:r>
            <a:r>
              <a:rPr lang="fr-FR" sz="2000" baseline="30000" dirty="0"/>
              <a:t>3</a:t>
            </a:r>
            <a:r>
              <a:rPr lang="fr-FR" sz="2000" dirty="0"/>
              <a:t> à la pression atmosphérique </a:t>
            </a:r>
            <a:r>
              <a:rPr lang="fr-FR" sz="2000" dirty="0" err="1"/>
              <a:t>P</a:t>
            </a:r>
            <a:r>
              <a:rPr lang="fr-FR" sz="1200" i="1" dirty="0" err="1"/>
              <a:t>atm</a:t>
            </a:r>
            <a:r>
              <a:rPr lang="fr-FR" sz="1200" i="1" dirty="0"/>
              <a:t> </a:t>
            </a:r>
            <a:r>
              <a:rPr lang="fr-FR" sz="2000" i="1" dirty="0"/>
              <a:t>= 1,013 bar </a:t>
            </a:r>
            <a:r>
              <a:rPr lang="fr-FR" sz="2000" dirty="0"/>
              <a:t>et à la température T = 20°C. L’air est considéré comme un mélange de 80% de diazote et 20% de dioxygène.</a:t>
            </a:r>
            <a:endParaRPr lang="fr-FR" sz="2000" i="1" baseline="30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C58271-A5E6-AC11-0523-75044395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94F3-73A1-4010-A2FE-5898207E95F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8274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783</Words>
  <Application>Microsoft Office PowerPoint</Application>
  <PresentationFormat>Grand écran</PresentationFormat>
  <Paragraphs>107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Aptos</vt:lpstr>
      <vt:lpstr>Aptos Display</vt:lpstr>
      <vt:lpstr>Arial</vt:lpstr>
      <vt:lpstr>Wingdings</vt:lpstr>
      <vt:lpstr>Thème Office</vt:lpstr>
      <vt:lpstr>Chapitre I :  Etat et évolution d’un système chimique</vt:lpstr>
      <vt:lpstr>Intro</vt:lpstr>
      <vt:lpstr>Objectifs</vt:lpstr>
      <vt:lpstr>I) Description d’un système physico-chimique</vt:lpstr>
      <vt:lpstr>I) Description d’un système physico-chimique</vt:lpstr>
      <vt:lpstr>I) Description d’un système physico-chimique</vt:lpstr>
      <vt:lpstr>I) Description d’un système physico-chimique</vt:lpstr>
      <vt:lpstr>I) Description d’un système physico-chimique</vt:lpstr>
      <vt:lpstr>I) Description d’un système physico-chimique</vt:lpstr>
      <vt:lpstr>I) Description d’un système physico-chimique</vt:lpstr>
      <vt:lpstr>Présentation PowerPoint</vt:lpstr>
      <vt:lpstr>II) Evolution d’un système physico-chimique </vt:lpstr>
      <vt:lpstr>II) Evolution d’un système physico-chimique </vt:lpstr>
      <vt:lpstr>II) Evolution d’un système physico-chimique </vt:lpstr>
      <vt:lpstr>II) Evolution d’un système physico-chimique </vt:lpstr>
      <vt:lpstr>II) Evolution d’un système physico-chimique </vt:lpstr>
      <vt:lpstr>II) Evolution d’un système physico-chimique </vt:lpstr>
      <vt:lpstr>II) Evolution d’un système physico-chimique </vt:lpstr>
      <vt:lpstr>II) Evolution d’un système physico-chimique </vt:lpstr>
      <vt:lpstr>II) Evolution d’un système physico-chimique </vt:lpstr>
      <vt:lpstr>II) Evolution d’un système physico-chimique </vt:lpstr>
      <vt:lpstr>II) Evolution d’un système physico-chimique </vt:lpstr>
      <vt:lpstr>II) Evolution d’un système physico-chimique </vt:lpstr>
      <vt:lpstr>II) Evolution d’un système physico-chimique </vt:lpstr>
      <vt:lpstr>II) Evolution d’un système physico-chimique </vt:lpstr>
      <vt:lpstr>II) Evolution d’un système physico-chimique </vt:lpstr>
      <vt:lpstr>II) Evolution d’un système physico-chimique </vt:lpstr>
      <vt:lpstr>II) Evolution d’un système physico-chimique </vt:lpstr>
      <vt:lpstr>II) Evolution d’un système physico-chimique </vt:lpstr>
      <vt:lpstr>II) Evolution d’un système physico-chimique </vt:lpstr>
      <vt:lpstr>II) Evolution d’un système physico-chimique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PierreAlexandre SPATH</dc:creator>
  <cp:lastModifiedBy>PierreAlexandre SPATH</cp:lastModifiedBy>
  <cp:revision>5</cp:revision>
  <dcterms:created xsi:type="dcterms:W3CDTF">2025-09-02T07:03:24Z</dcterms:created>
  <dcterms:modified xsi:type="dcterms:W3CDTF">2025-09-09T10:44:34Z</dcterms:modified>
</cp:coreProperties>
</file>