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58" r:id="rId4"/>
    <p:sldId id="259" r:id="rId5"/>
    <p:sldId id="260" r:id="rId6"/>
    <p:sldId id="261" r:id="rId7"/>
    <p:sldId id="274" r:id="rId8"/>
    <p:sldId id="275" r:id="rId9"/>
    <p:sldId id="276" r:id="rId10"/>
    <p:sldId id="263" r:id="rId11"/>
    <p:sldId id="264" r:id="rId12"/>
    <p:sldId id="265" r:id="rId13"/>
    <p:sldId id="266" r:id="rId14"/>
    <p:sldId id="283" r:id="rId15"/>
    <p:sldId id="284" r:id="rId16"/>
    <p:sldId id="267" r:id="rId17"/>
    <p:sldId id="279" r:id="rId18"/>
    <p:sldId id="268" r:id="rId19"/>
    <p:sldId id="272" r:id="rId20"/>
    <p:sldId id="269" r:id="rId21"/>
    <p:sldId id="281" r:id="rId22"/>
    <p:sldId id="270" r:id="rId23"/>
    <p:sldId id="273" r:id="rId24"/>
    <p:sldId id="271" r:id="rId25"/>
    <p:sldId id="285" r:id="rId26"/>
    <p:sldId id="286" r:id="rId27"/>
    <p:sldId id="287" r:id="rId28"/>
    <p:sldId id="288" r:id="rId29"/>
    <p:sldId id="262" r:id="rId30"/>
    <p:sldId id="289" r:id="rId31"/>
    <p:sldId id="290" r:id="rId32"/>
    <p:sldId id="292" r:id="rId33"/>
    <p:sldId id="293" r:id="rId34"/>
    <p:sldId id="294" r:id="rId35"/>
    <p:sldId id="278" r:id="rId36"/>
    <p:sldId id="296" r:id="rId37"/>
    <p:sldId id="297" r:id="rId38"/>
    <p:sldId id="298" r:id="rId39"/>
    <p:sldId id="299" r:id="rId40"/>
    <p:sldId id="300"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DFE3"/>
    <a:srgbClr val="0FE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135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C9E864E-A22B-4004-8EA2-EED819951B68}" type="datetimeFigureOut">
              <a:rPr lang="fr-FR" smtClean="0"/>
              <a:pPr/>
              <a:t>13/06/2022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0E7E38-0A40-48C1-A318-14C6A41660E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E864E-A22B-4004-8EA2-EED819951B68}" type="datetimeFigureOut">
              <a:rPr lang="fr-FR" smtClean="0"/>
              <a:pPr/>
              <a:t>13/06/2022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E7E38-0A40-48C1-A318-14C6A41660E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0" name="AutoShape 16"/>
          <p:cNvCxnSpPr>
            <a:cxnSpLocks noChangeShapeType="1"/>
          </p:cNvCxnSpPr>
          <p:nvPr/>
        </p:nvCxnSpPr>
        <p:spPr bwMode="auto">
          <a:xfrm flipH="1">
            <a:off x="3059832" y="4581128"/>
            <a:ext cx="1261640" cy="1872208"/>
          </a:xfrm>
          <a:prstGeom prst="straightConnector1">
            <a:avLst/>
          </a:prstGeom>
          <a:noFill/>
          <a:ln w="9525">
            <a:solidFill>
              <a:srgbClr val="000000"/>
            </a:solidFill>
            <a:round/>
            <a:headEnd/>
            <a:tailEnd type="triangle" w="med" len="med"/>
          </a:ln>
        </p:spPr>
      </p:cxnSp>
      <p:cxnSp>
        <p:nvCxnSpPr>
          <p:cNvPr id="1039" name="AutoShape 15"/>
          <p:cNvCxnSpPr>
            <a:cxnSpLocks noChangeShapeType="1"/>
          </p:cNvCxnSpPr>
          <p:nvPr/>
        </p:nvCxnSpPr>
        <p:spPr bwMode="auto">
          <a:xfrm>
            <a:off x="7198792" y="4653136"/>
            <a:ext cx="1117624" cy="1872208"/>
          </a:xfrm>
          <a:prstGeom prst="straightConnector1">
            <a:avLst/>
          </a:prstGeom>
          <a:noFill/>
          <a:ln w="9525">
            <a:solidFill>
              <a:srgbClr val="000000"/>
            </a:solidFill>
            <a:round/>
            <a:headEnd/>
            <a:tailEnd type="triangle" w="med" len="med"/>
          </a:ln>
        </p:spPr>
      </p:cxnSp>
      <p:grpSp>
        <p:nvGrpSpPr>
          <p:cNvPr id="1026" name="Group 2"/>
          <p:cNvGrpSpPr>
            <a:grpSpLocks/>
          </p:cNvGrpSpPr>
          <p:nvPr/>
        </p:nvGrpSpPr>
        <p:grpSpPr bwMode="auto">
          <a:xfrm>
            <a:off x="1635250" y="2276873"/>
            <a:ext cx="6092528" cy="3744415"/>
            <a:chOff x="2594" y="2835"/>
            <a:chExt cx="6343" cy="4131"/>
          </a:xfrm>
        </p:grpSpPr>
        <p:grpSp>
          <p:nvGrpSpPr>
            <p:cNvPr id="1027" name="Group 3"/>
            <p:cNvGrpSpPr>
              <a:grpSpLocks/>
            </p:cNvGrpSpPr>
            <p:nvPr/>
          </p:nvGrpSpPr>
          <p:grpSpPr bwMode="auto">
            <a:xfrm>
              <a:off x="2594" y="2835"/>
              <a:ext cx="6343" cy="3542"/>
              <a:chOff x="3589" y="2988"/>
              <a:chExt cx="5911" cy="3288"/>
            </a:xfrm>
          </p:grpSpPr>
          <p:sp>
            <p:nvSpPr>
              <p:cNvPr id="1028" name="AutoShape 4"/>
              <p:cNvSpPr>
                <a:spLocks noChangeArrowheads="1"/>
              </p:cNvSpPr>
              <p:nvPr/>
            </p:nvSpPr>
            <p:spPr bwMode="auto">
              <a:xfrm>
                <a:off x="5589" y="2988"/>
                <a:ext cx="3911" cy="3288"/>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2000"/>
              </a:p>
            </p:txBody>
          </p:sp>
          <p:cxnSp>
            <p:nvCxnSpPr>
              <p:cNvPr id="1029" name="AutoShape 5"/>
              <p:cNvCxnSpPr>
                <a:cxnSpLocks noChangeShapeType="1"/>
              </p:cNvCxnSpPr>
              <p:nvPr/>
            </p:nvCxnSpPr>
            <p:spPr bwMode="auto">
              <a:xfrm flipH="1" flipV="1">
                <a:off x="3589" y="3761"/>
                <a:ext cx="1139" cy="1827"/>
              </a:xfrm>
              <a:prstGeom prst="straightConnector1">
                <a:avLst/>
              </a:prstGeom>
              <a:noFill/>
              <a:ln w="9525">
                <a:solidFill>
                  <a:srgbClr val="000000"/>
                </a:solidFill>
                <a:round/>
                <a:headEnd/>
                <a:tailEnd/>
              </a:ln>
            </p:spPr>
          </p:cxnSp>
        </p:grpSp>
        <p:sp>
          <p:nvSpPr>
            <p:cNvPr id="1030" name="Text Box 6"/>
            <p:cNvSpPr txBox="1">
              <a:spLocks noChangeArrowheads="1"/>
            </p:cNvSpPr>
            <p:nvPr/>
          </p:nvSpPr>
          <p:spPr bwMode="auto">
            <a:xfrm>
              <a:off x="6071" y="3795"/>
              <a:ext cx="1612"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a:ln>
                    <a:noFill/>
                  </a:ln>
                  <a:solidFill>
                    <a:schemeClr val="tx1"/>
                  </a:solidFill>
                  <a:effectLst/>
                  <a:latin typeface="Calibri" pitchFamily="34" charset="0"/>
                  <a:cs typeface="Arial" pitchFamily="34" charset="0"/>
                </a:rPr>
                <a:t>Métallique</a:t>
              </a:r>
              <a:endParaRPr kumimoji="0" lang="fr-FR" sz="2000" b="0" i="0" u="none" strike="noStrike" cap="none" normalizeH="0" baseline="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5064" y="5818"/>
              <a:ext cx="1612"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a:ln>
                    <a:noFill/>
                  </a:ln>
                  <a:solidFill>
                    <a:schemeClr val="tx1"/>
                  </a:solidFill>
                  <a:effectLst/>
                  <a:latin typeface="Calibri" pitchFamily="34" charset="0"/>
                  <a:cs typeface="Arial" pitchFamily="34" charset="0"/>
                </a:rPr>
                <a:t>Covalent</a:t>
              </a:r>
              <a:endParaRPr kumimoji="0" lang="fr-FR" sz="2000" b="0" i="0" u="none" strike="noStrike" cap="none" normalizeH="0" baseline="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6932" y="5814"/>
              <a:ext cx="1612"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a:ln>
                    <a:noFill/>
                  </a:ln>
                  <a:solidFill>
                    <a:schemeClr val="tx1"/>
                  </a:solidFill>
                  <a:effectLst/>
                  <a:latin typeface="Calibri" pitchFamily="34" charset="0"/>
                  <a:cs typeface="Arial" pitchFamily="34" charset="0"/>
                </a:rPr>
                <a:t>Ionique</a:t>
              </a:r>
              <a:endParaRPr kumimoji="0" lang="fr-FR" sz="2000" b="0" i="0" u="none" strike="noStrike" cap="none" normalizeH="0" baseline="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2795" y="3651"/>
              <a:ext cx="1865" cy="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a:ln>
                    <a:noFill/>
                  </a:ln>
                  <a:solidFill>
                    <a:schemeClr val="tx1"/>
                  </a:solidFill>
                  <a:effectLst/>
                  <a:latin typeface="Calibri" pitchFamily="34" charset="0"/>
                  <a:cs typeface="Arial" pitchFamily="34" charset="0"/>
                </a:rPr>
                <a:t>Moléculaire</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7476" y="3249"/>
              <a:ext cx="615" cy="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a:ln>
                    <a:noFill/>
                  </a:ln>
                  <a:solidFill>
                    <a:schemeClr val="tx1"/>
                  </a:solidFill>
                  <a:effectLst/>
                  <a:latin typeface="Traditional Arabic" pitchFamily="18" charset="-78"/>
                  <a:cs typeface="Arial" pitchFamily="34" charset="0"/>
                </a:rPr>
                <a:t>Na</a:t>
              </a:r>
              <a:endParaRPr kumimoji="0" lang="fr-FR" sz="2000" b="0" i="0" u="none" strike="noStrike" cap="none" normalizeH="0" baseline="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7476" y="6530"/>
              <a:ext cx="983" cy="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a:ln>
                    <a:noFill/>
                  </a:ln>
                  <a:solidFill>
                    <a:schemeClr val="tx1"/>
                  </a:solidFill>
                  <a:effectLst/>
                  <a:latin typeface="Traditional Arabic" pitchFamily="18" charset="-78"/>
                  <a:cs typeface="Arial" pitchFamily="34" charset="0"/>
                </a:rPr>
                <a:t>NaCl</a:t>
              </a:r>
              <a:endParaRPr kumimoji="0" lang="fr-FR" sz="2000" b="0" i="0" u="none" strike="noStrike" cap="none" normalizeH="0" baseline="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5228" y="6530"/>
              <a:ext cx="1564" cy="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a:ln>
                    <a:noFill/>
                  </a:ln>
                  <a:solidFill>
                    <a:schemeClr val="tx1"/>
                  </a:solidFill>
                  <a:effectLst/>
                  <a:latin typeface="Traditional Arabic" pitchFamily="18" charset="-78"/>
                  <a:cs typeface="Arial" pitchFamily="34" charset="0"/>
                </a:rPr>
                <a:t>C diamant</a:t>
              </a:r>
              <a:endParaRPr kumimoji="0" lang="fr-FR" sz="2000" b="0" i="0" u="none" strike="noStrike" cap="none" normalizeH="0" baseline="0">
                <a:ln>
                  <a:noFill/>
                </a:ln>
                <a:solidFill>
                  <a:schemeClr val="tx1"/>
                </a:solidFill>
                <a:effectLst/>
                <a:latin typeface="Arial" pitchFamily="34" charset="0"/>
                <a:cs typeface="Arial" pitchFamily="34" charset="0"/>
              </a:endParaRPr>
            </a:p>
          </p:txBody>
        </p:sp>
        <p:sp>
          <p:nvSpPr>
            <p:cNvPr id="1037" name="Text Box 13"/>
            <p:cNvSpPr txBox="1">
              <a:spLocks noChangeArrowheads="1"/>
            </p:cNvSpPr>
            <p:nvPr/>
          </p:nvSpPr>
          <p:spPr bwMode="auto">
            <a:xfrm>
              <a:off x="3364" y="4638"/>
              <a:ext cx="615" cy="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a:ln>
                    <a:noFill/>
                  </a:ln>
                  <a:solidFill>
                    <a:schemeClr val="tx1"/>
                  </a:solidFill>
                  <a:effectLst/>
                  <a:latin typeface="Traditional Arabic" pitchFamily="18" charset="-78"/>
                  <a:cs typeface="Arial" pitchFamily="34" charset="0"/>
                </a:rPr>
                <a:t>I</a:t>
              </a:r>
              <a:r>
                <a:rPr kumimoji="0" lang="fr-FR" sz="2000" b="0" i="0" u="none" strike="noStrike" cap="none" normalizeH="0" baseline="-25000">
                  <a:ln>
                    <a:noFill/>
                  </a:ln>
                  <a:solidFill>
                    <a:schemeClr val="tx1"/>
                  </a:solidFill>
                  <a:effectLst/>
                  <a:latin typeface="Traditional Arabic" pitchFamily="18" charset="-78"/>
                  <a:cs typeface="Arial" pitchFamily="34" charset="0"/>
                </a:rPr>
                <a:t>2</a:t>
              </a:r>
              <a:endParaRPr kumimoji="0" lang="fr-FR" sz="2000" b="0" i="0" u="none" strike="noStrike" cap="none" normalizeH="0" baseline="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3103" y="3141"/>
              <a:ext cx="907" cy="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a:ln>
                    <a:noFill/>
                  </a:ln>
                  <a:solidFill>
                    <a:schemeClr val="tx1"/>
                  </a:solidFill>
                  <a:effectLst/>
                  <a:latin typeface="Traditional Arabic" pitchFamily="18" charset="-78"/>
                  <a:cs typeface="Arial" pitchFamily="34" charset="0"/>
                </a:rPr>
                <a:t>H</a:t>
              </a:r>
              <a:r>
                <a:rPr kumimoji="0" lang="fr-FR" sz="2000" b="0" i="0" u="none" strike="noStrike" cap="none" normalizeH="0" baseline="-25000" dirty="0">
                  <a:ln>
                    <a:noFill/>
                  </a:ln>
                  <a:solidFill>
                    <a:schemeClr val="tx1"/>
                  </a:solidFill>
                  <a:effectLst/>
                  <a:latin typeface="Traditional Arabic" pitchFamily="18" charset="-78"/>
                  <a:cs typeface="Arial" pitchFamily="34" charset="0"/>
                </a:rPr>
                <a:t>2</a:t>
              </a:r>
              <a:r>
                <a:rPr kumimoji="0" lang="fr-FR" sz="2000" b="0" i="0" u="none" strike="noStrike" cap="none" normalizeH="0" baseline="0" dirty="0">
                  <a:ln>
                    <a:noFill/>
                  </a:ln>
                  <a:solidFill>
                    <a:schemeClr val="tx1"/>
                  </a:solidFill>
                  <a:effectLst/>
                  <a:latin typeface="Traditional Arabic" pitchFamily="18" charset="-78"/>
                  <a:cs typeface="Arial" pitchFamily="34" charset="0"/>
                </a:rPr>
                <a:t>O</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Image 4" descr="http://www.benbest.com/cryonics/icecryst.gif"/>
          <p:cNvPicPr/>
          <p:nvPr/>
        </p:nvPicPr>
        <p:blipFill>
          <a:blip r:embed="rId2" cstate="print"/>
          <a:srcRect/>
          <a:stretch>
            <a:fillRect/>
          </a:stretch>
        </p:blipFill>
        <p:spPr bwMode="auto">
          <a:xfrm>
            <a:off x="251520" y="2204864"/>
            <a:ext cx="1781272" cy="1378042"/>
          </a:xfrm>
          <a:prstGeom prst="rect">
            <a:avLst/>
          </a:prstGeom>
          <a:noFill/>
          <a:ln w="9525">
            <a:noFill/>
            <a:miter lim="800000"/>
            <a:headEnd/>
            <a:tailEnd/>
          </a:ln>
        </p:spPr>
      </p:pic>
      <p:pic>
        <p:nvPicPr>
          <p:cNvPr id="6" name="Image 5" descr="http://www.3bscientific.fr/imagelibrary/T22007/T22007_01_Reseau-cubique-centre.jpg"/>
          <p:cNvPicPr/>
          <p:nvPr/>
        </p:nvPicPr>
        <p:blipFill>
          <a:blip r:embed="rId3" cstate="print"/>
          <a:srcRect l="13072" t="12331" r="13431" b="14520"/>
          <a:stretch>
            <a:fillRect/>
          </a:stretch>
        </p:blipFill>
        <p:spPr bwMode="auto">
          <a:xfrm>
            <a:off x="4919466" y="1599860"/>
            <a:ext cx="1421874" cy="1378042"/>
          </a:xfrm>
          <a:prstGeom prst="rect">
            <a:avLst/>
          </a:prstGeom>
          <a:noFill/>
          <a:ln w="9525">
            <a:noFill/>
            <a:miter lim="800000"/>
            <a:headEnd/>
            <a:tailEnd/>
          </a:ln>
        </p:spPr>
      </p:pic>
      <p:pic>
        <p:nvPicPr>
          <p:cNvPr id="7" name="Image 6" descr="http://upload.wikimedia.org/wikipedia/commons/2/29/NaCl.png"/>
          <p:cNvPicPr/>
          <p:nvPr/>
        </p:nvPicPr>
        <p:blipFill>
          <a:blip r:embed="rId4" cstate="print"/>
          <a:srcRect/>
          <a:stretch>
            <a:fillRect/>
          </a:stretch>
        </p:blipFill>
        <p:spPr bwMode="auto">
          <a:xfrm>
            <a:off x="7079706" y="4509120"/>
            <a:ext cx="1740766" cy="1615634"/>
          </a:xfrm>
          <a:prstGeom prst="rect">
            <a:avLst/>
          </a:prstGeom>
          <a:noFill/>
          <a:ln w="9525">
            <a:noFill/>
            <a:miter lim="800000"/>
            <a:headEnd/>
            <a:tailEnd/>
          </a:ln>
        </p:spPr>
      </p:pic>
      <p:pic>
        <p:nvPicPr>
          <p:cNvPr id="8" name="Image 7"/>
          <p:cNvPicPr/>
          <p:nvPr/>
        </p:nvPicPr>
        <p:blipFill>
          <a:blip r:embed="rId5" cstate="print"/>
          <a:srcRect/>
          <a:stretch>
            <a:fillRect/>
          </a:stretch>
        </p:blipFill>
        <p:spPr bwMode="auto">
          <a:xfrm>
            <a:off x="2615210" y="4653136"/>
            <a:ext cx="1445833" cy="1413680"/>
          </a:xfrm>
          <a:prstGeom prst="rect">
            <a:avLst/>
          </a:prstGeom>
          <a:noFill/>
          <a:ln w="9525">
            <a:noFill/>
            <a:miter lim="800000"/>
            <a:headEnd/>
            <a:tailEnd/>
          </a:ln>
        </p:spPr>
      </p:pic>
      <p:pic>
        <p:nvPicPr>
          <p:cNvPr id="1041" name="Picture 17"/>
          <p:cNvPicPr>
            <a:picLocks noChangeAspect="1" noChangeArrowheads="1"/>
          </p:cNvPicPr>
          <p:nvPr/>
        </p:nvPicPr>
        <p:blipFill>
          <a:blip r:embed="rId6" cstate="print"/>
          <a:srcRect l="50738" t="57560" r="38926" b="23540"/>
          <a:stretch>
            <a:fillRect/>
          </a:stretch>
        </p:blipFill>
        <p:spPr bwMode="auto">
          <a:xfrm>
            <a:off x="2339752" y="6093296"/>
            <a:ext cx="648072" cy="694363"/>
          </a:xfrm>
          <a:prstGeom prst="rect">
            <a:avLst/>
          </a:prstGeom>
          <a:noFill/>
          <a:ln w="9525">
            <a:noFill/>
            <a:miter lim="800000"/>
            <a:headEnd/>
            <a:tailEnd/>
          </a:ln>
        </p:spPr>
      </p:pic>
      <p:pic>
        <p:nvPicPr>
          <p:cNvPr id="1042" name="Picture 18"/>
          <p:cNvPicPr>
            <a:picLocks noChangeAspect="1" noChangeArrowheads="1"/>
          </p:cNvPicPr>
          <p:nvPr/>
        </p:nvPicPr>
        <p:blipFill>
          <a:blip r:embed="rId7" cstate="print"/>
          <a:srcRect l="56473" t="62600" r="37621" b="27320"/>
          <a:stretch>
            <a:fillRect/>
          </a:stretch>
        </p:blipFill>
        <p:spPr bwMode="auto">
          <a:xfrm>
            <a:off x="8419488" y="6264608"/>
            <a:ext cx="432048" cy="432048"/>
          </a:xfrm>
          <a:prstGeom prst="rect">
            <a:avLst/>
          </a:prstGeom>
          <a:noFill/>
          <a:ln w="9525">
            <a:noFill/>
            <a:miter lim="800000"/>
            <a:headEnd/>
            <a:tailEnd/>
          </a:ln>
        </p:spPr>
      </p:pic>
      <p:graphicFrame>
        <p:nvGraphicFramePr>
          <p:cNvPr id="24" name="Tableau 23">
            <a:extLst>
              <a:ext uri="{FF2B5EF4-FFF2-40B4-BE49-F238E27FC236}">
                <a16:creationId xmlns:a16="http://schemas.microsoft.com/office/drawing/2014/main" id="{08B49557-C0B5-0859-C741-57EE8ECAD051}"/>
              </a:ext>
            </a:extLst>
          </p:cNvPr>
          <p:cNvGraphicFramePr>
            <a:graphicFrameLocks noGrp="1"/>
          </p:cNvGraphicFramePr>
          <p:nvPr>
            <p:extLst>
              <p:ext uri="{D42A27DB-BD31-4B8C-83A1-F6EECF244321}">
                <p14:modId xmlns:p14="http://schemas.microsoft.com/office/powerpoint/2010/main" val="4015102894"/>
              </p:ext>
            </p:extLst>
          </p:nvPr>
        </p:nvGraphicFramePr>
        <p:xfrm>
          <a:off x="899592" y="548680"/>
          <a:ext cx="7416824" cy="1008112"/>
        </p:xfrm>
        <a:graphic>
          <a:graphicData uri="http://schemas.openxmlformats.org/drawingml/2006/table">
            <a:tbl>
              <a:tblPr>
                <a:tableStyleId>{17292A2E-F333-43FB-9621-5CBBE7FDCDCB}</a:tableStyleId>
              </a:tblPr>
              <a:tblGrid>
                <a:gridCol w="7416824">
                  <a:extLst>
                    <a:ext uri="{9D8B030D-6E8A-4147-A177-3AD203B41FA5}">
                      <a16:colId xmlns:a16="http://schemas.microsoft.com/office/drawing/2014/main" val="20000"/>
                    </a:ext>
                  </a:extLst>
                </a:gridCol>
              </a:tblGrid>
              <a:tr h="1008112">
                <a:tc>
                  <a:txBody>
                    <a:bodyPr/>
                    <a:lstStyle/>
                    <a:p>
                      <a:pPr algn="ctr">
                        <a:spcAft>
                          <a:spcPts val="0"/>
                        </a:spcAft>
                      </a:pPr>
                      <a:r>
                        <a:rPr lang="fr-FR" sz="3200" b="1" dirty="0">
                          <a:solidFill>
                            <a:schemeClr val="accent4"/>
                          </a:solidFill>
                          <a:latin typeface="Cambria" panose="02040503050406030204" pitchFamily="18" charset="0"/>
                          <a:ea typeface="Cambria" panose="02040503050406030204" pitchFamily="18" charset="0"/>
                          <a:cs typeface="Traditional Arabic" pitchFamily="18" charset="-78"/>
                        </a:rPr>
                        <a:t>Les différents types de cristaux</a:t>
                      </a:r>
                    </a:p>
                  </a:txBody>
                  <a:tcPr marL="62075" marR="62075" marT="0" marB="0" anchor="ct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Structure cubique faces centrées</a:t>
            </a:r>
          </a:p>
        </p:txBody>
      </p:sp>
      <p:sp>
        <p:nvSpPr>
          <p:cNvPr id="4" name="Rectangle 3"/>
          <p:cNvSpPr/>
          <p:nvPr/>
        </p:nvSpPr>
        <p:spPr>
          <a:xfrm>
            <a:off x="1331640" y="1302668"/>
            <a:ext cx="3054811"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b.   Etude des cavités</a:t>
            </a:r>
          </a:p>
        </p:txBody>
      </p:sp>
      <p:pic>
        <p:nvPicPr>
          <p:cNvPr id="5" name="Image 4" descr="http://uel.unisciel.fr/chimie/strucmic/strucmic_ch11/res/compacfc.png"/>
          <p:cNvPicPr/>
          <p:nvPr/>
        </p:nvPicPr>
        <p:blipFill>
          <a:blip r:embed="rId2" cstate="print"/>
          <a:srcRect l="5472" t="4651" r="53559" b="13566"/>
          <a:stretch>
            <a:fillRect/>
          </a:stretch>
        </p:blipFill>
        <p:spPr bwMode="auto">
          <a:xfrm>
            <a:off x="5436096" y="908720"/>
            <a:ext cx="3528392" cy="3096344"/>
          </a:xfrm>
          <a:prstGeom prst="rect">
            <a:avLst/>
          </a:prstGeom>
          <a:noFill/>
          <a:ln w="9525">
            <a:noFill/>
            <a:miter lim="800000"/>
            <a:headEnd/>
            <a:tailEnd/>
          </a:ln>
        </p:spPr>
      </p:pic>
      <p:sp>
        <p:nvSpPr>
          <p:cNvPr id="6" name="Rectangle 5"/>
          <p:cNvSpPr/>
          <p:nvPr/>
        </p:nvSpPr>
        <p:spPr>
          <a:xfrm>
            <a:off x="467544" y="1772816"/>
            <a:ext cx="2756845" cy="430887"/>
          </a:xfrm>
          <a:prstGeom prst="rect">
            <a:avLst/>
          </a:prstGeom>
        </p:spPr>
        <p:txBody>
          <a:bodyPr wrap="none">
            <a:spAutoFit/>
          </a:bodyPr>
          <a:lstStyle/>
          <a:p>
            <a:pPr>
              <a:buFont typeface="Arial" pitchFamily="34" charset="0"/>
              <a:buChar char="•"/>
            </a:pPr>
            <a:r>
              <a:rPr lang="fr-FR" sz="2200" b="1" dirty="0"/>
              <a:t>  </a:t>
            </a:r>
            <a:r>
              <a:rPr lang="fr-FR" sz="2200" b="1" u="sng" dirty="0"/>
              <a:t>Sites tétraédriques</a:t>
            </a:r>
            <a:r>
              <a:rPr lang="fr-FR" sz="2200" b="1" dirty="0"/>
              <a:t> :</a:t>
            </a:r>
            <a:endParaRPr lang="fr-FR" sz="2200" dirty="0"/>
          </a:p>
        </p:txBody>
      </p:sp>
      <p:sp>
        <p:nvSpPr>
          <p:cNvPr id="2049" name="Rectangle 1"/>
          <p:cNvSpPr>
            <a:spLocks noChangeArrowheads="1"/>
          </p:cNvSpPr>
          <p:nvPr/>
        </p:nvSpPr>
        <p:spPr bwMode="auto">
          <a:xfrm>
            <a:off x="395536" y="2266707"/>
            <a:ext cx="4570412" cy="19543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f.  Représenter les 8 cubes d’arête a/2 contenus dans la maille.</a:t>
            </a:r>
          </a:p>
          <a:p>
            <a:pPr marL="0" marR="0" lvl="0" indent="0" algn="just" defTabSz="914400" rtl="0" eaLnBrk="1" fontAlgn="base" latinLnBrk="0" hangingPunct="1">
              <a:lnSpc>
                <a:spcPct val="100000"/>
              </a:lnSpc>
              <a:spcBef>
                <a:spcPct val="0"/>
              </a:spcBef>
              <a:spcAft>
                <a:spcPct val="0"/>
              </a:spcAft>
              <a:buClrTx/>
              <a:buSzTx/>
              <a:tabLst/>
            </a:pPr>
            <a:endParaRPr kumimoji="0" lang="fr-FR" sz="1100" b="0" i="1" u="none" strike="noStrike" cap="none" normalizeH="0" baseline="0" dirty="0">
              <a:ln>
                <a:noFill/>
              </a:ln>
              <a:solidFill>
                <a:schemeClr val="tx1"/>
              </a:solidFill>
              <a:effectLst/>
              <a:latin typeface="+mj-lt"/>
              <a:ea typeface="Calibri" pitchFamily="34" charset="0"/>
              <a:cs typeface="Aparajit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g.  Dans une autre couleur, représenter dans un de ces cubes les arêtes d’un tétraèdre.</a:t>
            </a:r>
            <a:r>
              <a:rPr kumimoji="0" lang="fr-FR" sz="2200" b="0" i="0" u="none" strike="noStrike" cap="none" normalizeH="0" baseline="0" dirty="0">
                <a:ln>
                  <a:noFill/>
                </a:ln>
                <a:solidFill>
                  <a:schemeClr val="tx1"/>
                </a:solidFill>
                <a:effectLst/>
                <a:latin typeface="+mj-lt"/>
                <a:cs typeface="Aparajita" pitchFamily="34" charset="0"/>
              </a:rPr>
              <a:t> </a:t>
            </a:r>
          </a:p>
        </p:txBody>
      </p:sp>
      <p:grpSp>
        <p:nvGrpSpPr>
          <p:cNvPr id="65" name="Groupe 64"/>
          <p:cNvGrpSpPr/>
          <p:nvPr/>
        </p:nvGrpSpPr>
        <p:grpSpPr>
          <a:xfrm>
            <a:off x="5652120" y="2420888"/>
            <a:ext cx="1512168" cy="1224136"/>
            <a:chOff x="5508104" y="2924944"/>
            <a:chExt cx="1512168" cy="1224136"/>
          </a:xfrm>
        </p:grpSpPr>
        <p:cxnSp>
          <p:nvCxnSpPr>
            <p:cNvPr id="39" name="Connecteur droit 38"/>
            <p:cNvCxnSpPr/>
            <p:nvPr/>
          </p:nvCxnSpPr>
          <p:spPr>
            <a:xfrm>
              <a:off x="6012160" y="2924944"/>
              <a:ext cx="720080" cy="216024"/>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V="1">
              <a:off x="5508104" y="2924944"/>
              <a:ext cx="504056" cy="1224136"/>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5508104" y="3140968"/>
              <a:ext cx="1224136" cy="1008112"/>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5508104" y="4005064"/>
              <a:ext cx="1512168" cy="144016"/>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6732240" y="3212976"/>
              <a:ext cx="216024" cy="792088"/>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6084168" y="2924944"/>
              <a:ext cx="864096" cy="1080120"/>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grpSp>
      <p:sp>
        <p:nvSpPr>
          <p:cNvPr id="2050" name="Rectangle 2"/>
          <p:cNvSpPr>
            <a:spLocks noChangeArrowheads="1"/>
          </p:cNvSpPr>
          <p:nvPr/>
        </p:nvSpPr>
        <p:spPr bwMode="auto">
          <a:xfrm>
            <a:off x="448494" y="4243735"/>
            <a:ext cx="8227962" cy="841448"/>
          </a:xfrm>
          <a:prstGeom prst="rect">
            <a:avLst/>
          </a:prstGeom>
          <a:no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just"/>
            <a:r>
              <a:rPr lang="fr-FR" sz="2200" b="1" dirty="0">
                <a:latin typeface="+mj-lt"/>
                <a:cs typeface="Traditional Arabic" pitchFamily="18" charset="-78"/>
              </a:rPr>
              <a:t>Il y a donc </a:t>
            </a:r>
            <a:r>
              <a:rPr lang="fr-FR" sz="2200" b="1" dirty="0">
                <a:solidFill>
                  <a:srgbClr val="FF0000"/>
                </a:solidFill>
                <a:latin typeface="+mj-lt"/>
                <a:cs typeface="Traditional Arabic" pitchFamily="18" charset="-78"/>
              </a:rPr>
              <a:t>8 cavités tétraédriques </a:t>
            </a:r>
            <a:r>
              <a:rPr lang="fr-FR" sz="2200" b="1" dirty="0">
                <a:latin typeface="+mj-lt"/>
                <a:cs typeface="Traditional Arabic" pitchFamily="18" charset="-78"/>
              </a:rPr>
              <a:t>dans chaque maille CFC. </a:t>
            </a:r>
            <a:r>
              <a:rPr lang="fr-FR" sz="2200" dirty="0">
                <a:latin typeface="+mj-lt"/>
                <a:cs typeface="Traditional Arabic" pitchFamily="18" charset="-78"/>
              </a:rPr>
              <a:t>Une cavité au centre de chaque petit cube d’arête a/2.</a:t>
            </a:r>
          </a:p>
          <a:p>
            <a:pPr algn="just"/>
            <a:endParaRPr lang="fr-FR" sz="2200" b="1" dirty="0">
              <a:latin typeface="+mj-lt"/>
              <a:cs typeface="Traditional Arabic" pitchFamily="18" charset="-78"/>
            </a:endParaRPr>
          </a:p>
        </p:txBody>
      </p:sp>
      <p:sp>
        <p:nvSpPr>
          <p:cNvPr id="55" name="Étoile à 5 branches 54"/>
          <p:cNvSpPr/>
          <p:nvPr/>
        </p:nvSpPr>
        <p:spPr>
          <a:xfrm>
            <a:off x="7361262" y="2943994"/>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Étoile à 5 branches 55"/>
          <p:cNvSpPr/>
          <p:nvPr/>
        </p:nvSpPr>
        <p:spPr>
          <a:xfrm>
            <a:off x="6300192" y="2929136"/>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4" name="Groupe 63"/>
          <p:cNvGrpSpPr/>
          <p:nvPr/>
        </p:nvGrpSpPr>
        <p:grpSpPr>
          <a:xfrm>
            <a:off x="5671170" y="1192560"/>
            <a:ext cx="3005286" cy="2524472"/>
            <a:chOff x="5527154" y="1696616"/>
            <a:chExt cx="3005286" cy="2524472"/>
          </a:xfrm>
        </p:grpSpPr>
        <p:grpSp>
          <p:nvGrpSpPr>
            <p:cNvPr id="41" name="Groupe 40"/>
            <p:cNvGrpSpPr/>
            <p:nvPr/>
          </p:nvGrpSpPr>
          <p:grpSpPr>
            <a:xfrm>
              <a:off x="5527154" y="1696616"/>
              <a:ext cx="3005286" cy="2524472"/>
              <a:chOff x="5527154" y="1984648"/>
              <a:chExt cx="3005286" cy="2524472"/>
            </a:xfrm>
          </p:grpSpPr>
          <p:cxnSp>
            <p:nvCxnSpPr>
              <p:cNvPr id="9" name="Connecteur droit 8"/>
              <p:cNvCxnSpPr/>
              <p:nvPr/>
            </p:nvCxnSpPr>
            <p:spPr>
              <a:xfrm flipV="1">
                <a:off x="5527154" y="3049910"/>
                <a:ext cx="864096" cy="432048"/>
              </a:xfrm>
              <a:prstGeom prst="line">
                <a:avLst/>
              </a:prstGeom>
              <a:ln w="2857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7668344" y="3035052"/>
                <a:ext cx="864096" cy="432048"/>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5542012" y="3481958"/>
                <a:ext cx="2088232"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6406108" y="3049910"/>
                <a:ext cx="2088232" cy="0"/>
              </a:xfrm>
              <a:prstGeom prst="line">
                <a:avLst/>
              </a:prstGeom>
              <a:ln w="28575">
                <a:solidFill>
                  <a:schemeClr val="accent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6012160" y="3212976"/>
                <a:ext cx="2088232" cy="0"/>
              </a:xfrm>
              <a:prstGeom prst="line">
                <a:avLst/>
              </a:prstGeom>
              <a:ln w="28575">
                <a:solidFill>
                  <a:schemeClr val="accent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6031210" y="4293096"/>
                <a:ext cx="2088232" cy="0"/>
              </a:xfrm>
              <a:prstGeom prst="line">
                <a:avLst/>
              </a:prstGeom>
              <a:ln w="2857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6012160" y="2151906"/>
                <a:ext cx="2088232"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8099884" y="2204864"/>
                <a:ext cx="508" cy="2088232"/>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6046068" y="2151906"/>
                <a:ext cx="508" cy="2088232"/>
              </a:xfrm>
              <a:prstGeom prst="line">
                <a:avLst/>
              </a:prstGeom>
              <a:ln w="2857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V="1">
                <a:off x="6660232" y="2386980"/>
                <a:ext cx="508" cy="2088232"/>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flipV="1">
                <a:off x="7452320" y="1984648"/>
                <a:ext cx="508" cy="2088232"/>
              </a:xfrm>
              <a:prstGeom prst="line">
                <a:avLst/>
              </a:prstGeom>
              <a:ln w="2857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flipV="1">
                <a:off x="6660232" y="1988840"/>
                <a:ext cx="792088" cy="432048"/>
              </a:xfrm>
              <a:prstGeom prst="line">
                <a:avLst/>
              </a:prstGeom>
              <a:ln w="28575">
                <a:solidFill>
                  <a:schemeClr val="accent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flipV="1">
                <a:off x="6660232" y="4077072"/>
                <a:ext cx="864096" cy="432048"/>
              </a:xfrm>
              <a:prstGeom prst="line">
                <a:avLst/>
              </a:prstGeom>
              <a:ln w="2857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flipV="1">
                <a:off x="6660232" y="3068960"/>
                <a:ext cx="792088" cy="432048"/>
              </a:xfrm>
              <a:prstGeom prst="line">
                <a:avLst/>
              </a:prstGeom>
              <a:ln w="2857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grpSp>
        <p:cxnSp>
          <p:nvCxnSpPr>
            <p:cNvPr id="57" name="Connecteur droit 56"/>
            <p:cNvCxnSpPr/>
            <p:nvPr/>
          </p:nvCxnSpPr>
          <p:spPr>
            <a:xfrm flipV="1">
              <a:off x="7164288" y="1844824"/>
              <a:ext cx="508" cy="2088232"/>
            </a:xfrm>
            <a:prstGeom prst="line">
              <a:avLst/>
            </a:prstGeom>
            <a:ln w="2857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grpSp>
      <p:sp>
        <p:nvSpPr>
          <p:cNvPr id="58" name="Étoile à 5 branches 57"/>
          <p:cNvSpPr/>
          <p:nvPr/>
        </p:nvSpPr>
        <p:spPr>
          <a:xfrm>
            <a:off x="7884368" y="2825502"/>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Étoile à 5 branches 58"/>
          <p:cNvSpPr/>
          <p:nvPr/>
        </p:nvSpPr>
        <p:spPr>
          <a:xfrm>
            <a:off x="6823298" y="2810644"/>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Étoile à 5 branches 59"/>
          <p:cNvSpPr/>
          <p:nvPr/>
        </p:nvSpPr>
        <p:spPr>
          <a:xfrm>
            <a:off x="7361262" y="1906166"/>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Étoile à 5 branches 60"/>
          <p:cNvSpPr/>
          <p:nvPr/>
        </p:nvSpPr>
        <p:spPr>
          <a:xfrm>
            <a:off x="6300192" y="1891308"/>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Étoile à 5 branches 61"/>
          <p:cNvSpPr/>
          <p:nvPr/>
        </p:nvSpPr>
        <p:spPr>
          <a:xfrm>
            <a:off x="7884368" y="1787674"/>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Étoile à 5 branches 62"/>
          <p:cNvSpPr/>
          <p:nvPr/>
        </p:nvSpPr>
        <p:spPr>
          <a:xfrm>
            <a:off x="6823298" y="1772816"/>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395536" y="5301208"/>
            <a:ext cx="8352928" cy="769441"/>
          </a:xfrm>
          <a:prstGeom prst="rect">
            <a:avLst/>
          </a:prstGeom>
        </p:spPr>
        <p:txBody>
          <a:bodyPr wrap="square">
            <a:spAutoFit/>
          </a:bodyPr>
          <a:lstStyle/>
          <a:p>
            <a:pPr lvl="0" algn="just" eaLnBrk="0" fontAlgn="base" hangingPunct="0">
              <a:spcBef>
                <a:spcPct val="0"/>
              </a:spcBef>
              <a:spcAft>
                <a:spcPct val="0"/>
              </a:spcAft>
            </a:pPr>
            <a:r>
              <a:rPr lang="fr-FR" sz="2200" i="1" dirty="0">
                <a:latin typeface="+mj-lt"/>
                <a:ea typeface="Calibri" pitchFamily="34" charset="0"/>
                <a:cs typeface="Aparajita" pitchFamily="34" charset="0"/>
              </a:rPr>
              <a:t>h. En changeant à nouveau de couleur, dessiner une petite sphère au centre de chaque cavité.</a:t>
            </a:r>
          </a:p>
        </p:txBody>
      </p:sp>
      <p:sp>
        <p:nvSpPr>
          <p:cNvPr id="45" name="Rectangle 2"/>
          <p:cNvSpPr>
            <a:spLocks noChangeArrowheads="1"/>
          </p:cNvSpPr>
          <p:nvPr/>
        </p:nvSpPr>
        <p:spPr bwMode="auto">
          <a:xfrm>
            <a:off x="448494" y="6093296"/>
            <a:ext cx="8227962" cy="504056"/>
          </a:xfrm>
          <a:prstGeom prst="rect">
            <a:avLst/>
          </a:prstGeom>
          <a:no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just"/>
            <a:r>
              <a:rPr lang="fr-FR" sz="2200" b="1" dirty="0">
                <a:latin typeface="+mj-lt"/>
                <a:cs typeface="Traditional Arabic" pitchFamily="18" charset="-78"/>
              </a:rPr>
              <a:t>Si l’on rejoignait tous ces centres on obtiendrait </a:t>
            </a:r>
            <a:r>
              <a:rPr lang="fr-FR" sz="2200" b="1" dirty="0">
                <a:solidFill>
                  <a:srgbClr val="FF0000"/>
                </a:solidFill>
                <a:latin typeface="+mj-lt"/>
                <a:cs typeface="Traditional Arabic" pitchFamily="18" charset="-78"/>
              </a:rPr>
              <a:t>un cube d’arête a/2</a:t>
            </a:r>
            <a:r>
              <a:rPr lang="fr-FR" sz="2200" b="1" dirty="0">
                <a:latin typeface="+mj-lt"/>
                <a:cs typeface="Traditional Arabic" pitchFamily="18"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000" fill="hold"/>
                                        <p:tgtEl>
                                          <p:spTgt spid="64"/>
                                        </p:tgtEl>
                                        <p:attrNameLst>
                                          <p:attrName>ppt_x</p:attrName>
                                        </p:attrNameLst>
                                      </p:cBhvr>
                                      <p:tavLst>
                                        <p:tav tm="0">
                                          <p:val>
                                            <p:strVal val="#ppt_x"/>
                                          </p:val>
                                        </p:tav>
                                        <p:tav tm="100000">
                                          <p:val>
                                            <p:strVal val="#ppt_x"/>
                                          </p:val>
                                        </p:tav>
                                      </p:tavLst>
                                    </p:anim>
                                    <p:anim calcmode="lin" valueType="num">
                                      <p:cBhvr additive="base">
                                        <p:cTn id="8" dur="2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2000" fill="hold"/>
                                        <p:tgtEl>
                                          <p:spTgt spid="65"/>
                                        </p:tgtEl>
                                        <p:attrNameLst>
                                          <p:attrName>ppt_x</p:attrName>
                                        </p:attrNameLst>
                                      </p:cBhvr>
                                      <p:tavLst>
                                        <p:tav tm="0">
                                          <p:val>
                                            <p:strVal val="#ppt_x"/>
                                          </p:val>
                                        </p:tav>
                                        <p:tav tm="100000">
                                          <p:val>
                                            <p:strVal val="#ppt_x"/>
                                          </p:val>
                                        </p:tav>
                                      </p:tavLst>
                                    </p:anim>
                                    <p:anim calcmode="lin" valueType="num">
                                      <p:cBhvr additive="base">
                                        <p:cTn id="14" dur="20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55" grpId="0" animBg="1"/>
      <p:bldP spid="56" grpId="0" animBg="1"/>
      <p:bldP spid="58" grpId="0" animBg="1"/>
      <p:bldP spid="59" grpId="0" animBg="1"/>
      <p:bldP spid="60" grpId="0" animBg="1"/>
      <p:bldP spid="61" grpId="0" animBg="1"/>
      <p:bldP spid="62" grpId="0" animBg="1"/>
      <p:bldP spid="63"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0678" y="2065872"/>
            <a:ext cx="835292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i.  Redessiner un cube d’arête a/2 et placer les atomes métalliques. Calculer l’habitabilité de cette cavité en fonction du rayon </a:t>
            </a:r>
            <a:r>
              <a:rPr kumimoji="0" lang="fr-FR" sz="2200" b="0" i="1" u="none" strike="noStrike" cap="none" normalizeH="0" baseline="0" dirty="0" err="1">
                <a:ln>
                  <a:noFill/>
                </a:ln>
                <a:solidFill>
                  <a:schemeClr val="tx1"/>
                </a:solidFill>
                <a:effectLst/>
                <a:latin typeface="+mj-lt"/>
                <a:ea typeface="Calibri" pitchFamily="34" charset="0"/>
                <a:cs typeface="Aparajita" pitchFamily="34" charset="0"/>
              </a:rPr>
              <a:t>r</a:t>
            </a:r>
            <a:r>
              <a:rPr kumimoji="0" lang="fr-FR" sz="2200" b="0" i="1" u="none" strike="noStrike" cap="none" normalizeH="0" baseline="-30000" dirty="0" err="1">
                <a:ln>
                  <a:noFill/>
                </a:ln>
                <a:solidFill>
                  <a:schemeClr val="tx1"/>
                </a:solidFill>
                <a:effectLst/>
                <a:latin typeface="+mj-lt"/>
                <a:ea typeface="Calibri" pitchFamily="34" charset="0"/>
                <a:cs typeface="Aparajita" pitchFamily="34" charset="0"/>
              </a:rPr>
              <a:t>m</a:t>
            </a: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 de l’atome métallique.</a:t>
            </a:r>
            <a:endParaRPr lang="fr-FR" sz="2200" i="1" dirty="0">
              <a:latin typeface="+mj-lt"/>
              <a:ea typeface="Calibri" pitchFamily="34" charset="0"/>
              <a:cs typeface="Aparajita" pitchFamily="34" charset="0"/>
            </a:endParaRPr>
          </a:p>
        </p:txBody>
      </p:sp>
      <p:sp>
        <p:nvSpPr>
          <p:cNvPr id="23555" name="Rectangle 3"/>
          <p:cNvSpPr>
            <a:spLocks noChangeArrowheads="1"/>
          </p:cNvSpPr>
          <p:nvPr/>
        </p:nvSpPr>
        <p:spPr bwMode="auto">
          <a:xfrm>
            <a:off x="4139952" y="3058592"/>
            <a:ext cx="4536504" cy="1615827"/>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2200" b="1" i="0" u="none" strike="noStrike" cap="none" normalizeH="0" baseline="0" dirty="0">
                <a:ln>
                  <a:noFill/>
                </a:ln>
                <a:solidFill>
                  <a:srgbClr val="FF0000"/>
                </a:solidFill>
                <a:effectLst/>
                <a:latin typeface="+mj-lt"/>
                <a:ea typeface="Calibri" pitchFamily="34" charset="0"/>
                <a:cs typeface="Traditional Arabic" pitchFamily="18" charset="-78"/>
              </a:rPr>
              <a:t>On appelle </a:t>
            </a:r>
            <a:r>
              <a:rPr kumimoji="0" lang="fr-FR" sz="2200" b="1" i="0" u="sng" strike="noStrike" cap="none" normalizeH="0" baseline="0" dirty="0">
                <a:ln>
                  <a:noFill/>
                </a:ln>
                <a:solidFill>
                  <a:srgbClr val="FF0000"/>
                </a:solidFill>
                <a:effectLst/>
                <a:latin typeface="+mj-lt"/>
                <a:ea typeface="Calibri" pitchFamily="34" charset="0"/>
                <a:cs typeface="Traditional Arabic" pitchFamily="18" charset="-78"/>
              </a:rPr>
              <a:t>habitabilité d’une cavité</a:t>
            </a:r>
            <a:r>
              <a:rPr kumimoji="0" lang="fr-FR" sz="2200" b="1" i="0" u="none" strike="noStrike" cap="none" normalizeH="0" baseline="0" dirty="0">
                <a:ln>
                  <a:noFill/>
                </a:ln>
                <a:solidFill>
                  <a:srgbClr val="FF0000"/>
                </a:solidFill>
                <a:effectLst/>
                <a:latin typeface="+mj-lt"/>
                <a:ea typeface="Calibri" pitchFamily="34" charset="0"/>
                <a:cs typeface="Traditional Arabic" pitchFamily="18" charset="-78"/>
              </a:rPr>
              <a:t>, la taille maximale d’un atome que l’on peut insérer dans la cavité.</a:t>
            </a:r>
            <a:endParaRPr kumimoji="0" lang="fr-FR" sz="2200" b="1" i="0" u="none" strike="noStrike" cap="none" normalizeH="0" baseline="0" dirty="0">
              <a:ln>
                <a:noFill/>
              </a:ln>
              <a:solidFill>
                <a:srgbClr val="FF0000"/>
              </a:solidFill>
              <a:effectLst/>
              <a:latin typeface="+mj-lt"/>
              <a:cs typeface="Traditional Arabic" pitchFamily="18" charset="-78"/>
            </a:endParaRPr>
          </a:p>
        </p:txBody>
      </p:sp>
      <p:sp>
        <p:nvSpPr>
          <p:cNvPr id="5" name="ZoneTexte 4"/>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6" name="ZoneTexte 5"/>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Structure cubique faces centrées</a:t>
            </a:r>
          </a:p>
        </p:txBody>
      </p:sp>
      <p:sp>
        <p:nvSpPr>
          <p:cNvPr id="7" name="Rectangle 6"/>
          <p:cNvSpPr/>
          <p:nvPr/>
        </p:nvSpPr>
        <p:spPr>
          <a:xfrm>
            <a:off x="1331640" y="1302668"/>
            <a:ext cx="3054811"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b.   Etude des cavités</a:t>
            </a:r>
          </a:p>
        </p:txBody>
      </p:sp>
      <p:sp>
        <p:nvSpPr>
          <p:cNvPr id="9" name="ZoneTexte 8"/>
          <p:cNvSpPr txBox="1"/>
          <p:nvPr/>
        </p:nvSpPr>
        <p:spPr>
          <a:xfrm>
            <a:off x="3823018" y="4809852"/>
            <a:ext cx="3569994" cy="430887"/>
          </a:xfrm>
          <a:prstGeom prst="rect">
            <a:avLst/>
          </a:prstGeom>
          <a:noFill/>
        </p:spPr>
        <p:txBody>
          <a:bodyPr wrap="square" rtlCol="0">
            <a:spAutoFit/>
          </a:bodyPr>
          <a:lstStyle/>
          <a:p>
            <a:r>
              <a:rPr lang="fr-FR" sz="2200" dirty="0"/>
              <a:t>= rayon de l’atome inséré</a:t>
            </a:r>
            <a:endParaRPr lang="fr-FR" sz="2200" baseline="-25000" dirty="0"/>
          </a:p>
        </p:txBody>
      </p:sp>
      <p:pic>
        <p:nvPicPr>
          <p:cNvPr id="15" name="Image 14" descr="http://www.ucam.ac.ma/fssm/cmcp/solide_cristallin/fig8_empilement.JPG">
            <a:extLst>
              <a:ext uri="{FF2B5EF4-FFF2-40B4-BE49-F238E27FC236}">
                <a16:creationId xmlns:a16="http://schemas.microsoft.com/office/drawing/2014/main" id="{FC863119-2590-75ED-172D-F59C576F91F6}"/>
              </a:ext>
            </a:extLst>
          </p:cNvPr>
          <p:cNvPicPr/>
          <p:nvPr/>
        </p:nvPicPr>
        <p:blipFill>
          <a:blip r:embed="rId2" cstate="print"/>
          <a:srcRect l="7240" r="33199"/>
          <a:stretch>
            <a:fillRect/>
          </a:stretch>
        </p:blipFill>
        <p:spPr bwMode="auto">
          <a:xfrm>
            <a:off x="1005125" y="3744416"/>
            <a:ext cx="2592288" cy="2564904"/>
          </a:xfrm>
          <a:prstGeom prst="rect">
            <a:avLst/>
          </a:prstGeom>
          <a:noFill/>
          <a:ln w="9525">
            <a:noFill/>
            <a:miter lim="800000"/>
            <a:headEnd/>
            <a:tailEnd/>
          </a:ln>
        </p:spPr>
      </p:pic>
      <p:sp>
        <p:nvSpPr>
          <p:cNvPr id="16" name="ZoneTexte 15">
            <a:extLst>
              <a:ext uri="{FF2B5EF4-FFF2-40B4-BE49-F238E27FC236}">
                <a16:creationId xmlns:a16="http://schemas.microsoft.com/office/drawing/2014/main" id="{58F03B49-E858-7E91-9F6C-FF8B5BC78C8A}"/>
              </a:ext>
            </a:extLst>
          </p:cNvPr>
          <p:cNvSpPr txBox="1"/>
          <p:nvPr/>
        </p:nvSpPr>
        <p:spPr>
          <a:xfrm>
            <a:off x="3563888" y="4769534"/>
            <a:ext cx="432048" cy="461665"/>
          </a:xfrm>
          <a:prstGeom prst="rect">
            <a:avLst/>
          </a:prstGeom>
          <a:noFill/>
        </p:spPr>
        <p:txBody>
          <a:bodyPr wrap="square" rtlCol="0">
            <a:spAutoFit/>
          </a:bodyPr>
          <a:lstStyle/>
          <a:p>
            <a:r>
              <a:rPr lang="fr-FR" sz="2400" b="1" dirty="0" err="1"/>
              <a:t>r</a:t>
            </a:r>
            <a:r>
              <a:rPr lang="fr-FR" sz="2400" b="1" baseline="-25000" dirty="0" err="1"/>
              <a:t>t</a:t>
            </a:r>
            <a:endParaRPr lang="fr-FR" sz="2400" b="1" baseline="-25000" dirty="0"/>
          </a:p>
        </p:txBody>
      </p:sp>
      <p:sp>
        <p:nvSpPr>
          <p:cNvPr id="17" name="Accolade fermante 16">
            <a:extLst>
              <a:ext uri="{FF2B5EF4-FFF2-40B4-BE49-F238E27FC236}">
                <a16:creationId xmlns:a16="http://schemas.microsoft.com/office/drawing/2014/main" id="{73BDB70D-3BF3-144A-B0DC-1417EFE5BF34}"/>
              </a:ext>
            </a:extLst>
          </p:cNvPr>
          <p:cNvSpPr/>
          <p:nvPr/>
        </p:nvSpPr>
        <p:spPr>
          <a:xfrm flipH="1">
            <a:off x="884351" y="4581128"/>
            <a:ext cx="288032" cy="151216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F80F076F-4985-CBFA-65F5-F6EC5D3C2DF5}"/>
                  </a:ext>
                </a:extLst>
              </p:cNvPr>
              <p:cNvSpPr txBox="1"/>
              <p:nvPr/>
            </p:nvSpPr>
            <p:spPr>
              <a:xfrm>
                <a:off x="395536" y="4994931"/>
                <a:ext cx="648072" cy="6748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200" b="1" i="1" smtClean="0">
                              <a:latin typeface="Cambria Math" panose="02040503050406030204" pitchFamily="18" charset="0"/>
                            </a:rPr>
                          </m:ctrlPr>
                        </m:fPr>
                        <m:num>
                          <m:r>
                            <a:rPr lang="fr-FR" sz="2200" b="1" i="0" smtClean="0">
                              <a:latin typeface="Cambria Math" panose="02040503050406030204" pitchFamily="18" charset="0"/>
                            </a:rPr>
                            <m:t>𝐚</m:t>
                          </m:r>
                        </m:num>
                        <m:den>
                          <m:r>
                            <a:rPr lang="fr-FR" sz="2200" b="1" i="0" smtClean="0">
                              <a:latin typeface="Cambria Math" panose="02040503050406030204" pitchFamily="18" charset="0"/>
                            </a:rPr>
                            <m:t>𝟐</m:t>
                          </m:r>
                        </m:den>
                      </m:f>
                    </m:oMath>
                  </m:oMathPara>
                </a14:m>
                <a:endParaRPr lang="fr-FR" sz="2200" b="1" dirty="0"/>
              </a:p>
            </p:txBody>
          </p:sp>
        </mc:Choice>
        <mc:Fallback xmlns="">
          <p:sp>
            <p:nvSpPr>
              <p:cNvPr id="18" name="ZoneTexte 17">
                <a:extLst>
                  <a:ext uri="{FF2B5EF4-FFF2-40B4-BE49-F238E27FC236}">
                    <a16:creationId xmlns:a16="http://schemas.microsoft.com/office/drawing/2014/main" id="{F80F076F-4985-CBFA-65F5-F6EC5D3C2DF5}"/>
                  </a:ext>
                </a:extLst>
              </p:cNvPr>
              <p:cNvSpPr txBox="1">
                <a:spLocks noRot="1" noChangeAspect="1" noMove="1" noResize="1" noEditPoints="1" noAdjustHandles="1" noChangeArrowheads="1" noChangeShapeType="1" noTextEdit="1"/>
              </p:cNvSpPr>
              <p:nvPr/>
            </p:nvSpPr>
            <p:spPr>
              <a:xfrm>
                <a:off x="395536" y="4994931"/>
                <a:ext cx="648072" cy="674800"/>
              </a:xfrm>
              <a:prstGeom prst="rect">
                <a:avLst/>
              </a:prstGeom>
              <a:blipFill>
                <a:blip r:embed="rId3"/>
                <a:stretch>
                  <a:fillRect/>
                </a:stretch>
              </a:blipFill>
            </p:spPr>
            <p:txBody>
              <a:bodyPr/>
              <a:lstStyle/>
              <a:p>
                <a:r>
                  <a:rPr lang="fr-FR">
                    <a:noFill/>
                  </a:rPr>
                  <a:t> </a:t>
                </a:r>
              </a:p>
            </p:txBody>
          </p:sp>
        </mc:Fallback>
      </mc:AlternateContent>
      <p:sp>
        <p:nvSpPr>
          <p:cNvPr id="19" name="Accolade ouvrante 18">
            <a:extLst>
              <a:ext uri="{FF2B5EF4-FFF2-40B4-BE49-F238E27FC236}">
                <a16:creationId xmlns:a16="http://schemas.microsoft.com/office/drawing/2014/main" id="{7B28D8EC-1AF8-68DC-6261-C11C203327CD}"/>
              </a:ext>
            </a:extLst>
          </p:cNvPr>
          <p:cNvSpPr/>
          <p:nvPr/>
        </p:nvSpPr>
        <p:spPr>
          <a:xfrm rot="2760000">
            <a:off x="2520662" y="3897446"/>
            <a:ext cx="186831" cy="115212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9">
            <a:extLst>
              <a:ext uri="{FF2B5EF4-FFF2-40B4-BE49-F238E27FC236}">
                <a16:creationId xmlns:a16="http://schemas.microsoft.com/office/drawing/2014/main" id="{5A3C7951-5ACF-FD77-2B4E-981C9E0D48B9}"/>
              </a:ext>
            </a:extLst>
          </p:cNvPr>
          <p:cNvSpPr txBox="1"/>
          <p:nvPr/>
        </p:nvSpPr>
        <p:spPr>
          <a:xfrm>
            <a:off x="2252503" y="4168130"/>
            <a:ext cx="432048" cy="461665"/>
          </a:xfrm>
          <a:prstGeom prst="rect">
            <a:avLst/>
          </a:prstGeom>
          <a:noFill/>
        </p:spPr>
        <p:txBody>
          <a:bodyPr wrap="square" rtlCol="0">
            <a:spAutoFit/>
          </a:bodyPr>
          <a:lstStyle/>
          <a:p>
            <a:r>
              <a:rPr lang="fr-FR" sz="2400" b="1" dirty="0">
                <a:solidFill>
                  <a:srgbClr val="FF0000"/>
                </a:solidFill>
              </a:rPr>
              <a:t>d</a:t>
            </a:r>
          </a:p>
        </p:txBody>
      </p:sp>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EBB83A28-897C-C35A-ACBD-5142E7B757C3}"/>
                  </a:ext>
                </a:extLst>
              </p:cNvPr>
              <p:cNvSpPr txBox="1"/>
              <p:nvPr/>
            </p:nvSpPr>
            <p:spPr>
              <a:xfrm>
                <a:off x="274379" y="3581499"/>
                <a:ext cx="1370248" cy="6748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fr-FR" sz="2200" b="1" i="1" smtClean="0">
                              <a:latin typeface="Cambria Math" panose="02040503050406030204" pitchFamily="18" charset="0"/>
                            </a:rPr>
                          </m:ctrlPr>
                        </m:radPr>
                        <m:deg/>
                        <m:e>
                          <m:r>
                            <a:rPr lang="fr-FR" sz="2200" b="1" i="0" smtClean="0">
                              <a:latin typeface="Cambria Math" panose="02040503050406030204" pitchFamily="18" charset="0"/>
                            </a:rPr>
                            <m:t>𝟐</m:t>
                          </m:r>
                        </m:e>
                      </m:rad>
                      <m:r>
                        <a:rPr lang="fr-FR" sz="2200" b="1" i="0" smtClean="0">
                          <a:latin typeface="Cambria Math" panose="02040503050406030204" pitchFamily="18" charset="0"/>
                          <a:ea typeface="Cambria Math" panose="02040503050406030204" pitchFamily="18" charset="0"/>
                        </a:rPr>
                        <m:t>×</m:t>
                      </m:r>
                      <m:f>
                        <m:fPr>
                          <m:ctrlPr>
                            <a:rPr lang="fr-FR" sz="2200" b="1" i="1" smtClean="0">
                              <a:latin typeface="Cambria Math" panose="02040503050406030204" pitchFamily="18" charset="0"/>
                              <a:ea typeface="Cambria Math" panose="02040503050406030204" pitchFamily="18" charset="0"/>
                            </a:rPr>
                          </m:ctrlPr>
                        </m:fPr>
                        <m:num>
                          <m:r>
                            <a:rPr lang="fr-FR" sz="2200" b="1" i="0" smtClean="0">
                              <a:latin typeface="Cambria Math" panose="02040503050406030204" pitchFamily="18" charset="0"/>
                              <a:ea typeface="Cambria Math" panose="02040503050406030204" pitchFamily="18" charset="0"/>
                            </a:rPr>
                            <m:t>𝐚</m:t>
                          </m:r>
                        </m:num>
                        <m:den>
                          <m:r>
                            <a:rPr lang="fr-FR" sz="2200" b="1" i="0" smtClean="0">
                              <a:latin typeface="Cambria Math" panose="02040503050406030204" pitchFamily="18" charset="0"/>
                              <a:ea typeface="Cambria Math" panose="02040503050406030204" pitchFamily="18" charset="0"/>
                            </a:rPr>
                            <m:t>𝟐</m:t>
                          </m:r>
                        </m:den>
                      </m:f>
                    </m:oMath>
                  </m:oMathPara>
                </a14:m>
                <a:endParaRPr lang="fr-FR" sz="2200" b="1" dirty="0"/>
              </a:p>
            </p:txBody>
          </p:sp>
        </mc:Choice>
        <mc:Fallback xmlns="">
          <p:sp>
            <p:nvSpPr>
              <p:cNvPr id="21" name="ZoneTexte 20">
                <a:extLst>
                  <a:ext uri="{FF2B5EF4-FFF2-40B4-BE49-F238E27FC236}">
                    <a16:creationId xmlns:a16="http://schemas.microsoft.com/office/drawing/2014/main" id="{EBB83A28-897C-C35A-ACBD-5142E7B757C3}"/>
                  </a:ext>
                </a:extLst>
              </p:cNvPr>
              <p:cNvSpPr txBox="1">
                <a:spLocks noRot="1" noChangeAspect="1" noMove="1" noResize="1" noEditPoints="1" noAdjustHandles="1" noChangeArrowheads="1" noChangeShapeType="1" noTextEdit="1"/>
              </p:cNvSpPr>
              <p:nvPr/>
            </p:nvSpPr>
            <p:spPr>
              <a:xfrm>
                <a:off x="274379" y="3581499"/>
                <a:ext cx="1370248" cy="674800"/>
              </a:xfrm>
              <a:prstGeom prst="rect">
                <a:avLst/>
              </a:prstGeom>
              <a:blipFill>
                <a:blip r:embed="rId4"/>
                <a:stretch>
                  <a:fillRect/>
                </a:stretch>
              </a:blipFill>
            </p:spPr>
            <p:txBody>
              <a:bodyPr/>
              <a:lstStyle/>
              <a:p>
                <a:r>
                  <a:rPr lang="fr-FR">
                    <a:noFill/>
                  </a:rPr>
                  <a:t> </a:t>
                </a:r>
              </a:p>
            </p:txBody>
          </p:sp>
        </mc:Fallback>
      </mc:AlternateContent>
      <p:sp>
        <p:nvSpPr>
          <p:cNvPr id="22" name="Forme libre : forme 21">
            <a:extLst>
              <a:ext uri="{FF2B5EF4-FFF2-40B4-BE49-F238E27FC236}">
                <a16:creationId xmlns:a16="http://schemas.microsoft.com/office/drawing/2014/main" id="{B8FD0DF8-E41F-25F5-13C3-475582D97D63}"/>
              </a:ext>
            </a:extLst>
          </p:cNvPr>
          <p:cNvSpPr/>
          <p:nvPr/>
        </p:nvSpPr>
        <p:spPr>
          <a:xfrm>
            <a:off x="1424345" y="3836819"/>
            <a:ext cx="710081" cy="458987"/>
          </a:xfrm>
          <a:custGeom>
            <a:avLst/>
            <a:gdLst>
              <a:gd name="connsiteX0" fmla="*/ 0 w 710081"/>
              <a:gd name="connsiteY0" fmla="*/ 95002 h 458987"/>
              <a:gd name="connsiteX1" fmla="*/ 639192 w 710081"/>
              <a:gd name="connsiteY1" fmla="*/ 23981 h 458987"/>
              <a:gd name="connsiteX2" fmla="*/ 665825 w 710081"/>
              <a:gd name="connsiteY2" fmla="*/ 458987 h 458987"/>
            </a:gdLst>
            <a:ahLst/>
            <a:cxnLst>
              <a:cxn ang="0">
                <a:pos x="connsiteX0" y="connsiteY0"/>
              </a:cxn>
              <a:cxn ang="0">
                <a:pos x="connsiteX1" y="connsiteY1"/>
              </a:cxn>
              <a:cxn ang="0">
                <a:pos x="connsiteX2" y="connsiteY2"/>
              </a:cxn>
            </a:cxnLst>
            <a:rect l="l" t="t" r="r" b="b"/>
            <a:pathLst>
              <a:path w="710081" h="458987">
                <a:moveTo>
                  <a:pt x="0" y="95002"/>
                </a:moveTo>
                <a:cubicBezTo>
                  <a:pt x="264110" y="29159"/>
                  <a:pt x="528221" y="-36683"/>
                  <a:pt x="639192" y="23981"/>
                </a:cubicBezTo>
                <a:cubicBezTo>
                  <a:pt x="750163" y="84645"/>
                  <a:pt x="707994" y="271816"/>
                  <a:pt x="665825" y="458987"/>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EECAFAAE-8530-7592-EE5E-7C886D60F4FE}"/>
              </a:ext>
            </a:extLst>
          </p:cNvPr>
          <p:cNvSpPr txBox="1"/>
          <p:nvPr/>
        </p:nvSpPr>
        <p:spPr>
          <a:xfrm>
            <a:off x="930047" y="4183518"/>
            <a:ext cx="360040" cy="430887"/>
          </a:xfrm>
          <a:prstGeom prst="rect">
            <a:avLst/>
          </a:prstGeom>
          <a:noFill/>
        </p:spPr>
        <p:txBody>
          <a:bodyPr wrap="square" rtlCol="0">
            <a:spAutoFit/>
          </a:bodyPr>
          <a:lstStyle/>
          <a:p>
            <a:r>
              <a:rPr lang="fr-FR" sz="2200" b="1" dirty="0">
                <a:solidFill>
                  <a:srgbClr val="FF0000"/>
                </a:solidFill>
              </a:rPr>
              <a:t>A</a:t>
            </a:r>
          </a:p>
        </p:txBody>
      </p:sp>
      <p:sp>
        <p:nvSpPr>
          <p:cNvPr id="24" name="ZoneTexte 23">
            <a:extLst>
              <a:ext uri="{FF2B5EF4-FFF2-40B4-BE49-F238E27FC236}">
                <a16:creationId xmlns:a16="http://schemas.microsoft.com/office/drawing/2014/main" id="{4ECC38D3-A9F2-F3FE-2047-6030858B640F}"/>
              </a:ext>
            </a:extLst>
          </p:cNvPr>
          <p:cNvSpPr txBox="1"/>
          <p:nvPr/>
        </p:nvSpPr>
        <p:spPr>
          <a:xfrm>
            <a:off x="1005125" y="6022449"/>
            <a:ext cx="360040" cy="430887"/>
          </a:xfrm>
          <a:prstGeom prst="rect">
            <a:avLst/>
          </a:prstGeom>
          <a:noFill/>
        </p:spPr>
        <p:txBody>
          <a:bodyPr wrap="square" rtlCol="0">
            <a:spAutoFit/>
          </a:bodyPr>
          <a:lstStyle/>
          <a:p>
            <a:r>
              <a:rPr lang="fr-FR" sz="2200" b="1" dirty="0">
                <a:solidFill>
                  <a:srgbClr val="FF0000"/>
                </a:solidFill>
              </a:rPr>
              <a:t>C</a:t>
            </a:r>
          </a:p>
        </p:txBody>
      </p:sp>
      <p:sp>
        <p:nvSpPr>
          <p:cNvPr id="25" name="ZoneTexte 24">
            <a:extLst>
              <a:ext uri="{FF2B5EF4-FFF2-40B4-BE49-F238E27FC236}">
                <a16:creationId xmlns:a16="http://schemas.microsoft.com/office/drawing/2014/main" id="{EEAA0F3D-202B-B240-C0C6-95AE92D6ABA6}"/>
              </a:ext>
            </a:extLst>
          </p:cNvPr>
          <p:cNvSpPr txBox="1"/>
          <p:nvPr/>
        </p:nvSpPr>
        <p:spPr>
          <a:xfrm>
            <a:off x="3203848" y="3768425"/>
            <a:ext cx="360040" cy="430887"/>
          </a:xfrm>
          <a:prstGeom prst="rect">
            <a:avLst/>
          </a:prstGeom>
          <a:noFill/>
        </p:spPr>
        <p:txBody>
          <a:bodyPr wrap="square" rtlCol="0">
            <a:spAutoFit/>
          </a:bodyPr>
          <a:lstStyle/>
          <a:p>
            <a:r>
              <a:rPr lang="fr-FR" sz="2200" b="1" dirty="0">
                <a:solidFill>
                  <a:srgbClr val="FF0000"/>
                </a:solidFill>
              </a:rPr>
              <a:t>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http://uel.unisciel.fr/chimie/strucmic/strucmic_ch11/res/compacfc.png"/>
          <p:cNvPicPr/>
          <p:nvPr/>
        </p:nvPicPr>
        <p:blipFill>
          <a:blip r:embed="rId2" cstate="print"/>
          <a:srcRect l="5472" t="4651" r="53559" b="13566"/>
          <a:stretch>
            <a:fillRect/>
          </a:stretch>
        </p:blipFill>
        <p:spPr bwMode="auto">
          <a:xfrm>
            <a:off x="4120902" y="3498898"/>
            <a:ext cx="3024336" cy="2664296"/>
          </a:xfrm>
          <a:prstGeom prst="rect">
            <a:avLst/>
          </a:prstGeom>
          <a:noFill/>
          <a:ln w="9525">
            <a:noFill/>
            <a:miter lim="800000"/>
            <a:headEnd/>
            <a:tailEnd/>
          </a:ln>
        </p:spPr>
      </p:pic>
      <p:pic>
        <p:nvPicPr>
          <p:cNvPr id="4" name="Image 3" descr="http://uel.unisciel.fr/chimie/strucmic/strucmic_ch11/res/compacfc.png"/>
          <p:cNvPicPr/>
          <p:nvPr/>
        </p:nvPicPr>
        <p:blipFill>
          <a:blip r:embed="rId2" cstate="print"/>
          <a:srcRect l="5472" t="4651" r="53559" b="13566"/>
          <a:stretch>
            <a:fillRect/>
          </a:stretch>
        </p:blipFill>
        <p:spPr bwMode="auto">
          <a:xfrm>
            <a:off x="5940152" y="3501008"/>
            <a:ext cx="3024336" cy="2664296"/>
          </a:xfrm>
          <a:prstGeom prst="rect">
            <a:avLst/>
          </a:prstGeom>
          <a:noFill/>
          <a:ln w="9525">
            <a:noFill/>
            <a:miter lim="800000"/>
            <a:headEnd/>
            <a:tailEnd/>
          </a:ln>
        </p:spPr>
      </p:pic>
      <p:sp>
        <p:nvSpPr>
          <p:cNvPr id="5" name="ZoneTexte 4"/>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6" name="ZoneTexte 5"/>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Structure cubique faces centrées</a:t>
            </a:r>
          </a:p>
        </p:txBody>
      </p:sp>
      <p:sp>
        <p:nvSpPr>
          <p:cNvPr id="7" name="Rectangle 6"/>
          <p:cNvSpPr/>
          <p:nvPr/>
        </p:nvSpPr>
        <p:spPr>
          <a:xfrm>
            <a:off x="1331640" y="1302668"/>
            <a:ext cx="3054811"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b.   Etude des cavités</a:t>
            </a:r>
          </a:p>
        </p:txBody>
      </p:sp>
      <p:sp>
        <p:nvSpPr>
          <p:cNvPr id="8" name="Rectangle 7"/>
          <p:cNvSpPr/>
          <p:nvPr/>
        </p:nvSpPr>
        <p:spPr>
          <a:xfrm>
            <a:off x="467544" y="1701969"/>
            <a:ext cx="2695161" cy="430887"/>
          </a:xfrm>
          <a:prstGeom prst="rect">
            <a:avLst/>
          </a:prstGeom>
        </p:spPr>
        <p:txBody>
          <a:bodyPr wrap="none">
            <a:spAutoFit/>
          </a:bodyPr>
          <a:lstStyle/>
          <a:p>
            <a:pPr>
              <a:buFont typeface="Arial" pitchFamily="34" charset="0"/>
              <a:buChar char="•"/>
            </a:pPr>
            <a:r>
              <a:rPr lang="fr-FR" sz="2200" b="1" dirty="0"/>
              <a:t>  </a:t>
            </a:r>
            <a:r>
              <a:rPr lang="fr-FR" sz="2200" b="1" u="sng" dirty="0"/>
              <a:t>Sites octaédriques</a:t>
            </a:r>
            <a:r>
              <a:rPr lang="fr-FR" sz="2200" b="1" dirty="0"/>
              <a:t> :</a:t>
            </a:r>
            <a:endParaRPr lang="fr-FR" sz="2200" dirty="0"/>
          </a:p>
        </p:txBody>
      </p:sp>
      <p:sp>
        <p:nvSpPr>
          <p:cNvPr id="22529" name="Rectangle 1"/>
          <p:cNvSpPr>
            <a:spLocks noChangeArrowheads="1"/>
          </p:cNvSpPr>
          <p:nvPr/>
        </p:nvSpPr>
        <p:spPr bwMode="auto">
          <a:xfrm>
            <a:off x="395536" y="2307650"/>
            <a:ext cx="828092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j.  Représenter deux octaèdres, l’un inclus dans une maille et l’autre partagé entre les deux mailles.</a:t>
            </a:r>
          </a:p>
        </p:txBody>
      </p:sp>
      <p:grpSp>
        <p:nvGrpSpPr>
          <p:cNvPr id="49" name="Groupe 48"/>
          <p:cNvGrpSpPr/>
          <p:nvPr/>
        </p:nvGrpSpPr>
        <p:grpSpPr>
          <a:xfrm>
            <a:off x="6607274" y="3861048"/>
            <a:ext cx="1747242" cy="1872208"/>
            <a:chOff x="2824758" y="4221088"/>
            <a:chExt cx="1747242" cy="1872208"/>
          </a:xfrm>
        </p:grpSpPr>
        <p:cxnSp>
          <p:nvCxnSpPr>
            <p:cNvPr id="11" name="Connecteur droit 10"/>
            <p:cNvCxnSpPr/>
            <p:nvPr/>
          </p:nvCxnSpPr>
          <p:spPr>
            <a:xfrm flipV="1">
              <a:off x="2824758" y="4221088"/>
              <a:ext cx="811138" cy="936104"/>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2824758" y="5085184"/>
              <a:ext cx="1171178" cy="72008"/>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995936" y="5085184"/>
              <a:ext cx="576064" cy="144016"/>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347864" y="5229200"/>
              <a:ext cx="1224136" cy="144016"/>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843808" y="5157192"/>
              <a:ext cx="504056" cy="216024"/>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flipV="1">
              <a:off x="3616846" y="4221088"/>
              <a:ext cx="379090" cy="864096"/>
            </a:xfrm>
            <a:prstGeom prst="line">
              <a:avLst/>
            </a:prstGeom>
            <a:ln w="57150">
              <a:solidFill>
                <a:srgbClr val="0FEB19"/>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3635896" y="4221088"/>
              <a:ext cx="917054" cy="1008112"/>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3376969" y="4221088"/>
              <a:ext cx="258927" cy="1160079"/>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2824758" y="5157192"/>
              <a:ext cx="811138" cy="936104"/>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3635896" y="5095239"/>
              <a:ext cx="352089" cy="998057"/>
            </a:xfrm>
            <a:prstGeom prst="line">
              <a:avLst/>
            </a:prstGeom>
            <a:ln w="57150">
              <a:solidFill>
                <a:srgbClr val="0FEB19"/>
              </a:solidFill>
              <a:prstDash val="sysDash"/>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H="1">
              <a:off x="3635896" y="5231304"/>
              <a:ext cx="915399" cy="861992"/>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flipV="1">
              <a:off x="3384920" y="5373216"/>
              <a:ext cx="250976" cy="720080"/>
            </a:xfrm>
            <a:prstGeom prst="line">
              <a:avLst/>
            </a:prstGeom>
            <a:ln w="57150">
              <a:solidFill>
                <a:srgbClr val="0FEB19"/>
              </a:solidFill>
            </a:ln>
          </p:spPr>
          <p:style>
            <a:lnRef idx="1">
              <a:schemeClr val="accent1"/>
            </a:lnRef>
            <a:fillRef idx="0">
              <a:schemeClr val="accent1"/>
            </a:fillRef>
            <a:effectRef idx="0">
              <a:schemeClr val="accent1"/>
            </a:effectRef>
            <a:fontRef idx="minor">
              <a:schemeClr val="tx1"/>
            </a:fontRef>
          </p:style>
        </p:cxnSp>
      </p:grpSp>
      <p:grpSp>
        <p:nvGrpSpPr>
          <p:cNvPr id="50" name="Groupe 49"/>
          <p:cNvGrpSpPr/>
          <p:nvPr/>
        </p:nvGrpSpPr>
        <p:grpSpPr>
          <a:xfrm>
            <a:off x="5662546" y="2893045"/>
            <a:ext cx="1747242" cy="1904108"/>
            <a:chOff x="2824758" y="4221088"/>
            <a:chExt cx="1747242" cy="1904108"/>
          </a:xfrm>
        </p:grpSpPr>
        <p:cxnSp>
          <p:nvCxnSpPr>
            <p:cNvPr id="51" name="Connecteur droit 50"/>
            <p:cNvCxnSpPr/>
            <p:nvPr/>
          </p:nvCxnSpPr>
          <p:spPr>
            <a:xfrm flipV="1">
              <a:off x="2824758" y="4221088"/>
              <a:ext cx="811138" cy="936104"/>
            </a:xfrm>
            <a:prstGeom prst="line">
              <a:avLst/>
            </a:prstGeom>
            <a:ln w="57150">
              <a:solidFill>
                <a:srgbClr val="35DFE3"/>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2824758" y="5085184"/>
              <a:ext cx="1171178" cy="72008"/>
            </a:xfrm>
            <a:prstGeom prst="line">
              <a:avLst/>
            </a:prstGeom>
            <a:ln w="57150">
              <a:solidFill>
                <a:srgbClr val="35DFE3"/>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3995936" y="5085184"/>
              <a:ext cx="576064" cy="144016"/>
            </a:xfrm>
            <a:prstGeom prst="line">
              <a:avLst/>
            </a:prstGeom>
            <a:ln w="57150">
              <a:solidFill>
                <a:srgbClr val="35DFE3"/>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3347864" y="5229200"/>
              <a:ext cx="1224136" cy="144016"/>
            </a:xfrm>
            <a:prstGeom prst="line">
              <a:avLst/>
            </a:prstGeom>
            <a:ln w="57150">
              <a:solidFill>
                <a:srgbClr val="35DFE3"/>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2843808" y="5157192"/>
              <a:ext cx="504056" cy="216024"/>
            </a:xfrm>
            <a:prstGeom prst="line">
              <a:avLst/>
            </a:prstGeom>
            <a:ln w="57150">
              <a:solidFill>
                <a:srgbClr val="35DFE3"/>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flipV="1">
              <a:off x="3616846" y="4221088"/>
              <a:ext cx="379090" cy="864096"/>
            </a:xfrm>
            <a:prstGeom prst="line">
              <a:avLst/>
            </a:prstGeom>
            <a:ln w="57150">
              <a:solidFill>
                <a:srgbClr val="35DFE3"/>
              </a:solidFill>
              <a:prstDash val="sysDash"/>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3635896" y="4221088"/>
              <a:ext cx="917054" cy="1008112"/>
            </a:xfrm>
            <a:prstGeom prst="line">
              <a:avLst/>
            </a:prstGeom>
            <a:ln w="57150">
              <a:solidFill>
                <a:srgbClr val="35DFE3"/>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H="1">
              <a:off x="3376969" y="4221088"/>
              <a:ext cx="258927" cy="1160079"/>
            </a:xfrm>
            <a:prstGeom prst="line">
              <a:avLst/>
            </a:prstGeom>
            <a:ln w="57150">
              <a:solidFill>
                <a:srgbClr val="35DFE3"/>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2824758" y="5157192"/>
              <a:ext cx="853670" cy="968003"/>
            </a:xfrm>
            <a:prstGeom prst="line">
              <a:avLst/>
            </a:prstGeom>
            <a:ln w="57150">
              <a:solidFill>
                <a:srgbClr val="35DFE3"/>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H="1">
              <a:off x="3678428" y="5095239"/>
              <a:ext cx="309558" cy="1029956"/>
            </a:xfrm>
            <a:prstGeom prst="line">
              <a:avLst/>
            </a:prstGeom>
            <a:ln w="57150">
              <a:solidFill>
                <a:srgbClr val="35DFE3"/>
              </a:solidFill>
              <a:prstDash val="sysDash"/>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H="1">
              <a:off x="3678428" y="5231304"/>
              <a:ext cx="872868" cy="893891"/>
            </a:xfrm>
            <a:prstGeom prst="line">
              <a:avLst/>
            </a:prstGeom>
            <a:ln w="57150">
              <a:solidFill>
                <a:srgbClr val="35DFE3"/>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H="1" flipV="1">
              <a:off x="3384920" y="5373216"/>
              <a:ext cx="293508" cy="751980"/>
            </a:xfrm>
            <a:prstGeom prst="line">
              <a:avLst/>
            </a:prstGeom>
            <a:ln w="57150">
              <a:solidFill>
                <a:srgbClr val="35DFE3"/>
              </a:solidFill>
            </a:ln>
          </p:spPr>
          <p:style>
            <a:lnRef idx="1">
              <a:schemeClr val="accent1"/>
            </a:lnRef>
            <a:fillRef idx="0">
              <a:schemeClr val="accent1"/>
            </a:fillRef>
            <a:effectRef idx="0">
              <a:schemeClr val="accent1"/>
            </a:effectRef>
            <a:fontRef idx="minor">
              <a:schemeClr val="tx1"/>
            </a:fontRef>
          </p:style>
        </p:cxnSp>
      </p:grpSp>
      <p:sp>
        <p:nvSpPr>
          <p:cNvPr id="79" name="ZoneTexte 78"/>
          <p:cNvSpPr txBox="1"/>
          <p:nvPr/>
        </p:nvSpPr>
        <p:spPr>
          <a:xfrm>
            <a:off x="395536" y="3356992"/>
            <a:ext cx="3384376" cy="2123658"/>
          </a:xfrm>
          <a:prstGeom prst="rect">
            <a:avLst/>
          </a:prstGeom>
          <a:noFill/>
        </p:spPr>
        <p:txBody>
          <a:bodyPr wrap="square" rtlCol="0">
            <a:spAutoFit/>
          </a:bodyPr>
          <a:lstStyle/>
          <a:p>
            <a:pPr lvl="0" algn="just"/>
            <a:r>
              <a:rPr lang="fr-FR" sz="2200" i="1" dirty="0">
                <a:latin typeface="+mj-lt"/>
                <a:ea typeface="Calibri" pitchFamily="34" charset="0"/>
                <a:cs typeface="Aparajita" pitchFamily="34" charset="0"/>
              </a:rPr>
              <a:t>k.  En changeant de couleur, dessiner une petite croix au centre de chaque cavité. Déterminer le nombre de sites octaédriques par maille.</a:t>
            </a:r>
            <a:r>
              <a:rPr lang="fr-FR" sz="2200" dirty="0">
                <a:latin typeface="+mj-lt"/>
                <a:cs typeface="Aparajita" pitchFamily="34" charset="0"/>
              </a:rPr>
              <a:t> </a:t>
            </a:r>
          </a:p>
        </p:txBody>
      </p:sp>
      <p:sp>
        <p:nvSpPr>
          <p:cNvPr id="37" name="Étoile à 5 branches 36"/>
          <p:cNvSpPr/>
          <p:nvPr/>
        </p:nvSpPr>
        <p:spPr>
          <a:xfrm>
            <a:off x="7380312" y="4748894"/>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Étoile à 5 branches 37"/>
          <p:cNvSpPr/>
          <p:nvPr/>
        </p:nvSpPr>
        <p:spPr>
          <a:xfrm>
            <a:off x="8244408" y="3800915"/>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Étoile à 5 branches 39"/>
          <p:cNvSpPr/>
          <p:nvPr/>
        </p:nvSpPr>
        <p:spPr>
          <a:xfrm>
            <a:off x="8580698" y="4569253"/>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Étoile à 5 branches 41"/>
          <p:cNvSpPr/>
          <p:nvPr/>
        </p:nvSpPr>
        <p:spPr>
          <a:xfrm>
            <a:off x="7847985" y="4869160"/>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Étoile à 5 branches 43"/>
          <p:cNvSpPr/>
          <p:nvPr/>
        </p:nvSpPr>
        <p:spPr>
          <a:xfrm>
            <a:off x="8244408" y="5625623"/>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Étoile à 5 branches 45"/>
          <p:cNvSpPr/>
          <p:nvPr/>
        </p:nvSpPr>
        <p:spPr>
          <a:xfrm>
            <a:off x="7596336" y="3656899"/>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Étoile à 5 branches 47"/>
          <p:cNvSpPr/>
          <p:nvPr/>
        </p:nvSpPr>
        <p:spPr>
          <a:xfrm>
            <a:off x="6900006" y="3944931"/>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Étoile à 5 branches 62"/>
          <p:cNvSpPr/>
          <p:nvPr/>
        </p:nvSpPr>
        <p:spPr>
          <a:xfrm>
            <a:off x="6432333" y="3777165"/>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Étoile à 5 branches 63"/>
          <p:cNvSpPr/>
          <p:nvPr/>
        </p:nvSpPr>
        <p:spPr>
          <a:xfrm>
            <a:off x="6419700" y="5589240"/>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Étoile à 5 branches 64"/>
          <p:cNvSpPr/>
          <p:nvPr/>
        </p:nvSpPr>
        <p:spPr>
          <a:xfrm>
            <a:off x="6768623" y="4581128"/>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Étoile à 5 branches 65"/>
          <p:cNvSpPr/>
          <p:nvPr/>
        </p:nvSpPr>
        <p:spPr>
          <a:xfrm>
            <a:off x="6024035" y="4881035"/>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Étoile à 5 branches 66"/>
          <p:cNvSpPr/>
          <p:nvPr/>
        </p:nvSpPr>
        <p:spPr>
          <a:xfrm>
            <a:off x="6948264" y="5757764"/>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Étoile à 5 branches 67"/>
          <p:cNvSpPr/>
          <p:nvPr/>
        </p:nvSpPr>
        <p:spPr>
          <a:xfrm>
            <a:off x="7596336" y="5481607"/>
            <a:ext cx="254124" cy="23088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000" fill="hold"/>
                                        <p:tgtEl>
                                          <p:spTgt spid="49"/>
                                        </p:tgtEl>
                                        <p:attrNameLst>
                                          <p:attrName>ppt_x</p:attrName>
                                        </p:attrNameLst>
                                      </p:cBhvr>
                                      <p:tavLst>
                                        <p:tav tm="0">
                                          <p:val>
                                            <p:strVal val="#ppt_x"/>
                                          </p:val>
                                        </p:tav>
                                        <p:tav tm="100000">
                                          <p:val>
                                            <p:strVal val="#ppt_x"/>
                                          </p:val>
                                        </p:tav>
                                      </p:tavLst>
                                    </p:anim>
                                    <p:anim calcmode="lin" valueType="num">
                                      <p:cBhvr additive="base">
                                        <p:cTn id="8" dur="20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000" fill="hold"/>
                                        <p:tgtEl>
                                          <p:spTgt spid="50"/>
                                        </p:tgtEl>
                                        <p:attrNameLst>
                                          <p:attrName>ppt_x</p:attrName>
                                        </p:attrNameLst>
                                      </p:cBhvr>
                                      <p:tavLst>
                                        <p:tav tm="0">
                                          <p:val>
                                            <p:strVal val="#ppt_x"/>
                                          </p:val>
                                        </p:tav>
                                        <p:tav tm="100000">
                                          <p:val>
                                            <p:strVal val="#ppt_x"/>
                                          </p:val>
                                        </p:tav>
                                      </p:tavLst>
                                    </p:anim>
                                    <p:anim calcmode="lin" valueType="num">
                                      <p:cBhvr additive="base">
                                        <p:cTn id="14" dur="20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animBg="1"/>
      <p:bldP spid="42" grpId="0" animBg="1"/>
      <p:bldP spid="44" grpId="0" animBg="1"/>
      <p:bldP spid="46" grpId="0" animBg="1"/>
      <p:bldP spid="48" grpId="0" animBg="1"/>
      <p:bldP spid="63" grpId="0" animBg="1"/>
      <p:bldP spid="64" grpId="0" animBg="1"/>
      <p:bldP spid="65" grpId="0" animBg="1"/>
      <p:bldP spid="66" grpId="0" animBg="1"/>
      <p:bldP spid="67"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243735"/>
            <a:ext cx="5688632" cy="769441"/>
          </a:xfrm>
          <a:prstGeom prst="rect">
            <a:avLst/>
          </a:prstGeom>
        </p:spPr>
        <p:txBody>
          <a:bodyPr wrap="square">
            <a:spAutoFit/>
          </a:bodyPr>
          <a:lstStyle/>
          <a:p>
            <a:pPr algn="just"/>
            <a:r>
              <a:rPr lang="fr-FR" sz="2200" i="1" dirty="0">
                <a:latin typeface="+mj-lt"/>
                <a:cs typeface="Aparajita" pitchFamily="34" charset="0"/>
              </a:rPr>
              <a:t>l. Calculer l’habitabilité de cette cavité en fonction du rayon </a:t>
            </a:r>
            <a:r>
              <a:rPr lang="fr-FR" sz="2200" i="1" dirty="0" err="1">
                <a:latin typeface="+mj-lt"/>
                <a:cs typeface="Aparajita" pitchFamily="34" charset="0"/>
              </a:rPr>
              <a:t>R</a:t>
            </a:r>
            <a:r>
              <a:rPr lang="fr-FR" sz="2200" i="1" baseline="-25000" dirty="0" err="1">
                <a:latin typeface="+mj-lt"/>
                <a:cs typeface="Aparajita" pitchFamily="34" charset="0"/>
              </a:rPr>
              <a:t>m</a:t>
            </a:r>
            <a:r>
              <a:rPr lang="fr-FR" sz="2200" i="1" dirty="0">
                <a:latin typeface="+mj-lt"/>
                <a:cs typeface="Aparajita" pitchFamily="34" charset="0"/>
              </a:rPr>
              <a:t> de l’atome métallique.</a:t>
            </a:r>
          </a:p>
        </p:txBody>
      </p:sp>
      <p:sp>
        <p:nvSpPr>
          <p:cNvPr id="3" name="ZoneTexte 2"/>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4" name="ZoneTexte 3"/>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Structure cubique faces centrées</a:t>
            </a:r>
          </a:p>
        </p:txBody>
      </p:sp>
      <p:sp>
        <p:nvSpPr>
          <p:cNvPr id="5" name="Rectangle 4"/>
          <p:cNvSpPr/>
          <p:nvPr/>
        </p:nvSpPr>
        <p:spPr>
          <a:xfrm>
            <a:off x="1331640" y="1302668"/>
            <a:ext cx="3054811"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b.   Etude des cavités</a:t>
            </a:r>
          </a:p>
        </p:txBody>
      </p:sp>
      <p:pic>
        <p:nvPicPr>
          <p:cNvPr id="9" name="Image 8"/>
          <p:cNvPicPr/>
          <p:nvPr/>
        </p:nvPicPr>
        <p:blipFill>
          <a:blip r:embed="rId2" cstate="print">
            <a:lum contrast="6000"/>
            <a:extLst>
              <a:ext uri="{BEBA8EAE-BF5A-486C-A8C5-ECC9F3942E4B}">
                <a14:imgProps xmlns:a14="http://schemas.microsoft.com/office/drawing/2010/main">
                  <a14:imgLayer r:embed="rId3">
                    <a14:imgEffect>
                      <a14:sharpenSoften amount="50000"/>
                    </a14:imgEffect>
                  </a14:imgLayer>
                </a14:imgProps>
              </a:ext>
            </a:extLst>
          </a:blip>
          <a:srcRect l="54021"/>
          <a:stretch>
            <a:fillRect/>
          </a:stretch>
        </p:blipFill>
        <p:spPr bwMode="auto">
          <a:xfrm>
            <a:off x="6480212" y="3461974"/>
            <a:ext cx="2088232" cy="2160240"/>
          </a:xfrm>
          <a:prstGeom prst="rect">
            <a:avLst/>
          </a:prstGeom>
          <a:noFill/>
          <a:ln w="9525">
            <a:noFill/>
            <a:miter lim="800000"/>
            <a:headEnd/>
            <a:tailEnd/>
          </a:ln>
          <a:effectLst/>
        </p:spPr>
      </p:pic>
      <p:sp>
        <p:nvSpPr>
          <p:cNvPr id="8" name="Rectangle 2"/>
          <p:cNvSpPr>
            <a:spLocks noChangeArrowheads="1"/>
          </p:cNvSpPr>
          <p:nvPr/>
        </p:nvSpPr>
        <p:spPr bwMode="auto">
          <a:xfrm>
            <a:off x="467544" y="1844824"/>
            <a:ext cx="7056784" cy="504056"/>
          </a:xfrm>
          <a:prstGeom prst="rect">
            <a:avLst/>
          </a:prstGeom>
          <a:no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just"/>
            <a:r>
              <a:rPr lang="fr-FR" sz="2200" b="1" dirty="0">
                <a:latin typeface="+mj-lt"/>
                <a:cs typeface="Traditional Arabic" pitchFamily="18" charset="-78"/>
              </a:rPr>
              <a:t>Il y a donc </a:t>
            </a:r>
            <a:r>
              <a:rPr lang="fr-FR" sz="2200" b="1" dirty="0">
                <a:solidFill>
                  <a:srgbClr val="FF0000"/>
                </a:solidFill>
                <a:latin typeface="+mj-lt"/>
                <a:cs typeface="Traditional Arabic" pitchFamily="18" charset="-78"/>
              </a:rPr>
              <a:t>4 cavités octaédriques </a:t>
            </a:r>
            <a:r>
              <a:rPr lang="fr-FR" sz="2200" b="1" dirty="0">
                <a:latin typeface="+mj-lt"/>
                <a:cs typeface="Traditional Arabic" pitchFamily="18" charset="-78"/>
              </a:rPr>
              <a:t>dans chaque maille CFC.</a:t>
            </a:r>
          </a:p>
        </p:txBody>
      </p:sp>
      <p:sp>
        <p:nvSpPr>
          <p:cNvPr id="10" name="Rectangle 2"/>
          <p:cNvSpPr>
            <a:spLocks noChangeArrowheads="1"/>
          </p:cNvSpPr>
          <p:nvPr/>
        </p:nvSpPr>
        <p:spPr bwMode="auto">
          <a:xfrm>
            <a:off x="467544" y="2492896"/>
            <a:ext cx="8227962" cy="792088"/>
          </a:xfrm>
          <a:prstGeom prst="rect">
            <a:avLst/>
          </a:prstGeom>
          <a:no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just"/>
            <a:r>
              <a:rPr lang="fr-FR" sz="2200" b="1" dirty="0">
                <a:latin typeface="+mj-lt"/>
                <a:cs typeface="Traditional Arabic" pitchFamily="18" charset="-78"/>
              </a:rPr>
              <a:t>Les sites octaédriques se trouvent </a:t>
            </a:r>
            <a:r>
              <a:rPr lang="fr-FR" sz="2200" b="1" dirty="0">
                <a:solidFill>
                  <a:srgbClr val="FF0000"/>
                </a:solidFill>
                <a:latin typeface="+mj-lt"/>
                <a:cs typeface="Traditional Arabic" pitchFamily="18" charset="-78"/>
              </a:rPr>
              <a:t>au centre de chaque arête et au centre de la maille</a:t>
            </a:r>
            <a:r>
              <a:rPr lang="fr-FR" sz="2200" b="1" dirty="0">
                <a:latin typeface="+mj-lt"/>
                <a:cs typeface="Traditional Arabic" pitchFamily="18" charset="-78"/>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II. Classification</a:t>
            </a:r>
            <a:r>
              <a:rPr lang="fr-FR" sz="2600" b="1" u="sng" dirty="0">
                <a:solidFill>
                  <a:schemeClr val="accent1"/>
                </a:solidFill>
                <a:latin typeface="Traditional Arabic" pitchFamily="18" charset="-78"/>
                <a:cs typeface="Traditional Arabic" pitchFamily="18" charset="-78"/>
              </a:rPr>
              <a:t> des solides</a:t>
            </a:r>
          </a:p>
        </p:txBody>
      </p:sp>
      <p:graphicFrame>
        <p:nvGraphicFramePr>
          <p:cNvPr id="3" name="Tableau 2"/>
          <p:cNvGraphicFramePr>
            <a:graphicFrameLocks noGrp="1"/>
          </p:cNvGraphicFramePr>
          <p:nvPr/>
        </p:nvGraphicFramePr>
        <p:xfrm>
          <a:off x="270570" y="1896393"/>
          <a:ext cx="8460434" cy="3548831"/>
        </p:xfrm>
        <a:graphic>
          <a:graphicData uri="http://schemas.openxmlformats.org/drawingml/2006/table">
            <a:tbl>
              <a:tblPr/>
              <a:tblGrid>
                <a:gridCol w="170914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278684">
                  <a:extLst>
                    <a:ext uri="{9D8B030D-6E8A-4147-A177-3AD203B41FA5}">
                      <a16:colId xmlns:a16="http://schemas.microsoft.com/office/drawing/2014/main" val="20005"/>
                    </a:ext>
                  </a:extLst>
                </a:gridCol>
              </a:tblGrid>
              <a:tr h="645242">
                <a:tc>
                  <a:txBody>
                    <a:bodyPr/>
                    <a:lstStyle/>
                    <a:p>
                      <a:pPr algn="ctr">
                        <a:spcAft>
                          <a:spcPts val="0"/>
                        </a:spcAft>
                      </a:pPr>
                      <a:r>
                        <a:rPr lang="fr-FR" sz="1800" b="1" dirty="0">
                          <a:latin typeface="Traditional Arabic"/>
                          <a:ea typeface="Calibri"/>
                          <a:cs typeface="Times New Roman"/>
                        </a:rPr>
                        <a:t>Type de liaison</a:t>
                      </a: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90484">
                <a:tc>
                  <a:txBody>
                    <a:bodyPr/>
                    <a:lstStyle/>
                    <a:p>
                      <a:pPr algn="ctr">
                        <a:spcAft>
                          <a:spcPts val="0"/>
                        </a:spcAft>
                      </a:pPr>
                      <a:r>
                        <a:rPr lang="fr-FR" sz="1800" b="1" dirty="0">
                          <a:latin typeface="Traditional Arabic"/>
                          <a:ea typeface="Calibri"/>
                          <a:cs typeface="Times New Roman"/>
                        </a:rPr>
                        <a:t>Enthalpie d’atomisation</a:t>
                      </a:r>
                      <a:endParaRPr lang="fr-FR" sz="1800" dirty="0">
                        <a:latin typeface="Calibri"/>
                        <a:ea typeface="Calibri"/>
                        <a:cs typeface="Times New Roman"/>
                      </a:endParaRPr>
                    </a:p>
                    <a:p>
                      <a:pPr algn="ctr">
                        <a:spcAft>
                          <a:spcPts val="0"/>
                        </a:spcAft>
                      </a:pPr>
                      <a:r>
                        <a:rPr lang="fr-FR" sz="1800" b="1" dirty="0">
                          <a:latin typeface="Traditional Arabic"/>
                          <a:ea typeface="Calibri"/>
                          <a:cs typeface="Times New Roman"/>
                        </a:rPr>
                        <a:t>[kJ/mol]</a:t>
                      </a: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a:latin typeface="Traditional Arabic"/>
                          <a:ea typeface="Calibri"/>
                          <a:cs typeface="Times New Roman"/>
                        </a:rPr>
                        <a:t>Si : 450</a:t>
                      </a:r>
                      <a:endParaRPr lang="fr-FR" sz="1800">
                        <a:latin typeface="Calibri"/>
                        <a:ea typeface="Calibri"/>
                        <a:cs typeface="Times New Roman"/>
                      </a:endParaRPr>
                    </a:p>
                    <a:p>
                      <a:pPr>
                        <a:spcAft>
                          <a:spcPts val="0"/>
                        </a:spcAft>
                      </a:pPr>
                      <a:r>
                        <a:rPr lang="fr-FR" sz="1800">
                          <a:latin typeface="Traditional Arabic"/>
                          <a:ea typeface="Calibri"/>
                          <a:cs typeface="Times New Roman"/>
                        </a:rPr>
                        <a:t>C diamant : 717</a:t>
                      </a:r>
                      <a:endParaRPr lang="fr-FR" sz="180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a:latin typeface="Traditional Arabic"/>
                          <a:ea typeface="Calibri"/>
                          <a:cs typeface="Times New Roman"/>
                        </a:rPr>
                        <a:t>LiF 849</a:t>
                      </a:r>
                      <a:endParaRPr lang="fr-FR" sz="1800">
                        <a:latin typeface="Calibri"/>
                        <a:ea typeface="Calibri"/>
                        <a:cs typeface="Times New Roman"/>
                      </a:endParaRPr>
                    </a:p>
                    <a:p>
                      <a:pPr>
                        <a:spcAft>
                          <a:spcPts val="0"/>
                        </a:spcAft>
                      </a:pPr>
                      <a:r>
                        <a:rPr lang="fr-FR" sz="1800">
                          <a:latin typeface="Traditional Arabic"/>
                          <a:ea typeface="Calibri"/>
                          <a:cs typeface="Times New Roman"/>
                        </a:rPr>
                        <a:t>NaCl : 1640</a:t>
                      </a:r>
                      <a:endParaRPr lang="fr-FR" sz="1800">
                        <a:latin typeface="Calibri"/>
                        <a:ea typeface="Calibri"/>
                        <a:cs typeface="Times New Roman"/>
                      </a:endParaRPr>
                    </a:p>
                    <a:p>
                      <a:pPr>
                        <a:spcAft>
                          <a:spcPts val="0"/>
                        </a:spcAft>
                      </a:pPr>
                      <a:r>
                        <a:rPr lang="fr-FR" sz="1800">
                          <a:latin typeface="Traditional Arabic"/>
                          <a:ea typeface="Calibri"/>
                          <a:cs typeface="Times New Roman"/>
                        </a:rPr>
                        <a:t>MgO : 1000</a:t>
                      </a:r>
                      <a:endParaRPr lang="fr-FR" sz="1800">
                        <a:latin typeface="Calibri"/>
                        <a:ea typeface="Calibri"/>
                        <a:cs typeface="Times New Roman"/>
                      </a:endParaRPr>
                    </a:p>
                    <a:p>
                      <a:pPr>
                        <a:spcAft>
                          <a:spcPts val="0"/>
                        </a:spcAft>
                      </a:pPr>
                      <a:r>
                        <a:rPr lang="fr-FR" sz="1800">
                          <a:latin typeface="Traditional Arabic"/>
                          <a:ea typeface="Calibri"/>
                          <a:cs typeface="Times New Roman"/>
                        </a:rPr>
                        <a:t>CaF</a:t>
                      </a:r>
                      <a:r>
                        <a:rPr lang="fr-FR" sz="1800" baseline="-25000">
                          <a:latin typeface="Traditional Arabic"/>
                          <a:ea typeface="Calibri"/>
                          <a:cs typeface="Times New Roman"/>
                        </a:rPr>
                        <a:t>2</a:t>
                      </a:r>
                      <a:r>
                        <a:rPr lang="fr-FR" sz="1800">
                          <a:latin typeface="Traditional Arabic"/>
                          <a:ea typeface="Calibri"/>
                          <a:cs typeface="Times New Roman"/>
                        </a:rPr>
                        <a:t> : 1548</a:t>
                      </a:r>
                      <a:endParaRPr lang="fr-FR" sz="180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dirty="0">
                          <a:latin typeface="Traditional Arabic"/>
                          <a:ea typeface="Calibri"/>
                          <a:cs typeface="Times New Roman"/>
                        </a:rPr>
                        <a:t>Na : 108</a:t>
                      </a:r>
                      <a:endParaRPr lang="fr-FR" sz="1800" dirty="0">
                        <a:latin typeface="Calibri"/>
                        <a:ea typeface="Calibri"/>
                        <a:cs typeface="Times New Roman"/>
                      </a:endParaRPr>
                    </a:p>
                    <a:p>
                      <a:pPr>
                        <a:spcAft>
                          <a:spcPts val="0"/>
                        </a:spcAft>
                      </a:pPr>
                      <a:r>
                        <a:rPr lang="fr-FR" sz="1800" dirty="0">
                          <a:latin typeface="Traditional Arabic"/>
                          <a:ea typeface="Calibri"/>
                          <a:cs typeface="Times New Roman"/>
                        </a:rPr>
                        <a:t>Al : 330</a:t>
                      </a:r>
                      <a:endParaRPr lang="fr-FR" sz="1800" dirty="0">
                        <a:latin typeface="Calibri"/>
                        <a:ea typeface="Calibri"/>
                        <a:cs typeface="Times New Roman"/>
                      </a:endParaRPr>
                    </a:p>
                    <a:p>
                      <a:pPr>
                        <a:spcAft>
                          <a:spcPts val="0"/>
                        </a:spcAft>
                      </a:pPr>
                      <a:r>
                        <a:rPr lang="fr-FR" sz="1800" dirty="0">
                          <a:latin typeface="Traditional Arabic"/>
                          <a:ea typeface="Calibri"/>
                          <a:cs typeface="Times New Roman"/>
                        </a:rPr>
                        <a:t>Fe : 414</a:t>
                      </a:r>
                      <a:endParaRPr lang="fr-FR" sz="1800" dirty="0">
                        <a:latin typeface="Calibri"/>
                        <a:ea typeface="Calibri"/>
                        <a:cs typeface="Times New Roman"/>
                      </a:endParaRPr>
                    </a:p>
                    <a:p>
                      <a:pPr>
                        <a:spcAft>
                          <a:spcPts val="0"/>
                        </a:spcAft>
                      </a:pPr>
                      <a:r>
                        <a:rPr lang="fr-FR" sz="1800" dirty="0">
                          <a:latin typeface="Traditional Arabic"/>
                          <a:ea typeface="Calibri"/>
                          <a:cs typeface="Times New Roman"/>
                        </a:rPr>
                        <a:t>W : 849</a:t>
                      </a: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dirty="0">
                          <a:latin typeface="Traditional Arabic"/>
                          <a:ea typeface="Calibri"/>
                          <a:cs typeface="Times New Roman"/>
                        </a:rPr>
                        <a:t>H</a:t>
                      </a:r>
                      <a:r>
                        <a:rPr lang="fr-FR" sz="1800" baseline="-25000" dirty="0">
                          <a:latin typeface="Traditional Arabic"/>
                          <a:ea typeface="Calibri"/>
                          <a:cs typeface="Times New Roman"/>
                        </a:rPr>
                        <a:t>2</a:t>
                      </a:r>
                      <a:r>
                        <a:rPr lang="fr-FR" sz="1800" dirty="0">
                          <a:latin typeface="Traditional Arabic"/>
                          <a:ea typeface="Calibri"/>
                          <a:cs typeface="Times New Roman"/>
                        </a:rPr>
                        <a:t>O : 51</a:t>
                      </a:r>
                      <a:endParaRPr lang="fr-FR" sz="1800" dirty="0">
                        <a:latin typeface="Calibri"/>
                        <a:ea typeface="Calibri"/>
                        <a:cs typeface="Times New Roman"/>
                      </a:endParaRPr>
                    </a:p>
                    <a:p>
                      <a:pPr>
                        <a:spcAft>
                          <a:spcPts val="0"/>
                        </a:spcAft>
                      </a:pPr>
                      <a:r>
                        <a:rPr lang="fr-FR" sz="1800" dirty="0">
                          <a:latin typeface="Traditional Arabic"/>
                          <a:ea typeface="Calibri"/>
                          <a:cs typeface="Times New Roman"/>
                        </a:rPr>
                        <a:t>NH</a:t>
                      </a:r>
                      <a:r>
                        <a:rPr lang="fr-FR" sz="1800" baseline="-25000" dirty="0">
                          <a:latin typeface="Traditional Arabic"/>
                          <a:ea typeface="Calibri"/>
                          <a:cs typeface="Times New Roman"/>
                        </a:rPr>
                        <a:t>3</a:t>
                      </a:r>
                      <a:r>
                        <a:rPr lang="fr-FR" sz="1800" dirty="0">
                          <a:latin typeface="Traditional Arabic"/>
                          <a:ea typeface="Calibri"/>
                          <a:cs typeface="Times New Roman"/>
                        </a:rPr>
                        <a:t> : 35</a:t>
                      </a: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dirty="0">
                          <a:latin typeface="Traditional Arabic"/>
                          <a:ea typeface="Calibri"/>
                          <a:cs typeface="Times New Roman"/>
                        </a:rPr>
                        <a:t>Ar : 7,5</a:t>
                      </a:r>
                      <a:endParaRPr lang="fr-FR" sz="1800" dirty="0">
                        <a:latin typeface="Calibri"/>
                        <a:ea typeface="Calibri"/>
                        <a:cs typeface="Times New Roman"/>
                      </a:endParaRPr>
                    </a:p>
                    <a:p>
                      <a:pPr>
                        <a:spcAft>
                          <a:spcPts val="0"/>
                        </a:spcAft>
                      </a:pPr>
                      <a:r>
                        <a:rPr lang="fr-FR" sz="1800" dirty="0">
                          <a:latin typeface="Traditional Arabic"/>
                          <a:ea typeface="Calibri"/>
                          <a:cs typeface="Times New Roman"/>
                        </a:rPr>
                        <a:t>O</a:t>
                      </a:r>
                      <a:r>
                        <a:rPr lang="fr-FR" sz="1800" baseline="-25000" dirty="0">
                          <a:latin typeface="Traditional Arabic"/>
                          <a:ea typeface="Calibri"/>
                          <a:cs typeface="Times New Roman"/>
                        </a:rPr>
                        <a:t>2</a:t>
                      </a:r>
                      <a:r>
                        <a:rPr lang="fr-FR" sz="1800" dirty="0">
                          <a:latin typeface="Traditional Arabic"/>
                          <a:ea typeface="Calibri"/>
                          <a:cs typeface="Times New Roman"/>
                        </a:rPr>
                        <a:t> : 7,5</a:t>
                      </a:r>
                      <a:endParaRPr lang="fr-FR" sz="1800" dirty="0">
                        <a:latin typeface="Calibri"/>
                        <a:ea typeface="Calibri"/>
                        <a:cs typeface="Times New Roman"/>
                      </a:endParaRPr>
                    </a:p>
                    <a:p>
                      <a:pPr>
                        <a:spcAft>
                          <a:spcPts val="0"/>
                        </a:spcAft>
                      </a:pPr>
                      <a:r>
                        <a:rPr lang="fr-FR" sz="1800" dirty="0">
                          <a:latin typeface="Traditional Arabic"/>
                          <a:ea typeface="Calibri"/>
                          <a:cs typeface="Times New Roman"/>
                        </a:rPr>
                        <a:t>CO</a:t>
                      </a:r>
                      <a:r>
                        <a:rPr lang="fr-FR" sz="1800" baseline="-25000" dirty="0">
                          <a:latin typeface="Traditional Arabic"/>
                          <a:ea typeface="Calibri"/>
                          <a:cs typeface="Times New Roman"/>
                        </a:rPr>
                        <a:t>2</a:t>
                      </a:r>
                      <a:r>
                        <a:rPr lang="fr-FR" sz="1800" dirty="0">
                          <a:latin typeface="Traditional Arabic"/>
                          <a:ea typeface="Calibri"/>
                          <a:cs typeface="Times New Roman"/>
                        </a:rPr>
                        <a:t> : 25</a:t>
                      </a:r>
                      <a:endParaRPr lang="fr-FR" sz="1800" dirty="0">
                        <a:latin typeface="Calibri"/>
                        <a:ea typeface="Calibri"/>
                        <a:cs typeface="Times New Roman"/>
                      </a:endParaRPr>
                    </a:p>
                    <a:p>
                      <a:pPr>
                        <a:spcAft>
                          <a:spcPts val="0"/>
                        </a:spcAft>
                      </a:pPr>
                      <a:r>
                        <a:rPr lang="fr-FR" sz="1800" dirty="0">
                          <a:latin typeface="Traditional Arabic"/>
                          <a:ea typeface="Calibri"/>
                          <a:cs typeface="Times New Roman"/>
                        </a:rPr>
                        <a:t>CH</a:t>
                      </a:r>
                      <a:r>
                        <a:rPr lang="fr-FR" sz="1800" baseline="-25000" dirty="0">
                          <a:latin typeface="Traditional Arabic"/>
                          <a:ea typeface="Calibri"/>
                          <a:cs typeface="Times New Roman"/>
                        </a:rPr>
                        <a:t>4</a:t>
                      </a:r>
                      <a:r>
                        <a:rPr lang="fr-FR" sz="1800" dirty="0">
                          <a:latin typeface="Traditional Arabic"/>
                          <a:ea typeface="Calibri"/>
                          <a:cs typeface="Times New Roman"/>
                        </a:rPr>
                        <a:t> : 18</a:t>
                      </a: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7863">
                <a:tc>
                  <a:txBody>
                    <a:bodyPr/>
                    <a:lstStyle/>
                    <a:p>
                      <a:pPr algn="ctr">
                        <a:spcAft>
                          <a:spcPts val="0"/>
                        </a:spcAft>
                      </a:pPr>
                      <a:r>
                        <a:rPr lang="fr-FR" sz="1800" b="1">
                          <a:latin typeface="Traditional Arabic"/>
                          <a:ea typeface="Calibri"/>
                          <a:cs typeface="Times New Roman"/>
                        </a:rPr>
                        <a:t>Energie de la liaison [kJ/mol]</a:t>
                      </a:r>
                      <a:endParaRPr lang="fr-FR" sz="180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5242">
                <a:tc>
                  <a:txBody>
                    <a:bodyPr/>
                    <a:lstStyle/>
                    <a:p>
                      <a:pPr algn="ctr">
                        <a:spcAft>
                          <a:spcPts val="0"/>
                        </a:spcAft>
                      </a:pPr>
                      <a:r>
                        <a:rPr lang="fr-FR" sz="1800" b="1">
                          <a:latin typeface="Traditional Arabic"/>
                          <a:ea typeface="Calibri"/>
                          <a:cs typeface="Times New Roman"/>
                        </a:rPr>
                        <a:t>Liaison dirigée</a:t>
                      </a:r>
                      <a:endParaRPr lang="fr-FR" sz="180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361" name="AutoShape 1"/>
          <p:cNvSpPr>
            <a:spLocks/>
          </p:cNvSpPr>
          <p:nvPr/>
        </p:nvSpPr>
        <p:spPr bwMode="auto">
          <a:xfrm rot="-5400000">
            <a:off x="7282684" y="584152"/>
            <a:ext cx="339278" cy="2160238"/>
          </a:xfrm>
          <a:prstGeom prst="rightBrace">
            <a:avLst>
              <a:gd name="adj1" fmla="val 90109"/>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362" name="Text Box 2"/>
          <p:cNvSpPr txBox="1">
            <a:spLocks noChangeArrowheads="1"/>
          </p:cNvSpPr>
          <p:nvPr/>
        </p:nvSpPr>
        <p:spPr bwMode="auto">
          <a:xfrm>
            <a:off x="6376393" y="1052736"/>
            <a:ext cx="2160239" cy="3830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FF0000"/>
                </a:solidFill>
                <a:effectLst/>
                <a:latin typeface="Traditional Arabic" pitchFamily="18" charset="-78"/>
                <a:cs typeface="Arial" pitchFamily="34" charset="0"/>
              </a:rPr>
              <a:t>Moléculaire</a:t>
            </a:r>
            <a:endParaRPr kumimoji="0" lang="fr-FR" b="0" i="0" u="none" strike="noStrike" cap="none" normalizeH="0" baseline="0" dirty="0">
              <a:ln>
                <a:noFill/>
              </a:ln>
              <a:solidFill>
                <a:srgbClr val="FF0000"/>
              </a:solidFill>
              <a:effectLst/>
              <a:latin typeface="Arial" pitchFamily="34" charset="0"/>
              <a:cs typeface="Arial" pitchFamily="34" charset="0"/>
            </a:endParaRPr>
          </a:p>
        </p:txBody>
      </p:sp>
      <p:sp>
        <p:nvSpPr>
          <p:cNvPr id="6" name="Rectangle 5"/>
          <p:cNvSpPr/>
          <p:nvPr/>
        </p:nvSpPr>
        <p:spPr>
          <a:xfrm>
            <a:off x="2017812" y="2060848"/>
            <a:ext cx="1217000" cy="369332"/>
          </a:xfrm>
          <a:prstGeom prst="rect">
            <a:avLst/>
          </a:prstGeom>
        </p:spPr>
        <p:txBody>
          <a:bodyPr wrap="none">
            <a:spAutoFit/>
          </a:bodyPr>
          <a:lstStyle/>
          <a:p>
            <a:pPr algn="ctr">
              <a:spcAft>
                <a:spcPts val="0"/>
              </a:spcAft>
            </a:pPr>
            <a:r>
              <a:rPr lang="fr-FR" b="1" dirty="0">
                <a:solidFill>
                  <a:srgbClr val="FF0000"/>
                </a:solidFill>
                <a:latin typeface="Traditional Arabic"/>
                <a:ea typeface="Calibri"/>
                <a:cs typeface="Times New Roman"/>
              </a:rPr>
              <a:t>Covalente</a:t>
            </a:r>
            <a:endParaRPr lang="fr-FR" dirty="0">
              <a:solidFill>
                <a:srgbClr val="FF0000"/>
              </a:solidFill>
              <a:ea typeface="Calibri"/>
              <a:cs typeface="Times New Roman"/>
            </a:endParaRPr>
          </a:p>
        </p:txBody>
      </p:sp>
      <p:sp>
        <p:nvSpPr>
          <p:cNvPr id="7" name="Rectangle 6"/>
          <p:cNvSpPr/>
          <p:nvPr/>
        </p:nvSpPr>
        <p:spPr>
          <a:xfrm>
            <a:off x="3491880" y="2060848"/>
            <a:ext cx="979755" cy="369332"/>
          </a:xfrm>
          <a:prstGeom prst="rect">
            <a:avLst/>
          </a:prstGeom>
        </p:spPr>
        <p:txBody>
          <a:bodyPr wrap="none">
            <a:spAutoFit/>
          </a:bodyPr>
          <a:lstStyle/>
          <a:p>
            <a:pPr algn="ctr">
              <a:spcAft>
                <a:spcPts val="0"/>
              </a:spcAft>
            </a:pPr>
            <a:r>
              <a:rPr lang="fr-FR" b="1" dirty="0">
                <a:solidFill>
                  <a:srgbClr val="FF0000"/>
                </a:solidFill>
                <a:latin typeface="Traditional Arabic"/>
                <a:ea typeface="Calibri"/>
                <a:cs typeface="Times New Roman"/>
              </a:rPr>
              <a:t>Ionique</a:t>
            </a:r>
            <a:endParaRPr lang="fr-FR" dirty="0">
              <a:solidFill>
                <a:srgbClr val="FF0000"/>
              </a:solidFill>
              <a:ea typeface="Calibri"/>
              <a:cs typeface="Times New Roman"/>
            </a:endParaRPr>
          </a:p>
        </p:txBody>
      </p:sp>
      <p:sp>
        <p:nvSpPr>
          <p:cNvPr id="8" name="Rectangle 7"/>
          <p:cNvSpPr/>
          <p:nvPr/>
        </p:nvSpPr>
        <p:spPr>
          <a:xfrm>
            <a:off x="4749924" y="2060848"/>
            <a:ext cx="1268296" cy="369332"/>
          </a:xfrm>
          <a:prstGeom prst="rect">
            <a:avLst/>
          </a:prstGeom>
        </p:spPr>
        <p:txBody>
          <a:bodyPr wrap="none">
            <a:spAutoFit/>
          </a:bodyPr>
          <a:lstStyle/>
          <a:p>
            <a:pPr algn="ctr">
              <a:spcAft>
                <a:spcPts val="0"/>
              </a:spcAft>
            </a:pPr>
            <a:r>
              <a:rPr lang="fr-FR" b="1" dirty="0">
                <a:solidFill>
                  <a:srgbClr val="FF0000"/>
                </a:solidFill>
                <a:latin typeface="Traditional Arabic"/>
                <a:ea typeface="Calibri"/>
                <a:cs typeface="Times New Roman"/>
              </a:rPr>
              <a:t>Métallique</a:t>
            </a:r>
            <a:endParaRPr lang="fr-FR" dirty="0">
              <a:solidFill>
                <a:srgbClr val="FF0000"/>
              </a:solidFill>
              <a:ea typeface="Calibri"/>
              <a:cs typeface="Times New Roman"/>
            </a:endParaRPr>
          </a:p>
        </p:txBody>
      </p:sp>
      <p:sp>
        <p:nvSpPr>
          <p:cNvPr id="9" name="Rectangle 8"/>
          <p:cNvSpPr/>
          <p:nvPr/>
        </p:nvSpPr>
        <p:spPr>
          <a:xfrm>
            <a:off x="6122268" y="2060848"/>
            <a:ext cx="1335622" cy="369332"/>
          </a:xfrm>
          <a:prstGeom prst="rect">
            <a:avLst/>
          </a:prstGeom>
        </p:spPr>
        <p:txBody>
          <a:bodyPr wrap="none">
            <a:spAutoFit/>
          </a:bodyPr>
          <a:lstStyle/>
          <a:p>
            <a:pPr algn="ctr">
              <a:spcAft>
                <a:spcPts val="0"/>
              </a:spcAft>
            </a:pPr>
            <a:r>
              <a:rPr lang="fr-FR" b="1" dirty="0">
                <a:solidFill>
                  <a:srgbClr val="FF0000"/>
                </a:solidFill>
                <a:latin typeface="Traditional Arabic"/>
                <a:ea typeface="Calibri"/>
                <a:cs typeface="Times New Roman"/>
              </a:rPr>
              <a:t>Hydrogène</a:t>
            </a:r>
            <a:endParaRPr lang="fr-FR" dirty="0">
              <a:solidFill>
                <a:srgbClr val="FF0000"/>
              </a:solidFill>
              <a:ea typeface="Calibri"/>
              <a:cs typeface="Times New Roman"/>
            </a:endParaRPr>
          </a:p>
        </p:txBody>
      </p:sp>
      <p:sp>
        <p:nvSpPr>
          <p:cNvPr id="10" name="Rectangle 9"/>
          <p:cNvSpPr/>
          <p:nvPr/>
        </p:nvSpPr>
        <p:spPr>
          <a:xfrm>
            <a:off x="7380312" y="1916832"/>
            <a:ext cx="1440160" cy="646331"/>
          </a:xfrm>
          <a:prstGeom prst="rect">
            <a:avLst/>
          </a:prstGeom>
        </p:spPr>
        <p:txBody>
          <a:bodyPr wrap="square">
            <a:spAutoFit/>
          </a:bodyPr>
          <a:lstStyle/>
          <a:p>
            <a:pPr algn="ctr">
              <a:spcAft>
                <a:spcPts val="0"/>
              </a:spcAft>
            </a:pPr>
            <a:r>
              <a:rPr lang="fr-FR" b="1" dirty="0">
                <a:solidFill>
                  <a:srgbClr val="FF0000"/>
                </a:solidFill>
                <a:latin typeface="Traditional Arabic"/>
                <a:ea typeface="Calibri"/>
                <a:cs typeface="Times New Roman"/>
              </a:rPr>
              <a:t>Van der </a:t>
            </a:r>
            <a:r>
              <a:rPr lang="fr-FR" b="1" dirty="0" err="1">
                <a:solidFill>
                  <a:srgbClr val="FF0000"/>
                </a:solidFill>
                <a:latin typeface="Traditional Arabic"/>
                <a:ea typeface="Calibri"/>
                <a:cs typeface="Times New Roman"/>
              </a:rPr>
              <a:t>Waals</a:t>
            </a:r>
            <a:endParaRPr lang="fr-FR" dirty="0">
              <a:solidFill>
                <a:srgbClr val="FF0000"/>
              </a:solidFill>
              <a:ea typeface="Calibri"/>
              <a:cs typeface="Times New Roman"/>
            </a:endParaRPr>
          </a:p>
        </p:txBody>
      </p:sp>
      <p:sp>
        <p:nvSpPr>
          <p:cNvPr id="11" name="Rectangle 10"/>
          <p:cNvSpPr/>
          <p:nvPr/>
        </p:nvSpPr>
        <p:spPr>
          <a:xfrm>
            <a:off x="2357385" y="4941168"/>
            <a:ext cx="519694" cy="369332"/>
          </a:xfrm>
          <a:prstGeom prst="rect">
            <a:avLst/>
          </a:prstGeom>
        </p:spPr>
        <p:txBody>
          <a:bodyPr wrap="none">
            <a:spAutoFit/>
          </a:bodyPr>
          <a:lstStyle/>
          <a:p>
            <a:pPr algn="ctr">
              <a:spcAft>
                <a:spcPts val="0"/>
              </a:spcAft>
            </a:pPr>
            <a:r>
              <a:rPr lang="fr-FR" b="1" dirty="0">
                <a:latin typeface="+mj-lt"/>
                <a:ea typeface="Calibri"/>
                <a:cs typeface="Times New Roman"/>
              </a:rPr>
              <a:t>Oui</a:t>
            </a:r>
          </a:p>
        </p:txBody>
      </p:sp>
      <p:sp>
        <p:nvSpPr>
          <p:cNvPr id="12" name="Rectangle 11"/>
          <p:cNvSpPr/>
          <p:nvPr/>
        </p:nvSpPr>
        <p:spPr>
          <a:xfrm>
            <a:off x="3669373" y="4941168"/>
            <a:ext cx="583814" cy="369332"/>
          </a:xfrm>
          <a:prstGeom prst="rect">
            <a:avLst/>
          </a:prstGeom>
        </p:spPr>
        <p:txBody>
          <a:bodyPr wrap="none">
            <a:spAutoFit/>
          </a:bodyPr>
          <a:lstStyle/>
          <a:p>
            <a:pPr algn="ctr">
              <a:spcAft>
                <a:spcPts val="0"/>
              </a:spcAft>
            </a:pPr>
            <a:r>
              <a:rPr lang="fr-FR" b="1" dirty="0">
                <a:latin typeface="+mj-lt"/>
                <a:ea typeface="Calibri"/>
                <a:cs typeface="Times New Roman"/>
              </a:rPr>
              <a:t>Non</a:t>
            </a:r>
          </a:p>
        </p:txBody>
      </p:sp>
      <p:sp>
        <p:nvSpPr>
          <p:cNvPr id="13" name="Rectangle 12"/>
          <p:cNvSpPr/>
          <p:nvPr/>
        </p:nvSpPr>
        <p:spPr>
          <a:xfrm>
            <a:off x="5090483" y="4941168"/>
            <a:ext cx="583814" cy="369332"/>
          </a:xfrm>
          <a:prstGeom prst="rect">
            <a:avLst/>
          </a:prstGeom>
        </p:spPr>
        <p:txBody>
          <a:bodyPr wrap="none">
            <a:spAutoFit/>
          </a:bodyPr>
          <a:lstStyle/>
          <a:p>
            <a:pPr algn="ctr">
              <a:spcAft>
                <a:spcPts val="0"/>
              </a:spcAft>
            </a:pPr>
            <a:r>
              <a:rPr lang="fr-FR" b="1" dirty="0">
                <a:latin typeface="+mj-lt"/>
                <a:ea typeface="Calibri"/>
                <a:cs typeface="Times New Roman"/>
              </a:rPr>
              <a:t>Non</a:t>
            </a:r>
          </a:p>
        </p:txBody>
      </p:sp>
      <p:sp>
        <p:nvSpPr>
          <p:cNvPr id="14" name="Rectangle 13"/>
          <p:cNvSpPr/>
          <p:nvPr/>
        </p:nvSpPr>
        <p:spPr>
          <a:xfrm>
            <a:off x="6531815" y="4941168"/>
            <a:ext cx="519694" cy="369332"/>
          </a:xfrm>
          <a:prstGeom prst="rect">
            <a:avLst/>
          </a:prstGeom>
        </p:spPr>
        <p:txBody>
          <a:bodyPr wrap="none">
            <a:spAutoFit/>
          </a:bodyPr>
          <a:lstStyle/>
          <a:p>
            <a:pPr algn="ctr">
              <a:spcAft>
                <a:spcPts val="0"/>
              </a:spcAft>
            </a:pPr>
            <a:r>
              <a:rPr lang="fr-FR" b="1" dirty="0">
                <a:latin typeface="+mj-lt"/>
                <a:ea typeface="Calibri"/>
                <a:cs typeface="Times New Roman"/>
              </a:rPr>
              <a:t>Oui</a:t>
            </a:r>
          </a:p>
        </p:txBody>
      </p:sp>
      <p:sp>
        <p:nvSpPr>
          <p:cNvPr id="15" name="Rectangle 14"/>
          <p:cNvSpPr/>
          <p:nvPr/>
        </p:nvSpPr>
        <p:spPr>
          <a:xfrm>
            <a:off x="7602504" y="4941168"/>
            <a:ext cx="1018227" cy="369332"/>
          </a:xfrm>
          <a:prstGeom prst="rect">
            <a:avLst/>
          </a:prstGeom>
        </p:spPr>
        <p:txBody>
          <a:bodyPr wrap="none">
            <a:spAutoFit/>
          </a:bodyPr>
          <a:lstStyle/>
          <a:p>
            <a:pPr algn="ctr">
              <a:spcAft>
                <a:spcPts val="0"/>
              </a:spcAft>
            </a:pPr>
            <a:r>
              <a:rPr lang="fr-FR" b="1" dirty="0">
                <a:latin typeface="+mj-lt"/>
                <a:ea typeface="Calibri"/>
                <a:cs typeface="Times New Roman"/>
              </a:rPr>
              <a:t>Oui/Non</a:t>
            </a:r>
          </a:p>
        </p:txBody>
      </p:sp>
      <p:sp>
        <p:nvSpPr>
          <p:cNvPr id="16" name="Rectangle 15"/>
          <p:cNvSpPr/>
          <p:nvPr/>
        </p:nvSpPr>
        <p:spPr>
          <a:xfrm>
            <a:off x="2078592" y="4149080"/>
            <a:ext cx="1103187" cy="369332"/>
          </a:xfrm>
          <a:prstGeom prst="rect">
            <a:avLst/>
          </a:prstGeom>
        </p:spPr>
        <p:txBody>
          <a:bodyPr wrap="none">
            <a:spAutoFit/>
          </a:bodyPr>
          <a:lstStyle/>
          <a:p>
            <a:pPr algn="ctr">
              <a:spcAft>
                <a:spcPts val="0"/>
              </a:spcAft>
            </a:pPr>
            <a:r>
              <a:rPr lang="fr-FR" b="1" dirty="0">
                <a:latin typeface="+mj-lt"/>
                <a:ea typeface="Calibri"/>
                <a:cs typeface="Times New Roman"/>
              </a:rPr>
              <a:t>200 à 500</a:t>
            </a:r>
          </a:p>
        </p:txBody>
      </p:sp>
      <p:sp>
        <p:nvSpPr>
          <p:cNvPr id="17" name="Rectangle 16"/>
          <p:cNvSpPr/>
          <p:nvPr/>
        </p:nvSpPr>
        <p:spPr>
          <a:xfrm>
            <a:off x="3356603" y="4154646"/>
            <a:ext cx="1215397" cy="369332"/>
          </a:xfrm>
          <a:prstGeom prst="rect">
            <a:avLst/>
          </a:prstGeom>
        </p:spPr>
        <p:txBody>
          <a:bodyPr wrap="none">
            <a:spAutoFit/>
          </a:bodyPr>
          <a:lstStyle/>
          <a:p>
            <a:pPr algn="ctr">
              <a:spcAft>
                <a:spcPts val="0"/>
              </a:spcAft>
            </a:pPr>
            <a:r>
              <a:rPr lang="fr-FR" b="1" dirty="0">
                <a:latin typeface="+mj-lt"/>
                <a:ea typeface="Calibri"/>
                <a:cs typeface="Times New Roman"/>
              </a:rPr>
              <a:t>600 à 3000</a:t>
            </a:r>
          </a:p>
        </p:txBody>
      </p:sp>
      <p:sp>
        <p:nvSpPr>
          <p:cNvPr id="18" name="Rectangle 17"/>
          <p:cNvSpPr/>
          <p:nvPr/>
        </p:nvSpPr>
        <p:spPr>
          <a:xfrm>
            <a:off x="4827541" y="4168130"/>
            <a:ext cx="1106393" cy="369332"/>
          </a:xfrm>
          <a:prstGeom prst="rect">
            <a:avLst/>
          </a:prstGeom>
        </p:spPr>
        <p:txBody>
          <a:bodyPr wrap="none">
            <a:spAutoFit/>
          </a:bodyPr>
          <a:lstStyle/>
          <a:p>
            <a:pPr algn="ctr">
              <a:spcAft>
                <a:spcPts val="0"/>
              </a:spcAft>
            </a:pPr>
            <a:r>
              <a:rPr lang="fr-FR" b="1" dirty="0">
                <a:latin typeface="+mj-lt"/>
                <a:ea typeface="Calibri"/>
                <a:cs typeface="Times New Roman"/>
              </a:rPr>
              <a:t>100 à 800</a:t>
            </a:r>
          </a:p>
        </p:txBody>
      </p:sp>
      <p:sp>
        <p:nvSpPr>
          <p:cNvPr id="19" name="Rectangle 18"/>
          <p:cNvSpPr/>
          <p:nvPr/>
        </p:nvSpPr>
        <p:spPr>
          <a:xfrm>
            <a:off x="6340326" y="4168130"/>
            <a:ext cx="869149" cy="369332"/>
          </a:xfrm>
          <a:prstGeom prst="rect">
            <a:avLst/>
          </a:prstGeom>
        </p:spPr>
        <p:txBody>
          <a:bodyPr wrap="none">
            <a:spAutoFit/>
          </a:bodyPr>
          <a:lstStyle/>
          <a:p>
            <a:pPr algn="ctr">
              <a:spcAft>
                <a:spcPts val="0"/>
              </a:spcAft>
            </a:pPr>
            <a:r>
              <a:rPr lang="fr-FR" b="1" dirty="0">
                <a:latin typeface="+mj-lt"/>
                <a:ea typeface="Calibri"/>
                <a:cs typeface="Times New Roman"/>
              </a:rPr>
              <a:t>10 à 40</a:t>
            </a:r>
          </a:p>
        </p:txBody>
      </p:sp>
      <p:sp>
        <p:nvSpPr>
          <p:cNvPr id="20" name="Rectangle 19"/>
          <p:cNvSpPr/>
          <p:nvPr/>
        </p:nvSpPr>
        <p:spPr>
          <a:xfrm>
            <a:off x="7786281" y="4168130"/>
            <a:ext cx="638316" cy="369332"/>
          </a:xfrm>
          <a:prstGeom prst="rect">
            <a:avLst/>
          </a:prstGeom>
        </p:spPr>
        <p:txBody>
          <a:bodyPr wrap="none">
            <a:spAutoFit/>
          </a:bodyPr>
          <a:lstStyle/>
          <a:p>
            <a:pPr algn="ctr">
              <a:spcAft>
                <a:spcPts val="0"/>
              </a:spcAft>
            </a:pPr>
            <a:r>
              <a:rPr lang="fr-FR" b="1" dirty="0">
                <a:latin typeface="+mj-lt"/>
                <a:ea typeface="Calibri"/>
                <a:cs typeface="Times New Roman"/>
              </a:rPr>
              <a:t>1 à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455014170"/>
              </p:ext>
            </p:extLst>
          </p:nvPr>
        </p:nvGraphicFramePr>
        <p:xfrm>
          <a:off x="156270" y="908720"/>
          <a:ext cx="8835330" cy="5859312"/>
        </p:xfrm>
        <a:graphic>
          <a:graphicData uri="http://schemas.openxmlformats.org/drawingml/2006/table">
            <a:tbl>
              <a:tblPr/>
              <a:tblGrid>
                <a:gridCol w="1634479">
                  <a:extLst>
                    <a:ext uri="{9D8B030D-6E8A-4147-A177-3AD203B41FA5}">
                      <a16:colId xmlns:a16="http://schemas.microsoft.com/office/drawing/2014/main" val="20000"/>
                    </a:ext>
                  </a:extLst>
                </a:gridCol>
                <a:gridCol w="1879970">
                  <a:extLst>
                    <a:ext uri="{9D8B030D-6E8A-4147-A177-3AD203B41FA5}">
                      <a16:colId xmlns:a16="http://schemas.microsoft.com/office/drawing/2014/main" val="20001"/>
                    </a:ext>
                  </a:extLst>
                </a:gridCol>
                <a:gridCol w="1203181">
                  <a:extLst>
                    <a:ext uri="{9D8B030D-6E8A-4147-A177-3AD203B41FA5}">
                      <a16:colId xmlns:a16="http://schemas.microsoft.com/office/drawing/2014/main" val="20002"/>
                    </a:ext>
                  </a:extLst>
                </a:gridCol>
                <a:gridCol w="135428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539280">
                  <a:extLst>
                    <a:ext uri="{9D8B030D-6E8A-4147-A177-3AD203B41FA5}">
                      <a16:colId xmlns:a16="http://schemas.microsoft.com/office/drawing/2014/main" val="20005"/>
                    </a:ext>
                  </a:extLst>
                </a:gridCol>
              </a:tblGrid>
              <a:tr h="645242">
                <a:tc>
                  <a:txBody>
                    <a:bodyPr/>
                    <a:lstStyle/>
                    <a:p>
                      <a:pPr algn="ctr">
                        <a:spcAft>
                          <a:spcPts val="0"/>
                        </a:spcAft>
                      </a:pPr>
                      <a:r>
                        <a:rPr lang="fr-FR" sz="1800" b="1" dirty="0">
                          <a:latin typeface="Cambria" panose="02040503050406030204" pitchFamily="18" charset="0"/>
                          <a:ea typeface="Cambria" panose="02040503050406030204" pitchFamily="18" charset="0"/>
                          <a:cs typeface="Times New Roman"/>
                        </a:rPr>
                        <a:t>Type de liaison</a:t>
                      </a:r>
                      <a:endParaRPr lang="fr-FR" sz="1800" dirty="0">
                        <a:latin typeface="Cambria" panose="02040503050406030204" pitchFamily="18" charset="0"/>
                        <a:ea typeface="Cambria" panose="02040503050406030204" pitchFamily="18" charset="0"/>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solidFill>
                            <a:srgbClr val="FF0000"/>
                          </a:solidFill>
                          <a:latin typeface="Cambria" panose="02040503050406030204" pitchFamily="18" charset="0"/>
                          <a:ea typeface="Cambria" panose="02040503050406030204" pitchFamily="18" charset="0"/>
                          <a:cs typeface="Times New Roman"/>
                        </a:rPr>
                        <a:t>Covalente</a:t>
                      </a:r>
                      <a:endParaRPr lang="fr-FR" sz="1800" dirty="0">
                        <a:solidFill>
                          <a:srgbClr val="FF0000"/>
                        </a:solidFill>
                        <a:latin typeface="Cambria" panose="02040503050406030204" pitchFamily="18" charset="0"/>
                        <a:ea typeface="Cambria" panose="02040503050406030204" pitchFamily="18" charset="0"/>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solidFill>
                            <a:srgbClr val="FF0000"/>
                          </a:solidFill>
                          <a:latin typeface="Cambria" panose="02040503050406030204" pitchFamily="18" charset="0"/>
                          <a:ea typeface="Cambria" panose="02040503050406030204" pitchFamily="18" charset="0"/>
                          <a:cs typeface="Times New Roman"/>
                        </a:rPr>
                        <a:t>Ionique</a:t>
                      </a:r>
                      <a:endParaRPr lang="fr-FR" sz="1800" dirty="0">
                        <a:solidFill>
                          <a:srgbClr val="FF0000"/>
                        </a:solidFill>
                        <a:latin typeface="Cambria" panose="02040503050406030204" pitchFamily="18" charset="0"/>
                        <a:ea typeface="Cambria" panose="02040503050406030204" pitchFamily="18" charset="0"/>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solidFill>
                            <a:srgbClr val="FF0000"/>
                          </a:solidFill>
                          <a:latin typeface="Cambria" panose="02040503050406030204" pitchFamily="18" charset="0"/>
                          <a:ea typeface="Cambria" panose="02040503050406030204" pitchFamily="18" charset="0"/>
                          <a:cs typeface="Times New Roman"/>
                        </a:rPr>
                        <a:t>Métallique</a:t>
                      </a:r>
                      <a:endParaRPr lang="fr-FR" sz="1800" dirty="0">
                        <a:solidFill>
                          <a:srgbClr val="FF0000"/>
                        </a:solidFill>
                        <a:latin typeface="Cambria" panose="02040503050406030204" pitchFamily="18" charset="0"/>
                        <a:ea typeface="Cambria" panose="02040503050406030204" pitchFamily="18" charset="0"/>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700" b="1" dirty="0">
                          <a:solidFill>
                            <a:srgbClr val="FF0000"/>
                          </a:solidFill>
                          <a:latin typeface="Cambria" panose="02040503050406030204" pitchFamily="18" charset="0"/>
                          <a:ea typeface="Cambria" panose="02040503050406030204" pitchFamily="18" charset="0"/>
                          <a:cs typeface="Times New Roman"/>
                        </a:rPr>
                        <a:t>Hydrogène</a:t>
                      </a:r>
                      <a:endParaRPr lang="fr-FR" sz="1700" dirty="0">
                        <a:solidFill>
                          <a:srgbClr val="FF0000"/>
                        </a:solidFill>
                        <a:latin typeface="Cambria" panose="02040503050406030204" pitchFamily="18" charset="0"/>
                        <a:ea typeface="Cambria" panose="02040503050406030204" pitchFamily="18" charset="0"/>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solidFill>
                            <a:srgbClr val="FF0000"/>
                          </a:solidFill>
                          <a:latin typeface="Cambria" panose="02040503050406030204" pitchFamily="18" charset="0"/>
                          <a:ea typeface="Cambria" panose="02040503050406030204" pitchFamily="18" charset="0"/>
                          <a:cs typeface="Times New Roman"/>
                        </a:rPr>
                        <a:t>Van der </a:t>
                      </a:r>
                      <a:r>
                        <a:rPr lang="fr-FR" sz="1800" b="1" dirty="0" err="1">
                          <a:solidFill>
                            <a:srgbClr val="FF0000"/>
                          </a:solidFill>
                          <a:latin typeface="Cambria" panose="02040503050406030204" pitchFamily="18" charset="0"/>
                          <a:ea typeface="Cambria" panose="02040503050406030204" pitchFamily="18" charset="0"/>
                          <a:cs typeface="Times New Roman"/>
                        </a:rPr>
                        <a:t>Waals</a:t>
                      </a:r>
                      <a:endParaRPr lang="fr-FR" sz="1800" dirty="0">
                        <a:solidFill>
                          <a:srgbClr val="FF0000"/>
                        </a:solidFill>
                        <a:latin typeface="Cambria" panose="02040503050406030204" pitchFamily="18" charset="0"/>
                        <a:ea typeface="Cambria" panose="02040503050406030204" pitchFamily="18" charset="0"/>
                        <a:cs typeface="Times New Roman"/>
                      </a:endParaRPr>
                    </a:p>
                  </a:txBody>
                  <a:tcPr marL="59617" marR="596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79094">
                <a:tc>
                  <a:txBody>
                    <a:bodyPr/>
                    <a:lstStyle/>
                    <a:p>
                      <a:pPr algn="ctr">
                        <a:spcAft>
                          <a:spcPts val="0"/>
                        </a:spcAft>
                      </a:pPr>
                      <a:r>
                        <a:rPr lang="fr-FR" sz="1800" b="1" dirty="0">
                          <a:latin typeface="Cambria" panose="02040503050406030204" pitchFamily="18" charset="0"/>
                          <a:ea typeface="Cambria" panose="02040503050406030204" pitchFamily="18" charset="0"/>
                          <a:cs typeface="Times New Roman"/>
                        </a:rPr>
                        <a:t>Conductivité électrique</a:t>
                      </a:r>
                      <a:endParaRPr lang="fr-FR" sz="1800" dirty="0">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Traditional Arab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7863">
                <a:tc>
                  <a:txBody>
                    <a:bodyPr/>
                    <a:lstStyle/>
                    <a:p>
                      <a:pPr algn="ctr">
                        <a:spcAft>
                          <a:spcPts val="0"/>
                        </a:spcAft>
                      </a:pPr>
                      <a:r>
                        <a:rPr lang="fr-FR" sz="1800" b="1" dirty="0">
                          <a:latin typeface="Cambria" panose="02040503050406030204" pitchFamily="18" charset="0"/>
                          <a:ea typeface="Cambria" panose="02040503050406030204" pitchFamily="18" charset="0"/>
                          <a:cs typeface="Times New Roman"/>
                        </a:rPr>
                        <a:t>Propriétés mécaniques</a:t>
                      </a:r>
                      <a:endParaRPr lang="fr-FR" sz="1800" dirty="0">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endParaRPr lang="fr-FR" sz="1800" dirty="0">
                        <a:latin typeface="Calibri"/>
                        <a:ea typeface="Calibri"/>
                        <a:cs typeface="Times New Roman"/>
                      </a:endParaRPr>
                    </a:p>
                    <a:p>
                      <a:pPr algn="ctr">
                        <a:lnSpc>
                          <a:spcPct val="115000"/>
                        </a:lnSpc>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5242">
                <a:tc>
                  <a:txBody>
                    <a:bodyPr/>
                    <a:lstStyle/>
                    <a:p>
                      <a:pPr algn="ctr">
                        <a:spcAft>
                          <a:spcPts val="0"/>
                        </a:spcAft>
                      </a:pPr>
                      <a:r>
                        <a:rPr lang="fr-FR" sz="1800" b="1" dirty="0">
                          <a:latin typeface="Cambria" panose="02040503050406030204" pitchFamily="18" charset="0"/>
                          <a:ea typeface="Cambria" panose="02040503050406030204" pitchFamily="18" charset="0"/>
                          <a:cs typeface="Times New Roman"/>
                        </a:rPr>
                        <a:t>Température de fusion [°C]</a:t>
                      </a:r>
                      <a:endParaRPr lang="fr-FR" sz="1800" dirty="0">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Rectangle 3"/>
          <p:cNvSpPr/>
          <p:nvPr/>
        </p:nvSpPr>
        <p:spPr>
          <a:xfrm>
            <a:off x="1743844" y="1752994"/>
            <a:ext cx="2036068" cy="2031325"/>
          </a:xfrm>
          <a:prstGeom prst="rect">
            <a:avLst/>
          </a:prstGeom>
        </p:spPr>
        <p:txBody>
          <a:bodyPr wrap="square">
            <a:spAutoFit/>
          </a:bodyPr>
          <a:lstStyle/>
          <a:p>
            <a:pPr algn="ctr"/>
            <a:r>
              <a:rPr lang="fr-FR" b="1" u="sng" dirty="0">
                <a:latin typeface="+mj-lt"/>
                <a:ea typeface="Calibri"/>
                <a:cs typeface="Times New Roman"/>
              </a:rPr>
              <a:t>Faible</a:t>
            </a:r>
            <a:r>
              <a:rPr lang="fr-FR" b="1" dirty="0">
                <a:latin typeface="+mj-lt"/>
                <a:ea typeface="Calibri"/>
                <a:cs typeface="Times New Roman"/>
              </a:rPr>
              <a:t> {pour les matériaux purs, aucun défauts}, augmente en cas de dopage {cas des panneaux photovoltaïques}</a:t>
            </a:r>
            <a:endParaRPr lang="fr-FR" b="1" dirty="0">
              <a:latin typeface="+mj-lt"/>
            </a:endParaRPr>
          </a:p>
        </p:txBody>
      </p:sp>
      <p:sp>
        <p:nvSpPr>
          <p:cNvPr id="5" name="Rectangle 4"/>
          <p:cNvSpPr/>
          <p:nvPr/>
        </p:nvSpPr>
        <p:spPr>
          <a:xfrm>
            <a:off x="3650754" y="2011310"/>
            <a:ext cx="1224136" cy="1477328"/>
          </a:xfrm>
          <a:prstGeom prst="rect">
            <a:avLst/>
          </a:prstGeom>
        </p:spPr>
        <p:txBody>
          <a:bodyPr wrap="square">
            <a:spAutoFit/>
          </a:bodyPr>
          <a:lstStyle/>
          <a:p>
            <a:pPr algn="ctr"/>
            <a:r>
              <a:rPr lang="fr-FR" b="1" u="sng" dirty="0">
                <a:latin typeface="+mj-lt"/>
                <a:ea typeface="Calibri"/>
                <a:cs typeface="Times New Roman"/>
              </a:rPr>
              <a:t>Faible</a:t>
            </a:r>
            <a:r>
              <a:rPr lang="fr-FR" b="1" dirty="0">
                <a:latin typeface="+mj-lt"/>
                <a:ea typeface="Calibri"/>
                <a:cs typeface="Times New Roman"/>
              </a:rPr>
              <a:t> à basse T mais augmente avec T</a:t>
            </a:r>
            <a:endParaRPr lang="fr-FR" b="1" dirty="0">
              <a:latin typeface="+mj-lt"/>
            </a:endParaRPr>
          </a:p>
        </p:txBody>
      </p:sp>
      <p:sp>
        <p:nvSpPr>
          <p:cNvPr id="6" name="Rectangle 5"/>
          <p:cNvSpPr/>
          <p:nvPr/>
        </p:nvSpPr>
        <p:spPr>
          <a:xfrm>
            <a:off x="5116779" y="2589656"/>
            <a:ext cx="804964" cy="369332"/>
          </a:xfrm>
          <a:prstGeom prst="rect">
            <a:avLst/>
          </a:prstGeom>
        </p:spPr>
        <p:txBody>
          <a:bodyPr wrap="none">
            <a:spAutoFit/>
          </a:bodyPr>
          <a:lstStyle/>
          <a:p>
            <a:pPr algn="ctr">
              <a:spcAft>
                <a:spcPts val="0"/>
              </a:spcAft>
            </a:pPr>
            <a:r>
              <a:rPr lang="fr-FR" b="1" u="sng" dirty="0">
                <a:latin typeface="+mj-lt"/>
                <a:ea typeface="Calibri"/>
                <a:cs typeface="Times New Roman"/>
              </a:rPr>
              <a:t>Elevée</a:t>
            </a:r>
            <a:endParaRPr lang="fr-FR" b="1" dirty="0">
              <a:latin typeface="+mj-lt"/>
              <a:ea typeface="Calibri"/>
              <a:cs typeface="Times New Roman"/>
            </a:endParaRPr>
          </a:p>
        </p:txBody>
      </p:sp>
      <p:sp>
        <p:nvSpPr>
          <p:cNvPr id="7" name="Rectangle 6"/>
          <p:cNvSpPr/>
          <p:nvPr/>
        </p:nvSpPr>
        <p:spPr>
          <a:xfrm>
            <a:off x="7661077" y="2413473"/>
            <a:ext cx="1197495" cy="646331"/>
          </a:xfrm>
          <a:prstGeom prst="rect">
            <a:avLst/>
          </a:prstGeom>
        </p:spPr>
        <p:txBody>
          <a:bodyPr wrap="square">
            <a:spAutoFit/>
          </a:bodyPr>
          <a:lstStyle/>
          <a:p>
            <a:pPr algn="ctr">
              <a:spcAft>
                <a:spcPts val="0"/>
              </a:spcAft>
            </a:pPr>
            <a:r>
              <a:rPr lang="fr-FR" b="1" u="sng" dirty="0">
                <a:latin typeface="+mj-lt"/>
                <a:ea typeface="Calibri"/>
                <a:cs typeface="Times New Roman"/>
              </a:rPr>
              <a:t>Basse</a:t>
            </a:r>
            <a:r>
              <a:rPr lang="fr-FR" b="1" dirty="0">
                <a:latin typeface="+mj-lt"/>
                <a:ea typeface="Calibri"/>
                <a:cs typeface="Times New Roman"/>
              </a:rPr>
              <a:t> {isolants}</a:t>
            </a:r>
          </a:p>
        </p:txBody>
      </p:sp>
      <p:sp>
        <p:nvSpPr>
          <p:cNvPr id="8" name="Rectangle 7"/>
          <p:cNvSpPr/>
          <p:nvPr/>
        </p:nvSpPr>
        <p:spPr>
          <a:xfrm>
            <a:off x="1979712" y="4835450"/>
            <a:ext cx="1436355" cy="369332"/>
          </a:xfrm>
          <a:prstGeom prst="rect">
            <a:avLst/>
          </a:prstGeom>
        </p:spPr>
        <p:txBody>
          <a:bodyPr wrap="none">
            <a:spAutoFit/>
          </a:bodyPr>
          <a:lstStyle/>
          <a:p>
            <a:r>
              <a:rPr lang="fr-FR" b="1" dirty="0">
                <a:latin typeface="+mj-lt"/>
                <a:ea typeface="Calibri"/>
                <a:cs typeface="Times New Roman"/>
              </a:rPr>
              <a:t>Dur et fragile</a:t>
            </a:r>
            <a:endParaRPr lang="fr-FR" b="1" dirty="0">
              <a:latin typeface="+mj-lt"/>
            </a:endParaRPr>
          </a:p>
        </p:txBody>
      </p:sp>
      <p:sp>
        <p:nvSpPr>
          <p:cNvPr id="9" name="Rectangle 8"/>
          <p:cNvSpPr/>
          <p:nvPr/>
        </p:nvSpPr>
        <p:spPr>
          <a:xfrm>
            <a:off x="3746004" y="4729534"/>
            <a:ext cx="1056705" cy="646331"/>
          </a:xfrm>
          <a:prstGeom prst="rect">
            <a:avLst/>
          </a:prstGeom>
        </p:spPr>
        <p:txBody>
          <a:bodyPr wrap="square">
            <a:spAutoFit/>
          </a:bodyPr>
          <a:lstStyle/>
          <a:p>
            <a:pPr algn="ctr"/>
            <a:r>
              <a:rPr lang="fr-FR" b="1" dirty="0">
                <a:latin typeface="+mj-lt"/>
                <a:ea typeface="Calibri"/>
                <a:cs typeface="Times New Roman"/>
              </a:rPr>
              <a:t>Dur et fragile</a:t>
            </a:r>
            <a:endParaRPr lang="fr-FR" b="1" dirty="0">
              <a:latin typeface="+mj-lt"/>
            </a:endParaRPr>
          </a:p>
        </p:txBody>
      </p:sp>
      <p:sp>
        <p:nvSpPr>
          <p:cNvPr id="10" name="Rectangle 9"/>
          <p:cNvSpPr/>
          <p:nvPr/>
        </p:nvSpPr>
        <p:spPr>
          <a:xfrm>
            <a:off x="4804439" y="4725342"/>
            <a:ext cx="1533853" cy="646331"/>
          </a:xfrm>
          <a:prstGeom prst="rect">
            <a:avLst/>
          </a:prstGeom>
        </p:spPr>
        <p:txBody>
          <a:bodyPr wrap="square">
            <a:spAutoFit/>
          </a:bodyPr>
          <a:lstStyle/>
          <a:p>
            <a:pPr algn="ctr">
              <a:spcAft>
                <a:spcPts val="0"/>
              </a:spcAft>
            </a:pPr>
            <a:r>
              <a:rPr lang="fr-FR" b="1" dirty="0">
                <a:latin typeface="+mj-lt"/>
                <a:ea typeface="Calibri"/>
                <a:cs typeface="Times New Roman"/>
              </a:rPr>
              <a:t>Déformable et plastique</a:t>
            </a:r>
          </a:p>
        </p:txBody>
      </p:sp>
      <p:sp>
        <p:nvSpPr>
          <p:cNvPr id="11" name="Rectangle 10"/>
          <p:cNvSpPr/>
          <p:nvPr/>
        </p:nvSpPr>
        <p:spPr>
          <a:xfrm>
            <a:off x="6209134" y="4593902"/>
            <a:ext cx="1368152" cy="923330"/>
          </a:xfrm>
          <a:prstGeom prst="rect">
            <a:avLst/>
          </a:prstGeom>
        </p:spPr>
        <p:txBody>
          <a:bodyPr wrap="square">
            <a:spAutoFit/>
          </a:bodyPr>
          <a:lstStyle/>
          <a:p>
            <a:pPr algn="ctr">
              <a:spcAft>
                <a:spcPts val="0"/>
              </a:spcAft>
            </a:pPr>
            <a:r>
              <a:rPr lang="fr-FR" b="1" dirty="0">
                <a:latin typeface="+mj-lt"/>
                <a:ea typeface="Calibri"/>
                <a:cs typeface="Times New Roman"/>
              </a:rPr>
              <a:t>Faible résistance mécanique</a:t>
            </a:r>
          </a:p>
        </p:txBody>
      </p:sp>
      <p:sp>
        <p:nvSpPr>
          <p:cNvPr id="12" name="Rectangle 11"/>
          <p:cNvSpPr/>
          <p:nvPr/>
        </p:nvSpPr>
        <p:spPr>
          <a:xfrm>
            <a:off x="7375046" y="4231385"/>
            <a:ext cx="1693673" cy="1685077"/>
          </a:xfrm>
          <a:prstGeom prst="rect">
            <a:avLst/>
          </a:prstGeom>
        </p:spPr>
        <p:txBody>
          <a:bodyPr wrap="square">
            <a:spAutoFit/>
          </a:bodyPr>
          <a:lstStyle/>
          <a:p>
            <a:pPr algn="ctr">
              <a:lnSpc>
                <a:spcPct val="115000"/>
              </a:lnSpc>
              <a:spcAft>
                <a:spcPts val="0"/>
              </a:spcAft>
            </a:pPr>
            <a:r>
              <a:rPr lang="fr-FR" b="1" dirty="0">
                <a:latin typeface="+mj-lt"/>
                <a:ea typeface="Calibri"/>
                <a:cs typeface="Times New Roman"/>
              </a:rPr>
              <a:t>Faible résistance mécanique et forte compressibilité</a:t>
            </a:r>
          </a:p>
        </p:txBody>
      </p:sp>
      <p:sp>
        <p:nvSpPr>
          <p:cNvPr id="13" name="Rectangle 12"/>
          <p:cNvSpPr/>
          <p:nvPr/>
        </p:nvSpPr>
        <p:spPr>
          <a:xfrm>
            <a:off x="2346567" y="6275412"/>
            <a:ext cx="804964" cy="369332"/>
          </a:xfrm>
          <a:prstGeom prst="rect">
            <a:avLst/>
          </a:prstGeom>
        </p:spPr>
        <p:txBody>
          <a:bodyPr wrap="none">
            <a:spAutoFit/>
          </a:bodyPr>
          <a:lstStyle/>
          <a:p>
            <a:pPr algn="ctr">
              <a:spcAft>
                <a:spcPts val="0"/>
              </a:spcAft>
            </a:pPr>
            <a:r>
              <a:rPr lang="fr-FR" b="1" dirty="0">
                <a:latin typeface="+mj-lt"/>
                <a:ea typeface="Calibri"/>
                <a:cs typeface="Times New Roman"/>
              </a:rPr>
              <a:t>Elevée</a:t>
            </a:r>
          </a:p>
        </p:txBody>
      </p:sp>
      <p:sp>
        <p:nvSpPr>
          <p:cNvPr id="14" name="Rectangle 13"/>
          <p:cNvSpPr/>
          <p:nvPr/>
        </p:nvSpPr>
        <p:spPr>
          <a:xfrm>
            <a:off x="3892643" y="6279604"/>
            <a:ext cx="804964" cy="369332"/>
          </a:xfrm>
          <a:prstGeom prst="rect">
            <a:avLst/>
          </a:prstGeom>
        </p:spPr>
        <p:txBody>
          <a:bodyPr wrap="none">
            <a:spAutoFit/>
          </a:bodyPr>
          <a:lstStyle/>
          <a:p>
            <a:pPr algn="ctr">
              <a:spcAft>
                <a:spcPts val="0"/>
              </a:spcAft>
            </a:pPr>
            <a:r>
              <a:rPr lang="fr-FR" b="1" dirty="0">
                <a:latin typeface="+mj-lt"/>
                <a:ea typeface="Calibri"/>
                <a:cs typeface="Times New Roman"/>
              </a:rPr>
              <a:t>Elevée</a:t>
            </a:r>
          </a:p>
        </p:txBody>
      </p:sp>
      <p:sp>
        <p:nvSpPr>
          <p:cNvPr id="15" name="Rectangle 14"/>
          <p:cNvSpPr/>
          <p:nvPr/>
        </p:nvSpPr>
        <p:spPr>
          <a:xfrm>
            <a:off x="5042148" y="6173569"/>
            <a:ext cx="1043334" cy="646331"/>
          </a:xfrm>
          <a:prstGeom prst="rect">
            <a:avLst/>
          </a:prstGeom>
        </p:spPr>
        <p:txBody>
          <a:bodyPr wrap="square">
            <a:spAutoFit/>
          </a:bodyPr>
          <a:lstStyle/>
          <a:p>
            <a:pPr algn="ctr">
              <a:spcAft>
                <a:spcPts val="0"/>
              </a:spcAft>
            </a:pPr>
            <a:r>
              <a:rPr lang="fr-FR" b="1" dirty="0">
                <a:latin typeface="+mj-lt"/>
                <a:ea typeface="Calibri"/>
                <a:cs typeface="Times New Roman"/>
              </a:rPr>
              <a:t>Faible à élevée</a:t>
            </a:r>
          </a:p>
        </p:txBody>
      </p:sp>
      <p:sp>
        <p:nvSpPr>
          <p:cNvPr id="16" name="Rectangle 15"/>
          <p:cNvSpPr/>
          <p:nvPr/>
        </p:nvSpPr>
        <p:spPr>
          <a:xfrm>
            <a:off x="6511098" y="6275412"/>
            <a:ext cx="749051" cy="369332"/>
          </a:xfrm>
          <a:prstGeom prst="rect">
            <a:avLst/>
          </a:prstGeom>
        </p:spPr>
        <p:txBody>
          <a:bodyPr wrap="none">
            <a:spAutoFit/>
          </a:bodyPr>
          <a:lstStyle/>
          <a:p>
            <a:pPr algn="ctr">
              <a:spcAft>
                <a:spcPts val="0"/>
              </a:spcAft>
            </a:pPr>
            <a:r>
              <a:rPr lang="fr-FR" b="1" dirty="0">
                <a:latin typeface="+mj-lt"/>
                <a:ea typeface="Calibri"/>
                <a:cs typeface="Times New Roman"/>
              </a:rPr>
              <a:t>Faible</a:t>
            </a:r>
          </a:p>
        </p:txBody>
      </p:sp>
      <p:sp>
        <p:nvSpPr>
          <p:cNvPr id="17" name="Rectangle 16"/>
          <p:cNvSpPr/>
          <p:nvPr/>
        </p:nvSpPr>
        <p:spPr>
          <a:xfrm>
            <a:off x="7683752" y="6275412"/>
            <a:ext cx="1160381" cy="369332"/>
          </a:xfrm>
          <a:prstGeom prst="rect">
            <a:avLst/>
          </a:prstGeom>
        </p:spPr>
        <p:txBody>
          <a:bodyPr wrap="none">
            <a:spAutoFit/>
          </a:bodyPr>
          <a:lstStyle/>
          <a:p>
            <a:pPr algn="ctr">
              <a:spcAft>
                <a:spcPts val="0"/>
              </a:spcAft>
            </a:pPr>
            <a:r>
              <a:rPr lang="fr-FR" b="1" dirty="0">
                <a:latin typeface="+mj-lt"/>
                <a:ea typeface="Calibri"/>
                <a:cs typeface="Times New Roman"/>
              </a:rPr>
              <a:t>Très faible</a:t>
            </a:r>
          </a:p>
        </p:txBody>
      </p:sp>
      <p:sp>
        <p:nvSpPr>
          <p:cNvPr id="18" name="ZoneTexte 17">
            <a:extLst>
              <a:ext uri="{FF2B5EF4-FFF2-40B4-BE49-F238E27FC236}">
                <a16:creationId xmlns:a16="http://schemas.microsoft.com/office/drawing/2014/main" id="{E260F1C8-AE04-56B1-6FFA-B524AAA56DA0}"/>
              </a:ext>
            </a:extLst>
          </p:cNvPr>
          <p:cNvSpPr txBox="1"/>
          <p:nvPr/>
        </p:nvSpPr>
        <p:spPr>
          <a:xfrm>
            <a:off x="395536" y="375047"/>
            <a:ext cx="8280920" cy="504055"/>
          </a:xfrm>
          <a:prstGeom prst="rect">
            <a:avLst/>
          </a:prstGeom>
          <a:noFill/>
        </p:spPr>
        <p:txBody>
          <a:bodyPr wrap="square" rtlCol="0">
            <a:spAutoFit/>
          </a:bodyPr>
          <a:lstStyle/>
          <a:p>
            <a:pPr marL="400050" indent="-400050"/>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II. Classification</a:t>
            </a:r>
            <a:r>
              <a:rPr lang="fr-FR" sz="2600" b="1" u="sng" dirty="0">
                <a:solidFill>
                  <a:schemeClr val="accent1"/>
                </a:solidFill>
                <a:latin typeface="Traditional Arabic" pitchFamily="18" charset="-78"/>
                <a:cs typeface="Traditional Arabic" pitchFamily="18" charset="-78"/>
              </a:rPr>
              <a:t> des solides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III.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Les cristaux métalliques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1.    Propriétés physiques des métaux</a:t>
            </a:r>
          </a:p>
        </p:txBody>
      </p:sp>
      <p:sp>
        <p:nvSpPr>
          <p:cNvPr id="27650" name="Rectangle 2"/>
          <p:cNvSpPr>
            <a:spLocks noChangeArrowheads="1"/>
          </p:cNvSpPr>
          <p:nvPr/>
        </p:nvSpPr>
        <p:spPr bwMode="auto">
          <a:xfrm>
            <a:off x="323528" y="1576588"/>
            <a:ext cx="8424936" cy="3076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Pour la plupart des métaux, la structure est cubique ou hexagonale. Il n’y a pas de relation entre la position d’un métal dans la classification périodique et sa structure cristalline. D’ailleurs, pour certains métaux, plusieurs structures cristallines existent : ce sont les </a:t>
            </a:r>
            <a:r>
              <a:rPr kumimoji="0" lang="fr-FR" sz="2200" b="1" i="0" u="sng" strike="noStrike" cap="none" normalizeH="0" baseline="0" dirty="0">
                <a:ln>
                  <a:noFill/>
                </a:ln>
                <a:solidFill>
                  <a:srgbClr val="FF0000"/>
                </a:solidFill>
                <a:effectLst/>
                <a:latin typeface="Cambria" panose="02040503050406030204" pitchFamily="18" charset="0"/>
                <a:ea typeface="Cambria" panose="02040503050406030204" pitchFamily="18" charset="0"/>
                <a:cs typeface="Traditional Arabic" pitchFamily="18" charset="-78"/>
              </a:rPr>
              <a:t>variétés allotropiques</a:t>
            </a:r>
            <a:r>
              <a:rPr kumimoji="0" lang="fr-FR" sz="2200" b="0"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raditional Arabic" pitchFamily="18" charset="-78"/>
              </a:rPr>
              <a:t> </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du métal </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on parle aussi de </a:t>
            </a:r>
            <a:r>
              <a:rPr kumimoji="0" lang="fr-FR" sz="2200" b="1"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polymorphisme</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itchFamily="18" charset="0"/>
              </a:rPr>
              <a:t>)</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a:t>
            </a:r>
          </a:p>
        </p:txBody>
      </p:sp>
      <p:sp>
        <p:nvSpPr>
          <p:cNvPr id="27649" name="Line 1"/>
          <p:cNvSpPr>
            <a:spLocks noChangeShapeType="1"/>
          </p:cNvSpPr>
          <p:nvPr/>
        </p:nvSpPr>
        <p:spPr bwMode="auto">
          <a:xfrm>
            <a:off x="1187624" y="5848500"/>
            <a:ext cx="6768752" cy="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7651" name="Rectangle 3"/>
          <p:cNvSpPr>
            <a:spLocks noChangeArrowheads="1"/>
          </p:cNvSpPr>
          <p:nvPr/>
        </p:nvSpPr>
        <p:spPr bwMode="auto">
          <a:xfrm>
            <a:off x="323528" y="5229200"/>
            <a:ext cx="8820472" cy="8759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Ex : fer</a:t>
            </a:r>
            <a:endPar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t>
            </a:r>
            <a:r>
              <a:rPr kumimoji="0" lang="fr-FR" sz="2200" b="0" i="0" u="none" strike="noStrike" cap="none" normalizeH="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T[°C]</a:t>
            </a:r>
            <a:endPar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endParaRPr>
          </a:p>
        </p:txBody>
      </p:sp>
      <p:cxnSp>
        <p:nvCxnSpPr>
          <p:cNvPr id="12" name="Connecteur droit 11"/>
          <p:cNvCxnSpPr/>
          <p:nvPr/>
        </p:nvCxnSpPr>
        <p:spPr>
          <a:xfrm>
            <a:off x="2987824" y="5704484"/>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652120" y="5704484"/>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7668344" y="5704484"/>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388768" y="5271678"/>
            <a:ext cx="1224136" cy="430887"/>
          </a:xfrm>
          <a:prstGeom prst="rect">
            <a:avLst/>
          </a:prstGeom>
          <a:noFill/>
        </p:spPr>
        <p:txBody>
          <a:bodyPr wrap="square" rtlCol="0">
            <a:spAutoFit/>
          </a:bodyPr>
          <a:lstStyle/>
          <a:p>
            <a:pPr algn="ctr"/>
            <a:r>
              <a:rPr lang="fr-FR" sz="2200" dirty="0"/>
              <a:t>906</a:t>
            </a:r>
          </a:p>
        </p:txBody>
      </p:sp>
      <p:sp>
        <p:nvSpPr>
          <p:cNvPr id="16" name="ZoneTexte 15"/>
          <p:cNvSpPr txBox="1"/>
          <p:nvPr/>
        </p:nvSpPr>
        <p:spPr>
          <a:xfrm>
            <a:off x="5039673" y="5272436"/>
            <a:ext cx="1224136" cy="430887"/>
          </a:xfrm>
          <a:prstGeom prst="rect">
            <a:avLst/>
          </a:prstGeom>
          <a:noFill/>
        </p:spPr>
        <p:txBody>
          <a:bodyPr wrap="square" rtlCol="0">
            <a:spAutoFit/>
          </a:bodyPr>
          <a:lstStyle/>
          <a:p>
            <a:pPr algn="ctr"/>
            <a:r>
              <a:rPr lang="fr-FR" sz="2200" dirty="0"/>
              <a:t>1390</a:t>
            </a:r>
          </a:p>
        </p:txBody>
      </p:sp>
      <p:sp>
        <p:nvSpPr>
          <p:cNvPr id="17" name="ZoneTexte 16"/>
          <p:cNvSpPr txBox="1"/>
          <p:nvPr/>
        </p:nvSpPr>
        <p:spPr>
          <a:xfrm>
            <a:off x="7056655" y="5272436"/>
            <a:ext cx="1224136" cy="430887"/>
          </a:xfrm>
          <a:prstGeom prst="rect">
            <a:avLst/>
          </a:prstGeom>
          <a:noFill/>
        </p:spPr>
        <p:txBody>
          <a:bodyPr wrap="square" rtlCol="0">
            <a:spAutoFit/>
          </a:bodyPr>
          <a:lstStyle/>
          <a:p>
            <a:pPr algn="ctr"/>
            <a:r>
              <a:rPr lang="fr-FR" sz="2200" dirty="0"/>
              <a:t>1538</a:t>
            </a:r>
          </a:p>
        </p:txBody>
      </p:sp>
      <p:sp>
        <p:nvSpPr>
          <p:cNvPr id="18" name="ZoneTexte 17"/>
          <p:cNvSpPr txBox="1"/>
          <p:nvPr/>
        </p:nvSpPr>
        <p:spPr>
          <a:xfrm>
            <a:off x="1030975" y="5896758"/>
            <a:ext cx="2088232" cy="369332"/>
          </a:xfrm>
          <a:prstGeom prst="rect">
            <a:avLst/>
          </a:prstGeom>
          <a:noFill/>
        </p:spPr>
        <p:txBody>
          <a:bodyPr wrap="square" rtlCol="0">
            <a:spAutoFit/>
          </a:bodyPr>
          <a:lstStyle/>
          <a:p>
            <a:pPr algn="ctr"/>
            <a:r>
              <a:rPr lang="fr-FR" b="1" dirty="0">
                <a:latin typeface="+mj-lt"/>
              </a:rPr>
              <a:t>Cubique centré</a:t>
            </a:r>
          </a:p>
        </p:txBody>
      </p:sp>
      <p:sp>
        <p:nvSpPr>
          <p:cNvPr id="19" name="ZoneTexte 18"/>
          <p:cNvSpPr txBox="1"/>
          <p:nvPr/>
        </p:nvSpPr>
        <p:spPr>
          <a:xfrm>
            <a:off x="5627612" y="5911216"/>
            <a:ext cx="2088232" cy="369332"/>
          </a:xfrm>
          <a:prstGeom prst="rect">
            <a:avLst/>
          </a:prstGeom>
          <a:noFill/>
        </p:spPr>
        <p:txBody>
          <a:bodyPr wrap="square" rtlCol="0">
            <a:spAutoFit/>
          </a:bodyPr>
          <a:lstStyle/>
          <a:p>
            <a:pPr algn="ctr"/>
            <a:r>
              <a:rPr lang="fr-FR" b="1" dirty="0">
                <a:latin typeface="+mj-lt"/>
              </a:rPr>
              <a:t>Cubique centré</a:t>
            </a:r>
          </a:p>
        </p:txBody>
      </p:sp>
      <p:sp>
        <p:nvSpPr>
          <p:cNvPr id="20" name="ZoneTexte 19"/>
          <p:cNvSpPr txBox="1"/>
          <p:nvPr/>
        </p:nvSpPr>
        <p:spPr>
          <a:xfrm>
            <a:off x="2987824" y="5911216"/>
            <a:ext cx="2664296" cy="369332"/>
          </a:xfrm>
          <a:prstGeom prst="rect">
            <a:avLst/>
          </a:prstGeom>
          <a:noFill/>
        </p:spPr>
        <p:txBody>
          <a:bodyPr wrap="square" rtlCol="0">
            <a:spAutoFit/>
          </a:bodyPr>
          <a:lstStyle/>
          <a:p>
            <a:pPr algn="ctr"/>
            <a:r>
              <a:rPr lang="fr-FR" b="1" dirty="0">
                <a:latin typeface="+mj-lt"/>
              </a:rPr>
              <a:t>Cubique faces centrées</a:t>
            </a:r>
          </a:p>
        </p:txBody>
      </p:sp>
      <p:sp>
        <p:nvSpPr>
          <p:cNvPr id="21" name="ZoneTexte 20"/>
          <p:cNvSpPr txBox="1"/>
          <p:nvPr/>
        </p:nvSpPr>
        <p:spPr>
          <a:xfrm>
            <a:off x="1475656" y="5344444"/>
            <a:ext cx="1296144" cy="430887"/>
          </a:xfrm>
          <a:prstGeom prst="rect">
            <a:avLst/>
          </a:prstGeom>
          <a:noFill/>
        </p:spPr>
        <p:txBody>
          <a:bodyPr wrap="square" rtlCol="0">
            <a:spAutoFit/>
          </a:bodyPr>
          <a:lstStyle/>
          <a:p>
            <a:pPr algn="ctr"/>
            <a:r>
              <a:rPr lang="fr-FR" sz="2200" b="1" dirty="0">
                <a:latin typeface="+mj-lt"/>
                <a:cs typeface="Traditional Arabic" pitchFamily="18" charset="-78"/>
              </a:rPr>
              <a:t>Fer </a:t>
            </a:r>
            <a:r>
              <a:rPr lang="el-GR" sz="2200" b="1" dirty="0">
                <a:latin typeface="+mj-lt"/>
                <a:cs typeface="Times New Roman" pitchFamily="18" charset="0"/>
              </a:rPr>
              <a:t>α</a:t>
            </a:r>
            <a:endParaRPr lang="fr-FR" sz="2200" b="1" dirty="0">
              <a:latin typeface="+mj-lt"/>
              <a:cs typeface="Times New Roman" pitchFamily="18" charset="0"/>
            </a:endParaRPr>
          </a:p>
        </p:txBody>
      </p:sp>
      <p:sp>
        <p:nvSpPr>
          <p:cNvPr id="22" name="Rectangle 21"/>
          <p:cNvSpPr/>
          <p:nvPr/>
        </p:nvSpPr>
        <p:spPr>
          <a:xfrm>
            <a:off x="5652120" y="5345605"/>
            <a:ext cx="2016224" cy="430887"/>
          </a:xfrm>
          <a:prstGeom prst="rect">
            <a:avLst/>
          </a:prstGeom>
        </p:spPr>
        <p:txBody>
          <a:bodyPr wrap="square">
            <a:spAutoFit/>
          </a:bodyPr>
          <a:lstStyle/>
          <a:p>
            <a:pPr algn="ctr"/>
            <a:r>
              <a:rPr lang="fr-FR" sz="2200" b="1" dirty="0">
                <a:latin typeface="+mj-lt"/>
                <a:cs typeface="Traditional Arabic" pitchFamily="18" charset="-78"/>
              </a:rPr>
              <a:t>Fer </a:t>
            </a:r>
            <a:r>
              <a:rPr lang="el-GR" sz="2200" b="1" dirty="0">
                <a:latin typeface="+mj-lt"/>
                <a:cs typeface="Times New Roman" pitchFamily="18" charset="0"/>
              </a:rPr>
              <a:t>δ</a:t>
            </a:r>
            <a:endParaRPr lang="fr-FR" sz="2200" b="1" dirty="0">
              <a:latin typeface="+mj-lt"/>
              <a:cs typeface="Times New Roman" pitchFamily="18" charset="0"/>
            </a:endParaRPr>
          </a:p>
        </p:txBody>
      </p:sp>
      <p:sp>
        <p:nvSpPr>
          <p:cNvPr id="23" name="Rectangle 22"/>
          <p:cNvSpPr/>
          <p:nvPr/>
        </p:nvSpPr>
        <p:spPr>
          <a:xfrm>
            <a:off x="2987824" y="5344444"/>
            <a:ext cx="2664295" cy="430887"/>
          </a:xfrm>
          <a:prstGeom prst="rect">
            <a:avLst/>
          </a:prstGeom>
        </p:spPr>
        <p:txBody>
          <a:bodyPr wrap="square">
            <a:spAutoFit/>
          </a:bodyPr>
          <a:lstStyle/>
          <a:p>
            <a:pPr algn="ctr"/>
            <a:r>
              <a:rPr lang="fr-FR" sz="2200" b="1" dirty="0">
                <a:latin typeface="+mj-lt"/>
                <a:cs typeface="Traditional Arabic" pitchFamily="18" charset="-78"/>
              </a:rPr>
              <a:t>Fer </a:t>
            </a:r>
            <a:r>
              <a:rPr lang="el-GR" sz="2200" b="1" dirty="0">
                <a:latin typeface="+mj-lt"/>
                <a:cs typeface="Times New Roman" pitchFamily="18" charset="0"/>
              </a:rPr>
              <a:t>γ</a:t>
            </a:r>
            <a:r>
              <a:rPr lang="fr-FR" sz="2200" b="1" dirty="0">
                <a:latin typeface="+mj-lt"/>
                <a:cs typeface="Traditional Arabic" pitchFamily="18"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III.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Les cristaux métalliques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1.    Propriétés physiques des métaux</a:t>
            </a:r>
          </a:p>
        </p:txBody>
      </p:sp>
      <p:sp>
        <p:nvSpPr>
          <p:cNvPr id="27652" name="Rectangle 4"/>
          <p:cNvSpPr>
            <a:spLocks noChangeArrowheads="1"/>
          </p:cNvSpPr>
          <p:nvPr/>
        </p:nvSpPr>
        <p:spPr bwMode="auto">
          <a:xfrm>
            <a:off x="376486" y="1484784"/>
            <a:ext cx="8496944"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a.  Donner les caractéristiques des métaux.</a:t>
            </a:r>
          </a:p>
        </p:txBody>
      </p:sp>
      <p:sp>
        <p:nvSpPr>
          <p:cNvPr id="5" name="ZoneTexte 4">
            <a:extLst>
              <a:ext uri="{FF2B5EF4-FFF2-40B4-BE49-F238E27FC236}">
                <a16:creationId xmlns:a16="http://schemas.microsoft.com/office/drawing/2014/main" id="{3FB744E2-2A11-4783-A89D-A9927275C2B1}"/>
              </a:ext>
            </a:extLst>
          </p:cNvPr>
          <p:cNvSpPr txBox="1"/>
          <p:nvPr/>
        </p:nvSpPr>
        <p:spPr>
          <a:xfrm>
            <a:off x="376486" y="2059687"/>
            <a:ext cx="8208912" cy="3592522"/>
          </a:xfrm>
          <a:prstGeom prst="rect">
            <a:avLst/>
          </a:prstGeom>
          <a:noFill/>
        </p:spPr>
        <p:txBody>
          <a:bodyPr wrap="square" rtlCol="0">
            <a:spAutoFit/>
          </a:bodyPr>
          <a:lstStyle/>
          <a:p>
            <a:pPr>
              <a:lnSpc>
                <a:spcPct val="150000"/>
              </a:lnSpc>
            </a:pPr>
            <a:r>
              <a:rPr lang="fr-FR" sz="2200" dirty="0"/>
              <a:t>Les métaux sont caractérisés par : </a:t>
            </a:r>
          </a:p>
          <a:p>
            <a:pPr marL="285750" indent="-285750">
              <a:lnSpc>
                <a:spcPct val="150000"/>
              </a:lnSpc>
              <a:buFontTx/>
              <a:buChar char="-"/>
            </a:pPr>
            <a:r>
              <a:rPr lang="fr-FR" sz="2200" dirty="0"/>
              <a:t>Forte conductivité thermique ;</a:t>
            </a:r>
          </a:p>
          <a:p>
            <a:pPr marL="285750" indent="-285750">
              <a:lnSpc>
                <a:spcPct val="150000"/>
              </a:lnSpc>
              <a:buFontTx/>
              <a:buChar char="-"/>
            </a:pPr>
            <a:r>
              <a:rPr lang="fr-FR" sz="2200" dirty="0"/>
              <a:t>Forte conductivité électrique ;</a:t>
            </a:r>
          </a:p>
          <a:p>
            <a:pPr marL="285750" indent="-285750">
              <a:lnSpc>
                <a:spcPct val="150000"/>
              </a:lnSpc>
              <a:buFontTx/>
              <a:buChar char="-"/>
            </a:pPr>
            <a:r>
              <a:rPr lang="fr-FR" sz="2200" dirty="0"/>
              <a:t>Fort pouvoir réflecteur ;</a:t>
            </a:r>
          </a:p>
          <a:p>
            <a:pPr marL="285750" indent="-285750">
              <a:lnSpc>
                <a:spcPct val="150000"/>
              </a:lnSpc>
              <a:buFontTx/>
              <a:buChar char="-"/>
            </a:pPr>
            <a:r>
              <a:rPr lang="fr-FR" sz="2200" dirty="0"/>
              <a:t>Dure et malléable ;</a:t>
            </a:r>
          </a:p>
          <a:p>
            <a:pPr marL="285750" indent="-285750">
              <a:lnSpc>
                <a:spcPct val="150000"/>
              </a:lnSpc>
              <a:buFontTx/>
              <a:buChar char="-"/>
            </a:pPr>
            <a:r>
              <a:rPr lang="fr-FR" sz="2200" dirty="0"/>
              <a:t>Bons réducteurs formant des composés ioniques </a:t>
            </a:r>
          </a:p>
          <a:p>
            <a:pPr>
              <a:lnSpc>
                <a:spcPct val="150000"/>
              </a:lnSpc>
            </a:pPr>
            <a:r>
              <a:rPr lang="fr-FR" sz="2200" dirty="0">
                <a:latin typeface="Cambria" panose="02040503050406030204" pitchFamily="18" charset="0"/>
                <a:ea typeface="Cambria" panose="02040503050406030204" pitchFamily="18" charset="0"/>
              </a:rPr>
              <a:t>					→ Propriétés chimiques</a:t>
            </a:r>
            <a:endParaRPr lang="fr-FR" sz="2200" dirty="0"/>
          </a:p>
        </p:txBody>
      </p:sp>
      <p:sp>
        <p:nvSpPr>
          <p:cNvPr id="6" name="Accolade fermante 5">
            <a:extLst>
              <a:ext uri="{FF2B5EF4-FFF2-40B4-BE49-F238E27FC236}">
                <a16:creationId xmlns:a16="http://schemas.microsoft.com/office/drawing/2014/main" id="{332D8E95-22AC-404D-8DFB-58EF1E595BA0}"/>
              </a:ext>
            </a:extLst>
          </p:cNvPr>
          <p:cNvSpPr/>
          <p:nvPr/>
        </p:nvSpPr>
        <p:spPr>
          <a:xfrm>
            <a:off x="4222008" y="2672916"/>
            <a:ext cx="360040" cy="1908212"/>
          </a:xfrm>
          <a:prstGeom prst="rightBrace">
            <a:avLst>
              <a:gd name="adj1" fmla="val 5518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a:extLst>
              <a:ext uri="{FF2B5EF4-FFF2-40B4-BE49-F238E27FC236}">
                <a16:creationId xmlns:a16="http://schemas.microsoft.com/office/drawing/2014/main" id="{1BC7C484-D50B-4E36-A586-48BF8DB7090F}"/>
              </a:ext>
            </a:extLst>
          </p:cNvPr>
          <p:cNvSpPr txBox="1"/>
          <p:nvPr/>
        </p:nvSpPr>
        <p:spPr>
          <a:xfrm>
            <a:off x="4734756" y="3393488"/>
            <a:ext cx="3043386" cy="769441"/>
          </a:xfrm>
          <a:prstGeom prst="rect">
            <a:avLst/>
          </a:prstGeom>
          <a:noFill/>
        </p:spPr>
        <p:txBody>
          <a:bodyPr wrap="square" rtlCol="0">
            <a:spAutoFit/>
          </a:bodyPr>
          <a:lstStyle/>
          <a:p>
            <a:r>
              <a:rPr lang="fr-FR" sz="2200" dirty="0">
                <a:latin typeface="Cambria" panose="02040503050406030204" pitchFamily="18" charset="0"/>
                <a:ea typeface="Cambria" panose="02040503050406030204" pitchFamily="18" charset="0"/>
              </a:rPr>
              <a:t>→ Propriétés physiques et mécaniques</a:t>
            </a:r>
            <a:endParaRPr lang="fr-FR" sz="2200" dirty="0"/>
          </a:p>
        </p:txBody>
      </p:sp>
    </p:spTree>
    <p:extLst>
      <p:ext uri="{BB962C8B-B14F-4D97-AF65-F5344CB8AC3E}">
        <p14:creationId xmlns:p14="http://schemas.microsoft.com/office/powerpoint/2010/main" val="36988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III.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Les cristaux métalliques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Modèle de la liaison</a:t>
            </a:r>
          </a:p>
        </p:txBody>
      </p:sp>
      <p:pic>
        <p:nvPicPr>
          <p:cNvPr id="8" name="Image 7"/>
          <p:cNvPicPr/>
          <p:nvPr/>
        </p:nvPicPr>
        <p:blipFill>
          <a:blip r:embed="rId2" cstate="print"/>
          <a:srcRect l="22072" t="21771" r="11857" b="10471"/>
          <a:stretch>
            <a:fillRect/>
          </a:stretch>
        </p:blipFill>
        <p:spPr bwMode="auto">
          <a:xfrm>
            <a:off x="1331640" y="1916832"/>
            <a:ext cx="6385694" cy="398350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III.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Les cristaux métalliques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Modèle de la liaison</a:t>
            </a:r>
          </a:p>
        </p:txBody>
      </p:sp>
      <p:sp>
        <p:nvSpPr>
          <p:cNvPr id="4" name="Rectangle 3"/>
          <p:cNvSpPr/>
          <p:nvPr/>
        </p:nvSpPr>
        <p:spPr>
          <a:xfrm>
            <a:off x="590600" y="2420888"/>
            <a:ext cx="8013848" cy="2568717"/>
          </a:xfrm>
          <a:prstGeom prst="rect">
            <a:avLst/>
          </a:prstGeom>
        </p:spPr>
        <p:txBody>
          <a:bodyPr wrap="square">
            <a:spAutoFit/>
          </a:bodyPr>
          <a:lstStyle/>
          <a:p>
            <a:pPr algn="just">
              <a:lnSpc>
                <a:spcPct val="150000"/>
              </a:lnSpc>
            </a:pPr>
            <a:r>
              <a:rPr lang="fr-FR" sz="2200" b="1" dirty="0">
                <a:latin typeface="Cambria" panose="02040503050406030204" pitchFamily="18" charset="0"/>
                <a:ea typeface="Cambria" panose="02040503050406030204" pitchFamily="18" charset="0"/>
                <a:cs typeface="Traditional Arabic" pitchFamily="18" charset="-78"/>
              </a:rPr>
              <a:t>Les </a:t>
            </a:r>
            <a:r>
              <a:rPr lang="fr-FR" sz="2200" b="1" u="sng" dirty="0">
                <a:solidFill>
                  <a:srgbClr val="FF0000"/>
                </a:solidFill>
                <a:latin typeface="Cambria" panose="02040503050406030204" pitchFamily="18" charset="0"/>
                <a:ea typeface="Cambria" panose="02040503050406030204" pitchFamily="18" charset="0"/>
                <a:cs typeface="Traditional Arabic" pitchFamily="18" charset="-78"/>
              </a:rPr>
              <a:t>cations M</a:t>
            </a:r>
            <a:r>
              <a:rPr lang="fr-FR" sz="2200" b="1" u="sng" baseline="30000" dirty="0">
                <a:solidFill>
                  <a:srgbClr val="FF0000"/>
                </a:solidFill>
                <a:latin typeface="Cambria" panose="02040503050406030204" pitchFamily="18" charset="0"/>
                <a:ea typeface="Cambria" panose="02040503050406030204" pitchFamily="18" charset="0"/>
                <a:cs typeface="Traditional Arabic" pitchFamily="18" charset="-78"/>
              </a:rPr>
              <a:t>+</a:t>
            </a:r>
            <a:r>
              <a:rPr lang="fr-FR" sz="2200" b="1" u="sng" dirty="0">
                <a:solidFill>
                  <a:srgbClr val="FF0000"/>
                </a:solidFill>
                <a:latin typeface="Cambria" panose="02040503050406030204" pitchFamily="18" charset="0"/>
                <a:ea typeface="Cambria" panose="02040503050406030204" pitchFamily="18" charset="0"/>
                <a:cs typeface="Traditional Arabic" pitchFamily="18" charset="-78"/>
              </a:rPr>
              <a:t>, en position fixe sur leur site dans le réseau, baignent dans un gaz d’électrons libres</a:t>
            </a:r>
            <a:r>
              <a:rPr lang="fr-FR" sz="2200" b="1" dirty="0">
                <a:latin typeface="Cambria" panose="02040503050406030204" pitchFamily="18" charset="0"/>
                <a:ea typeface="Cambria" panose="02040503050406030204" pitchFamily="18" charset="0"/>
                <a:cs typeface="Traditional Arabic" pitchFamily="18" charset="-78"/>
              </a:rPr>
              <a:t>, délocalisés sur l’ensemble du cristal. L’énergie de cohésion est plutôt élevée : de </a:t>
            </a:r>
            <a:r>
              <a:rPr lang="fr-FR" sz="2200" b="1" u="sng" dirty="0">
                <a:solidFill>
                  <a:srgbClr val="FF0000"/>
                </a:solidFill>
                <a:latin typeface="Cambria" panose="02040503050406030204" pitchFamily="18" charset="0"/>
                <a:ea typeface="Cambria" panose="02040503050406030204" pitchFamily="18" charset="0"/>
                <a:cs typeface="Traditional Arabic" pitchFamily="18" charset="-78"/>
              </a:rPr>
              <a:t>100 à 800 kJ.mol</a:t>
            </a:r>
            <a:r>
              <a:rPr lang="fr-FR" sz="2200" b="1" u="sng" baseline="30000" dirty="0">
                <a:solidFill>
                  <a:srgbClr val="FF0000"/>
                </a:solidFill>
                <a:latin typeface="Cambria" panose="02040503050406030204" pitchFamily="18" charset="0"/>
                <a:ea typeface="Cambria" panose="02040503050406030204" pitchFamily="18" charset="0"/>
                <a:cs typeface="Traditional Arabic" pitchFamily="18" charset="-78"/>
              </a:rPr>
              <a:t>-1</a:t>
            </a:r>
            <a:r>
              <a:rPr lang="fr-FR" sz="2200" b="1" u="sng" dirty="0">
                <a:solidFill>
                  <a:srgbClr val="FF0000"/>
                </a:solidFill>
                <a:latin typeface="Cambria" panose="02040503050406030204" pitchFamily="18" charset="0"/>
                <a:ea typeface="Cambria" panose="02040503050406030204" pitchFamily="18" charset="0"/>
                <a:cs typeface="Traditional Arabic" pitchFamily="18" charset="-78"/>
              </a:rPr>
              <a:t> </a:t>
            </a:r>
            <a:r>
              <a:rPr lang="fr-FR" sz="2200" b="1" dirty="0">
                <a:latin typeface="Cambria" panose="02040503050406030204" pitchFamily="18" charset="0"/>
                <a:ea typeface="Cambria" panose="02040503050406030204" pitchFamily="18" charset="0"/>
                <a:cs typeface="Traditional Arabic" pitchFamily="18" charset="-78"/>
              </a:rPr>
              <a:t>malgré la </a:t>
            </a:r>
            <a:r>
              <a:rPr lang="fr-FR" sz="2200" b="1" u="sng" dirty="0">
                <a:solidFill>
                  <a:srgbClr val="FF0000"/>
                </a:solidFill>
                <a:latin typeface="Cambria" panose="02040503050406030204" pitchFamily="18" charset="0"/>
                <a:ea typeface="Cambria" panose="02040503050406030204" pitchFamily="18" charset="0"/>
                <a:cs typeface="Traditional Arabic" pitchFamily="18" charset="-78"/>
              </a:rPr>
              <a:t>non directionnalité</a:t>
            </a:r>
            <a:r>
              <a:rPr lang="fr-FR" sz="2200" b="1" dirty="0">
                <a:solidFill>
                  <a:srgbClr val="FF0000"/>
                </a:solidFill>
                <a:latin typeface="Cambria" panose="02040503050406030204" pitchFamily="18" charset="0"/>
                <a:ea typeface="Cambria" panose="02040503050406030204" pitchFamily="18" charset="0"/>
                <a:cs typeface="Traditional Arabic" pitchFamily="18" charset="-78"/>
              </a:rPr>
              <a:t> </a:t>
            </a:r>
            <a:r>
              <a:rPr lang="fr-FR" sz="2200" b="1" dirty="0">
                <a:latin typeface="Cambria" panose="02040503050406030204" pitchFamily="18" charset="0"/>
                <a:ea typeface="Cambria" panose="02040503050406030204" pitchFamily="18" charset="0"/>
                <a:cs typeface="Traditional Arabic" pitchFamily="18" charset="-78"/>
              </a:rPr>
              <a:t>des liaisons métalliques.</a:t>
            </a:r>
          </a:p>
        </p:txBody>
      </p:sp>
      <p:sp>
        <p:nvSpPr>
          <p:cNvPr id="5" name="Rectangle 1"/>
          <p:cNvSpPr>
            <a:spLocks noChangeArrowheads="1"/>
          </p:cNvSpPr>
          <p:nvPr/>
        </p:nvSpPr>
        <p:spPr bwMode="auto">
          <a:xfrm>
            <a:off x="467544" y="2420888"/>
            <a:ext cx="8208912" cy="2664296"/>
          </a:xfrm>
          <a:prstGeom prst="rect">
            <a:avLst/>
          </a:prstGeom>
          <a:no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7" name="Image 6" descr="http://gyci.educanet2.ch/doc.campiche/Liaison_chimique/Images/ScreenShot001.gif"/>
          <p:cNvPicPr/>
          <p:nvPr/>
        </p:nvPicPr>
        <p:blipFill>
          <a:blip r:embed="rId2" cstate="print"/>
          <a:srcRect l="-6751"/>
          <a:stretch>
            <a:fillRect/>
          </a:stretch>
        </p:blipFill>
        <p:spPr bwMode="auto">
          <a:xfrm>
            <a:off x="6228184" y="116632"/>
            <a:ext cx="2664296" cy="2088232"/>
          </a:xfrm>
          <a:prstGeom prst="rect">
            <a:avLst/>
          </a:prstGeom>
          <a:noFill/>
          <a:ln w="9525">
            <a:noFill/>
            <a:miter lim="800000"/>
            <a:headEnd/>
            <a:tailEnd/>
          </a:ln>
        </p:spPr>
      </p:pic>
      <p:sp>
        <p:nvSpPr>
          <p:cNvPr id="8" name="ZoneTexte 7">
            <a:extLst>
              <a:ext uri="{FF2B5EF4-FFF2-40B4-BE49-F238E27FC236}">
                <a16:creationId xmlns:a16="http://schemas.microsoft.com/office/drawing/2014/main" id="{DC4F4DCB-28A7-4CFB-859D-E1E58C70FFD6}"/>
              </a:ext>
            </a:extLst>
          </p:cNvPr>
          <p:cNvSpPr txBox="1"/>
          <p:nvPr/>
        </p:nvSpPr>
        <p:spPr>
          <a:xfrm>
            <a:off x="467544" y="5467871"/>
            <a:ext cx="8280920" cy="769441"/>
          </a:xfrm>
          <a:prstGeom prst="rect">
            <a:avLst/>
          </a:prstGeom>
          <a:noFill/>
        </p:spPr>
        <p:txBody>
          <a:bodyPr wrap="square" rtlCol="0">
            <a:spAutoFit/>
          </a:bodyPr>
          <a:lstStyle/>
          <a:p>
            <a:pPr algn="just"/>
            <a:r>
              <a:rPr lang="fr-FR" sz="2200" i="1" dirty="0">
                <a:latin typeface="+mj-lt"/>
                <a:cs typeface="Aparajita" pitchFamily="34" charset="0"/>
              </a:rPr>
              <a:t>b.  A partir du modèle de la liaison métallique, expliquer les principales propriétés des métaux.</a:t>
            </a:r>
            <a:endParaRPr lang="fr-FR" sz="2200" b="1" dirty="0">
              <a:solidFill>
                <a:schemeClr val="accent4"/>
              </a:solidFill>
              <a:latin typeface="+mj-lt"/>
              <a:cs typeface="Traditional Arabic" pitchFamily="18"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4" name="ZoneTexte 3"/>
          <p:cNvSpPr txBox="1"/>
          <p:nvPr/>
        </p:nvSpPr>
        <p:spPr>
          <a:xfrm>
            <a:off x="323528" y="879103"/>
            <a:ext cx="8280920" cy="461665"/>
          </a:xfrm>
          <a:prstGeom prst="rect">
            <a:avLst/>
          </a:prstGeom>
          <a:noFill/>
        </p:spPr>
        <p:txBody>
          <a:bodyPr wrap="square" rtlCol="0">
            <a:spAutoFit/>
          </a:bodyPr>
          <a:lstStyle/>
          <a:p>
            <a:pPr marL="971550" lvl="1" indent="-514350">
              <a:buFont typeface="+mj-lt"/>
              <a:buAutoNum type="arabicPeriod"/>
            </a:pPr>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Différents types d’empilement compact</a:t>
            </a:r>
          </a:p>
        </p:txBody>
      </p:sp>
      <p:sp>
        <p:nvSpPr>
          <p:cNvPr id="6" name="Rectangle 5"/>
          <p:cNvSpPr/>
          <p:nvPr/>
        </p:nvSpPr>
        <p:spPr>
          <a:xfrm>
            <a:off x="467544" y="1844824"/>
            <a:ext cx="8136904" cy="769441"/>
          </a:xfrm>
          <a:prstGeom prst="rect">
            <a:avLst/>
          </a:prstGeom>
        </p:spPr>
        <p:txBody>
          <a:bodyPr wrap="square">
            <a:spAutoFit/>
          </a:bodyPr>
          <a:lstStyle/>
          <a:p>
            <a:pPr algn="just">
              <a:buFont typeface="Wingdings" pitchFamily="2" charset="2"/>
              <a:buChar char="Ø"/>
            </a:pPr>
            <a:r>
              <a:rPr lang="fr-FR" sz="2200" dirty="0">
                <a:latin typeface="Cambria" panose="02040503050406030204" pitchFamily="18" charset="0"/>
                <a:ea typeface="Cambria" panose="02040503050406030204" pitchFamily="18" charset="0"/>
                <a:cs typeface="Traditional Arabic" pitchFamily="18" charset="-78"/>
              </a:rPr>
              <a:t>  Si l’on considère des sphères dures de rayon R, l’occupation la plus compacte de la surface est : </a:t>
            </a:r>
          </a:p>
        </p:txBody>
      </p:sp>
      <p:sp>
        <p:nvSpPr>
          <p:cNvPr id="59" name="ZoneTexte 58"/>
          <p:cNvSpPr txBox="1"/>
          <p:nvPr/>
        </p:nvSpPr>
        <p:spPr>
          <a:xfrm>
            <a:off x="2411760" y="5445224"/>
            <a:ext cx="4608512" cy="430887"/>
          </a:xfrm>
          <a:prstGeom prst="rect">
            <a:avLst/>
          </a:prstGeom>
          <a:noFill/>
        </p:spPr>
        <p:txBody>
          <a:bodyPr wrap="square" rtlCol="0">
            <a:spAutoFit/>
          </a:bodyPr>
          <a:lstStyle/>
          <a:p>
            <a:r>
              <a:rPr lang="fr-FR" sz="2200" dirty="0">
                <a:latin typeface="Cambria" panose="02040503050406030204" pitchFamily="18" charset="0"/>
                <a:ea typeface="Cambria" panose="02040503050406030204" pitchFamily="18" charset="0"/>
                <a:cs typeface="Traditional Arabic" pitchFamily="18" charset="-78"/>
                <a:sym typeface="Wingdings" pitchFamily="2" charset="2"/>
              </a:rPr>
              <a:t> </a:t>
            </a:r>
            <a:r>
              <a:rPr lang="fr-FR" sz="2200" dirty="0">
                <a:latin typeface="Cambria" panose="02040503050406030204" pitchFamily="18" charset="0"/>
                <a:ea typeface="Cambria" panose="02040503050406030204" pitchFamily="18" charset="0"/>
                <a:cs typeface="Traditional Arabic" pitchFamily="18" charset="-78"/>
              </a:rPr>
              <a:t>2 types de cavité pour le plan B</a:t>
            </a:r>
          </a:p>
        </p:txBody>
      </p:sp>
      <p:pic>
        <p:nvPicPr>
          <p:cNvPr id="70" name="Image 69"/>
          <p:cNvPicPr/>
          <p:nvPr/>
        </p:nvPicPr>
        <p:blipFill>
          <a:blip r:embed="rId2" cstate="print"/>
          <a:srcRect l="20636" t="49396" r="48126" b="36642"/>
          <a:stretch>
            <a:fillRect/>
          </a:stretch>
        </p:blipFill>
        <p:spPr bwMode="auto">
          <a:xfrm>
            <a:off x="2987824" y="2924943"/>
            <a:ext cx="3429871" cy="2343131"/>
          </a:xfrm>
          <a:prstGeom prst="rect">
            <a:avLst/>
          </a:prstGeom>
          <a:noFill/>
          <a:ln w="9525">
            <a:noFill/>
            <a:miter lim="800000"/>
            <a:headEnd/>
            <a:tailEnd/>
          </a:ln>
        </p:spPr>
      </p:pic>
      <p:grpSp>
        <p:nvGrpSpPr>
          <p:cNvPr id="1026" name="Group 2"/>
          <p:cNvGrpSpPr>
            <a:grpSpLocks/>
          </p:cNvGrpSpPr>
          <p:nvPr/>
        </p:nvGrpSpPr>
        <p:grpSpPr bwMode="auto">
          <a:xfrm>
            <a:off x="3131840" y="2949302"/>
            <a:ext cx="3096344" cy="2207890"/>
            <a:chOff x="4575" y="2580"/>
            <a:chExt cx="2760" cy="1830"/>
          </a:xfrm>
        </p:grpSpPr>
        <p:sp>
          <p:nvSpPr>
            <p:cNvPr id="1027" name="Oval 3"/>
            <p:cNvSpPr>
              <a:spLocks noChangeArrowheads="1"/>
            </p:cNvSpPr>
            <p:nvPr/>
          </p:nvSpPr>
          <p:spPr bwMode="auto">
            <a:xfrm>
              <a:off x="4815"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8" name="Oval 4"/>
            <p:cNvSpPr>
              <a:spLocks noChangeArrowheads="1"/>
            </p:cNvSpPr>
            <p:nvPr/>
          </p:nvSpPr>
          <p:spPr bwMode="auto">
            <a:xfrm>
              <a:off x="5280"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9" name="Oval 5"/>
            <p:cNvSpPr>
              <a:spLocks noChangeArrowheads="1"/>
            </p:cNvSpPr>
            <p:nvPr/>
          </p:nvSpPr>
          <p:spPr bwMode="auto">
            <a:xfrm>
              <a:off x="5745" y="25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Oval 6"/>
            <p:cNvSpPr>
              <a:spLocks noChangeArrowheads="1"/>
            </p:cNvSpPr>
            <p:nvPr/>
          </p:nvSpPr>
          <p:spPr bwMode="auto">
            <a:xfrm>
              <a:off x="6210" y="25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Oval 7"/>
            <p:cNvSpPr>
              <a:spLocks noChangeArrowheads="1"/>
            </p:cNvSpPr>
            <p:nvPr/>
          </p:nvSpPr>
          <p:spPr bwMode="auto">
            <a:xfrm>
              <a:off x="5040" y="303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Oval 8"/>
            <p:cNvSpPr>
              <a:spLocks noChangeArrowheads="1"/>
            </p:cNvSpPr>
            <p:nvPr/>
          </p:nvSpPr>
          <p:spPr bwMode="auto">
            <a:xfrm>
              <a:off x="5505" y="303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Oval 9"/>
            <p:cNvSpPr>
              <a:spLocks noChangeArrowheads="1"/>
            </p:cNvSpPr>
            <p:nvPr/>
          </p:nvSpPr>
          <p:spPr bwMode="auto">
            <a:xfrm>
              <a:off x="5970"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Oval 10"/>
            <p:cNvSpPr>
              <a:spLocks noChangeArrowheads="1"/>
            </p:cNvSpPr>
            <p:nvPr/>
          </p:nvSpPr>
          <p:spPr bwMode="auto">
            <a:xfrm>
              <a:off x="643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5" name="Oval 11"/>
            <p:cNvSpPr>
              <a:spLocks noChangeArrowheads="1"/>
            </p:cNvSpPr>
            <p:nvPr/>
          </p:nvSpPr>
          <p:spPr bwMode="auto">
            <a:xfrm>
              <a:off x="4815"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6" name="Oval 12"/>
            <p:cNvSpPr>
              <a:spLocks noChangeArrowheads="1"/>
            </p:cNvSpPr>
            <p:nvPr/>
          </p:nvSpPr>
          <p:spPr bwMode="auto">
            <a:xfrm>
              <a:off x="5280"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7" name="Oval 13"/>
            <p:cNvSpPr>
              <a:spLocks noChangeArrowheads="1"/>
            </p:cNvSpPr>
            <p:nvPr/>
          </p:nvSpPr>
          <p:spPr bwMode="auto">
            <a:xfrm>
              <a:off x="5745" y="351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8" name="Oval 14"/>
            <p:cNvSpPr>
              <a:spLocks noChangeArrowheads="1"/>
            </p:cNvSpPr>
            <p:nvPr/>
          </p:nvSpPr>
          <p:spPr bwMode="auto">
            <a:xfrm>
              <a:off x="6210" y="351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9" name="Oval 15"/>
            <p:cNvSpPr>
              <a:spLocks noChangeArrowheads="1"/>
            </p:cNvSpPr>
            <p:nvPr/>
          </p:nvSpPr>
          <p:spPr bwMode="auto">
            <a:xfrm>
              <a:off x="5055" y="39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0" name="Oval 16"/>
            <p:cNvSpPr>
              <a:spLocks noChangeArrowheads="1"/>
            </p:cNvSpPr>
            <p:nvPr/>
          </p:nvSpPr>
          <p:spPr bwMode="auto">
            <a:xfrm>
              <a:off x="5520" y="39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1" name="Oval 17"/>
            <p:cNvSpPr>
              <a:spLocks noChangeArrowheads="1"/>
            </p:cNvSpPr>
            <p:nvPr/>
          </p:nvSpPr>
          <p:spPr bwMode="auto">
            <a:xfrm>
              <a:off x="5985"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2" name="Oval 18"/>
            <p:cNvSpPr>
              <a:spLocks noChangeArrowheads="1"/>
            </p:cNvSpPr>
            <p:nvPr/>
          </p:nvSpPr>
          <p:spPr bwMode="auto">
            <a:xfrm>
              <a:off x="6450"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3" name="Oval 19"/>
            <p:cNvSpPr>
              <a:spLocks noChangeArrowheads="1"/>
            </p:cNvSpPr>
            <p:nvPr/>
          </p:nvSpPr>
          <p:spPr bwMode="auto">
            <a:xfrm>
              <a:off x="6660"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4" name="Oval 20"/>
            <p:cNvSpPr>
              <a:spLocks noChangeArrowheads="1"/>
            </p:cNvSpPr>
            <p:nvPr/>
          </p:nvSpPr>
          <p:spPr bwMode="auto">
            <a:xfrm>
              <a:off x="6660"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5" name="Oval 21"/>
            <p:cNvSpPr>
              <a:spLocks noChangeArrowheads="1"/>
            </p:cNvSpPr>
            <p:nvPr/>
          </p:nvSpPr>
          <p:spPr bwMode="auto">
            <a:xfrm>
              <a:off x="688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6" name="Oval 22"/>
            <p:cNvSpPr>
              <a:spLocks noChangeArrowheads="1"/>
            </p:cNvSpPr>
            <p:nvPr/>
          </p:nvSpPr>
          <p:spPr bwMode="auto">
            <a:xfrm>
              <a:off x="6885"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7" name="Oval 23"/>
            <p:cNvSpPr>
              <a:spLocks noChangeArrowheads="1"/>
            </p:cNvSpPr>
            <p:nvPr/>
          </p:nvSpPr>
          <p:spPr bwMode="auto">
            <a:xfrm>
              <a:off x="457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8" name="Oval 24"/>
            <p:cNvSpPr>
              <a:spLocks noChangeArrowheads="1"/>
            </p:cNvSpPr>
            <p:nvPr/>
          </p:nvSpPr>
          <p:spPr bwMode="auto">
            <a:xfrm>
              <a:off x="4590"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56" name="Groupe 55"/>
          <p:cNvGrpSpPr/>
          <p:nvPr/>
        </p:nvGrpSpPr>
        <p:grpSpPr>
          <a:xfrm>
            <a:off x="4154153" y="3808090"/>
            <a:ext cx="1104019" cy="1068278"/>
            <a:chOff x="6588224" y="2636912"/>
            <a:chExt cx="1008112" cy="936104"/>
          </a:xfrm>
        </p:grpSpPr>
        <p:cxnSp>
          <p:nvCxnSpPr>
            <p:cNvPr id="21" name="Connecteur droit 20"/>
            <p:cNvCxnSpPr/>
            <p:nvPr/>
          </p:nvCxnSpPr>
          <p:spPr>
            <a:xfrm>
              <a:off x="6804248" y="2636912"/>
              <a:ext cx="576064" cy="0"/>
            </a:xfrm>
            <a:prstGeom prst="line">
              <a:avLst/>
            </a:prstGeom>
            <a:ln w="28575">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804248" y="3573016"/>
              <a:ext cx="576064" cy="0"/>
            </a:xfrm>
            <a:prstGeom prst="line">
              <a:avLst/>
            </a:prstGeom>
            <a:ln w="28575">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7369679" y="3068960"/>
              <a:ext cx="226657" cy="493423"/>
            </a:xfrm>
            <a:prstGeom prst="line">
              <a:avLst/>
            </a:prstGeom>
            <a:ln w="28575">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6588224" y="2636913"/>
              <a:ext cx="226657" cy="432047"/>
            </a:xfrm>
            <a:prstGeom prst="line">
              <a:avLst/>
            </a:prstGeom>
            <a:ln w="28575">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flipV="1">
              <a:off x="7390945" y="2636913"/>
              <a:ext cx="205391" cy="432047"/>
            </a:xfrm>
            <a:prstGeom prst="line">
              <a:avLst/>
            </a:prstGeom>
            <a:ln w="28575">
              <a:solidFill>
                <a:srgbClr val="0FEB19"/>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6588224" y="3068960"/>
              <a:ext cx="205392" cy="504056"/>
            </a:xfrm>
            <a:prstGeom prst="line">
              <a:avLst/>
            </a:prstGeom>
            <a:ln w="28575">
              <a:solidFill>
                <a:srgbClr val="0FEB19"/>
              </a:solidFill>
            </a:ln>
          </p:spPr>
          <p:style>
            <a:lnRef idx="1">
              <a:schemeClr val="accent1"/>
            </a:lnRef>
            <a:fillRef idx="0">
              <a:schemeClr val="accent1"/>
            </a:fillRef>
            <a:effectRef idx="0">
              <a:schemeClr val="accent1"/>
            </a:effectRef>
            <a:fontRef idx="minor">
              <a:schemeClr val="tx1"/>
            </a:fontRef>
          </p:style>
        </p:cxnSp>
      </p:grpSp>
      <p:grpSp>
        <p:nvGrpSpPr>
          <p:cNvPr id="1067" name="Group 43"/>
          <p:cNvGrpSpPr>
            <a:grpSpLocks/>
          </p:cNvGrpSpPr>
          <p:nvPr/>
        </p:nvGrpSpPr>
        <p:grpSpPr bwMode="auto">
          <a:xfrm>
            <a:off x="4355976" y="4005064"/>
            <a:ext cx="144016" cy="288035"/>
            <a:chOff x="1800" y="3510"/>
            <a:chExt cx="150" cy="195"/>
          </a:xfrm>
        </p:grpSpPr>
        <p:cxnSp>
          <p:nvCxnSpPr>
            <p:cNvPr id="1068" name="AutoShape 44"/>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1069" name="AutoShape 45"/>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1070" name="Group 46"/>
          <p:cNvGrpSpPr>
            <a:grpSpLocks/>
          </p:cNvGrpSpPr>
          <p:nvPr/>
        </p:nvGrpSpPr>
        <p:grpSpPr bwMode="auto">
          <a:xfrm>
            <a:off x="4889748" y="4000872"/>
            <a:ext cx="144016" cy="288035"/>
            <a:chOff x="1800" y="3510"/>
            <a:chExt cx="150" cy="195"/>
          </a:xfrm>
        </p:grpSpPr>
        <p:cxnSp>
          <p:nvCxnSpPr>
            <p:cNvPr id="1071" name="AutoShape 47"/>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1072" name="AutoShape 48"/>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1073" name="Group 49"/>
          <p:cNvGrpSpPr>
            <a:grpSpLocks/>
          </p:cNvGrpSpPr>
          <p:nvPr/>
        </p:nvGrpSpPr>
        <p:grpSpPr bwMode="auto">
          <a:xfrm>
            <a:off x="4644008" y="4547220"/>
            <a:ext cx="144016" cy="288035"/>
            <a:chOff x="1800" y="3510"/>
            <a:chExt cx="150" cy="195"/>
          </a:xfrm>
        </p:grpSpPr>
        <p:cxnSp>
          <p:nvCxnSpPr>
            <p:cNvPr id="1074" name="AutoShape 50"/>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1075" name="AutoShape 51"/>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1076" name="Group 52"/>
          <p:cNvGrpSpPr>
            <a:grpSpLocks/>
          </p:cNvGrpSpPr>
          <p:nvPr/>
        </p:nvGrpSpPr>
        <p:grpSpPr bwMode="auto">
          <a:xfrm flipV="1">
            <a:off x="4336926" y="4403204"/>
            <a:ext cx="144016" cy="288035"/>
            <a:chOff x="1800" y="3510"/>
            <a:chExt cx="150" cy="195"/>
          </a:xfrm>
        </p:grpSpPr>
        <p:cxnSp>
          <p:nvCxnSpPr>
            <p:cNvPr id="1077"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078"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079" name="Group 55"/>
          <p:cNvGrpSpPr>
            <a:grpSpLocks/>
          </p:cNvGrpSpPr>
          <p:nvPr/>
        </p:nvGrpSpPr>
        <p:grpSpPr bwMode="auto">
          <a:xfrm flipV="1">
            <a:off x="4893940" y="4399012"/>
            <a:ext cx="144016" cy="288035"/>
            <a:chOff x="1800" y="3510"/>
            <a:chExt cx="150" cy="195"/>
          </a:xfrm>
        </p:grpSpPr>
        <p:cxnSp>
          <p:nvCxnSpPr>
            <p:cNvPr id="1080" name="AutoShape 56"/>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081" name="AutoShape 57"/>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082" name="Group 58"/>
          <p:cNvGrpSpPr>
            <a:grpSpLocks/>
          </p:cNvGrpSpPr>
          <p:nvPr/>
        </p:nvGrpSpPr>
        <p:grpSpPr bwMode="auto">
          <a:xfrm flipV="1">
            <a:off x="4629150" y="3841995"/>
            <a:ext cx="144016" cy="288035"/>
            <a:chOff x="1800" y="3510"/>
            <a:chExt cx="150" cy="195"/>
          </a:xfrm>
        </p:grpSpPr>
        <p:cxnSp>
          <p:nvCxnSpPr>
            <p:cNvPr id="1083"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084"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III.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Les cristaux métalliques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3.    Rayon métallique</a:t>
            </a:r>
          </a:p>
        </p:txBody>
      </p:sp>
      <p:sp>
        <p:nvSpPr>
          <p:cNvPr id="25601" name="Rectangle 1"/>
          <p:cNvSpPr>
            <a:spLocks noChangeArrowheads="1"/>
          </p:cNvSpPr>
          <p:nvPr/>
        </p:nvSpPr>
        <p:spPr bwMode="auto">
          <a:xfrm>
            <a:off x="323528" y="1453133"/>
            <a:ext cx="8496944" cy="1615827"/>
          </a:xfrm>
          <a:prstGeom prst="rect">
            <a:avLst/>
          </a:prstGeom>
          <a:no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2200" b="1" i="0" u="sng" strike="noStrike" cap="none" normalizeH="0" baseline="0" dirty="0">
                <a:ln>
                  <a:noFill/>
                </a:ln>
                <a:solidFill>
                  <a:srgbClr val="FF0000"/>
                </a:solidFill>
                <a:effectLst/>
                <a:latin typeface="+mj-lt"/>
                <a:ea typeface="Calibri" pitchFamily="34" charset="0"/>
                <a:cs typeface="Traditional Arabic" pitchFamily="18" charset="-78"/>
              </a:rPr>
              <a:t>Le rayon métallique</a:t>
            </a:r>
            <a:r>
              <a:rPr kumimoji="0" lang="fr-FR" sz="2200" b="1" i="0" u="none" strike="noStrike" cap="none" normalizeH="0" baseline="0" dirty="0">
                <a:ln>
                  <a:noFill/>
                </a:ln>
                <a:solidFill>
                  <a:srgbClr val="FF0000"/>
                </a:solidFill>
                <a:effectLst/>
                <a:latin typeface="+mj-lt"/>
                <a:ea typeface="Calibri" pitchFamily="34" charset="0"/>
                <a:cs typeface="Traditional Arabic" pitchFamily="18" charset="-78"/>
              </a:rPr>
              <a:t> </a:t>
            </a:r>
            <a:r>
              <a:rPr kumimoji="0" lang="fr-FR" sz="2200" b="1" i="0" u="none" strike="noStrike" cap="none" normalizeH="0" baseline="0" dirty="0">
                <a:ln>
                  <a:noFill/>
                </a:ln>
                <a:solidFill>
                  <a:schemeClr val="tx1"/>
                </a:solidFill>
                <a:effectLst/>
                <a:latin typeface="+mj-lt"/>
                <a:ea typeface="Calibri" pitchFamily="34" charset="0"/>
                <a:cs typeface="Traditional Arabic" pitchFamily="18" charset="-78"/>
              </a:rPr>
              <a:t>est défini comme étant la moitié de la distance internucléaire la plus courte  dans la structure d’un métal. Le rayon métallique dépend de la coordinence.</a:t>
            </a:r>
            <a:endParaRPr kumimoji="0" lang="fr-FR" sz="2200" b="1" i="0" u="none" strike="noStrike" cap="none" normalizeH="0" baseline="0" dirty="0">
              <a:ln>
                <a:noFill/>
              </a:ln>
              <a:solidFill>
                <a:schemeClr val="tx1"/>
              </a:solidFill>
              <a:effectLst/>
              <a:latin typeface="+mj-lt"/>
              <a:cs typeface="Traditional Arabic" pitchFamily="18" charset="-78"/>
            </a:endParaRPr>
          </a:p>
        </p:txBody>
      </p:sp>
      <p:sp>
        <p:nvSpPr>
          <p:cNvPr id="25602" name="Rectangle 2"/>
          <p:cNvSpPr>
            <a:spLocks noChangeArrowheads="1"/>
          </p:cNvSpPr>
          <p:nvPr/>
        </p:nvSpPr>
        <p:spPr bwMode="auto">
          <a:xfrm>
            <a:off x="395536" y="3580045"/>
            <a:ext cx="828092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c.</a:t>
            </a:r>
            <a:r>
              <a:rPr kumimoji="0" lang="fr-FR" sz="2200" b="0" i="1" u="none" strike="noStrike" cap="none" normalizeH="0" dirty="0">
                <a:ln>
                  <a:noFill/>
                </a:ln>
                <a:solidFill>
                  <a:schemeClr val="tx1"/>
                </a:solidFill>
                <a:effectLst/>
                <a:latin typeface="+mj-lt"/>
                <a:ea typeface="Calibri" pitchFamily="34" charset="0"/>
                <a:cs typeface="Aparajita" pitchFamily="34" charset="0"/>
              </a:rPr>
              <a:t>  </a:t>
            </a: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Commenter l’évolution du rayon métallique dans une colonne puis dans une période. </a:t>
            </a:r>
            <a:endParaRPr kumimoji="0" lang="fr-FR" sz="2200" b="1" u="none" strike="noStrike" cap="none" normalizeH="0" baseline="0" dirty="0">
              <a:ln>
                <a:noFill/>
              </a:ln>
              <a:solidFill>
                <a:schemeClr val="accent4"/>
              </a:solidFill>
              <a:effectLst/>
              <a:latin typeface="+mj-lt"/>
              <a:cs typeface="Traditional Arabic"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Ex : Les alcalins</a:t>
            </a:r>
            <a:r>
              <a:rPr kumimoji="0" lang="fr-FR" sz="2200" b="0" i="1" u="none" strike="noStrike" cap="none" normalizeH="0" dirty="0">
                <a:ln>
                  <a:noFill/>
                </a:ln>
                <a:solidFill>
                  <a:schemeClr val="tx1"/>
                </a:solidFill>
                <a:effectLst/>
                <a:latin typeface="+mj-lt"/>
                <a:ea typeface="Calibri" pitchFamily="34" charset="0"/>
                <a:cs typeface="Aparajita" pitchFamily="34" charset="0"/>
              </a:rPr>
              <a:t> :</a:t>
            </a:r>
          </a:p>
        </p:txBody>
      </p:sp>
      <p:graphicFrame>
        <p:nvGraphicFramePr>
          <p:cNvPr id="6" name="Tableau 5"/>
          <p:cNvGraphicFramePr>
            <a:graphicFrameLocks noGrp="1"/>
          </p:cNvGraphicFramePr>
          <p:nvPr>
            <p:extLst>
              <p:ext uri="{D42A27DB-BD31-4B8C-83A1-F6EECF244321}">
                <p14:modId xmlns:p14="http://schemas.microsoft.com/office/powerpoint/2010/main" val="534050594"/>
              </p:ext>
            </p:extLst>
          </p:nvPr>
        </p:nvGraphicFramePr>
        <p:xfrm>
          <a:off x="2887744" y="4096112"/>
          <a:ext cx="5052766" cy="701040"/>
        </p:xfrm>
        <a:graphic>
          <a:graphicData uri="http://schemas.openxmlformats.org/drawingml/2006/table">
            <a:tbl>
              <a:tblPr/>
              <a:tblGrid>
                <a:gridCol w="2578888">
                  <a:extLst>
                    <a:ext uri="{9D8B030D-6E8A-4147-A177-3AD203B41FA5}">
                      <a16:colId xmlns:a16="http://schemas.microsoft.com/office/drawing/2014/main" val="20000"/>
                    </a:ext>
                  </a:extLst>
                </a:gridCol>
                <a:gridCol w="893466">
                  <a:extLst>
                    <a:ext uri="{9D8B030D-6E8A-4147-A177-3AD203B41FA5}">
                      <a16:colId xmlns:a16="http://schemas.microsoft.com/office/drawing/2014/main" val="20001"/>
                    </a:ext>
                  </a:extLst>
                </a:gridCol>
                <a:gridCol w="790206">
                  <a:extLst>
                    <a:ext uri="{9D8B030D-6E8A-4147-A177-3AD203B41FA5}">
                      <a16:colId xmlns:a16="http://schemas.microsoft.com/office/drawing/2014/main" val="20002"/>
                    </a:ext>
                  </a:extLst>
                </a:gridCol>
                <a:gridCol w="790206">
                  <a:extLst>
                    <a:ext uri="{9D8B030D-6E8A-4147-A177-3AD203B41FA5}">
                      <a16:colId xmlns:a16="http://schemas.microsoft.com/office/drawing/2014/main" val="20003"/>
                    </a:ext>
                  </a:extLst>
                </a:gridCol>
              </a:tblGrid>
              <a:tr h="161290">
                <a:tc>
                  <a:txBody>
                    <a:bodyPr/>
                    <a:lstStyle/>
                    <a:p>
                      <a:pPr algn="ctr">
                        <a:lnSpc>
                          <a:spcPct val="115000"/>
                        </a:lnSpc>
                        <a:spcAft>
                          <a:spcPts val="0"/>
                        </a:spcAft>
                      </a:pPr>
                      <a:r>
                        <a:rPr lang="fr-FR" sz="2000" dirty="0">
                          <a:latin typeface="Traditional Arabic" pitchFamily="18" charset="-78"/>
                          <a:ea typeface="Calibri"/>
                          <a:cs typeface="Traditional Arabic" pitchFamily="18" charset="-78"/>
                        </a:rPr>
                        <a:t>Elément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pitchFamily="18" charset="-78"/>
                          <a:ea typeface="Calibri"/>
                          <a:cs typeface="Traditional Arabic" pitchFamily="18" charset="-78"/>
                        </a:rPr>
                        <a:t>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pitchFamily="18" charset="-78"/>
                          <a:ea typeface="Calibri"/>
                          <a:cs typeface="Traditional Arabic" pitchFamily="18" charset="-78"/>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pitchFamily="18" charset="-78"/>
                          <a:ea typeface="Calibri"/>
                          <a:cs typeface="Traditional Arabic" pitchFamily="18" charset="-78"/>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710">
                <a:tc>
                  <a:txBody>
                    <a:bodyPr/>
                    <a:lstStyle/>
                    <a:p>
                      <a:pPr algn="ctr">
                        <a:lnSpc>
                          <a:spcPct val="115000"/>
                        </a:lnSpc>
                        <a:spcAft>
                          <a:spcPts val="0"/>
                        </a:spcAft>
                      </a:pPr>
                      <a:r>
                        <a:rPr lang="fr-FR" sz="2000" dirty="0">
                          <a:latin typeface="Traditional Arabic" pitchFamily="18" charset="-78"/>
                          <a:ea typeface="Calibri"/>
                          <a:cs typeface="Traditional Arabic" pitchFamily="18" charset="-78"/>
                        </a:rPr>
                        <a:t>Rayons atomiques en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pitchFamily="18" charset="-78"/>
                          <a:ea typeface="Calibri"/>
                          <a:cs typeface="Traditional Arabic" pitchFamily="18" charset="-78"/>
                        </a:rPr>
                        <a:t>1, 57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pitchFamily="18" charset="-78"/>
                          <a:ea typeface="Calibri"/>
                          <a:cs typeface="Traditional Arabic" pitchFamily="18" charset="-78"/>
                        </a:rPr>
                        <a:t>1,91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latin typeface="Traditional Arabic" pitchFamily="18" charset="-78"/>
                          <a:ea typeface="Calibri"/>
                          <a:cs typeface="Traditional Arabic" pitchFamily="18" charset="-78"/>
                        </a:rPr>
                        <a:t>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ZoneTexte 4">
            <a:extLst>
              <a:ext uri="{FF2B5EF4-FFF2-40B4-BE49-F238E27FC236}">
                <a16:creationId xmlns:a16="http://schemas.microsoft.com/office/drawing/2014/main" id="{6B1C3E73-6EC9-49FA-B58A-DF9B553139BA}"/>
              </a:ext>
            </a:extLst>
          </p:cNvPr>
          <p:cNvSpPr txBox="1"/>
          <p:nvPr/>
        </p:nvSpPr>
        <p:spPr>
          <a:xfrm>
            <a:off x="383690" y="4964147"/>
            <a:ext cx="8436782" cy="1561197"/>
          </a:xfrm>
          <a:prstGeom prst="rect">
            <a:avLst/>
          </a:prstGeom>
          <a:noFill/>
        </p:spPr>
        <p:txBody>
          <a:bodyPr wrap="square" rtlCol="0">
            <a:spAutoFit/>
          </a:bodyPr>
          <a:lstStyle/>
          <a:p>
            <a:pPr>
              <a:lnSpc>
                <a:spcPct val="150000"/>
              </a:lnSpc>
            </a:pPr>
            <a:r>
              <a:rPr lang="fr-FR" sz="2200" b="1" u="sng" dirty="0"/>
              <a:t>Le rayon métallique augmente lorsque l’on descend dans une colonne </a:t>
            </a:r>
            <a:r>
              <a:rPr lang="fr-FR" sz="2200" dirty="0"/>
              <a:t>: le nombre d’électrons de cœur augmente : on change de couche électronique </a:t>
            </a:r>
            <a:r>
              <a:rPr lang="fr-FR" sz="2200" dirty="0">
                <a:latin typeface="Cambria" panose="02040503050406030204" pitchFamily="18" charset="0"/>
                <a:ea typeface="Cambria" panose="02040503050406030204" pitchFamily="18" charset="0"/>
              </a:rPr>
              <a:t>→ </a:t>
            </a:r>
            <a:r>
              <a:rPr lang="fr-FR" sz="2200" dirty="0">
                <a:latin typeface="+mj-lt"/>
                <a:ea typeface="Cambria" panose="02040503050406030204" pitchFamily="18" charset="0"/>
              </a:rPr>
              <a:t>on s’éloigne du noyau.</a:t>
            </a:r>
            <a:endParaRPr lang="fr-FR"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III.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Les cristaux métalliques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3.    Rayon métallique</a:t>
            </a:r>
          </a:p>
        </p:txBody>
      </p:sp>
      <p:graphicFrame>
        <p:nvGraphicFramePr>
          <p:cNvPr id="7" name="Tableau 6"/>
          <p:cNvGraphicFramePr>
            <a:graphicFrameLocks noGrp="1"/>
          </p:cNvGraphicFramePr>
          <p:nvPr>
            <p:extLst>
              <p:ext uri="{D42A27DB-BD31-4B8C-83A1-F6EECF244321}">
                <p14:modId xmlns:p14="http://schemas.microsoft.com/office/powerpoint/2010/main" val="1083198296"/>
              </p:ext>
            </p:extLst>
          </p:nvPr>
        </p:nvGraphicFramePr>
        <p:xfrm>
          <a:off x="1115616" y="1935872"/>
          <a:ext cx="6948264" cy="701040"/>
        </p:xfrm>
        <a:graphic>
          <a:graphicData uri="http://schemas.openxmlformats.org/drawingml/2006/table">
            <a:tbl>
              <a:tblPr/>
              <a:tblGrid>
                <a:gridCol w="3066727">
                  <a:extLst>
                    <a:ext uri="{9D8B030D-6E8A-4147-A177-3AD203B41FA5}">
                      <a16:colId xmlns:a16="http://schemas.microsoft.com/office/drawing/2014/main" val="20000"/>
                    </a:ext>
                  </a:extLst>
                </a:gridCol>
                <a:gridCol w="1062479">
                  <a:extLst>
                    <a:ext uri="{9D8B030D-6E8A-4147-A177-3AD203B41FA5}">
                      <a16:colId xmlns:a16="http://schemas.microsoft.com/office/drawing/2014/main" val="20001"/>
                    </a:ext>
                  </a:extLst>
                </a:gridCol>
                <a:gridCol w="939686">
                  <a:extLst>
                    <a:ext uri="{9D8B030D-6E8A-4147-A177-3AD203B41FA5}">
                      <a16:colId xmlns:a16="http://schemas.microsoft.com/office/drawing/2014/main" val="20002"/>
                    </a:ext>
                  </a:extLst>
                </a:gridCol>
                <a:gridCol w="939686">
                  <a:extLst>
                    <a:ext uri="{9D8B030D-6E8A-4147-A177-3AD203B41FA5}">
                      <a16:colId xmlns:a16="http://schemas.microsoft.com/office/drawing/2014/main" val="20003"/>
                    </a:ext>
                  </a:extLst>
                </a:gridCol>
                <a:gridCol w="939686">
                  <a:extLst>
                    <a:ext uri="{9D8B030D-6E8A-4147-A177-3AD203B41FA5}">
                      <a16:colId xmlns:a16="http://schemas.microsoft.com/office/drawing/2014/main" val="20004"/>
                    </a:ext>
                  </a:extLst>
                </a:gridCol>
              </a:tblGrid>
              <a:tr h="161290">
                <a:tc>
                  <a:txBody>
                    <a:bodyPr/>
                    <a:lstStyle/>
                    <a:p>
                      <a:pPr algn="ctr">
                        <a:lnSpc>
                          <a:spcPct val="115000"/>
                        </a:lnSpc>
                        <a:spcAft>
                          <a:spcPts val="0"/>
                        </a:spcAft>
                      </a:pPr>
                      <a:r>
                        <a:rPr lang="fr-FR" sz="2000" dirty="0">
                          <a:latin typeface="Traditional Arabic"/>
                          <a:ea typeface="Calibri"/>
                          <a:cs typeface="Times New Roman"/>
                        </a:rPr>
                        <a:t>Eléments de la 4</a:t>
                      </a:r>
                      <a:r>
                        <a:rPr lang="fr-FR" sz="2000" baseline="30000" dirty="0">
                          <a:latin typeface="Traditional Arabic"/>
                          <a:ea typeface="Calibri"/>
                          <a:cs typeface="Times New Roman"/>
                        </a:rPr>
                        <a:t>ème</a:t>
                      </a:r>
                      <a:r>
                        <a:rPr lang="fr-FR" sz="2000" dirty="0">
                          <a:latin typeface="Traditional Arabic"/>
                          <a:ea typeface="Calibri"/>
                          <a:cs typeface="Times New Roman"/>
                        </a:rPr>
                        <a:t> période</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a:ea typeface="Calibri"/>
                          <a:cs typeface="Times New Roman"/>
                        </a:rPr>
                        <a:t>Ti</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a:ea typeface="Calibri"/>
                          <a:cs typeface="Times New Roman"/>
                        </a:rPr>
                        <a:t>V</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a:ea typeface="Calibri"/>
                          <a:cs typeface="Times New Roman"/>
                        </a:rPr>
                        <a:t>Cr</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a:ea typeface="Calibri"/>
                          <a:cs typeface="Times New Roman"/>
                        </a:rPr>
                        <a:t>Mn</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7340">
                <a:tc>
                  <a:txBody>
                    <a:bodyPr/>
                    <a:lstStyle/>
                    <a:p>
                      <a:pPr algn="ctr">
                        <a:lnSpc>
                          <a:spcPct val="115000"/>
                        </a:lnSpc>
                        <a:spcAft>
                          <a:spcPts val="0"/>
                        </a:spcAft>
                      </a:pPr>
                      <a:r>
                        <a:rPr lang="fr-FR" sz="2000">
                          <a:latin typeface="Traditional Arabic"/>
                          <a:ea typeface="Calibri"/>
                          <a:cs typeface="Times New Roman"/>
                        </a:rPr>
                        <a:t>Rayons atomiques en Å</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a:ea typeface="Calibri"/>
                          <a:cs typeface="Times New Roman"/>
                        </a:rPr>
                        <a:t>1,47</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a:ea typeface="Calibri"/>
                          <a:cs typeface="Times New Roman"/>
                        </a:rPr>
                        <a:t>1,35</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Traditional Arabic"/>
                          <a:ea typeface="Calibri"/>
                          <a:cs typeface="Times New Roman"/>
                        </a:rPr>
                        <a:t>1,29</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latin typeface="Traditional Arabic"/>
                          <a:ea typeface="Calibri"/>
                          <a:cs typeface="Times New Roman"/>
                        </a:rPr>
                        <a:t>1,27</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ZoneTexte 9">
            <a:extLst>
              <a:ext uri="{FF2B5EF4-FFF2-40B4-BE49-F238E27FC236}">
                <a16:creationId xmlns:a16="http://schemas.microsoft.com/office/drawing/2014/main" id="{DB1107B2-77B6-455B-92BB-3510D5E6D43C}"/>
              </a:ext>
            </a:extLst>
          </p:cNvPr>
          <p:cNvSpPr txBox="1"/>
          <p:nvPr/>
        </p:nvSpPr>
        <p:spPr>
          <a:xfrm>
            <a:off x="353609" y="3082209"/>
            <a:ext cx="8436782" cy="2579039"/>
          </a:xfrm>
          <a:prstGeom prst="rect">
            <a:avLst/>
          </a:prstGeom>
          <a:noFill/>
        </p:spPr>
        <p:txBody>
          <a:bodyPr wrap="square" rtlCol="0">
            <a:spAutoFit/>
          </a:bodyPr>
          <a:lstStyle/>
          <a:p>
            <a:pPr>
              <a:lnSpc>
                <a:spcPct val="150000"/>
              </a:lnSpc>
            </a:pPr>
            <a:r>
              <a:rPr lang="fr-FR" sz="2200" b="1" u="sng" dirty="0"/>
              <a:t>Le rayon métallique diminue en allant vers la droite dans une période</a:t>
            </a:r>
            <a:r>
              <a:rPr lang="fr-FR" sz="2200" b="1" dirty="0"/>
              <a:t> </a:t>
            </a:r>
            <a:r>
              <a:rPr lang="fr-FR" sz="2200" dirty="0"/>
              <a:t>: à chaque élément on ajoute un électron de valence et un proton. Le nombre d’électron de cœur ne varie pas donc l’effet écran du noyau ne varie que très peu. L’attraction du noyau ressentit par les électrons de valence augmente donc le nuage électronique se contracte.</a:t>
            </a:r>
            <a:endParaRPr lang="fr-FR" sz="2200" dirty="0">
              <a:latin typeface="+mj-lt"/>
            </a:endParaRPr>
          </a:p>
        </p:txBody>
      </p:sp>
    </p:spTree>
    <p:extLst>
      <p:ext uri="{BB962C8B-B14F-4D97-AF65-F5344CB8AC3E}">
        <p14:creationId xmlns:p14="http://schemas.microsoft.com/office/powerpoint/2010/main" val="35069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91655030"/>
              </p:ext>
            </p:extLst>
          </p:nvPr>
        </p:nvGraphicFramePr>
        <p:xfrm>
          <a:off x="422170" y="1556561"/>
          <a:ext cx="8280921" cy="2398729"/>
        </p:xfrm>
        <a:graphic>
          <a:graphicData uri="http://schemas.openxmlformats.org/drawingml/2006/table">
            <a:tbl>
              <a:tblPr/>
              <a:tblGrid>
                <a:gridCol w="2880320">
                  <a:extLst>
                    <a:ext uri="{9D8B030D-6E8A-4147-A177-3AD203B41FA5}">
                      <a16:colId xmlns:a16="http://schemas.microsoft.com/office/drawing/2014/main" val="20000"/>
                    </a:ext>
                  </a:extLst>
                </a:gridCol>
                <a:gridCol w="1928486">
                  <a:extLst>
                    <a:ext uri="{9D8B030D-6E8A-4147-A177-3AD203B41FA5}">
                      <a16:colId xmlns:a16="http://schemas.microsoft.com/office/drawing/2014/main" val="20001"/>
                    </a:ext>
                  </a:extLst>
                </a:gridCol>
                <a:gridCol w="1735667">
                  <a:extLst>
                    <a:ext uri="{9D8B030D-6E8A-4147-A177-3AD203B41FA5}">
                      <a16:colId xmlns:a16="http://schemas.microsoft.com/office/drawing/2014/main" val="20002"/>
                    </a:ext>
                  </a:extLst>
                </a:gridCol>
                <a:gridCol w="1736448">
                  <a:extLst>
                    <a:ext uri="{9D8B030D-6E8A-4147-A177-3AD203B41FA5}">
                      <a16:colId xmlns:a16="http://schemas.microsoft.com/office/drawing/2014/main" val="20003"/>
                    </a:ext>
                  </a:extLst>
                </a:gridCol>
              </a:tblGrid>
              <a:tr h="720080">
                <a:tc>
                  <a:txBody>
                    <a:bodyPr/>
                    <a:lstStyle/>
                    <a:p>
                      <a:pPr algn="ctr">
                        <a:spcAft>
                          <a:spcPts val="0"/>
                        </a:spcAft>
                      </a:pPr>
                      <a:r>
                        <a:rPr lang="fr-FR" sz="1800" b="1" dirty="0">
                          <a:latin typeface="Traditional Arabic"/>
                          <a:ea typeface="Calibri"/>
                          <a:cs typeface="Times New Roman"/>
                        </a:rPr>
                        <a:t>Métal ou alliage</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Traditional Arabic"/>
                          <a:ea typeface="Calibri"/>
                          <a:cs typeface="Times New Roman"/>
                        </a:rPr>
                        <a:t>Masse volumique [t/m</a:t>
                      </a:r>
                      <a:r>
                        <a:rPr lang="fr-FR" sz="1800" b="1" baseline="30000" dirty="0">
                          <a:latin typeface="Traditional Arabic"/>
                          <a:ea typeface="Calibri"/>
                          <a:cs typeface="Times New Roman"/>
                        </a:rPr>
                        <a:t>3</a:t>
                      </a:r>
                      <a:r>
                        <a:rPr lang="fr-FR" sz="1800" b="1" dirty="0">
                          <a:latin typeface="Traditional Arabic"/>
                          <a:ea typeface="Calibri"/>
                          <a:cs typeface="Times New Roman"/>
                        </a:rPr>
                        <a:t>]</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Traditional Arabic"/>
                          <a:ea typeface="Calibri"/>
                          <a:cs typeface="Times New Roman"/>
                        </a:rPr>
                        <a:t>Limite élasticité [</a:t>
                      </a:r>
                      <a:r>
                        <a:rPr lang="fr-FR" sz="1800" b="1" dirty="0" err="1">
                          <a:latin typeface="Traditional Arabic"/>
                          <a:ea typeface="Calibri"/>
                          <a:cs typeface="Times New Roman"/>
                        </a:rPr>
                        <a:t>MPa</a:t>
                      </a:r>
                      <a:r>
                        <a:rPr lang="fr-FR" sz="1800" b="1" dirty="0">
                          <a:latin typeface="Traditional Arabic"/>
                          <a:ea typeface="Calibri"/>
                          <a:cs typeface="Times New Roman"/>
                        </a:rPr>
                        <a:t>]</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Traditional Arabic"/>
                          <a:ea typeface="Calibri"/>
                          <a:cs typeface="Times New Roman"/>
                        </a:rPr>
                        <a:t>Contrainte de rupture [MPa]</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3608">
                <a:tc>
                  <a:txBody>
                    <a:bodyPr/>
                    <a:lstStyle/>
                    <a:p>
                      <a:pPr algn="ctr">
                        <a:spcAft>
                          <a:spcPts val="0"/>
                        </a:spcAft>
                      </a:pPr>
                      <a:r>
                        <a:rPr lang="fr-FR" sz="1800" b="1" i="1" dirty="0">
                          <a:latin typeface="Traditional Arabic"/>
                          <a:ea typeface="Calibri"/>
                          <a:cs typeface="Times New Roman"/>
                        </a:rPr>
                        <a:t>Aluminium pur</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800" dirty="0">
                          <a:latin typeface="Traditional Arabic"/>
                          <a:ea typeface="Calibri"/>
                          <a:cs typeface="Times New Roman"/>
                        </a:rPr>
                        <a:t>2,7</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800" dirty="0">
                          <a:latin typeface="Traditional Arabic"/>
                          <a:ea typeface="Calibri"/>
                          <a:cs typeface="Times New Roman"/>
                        </a:rPr>
                        <a:t>50</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800" dirty="0">
                          <a:latin typeface="Traditional Arabic"/>
                          <a:ea typeface="Calibri"/>
                          <a:cs typeface="Times New Roman"/>
                        </a:rPr>
                        <a:t>80</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644504">
                <a:tc>
                  <a:txBody>
                    <a:bodyPr/>
                    <a:lstStyle/>
                    <a:p>
                      <a:pPr algn="ctr">
                        <a:spcAft>
                          <a:spcPts val="0"/>
                        </a:spcAft>
                      </a:pPr>
                      <a:r>
                        <a:rPr lang="fr-FR" sz="1800" b="1" i="1" dirty="0">
                          <a:latin typeface="Traditional Arabic"/>
                          <a:ea typeface="Calibri"/>
                          <a:cs typeface="Times New Roman"/>
                        </a:rPr>
                        <a:t>Alliage d’aluminium </a:t>
                      </a:r>
                    </a:p>
                    <a:p>
                      <a:pPr algn="ctr">
                        <a:spcAft>
                          <a:spcPts val="0"/>
                        </a:spcAft>
                      </a:pPr>
                      <a:r>
                        <a:rPr lang="fr-FR" sz="1800" b="1" i="1" dirty="0">
                          <a:latin typeface="Traditional Arabic"/>
                          <a:ea typeface="Calibri"/>
                          <a:cs typeface="Times New Roman"/>
                        </a:rPr>
                        <a:t>Al-</a:t>
                      </a:r>
                      <a:r>
                        <a:rPr lang="fr-FR" sz="1800" b="1" i="1" dirty="0" err="1">
                          <a:latin typeface="Traditional Arabic"/>
                          <a:ea typeface="Calibri"/>
                          <a:cs typeface="Times New Roman"/>
                        </a:rPr>
                        <a:t>MgZn</a:t>
                      </a:r>
                      <a:r>
                        <a:rPr lang="fr-FR" sz="1800" b="1" i="1" dirty="0">
                          <a:latin typeface="Traditional Arabic"/>
                          <a:ea typeface="Calibri"/>
                          <a:cs typeface="Times New Roman"/>
                        </a:rPr>
                        <a:t> </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800" dirty="0">
                          <a:latin typeface="Traditional Arabic"/>
                          <a:ea typeface="Calibri"/>
                          <a:cs typeface="Times New Roman"/>
                        </a:rPr>
                        <a:t>2,7</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800" dirty="0">
                          <a:latin typeface="Traditional Arabic"/>
                          <a:ea typeface="Calibri"/>
                          <a:cs typeface="Times New Roman"/>
                        </a:rPr>
                        <a:t>250</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800">
                          <a:latin typeface="Traditional Arabic"/>
                          <a:ea typeface="Calibri"/>
                          <a:cs typeface="Times New Roman"/>
                        </a:rPr>
                        <a:t>280</a:t>
                      </a:r>
                      <a:endParaRPr lang="fr-FR" sz="180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70537">
                <a:tc>
                  <a:txBody>
                    <a:bodyPr/>
                    <a:lstStyle/>
                    <a:p>
                      <a:pPr algn="ctr">
                        <a:spcAft>
                          <a:spcPts val="0"/>
                        </a:spcAft>
                      </a:pPr>
                      <a:r>
                        <a:rPr lang="fr-FR" sz="1800" b="1" i="1" dirty="0">
                          <a:latin typeface="Traditional Arabic"/>
                          <a:ea typeface="Calibri"/>
                          <a:cs typeface="Times New Roman"/>
                        </a:rPr>
                        <a:t>Alliage d’aluminium </a:t>
                      </a:r>
                    </a:p>
                    <a:p>
                      <a:pPr algn="ctr">
                        <a:spcAft>
                          <a:spcPts val="0"/>
                        </a:spcAft>
                      </a:pPr>
                      <a:r>
                        <a:rPr lang="fr-FR" sz="1800" b="1" i="1" dirty="0">
                          <a:latin typeface="Traditional Arabic"/>
                          <a:ea typeface="Calibri"/>
                          <a:cs typeface="Times New Roman"/>
                        </a:rPr>
                        <a:t>Al-</a:t>
                      </a:r>
                      <a:r>
                        <a:rPr lang="fr-FR" sz="1800" b="1" i="1" dirty="0" err="1">
                          <a:latin typeface="Traditional Arabic"/>
                          <a:ea typeface="Calibri"/>
                          <a:cs typeface="Times New Roman"/>
                        </a:rPr>
                        <a:t>ZnMgCu</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800">
                          <a:latin typeface="Traditional Arabic"/>
                          <a:ea typeface="Calibri"/>
                          <a:cs typeface="Times New Roman"/>
                        </a:rPr>
                        <a:t>2,78</a:t>
                      </a:r>
                      <a:endParaRPr lang="fr-FR" sz="180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800" dirty="0">
                          <a:latin typeface="Traditional Arabic"/>
                          <a:ea typeface="Calibri"/>
                          <a:cs typeface="Times New Roman"/>
                        </a:rPr>
                        <a:t>320</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800" dirty="0">
                          <a:latin typeface="Traditional Arabic"/>
                          <a:ea typeface="Calibri"/>
                          <a:cs typeface="Times New Roman"/>
                        </a:rPr>
                        <a:t>390</a:t>
                      </a:r>
                      <a:endParaRPr lang="fr-FR" sz="1800" dirty="0">
                        <a:latin typeface="Calibri"/>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sp>
        <p:nvSpPr>
          <p:cNvPr id="5" name="ZoneTexte 4"/>
          <p:cNvSpPr txBox="1"/>
          <p:nvPr/>
        </p:nvSpPr>
        <p:spPr>
          <a:xfrm>
            <a:off x="323528" y="4315743"/>
            <a:ext cx="8496944" cy="769441"/>
          </a:xfrm>
          <a:prstGeom prst="rect">
            <a:avLst/>
          </a:prstGeom>
          <a:noFill/>
        </p:spPr>
        <p:txBody>
          <a:bodyPr wrap="square" rtlCol="0">
            <a:spAutoFit/>
          </a:bodyPr>
          <a:lstStyle/>
          <a:p>
            <a:pPr lvl="0" algn="just"/>
            <a:r>
              <a:rPr lang="fr-FR" sz="2200" i="1" dirty="0">
                <a:latin typeface="+mj-lt"/>
                <a:cs typeface="Aparajita" pitchFamily="34" charset="0"/>
              </a:rPr>
              <a:t>a.  Exploiter le tableau ci-dessus et dégager l’intérêt des alliages par rapport aux métaux purs.</a:t>
            </a:r>
            <a:endParaRPr lang="fr-FR" sz="2200" dirty="0">
              <a:latin typeface="+mj-lt"/>
              <a:cs typeface="Aparajita" pitchFamily="34" charset="0"/>
            </a:endParaRPr>
          </a:p>
        </p:txBody>
      </p:sp>
      <p:sp>
        <p:nvSpPr>
          <p:cNvPr id="8" name="ZoneTexte 7">
            <a:extLst>
              <a:ext uri="{FF2B5EF4-FFF2-40B4-BE49-F238E27FC236}">
                <a16:creationId xmlns:a16="http://schemas.microsoft.com/office/drawing/2014/main" id="{F0ECA306-A7A7-4734-B3AA-5FDFFAAA5E2C}"/>
              </a:ext>
            </a:extLst>
          </p:cNvPr>
          <p:cNvSpPr txBox="1"/>
          <p:nvPr/>
        </p:nvSpPr>
        <p:spPr>
          <a:xfrm>
            <a:off x="419216" y="5323855"/>
            <a:ext cx="8436782" cy="769441"/>
          </a:xfrm>
          <a:prstGeom prst="rect">
            <a:avLst/>
          </a:prstGeom>
          <a:noFill/>
          <a:ln w="28575">
            <a:solidFill>
              <a:srgbClr val="FF0000"/>
            </a:solidFill>
          </a:ln>
        </p:spPr>
        <p:txBody>
          <a:bodyPr wrap="square" rtlCol="0">
            <a:spAutoFit/>
          </a:bodyPr>
          <a:lstStyle/>
          <a:p>
            <a:r>
              <a:rPr lang="fr-FR" sz="2200" dirty="0"/>
              <a:t>On va </a:t>
            </a:r>
            <a:r>
              <a:rPr lang="fr-FR" sz="2200" b="1" dirty="0">
                <a:solidFill>
                  <a:srgbClr val="FF0000"/>
                </a:solidFill>
              </a:rPr>
              <a:t>combiner les propriétés des différents métaux </a:t>
            </a:r>
            <a:r>
              <a:rPr lang="fr-FR" sz="2200" dirty="0"/>
              <a:t>qui constituent l’alliage.</a:t>
            </a:r>
            <a:endParaRPr lang="fr-FR" sz="2200" dirty="0">
              <a:latin typeface="+mj-lt"/>
            </a:endParaRPr>
          </a:p>
        </p:txBody>
      </p:sp>
      <p:sp>
        <p:nvSpPr>
          <p:cNvPr id="9" name="ZoneTexte 8">
            <a:extLst>
              <a:ext uri="{FF2B5EF4-FFF2-40B4-BE49-F238E27FC236}">
                <a16:creationId xmlns:a16="http://schemas.microsoft.com/office/drawing/2014/main" id="{BAEC4875-8857-5FE8-FB3E-F4C542DCC695}"/>
              </a:ext>
            </a:extLst>
          </p:cNvPr>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III.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Les cristaux métalliques</a:t>
            </a:r>
          </a:p>
        </p:txBody>
      </p:sp>
      <p:sp>
        <p:nvSpPr>
          <p:cNvPr id="10" name="ZoneTexte 9">
            <a:extLst>
              <a:ext uri="{FF2B5EF4-FFF2-40B4-BE49-F238E27FC236}">
                <a16:creationId xmlns:a16="http://schemas.microsoft.com/office/drawing/2014/main" id="{8981BA0C-1588-EEAD-355F-F090BB2A7E5B}"/>
              </a:ext>
            </a:extLst>
          </p:cNvPr>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4.    Les alliages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8485" t="29803" r="6250" b="14721"/>
          <a:stretch>
            <a:fillRect/>
          </a:stretch>
        </p:blipFill>
        <p:spPr bwMode="auto">
          <a:xfrm>
            <a:off x="251520" y="1268760"/>
            <a:ext cx="8568952" cy="3266749"/>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l="14563" t="52520" r="8657" b="32360"/>
          <a:stretch>
            <a:fillRect/>
          </a:stretch>
        </p:blipFill>
        <p:spPr bwMode="auto">
          <a:xfrm>
            <a:off x="1403648" y="4293096"/>
            <a:ext cx="7488832" cy="864096"/>
          </a:xfrm>
          <a:prstGeom prst="rect">
            <a:avLst/>
          </a:prstGeom>
          <a:noFill/>
          <a:ln w="9525">
            <a:noFill/>
            <a:miter lim="800000"/>
            <a:headEnd/>
            <a:tailEnd/>
          </a:ln>
        </p:spPr>
      </p:pic>
      <p:sp>
        <p:nvSpPr>
          <p:cNvPr id="9" name="Rectangle 1"/>
          <p:cNvSpPr>
            <a:spLocks noChangeArrowheads="1"/>
          </p:cNvSpPr>
          <p:nvPr/>
        </p:nvSpPr>
        <p:spPr bwMode="auto">
          <a:xfrm>
            <a:off x="323528" y="5278100"/>
            <a:ext cx="8424936" cy="1446550"/>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chemeClr val="tx1"/>
                </a:solidFill>
                <a:effectLst/>
                <a:latin typeface="+mj-lt"/>
                <a:ea typeface="Cambria" panose="02040503050406030204" pitchFamily="18" charset="0"/>
                <a:cs typeface="Traditional Arabic" pitchFamily="18" charset="-78"/>
              </a:rPr>
              <a:t>Ils forment ainsi des </a:t>
            </a:r>
            <a:r>
              <a:rPr kumimoji="0" lang="fr-FR" sz="2200" b="1" i="0" u="sng" strike="noStrike" cap="none" normalizeH="0" baseline="0" dirty="0">
                <a:ln>
                  <a:noFill/>
                </a:ln>
                <a:solidFill>
                  <a:srgbClr val="FF0000"/>
                </a:solidFill>
                <a:effectLst/>
                <a:latin typeface="+mj-lt"/>
                <a:ea typeface="Cambria" panose="02040503050406030204" pitchFamily="18" charset="0"/>
                <a:cs typeface="Traditional Arabic" pitchFamily="18" charset="-78"/>
              </a:rPr>
              <a:t>alliages d’insertion</a:t>
            </a:r>
            <a:r>
              <a:rPr kumimoji="0" lang="fr-FR" sz="2200" b="1" i="0" u="none" strike="noStrike" cap="none" normalizeH="0" baseline="0" dirty="0">
                <a:ln>
                  <a:noFill/>
                </a:ln>
                <a:solidFill>
                  <a:schemeClr val="tx1"/>
                </a:solidFill>
                <a:effectLst/>
                <a:latin typeface="+mj-lt"/>
                <a:ea typeface="Cambria" panose="02040503050406030204" pitchFamily="18" charset="0"/>
                <a:cs typeface="Traditional Arabic" pitchFamily="18" charset="-78"/>
              </a:rPr>
              <a:t> par occupation des sites interstitiels lorsque </a:t>
            </a:r>
            <a:r>
              <a:rPr kumimoji="0" lang="fr-FR" sz="2200" b="1" i="0" u="none" strike="noStrike" cap="none" normalizeH="0" baseline="0" dirty="0" err="1">
                <a:ln>
                  <a:noFill/>
                </a:ln>
                <a:solidFill>
                  <a:srgbClr val="FF0000"/>
                </a:solidFill>
                <a:effectLst/>
                <a:latin typeface="+mj-lt"/>
                <a:ea typeface="Cambria" panose="02040503050406030204" pitchFamily="18" charset="0"/>
                <a:cs typeface="Traditional Arabic" pitchFamily="18" charset="-78"/>
              </a:rPr>
              <a:t>r</a:t>
            </a:r>
            <a:r>
              <a:rPr kumimoji="0" lang="fr-FR" sz="2200" b="1" i="0" u="none" strike="noStrike" cap="none" normalizeH="0" baseline="-30000" dirty="0" err="1">
                <a:ln>
                  <a:noFill/>
                </a:ln>
                <a:solidFill>
                  <a:srgbClr val="FF0000"/>
                </a:solidFill>
                <a:effectLst/>
                <a:latin typeface="+mj-lt"/>
                <a:ea typeface="Cambria" panose="02040503050406030204" pitchFamily="18" charset="0"/>
                <a:cs typeface="Traditional Arabic" pitchFamily="18" charset="-78"/>
              </a:rPr>
              <a:t>insertion</a:t>
            </a:r>
            <a:r>
              <a:rPr kumimoji="0" lang="fr-FR" sz="2200" b="1" i="0" u="none" strike="noStrike" cap="none" normalizeH="0" baseline="0" dirty="0">
                <a:ln>
                  <a:noFill/>
                </a:ln>
                <a:solidFill>
                  <a:srgbClr val="FF0000"/>
                </a:solidFill>
                <a:effectLst/>
                <a:latin typeface="+mj-lt"/>
                <a:ea typeface="Cambria" panose="02040503050406030204" pitchFamily="18" charset="0"/>
                <a:cs typeface="Traditional Arabic" pitchFamily="18" charset="-78"/>
              </a:rPr>
              <a:t> &lt; </a:t>
            </a:r>
            <a:r>
              <a:rPr kumimoji="0" lang="fr-FR" sz="2200" b="1" i="0" u="none" strike="noStrike" cap="none" normalizeH="0" baseline="0" dirty="0" err="1">
                <a:ln>
                  <a:noFill/>
                </a:ln>
                <a:solidFill>
                  <a:srgbClr val="FF0000"/>
                </a:solidFill>
                <a:effectLst/>
                <a:latin typeface="+mj-lt"/>
                <a:ea typeface="Cambria" panose="02040503050406030204" pitchFamily="18" charset="0"/>
                <a:cs typeface="Traditional Arabic" pitchFamily="18" charset="-78"/>
              </a:rPr>
              <a:t>r</a:t>
            </a:r>
            <a:r>
              <a:rPr kumimoji="0" lang="fr-FR" sz="2200" b="1" i="0" u="none" strike="noStrike" cap="none" normalizeH="0" baseline="-30000" dirty="0" err="1">
                <a:ln>
                  <a:noFill/>
                </a:ln>
                <a:solidFill>
                  <a:srgbClr val="FF0000"/>
                </a:solidFill>
                <a:effectLst/>
                <a:latin typeface="+mj-lt"/>
                <a:ea typeface="Cambria" panose="02040503050406030204" pitchFamily="18" charset="0"/>
                <a:cs typeface="Traditional Arabic" pitchFamily="18" charset="-78"/>
              </a:rPr>
              <a:t>O</a:t>
            </a:r>
            <a:r>
              <a:rPr kumimoji="0" lang="fr-FR" sz="2200" b="1" i="0" u="none" strike="noStrike" cap="none" normalizeH="0" baseline="0" dirty="0">
                <a:ln>
                  <a:noFill/>
                </a:ln>
                <a:solidFill>
                  <a:srgbClr val="FF0000"/>
                </a:solidFill>
                <a:effectLst/>
                <a:latin typeface="+mj-lt"/>
                <a:ea typeface="Cambria" panose="02040503050406030204" pitchFamily="18" charset="0"/>
                <a:cs typeface="Traditional Arabic" pitchFamily="18" charset="-78"/>
              </a:rPr>
              <a:t> ou </a:t>
            </a:r>
            <a:r>
              <a:rPr kumimoji="0" lang="fr-FR" sz="2200" b="1" i="0" u="none" strike="noStrike" cap="none" normalizeH="0" baseline="0" dirty="0" err="1">
                <a:ln>
                  <a:noFill/>
                </a:ln>
                <a:solidFill>
                  <a:srgbClr val="FF0000"/>
                </a:solidFill>
                <a:effectLst/>
                <a:latin typeface="+mj-lt"/>
                <a:ea typeface="Cambria" panose="02040503050406030204" pitchFamily="18" charset="0"/>
                <a:cs typeface="Traditional Arabic" pitchFamily="18" charset="-78"/>
              </a:rPr>
              <a:t>r</a:t>
            </a:r>
            <a:r>
              <a:rPr kumimoji="0" lang="fr-FR" sz="2200" b="1" i="0" u="none" strike="noStrike" cap="none" normalizeH="0" baseline="-30000" dirty="0" err="1">
                <a:ln>
                  <a:noFill/>
                </a:ln>
                <a:solidFill>
                  <a:srgbClr val="FF0000"/>
                </a:solidFill>
                <a:effectLst/>
                <a:latin typeface="+mj-lt"/>
                <a:ea typeface="Cambria" panose="02040503050406030204" pitchFamily="18" charset="0"/>
                <a:cs typeface="Traditional Arabic" pitchFamily="18" charset="-78"/>
              </a:rPr>
              <a:t>T</a:t>
            </a:r>
            <a:r>
              <a:rPr kumimoji="0" lang="fr-FR" sz="2200" b="1" i="0" u="none" strike="noStrike" cap="none" normalizeH="0" baseline="-30000">
                <a:ln>
                  <a:noFill/>
                </a:ln>
                <a:solidFill>
                  <a:srgbClr val="FF0000"/>
                </a:solidFill>
                <a:effectLst/>
                <a:latin typeface="+mj-lt"/>
                <a:ea typeface="Cambria" panose="02040503050406030204" pitchFamily="18" charset="0"/>
                <a:cs typeface="Traditional Arabic" pitchFamily="18" charset="-78"/>
              </a:rPr>
              <a:t> </a:t>
            </a:r>
            <a:r>
              <a:rPr kumimoji="0" lang="fr-FR" sz="2200" b="1" i="0" u="none" strike="noStrike" cap="none" normalizeH="0" baseline="0">
                <a:ln>
                  <a:noFill/>
                </a:ln>
                <a:solidFill>
                  <a:schemeClr val="tx1"/>
                </a:solidFill>
                <a:effectLst/>
                <a:latin typeface="+mj-lt"/>
                <a:ea typeface="Cambria" panose="02040503050406030204" pitchFamily="18" charset="0"/>
                <a:cs typeface="Traditional Arabic" pitchFamily="18" charset="-78"/>
              </a:rPr>
              <a:t>, </a:t>
            </a:r>
            <a:r>
              <a:rPr kumimoji="0" lang="fr-FR" sz="2200" b="1" i="0" u="none" strike="noStrike" cap="none" normalizeH="0" baseline="0" dirty="0">
                <a:ln>
                  <a:noFill/>
                </a:ln>
                <a:solidFill>
                  <a:schemeClr val="tx1"/>
                </a:solidFill>
                <a:effectLst/>
                <a:latin typeface="+mj-lt"/>
                <a:ea typeface="Cambria" panose="02040503050406030204" pitchFamily="18" charset="0"/>
                <a:cs typeface="Traditional Arabic" pitchFamily="18" charset="-78"/>
              </a:rPr>
              <a:t>ou des </a:t>
            </a:r>
            <a:r>
              <a:rPr kumimoji="0" lang="fr-FR" sz="2200" b="1" i="0" u="sng" strike="noStrike" cap="none" normalizeH="0" baseline="0" dirty="0">
                <a:ln>
                  <a:noFill/>
                </a:ln>
                <a:solidFill>
                  <a:srgbClr val="FF0000"/>
                </a:solidFill>
                <a:effectLst/>
                <a:latin typeface="+mj-lt"/>
                <a:ea typeface="Cambria" panose="02040503050406030204" pitchFamily="18" charset="0"/>
                <a:cs typeface="Traditional Arabic" pitchFamily="18" charset="-78"/>
              </a:rPr>
              <a:t>alliages de substitution</a:t>
            </a:r>
            <a:r>
              <a:rPr kumimoji="0" lang="fr-FR" sz="2200" b="1" i="0" u="none" strike="noStrike" cap="none" normalizeH="0" baseline="0" dirty="0">
                <a:ln>
                  <a:noFill/>
                </a:ln>
                <a:solidFill>
                  <a:schemeClr val="tx1"/>
                </a:solidFill>
                <a:effectLst/>
                <a:latin typeface="+mj-lt"/>
                <a:ea typeface="Cambria" panose="02040503050406030204" pitchFamily="18" charset="0"/>
                <a:cs typeface="Traditional Arabic" pitchFamily="18" charset="-78"/>
              </a:rPr>
              <a:t> par remplacement d’atomes lorsque </a:t>
            </a:r>
            <a:r>
              <a:rPr kumimoji="0" lang="fr-FR" sz="2200" b="1" i="0" u="none" strike="noStrike" cap="none" normalizeH="0" baseline="0" dirty="0">
                <a:ln>
                  <a:noFill/>
                </a:ln>
                <a:solidFill>
                  <a:srgbClr val="FF0000"/>
                </a:solidFill>
                <a:effectLst/>
                <a:latin typeface="+mj-lt"/>
                <a:ea typeface="Cambria" panose="02040503050406030204" pitchFamily="18" charset="0"/>
                <a:cs typeface="Traditional Arabic" pitchFamily="18" charset="-78"/>
              </a:rPr>
              <a:t>les rayons sont proches et le réseau identique</a:t>
            </a:r>
            <a:r>
              <a:rPr kumimoji="0" lang="fr-FR" sz="2200" b="1" i="0" u="none" strike="noStrike" cap="none" normalizeH="0" baseline="0" dirty="0">
                <a:ln>
                  <a:noFill/>
                </a:ln>
                <a:solidFill>
                  <a:schemeClr val="tx1"/>
                </a:solidFill>
                <a:effectLst/>
                <a:latin typeface="+mj-lt"/>
                <a:ea typeface="Cambria" panose="02040503050406030204" pitchFamily="18" charset="0"/>
                <a:cs typeface="Traditional Arabic" pitchFamily="18" charset="-78"/>
              </a:rPr>
              <a:t>.</a:t>
            </a:r>
            <a:endParaRPr kumimoji="0" lang="fr-FR" sz="2200" b="1" i="0" u="none" strike="noStrike" cap="none" normalizeH="0" baseline="0" dirty="0">
              <a:ln>
                <a:noFill/>
              </a:ln>
              <a:solidFill>
                <a:schemeClr val="tx1"/>
              </a:solidFill>
              <a:effectLst/>
              <a:latin typeface="+mj-lt"/>
              <a:cs typeface="Arial" pitchFamily="34" charset="0"/>
            </a:endParaRPr>
          </a:p>
        </p:txBody>
      </p:sp>
      <p:sp>
        <p:nvSpPr>
          <p:cNvPr id="7" name="ZoneTexte 6">
            <a:extLst>
              <a:ext uri="{FF2B5EF4-FFF2-40B4-BE49-F238E27FC236}">
                <a16:creationId xmlns:a16="http://schemas.microsoft.com/office/drawing/2014/main" id="{14ACD17A-60FE-39A4-8E54-A138084F8015}"/>
              </a:ext>
            </a:extLst>
          </p:cNvPr>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III.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Les cristaux métalliques</a:t>
            </a:r>
          </a:p>
        </p:txBody>
      </p:sp>
      <p:sp>
        <p:nvSpPr>
          <p:cNvPr id="8" name="ZoneTexte 7">
            <a:extLst>
              <a:ext uri="{FF2B5EF4-FFF2-40B4-BE49-F238E27FC236}">
                <a16:creationId xmlns:a16="http://schemas.microsoft.com/office/drawing/2014/main" id="{4E5154DF-30F5-475D-D7B3-6775AA883BD6}"/>
              </a:ext>
            </a:extLst>
          </p:cNvPr>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4.    Les alliages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98" name="Rectangle 3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28673" name="Group 1"/>
          <p:cNvGrpSpPr>
            <a:grpSpLocks noChangeAspect="1"/>
          </p:cNvGrpSpPr>
          <p:nvPr/>
        </p:nvGrpSpPr>
        <p:grpSpPr bwMode="auto">
          <a:xfrm>
            <a:off x="1766601" y="1484784"/>
            <a:ext cx="5613711" cy="3240360"/>
            <a:chOff x="3703" y="10468"/>
            <a:chExt cx="4500" cy="2597"/>
          </a:xfrm>
        </p:grpSpPr>
        <p:sp>
          <p:nvSpPr>
            <p:cNvPr id="28997" name="AutoShape 325"/>
            <p:cNvSpPr>
              <a:spLocks noChangeAspect="1" noChangeArrowheads="1" noTextEdit="1"/>
            </p:cNvSpPr>
            <p:nvPr/>
          </p:nvSpPr>
          <p:spPr bwMode="auto">
            <a:xfrm>
              <a:off x="3703" y="10468"/>
              <a:ext cx="4500" cy="2597"/>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28989" name="Group 317"/>
            <p:cNvGrpSpPr>
              <a:grpSpLocks/>
            </p:cNvGrpSpPr>
            <p:nvPr/>
          </p:nvGrpSpPr>
          <p:grpSpPr bwMode="auto">
            <a:xfrm>
              <a:off x="3976" y="11753"/>
              <a:ext cx="339" cy="351"/>
              <a:chOff x="1487" y="2172"/>
              <a:chExt cx="315" cy="325"/>
            </a:xfrm>
          </p:grpSpPr>
          <p:sp>
            <p:nvSpPr>
              <p:cNvPr id="28996" name="Oval 324"/>
              <p:cNvSpPr>
                <a:spLocks noChangeAspect="1" noChangeArrowheads="1"/>
              </p:cNvSpPr>
              <p:nvPr/>
            </p:nvSpPr>
            <p:spPr bwMode="auto">
              <a:xfrm>
                <a:off x="1487" y="2172"/>
                <a:ext cx="315"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95" name="Oval 323"/>
              <p:cNvSpPr>
                <a:spLocks noChangeAspect="1" noChangeArrowheads="1"/>
              </p:cNvSpPr>
              <p:nvPr/>
            </p:nvSpPr>
            <p:spPr bwMode="auto">
              <a:xfrm>
                <a:off x="1517" y="2193"/>
                <a:ext cx="274"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94" name="Oval 322"/>
              <p:cNvSpPr>
                <a:spLocks noChangeAspect="1" noChangeArrowheads="1"/>
              </p:cNvSpPr>
              <p:nvPr/>
            </p:nvSpPr>
            <p:spPr bwMode="auto">
              <a:xfrm>
                <a:off x="1548" y="2203"/>
                <a:ext cx="233" cy="22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93" name="Oval 321"/>
              <p:cNvSpPr>
                <a:spLocks noChangeAspect="1" noChangeArrowheads="1"/>
              </p:cNvSpPr>
              <p:nvPr/>
            </p:nvSpPr>
            <p:spPr bwMode="auto">
              <a:xfrm>
                <a:off x="1589" y="2213"/>
                <a:ext cx="172" cy="18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92" name="Oval 320"/>
              <p:cNvSpPr>
                <a:spLocks noChangeAspect="1" noChangeArrowheads="1"/>
              </p:cNvSpPr>
              <p:nvPr/>
            </p:nvSpPr>
            <p:spPr bwMode="auto">
              <a:xfrm>
                <a:off x="1618" y="2234"/>
                <a:ext cx="132"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91" name="Oval 319"/>
              <p:cNvSpPr>
                <a:spLocks noChangeAspect="1" noChangeArrowheads="1"/>
              </p:cNvSpPr>
              <p:nvPr/>
            </p:nvSpPr>
            <p:spPr bwMode="auto">
              <a:xfrm>
                <a:off x="1649" y="2244"/>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90" name="Oval 318"/>
              <p:cNvSpPr>
                <a:spLocks noChangeAspect="1" noChangeArrowheads="1"/>
              </p:cNvSpPr>
              <p:nvPr/>
            </p:nvSpPr>
            <p:spPr bwMode="auto">
              <a:xfrm>
                <a:off x="1680" y="2263"/>
                <a:ext cx="40"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988" name="Line 316"/>
            <p:cNvSpPr>
              <a:spLocks noChangeAspect="1" noChangeShapeType="1"/>
            </p:cNvSpPr>
            <p:nvPr/>
          </p:nvSpPr>
          <p:spPr bwMode="auto">
            <a:xfrm flipV="1">
              <a:off x="4150" y="10817"/>
              <a:ext cx="2" cy="936"/>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87" name="Line 315"/>
            <p:cNvSpPr>
              <a:spLocks noChangeAspect="1" noChangeShapeType="1"/>
            </p:cNvSpPr>
            <p:nvPr/>
          </p:nvSpPr>
          <p:spPr bwMode="auto">
            <a:xfrm>
              <a:off x="4326" y="11940"/>
              <a:ext cx="937" cy="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979" name="Group 307"/>
            <p:cNvGrpSpPr>
              <a:grpSpLocks/>
            </p:cNvGrpSpPr>
            <p:nvPr/>
          </p:nvGrpSpPr>
          <p:grpSpPr bwMode="auto">
            <a:xfrm>
              <a:off x="3976" y="10468"/>
              <a:ext cx="350" cy="338"/>
              <a:chOff x="1487" y="976"/>
              <a:chExt cx="325" cy="314"/>
            </a:xfrm>
          </p:grpSpPr>
          <p:sp>
            <p:nvSpPr>
              <p:cNvPr id="28986" name="Oval 314"/>
              <p:cNvSpPr>
                <a:spLocks noChangeAspect="1" noChangeArrowheads="1"/>
              </p:cNvSpPr>
              <p:nvPr/>
            </p:nvSpPr>
            <p:spPr bwMode="auto">
              <a:xfrm>
                <a:off x="1487" y="976"/>
                <a:ext cx="325" cy="314"/>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85" name="Oval 313"/>
              <p:cNvSpPr>
                <a:spLocks noChangeAspect="1" noChangeArrowheads="1"/>
              </p:cNvSpPr>
              <p:nvPr/>
            </p:nvSpPr>
            <p:spPr bwMode="auto">
              <a:xfrm>
                <a:off x="1517" y="986"/>
                <a:ext cx="274" cy="274"/>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84" name="Oval 312"/>
              <p:cNvSpPr>
                <a:spLocks noChangeAspect="1" noChangeArrowheads="1"/>
              </p:cNvSpPr>
              <p:nvPr/>
            </p:nvSpPr>
            <p:spPr bwMode="auto">
              <a:xfrm>
                <a:off x="1558" y="996"/>
                <a:ext cx="223" cy="234"/>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83" name="Oval 311"/>
              <p:cNvSpPr>
                <a:spLocks noChangeAspect="1" noChangeArrowheads="1"/>
              </p:cNvSpPr>
              <p:nvPr/>
            </p:nvSpPr>
            <p:spPr bwMode="auto">
              <a:xfrm>
                <a:off x="1589" y="1017"/>
                <a:ext cx="182" cy="18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82" name="Oval 310"/>
              <p:cNvSpPr>
                <a:spLocks noChangeAspect="1" noChangeArrowheads="1"/>
              </p:cNvSpPr>
              <p:nvPr/>
            </p:nvSpPr>
            <p:spPr bwMode="auto">
              <a:xfrm>
                <a:off x="1618" y="1026"/>
                <a:ext cx="132"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81" name="Oval 309"/>
              <p:cNvSpPr>
                <a:spLocks noChangeAspect="1" noChangeArrowheads="1"/>
              </p:cNvSpPr>
              <p:nvPr/>
            </p:nvSpPr>
            <p:spPr bwMode="auto">
              <a:xfrm>
                <a:off x="1649" y="1047"/>
                <a:ext cx="91" cy="82"/>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80" name="Oval 308"/>
              <p:cNvSpPr>
                <a:spLocks noChangeAspect="1" noChangeArrowheads="1"/>
              </p:cNvSpPr>
              <p:nvPr/>
            </p:nvSpPr>
            <p:spPr bwMode="auto">
              <a:xfrm>
                <a:off x="1680" y="1057"/>
                <a:ext cx="40"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971" name="Group 299"/>
            <p:cNvGrpSpPr>
              <a:grpSpLocks/>
            </p:cNvGrpSpPr>
            <p:nvPr/>
          </p:nvGrpSpPr>
          <p:grpSpPr bwMode="auto">
            <a:xfrm>
              <a:off x="4620" y="11134"/>
              <a:ext cx="338" cy="348"/>
              <a:chOff x="2085" y="1595"/>
              <a:chExt cx="315" cy="324"/>
            </a:xfrm>
          </p:grpSpPr>
          <p:sp>
            <p:nvSpPr>
              <p:cNvPr id="28978" name="Oval 306"/>
              <p:cNvSpPr>
                <a:spLocks noChangeAspect="1" noChangeArrowheads="1"/>
              </p:cNvSpPr>
              <p:nvPr/>
            </p:nvSpPr>
            <p:spPr bwMode="auto">
              <a:xfrm>
                <a:off x="2085" y="1595"/>
                <a:ext cx="315" cy="324"/>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77" name="Oval 305"/>
              <p:cNvSpPr>
                <a:spLocks noChangeAspect="1" noChangeArrowheads="1"/>
              </p:cNvSpPr>
              <p:nvPr/>
            </p:nvSpPr>
            <p:spPr bwMode="auto">
              <a:xfrm>
                <a:off x="2116" y="1605"/>
                <a:ext cx="274"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76" name="Oval 304"/>
              <p:cNvSpPr>
                <a:spLocks noChangeAspect="1" noChangeArrowheads="1"/>
              </p:cNvSpPr>
              <p:nvPr/>
            </p:nvSpPr>
            <p:spPr bwMode="auto">
              <a:xfrm>
                <a:off x="2146" y="1625"/>
                <a:ext cx="223" cy="224"/>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75" name="Oval 303"/>
              <p:cNvSpPr>
                <a:spLocks noChangeAspect="1" noChangeArrowheads="1"/>
              </p:cNvSpPr>
              <p:nvPr/>
            </p:nvSpPr>
            <p:spPr bwMode="auto">
              <a:xfrm>
                <a:off x="2177" y="1636"/>
                <a:ext cx="182" cy="18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74" name="Oval 302"/>
              <p:cNvSpPr>
                <a:spLocks noChangeAspect="1" noChangeArrowheads="1"/>
              </p:cNvSpPr>
              <p:nvPr/>
            </p:nvSpPr>
            <p:spPr bwMode="auto">
              <a:xfrm>
                <a:off x="2218" y="1655"/>
                <a:ext cx="131"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73" name="Oval 301"/>
              <p:cNvSpPr>
                <a:spLocks noChangeAspect="1" noChangeArrowheads="1"/>
              </p:cNvSpPr>
              <p:nvPr/>
            </p:nvSpPr>
            <p:spPr bwMode="auto">
              <a:xfrm>
                <a:off x="2247" y="1665"/>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72" name="Oval 300"/>
              <p:cNvSpPr>
                <a:spLocks noChangeAspect="1" noChangeArrowheads="1"/>
              </p:cNvSpPr>
              <p:nvPr/>
            </p:nvSpPr>
            <p:spPr bwMode="auto">
              <a:xfrm>
                <a:off x="2278" y="1676"/>
                <a:ext cx="41" cy="40"/>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963" name="Group 291"/>
            <p:cNvGrpSpPr>
              <a:grpSpLocks/>
            </p:cNvGrpSpPr>
            <p:nvPr/>
          </p:nvGrpSpPr>
          <p:grpSpPr bwMode="auto">
            <a:xfrm>
              <a:off x="5252" y="11798"/>
              <a:ext cx="349" cy="349"/>
              <a:chOff x="2674" y="2213"/>
              <a:chExt cx="324" cy="325"/>
            </a:xfrm>
          </p:grpSpPr>
          <p:sp>
            <p:nvSpPr>
              <p:cNvPr id="28970" name="Oval 298"/>
              <p:cNvSpPr>
                <a:spLocks noChangeAspect="1" noChangeArrowheads="1"/>
              </p:cNvSpPr>
              <p:nvPr/>
            </p:nvSpPr>
            <p:spPr bwMode="auto">
              <a:xfrm>
                <a:off x="2674" y="2213"/>
                <a:ext cx="324"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69" name="Oval 297"/>
              <p:cNvSpPr>
                <a:spLocks noChangeAspect="1" noChangeArrowheads="1"/>
              </p:cNvSpPr>
              <p:nvPr/>
            </p:nvSpPr>
            <p:spPr bwMode="auto">
              <a:xfrm>
                <a:off x="2704" y="2234"/>
                <a:ext cx="274"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68" name="Oval 296"/>
              <p:cNvSpPr>
                <a:spLocks noChangeAspect="1" noChangeArrowheads="1"/>
              </p:cNvSpPr>
              <p:nvPr/>
            </p:nvSpPr>
            <p:spPr bwMode="auto">
              <a:xfrm>
                <a:off x="2744" y="2244"/>
                <a:ext cx="225" cy="232"/>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67" name="Oval 295"/>
              <p:cNvSpPr>
                <a:spLocks noChangeAspect="1" noChangeArrowheads="1"/>
              </p:cNvSpPr>
              <p:nvPr/>
            </p:nvSpPr>
            <p:spPr bwMode="auto">
              <a:xfrm>
                <a:off x="2775" y="2263"/>
                <a:ext cx="182" cy="174"/>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66" name="Oval 294"/>
              <p:cNvSpPr>
                <a:spLocks noChangeAspect="1" noChangeArrowheads="1"/>
              </p:cNvSpPr>
              <p:nvPr/>
            </p:nvSpPr>
            <p:spPr bwMode="auto">
              <a:xfrm>
                <a:off x="2806" y="2275"/>
                <a:ext cx="132" cy="131"/>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65" name="Oval 293"/>
              <p:cNvSpPr>
                <a:spLocks noChangeAspect="1" noChangeArrowheads="1"/>
              </p:cNvSpPr>
              <p:nvPr/>
            </p:nvSpPr>
            <p:spPr bwMode="auto">
              <a:xfrm>
                <a:off x="2836" y="2284"/>
                <a:ext cx="92"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64" name="Oval 292"/>
              <p:cNvSpPr>
                <a:spLocks noChangeAspect="1" noChangeArrowheads="1"/>
              </p:cNvSpPr>
              <p:nvPr/>
            </p:nvSpPr>
            <p:spPr bwMode="auto">
              <a:xfrm>
                <a:off x="2876" y="2304"/>
                <a:ext cx="31"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962" name="Line 290"/>
            <p:cNvSpPr>
              <a:spLocks noChangeAspect="1" noChangeShapeType="1"/>
            </p:cNvSpPr>
            <p:nvPr/>
          </p:nvSpPr>
          <p:spPr bwMode="auto">
            <a:xfrm>
              <a:off x="4326" y="10653"/>
              <a:ext cx="937" cy="33"/>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61" name="Line 289"/>
            <p:cNvSpPr>
              <a:spLocks noChangeAspect="1" noChangeShapeType="1"/>
            </p:cNvSpPr>
            <p:nvPr/>
          </p:nvSpPr>
          <p:spPr bwMode="auto">
            <a:xfrm flipV="1">
              <a:off x="5439" y="10861"/>
              <a:ext cx="1" cy="947"/>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953" name="Group 281"/>
            <p:cNvGrpSpPr>
              <a:grpSpLocks/>
            </p:cNvGrpSpPr>
            <p:nvPr/>
          </p:nvGrpSpPr>
          <p:grpSpPr bwMode="auto">
            <a:xfrm>
              <a:off x="5263" y="10512"/>
              <a:ext cx="338" cy="337"/>
              <a:chOff x="2684" y="1017"/>
              <a:chExt cx="314" cy="313"/>
            </a:xfrm>
          </p:grpSpPr>
          <p:sp>
            <p:nvSpPr>
              <p:cNvPr id="28960" name="Oval 288"/>
              <p:cNvSpPr>
                <a:spLocks noChangeAspect="1" noChangeArrowheads="1"/>
              </p:cNvSpPr>
              <p:nvPr/>
            </p:nvSpPr>
            <p:spPr bwMode="auto">
              <a:xfrm>
                <a:off x="2684" y="1017"/>
                <a:ext cx="314" cy="313"/>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59" name="Oval 287"/>
              <p:cNvSpPr>
                <a:spLocks noChangeAspect="1" noChangeArrowheads="1"/>
              </p:cNvSpPr>
              <p:nvPr/>
            </p:nvSpPr>
            <p:spPr bwMode="auto">
              <a:xfrm>
                <a:off x="2714" y="1026"/>
                <a:ext cx="274" cy="275"/>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58" name="Oval 286"/>
              <p:cNvSpPr>
                <a:spLocks noChangeAspect="1" noChangeArrowheads="1"/>
              </p:cNvSpPr>
              <p:nvPr/>
            </p:nvSpPr>
            <p:spPr bwMode="auto">
              <a:xfrm>
                <a:off x="2744" y="1047"/>
                <a:ext cx="225" cy="22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57" name="Oval 285"/>
              <p:cNvSpPr>
                <a:spLocks noChangeAspect="1" noChangeArrowheads="1"/>
              </p:cNvSpPr>
              <p:nvPr/>
            </p:nvSpPr>
            <p:spPr bwMode="auto">
              <a:xfrm>
                <a:off x="2775" y="1057"/>
                <a:ext cx="182" cy="18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56" name="Oval 284"/>
              <p:cNvSpPr>
                <a:spLocks noChangeAspect="1" noChangeArrowheads="1"/>
              </p:cNvSpPr>
              <p:nvPr/>
            </p:nvSpPr>
            <p:spPr bwMode="auto">
              <a:xfrm>
                <a:off x="2806" y="1077"/>
                <a:ext cx="142" cy="133"/>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55" name="Oval 283"/>
              <p:cNvSpPr>
                <a:spLocks noChangeAspect="1" noChangeArrowheads="1"/>
              </p:cNvSpPr>
              <p:nvPr/>
            </p:nvSpPr>
            <p:spPr bwMode="auto">
              <a:xfrm>
                <a:off x="2847" y="1088"/>
                <a:ext cx="81" cy="8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54" name="Oval 282"/>
              <p:cNvSpPr>
                <a:spLocks noChangeAspect="1" noChangeArrowheads="1"/>
              </p:cNvSpPr>
              <p:nvPr/>
            </p:nvSpPr>
            <p:spPr bwMode="auto">
              <a:xfrm>
                <a:off x="2876" y="1098"/>
                <a:ext cx="41" cy="40"/>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952" name="Line 280"/>
            <p:cNvSpPr>
              <a:spLocks noChangeAspect="1" noChangeShapeType="1"/>
            </p:cNvSpPr>
            <p:nvPr/>
          </p:nvSpPr>
          <p:spPr bwMode="auto">
            <a:xfrm flipV="1">
              <a:off x="3921" y="11962"/>
              <a:ext cx="196" cy="14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944" name="Group 272"/>
            <p:cNvGrpSpPr>
              <a:grpSpLocks/>
            </p:cNvGrpSpPr>
            <p:nvPr/>
          </p:nvGrpSpPr>
          <p:grpSpPr bwMode="auto">
            <a:xfrm>
              <a:off x="3846" y="11209"/>
              <a:ext cx="338" cy="349"/>
              <a:chOff x="1365" y="1665"/>
              <a:chExt cx="315" cy="325"/>
            </a:xfrm>
          </p:grpSpPr>
          <p:sp>
            <p:nvSpPr>
              <p:cNvPr id="28951" name="Oval 279"/>
              <p:cNvSpPr>
                <a:spLocks noChangeAspect="1" noChangeArrowheads="1"/>
              </p:cNvSpPr>
              <p:nvPr/>
            </p:nvSpPr>
            <p:spPr bwMode="auto">
              <a:xfrm>
                <a:off x="1365" y="1665"/>
                <a:ext cx="315"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50" name="Oval 278"/>
              <p:cNvSpPr>
                <a:spLocks noChangeAspect="1" noChangeArrowheads="1"/>
              </p:cNvSpPr>
              <p:nvPr/>
            </p:nvSpPr>
            <p:spPr bwMode="auto">
              <a:xfrm>
                <a:off x="1395" y="1676"/>
                <a:ext cx="274" cy="274"/>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49" name="Oval 277"/>
              <p:cNvSpPr>
                <a:spLocks noChangeAspect="1" noChangeArrowheads="1"/>
              </p:cNvSpPr>
              <p:nvPr/>
            </p:nvSpPr>
            <p:spPr bwMode="auto">
              <a:xfrm>
                <a:off x="1426" y="1696"/>
                <a:ext cx="223" cy="22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48" name="Oval 276"/>
              <p:cNvSpPr>
                <a:spLocks noChangeAspect="1" noChangeArrowheads="1"/>
              </p:cNvSpPr>
              <p:nvPr/>
            </p:nvSpPr>
            <p:spPr bwMode="auto">
              <a:xfrm>
                <a:off x="1456" y="1706"/>
                <a:ext cx="183" cy="18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47" name="Oval 275"/>
              <p:cNvSpPr>
                <a:spLocks noChangeAspect="1" noChangeArrowheads="1"/>
              </p:cNvSpPr>
              <p:nvPr/>
            </p:nvSpPr>
            <p:spPr bwMode="auto">
              <a:xfrm>
                <a:off x="1487" y="1727"/>
                <a:ext cx="131"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46" name="Oval 274"/>
              <p:cNvSpPr>
                <a:spLocks noChangeAspect="1" noChangeArrowheads="1"/>
              </p:cNvSpPr>
              <p:nvPr/>
            </p:nvSpPr>
            <p:spPr bwMode="auto">
              <a:xfrm>
                <a:off x="1527" y="1737"/>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45" name="Oval 273"/>
              <p:cNvSpPr>
                <a:spLocks noChangeAspect="1" noChangeArrowheads="1"/>
              </p:cNvSpPr>
              <p:nvPr/>
            </p:nvSpPr>
            <p:spPr bwMode="auto">
              <a:xfrm>
                <a:off x="1558" y="1756"/>
                <a:ext cx="41" cy="3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936" name="Group 264"/>
            <p:cNvGrpSpPr>
              <a:grpSpLocks/>
            </p:cNvGrpSpPr>
            <p:nvPr/>
          </p:nvGrpSpPr>
          <p:grpSpPr bwMode="auto">
            <a:xfrm>
              <a:off x="4477" y="11874"/>
              <a:ext cx="350" cy="350"/>
              <a:chOff x="1953" y="2284"/>
              <a:chExt cx="325" cy="325"/>
            </a:xfrm>
          </p:grpSpPr>
          <p:sp>
            <p:nvSpPr>
              <p:cNvPr id="28943" name="Oval 271"/>
              <p:cNvSpPr>
                <a:spLocks noChangeAspect="1" noChangeArrowheads="1"/>
              </p:cNvSpPr>
              <p:nvPr/>
            </p:nvSpPr>
            <p:spPr bwMode="auto">
              <a:xfrm>
                <a:off x="1953" y="2284"/>
                <a:ext cx="325"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42" name="Oval 270"/>
              <p:cNvSpPr>
                <a:spLocks noChangeAspect="1" noChangeArrowheads="1"/>
              </p:cNvSpPr>
              <p:nvPr/>
            </p:nvSpPr>
            <p:spPr bwMode="auto">
              <a:xfrm>
                <a:off x="1984" y="2304"/>
                <a:ext cx="274" cy="275"/>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41" name="Oval 269"/>
              <p:cNvSpPr>
                <a:spLocks noChangeAspect="1" noChangeArrowheads="1"/>
              </p:cNvSpPr>
              <p:nvPr/>
            </p:nvSpPr>
            <p:spPr bwMode="auto">
              <a:xfrm>
                <a:off x="2015" y="2315"/>
                <a:ext cx="232" cy="23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40" name="Oval 268"/>
              <p:cNvSpPr>
                <a:spLocks noChangeAspect="1" noChangeArrowheads="1"/>
              </p:cNvSpPr>
              <p:nvPr/>
            </p:nvSpPr>
            <p:spPr bwMode="auto">
              <a:xfrm>
                <a:off x="2055" y="2335"/>
                <a:ext cx="173" cy="17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39" name="Oval 267"/>
              <p:cNvSpPr>
                <a:spLocks noChangeAspect="1" noChangeArrowheads="1"/>
              </p:cNvSpPr>
              <p:nvPr/>
            </p:nvSpPr>
            <p:spPr bwMode="auto">
              <a:xfrm>
                <a:off x="2085" y="2345"/>
                <a:ext cx="133" cy="131"/>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38" name="Oval 266"/>
              <p:cNvSpPr>
                <a:spLocks noChangeAspect="1" noChangeArrowheads="1"/>
              </p:cNvSpPr>
              <p:nvPr/>
            </p:nvSpPr>
            <p:spPr bwMode="auto">
              <a:xfrm>
                <a:off x="2116" y="2356"/>
                <a:ext cx="9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37" name="Oval 265"/>
              <p:cNvSpPr>
                <a:spLocks noChangeAspect="1" noChangeArrowheads="1"/>
              </p:cNvSpPr>
              <p:nvPr/>
            </p:nvSpPr>
            <p:spPr bwMode="auto">
              <a:xfrm>
                <a:off x="2146" y="2375"/>
                <a:ext cx="41"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935" name="Line 263"/>
            <p:cNvSpPr>
              <a:spLocks noChangeAspect="1" noChangeShapeType="1"/>
            </p:cNvSpPr>
            <p:nvPr/>
          </p:nvSpPr>
          <p:spPr bwMode="auto">
            <a:xfrm flipV="1">
              <a:off x="3921" y="10664"/>
              <a:ext cx="196" cy="153"/>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929" name="Group 257"/>
            <p:cNvGrpSpPr>
              <a:grpSpLocks/>
            </p:cNvGrpSpPr>
            <p:nvPr/>
          </p:nvGrpSpPr>
          <p:grpSpPr bwMode="auto">
            <a:xfrm>
              <a:off x="4553" y="11306"/>
              <a:ext cx="197" cy="199"/>
              <a:chOff x="2024" y="1756"/>
              <a:chExt cx="183" cy="184"/>
            </a:xfrm>
          </p:grpSpPr>
          <p:sp>
            <p:nvSpPr>
              <p:cNvPr id="28934" name="Oval 262"/>
              <p:cNvSpPr>
                <a:spLocks noChangeAspect="1" noChangeArrowheads="1"/>
              </p:cNvSpPr>
              <p:nvPr/>
            </p:nvSpPr>
            <p:spPr bwMode="auto">
              <a:xfrm>
                <a:off x="2024" y="1756"/>
                <a:ext cx="183" cy="184"/>
              </a:xfrm>
              <a:prstGeom prst="ellipse">
                <a:avLst/>
              </a:prstGeom>
              <a:solidFill>
                <a:srgbClr val="6363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33" name="Oval 261"/>
              <p:cNvSpPr>
                <a:spLocks noChangeAspect="1" noChangeArrowheads="1"/>
              </p:cNvSpPr>
              <p:nvPr/>
            </p:nvSpPr>
            <p:spPr bwMode="auto">
              <a:xfrm>
                <a:off x="2055" y="1777"/>
                <a:ext cx="132" cy="132"/>
              </a:xfrm>
              <a:prstGeom prst="ellipse">
                <a:avLst/>
              </a:prstGeom>
              <a:solidFill>
                <a:srgbClr val="B1B1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32" name="Oval 260"/>
              <p:cNvSpPr>
                <a:spLocks noChangeAspect="1" noChangeArrowheads="1"/>
              </p:cNvSpPr>
              <p:nvPr/>
            </p:nvSpPr>
            <p:spPr bwMode="auto">
              <a:xfrm>
                <a:off x="2085" y="1787"/>
                <a:ext cx="92" cy="91"/>
              </a:xfrm>
              <a:prstGeom prst="ellipse">
                <a:avLst/>
              </a:prstGeom>
              <a:solidFill>
                <a:srgbClr val="FE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31" name="Oval 259"/>
              <p:cNvSpPr>
                <a:spLocks noChangeAspect="1" noChangeArrowheads="1"/>
              </p:cNvSpPr>
              <p:nvPr/>
            </p:nvSpPr>
            <p:spPr bwMode="auto">
              <a:xfrm>
                <a:off x="2106" y="1797"/>
                <a:ext cx="60" cy="62"/>
              </a:xfrm>
              <a:prstGeom prst="ellipse">
                <a:avLst/>
              </a:prstGeom>
              <a:solidFill>
                <a:srgbClr val="FEFF4D"/>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30" name="Oval 258"/>
              <p:cNvSpPr>
                <a:spLocks noChangeAspect="1" noChangeArrowheads="1"/>
              </p:cNvSpPr>
              <p:nvPr/>
            </p:nvSpPr>
            <p:spPr bwMode="auto">
              <a:xfrm>
                <a:off x="2137" y="1808"/>
                <a:ext cx="19" cy="20"/>
              </a:xfrm>
              <a:prstGeom prst="ellipse">
                <a:avLst/>
              </a:prstGeom>
              <a:solidFill>
                <a:srgbClr val="FEFF9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928" name="Line 256"/>
            <p:cNvSpPr>
              <a:spLocks noChangeAspect="1" noChangeShapeType="1"/>
            </p:cNvSpPr>
            <p:nvPr/>
          </p:nvSpPr>
          <p:spPr bwMode="auto">
            <a:xfrm flipV="1">
              <a:off x="5198" y="12005"/>
              <a:ext cx="196" cy="153"/>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921" name="Group 249"/>
            <p:cNvGrpSpPr>
              <a:grpSpLocks/>
            </p:cNvGrpSpPr>
            <p:nvPr/>
          </p:nvGrpSpPr>
          <p:grpSpPr bwMode="auto">
            <a:xfrm>
              <a:off x="5198" y="11983"/>
              <a:ext cx="185" cy="186"/>
              <a:chOff x="2533" y="2520"/>
              <a:chExt cx="172" cy="173"/>
            </a:xfrm>
          </p:grpSpPr>
          <p:sp>
            <p:nvSpPr>
              <p:cNvPr id="28927" name="Oval 255"/>
              <p:cNvSpPr>
                <a:spLocks noChangeAspect="1" noChangeArrowheads="1"/>
              </p:cNvSpPr>
              <p:nvPr/>
            </p:nvSpPr>
            <p:spPr bwMode="auto">
              <a:xfrm>
                <a:off x="2533" y="2520"/>
                <a:ext cx="172" cy="173"/>
              </a:xfrm>
              <a:prstGeom prst="ellipse">
                <a:avLst/>
              </a:prstGeom>
              <a:solidFill>
                <a:srgbClr val="6363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922" name="Group 250"/>
              <p:cNvGrpSpPr>
                <a:grpSpLocks/>
              </p:cNvGrpSpPr>
              <p:nvPr/>
            </p:nvGrpSpPr>
            <p:grpSpPr bwMode="auto">
              <a:xfrm>
                <a:off x="2563" y="2531"/>
                <a:ext cx="132" cy="132"/>
                <a:chOff x="2653" y="2396"/>
                <a:chExt cx="132" cy="132"/>
              </a:xfrm>
            </p:grpSpPr>
            <p:sp>
              <p:nvSpPr>
                <p:cNvPr id="28926" name="Oval 254"/>
                <p:cNvSpPr>
                  <a:spLocks noChangeAspect="1" noChangeArrowheads="1"/>
                </p:cNvSpPr>
                <p:nvPr/>
              </p:nvSpPr>
              <p:spPr bwMode="auto">
                <a:xfrm>
                  <a:off x="2653" y="2396"/>
                  <a:ext cx="132" cy="132"/>
                </a:xfrm>
                <a:prstGeom prst="ellipse">
                  <a:avLst/>
                </a:prstGeom>
                <a:solidFill>
                  <a:srgbClr val="B1B1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25" name="Oval 253"/>
                <p:cNvSpPr>
                  <a:spLocks noChangeAspect="1" noChangeArrowheads="1"/>
                </p:cNvSpPr>
                <p:nvPr/>
              </p:nvSpPr>
              <p:spPr bwMode="auto">
                <a:xfrm>
                  <a:off x="2674" y="2406"/>
                  <a:ext cx="101" cy="101"/>
                </a:xfrm>
                <a:prstGeom prst="ellipse">
                  <a:avLst/>
                </a:prstGeom>
                <a:solidFill>
                  <a:srgbClr val="FE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24" name="Oval 252"/>
                <p:cNvSpPr>
                  <a:spLocks noChangeAspect="1" noChangeArrowheads="1"/>
                </p:cNvSpPr>
                <p:nvPr/>
              </p:nvSpPr>
              <p:spPr bwMode="auto">
                <a:xfrm>
                  <a:off x="2704" y="2416"/>
                  <a:ext cx="61" cy="60"/>
                </a:xfrm>
                <a:prstGeom prst="ellipse">
                  <a:avLst/>
                </a:prstGeom>
                <a:solidFill>
                  <a:srgbClr val="FEFF4D"/>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23" name="Oval 251"/>
                <p:cNvSpPr>
                  <a:spLocks noChangeAspect="1" noChangeArrowheads="1"/>
                </p:cNvSpPr>
                <p:nvPr/>
              </p:nvSpPr>
              <p:spPr bwMode="auto">
                <a:xfrm>
                  <a:off x="2735" y="2426"/>
                  <a:ext cx="9" cy="21"/>
                </a:xfrm>
                <a:prstGeom prst="ellipse">
                  <a:avLst/>
                </a:prstGeom>
                <a:solidFill>
                  <a:srgbClr val="FEFF9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grpSp>
          <p:nvGrpSpPr>
            <p:cNvPr id="28913" name="Group 241"/>
            <p:cNvGrpSpPr>
              <a:grpSpLocks/>
            </p:cNvGrpSpPr>
            <p:nvPr/>
          </p:nvGrpSpPr>
          <p:grpSpPr bwMode="auto">
            <a:xfrm>
              <a:off x="4477" y="10589"/>
              <a:ext cx="350" cy="348"/>
              <a:chOff x="1953" y="1088"/>
              <a:chExt cx="325" cy="324"/>
            </a:xfrm>
          </p:grpSpPr>
          <p:sp>
            <p:nvSpPr>
              <p:cNvPr id="28920" name="Oval 248"/>
              <p:cNvSpPr>
                <a:spLocks noChangeAspect="1" noChangeArrowheads="1"/>
              </p:cNvSpPr>
              <p:nvPr/>
            </p:nvSpPr>
            <p:spPr bwMode="auto">
              <a:xfrm>
                <a:off x="1953" y="1088"/>
                <a:ext cx="325" cy="324"/>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19" name="Oval 247"/>
              <p:cNvSpPr>
                <a:spLocks noChangeAspect="1" noChangeArrowheads="1"/>
              </p:cNvSpPr>
              <p:nvPr/>
            </p:nvSpPr>
            <p:spPr bwMode="auto">
              <a:xfrm>
                <a:off x="1994" y="1098"/>
                <a:ext cx="274"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18" name="Oval 246"/>
              <p:cNvSpPr>
                <a:spLocks noChangeAspect="1" noChangeArrowheads="1"/>
              </p:cNvSpPr>
              <p:nvPr/>
            </p:nvSpPr>
            <p:spPr bwMode="auto">
              <a:xfrm>
                <a:off x="2024" y="1117"/>
                <a:ext cx="223" cy="225"/>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17" name="Oval 245"/>
              <p:cNvSpPr>
                <a:spLocks noChangeAspect="1" noChangeArrowheads="1"/>
              </p:cNvSpPr>
              <p:nvPr/>
            </p:nvSpPr>
            <p:spPr bwMode="auto">
              <a:xfrm>
                <a:off x="2055" y="1129"/>
                <a:ext cx="182" cy="18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16" name="Oval 244"/>
              <p:cNvSpPr>
                <a:spLocks noChangeAspect="1" noChangeArrowheads="1"/>
              </p:cNvSpPr>
              <p:nvPr/>
            </p:nvSpPr>
            <p:spPr bwMode="auto">
              <a:xfrm>
                <a:off x="2085" y="1148"/>
                <a:ext cx="133"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15" name="Oval 243"/>
              <p:cNvSpPr>
                <a:spLocks noChangeAspect="1" noChangeArrowheads="1"/>
              </p:cNvSpPr>
              <p:nvPr/>
            </p:nvSpPr>
            <p:spPr bwMode="auto">
              <a:xfrm>
                <a:off x="2116" y="1158"/>
                <a:ext cx="91" cy="8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14" name="Oval 242"/>
              <p:cNvSpPr>
                <a:spLocks noChangeAspect="1" noChangeArrowheads="1"/>
              </p:cNvSpPr>
              <p:nvPr/>
            </p:nvSpPr>
            <p:spPr bwMode="auto">
              <a:xfrm>
                <a:off x="2156" y="1169"/>
                <a:ext cx="41"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905" name="Group 233"/>
            <p:cNvGrpSpPr>
              <a:grpSpLocks/>
            </p:cNvGrpSpPr>
            <p:nvPr/>
          </p:nvGrpSpPr>
          <p:grpSpPr bwMode="auto">
            <a:xfrm>
              <a:off x="5123" y="11253"/>
              <a:ext cx="336" cy="349"/>
              <a:chOff x="2553" y="1706"/>
              <a:chExt cx="313" cy="325"/>
            </a:xfrm>
          </p:grpSpPr>
          <p:sp>
            <p:nvSpPr>
              <p:cNvPr id="28912" name="Oval 240"/>
              <p:cNvSpPr>
                <a:spLocks noChangeAspect="1" noChangeArrowheads="1"/>
              </p:cNvSpPr>
              <p:nvPr/>
            </p:nvSpPr>
            <p:spPr bwMode="auto">
              <a:xfrm>
                <a:off x="2553" y="1706"/>
                <a:ext cx="313"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11" name="Oval 239"/>
              <p:cNvSpPr>
                <a:spLocks noChangeAspect="1" noChangeArrowheads="1"/>
              </p:cNvSpPr>
              <p:nvPr/>
            </p:nvSpPr>
            <p:spPr bwMode="auto">
              <a:xfrm>
                <a:off x="2582" y="1727"/>
                <a:ext cx="275"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10" name="Oval 238"/>
              <p:cNvSpPr>
                <a:spLocks noChangeAspect="1" noChangeArrowheads="1"/>
              </p:cNvSpPr>
              <p:nvPr/>
            </p:nvSpPr>
            <p:spPr bwMode="auto">
              <a:xfrm>
                <a:off x="2613" y="1737"/>
                <a:ext cx="234" cy="222"/>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09" name="Oval 237"/>
              <p:cNvSpPr>
                <a:spLocks noChangeAspect="1" noChangeArrowheads="1"/>
              </p:cNvSpPr>
              <p:nvPr/>
            </p:nvSpPr>
            <p:spPr bwMode="auto">
              <a:xfrm>
                <a:off x="2653" y="1756"/>
                <a:ext cx="173" cy="174"/>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08" name="Oval 236"/>
              <p:cNvSpPr>
                <a:spLocks noChangeAspect="1" noChangeArrowheads="1"/>
              </p:cNvSpPr>
              <p:nvPr/>
            </p:nvSpPr>
            <p:spPr bwMode="auto">
              <a:xfrm>
                <a:off x="2684" y="1767"/>
                <a:ext cx="132"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07" name="Oval 235"/>
              <p:cNvSpPr>
                <a:spLocks noChangeAspect="1" noChangeArrowheads="1"/>
              </p:cNvSpPr>
              <p:nvPr/>
            </p:nvSpPr>
            <p:spPr bwMode="auto">
              <a:xfrm>
                <a:off x="2714" y="1777"/>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06" name="Oval 234"/>
              <p:cNvSpPr>
                <a:spLocks noChangeAspect="1" noChangeArrowheads="1"/>
              </p:cNvSpPr>
              <p:nvPr/>
            </p:nvSpPr>
            <p:spPr bwMode="auto">
              <a:xfrm>
                <a:off x="2744" y="1797"/>
                <a:ext cx="41" cy="40"/>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904" name="Line 232"/>
            <p:cNvSpPr>
              <a:spLocks noChangeAspect="1" noChangeShapeType="1"/>
            </p:cNvSpPr>
            <p:nvPr/>
          </p:nvSpPr>
          <p:spPr bwMode="auto">
            <a:xfrm flipV="1">
              <a:off x="5198" y="10719"/>
              <a:ext cx="196" cy="14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897" name="Group 225"/>
            <p:cNvGrpSpPr>
              <a:grpSpLocks/>
            </p:cNvGrpSpPr>
            <p:nvPr/>
          </p:nvGrpSpPr>
          <p:grpSpPr bwMode="auto">
            <a:xfrm>
              <a:off x="5198" y="10686"/>
              <a:ext cx="196" cy="196"/>
              <a:chOff x="2533" y="1314"/>
              <a:chExt cx="183" cy="182"/>
            </a:xfrm>
          </p:grpSpPr>
          <p:sp>
            <p:nvSpPr>
              <p:cNvPr id="28903" name="Oval 231"/>
              <p:cNvSpPr>
                <a:spLocks noChangeAspect="1" noChangeArrowheads="1"/>
              </p:cNvSpPr>
              <p:nvPr/>
            </p:nvSpPr>
            <p:spPr bwMode="auto">
              <a:xfrm>
                <a:off x="2533" y="1314"/>
                <a:ext cx="183" cy="182"/>
              </a:xfrm>
              <a:prstGeom prst="ellipse">
                <a:avLst/>
              </a:prstGeom>
              <a:solidFill>
                <a:srgbClr val="6363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898" name="Group 226"/>
              <p:cNvGrpSpPr>
                <a:grpSpLocks/>
              </p:cNvGrpSpPr>
              <p:nvPr/>
            </p:nvGrpSpPr>
            <p:grpSpPr bwMode="auto">
              <a:xfrm>
                <a:off x="2563" y="1324"/>
                <a:ext cx="132" cy="141"/>
                <a:chOff x="2653" y="1189"/>
                <a:chExt cx="132" cy="141"/>
              </a:xfrm>
            </p:grpSpPr>
            <p:sp>
              <p:nvSpPr>
                <p:cNvPr id="28902" name="Oval 230"/>
                <p:cNvSpPr>
                  <a:spLocks noChangeAspect="1" noChangeArrowheads="1"/>
                </p:cNvSpPr>
                <p:nvPr/>
              </p:nvSpPr>
              <p:spPr bwMode="auto">
                <a:xfrm>
                  <a:off x="2653" y="1189"/>
                  <a:ext cx="132" cy="141"/>
                </a:xfrm>
                <a:prstGeom prst="ellipse">
                  <a:avLst/>
                </a:prstGeom>
                <a:solidFill>
                  <a:srgbClr val="B1B1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01" name="Oval 229"/>
                <p:cNvSpPr>
                  <a:spLocks noChangeAspect="1" noChangeArrowheads="1"/>
                </p:cNvSpPr>
                <p:nvPr/>
              </p:nvSpPr>
              <p:spPr bwMode="auto">
                <a:xfrm>
                  <a:off x="2684" y="1210"/>
                  <a:ext cx="91" cy="91"/>
                </a:xfrm>
                <a:prstGeom prst="ellipse">
                  <a:avLst/>
                </a:prstGeom>
                <a:solidFill>
                  <a:srgbClr val="FE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00" name="Oval 228"/>
                <p:cNvSpPr>
                  <a:spLocks noChangeAspect="1" noChangeArrowheads="1"/>
                </p:cNvSpPr>
                <p:nvPr/>
              </p:nvSpPr>
              <p:spPr bwMode="auto">
                <a:xfrm>
                  <a:off x="2704" y="1220"/>
                  <a:ext cx="61" cy="50"/>
                </a:xfrm>
                <a:prstGeom prst="ellipse">
                  <a:avLst/>
                </a:prstGeom>
                <a:solidFill>
                  <a:srgbClr val="FEFF4D"/>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99" name="Oval 227"/>
                <p:cNvSpPr>
                  <a:spLocks noChangeAspect="1" noChangeArrowheads="1"/>
                </p:cNvSpPr>
                <p:nvPr/>
              </p:nvSpPr>
              <p:spPr bwMode="auto">
                <a:xfrm>
                  <a:off x="2735" y="1230"/>
                  <a:ext cx="19" cy="19"/>
                </a:xfrm>
                <a:prstGeom prst="ellipse">
                  <a:avLst/>
                </a:prstGeom>
                <a:solidFill>
                  <a:srgbClr val="FEFF9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grpSp>
          <p:nvGrpSpPr>
            <p:cNvPr id="28889" name="Group 217"/>
            <p:cNvGrpSpPr>
              <a:grpSpLocks/>
            </p:cNvGrpSpPr>
            <p:nvPr/>
          </p:nvGrpSpPr>
          <p:grpSpPr bwMode="auto">
            <a:xfrm>
              <a:off x="3703" y="11962"/>
              <a:ext cx="339" cy="337"/>
              <a:chOff x="1233" y="2366"/>
              <a:chExt cx="315" cy="313"/>
            </a:xfrm>
          </p:grpSpPr>
          <p:sp>
            <p:nvSpPr>
              <p:cNvPr id="28896" name="Oval 224"/>
              <p:cNvSpPr>
                <a:spLocks noChangeAspect="1" noChangeArrowheads="1"/>
              </p:cNvSpPr>
              <p:nvPr/>
            </p:nvSpPr>
            <p:spPr bwMode="auto">
              <a:xfrm>
                <a:off x="1233" y="2366"/>
                <a:ext cx="315" cy="313"/>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95" name="Oval 223"/>
              <p:cNvSpPr>
                <a:spLocks noChangeAspect="1" noChangeArrowheads="1"/>
              </p:cNvSpPr>
              <p:nvPr/>
            </p:nvSpPr>
            <p:spPr bwMode="auto">
              <a:xfrm>
                <a:off x="1264" y="2375"/>
                <a:ext cx="273" cy="275"/>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94" name="Oval 222"/>
              <p:cNvSpPr>
                <a:spLocks noChangeAspect="1" noChangeArrowheads="1"/>
              </p:cNvSpPr>
              <p:nvPr/>
            </p:nvSpPr>
            <p:spPr bwMode="auto">
              <a:xfrm>
                <a:off x="1293" y="2385"/>
                <a:ext cx="234" cy="234"/>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93" name="Oval 221"/>
              <p:cNvSpPr>
                <a:spLocks noChangeAspect="1" noChangeArrowheads="1"/>
              </p:cNvSpPr>
              <p:nvPr/>
            </p:nvSpPr>
            <p:spPr bwMode="auto">
              <a:xfrm>
                <a:off x="1334" y="2406"/>
                <a:ext cx="174" cy="17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92" name="Oval 220"/>
              <p:cNvSpPr>
                <a:spLocks noChangeAspect="1" noChangeArrowheads="1"/>
              </p:cNvSpPr>
              <p:nvPr/>
            </p:nvSpPr>
            <p:spPr bwMode="auto">
              <a:xfrm>
                <a:off x="1365" y="2416"/>
                <a:ext cx="131"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91" name="Oval 219"/>
              <p:cNvSpPr>
                <a:spLocks noChangeAspect="1" noChangeArrowheads="1"/>
              </p:cNvSpPr>
              <p:nvPr/>
            </p:nvSpPr>
            <p:spPr bwMode="auto">
              <a:xfrm>
                <a:off x="1395" y="2437"/>
                <a:ext cx="82" cy="80"/>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90" name="Oval 218"/>
              <p:cNvSpPr>
                <a:spLocks noChangeAspect="1" noChangeArrowheads="1"/>
              </p:cNvSpPr>
              <p:nvPr/>
            </p:nvSpPr>
            <p:spPr bwMode="auto">
              <a:xfrm>
                <a:off x="1426" y="2447"/>
                <a:ext cx="41" cy="40"/>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888" name="Line 216"/>
            <p:cNvSpPr>
              <a:spLocks noChangeAspect="1" noChangeShapeType="1"/>
            </p:cNvSpPr>
            <p:nvPr/>
          </p:nvSpPr>
          <p:spPr bwMode="auto">
            <a:xfrm flipV="1">
              <a:off x="3877" y="11013"/>
              <a:ext cx="2" cy="949"/>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882" name="Group 210"/>
            <p:cNvGrpSpPr>
              <a:grpSpLocks/>
            </p:cNvGrpSpPr>
            <p:nvPr/>
          </p:nvGrpSpPr>
          <p:grpSpPr bwMode="auto">
            <a:xfrm>
              <a:off x="3779" y="11384"/>
              <a:ext cx="187" cy="196"/>
              <a:chOff x="1304" y="1828"/>
              <a:chExt cx="173" cy="182"/>
            </a:xfrm>
          </p:grpSpPr>
          <p:sp>
            <p:nvSpPr>
              <p:cNvPr id="28887" name="Oval 215"/>
              <p:cNvSpPr>
                <a:spLocks noChangeAspect="1" noChangeArrowheads="1"/>
              </p:cNvSpPr>
              <p:nvPr/>
            </p:nvSpPr>
            <p:spPr bwMode="auto">
              <a:xfrm>
                <a:off x="1304" y="1828"/>
                <a:ext cx="173" cy="182"/>
              </a:xfrm>
              <a:prstGeom prst="ellipse">
                <a:avLst/>
              </a:prstGeom>
              <a:solidFill>
                <a:srgbClr val="6363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86" name="Oval 214"/>
              <p:cNvSpPr>
                <a:spLocks noChangeAspect="1" noChangeArrowheads="1"/>
              </p:cNvSpPr>
              <p:nvPr/>
            </p:nvSpPr>
            <p:spPr bwMode="auto">
              <a:xfrm>
                <a:off x="1334" y="1849"/>
                <a:ext cx="133" cy="131"/>
              </a:xfrm>
              <a:prstGeom prst="ellipse">
                <a:avLst/>
              </a:prstGeom>
              <a:solidFill>
                <a:srgbClr val="B1B1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85" name="Oval 213"/>
              <p:cNvSpPr>
                <a:spLocks noChangeAspect="1" noChangeArrowheads="1"/>
              </p:cNvSpPr>
              <p:nvPr/>
            </p:nvSpPr>
            <p:spPr bwMode="auto">
              <a:xfrm>
                <a:off x="1365" y="1859"/>
                <a:ext cx="91" cy="91"/>
              </a:xfrm>
              <a:prstGeom prst="ellipse">
                <a:avLst/>
              </a:prstGeom>
              <a:solidFill>
                <a:srgbClr val="FE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84" name="Oval 212"/>
              <p:cNvSpPr>
                <a:spLocks noChangeAspect="1" noChangeArrowheads="1"/>
              </p:cNvSpPr>
              <p:nvPr/>
            </p:nvSpPr>
            <p:spPr bwMode="auto">
              <a:xfrm>
                <a:off x="1386" y="1868"/>
                <a:ext cx="60" cy="62"/>
              </a:xfrm>
              <a:prstGeom prst="ellipse">
                <a:avLst/>
              </a:prstGeom>
              <a:solidFill>
                <a:srgbClr val="FEFF4D"/>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83" name="Oval 211"/>
              <p:cNvSpPr>
                <a:spLocks noChangeAspect="1" noChangeArrowheads="1"/>
              </p:cNvSpPr>
              <p:nvPr/>
            </p:nvSpPr>
            <p:spPr bwMode="auto">
              <a:xfrm>
                <a:off x="1415" y="1878"/>
                <a:ext cx="21" cy="21"/>
              </a:xfrm>
              <a:prstGeom prst="ellipse">
                <a:avLst/>
              </a:prstGeom>
              <a:solidFill>
                <a:srgbClr val="FEFF9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881" name="Line 209"/>
            <p:cNvSpPr>
              <a:spLocks noChangeAspect="1" noChangeShapeType="1"/>
            </p:cNvSpPr>
            <p:nvPr/>
          </p:nvSpPr>
          <p:spPr bwMode="auto">
            <a:xfrm>
              <a:off x="4053" y="12137"/>
              <a:ext cx="938" cy="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873" name="Group 201"/>
            <p:cNvGrpSpPr>
              <a:grpSpLocks/>
            </p:cNvGrpSpPr>
            <p:nvPr/>
          </p:nvGrpSpPr>
          <p:grpSpPr bwMode="auto">
            <a:xfrm>
              <a:off x="3703" y="10664"/>
              <a:ext cx="350" cy="349"/>
              <a:chOff x="1233" y="1158"/>
              <a:chExt cx="325" cy="325"/>
            </a:xfrm>
          </p:grpSpPr>
          <p:sp>
            <p:nvSpPr>
              <p:cNvPr id="28880" name="Oval 208"/>
              <p:cNvSpPr>
                <a:spLocks noChangeAspect="1" noChangeArrowheads="1"/>
              </p:cNvSpPr>
              <p:nvPr/>
            </p:nvSpPr>
            <p:spPr bwMode="auto">
              <a:xfrm>
                <a:off x="1233" y="1158"/>
                <a:ext cx="325"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79" name="Oval 207"/>
              <p:cNvSpPr>
                <a:spLocks noChangeAspect="1" noChangeArrowheads="1"/>
              </p:cNvSpPr>
              <p:nvPr/>
            </p:nvSpPr>
            <p:spPr bwMode="auto">
              <a:xfrm>
                <a:off x="1264" y="1169"/>
                <a:ext cx="273"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78" name="Oval 206"/>
              <p:cNvSpPr>
                <a:spLocks noChangeAspect="1" noChangeArrowheads="1"/>
              </p:cNvSpPr>
              <p:nvPr/>
            </p:nvSpPr>
            <p:spPr bwMode="auto">
              <a:xfrm>
                <a:off x="1304" y="1189"/>
                <a:ext cx="223" cy="22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77" name="Oval 205"/>
              <p:cNvSpPr>
                <a:spLocks noChangeAspect="1" noChangeArrowheads="1"/>
              </p:cNvSpPr>
              <p:nvPr/>
            </p:nvSpPr>
            <p:spPr bwMode="auto">
              <a:xfrm>
                <a:off x="1334" y="1199"/>
                <a:ext cx="183" cy="18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76" name="Oval 204"/>
              <p:cNvSpPr>
                <a:spLocks noChangeAspect="1" noChangeArrowheads="1"/>
              </p:cNvSpPr>
              <p:nvPr/>
            </p:nvSpPr>
            <p:spPr bwMode="auto">
              <a:xfrm>
                <a:off x="1365" y="1220"/>
                <a:ext cx="131" cy="131"/>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75" name="Oval 203"/>
              <p:cNvSpPr>
                <a:spLocks noChangeAspect="1" noChangeArrowheads="1"/>
              </p:cNvSpPr>
              <p:nvPr/>
            </p:nvSpPr>
            <p:spPr bwMode="auto">
              <a:xfrm>
                <a:off x="1395" y="1230"/>
                <a:ext cx="92"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74" name="Oval 202"/>
              <p:cNvSpPr>
                <a:spLocks noChangeAspect="1" noChangeArrowheads="1"/>
              </p:cNvSpPr>
              <p:nvPr/>
            </p:nvSpPr>
            <p:spPr bwMode="auto">
              <a:xfrm>
                <a:off x="1426" y="1239"/>
                <a:ext cx="41"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865" name="Group 193"/>
            <p:cNvGrpSpPr>
              <a:grpSpLocks/>
            </p:cNvGrpSpPr>
            <p:nvPr/>
          </p:nvGrpSpPr>
          <p:grpSpPr bwMode="auto">
            <a:xfrm>
              <a:off x="4346" y="11330"/>
              <a:ext cx="339" cy="348"/>
              <a:chOff x="1831" y="1777"/>
              <a:chExt cx="315" cy="325"/>
            </a:xfrm>
          </p:grpSpPr>
          <p:sp>
            <p:nvSpPr>
              <p:cNvPr id="28872" name="Oval 200"/>
              <p:cNvSpPr>
                <a:spLocks noChangeAspect="1" noChangeArrowheads="1"/>
              </p:cNvSpPr>
              <p:nvPr/>
            </p:nvSpPr>
            <p:spPr bwMode="auto">
              <a:xfrm>
                <a:off x="1831" y="1777"/>
                <a:ext cx="315"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71" name="Oval 199"/>
              <p:cNvSpPr>
                <a:spLocks noChangeAspect="1" noChangeArrowheads="1"/>
              </p:cNvSpPr>
              <p:nvPr/>
            </p:nvSpPr>
            <p:spPr bwMode="auto">
              <a:xfrm>
                <a:off x="1862" y="1797"/>
                <a:ext cx="275" cy="274"/>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70" name="Oval 198"/>
              <p:cNvSpPr>
                <a:spLocks noChangeAspect="1" noChangeArrowheads="1"/>
              </p:cNvSpPr>
              <p:nvPr/>
            </p:nvSpPr>
            <p:spPr bwMode="auto">
              <a:xfrm>
                <a:off x="1893" y="1808"/>
                <a:ext cx="223" cy="23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69" name="Oval 197"/>
              <p:cNvSpPr>
                <a:spLocks noChangeAspect="1" noChangeArrowheads="1"/>
              </p:cNvSpPr>
              <p:nvPr/>
            </p:nvSpPr>
            <p:spPr bwMode="auto">
              <a:xfrm>
                <a:off x="1924" y="1828"/>
                <a:ext cx="182" cy="17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68" name="Oval 196"/>
              <p:cNvSpPr>
                <a:spLocks noChangeAspect="1" noChangeArrowheads="1"/>
              </p:cNvSpPr>
              <p:nvPr/>
            </p:nvSpPr>
            <p:spPr bwMode="auto">
              <a:xfrm>
                <a:off x="1964" y="1837"/>
                <a:ext cx="132"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67" name="Oval 195"/>
              <p:cNvSpPr>
                <a:spLocks noChangeAspect="1" noChangeArrowheads="1"/>
              </p:cNvSpPr>
              <p:nvPr/>
            </p:nvSpPr>
            <p:spPr bwMode="auto">
              <a:xfrm>
                <a:off x="1994" y="1849"/>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66" name="Oval 194"/>
              <p:cNvSpPr>
                <a:spLocks noChangeAspect="1" noChangeArrowheads="1"/>
              </p:cNvSpPr>
              <p:nvPr/>
            </p:nvSpPr>
            <p:spPr bwMode="auto">
              <a:xfrm>
                <a:off x="2024" y="1868"/>
                <a:ext cx="41"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857" name="Group 185"/>
            <p:cNvGrpSpPr>
              <a:grpSpLocks/>
            </p:cNvGrpSpPr>
            <p:nvPr/>
          </p:nvGrpSpPr>
          <p:grpSpPr bwMode="auto">
            <a:xfrm>
              <a:off x="4979" y="12005"/>
              <a:ext cx="349" cy="338"/>
              <a:chOff x="2419" y="2406"/>
              <a:chExt cx="325" cy="314"/>
            </a:xfrm>
          </p:grpSpPr>
          <p:sp>
            <p:nvSpPr>
              <p:cNvPr id="28864" name="Oval 192"/>
              <p:cNvSpPr>
                <a:spLocks noChangeAspect="1" noChangeArrowheads="1"/>
              </p:cNvSpPr>
              <p:nvPr/>
            </p:nvSpPr>
            <p:spPr bwMode="auto">
              <a:xfrm>
                <a:off x="2419" y="2406"/>
                <a:ext cx="325" cy="314"/>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63" name="Oval 191"/>
              <p:cNvSpPr>
                <a:spLocks noChangeAspect="1" noChangeArrowheads="1"/>
              </p:cNvSpPr>
              <p:nvPr/>
            </p:nvSpPr>
            <p:spPr bwMode="auto">
              <a:xfrm>
                <a:off x="2450" y="2416"/>
                <a:ext cx="275"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62" name="Oval 190"/>
              <p:cNvSpPr>
                <a:spLocks noChangeAspect="1" noChangeArrowheads="1"/>
              </p:cNvSpPr>
              <p:nvPr/>
            </p:nvSpPr>
            <p:spPr bwMode="auto">
              <a:xfrm>
                <a:off x="2491" y="2437"/>
                <a:ext cx="223" cy="22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61" name="Oval 189"/>
              <p:cNvSpPr>
                <a:spLocks noChangeAspect="1" noChangeArrowheads="1"/>
              </p:cNvSpPr>
              <p:nvPr/>
            </p:nvSpPr>
            <p:spPr bwMode="auto">
              <a:xfrm>
                <a:off x="2522" y="2447"/>
                <a:ext cx="182" cy="18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60" name="Oval 188"/>
              <p:cNvSpPr>
                <a:spLocks noChangeAspect="1" noChangeArrowheads="1"/>
              </p:cNvSpPr>
              <p:nvPr/>
            </p:nvSpPr>
            <p:spPr bwMode="auto">
              <a:xfrm>
                <a:off x="2553" y="2457"/>
                <a:ext cx="131" cy="131"/>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59" name="Oval 187"/>
              <p:cNvSpPr>
                <a:spLocks noChangeAspect="1" noChangeArrowheads="1"/>
              </p:cNvSpPr>
              <p:nvPr/>
            </p:nvSpPr>
            <p:spPr bwMode="auto">
              <a:xfrm>
                <a:off x="2582" y="2476"/>
                <a:ext cx="92" cy="82"/>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58" name="Oval 186"/>
              <p:cNvSpPr>
                <a:spLocks noChangeAspect="1" noChangeArrowheads="1"/>
              </p:cNvSpPr>
              <p:nvPr/>
            </p:nvSpPr>
            <p:spPr bwMode="auto">
              <a:xfrm>
                <a:off x="2623" y="2487"/>
                <a:ext cx="30"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856" name="Line 184"/>
            <p:cNvSpPr>
              <a:spLocks noChangeAspect="1" noChangeShapeType="1"/>
            </p:cNvSpPr>
            <p:nvPr/>
          </p:nvSpPr>
          <p:spPr bwMode="auto">
            <a:xfrm>
              <a:off x="4053" y="10849"/>
              <a:ext cx="938" cy="33"/>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55" name="Line 183"/>
            <p:cNvSpPr>
              <a:spLocks noChangeAspect="1" noChangeShapeType="1"/>
            </p:cNvSpPr>
            <p:nvPr/>
          </p:nvSpPr>
          <p:spPr bwMode="auto">
            <a:xfrm flipV="1">
              <a:off x="5166" y="11068"/>
              <a:ext cx="2" cy="937"/>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847" name="Group 175"/>
            <p:cNvGrpSpPr>
              <a:grpSpLocks/>
            </p:cNvGrpSpPr>
            <p:nvPr/>
          </p:nvGrpSpPr>
          <p:grpSpPr bwMode="auto">
            <a:xfrm>
              <a:off x="4991" y="10708"/>
              <a:ext cx="337" cy="349"/>
              <a:chOff x="2431" y="1199"/>
              <a:chExt cx="313" cy="325"/>
            </a:xfrm>
          </p:grpSpPr>
          <p:sp>
            <p:nvSpPr>
              <p:cNvPr id="28854" name="Oval 182"/>
              <p:cNvSpPr>
                <a:spLocks noChangeAspect="1" noChangeArrowheads="1"/>
              </p:cNvSpPr>
              <p:nvPr/>
            </p:nvSpPr>
            <p:spPr bwMode="auto">
              <a:xfrm>
                <a:off x="2431" y="1199"/>
                <a:ext cx="313"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53" name="Oval 181"/>
              <p:cNvSpPr>
                <a:spLocks noChangeAspect="1" noChangeArrowheads="1"/>
              </p:cNvSpPr>
              <p:nvPr/>
            </p:nvSpPr>
            <p:spPr bwMode="auto">
              <a:xfrm>
                <a:off x="2460" y="1220"/>
                <a:ext cx="275"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52" name="Oval 180"/>
              <p:cNvSpPr>
                <a:spLocks noChangeAspect="1" noChangeArrowheads="1"/>
              </p:cNvSpPr>
              <p:nvPr/>
            </p:nvSpPr>
            <p:spPr bwMode="auto">
              <a:xfrm>
                <a:off x="2491" y="1230"/>
                <a:ext cx="223" cy="222"/>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51" name="Oval 179"/>
              <p:cNvSpPr>
                <a:spLocks noChangeAspect="1" noChangeArrowheads="1"/>
              </p:cNvSpPr>
              <p:nvPr/>
            </p:nvSpPr>
            <p:spPr bwMode="auto">
              <a:xfrm>
                <a:off x="2522" y="1239"/>
                <a:ext cx="182" cy="184"/>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50" name="Oval 178"/>
              <p:cNvSpPr>
                <a:spLocks noChangeAspect="1" noChangeArrowheads="1"/>
              </p:cNvSpPr>
              <p:nvPr/>
            </p:nvSpPr>
            <p:spPr bwMode="auto">
              <a:xfrm>
                <a:off x="2553" y="1260"/>
                <a:ext cx="141"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49" name="Oval 177"/>
              <p:cNvSpPr>
                <a:spLocks noChangeAspect="1" noChangeArrowheads="1"/>
              </p:cNvSpPr>
              <p:nvPr/>
            </p:nvSpPr>
            <p:spPr bwMode="auto">
              <a:xfrm>
                <a:off x="2593" y="1270"/>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48" name="Oval 176"/>
              <p:cNvSpPr>
                <a:spLocks noChangeAspect="1" noChangeArrowheads="1"/>
              </p:cNvSpPr>
              <p:nvPr/>
            </p:nvSpPr>
            <p:spPr bwMode="auto">
              <a:xfrm>
                <a:off x="2623" y="1290"/>
                <a:ext cx="40" cy="40"/>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839" name="Group 167"/>
            <p:cNvGrpSpPr>
              <a:grpSpLocks/>
            </p:cNvGrpSpPr>
            <p:nvPr/>
          </p:nvGrpSpPr>
          <p:grpSpPr bwMode="auto">
            <a:xfrm>
              <a:off x="6578" y="11794"/>
              <a:ext cx="339" cy="349"/>
              <a:chOff x="1487" y="2172"/>
              <a:chExt cx="315" cy="325"/>
            </a:xfrm>
          </p:grpSpPr>
          <p:sp>
            <p:nvSpPr>
              <p:cNvPr id="28846" name="Oval 174"/>
              <p:cNvSpPr>
                <a:spLocks noChangeAspect="1" noChangeArrowheads="1"/>
              </p:cNvSpPr>
              <p:nvPr/>
            </p:nvSpPr>
            <p:spPr bwMode="auto">
              <a:xfrm>
                <a:off x="1487" y="2172"/>
                <a:ext cx="315"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45" name="Oval 173"/>
              <p:cNvSpPr>
                <a:spLocks noChangeAspect="1" noChangeArrowheads="1"/>
              </p:cNvSpPr>
              <p:nvPr/>
            </p:nvSpPr>
            <p:spPr bwMode="auto">
              <a:xfrm>
                <a:off x="1517" y="2193"/>
                <a:ext cx="274"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44" name="Oval 172"/>
              <p:cNvSpPr>
                <a:spLocks noChangeAspect="1" noChangeArrowheads="1"/>
              </p:cNvSpPr>
              <p:nvPr/>
            </p:nvSpPr>
            <p:spPr bwMode="auto">
              <a:xfrm>
                <a:off x="1548" y="2203"/>
                <a:ext cx="233" cy="22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43" name="Oval 171"/>
              <p:cNvSpPr>
                <a:spLocks noChangeAspect="1" noChangeArrowheads="1"/>
              </p:cNvSpPr>
              <p:nvPr/>
            </p:nvSpPr>
            <p:spPr bwMode="auto">
              <a:xfrm>
                <a:off x="1589" y="2213"/>
                <a:ext cx="172" cy="18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42" name="Oval 170"/>
              <p:cNvSpPr>
                <a:spLocks noChangeAspect="1" noChangeArrowheads="1"/>
              </p:cNvSpPr>
              <p:nvPr/>
            </p:nvSpPr>
            <p:spPr bwMode="auto">
              <a:xfrm>
                <a:off x="1618" y="2234"/>
                <a:ext cx="132"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41" name="Oval 169"/>
              <p:cNvSpPr>
                <a:spLocks noChangeAspect="1" noChangeArrowheads="1"/>
              </p:cNvSpPr>
              <p:nvPr/>
            </p:nvSpPr>
            <p:spPr bwMode="auto">
              <a:xfrm>
                <a:off x="1649" y="2244"/>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40" name="Oval 168"/>
              <p:cNvSpPr>
                <a:spLocks noChangeAspect="1" noChangeArrowheads="1"/>
              </p:cNvSpPr>
              <p:nvPr/>
            </p:nvSpPr>
            <p:spPr bwMode="auto">
              <a:xfrm>
                <a:off x="1680" y="2263"/>
                <a:ext cx="40"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838" name="Line 166"/>
            <p:cNvSpPr>
              <a:spLocks noChangeAspect="1" noChangeShapeType="1"/>
            </p:cNvSpPr>
            <p:nvPr/>
          </p:nvSpPr>
          <p:spPr bwMode="auto">
            <a:xfrm flipV="1">
              <a:off x="6752" y="10857"/>
              <a:ext cx="1" cy="937"/>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37" name="Line 165"/>
            <p:cNvSpPr>
              <a:spLocks noChangeAspect="1" noChangeShapeType="1"/>
            </p:cNvSpPr>
            <p:nvPr/>
          </p:nvSpPr>
          <p:spPr bwMode="auto">
            <a:xfrm>
              <a:off x="6928" y="11979"/>
              <a:ext cx="937" cy="33"/>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829" name="Group 157"/>
            <p:cNvGrpSpPr>
              <a:grpSpLocks/>
            </p:cNvGrpSpPr>
            <p:nvPr/>
          </p:nvGrpSpPr>
          <p:grpSpPr bwMode="auto">
            <a:xfrm>
              <a:off x="6578" y="10508"/>
              <a:ext cx="350" cy="337"/>
              <a:chOff x="1487" y="976"/>
              <a:chExt cx="325" cy="314"/>
            </a:xfrm>
          </p:grpSpPr>
          <p:sp>
            <p:nvSpPr>
              <p:cNvPr id="28836" name="Oval 164"/>
              <p:cNvSpPr>
                <a:spLocks noChangeAspect="1" noChangeArrowheads="1"/>
              </p:cNvSpPr>
              <p:nvPr/>
            </p:nvSpPr>
            <p:spPr bwMode="auto">
              <a:xfrm>
                <a:off x="1487" y="976"/>
                <a:ext cx="325" cy="314"/>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35" name="Oval 163"/>
              <p:cNvSpPr>
                <a:spLocks noChangeAspect="1" noChangeArrowheads="1"/>
              </p:cNvSpPr>
              <p:nvPr/>
            </p:nvSpPr>
            <p:spPr bwMode="auto">
              <a:xfrm>
                <a:off x="1517" y="986"/>
                <a:ext cx="274" cy="274"/>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34" name="Oval 162"/>
              <p:cNvSpPr>
                <a:spLocks noChangeAspect="1" noChangeArrowheads="1"/>
              </p:cNvSpPr>
              <p:nvPr/>
            </p:nvSpPr>
            <p:spPr bwMode="auto">
              <a:xfrm>
                <a:off x="1558" y="996"/>
                <a:ext cx="223" cy="234"/>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33" name="Oval 161"/>
              <p:cNvSpPr>
                <a:spLocks noChangeAspect="1" noChangeArrowheads="1"/>
              </p:cNvSpPr>
              <p:nvPr/>
            </p:nvSpPr>
            <p:spPr bwMode="auto">
              <a:xfrm>
                <a:off x="1589" y="1017"/>
                <a:ext cx="182" cy="18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32" name="Oval 160"/>
              <p:cNvSpPr>
                <a:spLocks noChangeAspect="1" noChangeArrowheads="1"/>
              </p:cNvSpPr>
              <p:nvPr/>
            </p:nvSpPr>
            <p:spPr bwMode="auto">
              <a:xfrm>
                <a:off x="1618" y="1026"/>
                <a:ext cx="132"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31" name="Oval 159"/>
              <p:cNvSpPr>
                <a:spLocks noChangeAspect="1" noChangeArrowheads="1"/>
              </p:cNvSpPr>
              <p:nvPr/>
            </p:nvSpPr>
            <p:spPr bwMode="auto">
              <a:xfrm>
                <a:off x="1649" y="1047"/>
                <a:ext cx="91" cy="82"/>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30" name="Oval 158"/>
              <p:cNvSpPr>
                <a:spLocks noChangeAspect="1" noChangeArrowheads="1"/>
              </p:cNvSpPr>
              <p:nvPr/>
            </p:nvSpPr>
            <p:spPr bwMode="auto">
              <a:xfrm>
                <a:off x="1680" y="1057"/>
                <a:ext cx="40"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821" name="Group 149"/>
            <p:cNvGrpSpPr>
              <a:grpSpLocks/>
            </p:cNvGrpSpPr>
            <p:nvPr/>
          </p:nvGrpSpPr>
          <p:grpSpPr bwMode="auto">
            <a:xfrm>
              <a:off x="7221" y="11173"/>
              <a:ext cx="339" cy="349"/>
              <a:chOff x="2085" y="1595"/>
              <a:chExt cx="315" cy="324"/>
            </a:xfrm>
          </p:grpSpPr>
          <p:sp>
            <p:nvSpPr>
              <p:cNvPr id="28828" name="Oval 156"/>
              <p:cNvSpPr>
                <a:spLocks noChangeAspect="1" noChangeArrowheads="1"/>
              </p:cNvSpPr>
              <p:nvPr/>
            </p:nvSpPr>
            <p:spPr bwMode="auto">
              <a:xfrm>
                <a:off x="2085" y="1595"/>
                <a:ext cx="315" cy="324"/>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27" name="Oval 155"/>
              <p:cNvSpPr>
                <a:spLocks noChangeAspect="1" noChangeArrowheads="1"/>
              </p:cNvSpPr>
              <p:nvPr/>
            </p:nvSpPr>
            <p:spPr bwMode="auto">
              <a:xfrm>
                <a:off x="2116" y="1605"/>
                <a:ext cx="274"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26" name="Oval 154"/>
              <p:cNvSpPr>
                <a:spLocks noChangeAspect="1" noChangeArrowheads="1"/>
              </p:cNvSpPr>
              <p:nvPr/>
            </p:nvSpPr>
            <p:spPr bwMode="auto">
              <a:xfrm>
                <a:off x="2146" y="1625"/>
                <a:ext cx="223" cy="224"/>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25" name="Oval 153"/>
              <p:cNvSpPr>
                <a:spLocks noChangeAspect="1" noChangeArrowheads="1"/>
              </p:cNvSpPr>
              <p:nvPr/>
            </p:nvSpPr>
            <p:spPr bwMode="auto">
              <a:xfrm>
                <a:off x="2177" y="1636"/>
                <a:ext cx="182" cy="18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24" name="Oval 152"/>
              <p:cNvSpPr>
                <a:spLocks noChangeAspect="1" noChangeArrowheads="1"/>
              </p:cNvSpPr>
              <p:nvPr/>
            </p:nvSpPr>
            <p:spPr bwMode="auto">
              <a:xfrm>
                <a:off x="2218" y="1655"/>
                <a:ext cx="131"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23" name="Oval 151"/>
              <p:cNvSpPr>
                <a:spLocks noChangeAspect="1" noChangeArrowheads="1"/>
              </p:cNvSpPr>
              <p:nvPr/>
            </p:nvSpPr>
            <p:spPr bwMode="auto">
              <a:xfrm>
                <a:off x="2247" y="1665"/>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22" name="Oval 150"/>
              <p:cNvSpPr>
                <a:spLocks noChangeAspect="1" noChangeArrowheads="1"/>
              </p:cNvSpPr>
              <p:nvPr/>
            </p:nvSpPr>
            <p:spPr bwMode="auto">
              <a:xfrm>
                <a:off x="2278" y="1676"/>
                <a:ext cx="41" cy="40"/>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813" name="Group 141"/>
            <p:cNvGrpSpPr>
              <a:grpSpLocks/>
            </p:cNvGrpSpPr>
            <p:nvPr/>
          </p:nvGrpSpPr>
          <p:grpSpPr bwMode="auto">
            <a:xfrm>
              <a:off x="7855" y="11837"/>
              <a:ext cx="348" cy="350"/>
              <a:chOff x="2674" y="2213"/>
              <a:chExt cx="324" cy="325"/>
            </a:xfrm>
          </p:grpSpPr>
          <p:sp>
            <p:nvSpPr>
              <p:cNvPr id="28820" name="Oval 148"/>
              <p:cNvSpPr>
                <a:spLocks noChangeAspect="1" noChangeArrowheads="1"/>
              </p:cNvSpPr>
              <p:nvPr/>
            </p:nvSpPr>
            <p:spPr bwMode="auto">
              <a:xfrm>
                <a:off x="2674" y="2213"/>
                <a:ext cx="324"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19" name="Oval 147"/>
              <p:cNvSpPr>
                <a:spLocks noChangeAspect="1" noChangeArrowheads="1"/>
              </p:cNvSpPr>
              <p:nvPr/>
            </p:nvSpPr>
            <p:spPr bwMode="auto">
              <a:xfrm>
                <a:off x="2704" y="2234"/>
                <a:ext cx="274"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18" name="Oval 146"/>
              <p:cNvSpPr>
                <a:spLocks noChangeAspect="1" noChangeArrowheads="1"/>
              </p:cNvSpPr>
              <p:nvPr/>
            </p:nvSpPr>
            <p:spPr bwMode="auto">
              <a:xfrm>
                <a:off x="2744" y="2244"/>
                <a:ext cx="225" cy="232"/>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17" name="Oval 145"/>
              <p:cNvSpPr>
                <a:spLocks noChangeAspect="1" noChangeArrowheads="1"/>
              </p:cNvSpPr>
              <p:nvPr/>
            </p:nvSpPr>
            <p:spPr bwMode="auto">
              <a:xfrm>
                <a:off x="2775" y="2263"/>
                <a:ext cx="182" cy="174"/>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16" name="Oval 144"/>
              <p:cNvSpPr>
                <a:spLocks noChangeAspect="1" noChangeArrowheads="1"/>
              </p:cNvSpPr>
              <p:nvPr/>
            </p:nvSpPr>
            <p:spPr bwMode="auto">
              <a:xfrm>
                <a:off x="2806" y="2275"/>
                <a:ext cx="132" cy="131"/>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15" name="Oval 143"/>
              <p:cNvSpPr>
                <a:spLocks noChangeAspect="1" noChangeArrowheads="1"/>
              </p:cNvSpPr>
              <p:nvPr/>
            </p:nvSpPr>
            <p:spPr bwMode="auto">
              <a:xfrm>
                <a:off x="2836" y="2284"/>
                <a:ext cx="92"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14" name="Oval 142"/>
              <p:cNvSpPr>
                <a:spLocks noChangeAspect="1" noChangeArrowheads="1"/>
              </p:cNvSpPr>
              <p:nvPr/>
            </p:nvSpPr>
            <p:spPr bwMode="auto">
              <a:xfrm>
                <a:off x="2876" y="2304"/>
                <a:ext cx="31"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812" name="Line 140"/>
            <p:cNvSpPr>
              <a:spLocks noChangeAspect="1" noChangeShapeType="1"/>
            </p:cNvSpPr>
            <p:nvPr/>
          </p:nvSpPr>
          <p:spPr bwMode="auto">
            <a:xfrm>
              <a:off x="6928" y="10693"/>
              <a:ext cx="937" cy="33"/>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11" name="Line 139"/>
            <p:cNvSpPr>
              <a:spLocks noChangeAspect="1" noChangeShapeType="1"/>
            </p:cNvSpPr>
            <p:nvPr/>
          </p:nvSpPr>
          <p:spPr bwMode="auto">
            <a:xfrm flipV="1">
              <a:off x="8040" y="10901"/>
              <a:ext cx="2" cy="947"/>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803" name="Group 131"/>
            <p:cNvGrpSpPr>
              <a:grpSpLocks/>
            </p:cNvGrpSpPr>
            <p:nvPr/>
          </p:nvGrpSpPr>
          <p:grpSpPr bwMode="auto">
            <a:xfrm>
              <a:off x="7865" y="10552"/>
              <a:ext cx="338" cy="336"/>
              <a:chOff x="2684" y="1017"/>
              <a:chExt cx="314" cy="313"/>
            </a:xfrm>
          </p:grpSpPr>
          <p:sp>
            <p:nvSpPr>
              <p:cNvPr id="28810" name="Oval 138"/>
              <p:cNvSpPr>
                <a:spLocks noChangeAspect="1" noChangeArrowheads="1"/>
              </p:cNvSpPr>
              <p:nvPr/>
            </p:nvSpPr>
            <p:spPr bwMode="auto">
              <a:xfrm>
                <a:off x="2684" y="1017"/>
                <a:ext cx="314" cy="313"/>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09" name="Oval 137"/>
              <p:cNvSpPr>
                <a:spLocks noChangeAspect="1" noChangeArrowheads="1"/>
              </p:cNvSpPr>
              <p:nvPr/>
            </p:nvSpPr>
            <p:spPr bwMode="auto">
              <a:xfrm>
                <a:off x="2714" y="1026"/>
                <a:ext cx="274" cy="275"/>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08" name="Oval 136"/>
              <p:cNvSpPr>
                <a:spLocks noChangeAspect="1" noChangeArrowheads="1"/>
              </p:cNvSpPr>
              <p:nvPr/>
            </p:nvSpPr>
            <p:spPr bwMode="auto">
              <a:xfrm>
                <a:off x="2744" y="1047"/>
                <a:ext cx="225" cy="22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07" name="Oval 135"/>
              <p:cNvSpPr>
                <a:spLocks noChangeAspect="1" noChangeArrowheads="1"/>
              </p:cNvSpPr>
              <p:nvPr/>
            </p:nvSpPr>
            <p:spPr bwMode="auto">
              <a:xfrm>
                <a:off x="2775" y="1057"/>
                <a:ext cx="182" cy="18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06" name="Oval 134"/>
              <p:cNvSpPr>
                <a:spLocks noChangeAspect="1" noChangeArrowheads="1"/>
              </p:cNvSpPr>
              <p:nvPr/>
            </p:nvSpPr>
            <p:spPr bwMode="auto">
              <a:xfrm>
                <a:off x="2806" y="1077"/>
                <a:ext cx="142" cy="133"/>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05" name="Oval 133"/>
              <p:cNvSpPr>
                <a:spLocks noChangeAspect="1" noChangeArrowheads="1"/>
              </p:cNvSpPr>
              <p:nvPr/>
            </p:nvSpPr>
            <p:spPr bwMode="auto">
              <a:xfrm>
                <a:off x="2847" y="1088"/>
                <a:ext cx="81" cy="8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04" name="Oval 132"/>
              <p:cNvSpPr>
                <a:spLocks noChangeAspect="1" noChangeArrowheads="1"/>
              </p:cNvSpPr>
              <p:nvPr/>
            </p:nvSpPr>
            <p:spPr bwMode="auto">
              <a:xfrm>
                <a:off x="2876" y="1098"/>
                <a:ext cx="41" cy="40"/>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802" name="Line 130"/>
            <p:cNvSpPr>
              <a:spLocks noChangeAspect="1" noChangeShapeType="1"/>
            </p:cNvSpPr>
            <p:nvPr/>
          </p:nvSpPr>
          <p:spPr bwMode="auto">
            <a:xfrm flipV="1">
              <a:off x="6523" y="12002"/>
              <a:ext cx="196" cy="141"/>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794" name="Group 122"/>
            <p:cNvGrpSpPr>
              <a:grpSpLocks/>
            </p:cNvGrpSpPr>
            <p:nvPr/>
          </p:nvGrpSpPr>
          <p:grpSpPr bwMode="auto">
            <a:xfrm>
              <a:off x="6447" y="11249"/>
              <a:ext cx="339" cy="349"/>
              <a:chOff x="1365" y="1665"/>
              <a:chExt cx="315" cy="325"/>
            </a:xfrm>
          </p:grpSpPr>
          <p:sp>
            <p:nvSpPr>
              <p:cNvPr id="28801" name="Oval 129"/>
              <p:cNvSpPr>
                <a:spLocks noChangeAspect="1" noChangeArrowheads="1"/>
              </p:cNvSpPr>
              <p:nvPr/>
            </p:nvSpPr>
            <p:spPr bwMode="auto">
              <a:xfrm>
                <a:off x="1365" y="1665"/>
                <a:ext cx="315"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00" name="Oval 128"/>
              <p:cNvSpPr>
                <a:spLocks noChangeAspect="1" noChangeArrowheads="1"/>
              </p:cNvSpPr>
              <p:nvPr/>
            </p:nvSpPr>
            <p:spPr bwMode="auto">
              <a:xfrm>
                <a:off x="1395" y="1676"/>
                <a:ext cx="274" cy="274"/>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99" name="Oval 127"/>
              <p:cNvSpPr>
                <a:spLocks noChangeAspect="1" noChangeArrowheads="1"/>
              </p:cNvSpPr>
              <p:nvPr/>
            </p:nvSpPr>
            <p:spPr bwMode="auto">
              <a:xfrm>
                <a:off x="1426" y="1696"/>
                <a:ext cx="223" cy="22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98" name="Oval 126"/>
              <p:cNvSpPr>
                <a:spLocks noChangeAspect="1" noChangeArrowheads="1"/>
              </p:cNvSpPr>
              <p:nvPr/>
            </p:nvSpPr>
            <p:spPr bwMode="auto">
              <a:xfrm>
                <a:off x="1456" y="1706"/>
                <a:ext cx="183" cy="18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97" name="Oval 125"/>
              <p:cNvSpPr>
                <a:spLocks noChangeAspect="1" noChangeArrowheads="1"/>
              </p:cNvSpPr>
              <p:nvPr/>
            </p:nvSpPr>
            <p:spPr bwMode="auto">
              <a:xfrm>
                <a:off x="1487" y="1727"/>
                <a:ext cx="131"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96" name="Oval 124"/>
              <p:cNvSpPr>
                <a:spLocks noChangeAspect="1" noChangeArrowheads="1"/>
              </p:cNvSpPr>
              <p:nvPr/>
            </p:nvSpPr>
            <p:spPr bwMode="auto">
              <a:xfrm>
                <a:off x="1527" y="1737"/>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95" name="Oval 123"/>
              <p:cNvSpPr>
                <a:spLocks noChangeAspect="1" noChangeArrowheads="1"/>
              </p:cNvSpPr>
              <p:nvPr/>
            </p:nvSpPr>
            <p:spPr bwMode="auto">
              <a:xfrm>
                <a:off x="1558" y="1756"/>
                <a:ext cx="41" cy="3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786" name="Group 114"/>
            <p:cNvGrpSpPr>
              <a:grpSpLocks/>
            </p:cNvGrpSpPr>
            <p:nvPr/>
          </p:nvGrpSpPr>
          <p:grpSpPr bwMode="auto">
            <a:xfrm>
              <a:off x="7079" y="11914"/>
              <a:ext cx="350" cy="349"/>
              <a:chOff x="1953" y="2284"/>
              <a:chExt cx="325" cy="325"/>
            </a:xfrm>
          </p:grpSpPr>
          <p:sp>
            <p:nvSpPr>
              <p:cNvPr id="28793" name="Oval 121"/>
              <p:cNvSpPr>
                <a:spLocks noChangeAspect="1" noChangeArrowheads="1"/>
              </p:cNvSpPr>
              <p:nvPr/>
            </p:nvSpPr>
            <p:spPr bwMode="auto">
              <a:xfrm>
                <a:off x="1953" y="2284"/>
                <a:ext cx="325"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92" name="Oval 120"/>
              <p:cNvSpPr>
                <a:spLocks noChangeAspect="1" noChangeArrowheads="1"/>
              </p:cNvSpPr>
              <p:nvPr/>
            </p:nvSpPr>
            <p:spPr bwMode="auto">
              <a:xfrm>
                <a:off x="1984" y="2304"/>
                <a:ext cx="274" cy="275"/>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91" name="Oval 119"/>
              <p:cNvSpPr>
                <a:spLocks noChangeAspect="1" noChangeArrowheads="1"/>
              </p:cNvSpPr>
              <p:nvPr/>
            </p:nvSpPr>
            <p:spPr bwMode="auto">
              <a:xfrm>
                <a:off x="2015" y="2315"/>
                <a:ext cx="232" cy="23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90" name="Oval 118"/>
              <p:cNvSpPr>
                <a:spLocks noChangeAspect="1" noChangeArrowheads="1"/>
              </p:cNvSpPr>
              <p:nvPr/>
            </p:nvSpPr>
            <p:spPr bwMode="auto">
              <a:xfrm>
                <a:off x="2055" y="2335"/>
                <a:ext cx="173" cy="17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89" name="Oval 117"/>
              <p:cNvSpPr>
                <a:spLocks noChangeAspect="1" noChangeArrowheads="1"/>
              </p:cNvSpPr>
              <p:nvPr/>
            </p:nvSpPr>
            <p:spPr bwMode="auto">
              <a:xfrm>
                <a:off x="2085" y="2345"/>
                <a:ext cx="133" cy="131"/>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88" name="Oval 116"/>
              <p:cNvSpPr>
                <a:spLocks noChangeAspect="1" noChangeArrowheads="1"/>
              </p:cNvSpPr>
              <p:nvPr/>
            </p:nvSpPr>
            <p:spPr bwMode="auto">
              <a:xfrm>
                <a:off x="2116" y="2356"/>
                <a:ext cx="9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87" name="Oval 115"/>
              <p:cNvSpPr>
                <a:spLocks noChangeAspect="1" noChangeArrowheads="1"/>
              </p:cNvSpPr>
              <p:nvPr/>
            </p:nvSpPr>
            <p:spPr bwMode="auto">
              <a:xfrm>
                <a:off x="2146" y="2375"/>
                <a:ext cx="41"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785" name="Line 113"/>
            <p:cNvSpPr>
              <a:spLocks noChangeAspect="1" noChangeShapeType="1"/>
            </p:cNvSpPr>
            <p:nvPr/>
          </p:nvSpPr>
          <p:spPr bwMode="auto">
            <a:xfrm flipV="1">
              <a:off x="6523" y="10703"/>
              <a:ext cx="196" cy="154"/>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84" name="Line 112"/>
            <p:cNvSpPr>
              <a:spLocks noChangeAspect="1" noChangeShapeType="1"/>
            </p:cNvSpPr>
            <p:nvPr/>
          </p:nvSpPr>
          <p:spPr bwMode="auto">
            <a:xfrm flipV="1">
              <a:off x="7800" y="12045"/>
              <a:ext cx="197" cy="153"/>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776" name="Group 104"/>
            <p:cNvGrpSpPr>
              <a:grpSpLocks/>
            </p:cNvGrpSpPr>
            <p:nvPr/>
          </p:nvGrpSpPr>
          <p:grpSpPr bwMode="auto">
            <a:xfrm>
              <a:off x="7079" y="10628"/>
              <a:ext cx="350" cy="349"/>
              <a:chOff x="1953" y="1088"/>
              <a:chExt cx="325" cy="324"/>
            </a:xfrm>
          </p:grpSpPr>
          <p:sp>
            <p:nvSpPr>
              <p:cNvPr id="28783" name="Oval 111"/>
              <p:cNvSpPr>
                <a:spLocks noChangeAspect="1" noChangeArrowheads="1"/>
              </p:cNvSpPr>
              <p:nvPr/>
            </p:nvSpPr>
            <p:spPr bwMode="auto">
              <a:xfrm>
                <a:off x="1953" y="1088"/>
                <a:ext cx="325" cy="324"/>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82" name="Oval 110"/>
              <p:cNvSpPr>
                <a:spLocks noChangeAspect="1" noChangeArrowheads="1"/>
              </p:cNvSpPr>
              <p:nvPr/>
            </p:nvSpPr>
            <p:spPr bwMode="auto">
              <a:xfrm>
                <a:off x="1994" y="1098"/>
                <a:ext cx="274"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81" name="Oval 109"/>
              <p:cNvSpPr>
                <a:spLocks noChangeAspect="1" noChangeArrowheads="1"/>
              </p:cNvSpPr>
              <p:nvPr/>
            </p:nvSpPr>
            <p:spPr bwMode="auto">
              <a:xfrm>
                <a:off x="2024" y="1117"/>
                <a:ext cx="223" cy="225"/>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80" name="Oval 108"/>
              <p:cNvSpPr>
                <a:spLocks noChangeAspect="1" noChangeArrowheads="1"/>
              </p:cNvSpPr>
              <p:nvPr/>
            </p:nvSpPr>
            <p:spPr bwMode="auto">
              <a:xfrm>
                <a:off x="2055" y="1129"/>
                <a:ext cx="182" cy="18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79" name="Oval 107"/>
              <p:cNvSpPr>
                <a:spLocks noChangeAspect="1" noChangeArrowheads="1"/>
              </p:cNvSpPr>
              <p:nvPr/>
            </p:nvSpPr>
            <p:spPr bwMode="auto">
              <a:xfrm>
                <a:off x="2085" y="1148"/>
                <a:ext cx="133"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78" name="Oval 106"/>
              <p:cNvSpPr>
                <a:spLocks noChangeAspect="1" noChangeArrowheads="1"/>
              </p:cNvSpPr>
              <p:nvPr/>
            </p:nvSpPr>
            <p:spPr bwMode="auto">
              <a:xfrm>
                <a:off x="2116" y="1158"/>
                <a:ext cx="91" cy="8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77" name="Oval 105"/>
              <p:cNvSpPr>
                <a:spLocks noChangeAspect="1" noChangeArrowheads="1"/>
              </p:cNvSpPr>
              <p:nvPr/>
            </p:nvSpPr>
            <p:spPr bwMode="auto">
              <a:xfrm>
                <a:off x="2156" y="1169"/>
                <a:ext cx="41"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768" name="Group 96"/>
            <p:cNvGrpSpPr>
              <a:grpSpLocks/>
            </p:cNvGrpSpPr>
            <p:nvPr/>
          </p:nvGrpSpPr>
          <p:grpSpPr bwMode="auto">
            <a:xfrm>
              <a:off x="7725" y="11292"/>
              <a:ext cx="336" cy="350"/>
              <a:chOff x="2553" y="1706"/>
              <a:chExt cx="313" cy="325"/>
            </a:xfrm>
          </p:grpSpPr>
          <p:sp>
            <p:nvSpPr>
              <p:cNvPr id="28775" name="Oval 103"/>
              <p:cNvSpPr>
                <a:spLocks noChangeAspect="1" noChangeArrowheads="1"/>
              </p:cNvSpPr>
              <p:nvPr/>
            </p:nvSpPr>
            <p:spPr bwMode="auto">
              <a:xfrm>
                <a:off x="2553" y="1706"/>
                <a:ext cx="313"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74" name="Oval 102"/>
              <p:cNvSpPr>
                <a:spLocks noChangeAspect="1" noChangeArrowheads="1"/>
              </p:cNvSpPr>
              <p:nvPr/>
            </p:nvSpPr>
            <p:spPr bwMode="auto">
              <a:xfrm>
                <a:off x="2582" y="1727"/>
                <a:ext cx="275"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73" name="Oval 101"/>
              <p:cNvSpPr>
                <a:spLocks noChangeAspect="1" noChangeArrowheads="1"/>
              </p:cNvSpPr>
              <p:nvPr/>
            </p:nvSpPr>
            <p:spPr bwMode="auto">
              <a:xfrm>
                <a:off x="2613" y="1737"/>
                <a:ext cx="234" cy="222"/>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72" name="Oval 100"/>
              <p:cNvSpPr>
                <a:spLocks noChangeAspect="1" noChangeArrowheads="1"/>
              </p:cNvSpPr>
              <p:nvPr/>
            </p:nvSpPr>
            <p:spPr bwMode="auto">
              <a:xfrm>
                <a:off x="2653" y="1756"/>
                <a:ext cx="173" cy="174"/>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71" name="Oval 99"/>
              <p:cNvSpPr>
                <a:spLocks noChangeAspect="1" noChangeArrowheads="1"/>
              </p:cNvSpPr>
              <p:nvPr/>
            </p:nvSpPr>
            <p:spPr bwMode="auto">
              <a:xfrm>
                <a:off x="2684" y="1767"/>
                <a:ext cx="132"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70" name="Oval 98"/>
              <p:cNvSpPr>
                <a:spLocks noChangeAspect="1" noChangeArrowheads="1"/>
              </p:cNvSpPr>
              <p:nvPr/>
            </p:nvSpPr>
            <p:spPr bwMode="auto">
              <a:xfrm>
                <a:off x="2714" y="1777"/>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69" name="Oval 97"/>
              <p:cNvSpPr>
                <a:spLocks noChangeAspect="1" noChangeArrowheads="1"/>
              </p:cNvSpPr>
              <p:nvPr/>
            </p:nvSpPr>
            <p:spPr bwMode="auto">
              <a:xfrm>
                <a:off x="2744" y="1797"/>
                <a:ext cx="41" cy="40"/>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767" name="Line 95"/>
            <p:cNvSpPr>
              <a:spLocks noChangeAspect="1" noChangeShapeType="1"/>
            </p:cNvSpPr>
            <p:nvPr/>
          </p:nvSpPr>
          <p:spPr bwMode="auto">
            <a:xfrm flipV="1">
              <a:off x="7800" y="10759"/>
              <a:ext cx="197" cy="14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759" name="Group 87"/>
            <p:cNvGrpSpPr>
              <a:grpSpLocks/>
            </p:cNvGrpSpPr>
            <p:nvPr/>
          </p:nvGrpSpPr>
          <p:grpSpPr bwMode="auto">
            <a:xfrm>
              <a:off x="6305" y="12002"/>
              <a:ext cx="339" cy="336"/>
              <a:chOff x="1233" y="2366"/>
              <a:chExt cx="315" cy="313"/>
            </a:xfrm>
          </p:grpSpPr>
          <p:sp>
            <p:nvSpPr>
              <p:cNvPr id="28766" name="Oval 94"/>
              <p:cNvSpPr>
                <a:spLocks noChangeAspect="1" noChangeArrowheads="1"/>
              </p:cNvSpPr>
              <p:nvPr/>
            </p:nvSpPr>
            <p:spPr bwMode="auto">
              <a:xfrm>
                <a:off x="1233" y="2366"/>
                <a:ext cx="315" cy="313"/>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65" name="Oval 93"/>
              <p:cNvSpPr>
                <a:spLocks noChangeAspect="1" noChangeArrowheads="1"/>
              </p:cNvSpPr>
              <p:nvPr/>
            </p:nvSpPr>
            <p:spPr bwMode="auto">
              <a:xfrm>
                <a:off x="1264" y="2375"/>
                <a:ext cx="273" cy="275"/>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64" name="Oval 92"/>
              <p:cNvSpPr>
                <a:spLocks noChangeAspect="1" noChangeArrowheads="1"/>
              </p:cNvSpPr>
              <p:nvPr/>
            </p:nvSpPr>
            <p:spPr bwMode="auto">
              <a:xfrm>
                <a:off x="1293" y="2385"/>
                <a:ext cx="234" cy="234"/>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63" name="Oval 91"/>
              <p:cNvSpPr>
                <a:spLocks noChangeAspect="1" noChangeArrowheads="1"/>
              </p:cNvSpPr>
              <p:nvPr/>
            </p:nvSpPr>
            <p:spPr bwMode="auto">
              <a:xfrm>
                <a:off x="1334" y="2406"/>
                <a:ext cx="174" cy="17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62" name="Oval 90"/>
              <p:cNvSpPr>
                <a:spLocks noChangeAspect="1" noChangeArrowheads="1"/>
              </p:cNvSpPr>
              <p:nvPr/>
            </p:nvSpPr>
            <p:spPr bwMode="auto">
              <a:xfrm>
                <a:off x="1365" y="2416"/>
                <a:ext cx="131"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61" name="Oval 89"/>
              <p:cNvSpPr>
                <a:spLocks noChangeAspect="1" noChangeArrowheads="1"/>
              </p:cNvSpPr>
              <p:nvPr/>
            </p:nvSpPr>
            <p:spPr bwMode="auto">
              <a:xfrm>
                <a:off x="1395" y="2437"/>
                <a:ext cx="82" cy="80"/>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60" name="Oval 88"/>
              <p:cNvSpPr>
                <a:spLocks noChangeAspect="1" noChangeArrowheads="1"/>
              </p:cNvSpPr>
              <p:nvPr/>
            </p:nvSpPr>
            <p:spPr bwMode="auto">
              <a:xfrm>
                <a:off x="1426" y="2447"/>
                <a:ext cx="41" cy="40"/>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758" name="Line 86"/>
            <p:cNvSpPr>
              <a:spLocks noChangeAspect="1" noChangeShapeType="1"/>
            </p:cNvSpPr>
            <p:nvPr/>
          </p:nvSpPr>
          <p:spPr bwMode="auto">
            <a:xfrm flipV="1">
              <a:off x="6479" y="11053"/>
              <a:ext cx="2" cy="949"/>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57" name="Line 85"/>
            <p:cNvSpPr>
              <a:spLocks noChangeAspect="1" noChangeShapeType="1"/>
            </p:cNvSpPr>
            <p:nvPr/>
          </p:nvSpPr>
          <p:spPr bwMode="auto">
            <a:xfrm>
              <a:off x="6655" y="12176"/>
              <a:ext cx="938" cy="33"/>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749" name="Group 77"/>
            <p:cNvGrpSpPr>
              <a:grpSpLocks/>
            </p:cNvGrpSpPr>
            <p:nvPr/>
          </p:nvGrpSpPr>
          <p:grpSpPr bwMode="auto">
            <a:xfrm>
              <a:off x="6305" y="10703"/>
              <a:ext cx="350" cy="350"/>
              <a:chOff x="1233" y="1158"/>
              <a:chExt cx="325" cy="325"/>
            </a:xfrm>
          </p:grpSpPr>
          <p:sp>
            <p:nvSpPr>
              <p:cNvPr id="28756" name="Oval 84"/>
              <p:cNvSpPr>
                <a:spLocks noChangeAspect="1" noChangeArrowheads="1"/>
              </p:cNvSpPr>
              <p:nvPr/>
            </p:nvSpPr>
            <p:spPr bwMode="auto">
              <a:xfrm>
                <a:off x="1233" y="1158"/>
                <a:ext cx="325"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55" name="Oval 83"/>
              <p:cNvSpPr>
                <a:spLocks noChangeAspect="1" noChangeArrowheads="1"/>
              </p:cNvSpPr>
              <p:nvPr/>
            </p:nvSpPr>
            <p:spPr bwMode="auto">
              <a:xfrm>
                <a:off x="1264" y="1169"/>
                <a:ext cx="273"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54" name="Oval 82"/>
              <p:cNvSpPr>
                <a:spLocks noChangeAspect="1" noChangeArrowheads="1"/>
              </p:cNvSpPr>
              <p:nvPr/>
            </p:nvSpPr>
            <p:spPr bwMode="auto">
              <a:xfrm>
                <a:off x="1304" y="1189"/>
                <a:ext cx="223" cy="22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53" name="Oval 81"/>
              <p:cNvSpPr>
                <a:spLocks noChangeAspect="1" noChangeArrowheads="1"/>
              </p:cNvSpPr>
              <p:nvPr/>
            </p:nvSpPr>
            <p:spPr bwMode="auto">
              <a:xfrm>
                <a:off x="1334" y="1199"/>
                <a:ext cx="183" cy="18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52" name="Oval 80"/>
              <p:cNvSpPr>
                <a:spLocks noChangeAspect="1" noChangeArrowheads="1"/>
              </p:cNvSpPr>
              <p:nvPr/>
            </p:nvSpPr>
            <p:spPr bwMode="auto">
              <a:xfrm>
                <a:off x="1365" y="1220"/>
                <a:ext cx="131" cy="131"/>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51" name="Oval 79"/>
              <p:cNvSpPr>
                <a:spLocks noChangeAspect="1" noChangeArrowheads="1"/>
              </p:cNvSpPr>
              <p:nvPr/>
            </p:nvSpPr>
            <p:spPr bwMode="auto">
              <a:xfrm>
                <a:off x="1395" y="1230"/>
                <a:ext cx="92"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50" name="Oval 78"/>
              <p:cNvSpPr>
                <a:spLocks noChangeAspect="1" noChangeArrowheads="1"/>
              </p:cNvSpPr>
              <p:nvPr/>
            </p:nvSpPr>
            <p:spPr bwMode="auto">
              <a:xfrm>
                <a:off x="1426" y="1239"/>
                <a:ext cx="41"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741" name="Group 69"/>
            <p:cNvGrpSpPr>
              <a:grpSpLocks/>
            </p:cNvGrpSpPr>
            <p:nvPr/>
          </p:nvGrpSpPr>
          <p:grpSpPr bwMode="auto">
            <a:xfrm>
              <a:off x="6949" y="11369"/>
              <a:ext cx="338" cy="349"/>
              <a:chOff x="1831" y="1777"/>
              <a:chExt cx="315" cy="325"/>
            </a:xfrm>
          </p:grpSpPr>
          <p:sp>
            <p:nvSpPr>
              <p:cNvPr id="28748" name="Oval 76"/>
              <p:cNvSpPr>
                <a:spLocks noChangeAspect="1" noChangeArrowheads="1"/>
              </p:cNvSpPr>
              <p:nvPr/>
            </p:nvSpPr>
            <p:spPr bwMode="auto">
              <a:xfrm>
                <a:off x="1831" y="1777"/>
                <a:ext cx="315"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47" name="Oval 75"/>
              <p:cNvSpPr>
                <a:spLocks noChangeAspect="1" noChangeArrowheads="1"/>
              </p:cNvSpPr>
              <p:nvPr/>
            </p:nvSpPr>
            <p:spPr bwMode="auto">
              <a:xfrm>
                <a:off x="1862" y="1797"/>
                <a:ext cx="275" cy="274"/>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46" name="Oval 74"/>
              <p:cNvSpPr>
                <a:spLocks noChangeAspect="1" noChangeArrowheads="1"/>
              </p:cNvSpPr>
              <p:nvPr/>
            </p:nvSpPr>
            <p:spPr bwMode="auto">
              <a:xfrm>
                <a:off x="1893" y="1808"/>
                <a:ext cx="223" cy="23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45" name="Oval 73"/>
              <p:cNvSpPr>
                <a:spLocks noChangeAspect="1" noChangeArrowheads="1"/>
              </p:cNvSpPr>
              <p:nvPr/>
            </p:nvSpPr>
            <p:spPr bwMode="auto">
              <a:xfrm>
                <a:off x="1924" y="1828"/>
                <a:ext cx="182" cy="17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44" name="Oval 72"/>
              <p:cNvSpPr>
                <a:spLocks noChangeAspect="1" noChangeArrowheads="1"/>
              </p:cNvSpPr>
              <p:nvPr/>
            </p:nvSpPr>
            <p:spPr bwMode="auto">
              <a:xfrm>
                <a:off x="1964" y="1837"/>
                <a:ext cx="132"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43" name="Oval 71"/>
              <p:cNvSpPr>
                <a:spLocks noChangeAspect="1" noChangeArrowheads="1"/>
              </p:cNvSpPr>
              <p:nvPr/>
            </p:nvSpPr>
            <p:spPr bwMode="auto">
              <a:xfrm>
                <a:off x="1994" y="1849"/>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42" name="Oval 70"/>
              <p:cNvSpPr>
                <a:spLocks noChangeAspect="1" noChangeArrowheads="1"/>
              </p:cNvSpPr>
              <p:nvPr/>
            </p:nvSpPr>
            <p:spPr bwMode="auto">
              <a:xfrm>
                <a:off x="2024" y="1868"/>
                <a:ext cx="41"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733" name="Group 61"/>
            <p:cNvGrpSpPr>
              <a:grpSpLocks/>
            </p:cNvGrpSpPr>
            <p:nvPr/>
          </p:nvGrpSpPr>
          <p:grpSpPr bwMode="auto">
            <a:xfrm>
              <a:off x="7581" y="12045"/>
              <a:ext cx="349" cy="338"/>
              <a:chOff x="2419" y="2406"/>
              <a:chExt cx="325" cy="314"/>
            </a:xfrm>
          </p:grpSpPr>
          <p:sp>
            <p:nvSpPr>
              <p:cNvPr id="28740" name="Oval 68"/>
              <p:cNvSpPr>
                <a:spLocks noChangeAspect="1" noChangeArrowheads="1"/>
              </p:cNvSpPr>
              <p:nvPr/>
            </p:nvSpPr>
            <p:spPr bwMode="auto">
              <a:xfrm>
                <a:off x="2419" y="2406"/>
                <a:ext cx="325" cy="314"/>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39" name="Oval 67"/>
              <p:cNvSpPr>
                <a:spLocks noChangeAspect="1" noChangeArrowheads="1"/>
              </p:cNvSpPr>
              <p:nvPr/>
            </p:nvSpPr>
            <p:spPr bwMode="auto">
              <a:xfrm>
                <a:off x="2450" y="2416"/>
                <a:ext cx="275"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38" name="Oval 66"/>
              <p:cNvSpPr>
                <a:spLocks noChangeAspect="1" noChangeArrowheads="1"/>
              </p:cNvSpPr>
              <p:nvPr/>
            </p:nvSpPr>
            <p:spPr bwMode="auto">
              <a:xfrm>
                <a:off x="2491" y="2437"/>
                <a:ext cx="223" cy="223"/>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37" name="Oval 65"/>
              <p:cNvSpPr>
                <a:spLocks noChangeAspect="1" noChangeArrowheads="1"/>
              </p:cNvSpPr>
              <p:nvPr/>
            </p:nvSpPr>
            <p:spPr bwMode="auto">
              <a:xfrm>
                <a:off x="2522" y="2447"/>
                <a:ext cx="182" cy="182"/>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36" name="Oval 64"/>
              <p:cNvSpPr>
                <a:spLocks noChangeAspect="1" noChangeArrowheads="1"/>
              </p:cNvSpPr>
              <p:nvPr/>
            </p:nvSpPr>
            <p:spPr bwMode="auto">
              <a:xfrm>
                <a:off x="2553" y="2457"/>
                <a:ext cx="131" cy="131"/>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35" name="Oval 63"/>
              <p:cNvSpPr>
                <a:spLocks noChangeAspect="1" noChangeArrowheads="1"/>
              </p:cNvSpPr>
              <p:nvPr/>
            </p:nvSpPr>
            <p:spPr bwMode="auto">
              <a:xfrm>
                <a:off x="2582" y="2476"/>
                <a:ext cx="92" cy="82"/>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34" name="Oval 62"/>
              <p:cNvSpPr>
                <a:spLocks noChangeAspect="1" noChangeArrowheads="1"/>
              </p:cNvSpPr>
              <p:nvPr/>
            </p:nvSpPr>
            <p:spPr bwMode="auto">
              <a:xfrm>
                <a:off x="2623" y="2487"/>
                <a:ext cx="30" cy="41"/>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732" name="Line 60"/>
            <p:cNvSpPr>
              <a:spLocks noChangeAspect="1" noChangeShapeType="1"/>
            </p:cNvSpPr>
            <p:nvPr/>
          </p:nvSpPr>
          <p:spPr bwMode="auto">
            <a:xfrm>
              <a:off x="6655" y="10888"/>
              <a:ext cx="938" cy="34"/>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31" name="Line 59"/>
            <p:cNvSpPr>
              <a:spLocks noChangeAspect="1" noChangeShapeType="1"/>
            </p:cNvSpPr>
            <p:nvPr/>
          </p:nvSpPr>
          <p:spPr bwMode="auto">
            <a:xfrm flipV="1">
              <a:off x="7767" y="11107"/>
              <a:ext cx="3" cy="938"/>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8723" name="Group 51"/>
            <p:cNvGrpSpPr>
              <a:grpSpLocks/>
            </p:cNvGrpSpPr>
            <p:nvPr/>
          </p:nvGrpSpPr>
          <p:grpSpPr bwMode="auto">
            <a:xfrm>
              <a:off x="7593" y="10748"/>
              <a:ext cx="337" cy="349"/>
              <a:chOff x="2431" y="1199"/>
              <a:chExt cx="313" cy="325"/>
            </a:xfrm>
          </p:grpSpPr>
          <p:sp>
            <p:nvSpPr>
              <p:cNvPr id="28730" name="Oval 58"/>
              <p:cNvSpPr>
                <a:spLocks noChangeAspect="1" noChangeArrowheads="1"/>
              </p:cNvSpPr>
              <p:nvPr/>
            </p:nvSpPr>
            <p:spPr bwMode="auto">
              <a:xfrm>
                <a:off x="2431" y="1199"/>
                <a:ext cx="313" cy="325"/>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29" name="Oval 57"/>
              <p:cNvSpPr>
                <a:spLocks noChangeAspect="1" noChangeArrowheads="1"/>
              </p:cNvSpPr>
              <p:nvPr/>
            </p:nvSpPr>
            <p:spPr bwMode="auto">
              <a:xfrm>
                <a:off x="2460" y="1220"/>
                <a:ext cx="275" cy="273"/>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28" name="Oval 56"/>
              <p:cNvSpPr>
                <a:spLocks noChangeAspect="1" noChangeArrowheads="1"/>
              </p:cNvSpPr>
              <p:nvPr/>
            </p:nvSpPr>
            <p:spPr bwMode="auto">
              <a:xfrm>
                <a:off x="2491" y="1230"/>
                <a:ext cx="223" cy="222"/>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27" name="Oval 55"/>
              <p:cNvSpPr>
                <a:spLocks noChangeAspect="1" noChangeArrowheads="1"/>
              </p:cNvSpPr>
              <p:nvPr/>
            </p:nvSpPr>
            <p:spPr bwMode="auto">
              <a:xfrm>
                <a:off x="2522" y="1239"/>
                <a:ext cx="182" cy="184"/>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26" name="Oval 54"/>
              <p:cNvSpPr>
                <a:spLocks noChangeAspect="1" noChangeArrowheads="1"/>
              </p:cNvSpPr>
              <p:nvPr/>
            </p:nvSpPr>
            <p:spPr bwMode="auto">
              <a:xfrm>
                <a:off x="2553" y="1260"/>
                <a:ext cx="141" cy="13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25" name="Oval 53"/>
              <p:cNvSpPr>
                <a:spLocks noChangeAspect="1" noChangeArrowheads="1"/>
              </p:cNvSpPr>
              <p:nvPr/>
            </p:nvSpPr>
            <p:spPr bwMode="auto">
              <a:xfrm>
                <a:off x="2593" y="1270"/>
                <a:ext cx="81" cy="91"/>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24" name="Oval 52"/>
              <p:cNvSpPr>
                <a:spLocks noChangeAspect="1" noChangeArrowheads="1"/>
              </p:cNvSpPr>
              <p:nvPr/>
            </p:nvSpPr>
            <p:spPr bwMode="auto">
              <a:xfrm>
                <a:off x="2623" y="1290"/>
                <a:ext cx="40" cy="40"/>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715" name="Group 43"/>
            <p:cNvGrpSpPr>
              <a:grpSpLocks/>
            </p:cNvGrpSpPr>
            <p:nvPr/>
          </p:nvGrpSpPr>
          <p:grpSpPr bwMode="auto">
            <a:xfrm>
              <a:off x="6953" y="11379"/>
              <a:ext cx="327" cy="325"/>
              <a:chOff x="1774" y="1849"/>
              <a:chExt cx="304" cy="303"/>
            </a:xfrm>
          </p:grpSpPr>
          <p:sp>
            <p:nvSpPr>
              <p:cNvPr id="28722" name="Oval 50"/>
              <p:cNvSpPr>
                <a:spLocks noChangeAspect="1" noChangeArrowheads="1"/>
              </p:cNvSpPr>
              <p:nvPr/>
            </p:nvSpPr>
            <p:spPr bwMode="auto">
              <a:xfrm>
                <a:off x="1774" y="1849"/>
                <a:ext cx="304" cy="303"/>
              </a:xfrm>
              <a:prstGeom prst="ellipse">
                <a:avLst/>
              </a:prstGeom>
              <a:solidFill>
                <a:srgbClr val="6363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21" name="Oval 49"/>
              <p:cNvSpPr>
                <a:spLocks noChangeAspect="1" noChangeArrowheads="1"/>
              </p:cNvSpPr>
              <p:nvPr/>
            </p:nvSpPr>
            <p:spPr bwMode="auto">
              <a:xfrm>
                <a:off x="1803" y="1858"/>
                <a:ext cx="265" cy="264"/>
              </a:xfrm>
              <a:prstGeom prst="ellipse">
                <a:avLst/>
              </a:prstGeom>
              <a:solidFill>
                <a:srgbClr val="9797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20" name="Oval 48"/>
              <p:cNvSpPr>
                <a:spLocks noChangeAspect="1" noChangeArrowheads="1"/>
              </p:cNvSpPr>
              <p:nvPr/>
            </p:nvSpPr>
            <p:spPr bwMode="auto">
              <a:xfrm>
                <a:off x="1834" y="1879"/>
                <a:ext cx="213" cy="213"/>
              </a:xfrm>
              <a:prstGeom prst="ellipse">
                <a:avLst/>
              </a:prstGeom>
              <a:solidFill>
                <a:srgbClr val="CBCB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19" name="Oval 47"/>
              <p:cNvSpPr>
                <a:spLocks noChangeAspect="1" noChangeArrowheads="1"/>
              </p:cNvSpPr>
              <p:nvPr/>
            </p:nvSpPr>
            <p:spPr bwMode="auto">
              <a:xfrm>
                <a:off x="1865" y="1889"/>
                <a:ext cx="172" cy="172"/>
              </a:xfrm>
              <a:prstGeom prst="ellipse">
                <a:avLst/>
              </a:prstGeom>
              <a:solidFill>
                <a:srgbClr val="FE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18" name="Oval 46"/>
              <p:cNvSpPr>
                <a:spLocks noChangeAspect="1" noChangeArrowheads="1"/>
              </p:cNvSpPr>
              <p:nvPr/>
            </p:nvSpPr>
            <p:spPr bwMode="auto">
              <a:xfrm>
                <a:off x="1894" y="1899"/>
                <a:ext cx="133" cy="132"/>
              </a:xfrm>
              <a:prstGeom prst="ellipse">
                <a:avLst/>
              </a:prstGeom>
              <a:solidFill>
                <a:srgbClr val="FEFF3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17" name="Oval 45"/>
              <p:cNvSpPr>
                <a:spLocks noChangeAspect="1" noChangeArrowheads="1"/>
              </p:cNvSpPr>
              <p:nvPr/>
            </p:nvSpPr>
            <p:spPr bwMode="auto">
              <a:xfrm>
                <a:off x="1925" y="1920"/>
                <a:ext cx="81" cy="81"/>
              </a:xfrm>
              <a:prstGeom prst="ellipse">
                <a:avLst/>
              </a:prstGeom>
              <a:solidFill>
                <a:srgbClr val="FEFF6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16" name="Oval 44"/>
              <p:cNvSpPr>
                <a:spLocks noChangeAspect="1" noChangeArrowheads="1"/>
              </p:cNvSpPr>
              <p:nvPr/>
            </p:nvSpPr>
            <p:spPr bwMode="auto">
              <a:xfrm>
                <a:off x="1956" y="1930"/>
                <a:ext cx="40" cy="40"/>
              </a:xfrm>
              <a:prstGeom prst="ellipse">
                <a:avLst/>
              </a:prstGeom>
              <a:solidFill>
                <a:srgbClr val="FEFF9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707" name="Group 35"/>
            <p:cNvGrpSpPr>
              <a:grpSpLocks/>
            </p:cNvGrpSpPr>
            <p:nvPr/>
          </p:nvGrpSpPr>
          <p:grpSpPr bwMode="auto">
            <a:xfrm>
              <a:off x="7600" y="10765"/>
              <a:ext cx="327" cy="325"/>
              <a:chOff x="1774" y="1849"/>
              <a:chExt cx="304" cy="303"/>
            </a:xfrm>
          </p:grpSpPr>
          <p:sp>
            <p:nvSpPr>
              <p:cNvPr id="28714" name="Oval 42"/>
              <p:cNvSpPr>
                <a:spLocks noChangeAspect="1" noChangeArrowheads="1"/>
              </p:cNvSpPr>
              <p:nvPr/>
            </p:nvSpPr>
            <p:spPr bwMode="auto">
              <a:xfrm>
                <a:off x="1774" y="1849"/>
                <a:ext cx="304" cy="303"/>
              </a:xfrm>
              <a:prstGeom prst="ellipse">
                <a:avLst/>
              </a:prstGeom>
              <a:solidFill>
                <a:srgbClr val="6363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13" name="Oval 41"/>
              <p:cNvSpPr>
                <a:spLocks noChangeAspect="1" noChangeArrowheads="1"/>
              </p:cNvSpPr>
              <p:nvPr/>
            </p:nvSpPr>
            <p:spPr bwMode="auto">
              <a:xfrm>
                <a:off x="1803" y="1858"/>
                <a:ext cx="265" cy="264"/>
              </a:xfrm>
              <a:prstGeom prst="ellipse">
                <a:avLst/>
              </a:prstGeom>
              <a:solidFill>
                <a:srgbClr val="9797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12" name="Oval 40"/>
              <p:cNvSpPr>
                <a:spLocks noChangeAspect="1" noChangeArrowheads="1"/>
              </p:cNvSpPr>
              <p:nvPr/>
            </p:nvSpPr>
            <p:spPr bwMode="auto">
              <a:xfrm>
                <a:off x="1834" y="1879"/>
                <a:ext cx="213" cy="213"/>
              </a:xfrm>
              <a:prstGeom prst="ellipse">
                <a:avLst/>
              </a:prstGeom>
              <a:solidFill>
                <a:srgbClr val="CBCB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11" name="Oval 39"/>
              <p:cNvSpPr>
                <a:spLocks noChangeAspect="1" noChangeArrowheads="1"/>
              </p:cNvSpPr>
              <p:nvPr/>
            </p:nvSpPr>
            <p:spPr bwMode="auto">
              <a:xfrm>
                <a:off x="1865" y="1889"/>
                <a:ext cx="172" cy="172"/>
              </a:xfrm>
              <a:prstGeom prst="ellipse">
                <a:avLst/>
              </a:prstGeom>
              <a:solidFill>
                <a:srgbClr val="FE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10" name="Oval 38"/>
              <p:cNvSpPr>
                <a:spLocks noChangeAspect="1" noChangeArrowheads="1"/>
              </p:cNvSpPr>
              <p:nvPr/>
            </p:nvSpPr>
            <p:spPr bwMode="auto">
              <a:xfrm>
                <a:off x="1894" y="1899"/>
                <a:ext cx="133" cy="132"/>
              </a:xfrm>
              <a:prstGeom prst="ellipse">
                <a:avLst/>
              </a:prstGeom>
              <a:solidFill>
                <a:srgbClr val="FEFF3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9" name="Oval 37"/>
              <p:cNvSpPr>
                <a:spLocks noChangeAspect="1" noChangeArrowheads="1"/>
              </p:cNvSpPr>
              <p:nvPr/>
            </p:nvSpPr>
            <p:spPr bwMode="auto">
              <a:xfrm>
                <a:off x="1925" y="1920"/>
                <a:ext cx="81" cy="81"/>
              </a:xfrm>
              <a:prstGeom prst="ellipse">
                <a:avLst/>
              </a:prstGeom>
              <a:solidFill>
                <a:srgbClr val="FEFF6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8" name="Oval 36"/>
              <p:cNvSpPr>
                <a:spLocks noChangeAspect="1" noChangeArrowheads="1"/>
              </p:cNvSpPr>
              <p:nvPr/>
            </p:nvSpPr>
            <p:spPr bwMode="auto">
              <a:xfrm>
                <a:off x="1956" y="1930"/>
                <a:ext cx="40" cy="40"/>
              </a:xfrm>
              <a:prstGeom prst="ellipse">
                <a:avLst/>
              </a:prstGeom>
              <a:solidFill>
                <a:srgbClr val="FEFF9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699" name="Group 27"/>
            <p:cNvGrpSpPr>
              <a:grpSpLocks/>
            </p:cNvGrpSpPr>
            <p:nvPr/>
          </p:nvGrpSpPr>
          <p:grpSpPr bwMode="auto">
            <a:xfrm>
              <a:off x="7860" y="11855"/>
              <a:ext cx="327" cy="326"/>
              <a:chOff x="1774" y="1849"/>
              <a:chExt cx="304" cy="303"/>
            </a:xfrm>
          </p:grpSpPr>
          <p:sp>
            <p:nvSpPr>
              <p:cNvPr id="28706" name="Oval 34"/>
              <p:cNvSpPr>
                <a:spLocks noChangeAspect="1" noChangeArrowheads="1"/>
              </p:cNvSpPr>
              <p:nvPr/>
            </p:nvSpPr>
            <p:spPr bwMode="auto">
              <a:xfrm>
                <a:off x="1774" y="1849"/>
                <a:ext cx="304" cy="303"/>
              </a:xfrm>
              <a:prstGeom prst="ellipse">
                <a:avLst/>
              </a:prstGeom>
              <a:solidFill>
                <a:srgbClr val="6363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5" name="Oval 33"/>
              <p:cNvSpPr>
                <a:spLocks noChangeAspect="1" noChangeArrowheads="1"/>
              </p:cNvSpPr>
              <p:nvPr/>
            </p:nvSpPr>
            <p:spPr bwMode="auto">
              <a:xfrm>
                <a:off x="1803" y="1858"/>
                <a:ext cx="265" cy="264"/>
              </a:xfrm>
              <a:prstGeom prst="ellipse">
                <a:avLst/>
              </a:prstGeom>
              <a:solidFill>
                <a:srgbClr val="9797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4" name="Oval 32"/>
              <p:cNvSpPr>
                <a:spLocks noChangeAspect="1" noChangeArrowheads="1"/>
              </p:cNvSpPr>
              <p:nvPr/>
            </p:nvSpPr>
            <p:spPr bwMode="auto">
              <a:xfrm>
                <a:off x="1834" y="1879"/>
                <a:ext cx="213" cy="213"/>
              </a:xfrm>
              <a:prstGeom prst="ellipse">
                <a:avLst/>
              </a:prstGeom>
              <a:solidFill>
                <a:srgbClr val="CBCB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3" name="Oval 31"/>
              <p:cNvSpPr>
                <a:spLocks noChangeAspect="1" noChangeArrowheads="1"/>
              </p:cNvSpPr>
              <p:nvPr/>
            </p:nvSpPr>
            <p:spPr bwMode="auto">
              <a:xfrm>
                <a:off x="1865" y="1889"/>
                <a:ext cx="172" cy="172"/>
              </a:xfrm>
              <a:prstGeom prst="ellipse">
                <a:avLst/>
              </a:prstGeom>
              <a:solidFill>
                <a:srgbClr val="FE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2" name="Oval 30"/>
              <p:cNvSpPr>
                <a:spLocks noChangeAspect="1" noChangeArrowheads="1"/>
              </p:cNvSpPr>
              <p:nvPr/>
            </p:nvSpPr>
            <p:spPr bwMode="auto">
              <a:xfrm>
                <a:off x="1894" y="1899"/>
                <a:ext cx="133" cy="132"/>
              </a:xfrm>
              <a:prstGeom prst="ellipse">
                <a:avLst/>
              </a:prstGeom>
              <a:solidFill>
                <a:srgbClr val="FEFF3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1" name="Oval 29"/>
              <p:cNvSpPr>
                <a:spLocks noChangeAspect="1" noChangeArrowheads="1"/>
              </p:cNvSpPr>
              <p:nvPr/>
            </p:nvSpPr>
            <p:spPr bwMode="auto">
              <a:xfrm>
                <a:off x="1925" y="1920"/>
                <a:ext cx="81" cy="81"/>
              </a:xfrm>
              <a:prstGeom prst="ellipse">
                <a:avLst/>
              </a:prstGeom>
              <a:solidFill>
                <a:srgbClr val="FEFF6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0" name="Oval 28"/>
              <p:cNvSpPr>
                <a:spLocks noChangeAspect="1" noChangeArrowheads="1"/>
              </p:cNvSpPr>
              <p:nvPr/>
            </p:nvSpPr>
            <p:spPr bwMode="auto">
              <a:xfrm>
                <a:off x="1956" y="1930"/>
                <a:ext cx="40" cy="40"/>
              </a:xfrm>
              <a:prstGeom prst="ellipse">
                <a:avLst/>
              </a:prstGeom>
              <a:solidFill>
                <a:srgbClr val="FEFF9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689" name="Group 17"/>
            <p:cNvGrpSpPr>
              <a:grpSpLocks/>
            </p:cNvGrpSpPr>
            <p:nvPr/>
          </p:nvGrpSpPr>
          <p:grpSpPr bwMode="auto">
            <a:xfrm>
              <a:off x="4550" y="12569"/>
              <a:ext cx="699" cy="323"/>
              <a:chOff x="5065" y="1363"/>
              <a:chExt cx="651" cy="301"/>
            </a:xfrm>
          </p:grpSpPr>
          <p:grpSp>
            <p:nvGrpSpPr>
              <p:cNvPr id="28691" name="Group 19"/>
              <p:cNvGrpSpPr>
                <a:grpSpLocks/>
              </p:cNvGrpSpPr>
              <p:nvPr/>
            </p:nvGrpSpPr>
            <p:grpSpPr bwMode="auto">
              <a:xfrm>
                <a:off x="5065" y="1363"/>
                <a:ext cx="292" cy="301"/>
                <a:chOff x="2245" y="1289"/>
                <a:chExt cx="292" cy="301"/>
              </a:xfrm>
            </p:grpSpPr>
            <p:sp>
              <p:nvSpPr>
                <p:cNvPr id="28698" name="Oval 26"/>
                <p:cNvSpPr>
                  <a:spLocks noChangeAspect="1" noChangeArrowheads="1"/>
                </p:cNvSpPr>
                <p:nvPr/>
              </p:nvSpPr>
              <p:spPr bwMode="auto">
                <a:xfrm>
                  <a:off x="2245" y="1289"/>
                  <a:ext cx="292" cy="301"/>
                </a:xfrm>
                <a:prstGeom prst="ellipse">
                  <a:avLst/>
                </a:prstGeom>
                <a:solidFill>
                  <a:srgbClr val="00006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97" name="Oval 25"/>
                <p:cNvSpPr>
                  <a:spLocks noChangeAspect="1" noChangeArrowheads="1"/>
                </p:cNvSpPr>
                <p:nvPr/>
              </p:nvSpPr>
              <p:spPr bwMode="auto">
                <a:xfrm>
                  <a:off x="2272" y="1308"/>
                  <a:ext cx="255" cy="254"/>
                </a:xfrm>
                <a:prstGeom prst="ellipse">
                  <a:avLst/>
                </a:prstGeom>
                <a:solidFill>
                  <a:srgbClr val="00009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96" name="Oval 24"/>
                <p:cNvSpPr>
                  <a:spLocks noChangeAspect="1" noChangeArrowheads="1"/>
                </p:cNvSpPr>
                <p:nvPr/>
              </p:nvSpPr>
              <p:spPr bwMode="auto">
                <a:xfrm>
                  <a:off x="2301" y="1317"/>
                  <a:ext cx="207" cy="207"/>
                </a:xfrm>
                <a:prstGeom prst="ellipse">
                  <a:avLst/>
                </a:prstGeom>
                <a:solidFill>
                  <a:srgbClr val="0000C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95" name="Oval 23"/>
                <p:cNvSpPr>
                  <a:spLocks noChangeAspect="1" noChangeArrowheads="1"/>
                </p:cNvSpPr>
                <p:nvPr/>
              </p:nvSpPr>
              <p:spPr bwMode="auto">
                <a:xfrm>
                  <a:off x="2330" y="1326"/>
                  <a:ext cx="169" cy="171"/>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94" name="Oval 22"/>
                <p:cNvSpPr>
                  <a:spLocks noChangeAspect="1" noChangeArrowheads="1"/>
                </p:cNvSpPr>
                <p:nvPr/>
              </p:nvSpPr>
              <p:spPr bwMode="auto">
                <a:xfrm>
                  <a:off x="2358" y="1346"/>
                  <a:ext cx="132" cy="122"/>
                </a:xfrm>
                <a:prstGeom prst="ellipse">
                  <a:avLst/>
                </a:prstGeom>
                <a:solidFill>
                  <a:srgbClr val="3333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93" name="Oval 21"/>
                <p:cNvSpPr>
                  <a:spLocks noChangeAspect="1" noChangeArrowheads="1"/>
                </p:cNvSpPr>
                <p:nvPr/>
              </p:nvSpPr>
              <p:spPr bwMode="auto">
                <a:xfrm>
                  <a:off x="2396" y="1355"/>
                  <a:ext cx="76" cy="85"/>
                </a:xfrm>
                <a:prstGeom prst="ellipse">
                  <a:avLst/>
                </a:prstGeom>
                <a:solidFill>
                  <a:srgbClr val="6767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92" name="Oval 20"/>
                <p:cNvSpPr>
                  <a:spLocks noChangeAspect="1" noChangeArrowheads="1"/>
                </p:cNvSpPr>
                <p:nvPr/>
              </p:nvSpPr>
              <p:spPr bwMode="auto">
                <a:xfrm>
                  <a:off x="2423" y="1373"/>
                  <a:ext cx="38" cy="38"/>
                </a:xfrm>
                <a:prstGeom prst="ellipse">
                  <a:avLst/>
                </a:prstGeom>
                <a:solidFill>
                  <a:srgbClr val="9B9B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690" name="Text Box 18"/>
              <p:cNvSpPr txBox="1">
                <a:spLocks noChangeArrowheads="1"/>
              </p:cNvSpPr>
              <p:nvPr/>
            </p:nvSpPr>
            <p:spPr bwMode="auto">
              <a:xfrm>
                <a:off x="5378" y="1387"/>
                <a:ext cx="338" cy="250"/>
              </a:xfrm>
              <a:prstGeom prst="rect">
                <a:avLst/>
              </a:prstGeom>
              <a:noFill/>
              <a:ln w="9525">
                <a:noFill/>
                <a:miter lim="800000"/>
                <a:headEnd/>
                <a:tailEnd/>
              </a:ln>
              <a:effectLst/>
            </p:spPr>
            <p:txBody>
              <a:bodyPr vert="horz" wrap="square" lIns="39474" tIns="19737" rIns="39474" bIns="1973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a:ln>
                      <a:noFill/>
                    </a:ln>
                    <a:solidFill>
                      <a:srgbClr val="000000"/>
                    </a:solidFill>
                    <a:effectLst/>
                    <a:latin typeface="Calibri" pitchFamily="34" charset="0"/>
                    <a:ea typeface="Calibri" pitchFamily="34" charset="0"/>
                    <a:cs typeface="Souvenir"/>
                  </a:rPr>
                  <a:t>M1</a:t>
                </a:r>
                <a:endParaRPr kumimoji="0" lang="fr-FR" b="0" i="0" u="none" strike="noStrike" cap="none" normalizeH="0" baseline="0">
                  <a:ln>
                    <a:noFill/>
                  </a:ln>
                  <a:solidFill>
                    <a:schemeClr val="tx1"/>
                  </a:solidFill>
                  <a:effectLst/>
                  <a:latin typeface="Arial" pitchFamily="34" charset="0"/>
                  <a:cs typeface="Arial" pitchFamily="34" charset="0"/>
                </a:endParaRPr>
              </a:p>
            </p:txBody>
          </p:sp>
        </p:grpSp>
        <p:grpSp>
          <p:nvGrpSpPr>
            <p:cNvPr id="28681" name="Group 9"/>
            <p:cNvGrpSpPr>
              <a:grpSpLocks/>
            </p:cNvGrpSpPr>
            <p:nvPr/>
          </p:nvGrpSpPr>
          <p:grpSpPr bwMode="auto">
            <a:xfrm>
              <a:off x="6267" y="12577"/>
              <a:ext cx="326" cy="326"/>
              <a:chOff x="1774" y="1849"/>
              <a:chExt cx="304" cy="303"/>
            </a:xfrm>
          </p:grpSpPr>
          <p:sp>
            <p:nvSpPr>
              <p:cNvPr id="28688" name="Oval 16"/>
              <p:cNvSpPr>
                <a:spLocks noChangeAspect="1" noChangeArrowheads="1"/>
              </p:cNvSpPr>
              <p:nvPr/>
            </p:nvSpPr>
            <p:spPr bwMode="auto">
              <a:xfrm>
                <a:off x="1774" y="1849"/>
                <a:ext cx="304" cy="303"/>
              </a:xfrm>
              <a:prstGeom prst="ellipse">
                <a:avLst/>
              </a:prstGeom>
              <a:solidFill>
                <a:srgbClr val="6363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7" name="Oval 15"/>
              <p:cNvSpPr>
                <a:spLocks noChangeAspect="1" noChangeArrowheads="1"/>
              </p:cNvSpPr>
              <p:nvPr/>
            </p:nvSpPr>
            <p:spPr bwMode="auto">
              <a:xfrm>
                <a:off x="1803" y="1858"/>
                <a:ext cx="265" cy="264"/>
              </a:xfrm>
              <a:prstGeom prst="ellipse">
                <a:avLst/>
              </a:prstGeom>
              <a:solidFill>
                <a:srgbClr val="9797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6" name="Oval 14"/>
              <p:cNvSpPr>
                <a:spLocks noChangeAspect="1" noChangeArrowheads="1"/>
              </p:cNvSpPr>
              <p:nvPr/>
            </p:nvSpPr>
            <p:spPr bwMode="auto">
              <a:xfrm>
                <a:off x="1834" y="1879"/>
                <a:ext cx="213" cy="213"/>
              </a:xfrm>
              <a:prstGeom prst="ellipse">
                <a:avLst/>
              </a:prstGeom>
              <a:solidFill>
                <a:srgbClr val="CBCB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5" name="Oval 13"/>
              <p:cNvSpPr>
                <a:spLocks noChangeAspect="1" noChangeArrowheads="1"/>
              </p:cNvSpPr>
              <p:nvPr/>
            </p:nvSpPr>
            <p:spPr bwMode="auto">
              <a:xfrm>
                <a:off x="1865" y="1889"/>
                <a:ext cx="172" cy="172"/>
              </a:xfrm>
              <a:prstGeom prst="ellipse">
                <a:avLst/>
              </a:prstGeom>
              <a:solidFill>
                <a:srgbClr val="FE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4" name="Oval 12"/>
              <p:cNvSpPr>
                <a:spLocks noChangeAspect="1" noChangeArrowheads="1"/>
              </p:cNvSpPr>
              <p:nvPr/>
            </p:nvSpPr>
            <p:spPr bwMode="auto">
              <a:xfrm>
                <a:off x="1894" y="1899"/>
                <a:ext cx="133" cy="132"/>
              </a:xfrm>
              <a:prstGeom prst="ellipse">
                <a:avLst/>
              </a:prstGeom>
              <a:solidFill>
                <a:srgbClr val="FEFF3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3" name="Oval 11"/>
              <p:cNvSpPr>
                <a:spLocks noChangeAspect="1" noChangeArrowheads="1"/>
              </p:cNvSpPr>
              <p:nvPr/>
            </p:nvSpPr>
            <p:spPr bwMode="auto">
              <a:xfrm>
                <a:off x="1925" y="1920"/>
                <a:ext cx="81" cy="81"/>
              </a:xfrm>
              <a:prstGeom prst="ellipse">
                <a:avLst/>
              </a:prstGeom>
              <a:solidFill>
                <a:srgbClr val="FEFF6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2" name="Oval 10"/>
              <p:cNvSpPr>
                <a:spLocks noChangeAspect="1" noChangeArrowheads="1"/>
              </p:cNvSpPr>
              <p:nvPr/>
            </p:nvSpPr>
            <p:spPr bwMode="auto">
              <a:xfrm>
                <a:off x="1956" y="1930"/>
                <a:ext cx="40" cy="40"/>
              </a:xfrm>
              <a:prstGeom prst="ellipse">
                <a:avLst/>
              </a:prstGeom>
              <a:solidFill>
                <a:srgbClr val="FEFF9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675" name="Group 3"/>
            <p:cNvGrpSpPr>
              <a:grpSpLocks/>
            </p:cNvGrpSpPr>
            <p:nvPr/>
          </p:nvGrpSpPr>
          <p:grpSpPr bwMode="auto">
            <a:xfrm>
              <a:off x="6747" y="12642"/>
              <a:ext cx="187" cy="195"/>
              <a:chOff x="1304" y="1828"/>
              <a:chExt cx="173" cy="182"/>
            </a:xfrm>
          </p:grpSpPr>
          <p:sp>
            <p:nvSpPr>
              <p:cNvPr id="28680" name="Oval 8"/>
              <p:cNvSpPr>
                <a:spLocks noChangeAspect="1" noChangeArrowheads="1"/>
              </p:cNvSpPr>
              <p:nvPr/>
            </p:nvSpPr>
            <p:spPr bwMode="auto">
              <a:xfrm>
                <a:off x="1304" y="1828"/>
                <a:ext cx="173" cy="182"/>
              </a:xfrm>
              <a:prstGeom prst="ellipse">
                <a:avLst/>
              </a:prstGeom>
              <a:solidFill>
                <a:srgbClr val="6363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79" name="Oval 7"/>
              <p:cNvSpPr>
                <a:spLocks noChangeAspect="1" noChangeArrowheads="1"/>
              </p:cNvSpPr>
              <p:nvPr/>
            </p:nvSpPr>
            <p:spPr bwMode="auto">
              <a:xfrm>
                <a:off x="1334" y="1849"/>
                <a:ext cx="133" cy="131"/>
              </a:xfrm>
              <a:prstGeom prst="ellipse">
                <a:avLst/>
              </a:prstGeom>
              <a:solidFill>
                <a:srgbClr val="B1B1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78" name="Oval 6"/>
              <p:cNvSpPr>
                <a:spLocks noChangeAspect="1" noChangeArrowheads="1"/>
              </p:cNvSpPr>
              <p:nvPr/>
            </p:nvSpPr>
            <p:spPr bwMode="auto">
              <a:xfrm>
                <a:off x="1365" y="1859"/>
                <a:ext cx="91" cy="91"/>
              </a:xfrm>
              <a:prstGeom prst="ellipse">
                <a:avLst/>
              </a:prstGeom>
              <a:solidFill>
                <a:srgbClr val="FE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77" name="Oval 5"/>
              <p:cNvSpPr>
                <a:spLocks noChangeAspect="1" noChangeArrowheads="1"/>
              </p:cNvSpPr>
              <p:nvPr/>
            </p:nvSpPr>
            <p:spPr bwMode="auto">
              <a:xfrm>
                <a:off x="1386" y="1868"/>
                <a:ext cx="60" cy="62"/>
              </a:xfrm>
              <a:prstGeom prst="ellipse">
                <a:avLst/>
              </a:prstGeom>
              <a:solidFill>
                <a:srgbClr val="FEFF4D"/>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76" name="Oval 4"/>
              <p:cNvSpPr>
                <a:spLocks noChangeAspect="1" noChangeArrowheads="1"/>
              </p:cNvSpPr>
              <p:nvPr/>
            </p:nvSpPr>
            <p:spPr bwMode="auto">
              <a:xfrm>
                <a:off x="1415" y="1878"/>
                <a:ext cx="21" cy="21"/>
              </a:xfrm>
              <a:prstGeom prst="ellipse">
                <a:avLst/>
              </a:prstGeom>
              <a:solidFill>
                <a:srgbClr val="FEFF9B"/>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674" name="Text Box 2"/>
            <p:cNvSpPr txBox="1">
              <a:spLocks noChangeArrowheads="1"/>
            </p:cNvSpPr>
            <p:nvPr/>
          </p:nvSpPr>
          <p:spPr bwMode="auto">
            <a:xfrm>
              <a:off x="6992" y="12605"/>
              <a:ext cx="364" cy="460"/>
            </a:xfrm>
            <a:prstGeom prst="rect">
              <a:avLst/>
            </a:prstGeom>
            <a:noFill/>
            <a:ln w="9525">
              <a:noFill/>
              <a:miter lim="800000"/>
              <a:headEnd/>
              <a:tailEnd/>
            </a:ln>
            <a:effectLst/>
          </p:spPr>
          <p:txBody>
            <a:bodyPr vert="horz" wrap="square" lIns="39474" tIns="19737" rIns="39474" bIns="1973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rgbClr val="000000"/>
                  </a:solidFill>
                  <a:effectLst/>
                  <a:latin typeface="Calibri" pitchFamily="34" charset="0"/>
                  <a:ea typeface="Calibri" pitchFamily="34" charset="0"/>
                  <a:cs typeface="Souvenir"/>
                </a:rPr>
                <a:t>M2</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grpSp>
      <p:sp>
        <p:nvSpPr>
          <p:cNvPr id="29001" name="Text Box 329"/>
          <p:cNvSpPr txBox="1">
            <a:spLocks noChangeArrowheads="1"/>
          </p:cNvSpPr>
          <p:nvPr/>
        </p:nvSpPr>
        <p:spPr bwMode="auto">
          <a:xfrm>
            <a:off x="4716016" y="4725144"/>
            <a:ext cx="4104456" cy="158417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200" b="1" i="0" u="sng" strike="noStrike" cap="none" normalizeH="0" baseline="0" dirty="0">
                <a:ln>
                  <a:noFill/>
                </a:ln>
                <a:solidFill>
                  <a:srgbClr val="FF0000"/>
                </a:solidFill>
                <a:effectLst/>
                <a:latin typeface="Cambria" panose="02040503050406030204" pitchFamily="18" charset="0"/>
                <a:ea typeface="Cambria" panose="02040503050406030204" pitchFamily="18" charset="0"/>
                <a:cs typeface="Traditional Arabic" pitchFamily="18" charset="-78"/>
              </a:rPr>
              <a:t>Alliages de substitution</a:t>
            </a:r>
            <a:r>
              <a:rPr kumimoji="0" lang="fr-FR" sz="2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raditional Arabic" pitchFamily="18" charset="-78"/>
              </a:rPr>
              <a:t> :</a:t>
            </a:r>
            <a:r>
              <a:rPr kumimoji="0" lang="fr-FR" sz="2200" b="0"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raditional Arabic" pitchFamily="18" charset="-78"/>
              </a:rPr>
              <a:t> </a:t>
            </a:r>
          </a:p>
          <a:p>
            <a:pPr marL="0" marR="0" lvl="0" indent="0" defTabSz="914400" rtl="0" eaLnBrk="1" fontAlgn="base" latinLnBrk="0" hangingPunct="1">
              <a:lnSpc>
                <a:spcPct val="100000"/>
              </a:lnSpc>
              <a:spcBef>
                <a:spcPct val="0"/>
              </a:spcBef>
              <a:spcAft>
                <a:spcPts val="100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pour des métaux chimiquement proches, de rayon métallique voisin .</a:t>
            </a:r>
          </a:p>
        </p:txBody>
      </p:sp>
      <p:sp>
        <p:nvSpPr>
          <p:cNvPr id="29002" name="Text Box 330"/>
          <p:cNvSpPr txBox="1">
            <a:spLocks noChangeArrowheads="1"/>
          </p:cNvSpPr>
          <p:nvPr/>
        </p:nvSpPr>
        <p:spPr bwMode="auto">
          <a:xfrm>
            <a:off x="323528" y="4752528"/>
            <a:ext cx="4032448" cy="1556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200" b="1" i="0" u="sng" strike="noStrike" cap="none" normalizeH="0" baseline="0" dirty="0">
                <a:ln>
                  <a:noFill/>
                </a:ln>
                <a:solidFill>
                  <a:srgbClr val="FF0000"/>
                </a:solidFill>
                <a:effectLst/>
                <a:latin typeface="Cambria" panose="02040503050406030204" pitchFamily="18" charset="0"/>
                <a:ea typeface="Cambria" panose="02040503050406030204" pitchFamily="18" charset="0"/>
                <a:cs typeface="Traditional Arabic" pitchFamily="18" charset="-78"/>
              </a:rPr>
              <a:t>Alliages d’insertion</a:t>
            </a:r>
            <a:r>
              <a:rPr kumimoji="0" lang="fr-FR" sz="2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raditional Arabic" pitchFamily="18" charset="-78"/>
              </a:rPr>
              <a:t> : </a:t>
            </a:r>
          </a:p>
          <a:p>
            <a:pPr marL="0" marR="0" lvl="0" indent="0" defTabSz="914400" rtl="0" eaLnBrk="1" fontAlgn="base" latinLnBrk="0" hangingPunct="1">
              <a:lnSpc>
                <a:spcPct val="100000"/>
              </a:lnSpc>
              <a:spcBef>
                <a:spcPct val="0"/>
              </a:spcBef>
              <a:spcAft>
                <a:spcPts val="100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certains atomes non métalliques peuvent s’insérer dans les sites interstitiels</a:t>
            </a:r>
            <a:r>
              <a:rPr lang="fr-FR" sz="2200" dirty="0">
                <a:latin typeface="Cambria" panose="02040503050406030204" pitchFamily="18" charset="0"/>
                <a:ea typeface="Cambria" panose="02040503050406030204" pitchFamily="18" charset="0"/>
                <a:cs typeface="Traditional Arabic" pitchFamily="18" charset="-78"/>
              </a:rPr>
              <a:t>.</a:t>
            </a:r>
            <a:endPar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endParaRPr>
          </a:p>
        </p:txBody>
      </p:sp>
      <p:sp>
        <p:nvSpPr>
          <p:cNvPr id="332" name="ZoneTexte 331">
            <a:extLst>
              <a:ext uri="{FF2B5EF4-FFF2-40B4-BE49-F238E27FC236}">
                <a16:creationId xmlns:a16="http://schemas.microsoft.com/office/drawing/2014/main" id="{107F1A7B-9CC7-1DE6-89AB-1E02950D8945}"/>
              </a:ext>
            </a:extLst>
          </p:cNvPr>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III.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Les cristaux métalliques</a:t>
            </a:r>
          </a:p>
        </p:txBody>
      </p:sp>
      <p:sp>
        <p:nvSpPr>
          <p:cNvPr id="333" name="ZoneTexte 332">
            <a:extLst>
              <a:ext uri="{FF2B5EF4-FFF2-40B4-BE49-F238E27FC236}">
                <a16:creationId xmlns:a16="http://schemas.microsoft.com/office/drawing/2014/main" id="{A787B8B4-D8BB-F2D9-45A2-84DAB05CD870}"/>
              </a:ext>
            </a:extLst>
          </p:cNvPr>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4.    Les alliages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a:t>
            </a:r>
            <a:r>
              <a:rPr lang="fr-FR" sz="2600" b="1" u="sng" dirty="0" err="1">
                <a:solidFill>
                  <a:schemeClr val="accent1"/>
                </a:solidFill>
                <a:latin typeface="Cambria" panose="02040503050406030204" pitchFamily="18" charset="0"/>
                <a:ea typeface="Cambria" panose="02040503050406030204" pitchFamily="18" charset="0"/>
                <a:cs typeface="Traditional Arabic" pitchFamily="18" charset="-78"/>
              </a:rPr>
              <a:t>macrocovalents</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 et moléculaires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buFont typeface="+mj-lt"/>
              <a:buAutoNum type="arabicPeriod"/>
            </a:pPr>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Le graphite</a:t>
            </a:r>
          </a:p>
        </p:txBody>
      </p:sp>
      <p:sp>
        <p:nvSpPr>
          <p:cNvPr id="4" name="Rectangle 3"/>
          <p:cNvSpPr/>
          <p:nvPr/>
        </p:nvSpPr>
        <p:spPr>
          <a:xfrm>
            <a:off x="1331640" y="1302668"/>
            <a:ext cx="2301079"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a.   Etat naturel</a:t>
            </a:r>
          </a:p>
        </p:txBody>
      </p:sp>
      <p:sp>
        <p:nvSpPr>
          <p:cNvPr id="6" name="Rectangle 5"/>
          <p:cNvSpPr/>
          <p:nvPr/>
        </p:nvSpPr>
        <p:spPr>
          <a:xfrm>
            <a:off x="406202" y="1844824"/>
            <a:ext cx="4340355" cy="430887"/>
          </a:xfrm>
          <a:prstGeom prst="rect">
            <a:avLst/>
          </a:prstGeom>
        </p:spPr>
        <p:txBody>
          <a:bodyPr wrap="none">
            <a:spAutoFit/>
          </a:bodyPr>
          <a:lstStyle/>
          <a:p>
            <a:r>
              <a:rPr lang="fr-FR" sz="2200" dirty="0">
                <a:latin typeface="Cambria" panose="02040503050406030204" pitchFamily="18" charset="0"/>
                <a:ea typeface="Cambria" panose="02040503050406030204" pitchFamily="18" charset="0"/>
                <a:cs typeface="Traditional Arabic" pitchFamily="18" charset="-78"/>
              </a:rPr>
              <a:t>Extraction : 600 000 tonnes par an</a:t>
            </a:r>
          </a:p>
        </p:txBody>
      </p:sp>
      <p:sp>
        <p:nvSpPr>
          <p:cNvPr id="7" name="Rectangle 6"/>
          <p:cNvSpPr/>
          <p:nvPr/>
        </p:nvSpPr>
        <p:spPr>
          <a:xfrm>
            <a:off x="405408" y="2348880"/>
            <a:ext cx="6470848" cy="769441"/>
          </a:xfrm>
          <a:prstGeom prst="rect">
            <a:avLst/>
          </a:prstGeom>
        </p:spPr>
        <p:txBody>
          <a:bodyPr wrap="square">
            <a:spAutoFit/>
          </a:bodyPr>
          <a:lstStyle/>
          <a:p>
            <a:r>
              <a:rPr lang="fr-FR" sz="2200" dirty="0">
                <a:latin typeface="Cambria" panose="02040503050406030204" pitchFamily="18" charset="0"/>
                <a:ea typeface="Cambria" panose="02040503050406030204" pitchFamily="18" charset="0"/>
                <a:cs typeface="Traditional Arabic" pitchFamily="18" charset="-78"/>
              </a:rPr>
              <a:t>Voie artificielle : charbon + résidus du pétrole  </a:t>
            </a:r>
          </a:p>
          <a:p>
            <a:r>
              <a:rPr lang="fr-FR" sz="2200" dirty="0">
                <a:latin typeface="Cambria" panose="02040503050406030204" pitchFamily="18" charset="0"/>
                <a:ea typeface="Cambria" panose="02040503050406030204" pitchFamily="18" charset="0"/>
                <a:cs typeface="Traditional Arabic" pitchFamily="18" charset="-78"/>
                <a:sym typeface="Wingdings" pitchFamily="2" charset="2"/>
              </a:rPr>
              <a:t>	 </a:t>
            </a:r>
            <a:r>
              <a:rPr lang="fr-FR" sz="2200" dirty="0">
                <a:latin typeface="Cambria" panose="02040503050406030204" pitchFamily="18" charset="0"/>
                <a:ea typeface="Cambria" panose="02040503050406030204" pitchFamily="18" charset="0"/>
                <a:cs typeface="Traditional Arabic" pitchFamily="18" charset="-78"/>
              </a:rPr>
              <a:t>broyage puis chauffage à très haute T</a:t>
            </a:r>
          </a:p>
        </p:txBody>
      </p:sp>
      <p:sp>
        <p:nvSpPr>
          <p:cNvPr id="13313" name="Rectangle 1"/>
          <p:cNvSpPr>
            <a:spLocks noChangeArrowheads="1"/>
          </p:cNvSpPr>
          <p:nvPr/>
        </p:nvSpPr>
        <p:spPr bwMode="auto">
          <a:xfrm>
            <a:off x="405408" y="3140968"/>
            <a:ext cx="834305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a.  Expliquer pourquoi le carbone s’organise en graphite sous l’effet de la chaleur.</a:t>
            </a:r>
          </a:p>
        </p:txBody>
      </p:sp>
      <p:sp>
        <p:nvSpPr>
          <p:cNvPr id="13314" name="Rectangle 2"/>
          <p:cNvSpPr>
            <a:spLocks noChangeArrowheads="1"/>
          </p:cNvSpPr>
          <p:nvPr/>
        </p:nvSpPr>
        <p:spPr bwMode="auto">
          <a:xfrm>
            <a:off x="395536" y="4884256"/>
            <a:ext cx="8496944"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Le graphite est </a:t>
            </a:r>
            <a:r>
              <a:rPr kumimoji="0" lang="fr-FR" sz="22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un métal mou</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 lubrifiant dans les huiles.</a:t>
            </a:r>
          </a:p>
          <a:p>
            <a:pPr marL="0" marR="0" lvl="0" indent="0" algn="l" defTabSz="914400" rtl="0" eaLnBrk="0" fontAlgn="base" latinLnBrk="0" hangingPunct="0">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C'est aussi </a:t>
            </a:r>
            <a:r>
              <a:rPr kumimoji="0" lang="fr-FR" sz="22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un conducteur</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 électrode</a:t>
            </a:r>
            <a:r>
              <a:rPr kumimoji="0" lang="fr-FR" sz="2200" b="0" i="0" u="none" strike="noStrike" cap="none" normalizeH="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ou </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connexion électrique des moteurs.</a:t>
            </a:r>
          </a:p>
          <a:p>
            <a:pPr marL="0" marR="0" lvl="0" indent="0" algn="l" defTabSz="914400" rtl="0" eaLnBrk="0" fontAlgn="base" latinLnBrk="0" hangingPunct="0">
              <a:spcBef>
                <a:spcPct val="0"/>
              </a:spcBef>
              <a:spcAft>
                <a:spcPct val="0"/>
              </a:spcAft>
              <a:buClrTx/>
              <a:buSzTx/>
              <a:buFontTx/>
              <a:buNone/>
              <a:tabLst/>
            </a:pPr>
            <a:r>
              <a:rPr lang="fr-FR" sz="2200" dirty="0">
                <a:latin typeface="Cambria" panose="02040503050406030204" pitchFamily="18" charset="0"/>
                <a:ea typeface="Cambria" panose="02040503050406030204" pitchFamily="18" charset="0"/>
                <a:cs typeface="Traditional Arabic" pitchFamily="18" charset="-78"/>
              </a:rPr>
              <a:t>T</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empérature de fusion : 3500 K à pression atmosphérique.</a:t>
            </a:r>
          </a:p>
          <a:p>
            <a:pPr marL="0" marR="0" lvl="0" indent="0" algn="l" defTabSz="914400" rtl="0" eaLnBrk="0" fontAlgn="base" latinLnBrk="0" hangingPunct="0">
              <a:spcBef>
                <a:spcPct val="0"/>
              </a:spcBef>
              <a:spcAft>
                <a:spcPct val="0"/>
              </a:spcAft>
              <a:buClrTx/>
              <a:buSzTx/>
              <a:buFontTx/>
              <a:buNone/>
              <a:tabLst/>
            </a:pPr>
            <a:r>
              <a:rPr kumimoji="0" lang="fr-FR" sz="22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Métal noir et brillant</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t>
            </a:r>
          </a:p>
        </p:txBody>
      </p:sp>
      <p:pic>
        <p:nvPicPr>
          <p:cNvPr id="10" name="Image 9" descr="http://ecole.st.bres.free.fr/2010_2011/view.php/crayon_papier.gif"/>
          <p:cNvPicPr/>
          <p:nvPr/>
        </p:nvPicPr>
        <p:blipFill>
          <a:blip r:embed="rId2" cstate="print"/>
          <a:srcRect/>
          <a:stretch>
            <a:fillRect/>
          </a:stretch>
        </p:blipFill>
        <p:spPr bwMode="auto">
          <a:xfrm>
            <a:off x="7452320" y="476672"/>
            <a:ext cx="1177280" cy="97668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buFont typeface="+mj-lt"/>
              <a:buAutoNum type="arabicPeriod"/>
            </a:pPr>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Le graphite</a:t>
            </a:r>
          </a:p>
        </p:txBody>
      </p:sp>
      <p:sp>
        <p:nvSpPr>
          <p:cNvPr id="4" name="Rectangle 3"/>
          <p:cNvSpPr/>
          <p:nvPr/>
        </p:nvSpPr>
        <p:spPr>
          <a:xfrm>
            <a:off x="1331640" y="1302668"/>
            <a:ext cx="1978940"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b.   Structure</a:t>
            </a:r>
          </a:p>
        </p:txBody>
      </p:sp>
      <p:pic>
        <p:nvPicPr>
          <p:cNvPr id="5" name="Image 4" descr="http://ecole.st.bres.free.fr/2010_2011/view.php/crayon_papier.gif"/>
          <p:cNvPicPr/>
          <p:nvPr/>
        </p:nvPicPr>
        <p:blipFill>
          <a:blip r:embed="rId2" cstate="print"/>
          <a:srcRect/>
          <a:stretch>
            <a:fillRect/>
          </a:stretch>
        </p:blipFill>
        <p:spPr bwMode="auto">
          <a:xfrm>
            <a:off x="7452320" y="476672"/>
            <a:ext cx="1177280" cy="976684"/>
          </a:xfrm>
          <a:prstGeom prst="rect">
            <a:avLst/>
          </a:prstGeom>
          <a:noFill/>
          <a:ln w="9525">
            <a:noFill/>
            <a:miter lim="800000"/>
            <a:headEnd/>
            <a:tailEnd/>
          </a:ln>
        </p:spPr>
      </p:pic>
      <p:pic>
        <p:nvPicPr>
          <p:cNvPr id="6" name="Image 5" descr="http://tribologie.free.fr/images/images_these/graphite.gif"/>
          <p:cNvPicPr/>
          <p:nvPr/>
        </p:nvPicPr>
        <p:blipFill>
          <a:blip r:embed="rId3" cstate="print"/>
          <a:srcRect l="-2542" r="53891"/>
          <a:stretch>
            <a:fillRect/>
          </a:stretch>
        </p:blipFill>
        <p:spPr bwMode="auto">
          <a:xfrm>
            <a:off x="6300192" y="3212977"/>
            <a:ext cx="2765847" cy="3384376"/>
          </a:xfrm>
          <a:prstGeom prst="rect">
            <a:avLst/>
          </a:prstGeom>
          <a:noFill/>
          <a:ln w="9525">
            <a:noFill/>
            <a:miter lim="800000"/>
            <a:headEnd/>
            <a:tailEnd/>
          </a:ln>
        </p:spPr>
      </p:pic>
      <p:sp>
        <p:nvSpPr>
          <p:cNvPr id="8" name="Rectangle 7"/>
          <p:cNvSpPr/>
          <p:nvPr/>
        </p:nvSpPr>
        <p:spPr>
          <a:xfrm>
            <a:off x="395536" y="1939479"/>
            <a:ext cx="8352928" cy="1107996"/>
          </a:xfrm>
          <a:prstGeom prst="rect">
            <a:avLst/>
          </a:prstGeom>
        </p:spPr>
        <p:txBody>
          <a:bodyPr wrap="square">
            <a:spAutoFit/>
          </a:bodyPr>
          <a:lstStyle/>
          <a:p>
            <a:pPr algn="just"/>
            <a:r>
              <a:rPr lang="fr-FR" sz="2200" b="1" u="sng" dirty="0">
                <a:solidFill>
                  <a:srgbClr val="FF0000"/>
                </a:solidFill>
                <a:latin typeface="Cambria" panose="02040503050406030204" pitchFamily="18" charset="0"/>
                <a:ea typeface="Cambria" panose="02040503050406030204" pitchFamily="18" charset="0"/>
                <a:cs typeface="Traditional Arabic" pitchFamily="18" charset="-78"/>
              </a:rPr>
              <a:t>Le graphite</a:t>
            </a:r>
            <a:r>
              <a:rPr lang="fr-FR" sz="2200" b="1" dirty="0">
                <a:solidFill>
                  <a:srgbClr val="FF0000"/>
                </a:solidFill>
                <a:latin typeface="Cambria" panose="02040503050406030204" pitchFamily="18" charset="0"/>
                <a:ea typeface="Cambria" panose="02040503050406030204" pitchFamily="18" charset="0"/>
                <a:cs typeface="Traditional Arabic" pitchFamily="18" charset="-78"/>
              </a:rPr>
              <a:t> est un cristal covalent bidimensionnel</a:t>
            </a:r>
            <a:r>
              <a:rPr lang="fr-FR" sz="2200" dirty="0">
                <a:latin typeface="Cambria" panose="02040503050406030204" pitchFamily="18" charset="0"/>
                <a:ea typeface="Cambria" panose="02040503050406030204" pitchFamily="18" charset="0"/>
                <a:cs typeface="Traditional Arabic" pitchFamily="18" charset="-78"/>
              </a:rPr>
              <a:t>. Il est constitué de feuillets de carbone. C’est donc une </a:t>
            </a:r>
            <a:r>
              <a:rPr lang="fr-FR" sz="2200" b="1" dirty="0">
                <a:latin typeface="Cambria" panose="02040503050406030204" pitchFamily="18" charset="0"/>
                <a:ea typeface="Cambria" panose="02040503050406030204" pitchFamily="18" charset="0"/>
                <a:cs typeface="Traditional Arabic" pitchFamily="18" charset="-78"/>
              </a:rPr>
              <a:t>structure lamellaire</a:t>
            </a:r>
            <a:r>
              <a:rPr lang="fr-FR" sz="2200" dirty="0">
                <a:latin typeface="Cambria" panose="02040503050406030204" pitchFamily="18" charset="0"/>
                <a:ea typeface="Cambria" panose="02040503050406030204" pitchFamily="18" charset="0"/>
                <a:cs typeface="Traditional Arabic" pitchFamily="18" charset="-78"/>
              </a:rPr>
              <a:t>.</a:t>
            </a:r>
          </a:p>
        </p:txBody>
      </p:sp>
      <p:sp>
        <p:nvSpPr>
          <p:cNvPr id="12289" name="Rectangle 1"/>
          <p:cNvSpPr>
            <a:spLocks noChangeArrowheads="1"/>
          </p:cNvSpPr>
          <p:nvPr/>
        </p:nvSpPr>
        <p:spPr bwMode="auto">
          <a:xfrm>
            <a:off x="338386" y="1916832"/>
            <a:ext cx="8424936" cy="1183601"/>
          </a:xfrm>
          <a:prstGeom prst="rect">
            <a:avLst/>
          </a:prstGeom>
          <a:no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 name="Rectangle 9"/>
          <p:cNvSpPr/>
          <p:nvPr/>
        </p:nvSpPr>
        <p:spPr>
          <a:xfrm>
            <a:off x="323528" y="3212976"/>
            <a:ext cx="5760640" cy="769441"/>
          </a:xfrm>
          <a:prstGeom prst="rect">
            <a:avLst/>
          </a:prstGeom>
        </p:spPr>
        <p:txBody>
          <a:bodyPr wrap="square">
            <a:spAutoFit/>
          </a:bodyPr>
          <a:lstStyle/>
          <a:p>
            <a:r>
              <a:rPr lang="fr-FR" sz="2200" i="1" dirty="0">
                <a:latin typeface="+mj-lt"/>
                <a:cs typeface="Aparajita" pitchFamily="34" charset="0"/>
              </a:rPr>
              <a:t>b.  En analysant la structure présentée ci-contre, justifier l’encadré ci-dessus.</a:t>
            </a:r>
          </a:p>
        </p:txBody>
      </p:sp>
      <p:sp>
        <p:nvSpPr>
          <p:cNvPr id="9" name="Rectangle 8">
            <a:extLst>
              <a:ext uri="{FF2B5EF4-FFF2-40B4-BE49-F238E27FC236}">
                <a16:creationId xmlns:a16="http://schemas.microsoft.com/office/drawing/2014/main" id="{67049E8E-7F63-4063-8EAE-A43BB4825036}"/>
              </a:ext>
            </a:extLst>
          </p:cNvPr>
          <p:cNvSpPr/>
          <p:nvPr/>
        </p:nvSpPr>
        <p:spPr>
          <a:xfrm>
            <a:off x="323528" y="4028635"/>
            <a:ext cx="5976664" cy="2568717"/>
          </a:xfrm>
          <a:prstGeom prst="rect">
            <a:avLst/>
          </a:prstGeom>
          <a:ln w="28575">
            <a:solidFill>
              <a:srgbClr val="FF0000"/>
            </a:solidFill>
          </a:ln>
        </p:spPr>
        <p:txBody>
          <a:bodyPr wrap="square">
            <a:spAutoFit/>
          </a:bodyPr>
          <a:lstStyle/>
          <a:p>
            <a:pPr>
              <a:lnSpc>
                <a:spcPct val="150000"/>
              </a:lnSpc>
            </a:pPr>
            <a:r>
              <a:rPr lang="fr-FR" sz="2200" dirty="0">
                <a:latin typeface="Cambria" panose="02040503050406030204" pitchFamily="18" charset="0"/>
                <a:ea typeface="Cambria" panose="02040503050406030204" pitchFamily="18" charset="0"/>
              </a:rPr>
              <a:t>Les carbones sont liés par </a:t>
            </a:r>
            <a:r>
              <a:rPr lang="fr-FR" sz="2200" b="1" dirty="0">
                <a:latin typeface="Cambria" panose="02040503050406030204" pitchFamily="18" charset="0"/>
                <a:ea typeface="Cambria" panose="02040503050406030204" pitchFamily="18" charset="0"/>
              </a:rPr>
              <a:t>liaisons covalentes </a:t>
            </a:r>
            <a:r>
              <a:rPr lang="fr-FR" sz="2200" dirty="0">
                <a:latin typeface="Cambria" panose="02040503050406030204" pitchFamily="18" charset="0"/>
                <a:ea typeface="Cambria" panose="02040503050406030204" pitchFamily="18" charset="0"/>
              </a:rPr>
              <a:t>{142 pm} </a:t>
            </a:r>
            <a:r>
              <a:rPr lang="fr-FR" sz="2200" b="1" dirty="0">
                <a:latin typeface="Cambria" panose="02040503050406030204" pitchFamily="18" charset="0"/>
                <a:ea typeface="Cambria" panose="02040503050406030204" pitchFamily="18" charset="0"/>
              </a:rPr>
              <a:t>dans des plans </a:t>
            </a:r>
            <a:r>
              <a:rPr lang="fr-FR" sz="2200" dirty="0">
                <a:latin typeface="Cambria" panose="02040503050406030204" pitchFamily="18" charset="0"/>
                <a:ea typeface="Cambria" panose="02040503050406030204" pitchFamily="18" charset="0"/>
              </a:rPr>
              <a:t>mais pour la structure tridimensionnelle, les </a:t>
            </a:r>
            <a:r>
              <a:rPr lang="fr-FR" sz="2200" b="1" dirty="0">
                <a:latin typeface="Cambria" panose="02040503050406030204" pitchFamily="18" charset="0"/>
                <a:ea typeface="Cambria" panose="02040503050406030204" pitchFamily="18" charset="0"/>
              </a:rPr>
              <a:t>plans interagissent </a:t>
            </a:r>
            <a:r>
              <a:rPr lang="fr-FR" sz="2200" dirty="0">
                <a:latin typeface="Cambria" panose="02040503050406030204" pitchFamily="18" charset="0"/>
                <a:ea typeface="Cambria" panose="02040503050406030204" pitchFamily="18" charset="0"/>
              </a:rPr>
              <a:t>entre eux par interactions de </a:t>
            </a:r>
            <a:r>
              <a:rPr lang="fr-FR" sz="2200" b="1" dirty="0">
                <a:latin typeface="Cambria" panose="02040503050406030204" pitchFamily="18" charset="0"/>
                <a:ea typeface="Cambria" panose="02040503050406030204" pitchFamily="18" charset="0"/>
              </a:rPr>
              <a:t>Van der Waals </a:t>
            </a:r>
            <a:r>
              <a:rPr lang="fr-FR" sz="2200" dirty="0">
                <a:latin typeface="Cambria" panose="02040503050406030204" pitchFamily="18" charset="0"/>
                <a:ea typeface="Cambria" panose="02040503050406030204" pitchFamily="18" charset="0"/>
              </a:rPr>
              <a:t>{beaucoup plus faibles}.</a:t>
            </a:r>
          </a:p>
        </p:txBody>
      </p:sp>
      <p:sp>
        <p:nvSpPr>
          <p:cNvPr id="11" name="ZoneTexte 10">
            <a:extLst>
              <a:ext uri="{FF2B5EF4-FFF2-40B4-BE49-F238E27FC236}">
                <a16:creationId xmlns:a16="http://schemas.microsoft.com/office/drawing/2014/main" id="{BD4C45C2-A7C7-8D28-4382-25C72C83D639}"/>
              </a:ext>
            </a:extLst>
          </p:cNvPr>
          <p:cNvSpPr txBox="1"/>
          <p:nvPr/>
        </p:nvSpPr>
        <p:spPr>
          <a:xfrm>
            <a:off x="395536" y="375047"/>
            <a:ext cx="8280920" cy="504055"/>
          </a:xfrm>
          <a:prstGeom prst="rect">
            <a:avLst/>
          </a:prstGeom>
          <a:noFill/>
        </p:spPr>
        <p:txBody>
          <a:bodyPr wrap="square" rtlCol="0">
            <a:spAutoFit/>
          </a:bodyPr>
          <a:lstStyle/>
          <a:p>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a:t>
            </a:r>
            <a:r>
              <a:rPr lang="fr-FR" sz="2600" b="1" u="sng" dirty="0" err="1">
                <a:solidFill>
                  <a:schemeClr val="accent1"/>
                </a:solidFill>
                <a:latin typeface="Cambria" panose="02040503050406030204" pitchFamily="18" charset="0"/>
                <a:ea typeface="Cambria" panose="02040503050406030204" pitchFamily="18" charset="0"/>
                <a:cs typeface="Traditional Arabic" pitchFamily="18" charset="-78"/>
              </a:rPr>
              <a:t>macrocovalents</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 et moléculaires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buFont typeface="+mj-lt"/>
              <a:buAutoNum type="arabicPeriod"/>
            </a:pPr>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Le graphite</a:t>
            </a:r>
          </a:p>
        </p:txBody>
      </p:sp>
      <p:sp>
        <p:nvSpPr>
          <p:cNvPr id="4" name="Rectangle 3"/>
          <p:cNvSpPr/>
          <p:nvPr/>
        </p:nvSpPr>
        <p:spPr>
          <a:xfrm>
            <a:off x="1331640" y="1302668"/>
            <a:ext cx="1978940"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b.   Structure</a:t>
            </a:r>
          </a:p>
        </p:txBody>
      </p:sp>
      <p:pic>
        <p:nvPicPr>
          <p:cNvPr id="5" name="Image 4" descr="http://ecole.st.bres.free.fr/2010_2011/view.php/crayon_papier.gif"/>
          <p:cNvPicPr/>
          <p:nvPr/>
        </p:nvPicPr>
        <p:blipFill>
          <a:blip r:embed="rId2" cstate="print"/>
          <a:srcRect/>
          <a:stretch>
            <a:fillRect/>
          </a:stretch>
        </p:blipFill>
        <p:spPr bwMode="auto">
          <a:xfrm>
            <a:off x="7452320" y="476672"/>
            <a:ext cx="1177280" cy="976684"/>
          </a:xfrm>
          <a:prstGeom prst="rect">
            <a:avLst/>
          </a:prstGeom>
          <a:noFill/>
          <a:ln w="9525">
            <a:noFill/>
            <a:miter lim="800000"/>
            <a:headEnd/>
            <a:tailEnd/>
          </a:ln>
        </p:spPr>
      </p:pic>
      <p:pic>
        <p:nvPicPr>
          <p:cNvPr id="6" name="Image 5" descr="http://tribologie.free.fr/images/images_these/graphite.gif"/>
          <p:cNvPicPr/>
          <p:nvPr/>
        </p:nvPicPr>
        <p:blipFill>
          <a:blip r:embed="rId3" cstate="print"/>
          <a:srcRect l="-2542" r="53891"/>
          <a:stretch>
            <a:fillRect/>
          </a:stretch>
        </p:blipFill>
        <p:spPr bwMode="auto">
          <a:xfrm>
            <a:off x="4716018" y="1090455"/>
            <a:ext cx="2728277" cy="3202641"/>
          </a:xfrm>
          <a:prstGeom prst="rect">
            <a:avLst/>
          </a:prstGeom>
          <a:noFill/>
          <a:ln w="9525">
            <a:noFill/>
            <a:miter lim="800000"/>
            <a:headEnd/>
            <a:tailEnd/>
          </a:ln>
        </p:spPr>
      </p:pic>
      <p:pic>
        <p:nvPicPr>
          <p:cNvPr id="7" name="Image 6" descr="http://upload.wikimedia.org/wikipedia/commons/a/ab/Graphite-unit-cell-3D-balls.png"/>
          <p:cNvPicPr/>
          <p:nvPr/>
        </p:nvPicPr>
        <p:blipFill>
          <a:blip r:embed="rId4" cstate="print"/>
          <a:srcRect/>
          <a:stretch>
            <a:fillRect/>
          </a:stretch>
        </p:blipFill>
        <p:spPr bwMode="auto">
          <a:xfrm>
            <a:off x="7524328" y="1628800"/>
            <a:ext cx="1413765" cy="2756886"/>
          </a:xfrm>
          <a:prstGeom prst="rect">
            <a:avLst/>
          </a:prstGeom>
          <a:noFill/>
          <a:ln w="9525">
            <a:noFill/>
            <a:miter lim="800000"/>
            <a:headEnd/>
            <a:tailEnd/>
          </a:ln>
        </p:spPr>
      </p:pic>
      <p:sp>
        <p:nvSpPr>
          <p:cNvPr id="10" name="Rectangle 9"/>
          <p:cNvSpPr/>
          <p:nvPr/>
        </p:nvSpPr>
        <p:spPr>
          <a:xfrm>
            <a:off x="382708" y="1973967"/>
            <a:ext cx="4752528" cy="547714"/>
          </a:xfrm>
          <a:prstGeom prst="rect">
            <a:avLst/>
          </a:prstGeom>
        </p:spPr>
        <p:txBody>
          <a:bodyPr wrap="square">
            <a:spAutoFit/>
          </a:bodyPr>
          <a:lstStyle/>
          <a:p>
            <a:pPr>
              <a:lnSpc>
                <a:spcPct val="150000"/>
              </a:lnSpc>
            </a:pPr>
            <a:r>
              <a:rPr lang="fr-FR" sz="2200" i="1" dirty="0">
                <a:latin typeface="+mj-lt"/>
                <a:cs typeface="Aparajita" pitchFamily="34" charset="0"/>
              </a:rPr>
              <a:t>c.  Décrire la structure du graphite.</a:t>
            </a:r>
          </a:p>
        </p:txBody>
      </p:sp>
      <p:sp>
        <p:nvSpPr>
          <p:cNvPr id="11" name="ZoneTexte 10">
            <a:extLst>
              <a:ext uri="{FF2B5EF4-FFF2-40B4-BE49-F238E27FC236}">
                <a16:creationId xmlns:a16="http://schemas.microsoft.com/office/drawing/2014/main" id="{E65C3275-D66B-4B62-B9F8-B8B3A7EEB33C}"/>
              </a:ext>
            </a:extLst>
          </p:cNvPr>
          <p:cNvSpPr txBox="1"/>
          <p:nvPr/>
        </p:nvSpPr>
        <p:spPr>
          <a:xfrm>
            <a:off x="395536" y="2774538"/>
            <a:ext cx="4032448" cy="1446550"/>
          </a:xfrm>
          <a:prstGeom prst="rect">
            <a:avLst/>
          </a:prstGeom>
          <a:noFill/>
        </p:spPr>
        <p:txBody>
          <a:bodyPr wrap="square" rtlCol="0">
            <a:spAutoFit/>
          </a:bodyPr>
          <a:lstStyle/>
          <a:p>
            <a:pPr algn="just"/>
            <a:r>
              <a:rPr lang="fr-FR" sz="2200" dirty="0"/>
              <a:t>Les carbones occupent les sommets d’un hexagone. Chaque C est relié par liaisons covalentes à 3 autres C.</a:t>
            </a:r>
          </a:p>
        </p:txBody>
      </p:sp>
      <p:sp>
        <p:nvSpPr>
          <p:cNvPr id="12" name="Rectangle 11">
            <a:extLst>
              <a:ext uri="{FF2B5EF4-FFF2-40B4-BE49-F238E27FC236}">
                <a16:creationId xmlns:a16="http://schemas.microsoft.com/office/drawing/2014/main" id="{36494EC0-E5B1-4DAC-BA9C-AFC3C13A6915}"/>
              </a:ext>
            </a:extLst>
          </p:cNvPr>
          <p:cNvSpPr/>
          <p:nvPr/>
        </p:nvSpPr>
        <p:spPr>
          <a:xfrm>
            <a:off x="395536" y="4581128"/>
            <a:ext cx="8352928" cy="1954381"/>
          </a:xfrm>
          <a:prstGeom prst="rect">
            <a:avLst/>
          </a:prstGeom>
        </p:spPr>
        <p:txBody>
          <a:bodyPr wrap="square">
            <a:spAutoFit/>
          </a:bodyPr>
          <a:lstStyle/>
          <a:p>
            <a:pPr algn="just"/>
            <a:r>
              <a:rPr lang="fr-FR" sz="2200" dirty="0"/>
              <a:t>L’empilement entre les feuillets est de type ABA : les hexagones sont décalés : 1 fois sur 2 un atome de C se projette sur un autre 2 plans au dessous et au dessus.</a:t>
            </a:r>
          </a:p>
          <a:p>
            <a:pPr algn="just"/>
            <a:endParaRPr lang="fr-FR" sz="1100" dirty="0"/>
          </a:p>
          <a:p>
            <a:pPr algn="just"/>
            <a:r>
              <a:rPr lang="fr-FR" sz="2200" i="1" dirty="0"/>
              <a:t>ATTENTION : ce n’est pas un empilement compact &gt; manque un atome au centre de l’hexagone !</a:t>
            </a:r>
          </a:p>
        </p:txBody>
      </p:sp>
      <p:sp>
        <p:nvSpPr>
          <p:cNvPr id="13" name="ZoneTexte 12">
            <a:extLst>
              <a:ext uri="{FF2B5EF4-FFF2-40B4-BE49-F238E27FC236}">
                <a16:creationId xmlns:a16="http://schemas.microsoft.com/office/drawing/2014/main" id="{37D1A92E-6CD7-F2D6-D485-B24AACB64E31}"/>
              </a:ext>
            </a:extLst>
          </p:cNvPr>
          <p:cNvSpPr txBox="1"/>
          <p:nvPr/>
        </p:nvSpPr>
        <p:spPr>
          <a:xfrm>
            <a:off x="395536" y="375047"/>
            <a:ext cx="8280920" cy="504055"/>
          </a:xfrm>
          <a:prstGeom prst="rect">
            <a:avLst/>
          </a:prstGeom>
          <a:noFill/>
        </p:spPr>
        <p:txBody>
          <a:bodyPr wrap="square" rtlCol="0">
            <a:spAutoFit/>
          </a:bodyPr>
          <a:lstStyle/>
          <a:p>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a:t>
            </a:r>
            <a:r>
              <a:rPr lang="fr-FR" sz="2600" b="1" u="sng" dirty="0" err="1">
                <a:solidFill>
                  <a:schemeClr val="accent1"/>
                </a:solidFill>
                <a:latin typeface="Cambria" panose="02040503050406030204" pitchFamily="18" charset="0"/>
                <a:ea typeface="Cambria" panose="02040503050406030204" pitchFamily="18" charset="0"/>
                <a:cs typeface="Traditional Arabic" pitchFamily="18" charset="-78"/>
              </a:rPr>
              <a:t>macrocovalents</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 et moléculaires</a:t>
            </a:r>
          </a:p>
        </p:txBody>
      </p:sp>
    </p:spTree>
    <p:extLst>
      <p:ext uri="{BB962C8B-B14F-4D97-AF65-F5344CB8AC3E}">
        <p14:creationId xmlns:p14="http://schemas.microsoft.com/office/powerpoint/2010/main" val="109909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95536" y="1924380"/>
            <a:ext cx="84249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Les liaisons entre atomes de carbone ont à la fois un caractère de liaison simple et de liaison double.</a:t>
            </a:r>
            <a:endParaRPr lang="fr-FR" sz="2200" dirty="0">
              <a:latin typeface="Cambria" panose="02040503050406030204" pitchFamily="18" charset="0"/>
              <a:ea typeface="Cambria" panose="02040503050406030204" pitchFamily="18" charset="0"/>
              <a:cs typeface="Traditional Arabic" pitchFamily="18" charset="-78"/>
              <a:sym typeface="Wingdings" pitchFamily="2" charset="2"/>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fr-FR" sz="20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raditional Arabic" pitchFamily="18" charset="-78"/>
              </a:rPr>
              <a:t>d</a:t>
            </a:r>
            <a:r>
              <a:rPr kumimoji="0" lang="fr-FR" sz="2000" b="0" i="0" u="none" strike="noStrike" cap="none" normalizeH="0" baseline="-30000" dirty="0" err="1">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C</a:t>
            </a:r>
            <a:r>
              <a:rPr kumimoji="0" lang="fr-FR" sz="2000" b="0" i="0" u="none" strike="noStrike" cap="none" normalizeH="0" baseline="-30000" dirty="0">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=C</a:t>
            </a:r>
            <a:r>
              <a:rPr kumimoji="0" lang="fr-FR"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{Ethène} = 134 pm &lt; </a:t>
            </a:r>
            <a:r>
              <a:rPr kumimoji="0" lang="fr-FR" sz="20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d</a:t>
            </a:r>
            <a:r>
              <a:rPr kumimoji="0" lang="fr-FR" sz="2000" b="0" i="0" u="none" strike="noStrike" cap="none" normalizeH="0" baseline="-30000" dirty="0" err="1">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C</a:t>
            </a:r>
            <a:r>
              <a:rPr kumimoji="0" lang="fr-FR" sz="2000" b="0" i="0" u="none" strike="noStrike" cap="none" normalizeH="0" baseline="-30000" dirty="0">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-C </a:t>
            </a:r>
            <a:r>
              <a:rPr kumimoji="0" lang="fr-FR"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{Graphite} = 142 pm &lt; </a:t>
            </a:r>
            <a:r>
              <a:rPr kumimoji="0" lang="fr-FR" sz="20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d</a:t>
            </a:r>
            <a:r>
              <a:rPr kumimoji="0" lang="fr-FR" sz="2000" b="0" i="0" u="none" strike="noStrike" cap="none" normalizeH="0" baseline="-30000" dirty="0" err="1">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C</a:t>
            </a:r>
            <a:r>
              <a:rPr kumimoji="0" lang="fr-FR" sz="2000" b="0" i="0" u="none" strike="noStrike" cap="none" normalizeH="0" baseline="-30000" dirty="0">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-C</a:t>
            </a:r>
            <a:r>
              <a:rPr kumimoji="0" lang="fr-FR"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sym typeface="Wingdings" pitchFamily="2" charset="2"/>
              </a:rPr>
              <a:t> {Ethane} = 154 pm </a:t>
            </a:r>
          </a:p>
        </p:txBody>
      </p:sp>
      <p:sp>
        <p:nvSpPr>
          <p:cNvPr id="4" name="ZoneTexte 3"/>
          <p:cNvSpPr txBox="1"/>
          <p:nvPr/>
        </p:nvSpPr>
        <p:spPr>
          <a:xfrm>
            <a:off x="323528" y="879103"/>
            <a:ext cx="8280920" cy="461665"/>
          </a:xfrm>
          <a:prstGeom prst="rect">
            <a:avLst/>
          </a:prstGeom>
          <a:noFill/>
        </p:spPr>
        <p:txBody>
          <a:bodyPr wrap="square" rtlCol="0">
            <a:spAutoFit/>
          </a:bodyPr>
          <a:lstStyle/>
          <a:p>
            <a:pPr marL="971550" lvl="1" indent="-514350">
              <a:buFont typeface="+mj-lt"/>
              <a:buAutoNum type="arabicPeriod"/>
            </a:pPr>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Le graphite</a:t>
            </a:r>
          </a:p>
        </p:txBody>
      </p:sp>
      <p:sp>
        <p:nvSpPr>
          <p:cNvPr id="5" name="Rectangle 4"/>
          <p:cNvSpPr/>
          <p:nvPr/>
        </p:nvSpPr>
        <p:spPr>
          <a:xfrm>
            <a:off x="1331640" y="1302668"/>
            <a:ext cx="1978940"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b.   Structure</a:t>
            </a:r>
          </a:p>
        </p:txBody>
      </p:sp>
      <p:pic>
        <p:nvPicPr>
          <p:cNvPr id="6" name="Image 5" descr="http://ecole.st.bres.free.fr/2010_2011/view.php/crayon_papier.gif"/>
          <p:cNvPicPr/>
          <p:nvPr/>
        </p:nvPicPr>
        <p:blipFill>
          <a:blip r:embed="rId2" cstate="print"/>
          <a:srcRect/>
          <a:stretch>
            <a:fillRect/>
          </a:stretch>
        </p:blipFill>
        <p:spPr bwMode="auto">
          <a:xfrm>
            <a:off x="7452320" y="476672"/>
            <a:ext cx="1177280" cy="976684"/>
          </a:xfrm>
          <a:prstGeom prst="rect">
            <a:avLst/>
          </a:prstGeom>
          <a:noFill/>
          <a:ln w="9525">
            <a:noFill/>
            <a:miter lim="800000"/>
            <a:headEnd/>
            <a:tailEnd/>
          </a:ln>
        </p:spPr>
      </p:pic>
      <p:sp>
        <p:nvSpPr>
          <p:cNvPr id="11266" name="Rectangle 2"/>
          <p:cNvSpPr>
            <a:spLocks noChangeArrowheads="1"/>
          </p:cNvSpPr>
          <p:nvPr/>
        </p:nvSpPr>
        <p:spPr bwMode="auto">
          <a:xfrm>
            <a:off x="376486" y="3789040"/>
            <a:ext cx="835292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d.  Expliquer la longueur de la liaison C-C dans le graphite.</a:t>
            </a:r>
            <a:endParaRPr lang="fr-FR" sz="2200" b="1" dirty="0">
              <a:solidFill>
                <a:schemeClr val="accent4"/>
              </a:solidFill>
              <a:latin typeface="+mj-lt"/>
              <a:cs typeface="Traditional Arabic" pitchFamily="18" charset="-78"/>
            </a:endParaRPr>
          </a:p>
        </p:txBody>
      </p:sp>
      <p:sp>
        <p:nvSpPr>
          <p:cNvPr id="9" name="ZoneTexte 8">
            <a:extLst>
              <a:ext uri="{FF2B5EF4-FFF2-40B4-BE49-F238E27FC236}">
                <a16:creationId xmlns:a16="http://schemas.microsoft.com/office/drawing/2014/main" id="{75AFE9A1-56C4-E415-2BD9-1049565EEDDD}"/>
              </a:ext>
            </a:extLst>
          </p:cNvPr>
          <p:cNvSpPr txBox="1"/>
          <p:nvPr/>
        </p:nvSpPr>
        <p:spPr>
          <a:xfrm>
            <a:off x="395536" y="375047"/>
            <a:ext cx="8280920" cy="504055"/>
          </a:xfrm>
          <a:prstGeom prst="rect">
            <a:avLst/>
          </a:prstGeom>
          <a:noFill/>
        </p:spPr>
        <p:txBody>
          <a:bodyPr wrap="square" rtlCol="0">
            <a:spAutoFit/>
          </a:bodyPr>
          <a:lstStyle/>
          <a:p>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a:t>
            </a:r>
            <a:r>
              <a:rPr lang="fr-FR" sz="2600" b="1" u="sng" dirty="0" err="1">
                <a:solidFill>
                  <a:schemeClr val="accent1"/>
                </a:solidFill>
                <a:latin typeface="Cambria" panose="02040503050406030204" pitchFamily="18" charset="0"/>
                <a:ea typeface="Cambria" panose="02040503050406030204" pitchFamily="18" charset="0"/>
                <a:cs typeface="Traditional Arabic" pitchFamily="18" charset="-78"/>
              </a:rPr>
              <a:t>macrocovalents</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 et moléculaires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Le diamant</a:t>
            </a:r>
          </a:p>
        </p:txBody>
      </p:sp>
      <p:sp>
        <p:nvSpPr>
          <p:cNvPr id="4" name="Rectangle 3"/>
          <p:cNvSpPr/>
          <p:nvPr/>
        </p:nvSpPr>
        <p:spPr>
          <a:xfrm>
            <a:off x="1331640" y="1302668"/>
            <a:ext cx="4418517"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a.   Etat naturel et préparation</a:t>
            </a:r>
          </a:p>
        </p:txBody>
      </p:sp>
      <p:pic>
        <p:nvPicPr>
          <p:cNvPr id="5" name="Image 4" descr="http://thumbs.dreamstime.com/z/croquis-de-diamant-22499905.jpg"/>
          <p:cNvPicPr/>
          <p:nvPr/>
        </p:nvPicPr>
        <p:blipFill>
          <a:blip r:embed="rId2" cstate="print"/>
          <a:srcRect b="5310"/>
          <a:stretch>
            <a:fillRect/>
          </a:stretch>
        </p:blipFill>
        <p:spPr bwMode="auto">
          <a:xfrm>
            <a:off x="7380312" y="332656"/>
            <a:ext cx="1296144" cy="1224136"/>
          </a:xfrm>
          <a:prstGeom prst="rect">
            <a:avLst/>
          </a:prstGeom>
          <a:noFill/>
          <a:ln w="9525">
            <a:noFill/>
            <a:miter lim="800000"/>
            <a:headEnd/>
            <a:tailEnd/>
          </a:ln>
        </p:spPr>
      </p:pic>
      <p:sp>
        <p:nvSpPr>
          <p:cNvPr id="10241" name="Rectangle 1"/>
          <p:cNvSpPr>
            <a:spLocks noChangeArrowheads="1"/>
          </p:cNvSpPr>
          <p:nvPr/>
        </p:nvSpPr>
        <p:spPr bwMode="auto">
          <a:xfrm>
            <a:off x="467544" y="2014101"/>
            <a:ext cx="828092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sng"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Cristal tridimensionnel</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a:t>
            </a:r>
            <a:endParaRPr lang="fr-FR" sz="2200" dirty="0">
              <a:latin typeface="Cambria" panose="02040503050406030204" pitchFamily="18" charset="0"/>
              <a:ea typeface="Cambria" panose="02040503050406030204" pitchFamily="18" charset="0"/>
              <a:cs typeface="Traditional Arabic" pitchFamily="18" charset="-7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Etat naturel : 1 100 °C &lt; T &lt; 1 400 °C</a:t>
            </a:r>
            <a:r>
              <a:rPr kumimoji="0" lang="fr-FR" sz="2200" b="0" i="0" u="none" strike="noStrike" cap="none" normalizeH="0" dirty="0">
                <a:ln>
                  <a:noFill/>
                </a:ln>
                <a:effectLst/>
                <a:latin typeface="Cambria" panose="02040503050406030204" pitchFamily="18" charset="0"/>
                <a:ea typeface="Cambria" panose="02040503050406030204" pitchFamily="18" charset="0"/>
                <a:cs typeface="Traditional Arabic" pitchFamily="18" charset="-78"/>
              </a:rPr>
              <a:t> /</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 4,5 </a:t>
            </a:r>
            <a:r>
              <a:rPr kumimoji="0" lang="fr-FR" sz="2200" b="0" i="0" u="none" strike="noStrike" cap="none" normalizeH="0" baseline="0" dirty="0" err="1">
                <a:ln>
                  <a:noFill/>
                </a:ln>
                <a:effectLst/>
                <a:latin typeface="Cambria" panose="02040503050406030204" pitchFamily="18" charset="0"/>
                <a:ea typeface="Cambria" panose="02040503050406030204" pitchFamily="18" charset="0"/>
                <a:cs typeface="Traditional Arabic" pitchFamily="18" charset="-78"/>
              </a:rPr>
              <a:t>GPa</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 &lt; P &lt; 6 </a:t>
            </a:r>
            <a:r>
              <a:rPr kumimoji="0" lang="fr-FR" sz="2200" b="0" i="0" u="none" strike="noStrike" cap="none" normalizeH="0" baseline="0" dirty="0" err="1">
                <a:ln>
                  <a:noFill/>
                </a:ln>
                <a:effectLst/>
                <a:latin typeface="Cambria" panose="02040503050406030204" pitchFamily="18" charset="0"/>
                <a:ea typeface="Cambria" panose="02040503050406030204" pitchFamily="18" charset="0"/>
                <a:cs typeface="Traditional Arabic" pitchFamily="18" charset="-78"/>
              </a:rPr>
              <a:t>GPa</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 </a:t>
            </a:r>
          </a:p>
          <a:p>
            <a:pPr marL="0" marR="0" lvl="0" indent="0" algn="l" defTabSz="914400" rtl="0" eaLnBrk="1" fontAlgn="base" latinLnBrk="0" hangingPunct="1">
              <a:lnSpc>
                <a:spcPct val="100000"/>
              </a:lnSpc>
              <a:spcBef>
                <a:spcPct val="0"/>
              </a:spcBef>
              <a:spcAft>
                <a:spcPct val="0"/>
              </a:spcAft>
              <a:buClrTx/>
              <a:buSzTx/>
              <a:buFontTx/>
              <a:buNone/>
              <a:tabLst/>
            </a:pPr>
            <a:r>
              <a:rPr lang="fr-FR" sz="2200" dirty="0">
                <a:latin typeface="Cambria" panose="02040503050406030204" pitchFamily="18" charset="0"/>
                <a:ea typeface="Cambria" panose="02040503050406030204" pitchFamily="18" charset="0"/>
                <a:cs typeface="Traditional Arabic" pitchFamily="18" charset="-78"/>
                <a:sym typeface="Wingdings" pitchFamily="2" charset="2"/>
              </a:rPr>
              <a:t>	</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sym typeface="Wingdings" pitchFamily="2" charset="2"/>
              </a:rPr>
              <a:t> </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180 km de profondeur. </a:t>
            </a:r>
          </a:p>
          <a:p>
            <a:pPr marL="0" marR="0" lvl="0" indent="0" algn="l" defTabSz="914400" rtl="0" eaLnBrk="0" fontAlgn="base" latinLnBrk="0" hangingPunct="0">
              <a:lnSpc>
                <a:spcPct val="100000"/>
              </a:lnSpc>
              <a:spcBef>
                <a:spcPct val="0"/>
              </a:spcBef>
              <a:spcAft>
                <a:spcPct val="0"/>
              </a:spcAft>
              <a:buClrTx/>
              <a:buSzTx/>
              <a:buFontTx/>
              <a:buNone/>
              <a:tabLst/>
            </a:pPr>
            <a:endParaRPr lang="fr-FR" sz="2200" dirty="0">
              <a:latin typeface="Cambria" panose="02040503050406030204" pitchFamily="18" charset="0"/>
              <a:ea typeface="Cambria" panose="02040503050406030204" pitchFamily="18" charset="0"/>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2200" dirty="0">
                <a:latin typeface="Cambria" panose="02040503050406030204" pitchFamily="18" charset="0"/>
                <a:ea typeface="Cambria" panose="02040503050406030204" pitchFamily="18" charset="0"/>
                <a:cs typeface="Traditional Arabic" pitchFamily="18" charset="-78"/>
              </a:rPr>
              <a:t>Extraction : </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21 tonnes </a:t>
            </a:r>
          </a:p>
          <a:p>
            <a:pPr marL="0" marR="0" lvl="0" indent="0" algn="l" defTabSz="914400" rtl="0" eaLnBrk="0" fontAlgn="base" latinLnBrk="0" hangingPunct="0">
              <a:lnSpc>
                <a:spcPct val="100000"/>
              </a:lnSpc>
              <a:spcBef>
                <a:spcPct val="0"/>
              </a:spcBef>
              <a:spcAft>
                <a:spcPct val="0"/>
              </a:spcAft>
              <a:buClrTx/>
              <a:buSzTx/>
              <a:buFontTx/>
              <a:buNone/>
              <a:tabLst/>
            </a:pPr>
            <a:r>
              <a:rPr lang="fr-FR" sz="2200" dirty="0">
                <a:latin typeface="Cambria" panose="02040503050406030204" pitchFamily="18" charset="0"/>
                <a:ea typeface="Cambria" panose="02040503050406030204" pitchFamily="18" charset="0"/>
                <a:cs typeface="Traditional Arabic" pitchFamily="18" charset="-78"/>
                <a:sym typeface="Wingdings" pitchFamily="2" charset="2"/>
              </a:rPr>
              <a:t>	 50 % pour </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la bijouterie [brillance caractéristique]</a:t>
            </a:r>
          </a:p>
          <a:p>
            <a:pPr marL="0" marR="0" lvl="0" indent="0" algn="l" defTabSz="914400" rtl="0" eaLnBrk="0" fontAlgn="base" latinLnBrk="0" hangingPunct="0">
              <a:lnSpc>
                <a:spcPct val="100000"/>
              </a:lnSpc>
              <a:spcBef>
                <a:spcPct val="0"/>
              </a:spcBef>
              <a:spcAft>
                <a:spcPct val="0"/>
              </a:spcAft>
              <a:buClrTx/>
              <a:buSzTx/>
              <a:buFontTx/>
              <a:buNone/>
              <a:tabLst/>
            </a:pPr>
            <a:r>
              <a:rPr lang="fr-FR" sz="2200" dirty="0">
                <a:latin typeface="Cambria" panose="02040503050406030204" pitchFamily="18" charset="0"/>
                <a:ea typeface="Cambria" panose="02040503050406030204" pitchFamily="18" charset="0"/>
                <a:cs typeface="Traditional Arabic" pitchFamily="18" charset="-78"/>
                <a:sym typeface="Wingdings" pitchFamily="2" charset="2"/>
              </a:rPr>
              <a:t>	 50 % pour</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 l’industrie [</a:t>
            </a:r>
            <a:r>
              <a:rPr kumimoji="0" lang="fr-FR" sz="2200" b="0" i="0" u="sng"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matériau très dur</a:t>
            </a:r>
            <a:r>
              <a:rPr lang="fr-FR" sz="2200" dirty="0">
                <a:latin typeface="Cambria" panose="02040503050406030204" pitchFamily="18" charset="0"/>
                <a:ea typeface="Cambria" panose="02040503050406030204" pitchFamily="18" charset="0"/>
                <a:cs typeface="Traditional Arabic" pitchFamily="18" charset="-78"/>
              </a:rPr>
              <a:t>]</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Synthèse</a:t>
            </a:r>
            <a:r>
              <a:rPr kumimoji="0" lang="fr-FR" sz="2200" b="0" i="0" u="none" strike="noStrike" cap="none" normalizeH="0" dirty="0">
                <a:ln>
                  <a:noFill/>
                </a:ln>
                <a:effectLst/>
                <a:latin typeface="Cambria" panose="02040503050406030204" pitchFamily="18" charset="0"/>
                <a:ea typeface="Cambria" panose="02040503050406030204" pitchFamily="18" charset="0"/>
                <a:cs typeface="Traditional Arabic" pitchFamily="18" charset="-78"/>
              </a:rPr>
              <a:t> :</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 80 tonnes {à partir du graphite}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C’est un </a:t>
            </a:r>
            <a:r>
              <a:rPr kumimoji="0" lang="fr-FR" sz="2200" b="0" i="0" u="sng"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cristal incolore et isolant</a:t>
            </a:r>
            <a:r>
              <a:rPr kumimoji="0" lang="fr-FR" sz="2200" b="0" i="0" u="none" strike="noStrike" cap="none" normalizeH="0" baseline="0" dirty="0">
                <a:ln>
                  <a:noFill/>
                </a:ln>
                <a:effectLst/>
                <a:latin typeface="Cambria" panose="02040503050406030204" pitchFamily="18" charset="0"/>
                <a:ea typeface="Cambria" panose="02040503050406030204" pitchFamily="18" charset="0"/>
                <a:cs typeface="Traditional Arabic" pitchFamily="18" charset="-78"/>
              </a:rPr>
              <a:t>. </a:t>
            </a:r>
          </a:p>
        </p:txBody>
      </p:sp>
      <p:sp>
        <p:nvSpPr>
          <p:cNvPr id="7" name="ZoneTexte 6">
            <a:extLst>
              <a:ext uri="{FF2B5EF4-FFF2-40B4-BE49-F238E27FC236}">
                <a16:creationId xmlns:a16="http://schemas.microsoft.com/office/drawing/2014/main" id="{01846AE7-D232-D04A-8CFA-D9501590CFC8}"/>
              </a:ext>
            </a:extLst>
          </p:cNvPr>
          <p:cNvSpPr txBox="1"/>
          <p:nvPr/>
        </p:nvSpPr>
        <p:spPr>
          <a:xfrm>
            <a:off x="395536" y="375047"/>
            <a:ext cx="8280920" cy="504055"/>
          </a:xfrm>
          <a:prstGeom prst="rect">
            <a:avLst/>
          </a:prstGeom>
          <a:noFill/>
        </p:spPr>
        <p:txBody>
          <a:bodyPr wrap="square" rtlCol="0">
            <a:spAutoFit/>
          </a:bodyPr>
          <a:lstStyle/>
          <a:p>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a:t>
            </a:r>
            <a:r>
              <a:rPr lang="fr-FR" sz="2600" b="1" u="sng" dirty="0" err="1">
                <a:solidFill>
                  <a:schemeClr val="accent1"/>
                </a:solidFill>
                <a:latin typeface="Cambria" panose="02040503050406030204" pitchFamily="18" charset="0"/>
                <a:ea typeface="Cambria" panose="02040503050406030204" pitchFamily="18" charset="0"/>
                <a:cs typeface="Traditional Arabic" pitchFamily="18" charset="-78"/>
              </a:rPr>
              <a:t>macrocovalents</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 et moléculaires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4" name="ZoneTexte 3"/>
          <p:cNvSpPr txBox="1"/>
          <p:nvPr/>
        </p:nvSpPr>
        <p:spPr>
          <a:xfrm>
            <a:off x="323528" y="879103"/>
            <a:ext cx="8280920" cy="461665"/>
          </a:xfrm>
          <a:prstGeom prst="rect">
            <a:avLst/>
          </a:prstGeom>
          <a:noFill/>
        </p:spPr>
        <p:txBody>
          <a:bodyPr wrap="square" rtlCol="0">
            <a:spAutoFit/>
          </a:bodyPr>
          <a:lstStyle/>
          <a:p>
            <a:pPr marL="971550" lvl="1" indent="-514350">
              <a:buFont typeface="+mj-lt"/>
              <a:buAutoNum type="arabicPeriod"/>
            </a:pPr>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Différents types d’empilement compact</a:t>
            </a:r>
          </a:p>
        </p:txBody>
      </p:sp>
      <p:sp>
        <p:nvSpPr>
          <p:cNvPr id="5" name="Rectangle 4"/>
          <p:cNvSpPr/>
          <p:nvPr/>
        </p:nvSpPr>
        <p:spPr>
          <a:xfrm>
            <a:off x="395536" y="1844824"/>
            <a:ext cx="4318982" cy="1446550"/>
          </a:xfrm>
          <a:prstGeom prst="rect">
            <a:avLst/>
          </a:prstGeom>
        </p:spPr>
        <p:txBody>
          <a:bodyPr wrap="square">
            <a:spAutoFit/>
          </a:bodyPr>
          <a:lstStyle/>
          <a:p>
            <a:pPr algn="just">
              <a:buFont typeface="Wingdings" pitchFamily="2" charset="2"/>
              <a:buChar char="Ø"/>
            </a:pPr>
            <a:r>
              <a:rPr lang="fr-FR" sz="2200" dirty="0">
                <a:latin typeface="Cambria" panose="02040503050406030204" pitchFamily="18" charset="0"/>
                <a:ea typeface="Cambria" panose="02040503050406030204" pitchFamily="18" charset="0"/>
                <a:cs typeface="Traditional Arabic" pitchFamily="18" charset="-78"/>
              </a:rPr>
              <a:t>  Pour le deuxième plan </a:t>
            </a:r>
            <a:r>
              <a:rPr lang="fr-FR" sz="2200" dirty="0">
                <a:latin typeface="Cambria" panose="02040503050406030204" pitchFamily="18" charset="0"/>
                <a:ea typeface="Cambria" panose="02040503050406030204" pitchFamily="18" charset="0"/>
                <a:cs typeface="Times New Roman" pitchFamily="18" charset="0"/>
              </a:rPr>
              <a:t>(</a:t>
            </a:r>
            <a:r>
              <a:rPr lang="fr-FR" sz="2200" dirty="0">
                <a:latin typeface="Cambria" panose="02040503050406030204" pitchFamily="18" charset="0"/>
                <a:ea typeface="Cambria" panose="02040503050406030204" pitchFamily="18" charset="0"/>
                <a:cs typeface="Traditional Arabic" pitchFamily="18" charset="-78"/>
              </a:rPr>
              <a:t>plan B</a:t>
            </a:r>
            <a:r>
              <a:rPr lang="fr-FR" sz="2200" dirty="0">
                <a:latin typeface="Cambria" panose="02040503050406030204" pitchFamily="18" charset="0"/>
                <a:ea typeface="Cambria" panose="02040503050406030204" pitchFamily="18" charset="0"/>
                <a:cs typeface="Times New Roman" pitchFamily="18" charset="0"/>
              </a:rPr>
              <a:t>)</a:t>
            </a:r>
            <a:r>
              <a:rPr lang="fr-FR" sz="2200" dirty="0">
                <a:latin typeface="Cambria" panose="02040503050406030204" pitchFamily="18" charset="0"/>
                <a:ea typeface="Cambria" panose="02040503050406030204" pitchFamily="18" charset="0"/>
                <a:cs typeface="Traditional Arabic" pitchFamily="18" charset="-78"/>
              </a:rPr>
              <a:t>, les sphères vont venir se superposer de façon à laisser le moins d’espace inoccupé  :</a:t>
            </a:r>
          </a:p>
        </p:txBody>
      </p:sp>
      <p:sp>
        <p:nvSpPr>
          <p:cNvPr id="53" name="ZoneTexte 52"/>
          <p:cNvSpPr txBox="1"/>
          <p:nvPr/>
        </p:nvSpPr>
        <p:spPr>
          <a:xfrm>
            <a:off x="504056" y="3483870"/>
            <a:ext cx="4355976" cy="430887"/>
          </a:xfrm>
          <a:prstGeom prst="rect">
            <a:avLst/>
          </a:prstGeom>
          <a:noFill/>
        </p:spPr>
        <p:txBody>
          <a:bodyPr wrap="square" rtlCol="0">
            <a:spAutoFit/>
          </a:bodyPr>
          <a:lstStyle/>
          <a:p>
            <a:r>
              <a:rPr lang="fr-FR" sz="2200" dirty="0">
                <a:latin typeface="Cambria" panose="02040503050406030204" pitchFamily="18" charset="0"/>
                <a:ea typeface="Cambria" panose="02040503050406030204" pitchFamily="18" charset="0"/>
                <a:cs typeface="Traditional Arabic" pitchFamily="18" charset="-78"/>
                <a:sym typeface="Wingdings" pitchFamily="2" charset="2"/>
              </a:rPr>
              <a:t> </a:t>
            </a:r>
            <a:r>
              <a:rPr lang="fr-FR" sz="2200" dirty="0">
                <a:latin typeface="Cambria" panose="02040503050406030204" pitchFamily="18" charset="0"/>
                <a:ea typeface="Cambria" panose="02040503050406030204" pitchFamily="18" charset="0"/>
                <a:cs typeface="Traditional Arabic" pitchFamily="18" charset="-78"/>
              </a:rPr>
              <a:t>2 types de cavité pour le plan C</a:t>
            </a:r>
          </a:p>
        </p:txBody>
      </p:sp>
      <p:pic>
        <p:nvPicPr>
          <p:cNvPr id="54" name="Image 53" descr="http://images.math.cnrs.fr/IMG/jpg/figureII16.jpg"/>
          <p:cNvPicPr/>
          <p:nvPr/>
        </p:nvPicPr>
        <p:blipFill>
          <a:blip r:embed="rId2" cstate="print"/>
          <a:srcRect b="17453"/>
          <a:stretch>
            <a:fillRect/>
          </a:stretch>
        </p:blipFill>
        <p:spPr bwMode="auto">
          <a:xfrm>
            <a:off x="467544" y="4149080"/>
            <a:ext cx="2869623" cy="2373073"/>
          </a:xfrm>
          <a:prstGeom prst="rect">
            <a:avLst/>
          </a:prstGeom>
          <a:noFill/>
          <a:ln w="9525">
            <a:noFill/>
            <a:miter lim="800000"/>
            <a:headEnd/>
            <a:tailEnd/>
          </a:ln>
        </p:spPr>
      </p:pic>
      <p:sp>
        <p:nvSpPr>
          <p:cNvPr id="8193" name="Rectangle 1"/>
          <p:cNvSpPr>
            <a:spLocks noChangeArrowheads="1"/>
          </p:cNvSpPr>
          <p:nvPr/>
        </p:nvSpPr>
        <p:spPr bwMode="auto">
          <a:xfrm>
            <a:off x="3093740" y="4750511"/>
            <a:ext cx="5328592"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Distance entre 2 plans compacts tangents</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t>
            </a:r>
          </a:p>
        </p:txBody>
      </p:sp>
      <p:pic>
        <p:nvPicPr>
          <p:cNvPr id="68" name="Image 67"/>
          <p:cNvPicPr/>
          <p:nvPr/>
        </p:nvPicPr>
        <p:blipFill>
          <a:blip r:embed="rId3" cstate="print"/>
          <a:srcRect l="20636" t="49396" r="48126" b="36642"/>
          <a:stretch>
            <a:fillRect/>
          </a:stretch>
        </p:blipFill>
        <p:spPr bwMode="auto">
          <a:xfrm>
            <a:off x="5004048" y="2060848"/>
            <a:ext cx="3429871" cy="2343131"/>
          </a:xfrm>
          <a:prstGeom prst="rect">
            <a:avLst/>
          </a:prstGeom>
          <a:noFill/>
          <a:ln w="9525">
            <a:noFill/>
            <a:miter lim="800000"/>
            <a:headEnd/>
            <a:tailEnd/>
          </a:ln>
        </p:spPr>
      </p:pic>
      <p:grpSp>
        <p:nvGrpSpPr>
          <p:cNvPr id="69" name="Group 2"/>
          <p:cNvGrpSpPr>
            <a:grpSpLocks/>
          </p:cNvGrpSpPr>
          <p:nvPr/>
        </p:nvGrpSpPr>
        <p:grpSpPr bwMode="auto">
          <a:xfrm>
            <a:off x="5152256" y="2085207"/>
            <a:ext cx="3096344" cy="2207890"/>
            <a:chOff x="4575" y="2580"/>
            <a:chExt cx="2760" cy="1830"/>
          </a:xfrm>
        </p:grpSpPr>
        <p:sp>
          <p:nvSpPr>
            <p:cNvPr id="70" name="Oval 3"/>
            <p:cNvSpPr>
              <a:spLocks noChangeArrowheads="1"/>
            </p:cNvSpPr>
            <p:nvPr/>
          </p:nvSpPr>
          <p:spPr bwMode="auto">
            <a:xfrm>
              <a:off x="4815"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 name="Oval 4"/>
            <p:cNvSpPr>
              <a:spLocks noChangeArrowheads="1"/>
            </p:cNvSpPr>
            <p:nvPr/>
          </p:nvSpPr>
          <p:spPr bwMode="auto">
            <a:xfrm>
              <a:off x="5280"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 name="Oval 5"/>
            <p:cNvSpPr>
              <a:spLocks noChangeArrowheads="1"/>
            </p:cNvSpPr>
            <p:nvPr/>
          </p:nvSpPr>
          <p:spPr bwMode="auto">
            <a:xfrm>
              <a:off x="5745" y="25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 name="Oval 6"/>
            <p:cNvSpPr>
              <a:spLocks noChangeArrowheads="1"/>
            </p:cNvSpPr>
            <p:nvPr/>
          </p:nvSpPr>
          <p:spPr bwMode="auto">
            <a:xfrm>
              <a:off x="6210" y="25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 name="Oval 7"/>
            <p:cNvSpPr>
              <a:spLocks noChangeArrowheads="1"/>
            </p:cNvSpPr>
            <p:nvPr/>
          </p:nvSpPr>
          <p:spPr bwMode="auto">
            <a:xfrm>
              <a:off x="5040" y="303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Oval 8"/>
            <p:cNvSpPr>
              <a:spLocks noChangeArrowheads="1"/>
            </p:cNvSpPr>
            <p:nvPr/>
          </p:nvSpPr>
          <p:spPr bwMode="auto">
            <a:xfrm>
              <a:off x="5505" y="303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 name="Oval 9"/>
            <p:cNvSpPr>
              <a:spLocks noChangeArrowheads="1"/>
            </p:cNvSpPr>
            <p:nvPr/>
          </p:nvSpPr>
          <p:spPr bwMode="auto">
            <a:xfrm>
              <a:off x="5970"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 name="Oval 10"/>
            <p:cNvSpPr>
              <a:spLocks noChangeArrowheads="1"/>
            </p:cNvSpPr>
            <p:nvPr/>
          </p:nvSpPr>
          <p:spPr bwMode="auto">
            <a:xfrm>
              <a:off x="643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 name="Oval 11"/>
            <p:cNvSpPr>
              <a:spLocks noChangeArrowheads="1"/>
            </p:cNvSpPr>
            <p:nvPr/>
          </p:nvSpPr>
          <p:spPr bwMode="auto">
            <a:xfrm>
              <a:off x="4815"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Oval 12"/>
            <p:cNvSpPr>
              <a:spLocks noChangeArrowheads="1"/>
            </p:cNvSpPr>
            <p:nvPr/>
          </p:nvSpPr>
          <p:spPr bwMode="auto">
            <a:xfrm>
              <a:off x="5280"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 name="Oval 13"/>
            <p:cNvSpPr>
              <a:spLocks noChangeArrowheads="1"/>
            </p:cNvSpPr>
            <p:nvPr/>
          </p:nvSpPr>
          <p:spPr bwMode="auto">
            <a:xfrm>
              <a:off x="5745" y="351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 name="Oval 14"/>
            <p:cNvSpPr>
              <a:spLocks noChangeArrowheads="1"/>
            </p:cNvSpPr>
            <p:nvPr/>
          </p:nvSpPr>
          <p:spPr bwMode="auto">
            <a:xfrm>
              <a:off x="6210" y="351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Oval 15"/>
            <p:cNvSpPr>
              <a:spLocks noChangeArrowheads="1"/>
            </p:cNvSpPr>
            <p:nvPr/>
          </p:nvSpPr>
          <p:spPr bwMode="auto">
            <a:xfrm>
              <a:off x="5055" y="39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 name="Oval 16"/>
            <p:cNvSpPr>
              <a:spLocks noChangeArrowheads="1"/>
            </p:cNvSpPr>
            <p:nvPr/>
          </p:nvSpPr>
          <p:spPr bwMode="auto">
            <a:xfrm>
              <a:off x="5520" y="39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 name="Oval 17"/>
            <p:cNvSpPr>
              <a:spLocks noChangeArrowheads="1"/>
            </p:cNvSpPr>
            <p:nvPr/>
          </p:nvSpPr>
          <p:spPr bwMode="auto">
            <a:xfrm>
              <a:off x="5985"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 name="Oval 18"/>
            <p:cNvSpPr>
              <a:spLocks noChangeArrowheads="1"/>
            </p:cNvSpPr>
            <p:nvPr/>
          </p:nvSpPr>
          <p:spPr bwMode="auto">
            <a:xfrm>
              <a:off x="6450"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 name="Oval 19"/>
            <p:cNvSpPr>
              <a:spLocks noChangeArrowheads="1"/>
            </p:cNvSpPr>
            <p:nvPr/>
          </p:nvSpPr>
          <p:spPr bwMode="auto">
            <a:xfrm>
              <a:off x="6660"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 name="Oval 20"/>
            <p:cNvSpPr>
              <a:spLocks noChangeArrowheads="1"/>
            </p:cNvSpPr>
            <p:nvPr/>
          </p:nvSpPr>
          <p:spPr bwMode="auto">
            <a:xfrm>
              <a:off x="6660"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 name="Oval 21"/>
            <p:cNvSpPr>
              <a:spLocks noChangeArrowheads="1"/>
            </p:cNvSpPr>
            <p:nvPr/>
          </p:nvSpPr>
          <p:spPr bwMode="auto">
            <a:xfrm>
              <a:off x="688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 name="Oval 22"/>
            <p:cNvSpPr>
              <a:spLocks noChangeArrowheads="1"/>
            </p:cNvSpPr>
            <p:nvPr/>
          </p:nvSpPr>
          <p:spPr bwMode="auto">
            <a:xfrm>
              <a:off x="6885"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 name="Oval 23"/>
            <p:cNvSpPr>
              <a:spLocks noChangeArrowheads="1"/>
            </p:cNvSpPr>
            <p:nvPr/>
          </p:nvSpPr>
          <p:spPr bwMode="auto">
            <a:xfrm>
              <a:off x="457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 name="Oval 24"/>
            <p:cNvSpPr>
              <a:spLocks noChangeArrowheads="1"/>
            </p:cNvSpPr>
            <p:nvPr/>
          </p:nvSpPr>
          <p:spPr bwMode="auto">
            <a:xfrm>
              <a:off x="4590"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050" name="Group 2"/>
          <p:cNvGrpSpPr>
            <a:grpSpLocks/>
          </p:cNvGrpSpPr>
          <p:nvPr/>
        </p:nvGrpSpPr>
        <p:grpSpPr bwMode="auto">
          <a:xfrm>
            <a:off x="5436096" y="2992760"/>
            <a:ext cx="2592289" cy="1080120"/>
            <a:chOff x="4815" y="6345"/>
            <a:chExt cx="2295" cy="900"/>
          </a:xfrm>
        </p:grpSpPr>
        <p:sp>
          <p:nvSpPr>
            <p:cNvPr id="2051" name="Oval 3" descr="noir)"/>
            <p:cNvSpPr>
              <a:spLocks noChangeArrowheads="1"/>
            </p:cNvSpPr>
            <p:nvPr/>
          </p:nvSpPr>
          <p:spPr bwMode="auto">
            <a:xfrm>
              <a:off x="5040" y="6345"/>
              <a:ext cx="450" cy="450"/>
            </a:xfrm>
            <a:prstGeom prst="ellipse">
              <a:avLst/>
            </a:prstGeom>
            <a:pattFill prst="ltUpDiag">
              <a:fgClr>
                <a:srgbClr val="FF0000"/>
              </a:fgClr>
              <a:bgClr>
                <a:srgbClr val="FFFFFF"/>
              </a:bgClr>
            </a:patt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2" name="Oval 4" descr="noir)"/>
            <p:cNvSpPr>
              <a:spLocks noChangeArrowheads="1"/>
            </p:cNvSpPr>
            <p:nvPr/>
          </p:nvSpPr>
          <p:spPr bwMode="auto">
            <a:xfrm>
              <a:off x="5505" y="6345"/>
              <a:ext cx="450" cy="450"/>
            </a:xfrm>
            <a:prstGeom prst="ellipse">
              <a:avLst/>
            </a:prstGeom>
            <a:pattFill prst="ltUpDiag">
              <a:fgClr>
                <a:srgbClr val="FF0000"/>
              </a:fgClr>
              <a:bgClr>
                <a:srgbClr val="FFFFFF"/>
              </a:bgClr>
            </a:patt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3" name="Oval 5" descr="noir)"/>
            <p:cNvSpPr>
              <a:spLocks noChangeArrowheads="1"/>
            </p:cNvSpPr>
            <p:nvPr/>
          </p:nvSpPr>
          <p:spPr bwMode="auto">
            <a:xfrm>
              <a:off x="5970" y="6360"/>
              <a:ext cx="450" cy="450"/>
            </a:xfrm>
            <a:prstGeom prst="ellipse">
              <a:avLst/>
            </a:prstGeom>
            <a:pattFill prst="ltUpDiag">
              <a:fgClr>
                <a:srgbClr val="FF0000"/>
              </a:fgClr>
              <a:bgClr>
                <a:srgbClr val="FFFFFF"/>
              </a:bgClr>
            </a:patt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4" name="Oval 6" descr="noir)"/>
            <p:cNvSpPr>
              <a:spLocks noChangeArrowheads="1"/>
            </p:cNvSpPr>
            <p:nvPr/>
          </p:nvSpPr>
          <p:spPr bwMode="auto">
            <a:xfrm>
              <a:off x="6435" y="6360"/>
              <a:ext cx="450" cy="450"/>
            </a:xfrm>
            <a:prstGeom prst="ellipse">
              <a:avLst/>
            </a:prstGeom>
            <a:pattFill prst="ltUpDiag">
              <a:fgClr>
                <a:srgbClr val="FF0000"/>
              </a:fgClr>
              <a:bgClr>
                <a:srgbClr val="FFFFFF"/>
              </a:bgClr>
            </a:patt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5" name="Oval 7" descr="noir)"/>
            <p:cNvSpPr>
              <a:spLocks noChangeArrowheads="1"/>
            </p:cNvSpPr>
            <p:nvPr/>
          </p:nvSpPr>
          <p:spPr bwMode="auto">
            <a:xfrm>
              <a:off x="4815" y="6780"/>
              <a:ext cx="450" cy="450"/>
            </a:xfrm>
            <a:prstGeom prst="ellipse">
              <a:avLst/>
            </a:prstGeom>
            <a:pattFill prst="ltUpDiag">
              <a:fgClr>
                <a:srgbClr val="FF0000"/>
              </a:fgClr>
              <a:bgClr>
                <a:srgbClr val="FFFFFF"/>
              </a:bgClr>
            </a:patt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6" name="Oval 8" descr="noir)"/>
            <p:cNvSpPr>
              <a:spLocks noChangeArrowheads="1"/>
            </p:cNvSpPr>
            <p:nvPr/>
          </p:nvSpPr>
          <p:spPr bwMode="auto">
            <a:xfrm>
              <a:off x="5280" y="6780"/>
              <a:ext cx="450" cy="450"/>
            </a:xfrm>
            <a:prstGeom prst="ellipse">
              <a:avLst/>
            </a:prstGeom>
            <a:pattFill prst="ltUpDiag">
              <a:fgClr>
                <a:srgbClr val="FF0000"/>
              </a:fgClr>
              <a:bgClr>
                <a:srgbClr val="FFFFFF"/>
              </a:bgClr>
            </a:patt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7" name="Oval 9" descr="noir)"/>
            <p:cNvSpPr>
              <a:spLocks noChangeArrowheads="1"/>
            </p:cNvSpPr>
            <p:nvPr/>
          </p:nvSpPr>
          <p:spPr bwMode="auto">
            <a:xfrm>
              <a:off x="5745" y="6795"/>
              <a:ext cx="450" cy="450"/>
            </a:xfrm>
            <a:prstGeom prst="ellipse">
              <a:avLst/>
            </a:prstGeom>
            <a:pattFill prst="ltUpDiag">
              <a:fgClr>
                <a:srgbClr val="FF0000"/>
              </a:fgClr>
              <a:bgClr>
                <a:srgbClr val="FFFFFF"/>
              </a:bgClr>
            </a:patt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8" name="Oval 10" descr="noir)"/>
            <p:cNvSpPr>
              <a:spLocks noChangeArrowheads="1"/>
            </p:cNvSpPr>
            <p:nvPr/>
          </p:nvSpPr>
          <p:spPr bwMode="auto">
            <a:xfrm>
              <a:off x="6210" y="6795"/>
              <a:ext cx="450" cy="450"/>
            </a:xfrm>
            <a:prstGeom prst="ellipse">
              <a:avLst/>
            </a:prstGeom>
            <a:pattFill prst="ltUpDiag">
              <a:fgClr>
                <a:srgbClr val="FF0000"/>
              </a:fgClr>
              <a:bgClr>
                <a:srgbClr val="FFFFFF"/>
              </a:bgClr>
            </a:patt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9" name="Oval 11" descr="noir)"/>
            <p:cNvSpPr>
              <a:spLocks noChangeArrowheads="1"/>
            </p:cNvSpPr>
            <p:nvPr/>
          </p:nvSpPr>
          <p:spPr bwMode="auto">
            <a:xfrm>
              <a:off x="6660" y="6780"/>
              <a:ext cx="450" cy="450"/>
            </a:xfrm>
            <a:prstGeom prst="ellipse">
              <a:avLst/>
            </a:prstGeom>
            <a:pattFill prst="ltUpDiag">
              <a:fgClr>
                <a:srgbClr val="FF0000"/>
              </a:fgClr>
              <a:bgClr>
                <a:srgbClr val="FFFFFF"/>
              </a:bgClr>
            </a:patt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34" name="Groupe 133"/>
          <p:cNvGrpSpPr/>
          <p:nvPr/>
        </p:nvGrpSpPr>
        <p:grpSpPr>
          <a:xfrm>
            <a:off x="5614020" y="3102868"/>
            <a:ext cx="2198340" cy="868291"/>
            <a:chOff x="5614020" y="3102868"/>
            <a:chExt cx="2198340" cy="868291"/>
          </a:xfrm>
        </p:grpSpPr>
        <p:grpSp>
          <p:nvGrpSpPr>
            <p:cNvPr id="92" name="Group 43"/>
            <p:cNvGrpSpPr>
              <a:grpSpLocks/>
            </p:cNvGrpSpPr>
            <p:nvPr/>
          </p:nvGrpSpPr>
          <p:grpSpPr bwMode="auto">
            <a:xfrm>
              <a:off x="5614020" y="3683124"/>
              <a:ext cx="144016" cy="288035"/>
              <a:chOff x="1800" y="3510"/>
              <a:chExt cx="150" cy="195"/>
            </a:xfrm>
          </p:grpSpPr>
          <p:cxnSp>
            <p:nvCxnSpPr>
              <p:cNvPr id="93" name="AutoShape 44"/>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94" name="AutoShape 45"/>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95" name="Group 46"/>
            <p:cNvGrpSpPr>
              <a:grpSpLocks/>
            </p:cNvGrpSpPr>
            <p:nvPr/>
          </p:nvGrpSpPr>
          <p:grpSpPr bwMode="auto">
            <a:xfrm>
              <a:off x="6141318" y="3678932"/>
              <a:ext cx="144016" cy="288035"/>
              <a:chOff x="1800" y="3510"/>
              <a:chExt cx="150" cy="195"/>
            </a:xfrm>
          </p:grpSpPr>
          <p:cxnSp>
            <p:nvCxnSpPr>
              <p:cNvPr id="96" name="AutoShape 47"/>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97" name="AutoShape 48"/>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98" name="Group 49"/>
            <p:cNvGrpSpPr>
              <a:grpSpLocks/>
            </p:cNvGrpSpPr>
            <p:nvPr/>
          </p:nvGrpSpPr>
          <p:grpSpPr bwMode="auto">
            <a:xfrm>
              <a:off x="7403554" y="3102868"/>
              <a:ext cx="144016" cy="288035"/>
              <a:chOff x="1800" y="3510"/>
              <a:chExt cx="150" cy="195"/>
            </a:xfrm>
          </p:grpSpPr>
          <p:cxnSp>
            <p:nvCxnSpPr>
              <p:cNvPr id="99" name="AutoShape 50"/>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100" name="AutoShape 51"/>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110" name="Group 43"/>
            <p:cNvGrpSpPr>
              <a:grpSpLocks/>
            </p:cNvGrpSpPr>
            <p:nvPr/>
          </p:nvGrpSpPr>
          <p:grpSpPr bwMode="auto">
            <a:xfrm>
              <a:off x="5868144" y="3102868"/>
              <a:ext cx="144016" cy="288035"/>
              <a:chOff x="1800" y="3510"/>
              <a:chExt cx="150" cy="195"/>
            </a:xfrm>
          </p:grpSpPr>
          <p:cxnSp>
            <p:nvCxnSpPr>
              <p:cNvPr id="111" name="AutoShape 44"/>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112" name="AutoShape 45"/>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113" name="Group 46"/>
            <p:cNvGrpSpPr>
              <a:grpSpLocks/>
            </p:cNvGrpSpPr>
            <p:nvPr/>
          </p:nvGrpSpPr>
          <p:grpSpPr bwMode="auto">
            <a:xfrm>
              <a:off x="6895306" y="3102868"/>
              <a:ext cx="144016" cy="288035"/>
              <a:chOff x="1800" y="3510"/>
              <a:chExt cx="150" cy="195"/>
            </a:xfrm>
          </p:grpSpPr>
          <p:cxnSp>
            <p:nvCxnSpPr>
              <p:cNvPr id="114" name="AutoShape 47"/>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115" name="AutoShape 48"/>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116" name="Group 49"/>
            <p:cNvGrpSpPr>
              <a:grpSpLocks/>
            </p:cNvGrpSpPr>
            <p:nvPr/>
          </p:nvGrpSpPr>
          <p:grpSpPr bwMode="auto">
            <a:xfrm>
              <a:off x="6391250" y="3102868"/>
              <a:ext cx="144016" cy="288035"/>
              <a:chOff x="1800" y="3510"/>
              <a:chExt cx="150" cy="195"/>
            </a:xfrm>
          </p:grpSpPr>
          <p:cxnSp>
            <p:nvCxnSpPr>
              <p:cNvPr id="117" name="AutoShape 50"/>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118" name="AutoShape 51"/>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128" name="Group 43"/>
            <p:cNvGrpSpPr>
              <a:grpSpLocks/>
            </p:cNvGrpSpPr>
            <p:nvPr/>
          </p:nvGrpSpPr>
          <p:grpSpPr bwMode="auto">
            <a:xfrm>
              <a:off x="6645374" y="3683124"/>
              <a:ext cx="144016" cy="288035"/>
              <a:chOff x="1800" y="3510"/>
              <a:chExt cx="150" cy="195"/>
            </a:xfrm>
          </p:grpSpPr>
          <p:cxnSp>
            <p:nvCxnSpPr>
              <p:cNvPr id="129" name="AutoShape 44"/>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130" name="AutoShape 45"/>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131" name="Group 46"/>
            <p:cNvGrpSpPr>
              <a:grpSpLocks/>
            </p:cNvGrpSpPr>
            <p:nvPr/>
          </p:nvGrpSpPr>
          <p:grpSpPr bwMode="auto">
            <a:xfrm>
              <a:off x="7172672" y="3678932"/>
              <a:ext cx="144016" cy="288035"/>
              <a:chOff x="1800" y="3510"/>
              <a:chExt cx="150" cy="195"/>
            </a:xfrm>
          </p:grpSpPr>
          <p:cxnSp>
            <p:nvCxnSpPr>
              <p:cNvPr id="132" name="AutoShape 47"/>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133" name="AutoShape 48"/>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nvGrpSpPr>
            <p:cNvPr id="137" name="Group 46"/>
            <p:cNvGrpSpPr>
              <a:grpSpLocks/>
            </p:cNvGrpSpPr>
            <p:nvPr/>
          </p:nvGrpSpPr>
          <p:grpSpPr bwMode="auto">
            <a:xfrm>
              <a:off x="7668344" y="3678932"/>
              <a:ext cx="144016" cy="288035"/>
              <a:chOff x="1800" y="3510"/>
              <a:chExt cx="150" cy="195"/>
            </a:xfrm>
          </p:grpSpPr>
          <p:cxnSp>
            <p:nvCxnSpPr>
              <p:cNvPr id="138" name="AutoShape 47"/>
              <p:cNvCxnSpPr>
                <a:cxnSpLocks noChangeShapeType="1"/>
              </p:cNvCxnSpPr>
              <p:nvPr/>
            </p:nvCxnSpPr>
            <p:spPr bwMode="auto">
              <a:xfrm>
                <a:off x="1800" y="3510"/>
                <a:ext cx="150" cy="195"/>
              </a:xfrm>
              <a:prstGeom prst="straightConnector1">
                <a:avLst/>
              </a:prstGeom>
              <a:noFill/>
              <a:ln w="28575">
                <a:solidFill>
                  <a:srgbClr val="FF0000"/>
                </a:solidFill>
                <a:round/>
                <a:headEnd/>
                <a:tailEnd/>
              </a:ln>
            </p:spPr>
          </p:cxnSp>
          <p:cxnSp>
            <p:nvCxnSpPr>
              <p:cNvPr id="139" name="AutoShape 48"/>
              <p:cNvCxnSpPr>
                <a:cxnSpLocks noChangeShapeType="1"/>
              </p:cNvCxnSpPr>
              <p:nvPr/>
            </p:nvCxnSpPr>
            <p:spPr bwMode="auto">
              <a:xfrm flipH="1">
                <a:off x="1800" y="3510"/>
                <a:ext cx="150" cy="195"/>
              </a:xfrm>
              <a:prstGeom prst="straightConnector1">
                <a:avLst/>
              </a:prstGeom>
              <a:noFill/>
              <a:ln w="28575">
                <a:solidFill>
                  <a:srgbClr val="FF0000"/>
                </a:solidFill>
                <a:round/>
                <a:headEnd/>
                <a:tailEnd/>
              </a:ln>
            </p:spPr>
          </p:cxnSp>
        </p:grpSp>
      </p:grpSp>
      <p:grpSp>
        <p:nvGrpSpPr>
          <p:cNvPr id="105" name="Groupe 104"/>
          <p:cNvGrpSpPr/>
          <p:nvPr/>
        </p:nvGrpSpPr>
        <p:grpSpPr>
          <a:xfrm>
            <a:off x="5614020" y="2943994"/>
            <a:ext cx="2145382" cy="840857"/>
            <a:chOff x="5614020" y="2943994"/>
            <a:chExt cx="2145382" cy="840857"/>
          </a:xfrm>
        </p:grpSpPr>
        <p:grpSp>
          <p:nvGrpSpPr>
            <p:cNvPr id="107" name="Group 58"/>
            <p:cNvGrpSpPr>
              <a:grpSpLocks/>
            </p:cNvGrpSpPr>
            <p:nvPr/>
          </p:nvGrpSpPr>
          <p:grpSpPr bwMode="auto">
            <a:xfrm flipV="1">
              <a:off x="7456512" y="3477766"/>
              <a:ext cx="144016" cy="288035"/>
              <a:chOff x="1800" y="3510"/>
              <a:chExt cx="150" cy="195"/>
            </a:xfrm>
          </p:grpSpPr>
          <p:cxnSp>
            <p:nvCxnSpPr>
              <p:cNvPr id="108"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09"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19" name="Group 52"/>
            <p:cNvGrpSpPr>
              <a:grpSpLocks/>
            </p:cNvGrpSpPr>
            <p:nvPr/>
          </p:nvGrpSpPr>
          <p:grpSpPr bwMode="auto">
            <a:xfrm flipV="1">
              <a:off x="6429350" y="3477766"/>
              <a:ext cx="144016" cy="288035"/>
              <a:chOff x="1800" y="3510"/>
              <a:chExt cx="150" cy="195"/>
            </a:xfrm>
          </p:grpSpPr>
          <p:cxnSp>
            <p:nvCxnSpPr>
              <p:cNvPr id="120"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21"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22" name="Group 55"/>
            <p:cNvGrpSpPr>
              <a:grpSpLocks/>
            </p:cNvGrpSpPr>
            <p:nvPr/>
          </p:nvGrpSpPr>
          <p:grpSpPr bwMode="auto">
            <a:xfrm flipV="1">
              <a:off x="5883002" y="3477766"/>
              <a:ext cx="144016" cy="288035"/>
              <a:chOff x="1800" y="3510"/>
              <a:chExt cx="150" cy="195"/>
            </a:xfrm>
          </p:grpSpPr>
          <p:cxnSp>
            <p:nvCxnSpPr>
              <p:cNvPr id="123" name="AutoShape 56"/>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24" name="AutoShape 57"/>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25" name="Group 58"/>
            <p:cNvGrpSpPr>
              <a:grpSpLocks/>
            </p:cNvGrpSpPr>
            <p:nvPr/>
          </p:nvGrpSpPr>
          <p:grpSpPr bwMode="auto">
            <a:xfrm flipV="1">
              <a:off x="6910164" y="3496816"/>
              <a:ext cx="144016" cy="288035"/>
              <a:chOff x="1800" y="3510"/>
              <a:chExt cx="150" cy="195"/>
            </a:xfrm>
          </p:grpSpPr>
          <p:cxnSp>
            <p:nvCxnSpPr>
              <p:cNvPr id="126"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27"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40" name="Group 52"/>
            <p:cNvGrpSpPr>
              <a:grpSpLocks/>
            </p:cNvGrpSpPr>
            <p:nvPr/>
          </p:nvGrpSpPr>
          <p:grpSpPr bwMode="auto">
            <a:xfrm flipV="1">
              <a:off x="7615386" y="2958852"/>
              <a:ext cx="144016" cy="288035"/>
              <a:chOff x="1800" y="3510"/>
              <a:chExt cx="150" cy="195"/>
            </a:xfrm>
          </p:grpSpPr>
          <p:cxnSp>
            <p:nvCxnSpPr>
              <p:cNvPr id="141"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42"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43" name="Group 58"/>
            <p:cNvGrpSpPr>
              <a:grpSpLocks/>
            </p:cNvGrpSpPr>
            <p:nvPr/>
          </p:nvGrpSpPr>
          <p:grpSpPr bwMode="auto">
            <a:xfrm flipV="1">
              <a:off x="7149430" y="2977902"/>
              <a:ext cx="144016" cy="288035"/>
              <a:chOff x="1800" y="3510"/>
              <a:chExt cx="150" cy="195"/>
            </a:xfrm>
          </p:grpSpPr>
          <p:cxnSp>
            <p:nvCxnSpPr>
              <p:cNvPr id="144"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45"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46" name="Group 52"/>
            <p:cNvGrpSpPr>
              <a:grpSpLocks/>
            </p:cNvGrpSpPr>
            <p:nvPr/>
          </p:nvGrpSpPr>
          <p:grpSpPr bwMode="auto">
            <a:xfrm flipV="1">
              <a:off x="6122268" y="2958852"/>
              <a:ext cx="144016" cy="288035"/>
              <a:chOff x="1800" y="3510"/>
              <a:chExt cx="150" cy="195"/>
            </a:xfrm>
          </p:grpSpPr>
          <p:cxnSp>
            <p:nvCxnSpPr>
              <p:cNvPr id="147"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48"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49" name="Group 58"/>
            <p:cNvGrpSpPr>
              <a:grpSpLocks/>
            </p:cNvGrpSpPr>
            <p:nvPr/>
          </p:nvGrpSpPr>
          <p:grpSpPr bwMode="auto">
            <a:xfrm flipV="1">
              <a:off x="6641182" y="2977902"/>
              <a:ext cx="144016" cy="288035"/>
              <a:chOff x="1800" y="3510"/>
              <a:chExt cx="150" cy="195"/>
            </a:xfrm>
          </p:grpSpPr>
          <p:cxnSp>
            <p:nvCxnSpPr>
              <p:cNvPr id="150"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51"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52" name="Group 52"/>
            <p:cNvGrpSpPr>
              <a:grpSpLocks/>
            </p:cNvGrpSpPr>
            <p:nvPr/>
          </p:nvGrpSpPr>
          <p:grpSpPr bwMode="auto">
            <a:xfrm flipV="1">
              <a:off x="5614020" y="2943994"/>
              <a:ext cx="144016" cy="288035"/>
              <a:chOff x="1800" y="3510"/>
              <a:chExt cx="150" cy="195"/>
            </a:xfrm>
          </p:grpSpPr>
          <p:cxnSp>
            <p:nvCxnSpPr>
              <p:cNvPr id="153"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54"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grpSp>
        <p:nvGrpSpPr>
          <p:cNvPr id="106" name="Groupe 105"/>
          <p:cNvGrpSpPr/>
          <p:nvPr/>
        </p:nvGrpSpPr>
        <p:grpSpPr>
          <a:xfrm>
            <a:off x="6137126" y="3337942"/>
            <a:ext cx="1190228" cy="307085"/>
            <a:chOff x="6137126" y="3337942"/>
            <a:chExt cx="1190228" cy="307085"/>
          </a:xfrm>
        </p:grpSpPr>
        <p:grpSp>
          <p:nvGrpSpPr>
            <p:cNvPr id="155" name="Group 52"/>
            <p:cNvGrpSpPr>
              <a:grpSpLocks/>
            </p:cNvGrpSpPr>
            <p:nvPr/>
          </p:nvGrpSpPr>
          <p:grpSpPr bwMode="auto">
            <a:xfrm flipV="1">
              <a:off x="6675090" y="3337942"/>
              <a:ext cx="144016" cy="288035"/>
              <a:chOff x="1800" y="3510"/>
              <a:chExt cx="150" cy="195"/>
            </a:xfrm>
          </p:grpSpPr>
          <p:cxnSp>
            <p:nvCxnSpPr>
              <p:cNvPr id="156" name="AutoShape 53"/>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57" name="AutoShape 54"/>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58" name="Group 58"/>
            <p:cNvGrpSpPr>
              <a:grpSpLocks/>
            </p:cNvGrpSpPr>
            <p:nvPr/>
          </p:nvGrpSpPr>
          <p:grpSpPr bwMode="auto">
            <a:xfrm flipV="1">
              <a:off x="7183338" y="3356992"/>
              <a:ext cx="144016" cy="288035"/>
              <a:chOff x="1800" y="3510"/>
              <a:chExt cx="150" cy="195"/>
            </a:xfrm>
          </p:grpSpPr>
          <p:cxnSp>
            <p:nvCxnSpPr>
              <p:cNvPr id="159" name="AutoShape 59"/>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60" name="AutoShape 60"/>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61" name="Group 52"/>
            <p:cNvGrpSpPr>
              <a:grpSpLocks/>
            </p:cNvGrpSpPr>
            <p:nvPr/>
          </p:nvGrpSpPr>
          <p:grpSpPr bwMode="auto">
            <a:xfrm flipV="1">
              <a:off x="6137126" y="3342134"/>
              <a:ext cx="144016" cy="288035"/>
              <a:chOff x="1800" y="3510"/>
              <a:chExt cx="150" cy="195"/>
            </a:xfrm>
          </p:grpSpPr>
          <p:cxnSp>
            <p:nvCxnSpPr>
              <p:cNvPr id="162" name="AutoShape 53"/>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63" name="AutoShape 54"/>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19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Le diamant</a:t>
            </a:r>
          </a:p>
        </p:txBody>
      </p:sp>
      <p:pic>
        <p:nvPicPr>
          <p:cNvPr id="4" name="Image 3" descr="http://thumbs.dreamstime.com/z/croquis-de-diamant-22499905.jpg"/>
          <p:cNvPicPr/>
          <p:nvPr/>
        </p:nvPicPr>
        <p:blipFill>
          <a:blip r:embed="rId2" cstate="print"/>
          <a:srcRect b="5310"/>
          <a:stretch>
            <a:fillRect/>
          </a:stretch>
        </p:blipFill>
        <p:spPr bwMode="auto">
          <a:xfrm>
            <a:off x="7380312" y="332656"/>
            <a:ext cx="1296144" cy="1224136"/>
          </a:xfrm>
          <a:prstGeom prst="rect">
            <a:avLst/>
          </a:prstGeom>
          <a:noFill/>
          <a:ln w="9525">
            <a:noFill/>
            <a:miter lim="800000"/>
            <a:headEnd/>
            <a:tailEnd/>
          </a:ln>
        </p:spPr>
      </p:pic>
      <p:sp>
        <p:nvSpPr>
          <p:cNvPr id="5" name="Rectangle 4"/>
          <p:cNvSpPr/>
          <p:nvPr/>
        </p:nvSpPr>
        <p:spPr>
          <a:xfrm>
            <a:off x="1331640" y="1302668"/>
            <a:ext cx="1978940"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b.   Structure</a:t>
            </a:r>
          </a:p>
        </p:txBody>
      </p:sp>
      <p:pic>
        <p:nvPicPr>
          <p:cNvPr id="7" name="Image 6"/>
          <p:cNvPicPr/>
          <p:nvPr/>
        </p:nvPicPr>
        <p:blipFill>
          <a:blip r:embed="rId3" cstate="print"/>
          <a:srcRect t="6250"/>
          <a:stretch>
            <a:fillRect/>
          </a:stretch>
        </p:blipFill>
        <p:spPr bwMode="auto">
          <a:xfrm>
            <a:off x="6250680" y="4207150"/>
            <a:ext cx="2880320" cy="2520280"/>
          </a:xfrm>
          <a:prstGeom prst="rect">
            <a:avLst/>
          </a:prstGeom>
          <a:noFill/>
          <a:ln w="9525">
            <a:noFill/>
            <a:miter lim="800000"/>
            <a:headEnd/>
            <a:tailEnd/>
          </a:ln>
          <a:effectLst/>
        </p:spPr>
      </p:pic>
      <p:pic>
        <p:nvPicPr>
          <p:cNvPr id="6" name="Image 5"/>
          <p:cNvPicPr/>
          <p:nvPr/>
        </p:nvPicPr>
        <p:blipFill>
          <a:blip r:embed="rId4" cstate="print">
            <a:lum contrast="12000"/>
          </a:blip>
          <a:srcRect/>
          <a:stretch>
            <a:fillRect/>
          </a:stretch>
        </p:blipFill>
        <p:spPr bwMode="auto">
          <a:xfrm>
            <a:off x="6469062" y="1484784"/>
            <a:ext cx="2686596" cy="2624683"/>
          </a:xfrm>
          <a:prstGeom prst="rect">
            <a:avLst/>
          </a:prstGeom>
          <a:noFill/>
          <a:ln w="9525">
            <a:noFill/>
            <a:miter lim="800000"/>
            <a:headEnd/>
            <a:tailEnd/>
          </a:ln>
        </p:spPr>
      </p:pic>
      <p:sp>
        <p:nvSpPr>
          <p:cNvPr id="8" name="Rectangle 7"/>
          <p:cNvSpPr/>
          <p:nvPr/>
        </p:nvSpPr>
        <p:spPr>
          <a:xfrm>
            <a:off x="395536" y="2060848"/>
            <a:ext cx="5128648" cy="430887"/>
          </a:xfrm>
          <a:prstGeom prst="rect">
            <a:avLst/>
          </a:prstGeom>
        </p:spPr>
        <p:txBody>
          <a:bodyPr wrap="none">
            <a:spAutoFit/>
          </a:bodyPr>
          <a:lstStyle/>
          <a:p>
            <a:r>
              <a:rPr lang="fr-FR" sz="2200" i="1" dirty="0">
                <a:latin typeface="+mj-lt"/>
                <a:cs typeface="Aparajita" pitchFamily="34" charset="0"/>
              </a:rPr>
              <a:t>e.  Décrire la structure du carbone diamant.</a:t>
            </a:r>
          </a:p>
        </p:txBody>
      </p:sp>
      <p:sp>
        <p:nvSpPr>
          <p:cNvPr id="9217" name="Rectangle 1"/>
          <p:cNvSpPr>
            <a:spLocks noChangeArrowheads="1"/>
          </p:cNvSpPr>
          <p:nvPr/>
        </p:nvSpPr>
        <p:spPr bwMode="auto">
          <a:xfrm>
            <a:off x="395536" y="5001334"/>
            <a:ext cx="561662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Les 4 angles de valence observés dans le tétraèdre sont de</a:t>
            </a:r>
            <a:r>
              <a:rPr kumimoji="0" lang="fr-FR" sz="2200" b="0" i="0" u="none" strike="noStrike" cap="none" normalizeH="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t>
            </a:r>
            <a:r>
              <a:rPr lang="fr-FR" sz="2200" b="1" u="sng" baseline="0" dirty="0">
                <a:solidFill>
                  <a:srgbClr val="FF0000"/>
                </a:solidFill>
                <a:latin typeface="Cambria" panose="02040503050406030204" pitchFamily="18" charset="0"/>
                <a:ea typeface="Cambria" panose="02040503050406030204" pitchFamily="18" charset="0"/>
                <a:cs typeface="Traditional Arabic" pitchFamily="18" charset="-78"/>
              </a:rPr>
              <a:t>109,5°</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a:t>
            </a:r>
          </a:p>
          <a:p>
            <a:pPr marL="0" marR="0" lvl="0" indent="0" algn="just" defTabSz="914400" rtl="0" eaLnBrk="0" fontAlgn="base" latinLnBrk="0" hangingPunct="0">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Les longueurs des 4 liaisons sont de </a:t>
            </a:r>
            <a:r>
              <a:rPr kumimoji="0" lang="fr-FR" sz="2200" b="1" i="0" u="sng" strike="noStrike" cap="none" normalizeH="0" baseline="0" dirty="0">
                <a:ln>
                  <a:noFill/>
                </a:ln>
                <a:solidFill>
                  <a:srgbClr val="FF0000"/>
                </a:solidFill>
                <a:effectLst/>
                <a:latin typeface="Cambria" panose="02040503050406030204" pitchFamily="18" charset="0"/>
                <a:ea typeface="Cambria" panose="02040503050406030204" pitchFamily="18" charset="0"/>
                <a:cs typeface="Traditional Arabic" pitchFamily="18" charset="-78"/>
              </a:rPr>
              <a:t>154 pm</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a:t>
            </a:r>
          </a:p>
        </p:txBody>
      </p:sp>
      <p:sp>
        <p:nvSpPr>
          <p:cNvPr id="13" name="ZoneTexte 12">
            <a:extLst>
              <a:ext uri="{FF2B5EF4-FFF2-40B4-BE49-F238E27FC236}">
                <a16:creationId xmlns:a16="http://schemas.microsoft.com/office/drawing/2014/main" id="{60776B8A-59CE-4122-9EA2-106AB6AEB36D}"/>
              </a:ext>
            </a:extLst>
          </p:cNvPr>
          <p:cNvSpPr txBox="1"/>
          <p:nvPr/>
        </p:nvSpPr>
        <p:spPr>
          <a:xfrm>
            <a:off x="395536" y="2652008"/>
            <a:ext cx="6073526" cy="1785104"/>
          </a:xfrm>
          <a:prstGeom prst="rect">
            <a:avLst/>
          </a:prstGeom>
          <a:noFill/>
        </p:spPr>
        <p:txBody>
          <a:bodyPr wrap="square" rtlCol="0">
            <a:spAutoFit/>
          </a:bodyPr>
          <a:lstStyle/>
          <a:p>
            <a:r>
              <a:rPr lang="fr-FR" sz="2200" dirty="0"/>
              <a:t>Les atomes de C occupent les nœuds d’un réseau cubique faces centrées ainsi que la moitié des sites tétraédriques.</a:t>
            </a:r>
          </a:p>
          <a:p>
            <a:r>
              <a:rPr lang="fr-FR" sz="2200" dirty="0"/>
              <a:t>Chaque atome de C est lié à 4 autres C et se trouve au centre d’un tétraèdre (en accord avec la VSEPR). </a:t>
            </a:r>
          </a:p>
        </p:txBody>
      </p:sp>
      <p:sp>
        <p:nvSpPr>
          <p:cNvPr id="14" name="Ellipse 13">
            <a:extLst>
              <a:ext uri="{FF2B5EF4-FFF2-40B4-BE49-F238E27FC236}">
                <a16:creationId xmlns:a16="http://schemas.microsoft.com/office/drawing/2014/main" id="{849D0312-212F-4F66-AE20-5585D7F9006A}"/>
              </a:ext>
            </a:extLst>
          </p:cNvPr>
          <p:cNvSpPr/>
          <p:nvPr/>
        </p:nvSpPr>
        <p:spPr>
          <a:xfrm>
            <a:off x="7221244" y="3156599"/>
            <a:ext cx="144016" cy="1434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6BB21715-49F2-4BCF-AC29-14B6F3D118A3}"/>
              </a:ext>
            </a:extLst>
          </p:cNvPr>
          <p:cNvSpPr/>
          <p:nvPr/>
        </p:nvSpPr>
        <p:spPr>
          <a:xfrm>
            <a:off x="8229356" y="2972014"/>
            <a:ext cx="144016" cy="1434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A1E127ED-21E1-43DA-A388-BE48A43ADAD6}"/>
              </a:ext>
            </a:extLst>
          </p:cNvPr>
          <p:cNvSpPr/>
          <p:nvPr/>
        </p:nvSpPr>
        <p:spPr>
          <a:xfrm>
            <a:off x="7588810" y="2306976"/>
            <a:ext cx="144016" cy="1434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893FE52C-892B-46A3-90A8-3F077BE1A2CB}"/>
              </a:ext>
            </a:extLst>
          </p:cNvPr>
          <p:cNvSpPr/>
          <p:nvPr/>
        </p:nvSpPr>
        <p:spPr>
          <a:xfrm>
            <a:off x="7806487" y="2549212"/>
            <a:ext cx="144016" cy="1434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92A84985-64E9-B1B9-5812-659A856C0C73}"/>
              </a:ext>
            </a:extLst>
          </p:cNvPr>
          <p:cNvSpPr txBox="1"/>
          <p:nvPr/>
        </p:nvSpPr>
        <p:spPr>
          <a:xfrm>
            <a:off x="395536" y="375047"/>
            <a:ext cx="8280920" cy="504055"/>
          </a:xfrm>
          <a:prstGeom prst="rect">
            <a:avLst/>
          </a:prstGeom>
          <a:noFill/>
        </p:spPr>
        <p:txBody>
          <a:bodyPr wrap="square" rtlCol="0">
            <a:spAutoFit/>
          </a:bodyPr>
          <a:lstStyle/>
          <a:p>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a:t>
            </a:r>
            <a:r>
              <a:rPr lang="fr-FR" sz="2600" b="1" u="sng" dirty="0" err="1">
                <a:solidFill>
                  <a:schemeClr val="accent1"/>
                </a:solidFill>
                <a:latin typeface="Cambria" panose="02040503050406030204" pitchFamily="18" charset="0"/>
                <a:ea typeface="Cambria" panose="02040503050406030204" pitchFamily="18" charset="0"/>
                <a:cs typeface="Traditional Arabic" pitchFamily="18" charset="-78"/>
              </a:rPr>
              <a:t>macrocovalents</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 et moléculaires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3.     Relation structure-propriétés</a:t>
            </a:r>
          </a:p>
        </p:txBody>
      </p:sp>
      <p:sp>
        <p:nvSpPr>
          <p:cNvPr id="8193" name="Rectangle 1"/>
          <p:cNvSpPr>
            <a:spLocks noChangeArrowheads="1"/>
          </p:cNvSpPr>
          <p:nvPr/>
        </p:nvSpPr>
        <p:spPr bwMode="auto">
          <a:xfrm>
            <a:off x="323528" y="1363415"/>
            <a:ext cx="849694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f.  Rappeler les principales propriétés du diamant et du graphite. A partir des structures, expliquer les principales propriétés.</a:t>
            </a:r>
            <a:endParaRPr kumimoji="0" lang="fr-FR" sz="2200" b="0" i="0" u="none" strike="noStrike" cap="none" normalizeH="0" baseline="0" dirty="0">
              <a:ln>
                <a:noFill/>
              </a:ln>
              <a:solidFill>
                <a:schemeClr val="tx1"/>
              </a:solidFill>
              <a:effectLst/>
              <a:latin typeface="+mj-lt"/>
              <a:cs typeface="Aparajita"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487736587"/>
              </p:ext>
            </p:extLst>
          </p:nvPr>
        </p:nvGraphicFramePr>
        <p:xfrm>
          <a:off x="323528" y="2260024"/>
          <a:ext cx="8568952" cy="4322087"/>
        </p:xfrm>
        <a:graphic>
          <a:graphicData uri="http://schemas.openxmlformats.org/drawingml/2006/table">
            <a:tbl>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tblGrid>
              <a:tr h="448896">
                <a:tc>
                  <a:txBody>
                    <a:bodyPr/>
                    <a:lstStyle/>
                    <a:p>
                      <a:pPr algn="ctr">
                        <a:spcAft>
                          <a:spcPts val="0"/>
                        </a:spcAft>
                      </a:pPr>
                      <a:r>
                        <a:rPr lang="fr-FR" sz="1800" b="1" dirty="0">
                          <a:latin typeface="Cambria" panose="02040503050406030204" pitchFamily="18" charset="0"/>
                          <a:ea typeface="Cambria" panose="02040503050406030204" pitchFamily="18" charset="0"/>
                          <a:cs typeface="Times New Roman"/>
                        </a:rPr>
                        <a:t>Graphite</a:t>
                      </a:r>
                      <a:endParaRPr lang="fr-FR" sz="1800" dirty="0">
                        <a:latin typeface="Cambria" panose="02040503050406030204" pitchFamily="18" charset="0"/>
                        <a:ea typeface="Cambria" panose="02040503050406030204" pitchFamily="18" charset="0"/>
                        <a:cs typeface="Times New Roman"/>
                      </a:endParaRPr>
                    </a:p>
                  </a:txBody>
                  <a:tcPr marL="56704" marR="56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ambria" panose="02040503050406030204" pitchFamily="18" charset="0"/>
                          <a:ea typeface="Cambria" panose="02040503050406030204" pitchFamily="18" charset="0"/>
                          <a:cs typeface="Times New Roman"/>
                        </a:rPr>
                        <a:t>Diamant</a:t>
                      </a:r>
                      <a:endParaRPr lang="fr-FR" sz="1800" dirty="0">
                        <a:latin typeface="Cambria" panose="02040503050406030204" pitchFamily="18" charset="0"/>
                        <a:ea typeface="Cambria" panose="02040503050406030204" pitchFamily="18" charset="0"/>
                        <a:cs typeface="Times New Roman"/>
                      </a:endParaRPr>
                    </a:p>
                  </a:txBody>
                  <a:tcPr marL="56704" marR="56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73191">
                <a:tc>
                  <a:txBody>
                    <a:bodyPr/>
                    <a:lstStyle/>
                    <a:p>
                      <a:pPr marL="342900" lvl="0" indent="-342900" algn="just">
                        <a:lnSpc>
                          <a:spcPct val="150000"/>
                        </a:lnSpc>
                        <a:spcAft>
                          <a:spcPts val="0"/>
                        </a:spcAft>
                        <a:buFont typeface="Symbol"/>
                        <a:buChar char=""/>
                      </a:pPr>
                      <a:r>
                        <a:rPr lang="fr-FR" sz="1800" i="1" u="sng" dirty="0">
                          <a:latin typeface="Cambria" panose="02040503050406030204" pitchFamily="18" charset="0"/>
                          <a:ea typeface="Cambria" panose="02040503050406030204" pitchFamily="18" charset="0"/>
                          <a:cs typeface="Times New Roman"/>
                        </a:rPr>
                        <a:t>Propriété mécanique :</a:t>
                      </a:r>
                    </a:p>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r>
                        <a:rPr lang="fr-FR" sz="1800" i="1" u="sng" dirty="0">
                          <a:latin typeface="Cambria" panose="02040503050406030204" pitchFamily="18" charset="0"/>
                          <a:ea typeface="Cambria" panose="02040503050406030204" pitchFamily="18" charset="0"/>
                          <a:cs typeface="Times New Roman"/>
                        </a:rPr>
                        <a:t>Propriété électrique :</a:t>
                      </a:r>
                    </a:p>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r>
                        <a:rPr lang="fr-FR" sz="1800" i="1" u="sng" dirty="0">
                          <a:latin typeface="Cambria" panose="02040503050406030204" pitchFamily="18" charset="0"/>
                          <a:ea typeface="Cambria" panose="02040503050406030204" pitchFamily="18" charset="0"/>
                          <a:cs typeface="Times New Roman"/>
                        </a:rPr>
                        <a:t>Matériau</a:t>
                      </a:r>
                      <a:r>
                        <a:rPr lang="fr-FR" sz="1800" i="1" u="sng" baseline="0" dirty="0">
                          <a:latin typeface="Cambria" panose="02040503050406030204" pitchFamily="18" charset="0"/>
                          <a:ea typeface="Cambria" panose="02040503050406030204" pitchFamily="18" charset="0"/>
                          <a:cs typeface="Times New Roman"/>
                        </a:rPr>
                        <a:t> :</a:t>
                      </a:r>
                    </a:p>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endParaRPr lang="fr-FR" sz="1800" i="1" u="sng" dirty="0">
                        <a:latin typeface="Cambria" panose="02040503050406030204" pitchFamily="18" charset="0"/>
                        <a:ea typeface="Cambria" panose="02040503050406030204" pitchFamily="18" charset="0"/>
                        <a:cs typeface="Times New Roman"/>
                      </a:endParaRPr>
                    </a:p>
                    <a:p>
                      <a:pPr marL="342900" lvl="0" indent="-342900" algn="just">
                        <a:lnSpc>
                          <a:spcPct val="150000"/>
                        </a:lnSpc>
                        <a:spcAft>
                          <a:spcPts val="0"/>
                        </a:spcAft>
                        <a:buFont typeface="Symbol"/>
                        <a:buChar char=""/>
                      </a:pPr>
                      <a:endParaRPr lang="fr-FR" sz="1800" i="1" u="sng" dirty="0">
                        <a:latin typeface="Cambria" panose="02040503050406030204" pitchFamily="18" charset="0"/>
                        <a:ea typeface="Cambria" panose="02040503050406030204" pitchFamily="18" charset="0"/>
                        <a:cs typeface="Times New Roman"/>
                      </a:endParaRPr>
                    </a:p>
                    <a:p>
                      <a:pPr marL="0" lvl="0" indent="0" algn="just">
                        <a:lnSpc>
                          <a:spcPct val="150000"/>
                        </a:lnSpc>
                        <a:spcAft>
                          <a:spcPts val="0"/>
                        </a:spcAft>
                        <a:buFont typeface="Symbol"/>
                        <a:buNone/>
                      </a:pPr>
                      <a:endParaRPr lang="fr-FR" sz="2200" b="1" i="0" u="none" dirty="0">
                        <a:solidFill>
                          <a:schemeClr val="accent4"/>
                        </a:solidFill>
                        <a:latin typeface="Cambria" panose="02040503050406030204" pitchFamily="18" charset="0"/>
                        <a:ea typeface="Cambria" panose="02040503050406030204" pitchFamily="18" charset="0"/>
                        <a:cs typeface="Times New Roman"/>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Symbol"/>
                        <a:buChar char=""/>
                      </a:pPr>
                      <a:r>
                        <a:rPr lang="fr-FR" sz="1800" i="1" u="sng" dirty="0">
                          <a:latin typeface="Cambria" panose="02040503050406030204" pitchFamily="18" charset="0"/>
                          <a:ea typeface="Cambria" panose="02040503050406030204" pitchFamily="18" charset="0"/>
                          <a:cs typeface="Times New Roman"/>
                        </a:rPr>
                        <a:t>Propriété mécanique :</a:t>
                      </a:r>
                    </a:p>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r>
                        <a:rPr lang="fr-FR" sz="1800" i="1" u="sng" dirty="0">
                          <a:latin typeface="Cambria" panose="02040503050406030204" pitchFamily="18" charset="0"/>
                          <a:ea typeface="Cambria" panose="02040503050406030204" pitchFamily="18" charset="0"/>
                          <a:cs typeface="Times New Roman"/>
                        </a:rPr>
                        <a:t>Propriété électrique :</a:t>
                      </a:r>
                    </a:p>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r>
                        <a:rPr lang="fr-FR" sz="1800" i="1" u="sng" dirty="0">
                          <a:latin typeface="Cambria" panose="02040503050406030204" pitchFamily="18" charset="0"/>
                          <a:ea typeface="Cambria" panose="02040503050406030204" pitchFamily="18" charset="0"/>
                          <a:cs typeface="Times New Roman"/>
                        </a:rPr>
                        <a:t>Matériau</a:t>
                      </a:r>
                      <a:r>
                        <a:rPr lang="fr-FR" sz="1800" i="1" u="sng" baseline="0" dirty="0">
                          <a:latin typeface="Cambria" panose="02040503050406030204" pitchFamily="18" charset="0"/>
                          <a:ea typeface="Cambria" panose="02040503050406030204" pitchFamily="18" charset="0"/>
                          <a:cs typeface="Times New Roman"/>
                        </a:rPr>
                        <a:t> :</a:t>
                      </a:r>
                    </a:p>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endParaRPr lang="fr-FR" sz="1800" i="1" u="sng" baseline="0" dirty="0">
                        <a:latin typeface="Cambria" panose="02040503050406030204" pitchFamily="18" charset="0"/>
                        <a:ea typeface="Cambria" panose="02040503050406030204" pitchFamily="18" charset="0"/>
                        <a:cs typeface="Times New Roman"/>
                      </a:endParaRPr>
                    </a:p>
                    <a:p>
                      <a:pPr marL="0" marR="0" lvl="0" indent="0" algn="just" defTabSz="914400" rtl="0" eaLnBrk="1" fontAlgn="auto" latinLnBrk="0" hangingPunct="1">
                        <a:lnSpc>
                          <a:spcPct val="150000"/>
                        </a:lnSpc>
                        <a:spcBef>
                          <a:spcPts val="0"/>
                        </a:spcBef>
                        <a:spcAft>
                          <a:spcPts val="0"/>
                        </a:spcAft>
                        <a:buClrTx/>
                        <a:buSzTx/>
                        <a:buFont typeface="Symbol"/>
                        <a:buNone/>
                        <a:tabLst/>
                        <a:defRPr/>
                      </a:pPr>
                      <a:r>
                        <a:rPr lang="fr-FR" sz="1800" b="1" i="1" dirty="0">
                          <a:latin typeface="Cambria" panose="02040503050406030204" pitchFamily="18" charset="0"/>
                          <a:ea typeface="Cambria" panose="02040503050406030204" pitchFamily="18" charset="0"/>
                          <a:cs typeface="Times New Roman"/>
                        </a:rPr>
                        <a:t>Remarque</a:t>
                      </a:r>
                      <a:r>
                        <a:rPr lang="fr-FR" sz="1800" i="1" dirty="0">
                          <a:latin typeface="Cambria" panose="02040503050406030204" pitchFamily="18" charset="0"/>
                          <a:ea typeface="Cambria" panose="02040503050406030204" pitchFamily="18" charset="0"/>
                          <a:cs typeface="Times New Roman"/>
                        </a:rPr>
                        <a:t> : il existe des diamants colorés {brun, violet, rose, bleu…} cela est du à des défauts dans la structure du cristal ou à des impuretés piégées dans la structure.</a:t>
                      </a:r>
                      <a:endParaRPr lang="fr-FR" sz="1800" b="1" i="0" u="none" dirty="0">
                        <a:solidFill>
                          <a:schemeClr val="accent4"/>
                        </a:solidFill>
                        <a:latin typeface="Cambria" panose="02040503050406030204" pitchFamily="18" charset="0"/>
                        <a:ea typeface="Cambria" panose="02040503050406030204" pitchFamily="18" charset="0"/>
                        <a:cs typeface="Times New Roman"/>
                      </a:endParaRPr>
                    </a:p>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endParaRPr lang="fr-FR" sz="1800" i="1" u="sng" baseline="0" dirty="0">
                        <a:latin typeface="Cambria" panose="02040503050406030204" pitchFamily="18" charset="0"/>
                        <a:ea typeface="Cambria" panose="02040503050406030204" pitchFamily="18" charset="0"/>
                        <a:cs typeface="Times New Roman"/>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Rectangle 13"/>
          <p:cNvSpPr/>
          <p:nvPr/>
        </p:nvSpPr>
        <p:spPr>
          <a:xfrm>
            <a:off x="2838579" y="2756545"/>
            <a:ext cx="663964" cy="369332"/>
          </a:xfrm>
          <a:prstGeom prst="rect">
            <a:avLst/>
          </a:prstGeom>
        </p:spPr>
        <p:txBody>
          <a:bodyPr wrap="none">
            <a:spAutoFit/>
          </a:bodyPr>
          <a:lstStyle/>
          <a:p>
            <a:r>
              <a:rPr lang="fr-FR" b="1" i="1" u="sng" dirty="0">
                <a:solidFill>
                  <a:srgbClr val="FF0000"/>
                </a:solidFill>
                <a:latin typeface="Cambria" panose="02040503050406030204" pitchFamily="18" charset="0"/>
                <a:ea typeface="Cambria" panose="02040503050406030204" pitchFamily="18" charset="0"/>
                <a:cs typeface="Times New Roman"/>
              </a:rPr>
              <a:t>mou</a:t>
            </a:r>
            <a:endParaRPr lang="fr-FR" b="1" dirty="0">
              <a:solidFill>
                <a:srgbClr val="FF0000"/>
              </a:solidFill>
              <a:latin typeface="Cambria" panose="02040503050406030204" pitchFamily="18" charset="0"/>
              <a:ea typeface="Cambria" panose="02040503050406030204" pitchFamily="18" charset="0"/>
            </a:endParaRPr>
          </a:p>
        </p:txBody>
      </p:sp>
      <p:sp>
        <p:nvSpPr>
          <p:cNvPr id="15" name="Rectangle 14"/>
          <p:cNvSpPr/>
          <p:nvPr/>
        </p:nvSpPr>
        <p:spPr>
          <a:xfrm>
            <a:off x="7088961" y="2762111"/>
            <a:ext cx="1011431" cy="369332"/>
          </a:xfrm>
          <a:prstGeom prst="rect">
            <a:avLst/>
          </a:prstGeom>
        </p:spPr>
        <p:txBody>
          <a:bodyPr wrap="none">
            <a:spAutoFit/>
          </a:bodyPr>
          <a:lstStyle/>
          <a:p>
            <a:r>
              <a:rPr lang="fr-FR" b="1" i="1" u="sng" dirty="0">
                <a:solidFill>
                  <a:srgbClr val="FF0000"/>
                </a:solidFill>
                <a:latin typeface="Cambria" panose="02040503050406030204" pitchFamily="18" charset="0"/>
                <a:ea typeface="Cambria" panose="02040503050406030204" pitchFamily="18" charset="0"/>
                <a:cs typeface="Times New Roman"/>
              </a:rPr>
              <a:t>très dur</a:t>
            </a:r>
            <a:endParaRPr lang="fr-FR" b="1" dirty="0">
              <a:solidFill>
                <a:srgbClr val="FF000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6D0EEB0E-A48D-1E75-84F7-BA5E14A8FA47}"/>
              </a:ext>
            </a:extLst>
          </p:cNvPr>
          <p:cNvSpPr/>
          <p:nvPr/>
        </p:nvSpPr>
        <p:spPr>
          <a:xfrm>
            <a:off x="2824758" y="3172518"/>
            <a:ext cx="1359668" cy="406265"/>
          </a:xfrm>
          <a:prstGeom prst="rect">
            <a:avLst/>
          </a:prstGeom>
        </p:spPr>
        <p:txBody>
          <a:bodyPr wrap="none">
            <a:spAutoFit/>
          </a:bodyPr>
          <a:lstStyle/>
          <a:p>
            <a:r>
              <a:rPr lang="fr-FR" b="1" i="1" u="sng" dirty="0">
                <a:solidFill>
                  <a:srgbClr val="FF0000"/>
                </a:solidFill>
                <a:latin typeface="Cambria" panose="02040503050406030204" pitchFamily="18" charset="0"/>
                <a:ea typeface="Cambria" panose="02040503050406030204" pitchFamily="18" charset="0"/>
                <a:cs typeface="Times New Roman"/>
              </a:rPr>
              <a:t>conducteur</a:t>
            </a:r>
            <a:endParaRPr lang="fr-FR" b="1" dirty="0">
              <a:solidFill>
                <a:srgbClr val="FF0000"/>
              </a:solidFill>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42F0440D-5F25-AF54-3AF7-CB688D7172B3}"/>
              </a:ext>
            </a:extLst>
          </p:cNvPr>
          <p:cNvSpPr/>
          <p:nvPr/>
        </p:nvSpPr>
        <p:spPr>
          <a:xfrm>
            <a:off x="1845510" y="3489284"/>
            <a:ext cx="1717137" cy="456472"/>
          </a:xfrm>
          <a:prstGeom prst="rect">
            <a:avLst/>
          </a:prstGeom>
        </p:spPr>
        <p:txBody>
          <a:bodyPr wrap="none">
            <a:spAutoFit/>
          </a:bodyPr>
          <a:lstStyle/>
          <a:p>
            <a:pPr marL="342900" lvl="0" indent="-342900" algn="just">
              <a:lnSpc>
                <a:spcPct val="150000"/>
              </a:lnSpc>
              <a:spcAft>
                <a:spcPts val="0"/>
              </a:spcAft>
              <a:buFont typeface="Symbol"/>
              <a:buNone/>
            </a:pPr>
            <a:r>
              <a:rPr lang="fr-FR" b="1" i="1" u="sng" dirty="0">
                <a:solidFill>
                  <a:srgbClr val="FF0000"/>
                </a:solidFill>
                <a:latin typeface="Cambria" panose="02040503050406030204" pitchFamily="18" charset="0"/>
                <a:ea typeface="Cambria" panose="02040503050406030204" pitchFamily="18" charset="0"/>
                <a:cs typeface="Times New Roman"/>
              </a:rPr>
              <a:t>noir et brillant</a:t>
            </a:r>
            <a:endParaRPr lang="fr-FR" b="1" dirty="0">
              <a:solidFill>
                <a:srgbClr val="FF0000"/>
              </a:solidFill>
              <a:latin typeface="Cambria" panose="02040503050406030204" pitchFamily="18" charset="0"/>
              <a:ea typeface="Cambria" panose="02040503050406030204" pitchFamily="18" charset="0"/>
              <a:cs typeface="Times New Roman"/>
            </a:endParaRPr>
          </a:p>
        </p:txBody>
      </p:sp>
      <p:sp>
        <p:nvSpPr>
          <p:cNvPr id="12" name="Rectangle 11">
            <a:extLst>
              <a:ext uri="{FF2B5EF4-FFF2-40B4-BE49-F238E27FC236}">
                <a16:creationId xmlns:a16="http://schemas.microsoft.com/office/drawing/2014/main" id="{1275F133-76FB-8400-8149-0EF756A50ACE}"/>
              </a:ext>
            </a:extLst>
          </p:cNvPr>
          <p:cNvSpPr/>
          <p:nvPr/>
        </p:nvSpPr>
        <p:spPr>
          <a:xfrm>
            <a:off x="7092280" y="3148464"/>
            <a:ext cx="901209" cy="369332"/>
          </a:xfrm>
          <a:prstGeom prst="rect">
            <a:avLst/>
          </a:prstGeom>
        </p:spPr>
        <p:txBody>
          <a:bodyPr wrap="none">
            <a:spAutoFit/>
          </a:bodyPr>
          <a:lstStyle/>
          <a:p>
            <a:r>
              <a:rPr lang="fr-FR" b="1" i="1" u="sng" dirty="0">
                <a:solidFill>
                  <a:srgbClr val="FF0000"/>
                </a:solidFill>
                <a:latin typeface="Cambria" panose="02040503050406030204" pitchFamily="18" charset="0"/>
                <a:ea typeface="Cambria" panose="02040503050406030204" pitchFamily="18" charset="0"/>
                <a:cs typeface="Times New Roman"/>
              </a:rPr>
              <a:t>isolant</a:t>
            </a:r>
            <a:endParaRPr lang="fr-FR" b="1" dirty="0">
              <a:solidFill>
                <a:srgbClr val="FF000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660EDC0B-FCAC-E4FA-F886-8E456F46D6A6}"/>
              </a:ext>
            </a:extLst>
          </p:cNvPr>
          <p:cNvSpPr/>
          <p:nvPr/>
        </p:nvSpPr>
        <p:spPr>
          <a:xfrm>
            <a:off x="6065585" y="3482171"/>
            <a:ext cx="1029449" cy="572580"/>
          </a:xfrm>
          <a:prstGeom prst="rect">
            <a:avLst/>
          </a:prstGeom>
        </p:spPr>
        <p:txBody>
          <a:bodyPr wrap="none">
            <a:spAutoFit/>
          </a:bodyPr>
          <a:lstStyle/>
          <a:p>
            <a:pPr marL="342900" lvl="0" indent="-342900" algn="just">
              <a:lnSpc>
                <a:spcPct val="150000"/>
              </a:lnSpc>
              <a:spcAft>
                <a:spcPts val="0"/>
              </a:spcAft>
              <a:buFont typeface="Symbol"/>
              <a:buNone/>
            </a:pPr>
            <a:r>
              <a:rPr lang="fr-FR" b="1" i="1" u="sng" dirty="0">
                <a:solidFill>
                  <a:srgbClr val="FF0000"/>
                </a:solidFill>
                <a:latin typeface="Cambria" panose="02040503050406030204" pitchFamily="18" charset="0"/>
                <a:ea typeface="Cambria" panose="02040503050406030204" pitchFamily="18" charset="0"/>
                <a:cs typeface="Times New Roman"/>
              </a:rPr>
              <a:t>incolore</a:t>
            </a:r>
            <a:endParaRPr lang="fr-FR" b="1" dirty="0">
              <a:solidFill>
                <a:srgbClr val="FF0000"/>
              </a:solidFill>
              <a:latin typeface="Cambria" panose="02040503050406030204" pitchFamily="18" charset="0"/>
              <a:ea typeface="Cambria" panose="02040503050406030204" pitchFamily="18" charset="0"/>
              <a:cs typeface="Times New Roman"/>
            </a:endParaRPr>
          </a:p>
        </p:txBody>
      </p:sp>
      <p:sp>
        <p:nvSpPr>
          <p:cNvPr id="16" name="ZoneTexte 15">
            <a:extLst>
              <a:ext uri="{FF2B5EF4-FFF2-40B4-BE49-F238E27FC236}">
                <a16:creationId xmlns:a16="http://schemas.microsoft.com/office/drawing/2014/main" id="{0D96F684-FD7F-760E-97E2-AF260D26BBA1}"/>
              </a:ext>
            </a:extLst>
          </p:cNvPr>
          <p:cNvSpPr txBox="1"/>
          <p:nvPr/>
        </p:nvSpPr>
        <p:spPr>
          <a:xfrm>
            <a:off x="395536" y="375047"/>
            <a:ext cx="8280920" cy="504055"/>
          </a:xfrm>
          <a:prstGeom prst="rect">
            <a:avLst/>
          </a:prstGeom>
          <a:noFill/>
        </p:spPr>
        <p:txBody>
          <a:bodyPr wrap="square" rtlCol="0">
            <a:spAutoFit/>
          </a:bodyPr>
          <a:lstStyle/>
          <a:p>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a:t>
            </a:r>
            <a:r>
              <a:rPr lang="fr-FR" sz="2600" b="1" u="sng" dirty="0" err="1">
                <a:solidFill>
                  <a:schemeClr val="accent1"/>
                </a:solidFill>
                <a:latin typeface="Cambria" panose="02040503050406030204" pitchFamily="18" charset="0"/>
                <a:ea typeface="Cambria" panose="02040503050406030204" pitchFamily="18" charset="0"/>
                <a:cs typeface="Traditional Arabic" pitchFamily="18" charset="-78"/>
              </a:rPr>
              <a:t>macrocovalents</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 et moléculaires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3.     Relation structure-propriétés</a:t>
            </a:r>
          </a:p>
        </p:txBody>
      </p:sp>
      <p:pic>
        <p:nvPicPr>
          <p:cNvPr id="4" name="Image 3" descr="http://education.francetv.fr/rdv_science/dossier4_matiere/img/carbon.gif"/>
          <p:cNvPicPr/>
          <p:nvPr/>
        </p:nvPicPr>
        <p:blipFill>
          <a:blip r:embed="rId2" cstate="print"/>
          <a:srcRect/>
          <a:stretch>
            <a:fillRect/>
          </a:stretch>
        </p:blipFill>
        <p:spPr bwMode="auto">
          <a:xfrm>
            <a:off x="2411760" y="2492896"/>
            <a:ext cx="3960440" cy="3168352"/>
          </a:xfrm>
          <a:prstGeom prst="rect">
            <a:avLst/>
          </a:prstGeom>
          <a:noFill/>
          <a:ln w="9525">
            <a:noFill/>
            <a:miter lim="800000"/>
            <a:headEnd/>
            <a:tailEnd/>
          </a:ln>
        </p:spPr>
      </p:pic>
      <p:sp>
        <p:nvSpPr>
          <p:cNvPr id="5" name="Rectangle 1"/>
          <p:cNvSpPr>
            <a:spLocks noChangeArrowheads="1"/>
          </p:cNvSpPr>
          <p:nvPr/>
        </p:nvSpPr>
        <p:spPr bwMode="auto">
          <a:xfrm>
            <a:off x="323528" y="1700808"/>
            <a:ext cx="8496944" cy="5578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Arial" pitchFamily="34" charset="0"/>
              <a:buChar char="•"/>
              <a:tabLst/>
            </a:pPr>
            <a:r>
              <a:rPr lang="fr-FR" sz="2200" dirty="0">
                <a:latin typeface="Cambria" panose="02040503050406030204" pitchFamily="18" charset="0"/>
                <a:ea typeface="Cambria" panose="02040503050406030204" pitchFamily="18" charset="0"/>
                <a:cs typeface="Traditional Arabic" pitchFamily="18" charset="-78"/>
              </a:rPr>
              <a:t> Graphite : lubrifiants + composés d’intercalation</a:t>
            </a:r>
            <a:endPar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endParaRPr>
          </a:p>
        </p:txBody>
      </p:sp>
      <p:sp>
        <p:nvSpPr>
          <p:cNvPr id="6" name="ZoneTexte 5">
            <a:extLst>
              <a:ext uri="{FF2B5EF4-FFF2-40B4-BE49-F238E27FC236}">
                <a16:creationId xmlns:a16="http://schemas.microsoft.com/office/drawing/2014/main" id="{25717D0B-2EE9-1D91-933F-8C2C91A2CB22}"/>
              </a:ext>
            </a:extLst>
          </p:cNvPr>
          <p:cNvSpPr txBox="1"/>
          <p:nvPr/>
        </p:nvSpPr>
        <p:spPr>
          <a:xfrm>
            <a:off x="395536" y="375047"/>
            <a:ext cx="8280920" cy="504055"/>
          </a:xfrm>
          <a:prstGeom prst="rect">
            <a:avLst/>
          </a:prstGeom>
          <a:noFill/>
        </p:spPr>
        <p:txBody>
          <a:bodyPr wrap="square" rtlCol="0">
            <a:spAutoFit/>
          </a:bodyPr>
          <a:lstStyle/>
          <a:p>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a:t>
            </a:r>
            <a:r>
              <a:rPr lang="fr-FR" sz="2600" b="1" u="sng" dirty="0" err="1">
                <a:solidFill>
                  <a:schemeClr val="accent1"/>
                </a:solidFill>
                <a:latin typeface="Cambria" panose="02040503050406030204" pitchFamily="18" charset="0"/>
                <a:ea typeface="Cambria" panose="02040503050406030204" pitchFamily="18" charset="0"/>
                <a:cs typeface="Traditional Arabic" pitchFamily="18" charset="-78"/>
              </a:rPr>
              <a:t>macrocovalents</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 et moléculaires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588594" y="2516311"/>
            <a:ext cx="1847502" cy="4234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a:ln>
                  <a:noFill/>
                </a:ln>
                <a:solidFill>
                  <a:schemeClr val="tx1"/>
                </a:solidFill>
                <a:effectLst/>
                <a:latin typeface="Palatino Linotype" pitchFamily="18" charset="0"/>
                <a:cs typeface="Arial" pitchFamily="34" charset="0"/>
              </a:rPr>
              <a:t>Faible densité</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ioniques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1.     Caractéristiques des cristaux ioniques</a:t>
            </a:r>
          </a:p>
        </p:txBody>
      </p:sp>
      <p:pic>
        <p:nvPicPr>
          <p:cNvPr id="4" name="Image 3" descr="http://upload.wikimedia.org/wikipedia/commons/thumb/c/c2/Salt-cristalls.jpg/220px-Salt-cristalls.jpg"/>
          <p:cNvPicPr/>
          <p:nvPr/>
        </p:nvPicPr>
        <p:blipFill>
          <a:blip r:embed="rId2" cstate="print"/>
          <a:srcRect/>
          <a:stretch>
            <a:fillRect/>
          </a:stretch>
        </p:blipFill>
        <p:spPr bwMode="auto">
          <a:xfrm>
            <a:off x="7092280" y="404664"/>
            <a:ext cx="1645146" cy="1229097"/>
          </a:xfrm>
          <a:prstGeom prst="rect">
            <a:avLst/>
          </a:prstGeom>
          <a:noFill/>
          <a:ln w="9525">
            <a:noFill/>
            <a:miter lim="800000"/>
            <a:headEnd/>
            <a:tailEnd/>
          </a:ln>
        </p:spPr>
      </p:pic>
      <p:sp>
        <p:nvSpPr>
          <p:cNvPr id="4097" name="Rectangle 1"/>
          <p:cNvSpPr>
            <a:spLocks noChangeArrowheads="1"/>
          </p:cNvSpPr>
          <p:nvPr/>
        </p:nvSpPr>
        <p:spPr bwMode="auto">
          <a:xfrm>
            <a:off x="323528" y="1412776"/>
            <a:ext cx="8496944" cy="25891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Arial" pitchFamily="34" charset="0"/>
              <a:buChar char="•"/>
              <a:tabLst/>
            </a:pPr>
            <a:r>
              <a:rPr lang="fr-FR" sz="2200" dirty="0">
                <a:latin typeface="Cambria" panose="02040503050406030204" pitchFamily="18" charset="0"/>
                <a:ea typeface="Cambria" panose="02040503050406030204" pitchFamily="18" charset="0"/>
                <a:cs typeface="Traditional Arabic" pitchFamily="18" charset="-78"/>
              </a:rPr>
              <a:t> </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Ordre ++ </a:t>
            </a:r>
          </a:p>
          <a:p>
            <a:pPr marL="0" marR="0" lvl="0" indent="0" algn="l" defTabSz="914400" rtl="0" eaLnBrk="1" fontAlgn="base" latinLnBrk="0" hangingPunct="1">
              <a:lnSpc>
                <a:spcPct val="150000"/>
              </a:lnSpc>
              <a:spcBef>
                <a:spcPct val="0"/>
              </a:spcBef>
              <a:spcAft>
                <a:spcPct val="0"/>
              </a:spcAft>
              <a:buClrTx/>
              <a:buSzTx/>
              <a:buFont typeface="Arial" pitchFamily="34" charset="0"/>
              <a:buChar char="•"/>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Alternance entre </a:t>
            </a:r>
            <a:r>
              <a:rPr lang="fr-FR" sz="2200" dirty="0">
                <a:latin typeface="Cambria" panose="02040503050406030204" pitchFamily="18" charset="0"/>
                <a:ea typeface="Cambria" panose="02040503050406030204" pitchFamily="18" charset="0"/>
                <a:cs typeface="Traditional Arabic" pitchFamily="18" charset="-78"/>
              </a:rPr>
              <a:t>cation/anion</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lang="fr-FR" sz="2200" dirty="0">
                <a:latin typeface="Cambria" panose="02040503050406030204" pitchFamily="18" charset="0"/>
                <a:ea typeface="Cambria" panose="02040503050406030204" pitchFamily="18" charset="0"/>
                <a:cs typeface="Traditional Arabic" pitchFamily="18" charset="-78"/>
              </a:rPr>
              <a:t> Se sont </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des </a:t>
            </a:r>
            <a:r>
              <a:rPr kumimoji="0" lang="fr-FR" sz="2200" b="0"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isolants</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lang="fr-FR" sz="2200" dirty="0">
                <a:latin typeface="Cambria" panose="02040503050406030204" pitchFamily="18" charset="0"/>
                <a:ea typeface="Cambria" panose="02040503050406030204" pitchFamily="18" charset="0"/>
                <a:cs typeface="Traditional Arabic" pitchFamily="18" charset="-78"/>
              </a:rPr>
              <a:t> Forte dureté</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t>
            </a:r>
            <a:r>
              <a:rPr kumimoji="0" lang="fr-FR" sz="2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raditional Arabic" pitchFamily="18" charset="-78"/>
              </a:rPr>
              <a:t>T</a:t>
            </a:r>
            <a:r>
              <a:rPr kumimoji="0" lang="fr-FR" sz="2200" b="0" i="0" u="none" strike="noStrike" cap="none" normalizeH="0" baseline="-25000" dirty="0" err="1">
                <a:ln>
                  <a:noFill/>
                </a:ln>
                <a:solidFill>
                  <a:schemeClr val="tx1"/>
                </a:solidFill>
                <a:effectLst/>
                <a:latin typeface="Cambria" panose="02040503050406030204" pitchFamily="18" charset="0"/>
                <a:ea typeface="Cambria" panose="02040503050406030204" pitchFamily="18" charset="0"/>
                <a:cs typeface="Traditional Arabic" pitchFamily="18" charset="-78"/>
              </a:rPr>
              <a:t>fusion</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t>
            </a:r>
          </a:p>
        </p:txBody>
      </p:sp>
      <p:pic>
        <p:nvPicPr>
          <p:cNvPr id="6" name="Image 5"/>
          <p:cNvPicPr/>
          <p:nvPr/>
        </p:nvPicPr>
        <p:blipFill>
          <a:blip r:embed="rId3" cstate="print">
            <a:lum contrast="12000"/>
          </a:blip>
          <a:srcRect t="11426"/>
          <a:stretch>
            <a:fillRect/>
          </a:stretch>
        </p:blipFill>
        <p:spPr bwMode="auto">
          <a:xfrm rot="60000">
            <a:off x="2935792" y="2806139"/>
            <a:ext cx="2909398" cy="2314655"/>
          </a:xfrm>
          <a:prstGeom prst="rect">
            <a:avLst/>
          </a:prstGeom>
          <a:noFill/>
          <a:ln w="9525">
            <a:noFill/>
            <a:miter lim="800000"/>
            <a:headEnd/>
            <a:tailEnd/>
          </a:ln>
        </p:spPr>
      </p:pic>
      <p:pic>
        <p:nvPicPr>
          <p:cNvPr id="4100" name="Picture 4" descr="http://ej.iop.org/images/1468-6996/14/4/043502/Full/stam478900f5_online.jpg"/>
          <p:cNvPicPr>
            <a:picLocks noChangeAspect="1" noChangeArrowheads="1"/>
          </p:cNvPicPr>
          <p:nvPr/>
        </p:nvPicPr>
        <p:blipFill>
          <a:blip r:embed="rId4" cstate="print"/>
          <a:srcRect/>
          <a:stretch>
            <a:fillRect/>
          </a:stretch>
        </p:blipFill>
        <p:spPr bwMode="auto">
          <a:xfrm>
            <a:off x="5977830" y="2132856"/>
            <a:ext cx="2914650" cy="3533776"/>
          </a:xfrm>
          <a:prstGeom prst="rect">
            <a:avLst/>
          </a:prstGeom>
          <a:noFill/>
        </p:spPr>
      </p:pic>
      <p:sp>
        <p:nvSpPr>
          <p:cNvPr id="4101" name="Rectangle 5"/>
          <p:cNvSpPr>
            <a:spLocks noChangeArrowheads="1"/>
          </p:cNvSpPr>
          <p:nvPr/>
        </p:nvSpPr>
        <p:spPr bwMode="auto">
          <a:xfrm>
            <a:off x="395536" y="5157192"/>
            <a:ext cx="8496944"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a.  Compléter :</a:t>
            </a:r>
            <a:endParaRPr kumimoji="0" lang="fr-FR" sz="2200" b="0" i="0" u="none" strike="noStrike" cap="none" normalizeH="0" baseline="0" dirty="0">
              <a:ln>
                <a:noFill/>
              </a:ln>
              <a:solidFill>
                <a:schemeClr val="tx1"/>
              </a:solidFill>
              <a:effectLst/>
              <a:latin typeface="+mj-lt"/>
              <a:cs typeface="Aparajit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mj-lt"/>
                <a:ea typeface="Calibri" pitchFamily="34" charset="0"/>
                <a:cs typeface="Traditional Arabic" pitchFamily="18" charset="-78"/>
              </a:rPr>
              <a:t>L’élément sodium se trouve sous forme :</a:t>
            </a:r>
            <a:endParaRPr kumimoji="0" lang="fr-FR" sz="2200" b="0" i="0" u="none" strike="noStrike" cap="none" normalizeH="0" baseline="0" dirty="0">
              <a:ln>
                <a:noFill/>
              </a:ln>
              <a:solidFill>
                <a:schemeClr val="tx1"/>
              </a:solidFill>
              <a:effectLst/>
              <a:latin typeface="+mj-lt"/>
              <a:cs typeface="Traditional Arabic"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mj-lt"/>
                <a:ea typeface="Calibri" pitchFamily="34" charset="0"/>
                <a:cs typeface="Traditional Arabic" pitchFamily="18" charset="-78"/>
              </a:rPr>
              <a:t>L’élément chlore se trouve sous forme :</a:t>
            </a:r>
            <a:endParaRPr kumimoji="0" lang="fr-FR" sz="2200" b="0" i="0" u="none" strike="noStrike" cap="none" normalizeH="0" baseline="0" dirty="0">
              <a:ln>
                <a:noFill/>
              </a:ln>
              <a:solidFill>
                <a:schemeClr val="tx1"/>
              </a:solidFill>
              <a:effectLst/>
              <a:latin typeface="+mj-lt"/>
              <a:cs typeface="Traditional Arabic" pitchFamily="18" charset="-78"/>
            </a:endParaRPr>
          </a:p>
        </p:txBody>
      </p:sp>
      <p:sp>
        <p:nvSpPr>
          <p:cNvPr id="10" name="ZoneTexte 9"/>
          <p:cNvSpPr txBox="1"/>
          <p:nvPr/>
        </p:nvSpPr>
        <p:spPr>
          <a:xfrm>
            <a:off x="5004048" y="5498182"/>
            <a:ext cx="1440160" cy="430887"/>
          </a:xfrm>
          <a:prstGeom prst="rect">
            <a:avLst/>
          </a:prstGeom>
          <a:noFill/>
        </p:spPr>
        <p:txBody>
          <a:bodyPr wrap="square" rtlCol="0">
            <a:spAutoFit/>
          </a:bodyPr>
          <a:lstStyle/>
          <a:p>
            <a:r>
              <a:rPr lang="fr-FR" sz="2200" b="1" dirty="0">
                <a:latin typeface="+mj-lt"/>
                <a:cs typeface="Traditional Arabic" pitchFamily="18" charset="-78"/>
              </a:rPr>
              <a:t>Na</a:t>
            </a:r>
            <a:r>
              <a:rPr lang="fr-FR" sz="2200" b="1" baseline="30000" dirty="0">
                <a:latin typeface="+mj-lt"/>
                <a:cs typeface="Traditional Arabic" pitchFamily="18" charset="-78"/>
              </a:rPr>
              <a:t>+</a:t>
            </a:r>
          </a:p>
        </p:txBody>
      </p:sp>
      <p:sp>
        <p:nvSpPr>
          <p:cNvPr id="11" name="ZoneTexte 10"/>
          <p:cNvSpPr txBox="1"/>
          <p:nvPr/>
        </p:nvSpPr>
        <p:spPr>
          <a:xfrm>
            <a:off x="4874890" y="5843364"/>
            <a:ext cx="1440160" cy="430887"/>
          </a:xfrm>
          <a:prstGeom prst="rect">
            <a:avLst/>
          </a:prstGeom>
          <a:noFill/>
        </p:spPr>
        <p:txBody>
          <a:bodyPr wrap="square" rtlCol="0">
            <a:spAutoFit/>
          </a:bodyPr>
          <a:lstStyle/>
          <a:p>
            <a:r>
              <a:rPr lang="fr-FR" sz="2200" b="1" dirty="0">
                <a:latin typeface="+mj-lt"/>
                <a:cs typeface="Traditional Arabic" pitchFamily="18" charset="-78"/>
              </a:rPr>
              <a:t>Cl</a:t>
            </a:r>
            <a:r>
              <a:rPr lang="fr-FR" sz="2200" b="1" baseline="30000" dirty="0">
                <a:latin typeface="+mj-lt"/>
                <a:cs typeface="Traditional Arabic" pitchFamily="18"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ioniques</a:t>
            </a:r>
          </a:p>
        </p:txBody>
      </p:sp>
      <p:sp>
        <p:nvSpPr>
          <p:cNvPr id="3" name="ZoneTexte 2"/>
          <p:cNvSpPr txBox="1"/>
          <p:nvPr/>
        </p:nvSpPr>
        <p:spPr>
          <a:xfrm>
            <a:off x="323528" y="879103"/>
            <a:ext cx="8568952"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La liaison ionique : conséquence sur les propriétés</a:t>
            </a:r>
          </a:p>
        </p:txBody>
      </p:sp>
      <p:sp>
        <p:nvSpPr>
          <p:cNvPr id="3073" name="Rectangle 1"/>
          <p:cNvSpPr>
            <a:spLocks noChangeArrowheads="1"/>
          </p:cNvSpPr>
          <p:nvPr/>
        </p:nvSpPr>
        <p:spPr bwMode="auto">
          <a:xfrm>
            <a:off x="395536" y="1863281"/>
            <a:ext cx="840625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1" i="0" u="sng" strike="noStrike" cap="none" normalizeH="0" baseline="0" dirty="0">
                <a:ln>
                  <a:noFill/>
                </a:ln>
                <a:solidFill>
                  <a:srgbClr val="FF0000"/>
                </a:solidFill>
                <a:effectLst/>
                <a:latin typeface="Cambria" panose="02040503050406030204" pitchFamily="18" charset="0"/>
                <a:ea typeface="Cambria" panose="02040503050406030204" pitchFamily="18" charset="0"/>
                <a:cs typeface="Traditional Arabic" pitchFamily="18" charset="-78"/>
              </a:rPr>
              <a:t>Les cristaux ioniques</a:t>
            </a:r>
            <a:r>
              <a:rPr kumimoji="0" lang="fr-FR" sz="2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raditional Arabic" pitchFamily="18" charset="-78"/>
              </a:rPr>
              <a:t> sont formés par un assemblage triplement périodique d’ions de signes contraires. </a:t>
            </a:r>
          </a:p>
        </p:txBody>
      </p:sp>
      <p:sp>
        <p:nvSpPr>
          <p:cNvPr id="3074" name="Rectangle 2"/>
          <p:cNvSpPr>
            <a:spLocks noChangeArrowheads="1"/>
          </p:cNvSpPr>
          <p:nvPr/>
        </p:nvSpPr>
        <p:spPr bwMode="auto">
          <a:xfrm>
            <a:off x="323528" y="1835299"/>
            <a:ext cx="8496944" cy="864096"/>
          </a:xfrm>
          <a:prstGeom prst="rect">
            <a:avLst/>
          </a:prstGeom>
          <a:no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373836" y="2935612"/>
            <a:ext cx="844663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b.  De quoi résulte la liaison ionique permettant la cohésion du solide ?</a:t>
            </a: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81" name="Rectangle 9"/>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6" name="Rectangle 5">
            <a:extLst>
              <a:ext uri="{FF2B5EF4-FFF2-40B4-BE49-F238E27FC236}">
                <a16:creationId xmlns:a16="http://schemas.microsoft.com/office/drawing/2014/main" id="{727FEAA0-20F5-495C-8196-D91B54DBA3E4}"/>
              </a:ext>
            </a:extLst>
          </p:cNvPr>
          <p:cNvSpPr/>
          <p:nvPr/>
        </p:nvSpPr>
        <p:spPr>
          <a:xfrm>
            <a:off x="355154" y="3511676"/>
            <a:ext cx="8446636" cy="1573508"/>
          </a:xfrm>
          <a:prstGeom prst="rect">
            <a:avLst/>
          </a:prstGeom>
          <a:ln w="28575">
            <a:solidFill>
              <a:srgbClr val="FF0000"/>
            </a:solidFill>
          </a:ln>
        </p:spPr>
        <p:txBody>
          <a:bodyPr wrap="square">
            <a:spAutoFit/>
          </a:bodyPr>
          <a:lstStyle/>
          <a:p>
            <a:pPr algn="just">
              <a:lnSpc>
                <a:spcPct val="150000"/>
              </a:lnSpc>
              <a:spcAft>
                <a:spcPts val="0"/>
              </a:spcAft>
            </a:pPr>
            <a:r>
              <a:rPr lang="fr-FR" sz="2200" dirty="0">
                <a:latin typeface="+mj-lt"/>
                <a:ea typeface="Calibri" panose="020F0502020204030204" pitchFamily="34" charset="0"/>
                <a:cs typeface="Times New Roman" panose="02020603050405020304" pitchFamily="18" charset="0"/>
              </a:rPr>
              <a:t>La liaison ionique résulte de </a:t>
            </a:r>
            <a:r>
              <a:rPr lang="fr-FR" sz="2200" b="1" dirty="0">
                <a:solidFill>
                  <a:srgbClr val="FF0000"/>
                </a:solidFill>
                <a:latin typeface="+mj-lt"/>
                <a:ea typeface="Calibri" panose="020F0502020204030204" pitchFamily="34" charset="0"/>
                <a:cs typeface="Times New Roman" panose="02020603050405020304" pitchFamily="18" charset="0"/>
              </a:rPr>
              <a:t>l’attraction électrostatique</a:t>
            </a:r>
            <a:r>
              <a:rPr lang="fr-FR" sz="2200" dirty="0">
                <a:latin typeface="+mj-lt"/>
                <a:ea typeface="Calibri" panose="020F0502020204030204" pitchFamily="34" charset="0"/>
                <a:cs typeface="Times New Roman" panose="02020603050405020304" pitchFamily="18" charset="0"/>
              </a:rPr>
              <a:t> entre ions de charges opposées et de </a:t>
            </a:r>
            <a:r>
              <a:rPr lang="fr-FR" sz="2200" b="1" dirty="0">
                <a:solidFill>
                  <a:srgbClr val="FF0000"/>
                </a:solidFill>
                <a:latin typeface="+mj-lt"/>
                <a:ea typeface="Calibri" panose="020F0502020204030204" pitchFamily="34" charset="0"/>
                <a:cs typeface="Times New Roman" panose="02020603050405020304" pitchFamily="18" charset="0"/>
              </a:rPr>
              <a:t>répulsions à courtes distances</a:t>
            </a:r>
            <a:r>
              <a:rPr lang="fr-FR" sz="2200" dirty="0">
                <a:latin typeface="+mj-lt"/>
                <a:ea typeface="Calibri" panose="020F0502020204030204" pitchFamily="34" charset="0"/>
                <a:cs typeface="Times New Roman" panose="02020603050405020304" pitchFamily="18" charset="0"/>
              </a:rPr>
              <a:t> entre les nuages électroniques de ces ions.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ioniques</a:t>
            </a:r>
          </a:p>
        </p:txBody>
      </p:sp>
      <p:sp>
        <p:nvSpPr>
          <p:cNvPr id="3" name="ZoneTexte 2"/>
          <p:cNvSpPr txBox="1"/>
          <p:nvPr/>
        </p:nvSpPr>
        <p:spPr>
          <a:xfrm>
            <a:off x="323528" y="879103"/>
            <a:ext cx="8568952"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La liaison ionique : conséquence sur les propriétés</a:t>
            </a: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81" name="Rectangle 9"/>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083" name="Rectangle 11"/>
          <p:cNvSpPr>
            <a:spLocks noChangeArrowheads="1"/>
          </p:cNvSpPr>
          <p:nvPr/>
        </p:nvSpPr>
        <p:spPr bwMode="auto">
          <a:xfrm>
            <a:off x="327720" y="1556792"/>
            <a:ext cx="849694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L’énergie qui intervient ici s’écrit {en négligeant les forces de Van der </a:t>
            </a:r>
            <a:r>
              <a:rPr kumimoji="0" lang="fr-FR" sz="2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raditional Arabic" pitchFamily="18" charset="-78"/>
              </a:rPr>
              <a:t>Waals</a:t>
            </a:r>
            <a:r>
              <a:rPr kumimoji="0" lang="fr-F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raditional Arabic" pitchFamily="18" charset="-78"/>
              </a:rPr>
              <a:t>} :</a:t>
            </a:r>
          </a:p>
        </p:txBody>
      </p:sp>
      <p:sp>
        <p:nvSpPr>
          <p:cNvPr id="3084" name="Text Box 12"/>
          <p:cNvSpPr txBox="1">
            <a:spLocks noChangeArrowheads="1"/>
          </p:cNvSpPr>
          <p:nvPr/>
        </p:nvSpPr>
        <p:spPr bwMode="auto">
          <a:xfrm>
            <a:off x="323528" y="3417676"/>
            <a:ext cx="3038201"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200" b="1" i="0" u="none" strike="noStrike" cap="none" normalizeH="0" baseline="0" dirty="0">
                <a:ln>
                  <a:noFill/>
                </a:ln>
                <a:solidFill>
                  <a:srgbClr val="FF0000"/>
                </a:solidFill>
                <a:effectLst/>
                <a:latin typeface="+mj-lt"/>
                <a:cs typeface="Arial" pitchFamily="34" charset="0"/>
              </a:rPr>
              <a:t>Attraction ou répulsion électronique</a:t>
            </a:r>
          </a:p>
        </p:txBody>
      </p:sp>
      <p:sp>
        <p:nvSpPr>
          <p:cNvPr id="3085" name="Text Box 13"/>
          <p:cNvSpPr txBox="1">
            <a:spLocks noChangeArrowheads="1"/>
          </p:cNvSpPr>
          <p:nvPr/>
        </p:nvSpPr>
        <p:spPr bwMode="auto">
          <a:xfrm>
            <a:off x="5854278" y="3489684"/>
            <a:ext cx="282217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200" b="1" i="0" u="none" strike="noStrike" cap="none" normalizeH="0" baseline="0" dirty="0">
                <a:ln>
                  <a:noFill/>
                </a:ln>
                <a:solidFill>
                  <a:srgbClr val="FF0000"/>
                </a:solidFill>
                <a:effectLst/>
                <a:latin typeface="+mj-lt"/>
                <a:cs typeface="Arial" pitchFamily="34" charset="0"/>
              </a:rPr>
              <a:t>Répulsions des nuages électroniques</a:t>
            </a:r>
          </a:p>
        </p:txBody>
      </p:sp>
      <p:pic>
        <p:nvPicPr>
          <p:cNvPr id="1026" name="Picture 2"/>
          <p:cNvPicPr>
            <a:picLocks noChangeAspect="1" noChangeArrowheads="1"/>
          </p:cNvPicPr>
          <p:nvPr/>
        </p:nvPicPr>
        <p:blipFill>
          <a:blip r:embed="rId2" cstate="print"/>
          <a:srcRect l="20297" t="37400" r="20641" b="37400"/>
          <a:stretch>
            <a:fillRect/>
          </a:stretch>
        </p:blipFill>
        <p:spPr bwMode="auto">
          <a:xfrm>
            <a:off x="2627784" y="2121532"/>
            <a:ext cx="3744416" cy="936104"/>
          </a:xfrm>
          <a:prstGeom prst="rect">
            <a:avLst/>
          </a:prstGeom>
          <a:noFill/>
          <a:ln w="9525">
            <a:noFill/>
            <a:miter lim="800000"/>
            <a:headEnd/>
            <a:tailEnd/>
          </a:ln>
        </p:spPr>
      </p:pic>
      <p:cxnSp>
        <p:nvCxnSpPr>
          <p:cNvPr id="18" name="Connecteur droit avec flèche 17"/>
          <p:cNvCxnSpPr>
            <a:cxnSpLocks/>
            <a:endCxn id="3084" idx="0"/>
          </p:cNvCxnSpPr>
          <p:nvPr/>
        </p:nvCxnSpPr>
        <p:spPr>
          <a:xfrm flipH="1">
            <a:off x="1842629" y="2913620"/>
            <a:ext cx="14332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cxnSpLocks/>
            <a:endCxn id="3085" idx="0"/>
          </p:cNvCxnSpPr>
          <p:nvPr/>
        </p:nvCxnSpPr>
        <p:spPr>
          <a:xfrm>
            <a:off x="5825208" y="2913620"/>
            <a:ext cx="1440159"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
            <a:extLst>
              <a:ext uri="{FF2B5EF4-FFF2-40B4-BE49-F238E27FC236}">
                <a16:creationId xmlns:a16="http://schemas.microsoft.com/office/drawing/2014/main" id="{D2DF6E9A-0AEE-DA29-B57E-ECA06FE4D9A6}"/>
              </a:ext>
            </a:extLst>
          </p:cNvPr>
          <p:cNvSpPr>
            <a:spLocks noChangeArrowheads="1"/>
          </p:cNvSpPr>
          <p:nvPr/>
        </p:nvSpPr>
        <p:spPr bwMode="auto">
          <a:xfrm>
            <a:off x="471736" y="4293096"/>
            <a:ext cx="820472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c.  En quoi cela explique-t-il les propriétés macroscopiques de ces solides ?</a:t>
            </a:r>
          </a:p>
        </p:txBody>
      </p:sp>
      <p:sp>
        <p:nvSpPr>
          <p:cNvPr id="14" name="Rectangle 13">
            <a:extLst>
              <a:ext uri="{FF2B5EF4-FFF2-40B4-BE49-F238E27FC236}">
                <a16:creationId xmlns:a16="http://schemas.microsoft.com/office/drawing/2014/main" id="{D7CF670A-434E-0DC5-C46A-20E185680CE4}"/>
              </a:ext>
            </a:extLst>
          </p:cNvPr>
          <p:cNvSpPr/>
          <p:nvPr/>
        </p:nvSpPr>
        <p:spPr>
          <a:xfrm>
            <a:off x="395536" y="5301208"/>
            <a:ext cx="8352928" cy="1446550"/>
          </a:xfrm>
          <a:prstGeom prst="rect">
            <a:avLst/>
          </a:prstGeom>
        </p:spPr>
        <p:txBody>
          <a:bodyPr wrap="square">
            <a:spAutoFit/>
          </a:bodyPr>
          <a:lstStyle/>
          <a:p>
            <a:pPr algn="just"/>
            <a:r>
              <a:rPr lang="fr-FR" sz="2200" dirty="0">
                <a:latin typeface="Cambria" panose="02040503050406030204" pitchFamily="18" charset="0"/>
                <a:ea typeface="Cambria" panose="02040503050406030204" pitchFamily="18" charset="0"/>
                <a:cs typeface="Traditional Arabic" pitchFamily="18" charset="-78"/>
              </a:rPr>
              <a:t>Cependant, la liaison ionique pure n’existe pas mais le pourcentage ionique est élevé dans les cristaux métalliques. Le pourcentage ionique dépend de la différence d’électronégativité entre cation et anion.</a:t>
            </a:r>
          </a:p>
        </p:txBody>
      </p:sp>
    </p:spTree>
    <p:extLst>
      <p:ext uri="{BB962C8B-B14F-4D97-AF65-F5344CB8AC3E}">
        <p14:creationId xmlns:p14="http://schemas.microsoft.com/office/powerpoint/2010/main" val="8058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ioniques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3.     Rayon ionique</a:t>
            </a:r>
          </a:p>
        </p:txBody>
      </p:sp>
      <p:sp>
        <p:nvSpPr>
          <p:cNvPr id="4" name="Rectangle 3"/>
          <p:cNvSpPr/>
          <p:nvPr/>
        </p:nvSpPr>
        <p:spPr>
          <a:xfrm>
            <a:off x="323528" y="1484784"/>
            <a:ext cx="8496944" cy="769441"/>
          </a:xfrm>
          <a:prstGeom prst="rect">
            <a:avLst/>
          </a:prstGeom>
        </p:spPr>
        <p:txBody>
          <a:bodyPr wrap="square">
            <a:spAutoFit/>
          </a:bodyPr>
          <a:lstStyle/>
          <a:p>
            <a:pPr algn="just"/>
            <a:r>
              <a:rPr lang="fr-FR" sz="2200" dirty="0">
                <a:latin typeface="Cambria" panose="02040503050406030204" pitchFamily="18" charset="0"/>
                <a:ea typeface="Cambria" panose="02040503050406030204" pitchFamily="18" charset="0"/>
                <a:cs typeface="Traditional Arabic" pitchFamily="18" charset="-78"/>
              </a:rPr>
              <a:t>Les distances </a:t>
            </a:r>
            <a:r>
              <a:rPr lang="fr-FR" sz="2200" dirty="0" err="1">
                <a:latin typeface="Cambria" panose="02040503050406030204" pitchFamily="18" charset="0"/>
                <a:ea typeface="Cambria" panose="02040503050406030204" pitchFamily="18" charset="0"/>
                <a:cs typeface="Traditional Arabic" pitchFamily="18" charset="-78"/>
              </a:rPr>
              <a:t>interioniques</a:t>
            </a:r>
            <a:r>
              <a:rPr lang="fr-FR" sz="2200" dirty="0">
                <a:latin typeface="Cambria" panose="02040503050406030204" pitchFamily="18" charset="0"/>
                <a:ea typeface="Cambria" panose="02040503050406030204" pitchFamily="18" charset="0"/>
                <a:cs typeface="Traditional Arabic" pitchFamily="18" charset="-78"/>
              </a:rPr>
              <a:t> observées dans le solide sont définies comme la somme de leurs rayons ioniques respectifs.</a:t>
            </a:r>
          </a:p>
        </p:txBody>
      </p:sp>
      <p:graphicFrame>
        <p:nvGraphicFramePr>
          <p:cNvPr id="5" name="Tableau 4"/>
          <p:cNvGraphicFramePr>
            <a:graphicFrameLocks noGrp="1"/>
          </p:cNvGraphicFramePr>
          <p:nvPr/>
        </p:nvGraphicFramePr>
        <p:xfrm>
          <a:off x="1331640" y="2470249"/>
          <a:ext cx="6405325" cy="1499220"/>
        </p:xfrm>
        <a:graphic>
          <a:graphicData uri="http://schemas.openxmlformats.org/drawingml/2006/table">
            <a:tbl>
              <a:tblPr/>
              <a:tblGrid>
                <a:gridCol w="1255135">
                  <a:extLst>
                    <a:ext uri="{9D8B030D-6E8A-4147-A177-3AD203B41FA5}">
                      <a16:colId xmlns:a16="http://schemas.microsoft.com/office/drawing/2014/main" val="20000"/>
                    </a:ext>
                  </a:extLst>
                </a:gridCol>
                <a:gridCol w="1281341">
                  <a:extLst>
                    <a:ext uri="{9D8B030D-6E8A-4147-A177-3AD203B41FA5}">
                      <a16:colId xmlns:a16="http://schemas.microsoft.com/office/drawing/2014/main" val="20001"/>
                    </a:ext>
                  </a:extLst>
                </a:gridCol>
                <a:gridCol w="1297892">
                  <a:extLst>
                    <a:ext uri="{9D8B030D-6E8A-4147-A177-3AD203B41FA5}">
                      <a16:colId xmlns:a16="http://schemas.microsoft.com/office/drawing/2014/main" val="20002"/>
                    </a:ext>
                  </a:extLst>
                </a:gridCol>
                <a:gridCol w="1298582">
                  <a:extLst>
                    <a:ext uri="{9D8B030D-6E8A-4147-A177-3AD203B41FA5}">
                      <a16:colId xmlns:a16="http://schemas.microsoft.com/office/drawing/2014/main" val="20003"/>
                    </a:ext>
                  </a:extLst>
                </a:gridCol>
                <a:gridCol w="1272375">
                  <a:extLst>
                    <a:ext uri="{9D8B030D-6E8A-4147-A177-3AD203B41FA5}">
                      <a16:colId xmlns:a16="http://schemas.microsoft.com/office/drawing/2014/main" val="20004"/>
                    </a:ext>
                  </a:extLst>
                </a:gridCol>
              </a:tblGrid>
              <a:tr h="374805">
                <a:tc>
                  <a:txBody>
                    <a:bodyPr/>
                    <a:lstStyle/>
                    <a:p>
                      <a:pPr algn="ctr">
                        <a:spcAft>
                          <a:spcPts val="0"/>
                        </a:spcAft>
                      </a:pPr>
                      <a:endParaRPr lang="fr-FR" sz="2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F</a:t>
                      </a:r>
                      <a:r>
                        <a:rPr lang="fr-FR" sz="2200" baseline="30000">
                          <a:latin typeface="Times New Roman"/>
                          <a:ea typeface="Calibri"/>
                          <a:cs typeface="Times New Roman"/>
                        </a:rPr>
                        <a:t>-</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Cl</a:t>
                      </a:r>
                      <a:r>
                        <a:rPr lang="fr-FR" sz="2200" baseline="30000">
                          <a:latin typeface="Times New Roman"/>
                          <a:ea typeface="Calibri"/>
                          <a:cs typeface="Times New Roman"/>
                        </a:rPr>
                        <a:t>-</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Br </a:t>
                      </a:r>
                      <a:r>
                        <a:rPr lang="fr-FR" sz="2200" baseline="30000">
                          <a:latin typeface="Times New Roman"/>
                          <a:ea typeface="Calibri"/>
                          <a:cs typeface="Times New Roman"/>
                        </a:rPr>
                        <a:t>-</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I</a:t>
                      </a:r>
                      <a:r>
                        <a:rPr lang="fr-FR" sz="2200" baseline="30000">
                          <a:latin typeface="Times New Roman"/>
                          <a:ea typeface="Calibri"/>
                          <a:cs typeface="Times New Roman"/>
                        </a:rPr>
                        <a:t>-</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805">
                <a:tc>
                  <a:txBody>
                    <a:bodyPr/>
                    <a:lstStyle/>
                    <a:p>
                      <a:pPr algn="ctr">
                        <a:spcAft>
                          <a:spcPts val="0"/>
                        </a:spcAft>
                      </a:pPr>
                      <a:r>
                        <a:rPr lang="fr-FR" sz="2200">
                          <a:latin typeface="Times New Roman"/>
                          <a:ea typeface="Calibri"/>
                          <a:cs typeface="Times New Roman"/>
                        </a:rPr>
                        <a:t>Li</a:t>
                      </a:r>
                      <a:r>
                        <a:rPr lang="fr-FR" sz="2200" baseline="30000">
                          <a:latin typeface="Times New Roman"/>
                          <a:ea typeface="Calibri"/>
                          <a:cs typeface="Times New Roman"/>
                        </a:rPr>
                        <a:t>+</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2,01</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2,57</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2,75</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3,00</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805">
                <a:tc>
                  <a:txBody>
                    <a:bodyPr/>
                    <a:lstStyle/>
                    <a:p>
                      <a:pPr algn="ctr">
                        <a:spcAft>
                          <a:spcPts val="0"/>
                        </a:spcAft>
                      </a:pPr>
                      <a:r>
                        <a:rPr lang="fr-FR" sz="2200">
                          <a:latin typeface="Times New Roman"/>
                          <a:ea typeface="Calibri"/>
                          <a:cs typeface="Times New Roman"/>
                        </a:rPr>
                        <a:t>Na</a:t>
                      </a:r>
                      <a:r>
                        <a:rPr lang="fr-FR" sz="2200" baseline="30000">
                          <a:latin typeface="Times New Roman"/>
                          <a:ea typeface="Calibri"/>
                          <a:cs typeface="Times New Roman"/>
                        </a:rPr>
                        <a:t>+</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2,31</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2,81</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2,98</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3,23</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805">
                <a:tc>
                  <a:txBody>
                    <a:bodyPr/>
                    <a:lstStyle/>
                    <a:p>
                      <a:pPr algn="ctr">
                        <a:spcAft>
                          <a:spcPts val="0"/>
                        </a:spcAft>
                      </a:pPr>
                      <a:r>
                        <a:rPr lang="fr-FR" sz="2200">
                          <a:latin typeface="Times New Roman"/>
                          <a:ea typeface="Calibri"/>
                          <a:cs typeface="Times New Roman"/>
                        </a:rPr>
                        <a:t>K</a:t>
                      </a:r>
                      <a:r>
                        <a:rPr lang="fr-FR" sz="2200" baseline="30000">
                          <a:latin typeface="Times New Roman"/>
                          <a:ea typeface="Calibri"/>
                          <a:cs typeface="Times New Roman"/>
                        </a:rPr>
                        <a:t>+</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2,66</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3,14</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Times New Roman"/>
                          <a:ea typeface="Calibri"/>
                          <a:cs typeface="Times New Roman"/>
                        </a:rPr>
                        <a:t>3,29</a:t>
                      </a:r>
                      <a:endParaRPr lang="fr-FR"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dirty="0">
                          <a:latin typeface="Times New Roman"/>
                          <a:ea typeface="Calibri"/>
                          <a:cs typeface="Times New Roman"/>
                        </a:rPr>
                        <a:t>3,53</a:t>
                      </a:r>
                      <a:endParaRPr lang="fr-FR" sz="2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5841" name="Rectangle 1"/>
          <p:cNvSpPr>
            <a:spLocks noChangeArrowheads="1"/>
          </p:cNvSpPr>
          <p:nvPr/>
        </p:nvSpPr>
        <p:spPr bwMode="auto">
          <a:xfrm>
            <a:off x="323528" y="4221088"/>
            <a:ext cx="849694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d.  Les données fournies ci-dessus permettent-elle d’avoir accès aux rayons ioniques des différents ions ? Commenter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ioniques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3.     Rayon ionique</a:t>
            </a:r>
          </a:p>
        </p:txBody>
      </p:sp>
      <p:pic>
        <p:nvPicPr>
          <p:cNvPr id="4" name="Image 3"/>
          <p:cNvPicPr/>
          <p:nvPr/>
        </p:nvPicPr>
        <p:blipFill>
          <a:blip r:embed="rId2" cstate="print"/>
          <a:srcRect l="18275" t="24768" r="20338" b="10103"/>
          <a:stretch>
            <a:fillRect/>
          </a:stretch>
        </p:blipFill>
        <p:spPr bwMode="auto">
          <a:xfrm>
            <a:off x="863588" y="1374090"/>
            <a:ext cx="7416824" cy="4752528"/>
          </a:xfrm>
          <a:prstGeom prst="rect">
            <a:avLst/>
          </a:prstGeom>
          <a:noFill/>
          <a:ln w="9525">
            <a:noFill/>
            <a:miter lim="800000"/>
            <a:headEnd/>
            <a:tailEnd/>
          </a:ln>
        </p:spPr>
      </p:pic>
      <p:sp>
        <p:nvSpPr>
          <p:cNvPr id="5" name="Rectangle 4"/>
          <p:cNvSpPr/>
          <p:nvPr/>
        </p:nvSpPr>
        <p:spPr>
          <a:xfrm>
            <a:off x="467544" y="6094457"/>
            <a:ext cx="8208912" cy="430887"/>
          </a:xfrm>
          <a:prstGeom prst="rect">
            <a:avLst/>
          </a:prstGeom>
        </p:spPr>
        <p:txBody>
          <a:bodyPr wrap="square">
            <a:spAutoFit/>
          </a:bodyPr>
          <a:lstStyle/>
          <a:p>
            <a:r>
              <a:rPr lang="fr-FR" sz="2200" i="1" dirty="0">
                <a:latin typeface="+mj-lt"/>
                <a:cs typeface="Aparajita" pitchFamily="34" charset="0"/>
              </a:rPr>
              <a:t>e.  Commenter le tableau.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ioniques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3.     Rayon ionique</a:t>
            </a:r>
          </a:p>
        </p:txBody>
      </p:sp>
      <p:sp>
        <p:nvSpPr>
          <p:cNvPr id="5" name="Rectangle 4"/>
          <p:cNvSpPr/>
          <p:nvPr/>
        </p:nvSpPr>
        <p:spPr>
          <a:xfrm>
            <a:off x="467544" y="1557953"/>
            <a:ext cx="8208912" cy="430887"/>
          </a:xfrm>
          <a:prstGeom prst="rect">
            <a:avLst/>
          </a:prstGeom>
        </p:spPr>
        <p:txBody>
          <a:bodyPr wrap="square">
            <a:spAutoFit/>
          </a:bodyPr>
          <a:lstStyle/>
          <a:p>
            <a:r>
              <a:rPr lang="fr-FR" sz="2200" i="1" dirty="0">
                <a:latin typeface="+mj-lt"/>
                <a:cs typeface="Aparajita" pitchFamily="34" charset="0"/>
              </a:rPr>
              <a:t>e.  Commenter le tableau.</a:t>
            </a:r>
          </a:p>
        </p:txBody>
      </p:sp>
      <p:sp>
        <p:nvSpPr>
          <p:cNvPr id="7" name="ZoneTexte 6">
            <a:extLst>
              <a:ext uri="{FF2B5EF4-FFF2-40B4-BE49-F238E27FC236}">
                <a16:creationId xmlns:a16="http://schemas.microsoft.com/office/drawing/2014/main" id="{215966BA-F230-420C-BF01-60A4DD832638}"/>
              </a:ext>
            </a:extLst>
          </p:cNvPr>
          <p:cNvSpPr txBox="1"/>
          <p:nvPr/>
        </p:nvSpPr>
        <p:spPr>
          <a:xfrm>
            <a:off x="372294" y="2184275"/>
            <a:ext cx="8424936" cy="769441"/>
          </a:xfrm>
          <a:prstGeom prst="rect">
            <a:avLst/>
          </a:prstGeom>
          <a:noFill/>
        </p:spPr>
        <p:txBody>
          <a:bodyPr wrap="square" rtlCol="0">
            <a:spAutoFit/>
          </a:bodyPr>
          <a:lstStyle/>
          <a:p>
            <a:pPr marL="285750" indent="-285750" algn="just">
              <a:buFont typeface="Arial" panose="020B0604020202020204" pitchFamily="34" charset="0"/>
              <a:buChar char="•"/>
            </a:pPr>
            <a:r>
              <a:rPr lang="fr-FR" sz="2200" dirty="0">
                <a:latin typeface="+mj-lt"/>
              </a:rPr>
              <a:t>Les rayons </a:t>
            </a:r>
            <a:r>
              <a:rPr lang="fr-FR" sz="2200" dirty="0">
                <a:latin typeface="+mj-lt"/>
                <a:ea typeface="Cambria" panose="02040503050406030204" pitchFamily="18" charset="0"/>
              </a:rPr>
              <a:t>↗ avec Z au sein d’une famille chimique : les électrons changent de couche donc s’éloignent du noyau.</a:t>
            </a:r>
            <a:endParaRPr lang="fr-FR" sz="2200" dirty="0">
              <a:latin typeface="+mj-lt"/>
            </a:endParaRPr>
          </a:p>
        </p:txBody>
      </p:sp>
      <p:sp>
        <p:nvSpPr>
          <p:cNvPr id="8" name="ZoneTexte 7">
            <a:extLst>
              <a:ext uri="{FF2B5EF4-FFF2-40B4-BE49-F238E27FC236}">
                <a16:creationId xmlns:a16="http://schemas.microsoft.com/office/drawing/2014/main" id="{93FBBE0E-D1CC-4697-9533-7D117F8EB784}"/>
              </a:ext>
            </a:extLst>
          </p:cNvPr>
          <p:cNvSpPr txBox="1"/>
          <p:nvPr/>
        </p:nvSpPr>
        <p:spPr>
          <a:xfrm>
            <a:off x="372294" y="3212976"/>
            <a:ext cx="8424936" cy="1446550"/>
          </a:xfrm>
          <a:prstGeom prst="rect">
            <a:avLst/>
          </a:prstGeom>
          <a:noFill/>
        </p:spPr>
        <p:txBody>
          <a:bodyPr wrap="square" rtlCol="0">
            <a:spAutoFit/>
          </a:bodyPr>
          <a:lstStyle/>
          <a:p>
            <a:pPr marL="285750" indent="-285750" algn="just">
              <a:buFont typeface="Arial" panose="020B0604020202020204" pitchFamily="34" charset="0"/>
              <a:buChar char="•"/>
            </a:pPr>
            <a:r>
              <a:rPr lang="fr-FR" sz="2200" dirty="0">
                <a:latin typeface="+mj-lt"/>
              </a:rPr>
              <a:t>Dans une série </a:t>
            </a:r>
            <a:r>
              <a:rPr lang="fr-FR" sz="2200" dirty="0" err="1">
                <a:latin typeface="+mj-lt"/>
              </a:rPr>
              <a:t>isoélectronique</a:t>
            </a:r>
            <a:r>
              <a:rPr lang="fr-FR" sz="2200" dirty="0">
                <a:latin typeface="+mj-lt"/>
              </a:rPr>
              <a:t> [Na</a:t>
            </a:r>
            <a:r>
              <a:rPr lang="fr-FR" sz="2200" baseline="30000" dirty="0">
                <a:latin typeface="+mj-lt"/>
              </a:rPr>
              <a:t>+</a:t>
            </a:r>
            <a:r>
              <a:rPr lang="fr-FR" sz="2200" dirty="0">
                <a:latin typeface="+mj-lt"/>
              </a:rPr>
              <a:t> ; Mg</a:t>
            </a:r>
            <a:r>
              <a:rPr lang="fr-FR" sz="2200" baseline="30000" dirty="0">
                <a:latin typeface="+mj-lt"/>
              </a:rPr>
              <a:t>2+</a:t>
            </a:r>
            <a:r>
              <a:rPr lang="fr-FR" sz="2200" dirty="0">
                <a:latin typeface="+mj-lt"/>
              </a:rPr>
              <a:t> ; Al</a:t>
            </a:r>
            <a:r>
              <a:rPr lang="fr-FR" sz="2200" baseline="30000" dirty="0">
                <a:latin typeface="+mj-lt"/>
              </a:rPr>
              <a:t>3+</a:t>
            </a:r>
            <a:r>
              <a:rPr lang="fr-FR" sz="2200" dirty="0">
                <a:latin typeface="+mj-lt"/>
              </a:rPr>
              <a:t> ; Si</a:t>
            </a:r>
            <a:r>
              <a:rPr lang="fr-FR" sz="2200" baseline="30000" dirty="0">
                <a:latin typeface="+mj-lt"/>
              </a:rPr>
              <a:t>4+</a:t>
            </a:r>
            <a:r>
              <a:rPr lang="fr-FR" sz="2200" dirty="0">
                <a:latin typeface="+mj-lt"/>
              </a:rPr>
              <a:t>] le rayon </a:t>
            </a:r>
            <a:r>
              <a:rPr lang="fr-FR" sz="2200" dirty="0">
                <a:latin typeface="+mj-lt"/>
                <a:ea typeface="Cambria" panose="02040503050406030204" pitchFamily="18" charset="0"/>
              </a:rPr>
              <a:t>↘ rapidement avec ↗ de la charge : le nombre d’électrons de valence reste le même mais la charge nucléaire ↗ attirant fortement les électrons. </a:t>
            </a:r>
            <a:endParaRPr lang="fr-FR" sz="2200" dirty="0">
              <a:latin typeface="+mj-lt"/>
            </a:endParaRPr>
          </a:p>
        </p:txBody>
      </p:sp>
      <p:sp>
        <p:nvSpPr>
          <p:cNvPr id="9" name="ZoneTexte 8">
            <a:extLst>
              <a:ext uri="{FF2B5EF4-FFF2-40B4-BE49-F238E27FC236}">
                <a16:creationId xmlns:a16="http://schemas.microsoft.com/office/drawing/2014/main" id="{F3A774B6-E467-42BF-A994-C77B2371C322}"/>
              </a:ext>
            </a:extLst>
          </p:cNvPr>
          <p:cNvSpPr txBox="1"/>
          <p:nvPr/>
        </p:nvSpPr>
        <p:spPr>
          <a:xfrm>
            <a:off x="372294" y="4901599"/>
            <a:ext cx="8424936" cy="1446550"/>
          </a:xfrm>
          <a:prstGeom prst="rect">
            <a:avLst/>
          </a:prstGeom>
          <a:noFill/>
        </p:spPr>
        <p:txBody>
          <a:bodyPr wrap="square" rtlCol="0">
            <a:spAutoFit/>
          </a:bodyPr>
          <a:lstStyle/>
          <a:p>
            <a:pPr marL="285750" indent="-285750" algn="just">
              <a:buFont typeface="Arial" panose="020B0604020202020204" pitchFamily="34" charset="0"/>
              <a:buChar char="•"/>
            </a:pPr>
            <a:r>
              <a:rPr lang="fr-FR" sz="2200" dirty="0">
                <a:latin typeface="+mj-lt"/>
              </a:rPr>
              <a:t>Pour des éléments à plusieurs états d’oxydation [Ti</a:t>
            </a:r>
            <a:r>
              <a:rPr lang="fr-FR" sz="2200" baseline="30000" dirty="0">
                <a:latin typeface="+mj-lt"/>
              </a:rPr>
              <a:t>2+</a:t>
            </a:r>
            <a:r>
              <a:rPr lang="fr-FR" sz="2200" dirty="0">
                <a:latin typeface="+mj-lt"/>
              </a:rPr>
              <a:t>/Ti</a:t>
            </a:r>
            <a:r>
              <a:rPr lang="fr-FR" sz="2200" baseline="30000" dirty="0">
                <a:latin typeface="+mj-lt"/>
              </a:rPr>
              <a:t>3+</a:t>
            </a:r>
            <a:r>
              <a:rPr lang="fr-FR" sz="2200" dirty="0">
                <a:latin typeface="+mj-lt"/>
              </a:rPr>
              <a:t> ; V</a:t>
            </a:r>
            <a:r>
              <a:rPr lang="fr-FR" sz="2200" baseline="30000" dirty="0">
                <a:latin typeface="+mj-lt"/>
              </a:rPr>
              <a:t>2+</a:t>
            </a:r>
            <a:r>
              <a:rPr lang="fr-FR" sz="2200" dirty="0">
                <a:latin typeface="+mj-lt"/>
              </a:rPr>
              <a:t>/V</a:t>
            </a:r>
            <a:r>
              <a:rPr lang="fr-FR" sz="2200" baseline="30000" dirty="0">
                <a:latin typeface="+mj-lt"/>
              </a:rPr>
              <a:t>3+</a:t>
            </a:r>
            <a:r>
              <a:rPr lang="fr-FR" sz="2200" dirty="0">
                <a:latin typeface="+mj-lt"/>
              </a:rPr>
              <a:t> …] le rayon </a:t>
            </a:r>
            <a:r>
              <a:rPr lang="fr-FR" sz="2200" dirty="0">
                <a:latin typeface="+mj-lt"/>
                <a:ea typeface="Cambria" panose="02040503050406030204" pitchFamily="18" charset="0"/>
              </a:rPr>
              <a:t>↘</a:t>
            </a:r>
            <a:r>
              <a:rPr lang="fr-FR" sz="2200" dirty="0">
                <a:latin typeface="+mj-lt"/>
              </a:rPr>
              <a:t> quand le nombre d’oxydation</a:t>
            </a:r>
            <a:r>
              <a:rPr lang="fr-FR" sz="2200" dirty="0">
                <a:latin typeface="+mj-lt"/>
                <a:ea typeface="Cambria" panose="02040503050406030204" pitchFamily="18" charset="0"/>
              </a:rPr>
              <a:t> ↗</a:t>
            </a:r>
            <a:r>
              <a:rPr lang="fr-FR" sz="2200" dirty="0">
                <a:latin typeface="+mj-lt"/>
              </a:rPr>
              <a:t> car la charge nucléaire Z reste constante mais le nombre d’électrons </a:t>
            </a:r>
            <a:r>
              <a:rPr lang="fr-FR" sz="2200" dirty="0">
                <a:latin typeface="+mj-lt"/>
                <a:ea typeface="Cambria" panose="02040503050406030204" pitchFamily="18" charset="0"/>
              </a:rPr>
              <a:t>↘ donc l’écrantage </a:t>
            </a:r>
            <a:r>
              <a:rPr lang="el-GR" sz="2200" dirty="0">
                <a:latin typeface="+mj-lt"/>
                <a:ea typeface="Cambria" panose="02040503050406030204" pitchFamily="18" charset="0"/>
              </a:rPr>
              <a:t>σ</a:t>
            </a:r>
            <a:r>
              <a:rPr lang="fr-FR" sz="2200" dirty="0">
                <a:latin typeface="+mj-lt"/>
                <a:ea typeface="Cambria" panose="02040503050406030204" pitchFamily="18" charset="0"/>
              </a:rPr>
              <a:t> baisse {Z* = Z - </a:t>
            </a:r>
            <a:r>
              <a:rPr lang="el-GR" sz="2200" dirty="0">
                <a:latin typeface="+mj-lt"/>
                <a:ea typeface="Cambria" panose="02040503050406030204" pitchFamily="18" charset="0"/>
              </a:rPr>
              <a:t>σ</a:t>
            </a:r>
            <a:r>
              <a:rPr lang="fr-FR" sz="2200" dirty="0">
                <a:latin typeface="+mj-lt"/>
                <a:ea typeface="Cambria" panose="02040503050406030204" pitchFamily="18" charset="0"/>
              </a:rPr>
              <a:t>}. </a:t>
            </a:r>
            <a:endParaRPr lang="fr-FR" sz="2200" dirty="0">
              <a:latin typeface="+mj-lt"/>
            </a:endParaRPr>
          </a:p>
        </p:txBody>
      </p:sp>
    </p:spTree>
    <p:extLst>
      <p:ext uri="{BB962C8B-B14F-4D97-AF65-F5344CB8AC3E}">
        <p14:creationId xmlns:p14="http://schemas.microsoft.com/office/powerpoint/2010/main" val="67381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V.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ioniques</a:t>
            </a:r>
          </a:p>
        </p:txBody>
      </p:sp>
      <p:sp>
        <p:nvSpPr>
          <p:cNvPr id="3" name="ZoneTexte 2"/>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3.     Rayon ionique</a:t>
            </a:r>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3793" name="Image 1" descr="File:CaF2 polyhedra.png"/>
          <p:cNvPicPr>
            <a:picLocks noChangeAspect="1" noChangeArrowheads="1"/>
          </p:cNvPicPr>
          <p:nvPr/>
        </p:nvPicPr>
        <p:blipFill>
          <a:blip r:embed="rId2" cstate="print"/>
          <a:srcRect l="7149" r="7259"/>
          <a:stretch>
            <a:fillRect/>
          </a:stretch>
        </p:blipFill>
        <p:spPr bwMode="auto">
          <a:xfrm>
            <a:off x="5220072" y="116632"/>
            <a:ext cx="3885296" cy="3024336"/>
          </a:xfrm>
          <a:prstGeom prst="rect">
            <a:avLst/>
          </a:prstGeom>
          <a:noFill/>
        </p:spPr>
      </p:pic>
      <p:sp>
        <p:nvSpPr>
          <p:cNvPr id="33795" name="Rectangle 3"/>
          <p:cNvSpPr>
            <a:spLocks noChangeArrowheads="1"/>
          </p:cNvSpPr>
          <p:nvPr/>
        </p:nvSpPr>
        <p:spPr bwMode="auto">
          <a:xfrm>
            <a:off x="323528" y="1376663"/>
            <a:ext cx="482453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chemeClr val="tx1"/>
                </a:solidFill>
                <a:effectLst/>
                <a:latin typeface="+mj-lt"/>
                <a:ea typeface="Calibri" pitchFamily="34" charset="0"/>
                <a:cs typeface="Aparajita" pitchFamily="34" charset="0"/>
              </a:rPr>
              <a:t>Exemple de l’oxyde de plutonium :</a:t>
            </a:r>
            <a:endParaRPr kumimoji="0" lang="fr-FR" sz="2200" b="0" i="0" u="none" strike="noStrike" cap="none" normalizeH="0" baseline="0" dirty="0">
              <a:ln>
                <a:noFill/>
              </a:ln>
              <a:solidFill>
                <a:schemeClr val="tx1"/>
              </a:solidFill>
              <a:effectLst/>
              <a:latin typeface="+mj-lt"/>
              <a:cs typeface="Aparajit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mj-lt"/>
                <a:ea typeface="Calibri" pitchFamily="34" charset="0"/>
                <a:cs typeface="Aparajita" pitchFamily="34" charset="0"/>
              </a:rPr>
              <a:t>L’oxyde de plutonium </a:t>
            </a:r>
            <a:r>
              <a:rPr kumimoji="0" lang="fr-FR" sz="2200" b="0" i="0" u="none" strike="noStrike" cap="none" normalizeH="0" baseline="0" dirty="0" err="1">
                <a:ln>
                  <a:noFill/>
                </a:ln>
                <a:solidFill>
                  <a:schemeClr val="tx1"/>
                </a:solidFill>
                <a:effectLst/>
                <a:latin typeface="+mj-lt"/>
                <a:ea typeface="Calibri" pitchFamily="34" charset="0"/>
                <a:cs typeface="Aparajita" pitchFamily="34" charset="0"/>
              </a:rPr>
              <a:t>Pu</a:t>
            </a:r>
            <a:r>
              <a:rPr kumimoji="0" lang="fr-FR" sz="2200" b="0" i="0" u="none" strike="noStrike" cap="none" normalizeH="0" baseline="-30000" dirty="0" err="1">
                <a:ln>
                  <a:noFill/>
                </a:ln>
                <a:solidFill>
                  <a:schemeClr val="tx1"/>
                </a:solidFill>
                <a:effectLst/>
                <a:latin typeface="+mj-lt"/>
                <a:ea typeface="Calibri" pitchFamily="34" charset="0"/>
                <a:cs typeface="Aparajita" pitchFamily="34" charset="0"/>
              </a:rPr>
              <a:t>x</a:t>
            </a:r>
            <a:r>
              <a:rPr kumimoji="0" lang="fr-FR" sz="2200" b="0" i="0" u="none" strike="noStrike" cap="none" normalizeH="0" baseline="0" dirty="0" err="1">
                <a:ln>
                  <a:noFill/>
                </a:ln>
                <a:solidFill>
                  <a:schemeClr val="tx1"/>
                </a:solidFill>
                <a:effectLst/>
                <a:latin typeface="+mj-lt"/>
                <a:ea typeface="Calibri" pitchFamily="34" charset="0"/>
                <a:cs typeface="Aparajita" pitchFamily="34" charset="0"/>
              </a:rPr>
              <a:t>O</a:t>
            </a:r>
            <a:r>
              <a:rPr kumimoji="0" lang="fr-FR" sz="2200" b="0" i="0" u="none" strike="noStrike" cap="none" normalizeH="0" baseline="-30000" dirty="0" err="1">
                <a:ln>
                  <a:noFill/>
                </a:ln>
                <a:solidFill>
                  <a:schemeClr val="tx1"/>
                </a:solidFill>
                <a:effectLst/>
                <a:latin typeface="+mj-lt"/>
                <a:ea typeface="Calibri" pitchFamily="34" charset="0"/>
                <a:cs typeface="Aparajita" pitchFamily="34" charset="0"/>
              </a:rPr>
              <a:t>y</a:t>
            </a:r>
            <a:r>
              <a:rPr kumimoji="0" lang="fr-FR" sz="2200" b="0" i="0" u="none" strike="noStrike" cap="none" normalizeH="0" baseline="0" dirty="0">
                <a:ln>
                  <a:noFill/>
                </a:ln>
                <a:solidFill>
                  <a:schemeClr val="tx1"/>
                </a:solidFill>
                <a:effectLst/>
                <a:latin typeface="+mj-lt"/>
                <a:ea typeface="Calibri" pitchFamily="34" charset="0"/>
                <a:cs typeface="Aparajita" pitchFamily="34" charset="0"/>
              </a:rPr>
              <a:t> présent dans certains combustibles de réacteurs nucléaires cristallise dans une maille de type cubique avec un paramètre de maille voisin de 540 pm. </a:t>
            </a:r>
          </a:p>
        </p:txBody>
      </p:sp>
      <p:sp>
        <p:nvSpPr>
          <p:cNvPr id="7" name="Rectangle 6"/>
          <p:cNvSpPr/>
          <p:nvPr/>
        </p:nvSpPr>
        <p:spPr>
          <a:xfrm>
            <a:off x="360040" y="3413212"/>
            <a:ext cx="8388424" cy="3139321"/>
          </a:xfrm>
          <a:prstGeom prst="rect">
            <a:avLst/>
          </a:prstGeom>
        </p:spPr>
        <p:txBody>
          <a:bodyPr wrap="square">
            <a:spAutoFit/>
          </a:bodyPr>
          <a:lstStyle/>
          <a:p>
            <a:pPr lvl="0" algn="just" eaLnBrk="0" fontAlgn="base" hangingPunct="0">
              <a:spcBef>
                <a:spcPct val="0"/>
              </a:spcBef>
              <a:spcAft>
                <a:spcPct val="0"/>
              </a:spcAft>
            </a:pPr>
            <a:r>
              <a:rPr kumimoji="0" lang="fr-FR" sz="2200" b="0" i="0" u="none" strike="noStrike" cap="none" normalizeH="0" baseline="0" dirty="0">
                <a:ln>
                  <a:noFill/>
                </a:ln>
                <a:solidFill>
                  <a:schemeClr val="tx1"/>
                </a:solidFill>
                <a:effectLst/>
                <a:latin typeface="+mj-lt"/>
                <a:ea typeface="Calibri" pitchFamily="34" charset="0"/>
                <a:cs typeface="Aparajita" pitchFamily="34" charset="0"/>
              </a:rPr>
              <a:t>La maille contient :</a:t>
            </a:r>
            <a:endParaRPr kumimoji="0" lang="fr-FR" sz="2200" b="0" i="0" u="none" strike="noStrike" cap="none" normalizeH="0" baseline="0" dirty="0">
              <a:ln>
                <a:noFill/>
              </a:ln>
              <a:solidFill>
                <a:schemeClr val="tx1"/>
              </a:solidFill>
              <a:effectLst/>
              <a:latin typeface="+mj-lt"/>
              <a:cs typeface="Aparajita" pitchFamily="34" charset="0"/>
            </a:endParaRPr>
          </a:p>
          <a:p>
            <a:pPr lvl="1" algn="just" eaLnBrk="0" fontAlgn="base" hangingPunct="0">
              <a:spcBef>
                <a:spcPct val="0"/>
              </a:spcBef>
              <a:spcAft>
                <a:spcPct val="0"/>
              </a:spcAft>
              <a:buFontTx/>
              <a:buChar char="-"/>
            </a:pPr>
            <a:r>
              <a:rPr kumimoji="0" lang="fr-FR" sz="2200" b="0" i="0" u="none" strike="noStrike" cap="none" normalizeH="0" baseline="0" dirty="0">
                <a:ln>
                  <a:noFill/>
                </a:ln>
                <a:solidFill>
                  <a:schemeClr val="tx1"/>
                </a:solidFill>
                <a:effectLst/>
                <a:latin typeface="+mj-lt"/>
                <a:ea typeface="Calibri" pitchFamily="34" charset="0"/>
                <a:cs typeface="Aparajita" pitchFamily="34" charset="0"/>
              </a:rPr>
              <a:t>Des cations </a:t>
            </a:r>
            <a:r>
              <a:rPr kumimoji="0" lang="fr-FR" sz="2200" b="0" i="0" u="none" strike="noStrike" cap="none" normalizeH="0" baseline="0" dirty="0" err="1">
                <a:ln>
                  <a:noFill/>
                </a:ln>
                <a:solidFill>
                  <a:schemeClr val="tx1"/>
                </a:solidFill>
                <a:effectLst/>
                <a:latin typeface="+mj-lt"/>
                <a:ea typeface="Calibri" pitchFamily="34" charset="0"/>
                <a:cs typeface="Aparajita" pitchFamily="34" charset="0"/>
              </a:rPr>
              <a:t>Pu</a:t>
            </a:r>
            <a:r>
              <a:rPr kumimoji="0" lang="fr-FR" sz="2200" b="0" i="0" u="none" strike="noStrike" cap="none" normalizeH="0" baseline="30000" dirty="0" err="1">
                <a:ln>
                  <a:noFill/>
                </a:ln>
                <a:solidFill>
                  <a:schemeClr val="tx1"/>
                </a:solidFill>
                <a:effectLst/>
                <a:latin typeface="+mj-lt"/>
                <a:ea typeface="Calibri" pitchFamily="34" charset="0"/>
                <a:cs typeface="Aparajita" pitchFamily="34" charset="0"/>
              </a:rPr>
              <a:t>n</a:t>
            </a:r>
            <a:r>
              <a:rPr kumimoji="0" lang="fr-FR" sz="2200" b="0" i="0" u="none" strike="noStrike" cap="none" normalizeH="0" baseline="30000" dirty="0">
                <a:ln>
                  <a:noFill/>
                </a:ln>
                <a:solidFill>
                  <a:schemeClr val="tx1"/>
                </a:solidFill>
                <a:effectLst/>
                <a:latin typeface="+mj-lt"/>
                <a:ea typeface="Calibri" pitchFamily="34" charset="0"/>
                <a:cs typeface="Aparajita" pitchFamily="34" charset="0"/>
              </a:rPr>
              <a:t>+</a:t>
            </a:r>
            <a:r>
              <a:rPr kumimoji="0" lang="fr-FR" sz="2200" b="0" i="0" u="none" strike="noStrike" cap="none" normalizeH="0" baseline="0" dirty="0">
                <a:ln>
                  <a:noFill/>
                </a:ln>
                <a:solidFill>
                  <a:schemeClr val="tx1"/>
                </a:solidFill>
                <a:effectLst/>
                <a:latin typeface="+mj-lt"/>
                <a:ea typeface="Calibri" pitchFamily="34" charset="0"/>
                <a:cs typeface="Aparajita" pitchFamily="34" charset="0"/>
              </a:rPr>
              <a:t> situés au sommet du cube et au centre des faces ; </a:t>
            </a:r>
            <a:endParaRPr kumimoji="0" lang="fr-FR" sz="2200" b="0" i="0" u="none" strike="noStrike" cap="none" normalizeH="0" baseline="0" dirty="0">
              <a:ln>
                <a:noFill/>
              </a:ln>
              <a:solidFill>
                <a:schemeClr val="tx1"/>
              </a:solidFill>
              <a:effectLst/>
              <a:latin typeface="+mj-lt"/>
              <a:cs typeface="Aparajita" pitchFamily="34" charset="0"/>
            </a:endParaRPr>
          </a:p>
          <a:p>
            <a:pPr lvl="1" algn="just" eaLnBrk="0" fontAlgn="base" hangingPunct="0">
              <a:spcBef>
                <a:spcPct val="0"/>
              </a:spcBef>
              <a:spcAft>
                <a:spcPct val="0"/>
              </a:spcAft>
              <a:buFontTx/>
              <a:buChar char="-"/>
            </a:pPr>
            <a:r>
              <a:rPr kumimoji="0" lang="fr-FR" sz="2200" b="0" i="0" u="none" strike="noStrike" cap="none" normalizeH="0" baseline="0" dirty="0">
                <a:ln>
                  <a:noFill/>
                </a:ln>
                <a:solidFill>
                  <a:schemeClr val="tx1"/>
                </a:solidFill>
                <a:effectLst/>
                <a:latin typeface="+mj-lt"/>
                <a:ea typeface="Calibri" pitchFamily="34" charset="0"/>
                <a:cs typeface="Aparajita" pitchFamily="34" charset="0"/>
              </a:rPr>
              <a:t>Des anions O</a:t>
            </a:r>
            <a:r>
              <a:rPr kumimoji="0" lang="fr-FR" sz="2200" b="0" i="0" u="none" strike="noStrike" cap="none" normalizeH="0" baseline="30000" dirty="0">
                <a:ln>
                  <a:noFill/>
                </a:ln>
                <a:solidFill>
                  <a:schemeClr val="tx1"/>
                </a:solidFill>
                <a:effectLst/>
                <a:latin typeface="+mj-lt"/>
                <a:ea typeface="Calibri" pitchFamily="34" charset="0"/>
                <a:cs typeface="Aparajita" pitchFamily="34" charset="0"/>
              </a:rPr>
              <a:t>2-</a:t>
            </a:r>
            <a:r>
              <a:rPr kumimoji="0" lang="fr-FR" sz="2200" b="0" i="0" u="none" strike="noStrike" cap="none" normalizeH="0" baseline="0" dirty="0">
                <a:ln>
                  <a:noFill/>
                </a:ln>
                <a:solidFill>
                  <a:schemeClr val="tx1"/>
                </a:solidFill>
                <a:effectLst/>
                <a:latin typeface="+mj-lt"/>
                <a:ea typeface="Calibri" pitchFamily="34" charset="0"/>
                <a:cs typeface="Aparajita" pitchFamily="34" charset="0"/>
              </a:rPr>
              <a:t> qui occupent tous les sites interstitiels tétraédriques du réseau des ions plutonium.</a:t>
            </a:r>
            <a:endParaRPr kumimoji="0" lang="fr-FR" sz="2200" b="0" i="0" u="none" strike="noStrike" cap="none" normalizeH="0" baseline="0" dirty="0">
              <a:ln>
                <a:noFill/>
              </a:ln>
              <a:solidFill>
                <a:schemeClr val="tx1"/>
              </a:solidFill>
              <a:effectLst/>
              <a:latin typeface="+mj-lt"/>
              <a:cs typeface="Aparajita" pitchFamily="34" charset="0"/>
            </a:endParaRPr>
          </a:p>
          <a:p>
            <a:pPr lvl="0" algn="just" eaLnBrk="0" fontAlgn="base" hangingPunct="0">
              <a:lnSpc>
                <a:spcPct val="150000"/>
              </a:lnSpc>
              <a:spcBef>
                <a:spcPct val="0"/>
              </a:spcBef>
              <a:spcAft>
                <a:spcPct val="0"/>
              </a:spcAf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f.  Déterminer x, y et n.</a:t>
            </a:r>
          </a:p>
          <a:p>
            <a:pPr lvl="0">
              <a:lnSpc>
                <a:spcPct val="150000"/>
              </a:lnSpc>
            </a:pPr>
            <a:r>
              <a:rPr lang="fr-FR" sz="2200" i="1" dirty="0">
                <a:latin typeface="+mj-lt"/>
                <a:ea typeface="Calibri" pitchFamily="34" charset="0"/>
                <a:cs typeface="Aparajita" pitchFamily="34" charset="0"/>
              </a:rPr>
              <a:t>g. Sachant que R[O</a:t>
            </a:r>
            <a:r>
              <a:rPr lang="fr-FR" sz="2200" i="1" baseline="30000" dirty="0">
                <a:latin typeface="+mj-lt"/>
                <a:ea typeface="Calibri" pitchFamily="34" charset="0"/>
                <a:cs typeface="Aparajita" pitchFamily="34" charset="0"/>
              </a:rPr>
              <a:t>2-</a:t>
            </a:r>
            <a:r>
              <a:rPr lang="fr-FR" sz="2200" i="1" dirty="0">
                <a:latin typeface="+mj-lt"/>
                <a:ea typeface="Calibri" pitchFamily="34" charset="0"/>
                <a:cs typeface="Aparajita" pitchFamily="34" charset="0"/>
              </a:rPr>
              <a:t>]= 132 pm et R[</a:t>
            </a:r>
            <a:r>
              <a:rPr lang="fr-FR" sz="2200" i="1" dirty="0" err="1">
                <a:latin typeface="+mj-lt"/>
                <a:ea typeface="Calibri" pitchFamily="34" charset="0"/>
                <a:cs typeface="Aparajita" pitchFamily="34" charset="0"/>
              </a:rPr>
              <a:t>Pu</a:t>
            </a:r>
            <a:r>
              <a:rPr lang="fr-FR" sz="2200" i="1" baseline="30000" dirty="0" err="1">
                <a:latin typeface="+mj-lt"/>
                <a:ea typeface="Calibri" pitchFamily="34" charset="0"/>
                <a:cs typeface="Aparajita" pitchFamily="34" charset="0"/>
              </a:rPr>
              <a:t>n</a:t>
            </a:r>
            <a:r>
              <a:rPr lang="fr-FR" sz="2200" i="1" baseline="30000" dirty="0">
                <a:latin typeface="+mj-lt"/>
                <a:ea typeface="Calibri" pitchFamily="34" charset="0"/>
                <a:cs typeface="Aparajita" pitchFamily="34" charset="0"/>
              </a:rPr>
              <a:t>+</a:t>
            </a:r>
            <a:r>
              <a:rPr lang="fr-FR" sz="2200" i="1" dirty="0">
                <a:latin typeface="+mj-lt"/>
                <a:ea typeface="Calibri" pitchFamily="34" charset="0"/>
                <a:cs typeface="Aparajita" pitchFamily="34" charset="0"/>
              </a:rPr>
              <a:t>] = 102 pm, déterminer :</a:t>
            </a:r>
          </a:p>
          <a:p>
            <a:pPr lvl="0"/>
            <a:r>
              <a:rPr lang="fr-FR" sz="2200" i="1" dirty="0">
                <a:latin typeface="+mj-lt"/>
                <a:ea typeface="Calibri" pitchFamily="34" charset="0"/>
                <a:cs typeface="Aparajita" pitchFamily="34" charset="0"/>
              </a:rPr>
              <a:t>	- si les cations et les anions sont en contact dans la structure ;</a:t>
            </a:r>
          </a:p>
          <a:p>
            <a:pPr lvl="0"/>
            <a:r>
              <a:rPr lang="fr-FR" sz="2200" i="1" dirty="0">
                <a:latin typeface="+mj-lt"/>
                <a:ea typeface="Calibri" pitchFamily="34" charset="0"/>
                <a:cs typeface="Aparajita" pitchFamily="34" charset="0"/>
              </a:rPr>
              <a:t>	- si les anions sont en contact en dans la structure.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5" name="ZoneTexte 4"/>
          <p:cNvSpPr txBox="1"/>
          <p:nvPr/>
        </p:nvSpPr>
        <p:spPr>
          <a:xfrm>
            <a:off x="323528" y="879103"/>
            <a:ext cx="8280920" cy="461665"/>
          </a:xfrm>
          <a:prstGeom prst="rect">
            <a:avLst/>
          </a:prstGeom>
          <a:noFill/>
        </p:spPr>
        <p:txBody>
          <a:bodyPr wrap="square" rtlCol="0">
            <a:spAutoFit/>
          </a:bodyPr>
          <a:lstStyle/>
          <a:p>
            <a:pPr marL="971550" lvl="1" indent="-514350">
              <a:buFont typeface="+mj-lt"/>
              <a:buAutoNum type="arabicPeriod"/>
            </a:pPr>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Différents types d’empilement compact</a:t>
            </a:r>
          </a:p>
        </p:txBody>
      </p:sp>
      <p:sp>
        <p:nvSpPr>
          <p:cNvPr id="40" name="Rectangle 39"/>
          <p:cNvSpPr/>
          <p:nvPr/>
        </p:nvSpPr>
        <p:spPr>
          <a:xfrm>
            <a:off x="539552" y="1744940"/>
            <a:ext cx="4896544" cy="1107996"/>
          </a:xfrm>
          <a:prstGeom prst="rect">
            <a:avLst/>
          </a:prstGeom>
        </p:spPr>
        <p:txBody>
          <a:bodyPr wrap="square">
            <a:spAutoFit/>
          </a:bodyPr>
          <a:lstStyle/>
          <a:p>
            <a:pPr algn="just">
              <a:buFont typeface="Wingdings" pitchFamily="2" charset="2"/>
              <a:buChar char="Ø"/>
            </a:pPr>
            <a:r>
              <a:rPr lang="fr-FR" sz="2200" dirty="0">
                <a:latin typeface="Cambria" panose="02040503050406030204" pitchFamily="18" charset="0"/>
                <a:ea typeface="Cambria" panose="02040503050406030204" pitchFamily="18" charset="0"/>
                <a:cs typeface="Traditional Arabic" pitchFamily="18" charset="-78"/>
              </a:rPr>
              <a:t>  soit on dispose les sphères de plan C à la verticale de celles du plan A </a:t>
            </a:r>
          </a:p>
          <a:p>
            <a:pPr algn="just"/>
            <a:r>
              <a:rPr lang="fr-FR" sz="2200" dirty="0">
                <a:latin typeface="Cambria" panose="02040503050406030204" pitchFamily="18" charset="0"/>
                <a:ea typeface="Cambria" panose="02040503050406030204" pitchFamily="18" charset="0"/>
                <a:cs typeface="Traditional Arabic" pitchFamily="18" charset="-78"/>
                <a:sym typeface="Wingdings"/>
              </a:rPr>
              <a:t>	</a:t>
            </a:r>
            <a:r>
              <a:rPr lang="fr-FR" sz="2200" dirty="0">
                <a:latin typeface="Cambria" panose="02040503050406030204" pitchFamily="18" charset="0"/>
                <a:ea typeface="Cambria" panose="02040503050406030204" pitchFamily="18" charset="0"/>
                <a:cs typeface="Traditional Arabic" pitchFamily="18" charset="-78"/>
              </a:rPr>
              <a:t> </a:t>
            </a:r>
            <a:r>
              <a:rPr lang="fr-FR" sz="2200" b="1" dirty="0">
                <a:latin typeface="Cambria" panose="02040503050406030204" pitchFamily="18" charset="0"/>
                <a:ea typeface="Cambria" panose="02040503050406030204" pitchFamily="18" charset="0"/>
                <a:cs typeface="Traditional Arabic" pitchFamily="18" charset="-78"/>
              </a:rPr>
              <a:t>Empilement de type ABA</a:t>
            </a:r>
            <a:r>
              <a:rPr lang="fr-FR" sz="2200" dirty="0">
                <a:latin typeface="Cambria" panose="02040503050406030204" pitchFamily="18" charset="0"/>
                <a:ea typeface="Cambria" panose="02040503050406030204" pitchFamily="18" charset="0"/>
                <a:cs typeface="Traditional Arabic" pitchFamily="18" charset="-78"/>
              </a:rPr>
              <a:t>.</a:t>
            </a:r>
          </a:p>
        </p:txBody>
      </p:sp>
      <p:pic>
        <p:nvPicPr>
          <p:cNvPr id="106" name="Picture 2" descr="File:Empilement compact.svg"/>
          <p:cNvPicPr>
            <a:picLocks noChangeAspect="1" noChangeArrowheads="1"/>
          </p:cNvPicPr>
          <p:nvPr/>
        </p:nvPicPr>
        <p:blipFill>
          <a:blip r:embed="rId2" cstate="print"/>
          <a:srcRect l="53999" t="7560" b="8021"/>
          <a:stretch>
            <a:fillRect/>
          </a:stretch>
        </p:blipFill>
        <p:spPr bwMode="auto">
          <a:xfrm>
            <a:off x="5876056" y="1628800"/>
            <a:ext cx="2944416" cy="4824536"/>
          </a:xfrm>
          <a:prstGeom prst="rect">
            <a:avLst/>
          </a:prstGeom>
          <a:noFill/>
        </p:spPr>
      </p:pic>
      <p:pic>
        <p:nvPicPr>
          <p:cNvPr id="52" name="Image 51"/>
          <p:cNvPicPr/>
          <p:nvPr/>
        </p:nvPicPr>
        <p:blipFill>
          <a:blip r:embed="rId3" cstate="print"/>
          <a:srcRect l="20636" t="49396" r="48126" b="36642"/>
          <a:stretch>
            <a:fillRect/>
          </a:stretch>
        </p:blipFill>
        <p:spPr bwMode="auto">
          <a:xfrm>
            <a:off x="1255440" y="3476649"/>
            <a:ext cx="3429871" cy="2343131"/>
          </a:xfrm>
          <a:prstGeom prst="rect">
            <a:avLst/>
          </a:prstGeom>
          <a:noFill/>
          <a:ln w="9525">
            <a:noFill/>
            <a:miter lim="800000"/>
            <a:headEnd/>
            <a:tailEnd/>
          </a:ln>
        </p:spPr>
      </p:pic>
      <p:grpSp>
        <p:nvGrpSpPr>
          <p:cNvPr id="53" name="Group 2"/>
          <p:cNvGrpSpPr>
            <a:grpSpLocks/>
          </p:cNvGrpSpPr>
          <p:nvPr/>
        </p:nvGrpSpPr>
        <p:grpSpPr bwMode="auto">
          <a:xfrm>
            <a:off x="1403648" y="3501008"/>
            <a:ext cx="3096344" cy="2207890"/>
            <a:chOff x="4575" y="2580"/>
            <a:chExt cx="2760" cy="1830"/>
          </a:xfrm>
        </p:grpSpPr>
        <p:sp>
          <p:nvSpPr>
            <p:cNvPr id="54" name="Oval 3"/>
            <p:cNvSpPr>
              <a:spLocks noChangeArrowheads="1"/>
            </p:cNvSpPr>
            <p:nvPr/>
          </p:nvSpPr>
          <p:spPr bwMode="auto">
            <a:xfrm>
              <a:off x="4815"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Oval 4"/>
            <p:cNvSpPr>
              <a:spLocks noChangeArrowheads="1"/>
            </p:cNvSpPr>
            <p:nvPr/>
          </p:nvSpPr>
          <p:spPr bwMode="auto">
            <a:xfrm>
              <a:off x="5280"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Oval 5"/>
            <p:cNvSpPr>
              <a:spLocks noChangeArrowheads="1"/>
            </p:cNvSpPr>
            <p:nvPr/>
          </p:nvSpPr>
          <p:spPr bwMode="auto">
            <a:xfrm>
              <a:off x="5745" y="25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Oval 6"/>
            <p:cNvSpPr>
              <a:spLocks noChangeArrowheads="1"/>
            </p:cNvSpPr>
            <p:nvPr/>
          </p:nvSpPr>
          <p:spPr bwMode="auto">
            <a:xfrm>
              <a:off x="6210" y="25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 name="Oval 7"/>
            <p:cNvSpPr>
              <a:spLocks noChangeArrowheads="1"/>
            </p:cNvSpPr>
            <p:nvPr/>
          </p:nvSpPr>
          <p:spPr bwMode="auto">
            <a:xfrm>
              <a:off x="5040" y="303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 name="Oval 8"/>
            <p:cNvSpPr>
              <a:spLocks noChangeArrowheads="1"/>
            </p:cNvSpPr>
            <p:nvPr/>
          </p:nvSpPr>
          <p:spPr bwMode="auto">
            <a:xfrm>
              <a:off x="5505" y="303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 name="Oval 9"/>
            <p:cNvSpPr>
              <a:spLocks noChangeArrowheads="1"/>
            </p:cNvSpPr>
            <p:nvPr/>
          </p:nvSpPr>
          <p:spPr bwMode="auto">
            <a:xfrm>
              <a:off x="5970"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 name="Oval 10"/>
            <p:cNvSpPr>
              <a:spLocks noChangeArrowheads="1"/>
            </p:cNvSpPr>
            <p:nvPr/>
          </p:nvSpPr>
          <p:spPr bwMode="auto">
            <a:xfrm>
              <a:off x="643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 name="Oval 11"/>
            <p:cNvSpPr>
              <a:spLocks noChangeArrowheads="1"/>
            </p:cNvSpPr>
            <p:nvPr/>
          </p:nvSpPr>
          <p:spPr bwMode="auto">
            <a:xfrm>
              <a:off x="4815"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 name="Oval 12"/>
            <p:cNvSpPr>
              <a:spLocks noChangeArrowheads="1"/>
            </p:cNvSpPr>
            <p:nvPr/>
          </p:nvSpPr>
          <p:spPr bwMode="auto">
            <a:xfrm>
              <a:off x="5280"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 name="Oval 13"/>
            <p:cNvSpPr>
              <a:spLocks noChangeArrowheads="1"/>
            </p:cNvSpPr>
            <p:nvPr/>
          </p:nvSpPr>
          <p:spPr bwMode="auto">
            <a:xfrm>
              <a:off x="5745" y="351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 name="Oval 14"/>
            <p:cNvSpPr>
              <a:spLocks noChangeArrowheads="1"/>
            </p:cNvSpPr>
            <p:nvPr/>
          </p:nvSpPr>
          <p:spPr bwMode="auto">
            <a:xfrm>
              <a:off x="6210" y="351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 name="Oval 15"/>
            <p:cNvSpPr>
              <a:spLocks noChangeArrowheads="1"/>
            </p:cNvSpPr>
            <p:nvPr/>
          </p:nvSpPr>
          <p:spPr bwMode="auto">
            <a:xfrm>
              <a:off x="5055" y="39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 name="Oval 16"/>
            <p:cNvSpPr>
              <a:spLocks noChangeArrowheads="1"/>
            </p:cNvSpPr>
            <p:nvPr/>
          </p:nvSpPr>
          <p:spPr bwMode="auto">
            <a:xfrm>
              <a:off x="5520" y="39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 name="Oval 17"/>
            <p:cNvSpPr>
              <a:spLocks noChangeArrowheads="1"/>
            </p:cNvSpPr>
            <p:nvPr/>
          </p:nvSpPr>
          <p:spPr bwMode="auto">
            <a:xfrm>
              <a:off x="5985"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 name="Oval 18"/>
            <p:cNvSpPr>
              <a:spLocks noChangeArrowheads="1"/>
            </p:cNvSpPr>
            <p:nvPr/>
          </p:nvSpPr>
          <p:spPr bwMode="auto">
            <a:xfrm>
              <a:off x="6450"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 name="Oval 19"/>
            <p:cNvSpPr>
              <a:spLocks noChangeArrowheads="1"/>
            </p:cNvSpPr>
            <p:nvPr/>
          </p:nvSpPr>
          <p:spPr bwMode="auto">
            <a:xfrm>
              <a:off x="6660"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 name="Oval 20"/>
            <p:cNvSpPr>
              <a:spLocks noChangeArrowheads="1"/>
            </p:cNvSpPr>
            <p:nvPr/>
          </p:nvSpPr>
          <p:spPr bwMode="auto">
            <a:xfrm>
              <a:off x="6660"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 name="Oval 21"/>
            <p:cNvSpPr>
              <a:spLocks noChangeArrowheads="1"/>
            </p:cNvSpPr>
            <p:nvPr/>
          </p:nvSpPr>
          <p:spPr bwMode="auto">
            <a:xfrm>
              <a:off x="688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 name="Oval 22"/>
            <p:cNvSpPr>
              <a:spLocks noChangeArrowheads="1"/>
            </p:cNvSpPr>
            <p:nvPr/>
          </p:nvSpPr>
          <p:spPr bwMode="auto">
            <a:xfrm>
              <a:off x="6885"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 name="Oval 23"/>
            <p:cNvSpPr>
              <a:spLocks noChangeArrowheads="1"/>
            </p:cNvSpPr>
            <p:nvPr/>
          </p:nvSpPr>
          <p:spPr bwMode="auto">
            <a:xfrm>
              <a:off x="457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Oval 24"/>
            <p:cNvSpPr>
              <a:spLocks noChangeArrowheads="1"/>
            </p:cNvSpPr>
            <p:nvPr/>
          </p:nvSpPr>
          <p:spPr bwMode="auto">
            <a:xfrm>
              <a:off x="4590"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6" name="Group 2"/>
          <p:cNvGrpSpPr>
            <a:grpSpLocks/>
          </p:cNvGrpSpPr>
          <p:nvPr/>
        </p:nvGrpSpPr>
        <p:grpSpPr bwMode="auto">
          <a:xfrm>
            <a:off x="1687488" y="4408561"/>
            <a:ext cx="2592289" cy="1080120"/>
            <a:chOff x="4815" y="6345"/>
            <a:chExt cx="2295" cy="900"/>
          </a:xfrm>
          <a:noFill/>
        </p:grpSpPr>
        <p:sp>
          <p:nvSpPr>
            <p:cNvPr id="77" name="Oval 3" descr="noir)"/>
            <p:cNvSpPr>
              <a:spLocks noChangeArrowheads="1"/>
            </p:cNvSpPr>
            <p:nvPr/>
          </p:nvSpPr>
          <p:spPr bwMode="auto">
            <a:xfrm>
              <a:off x="5040" y="6345"/>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 name="Oval 4" descr="noir)"/>
            <p:cNvSpPr>
              <a:spLocks noChangeArrowheads="1"/>
            </p:cNvSpPr>
            <p:nvPr/>
          </p:nvSpPr>
          <p:spPr bwMode="auto">
            <a:xfrm>
              <a:off x="5505" y="6345"/>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Oval 5" descr="noir)"/>
            <p:cNvSpPr>
              <a:spLocks noChangeArrowheads="1"/>
            </p:cNvSpPr>
            <p:nvPr/>
          </p:nvSpPr>
          <p:spPr bwMode="auto">
            <a:xfrm>
              <a:off x="5970" y="6360"/>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 name="Oval 6" descr="noir)"/>
            <p:cNvSpPr>
              <a:spLocks noChangeArrowheads="1"/>
            </p:cNvSpPr>
            <p:nvPr/>
          </p:nvSpPr>
          <p:spPr bwMode="auto">
            <a:xfrm>
              <a:off x="6435" y="6360"/>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 name="Oval 7" descr="noir)"/>
            <p:cNvSpPr>
              <a:spLocks noChangeArrowheads="1"/>
            </p:cNvSpPr>
            <p:nvPr/>
          </p:nvSpPr>
          <p:spPr bwMode="auto">
            <a:xfrm>
              <a:off x="4815" y="6780"/>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Oval 8" descr="noir)"/>
            <p:cNvSpPr>
              <a:spLocks noChangeArrowheads="1"/>
            </p:cNvSpPr>
            <p:nvPr/>
          </p:nvSpPr>
          <p:spPr bwMode="auto">
            <a:xfrm>
              <a:off x="5280" y="6780"/>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 name="Oval 9" descr="noir)"/>
            <p:cNvSpPr>
              <a:spLocks noChangeArrowheads="1"/>
            </p:cNvSpPr>
            <p:nvPr/>
          </p:nvSpPr>
          <p:spPr bwMode="auto">
            <a:xfrm>
              <a:off x="5745" y="6795"/>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 name="Oval 10" descr="noir)"/>
            <p:cNvSpPr>
              <a:spLocks noChangeArrowheads="1"/>
            </p:cNvSpPr>
            <p:nvPr/>
          </p:nvSpPr>
          <p:spPr bwMode="auto">
            <a:xfrm>
              <a:off x="6210" y="6795"/>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 name="Oval 11" descr="noir)"/>
            <p:cNvSpPr>
              <a:spLocks noChangeArrowheads="1"/>
            </p:cNvSpPr>
            <p:nvPr/>
          </p:nvSpPr>
          <p:spPr bwMode="auto">
            <a:xfrm>
              <a:off x="6660" y="6780"/>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58" name="Group 52"/>
          <p:cNvGrpSpPr>
            <a:grpSpLocks/>
          </p:cNvGrpSpPr>
          <p:nvPr/>
        </p:nvGrpSpPr>
        <p:grpSpPr bwMode="auto">
          <a:xfrm flipV="1">
            <a:off x="2907432" y="4734693"/>
            <a:ext cx="144016" cy="288035"/>
            <a:chOff x="1800" y="3510"/>
            <a:chExt cx="150" cy="195"/>
          </a:xfrm>
        </p:grpSpPr>
        <p:cxnSp>
          <p:nvCxnSpPr>
            <p:cNvPr id="159" name="AutoShape 53"/>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60" name="AutoShape 54"/>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61" name="Group 58"/>
          <p:cNvGrpSpPr>
            <a:grpSpLocks/>
          </p:cNvGrpSpPr>
          <p:nvPr/>
        </p:nvGrpSpPr>
        <p:grpSpPr bwMode="auto">
          <a:xfrm flipV="1">
            <a:off x="3453780" y="4753743"/>
            <a:ext cx="144016" cy="288035"/>
            <a:chOff x="1800" y="3510"/>
            <a:chExt cx="150" cy="195"/>
          </a:xfrm>
        </p:grpSpPr>
        <p:cxnSp>
          <p:nvCxnSpPr>
            <p:cNvPr id="162" name="AutoShape 59"/>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63" name="AutoShape 60"/>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77" name="Groupe 176"/>
          <p:cNvGrpSpPr/>
          <p:nvPr/>
        </p:nvGrpSpPr>
        <p:grpSpPr>
          <a:xfrm>
            <a:off x="1649322" y="3896004"/>
            <a:ext cx="2592289" cy="558062"/>
            <a:chOff x="1649322" y="3896004"/>
            <a:chExt cx="2592289" cy="558062"/>
          </a:xfrm>
        </p:grpSpPr>
        <p:sp>
          <p:nvSpPr>
            <p:cNvPr id="172" name="Oval 7" descr="noir)"/>
            <p:cNvSpPr>
              <a:spLocks noChangeArrowheads="1"/>
            </p:cNvSpPr>
            <p:nvPr/>
          </p:nvSpPr>
          <p:spPr bwMode="auto">
            <a:xfrm>
              <a:off x="1649322" y="3896004"/>
              <a:ext cx="508292" cy="54006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Oval 8" descr="noir)"/>
            <p:cNvSpPr>
              <a:spLocks noChangeArrowheads="1"/>
            </p:cNvSpPr>
            <p:nvPr/>
          </p:nvSpPr>
          <p:spPr bwMode="auto">
            <a:xfrm>
              <a:off x="2174557" y="3896004"/>
              <a:ext cx="508292" cy="54006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 name="Oval 9" descr="noir)"/>
            <p:cNvSpPr>
              <a:spLocks noChangeArrowheads="1"/>
            </p:cNvSpPr>
            <p:nvPr/>
          </p:nvSpPr>
          <p:spPr bwMode="auto">
            <a:xfrm>
              <a:off x="2699792" y="3914006"/>
              <a:ext cx="508292" cy="54006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5" name="Oval 10" descr="noir)"/>
            <p:cNvSpPr>
              <a:spLocks noChangeArrowheads="1"/>
            </p:cNvSpPr>
            <p:nvPr/>
          </p:nvSpPr>
          <p:spPr bwMode="auto">
            <a:xfrm>
              <a:off x="3225027" y="3914006"/>
              <a:ext cx="508292" cy="54006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Oval 11" descr="noir)"/>
            <p:cNvSpPr>
              <a:spLocks noChangeArrowheads="1"/>
            </p:cNvSpPr>
            <p:nvPr/>
          </p:nvSpPr>
          <p:spPr bwMode="auto">
            <a:xfrm>
              <a:off x="3733319" y="3896004"/>
              <a:ext cx="508292" cy="54006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64" name="Group 52"/>
          <p:cNvGrpSpPr>
            <a:grpSpLocks/>
          </p:cNvGrpSpPr>
          <p:nvPr/>
        </p:nvGrpSpPr>
        <p:grpSpPr bwMode="auto">
          <a:xfrm flipV="1">
            <a:off x="2388518" y="4719835"/>
            <a:ext cx="144016" cy="288035"/>
            <a:chOff x="1800" y="3510"/>
            <a:chExt cx="150" cy="195"/>
          </a:xfrm>
        </p:grpSpPr>
        <p:cxnSp>
          <p:nvCxnSpPr>
            <p:cNvPr id="165" name="AutoShape 53"/>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66" name="AutoShape 54"/>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17" name="Groupe 116"/>
          <p:cNvGrpSpPr/>
          <p:nvPr/>
        </p:nvGrpSpPr>
        <p:grpSpPr>
          <a:xfrm>
            <a:off x="1634530" y="4355603"/>
            <a:ext cx="2645246" cy="921249"/>
            <a:chOff x="1634530" y="4355603"/>
            <a:chExt cx="2645246" cy="921249"/>
          </a:xfrm>
        </p:grpSpPr>
        <p:grpSp>
          <p:nvGrpSpPr>
            <p:cNvPr id="143" name="Group 52"/>
            <p:cNvGrpSpPr>
              <a:grpSpLocks/>
            </p:cNvGrpSpPr>
            <p:nvPr/>
          </p:nvGrpSpPr>
          <p:grpSpPr bwMode="auto">
            <a:xfrm flipV="1">
              <a:off x="3942978" y="4393703"/>
              <a:ext cx="144016" cy="288035"/>
              <a:chOff x="1800" y="3510"/>
              <a:chExt cx="150" cy="195"/>
            </a:xfrm>
          </p:grpSpPr>
          <p:cxnSp>
            <p:nvCxnSpPr>
              <p:cNvPr id="144"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45"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16" name="Groupe 115"/>
            <p:cNvGrpSpPr/>
            <p:nvPr/>
          </p:nvGrpSpPr>
          <p:grpSpPr>
            <a:xfrm>
              <a:off x="1634530" y="4378845"/>
              <a:ext cx="2645246" cy="898007"/>
              <a:chOff x="1634530" y="4378845"/>
              <a:chExt cx="2645246" cy="898007"/>
            </a:xfrm>
          </p:grpSpPr>
          <p:grpSp>
            <p:nvGrpSpPr>
              <p:cNvPr id="95" name="Group 52"/>
              <p:cNvGrpSpPr>
                <a:grpSpLocks/>
              </p:cNvGrpSpPr>
              <p:nvPr/>
            </p:nvGrpSpPr>
            <p:grpSpPr bwMode="auto">
              <a:xfrm flipV="1">
                <a:off x="4135760" y="4969767"/>
                <a:ext cx="144016" cy="288035"/>
                <a:chOff x="1800" y="3510"/>
                <a:chExt cx="150" cy="195"/>
              </a:xfrm>
            </p:grpSpPr>
            <p:cxnSp>
              <p:nvCxnSpPr>
                <p:cNvPr id="108"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09"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10" name="Group 55"/>
              <p:cNvGrpSpPr>
                <a:grpSpLocks/>
              </p:cNvGrpSpPr>
              <p:nvPr/>
            </p:nvGrpSpPr>
            <p:grpSpPr bwMode="auto">
              <a:xfrm flipV="1">
                <a:off x="1634530" y="4954909"/>
                <a:ext cx="144016" cy="288035"/>
                <a:chOff x="1800" y="3510"/>
                <a:chExt cx="150" cy="195"/>
              </a:xfrm>
            </p:grpSpPr>
            <p:cxnSp>
              <p:nvCxnSpPr>
                <p:cNvPr id="111" name="AutoShape 56"/>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12" name="AutoShape 57"/>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13" name="Group 58"/>
              <p:cNvGrpSpPr>
                <a:grpSpLocks/>
              </p:cNvGrpSpPr>
              <p:nvPr/>
            </p:nvGrpSpPr>
            <p:grpSpPr bwMode="auto">
              <a:xfrm flipV="1">
                <a:off x="3669804" y="4988817"/>
                <a:ext cx="144016" cy="288035"/>
                <a:chOff x="1800" y="3510"/>
                <a:chExt cx="150" cy="195"/>
              </a:xfrm>
            </p:grpSpPr>
            <p:cxnSp>
              <p:nvCxnSpPr>
                <p:cNvPr id="114"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15"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25" name="Group 52"/>
              <p:cNvGrpSpPr>
                <a:grpSpLocks/>
              </p:cNvGrpSpPr>
              <p:nvPr/>
            </p:nvGrpSpPr>
            <p:grpSpPr bwMode="auto">
              <a:xfrm flipV="1">
                <a:off x="2642642" y="4969767"/>
                <a:ext cx="144016" cy="288035"/>
                <a:chOff x="1800" y="3510"/>
                <a:chExt cx="150" cy="195"/>
              </a:xfrm>
            </p:grpSpPr>
            <p:cxnSp>
              <p:nvCxnSpPr>
                <p:cNvPr id="126"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27"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28" name="Group 55"/>
              <p:cNvGrpSpPr>
                <a:grpSpLocks/>
              </p:cNvGrpSpPr>
              <p:nvPr/>
            </p:nvGrpSpPr>
            <p:grpSpPr bwMode="auto">
              <a:xfrm flipV="1">
                <a:off x="2134394" y="4950717"/>
                <a:ext cx="144016" cy="288035"/>
                <a:chOff x="1800" y="3510"/>
                <a:chExt cx="150" cy="195"/>
              </a:xfrm>
            </p:grpSpPr>
            <p:cxnSp>
              <p:nvCxnSpPr>
                <p:cNvPr id="129" name="AutoShape 56"/>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30" name="AutoShape 57"/>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31" name="Group 58"/>
              <p:cNvGrpSpPr>
                <a:grpSpLocks/>
              </p:cNvGrpSpPr>
              <p:nvPr/>
            </p:nvGrpSpPr>
            <p:grpSpPr bwMode="auto">
              <a:xfrm flipV="1">
                <a:off x="3161556" y="4988817"/>
                <a:ext cx="144016" cy="288035"/>
                <a:chOff x="1800" y="3510"/>
                <a:chExt cx="150" cy="195"/>
              </a:xfrm>
            </p:grpSpPr>
            <p:cxnSp>
              <p:nvCxnSpPr>
                <p:cNvPr id="132"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33"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55" name="Group 52"/>
              <p:cNvGrpSpPr>
                <a:grpSpLocks/>
              </p:cNvGrpSpPr>
              <p:nvPr/>
            </p:nvGrpSpPr>
            <p:grpSpPr bwMode="auto">
              <a:xfrm flipV="1">
                <a:off x="1846362" y="4378845"/>
                <a:ext cx="144016" cy="288035"/>
                <a:chOff x="1800" y="3510"/>
                <a:chExt cx="150" cy="195"/>
              </a:xfrm>
            </p:grpSpPr>
            <p:cxnSp>
              <p:nvCxnSpPr>
                <p:cNvPr id="156"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57"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grpSp>
          <p:nvGrpSpPr>
            <p:cNvPr id="149" name="Group 52"/>
            <p:cNvGrpSpPr>
              <a:grpSpLocks/>
            </p:cNvGrpSpPr>
            <p:nvPr/>
          </p:nvGrpSpPr>
          <p:grpSpPr bwMode="auto">
            <a:xfrm flipV="1">
              <a:off x="2373660" y="4355603"/>
              <a:ext cx="144016" cy="288035"/>
              <a:chOff x="1800" y="3510"/>
              <a:chExt cx="150" cy="195"/>
            </a:xfrm>
          </p:grpSpPr>
          <p:cxnSp>
            <p:nvCxnSpPr>
              <p:cNvPr id="150"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51"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52" name="Group 58"/>
            <p:cNvGrpSpPr>
              <a:grpSpLocks/>
            </p:cNvGrpSpPr>
            <p:nvPr/>
          </p:nvGrpSpPr>
          <p:grpSpPr bwMode="auto">
            <a:xfrm flipV="1">
              <a:off x="2892574" y="4374653"/>
              <a:ext cx="144016" cy="288035"/>
              <a:chOff x="1800" y="3510"/>
              <a:chExt cx="150" cy="195"/>
            </a:xfrm>
          </p:grpSpPr>
          <p:cxnSp>
            <p:nvCxnSpPr>
              <p:cNvPr id="153"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54"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46" name="Group 58"/>
            <p:cNvGrpSpPr>
              <a:grpSpLocks/>
            </p:cNvGrpSpPr>
            <p:nvPr/>
          </p:nvGrpSpPr>
          <p:grpSpPr bwMode="auto">
            <a:xfrm flipV="1">
              <a:off x="3419872" y="4393703"/>
              <a:ext cx="144016" cy="288035"/>
              <a:chOff x="1800" y="3510"/>
              <a:chExt cx="150" cy="195"/>
            </a:xfrm>
          </p:grpSpPr>
          <p:cxnSp>
            <p:nvCxnSpPr>
              <p:cNvPr id="147"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48"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grpSp>
        <p:nvGrpSpPr>
          <p:cNvPr id="178" name="Group 52"/>
          <p:cNvGrpSpPr>
            <a:grpSpLocks/>
          </p:cNvGrpSpPr>
          <p:nvPr/>
        </p:nvGrpSpPr>
        <p:grpSpPr bwMode="auto">
          <a:xfrm flipV="1">
            <a:off x="3127648" y="4235946"/>
            <a:ext cx="144016" cy="288035"/>
            <a:chOff x="1800" y="3510"/>
            <a:chExt cx="150" cy="195"/>
          </a:xfrm>
        </p:grpSpPr>
        <p:cxnSp>
          <p:nvCxnSpPr>
            <p:cNvPr id="179" name="AutoShape 53"/>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80" name="AutoShape 54"/>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81" name="Group 58"/>
          <p:cNvGrpSpPr>
            <a:grpSpLocks/>
          </p:cNvGrpSpPr>
          <p:nvPr/>
        </p:nvGrpSpPr>
        <p:grpSpPr bwMode="auto">
          <a:xfrm flipV="1">
            <a:off x="3673996" y="4254996"/>
            <a:ext cx="144016" cy="288035"/>
            <a:chOff x="1800" y="3510"/>
            <a:chExt cx="150" cy="195"/>
          </a:xfrm>
        </p:grpSpPr>
        <p:cxnSp>
          <p:nvCxnSpPr>
            <p:cNvPr id="182" name="AutoShape 59"/>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83" name="AutoShape 60"/>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84" name="Group 52"/>
          <p:cNvGrpSpPr>
            <a:grpSpLocks/>
          </p:cNvGrpSpPr>
          <p:nvPr/>
        </p:nvGrpSpPr>
        <p:grpSpPr bwMode="auto">
          <a:xfrm flipV="1">
            <a:off x="2608734" y="4221088"/>
            <a:ext cx="144016" cy="288035"/>
            <a:chOff x="1800" y="3510"/>
            <a:chExt cx="150" cy="195"/>
          </a:xfrm>
        </p:grpSpPr>
        <p:cxnSp>
          <p:nvCxnSpPr>
            <p:cNvPr id="185" name="AutoShape 53"/>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86" name="AutoShape 54"/>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87" name="Group 58"/>
          <p:cNvGrpSpPr>
            <a:grpSpLocks/>
          </p:cNvGrpSpPr>
          <p:nvPr/>
        </p:nvGrpSpPr>
        <p:grpSpPr bwMode="auto">
          <a:xfrm flipV="1">
            <a:off x="2123728" y="4202038"/>
            <a:ext cx="144016" cy="288035"/>
            <a:chOff x="1800" y="3510"/>
            <a:chExt cx="150" cy="195"/>
          </a:xfrm>
        </p:grpSpPr>
        <p:cxnSp>
          <p:nvCxnSpPr>
            <p:cNvPr id="188" name="AutoShape 59"/>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89" name="AutoShape 60"/>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222" name="Groupe 221"/>
          <p:cNvGrpSpPr/>
          <p:nvPr/>
        </p:nvGrpSpPr>
        <p:grpSpPr>
          <a:xfrm>
            <a:off x="1907704" y="4062214"/>
            <a:ext cx="2083997" cy="1094978"/>
            <a:chOff x="9105834" y="2988451"/>
            <a:chExt cx="2083997" cy="1070619"/>
          </a:xfrm>
          <a:noFill/>
        </p:grpSpPr>
        <p:sp>
          <p:nvSpPr>
            <p:cNvPr id="207" name="Oval 3" descr="noir)"/>
            <p:cNvSpPr>
              <a:spLocks noChangeArrowheads="1"/>
            </p:cNvSpPr>
            <p:nvPr/>
          </p:nvSpPr>
          <p:spPr bwMode="auto">
            <a:xfrm>
              <a:off x="9398146" y="3501008"/>
              <a:ext cx="508292" cy="540060"/>
            </a:xfrm>
            <a:prstGeom prst="ellipse">
              <a:avLst/>
            </a:prstGeom>
            <a:grpFill/>
            <a:ln w="28575">
              <a:solidFill>
                <a:srgbClr val="00B05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 name="Oval 4" descr="noir)"/>
            <p:cNvSpPr>
              <a:spLocks noChangeArrowheads="1"/>
            </p:cNvSpPr>
            <p:nvPr/>
          </p:nvSpPr>
          <p:spPr bwMode="auto">
            <a:xfrm>
              <a:off x="9923381" y="3501008"/>
              <a:ext cx="508292" cy="540060"/>
            </a:xfrm>
            <a:prstGeom prst="ellipse">
              <a:avLst/>
            </a:prstGeom>
            <a:grpFill/>
            <a:ln w="28575">
              <a:solidFill>
                <a:srgbClr val="00B05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 name="Oval 5" descr="noir)"/>
            <p:cNvSpPr>
              <a:spLocks noChangeArrowheads="1"/>
            </p:cNvSpPr>
            <p:nvPr/>
          </p:nvSpPr>
          <p:spPr bwMode="auto">
            <a:xfrm>
              <a:off x="10448616" y="3519010"/>
              <a:ext cx="508292" cy="540060"/>
            </a:xfrm>
            <a:prstGeom prst="ellipse">
              <a:avLst/>
            </a:prstGeom>
            <a:grpFill/>
            <a:ln w="28575">
              <a:solidFill>
                <a:srgbClr val="00B05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7" name="Oval 7" descr="noir)"/>
            <p:cNvSpPr>
              <a:spLocks noChangeArrowheads="1"/>
            </p:cNvSpPr>
            <p:nvPr/>
          </p:nvSpPr>
          <p:spPr bwMode="auto">
            <a:xfrm>
              <a:off x="9105834" y="2988451"/>
              <a:ext cx="508292" cy="540060"/>
            </a:xfrm>
            <a:prstGeom prst="ellipse">
              <a:avLst/>
            </a:prstGeom>
            <a:grpFill/>
            <a:ln w="28575">
              <a:solidFill>
                <a:srgbClr val="00B05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8" name="Oval 8" descr="noir)"/>
            <p:cNvSpPr>
              <a:spLocks noChangeArrowheads="1"/>
            </p:cNvSpPr>
            <p:nvPr/>
          </p:nvSpPr>
          <p:spPr bwMode="auto">
            <a:xfrm>
              <a:off x="9631069" y="2988451"/>
              <a:ext cx="508292" cy="540060"/>
            </a:xfrm>
            <a:prstGeom prst="ellipse">
              <a:avLst/>
            </a:prstGeom>
            <a:grpFill/>
            <a:ln w="28575">
              <a:solidFill>
                <a:srgbClr val="00B05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9" name="Oval 9" descr="noir)"/>
            <p:cNvSpPr>
              <a:spLocks noChangeArrowheads="1"/>
            </p:cNvSpPr>
            <p:nvPr/>
          </p:nvSpPr>
          <p:spPr bwMode="auto">
            <a:xfrm>
              <a:off x="10156304" y="3006453"/>
              <a:ext cx="508292" cy="540060"/>
            </a:xfrm>
            <a:prstGeom prst="ellipse">
              <a:avLst/>
            </a:prstGeom>
            <a:grpFill/>
            <a:ln w="28575">
              <a:solidFill>
                <a:srgbClr val="00B05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0" name="Oval 10" descr="noir)"/>
            <p:cNvSpPr>
              <a:spLocks noChangeArrowheads="1"/>
            </p:cNvSpPr>
            <p:nvPr/>
          </p:nvSpPr>
          <p:spPr bwMode="auto">
            <a:xfrm>
              <a:off x="10681539" y="3006453"/>
              <a:ext cx="508292" cy="540060"/>
            </a:xfrm>
            <a:prstGeom prst="ellipse">
              <a:avLst/>
            </a:prstGeom>
            <a:grpFill/>
            <a:ln w="28575">
              <a:solidFill>
                <a:srgbClr val="00B050"/>
              </a:solid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7"/>
                                        </p:tgtEl>
                                        <p:attrNameLst>
                                          <p:attrName>style.visibility</p:attrName>
                                        </p:attrNameLst>
                                      </p:cBhvr>
                                      <p:to>
                                        <p:strVal val="hidden"/>
                                      </p:to>
                                    </p:set>
                                  </p:childTnLst>
                                </p:cTn>
                              </p:par>
                              <p:par>
                                <p:cTn id="7" presetID="2" presetClass="entr" presetSubtype="8" fill="hold" nodeType="withEffect">
                                  <p:stCondLst>
                                    <p:cond delay="0"/>
                                  </p:stCondLst>
                                  <p:childTnLst>
                                    <p:set>
                                      <p:cBhvr>
                                        <p:cTn id="8" dur="1" fill="hold">
                                          <p:stCondLst>
                                            <p:cond delay="0"/>
                                          </p:stCondLst>
                                        </p:cTn>
                                        <p:tgtEl>
                                          <p:spTgt spid="222"/>
                                        </p:tgtEl>
                                        <p:attrNameLst>
                                          <p:attrName>style.visibility</p:attrName>
                                        </p:attrNameLst>
                                      </p:cBhvr>
                                      <p:to>
                                        <p:strVal val="visible"/>
                                      </p:to>
                                    </p:set>
                                    <p:anim calcmode="lin" valueType="num">
                                      <p:cBhvr additive="base">
                                        <p:cTn id="9" dur="2000" fill="hold"/>
                                        <p:tgtEl>
                                          <p:spTgt spid="222"/>
                                        </p:tgtEl>
                                        <p:attrNameLst>
                                          <p:attrName>ppt_x</p:attrName>
                                        </p:attrNameLst>
                                      </p:cBhvr>
                                      <p:tavLst>
                                        <p:tav tm="0">
                                          <p:val>
                                            <p:strVal val="0-#ppt_w/2"/>
                                          </p:val>
                                        </p:tav>
                                        <p:tav tm="100000">
                                          <p:val>
                                            <p:strVal val="#ppt_x"/>
                                          </p:val>
                                        </p:tav>
                                      </p:tavLst>
                                    </p:anim>
                                    <p:anim calcmode="lin" valueType="num">
                                      <p:cBhvr additive="base">
                                        <p:cTn id="10" dur="2000" fill="hold"/>
                                        <p:tgtEl>
                                          <p:spTgt spid="22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75047"/>
            <a:ext cx="8280920" cy="504055"/>
          </a:xfrm>
          <a:prstGeom prst="rect">
            <a:avLst/>
          </a:prstGeom>
          <a:noFill/>
        </p:spPr>
        <p:txBody>
          <a:bodyPr wrap="square" rtlCol="0">
            <a:spAutoFit/>
          </a:bodyPr>
          <a:lstStyle/>
          <a:p>
            <a:pPr marL="400050" indent="-400050"/>
            <a:r>
              <a:rPr lang="fr-FR" sz="2600" b="1" dirty="0">
                <a:solidFill>
                  <a:schemeClr val="accent1"/>
                </a:solidFill>
                <a:latin typeface="Cambria" panose="02040503050406030204" pitchFamily="18" charset="0"/>
                <a:ea typeface="Cambria" panose="02040503050406030204" pitchFamily="18" charset="0"/>
                <a:cs typeface="Traditional Arabic" pitchFamily="18" charset="-78"/>
              </a:rPr>
              <a:t>II.  </a:t>
            </a: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Solides ioniques</a:t>
            </a:r>
          </a:p>
        </p:txBody>
      </p:sp>
      <p:sp>
        <p:nvSpPr>
          <p:cNvPr id="3" name="ZoneTexte 2"/>
          <p:cNvSpPr txBox="1"/>
          <p:nvPr/>
        </p:nvSpPr>
        <p:spPr>
          <a:xfrm>
            <a:off x="323528" y="879103"/>
            <a:ext cx="8820472"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4.     Relation entre le type structural et les rayons ioniques</a:t>
            </a:r>
          </a:p>
        </p:txBody>
      </p:sp>
      <p:graphicFrame>
        <p:nvGraphicFramePr>
          <p:cNvPr id="4" name="Tableau 3"/>
          <p:cNvGraphicFramePr>
            <a:graphicFrameLocks noGrp="1"/>
          </p:cNvGraphicFramePr>
          <p:nvPr/>
        </p:nvGraphicFramePr>
        <p:xfrm>
          <a:off x="1259632" y="3212976"/>
          <a:ext cx="6612006" cy="2745076"/>
        </p:xfrm>
        <a:graphic>
          <a:graphicData uri="http://schemas.openxmlformats.org/drawingml/2006/table">
            <a:tbl>
              <a:tblPr/>
              <a:tblGrid>
                <a:gridCol w="1710968">
                  <a:extLst>
                    <a:ext uri="{9D8B030D-6E8A-4147-A177-3AD203B41FA5}">
                      <a16:colId xmlns:a16="http://schemas.microsoft.com/office/drawing/2014/main" val="20000"/>
                    </a:ext>
                  </a:extLst>
                </a:gridCol>
                <a:gridCol w="2335018">
                  <a:extLst>
                    <a:ext uri="{9D8B030D-6E8A-4147-A177-3AD203B41FA5}">
                      <a16:colId xmlns:a16="http://schemas.microsoft.com/office/drawing/2014/main" val="20001"/>
                    </a:ext>
                  </a:extLst>
                </a:gridCol>
                <a:gridCol w="2566020">
                  <a:extLst>
                    <a:ext uri="{9D8B030D-6E8A-4147-A177-3AD203B41FA5}">
                      <a16:colId xmlns:a16="http://schemas.microsoft.com/office/drawing/2014/main" val="20002"/>
                    </a:ext>
                  </a:extLst>
                </a:gridCol>
              </a:tblGrid>
              <a:tr h="534276">
                <a:tc>
                  <a:txBody>
                    <a:bodyPr/>
                    <a:lstStyle/>
                    <a:p>
                      <a:pPr algn="ctr">
                        <a:spcAft>
                          <a:spcPts val="0"/>
                        </a:spcAft>
                      </a:pPr>
                      <a:r>
                        <a:rPr lang="fr-FR" sz="1800" b="1" dirty="0">
                          <a:latin typeface="Traditional Arabic"/>
                          <a:ea typeface="Calibri"/>
                          <a:cs typeface="Times New Roman"/>
                        </a:rPr>
                        <a:t>Coordinence</a:t>
                      </a: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a:latin typeface="Traditional Arabic"/>
                          <a:ea typeface="Calibri"/>
                          <a:cs typeface="Times New Roman"/>
                        </a:rPr>
                        <a:t>a = R</a:t>
                      </a:r>
                      <a:r>
                        <a:rPr lang="fr-FR" sz="1800" b="1" baseline="30000">
                          <a:latin typeface="Traditional Arabic"/>
                          <a:ea typeface="Calibri"/>
                          <a:cs typeface="Times New Roman"/>
                        </a:rPr>
                        <a:t>+</a:t>
                      </a:r>
                      <a:r>
                        <a:rPr lang="fr-FR" sz="1800" b="1">
                          <a:latin typeface="Traditional Arabic"/>
                          <a:ea typeface="Calibri"/>
                          <a:cs typeface="Times New Roman"/>
                        </a:rPr>
                        <a:t>/R</a:t>
                      </a:r>
                      <a:r>
                        <a:rPr lang="fr-FR" sz="1800" b="1" baseline="30000">
                          <a:latin typeface="Traditional Arabic"/>
                          <a:ea typeface="Calibri"/>
                          <a:cs typeface="Times New Roman"/>
                        </a:rPr>
                        <a:t>-</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a:latin typeface="Traditional Arabic"/>
                          <a:ea typeface="Calibri"/>
                          <a:cs typeface="Times New Roman"/>
                        </a:rPr>
                        <a:t>Exemples</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2160">
                <a:tc>
                  <a:txBody>
                    <a:bodyPr/>
                    <a:lstStyle/>
                    <a:p>
                      <a:pPr algn="ctr">
                        <a:spcAft>
                          <a:spcPts val="0"/>
                        </a:spcAft>
                      </a:pPr>
                      <a:r>
                        <a:rPr lang="fr-FR" sz="1800">
                          <a:latin typeface="Traditional Arabic"/>
                          <a:ea typeface="Calibri"/>
                          <a:cs typeface="Times New Roman"/>
                        </a:rPr>
                        <a:t>12</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Traditional Arabic"/>
                          <a:ea typeface="Calibri"/>
                          <a:cs typeface="Times New Roman"/>
                        </a:rPr>
                        <a:t>&gt; 1</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Traditional Arabic"/>
                          <a:ea typeface="Calibri"/>
                          <a:cs typeface="Times New Roman"/>
                        </a:rPr>
                        <a:t>BaO</a:t>
                      </a:r>
                      <a:r>
                        <a:rPr lang="fr-FR" sz="1800" baseline="-25000">
                          <a:latin typeface="Traditional Arabic"/>
                          <a:ea typeface="Calibri"/>
                          <a:cs typeface="Times New Roman"/>
                        </a:rPr>
                        <a:t>12</a:t>
                      </a:r>
                      <a:r>
                        <a:rPr lang="fr-FR" sz="1800">
                          <a:latin typeface="Traditional Arabic"/>
                          <a:ea typeface="Calibri"/>
                          <a:cs typeface="Times New Roman"/>
                        </a:rPr>
                        <a:t> : 1,08 ; perovskite</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2160">
                <a:tc>
                  <a:txBody>
                    <a:bodyPr/>
                    <a:lstStyle/>
                    <a:p>
                      <a:pPr algn="ctr">
                        <a:spcAft>
                          <a:spcPts val="0"/>
                        </a:spcAft>
                      </a:pPr>
                      <a:r>
                        <a:rPr lang="fr-FR" sz="1800">
                          <a:latin typeface="Traditional Arabic"/>
                          <a:ea typeface="Calibri"/>
                          <a:cs typeface="Times New Roman"/>
                        </a:rPr>
                        <a:t>8</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dirty="0">
                          <a:latin typeface="Traditional Arabic"/>
                          <a:ea typeface="Calibri"/>
                          <a:cs typeface="Times New Roman"/>
                        </a:rPr>
                        <a:t>0,732 &lt; a &lt; 1,00</a:t>
                      </a: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Traditional Arabic"/>
                          <a:ea typeface="Calibri"/>
                          <a:cs typeface="Times New Roman"/>
                        </a:rPr>
                        <a:t>CaF</a:t>
                      </a:r>
                      <a:r>
                        <a:rPr lang="fr-FR" sz="1800" baseline="-25000">
                          <a:latin typeface="Traditional Arabic"/>
                          <a:ea typeface="Calibri"/>
                          <a:cs typeface="Times New Roman"/>
                        </a:rPr>
                        <a:t>8</a:t>
                      </a:r>
                      <a:r>
                        <a:rPr lang="fr-FR" sz="1800">
                          <a:latin typeface="Traditional Arabic"/>
                          <a:ea typeface="Calibri"/>
                          <a:cs typeface="Times New Roman"/>
                        </a:rPr>
                        <a:t> : 0,80 ; fluorine</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2160">
                <a:tc>
                  <a:txBody>
                    <a:bodyPr/>
                    <a:lstStyle/>
                    <a:p>
                      <a:pPr algn="ctr">
                        <a:spcAft>
                          <a:spcPts val="0"/>
                        </a:spcAft>
                      </a:pPr>
                      <a:r>
                        <a:rPr lang="fr-FR" sz="1800">
                          <a:latin typeface="Traditional Arabic"/>
                          <a:ea typeface="Calibri"/>
                          <a:cs typeface="Times New Roman"/>
                        </a:rPr>
                        <a:t>6</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Traditional Arabic"/>
                          <a:ea typeface="Calibri"/>
                          <a:cs typeface="Times New Roman"/>
                        </a:rPr>
                        <a:t>0,414 &lt; a &lt; 0,732</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Traditional Arabic"/>
                          <a:ea typeface="Calibri"/>
                          <a:cs typeface="Times New Roman"/>
                        </a:rPr>
                        <a:t>TiO</a:t>
                      </a:r>
                      <a:r>
                        <a:rPr lang="fr-FR" sz="1800" baseline="-25000">
                          <a:latin typeface="Traditional Arabic"/>
                          <a:ea typeface="Calibri"/>
                          <a:cs typeface="Times New Roman"/>
                        </a:rPr>
                        <a:t>6</a:t>
                      </a:r>
                      <a:r>
                        <a:rPr lang="fr-FR" sz="1800">
                          <a:latin typeface="Traditional Arabic"/>
                          <a:ea typeface="Calibri"/>
                          <a:cs typeface="Times New Roman"/>
                        </a:rPr>
                        <a:t> : 0,50 ; rutile</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2160">
                <a:tc>
                  <a:txBody>
                    <a:bodyPr/>
                    <a:lstStyle/>
                    <a:p>
                      <a:pPr algn="ctr">
                        <a:spcAft>
                          <a:spcPts val="0"/>
                        </a:spcAft>
                      </a:pPr>
                      <a:r>
                        <a:rPr lang="fr-FR" sz="1800">
                          <a:latin typeface="Traditional Arabic"/>
                          <a:ea typeface="Calibri"/>
                          <a:cs typeface="Times New Roman"/>
                        </a:rPr>
                        <a:t>4</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Traditional Arabic"/>
                          <a:ea typeface="Calibri"/>
                          <a:cs typeface="Times New Roman"/>
                        </a:rPr>
                        <a:t>0,224 &lt; a &lt; 0,414</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Traditional Arabic"/>
                          <a:ea typeface="Calibri"/>
                          <a:cs typeface="Times New Roman"/>
                        </a:rPr>
                        <a:t>SiO</a:t>
                      </a:r>
                      <a:r>
                        <a:rPr lang="fr-FR" sz="1800" baseline="-25000">
                          <a:latin typeface="Traditional Arabic"/>
                          <a:ea typeface="Calibri"/>
                          <a:cs typeface="Times New Roman"/>
                        </a:rPr>
                        <a:t>4</a:t>
                      </a:r>
                      <a:r>
                        <a:rPr lang="fr-FR" sz="1800">
                          <a:latin typeface="Traditional Arabic"/>
                          <a:ea typeface="Calibri"/>
                          <a:cs typeface="Times New Roman"/>
                        </a:rPr>
                        <a:t> : 0,30 ; quartz</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2160">
                <a:tc>
                  <a:txBody>
                    <a:bodyPr/>
                    <a:lstStyle/>
                    <a:p>
                      <a:pPr algn="ctr">
                        <a:spcAft>
                          <a:spcPts val="0"/>
                        </a:spcAft>
                      </a:pPr>
                      <a:r>
                        <a:rPr lang="fr-FR" sz="1800">
                          <a:latin typeface="Traditional Arabic"/>
                          <a:ea typeface="Calibri"/>
                          <a:cs typeface="Times New Roman"/>
                        </a:rPr>
                        <a:t>3</a:t>
                      </a:r>
                      <a:endParaRPr lang="fr-F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dirty="0">
                          <a:latin typeface="Traditional Arabic"/>
                          <a:ea typeface="Calibri"/>
                          <a:cs typeface="Times New Roman"/>
                        </a:rPr>
                        <a:t>0,155 &lt; a &lt; 0,224</a:t>
                      </a:r>
                      <a:endParaRPr lang="fr-F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Traditional Arab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395536" y="1628800"/>
            <a:ext cx="8352928" cy="1107996"/>
          </a:xfrm>
          <a:prstGeom prst="rect">
            <a:avLst/>
          </a:prstGeom>
        </p:spPr>
        <p:txBody>
          <a:bodyPr wrap="square">
            <a:spAutoFit/>
          </a:bodyPr>
          <a:lstStyle/>
          <a:p>
            <a:pPr algn="just"/>
            <a:r>
              <a:rPr lang="fr-FR" sz="2200" dirty="0">
                <a:latin typeface="Cambria" panose="02040503050406030204" pitchFamily="18" charset="0"/>
                <a:ea typeface="Cambria" panose="02040503050406030204" pitchFamily="18" charset="0"/>
                <a:cs typeface="Traditional Arabic" pitchFamily="18" charset="-78"/>
              </a:rPr>
              <a:t>Considérons une structure où un cation de petite dimension est entouré par un certains nombre d’anions. La coordinence maximum possible dépend des dimensions relatives des deux 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oneTexte 35"/>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37" name="ZoneTexte 36"/>
          <p:cNvSpPr txBox="1"/>
          <p:nvPr/>
        </p:nvSpPr>
        <p:spPr>
          <a:xfrm>
            <a:off x="323528" y="879103"/>
            <a:ext cx="8280920" cy="461665"/>
          </a:xfrm>
          <a:prstGeom prst="rect">
            <a:avLst/>
          </a:prstGeom>
          <a:noFill/>
        </p:spPr>
        <p:txBody>
          <a:bodyPr wrap="square" rtlCol="0">
            <a:spAutoFit/>
          </a:bodyPr>
          <a:lstStyle/>
          <a:p>
            <a:pPr marL="971550" lvl="1" indent="-514350">
              <a:buFont typeface="+mj-lt"/>
              <a:buAutoNum type="arabicPeriod"/>
            </a:pPr>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Différents types d’empilement compact</a:t>
            </a:r>
          </a:p>
        </p:txBody>
      </p:sp>
      <p:sp>
        <p:nvSpPr>
          <p:cNvPr id="38" name="Rectangle 37"/>
          <p:cNvSpPr/>
          <p:nvPr/>
        </p:nvSpPr>
        <p:spPr>
          <a:xfrm>
            <a:off x="539552" y="1700808"/>
            <a:ext cx="4968552" cy="1446550"/>
          </a:xfrm>
          <a:prstGeom prst="rect">
            <a:avLst/>
          </a:prstGeom>
        </p:spPr>
        <p:txBody>
          <a:bodyPr wrap="square">
            <a:spAutoFit/>
          </a:bodyPr>
          <a:lstStyle/>
          <a:p>
            <a:pPr algn="just">
              <a:buFont typeface="Wingdings" pitchFamily="2" charset="2"/>
              <a:buChar char="Ø"/>
            </a:pPr>
            <a:r>
              <a:rPr lang="fr-FR" sz="2200" dirty="0">
                <a:latin typeface="Cambria" panose="02040503050406030204" pitchFamily="18" charset="0"/>
                <a:ea typeface="Cambria" panose="02040503050406030204" pitchFamily="18" charset="0"/>
                <a:cs typeface="Traditional Arabic" pitchFamily="18" charset="-78"/>
              </a:rPr>
              <a:t> Soit on dispose les sphères du plan C au dessus des cavités inoccupées de, ce qui conduit à 3 plans différents</a:t>
            </a:r>
          </a:p>
          <a:p>
            <a:pPr algn="just"/>
            <a:r>
              <a:rPr lang="fr-FR" sz="2200" dirty="0">
                <a:latin typeface="Cambria" panose="02040503050406030204" pitchFamily="18" charset="0"/>
                <a:ea typeface="Cambria" panose="02040503050406030204" pitchFamily="18" charset="0"/>
                <a:cs typeface="Traditional Arabic" pitchFamily="18" charset="-78"/>
                <a:sym typeface="Wingdings"/>
              </a:rPr>
              <a:t>	</a:t>
            </a:r>
            <a:r>
              <a:rPr lang="fr-FR" sz="2200" dirty="0">
                <a:latin typeface="Cambria" panose="02040503050406030204" pitchFamily="18" charset="0"/>
                <a:ea typeface="Cambria" panose="02040503050406030204" pitchFamily="18" charset="0"/>
                <a:cs typeface="Traditional Arabic" pitchFamily="18" charset="-78"/>
              </a:rPr>
              <a:t> </a:t>
            </a:r>
            <a:r>
              <a:rPr lang="fr-FR" sz="2200" b="1" dirty="0">
                <a:latin typeface="Cambria" panose="02040503050406030204" pitchFamily="18" charset="0"/>
                <a:ea typeface="Cambria" panose="02040503050406030204" pitchFamily="18" charset="0"/>
                <a:cs typeface="Traditional Arabic" pitchFamily="18" charset="-78"/>
              </a:rPr>
              <a:t>Empilement de type ABC</a:t>
            </a:r>
            <a:r>
              <a:rPr lang="fr-FR" sz="2200" dirty="0">
                <a:latin typeface="Cambria" panose="02040503050406030204" pitchFamily="18" charset="0"/>
                <a:ea typeface="Cambria" panose="02040503050406030204" pitchFamily="18" charset="0"/>
                <a:cs typeface="Traditional Arabic" pitchFamily="18" charset="-78"/>
              </a:rPr>
              <a:t>.</a:t>
            </a:r>
          </a:p>
        </p:txBody>
      </p:sp>
      <p:pic>
        <p:nvPicPr>
          <p:cNvPr id="39" name="Picture 2" descr="File:Empilement compact.svg"/>
          <p:cNvPicPr>
            <a:picLocks noChangeAspect="1" noChangeArrowheads="1"/>
          </p:cNvPicPr>
          <p:nvPr/>
        </p:nvPicPr>
        <p:blipFill>
          <a:blip r:embed="rId2" cstate="print"/>
          <a:srcRect l="1125" t="7560" r="47126" b="9281"/>
          <a:stretch>
            <a:fillRect/>
          </a:stretch>
        </p:blipFill>
        <p:spPr bwMode="auto">
          <a:xfrm>
            <a:off x="5796136" y="1556792"/>
            <a:ext cx="3312368" cy="4752528"/>
          </a:xfrm>
          <a:prstGeom prst="rect">
            <a:avLst/>
          </a:prstGeom>
          <a:noFill/>
        </p:spPr>
      </p:pic>
      <p:pic>
        <p:nvPicPr>
          <p:cNvPr id="51" name="Image 50"/>
          <p:cNvPicPr/>
          <p:nvPr/>
        </p:nvPicPr>
        <p:blipFill>
          <a:blip r:embed="rId3" cstate="print"/>
          <a:srcRect l="20636" t="49396" r="48126" b="36642"/>
          <a:stretch>
            <a:fillRect/>
          </a:stretch>
        </p:blipFill>
        <p:spPr bwMode="auto">
          <a:xfrm>
            <a:off x="1255440" y="3645024"/>
            <a:ext cx="3429871" cy="2343131"/>
          </a:xfrm>
          <a:prstGeom prst="rect">
            <a:avLst/>
          </a:prstGeom>
          <a:noFill/>
          <a:ln w="9525">
            <a:noFill/>
            <a:miter lim="800000"/>
            <a:headEnd/>
            <a:tailEnd/>
          </a:ln>
        </p:spPr>
      </p:pic>
      <p:grpSp>
        <p:nvGrpSpPr>
          <p:cNvPr id="52" name="Group 2"/>
          <p:cNvGrpSpPr>
            <a:grpSpLocks/>
          </p:cNvGrpSpPr>
          <p:nvPr/>
        </p:nvGrpSpPr>
        <p:grpSpPr bwMode="auto">
          <a:xfrm>
            <a:off x="1403648" y="3669383"/>
            <a:ext cx="3096344" cy="2207890"/>
            <a:chOff x="4575" y="2580"/>
            <a:chExt cx="2760" cy="1830"/>
          </a:xfrm>
        </p:grpSpPr>
        <p:sp>
          <p:nvSpPr>
            <p:cNvPr id="53" name="Oval 3"/>
            <p:cNvSpPr>
              <a:spLocks noChangeArrowheads="1"/>
            </p:cNvSpPr>
            <p:nvPr/>
          </p:nvSpPr>
          <p:spPr bwMode="auto">
            <a:xfrm>
              <a:off x="4815"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 name="Oval 4"/>
            <p:cNvSpPr>
              <a:spLocks noChangeArrowheads="1"/>
            </p:cNvSpPr>
            <p:nvPr/>
          </p:nvSpPr>
          <p:spPr bwMode="auto">
            <a:xfrm>
              <a:off x="5280"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Oval 5"/>
            <p:cNvSpPr>
              <a:spLocks noChangeArrowheads="1"/>
            </p:cNvSpPr>
            <p:nvPr/>
          </p:nvSpPr>
          <p:spPr bwMode="auto">
            <a:xfrm>
              <a:off x="5745" y="25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Oval 6"/>
            <p:cNvSpPr>
              <a:spLocks noChangeArrowheads="1"/>
            </p:cNvSpPr>
            <p:nvPr/>
          </p:nvSpPr>
          <p:spPr bwMode="auto">
            <a:xfrm>
              <a:off x="6210" y="25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Oval 7"/>
            <p:cNvSpPr>
              <a:spLocks noChangeArrowheads="1"/>
            </p:cNvSpPr>
            <p:nvPr/>
          </p:nvSpPr>
          <p:spPr bwMode="auto">
            <a:xfrm>
              <a:off x="5040" y="303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 name="Oval 8"/>
            <p:cNvSpPr>
              <a:spLocks noChangeArrowheads="1"/>
            </p:cNvSpPr>
            <p:nvPr/>
          </p:nvSpPr>
          <p:spPr bwMode="auto">
            <a:xfrm>
              <a:off x="5505" y="303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 name="Oval 9"/>
            <p:cNvSpPr>
              <a:spLocks noChangeArrowheads="1"/>
            </p:cNvSpPr>
            <p:nvPr/>
          </p:nvSpPr>
          <p:spPr bwMode="auto">
            <a:xfrm>
              <a:off x="5970"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 name="Oval 10"/>
            <p:cNvSpPr>
              <a:spLocks noChangeArrowheads="1"/>
            </p:cNvSpPr>
            <p:nvPr/>
          </p:nvSpPr>
          <p:spPr bwMode="auto">
            <a:xfrm>
              <a:off x="643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 name="Oval 11"/>
            <p:cNvSpPr>
              <a:spLocks noChangeArrowheads="1"/>
            </p:cNvSpPr>
            <p:nvPr/>
          </p:nvSpPr>
          <p:spPr bwMode="auto">
            <a:xfrm>
              <a:off x="4815"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 name="Oval 12"/>
            <p:cNvSpPr>
              <a:spLocks noChangeArrowheads="1"/>
            </p:cNvSpPr>
            <p:nvPr/>
          </p:nvSpPr>
          <p:spPr bwMode="auto">
            <a:xfrm>
              <a:off x="5280"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 name="Oval 13"/>
            <p:cNvSpPr>
              <a:spLocks noChangeArrowheads="1"/>
            </p:cNvSpPr>
            <p:nvPr/>
          </p:nvSpPr>
          <p:spPr bwMode="auto">
            <a:xfrm>
              <a:off x="5745" y="351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 name="Oval 14"/>
            <p:cNvSpPr>
              <a:spLocks noChangeArrowheads="1"/>
            </p:cNvSpPr>
            <p:nvPr/>
          </p:nvSpPr>
          <p:spPr bwMode="auto">
            <a:xfrm>
              <a:off x="6210" y="351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 name="Oval 15"/>
            <p:cNvSpPr>
              <a:spLocks noChangeArrowheads="1"/>
            </p:cNvSpPr>
            <p:nvPr/>
          </p:nvSpPr>
          <p:spPr bwMode="auto">
            <a:xfrm>
              <a:off x="5055" y="39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 name="Oval 16"/>
            <p:cNvSpPr>
              <a:spLocks noChangeArrowheads="1"/>
            </p:cNvSpPr>
            <p:nvPr/>
          </p:nvSpPr>
          <p:spPr bwMode="auto">
            <a:xfrm>
              <a:off x="5520" y="39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 name="Oval 17"/>
            <p:cNvSpPr>
              <a:spLocks noChangeArrowheads="1"/>
            </p:cNvSpPr>
            <p:nvPr/>
          </p:nvSpPr>
          <p:spPr bwMode="auto">
            <a:xfrm>
              <a:off x="5985"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 name="Oval 18"/>
            <p:cNvSpPr>
              <a:spLocks noChangeArrowheads="1"/>
            </p:cNvSpPr>
            <p:nvPr/>
          </p:nvSpPr>
          <p:spPr bwMode="auto">
            <a:xfrm>
              <a:off x="6450"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 name="Oval 19"/>
            <p:cNvSpPr>
              <a:spLocks noChangeArrowheads="1"/>
            </p:cNvSpPr>
            <p:nvPr/>
          </p:nvSpPr>
          <p:spPr bwMode="auto">
            <a:xfrm>
              <a:off x="6660" y="258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 name="Oval 20"/>
            <p:cNvSpPr>
              <a:spLocks noChangeArrowheads="1"/>
            </p:cNvSpPr>
            <p:nvPr/>
          </p:nvSpPr>
          <p:spPr bwMode="auto">
            <a:xfrm>
              <a:off x="6660" y="349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 name="Oval 21"/>
            <p:cNvSpPr>
              <a:spLocks noChangeArrowheads="1"/>
            </p:cNvSpPr>
            <p:nvPr/>
          </p:nvSpPr>
          <p:spPr bwMode="auto">
            <a:xfrm>
              <a:off x="688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 name="Oval 22"/>
            <p:cNvSpPr>
              <a:spLocks noChangeArrowheads="1"/>
            </p:cNvSpPr>
            <p:nvPr/>
          </p:nvSpPr>
          <p:spPr bwMode="auto">
            <a:xfrm>
              <a:off x="6885"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 name="Oval 23"/>
            <p:cNvSpPr>
              <a:spLocks noChangeArrowheads="1"/>
            </p:cNvSpPr>
            <p:nvPr/>
          </p:nvSpPr>
          <p:spPr bwMode="auto">
            <a:xfrm>
              <a:off x="4575" y="3045"/>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 name="Oval 24"/>
            <p:cNvSpPr>
              <a:spLocks noChangeArrowheads="1"/>
            </p:cNvSpPr>
            <p:nvPr/>
          </p:nvSpPr>
          <p:spPr bwMode="auto">
            <a:xfrm>
              <a:off x="4590" y="3960"/>
              <a:ext cx="450" cy="450"/>
            </a:xfrm>
            <a:prstGeom prst="ellipse">
              <a:avLst/>
            </a:prstGeom>
            <a:noFill/>
            <a:ln w="28575">
              <a:solidFill>
                <a:srgbClr val="4F81BD"/>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5" name="Group 2"/>
          <p:cNvGrpSpPr>
            <a:grpSpLocks/>
          </p:cNvGrpSpPr>
          <p:nvPr/>
        </p:nvGrpSpPr>
        <p:grpSpPr bwMode="auto">
          <a:xfrm>
            <a:off x="1687488" y="4576936"/>
            <a:ext cx="2592289" cy="1080120"/>
            <a:chOff x="4815" y="6345"/>
            <a:chExt cx="2295" cy="900"/>
          </a:xfrm>
          <a:noFill/>
        </p:grpSpPr>
        <p:sp>
          <p:nvSpPr>
            <p:cNvPr id="76" name="Oval 3" descr="noir)"/>
            <p:cNvSpPr>
              <a:spLocks noChangeArrowheads="1"/>
            </p:cNvSpPr>
            <p:nvPr/>
          </p:nvSpPr>
          <p:spPr bwMode="auto">
            <a:xfrm>
              <a:off x="5040" y="6345"/>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 name="Oval 4" descr="noir)"/>
            <p:cNvSpPr>
              <a:spLocks noChangeArrowheads="1"/>
            </p:cNvSpPr>
            <p:nvPr/>
          </p:nvSpPr>
          <p:spPr bwMode="auto">
            <a:xfrm>
              <a:off x="5505" y="6345"/>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 name="Oval 5" descr="noir)"/>
            <p:cNvSpPr>
              <a:spLocks noChangeArrowheads="1"/>
            </p:cNvSpPr>
            <p:nvPr/>
          </p:nvSpPr>
          <p:spPr bwMode="auto">
            <a:xfrm>
              <a:off x="5970" y="6360"/>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Oval 6" descr="noir)"/>
            <p:cNvSpPr>
              <a:spLocks noChangeArrowheads="1"/>
            </p:cNvSpPr>
            <p:nvPr/>
          </p:nvSpPr>
          <p:spPr bwMode="auto">
            <a:xfrm>
              <a:off x="6435" y="6360"/>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 name="Oval 7" descr="noir)"/>
            <p:cNvSpPr>
              <a:spLocks noChangeArrowheads="1"/>
            </p:cNvSpPr>
            <p:nvPr/>
          </p:nvSpPr>
          <p:spPr bwMode="auto">
            <a:xfrm>
              <a:off x="4815" y="6780"/>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 name="Oval 8" descr="noir)"/>
            <p:cNvSpPr>
              <a:spLocks noChangeArrowheads="1"/>
            </p:cNvSpPr>
            <p:nvPr/>
          </p:nvSpPr>
          <p:spPr bwMode="auto">
            <a:xfrm>
              <a:off x="5280" y="6780"/>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Oval 9" descr="noir)"/>
            <p:cNvSpPr>
              <a:spLocks noChangeArrowheads="1"/>
            </p:cNvSpPr>
            <p:nvPr/>
          </p:nvSpPr>
          <p:spPr bwMode="auto">
            <a:xfrm>
              <a:off x="5745" y="6795"/>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 name="Oval 10" descr="noir)"/>
            <p:cNvSpPr>
              <a:spLocks noChangeArrowheads="1"/>
            </p:cNvSpPr>
            <p:nvPr/>
          </p:nvSpPr>
          <p:spPr bwMode="auto">
            <a:xfrm>
              <a:off x="6210" y="6795"/>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 name="Oval 11" descr="noir)"/>
            <p:cNvSpPr>
              <a:spLocks noChangeArrowheads="1"/>
            </p:cNvSpPr>
            <p:nvPr/>
          </p:nvSpPr>
          <p:spPr bwMode="auto">
            <a:xfrm>
              <a:off x="6660" y="6780"/>
              <a:ext cx="450" cy="450"/>
            </a:xfrm>
            <a:prstGeom prst="ellipse">
              <a:avLst/>
            </a:prstGeom>
            <a:grp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91" name="Group 58"/>
          <p:cNvGrpSpPr>
            <a:grpSpLocks/>
          </p:cNvGrpSpPr>
          <p:nvPr/>
        </p:nvGrpSpPr>
        <p:grpSpPr bwMode="auto">
          <a:xfrm flipV="1">
            <a:off x="3669804" y="5157192"/>
            <a:ext cx="144016" cy="288035"/>
            <a:chOff x="1800" y="3510"/>
            <a:chExt cx="150" cy="195"/>
          </a:xfrm>
        </p:grpSpPr>
        <p:cxnSp>
          <p:nvCxnSpPr>
            <p:cNvPr id="92"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93"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94" name="Group 52"/>
          <p:cNvGrpSpPr>
            <a:grpSpLocks/>
          </p:cNvGrpSpPr>
          <p:nvPr/>
        </p:nvGrpSpPr>
        <p:grpSpPr bwMode="auto">
          <a:xfrm flipV="1">
            <a:off x="2642642" y="5138142"/>
            <a:ext cx="144016" cy="288035"/>
            <a:chOff x="1800" y="3510"/>
            <a:chExt cx="150" cy="195"/>
          </a:xfrm>
        </p:grpSpPr>
        <p:cxnSp>
          <p:nvCxnSpPr>
            <p:cNvPr id="95"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96"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97" name="Group 55"/>
          <p:cNvGrpSpPr>
            <a:grpSpLocks/>
          </p:cNvGrpSpPr>
          <p:nvPr/>
        </p:nvGrpSpPr>
        <p:grpSpPr bwMode="auto">
          <a:xfrm flipV="1">
            <a:off x="2134394" y="5119092"/>
            <a:ext cx="144016" cy="288035"/>
            <a:chOff x="1800" y="3510"/>
            <a:chExt cx="150" cy="195"/>
          </a:xfrm>
        </p:grpSpPr>
        <p:cxnSp>
          <p:nvCxnSpPr>
            <p:cNvPr id="98" name="AutoShape 56"/>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99" name="AutoShape 57"/>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00" name="Group 58"/>
          <p:cNvGrpSpPr>
            <a:grpSpLocks/>
          </p:cNvGrpSpPr>
          <p:nvPr/>
        </p:nvGrpSpPr>
        <p:grpSpPr bwMode="auto">
          <a:xfrm flipV="1">
            <a:off x="3161556" y="5157192"/>
            <a:ext cx="144016" cy="288035"/>
            <a:chOff x="1800" y="3510"/>
            <a:chExt cx="150" cy="195"/>
          </a:xfrm>
        </p:grpSpPr>
        <p:cxnSp>
          <p:nvCxnSpPr>
            <p:cNvPr id="101"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02"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09" name="Groupe 108"/>
          <p:cNvGrpSpPr/>
          <p:nvPr/>
        </p:nvGrpSpPr>
        <p:grpSpPr>
          <a:xfrm>
            <a:off x="1649322" y="4064379"/>
            <a:ext cx="2592289" cy="558062"/>
            <a:chOff x="1649322" y="3896004"/>
            <a:chExt cx="2592289" cy="558062"/>
          </a:xfrm>
        </p:grpSpPr>
        <p:sp>
          <p:nvSpPr>
            <p:cNvPr id="110" name="Oval 7" descr="noir)"/>
            <p:cNvSpPr>
              <a:spLocks noChangeArrowheads="1"/>
            </p:cNvSpPr>
            <p:nvPr/>
          </p:nvSpPr>
          <p:spPr bwMode="auto">
            <a:xfrm>
              <a:off x="1649322" y="3896004"/>
              <a:ext cx="508292" cy="54006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 name="Oval 8" descr="noir)"/>
            <p:cNvSpPr>
              <a:spLocks noChangeArrowheads="1"/>
            </p:cNvSpPr>
            <p:nvPr/>
          </p:nvSpPr>
          <p:spPr bwMode="auto">
            <a:xfrm>
              <a:off x="2174557" y="3896004"/>
              <a:ext cx="508292" cy="54006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 name="Oval 9" descr="noir)"/>
            <p:cNvSpPr>
              <a:spLocks noChangeArrowheads="1"/>
            </p:cNvSpPr>
            <p:nvPr/>
          </p:nvSpPr>
          <p:spPr bwMode="auto">
            <a:xfrm>
              <a:off x="2699792" y="3914006"/>
              <a:ext cx="508292" cy="54006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 name="Oval 10" descr="noir)"/>
            <p:cNvSpPr>
              <a:spLocks noChangeArrowheads="1"/>
            </p:cNvSpPr>
            <p:nvPr/>
          </p:nvSpPr>
          <p:spPr bwMode="auto">
            <a:xfrm>
              <a:off x="3225027" y="3914006"/>
              <a:ext cx="508292" cy="54006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 name="Oval 11" descr="noir)"/>
            <p:cNvSpPr>
              <a:spLocks noChangeArrowheads="1"/>
            </p:cNvSpPr>
            <p:nvPr/>
          </p:nvSpPr>
          <p:spPr bwMode="auto">
            <a:xfrm>
              <a:off x="3733319" y="3896004"/>
              <a:ext cx="508292" cy="54006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18" name="Group 52"/>
          <p:cNvGrpSpPr>
            <a:grpSpLocks/>
          </p:cNvGrpSpPr>
          <p:nvPr/>
        </p:nvGrpSpPr>
        <p:grpSpPr bwMode="auto">
          <a:xfrm flipV="1">
            <a:off x="3942978" y="4562078"/>
            <a:ext cx="144016" cy="288035"/>
            <a:chOff x="1800" y="3510"/>
            <a:chExt cx="150" cy="195"/>
          </a:xfrm>
        </p:grpSpPr>
        <p:cxnSp>
          <p:nvCxnSpPr>
            <p:cNvPr id="119"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20"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21" name="Group 52"/>
          <p:cNvGrpSpPr>
            <a:grpSpLocks/>
          </p:cNvGrpSpPr>
          <p:nvPr/>
        </p:nvGrpSpPr>
        <p:grpSpPr bwMode="auto">
          <a:xfrm flipV="1">
            <a:off x="1846362" y="4547220"/>
            <a:ext cx="144016" cy="288035"/>
            <a:chOff x="1800" y="3510"/>
            <a:chExt cx="150" cy="195"/>
          </a:xfrm>
        </p:grpSpPr>
        <p:cxnSp>
          <p:nvCxnSpPr>
            <p:cNvPr id="122"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23"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24" name="Group 52"/>
          <p:cNvGrpSpPr>
            <a:grpSpLocks/>
          </p:cNvGrpSpPr>
          <p:nvPr/>
        </p:nvGrpSpPr>
        <p:grpSpPr bwMode="auto">
          <a:xfrm flipV="1">
            <a:off x="2373660" y="4523978"/>
            <a:ext cx="144016" cy="288035"/>
            <a:chOff x="1800" y="3510"/>
            <a:chExt cx="150" cy="195"/>
          </a:xfrm>
        </p:grpSpPr>
        <p:cxnSp>
          <p:nvCxnSpPr>
            <p:cNvPr id="125" name="AutoShape 53"/>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26" name="AutoShape 54"/>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27" name="Group 58"/>
          <p:cNvGrpSpPr>
            <a:grpSpLocks/>
          </p:cNvGrpSpPr>
          <p:nvPr/>
        </p:nvGrpSpPr>
        <p:grpSpPr bwMode="auto">
          <a:xfrm flipV="1">
            <a:off x="2892574" y="4543028"/>
            <a:ext cx="144016" cy="288035"/>
            <a:chOff x="1800" y="3510"/>
            <a:chExt cx="150" cy="195"/>
          </a:xfrm>
        </p:grpSpPr>
        <p:cxnSp>
          <p:nvCxnSpPr>
            <p:cNvPr id="128"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29"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30" name="Group 58"/>
          <p:cNvGrpSpPr>
            <a:grpSpLocks/>
          </p:cNvGrpSpPr>
          <p:nvPr/>
        </p:nvGrpSpPr>
        <p:grpSpPr bwMode="auto">
          <a:xfrm flipV="1">
            <a:off x="3419872" y="4562078"/>
            <a:ext cx="144016" cy="288035"/>
            <a:chOff x="1800" y="3510"/>
            <a:chExt cx="150" cy="195"/>
          </a:xfrm>
        </p:grpSpPr>
        <p:cxnSp>
          <p:nvCxnSpPr>
            <p:cNvPr id="131" name="AutoShape 59"/>
            <p:cNvCxnSpPr>
              <a:cxnSpLocks noChangeShapeType="1"/>
            </p:cNvCxnSpPr>
            <p:nvPr/>
          </p:nvCxnSpPr>
          <p:spPr bwMode="auto">
            <a:xfrm>
              <a:off x="1800" y="3510"/>
              <a:ext cx="150" cy="195"/>
            </a:xfrm>
            <a:prstGeom prst="straightConnector1">
              <a:avLst/>
            </a:prstGeom>
            <a:noFill/>
            <a:ln w="28575">
              <a:solidFill>
                <a:srgbClr val="000000"/>
              </a:solidFill>
              <a:round/>
              <a:headEnd/>
              <a:tailEnd/>
            </a:ln>
          </p:spPr>
        </p:cxnSp>
        <p:cxnSp>
          <p:nvCxnSpPr>
            <p:cNvPr id="132" name="AutoShape 60"/>
            <p:cNvCxnSpPr>
              <a:cxnSpLocks noChangeShapeType="1"/>
            </p:cNvCxnSpPr>
            <p:nvPr/>
          </p:nvCxnSpPr>
          <p:spPr bwMode="auto">
            <a:xfrm flipH="1">
              <a:off x="1800" y="3510"/>
              <a:ext cx="150" cy="195"/>
            </a:xfrm>
            <a:prstGeom prst="straightConnector1">
              <a:avLst/>
            </a:prstGeom>
            <a:noFill/>
            <a:ln w="28575">
              <a:solidFill>
                <a:srgbClr val="000000"/>
              </a:solidFill>
              <a:round/>
              <a:headEnd/>
              <a:tailEnd/>
            </a:ln>
          </p:spPr>
        </p:cxnSp>
      </p:grpSp>
      <p:grpSp>
        <p:nvGrpSpPr>
          <p:cNvPr id="150" name="Groupe 149"/>
          <p:cNvGrpSpPr/>
          <p:nvPr/>
        </p:nvGrpSpPr>
        <p:grpSpPr>
          <a:xfrm>
            <a:off x="2123728" y="4370413"/>
            <a:ext cx="1694284" cy="839740"/>
            <a:chOff x="2123728" y="4370413"/>
            <a:chExt cx="1694284" cy="839740"/>
          </a:xfrm>
        </p:grpSpPr>
        <p:grpSp>
          <p:nvGrpSpPr>
            <p:cNvPr id="103" name="Group 52"/>
            <p:cNvGrpSpPr>
              <a:grpSpLocks/>
            </p:cNvGrpSpPr>
            <p:nvPr/>
          </p:nvGrpSpPr>
          <p:grpSpPr bwMode="auto">
            <a:xfrm flipV="1">
              <a:off x="2907432" y="4903068"/>
              <a:ext cx="144016" cy="288035"/>
              <a:chOff x="1800" y="3510"/>
              <a:chExt cx="150" cy="195"/>
            </a:xfrm>
          </p:grpSpPr>
          <p:cxnSp>
            <p:nvCxnSpPr>
              <p:cNvPr id="104" name="AutoShape 53"/>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05" name="AutoShape 54"/>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06" name="Group 58"/>
            <p:cNvGrpSpPr>
              <a:grpSpLocks/>
            </p:cNvGrpSpPr>
            <p:nvPr/>
          </p:nvGrpSpPr>
          <p:grpSpPr bwMode="auto">
            <a:xfrm flipV="1">
              <a:off x="3453780" y="4922118"/>
              <a:ext cx="144016" cy="288035"/>
              <a:chOff x="1800" y="3510"/>
              <a:chExt cx="150" cy="195"/>
            </a:xfrm>
          </p:grpSpPr>
          <p:cxnSp>
            <p:nvCxnSpPr>
              <p:cNvPr id="107" name="AutoShape 59"/>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08" name="AutoShape 60"/>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15" name="Group 52"/>
            <p:cNvGrpSpPr>
              <a:grpSpLocks/>
            </p:cNvGrpSpPr>
            <p:nvPr/>
          </p:nvGrpSpPr>
          <p:grpSpPr bwMode="auto">
            <a:xfrm flipV="1">
              <a:off x="2388518" y="4888210"/>
              <a:ext cx="144016" cy="288035"/>
              <a:chOff x="1800" y="3510"/>
              <a:chExt cx="150" cy="195"/>
            </a:xfrm>
          </p:grpSpPr>
          <p:cxnSp>
            <p:nvCxnSpPr>
              <p:cNvPr id="116" name="AutoShape 53"/>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17" name="AutoShape 54"/>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45" name="Groupe 144"/>
            <p:cNvGrpSpPr/>
            <p:nvPr/>
          </p:nvGrpSpPr>
          <p:grpSpPr>
            <a:xfrm>
              <a:off x="2123728" y="4370413"/>
              <a:ext cx="1694284" cy="340993"/>
              <a:chOff x="2123728" y="4370413"/>
              <a:chExt cx="1694284" cy="340993"/>
            </a:xfrm>
          </p:grpSpPr>
          <p:grpSp>
            <p:nvGrpSpPr>
              <p:cNvPr id="133" name="Group 52"/>
              <p:cNvGrpSpPr>
                <a:grpSpLocks/>
              </p:cNvGrpSpPr>
              <p:nvPr/>
            </p:nvGrpSpPr>
            <p:grpSpPr bwMode="auto">
              <a:xfrm flipV="1">
                <a:off x="3127648" y="4404321"/>
                <a:ext cx="144016" cy="288035"/>
                <a:chOff x="1800" y="3510"/>
                <a:chExt cx="150" cy="195"/>
              </a:xfrm>
            </p:grpSpPr>
            <p:cxnSp>
              <p:nvCxnSpPr>
                <p:cNvPr id="134" name="AutoShape 53"/>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35" name="AutoShape 54"/>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36" name="Group 58"/>
              <p:cNvGrpSpPr>
                <a:grpSpLocks/>
              </p:cNvGrpSpPr>
              <p:nvPr/>
            </p:nvGrpSpPr>
            <p:grpSpPr bwMode="auto">
              <a:xfrm flipV="1">
                <a:off x="3673996" y="4423371"/>
                <a:ext cx="144016" cy="288035"/>
                <a:chOff x="1800" y="3510"/>
                <a:chExt cx="150" cy="195"/>
              </a:xfrm>
            </p:grpSpPr>
            <p:cxnSp>
              <p:nvCxnSpPr>
                <p:cNvPr id="137" name="AutoShape 59"/>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38" name="AutoShape 60"/>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39" name="Group 52"/>
              <p:cNvGrpSpPr>
                <a:grpSpLocks/>
              </p:cNvGrpSpPr>
              <p:nvPr/>
            </p:nvGrpSpPr>
            <p:grpSpPr bwMode="auto">
              <a:xfrm flipV="1">
                <a:off x="2608734" y="4389463"/>
                <a:ext cx="144016" cy="288035"/>
                <a:chOff x="1800" y="3510"/>
                <a:chExt cx="150" cy="195"/>
              </a:xfrm>
            </p:grpSpPr>
            <p:cxnSp>
              <p:nvCxnSpPr>
                <p:cNvPr id="140" name="AutoShape 53"/>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41" name="AutoShape 54"/>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nvGrpSpPr>
              <p:cNvPr id="142" name="Group 58"/>
              <p:cNvGrpSpPr>
                <a:grpSpLocks/>
              </p:cNvGrpSpPr>
              <p:nvPr/>
            </p:nvGrpSpPr>
            <p:grpSpPr bwMode="auto">
              <a:xfrm flipV="1">
                <a:off x="2123728" y="4370413"/>
                <a:ext cx="144016" cy="288035"/>
                <a:chOff x="1800" y="3510"/>
                <a:chExt cx="150" cy="195"/>
              </a:xfrm>
            </p:grpSpPr>
            <p:cxnSp>
              <p:nvCxnSpPr>
                <p:cNvPr id="143" name="AutoShape 59"/>
                <p:cNvCxnSpPr>
                  <a:cxnSpLocks noChangeShapeType="1"/>
                </p:cNvCxnSpPr>
                <p:nvPr/>
              </p:nvCxnSpPr>
              <p:spPr bwMode="auto">
                <a:xfrm>
                  <a:off x="1800" y="3510"/>
                  <a:ext cx="150" cy="195"/>
                </a:xfrm>
                <a:prstGeom prst="straightConnector1">
                  <a:avLst/>
                </a:prstGeom>
                <a:noFill/>
                <a:ln w="28575">
                  <a:solidFill>
                    <a:srgbClr val="00B050"/>
                  </a:solidFill>
                  <a:round/>
                  <a:headEnd/>
                  <a:tailEnd/>
                </a:ln>
              </p:spPr>
            </p:cxnSp>
            <p:cxnSp>
              <p:nvCxnSpPr>
                <p:cNvPr id="144" name="AutoShape 60"/>
                <p:cNvCxnSpPr>
                  <a:cxnSpLocks noChangeShapeType="1"/>
                </p:cNvCxnSpPr>
                <p:nvPr/>
              </p:nvCxnSpPr>
              <p:spPr bwMode="auto">
                <a:xfrm flipH="1">
                  <a:off x="1800" y="3510"/>
                  <a:ext cx="150" cy="195"/>
                </a:xfrm>
                <a:prstGeom prst="straightConnector1">
                  <a:avLst/>
                </a:prstGeom>
                <a:noFill/>
                <a:ln w="28575">
                  <a:solidFill>
                    <a:srgbClr val="00B050"/>
                  </a:solidFill>
                  <a:round/>
                  <a:headEnd/>
                  <a:tailEnd/>
                </a:ln>
              </p:spPr>
            </p:cxnSp>
          </p:grpSp>
        </p:grpSp>
      </p:grpSp>
      <p:grpSp>
        <p:nvGrpSpPr>
          <p:cNvPr id="161" name="Groupe 160"/>
          <p:cNvGrpSpPr/>
          <p:nvPr/>
        </p:nvGrpSpPr>
        <p:grpSpPr>
          <a:xfrm>
            <a:off x="1657772" y="4456162"/>
            <a:ext cx="2592289" cy="1070619"/>
            <a:chOff x="9144000" y="2988451"/>
            <a:chExt cx="2592289" cy="1070619"/>
          </a:xfrm>
        </p:grpSpPr>
        <p:sp>
          <p:nvSpPr>
            <p:cNvPr id="146" name="Oval 3" descr="noir)"/>
            <p:cNvSpPr>
              <a:spLocks noChangeArrowheads="1"/>
            </p:cNvSpPr>
            <p:nvPr/>
          </p:nvSpPr>
          <p:spPr bwMode="auto">
            <a:xfrm>
              <a:off x="9436312" y="3501008"/>
              <a:ext cx="508292" cy="540060"/>
            </a:xfrm>
            <a:prstGeom prst="ellips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7" name="Oval 4" descr="noir)"/>
            <p:cNvSpPr>
              <a:spLocks noChangeArrowheads="1"/>
            </p:cNvSpPr>
            <p:nvPr/>
          </p:nvSpPr>
          <p:spPr bwMode="auto">
            <a:xfrm>
              <a:off x="9961547" y="3501008"/>
              <a:ext cx="508292" cy="540060"/>
            </a:xfrm>
            <a:prstGeom prst="ellips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Oval 5" descr="noir)"/>
            <p:cNvSpPr>
              <a:spLocks noChangeArrowheads="1"/>
            </p:cNvSpPr>
            <p:nvPr/>
          </p:nvSpPr>
          <p:spPr bwMode="auto">
            <a:xfrm>
              <a:off x="10486782" y="3519010"/>
              <a:ext cx="508292" cy="540060"/>
            </a:xfrm>
            <a:prstGeom prst="ellips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9" name="Oval 6" descr="noir)"/>
            <p:cNvSpPr>
              <a:spLocks noChangeArrowheads="1"/>
            </p:cNvSpPr>
            <p:nvPr/>
          </p:nvSpPr>
          <p:spPr bwMode="auto">
            <a:xfrm>
              <a:off x="11012017" y="3519010"/>
              <a:ext cx="508292" cy="540060"/>
            </a:xfrm>
            <a:prstGeom prst="ellips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55" name="Groupe 154"/>
            <p:cNvGrpSpPr/>
            <p:nvPr/>
          </p:nvGrpSpPr>
          <p:grpSpPr>
            <a:xfrm>
              <a:off x="9144000" y="2988451"/>
              <a:ext cx="2592289" cy="558062"/>
              <a:chOff x="1649322" y="3896004"/>
              <a:chExt cx="2592289" cy="558062"/>
            </a:xfrm>
          </p:grpSpPr>
          <p:sp>
            <p:nvSpPr>
              <p:cNvPr id="156" name="Oval 7" descr="noir)"/>
              <p:cNvSpPr>
                <a:spLocks noChangeArrowheads="1"/>
              </p:cNvSpPr>
              <p:nvPr/>
            </p:nvSpPr>
            <p:spPr bwMode="auto">
              <a:xfrm>
                <a:off x="1649322" y="3896004"/>
                <a:ext cx="508292" cy="540060"/>
              </a:xfrm>
              <a:prstGeom prst="ellips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7" name="Oval 8" descr="noir)"/>
              <p:cNvSpPr>
                <a:spLocks noChangeArrowheads="1"/>
              </p:cNvSpPr>
              <p:nvPr/>
            </p:nvSpPr>
            <p:spPr bwMode="auto">
              <a:xfrm>
                <a:off x="2174557" y="3896004"/>
                <a:ext cx="508292" cy="540060"/>
              </a:xfrm>
              <a:prstGeom prst="ellips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8" name="Oval 9" descr="noir)"/>
              <p:cNvSpPr>
                <a:spLocks noChangeArrowheads="1"/>
              </p:cNvSpPr>
              <p:nvPr/>
            </p:nvSpPr>
            <p:spPr bwMode="auto">
              <a:xfrm>
                <a:off x="2699792" y="3914006"/>
                <a:ext cx="508292" cy="540060"/>
              </a:xfrm>
              <a:prstGeom prst="ellips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9" name="Oval 10" descr="noir)"/>
              <p:cNvSpPr>
                <a:spLocks noChangeArrowheads="1"/>
              </p:cNvSpPr>
              <p:nvPr/>
            </p:nvSpPr>
            <p:spPr bwMode="auto">
              <a:xfrm>
                <a:off x="3225027" y="3914006"/>
                <a:ext cx="508292" cy="540060"/>
              </a:xfrm>
              <a:prstGeom prst="ellips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0" name="Oval 11" descr="noir)"/>
              <p:cNvSpPr>
                <a:spLocks noChangeArrowheads="1"/>
              </p:cNvSpPr>
              <p:nvPr/>
            </p:nvSpPr>
            <p:spPr bwMode="auto">
              <a:xfrm>
                <a:off x="3733319" y="3896004"/>
                <a:ext cx="508292" cy="540060"/>
              </a:xfrm>
              <a:prstGeom prst="ellips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0"/>
                                        </p:tgtEl>
                                        <p:attrNameLst>
                                          <p:attrName>style.visibility</p:attrName>
                                        </p:attrNameLst>
                                      </p:cBhvr>
                                      <p:to>
                                        <p:strVal val="hidden"/>
                                      </p:to>
                                    </p:set>
                                  </p:childTnLst>
                                </p:cTn>
                              </p:par>
                              <p:par>
                                <p:cTn id="7" presetID="2" presetClass="entr" presetSubtype="8" fill="hold" nodeType="withEffect">
                                  <p:stCondLst>
                                    <p:cond delay="0"/>
                                  </p:stCondLst>
                                  <p:childTnLst>
                                    <p:set>
                                      <p:cBhvr>
                                        <p:cTn id="8" dur="1" fill="hold">
                                          <p:stCondLst>
                                            <p:cond delay="0"/>
                                          </p:stCondLst>
                                        </p:cTn>
                                        <p:tgtEl>
                                          <p:spTgt spid="161"/>
                                        </p:tgtEl>
                                        <p:attrNameLst>
                                          <p:attrName>style.visibility</p:attrName>
                                        </p:attrNameLst>
                                      </p:cBhvr>
                                      <p:to>
                                        <p:strVal val="visible"/>
                                      </p:to>
                                    </p:set>
                                    <p:anim calcmode="lin" valueType="num">
                                      <p:cBhvr additive="base">
                                        <p:cTn id="9" dur="2000" fill="hold"/>
                                        <p:tgtEl>
                                          <p:spTgt spid="161"/>
                                        </p:tgtEl>
                                        <p:attrNameLst>
                                          <p:attrName>ppt_x</p:attrName>
                                        </p:attrNameLst>
                                      </p:cBhvr>
                                      <p:tavLst>
                                        <p:tav tm="0">
                                          <p:val>
                                            <p:strVal val="0-#ppt_w/2"/>
                                          </p:val>
                                        </p:tav>
                                        <p:tav tm="100000">
                                          <p:val>
                                            <p:strVal val="#ppt_x"/>
                                          </p:val>
                                        </p:tav>
                                      </p:tavLst>
                                    </p:anim>
                                    <p:anim calcmode="lin" valueType="num">
                                      <p:cBhvr additive="base">
                                        <p:cTn id="10" dur="20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4" name="ZoneTexte 3"/>
          <p:cNvSpPr txBox="1"/>
          <p:nvPr/>
        </p:nvSpPr>
        <p:spPr>
          <a:xfrm>
            <a:off x="323528" y="879103"/>
            <a:ext cx="8280920" cy="461665"/>
          </a:xfrm>
          <a:prstGeom prst="rect">
            <a:avLst/>
          </a:prstGeom>
          <a:noFill/>
        </p:spPr>
        <p:txBody>
          <a:bodyPr wrap="square" rtlCol="0">
            <a:spAutoFit/>
          </a:bodyPr>
          <a:lstStyle/>
          <a:p>
            <a:pPr marL="971550" lvl="1" indent="-514350">
              <a:buFont typeface="+mj-lt"/>
              <a:buAutoNum type="arabicPeriod"/>
            </a:pPr>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Différents types d’empilement compact</a:t>
            </a:r>
          </a:p>
        </p:txBody>
      </p:sp>
      <p:pic>
        <p:nvPicPr>
          <p:cNvPr id="5" name="Image 4" descr="http://upload.wikimedia.org/wikipedia/commons/thumb/7/76/Hcp.svg/477px-Hcp.svg.png"/>
          <p:cNvPicPr/>
          <p:nvPr/>
        </p:nvPicPr>
        <p:blipFill>
          <a:blip r:embed="rId2" cstate="print"/>
          <a:srcRect r="60273" b="24060"/>
          <a:stretch>
            <a:fillRect/>
          </a:stretch>
        </p:blipFill>
        <p:spPr bwMode="auto">
          <a:xfrm>
            <a:off x="4139952" y="1916832"/>
            <a:ext cx="2096616" cy="1880592"/>
          </a:xfrm>
          <a:prstGeom prst="rect">
            <a:avLst/>
          </a:prstGeom>
          <a:noFill/>
          <a:ln w="9525">
            <a:noFill/>
            <a:miter lim="800000"/>
            <a:headEnd/>
            <a:tailEnd/>
          </a:ln>
        </p:spPr>
      </p:pic>
      <p:pic>
        <p:nvPicPr>
          <p:cNvPr id="6" name="Image 5"/>
          <p:cNvPicPr/>
          <p:nvPr/>
        </p:nvPicPr>
        <p:blipFill>
          <a:blip r:embed="rId3" cstate="print"/>
          <a:srcRect/>
          <a:stretch>
            <a:fillRect/>
          </a:stretch>
        </p:blipFill>
        <p:spPr bwMode="auto">
          <a:xfrm>
            <a:off x="1043608" y="2132856"/>
            <a:ext cx="1440160" cy="1368152"/>
          </a:xfrm>
          <a:prstGeom prst="rect">
            <a:avLst/>
          </a:prstGeom>
          <a:noFill/>
          <a:ln w="9525">
            <a:noFill/>
            <a:miter lim="800000"/>
            <a:headEnd/>
            <a:tailEnd/>
          </a:ln>
        </p:spPr>
      </p:pic>
      <p:pic>
        <p:nvPicPr>
          <p:cNvPr id="8" name="Image 7"/>
          <p:cNvPicPr/>
          <p:nvPr/>
        </p:nvPicPr>
        <p:blipFill>
          <a:blip r:embed="rId4" cstate="print"/>
          <a:srcRect l="11864" t="11927" r="14453" b="13150"/>
          <a:stretch>
            <a:fillRect/>
          </a:stretch>
        </p:blipFill>
        <p:spPr bwMode="auto">
          <a:xfrm>
            <a:off x="2411760" y="4077072"/>
            <a:ext cx="1656184" cy="1944216"/>
          </a:xfrm>
          <a:prstGeom prst="rect">
            <a:avLst/>
          </a:prstGeom>
          <a:noFill/>
          <a:ln w="9525">
            <a:noFill/>
            <a:miter lim="800000"/>
            <a:headEnd/>
            <a:tailEnd/>
          </a:ln>
        </p:spPr>
      </p:pic>
      <p:sp>
        <p:nvSpPr>
          <p:cNvPr id="1026" name="AutoShape 2"/>
          <p:cNvSpPr>
            <a:spLocks noChangeArrowheads="1"/>
          </p:cNvSpPr>
          <p:nvPr/>
        </p:nvSpPr>
        <p:spPr bwMode="auto">
          <a:xfrm>
            <a:off x="3059832" y="2708920"/>
            <a:ext cx="576064" cy="360040"/>
          </a:xfrm>
          <a:prstGeom prst="rightArrow">
            <a:avLst>
              <a:gd name="adj1" fmla="val 50000"/>
              <a:gd name="adj2" fmla="val 5783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 name="Flèche en arc 10"/>
          <p:cNvSpPr/>
          <p:nvPr/>
        </p:nvSpPr>
        <p:spPr>
          <a:xfrm>
            <a:off x="2824758" y="3645024"/>
            <a:ext cx="864096" cy="1152128"/>
          </a:xfrm>
          <a:prstGeom prst="circular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p:cNvSpPr txBox="1"/>
          <p:nvPr/>
        </p:nvSpPr>
        <p:spPr>
          <a:xfrm>
            <a:off x="6948264" y="2348880"/>
            <a:ext cx="1656184" cy="110799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200" b="1" dirty="0">
                <a:latin typeface="Cambria" panose="02040503050406030204" pitchFamily="18" charset="0"/>
                <a:ea typeface="Cambria" panose="02040503050406030204" pitchFamily="18" charset="0"/>
                <a:cs typeface="Traditional Arabic" pitchFamily="18" charset="-78"/>
              </a:rPr>
              <a:t>Structure hexagonale compacte</a:t>
            </a:r>
          </a:p>
        </p:txBody>
      </p:sp>
      <p:sp>
        <p:nvSpPr>
          <p:cNvPr id="13" name="ZoneTexte 12"/>
          <p:cNvSpPr txBox="1"/>
          <p:nvPr/>
        </p:nvSpPr>
        <p:spPr>
          <a:xfrm>
            <a:off x="4902455" y="4694252"/>
            <a:ext cx="2016224" cy="110799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200" b="1" dirty="0">
                <a:solidFill>
                  <a:srgbClr val="FF0000"/>
                </a:solidFill>
                <a:latin typeface="Cambria" panose="02040503050406030204" pitchFamily="18" charset="0"/>
                <a:ea typeface="Cambria" panose="02040503050406030204" pitchFamily="18" charset="0"/>
                <a:cs typeface="Traditional Arabic" pitchFamily="18" charset="-78"/>
              </a:rPr>
              <a:t>Structure cubique face centrée</a:t>
            </a:r>
          </a:p>
        </p:txBody>
      </p:sp>
      <p:grpSp>
        <p:nvGrpSpPr>
          <p:cNvPr id="46" name="Groupe 45"/>
          <p:cNvGrpSpPr/>
          <p:nvPr/>
        </p:nvGrpSpPr>
        <p:grpSpPr>
          <a:xfrm>
            <a:off x="2695600" y="4581128"/>
            <a:ext cx="1065262" cy="1027162"/>
            <a:chOff x="2695600" y="4077072"/>
            <a:chExt cx="1065262" cy="1027162"/>
          </a:xfrm>
        </p:grpSpPr>
        <p:sp>
          <p:nvSpPr>
            <p:cNvPr id="33" name="Rectangle 32"/>
            <p:cNvSpPr/>
            <p:nvPr/>
          </p:nvSpPr>
          <p:spPr>
            <a:xfrm>
              <a:off x="2695600" y="4384154"/>
              <a:ext cx="720080"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34"/>
            <p:cNvCxnSpPr/>
            <p:nvPr/>
          </p:nvCxnSpPr>
          <p:spPr>
            <a:xfrm flipV="1">
              <a:off x="3400822" y="4096122"/>
              <a:ext cx="30708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2699792" y="4077072"/>
              <a:ext cx="36004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3400822" y="4816202"/>
              <a:ext cx="36004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2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4" name="ZoneTexte 3"/>
          <p:cNvSpPr txBox="1"/>
          <p:nvPr/>
        </p:nvSpPr>
        <p:spPr>
          <a:xfrm>
            <a:off x="323528" y="879103"/>
            <a:ext cx="8280920" cy="461665"/>
          </a:xfrm>
          <a:prstGeom prst="rect">
            <a:avLst/>
          </a:prstGeom>
          <a:noFill/>
        </p:spPr>
        <p:txBody>
          <a:bodyPr wrap="square" rtlCol="0">
            <a:spAutoFit/>
          </a:bodyPr>
          <a:lstStyle/>
          <a:p>
            <a:pPr marL="971550" lvl="1" indent="-514350">
              <a:buFont typeface="+mj-lt"/>
              <a:buAutoNum type="arabicPeriod"/>
            </a:pPr>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Différents types d’empilement compact</a:t>
            </a:r>
          </a:p>
        </p:txBody>
      </p:sp>
      <p:sp>
        <p:nvSpPr>
          <p:cNvPr id="1027" name="Rectangle 3"/>
          <p:cNvSpPr>
            <a:spLocks noChangeArrowheads="1"/>
          </p:cNvSpPr>
          <p:nvPr/>
        </p:nvSpPr>
        <p:spPr bwMode="auto">
          <a:xfrm>
            <a:off x="395536" y="1772816"/>
            <a:ext cx="820891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a.</a:t>
            </a:r>
            <a:r>
              <a:rPr kumimoji="0" lang="fr-FR" sz="2200" b="0" i="1" u="none" strike="noStrike" cap="none" normalizeH="0" dirty="0">
                <a:ln>
                  <a:noFill/>
                </a:ln>
                <a:solidFill>
                  <a:schemeClr val="tx1"/>
                </a:solidFill>
                <a:effectLst/>
                <a:latin typeface="+mj-lt"/>
                <a:ea typeface="Calibri" pitchFamily="34" charset="0"/>
                <a:cs typeface="Aparajita" pitchFamily="34" charset="0"/>
              </a:rPr>
              <a:t>  </a:t>
            </a: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Déterminer la coordinence des atomes dans ce type de structures compactes.</a:t>
            </a:r>
            <a:endParaRPr kumimoji="0" lang="fr-FR" sz="2200" b="1" i="0" u="none" strike="noStrike" cap="none" normalizeH="0" baseline="0" dirty="0">
              <a:ln>
                <a:noFill/>
              </a:ln>
              <a:solidFill>
                <a:schemeClr val="accent4"/>
              </a:solidFill>
              <a:effectLst/>
              <a:latin typeface="+mj-lt"/>
              <a:cs typeface="Traditional Arabic" pitchFamily="18" charset="-78"/>
            </a:endParaRPr>
          </a:p>
        </p:txBody>
      </p:sp>
      <p:pic>
        <p:nvPicPr>
          <p:cNvPr id="7" name="Image 6">
            <a:extLst>
              <a:ext uri="{FF2B5EF4-FFF2-40B4-BE49-F238E27FC236}">
                <a16:creationId xmlns:a16="http://schemas.microsoft.com/office/drawing/2014/main" id="{CA7ACB2E-BD7A-4439-99F0-8BC0B02B6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73" y="3138264"/>
            <a:ext cx="2733675" cy="2667000"/>
          </a:xfrm>
          <a:prstGeom prst="rect">
            <a:avLst/>
          </a:prstGeom>
        </p:spPr>
      </p:pic>
      <p:sp>
        <p:nvSpPr>
          <p:cNvPr id="16" name="ZoneTexte 15">
            <a:extLst>
              <a:ext uri="{FF2B5EF4-FFF2-40B4-BE49-F238E27FC236}">
                <a16:creationId xmlns:a16="http://schemas.microsoft.com/office/drawing/2014/main" id="{E23432F2-65CE-46BB-A64C-03074FABC6E0}"/>
              </a:ext>
            </a:extLst>
          </p:cNvPr>
          <p:cNvSpPr txBox="1"/>
          <p:nvPr/>
        </p:nvSpPr>
        <p:spPr>
          <a:xfrm>
            <a:off x="3419872" y="3293695"/>
            <a:ext cx="5040560" cy="430887"/>
          </a:xfrm>
          <a:prstGeom prst="rect">
            <a:avLst/>
          </a:prstGeom>
          <a:noFill/>
        </p:spPr>
        <p:txBody>
          <a:bodyPr wrap="square" rtlCol="0">
            <a:spAutoFit/>
          </a:bodyPr>
          <a:lstStyle/>
          <a:p>
            <a:r>
              <a:rPr lang="fr-FR" sz="2200" dirty="0"/>
              <a:t> Chaque </a:t>
            </a:r>
            <a:r>
              <a:rPr lang="fr-FR" sz="2200" b="1" dirty="0">
                <a:solidFill>
                  <a:srgbClr val="FF0000"/>
                </a:solidFill>
              </a:rPr>
              <a:t>sphère</a:t>
            </a:r>
            <a:r>
              <a:rPr lang="fr-FR" sz="2200" dirty="0"/>
              <a:t> est tangente à :</a:t>
            </a:r>
          </a:p>
        </p:txBody>
      </p:sp>
      <p:sp>
        <p:nvSpPr>
          <p:cNvPr id="24" name="ZoneTexte 23">
            <a:extLst>
              <a:ext uri="{FF2B5EF4-FFF2-40B4-BE49-F238E27FC236}">
                <a16:creationId xmlns:a16="http://schemas.microsoft.com/office/drawing/2014/main" id="{2D957DC1-BA3C-4CC7-B551-9E9A5DA03276}"/>
              </a:ext>
            </a:extLst>
          </p:cNvPr>
          <p:cNvSpPr txBox="1"/>
          <p:nvPr/>
        </p:nvSpPr>
        <p:spPr>
          <a:xfrm>
            <a:off x="3419872" y="3728774"/>
            <a:ext cx="5040560" cy="430887"/>
          </a:xfrm>
          <a:prstGeom prst="rect">
            <a:avLst/>
          </a:prstGeom>
          <a:noFill/>
        </p:spPr>
        <p:txBody>
          <a:bodyPr wrap="square" rtlCol="0">
            <a:spAutoFit/>
          </a:bodyPr>
          <a:lstStyle/>
          <a:p>
            <a:r>
              <a:rPr lang="fr-FR" sz="2200" b="1" dirty="0">
                <a:solidFill>
                  <a:srgbClr val="FFC000"/>
                </a:solidFill>
              </a:rPr>
              <a:t> - 6 sphères dans le même plan</a:t>
            </a:r>
          </a:p>
        </p:txBody>
      </p:sp>
      <p:sp>
        <p:nvSpPr>
          <p:cNvPr id="25" name="ZoneTexte 24">
            <a:extLst>
              <a:ext uri="{FF2B5EF4-FFF2-40B4-BE49-F238E27FC236}">
                <a16:creationId xmlns:a16="http://schemas.microsoft.com/office/drawing/2014/main" id="{C7E92F8F-E43A-470A-A049-CE28599CA4C2}"/>
              </a:ext>
            </a:extLst>
          </p:cNvPr>
          <p:cNvSpPr txBox="1"/>
          <p:nvPr/>
        </p:nvSpPr>
        <p:spPr>
          <a:xfrm>
            <a:off x="3419872" y="4159661"/>
            <a:ext cx="5040560" cy="430887"/>
          </a:xfrm>
          <a:prstGeom prst="rect">
            <a:avLst/>
          </a:prstGeom>
          <a:noFill/>
        </p:spPr>
        <p:txBody>
          <a:bodyPr wrap="square" rtlCol="0">
            <a:spAutoFit/>
          </a:bodyPr>
          <a:lstStyle/>
          <a:p>
            <a:r>
              <a:rPr lang="fr-FR" sz="2200" b="1" dirty="0">
                <a:solidFill>
                  <a:srgbClr val="0FEB19"/>
                </a:solidFill>
              </a:rPr>
              <a:t> - 3 sphères dans le plan au dessus</a:t>
            </a:r>
          </a:p>
        </p:txBody>
      </p:sp>
      <p:sp>
        <p:nvSpPr>
          <p:cNvPr id="26" name="ZoneTexte 25">
            <a:extLst>
              <a:ext uri="{FF2B5EF4-FFF2-40B4-BE49-F238E27FC236}">
                <a16:creationId xmlns:a16="http://schemas.microsoft.com/office/drawing/2014/main" id="{6C853674-0E39-42CA-8F2E-D8EAA7E121B7}"/>
              </a:ext>
            </a:extLst>
          </p:cNvPr>
          <p:cNvSpPr txBox="1"/>
          <p:nvPr/>
        </p:nvSpPr>
        <p:spPr>
          <a:xfrm>
            <a:off x="3419872" y="4590548"/>
            <a:ext cx="5040560" cy="430887"/>
          </a:xfrm>
          <a:prstGeom prst="rect">
            <a:avLst/>
          </a:prstGeom>
          <a:noFill/>
        </p:spPr>
        <p:txBody>
          <a:bodyPr wrap="square" rtlCol="0">
            <a:spAutoFit/>
          </a:bodyPr>
          <a:lstStyle/>
          <a:p>
            <a:r>
              <a:rPr lang="fr-FR" sz="2200" dirty="0"/>
              <a:t> </a:t>
            </a:r>
            <a:r>
              <a:rPr lang="fr-FR" sz="2200" b="1" dirty="0">
                <a:solidFill>
                  <a:srgbClr val="00B0F0"/>
                </a:solidFill>
              </a:rPr>
              <a:t>- 3 sphères dans le plan au dessous</a:t>
            </a:r>
          </a:p>
        </p:txBody>
      </p:sp>
      <p:sp>
        <p:nvSpPr>
          <p:cNvPr id="17" name="Ellipse 16">
            <a:extLst>
              <a:ext uri="{FF2B5EF4-FFF2-40B4-BE49-F238E27FC236}">
                <a16:creationId xmlns:a16="http://schemas.microsoft.com/office/drawing/2014/main" id="{7BAC574B-D9B1-4FF8-9A4F-75CCE104D92C}"/>
              </a:ext>
            </a:extLst>
          </p:cNvPr>
          <p:cNvSpPr/>
          <p:nvPr/>
        </p:nvSpPr>
        <p:spPr>
          <a:xfrm>
            <a:off x="1622301" y="4308517"/>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9D73765E-9E9E-4D34-B792-811B0C296C0C}"/>
              </a:ext>
            </a:extLst>
          </p:cNvPr>
          <p:cNvSpPr/>
          <p:nvPr/>
        </p:nvSpPr>
        <p:spPr>
          <a:xfrm>
            <a:off x="1195795" y="3523970"/>
            <a:ext cx="216024" cy="216024"/>
          </a:xfrm>
          <a:prstGeom prst="ellipse">
            <a:avLst/>
          </a:prstGeom>
          <a:solidFill>
            <a:srgbClr val="0FE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7CF6DD98-E079-4C3F-9896-70434114901F}"/>
              </a:ext>
            </a:extLst>
          </p:cNvPr>
          <p:cNvSpPr/>
          <p:nvPr/>
        </p:nvSpPr>
        <p:spPr>
          <a:xfrm>
            <a:off x="1602904" y="3289129"/>
            <a:ext cx="216024" cy="216024"/>
          </a:xfrm>
          <a:prstGeom prst="ellipse">
            <a:avLst/>
          </a:prstGeom>
          <a:solidFill>
            <a:srgbClr val="0FE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7DBBEEF-3DA5-40B4-A423-FA0A9C9B41A6}"/>
              </a:ext>
            </a:extLst>
          </p:cNvPr>
          <p:cNvSpPr/>
          <p:nvPr/>
        </p:nvSpPr>
        <p:spPr>
          <a:xfrm>
            <a:off x="2111206" y="3526741"/>
            <a:ext cx="216024" cy="216024"/>
          </a:xfrm>
          <a:prstGeom prst="ellipse">
            <a:avLst/>
          </a:prstGeom>
          <a:solidFill>
            <a:srgbClr val="0FE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BE10F8FB-9266-4B6E-855F-6932E686E617}"/>
              </a:ext>
            </a:extLst>
          </p:cNvPr>
          <p:cNvSpPr/>
          <p:nvPr/>
        </p:nvSpPr>
        <p:spPr>
          <a:xfrm>
            <a:off x="1198566" y="5361849"/>
            <a:ext cx="216024" cy="216024"/>
          </a:xfrm>
          <a:prstGeom prst="ellipse">
            <a:avLst/>
          </a:prstGeom>
          <a:solidFill>
            <a:srgbClr val="35D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5CDAD2FC-E08F-484A-89D7-8D4C71AB75B9}"/>
              </a:ext>
            </a:extLst>
          </p:cNvPr>
          <p:cNvSpPr/>
          <p:nvPr/>
        </p:nvSpPr>
        <p:spPr>
          <a:xfrm>
            <a:off x="1618398" y="5111881"/>
            <a:ext cx="216024" cy="216024"/>
          </a:xfrm>
          <a:prstGeom prst="ellipse">
            <a:avLst/>
          </a:prstGeom>
          <a:solidFill>
            <a:srgbClr val="35D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2ECA0449-8260-4E7D-BC1A-C35FFF71D699}"/>
              </a:ext>
            </a:extLst>
          </p:cNvPr>
          <p:cNvSpPr/>
          <p:nvPr/>
        </p:nvSpPr>
        <p:spPr>
          <a:xfrm>
            <a:off x="2111206" y="5347994"/>
            <a:ext cx="216024" cy="216024"/>
          </a:xfrm>
          <a:prstGeom prst="ellipse">
            <a:avLst/>
          </a:prstGeom>
          <a:solidFill>
            <a:srgbClr val="35D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749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animBg="1"/>
      <p:bldP spid="29" grpId="0" animBg="1"/>
      <p:bldP spid="30" grpId="0" animBg="1"/>
      <p:bldP spid="31" grpId="0" animBg="1"/>
      <p:bldP spid="32"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upload.wikimedia.org/wikipedia/commons/thumb/9/96/Cubique_a_faces_centrees_atomes_par_maille.svg/220px-Cubique_a_faces_centrees_atomes_par_maille.svg.png"/>
          <p:cNvPicPr>
            <a:picLocks noChangeAspect="1" noChangeArrowheads="1"/>
          </p:cNvPicPr>
          <p:nvPr/>
        </p:nvPicPr>
        <p:blipFill>
          <a:blip r:embed="rId2" cstate="print"/>
          <a:srcRect/>
          <a:stretch>
            <a:fillRect/>
          </a:stretch>
        </p:blipFill>
        <p:spPr bwMode="auto">
          <a:xfrm>
            <a:off x="5740443" y="1276342"/>
            <a:ext cx="3096344" cy="3208940"/>
          </a:xfrm>
          <a:prstGeom prst="rect">
            <a:avLst/>
          </a:prstGeom>
          <a:noFill/>
        </p:spPr>
      </p:pic>
      <p:sp>
        <p:nvSpPr>
          <p:cNvPr id="4" name="ZoneTexte 3"/>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5" name="ZoneTexte 4"/>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Structure cubique faces centrées</a:t>
            </a:r>
          </a:p>
        </p:txBody>
      </p:sp>
      <p:sp>
        <p:nvSpPr>
          <p:cNvPr id="6" name="Rectangle 5"/>
          <p:cNvSpPr/>
          <p:nvPr/>
        </p:nvSpPr>
        <p:spPr>
          <a:xfrm>
            <a:off x="1331640" y="1302668"/>
            <a:ext cx="4641142"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a.   Caractéristiques de la maille</a:t>
            </a:r>
          </a:p>
        </p:txBody>
      </p:sp>
      <p:sp>
        <p:nvSpPr>
          <p:cNvPr id="7" name="Rectangle 6"/>
          <p:cNvSpPr/>
          <p:nvPr/>
        </p:nvSpPr>
        <p:spPr>
          <a:xfrm>
            <a:off x="395536" y="1772816"/>
            <a:ext cx="4572000" cy="1107996"/>
          </a:xfrm>
          <a:prstGeom prst="rect">
            <a:avLst/>
          </a:prstGeom>
        </p:spPr>
        <p:txBody>
          <a:bodyPr>
            <a:spAutoFit/>
          </a:bodyPr>
          <a:lstStyle/>
          <a:p>
            <a:pPr algn="just"/>
            <a:r>
              <a:rPr lang="fr-FR" sz="2200" i="1" dirty="0">
                <a:latin typeface="+mj-lt"/>
                <a:cs typeface="Aparajita" pitchFamily="34" charset="0"/>
              </a:rPr>
              <a:t>b. Représenter la maille en réduisant la taille des sphères. </a:t>
            </a:r>
          </a:p>
          <a:p>
            <a:pPr algn="just"/>
            <a:r>
              <a:rPr lang="fr-FR" sz="2200" i="1" dirty="0">
                <a:latin typeface="+mj-lt"/>
                <a:cs typeface="Aparajita" pitchFamily="34" charset="0"/>
              </a:rPr>
              <a:t>On prendra 8 carreaux d’arête.</a:t>
            </a:r>
            <a:endParaRPr lang="fr-FR" sz="2200" dirty="0">
              <a:latin typeface="+mj-lt"/>
              <a:cs typeface="Aparajita" pitchFamily="34" charset="0"/>
            </a:endParaRPr>
          </a:p>
        </p:txBody>
      </p:sp>
      <p:graphicFrame>
        <p:nvGraphicFramePr>
          <p:cNvPr id="2" name="Tableau 1">
            <a:extLst>
              <a:ext uri="{FF2B5EF4-FFF2-40B4-BE49-F238E27FC236}">
                <a16:creationId xmlns:a16="http://schemas.microsoft.com/office/drawing/2014/main" id="{4297BBD3-5F87-4DC9-A670-F5E0F78D6EF5}"/>
              </a:ext>
            </a:extLst>
          </p:cNvPr>
          <p:cNvGraphicFramePr>
            <a:graphicFrameLocks noGrp="1"/>
          </p:cNvGraphicFramePr>
          <p:nvPr>
            <p:extLst>
              <p:ext uri="{D42A27DB-BD31-4B8C-83A1-F6EECF244321}">
                <p14:modId xmlns:p14="http://schemas.microsoft.com/office/powerpoint/2010/main" val="1047699637"/>
              </p:ext>
            </p:extLst>
          </p:nvPr>
        </p:nvGraphicFramePr>
        <p:xfrm>
          <a:off x="432088" y="3068960"/>
          <a:ext cx="4932000" cy="3384000"/>
        </p:xfrm>
        <a:graphic>
          <a:graphicData uri="http://schemas.openxmlformats.org/drawingml/2006/table">
            <a:tbl>
              <a:tblPr firstRow="1" firstCol="1" bandRow="1">
                <a:tableStyleId>{5940675A-B579-460E-94D1-54222C63F5DA}</a:tableStyleId>
              </a:tblPr>
              <a:tblGrid>
                <a:gridCol w="274000">
                  <a:extLst>
                    <a:ext uri="{9D8B030D-6E8A-4147-A177-3AD203B41FA5}">
                      <a16:colId xmlns:a16="http://schemas.microsoft.com/office/drawing/2014/main" val="4115622667"/>
                    </a:ext>
                  </a:extLst>
                </a:gridCol>
                <a:gridCol w="274000">
                  <a:extLst>
                    <a:ext uri="{9D8B030D-6E8A-4147-A177-3AD203B41FA5}">
                      <a16:colId xmlns:a16="http://schemas.microsoft.com/office/drawing/2014/main" val="1355210338"/>
                    </a:ext>
                  </a:extLst>
                </a:gridCol>
                <a:gridCol w="274000">
                  <a:extLst>
                    <a:ext uri="{9D8B030D-6E8A-4147-A177-3AD203B41FA5}">
                      <a16:colId xmlns:a16="http://schemas.microsoft.com/office/drawing/2014/main" val="1352427384"/>
                    </a:ext>
                  </a:extLst>
                </a:gridCol>
                <a:gridCol w="274000">
                  <a:extLst>
                    <a:ext uri="{9D8B030D-6E8A-4147-A177-3AD203B41FA5}">
                      <a16:colId xmlns:a16="http://schemas.microsoft.com/office/drawing/2014/main" val="3313569605"/>
                    </a:ext>
                  </a:extLst>
                </a:gridCol>
                <a:gridCol w="274000">
                  <a:extLst>
                    <a:ext uri="{9D8B030D-6E8A-4147-A177-3AD203B41FA5}">
                      <a16:colId xmlns:a16="http://schemas.microsoft.com/office/drawing/2014/main" val="616096831"/>
                    </a:ext>
                  </a:extLst>
                </a:gridCol>
                <a:gridCol w="274000">
                  <a:extLst>
                    <a:ext uri="{9D8B030D-6E8A-4147-A177-3AD203B41FA5}">
                      <a16:colId xmlns:a16="http://schemas.microsoft.com/office/drawing/2014/main" val="653596574"/>
                    </a:ext>
                  </a:extLst>
                </a:gridCol>
                <a:gridCol w="274000">
                  <a:extLst>
                    <a:ext uri="{9D8B030D-6E8A-4147-A177-3AD203B41FA5}">
                      <a16:colId xmlns:a16="http://schemas.microsoft.com/office/drawing/2014/main" val="1166020051"/>
                    </a:ext>
                  </a:extLst>
                </a:gridCol>
                <a:gridCol w="274000">
                  <a:extLst>
                    <a:ext uri="{9D8B030D-6E8A-4147-A177-3AD203B41FA5}">
                      <a16:colId xmlns:a16="http://schemas.microsoft.com/office/drawing/2014/main" val="306799745"/>
                    </a:ext>
                  </a:extLst>
                </a:gridCol>
                <a:gridCol w="274000">
                  <a:extLst>
                    <a:ext uri="{9D8B030D-6E8A-4147-A177-3AD203B41FA5}">
                      <a16:colId xmlns:a16="http://schemas.microsoft.com/office/drawing/2014/main" val="2232040541"/>
                    </a:ext>
                  </a:extLst>
                </a:gridCol>
                <a:gridCol w="274000">
                  <a:extLst>
                    <a:ext uri="{9D8B030D-6E8A-4147-A177-3AD203B41FA5}">
                      <a16:colId xmlns:a16="http://schemas.microsoft.com/office/drawing/2014/main" val="1000619460"/>
                    </a:ext>
                  </a:extLst>
                </a:gridCol>
                <a:gridCol w="274000">
                  <a:extLst>
                    <a:ext uri="{9D8B030D-6E8A-4147-A177-3AD203B41FA5}">
                      <a16:colId xmlns:a16="http://schemas.microsoft.com/office/drawing/2014/main" val="3950789663"/>
                    </a:ext>
                  </a:extLst>
                </a:gridCol>
                <a:gridCol w="274000">
                  <a:extLst>
                    <a:ext uri="{9D8B030D-6E8A-4147-A177-3AD203B41FA5}">
                      <a16:colId xmlns:a16="http://schemas.microsoft.com/office/drawing/2014/main" val="3499230662"/>
                    </a:ext>
                  </a:extLst>
                </a:gridCol>
                <a:gridCol w="274000">
                  <a:extLst>
                    <a:ext uri="{9D8B030D-6E8A-4147-A177-3AD203B41FA5}">
                      <a16:colId xmlns:a16="http://schemas.microsoft.com/office/drawing/2014/main" val="3932722968"/>
                    </a:ext>
                  </a:extLst>
                </a:gridCol>
                <a:gridCol w="274000">
                  <a:extLst>
                    <a:ext uri="{9D8B030D-6E8A-4147-A177-3AD203B41FA5}">
                      <a16:colId xmlns:a16="http://schemas.microsoft.com/office/drawing/2014/main" val="830637745"/>
                    </a:ext>
                  </a:extLst>
                </a:gridCol>
                <a:gridCol w="274000">
                  <a:extLst>
                    <a:ext uri="{9D8B030D-6E8A-4147-A177-3AD203B41FA5}">
                      <a16:colId xmlns:a16="http://schemas.microsoft.com/office/drawing/2014/main" val="3437686096"/>
                    </a:ext>
                  </a:extLst>
                </a:gridCol>
                <a:gridCol w="274000">
                  <a:extLst>
                    <a:ext uri="{9D8B030D-6E8A-4147-A177-3AD203B41FA5}">
                      <a16:colId xmlns:a16="http://schemas.microsoft.com/office/drawing/2014/main" val="2621290893"/>
                    </a:ext>
                  </a:extLst>
                </a:gridCol>
                <a:gridCol w="274000">
                  <a:extLst>
                    <a:ext uri="{9D8B030D-6E8A-4147-A177-3AD203B41FA5}">
                      <a16:colId xmlns:a16="http://schemas.microsoft.com/office/drawing/2014/main" val="1957899902"/>
                    </a:ext>
                  </a:extLst>
                </a:gridCol>
                <a:gridCol w="274000">
                  <a:extLst>
                    <a:ext uri="{9D8B030D-6E8A-4147-A177-3AD203B41FA5}">
                      <a16:colId xmlns:a16="http://schemas.microsoft.com/office/drawing/2014/main" val="1378638334"/>
                    </a:ext>
                  </a:extLst>
                </a:gridCol>
              </a:tblGrid>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8566272"/>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0349261"/>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6637992"/>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8857287"/>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7356440"/>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1527506"/>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8731681"/>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3504956"/>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0144761"/>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416546"/>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9794200"/>
                  </a:ext>
                </a:extLst>
              </a:tr>
              <a:tr h="282000">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a:effectLst/>
                        </a:rPr>
                        <a:t> </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050" dirty="0">
                          <a:effectLst/>
                        </a:rPr>
                        <a:t> </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3750174"/>
                  </a:ext>
                </a:extLst>
              </a:tr>
            </a:tbl>
          </a:graphicData>
        </a:graphic>
      </p:graphicFrame>
      <p:sp>
        <p:nvSpPr>
          <p:cNvPr id="8" name="Ellipse 7">
            <a:extLst>
              <a:ext uri="{FF2B5EF4-FFF2-40B4-BE49-F238E27FC236}">
                <a16:creationId xmlns:a16="http://schemas.microsoft.com/office/drawing/2014/main" id="{EDC17B7A-395F-452D-BE3B-81839A55F1D9}"/>
              </a:ext>
            </a:extLst>
          </p:cNvPr>
          <p:cNvSpPr/>
          <p:nvPr/>
        </p:nvSpPr>
        <p:spPr>
          <a:xfrm>
            <a:off x="1177464" y="3844920"/>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B571F4B7-8A07-4C10-B531-4CC11A93C202}"/>
              </a:ext>
            </a:extLst>
          </p:cNvPr>
          <p:cNvSpPr/>
          <p:nvPr/>
        </p:nvSpPr>
        <p:spPr>
          <a:xfrm>
            <a:off x="1177464" y="6103456"/>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1973289D-05C8-4A4B-A9C2-5EC5209CBB68}"/>
              </a:ext>
            </a:extLst>
          </p:cNvPr>
          <p:cNvSpPr/>
          <p:nvPr/>
        </p:nvSpPr>
        <p:spPr>
          <a:xfrm>
            <a:off x="3371706" y="3844920"/>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C1ECEE8B-328D-46EB-B296-C8DC9C1845D1}"/>
              </a:ext>
            </a:extLst>
          </p:cNvPr>
          <p:cNvSpPr/>
          <p:nvPr/>
        </p:nvSpPr>
        <p:spPr>
          <a:xfrm>
            <a:off x="3371706" y="6103456"/>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2" name="Connecteur droit 21">
            <a:extLst>
              <a:ext uri="{FF2B5EF4-FFF2-40B4-BE49-F238E27FC236}">
                <a16:creationId xmlns:a16="http://schemas.microsoft.com/office/drawing/2014/main" id="{2EC5740A-4D06-43D6-ABF3-6770902BD73D}"/>
              </a:ext>
            </a:extLst>
          </p:cNvPr>
          <p:cNvCxnSpPr/>
          <p:nvPr/>
        </p:nvCxnSpPr>
        <p:spPr>
          <a:xfrm flipV="1">
            <a:off x="1249472" y="3356992"/>
            <a:ext cx="828000" cy="54000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25" name="Connecteur droit 24">
            <a:extLst>
              <a:ext uri="{FF2B5EF4-FFF2-40B4-BE49-F238E27FC236}">
                <a16:creationId xmlns:a16="http://schemas.microsoft.com/office/drawing/2014/main" id="{2F8E461A-FD4B-49FB-8906-97C307D16A76}"/>
              </a:ext>
            </a:extLst>
          </p:cNvPr>
          <p:cNvCxnSpPr/>
          <p:nvPr/>
        </p:nvCxnSpPr>
        <p:spPr>
          <a:xfrm flipV="1">
            <a:off x="3445803" y="3363238"/>
            <a:ext cx="828000" cy="54000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26" name="Connecteur droit 25">
            <a:extLst>
              <a:ext uri="{FF2B5EF4-FFF2-40B4-BE49-F238E27FC236}">
                <a16:creationId xmlns:a16="http://schemas.microsoft.com/office/drawing/2014/main" id="{9C97A48D-FEDD-4E1E-9FAD-EFBFE0637CFD}"/>
              </a:ext>
            </a:extLst>
          </p:cNvPr>
          <p:cNvCxnSpPr/>
          <p:nvPr/>
        </p:nvCxnSpPr>
        <p:spPr>
          <a:xfrm flipV="1">
            <a:off x="1259632" y="5619058"/>
            <a:ext cx="828000" cy="54000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3057D097-4263-4825-9244-C9E669E0D3D3}"/>
              </a:ext>
            </a:extLst>
          </p:cNvPr>
          <p:cNvCxnSpPr/>
          <p:nvPr/>
        </p:nvCxnSpPr>
        <p:spPr>
          <a:xfrm flipV="1">
            <a:off x="3455963" y="5625304"/>
            <a:ext cx="828000" cy="54000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24" name="Connecteur droit 23">
            <a:extLst>
              <a:ext uri="{FF2B5EF4-FFF2-40B4-BE49-F238E27FC236}">
                <a16:creationId xmlns:a16="http://schemas.microsoft.com/office/drawing/2014/main" id="{545CF62B-4F1F-4D7D-9182-5D60E59A4B73}"/>
              </a:ext>
            </a:extLst>
          </p:cNvPr>
          <p:cNvCxnSpPr/>
          <p:nvPr/>
        </p:nvCxnSpPr>
        <p:spPr>
          <a:xfrm>
            <a:off x="1266356" y="6175464"/>
            <a:ext cx="21602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5423C0D3-426E-4BB6-9EFA-50052B9D4398}"/>
              </a:ext>
            </a:extLst>
          </p:cNvPr>
          <p:cNvCxnSpPr/>
          <p:nvPr/>
        </p:nvCxnSpPr>
        <p:spPr>
          <a:xfrm>
            <a:off x="2068530" y="5606050"/>
            <a:ext cx="21602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7C1B3B5-4DBB-48A4-B909-E98A46E35423}"/>
              </a:ext>
            </a:extLst>
          </p:cNvPr>
          <p:cNvCxnSpPr/>
          <p:nvPr/>
        </p:nvCxnSpPr>
        <p:spPr>
          <a:xfrm>
            <a:off x="1277552" y="3919608"/>
            <a:ext cx="216024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8EF41788-F841-4C16-B3D6-6882B7A43664}"/>
              </a:ext>
            </a:extLst>
          </p:cNvPr>
          <p:cNvCxnSpPr/>
          <p:nvPr/>
        </p:nvCxnSpPr>
        <p:spPr>
          <a:xfrm>
            <a:off x="2079726" y="3350194"/>
            <a:ext cx="216024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DB93BEAD-47B8-4BFB-9305-59331168616D}"/>
              </a:ext>
            </a:extLst>
          </p:cNvPr>
          <p:cNvCxnSpPr>
            <a:cxnSpLocks/>
          </p:cNvCxnSpPr>
          <p:nvPr/>
        </p:nvCxnSpPr>
        <p:spPr>
          <a:xfrm rot="5400000">
            <a:off x="2367556" y="5037212"/>
            <a:ext cx="21602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B16BAB33-7993-4D6C-A4EA-1D1656547041}"/>
              </a:ext>
            </a:extLst>
          </p:cNvPr>
          <p:cNvCxnSpPr>
            <a:cxnSpLocks/>
          </p:cNvCxnSpPr>
          <p:nvPr/>
        </p:nvCxnSpPr>
        <p:spPr>
          <a:xfrm rot="5400000">
            <a:off x="3188780" y="4479228"/>
            <a:ext cx="21602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47D5F32B-165D-48B7-97DE-AE1D5A5C11FC}"/>
              </a:ext>
            </a:extLst>
          </p:cNvPr>
          <p:cNvCxnSpPr>
            <a:cxnSpLocks/>
          </p:cNvCxnSpPr>
          <p:nvPr/>
        </p:nvCxnSpPr>
        <p:spPr>
          <a:xfrm rot="5400000">
            <a:off x="169352" y="5037212"/>
            <a:ext cx="21602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EB2C0C74-8618-401E-AE3D-EF8985A92388}"/>
              </a:ext>
            </a:extLst>
          </p:cNvPr>
          <p:cNvCxnSpPr>
            <a:cxnSpLocks/>
          </p:cNvCxnSpPr>
          <p:nvPr/>
        </p:nvCxnSpPr>
        <p:spPr>
          <a:xfrm rot="5400000">
            <a:off x="990576" y="4479228"/>
            <a:ext cx="21602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F18CA7A1-5700-4D98-BD81-FDEC139A6CE7}"/>
              </a:ext>
            </a:extLst>
          </p:cNvPr>
          <p:cNvSpPr/>
          <p:nvPr/>
        </p:nvSpPr>
        <p:spPr>
          <a:xfrm>
            <a:off x="2689629" y="3559421"/>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F786D8A2-39F4-45F5-B66E-32152257E40A}"/>
              </a:ext>
            </a:extLst>
          </p:cNvPr>
          <p:cNvSpPr/>
          <p:nvPr/>
        </p:nvSpPr>
        <p:spPr>
          <a:xfrm>
            <a:off x="2681536" y="5825961"/>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EC66BFDA-AD46-4891-8937-835B7137D09A}"/>
              </a:ext>
            </a:extLst>
          </p:cNvPr>
          <p:cNvSpPr/>
          <p:nvPr/>
        </p:nvSpPr>
        <p:spPr>
          <a:xfrm>
            <a:off x="2274468" y="4967309"/>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342E29A5-32C0-4836-9614-51808F3B9F59}"/>
              </a:ext>
            </a:extLst>
          </p:cNvPr>
          <p:cNvSpPr/>
          <p:nvPr/>
        </p:nvSpPr>
        <p:spPr>
          <a:xfrm>
            <a:off x="3797955" y="4690822"/>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5E4F7BCC-30CA-472B-B97A-DA3C9EAAA98A}"/>
              </a:ext>
            </a:extLst>
          </p:cNvPr>
          <p:cNvSpPr/>
          <p:nvPr/>
        </p:nvSpPr>
        <p:spPr>
          <a:xfrm>
            <a:off x="1591464" y="4694252"/>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22C64868-D1A6-42F3-A3F7-6730530AF14C}"/>
              </a:ext>
            </a:extLst>
          </p:cNvPr>
          <p:cNvSpPr/>
          <p:nvPr/>
        </p:nvSpPr>
        <p:spPr>
          <a:xfrm>
            <a:off x="1994848" y="3285872"/>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B05610E6-E04F-4551-80BD-8E8DD3C71845}"/>
              </a:ext>
            </a:extLst>
          </p:cNvPr>
          <p:cNvSpPr/>
          <p:nvPr/>
        </p:nvSpPr>
        <p:spPr>
          <a:xfrm>
            <a:off x="1994848" y="5544408"/>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A57CEDA6-47A0-476C-996B-E177220E00F5}"/>
              </a:ext>
            </a:extLst>
          </p:cNvPr>
          <p:cNvSpPr/>
          <p:nvPr/>
        </p:nvSpPr>
        <p:spPr>
          <a:xfrm>
            <a:off x="4189090" y="3285872"/>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DF46A770-46E8-4F9A-BC9F-7D4388BD2BF7}"/>
              </a:ext>
            </a:extLst>
          </p:cNvPr>
          <p:cNvSpPr/>
          <p:nvPr/>
        </p:nvSpPr>
        <p:spPr>
          <a:xfrm>
            <a:off x="4189090" y="5544408"/>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07A82C7A-FCB5-45BC-8795-299E7D2CE991}"/>
              </a:ext>
            </a:extLst>
          </p:cNvPr>
          <p:cNvSpPr/>
          <p:nvPr/>
        </p:nvSpPr>
        <p:spPr>
          <a:xfrm>
            <a:off x="3094663" y="4421098"/>
            <a:ext cx="144016" cy="144016"/>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9" name="Connecteur droit avec flèche 28">
            <a:extLst>
              <a:ext uri="{FF2B5EF4-FFF2-40B4-BE49-F238E27FC236}">
                <a16:creationId xmlns:a16="http://schemas.microsoft.com/office/drawing/2014/main" id="{A59FEF1D-826A-4641-A231-D3BC11933DEA}"/>
              </a:ext>
            </a:extLst>
          </p:cNvPr>
          <p:cNvCxnSpPr/>
          <p:nvPr/>
        </p:nvCxnSpPr>
        <p:spPr>
          <a:xfrm>
            <a:off x="971600" y="3896992"/>
            <a:ext cx="0" cy="227847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481308EE-DE15-4048-8127-71182F31548E}"/>
              </a:ext>
            </a:extLst>
          </p:cNvPr>
          <p:cNvSpPr txBox="1"/>
          <p:nvPr/>
        </p:nvSpPr>
        <p:spPr>
          <a:xfrm>
            <a:off x="468428" y="4812909"/>
            <a:ext cx="431164" cy="461665"/>
          </a:xfrm>
          <a:prstGeom prst="rect">
            <a:avLst/>
          </a:prstGeom>
          <a:solidFill>
            <a:schemeClr val="bg1"/>
          </a:solidFill>
          <a:ln>
            <a:solidFill>
              <a:srgbClr val="FF0000"/>
            </a:solidFill>
          </a:ln>
        </p:spPr>
        <p:txBody>
          <a:bodyPr wrap="square" rtlCol="0">
            <a:spAutoFit/>
          </a:bodyPr>
          <a:lstStyle/>
          <a:p>
            <a:pPr algn="ctr"/>
            <a:r>
              <a:rPr lang="fr-FR" sz="2400" b="1" dirty="0">
                <a:solidFill>
                  <a:srgbClr val="FF0000"/>
                </a:solidFill>
              </a:rPr>
              <a:t>a</a:t>
            </a:r>
          </a:p>
        </p:txBody>
      </p:sp>
    </p:spTree>
    <p:extLst>
      <p:ext uri="{BB962C8B-B14F-4D97-AF65-F5344CB8AC3E}">
        <p14:creationId xmlns:p14="http://schemas.microsoft.com/office/powerpoint/2010/main" val="51650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37" grpId="0" animBg="1"/>
      <p:bldP spid="38" grpId="0" animBg="1"/>
      <p:bldP spid="39" grpId="0" animBg="1"/>
      <p:bldP spid="41" grpId="0" animBg="1"/>
      <p:bldP spid="42" grpId="0" animBg="1"/>
      <p:bldP spid="14" grpId="0" animBg="1"/>
      <p:bldP spid="15" grpId="0" animBg="1"/>
      <p:bldP spid="16" grpId="0" animBg="1"/>
      <p:bldP spid="17" grpId="0" animBg="1"/>
      <p:bldP spid="40"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upload.wikimedia.org/wikipedia/commons/thumb/9/96/Cubique_a_faces_centrees_atomes_par_maille.svg/220px-Cubique_a_faces_centrees_atomes_par_maille.svg.png"/>
          <p:cNvPicPr>
            <a:picLocks noChangeAspect="1" noChangeArrowheads="1"/>
          </p:cNvPicPr>
          <p:nvPr/>
        </p:nvPicPr>
        <p:blipFill>
          <a:blip r:embed="rId2" cstate="print"/>
          <a:srcRect/>
          <a:stretch>
            <a:fillRect/>
          </a:stretch>
        </p:blipFill>
        <p:spPr bwMode="auto">
          <a:xfrm>
            <a:off x="5594918" y="1534242"/>
            <a:ext cx="3096344" cy="3208940"/>
          </a:xfrm>
          <a:prstGeom prst="rect">
            <a:avLst/>
          </a:prstGeom>
          <a:noFill/>
        </p:spPr>
      </p:pic>
      <p:sp>
        <p:nvSpPr>
          <p:cNvPr id="4" name="ZoneTexte 3"/>
          <p:cNvSpPr txBox="1"/>
          <p:nvPr/>
        </p:nvSpPr>
        <p:spPr>
          <a:xfrm>
            <a:off x="395536" y="375047"/>
            <a:ext cx="8280920" cy="504055"/>
          </a:xfrm>
          <a:prstGeom prst="rect">
            <a:avLst/>
          </a:prstGeom>
          <a:noFill/>
        </p:spPr>
        <p:txBody>
          <a:bodyPr wrap="square" rtlCol="0">
            <a:spAutoFit/>
          </a:bodyPr>
          <a:lstStyle/>
          <a:p>
            <a:pPr marL="400050" indent="-400050">
              <a:buFont typeface="+mj-lt"/>
              <a:buAutoNum type="romanUcPeriod"/>
            </a:pPr>
            <a:r>
              <a:rPr lang="fr-FR" sz="2600" b="1" u="sng" dirty="0">
                <a:solidFill>
                  <a:schemeClr val="accent1"/>
                </a:solidFill>
                <a:latin typeface="Cambria" panose="02040503050406030204" pitchFamily="18" charset="0"/>
                <a:ea typeface="Cambria" panose="02040503050406030204" pitchFamily="18" charset="0"/>
                <a:cs typeface="Traditional Arabic" pitchFamily="18" charset="-78"/>
              </a:rPr>
              <a:t>Assemblages de sphères identiques</a:t>
            </a:r>
          </a:p>
        </p:txBody>
      </p:sp>
      <p:sp>
        <p:nvSpPr>
          <p:cNvPr id="5" name="ZoneTexte 4"/>
          <p:cNvSpPr txBox="1"/>
          <p:nvPr/>
        </p:nvSpPr>
        <p:spPr>
          <a:xfrm>
            <a:off x="323528" y="879103"/>
            <a:ext cx="8280920" cy="461665"/>
          </a:xfrm>
          <a:prstGeom prst="rect">
            <a:avLst/>
          </a:prstGeom>
          <a:noFill/>
        </p:spPr>
        <p:txBody>
          <a:bodyPr wrap="square" rtlCol="0">
            <a:spAutoFit/>
          </a:bodyPr>
          <a:lstStyle/>
          <a:p>
            <a:pPr marL="971550" lvl="1" indent="-514350"/>
            <a:r>
              <a:rPr lang="fr-FR" sz="2400" b="1" dirty="0">
                <a:solidFill>
                  <a:schemeClr val="accent6">
                    <a:lumMod val="75000"/>
                  </a:schemeClr>
                </a:solidFill>
                <a:latin typeface="Cambria" panose="02040503050406030204" pitchFamily="18" charset="0"/>
                <a:ea typeface="Cambria" panose="02040503050406030204" pitchFamily="18" charset="0"/>
                <a:cs typeface="Traditional Arabic" pitchFamily="18" charset="-78"/>
              </a:rPr>
              <a:t>2.    Structure cubique faces centrées</a:t>
            </a:r>
          </a:p>
        </p:txBody>
      </p:sp>
      <p:sp>
        <p:nvSpPr>
          <p:cNvPr id="6" name="Rectangle 5"/>
          <p:cNvSpPr/>
          <p:nvPr/>
        </p:nvSpPr>
        <p:spPr>
          <a:xfrm>
            <a:off x="1331640" y="1302668"/>
            <a:ext cx="4641142" cy="461665"/>
          </a:xfrm>
          <a:prstGeom prst="rect">
            <a:avLst/>
          </a:prstGeom>
        </p:spPr>
        <p:txBody>
          <a:bodyPr wrap="none">
            <a:spAutoFit/>
          </a:bodyPr>
          <a:lstStyle/>
          <a:p>
            <a:pPr lvl="0"/>
            <a:r>
              <a:rPr lang="fr-FR" sz="2400" b="1" dirty="0">
                <a:solidFill>
                  <a:schemeClr val="accent4"/>
                </a:solidFill>
                <a:latin typeface="Cambria" panose="02040503050406030204" pitchFamily="18" charset="0"/>
                <a:ea typeface="Cambria" panose="02040503050406030204" pitchFamily="18" charset="0"/>
                <a:cs typeface="Traditional Arabic" pitchFamily="18" charset="-78"/>
              </a:rPr>
              <a:t>a.   Caractéristiques de la maille</a:t>
            </a:r>
          </a:p>
        </p:txBody>
      </p:sp>
      <p:sp>
        <p:nvSpPr>
          <p:cNvPr id="3074" name="Rectangle 2"/>
          <p:cNvSpPr>
            <a:spLocks noChangeArrowheads="1"/>
          </p:cNvSpPr>
          <p:nvPr/>
        </p:nvSpPr>
        <p:spPr bwMode="auto">
          <a:xfrm>
            <a:off x="467544" y="3068960"/>
            <a:ext cx="4752525"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d. </a:t>
            </a:r>
            <a:r>
              <a:rPr lang="fr-FR" sz="2200" i="1" dirty="0">
                <a:latin typeface="+mj-lt"/>
                <a:ea typeface="Calibri" pitchFamily="34" charset="0"/>
                <a:cs typeface="Aparajita" pitchFamily="34" charset="0"/>
              </a:rPr>
              <a:t>Selon quelle droite y a-t-il contact entre les atomes ? En déduire la relation entre le paramètre de maille a et le rayon métallique.</a:t>
            </a:r>
          </a:p>
        </p:txBody>
      </p:sp>
      <p:cxnSp>
        <p:nvCxnSpPr>
          <p:cNvPr id="10" name="Connecteur droit 9">
            <a:extLst>
              <a:ext uri="{FF2B5EF4-FFF2-40B4-BE49-F238E27FC236}">
                <a16:creationId xmlns:a16="http://schemas.microsoft.com/office/drawing/2014/main" id="{0DB98470-B943-4B37-9CDA-916ABDE095E5}"/>
              </a:ext>
            </a:extLst>
          </p:cNvPr>
          <p:cNvCxnSpPr/>
          <p:nvPr/>
        </p:nvCxnSpPr>
        <p:spPr>
          <a:xfrm>
            <a:off x="5580112" y="2275777"/>
            <a:ext cx="2448272" cy="24493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F4C05086-7611-40E4-9CAA-5B707C895DE5}"/>
              </a:ext>
            </a:extLst>
          </p:cNvPr>
          <p:cNvCxnSpPr/>
          <p:nvPr/>
        </p:nvCxnSpPr>
        <p:spPr>
          <a:xfrm>
            <a:off x="5508104" y="2329326"/>
            <a:ext cx="0" cy="2449367"/>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0EC15797-5D6D-412E-98EE-5B3962D0E101}"/>
              </a:ext>
            </a:extLst>
          </p:cNvPr>
          <p:cNvSpPr txBox="1"/>
          <p:nvPr/>
        </p:nvSpPr>
        <p:spPr>
          <a:xfrm>
            <a:off x="4788024" y="3212976"/>
            <a:ext cx="720080" cy="461665"/>
          </a:xfrm>
          <a:prstGeom prst="rect">
            <a:avLst/>
          </a:prstGeom>
          <a:noFill/>
        </p:spPr>
        <p:txBody>
          <a:bodyPr wrap="square" rtlCol="0">
            <a:spAutoFit/>
          </a:bodyPr>
          <a:lstStyle/>
          <a:p>
            <a:pPr algn="r"/>
            <a:r>
              <a:rPr lang="fr-FR" sz="2400" dirty="0">
                <a:solidFill>
                  <a:srgbClr val="FFFF00"/>
                </a:solidFill>
              </a:rPr>
              <a:t>a</a:t>
            </a:r>
          </a:p>
        </p:txBody>
      </p:sp>
      <p:sp>
        <p:nvSpPr>
          <p:cNvPr id="17" name="ZoneTexte 16">
            <a:extLst>
              <a:ext uri="{FF2B5EF4-FFF2-40B4-BE49-F238E27FC236}">
                <a16:creationId xmlns:a16="http://schemas.microsoft.com/office/drawing/2014/main" id="{729E5FBD-8081-4D9D-A4CD-133343EC3A25}"/>
              </a:ext>
            </a:extLst>
          </p:cNvPr>
          <p:cNvSpPr txBox="1"/>
          <p:nvPr/>
        </p:nvSpPr>
        <p:spPr>
          <a:xfrm>
            <a:off x="6343843" y="3092345"/>
            <a:ext cx="720080" cy="461665"/>
          </a:xfrm>
          <a:prstGeom prst="rect">
            <a:avLst/>
          </a:prstGeom>
          <a:noFill/>
        </p:spPr>
        <p:txBody>
          <a:bodyPr wrap="square" rtlCol="0">
            <a:spAutoFit/>
          </a:bodyPr>
          <a:lstStyle/>
          <a:p>
            <a:pPr algn="r"/>
            <a:r>
              <a:rPr lang="fr-FR" sz="2400" b="1" dirty="0">
                <a:solidFill>
                  <a:srgbClr val="FF0000"/>
                </a:solidFill>
              </a:rPr>
              <a:t>d</a:t>
            </a:r>
          </a:p>
        </p:txBody>
      </p:sp>
      <p:sp>
        <p:nvSpPr>
          <p:cNvPr id="25" name="Rectangle 2">
            <a:extLst>
              <a:ext uri="{FF2B5EF4-FFF2-40B4-BE49-F238E27FC236}">
                <a16:creationId xmlns:a16="http://schemas.microsoft.com/office/drawing/2014/main" id="{813ED194-377D-CF76-0710-5979FE368008}"/>
              </a:ext>
            </a:extLst>
          </p:cNvPr>
          <p:cNvSpPr>
            <a:spLocks noChangeArrowheads="1"/>
          </p:cNvSpPr>
          <p:nvPr/>
        </p:nvSpPr>
        <p:spPr bwMode="auto">
          <a:xfrm>
            <a:off x="467544" y="2278033"/>
            <a:ext cx="835292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200" b="0" i="1" u="none" strike="noStrike" cap="none" normalizeH="0" baseline="0" dirty="0">
                <a:ln>
                  <a:noFill/>
                </a:ln>
                <a:solidFill>
                  <a:schemeClr val="tx1"/>
                </a:solidFill>
                <a:effectLst/>
                <a:latin typeface="+mj-lt"/>
                <a:ea typeface="Calibri" pitchFamily="34" charset="0"/>
                <a:cs typeface="Aparajita" pitchFamily="34" charset="0"/>
              </a:rPr>
              <a:t>c.  Calculer la multiplicité de la maille.</a:t>
            </a:r>
          </a:p>
        </p:txBody>
      </p:sp>
      <p:sp>
        <p:nvSpPr>
          <p:cNvPr id="26" name="Rectangle 2">
            <a:extLst>
              <a:ext uri="{FF2B5EF4-FFF2-40B4-BE49-F238E27FC236}">
                <a16:creationId xmlns:a16="http://schemas.microsoft.com/office/drawing/2014/main" id="{6C4E65A5-A39E-505A-19F7-B99B2D7E6570}"/>
              </a:ext>
            </a:extLst>
          </p:cNvPr>
          <p:cNvSpPr>
            <a:spLocks noChangeArrowheads="1"/>
          </p:cNvSpPr>
          <p:nvPr/>
        </p:nvSpPr>
        <p:spPr bwMode="auto">
          <a:xfrm>
            <a:off x="467544" y="4772407"/>
            <a:ext cx="475252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200" i="1" dirty="0">
                <a:latin typeface="+mj-lt"/>
                <a:ea typeface="Calibri" pitchFamily="34" charset="0"/>
                <a:cs typeface="Aparajita" pitchFamily="34" charset="0"/>
              </a:rPr>
              <a:t>e.  Redéfinir la compacité et déterminer celle de la structure CFC.</a:t>
            </a:r>
          </a:p>
        </p:txBody>
      </p:sp>
      <p:pic>
        <p:nvPicPr>
          <p:cNvPr id="27" name="Picture 1">
            <a:extLst>
              <a:ext uri="{FF2B5EF4-FFF2-40B4-BE49-F238E27FC236}">
                <a16:creationId xmlns:a16="http://schemas.microsoft.com/office/drawing/2014/main" id="{B95A405E-95FE-9B95-0B53-04B71A6B8EC3}"/>
              </a:ext>
            </a:extLst>
          </p:cNvPr>
          <p:cNvPicPr>
            <a:picLocks noChangeAspect="1" noChangeArrowheads="1"/>
          </p:cNvPicPr>
          <p:nvPr/>
        </p:nvPicPr>
        <p:blipFill>
          <a:blip r:embed="rId3" cstate="print"/>
          <a:srcRect l="39492" t="42440" r="20641" b="44960"/>
          <a:stretch>
            <a:fillRect/>
          </a:stretch>
        </p:blipFill>
        <p:spPr bwMode="auto">
          <a:xfrm>
            <a:off x="693430" y="5661248"/>
            <a:ext cx="3888432" cy="72008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3710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2569</TotalTime>
  <Words>2931</Words>
  <Application>Microsoft Office PowerPoint</Application>
  <PresentationFormat>Affichage à l'écran (4:3)</PresentationFormat>
  <Paragraphs>625</Paragraphs>
  <Slides>40</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40</vt:i4>
      </vt:variant>
    </vt:vector>
  </HeadingPairs>
  <TitlesOfParts>
    <vt:vector size="50" baseType="lpstr">
      <vt:lpstr>Arial</vt:lpstr>
      <vt:lpstr>Calibri</vt:lpstr>
      <vt:lpstr>Cambria</vt:lpstr>
      <vt:lpstr>Cambria Math</vt:lpstr>
      <vt:lpstr>Palatino Linotype</vt:lpstr>
      <vt:lpstr>Symbol</vt:lpstr>
      <vt:lpstr>Times New Roman</vt:lpstr>
      <vt:lpstr>Traditional Arabic</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laetitia</dc:creator>
  <cp:lastModifiedBy>laetitia.peyroux@yahoo.fr</cp:lastModifiedBy>
  <cp:revision>131</cp:revision>
  <dcterms:created xsi:type="dcterms:W3CDTF">2014-02-09T15:50:23Z</dcterms:created>
  <dcterms:modified xsi:type="dcterms:W3CDTF">2022-06-13T09:33:15Z</dcterms:modified>
</cp:coreProperties>
</file>