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2" r:id="rId4"/>
    <p:sldId id="259" r:id="rId5"/>
    <p:sldId id="260" r:id="rId6"/>
    <p:sldId id="261" r:id="rId7"/>
    <p:sldId id="273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76" r:id="rId17"/>
    <p:sldId id="275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3" autoAdjust="0"/>
    <p:restoredTop sz="98462" autoAdjust="0"/>
  </p:normalViewPr>
  <p:slideViewPr>
    <p:cSldViewPr>
      <p:cViewPr varScale="1">
        <p:scale>
          <a:sx n="86" d="100"/>
          <a:sy n="86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D2D2-A2E1-4AA8-B510-AD65A1A121AD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A2024-F61C-44B5-A195-DB336C42F5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A2024-F61C-44B5-A195-DB336C42F50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12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A2024-F61C-44B5-A195-DB336C42F50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3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CB18-BA87-441A-A688-7EF06C112F72}" type="datetimeFigureOut">
              <a:rPr lang="fr-FR" smtClean="0"/>
              <a:pPr/>
              <a:t>03/06/2022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B93C-B7E1-48CB-AB1D-0E423E3847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21312"/>
              </p:ext>
            </p:extLst>
          </p:nvPr>
        </p:nvGraphicFramePr>
        <p:xfrm>
          <a:off x="899592" y="548680"/>
          <a:ext cx="7416824" cy="1008112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raditional Arabic" pitchFamily="18" charset="-78"/>
                        </a:rPr>
                        <a:t>Modèle du cristal parfait</a:t>
                      </a:r>
                    </a:p>
                  </a:txBody>
                  <a:tcPr marL="62075" marR="620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 2" descr="http://www.malledecristal.fr/images/cristal.jpg"/>
          <p:cNvPicPr/>
          <p:nvPr/>
        </p:nvPicPr>
        <p:blipFill>
          <a:blip r:embed="rId2" cstate="print"/>
          <a:srcRect l="14795" t="10952" r="14729"/>
          <a:stretch>
            <a:fillRect/>
          </a:stretch>
        </p:blipFill>
        <p:spPr bwMode="auto">
          <a:xfrm>
            <a:off x="683568" y="3501008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769465" cy="20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57350"/>
            <a:ext cx="3209595" cy="2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II. 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Définitions élémentaires de l’état cristallin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2.    Le Réseau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4055" t="28580" r="47957" b="13461"/>
          <a:stretch>
            <a:fillRect/>
          </a:stretch>
        </p:blipFill>
        <p:spPr bwMode="auto">
          <a:xfrm>
            <a:off x="323528" y="3140968"/>
            <a:ext cx="3888432" cy="275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211960" y="2082008"/>
            <a:ext cx="4716016" cy="462049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Le réseau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 </a:t>
            </a:r>
            <a:r>
              <a:rPr lang="fr-FR" sz="2200" b="1" dirty="0">
                <a:solidFill>
                  <a:srgbClr val="FF0000"/>
                </a:solidFill>
                <a:ea typeface="Calibri" pitchFamily="34" charset="0"/>
                <a:cs typeface="Traditional Arabic" pitchFamily="18" charset="-78"/>
              </a:rPr>
              <a:t>est un ensemble infini triplement périodique de points, appelé </a:t>
            </a:r>
            <a:r>
              <a:rPr lang="fr-FR" sz="2200" b="1" u="sng" dirty="0">
                <a:solidFill>
                  <a:srgbClr val="FF0000"/>
                </a:solidFill>
                <a:ea typeface="Calibri" pitchFamily="34" charset="0"/>
                <a:cs typeface="Traditional Arabic" pitchFamily="18" charset="-78"/>
              </a:rPr>
              <a:t>nœuds</a:t>
            </a:r>
            <a:r>
              <a:rPr lang="fr-FR" sz="2200" b="1" dirty="0">
                <a:solidFill>
                  <a:srgbClr val="FF0000"/>
                </a:solidFill>
                <a:ea typeface="Calibri" pitchFamily="34" charset="0"/>
                <a:cs typeface="Traditional Arabic" pitchFamily="18" charset="-78"/>
              </a:rPr>
              <a:t>, c’est donc une entité géométrique</a:t>
            </a:r>
            <a:r>
              <a:rPr lang="fr-FR" sz="2200" b="1" dirty="0">
                <a:solidFill>
                  <a:schemeClr val="accent4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200" b="1" dirty="0">
                <a:latin typeface="+mj-lt"/>
                <a:ea typeface="Calibri" pitchFamily="34" charset="0"/>
                <a:cs typeface="Traditional Arabic" pitchFamily="18" charset="-78"/>
              </a:rPr>
              <a:t>Ces nœuds se déduisent les uns des autres par translation</a:t>
            </a:r>
            <a:r>
              <a:rPr lang="fr-FR" sz="2200" dirty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, combinaisons linéaires de trois vecteurs</a:t>
            </a:r>
            <a:r>
              <a:rPr lang="fr-FR" sz="2200" dirty="0">
                <a:latin typeface="Traditional Arabic" pitchFamily="18" charset="-78"/>
                <a:cs typeface="Traditional Arabic" pitchFamily="18" charset="-78"/>
              </a:rPr>
              <a:t>  	         non coplanaires et non colinéaires 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2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3" name="Picture 23"/>
          <p:cNvPicPr>
            <a:picLocks noChangeAspect="1" noChangeArrowheads="1"/>
          </p:cNvPicPr>
          <p:nvPr/>
        </p:nvPicPr>
        <p:blipFill>
          <a:blip r:embed="rId4" cstate="print"/>
          <a:srcRect l="38188" t="46220" r="15301" b="44960"/>
          <a:stretch>
            <a:fillRect/>
          </a:stretch>
        </p:blipFill>
        <p:spPr bwMode="auto">
          <a:xfrm>
            <a:off x="4355976" y="6093296"/>
            <a:ext cx="45365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4" cstate="print"/>
          <a:srcRect l="75102" t="32360" r="16777" b="58820"/>
          <a:stretch>
            <a:fillRect/>
          </a:stretch>
        </p:blipFill>
        <p:spPr bwMode="auto">
          <a:xfrm>
            <a:off x="7164288" y="5157192"/>
            <a:ext cx="792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88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II. 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Définitions élémentaires de l’état cristallin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3.    La Maille élémentaire</a:t>
            </a:r>
          </a:p>
        </p:txBody>
      </p:sp>
      <p:pic>
        <p:nvPicPr>
          <p:cNvPr id="4" name="Image 3" descr="http://www.mineralogie.fr/IMAGES/Maille%20Elem.jpg"/>
          <p:cNvPicPr/>
          <p:nvPr/>
        </p:nvPicPr>
        <p:blipFill>
          <a:blip r:embed="rId2" cstate="print"/>
          <a:srcRect l="6366" t="3058" r="7660" b="10703"/>
          <a:stretch>
            <a:fillRect/>
          </a:stretch>
        </p:blipFill>
        <p:spPr bwMode="auto">
          <a:xfrm>
            <a:off x="323528" y="2060848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5856" y="1700808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Il est plus simple de décrire le réseau de la structure en utilisant des </a:t>
            </a:r>
            <a:r>
              <a:rPr lang="fr-FR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mailles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7864" y="2636912"/>
            <a:ext cx="5328592" cy="3231654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L’unité de pavage du réseau est une structure parallélépipédique : </a:t>
            </a:r>
            <a:r>
              <a:rPr lang="fr-FR" sz="2200" b="1" u="sng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la maille</a:t>
            </a:r>
            <a:r>
              <a:rPr lang="fr-FR" sz="2200" dirty="0">
                <a:latin typeface="Traditional Arabic" pitchFamily="18" charset="-78"/>
                <a:cs typeface="Traditional Arabic" pitchFamily="18" charset="-78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Elle est définie au moyen de trois vecteurs	   ou de six scalaires : trois longueurs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(a, b, c) 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et trois angles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(α, β, γ) </a:t>
            </a:r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: appelé </a:t>
            </a:r>
            <a:r>
              <a:rPr lang="fr-FR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paramètres de maille</a:t>
            </a:r>
            <a:r>
              <a:rPr lang="fr-FR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 l="80835" t="40319" r="8829" b="50861"/>
          <a:stretch>
            <a:fillRect/>
          </a:stretch>
        </p:blipFill>
        <p:spPr bwMode="auto">
          <a:xfrm>
            <a:off x="3419872" y="4221088"/>
            <a:ext cx="93610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99687"/>
            <a:ext cx="4570068" cy="32216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1043608" y="3573017"/>
            <a:ext cx="3528392" cy="1800200"/>
            <a:chOff x="1217" y="1303"/>
            <a:chExt cx="3884" cy="1540"/>
          </a:xfrm>
        </p:grpSpPr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1816" y="1303"/>
              <a:ext cx="46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3897" y="1303"/>
              <a:ext cx="46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1217" y="2218"/>
              <a:ext cx="46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3145" y="2218"/>
              <a:ext cx="46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4637" y="2380"/>
              <a:ext cx="46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fr-FR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II. 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Définitions élémentaires de l’état cristallin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3.    La Maille élémentaire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5292080" y="2534535"/>
            <a:ext cx="34563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A, B et E sont des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de surface égale à 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 est une maille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de surface égale à 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 dirty="0"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 est une maille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 dirty="0"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de surface égale à 2 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1589891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i="1" dirty="0">
                <a:ea typeface="Calibri" pitchFamily="34" charset="0"/>
                <a:cs typeface="Aparajita" pitchFamily="34" charset="0"/>
              </a:rPr>
              <a:t>d.  Voici des exemples de mailles bidimensionnelles, compléter les phrases ci-dessous par la forme géométrique qui lui correspond.</a:t>
            </a:r>
            <a:r>
              <a:rPr lang="fr-FR" sz="2200" i="1" dirty="0">
                <a:cs typeface="Aparajita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4F7368-80A9-4AAE-8C29-85AC3220BE5C}"/>
              </a:ext>
            </a:extLst>
          </p:cNvPr>
          <p:cNvSpPr txBox="1"/>
          <p:nvPr/>
        </p:nvSpPr>
        <p:spPr>
          <a:xfrm>
            <a:off x="5292080" y="2888448"/>
            <a:ext cx="3307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parallélogrammes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DD2EE4-8364-448B-8E61-7D8112D67AA9}"/>
              </a:ext>
            </a:extLst>
          </p:cNvPr>
          <p:cNvSpPr txBox="1"/>
          <p:nvPr/>
        </p:nvSpPr>
        <p:spPr>
          <a:xfrm>
            <a:off x="7238604" y="3916558"/>
            <a:ext cx="1581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hexagonale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D644F7C-516D-4155-91DC-B3BD031E3876}"/>
              </a:ext>
            </a:extLst>
          </p:cNvPr>
          <p:cNvSpPr txBox="1"/>
          <p:nvPr/>
        </p:nvSpPr>
        <p:spPr>
          <a:xfrm>
            <a:off x="5292079" y="5238078"/>
            <a:ext cx="3307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rectangulaire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628800"/>
            <a:ext cx="8352928" cy="358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Il existe plusieurs caractérisations des mailles 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 Maille qui ne contient qu’un seul motif 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  Maille qui contient plus d’un motif 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 M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aille simple qui possède tous les éléments de symétrie du réseau </a:t>
            </a:r>
            <a:r>
              <a:rPr kumimoji="0" lang="fr-FR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  Maille multiple qui possède tous les éléments de symétrie du réseau</a:t>
            </a:r>
            <a:r>
              <a:rPr kumimoji="0" lang="fr-FR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: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II. 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Définitions élémentaires de l’état cristallin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3.    La Maille élémentaire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6372" y="2276872"/>
            <a:ext cx="21259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La maille simple</a:t>
            </a:r>
            <a:r>
              <a:rPr lang="fr-FR" sz="2200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 </a:t>
            </a:r>
            <a:endParaRPr lang="fr-FR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3460" y="2783073"/>
            <a:ext cx="22669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La maille multiple</a:t>
            </a:r>
            <a:endParaRPr lang="fr-FR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7976" y="3811482"/>
            <a:ext cx="2347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La maille primitive</a:t>
            </a:r>
            <a:endParaRPr lang="fr-FR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3909" y="4781247"/>
            <a:ext cx="3170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La maille conventionnelle</a:t>
            </a:r>
            <a:endParaRPr lang="fr-FR" sz="2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Population ou multiplicité d’une maille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5532" t="28580" r="59769" b="13461"/>
          <a:stretch>
            <a:fillRect/>
          </a:stretch>
        </p:blipFill>
        <p:spPr bwMode="auto">
          <a:xfrm>
            <a:off x="251520" y="1336172"/>
            <a:ext cx="3168352" cy="310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79912" y="1628800"/>
            <a:ext cx="4896544" cy="1615827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On appelle </a:t>
            </a:r>
            <a:r>
              <a:rPr lang="fr-FR" sz="2200" b="1" u="sng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multiplicité ou population </a:t>
            </a:r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d’une maille le nombre Z de motifs appartenant en propre à cette maille.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3356992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Pour calculer la multiplicité, il suffit de dénombrer les nœuds et de repérer leur appartenance aux mailles voisines.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4581128"/>
            <a:ext cx="8280920" cy="20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8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 motif </a:t>
            </a:r>
            <a:r>
              <a:rPr lang="fr-FR" sz="2200" b="1" u="sng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appartient à … mailles 	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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Il compte pour …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</a:endParaRPr>
          </a:p>
          <a:p>
            <a:pPr marL="0" marR="0" lvl="0" indent="15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 motif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2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appartient à … mailles 	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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Il compte pour …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  <a:sym typeface="Wingdings" pitchFamily="2" charset="2"/>
            </a:endParaRPr>
          </a:p>
          <a:p>
            <a:pPr marL="0" marR="0" lvl="0" indent="15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Le motif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3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 appartient à … maille	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Il compte pour …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  <a:sym typeface="Wingdings" pitchFamily="2" charset="2"/>
            </a:endParaRPr>
          </a:p>
          <a:p>
            <a:pPr marL="0" marR="0" lvl="0" indent="15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Le motif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4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 appartient à … mailles	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Il compte pour …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  <a:sym typeface="Wingdings" pitchFamily="2" charset="2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4858" y="462062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15808" y="512757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15808" y="56375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4858" y="61356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12192" y="4625208"/>
            <a:ext cx="92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1/8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147700" y="5127575"/>
            <a:ext cx="92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1/4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3362" y="5637611"/>
            <a:ext cx="92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29947" y="6135687"/>
            <a:ext cx="92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Population ou multiplicité d’une maille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4577" name="Image 37" descr="http://tpecristal.free.fr/images/mailles/nacl_ec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697372" cy="261099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512" y="1268760"/>
            <a:ext cx="583264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Application : Structure cristallographique du sel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.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parajit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e.  Déterminer le nombre de Na</a:t>
            </a:r>
            <a:r>
              <a:rPr kumimoji="0" lang="fr-FR" sz="2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+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et de Cl</a:t>
            </a:r>
            <a:r>
              <a:rPr kumimoji="0" lang="fr-FR" sz="2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-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par maille.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parajit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En déduire la formule brute sous laquelle cristallise le sel et de quel type de maille il s’agit.</a:t>
            </a:r>
            <a:endParaRPr kumimoji="0" lang="fr-FR" sz="2200" b="1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+mj-lt"/>
              <a:cs typeface="Traditional Arabic" pitchFamily="18" charset="-78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948429" y="609182"/>
            <a:ext cx="1827459" cy="946878"/>
            <a:chOff x="1948" y="15542"/>
            <a:chExt cx="1619" cy="858"/>
          </a:xfrm>
        </p:grpSpPr>
        <p:cxnSp>
          <p:nvCxnSpPr>
            <p:cNvPr id="24581" name="AutoShape 5"/>
            <p:cNvCxnSpPr>
              <a:cxnSpLocks noChangeShapeType="1"/>
            </p:cNvCxnSpPr>
            <p:nvPr/>
          </p:nvCxnSpPr>
          <p:spPr bwMode="auto">
            <a:xfrm flipH="1">
              <a:off x="1948" y="15944"/>
              <a:ext cx="383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2" name="AutoShape 6"/>
            <p:cNvCxnSpPr>
              <a:cxnSpLocks noChangeShapeType="1"/>
            </p:cNvCxnSpPr>
            <p:nvPr/>
          </p:nvCxnSpPr>
          <p:spPr bwMode="auto">
            <a:xfrm flipH="1">
              <a:off x="2586" y="16009"/>
              <a:ext cx="319" cy="3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841" y="15618"/>
              <a:ext cx="72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</a:t>
              </a:r>
              <a:r>
                <a:rPr kumimoji="0" lang="fr-FR" sz="22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203" y="15542"/>
              <a:ext cx="72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</a:t>
              </a:r>
              <a:r>
                <a:rPr kumimoji="0" lang="fr-FR" sz="22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7B0ADE3-51CC-4779-81C5-823791068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r="61327" b="64145"/>
          <a:stretch/>
        </p:blipFill>
        <p:spPr>
          <a:xfrm>
            <a:off x="197768" y="3332425"/>
            <a:ext cx="3299764" cy="5473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9BE297C-B29B-46F5-82B3-64C833DF4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l="38509"/>
          <a:stretch/>
        </p:blipFill>
        <p:spPr>
          <a:xfrm>
            <a:off x="179512" y="3879758"/>
            <a:ext cx="5246712" cy="15265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8356D9-E927-462D-AA85-FFD6B2D063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40000" contrast="40000"/>
          </a:blip>
          <a:srcRect r="52271"/>
          <a:stretch/>
        </p:blipFill>
        <p:spPr>
          <a:xfrm>
            <a:off x="179512" y="5406297"/>
            <a:ext cx="4364360" cy="7919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61928E7-8B4D-40D9-AEDB-6ED07D523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40000" contrast="40000"/>
          </a:blip>
          <a:srcRect l="52271"/>
          <a:stretch/>
        </p:blipFill>
        <p:spPr>
          <a:xfrm>
            <a:off x="4644008" y="5406297"/>
            <a:ext cx="4364360" cy="791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5CD826-81FC-4F56-B749-490456EEA958}"/>
              </a:ext>
            </a:extLst>
          </p:cNvPr>
          <p:cNvSpPr/>
          <p:nvPr/>
        </p:nvSpPr>
        <p:spPr>
          <a:xfrm>
            <a:off x="467544" y="3879758"/>
            <a:ext cx="288032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BBAD1-3D7A-421D-BA35-D2B519A79356}"/>
              </a:ext>
            </a:extLst>
          </p:cNvPr>
          <p:cNvSpPr/>
          <p:nvPr/>
        </p:nvSpPr>
        <p:spPr>
          <a:xfrm>
            <a:off x="5130288" y="3920449"/>
            <a:ext cx="288032" cy="6628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FA3C8F-DCFF-40F4-9E2B-452BF2693819}"/>
              </a:ext>
            </a:extLst>
          </p:cNvPr>
          <p:cNvSpPr/>
          <p:nvPr/>
        </p:nvSpPr>
        <p:spPr>
          <a:xfrm>
            <a:off x="467544" y="4376663"/>
            <a:ext cx="288032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2DF43F-B2A8-4361-BEBC-26397437E0EF}"/>
              </a:ext>
            </a:extLst>
          </p:cNvPr>
          <p:cNvSpPr/>
          <p:nvPr/>
        </p:nvSpPr>
        <p:spPr>
          <a:xfrm>
            <a:off x="1259632" y="4840581"/>
            <a:ext cx="360040" cy="5657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7CE60D-A25E-4E78-B3D0-5F21C2D712BE}"/>
              </a:ext>
            </a:extLst>
          </p:cNvPr>
          <p:cNvSpPr/>
          <p:nvPr/>
        </p:nvSpPr>
        <p:spPr>
          <a:xfrm>
            <a:off x="1439652" y="5422333"/>
            <a:ext cx="900100" cy="775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5C9B60-FA0B-4181-AC94-E36F574AB08E}"/>
              </a:ext>
            </a:extLst>
          </p:cNvPr>
          <p:cNvSpPr/>
          <p:nvPr/>
        </p:nvSpPr>
        <p:spPr>
          <a:xfrm>
            <a:off x="2776234" y="5422333"/>
            <a:ext cx="900101" cy="775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68D3BC-5E2E-47EF-8D94-9BB55F9D4997}"/>
              </a:ext>
            </a:extLst>
          </p:cNvPr>
          <p:cNvSpPr/>
          <p:nvPr/>
        </p:nvSpPr>
        <p:spPr>
          <a:xfrm>
            <a:off x="4103948" y="5523030"/>
            <a:ext cx="360040" cy="5745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DA2D6-0F57-458A-94BA-541FF2410688}"/>
              </a:ext>
            </a:extLst>
          </p:cNvPr>
          <p:cNvSpPr/>
          <p:nvPr/>
        </p:nvSpPr>
        <p:spPr>
          <a:xfrm>
            <a:off x="6084168" y="5422333"/>
            <a:ext cx="360040" cy="5745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Population ou multiplicité d’une maille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4577" name="Image 37" descr="http://tpecristal.free.fr/images/mailles/nacl_ec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697372" cy="261099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512" y="1268760"/>
            <a:ext cx="583264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Application : Structure cristallographique du sel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.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parajit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e.  Déterminer le nombre de Na</a:t>
            </a:r>
            <a:r>
              <a:rPr kumimoji="0" lang="fr-FR" sz="2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+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et de Cl</a:t>
            </a:r>
            <a:r>
              <a:rPr kumimoji="0" lang="fr-FR" sz="2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-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par maille.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parajit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En déduire la formule brute sous laquelle cristallise le sel et de quel type de maille il s’agit.</a:t>
            </a:r>
            <a:endParaRPr kumimoji="0" lang="fr-FR" sz="2200" b="1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+mj-lt"/>
              <a:cs typeface="Traditional Arabic" pitchFamily="18" charset="-78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948429" y="609182"/>
            <a:ext cx="1827459" cy="946878"/>
            <a:chOff x="1948" y="15542"/>
            <a:chExt cx="1619" cy="858"/>
          </a:xfrm>
        </p:grpSpPr>
        <p:cxnSp>
          <p:nvCxnSpPr>
            <p:cNvPr id="24581" name="AutoShape 5"/>
            <p:cNvCxnSpPr>
              <a:cxnSpLocks noChangeShapeType="1"/>
            </p:cNvCxnSpPr>
            <p:nvPr/>
          </p:nvCxnSpPr>
          <p:spPr bwMode="auto">
            <a:xfrm flipH="1">
              <a:off x="1948" y="15944"/>
              <a:ext cx="383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2" name="AutoShape 6"/>
            <p:cNvCxnSpPr>
              <a:cxnSpLocks noChangeShapeType="1"/>
            </p:cNvCxnSpPr>
            <p:nvPr/>
          </p:nvCxnSpPr>
          <p:spPr bwMode="auto">
            <a:xfrm flipH="1">
              <a:off x="2586" y="16009"/>
              <a:ext cx="319" cy="3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841" y="15618"/>
              <a:ext cx="72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</a:t>
              </a:r>
              <a:r>
                <a:rPr kumimoji="0" lang="fr-FR" sz="22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203" y="15542"/>
              <a:ext cx="72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</a:t>
              </a:r>
              <a:r>
                <a:rPr kumimoji="0" lang="fr-FR" sz="22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99959728-DAFF-4E1F-AFBF-B7F38E0DE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r="72438" b="73882"/>
          <a:stretch/>
        </p:blipFill>
        <p:spPr>
          <a:xfrm>
            <a:off x="297501" y="3275080"/>
            <a:ext cx="2890760" cy="5715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9A61BEE-6A3A-42E9-B985-4382AD0E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l="27470" b="57909"/>
          <a:stretch/>
        </p:blipFill>
        <p:spPr>
          <a:xfrm>
            <a:off x="290284" y="3931697"/>
            <a:ext cx="7590885" cy="91907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7B33238-AB61-4DA2-B486-7EACAB2E5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t="43267" r="69288" b="27762"/>
          <a:stretch/>
        </p:blipFill>
        <p:spPr>
          <a:xfrm>
            <a:off x="287520" y="5105514"/>
            <a:ext cx="3564161" cy="70146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E463DDF-4821-47A1-839F-BE96F9090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l="34650" t="43269" r="33063" b="28935"/>
          <a:stretch/>
        </p:blipFill>
        <p:spPr>
          <a:xfrm>
            <a:off x="4355976" y="5111807"/>
            <a:ext cx="3835301" cy="68887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5461A4B-3015-4C75-9713-26E8846F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40000" contrast="40000"/>
          </a:blip>
          <a:srcRect l="2363" t="69226" r="3926" b="2979"/>
          <a:stretch/>
        </p:blipFill>
        <p:spPr>
          <a:xfrm>
            <a:off x="287524" y="6057267"/>
            <a:ext cx="8568952" cy="5302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B2D3FB2-30DC-4C4F-A5E4-97A59811B930}"/>
              </a:ext>
            </a:extLst>
          </p:cNvPr>
          <p:cNvSpPr/>
          <p:nvPr/>
        </p:nvSpPr>
        <p:spPr>
          <a:xfrm>
            <a:off x="683568" y="3960866"/>
            <a:ext cx="432048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C42752-0748-4A96-8294-349604D338C2}"/>
              </a:ext>
            </a:extLst>
          </p:cNvPr>
          <p:cNvSpPr/>
          <p:nvPr/>
        </p:nvSpPr>
        <p:spPr>
          <a:xfrm>
            <a:off x="7380544" y="3960866"/>
            <a:ext cx="432047" cy="627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3E13AC-5967-42D0-8B0B-9D57BBE8FCC1}"/>
              </a:ext>
            </a:extLst>
          </p:cNvPr>
          <p:cNvSpPr/>
          <p:nvPr/>
        </p:nvSpPr>
        <p:spPr>
          <a:xfrm>
            <a:off x="650488" y="4403373"/>
            <a:ext cx="288032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5A29AA-66D7-4780-95E2-9489CD9096A9}"/>
              </a:ext>
            </a:extLst>
          </p:cNvPr>
          <p:cNvSpPr/>
          <p:nvPr/>
        </p:nvSpPr>
        <p:spPr>
          <a:xfrm>
            <a:off x="6129610" y="4366656"/>
            <a:ext cx="288032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652E30-58FF-4355-8FB5-57276C9E6B83}"/>
              </a:ext>
            </a:extLst>
          </p:cNvPr>
          <p:cNvSpPr/>
          <p:nvPr/>
        </p:nvSpPr>
        <p:spPr>
          <a:xfrm>
            <a:off x="1619672" y="5140896"/>
            <a:ext cx="2181047" cy="6262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DB0B71-21D1-4CF0-916F-845729E9AAA3}"/>
              </a:ext>
            </a:extLst>
          </p:cNvPr>
          <p:cNvSpPr/>
          <p:nvPr/>
        </p:nvSpPr>
        <p:spPr>
          <a:xfrm>
            <a:off x="5620275" y="5193981"/>
            <a:ext cx="288032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5C767C-5E3D-4270-A34C-A6CFC11B69CD}"/>
              </a:ext>
            </a:extLst>
          </p:cNvPr>
          <p:cNvSpPr/>
          <p:nvPr/>
        </p:nvSpPr>
        <p:spPr>
          <a:xfrm>
            <a:off x="3338002" y="6065831"/>
            <a:ext cx="720080" cy="4133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B50FE-B24C-4B58-A283-4F4300E763AE}"/>
              </a:ext>
            </a:extLst>
          </p:cNvPr>
          <p:cNvSpPr/>
          <p:nvPr/>
        </p:nvSpPr>
        <p:spPr>
          <a:xfrm>
            <a:off x="7020570" y="6050972"/>
            <a:ext cx="1755318" cy="3357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7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2.    Coordinence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4577" name="Image 37" descr="http://tpecristal.free.fr/images/mailles/nacl_ec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697372" cy="2610998"/>
          </a:xfrm>
          <a:prstGeom prst="rect">
            <a:avLst/>
          </a:prstGeom>
          <a:noFill/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948429" y="609182"/>
            <a:ext cx="1827459" cy="946878"/>
            <a:chOff x="1948" y="15542"/>
            <a:chExt cx="1619" cy="858"/>
          </a:xfrm>
        </p:grpSpPr>
        <p:cxnSp>
          <p:nvCxnSpPr>
            <p:cNvPr id="24581" name="AutoShape 5"/>
            <p:cNvCxnSpPr>
              <a:cxnSpLocks noChangeShapeType="1"/>
            </p:cNvCxnSpPr>
            <p:nvPr/>
          </p:nvCxnSpPr>
          <p:spPr bwMode="auto">
            <a:xfrm flipH="1">
              <a:off x="1948" y="15944"/>
              <a:ext cx="383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2" name="AutoShape 6"/>
            <p:cNvCxnSpPr>
              <a:cxnSpLocks noChangeShapeType="1"/>
            </p:cNvCxnSpPr>
            <p:nvPr/>
          </p:nvCxnSpPr>
          <p:spPr bwMode="auto">
            <a:xfrm flipH="1">
              <a:off x="2586" y="16009"/>
              <a:ext cx="319" cy="3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841" y="15618"/>
              <a:ext cx="72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</a:t>
              </a:r>
              <a:r>
                <a:rPr kumimoji="0" lang="fr-FR" sz="22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203" y="15542"/>
              <a:ext cx="726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</a:t>
              </a:r>
              <a:r>
                <a:rPr kumimoji="0" lang="fr-FR" sz="22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586" y="1382916"/>
            <a:ext cx="5309542" cy="207120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u="sng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La coordinence</a:t>
            </a:r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 d’un atome ou d’un ion au sein d’un réseau cristallin est le nombre de plus proches voisins que possède cet atome ou cet ion.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3678870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i="1" dirty="0">
                <a:latin typeface="+mj-lt"/>
                <a:ea typeface="Calibri" pitchFamily="34" charset="0"/>
                <a:cs typeface="Aparajita" pitchFamily="34" charset="0"/>
              </a:rPr>
              <a:t>f.  Déterminer la coordinence du sodium et du chlorure.</a:t>
            </a:r>
            <a:endParaRPr lang="fr-FR" sz="2200" b="1" dirty="0">
              <a:solidFill>
                <a:schemeClr val="accent4"/>
              </a:solidFill>
              <a:latin typeface="+mj-lt"/>
              <a:cs typeface="Traditional Arabic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88BB37-BF10-4563-9366-94F685325879}"/>
              </a:ext>
            </a:extLst>
          </p:cNvPr>
          <p:cNvSpPr txBox="1"/>
          <p:nvPr/>
        </p:nvSpPr>
        <p:spPr>
          <a:xfrm>
            <a:off x="368112" y="4193212"/>
            <a:ext cx="8407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Coordinence de Na</a:t>
            </a:r>
            <a:r>
              <a:rPr lang="fr-FR" sz="2200" b="1" u="sng" baseline="30000" dirty="0"/>
              <a:t>+</a:t>
            </a:r>
            <a:r>
              <a:rPr lang="fr-FR" sz="2200" b="1" dirty="0"/>
              <a:t> </a:t>
            </a:r>
            <a:r>
              <a:rPr lang="fr-FR" sz="2200" dirty="0"/>
              <a:t>: On choisit l’ion Na</a:t>
            </a:r>
            <a:r>
              <a:rPr lang="fr-FR" sz="2200" baseline="30000" dirty="0"/>
              <a:t>+</a:t>
            </a:r>
            <a:r>
              <a:rPr lang="fr-FR" sz="2200" dirty="0"/>
              <a:t> au centre de la maille. Ces plus proches voisins sont les Cl</a:t>
            </a:r>
            <a:r>
              <a:rPr lang="fr-FR" sz="2200" baseline="30000" dirty="0"/>
              <a:t>–</a:t>
            </a:r>
            <a:r>
              <a:rPr lang="fr-FR" sz="2200" dirty="0"/>
              <a:t> du milieu des faces. Donc sa coordinence est de 6.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5BBD84-DDD1-42EF-9F85-C70A32A95A47}"/>
              </a:ext>
            </a:extLst>
          </p:cNvPr>
          <p:cNvSpPr txBox="1"/>
          <p:nvPr/>
        </p:nvSpPr>
        <p:spPr>
          <a:xfrm>
            <a:off x="323528" y="5424899"/>
            <a:ext cx="8407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/>
              <a:t>Coordinence de Cl</a:t>
            </a:r>
            <a:r>
              <a:rPr lang="fr-FR" sz="2200" b="1" u="sng" baseline="30000" dirty="0"/>
              <a:t>–</a:t>
            </a:r>
            <a:r>
              <a:rPr lang="fr-FR" sz="2200" dirty="0"/>
              <a:t> : On choisit l’ion Cl</a:t>
            </a:r>
            <a:r>
              <a:rPr lang="fr-FR" sz="2200" baseline="30000" dirty="0"/>
              <a:t>–</a:t>
            </a:r>
            <a:r>
              <a:rPr lang="fr-FR" sz="2200" dirty="0"/>
              <a:t> à l’un des sommets. Les ions sont tangents selon les arêtes du cube. Cl</a:t>
            </a:r>
            <a:r>
              <a:rPr lang="fr-FR" sz="2200" baseline="30000" dirty="0"/>
              <a:t>–</a:t>
            </a:r>
            <a:r>
              <a:rPr lang="fr-FR" sz="2200" dirty="0"/>
              <a:t> est aussi au centre d’un octaèdre donc sa coordinence est de 6.</a:t>
            </a:r>
          </a:p>
        </p:txBody>
      </p:sp>
    </p:spTree>
    <p:extLst>
      <p:ext uri="{BB962C8B-B14F-4D97-AF65-F5344CB8AC3E}">
        <p14:creationId xmlns:p14="http://schemas.microsoft.com/office/powerpoint/2010/main" val="3330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3.    Compacité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499880"/>
            <a:ext cx="8280920" cy="17851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u="sng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La compacité C</a:t>
            </a:r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 d’une structure cristalline est la fraction de volume réellement occupée par la matière.</a:t>
            </a:r>
          </a:p>
          <a:p>
            <a:pPr algn="just"/>
            <a:endParaRPr lang="fr-FR" sz="2200" dirty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fr-FR" sz="22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9492" t="42440" r="20641" b="44960"/>
          <a:stretch>
            <a:fillRect/>
          </a:stretch>
        </p:blipFill>
        <p:spPr bwMode="auto">
          <a:xfrm>
            <a:off x="2627784" y="2507992"/>
            <a:ext cx="3888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3554" name="Imag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813" y="3789040"/>
            <a:ext cx="2508625" cy="2227312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136" y="3773305"/>
            <a:ext cx="6120680" cy="24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Le thorium peut cristalliser dans la structure cubique centrée suivante :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parajita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i="1" dirty="0">
                <a:latin typeface="+mj-lt"/>
                <a:ea typeface="Calibri" pitchFamily="34" charset="0"/>
                <a:cs typeface="Aparajita" pitchFamily="34" charset="0"/>
              </a:rPr>
              <a:t>g.  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Le paramètre a de la maille cubique vaut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a = 411</a:t>
            </a:r>
            <a:r>
              <a:rPr kumimoji="0" lang="fr-FR" sz="22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pm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et le rayon atomique de l’atome de thorium vaut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R = 179 pm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. Calculer la compacité de la structure.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parajita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cs typeface="Traditional Arabic" pitchFamily="18" charset="-78"/>
              </a:rPr>
              <a:t>Voir Tableau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1423444"/>
            <a:ext cx="8280920" cy="15735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La masse volumique ρ ou μ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 du composé étudié peut se calculer à partir de la maille 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4.    Masse volumique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1304" t="41180" r="19165" b="44960"/>
          <a:stretch>
            <a:fillRect/>
          </a:stretch>
        </p:blipFill>
        <p:spPr bwMode="auto">
          <a:xfrm>
            <a:off x="3131840" y="2060848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4682" y="3310245"/>
            <a:ext cx="82917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h.  Le paramètre a de la maille cubique vaut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a = 411 pm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et la masse molaire du thorium vaut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M = 232 </a:t>
            </a:r>
            <a:r>
              <a:rPr kumimoji="0" lang="fr-FR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g.mol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 </a:t>
            </a:r>
            <a:r>
              <a:rPr kumimoji="0" lang="fr-FR" sz="22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-1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.</a:t>
            </a: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586" y="4005064"/>
            <a:ext cx="2592288" cy="25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20D25F-D3C6-40BD-9B57-DD50B7E7A5FA}"/>
              </a:ext>
            </a:extLst>
          </p:cNvPr>
          <p:cNvSpPr/>
          <p:nvPr/>
        </p:nvSpPr>
        <p:spPr>
          <a:xfrm>
            <a:off x="395536" y="4149080"/>
            <a:ext cx="6264696" cy="185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200" i="1" dirty="0">
                <a:ea typeface="Calibri" pitchFamily="34" charset="0"/>
                <a:cs typeface="Aparajita" pitchFamily="34" charset="0"/>
              </a:rPr>
              <a:t>Calculer la masse volumique du thorium solide.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100" i="1" dirty="0">
              <a:cs typeface="Aparajit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i="1" u="sng" dirty="0">
                <a:ea typeface="Calibri" pitchFamily="34" charset="0"/>
                <a:cs typeface="Aparajita" pitchFamily="34" charset="0"/>
              </a:rPr>
              <a:t>Donnée</a:t>
            </a:r>
            <a:r>
              <a:rPr lang="fr-FR" sz="2200" i="1" dirty="0">
                <a:ea typeface="Calibri" pitchFamily="34" charset="0"/>
                <a:cs typeface="Aparajita" pitchFamily="34" charset="0"/>
              </a:rPr>
              <a:t> 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i="1" dirty="0">
                <a:ea typeface="Calibri" pitchFamily="34" charset="0"/>
                <a:cs typeface="Aparajita" pitchFamily="34" charset="0"/>
              </a:rPr>
              <a:t>le nombre d’Avogadro N</a:t>
            </a:r>
            <a:r>
              <a:rPr lang="fr-FR" sz="2200" i="1" baseline="-30000" dirty="0">
                <a:ea typeface="Calibri" pitchFamily="34" charset="0"/>
                <a:cs typeface="Aparajita" pitchFamily="34" charset="0"/>
              </a:rPr>
              <a:t>A</a:t>
            </a:r>
            <a:r>
              <a:rPr lang="fr-FR" sz="2200" i="1" dirty="0">
                <a:ea typeface="Calibri" pitchFamily="34" charset="0"/>
                <a:cs typeface="Aparajita" pitchFamily="34" charset="0"/>
              </a:rPr>
              <a:t> = 6,022.10</a:t>
            </a:r>
            <a:r>
              <a:rPr lang="fr-FR" sz="2200" i="1" baseline="30000" dirty="0">
                <a:ea typeface="Calibri" pitchFamily="34" charset="0"/>
                <a:cs typeface="Aparajita" pitchFamily="34" charset="0"/>
              </a:rPr>
              <a:t>23</a:t>
            </a:r>
            <a:r>
              <a:rPr lang="fr-FR" sz="2200" i="1" dirty="0">
                <a:ea typeface="Calibri" pitchFamily="34" charset="0"/>
                <a:cs typeface="Aparajita" pitchFamily="34" charset="0"/>
              </a:rPr>
              <a:t> mol</a:t>
            </a:r>
            <a:r>
              <a:rPr lang="fr-FR" sz="2200" i="1" baseline="30000" dirty="0">
                <a:ea typeface="Calibri" pitchFamily="34" charset="0"/>
                <a:cs typeface="Aparajita" pitchFamily="34" charset="0"/>
              </a:rPr>
              <a:t>-1</a:t>
            </a:r>
            <a:r>
              <a:rPr lang="fr-FR" sz="2200" i="1" dirty="0">
                <a:ea typeface="Calibri" pitchFamily="34" charset="0"/>
                <a:cs typeface="Aparajita" pitchFamily="34" charset="0"/>
              </a:rPr>
              <a:t>.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200" b="1" dirty="0">
                <a:solidFill>
                  <a:schemeClr val="accent4"/>
                </a:solidFill>
                <a:cs typeface="Traditional Arabic" pitchFamily="18" charset="-78"/>
              </a:rPr>
              <a:t>Voir Tableau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sirtin.fr/sirtin/wp-content/uploads/091111-03.jpg"/>
          <p:cNvPicPr/>
          <p:nvPr/>
        </p:nvPicPr>
        <p:blipFill>
          <a:blip r:embed="rId2" cstate="print"/>
          <a:srcRect r="50365"/>
          <a:stretch>
            <a:fillRect/>
          </a:stretch>
        </p:blipFill>
        <p:spPr bwMode="auto">
          <a:xfrm>
            <a:off x="1475656" y="1556792"/>
            <a:ext cx="2232248" cy="24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divers états solides de la matière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Les différents états solides</a:t>
            </a:r>
          </a:p>
        </p:txBody>
      </p:sp>
      <p:pic>
        <p:nvPicPr>
          <p:cNvPr id="5" name="Image 4" descr="http://www.sirtin.fr/sirtin/wp-content/uploads/091111-03.jpg"/>
          <p:cNvPicPr/>
          <p:nvPr/>
        </p:nvPicPr>
        <p:blipFill>
          <a:blip r:embed="rId2" cstate="print"/>
          <a:srcRect l="49635"/>
          <a:stretch>
            <a:fillRect/>
          </a:stretch>
        </p:blipFill>
        <p:spPr bwMode="auto">
          <a:xfrm>
            <a:off x="5292080" y="1556792"/>
            <a:ext cx="2265040" cy="24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vers le bas 5"/>
          <p:cNvSpPr/>
          <p:nvPr/>
        </p:nvSpPr>
        <p:spPr>
          <a:xfrm>
            <a:off x="2339752" y="4149080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6372200" y="4149080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75556" y="5013176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+mj-lt"/>
                <a:ea typeface="Cambria" panose="02040503050406030204" pitchFamily="18" charset="0"/>
                <a:cs typeface="Traditional Arabic" pitchFamily="18" charset="-78"/>
              </a:rPr>
              <a:t>Ils correspondent à un assemblage régulier sur de larges domaines d’échelle microscopique.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8024" y="5013176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+mj-lt"/>
                <a:ea typeface="Cambria" panose="02040503050406030204" pitchFamily="18" charset="0"/>
                <a:cs typeface="Traditional Arabic" pitchFamily="18" charset="-78"/>
              </a:rPr>
              <a:t>L’état amorphe est obtenu en figeant une structure désordonnée en la refroidissant rapidement.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76680"/>
              </p:ext>
            </p:extLst>
          </p:nvPr>
        </p:nvGraphicFramePr>
        <p:xfrm>
          <a:off x="308670" y="1464037"/>
          <a:ext cx="8496943" cy="4917291"/>
        </p:xfrm>
        <a:graphic>
          <a:graphicData uri="http://schemas.openxmlformats.org/drawingml/2006/table">
            <a:tbl>
              <a:tblPr/>
              <a:tblGrid>
                <a:gridCol w="283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u="sng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Site Cubique</a:t>
                      </a: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u="sng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Site  Octaédrique O</a:t>
                      </a:r>
                      <a:endParaRPr lang="fr-FR" sz="22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u="sng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Site Tétraédrique T</a:t>
                      </a:r>
                      <a:endParaRPr lang="fr-FR" sz="22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220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Souveni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220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Souveni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22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Souveni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La cavité est entourée par</a:t>
                      </a: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…</a:t>
                      </a:r>
                      <a:r>
                        <a:rPr lang="fr-FR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</a:t>
                      </a: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sphères aux sommets d’un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La cavité est entourée par </a:t>
                      </a: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…</a:t>
                      </a: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sphères aux sommets d’un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La cavité est entourée par </a:t>
                      </a: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…</a:t>
                      </a:r>
                      <a:r>
                        <a:rPr lang="fr-FR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</a:t>
                      </a: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sphères aux sommets d’un</a:t>
                      </a:r>
                      <a:r>
                        <a:rPr lang="fr-FR" sz="2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81" name="Group 85"/>
          <p:cNvGrpSpPr>
            <a:grpSpLocks noChangeAspect="1"/>
          </p:cNvGrpSpPr>
          <p:nvPr/>
        </p:nvGrpSpPr>
        <p:grpSpPr bwMode="auto">
          <a:xfrm>
            <a:off x="687760" y="2116301"/>
            <a:ext cx="2088232" cy="2197893"/>
            <a:chOff x="2189" y="1804"/>
            <a:chExt cx="3294" cy="3468"/>
          </a:xfrm>
        </p:grpSpPr>
        <p:sp>
          <p:nvSpPr>
            <p:cNvPr id="29814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2189" y="1804"/>
              <a:ext cx="3294" cy="346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809" name="Group 113"/>
            <p:cNvGrpSpPr>
              <a:grpSpLocks/>
            </p:cNvGrpSpPr>
            <p:nvPr/>
          </p:nvGrpSpPr>
          <p:grpSpPr bwMode="auto">
            <a:xfrm>
              <a:off x="2476" y="2222"/>
              <a:ext cx="2699" cy="2702"/>
              <a:chOff x="1876" y="1272"/>
              <a:chExt cx="1350" cy="1351"/>
            </a:xfrm>
          </p:grpSpPr>
          <p:sp>
            <p:nvSpPr>
              <p:cNvPr id="29813" name="AutoShape 117"/>
              <p:cNvSpPr>
                <a:spLocks noChangeArrowheads="1"/>
              </p:cNvSpPr>
              <p:nvPr/>
            </p:nvSpPr>
            <p:spPr bwMode="auto">
              <a:xfrm>
                <a:off x="1876" y="1273"/>
                <a:ext cx="1350" cy="1350"/>
              </a:xfrm>
              <a:prstGeom prst="cube">
                <a:avLst>
                  <a:gd name="adj" fmla="val 24995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12" name="Line 116"/>
              <p:cNvSpPr>
                <a:spLocks noChangeShapeType="1"/>
              </p:cNvSpPr>
              <p:nvPr/>
            </p:nvSpPr>
            <p:spPr bwMode="auto">
              <a:xfrm>
                <a:off x="2213" y="1272"/>
                <a:ext cx="0" cy="1022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11" name="Line 115"/>
              <p:cNvSpPr>
                <a:spLocks noChangeShapeType="1"/>
              </p:cNvSpPr>
              <p:nvPr/>
            </p:nvSpPr>
            <p:spPr bwMode="auto">
              <a:xfrm>
                <a:off x="2215" y="2288"/>
                <a:ext cx="1008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10" name="Line 114"/>
              <p:cNvSpPr>
                <a:spLocks noChangeShapeType="1"/>
              </p:cNvSpPr>
              <p:nvPr/>
            </p:nvSpPr>
            <p:spPr bwMode="auto">
              <a:xfrm flipH="1">
                <a:off x="1879" y="2285"/>
                <a:ext cx="336" cy="333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804" name="Group 108"/>
            <p:cNvGrpSpPr>
              <a:grpSpLocks/>
            </p:cNvGrpSpPr>
            <p:nvPr/>
          </p:nvGrpSpPr>
          <p:grpSpPr bwMode="auto">
            <a:xfrm>
              <a:off x="2215" y="3914"/>
              <a:ext cx="3262" cy="1352"/>
              <a:chOff x="3552" y="1977"/>
              <a:chExt cx="1631" cy="676"/>
            </a:xfrm>
          </p:grpSpPr>
          <p:sp>
            <p:nvSpPr>
              <p:cNvPr id="29808" name="Oval 112"/>
              <p:cNvSpPr>
                <a:spLocks noChangeAspect="1" noChangeArrowheads="1"/>
              </p:cNvSpPr>
              <p:nvPr/>
            </p:nvSpPr>
            <p:spPr bwMode="auto">
              <a:xfrm>
                <a:off x="3552" y="2345"/>
                <a:ext cx="308" cy="308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07" name="Oval 111"/>
              <p:cNvSpPr>
                <a:spLocks noChangeAspect="1" noChangeArrowheads="1"/>
              </p:cNvSpPr>
              <p:nvPr/>
            </p:nvSpPr>
            <p:spPr bwMode="auto">
              <a:xfrm>
                <a:off x="3872" y="1977"/>
                <a:ext cx="306" cy="306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06" name="Oval 110"/>
              <p:cNvSpPr>
                <a:spLocks noChangeAspect="1" noChangeArrowheads="1"/>
              </p:cNvSpPr>
              <p:nvPr/>
            </p:nvSpPr>
            <p:spPr bwMode="auto">
              <a:xfrm>
                <a:off x="4538" y="2325"/>
                <a:ext cx="306" cy="306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05" name="Oval 109"/>
              <p:cNvSpPr>
                <a:spLocks noChangeAspect="1" noChangeArrowheads="1"/>
              </p:cNvSpPr>
              <p:nvPr/>
            </p:nvSpPr>
            <p:spPr bwMode="auto">
              <a:xfrm>
                <a:off x="4877" y="1985"/>
                <a:ext cx="306" cy="306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99" name="Group 103"/>
            <p:cNvGrpSpPr>
              <a:grpSpLocks/>
            </p:cNvGrpSpPr>
            <p:nvPr/>
          </p:nvGrpSpPr>
          <p:grpSpPr bwMode="auto">
            <a:xfrm>
              <a:off x="2195" y="1810"/>
              <a:ext cx="3248" cy="1368"/>
              <a:chOff x="3542" y="925"/>
              <a:chExt cx="1624" cy="684"/>
            </a:xfrm>
          </p:grpSpPr>
          <p:sp>
            <p:nvSpPr>
              <p:cNvPr id="29803" name="Oval 107"/>
              <p:cNvSpPr>
                <a:spLocks noChangeAspect="1" noChangeArrowheads="1"/>
              </p:cNvSpPr>
              <p:nvPr/>
            </p:nvSpPr>
            <p:spPr bwMode="auto">
              <a:xfrm>
                <a:off x="4510" y="1310"/>
                <a:ext cx="299" cy="299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02" name="Oval 106"/>
              <p:cNvSpPr>
                <a:spLocks noChangeAspect="1" noChangeArrowheads="1"/>
              </p:cNvSpPr>
              <p:nvPr/>
            </p:nvSpPr>
            <p:spPr bwMode="auto">
              <a:xfrm>
                <a:off x="4868" y="971"/>
                <a:ext cx="298" cy="298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01" name="Oval 105"/>
              <p:cNvSpPr>
                <a:spLocks noChangeAspect="1" noChangeArrowheads="1"/>
              </p:cNvSpPr>
              <p:nvPr/>
            </p:nvSpPr>
            <p:spPr bwMode="auto">
              <a:xfrm>
                <a:off x="3542" y="1283"/>
                <a:ext cx="317" cy="317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00" name="Oval 104"/>
              <p:cNvSpPr>
                <a:spLocks noChangeAspect="1" noChangeArrowheads="1"/>
              </p:cNvSpPr>
              <p:nvPr/>
            </p:nvSpPr>
            <p:spPr bwMode="auto">
              <a:xfrm>
                <a:off x="3918" y="925"/>
                <a:ext cx="316" cy="316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82" name="Group 86"/>
            <p:cNvGrpSpPr>
              <a:grpSpLocks/>
            </p:cNvGrpSpPr>
            <p:nvPr/>
          </p:nvGrpSpPr>
          <p:grpSpPr bwMode="auto">
            <a:xfrm>
              <a:off x="2477" y="2228"/>
              <a:ext cx="2700" cy="2716"/>
              <a:chOff x="4606" y="1161"/>
              <a:chExt cx="1350" cy="1358"/>
            </a:xfrm>
          </p:grpSpPr>
          <p:grpSp>
            <p:nvGrpSpPr>
              <p:cNvPr id="29796" name="Group 100"/>
              <p:cNvGrpSpPr>
                <a:grpSpLocks/>
              </p:cNvGrpSpPr>
              <p:nvPr/>
            </p:nvGrpSpPr>
            <p:grpSpPr bwMode="auto">
              <a:xfrm>
                <a:off x="5180" y="1769"/>
                <a:ext cx="191" cy="173"/>
                <a:chOff x="4257" y="1742"/>
                <a:chExt cx="191" cy="173"/>
              </a:xfrm>
            </p:grpSpPr>
            <p:sp>
              <p:nvSpPr>
                <p:cNvPr id="29798" name="Oval 102"/>
                <p:cNvSpPr>
                  <a:spLocks noChangeArrowheads="1"/>
                </p:cNvSpPr>
                <p:nvPr/>
              </p:nvSpPr>
              <p:spPr bwMode="auto">
                <a:xfrm>
                  <a:off x="4279" y="1765"/>
                  <a:ext cx="146" cy="13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97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257" y="1742"/>
                  <a:ext cx="19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49378" tIns="24689" rIns="49378" bIns="2468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9783" name="Group 87"/>
              <p:cNvGrpSpPr>
                <a:grpSpLocks/>
              </p:cNvGrpSpPr>
              <p:nvPr/>
            </p:nvGrpSpPr>
            <p:grpSpPr bwMode="auto">
              <a:xfrm>
                <a:off x="4606" y="1161"/>
                <a:ext cx="1350" cy="1358"/>
                <a:chOff x="3683" y="1134"/>
                <a:chExt cx="1350" cy="1358"/>
              </a:xfrm>
            </p:grpSpPr>
            <p:grpSp>
              <p:nvGrpSpPr>
                <p:cNvPr id="29791" name="Group 95"/>
                <p:cNvGrpSpPr>
                  <a:grpSpLocks/>
                </p:cNvGrpSpPr>
                <p:nvPr/>
              </p:nvGrpSpPr>
              <p:grpSpPr bwMode="auto">
                <a:xfrm>
                  <a:off x="3683" y="1141"/>
                  <a:ext cx="1350" cy="1351"/>
                  <a:chOff x="1876" y="1272"/>
                  <a:chExt cx="1350" cy="1351"/>
                </a:xfrm>
              </p:grpSpPr>
              <p:sp>
                <p:nvSpPr>
                  <p:cNvPr id="29795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1876" y="1273"/>
                    <a:ext cx="1350" cy="1350"/>
                  </a:xfrm>
                  <a:prstGeom prst="cube">
                    <a:avLst>
                      <a:gd name="adj" fmla="val 24995"/>
                    </a:avLst>
                  </a:prstGeom>
                  <a:noFill/>
                  <a:ln w="254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94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2213" y="1272"/>
                    <a:ext cx="0" cy="1022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FF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9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215" y="2288"/>
                    <a:ext cx="1008" cy="0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FF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92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9" y="2285"/>
                    <a:ext cx="336" cy="333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FF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784" name="Group 88"/>
                <p:cNvGrpSpPr>
                  <a:grpSpLocks/>
                </p:cNvGrpSpPr>
                <p:nvPr/>
              </p:nvGrpSpPr>
              <p:grpSpPr bwMode="auto">
                <a:xfrm>
                  <a:off x="3694" y="1134"/>
                  <a:ext cx="1307" cy="1344"/>
                  <a:chOff x="3694" y="1134"/>
                  <a:chExt cx="1307" cy="1344"/>
                </a:xfrm>
              </p:grpSpPr>
              <p:sp>
                <p:nvSpPr>
                  <p:cNvPr id="2979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134"/>
                    <a:ext cx="274" cy="6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89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8" y="1152"/>
                    <a:ext cx="603" cy="62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88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379" y="1792"/>
                    <a:ext cx="622" cy="34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87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4379" y="1893"/>
                    <a:ext cx="348" cy="53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86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3" y="1893"/>
                    <a:ext cx="603" cy="58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85" name="Line 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94" y="1472"/>
                    <a:ext cx="585" cy="3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29736" name="Group 40"/>
          <p:cNvGrpSpPr>
            <a:grpSpLocks noChangeAspect="1"/>
          </p:cNvGrpSpPr>
          <p:nvPr/>
        </p:nvGrpSpPr>
        <p:grpSpPr bwMode="auto">
          <a:xfrm>
            <a:off x="3451498" y="2126967"/>
            <a:ext cx="2232248" cy="2210785"/>
            <a:chOff x="2195" y="4590"/>
            <a:chExt cx="9901" cy="9808"/>
          </a:xfrm>
        </p:grpSpPr>
        <p:sp>
          <p:nvSpPr>
            <p:cNvPr id="29780" name="AutoShape 84"/>
            <p:cNvSpPr>
              <a:spLocks noChangeAspect="1" noChangeArrowheads="1" noTextEdit="1"/>
            </p:cNvSpPr>
            <p:nvPr/>
          </p:nvSpPr>
          <p:spPr bwMode="auto">
            <a:xfrm>
              <a:off x="2195" y="4590"/>
              <a:ext cx="9901" cy="980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775" name="Group 79"/>
            <p:cNvGrpSpPr>
              <a:grpSpLocks/>
            </p:cNvGrpSpPr>
            <p:nvPr/>
          </p:nvGrpSpPr>
          <p:grpSpPr bwMode="auto">
            <a:xfrm>
              <a:off x="2624" y="5030"/>
              <a:ext cx="9000" cy="9008"/>
              <a:chOff x="1876" y="1272"/>
              <a:chExt cx="1350" cy="1351"/>
            </a:xfrm>
          </p:grpSpPr>
          <p:sp>
            <p:nvSpPr>
              <p:cNvPr id="29779" name="AutoShape 83"/>
              <p:cNvSpPr>
                <a:spLocks noChangeArrowheads="1"/>
              </p:cNvSpPr>
              <p:nvPr/>
            </p:nvSpPr>
            <p:spPr bwMode="auto">
              <a:xfrm>
                <a:off x="1876" y="1273"/>
                <a:ext cx="1350" cy="1350"/>
              </a:xfrm>
              <a:prstGeom prst="cube">
                <a:avLst>
                  <a:gd name="adj" fmla="val 24995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8" name="Line 82"/>
              <p:cNvSpPr>
                <a:spLocks noChangeShapeType="1"/>
              </p:cNvSpPr>
              <p:nvPr/>
            </p:nvSpPr>
            <p:spPr bwMode="auto">
              <a:xfrm>
                <a:off x="2213" y="1272"/>
                <a:ext cx="0" cy="1022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7" name="Line 81"/>
              <p:cNvSpPr>
                <a:spLocks noChangeShapeType="1"/>
              </p:cNvSpPr>
              <p:nvPr/>
            </p:nvSpPr>
            <p:spPr bwMode="auto">
              <a:xfrm>
                <a:off x="2215" y="2288"/>
                <a:ext cx="1008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6" name="Line 80"/>
              <p:cNvSpPr>
                <a:spLocks noChangeShapeType="1"/>
              </p:cNvSpPr>
              <p:nvPr/>
            </p:nvSpPr>
            <p:spPr bwMode="auto">
              <a:xfrm flipH="1">
                <a:off x="1879" y="2285"/>
                <a:ext cx="336" cy="333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68" name="Group 72"/>
            <p:cNvGrpSpPr>
              <a:grpSpLocks/>
            </p:cNvGrpSpPr>
            <p:nvPr/>
          </p:nvGrpSpPr>
          <p:grpSpPr bwMode="auto">
            <a:xfrm>
              <a:off x="3456" y="5737"/>
              <a:ext cx="7640" cy="7645"/>
              <a:chOff x="4418" y="1201"/>
              <a:chExt cx="1146" cy="1147"/>
            </a:xfrm>
          </p:grpSpPr>
          <p:sp>
            <p:nvSpPr>
              <p:cNvPr id="29774" name="Oval 78"/>
              <p:cNvSpPr>
                <a:spLocks noChangeArrowheads="1"/>
              </p:cNvSpPr>
              <p:nvPr/>
            </p:nvSpPr>
            <p:spPr bwMode="auto">
              <a:xfrm>
                <a:off x="5431" y="1719"/>
                <a:ext cx="133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3" name="Oval 77"/>
              <p:cNvSpPr>
                <a:spLocks noChangeArrowheads="1"/>
              </p:cNvSpPr>
              <p:nvPr/>
            </p:nvSpPr>
            <p:spPr bwMode="auto">
              <a:xfrm>
                <a:off x="4418" y="1707"/>
                <a:ext cx="132" cy="133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2" name="Oval 76"/>
              <p:cNvSpPr>
                <a:spLocks noChangeArrowheads="1"/>
              </p:cNvSpPr>
              <p:nvPr/>
            </p:nvSpPr>
            <p:spPr bwMode="auto">
              <a:xfrm>
                <a:off x="4913" y="2216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1" name="Oval 75"/>
              <p:cNvSpPr>
                <a:spLocks noChangeArrowheads="1"/>
              </p:cNvSpPr>
              <p:nvPr/>
            </p:nvSpPr>
            <p:spPr bwMode="auto">
              <a:xfrm>
                <a:off x="4913" y="1201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70" name="Oval 74"/>
              <p:cNvSpPr>
                <a:spLocks noChangeArrowheads="1"/>
              </p:cNvSpPr>
              <p:nvPr/>
            </p:nvSpPr>
            <p:spPr bwMode="auto">
              <a:xfrm>
                <a:off x="4753" y="1884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69" name="Oval 73"/>
              <p:cNvSpPr>
                <a:spLocks noChangeArrowheads="1"/>
              </p:cNvSpPr>
              <p:nvPr/>
            </p:nvSpPr>
            <p:spPr bwMode="auto">
              <a:xfrm>
                <a:off x="5093" y="1546"/>
                <a:ext cx="132" cy="133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58" name="Group 62"/>
            <p:cNvGrpSpPr>
              <a:grpSpLocks/>
            </p:cNvGrpSpPr>
            <p:nvPr/>
          </p:nvGrpSpPr>
          <p:grpSpPr bwMode="auto">
            <a:xfrm>
              <a:off x="2195" y="4590"/>
              <a:ext cx="9901" cy="9808"/>
              <a:chOff x="4229" y="1029"/>
              <a:chExt cx="1485" cy="1471"/>
            </a:xfrm>
          </p:grpSpPr>
          <p:sp>
            <p:nvSpPr>
              <p:cNvPr id="29767" name="Oval 71"/>
              <p:cNvSpPr>
                <a:spLocks noChangeArrowheads="1"/>
              </p:cNvSpPr>
              <p:nvPr/>
            </p:nvSpPr>
            <p:spPr bwMode="auto">
              <a:xfrm>
                <a:off x="4569" y="2023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9759" name="Group 63"/>
              <p:cNvGrpSpPr>
                <a:grpSpLocks/>
              </p:cNvGrpSpPr>
              <p:nvPr/>
            </p:nvGrpSpPr>
            <p:grpSpPr bwMode="auto">
              <a:xfrm>
                <a:off x="4229" y="1029"/>
                <a:ext cx="1485" cy="1471"/>
                <a:chOff x="4229" y="1029"/>
                <a:chExt cx="1485" cy="1471"/>
              </a:xfrm>
            </p:grpSpPr>
            <p:sp>
              <p:nvSpPr>
                <p:cNvPr id="29766" name="Oval 70"/>
                <p:cNvSpPr>
                  <a:spLocks noChangeArrowheads="1"/>
                </p:cNvSpPr>
                <p:nvPr/>
              </p:nvSpPr>
              <p:spPr bwMode="auto">
                <a:xfrm>
                  <a:off x="4229" y="2368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65" name="Oval 69"/>
                <p:cNvSpPr>
                  <a:spLocks noChangeArrowheads="1"/>
                </p:cNvSpPr>
                <p:nvPr/>
              </p:nvSpPr>
              <p:spPr bwMode="auto">
                <a:xfrm>
                  <a:off x="4229" y="1361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64" name="Oval 68"/>
                <p:cNvSpPr>
                  <a:spLocks noChangeArrowheads="1"/>
                </p:cNvSpPr>
                <p:nvPr/>
              </p:nvSpPr>
              <p:spPr bwMode="auto">
                <a:xfrm>
                  <a:off x="4569" y="1029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63" name="Oval 67"/>
                <p:cNvSpPr>
                  <a:spLocks noChangeArrowheads="1"/>
                </p:cNvSpPr>
                <p:nvPr/>
              </p:nvSpPr>
              <p:spPr bwMode="auto">
                <a:xfrm>
                  <a:off x="5242" y="136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62" name="Oval 66"/>
                <p:cNvSpPr>
                  <a:spLocks noChangeArrowheads="1"/>
                </p:cNvSpPr>
                <p:nvPr/>
              </p:nvSpPr>
              <p:spPr bwMode="auto">
                <a:xfrm>
                  <a:off x="5582" y="1030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61" name="Oval 65"/>
                <p:cNvSpPr>
                  <a:spLocks noChangeArrowheads="1"/>
                </p:cNvSpPr>
                <p:nvPr/>
              </p:nvSpPr>
              <p:spPr bwMode="auto">
                <a:xfrm>
                  <a:off x="5242" y="236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60" name="Oval 64"/>
                <p:cNvSpPr>
                  <a:spLocks noChangeArrowheads="1"/>
                </p:cNvSpPr>
                <p:nvPr/>
              </p:nvSpPr>
              <p:spPr bwMode="auto">
                <a:xfrm>
                  <a:off x="5582" y="2029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9741" name="Group 45"/>
            <p:cNvGrpSpPr>
              <a:grpSpLocks/>
            </p:cNvGrpSpPr>
            <p:nvPr/>
          </p:nvGrpSpPr>
          <p:grpSpPr bwMode="auto">
            <a:xfrm>
              <a:off x="3723" y="6022"/>
              <a:ext cx="6768" cy="6781"/>
              <a:chOff x="1657" y="1964"/>
              <a:chExt cx="1015" cy="1017"/>
            </a:xfrm>
          </p:grpSpPr>
          <p:grpSp>
            <p:nvGrpSpPr>
              <p:cNvPr id="29745" name="Group 49"/>
              <p:cNvGrpSpPr>
                <a:grpSpLocks/>
              </p:cNvGrpSpPr>
              <p:nvPr/>
            </p:nvGrpSpPr>
            <p:grpSpPr bwMode="auto">
              <a:xfrm>
                <a:off x="1657" y="1964"/>
                <a:ext cx="1015" cy="1017"/>
                <a:chOff x="2704" y="910"/>
                <a:chExt cx="1127" cy="1130"/>
              </a:xfrm>
            </p:grpSpPr>
            <p:sp>
              <p:nvSpPr>
                <p:cNvPr id="29757" name="Line 61"/>
                <p:cNvSpPr>
                  <a:spLocks noChangeShapeType="1"/>
                </p:cNvSpPr>
                <p:nvPr/>
              </p:nvSpPr>
              <p:spPr bwMode="auto">
                <a:xfrm>
                  <a:off x="2706" y="1463"/>
                  <a:ext cx="363" cy="206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6" name="Line 60"/>
                <p:cNvSpPr>
                  <a:spLocks noChangeShapeType="1"/>
                </p:cNvSpPr>
                <p:nvPr/>
              </p:nvSpPr>
              <p:spPr bwMode="auto">
                <a:xfrm>
                  <a:off x="3073" y="1667"/>
                  <a:ext cx="185" cy="369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5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2708" y="1463"/>
                  <a:ext cx="549" cy="573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708" y="1293"/>
                  <a:ext cx="754" cy="172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256" y="1289"/>
                  <a:ext cx="198" cy="749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2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704" y="912"/>
                  <a:ext cx="547" cy="550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1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072" y="910"/>
                  <a:ext cx="184" cy="756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5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077" y="1497"/>
                  <a:ext cx="754" cy="172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49" name="Line 53"/>
                <p:cNvSpPr>
                  <a:spLocks noChangeShapeType="1"/>
                </p:cNvSpPr>
                <p:nvPr/>
              </p:nvSpPr>
              <p:spPr bwMode="auto">
                <a:xfrm>
                  <a:off x="3464" y="1295"/>
                  <a:ext cx="363" cy="206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48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257" y="1500"/>
                  <a:ext cx="569" cy="540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47" name="Line 51"/>
                <p:cNvSpPr>
                  <a:spLocks noChangeShapeType="1"/>
                </p:cNvSpPr>
                <p:nvPr/>
              </p:nvSpPr>
              <p:spPr bwMode="auto">
                <a:xfrm>
                  <a:off x="3254" y="912"/>
                  <a:ext cx="572" cy="590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46" name="Line 50"/>
                <p:cNvSpPr>
                  <a:spLocks noChangeShapeType="1"/>
                </p:cNvSpPr>
                <p:nvPr/>
              </p:nvSpPr>
              <p:spPr bwMode="auto">
                <a:xfrm>
                  <a:off x="3257" y="910"/>
                  <a:ext cx="197" cy="386"/>
                </a:xfrm>
                <a:prstGeom prst="line">
                  <a:avLst/>
                </a:prstGeom>
                <a:noFill/>
                <a:ln w="28575">
                  <a:solidFill>
                    <a:srgbClr val="FF0033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9742" name="Group 46"/>
              <p:cNvGrpSpPr>
                <a:grpSpLocks/>
              </p:cNvGrpSpPr>
              <p:nvPr/>
            </p:nvGrpSpPr>
            <p:grpSpPr bwMode="auto">
              <a:xfrm>
                <a:off x="2083" y="2405"/>
                <a:ext cx="166" cy="135"/>
                <a:chOff x="866" y="2330"/>
                <a:chExt cx="166" cy="135"/>
              </a:xfrm>
            </p:grpSpPr>
            <p:sp>
              <p:nvSpPr>
                <p:cNvPr id="29744" name="Oval 48"/>
                <p:cNvSpPr>
                  <a:spLocks noChangeArrowheads="1"/>
                </p:cNvSpPr>
                <p:nvPr/>
              </p:nvSpPr>
              <p:spPr bwMode="auto">
                <a:xfrm>
                  <a:off x="900" y="2355"/>
                  <a:ext cx="81" cy="75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4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66" y="2330"/>
                  <a:ext cx="166" cy="1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57735" tIns="28867" rIns="57735" bIns="2886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9737" name="Group 41"/>
            <p:cNvGrpSpPr>
              <a:grpSpLocks/>
            </p:cNvGrpSpPr>
            <p:nvPr/>
          </p:nvGrpSpPr>
          <p:grpSpPr bwMode="auto">
            <a:xfrm>
              <a:off x="4123" y="6230"/>
              <a:ext cx="6280" cy="6600"/>
              <a:chOff x="2754" y="1578"/>
              <a:chExt cx="942" cy="990"/>
            </a:xfrm>
          </p:grpSpPr>
          <p:sp>
            <p:nvSpPr>
              <p:cNvPr id="29740" name="Line 44"/>
              <p:cNvSpPr>
                <a:spLocks noChangeShapeType="1"/>
              </p:cNvSpPr>
              <p:nvPr/>
            </p:nvSpPr>
            <p:spPr bwMode="auto">
              <a:xfrm>
                <a:off x="3216" y="1578"/>
                <a:ext cx="0" cy="9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39" name="Line 43"/>
              <p:cNvSpPr>
                <a:spLocks noChangeShapeType="1"/>
              </p:cNvSpPr>
              <p:nvPr/>
            </p:nvSpPr>
            <p:spPr bwMode="auto">
              <a:xfrm>
                <a:off x="2754" y="2052"/>
                <a:ext cx="94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38" name="Line 42"/>
              <p:cNvSpPr>
                <a:spLocks noChangeShapeType="1"/>
              </p:cNvSpPr>
              <p:nvPr/>
            </p:nvSpPr>
            <p:spPr bwMode="auto">
              <a:xfrm flipV="1">
                <a:off x="3090" y="1938"/>
                <a:ext cx="258" cy="2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9697" name="Group 1"/>
          <p:cNvGrpSpPr>
            <a:grpSpLocks noChangeAspect="1"/>
          </p:cNvGrpSpPr>
          <p:nvPr/>
        </p:nvGrpSpPr>
        <p:grpSpPr bwMode="auto">
          <a:xfrm>
            <a:off x="6429350" y="2184117"/>
            <a:ext cx="2088232" cy="2068154"/>
            <a:chOff x="7568" y="4338"/>
            <a:chExt cx="2520" cy="2496"/>
          </a:xfrm>
        </p:grpSpPr>
        <p:sp>
          <p:nvSpPr>
            <p:cNvPr id="29735" name="AutoShape 39"/>
            <p:cNvSpPr>
              <a:spLocks noChangeAspect="1" noChangeArrowheads="1" noTextEdit="1"/>
            </p:cNvSpPr>
            <p:nvPr/>
          </p:nvSpPr>
          <p:spPr bwMode="auto">
            <a:xfrm>
              <a:off x="7568" y="4338"/>
              <a:ext cx="2520" cy="249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730" name="Group 34"/>
            <p:cNvGrpSpPr>
              <a:grpSpLocks/>
            </p:cNvGrpSpPr>
            <p:nvPr/>
          </p:nvGrpSpPr>
          <p:grpSpPr bwMode="auto">
            <a:xfrm>
              <a:off x="7576" y="4450"/>
              <a:ext cx="2406" cy="2292"/>
              <a:chOff x="1879" y="1272"/>
              <a:chExt cx="1417" cy="1351"/>
            </a:xfrm>
          </p:grpSpPr>
          <p:sp>
            <p:nvSpPr>
              <p:cNvPr id="29734" name="AutoShape 38"/>
              <p:cNvSpPr>
                <a:spLocks noChangeArrowheads="1"/>
              </p:cNvSpPr>
              <p:nvPr/>
            </p:nvSpPr>
            <p:spPr bwMode="auto">
              <a:xfrm>
                <a:off x="1946" y="1273"/>
                <a:ext cx="1350" cy="1350"/>
              </a:xfrm>
              <a:prstGeom prst="cube">
                <a:avLst>
                  <a:gd name="adj" fmla="val 24995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2284" y="1272"/>
                <a:ext cx="0" cy="1022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>
                <a:off x="2284" y="2288"/>
                <a:ext cx="1008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 flipH="1">
                <a:off x="1879" y="2285"/>
                <a:ext cx="336" cy="333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23" name="Group 27"/>
            <p:cNvGrpSpPr>
              <a:grpSpLocks/>
            </p:cNvGrpSpPr>
            <p:nvPr/>
          </p:nvGrpSpPr>
          <p:grpSpPr bwMode="auto">
            <a:xfrm>
              <a:off x="7889" y="4630"/>
              <a:ext cx="1944" cy="1945"/>
              <a:chOff x="4418" y="1201"/>
              <a:chExt cx="1146" cy="1147"/>
            </a:xfrm>
          </p:grpSpPr>
          <p:sp>
            <p:nvSpPr>
              <p:cNvPr id="29729" name="Oval 33"/>
              <p:cNvSpPr>
                <a:spLocks noChangeArrowheads="1"/>
              </p:cNvSpPr>
              <p:nvPr/>
            </p:nvSpPr>
            <p:spPr bwMode="auto">
              <a:xfrm>
                <a:off x="5431" y="1719"/>
                <a:ext cx="133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28" name="Oval 32"/>
              <p:cNvSpPr>
                <a:spLocks noChangeArrowheads="1"/>
              </p:cNvSpPr>
              <p:nvPr/>
            </p:nvSpPr>
            <p:spPr bwMode="auto">
              <a:xfrm>
                <a:off x="4418" y="1707"/>
                <a:ext cx="132" cy="133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27" name="Oval 31"/>
              <p:cNvSpPr>
                <a:spLocks noChangeArrowheads="1"/>
              </p:cNvSpPr>
              <p:nvPr/>
            </p:nvSpPr>
            <p:spPr bwMode="auto">
              <a:xfrm>
                <a:off x="4913" y="2216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26" name="Oval 30"/>
              <p:cNvSpPr>
                <a:spLocks noChangeArrowheads="1"/>
              </p:cNvSpPr>
              <p:nvPr/>
            </p:nvSpPr>
            <p:spPr bwMode="auto">
              <a:xfrm>
                <a:off x="4913" y="1201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25" name="Oval 29"/>
              <p:cNvSpPr>
                <a:spLocks noChangeArrowheads="1"/>
              </p:cNvSpPr>
              <p:nvPr/>
            </p:nvSpPr>
            <p:spPr bwMode="auto">
              <a:xfrm>
                <a:off x="4753" y="1884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24" name="Oval 28"/>
              <p:cNvSpPr>
                <a:spLocks noChangeArrowheads="1"/>
              </p:cNvSpPr>
              <p:nvPr/>
            </p:nvSpPr>
            <p:spPr bwMode="auto">
              <a:xfrm>
                <a:off x="5093" y="1546"/>
                <a:ext cx="132" cy="133"/>
              </a:xfrm>
              <a:prstGeom prst="ellipse">
                <a:avLst/>
              </a:prstGeom>
              <a:gradFill rotWithShape="1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7568" y="4338"/>
              <a:ext cx="2520" cy="2496"/>
              <a:chOff x="4229" y="1029"/>
              <a:chExt cx="1485" cy="1471"/>
            </a:xfrm>
          </p:grpSpPr>
          <p:sp>
            <p:nvSpPr>
              <p:cNvPr id="29722" name="Oval 26"/>
              <p:cNvSpPr>
                <a:spLocks noChangeArrowheads="1"/>
              </p:cNvSpPr>
              <p:nvPr/>
            </p:nvSpPr>
            <p:spPr bwMode="auto">
              <a:xfrm>
                <a:off x="4569" y="2023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9714" name="Group 18"/>
              <p:cNvGrpSpPr>
                <a:grpSpLocks/>
              </p:cNvGrpSpPr>
              <p:nvPr/>
            </p:nvGrpSpPr>
            <p:grpSpPr bwMode="auto">
              <a:xfrm>
                <a:off x="4229" y="1029"/>
                <a:ext cx="1485" cy="1471"/>
                <a:chOff x="4229" y="1029"/>
                <a:chExt cx="1485" cy="1471"/>
              </a:xfrm>
            </p:grpSpPr>
            <p:sp>
              <p:nvSpPr>
                <p:cNvPr id="29721" name="Oval 25"/>
                <p:cNvSpPr>
                  <a:spLocks noChangeArrowheads="1"/>
                </p:cNvSpPr>
                <p:nvPr/>
              </p:nvSpPr>
              <p:spPr bwMode="auto">
                <a:xfrm>
                  <a:off x="4229" y="2368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20" name="Oval 24"/>
                <p:cNvSpPr>
                  <a:spLocks noChangeArrowheads="1"/>
                </p:cNvSpPr>
                <p:nvPr/>
              </p:nvSpPr>
              <p:spPr bwMode="auto">
                <a:xfrm>
                  <a:off x="4229" y="1361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19" name="Oval 23"/>
                <p:cNvSpPr>
                  <a:spLocks noChangeArrowheads="1"/>
                </p:cNvSpPr>
                <p:nvPr/>
              </p:nvSpPr>
              <p:spPr bwMode="auto">
                <a:xfrm>
                  <a:off x="4569" y="1029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18" name="Oval 22"/>
                <p:cNvSpPr>
                  <a:spLocks noChangeArrowheads="1"/>
                </p:cNvSpPr>
                <p:nvPr/>
              </p:nvSpPr>
              <p:spPr bwMode="auto">
                <a:xfrm>
                  <a:off x="5242" y="136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17" name="Oval 21"/>
                <p:cNvSpPr>
                  <a:spLocks noChangeArrowheads="1"/>
                </p:cNvSpPr>
                <p:nvPr/>
              </p:nvSpPr>
              <p:spPr bwMode="auto">
                <a:xfrm>
                  <a:off x="5582" y="1030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16" name="Oval 20"/>
                <p:cNvSpPr>
                  <a:spLocks noChangeArrowheads="1"/>
                </p:cNvSpPr>
                <p:nvPr/>
              </p:nvSpPr>
              <p:spPr bwMode="auto">
                <a:xfrm>
                  <a:off x="5242" y="236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15" name="Oval 19"/>
                <p:cNvSpPr>
                  <a:spLocks noChangeArrowheads="1"/>
                </p:cNvSpPr>
                <p:nvPr/>
              </p:nvSpPr>
              <p:spPr bwMode="auto">
                <a:xfrm>
                  <a:off x="5582" y="2029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7715" y="5570"/>
              <a:ext cx="1155" cy="1131"/>
              <a:chOff x="3393" y="387"/>
              <a:chExt cx="681" cy="667"/>
            </a:xfrm>
          </p:grpSpPr>
          <p:grpSp>
            <p:nvGrpSpPr>
              <p:cNvPr id="29704" name="Group 8"/>
              <p:cNvGrpSpPr>
                <a:grpSpLocks/>
              </p:cNvGrpSpPr>
              <p:nvPr/>
            </p:nvGrpSpPr>
            <p:grpSpPr bwMode="auto">
              <a:xfrm>
                <a:off x="3393" y="387"/>
                <a:ext cx="681" cy="665"/>
                <a:chOff x="3393" y="387"/>
                <a:chExt cx="681" cy="665"/>
              </a:xfrm>
            </p:grpSpPr>
            <p:grpSp>
              <p:nvGrpSpPr>
                <p:cNvPr id="29710" name="Group 14"/>
                <p:cNvGrpSpPr>
                  <a:grpSpLocks/>
                </p:cNvGrpSpPr>
                <p:nvPr/>
              </p:nvGrpSpPr>
              <p:grpSpPr bwMode="auto">
                <a:xfrm>
                  <a:off x="3632" y="686"/>
                  <a:ext cx="155" cy="135"/>
                  <a:chOff x="866" y="2330"/>
                  <a:chExt cx="155" cy="135"/>
                </a:xfrm>
              </p:grpSpPr>
              <p:sp>
                <p:nvSpPr>
                  <p:cNvPr id="2971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2355"/>
                    <a:ext cx="81" cy="7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71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6" y="2330"/>
                    <a:ext cx="155" cy="13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57623" tIns="28811" rIns="57623" bIns="2881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709" name="Line 13"/>
                <p:cNvSpPr>
                  <a:spLocks noChangeShapeType="1"/>
                </p:cNvSpPr>
                <p:nvPr/>
              </p:nvSpPr>
              <p:spPr bwMode="auto">
                <a:xfrm>
                  <a:off x="3577" y="387"/>
                  <a:ext cx="327" cy="185"/>
                </a:xfrm>
                <a:prstGeom prst="line">
                  <a:avLst/>
                </a:prstGeom>
                <a:noFill/>
                <a:ln w="28575">
                  <a:solidFill>
                    <a:srgbClr val="00FF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08" name="Line 12"/>
                <p:cNvSpPr>
                  <a:spLocks noChangeShapeType="1"/>
                </p:cNvSpPr>
                <p:nvPr/>
              </p:nvSpPr>
              <p:spPr bwMode="auto">
                <a:xfrm>
                  <a:off x="3908" y="571"/>
                  <a:ext cx="166" cy="332"/>
                </a:xfrm>
                <a:prstGeom prst="line">
                  <a:avLst/>
                </a:prstGeom>
                <a:noFill/>
                <a:ln w="28575">
                  <a:solidFill>
                    <a:srgbClr val="00FF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07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579" y="387"/>
                  <a:ext cx="494" cy="516"/>
                </a:xfrm>
                <a:prstGeom prst="line">
                  <a:avLst/>
                </a:prstGeom>
                <a:noFill/>
                <a:ln w="28575">
                  <a:solidFill>
                    <a:srgbClr val="00FFCC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0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393" y="389"/>
                  <a:ext cx="185" cy="663"/>
                </a:xfrm>
                <a:prstGeom prst="line">
                  <a:avLst/>
                </a:prstGeom>
                <a:noFill/>
                <a:ln w="28575">
                  <a:solidFill>
                    <a:srgbClr val="00FF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7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393" y="901"/>
                  <a:ext cx="680" cy="151"/>
                </a:xfrm>
                <a:prstGeom prst="line">
                  <a:avLst/>
                </a:prstGeom>
                <a:noFill/>
                <a:ln w="28575">
                  <a:solidFill>
                    <a:srgbClr val="00FF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 flipH="1">
                <a:off x="3393" y="572"/>
                <a:ext cx="516" cy="482"/>
              </a:xfrm>
              <a:prstGeom prst="line">
                <a:avLst/>
              </a:prstGeom>
              <a:noFill/>
              <a:ln w="28575">
                <a:solidFill>
                  <a:srgbClr val="00FF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698" name="Group 2"/>
            <p:cNvGrpSpPr>
              <a:grpSpLocks/>
            </p:cNvGrpSpPr>
            <p:nvPr/>
          </p:nvGrpSpPr>
          <p:grpSpPr bwMode="auto">
            <a:xfrm>
              <a:off x="8059" y="4755"/>
              <a:ext cx="1598" cy="1680"/>
              <a:chOff x="2754" y="1578"/>
              <a:chExt cx="942" cy="990"/>
            </a:xfrm>
          </p:grpSpPr>
          <p:sp>
            <p:nvSpPr>
              <p:cNvPr id="29701" name="Line 5"/>
              <p:cNvSpPr>
                <a:spLocks noChangeShapeType="1"/>
              </p:cNvSpPr>
              <p:nvPr/>
            </p:nvSpPr>
            <p:spPr bwMode="auto">
              <a:xfrm>
                <a:off x="3236" y="1578"/>
                <a:ext cx="0" cy="9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00" name="Line 4"/>
              <p:cNvSpPr>
                <a:spLocks noChangeShapeType="1"/>
              </p:cNvSpPr>
              <p:nvPr/>
            </p:nvSpPr>
            <p:spPr bwMode="auto">
              <a:xfrm>
                <a:off x="2754" y="2052"/>
                <a:ext cx="94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99" name="Line 3"/>
              <p:cNvSpPr>
                <a:spLocks noChangeShapeType="1"/>
              </p:cNvSpPr>
              <p:nvPr/>
            </p:nvSpPr>
            <p:spPr bwMode="auto">
              <a:xfrm flipV="1">
                <a:off x="3090" y="1938"/>
                <a:ext cx="258" cy="2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21" name="ZoneTexte 120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III.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Caractéristiques des réseaux cristallins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5.    Sites cristallographiques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1072830" y="493229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8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3897294" y="49313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6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6723362" y="49313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4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323528" y="57036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cube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3131840" y="57036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octaèdre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5974060" y="57036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tétraèdre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sirtin.fr/sirtin/wp-content/uploads/091111-03.jpg"/>
          <p:cNvPicPr/>
          <p:nvPr/>
        </p:nvPicPr>
        <p:blipFill>
          <a:blip r:embed="rId2" cstate="print"/>
          <a:srcRect r="50365"/>
          <a:stretch>
            <a:fillRect/>
          </a:stretch>
        </p:blipFill>
        <p:spPr bwMode="auto">
          <a:xfrm>
            <a:off x="1475656" y="1556792"/>
            <a:ext cx="2232248" cy="24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divers états solides de la matière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Les différents états solides</a:t>
            </a:r>
          </a:p>
        </p:txBody>
      </p:sp>
      <p:pic>
        <p:nvPicPr>
          <p:cNvPr id="5" name="Image 4" descr="http://www.sirtin.fr/sirtin/wp-content/uploads/091111-03.jpg"/>
          <p:cNvPicPr/>
          <p:nvPr/>
        </p:nvPicPr>
        <p:blipFill>
          <a:blip r:embed="rId2" cstate="print"/>
          <a:srcRect l="49635"/>
          <a:stretch>
            <a:fillRect/>
          </a:stretch>
        </p:blipFill>
        <p:spPr bwMode="auto">
          <a:xfrm>
            <a:off x="5292080" y="1556792"/>
            <a:ext cx="2265040" cy="24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vers le bas 5"/>
          <p:cNvSpPr/>
          <p:nvPr/>
        </p:nvSpPr>
        <p:spPr>
          <a:xfrm>
            <a:off x="2339752" y="4149080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6372200" y="4149080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75556" y="501317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Ordre à « grandes » distances</a:t>
            </a:r>
          </a:p>
          <a:p>
            <a:pPr algn="ctr"/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T </a:t>
            </a:r>
            <a:r>
              <a:rPr lang="fr-FR" sz="2200" baseline="-250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fus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nette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8024" y="5013176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Liquide figé</a:t>
            </a:r>
          </a:p>
          <a:p>
            <a:pPr algn="ctr"/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Etat métastable rare</a:t>
            </a:r>
          </a:p>
        </p:txBody>
      </p:sp>
    </p:spTree>
    <p:extLst>
      <p:ext uri="{BB962C8B-B14F-4D97-AF65-F5344CB8AC3E}">
        <p14:creationId xmlns:p14="http://schemas.microsoft.com/office/powerpoint/2010/main" val="246021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divers états solides de la matière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Les différents états solides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lum contrast="6000"/>
          </a:blip>
          <a:srcRect t="3659"/>
          <a:stretch>
            <a:fillRect/>
          </a:stretch>
        </p:blipFill>
        <p:spPr bwMode="auto">
          <a:xfrm rot="-60000">
            <a:off x="350051" y="1330887"/>
            <a:ext cx="3842543" cy="30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355976" y="1412776"/>
            <a:ext cx="4608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200" i="1" dirty="0">
                <a:latin typeface="+mj-lt"/>
                <a:ea typeface="Calibri" pitchFamily="34" charset="0"/>
                <a:cs typeface="Aparajita" pitchFamily="34" charset="0"/>
              </a:rPr>
              <a:t>a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.  Commenter la courbe de la figure 2.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 contrast="6000"/>
          </a:blip>
          <a:srcRect t="3224"/>
          <a:stretch>
            <a:fillRect/>
          </a:stretch>
        </p:blipFill>
        <p:spPr bwMode="auto">
          <a:xfrm>
            <a:off x="6012160" y="3789040"/>
            <a:ext cx="2952328" cy="271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4653136"/>
            <a:ext cx="5400600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u="sng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Conclusion 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: Le cristal parfait et le solide amorphe constituent </a:t>
            </a:r>
            <a:r>
              <a:rPr lang="fr-FR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deux limites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du niveau d’organisation de la matière à l’état solide.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9839F-8135-4750-AE6F-56788B5DF23E}"/>
              </a:ext>
            </a:extLst>
          </p:cNvPr>
          <p:cNvSpPr txBox="1"/>
          <p:nvPr/>
        </p:nvSpPr>
        <p:spPr>
          <a:xfrm>
            <a:off x="4463988" y="1874442"/>
            <a:ext cx="4356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 verre n’a pas de température de fusion franche à la différence du cristal. Le verre passe par un état pâteux entre l’état vitreux (dur et cassant) et l’état liquide.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divers états solides de la matière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2.    Le cristal parfait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1863983"/>
            <a:ext cx="828092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200" b="1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Le </a:t>
            </a:r>
            <a:r>
              <a:rPr lang="fr-FR" sz="2200" b="1" u="sng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cristal parfait </a:t>
            </a:r>
            <a:r>
              <a:rPr lang="fr-FR" sz="2200" b="1" dirty="0">
                <a:solidFill>
                  <a:srgbClr val="FF0000"/>
                </a:solidFill>
                <a:latin typeface="+mj-lt"/>
                <a:ea typeface="Calibri" pitchFamily="34" charset="0"/>
                <a:cs typeface="Traditional Arabic" pitchFamily="18" charset="-78"/>
              </a:rPr>
              <a:t>est donc un état d’ordre absolu.</a:t>
            </a:r>
            <a:endParaRPr lang="fr-FR" sz="2200" b="1" dirty="0">
              <a:solidFill>
                <a:srgbClr val="FF0000"/>
              </a:solidFill>
              <a:latin typeface="+mj-lt"/>
              <a:cs typeface="Traditional Arabic" pitchFamily="18" charset="-78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Un cristal sera considéré parfait si l’ordre atomique est respecté sur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une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cinquantaine de distances interatomiques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Chaque entité constituant le cristal sera considérée comme une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sphère dure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raditional Arabic" pitchFamily="18" charset="-78"/>
              </a:rPr>
              <a:t>.</a:t>
            </a:r>
            <a:endParaRPr kumimoji="0" lang="fr-FR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Traditional Arabic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La connaissance d’une partie élémentaire, dite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maille du réseau cristallin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, permet alors par répétition d’obtenir le cristal parfait.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42578" y="1772816"/>
            <a:ext cx="8424936" cy="352839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9495" y="1412776"/>
            <a:ext cx="83884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Les éléments suivants existent à l’état solide :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Fe, </a:t>
            </a:r>
            <a:r>
              <a:rPr kumimoji="0" lang="fr-FR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NaCl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, C, H</a:t>
            </a:r>
            <a:r>
              <a:rPr kumimoji="0" lang="fr-FR" sz="2200" b="1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2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O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 ; mais ils appartiennent tous à des types de cristaux différents car les interactions entre les entités chimiques dans le solide sont différentes.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parajit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i="1" dirty="0">
                <a:latin typeface="+mj-lt"/>
                <a:ea typeface="Calibri" pitchFamily="34" charset="0"/>
                <a:cs typeface="Aparajita" pitchFamily="34" charset="0"/>
              </a:rPr>
              <a:t>b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.  Déterminer le nom de chaque famille de cristaux à partir des interactions qu’il existe entre les entités chimiques du solide.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parajita" pitchFamily="34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divers états solides de la matière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3.    Les différents types de cristaux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ABE0C1-0EFF-4C1D-98F0-2540A22639C4}"/>
              </a:ext>
            </a:extLst>
          </p:cNvPr>
          <p:cNvSpPr txBox="1"/>
          <p:nvPr/>
        </p:nvSpPr>
        <p:spPr>
          <a:xfrm>
            <a:off x="539552" y="3848127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200" b="1" u="sng" dirty="0">
                <a:solidFill>
                  <a:srgbClr val="FF0000"/>
                </a:solidFill>
              </a:rPr>
              <a:t>Cristaux métalliques </a:t>
            </a:r>
            <a:r>
              <a:rPr lang="fr-FR" sz="2200" dirty="0"/>
              <a:t>: les entités sont des atomes métalliques et la liaison entre les atomes est appelée liaison métallique.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629DF7-5E01-476C-81D2-D090C204AA1A}"/>
              </a:ext>
            </a:extLst>
          </p:cNvPr>
          <p:cNvSpPr txBox="1"/>
          <p:nvPr/>
        </p:nvSpPr>
        <p:spPr>
          <a:xfrm>
            <a:off x="539552" y="4891807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200" b="1" u="sng" dirty="0">
                <a:solidFill>
                  <a:srgbClr val="FF0000"/>
                </a:solidFill>
              </a:rPr>
              <a:t>Cristaux ioniques </a:t>
            </a:r>
            <a:r>
              <a:rPr lang="fr-FR" sz="2200" dirty="0"/>
              <a:t>: les entités sont des ions de charges opposées et la cohésion se fait grâce aux interactions électrostatiques.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E84E34-A936-4FD6-9D5B-2606C1DFD4F2}"/>
              </a:ext>
            </a:extLst>
          </p:cNvPr>
          <p:cNvSpPr/>
          <p:nvPr/>
        </p:nvSpPr>
        <p:spPr>
          <a:xfrm>
            <a:off x="323528" y="3717032"/>
            <a:ext cx="8496944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9495" y="1412776"/>
            <a:ext cx="83884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Les éléments suivants existent à l’état solide :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Fe, </a:t>
            </a:r>
            <a:r>
              <a:rPr kumimoji="0" lang="fr-FR" sz="2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NaCl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, C, H</a:t>
            </a:r>
            <a:r>
              <a:rPr kumimoji="0" lang="fr-FR" sz="2200" b="1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2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O</a:t>
            </a:r>
            <a:r>
              <a:rPr kumimoji="0" lang="fr-FR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parajita" pitchFamily="34" charset="0"/>
              </a:rPr>
              <a:t>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divers états solides de la matière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3.    Les différents types de cristaux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552" y="4365104"/>
          <a:ext cx="8280920" cy="2232248"/>
        </p:xfrm>
        <a:graphic>
          <a:graphicData uri="http://schemas.openxmlformats.org/drawingml/2006/table">
            <a:tbl>
              <a:tblPr/>
              <a:tblGrid>
                <a:gridCol w="214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Type de cristal</a:t>
                      </a: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2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Energie de cohésion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[en kJ/mol]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100 </a:t>
                      </a:r>
                      <a:r>
                        <a:rPr lang="fr-FR" sz="22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à 800</a:t>
                      </a: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600 à 3000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200 à 500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5 à 40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T</a:t>
                      </a:r>
                      <a:r>
                        <a:rPr lang="fr-FR" sz="2200" baseline="-250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fus</a:t>
                      </a:r>
                      <a:endParaRPr lang="fr-FR" sz="22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variable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élevée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élevée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faible</a:t>
                      </a: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641427" y="4510281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Métallique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11960" y="450912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Ionique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80112" y="450912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Covalent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36296" y="450912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+mj-lt"/>
                <a:cs typeface="Traditional Arabic" pitchFamily="18" charset="-78"/>
              </a:rPr>
              <a:t>Moléculaire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2FD9FB-195A-4D08-BB4C-3E9F1677F4BD}"/>
              </a:ext>
            </a:extLst>
          </p:cNvPr>
          <p:cNvSpPr txBox="1"/>
          <p:nvPr/>
        </p:nvSpPr>
        <p:spPr>
          <a:xfrm>
            <a:off x="359532" y="203297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2200" b="1" u="sng" dirty="0">
                <a:solidFill>
                  <a:srgbClr val="FF0000"/>
                </a:solidFill>
              </a:rPr>
              <a:t>Cristaux covalents</a:t>
            </a:r>
            <a:r>
              <a:rPr lang="fr-FR" sz="2200" dirty="0"/>
              <a:t> : les entités sont des atomes non métalliques et la cohésion du solide est due à des liaisons covalentes entre les atomes.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FC5BE0-184C-43C7-9F48-B7D257D0C7D8}"/>
              </a:ext>
            </a:extLst>
          </p:cNvPr>
          <p:cNvSpPr txBox="1"/>
          <p:nvPr/>
        </p:nvSpPr>
        <p:spPr>
          <a:xfrm>
            <a:off x="323528" y="328498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2200" b="1" u="sng" dirty="0">
                <a:solidFill>
                  <a:srgbClr val="FF0000"/>
                </a:solidFill>
              </a:rPr>
              <a:t>Cristaux moléculaires </a:t>
            </a:r>
            <a:r>
              <a:rPr lang="fr-FR" sz="2200" dirty="0"/>
              <a:t>: les entités sont des molécules qui interagissent par liaisons de Van der Waals ou par liaisons hydrogènes.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758177-C355-4EED-871E-D187EA6B0438}"/>
              </a:ext>
            </a:extLst>
          </p:cNvPr>
          <p:cNvSpPr/>
          <p:nvPr/>
        </p:nvSpPr>
        <p:spPr>
          <a:xfrm>
            <a:off x="318582" y="1954268"/>
            <a:ext cx="8496944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5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lum contrast="12000"/>
          </a:blip>
          <a:srcRect t="2347" r="2704" b="15680"/>
          <a:stretch>
            <a:fillRect/>
          </a:stretch>
        </p:blipFill>
        <p:spPr bwMode="auto">
          <a:xfrm>
            <a:off x="1767344" y="1556792"/>
            <a:ext cx="5684976" cy="185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II. 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Définitions élémentaires de l’état cristallin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61540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     CRISTAL       =      Réseau      +      Motif</a:t>
            </a:r>
            <a:endParaRPr lang="fr-FR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653136"/>
            <a:ext cx="8352928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Les cristaux résultent de la répétition périodique d’un groupe d’atomes appelé </a:t>
            </a:r>
            <a:r>
              <a:rPr lang="fr-FR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motif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 dans l’espace à 3 dimensions. Leur description requiert un support géométrique appelé </a:t>
            </a:r>
            <a:r>
              <a:rPr lang="fr-FR" sz="2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réseau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501008"/>
            <a:ext cx="612068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75047"/>
            <a:ext cx="8280920" cy="50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fr-FR" sz="2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II.  </a:t>
            </a:r>
            <a:r>
              <a:rPr lang="fr-FR" sz="2600" b="1" u="sng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Définitions élémentaires de l’état cristallin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raditional Arabic" pitchFamily="18" charset="-78"/>
              </a:rPr>
              <a:t>1.    Le Motif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910700-D469-4B06-87F6-09B3FB98FBFC}"/>
              </a:ext>
            </a:extLst>
          </p:cNvPr>
          <p:cNvSpPr txBox="1"/>
          <p:nvPr/>
        </p:nvSpPr>
        <p:spPr>
          <a:xfrm>
            <a:off x="467544" y="2176988"/>
            <a:ext cx="8208912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b="1" u="sng" dirty="0">
                <a:solidFill>
                  <a:srgbClr val="FF0000"/>
                </a:solidFill>
              </a:rPr>
              <a:t>Le motif </a:t>
            </a:r>
            <a:r>
              <a:rPr lang="fr-FR" sz="2200" dirty="0"/>
              <a:t>est la plus petite entité discernable qui se répète périodiquement par translation.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E30972-6B24-4C1F-81BA-BF8E1FBC686C}"/>
              </a:ext>
            </a:extLst>
          </p:cNvPr>
          <p:cNvSpPr txBox="1"/>
          <p:nvPr/>
        </p:nvSpPr>
        <p:spPr>
          <a:xfrm>
            <a:off x="467544" y="376116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</a:rPr>
              <a:t>Il est possible de proposer une infimité de motifs pour effectuer la pavage de l’espace mais ces motifs contiendront toujours les mêmes objets.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1380</Words>
  <Application>Microsoft Office PowerPoint</Application>
  <PresentationFormat>Affichage à l'écran (4:3)</PresentationFormat>
  <Paragraphs>168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Traditional Arabic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laetitia</dc:creator>
  <cp:lastModifiedBy>laetitia.peyroux@yahoo.fr</cp:lastModifiedBy>
  <cp:revision>98</cp:revision>
  <dcterms:created xsi:type="dcterms:W3CDTF">2014-02-02T16:12:20Z</dcterms:created>
  <dcterms:modified xsi:type="dcterms:W3CDTF">2022-06-03T12:44:48Z</dcterms:modified>
</cp:coreProperties>
</file>