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2" r:id="rId3"/>
    <p:sldId id="257" r:id="rId4"/>
    <p:sldId id="258" r:id="rId5"/>
    <p:sldId id="259" r:id="rId6"/>
    <p:sldId id="260" r:id="rId7"/>
    <p:sldId id="261" r:id="rId8"/>
    <p:sldId id="263" r:id="rId9"/>
    <p:sldId id="264" r:id="rId1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7"/>
  </p:normalViewPr>
  <p:slideViewPr>
    <p:cSldViewPr snapToGrid="0">
      <p:cViewPr varScale="1">
        <p:scale>
          <a:sx n="108" d="100"/>
          <a:sy n="108" d="100"/>
        </p:scale>
        <p:origin x="76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B1B107A-C44D-D925-E06A-BB80798E1D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C0B99C7-9989-0F51-3C35-D80611672B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599653D-C240-E538-D5E9-FB5C3E1D45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FBC51-72C4-DB4E-83A8-7FF7D73F252D}" type="datetimeFigureOut">
              <a:rPr lang="fr-FR" smtClean="0"/>
              <a:t>23/03/2026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16D5AD2-625C-5ACF-67C5-DFF01C7B69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668B1E9-8339-5648-9B25-7D30A6672C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AA66E-6C83-F24B-BCFF-49B6B7EE2E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58616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243B0A8-F9D7-0B62-EEF1-89A3E4E664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76C800C-AD5E-9480-3834-807DD7C469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D9C84C1-8DEB-83A1-A796-26989BB533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FBC51-72C4-DB4E-83A8-7FF7D73F252D}" type="datetimeFigureOut">
              <a:rPr lang="fr-FR" smtClean="0"/>
              <a:t>23/03/2026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FEA8D22-597D-6D68-D257-80F91A1488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1DA4628-943F-CEDB-CBB0-671B31C558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AA66E-6C83-F24B-BCFF-49B6B7EE2E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9708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726EB1FC-17EF-DEB0-70FF-4753F454F14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BA4D21D-9280-B8D1-94A0-07092A5DD6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311E3A3-5480-A7EB-A9A4-2DEE3868F0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FBC51-72C4-DB4E-83A8-7FF7D73F252D}" type="datetimeFigureOut">
              <a:rPr lang="fr-FR" smtClean="0"/>
              <a:t>23/03/2026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F6BBE64-75DC-7308-0CC2-B23A2D6F51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552BBDF-B40B-DB8E-2AB9-B6332DAD90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AA66E-6C83-F24B-BCFF-49B6B7EE2E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1382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9517122-69AB-8496-E783-6B59D24B85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5672F1E-0121-7025-A804-B0D1FA5313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8D62C11-66C4-09D8-6095-393CC76F52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FBC51-72C4-DB4E-83A8-7FF7D73F252D}" type="datetimeFigureOut">
              <a:rPr lang="fr-FR" smtClean="0"/>
              <a:t>23/03/2026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DF678C3-7325-3A55-7E73-210C4E4846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101F755-956E-7527-53E9-115AB9FA81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AA66E-6C83-F24B-BCFF-49B6B7EE2E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2470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CF1E08-039A-32E9-040E-D37DE8F3CF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3C7E02F-5595-3C0E-6ECB-C95BCA75AF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8C2ACFE-BC36-08FD-4CCE-115140DAB9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FBC51-72C4-DB4E-83A8-7FF7D73F252D}" type="datetimeFigureOut">
              <a:rPr lang="fr-FR" smtClean="0"/>
              <a:t>23/03/2026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8A7A5D5-86FC-C8EC-664E-7A78C3E4E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CF9E5BD-E6CC-FE88-FA60-020E22E257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AA66E-6C83-F24B-BCFF-49B6B7EE2E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86805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C1C0284-C349-D247-2C5B-137914375E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5008D70-353B-D8C6-5280-D0E9661DF5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5165225-8175-5ADD-8D23-F40F88B1EB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CC02EF8-2704-97AE-88A4-012184455E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FBC51-72C4-DB4E-83A8-7FF7D73F252D}" type="datetimeFigureOut">
              <a:rPr lang="fr-FR" smtClean="0"/>
              <a:t>23/03/2026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92CC6A0-8BF9-3B7F-E22D-A5EC6C9C3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4212A5A-9633-9BC4-C87E-141B6EBC4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AA66E-6C83-F24B-BCFF-49B6B7EE2E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1058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205B623-9267-C4C6-B6AA-7BBB9480F6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38C6F52-1987-0C56-8510-038DB8C214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F610330-FA94-7EB0-7F2B-0F0BA4ECA0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87615BDD-98CC-3FD9-1AB1-4D0F21E130D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61AC2BBD-3775-A990-BE18-CD5824CE1B5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EE89965-4720-1E85-BC8B-07A82C66D5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FBC51-72C4-DB4E-83A8-7FF7D73F252D}" type="datetimeFigureOut">
              <a:rPr lang="fr-FR" smtClean="0"/>
              <a:t>23/03/2026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3655D7D4-D336-1003-1FA7-28F896A40A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90B27AF5-CB72-AC2D-5C80-5A937478D7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AA66E-6C83-F24B-BCFF-49B6B7EE2E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886116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3EC0833-E8B4-54B0-534B-EF3C8BBDFD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F02BC65-624D-DBCB-7D83-B9E5AF381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FBC51-72C4-DB4E-83A8-7FF7D73F252D}" type="datetimeFigureOut">
              <a:rPr lang="fr-FR" smtClean="0"/>
              <a:t>23/03/2026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E5910C1-B1AC-C971-FE86-3E25651ADC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9FE11F0-DCBD-3E4B-A41F-47DB551374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AA66E-6C83-F24B-BCFF-49B6B7EE2E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5357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E91E2663-7DEB-52E3-DEC4-7C1F06EE80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FBC51-72C4-DB4E-83A8-7FF7D73F252D}" type="datetimeFigureOut">
              <a:rPr lang="fr-FR" smtClean="0"/>
              <a:t>23/03/2026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1EC8245-6F0A-57AE-4F58-FE57EED1DE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505E948-E27F-6FB6-C549-659D9163F5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AA66E-6C83-F24B-BCFF-49B6B7EE2E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7729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44E9AD4-E265-A8EE-A2C5-3C91A35B1F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CF57D2A-700D-14AB-A646-6C0CBE1F26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4294CE2-4006-F34A-60B1-FCF0B217CE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45992D1-50D2-17F4-B0EB-2C3C695D40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FBC51-72C4-DB4E-83A8-7FF7D73F252D}" type="datetimeFigureOut">
              <a:rPr lang="fr-FR" smtClean="0"/>
              <a:t>23/03/2026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13E7C64-8D23-BFC9-D4AD-630F07190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D5F9DD4-A7BD-39FE-A341-9C5E763DC4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AA66E-6C83-F24B-BCFF-49B6B7EE2E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46477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61A4374-0762-0359-2369-859099A8B1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AF75A0B8-429A-5091-4FA3-77CFCA76A11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4AE0771-ED1F-C815-6D44-D38BD8F852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93BBC92-D8AC-8966-A9C0-676A9D93CA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FBC51-72C4-DB4E-83A8-7FF7D73F252D}" type="datetimeFigureOut">
              <a:rPr lang="fr-FR" smtClean="0"/>
              <a:t>23/03/2026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91187D3-1A2F-563F-74C1-FD0F2A87FD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B4AFE3B-577D-3219-F975-382C464578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AA66E-6C83-F24B-BCFF-49B6B7EE2E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757138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FA84A3E1-7729-422F-E379-79C64907FB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8A4C2E5-BC56-55DF-ACDD-228BA37072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95BC86D-37DE-362D-F17C-6DF12CE13D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6FBC51-72C4-DB4E-83A8-7FF7D73F252D}" type="datetimeFigureOut">
              <a:rPr lang="fr-FR" smtClean="0"/>
              <a:t>23/03/2026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6E9C698-6316-4151-FFC5-1F3CA8FC39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68F2A63-FDC5-8315-592D-9B5AD3EF2D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0AA66E-6C83-F24B-BCFF-49B6B7EE2E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4990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DE9FA8C-8F31-B73C-39DF-0A041BE850F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AI use: </a:t>
            </a:r>
            <a:r>
              <a:rPr lang="fr-FR" dirty="0" err="1"/>
              <a:t>recap</a:t>
            </a:r>
            <a:r>
              <a:rPr lang="fr-FR" dirty="0"/>
              <a:t> (</a:t>
            </a:r>
            <a:r>
              <a:rPr lang="fr-FR" dirty="0" err="1"/>
              <a:t>based</a:t>
            </a:r>
            <a:r>
              <a:rPr lang="fr-FR" dirty="0"/>
              <a:t> on </a:t>
            </a:r>
            <a:r>
              <a:rPr lang="fr-FR" dirty="0" err="1"/>
              <a:t>students</a:t>
            </a:r>
            <a:r>
              <a:rPr lang="fr-FR" dirty="0"/>
              <a:t>’ conclusions)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E439288-1658-E4EE-C912-22AEB753FC2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for a constructive use of AI</a:t>
            </a:r>
          </a:p>
        </p:txBody>
      </p:sp>
    </p:spTree>
    <p:extLst>
      <p:ext uri="{BB962C8B-B14F-4D97-AF65-F5344CB8AC3E}">
        <p14:creationId xmlns:p14="http://schemas.microsoft.com/office/powerpoint/2010/main" val="9109531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D76FFFC-F516-5B22-3117-BDD2231E8F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>
                <a:solidFill>
                  <a:srgbClr val="00B050"/>
                </a:solidFill>
              </a:rPr>
              <a:t>Il est évident que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7EE721F-0247-FAAA-2FE9-271ABEE1BB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fr-FR" dirty="0">
                <a:solidFill>
                  <a:srgbClr val="00B050"/>
                </a:solidFill>
              </a:rPr>
              <a:t>l’utilisation de l’IA sans discernement pour</a:t>
            </a:r>
          </a:p>
          <a:p>
            <a:pPr algn="ctr">
              <a:buFontTx/>
              <a:buChar char="-"/>
            </a:pPr>
            <a:r>
              <a:rPr lang="fr-FR" dirty="0">
                <a:solidFill>
                  <a:srgbClr val="00B050"/>
                </a:solidFill>
              </a:rPr>
              <a:t>faire le travail à votre place</a:t>
            </a:r>
          </a:p>
          <a:p>
            <a:pPr algn="ctr">
              <a:buFontTx/>
              <a:buChar char="-"/>
            </a:pPr>
            <a:r>
              <a:rPr lang="fr-FR" dirty="0">
                <a:solidFill>
                  <a:srgbClr val="00B050"/>
                </a:solidFill>
              </a:rPr>
              <a:t>bâcler le travail</a:t>
            </a:r>
          </a:p>
          <a:p>
            <a:pPr marL="0" indent="0" algn="ctr">
              <a:buNone/>
            </a:pPr>
            <a:endParaRPr lang="fr-FR" dirty="0">
              <a:solidFill>
                <a:srgbClr val="00B050"/>
              </a:solidFill>
            </a:endParaRPr>
          </a:p>
          <a:p>
            <a:pPr marL="0" indent="0" algn="ctr">
              <a:buNone/>
            </a:pPr>
            <a:r>
              <a:rPr lang="fr-FR" dirty="0">
                <a:solidFill>
                  <a:srgbClr val="00B050"/>
                </a:solidFill>
              </a:rPr>
              <a:t>n’est pas constructive et ne vous apportera rien</a:t>
            </a:r>
          </a:p>
          <a:p>
            <a:pPr marL="0" indent="0" algn="ctr">
              <a:buNone/>
            </a:pPr>
            <a:r>
              <a:rPr lang="fr-FR" dirty="0">
                <a:solidFill>
                  <a:srgbClr val="00B050"/>
                </a:solidFill>
              </a:rPr>
              <a:t>pour les concours (et vous rendra suspect aux yeux</a:t>
            </a:r>
          </a:p>
          <a:p>
            <a:pPr marL="0" indent="0" algn="ctr">
              <a:buNone/>
            </a:pPr>
            <a:r>
              <a:rPr lang="fr-FR" dirty="0">
                <a:solidFill>
                  <a:srgbClr val="00B050"/>
                </a:solidFill>
              </a:rPr>
              <a:t>des profs). Le signal = « je n’ai pas pris le temps de la réflexion/de l’apprentissage et je me fiche de l’exercice demandé + je vous </a:t>
            </a:r>
          </a:p>
          <a:p>
            <a:pPr marL="0" indent="0" algn="ctr">
              <a:buNone/>
            </a:pPr>
            <a:r>
              <a:rPr lang="fr-FR" dirty="0">
                <a:solidFill>
                  <a:srgbClr val="00B050"/>
                </a:solidFill>
              </a:rPr>
              <a:t>prends pour </a:t>
            </a:r>
            <a:r>
              <a:rPr lang="fr-FR" dirty="0" err="1">
                <a:solidFill>
                  <a:srgbClr val="00B050"/>
                </a:solidFill>
              </a:rPr>
              <a:t>un.e</a:t>
            </a:r>
            <a:r>
              <a:rPr lang="fr-FR" dirty="0">
                <a:solidFill>
                  <a:srgbClr val="00B050"/>
                </a:solidFill>
              </a:rPr>
              <a:t> imbécile »</a:t>
            </a:r>
          </a:p>
        </p:txBody>
      </p:sp>
    </p:spTree>
    <p:extLst>
      <p:ext uri="{BB962C8B-B14F-4D97-AF65-F5344CB8AC3E}">
        <p14:creationId xmlns:p14="http://schemas.microsoft.com/office/powerpoint/2010/main" val="32864745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EBB9799-1219-A8DE-C831-3F50375111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1. Pour synthétiser le cours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A6181D1-3348-214A-278C-E7B6DF3299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On apprécie : la présentation agréable, pratique, ergonomique (« </a:t>
            </a:r>
            <a:r>
              <a:rPr lang="fr-FR" dirty="0" err="1"/>
              <a:t>bullet</a:t>
            </a:r>
            <a:r>
              <a:rPr lang="fr-FR" dirty="0"/>
              <a:t> points », emoji etc.)</a:t>
            </a:r>
          </a:p>
          <a:p>
            <a:pPr>
              <a:buFont typeface="Symbol" pitchFamily="2" charset="2"/>
              <a:buChar char="Þ"/>
            </a:pPr>
            <a:r>
              <a:rPr lang="fr-FR" dirty="0"/>
              <a:t>gain de temps pour les fiches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>
                <a:solidFill>
                  <a:srgbClr val="00B050"/>
                </a:solidFill>
              </a:rPr>
              <a:t>! bémol : pas de phase d’apprentissage = pas d’ancrage sur le long terme (lien main/cerveau, </a:t>
            </a:r>
            <a:r>
              <a:rPr lang="fr-FR" dirty="0" err="1">
                <a:solidFill>
                  <a:srgbClr val="00B050"/>
                </a:solidFill>
              </a:rPr>
              <a:t>selection</a:t>
            </a:r>
            <a:r>
              <a:rPr lang="fr-FR" dirty="0">
                <a:solidFill>
                  <a:srgbClr val="00B050"/>
                </a:solidFill>
              </a:rPr>
              <a:t> d’info etc.) </a:t>
            </a:r>
          </a:p>
        </p:txBody>
      </p:sp>
    </p:spTree>
    <p:extLst>
      <p:ext uri="{BB962C8B-B14F-4D97-AF65-F5344CB8AC3E}">
        <p14:creationId xmlns:p14="http://schemas.microsoft.com/office/powerpoint/2010/main" val="27250015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3992651-1C90-27BA-E2D8-6A19E2F0FC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2. Pour trouver des exemples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7935B58-F50C-0C39-E1CF-0524E72B1D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>
                <a:solidFill>
                  <a:srgbClr val="00B050"/>
                </a:solidFill>
              </a:rPr>
              <a:t>! Pourquoi ce double-emploi par rapport au cours ? =&gt; perte de temps</a:t>
            </a:r>
          </a:p>
          <a:p>
            <a:pPr marL="0" indent="0">
              <a:buNone/>
            </a:pPr>
            <a:r>
              <a:rPr lang="fr-FR" dirty="0"/>
              <a:t>=&gt; pour compléter </a:t>
            </a:r>
          </a:p>
          <a:p>
            <a:pPr marL="0" indent="0">
              <a:buNone/>
            </a:pPr>
            <a:r>
              <a:rPr lang="fr-FR" dirty="0">
                <a:solidFill>
                  <a:srgbClr val="00B050"/>
                </a:solidFill>
              </a:rPr>
              <a:t>=&gt; ok, mais le cours doit rester la base (= à maîtriser avant tout)</a:t>
            </a:r>
          </a:p>
          <a:p>
            <a:pPr marL="0" indent="0">
              <a:buNone/>
            </a:pPr>
            <a:r>
              <a:rPr lang="fr-FR" dirty="0"/>
              <a:t>! Exemples souvent trop généraux (! référencement)</a:t>
            </a:r>
          </a:p>
          <a:p>
            <a:pPr marL="0" indent="0">
              <a:buNone/>
            </a:pPr>
            <a:r>
              <a:rPr lang="fr-FR" dirty="0"/>
              <a:t>voire faux</a:t>
            </a:r>
          </a:p>
          <a:p>
            <a:pPr marL="0" indent="0">
              <a:buNone/>
            </a:pPr>
            <a:r>
              <a:rPr lang="fr-FR" dirty="0">
                <a:solidFill>
                  <a:srgbClr val="00B050"/>
                </a:solidFill>
              </a:rPr>
              <a:t>=&gt; s’il faut tout vérifier, quel est le gain de temps ??</a:t>
            </a:r>
          </a:p>
        </p:txBody>
      </p:sp>
    </p:spTree>
    <p:extLst>
      <p:ext uri="{BB962C8B-B14F-4D97-AF65-F5344CB8AC3E}">
        <p14:creationId xmlns:p14="http://schemas.microsoft.com/office/powerpoint/2010/main" val="12117974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98F9CF1-31E1-80DA-445F-45F351B2A2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Dialogue nécessaire, « back-and-</a:t>
            </a:r>
            <a:r>
              <a:rPr lang="fr-FR" dirty="0" err="1"/>
              <a:t>forth</a:t>
            </a:r>
            <a:r>
              <a:rPr lang="fr-FR" dirty="0"/>
              <a:t> </a:t>
            </a:r>
            <a:r>
              <a:rPr lang="fr-FR" dirty="0" err="1"/>
              <a:t>movement</a:t>
            </a:r>
            <a:r>
              <a:rPr lang="fr-FR" dirty="0"/>
              <a:t> »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FBFA655-28BE-BC51-7B84-5E3408B66D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r-FR" dirty="0"/>
              <a:t>L’IA nous donne des tournures de phrases réutilisables</a:t>
            </a:r>
          </a:p>
          <a:p>
            <a:pPr marL="0" indent="0">
              <a:buNone/>
            </a:pPr>
            <a:r>
              <a:rPr lang="fr-FR" dirty="0"/>
              <a:t>+ des mots de liaison </a:t>
            </a:r>
            <a:endParaRPr lang="fr-FR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fr-FR" dirty="0">
                <a:solidFill>
                  <a:srgbClr val="00B050"/>
                </a:solidFill>
              </a:rPr>
              <a:t>! Mais pourquoi ne les connaissez-vous pas ?? Ils sont au programme des </a:t>
            </a:r>
            <a:r>
              <a:rPr lang="fr-FR" dirty="0" err="1">
                <a:solidFill>
                  <a:srgbClr val="00B050"/>
                </a:solidFill>
              </a:rPr>
              <a:t>Steps</a:t>
            </a:r>
            <a:r>
              <a:rPr lang="fr-FR" dirty="0">
                <a:solidFill>
                  <a:srgbClr val="00B050"/>
                </a:solidFill>
              </a:rPr>
              <a:t> ! </a:t>
            </a:r>
          </a:p>
          <a:p>
            <a:pPr>
              <a:buFont typeface="Symbol" pitchFamily="2" charset="2"/>
              <a:buChar char="Þ"/>
            </a:pPr>
            <a:r>
              <a:rPr lang="fr-FR" dirty="0">
                <a:solidFill>
                  <a:srgbClr val="00B050"/>
                </a:solidFill>
              </a:rPr>
              <a:t>Comment améliorer votre expertise ?</a:t>
            </a:r>
          </a:p>
          <a:p>
            <a:pPr>
              <a:buFont typeface="Symbol" pitchFamily="2" charset="2"/>
              <a:buChar char="Þ"/>
            </a:pPr>
            <a:endParaRPr lang="fr-FR" dirty="0"/>
          </a:p>
          <a:p>
            <a:r>
              <a:rPr lang="fr-FR" dirty="0">
                <a:solidFill>
                  <a:srgbClr val="00B050"/>
                </a:solidFill>
              </a:rPr>
              <a:t>Redéfinition nécessaire</a:t>
            </a:r>
          </a:p>
          <a:p>
            <a:pPr>
              <a:buFont typeface="Symbol" pitchFamily="2" charset="2"/>
              <a:buChar char="Þ"/>
            </a:pPr>
            <a:r>
              <a:rPr lang="fr-FR" dirty="0">
                <a:solidFill>
                  <a:srgbClr val="00B050"/>
                </a:solidFill>
              </a:rPr>
              <a:t>qu’est ce que « </a:t>
            </a:r>
            <a:r>
              <a:rPr lang="fr-FR" dirty="0" err="1">
                <a:solidFill>
                  <a:srgbClr val="00B050"/>
                </a:solidFill>
              </a:rPr>
              <a:t>echo</a:t>
            </a:r>
            <a:r>
              <a:rPr lang="fr-FR" dirty="0">
                <a:solidFill>
                  <a:srgbClr val="00B050"/>
                </a:solidFill>
              </a:rPr>
              <a:t> </a:t>
            </a:r>
            <a:r>
              <a:rPr lang="fr-FR" dirty="0" err="1">
                <a:solidFill>
                  <a:srgbClr val="00B050"/>
                </a:solidFill>
              </a:rPr>
              <a:t>chambers</a:t>
            </a:r>
            <a:r>
              <a:rPr lang="fr-FR" dirty="0">
                <a:solidFill>
                  <a:srgbClr val="00B050"/>
                </a:solidFill>
              </a:rPr>
              <a:t> », « </a:t>
            </a:r>
            <a:r>
              <a:rPr lang="fr-FR" dirty="0" err="1">
                <a:solidFill>
                  <a:srgbClr val="00B050"/>
                </a:solidFill>
              </a:rPr>
              <a:t>filter</a:t>
            </a:r>
            <a:r>
              <a:rPr lang="fr-FR" dirty="0">
                <a:solidFill>
                  <a:srgbClr val="00B050"/>
                </a:solidFill>
              </a:rPr>
              <a:t> </a:t>
            </a:r>
            <a:r>
              <a:rPr lang="fr-FR" dirty="0" err="1">
                <a:solidFill>
                  <a:srgbClr val="00B050"/>
                </a:solidFill>
              </a:rPr>
              <a:t>bubbles</a:t>
            </a:r>
            <a:r>
              <a:rPr lang="fr-FR" dirty="0">
                <a:solidFill>
                  <a:srgbClr val="00B050"/>
                </a:solidFill>
              </a:rPr>
              <a:t> », « </a:t>
            </a:r>
            <a:r>
              <a:rPr lang="fr-FR" dirty="0" err="1">
                <a:solidFill>
                  <a:srgbClr val="00B050"/>
                </a:solidFill>
              </a:rPr>
              <a:t>availability</a:t>
            </a:r>
            <a:r>
              <a:rPr lang="fr-FR" dirty="0">
                <a:solidFill>
                  <a:srgbClr val="00B050"/>
                </a:solidFill>
              </a:rPr>
              <a:t> </a:t>
            </a:r>
            <a:r>
              <a:rPr lang="fr-FR" dirty="0" err="1">
                <a:solidFill>
                  <a:srgbClr val="00B050"/>
                </a:solidFill>
              </a:rPr>
              <a:t>heuristics</a:t>
            </a:r>
            <a:r>
              <a:rPr lang="fr-FR" dirty="0">
                <a:solidFill>
                  <a:srgbClr val="00B050"/>
                </a:solidFill>
              </a:rPr>
              <a:t> », « the </a:t>
            </a:r>
            <a:r>
              <a:rPr lang="fr-FR" dirty="0" err="1">
                <a:solidFill>
                  <a:srgbClr val="00B050"/>
                </a:solidFill>
              </a:rPr>
              <a:t>ratchet</a:t>
            </a:r>
            <a:r>
              <a:rPr lang="fr-FR" dirty="0">
                <a:solidFill>
                  <a:srgbClr val="00B050"/>
                </a:solidFill>
              </a:rPr>
              <a:t> </a:t>
            </a:r>
            <a:r>
              <a:rPr lang="fr-FR" dirty="0" err="1">
                <a:solidFill>
                  <a:srgbClr val="00B050"/>
                </a:solidFill>
              </a:rPr>
              <a:t>effect</a:t>
            </a:r>
            <a:r>
              <a:rPr lang="fr-FR" dirty="0">
                <a:solidFill>
                  <a:srgbClr val="00B050"/>
                </a:solidFill>
              </a:rPr>
              <a:t> »? </a:t>
            </a:r>
          </a:p>
          <a:p>
            <a:pPr>
              <a:buFont typeface="Symbol" pitchFamily="2" charset="2"/>
              <a:buChar char="Þ"/>
            </a:pPr>
            <a:r>
              <a:rPr lang="fr-FR" dirty="0">
                <a:solidFill>
                  <a:srgbClr val="00B050"/>
                </a:solidFill>
              </a:rPr>
              <a:t> ces expressions sont-elles utiles ?</a:t>
            </a:r>
          </a:p>
          <a:p>
            <a:pPr>
              <a:buFont typeface="Symbol" pitchFamily="2" charset="2"/>
              <a:buChar char="Þ"/>
            </a:pPr>
            <a:r>
              <a:rPr lang="fr-FR" dirty="0">
                <a:solidFill>
                  <a:srgbClr val="00B050"/>
                </a:solidFill>
              </a:rPr>
              <a:t>sont-ce des concepts intéressants à réutiliser ou trop complexes ou vides de sens?</a:t>
            </a:r>
          </a:p>
        </p:txBody>
      </p:sp>
    </p:spTree>
    <p:extLst>
      <p:ext uri="{BB962C8B-B14F-4D97-AF65-F5344CB8AC3E}">
        <p14:creationId xmlns:p14="http://schemas.microsoft.com/office/powerpoint/2010/main" val="19356832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286833E-B747-2190-6333-1B31E87A4A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>
                <a:solidFill>
                  <a:srgbClr val="00B050"/>
                </a:solidFill>
              </a:rPr>
              <a:t>Le paradoxe de </a:t>
            </a:r>
            <a:r>
              <a:rPr lang="fr-FR" dirty="0" err="1">
                <a:solidFill>
                  <a:srgbClr val="00B050"/>
                </a:solidFill>
              </a:rPr>
              <a:t>ChatGPT</a:t>
            </a:r>
            <a:endParaRPr lang="fr-FR" dirty="0">
              <a:solidFill>
                <a:srgbClr val="00B050"/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45A8D8E-1BC2-7B3F-50AF-28C3D63590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>
                <a:solidFill>
                  <a:srgbClr val="00B050"/>
                </a:solidFill>
              </a:rPr>
              <a:t>Les arguments qu’il donne sont soit </a:t>
            </a:r>
          </a:p>
          <a:p>
            <a:pPr>
              <a:buFont typeface="Symbol" pitchFamily="2" charset="2"/>
              <a:buChar char="Þ"/>
            </a:pPr>
            <a:r>
              <a:rPr lang="fr-FR" dirty="0">
                <a:solidFill>
                  <a:srgbClr val="00B050"/>
                </a:solidFill>
              </a:rPr>
              <a:t>Trop basiques, superficiels, ou sont déjà dans le cours (= double-emploi, redécouverte de l’eau tiède)</a:t>
            </a:r>
          </a:p>
          <a:p>
            <a:pPr>
              <a:buFont typeface="Symbol" pitchFamily="2" charset="2"/>
              <a:buChar char="Þ"/>
            </a:pPr>
            <a:r>
              <a:rPr lang="fr-FR" dirty="0">
                <a:solidFill>
                  <a:srgbClr val="00B050"/>
                </a:solidFill>
              </a:rPr>
              <a:t> d’une formulation trop pompeuse, trop générale, pas ancrée dans la réalité, voire vide de sens (le fameux « style </a:t>
            </a:r>
            <a:r>
              <a:rPr lang="fr-FR" dirty="0" err="1">
                <a:solidFill>
                  <a:srgbClr val="00B050"/>
                </a:solidFill>
              </a:rPr>
              <a:t>ChatGPT</a:t>
            </a:r>
            <a:r>
              <a:rPr lang="fr-FR" dirty="0">
                <a:solidFill>
                  <a:srgbClr val="00B050"/>
                </a:solidFill>
              </a:rPr>
              <a:t> » que l’on retrouve dans les dissertations, lettres de motivation etc. =&gt; les profs en ont l’habitude)</a:t>
            </a:r>
          </a:p>
        </p:txBody>
      </p:sp>
    </p:spTree>
    <p:extLst>
      <p:ext uri="{BB962C8B-B14F-4D97-AF65-F5344CB8AC3E}">
        <p14:creationId xmlns:p14="http://schemas.microsoft.com/office/powerpoint/2010/main" val="24087110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2BD1DF1-62A8-7735-D305-9DF62C8C0A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rgbClr val="00B050"/>
                </a:solidFill>
              </a:rPr>
              <a:t>Collaboration nécessaire avec l’humain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BA620B6-92F2-10E6-BDEF-17BAD92937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>
                <a:solidFill>
                  <a:srgbClr val="00B050"/>
                </a:solidFill>
              </a:rPr>
              <a:t>! Rappel : pour les concours (méthodo, contenu, attentes, vécu), c’est VOUS les experts (et vos profs !), pas l’IA</a:t>
            </a:r>
          </a:p>
          <a:p>
            <a:r>
              <a:rPr lang="fr-FR" dirty="0">
                <a:solidFill>
                  <a:srgbClr val="00B050"/>
                </a:solidFill>
              </a:rPr>
              <a:t>Cultivez votre style, votre spécificité (différent du « style de robot »)</a:t>
            </a:r>
          </a:p>
          <a:p>
            <a:r>
              <a:rPr lang="fr-FR" dirty="0">
                <a:solidFill>
                  <a:srgbClr val="00B050"/>
                </a:solidFill>
              </a:rPr>
              <a:t>Mais pour cela, avant, il </a:t>
            </a:r>
            <a:r>
              <a:rPr lang="fr-FR">
                <a:solidFill>
                  <a:srgbClr val="00B050"/>
                </a:solidFill>
              </a:rPr>
              <a:t>faut consolider </a:t>
            </a:r>
            <a:r>
              <a:rPr lang="fr-FR" dirty="0">
                <a:solidFill>
                  <a:srgbClr val="00B050"/>
                </a:solidFill>
              </a:rPr>
              <a:t>vos bases </a:t>
            </a:r>
            <a:r>
              <a:rPr lang="fr-FR">
                <a:solidFill>
                  <a:srgbClr val="00B050"/>
                </a:solidFill>
              </a:rPr>
              <a:t>(= travailler </a:t>
            </a:r>
            <a:r>
              <a:rPr lang="fr-FR" dirty="0">
                <a:solidFill>
                  <a:srgbClr val="00B050"/>
                </a:solidFill>
              </a:rPr>
              <a:t>le cours)</a:t>
            </a:r>
          </a:p>
        </p:txBody>
      </p:sp>
    </p:spTree>
    <p:extLst>
      <p:ext uri="{BB962C8B-B14F-4D97-AF65-F5344CB8AC3E}">
        <p14:creationId xmlns:p14="http://schemas.microsoft.com/office/powerpoint/2010/main" val="19872749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1AFE696-6685-2DDC-9930-0AB3764A39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>
                <a:solidFill>
                  <a:srgbClr val="00B050"/>
                </a:solidFill>
              </a:rPr>
              <a:t>Attention à l’illusion du</a:t>
            </a:r>
            <a:br>
              <a:rPr lang="fr-FR" dirty="0">
                <a:solidFill>
                  <a:srgbClr val="00B050"/>
                </a:solidFill>
              </a:rPr>
            </a:br>
            <a:r>
              <a:rPr lang="fr-FR" dirty="0">
                <a:solidFill>
                  <a:srgbClr val="00B050"/>
                </a:solidFill>
              </a:rPr>
              <a:t>« gain de temps »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DBFA2D3-CC32-EB5B-276D-1EB57A9AC4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>
                <a:solidFill>
                  <a:srgbClr val="00B050"/>
                </a:solidFill>
              </a:rPr>
              <a:t>Donne bonne conscience (?) : j’ai fait du travail (quel travail exactement ?)</a:t>
            </a:r>
          </a:p>
          <a:p>
            <a:endParaRPr lang="fr-FR" dirty="0">
              <a:solidFill>
                <a:srgbClr val="00B050"/>
              </a:solidFill>
            </a:endParaRPr>
          </a:p>
          <a:p>
            <a:r>
              <a:rPr lang="fr-FR" dirty="0">
                <a:solidFill>
                  <a:srgbClr val="00B050"/>
                </a:solidFill>
              </a:rPr>
              <a:t> Vous auriez mieux fait de passer ce temps à apprendre du vocabulaire, faire une fiche d’arguments/exemples tirés du cours, travailler vos </a:t>
            </a:r>
            <a:r>
              <a:rPr lang="fr-FR" dirty="0" err="1">
                <a:solidFill>
                  <a:srgbClr val="00B050"/>
                </a:solidFill>
              </a:rPr>
              <a:t>Steps</a:t>
            </a:r>
            <a:r>
              <a:rPr lang="fr-FR" dirty="0">
                <a:solidFill>
                  <a:srgbClr val="00B050"/>
                </a:solidFill>
              </a:rPr>
              <a:t>!</a:t>
            </a:r>
          </a:p>
          <a:p>
            <a:endParaRPr lang="fr-FR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fr-FR" dirty="0" err="1">
                <a:solidFill>
                  <a:srgbClr val="00B050"/>
                </a:solidFill>
              </a:rPr>
              <a:t>Remember</a:t>
            </a:r>
            <a:r>
              <a:rPr lang="fr-FR" dirty="0">
                <a:solidFill>
                  <a:srgbClr val="00B050"/>
                </a:solidFill>
              </a:rPr>
              <a:t>: tout ce que vous avez besoin de savoir/savoir faire pour les concours est dans le cours ! Ayez confiance !</a:t>
            </a:r>
          </a:p>
        </p:txBody>
      </p:sp>
    </p:spTree>
    <p:extLst>
      <p:ext uri="{BB962C8B-B14F-4D97-AF65-F5344CB8AC3E}">
        <p14:creationId xmlns:p14="http://schemas.microsoft.com/office/powerpoint/2010/main" val="2691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C09C94F-E158-8E89-F8B0-7DEDF32D62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>
                <a:solidFill>
                  <a:srgbClr val="00B050"/>
                </a:solidFill>
              </a:rPr>
              <a:t>Utilisation constructive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C50DA62-5559-C5B8-00D7-CD598209A4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>
                <a:solidFill>
                  <a:srgbClr val="00B050"/>
                </a:solidFill>
              </a:rPr>
              <a:t>pour générer/corriger des exos de grammaire</a:t>
            </a:r>
          </a:p>
          <a:p>
            <a:r>
              <a:rPr lang="fr-FR" dirty="0">
                <a:solidFill>
                  <a:srgbClr val="00B050"/>
                </a:solidFill>
              </a:rPr>
              <a:t>se faire expliquer des points du cours (concepts, références, exemples, points de grammaire)</a:t>
            </a:r>
          </a:p>
          <a:p>
            <a:r>
              <a:rPr lang="fr-FR" dirty="0">
                <a:solidFill>
                  <a:srgbClr val="00B050"/>
                </a:solidFill>
              </a:rPr>
              <a:t>pour générer des listes de vocabulaire thématique</a:t>
            </a:r>
          </a:p>
          <a:p>
            <a:r>
              <a:rPr lang="fr-FR" dirty="0">
                <a:solidFill>
                  <a:srgbClr val="00B050"/>
                </a:solidFill>
              </a:rPr>
              <a:t>pour la correction/conseils de votre production écrite</a:t>
            </a:r>
          </a:p>
          <a:p>
            <a:endParaRPr lang="fr-FR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fr-FR" dirty="0">
                <a:solidFill>
                  <a:srgbClr val="00B050"/>
                </a:solidFill>
              </a:rPr>
              <a:t>Les plus performantes : versions gratuites de Claude (génère des cartes mentales, </a:t>
            </a:r>
            <a:r>
              <a:rPr lang="fr-FR" dirty="0" err="1">
                <a:solidFill>
                  <a:srgbClr val="00B050"/>
                </a:solidFill>
              </a:rPr>
              <a:t>pdf</a:t>
            </a:r>
            <a:r>
              <a:rPr lang="fr-FR" dirty="0">
                <a:solidFill>
                  <a:srgbClr val="00B050"/>
                </a:solidFill>
              </a:rPr>
              <a:t>, docx) et de </a:t>
            </a:r>
            <a:r>
              <a:rPr lang="fr-FR" dirty="0" err="1">
                <a:solidFill>
                  <a:srgbClr val="00B050"/>
                </a:solidFill>
              </a:rPr>
              <a:t>Perplexity</a:t>
            </a:r>
            <a:r>
              <a:rPr lang="fr-FR" dirty="0">
                <a:solidFill>
                  <a:srgbClr val="00B050"/>
                </a:solidFill>
              </a:rPr>
              <a:t> (vraies notes de bas de page avec liens actifs vers les articles utilisés (//</a:t>
            </a:r>
            <a:r>
              <a:rPr lang="fr-FR" dirty="0" err="1">
                <a:solidFill>
                  <a:srgbClr val="00B050"/>
                </a:solidFill>
              </a:rPr>
              <a:t>Wikipedia</a:t>
            </a:r>
            <a:r>
              <a:rPr lang="fr-FR" dirty="0">
                <a:solidFill>
                  <a:srgbClr val="00B050"/>
                </a:solidFill>
              </a:rPr>
              <a:t>))</a:t>
            </a:r>
          </a:p>
          <a:p>
            <a:pPr marL="0" indent="0">
              <a:buNone/>
            </a:pPr>
            <a:r>
              <a:rPr lang="fr-FR" dirty="0">
                <a:solidFill>
                  <a:srgbClr val="00B050"/>
                </a:solidFill>
              </a:rPr>
              <a:t>=&gt; Pourquoi payer pour une version pro/premium ?</a:t>
            </a:r>
          </a:p>
        </p:txBody>
      </p:sp>
    </p:spTree>
    <p:extLst>
      <p:ext uri="{BB962C8B-B14F-4D97-AF65-F5344CB8AC3E}">
        <p14:creationId xmlns:p14="http://schemas.microsoft.com/office/powerpoint/2010/main" val="257415809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588</Words>
  <Application>Microsoft Macintosh PowerPoint</Application>
  <PresentationFormat>Grand écran</PresentationFormat>
  <Paragraphs>55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Symbol</vt:lpstr>
      <vt:lpstr>Thème Office</vt:lpstr>
      <vt:lpstr>AI use: recap (based on students’ conclusions)</vt:lpstr>
      <vt:lpstr>Il est évident que</vt:lpstr>
      <vt:lpstr>1. Pour synthétiser le cours</vt:lpstr>
      <vt:lpstr>2. Pour trouver des exemples</vt:lpstr>
      <vt:lpstr>Dialogue nécessaire, « back-and-forth movement » </vt:lpstr>
      <vt:lpstr>Le paradoxe de ChatGPT</vt:lpstr>
      <vt:lpstr>Collaboration nécessaire avec l’humain</vt:lpstr>
      <vt:lpstr>Attention à l’illusion du « gain de temps »</vt:lpstr>
      <vt:lpstr>Utilisation constructive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Aude</dc:creator>
  <cp:lastModifiedBy>Aude</cp:lastModifiedBy>
  <cp:revision>5</cp:revision>
  <dcterms:created xsi:type="dcterms:W3CDTF">2026-03-23T11:03:30Z</dcterms:created>
  <dcterms:modified xsi:type="dcterms:W3CDTF">2026-03-23T13:12:49Z</dcterms:modified>
</cp:coreProperties>
</file>