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3" r:id="rId10"/>
    <p:sldId id="264" r:id="rId11"/>
    <p:sldId id="267" r:id="rId12"/>
    <p:sldId id="265" r:id="rId13"/>
    <p:sldId id="268" r:id="rId14"/>
    <p:sldId id="269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24"/>
    <p:restoredTop sz="93012"/>
  </p:normalViewPr>
  <p:slideViewPr>
    <p:cSldViewPr snapToGrid="0">
      <p:cViewPr varScale="1">
        <p:scale>
          <a:sx n="103" d="100"/>
          <a:sy n="103" d="100"/>
        </p:scale>
        <p:origin x="40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2DB538-0E63-990C-9A7A-3341E015AF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5CA9E75-FF41-689E-32D1-A6396BC108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FC5FB47-6458-C58D-4886-B6D63B19F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653F9-32B2-9B4F-9AD6-7F721CD43D45}" type="datetimeFigureOut">
              <a:rPr lang="fr-FR" smtClean="0"/>
              <a:t>30/03/2025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AC58324-3A9A-CA3B-89B8-C8DADD4BF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A3247D1-7349-2808-5DF8-11F09FDD7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13A0F-43EE-DA49-BB78-1BD2CFD901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5217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7E8C8E-F32C-660B-0044-9B8FAAD5F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53AEE3C-370E-DE8A-443B-9B42362FBD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92051BA-105D-9AA3-83A8-D2AE54406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653F9-32B2-9B4F-9AD6-7F721CD43D45}" type="datetimeFigureOut">
              <a:rPr lang="fr-FR" smtClean="0"/>
              <a:t>30/03/2025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9E3219A-BEE8-72FB-0CD7-9339A901D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1A60C50-7A18-3DBA-A31F-C624FA377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13A0F-43EE-DA49-BB78-1BD2CFD901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3080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0981EA8-AFC6-A767-BCEB-292E4D5645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FAFD15B-59EF-ACB6-441F-1880BB3977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1F6F2B6-3F49-E66F-5897-7C2001D5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653F9-32B2-9B4F-9AD6-7F721CD43D45}" type="datetimeFigureOut">
              <a:rPr lang="fr-FR" smtClean="0"/>
              <a:t>30/03/2025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C700618-D711-0184-3C3E-5B0540458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DA8335-71C4-539A-082A-A94B75757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13A0F-43EE-DA49-BB78-1BD2CFD901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2009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A696B4-5AD0-E4DF-D780-9E3407CE5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E5C109-1BD1-C9DA-DA74-3FE727DC7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2D6D631-DE67-12BE-8AAE-13235578F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653F9-32B2-9B4F-9AD6-7F721CD43D45}" type="datetimeFigureOut">
              <a:rPr lang="fr-FR" smtClean="0"/>
              <a:t>30/03/2025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ED5EB0B-45B2-0FAA-E1B8-69014070B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A13AABF-BB63-0074-1338-2D9746EC3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13A0F-43EE-DA49-BB78-1BD2CFD901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889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945F5B-E4F6-DB65-C7A3-25FDF3FC6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F36EAB3-61FA-1CAE-DEFD-3176430F10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CD6640C-28F9-1F67-2DA7-EC623E618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653F9-32B2-9B4F-9AD6-7F721CD43D45}" type="datetimeFigureOut">
              <a:rPr lang="fr-FR" smtClean="0"/>
              <a:t>30/03/2025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9D9744F-B3CA-B912-8AF0-620356660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B80A63-63A4-C2A4-E835-1FBAB743B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13A0F-43EE-DA49-BB78-1BD2CFD901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5807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F920F3-1B1E-D48C-1F20-4F9689F62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0DF3CE7-9F88-E345-B24A-2E07E5F9AD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A10874F-789F-7BE8-C2C3-5700FBE653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A2F0B63-D142-2FEE-CA49-F40BDD93E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653F9-32B2-9B4F-9AD6-7F721CD43D45}" type="datetimeFigureOut">
              <a:rPr lang="fr-FR" smtClean="0"/>
              <a:t>30/03/2025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3D95FB7-DAF8-F093-EC77-35C8AC574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EA84B41-329C-3206-4FD0-CBF10934C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13A0F-43EE-DA49-BB78-1BD2CFD901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8667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D236C2-7E14-27A3-DCC4-2B49D97B6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004F54A-28B5-D15F-2AB1-BEE90A333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58168C5-57C4-360E-BF4B-480307DAA6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466E1C3-F0DA-A057-6259-70782DEF84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F7ECA01-719C-0F19-73B4-1687326EE6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63EB5B1-0BF8-E104-A206-C4971B335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653F9-32B2-9B4F-9AD6-7F721CD43D45}" type="datetimeFigureOut">
              <a:rPr lang="fr-FR" smtClean="0"/>
              <a:t>30/03/2025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D9B94A4-BFA3-1D70-DAB2-EF8397B73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E8C11CF-B7B7-17D0-1D59-C76247FA2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13A0F-43EE-DA49-BB78-1BD2CFD901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795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AF263E-DFDD-EBAE-4F6E-3658E44C1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A40259A-2B74-33CD-26C0-7021F76FB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653F9-32B2-9B4F-9AD6-7F721CD43D45}" type="datetimeFigureOut">
              <a:rPr lang="fr-FR" smtClean="0"/>
              <a:t>30/03/2025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0EE2F45-5B21-E391-8B6C-125B8DFF1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746A173-B9EA-0081-6B52-A4A57AC87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13A0F-43EE-DA49-BB78-1BD2CFD901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0825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B5994F3-25E1-702E-52F2-86A985180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653F9-32B2-9B4F-9AD6-7F721CD43D45}" type="datetimeFigureOut">
              <a:rPr lang="fr-FR" smtClean="0"/>
              <a:t>30/03/2025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11DD8C8-0C36-E711-29CA-4D2131B1A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44B8B22-80F7-A7FF-E7B0-757946FC1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13A0F-43EE-DA49-BB78-1BD2CFD901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9121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0E0711-C159-AB39-9D60-DF7EC774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92A10FE-531A-415B-4222-9D3BFB1CD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A906BBF-73AB-A999-B915-BA1F38AB95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992C501-8DE3-088C-1871-BC4F25ACB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653F9-32B2-9B4F-9AD6-7F721CD43D45}" type="datetimeFigureOut">
              <a:rPr lang="fr-FR" smtClean="0"/>
              <a:t>30/03/2025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414E28B-4436-C481-B845-853FEBAB4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00D15E3-3C68-C96A-E121-AAE395C5F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13A0F-43EE-DA49-BB78-1BD2CFD901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2849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F43FCA-7573-28DA-1E61-F143BFD6B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A32FC6F-9C85-0B83-3D60-9D2355C1B2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D96691F-1750-34CA-B01F-AE22289730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810C1ED-31A3-32D2-9A98-D2AAC119D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653F9-32B2-9B4F-9AD6-7F721CD43D45}" type="datetimeFigureOut">
              <a:rPr lang="fr-FR" smtClean="0"/>
              <a:t>30/03/2025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14F5DBF-E354-68BD-B58E-B422640CF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B9DEA10-8A19-474F-5F49-3B11B27E4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13A0F-43EE-DA49-BB78-1BD2CFD901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4308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C739BE7-C0DD-4146-E905-0F470ACA5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E08B6D0-0005-5276-A57A-6F15570844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1910220-634F-8A1B-F865-2BB8442B9D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653F9-32B2-9B4F-9AD6-7F721CD43D45}" type="datetimeFigureOut">
              <a:rPr lang="fr-FR" smtClean="0"/>
              <a:t>30/03/2025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FE2A9EC-83C3-C4AF-7753-41B5C692A1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6A6C3E-1087-0E36-C433-2AE8BDD682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813A0F-43EE-DA49-BB78-1BD2CFD901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9360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D211E4-8D15-E056-1A1F-D593D3D884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/>
              <a:t>GMOs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FFAAD11-77D2-6145-6A72-6B4AF26A9F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EDBBABA-2D2D-A25B-698C-FB0C6138E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5528" y="3602038"/>
            <a:ext cx="3400943" cy="264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638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F3A304-ED5B-CF91-AA6D-4FF35D024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err="1"/>
              <a:t>Concerns</a:t>
            </a:r>
            <a:r>
              <a:rPr lang="fr-FR" dirty="0"/>
              <a:t> for </a:t>
            </a:r>
            <a:r>
              <a:rPr lang="fr-FR" dirty="0" err="1"/>
              <a:t>farmers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6D53D6A-F547-7A0F-B708-47AEFB6C42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GM </a:t>
            </a:r>
            <a:r>
              <a:rPr lang="fr-FR" sz="3200" dirty="0" err="1"/>
              <a:t>seeds</a:t>
            </a:r>
            <a:r>
              <a:rPr lang="fr-FR" sz="3200" dirty="0"/>
              <a:t> have been </a:t>
            </a:r>
            <a:r>
              <a:rPr lang="fr-FR" sz="3200" b="1" dirty="0" err="1"/>
              <a:t>patented</a:t>
            </a:r>
            <a:r>
              <a:rPr lang="fr-FR" sz="3200" b="1" dirty="0"/>
              <a:t> </a:t>
            </a:r>
            <a:r>
              <a:rPr lang="fr-FR" sz="3200" dirty="0"/>
              <a:t>(= brevetées)</a:t>
            </a:r>
            <a:endParaRPr lang="fr-FR" sz="3200" b="1" dirty="0"/>
          </a:p>
          <a:p>
            <a:pPr>
              <a:buFont typeface="Symbol" pitchFamily="2" charset="2"/>
              <a:buChar char="Þ"/>
            </a:pPr>
            <a:r>
              <a:rPr lang="fr-FR" sz="3200" dirty="0"/>
              <a:t>GM </a:t>
            </a:r>
            <a:r>
              <a:rPr lang="fr-FR" sz="3200" dirty="0" err="1"/>
              <a:t>companies</a:t>
            </a:r>
            <a:r>
              <a:rPr lang="fr-FR" sz="3200" dirty="0"/>
              <a:t> have </a:t>
            </a:r>
            <a:r>
              <a:rPr lang="fr-FR" sz="3200" b="1" dirty="0" err="1"/>
              <a:t>intellectual</a:t>
            </a:r>
            <a:r>
              <a:rPr lang="fr-FR" sz="3200" b="1" dirty="0"/>
              <a:t> </a:t>
            </a:r>
            <a:r>
              <a:rPr lang="fr-FR" sz="3200" b="1" dirty="0" err="1"/>
              <a:t>property</a:t>
            </a:r>
            <a:r>
              <a:rPr lang="fr-FR" sz="3200" dirty="0"/>
              <a:t> (« copyright ») on the </a:t>
            </a:r>
            <a:r>
              <a:rPr lang="fr-FR" sz="3200" dirty="0" err="1"/>
              <a:t>seeds</a:t>
            </a:r>
            <a:endParaRPr lang="fr-FR" sz="3200" dirty="0"/>
          </a:p>
          <a:p>
            <a:pPr>
              <a:buFont typeface="Symbol" pitchFamily="2" charset="2"/>
              <a:buChar char="Þ"/>
            </a:pPr>
            <a:r>
              <a:rPr lang="fr-FR" sz="3200" dirty="0" err="1"/>
              <a:t>They</a:t>
            </a:r>
            <a:r>
              <a:rPr lang="fr-FR" sz="3200" dirty="0"/>
              <a:t> </a:t>
            </a:r>
            <a:r>
              <a:rPr lang="fr-FR" sz="3200" dirty="0" err="1"/>
              <a:t>cannot</a:t>
            </a:r>
            <a:r>
              <a:rPr lang="fr-FR" sz="3200" dirty="0"/>
              <a:t> </a:t>
            </a:r>
            <a:r>
              <a:rPr lang="fr-FR" sz="3200" dirty="0" err="1"/>
              <a:t>be</a:t>
            </a:r>
            <a:r>
              <a:rPr lang="fr-FR" sz="3200" dirty="0"/>
              <a:t> re-</a:t>
            </a:r>
            <a:r>
              <a:rPr lang="fr-FR" sz="3200" dirty="0" err="1"/>
              <a:t>used</a:t>
            </a:r>
            <a:r>
              <a:rPr lang="fr-FR" sz="3200" dirty="0"/>
              <a:t>, </a:t>
            </a:r>
            <a:r>
              <a:rPr lang="fr-FR" sz="3200" dirty="0" err="1"/>
              <a:t>reproduced</a:t>
            </a:r>
            <a:r>
              <a:rPr lang="fr-FR" sz="3200" dirty="0"/>
              <a:t> by the </a:t>
            </a:r>
            <a:r>
              <a:rPr lang="fr-FR" sz="3200" dirty="0" err="1"/>
              <a:t>farmers</a:t>
            </a:r>
            <a:r>
              <a:rPr lang="fr-FR" sz="3200" dirty="0"/>
              <a:t> (= </a:t>
            </a:r>
            <a:r>
              <a:rPr lang="fr-FR" sz="3200" dirty="0" err="1"/>
              <a:t>buy</a:t>
            </a:r>
            <a:r>
              <a:rPr lang="fr-FR" sz="3200" dirty="0"/>
              <a:t> new </a:t>
            </a:r>
            <a:r>
              <a:rPr lang="fr-FR" sz="3200" dirty="0" err="1"/>
              <a:t>seeds</a:t>
            </a:r>
            <a:r>
              <a:rPr lang="fr-FR" sz="3200" dirty="0"/>
              <a:t> </a:t>
            </a:r>
            <a:r>
              <a:rPr lang="fr-FR" sz="3200" dirty="0" err="1"/>
              <a:t>every</a:t>
            </a:r>
            <a:r>
              <a:rPr lang="fr-FR" sz="3200" dirty="0"/>
              <a:t> </a:t>
            </a:r>
            <a:r>
              <a:rPr lang="fr-FR" sz="3200" dirty="0" err="1"/>
              <a:t>year</a:t>
            </a:r>
            <a:r>
              <a:rPr lang="fr-FR" sz="3200" dirty="0"/>
              <a:t>)</a:t>
            </a:r>
          </a:p>
          <a:p>
            <a:pPr>
              <a:buFont typeface="Symbol" pitchFamily="2" charset="2"/>
              <a:buChar char="Þ"/>
            </a:pPr>
            <a:endParaRPr lang="fr-FR" sz="3200" dirty="0"/>
          </a:p>
          <a:p>
            <a:pPr>
              <a:buFont typeface="Symbol" pitchFamily="2" charset="2"/>
              <a:buChar char="Þ"/>
            </a:pPr>
            <a:endParaRPr lang="fr-FR" sz="32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3F3CA00-EEB6-9D47-DC85-ED7935562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3639" y="3842385"/>
            <a:ext cx="4218432" cy="246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371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3C29A1-FF88-05B6-7072-335F70694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and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7D9A961-02A8-3213-E2AA-BAB9AB3571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sz="3600" dirty="0"/>
              <a:t>GM </a:t>
            </a:r>
            <a:r>
              <a:rPr lang="fr-FR" sz="3600" dirty="0" err="1"/>
              <a:t>seeds</a:t>
            </a:r>
            <a:r>
              <a:rPr lang="fr-FR" sz="3600" dirty="0"/>
              <a:t> are, in the end, </a:t>
            </a:r>
            <a:r>
              <a:rPr lang="fr-FR" sz="3600" b="1" dirty="0"/>
              <a:t>more </a:t>
            </a:r>
            <a:r>
              <a:rPr lang="fr-FR" sz="3600" b="1" dirty="0" err="1"/>
              <a:t>expensive</a:t>
            </a:r>
            <a:r>
              <a:rPr lang="fr-FR" sz="3600" dirty="0"/>
              <a:t> + have to </a:t>
            </a:r>
            <a:r>
              <a:rPr lang="fr-FR" sz="3600" dirty="0" err="1"/>
              <a:t>be</a:t>
            </a:r>
            <a:r>
              <a:rPr lang="fr-FR" sz="3600" dirty="0"/>
              <a:t> </a:t>
            </a:r>
            <a:r>
              <a:rPr lang="fr-FR" sz="3600" dirty="0" err="1"/>
              <a:t>bought</a:t>
            </a:r>
            <a:r>
              <a:rPr lang="fr-FR" sz="3600" dirty="0"/>
              <a:t> </a:t>
            </a:r>
            <a:r>
              <a:rPr lang="fr-FR" sz="3600" dirty="0" err="1"/>
              <a:t>with</a:t>
            </a:r>
            <a:r>
              <a:rPr lang="fr-FR" sz="3600" dirty="0"/>
              <a:t> </a:t>
            </a:r>
            <a:r>
              <a:rPr lang="fr-FR" sz="3600" dirty="0" err="1"/>
              <a:t>expensive</a:t>
            </a:r>
            <a:r>
              <a:rPr lang="fr-FR" sz="3600" dirty="0"/>
              <a:t> </a:t>
            </a:r>
            <a:r>
              <a:rPr lang="fr-FR" sz="3600" b="1" dirty="0" err="1"/>
              <a:t>chemical</a:t>
            </a:r>
            <a:r>
              <a:rPr lang="fr-FR" sz="3600" b="1" dirty="0"/>
              <a:t> </a:t>
            </a:r>
            <a:r>
              <a:rPr lang="fr-FR" sz="3600" b="1" dirty="0" err="1"/>
              <a:t>products</a:t>
            </a:r>
            <a:r>
              <a:rPr lang="fr-FR" sz="3600" b="1" dirty="0"/>
              <a:t> </a:t>
            </a:r>
            <a:r>
              <a:rPr lang="fr-FR" sz="3600" dirty="0"/>
              <a:t>and </a:t>
            </a:r>
            <a:r>
              <a:rPr lang="fr-FR" sz="3600" dirty="0" err="1"/>
              <a:t>require</a:t>
            </a:r>
            <a:r>
              <a:rPr lang="fr-FR" sz="3600" dirty="0"/>
              <a:t> </a:t>
            </a:r>
            <a:r>
              <a:rPr lang="fr-FR" sz="3600" b="1" dirty="0" err="1"/>
              <a:t>tools</a:t>
            </a:r>
            <a:r>
              <a:rPr lang="fr-FR" sz="3600" dirty="0"/>
              <a:t> (</a:t>
            </a:r>
            <a:r>
              <a:rPr lang="fr-FR" sz="3600" dirty="0" err="1"/>
              <a:t>tractors</a:t>
            </a:r>
            <a:r>
              <a:rPr lang="fr-FR" sz="3600" dirty="0"/>
              <a:t>, </a:t>
            </a:r>
            <a:r>
              <a:rPr lang="fr-FR" sz="3600" dirty="0" err="1"/>
              <a:t>sprayers</a:t>
            </a:r>
            <a:r>
              <a:rPr lang="fr-FR" sz="3600" dirty="0"/>
              <a:t> etc.)</a:t>
            </a:r>
            <a:endParaRPr lang="fr-FR" sz="3600" b="1" dirty="0"/>
          </a:p>
          <a:p>
            <a:pPr>
              <a:buFont typeface="Symbol" pitchFamily="2" charset="2"/>
              <a:buChar char="Þ"/>
            </a:pPr>
            <a:r>
              <a:rPr lang="fr-FR" sz="3600" dirty="0"/>
              <a:t>more </a:t>
            </a:r>
            <a:r>
              <a:rPr lang="fr-FR" sz="3600" dirty="0" err="1"/>
              <a:t>expensive</a:t>
            </a:r>
            <a:r>
              <a:rPr lang="fr-FR" sz="3600" dirty="0"/>
              <a:t> </a:t>
            </a:r>
            <a:r>
              <a:rPr lang="fr-FR" sz="3600" dirty="0" err="1"/>
              <a:t>than</a:t>
            </a:r>
            <a:r>
              <a:rPr lang="fr-FR" sz="3600" dirty="0"/>
              <a:t> </a:t>
            </a:r>
            <a:r>
              <a:rPr lang="fr-FR" sz="3600" dirty="0" err="1"/>
              <a:t>traditional</a:t>
            </a:r>
            <a:r>
              <a:rPr lang="fr-FR" sz="3600" dirty="0"/>
              <a:t> </a:t>
            </a:r>
            <a:r>
              <a:rPr lang="fr-FR" sz="3600" dirty="0" err="1"/>
              <a:t>farming</a:t>
            </a:r>
            <a:r>
              <a:rPr lang="fr-FR" sz="3600" dirty="0"/>
              <a:t> practices</a:t>
            </a:r>
          </a:p>
          <a:p>
            <a:pPr marL="0" indent="0">
              <a:buNone/>
            </a:pPr>
            <a:endParaRPr lang="fr-FR" sz="3600" dirty="0"/>
          </a:p>
          <a:p>
            <a:pPr marL="0" indent="0">
              <a:buNone/>
            </a:pPr>
            <a:r>
              <a:rPr lang="fr-FR" sz="3600" dirty="0"/>
              <a:t>In </a:t>
            </a:r>
            <a:r>
              <a:rPr lang="fr-FR" sz="3600" dirty="0" err="1"/>
              <a:t>India</a:t>
            </a:r>
            <a:r>
              <a:rPr lang="fr-FR" sz="3600" dirty="0"/>
              <a:t>, </a:t>
            </a:r>
            <a:r>
              <a:rPr lang="fr-FR" sz="3600" dirty="0" err="1"/>
              <a:t>this</a:t>
            </a:r>
            <a:r>
              <a:rPr lang="fr-FR" sz="3600" dirty="0"/>
              <a:t> </a:t>
            </a:r>
            <a:r>
              <a:rPr lang="fr-FR" sz="3600" dirty="0" err="1"/>
              <a:t>led</a:t>
            </a:r>
            <a:r>
              <a:rPr lang="fr-FR" sz="3600" dirty="0"/>
              <a:t> to </a:t>
            </a:r>
            <a:r>
              <a:rPr lang="fr-FR" sz="3600" b="1" dirty="0" err="1"/>
              <a:t>higher</a:t>
            </a:r>
            <a:r>
              <a:rPr lang="fr-FR" sz="3600" b="1" dirty="0"/>
              <a:t> </a:t>
            </a:r>
            <a:r>
              <a:rPr lang="fr-FR" sz="3600" b="1" dirty="0" err="1"/>
              <a:t>debt</a:t>
            </a:r>
            <a:r>
              <a:rPr lang="fr-FR" sz="3600" b="1" dirty="0"/>
              <a:t> </a:t>
            </a:r>
            <a:r>
              <a:rPr lang="fr-FR" sz="3600" dirty="0"/>
              <a:t>for </a:t>
            </a:r>
            <a:r>
              <a:rPr lang="fr-FR" sz="3600" dirty="0" err="1"/>
              <a:t>farmers</a:t>
            </a:r>
            <a:r>
              <a:rPr lang="fr-FR" sz="3600" dirty="0"/>
              <a:t>, </a:t>
            </a:r>
            <a:r>
              <a:rPr lang="fr-FR" sz="3600" dirty="0" err="1"/>
              <a:t>even</a:t>
            </a:r>
            <a:r>
              <a:rPr lang="fr-FR" sz="3600" dirty="0"/>
              <a:t> </a:t>
            </a:r>
            <a:r>
              <a:rPr lang="fr-FR" sz="3600" b="1" dirty="0" err="1"/>
              <a:t>bankruptcy</a:t>
            </a:r>
            <a:r>
              <a:rPr lang="fr-FR" sz="3600" dirty="0"/>
              <a:t> as </a:t>
            </a:r>
            <a:r>
              <a:rPr lang="fr-FR" sz="3600" dirty="0" err="1"/>
              <a:t>well</a:t>
            </a:r>
            <a:r>
              <a:rPr lang="fr-FR" sz="3600" dirty="0"/>
              <a:t> as a </a:t>
            </a:r>
            <a:r>
              <a:rPr lang="fr-FR" sz="3600" b="1" dirty="0" err="1"/>
              <a:t>wave</a:t>
            </a:r>
            <a:r>
              <a:rPr lang="fr-FR" sz="3600" b="1" dirty="0"/>
              <a:t> of suicides </a:t>
            </a:r>
            <a:r>
              <a:rPr lang="fr-FR" sz="3600" dirty="0"/>
              <a:t>(400,000 </a:t>
            </a:r>
            <a:r>
              <a:rPr lang="fr-FR" sz="3600" dirty="0" err="1"/>
              <a:t>between</a:t>
            </a:r>
            <a:r>
              <a:rPr lang="fr-FR" sz="3600" dirty="0"/>
              <a:t> 1995 and 2018)</a:t>
            </a:r>
          </a:p>
        </p:txBody>
      </p:sp>
    </p:spTree>
    <p:extLst>
      <p:ext uri="{BB962C8B-B14F-4D97-AF65-F5344CB8AC3E}">
        <p14:creationId xmlns:p14="http://schemas.microsoft.com/office/powerpoint/2010/main" val="2017044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121830-F2AB-1A9B-FC8F-472F5350F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err="1"/>
              <a:t>Concerns</a:t>
            </a:r>
            <a:r>
              <a:rPr lang="fr-FR" dirty="0"/>
              <a:t> about the </a:t>
            </a:r>
            <a:r>
              <a:rPr lang="fr-FR" dirty="0" err="1"/>
              <a:t>environment</a:t>
            </a:r>
            <a:r>
              <a:rPr lang="fr-FR" dirty="0"/>
              <a:t> and </a:t>
            </a:r>
            <a:r>
              <a:rPr lang="fr-FR" dirty="0" err="1"/>
              <a:t>health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C8F3379-E285-8D31-CA78-75026E344F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3600" b="1" dirty="0"/>
              <a:t>Round Up </a:t>
            </a:r>
            <a:r>
              <a:rPr lang="fr-FR" sz="3600" b="1" dirty="0" err="1"/>
              <a:t>ready</a:t>
            </a:r>
            <a:r>
              <a:rPr lang="fr-FR" sz="3600" b="1" dirty="0"/>
              <a:t> </a:t>
            </a:r>
            <a:r>
              <a:rPr lang="fr-FR" sz="3600" b="1" dirty="0" err="1"/>
              <a:t>crops</a:t>
            </a:r>
            <a:r>
              <a:rPr lang="fr-FR" sz="3600" b="1" dirty="0"/>
              <a:t> = </a:t>
            </a:r>
            <a:r>
              <a:rPr lang="fr-FR" sz="3600" b="1" dirty="0" err="1"/>
              <a:t>higher</a:t>
            </a:r>
            <a:r>
              <a:rPr lang="fr-FR" sz="3600" b="1" dirty="0"/>
              <a:t> herbicide use </a:t>
            </a:r>
          </a:p>
          <a:p>
            <a:pPr marL="0" indent="0" algn="ctr">
              <a:buNone/>
            </a:pPr>
            <a:endParaRPr lang="fr-FR" sz="3600" b="1" dirty="0"/>
          </a:p>
          <a:p>
            <a:pPr marL="0" indent="0" algn="ctr">
              <a:buNone/>
            </a:pPr>
            <a:r>
              <a:rPr lang="fr-FR" sz="3600" b="1" dirty="0"/>
              <a:t>	</a:t>
            </a:r>
            <a:r>
              <a:rPr lang="fr-FR" sz="3600" dirty="0"/>
              <a:t>=&gt;</a:t>
            </a:r>
            <a:r>
              <a:rPr lang="fr-FR" sz="3600" b="1" dirty="0"/>
              <a:t> pollution</a:t>
            </a:r>
            <a:r>
              <a:rPr lang="fr-FR" sz="3600" dirty="0"/>
              <a:t> of </a:t>
            </a:r>
            <a:r>
              <a:rPr lang="fr-FR" sz="3600" dirty="0" err="1"/>
              <a:t>ecosystems</a:t>
            </a:r>
            <a:r>
              <a:rPr lang="fr-FR" sz="3600" dirty="0"/>
              <a:t> (water, </a:t>
            </a:r>
            <a:r>
              <a:rPr lang="fr-FR" sz="3600" dirty="0" err="1"/>
              <a:t>soil</a:t>
            </a:r>
            <a:r>
              <a:rPr lang="fr-FR" sz="3600" dirty="0"/>
              <a:t> </a:t>
            </a:r>
            <a:r>
              <a:rPr lang="fr-FR" sz="3600" dirty="0" err="1"/>
              <a:t>organisms</a:t>
            </a:r>
            <a:r>
              <a:rPr lang="fr-FR" sz="3600" dirty="0"/>
              <a:t>, </a:t>
            </a:r>
            <a:r>
              <a:rPr lang="fr-FR" sz="3600" dirty="0" err="1"/>
              <a:t>bees</a:t>
            </a:r>
            <a:r>
              <a:rPr lang="fr-FR" sz="3600" dirty="0"/>
              <a:t> etc.)</a:t>
            </a:r>
          </a:p>
          <a:p>
            <a:pPr marL="0" indent="0" algn="ctr">
              <a:buNone/>
            </a:pPr>
            <a:r>
              <a:rPr lang="fr-FR" sz="3600" dirty="0"/>
              <a:t>=&gt; </a:t>
            </a:r>
            <a:r>
              <a:rPr lang="fr-FR" sz="3600" dirty="0" err="1"/>
              <a:t>higher</a:t>
            </a:r>
            <a:r>
              <a:rPr lang="fr-FR" sz="3600" dirty="0"/>
              <a:t> </a:t>
            </a:r>
            <a:r>
              <a:rPr lang="fr-FR" sz="3600" dirty="0" err="1"/>
              <a:t>risks</a:t>
            </a:r>
            <a:r>
              <a:rPr lang="fr-FR" sz="3600" dirty="0"/>
              <a:t> of </a:t>
            </a:r>
            <a:r>
              <a:rPr lang="fr-FR" sz="3600" b="1" dirty="0"/>
              <a:t>cancers</a:t>
            </a:r>
            <a:r>
              <a:rPr lang="fr-FR" sz="3600" dirty="0"/>
              <a:t> (</a:t>
            </a:r>
            <a:r>
              <a:rPr lang="fr-FR" sz="3600" dirty="0" err="1"/>
              <a:t>farmers</a:t>
            </a:r>
            <a:r>
              <a:rPr lang="fr-FR" sz="3600" dirty="0"/>
              <a:t> have </a:t>
            </a:r>
            <a:r>
              <a:rPr lang="fr-FR" sz="3600" b="1" dirty="0" err="1"/>
              <a:t>sue</a:t>
            </a:r>
            <a:r>
              <a:rPr lang="fr-FR" sz="3600" dirty="0" err="1"/>
              <a:t>d</a:t>
            </a:r>
            <a:r>
              <a:rPr lang="fr-FR" sz="3600" dirty="0"/>
              <a:t> Monsanto </a:t>
            </a:r>
            <a:r>
              <a:rPr lang="fr-FR" sz="3600" dirty="0" err="1"/>
              <a:t>from</a:t>
            </a:r>
            <a:r>
              <a:rPr lang="fr-FR" sz="3600" dirty="0"/>
              <a:t> 2017 on)</a:t>
            </a:r>
          </a:p>
        </p:txBody>
      </p:sp>
    </p:spTree>
    <p:extLst>
      <p:ext uri="{BB962C8B-B14F-4D97-AF65-F5344CB8AC3E}">
        <p14:creationId xmlns:p14="http://schemas.microsoft.com/office/powerpoint/2010/main" val="2158157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E86950-8FBC-DF43-9A5E-8896C6502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Note: </a:t>
            </a:r>
            <a:r>
              <a:rPr lang="fr-FR" dirty="0" err="1"/>
              <a:t>why</a:t>
            </a:r>
            <a:r>
              <a:rPr lang="fr-FR" dirty="0"/>
              <a:t> </a:t>
            </a:r>
            <a:r>
              <a:rPr lang="fr-FR" dirty="0" err="1"/>
              <a:t>does</a:t>
            </a:r>
            <a:r>
              <a:rPr lang="fr-FR" dirty="0"/>
              <a:t> </a:t>
            </a:r>
            <a:r>
              <a:rPr lang="fr-FR" dirty="0" err="1"/>
              <a:t>Vandana</a:t>
            </a:r>
            <a:r>
              <a:rPr lang="fr-FR" dirty="0"/>
              <a:t> Shiva, in </a:t>
            </a:r>
            <a:r>
              <a:rPr lang="fr-FR" dirty="0" err="1"/>
              <a:t>her</a:t>
            </a:r>
            <a:r>
              <a:rPr lang="fr-FR" dirty="0"/>
              <a:t> </a:t>
            </a:r>
            <a:r>
              <a:rPr lang="fr-FR" dirty="0" err="1"/>
              <a:t>video</a:t>
            </a:r>
            <a:r>
              <a:rPr lang="fr-FR" dirty="0"/>
              <a:t>, accuses Monsanto of violence </a:t>
            </a:r>
            <a:r>
              <a:rPr lang="fr-FR" dirty="0" err="1"/>
              <a:t>against</a:t>
            </a:r>
            <a:r>
              <a:rPr lang="fr-FR" dirty="0"/>
              <a:t> </a:t>
            </a:r>
            <a:r>
              <a:rPr lang="fr-FR" dirty="0" err="1"/>
              <a:t>women</a:t>
            </a:r>
            <a:r>
              <a:rPr lang="fr-FR" dirty="0"/>
              <a:t>?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5545EDE-E117-370A-CA4E-4106A980EA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2596" y="1772699"/>
            <a:ext cx="2128012" cy="2175452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542FEBD-8867-D87E-DDE4-519B2C471ED6}"/>
              </a:ext>
            </a:extLst>
          </p:cNvPr>
          <p:cNvSpPr txBox="1"/>
          <p:nvPr/>
        </p:nvSpPr>
        <p:spPr>
          <a:xfrm>
            <a:off x="3340608" y="1530937"/>
            <a:ext cx="806366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-     The interview </a:t>
            </a:r>
            <a:r>
              <a:rPr lang="fr-FR" sz="2400" dirty="0" err="1"/>
              <a:t>takes</a:t>
            </a:r>
            <a:r>
              <a:rPr lang="fr-FR" sz="2400" dirty="0"/>
              <a:t> place on March 8th, </a:t>
            </a:r>
            <a:r>
              <a:rPr lang="fr-FR" sz="2400" dirty="0" err="1"/>
              <a:t>therefore</a:t>
            </a:r>
            <a:r>
              <a:rPr lang="fr-FR" sz="2400" dirty="0"/>
              <a:t> V. Shiva </a:t>
            </a:r>
          </a:p>
          <a:p>
            <a:r>
              <a:rPr lang="fr-FR" sz="2400" dirty="0"/>
              <a:t>      </a:t>
            </a:r>
            <a:r>
              <a:rPr lang="fr-FR" sz="2400" dirty="0" err="1"/>
              <a:t>doesn’t</a:t>
            </a:r>
            <a:r>
              <a:rPr lang="fr-FR" sz="2400" dirty="0"/>
              <a:t> </a:t>
            </a:r>
            <a:r>
              <a:rPr lang="fr-FR" sz="2400" dirty="0" err="1"/>
              <a:t>only</a:t>
            </a:r>
            <a:r>
              <a:rPr lang="fr-FR" sz="2400" dirty="0"/>
              <a:t> talk about the </a:t>
            </a:r>
            <a:r>
              <a:rPr lang="fr-FR" sz="2400" dirty="0" err="1"/>
              <a:t>environment</a:t>
            </a:r>
            <a:r>
              <a:rPr lang="fr-FR" sz="2400" dirty="0"/>
              <a:t> but </a:t>
            </a:r>
            <a:r>
              <a:rPr lang="fr-FR" sz="2400" dirty="0" err="1"/>
              <a:t>also</a:t>
            </a:r>
            <a:r>
              <a:rPr lang="fr-FR" sz="2400" dirty="0"/>
              <a:t> about         	</a:t>
            </a:r>
            <a:r>
              <a:rPr lang="fr-FR" sz="2400" dirty="0" err="1"/>
              <a:t>women</a:t>
            </a:r>
            <a:r>
              <a:rPr lang="fr-FR" sz="2400" dirty="0"/>
              <a:t>.</a:t>
            </a:r>
          </a:p>
          <a:p>
            <a:pPr marL="457200" indent="-457200">
              <a:buFontTx/>
              <a:buChar char="-"/>
            </a:pPr>
            <a:r>
              <a:rPr lang="fr-FR" sz="2400" dirty="0"/>
              <a:t>In the </a:t>
            </a:r>
            <a:r>
              <a:rPr lang="fr-FR" sz="2400" dirty="0" err="1"/>
              <a:t>Hindu</a:t>
            </a:r>
            <a:r>
              <a:rPr lang="fr-FR" sz="2400" dirty="0"/>
              <a:t> </a:t>
            </a:r>
            <a:r>
              <a:rPr lang="fr-FR" sz="2400" dirty="0" err="1"/>
              <a:t>community</a:t>
            </a:r>
            <a:r>
              <a:rPr lang="fr-FR" sz="2400" dirty="0"/>
              <a:t> in </a:t>
            </a:r>
            <a:r>
              <a:rPr lang="fr-FR" sz="2400" dirty="0" err="1"/>
              <a:t>India</a:t>
            </a:r>
            <a:r>
              <a:rPr lang="fr-FR" sz="2400" dirty="0"/>
              <a:t>, </a:t>
            </a:r>
            <a:r>
              <a:rPr lang="fr-FR" sz="2400" dirty="0" err="1"/>
              <a:t>being</a:t>
            </a:r>
            <a:r>
              <a:rPr lang="fr-FR" sz="2400" dirty="0"/>
              <a:t> a </a:t>
            </a:r>
            <a:r>
              <a:rPr lang="fr-FR" sz="2400" dirty="0" err="1"/>
              <a:t>widow</a:t>
            </a:r>
            <a:r>
              <a:rPr lang="fr-FR" sz="2400" dirty="0"/>
              <a:t> = </a:t>
            </a:r>
            <a:r>
              <a:rPr lang="fr-FR" sz="2400" dirty="0" err="1"/>
              <a:t>being</a:t>
            </a:r>
            <a:r>
              <a:rPr lang="fr-FR" sz="2400" dirty="0"/>
              <a:t> </a:t>
            </a:r>
            <a:r>
              <a:rPr lang="fr-FR" sz="2400" dirty="0" err="1"/>
              <a:t>rejected</a:t>
            </a:r>
            <a:r>
              <a:rPr lang="fr-FR" sz="2400" dirty="0"/>
              <a:t> by </a:t>
            </a:r>
            <a:r>
              <a:rPr lang="fr-FR" sz="2400" dirty="0" err="1"/>
              <a:t>your</a:t>
            </a:r>
            <a:r>
              <a:rPr lang="fr-FR" sz="2400" dirty="0"/>
              <a:t> </a:t>
            </a:r>
            <a:r>
              <a:rPr lang="fr-FR" sz="2400" dirty="0" err="1"/>
              <a:t>family</a:t>
            </a:r>
            <a:r>
              <a:rPr lang="fr-FR" sz="2400" dirty="0"/>
              <a:t> and </a:t>
            </a:r>
            <a:r>
              <a:rPr lang="fr-FR" sz="2400" dirty="0" err="1"/>
              <a:t>community</a:t>
            </a:r>
            <a:r>
              <a:rPr lang="fr-FR" sz="2400" dirty="0"/>
              <a:t>. </a:t>
            </a:r>
            <a:r>
              <a:rPr lang="fr-FR" sz="2400" dirty="0" err="1"/>
              <a:t>Many</a:t>
            </a:r>
            <a:r>
              <a:rPr lang="fr-FR" sz="2400" dirty="0"/>
              <a:t> </a:t>
            </a:r>
            <a:r>
              <a:rPr lang="fr-FR" sz="2400" dirty="0" err="1"/>
              <a:t>widows</a:t>
            </a:r>
            <a:r>
              <a:rPr lang="fr-FR" sz="2400" dirty="0"/>
              <a:t> end up </a:t>
            </a:r>
            <a:r>
              <a:rPr lang="fr-FR" sz="2400" dirty="0" err="1"/>
              <a:t>begging</a:t>
            </a:r>
            <a:r>
              <a:rPr lang="fr-FR" sz="2400" dirty="0"/>
              <a:t> on the </a:t>
            </a:r>
            <a:r>
              <a:rPr lang="fr-FR" sz="2400" dirty="0" err="1"/>
              <a:t>streets</a:t>
            </a:r>
            <a:r>
              <a:rPr lang="fr-FR" sz="2400" dirty="0"/>
              <a:t> or </a:t>
            </a:r>
            <a:r>
              <a:rPr lang="fr-FR" sz="2400" dirty="0" err="1"/>
              <a:t>being</a:t>
            </a:r>
            <a:r>
              <a:rPr lang="fr-FR" sz="2400" dirty="0"/>
              <a:t> </a:t>
            </a:r>
            <a:r>
              <a:rPr lang="fr-FR" sz="2400" dirty="0" err="1"/>
              <a:t>sex</a:t>
            </a:r>
            <a:r>
              <a:rPr lang="fr-FR" sz="2400" dirty="0"/>
              <a:t> </a:t>
            </a:r>
            <a:r>
              <a:rPr lang="fr-FR" sz="2400" dirty="0" err="1"/>
              <a:t>workers</a:t>
            </a:r>
            <a:r>
              <a:rPr lang="fr-FR" sz="2400" dirty="0"/>
              <a:t>.</a:t>
            </a:r>
          </a:p>
          <a:p>
            <a:pPr marL="457200" indent="-457200">
              <a:buFont typeface="Symbol" pitchFamily="2" charset="2"/>
              <a:buChar char="Þ"/>
            </a:pPr>
            <a:r>
              <a:rPr lang="fr-FR" sz="2400" dirty="0"/>
              <a:t>a </a:t>
            </a:r>
            <a:r>
              <a:rPr lang="fr-FR" sz="2400" dirty="0" err="1"/>
              <a:t>widowed</a:t>
            </a:r>
            <a:r>
              <a:rPr lang="fr-FR" sz="2400" dirty="0"/>
              <a:t> </a:t>
            </a:r>
            <a:r>
              <a:rPr lang="fr-FR" sz="2400" dirty="0" err="1"/>
              <a:t>woman’s</a:t>
            </a:r>
            <a:r>
              <a:rPr lang="fr-FR" sz="2400" dirty="0"/>
              <a:t> life </a:t>
            </a:r>
            <a:r>
              <a:rPr lang="fr-FR" sz="2400" dirty="0" err="1"/>
              <a:t>is</a:t>
            </a:r>
            <a:r>
              <a:rPr lang="fr-FR" sz="2400" dirty="0"/>
              <a:t> </a:t>
            </a:r>
            <a:r>
              <a:rPr lang="fr-FR" sz="2400" dirty="0" err="1"/>
              <a:t>seen</a:t>
            </a:r>
            <a:r>
              <a:rPr lang="fr-FR" sz="2400" dirty="0"/>
              <a:t> as </a:t>
            </a:r>
            <a:r>
              <a:rPr lang="fr-FR" sz="2400" dirty="0" err="1"/>
              <a:t>having</a:t>
            </a:r>
            <a:r>
              <a:rPr lang="fr-FR" sz="2400" dirty="0"/>
              <a:t> no value (</a:t>
            </a:r>
            <a:r>
              <a:rPr lang="fr-FR" sz="2400" dirty="0" err="1"/>
              <a:t>see</a:t>
            </a:r>
            <a:r>
              <a:rPr lang="fr-FR" sz="2400" dirty="0"/>
              <a:t> the former « Sati » </a:t>
            </a:r>
            <a:r>
              <a:rPr lang="fr-FR" sz="2400" dirty="0" err="1"/>
              <a:t>ritual</a:t>
            </a:r>
            <a:r>
              <a:rPr lang="fr-FR" sz="2400" dirty="0"/>
              <a:t>)</a:t>
            </a:r>
          </a:p>
          <a:p>
            <a:endParaRPr lang="fr-FR" sz="2400" dirty="0"/>
          </a:p>
          <a:p>
            <a:pPr marL="457200" indent="-457200">
              <a:buFontTx/>
              <a:buChar char="-"/>
            </a:pPr>
            <a:r>
              <a:rPr lang="fr-FR" sz="2400" dirty="0"/>
              <a:t>In </a:t>
            </a:r>
            <a:r>
              <a:rPr lang="fr-FR" sz="2400" dirty="0" err="1"/>
              <a:t>traditional</a:t>
            </a:r>
            <a:r>
              <a:rPr lang="fr-FR" sz="2400" dirty="0"/>
              <a:t> </a:t>
            </a:r>
            <a:r>
              <a:rPr lang="fr-FR" sz="2400" dirty="0" err="1"/>
              <a:t>farming</a:t>
            </a:r>
            <a:r>
              <a:rPr lang="fr-FR" sz="2400" dirty="0"/>
              <a:t> cultures, </a:t>
            </a:r>
            <a:r>
              <a:rPr lang="fr-FR" sz="2400" dirty="0" err="1"/>
              <a:t>it</a:t>
            </a:r>
            <a:r>
              <a:rPr lang="fr-FR" sz="2400" dirty="0"/>
              <a:t> </a:t>
            </a:r>
            <a:r>
              <a:rPr lang="fr-FR" sz="2400" dirty="0" err="1"/>
              <a:t>is</a:t>
            </a:r>
            <a:r>
              <a:rPr lang="fr-FR" sz="2400" dirty="0"/>
              <a:t> the </a:t>
            </a:r>
            <a:r>
              <a:rPr lang="fr-FR" sz="2400" dirty="0" err="1"/>
              <a:t>women</a:t>
            </a:r>
            <a:r>
              <a:rPr lang="fr-FR" sz="2400" dirty="0"/>
              <a:t> </a:t>
            </a:r>
            <a:r>
              <a:rPr lang="fr-FR" sz="2400" dirty="0" err="1"/>
              <a:t>who</a:t>
            </a:r>
            <a:r>
              <a:rPr lang="fr-FR" sz="2400" dirty="0"/>
              <a:t> are </a:t>
            </a:r>
            <a:r>
              <a:rPr lang="fr-FR" sz="2400" dirty="0" err="1"/>
              <a:t>often</a:t>
            </a:r>
            <a:r>
              <a:rPr lang="fr-FR" sz="2400" dirty="0"/>
              <a:t> </a:t>
            </a:r>
            <a:r>
              <a:rPr lang="fr-FR" sz="2400" dirty="0" err="1"/>
              <a:t>seen</a:t>
            </a:r>
            <a:r>
              <a:rPr lang="fr-FR" sz="2400" dirty="0"/>
              <a:t> as the « </a:t>
            </a:r>
            <a:r>
              <a:rPr lang="fr-FR" sz="2400" dirty="0" err="1"/>
              <a:t>guardians</a:t>
            </a:r>
            <a:r>
              <a:rPr lang="fr-FR" sz="2400" dirty="0"/>
              <a:t> of </a:t>
            </a:r>
            <a:r>
              <a:rPr lang="fr-FR" sz="2400" dirty="0" err="1"/>
              <a:t>seeds</a:t>
            </a:r>
            <a:r>
              <a:rPr lang="fr-FR" sz="2400" dirty="0"/>
              <a:t> » (</a:t>
            </a:r>
            <a:r>
              <a:rPr lang="fr-FR" sz="2400" dirty="0" err="1"/>
              <a:t>fertility</a:t>
            </a:r>
            <a:r>
              <a:rPr lang="fr-FR" sz="2400" dirty="0"/>
              <a:t> </a:t>
            </a:r>
            <a:r>
              <a:rPr lang="fr-FR" sz="2400" dirty="0" err="1"/>
              <a:t>symbol</a:t>
            </a:r>
            <a:r>
              <a:rPr lang="fr-FR" sz="2400" dirty="0"/>
              <a:t>): </a:t>
            </a:r>
            <a:r>
              <a:rPr lang="fr-FR" sz="2400" dirty="0" err="1"/>
              <a:t>they</a:t>
            </a:r>
            <a:r>
              <a:rPr lang="fr-FR" sz="2400" dirty="0"/>
              <a:t> </a:t>
            </a:r>
            <a:r>
              <a:rPr lang="fr-FR" sz="2400" dirty="0" err="1"/>
              <a:t>keep</a:t>
            </a:r>
            <a:r>
              <a:rPr lang="fr-FR" sz="2400" dirty="0"/>
              <a:t> the </a:t>
            </a:r>
            <a:r>
              <a:rPr lang="fr-FR" sz="2400" dirty="0" err="1"/>
              <a:t>seeds</a:t>
            </a:r>
            <a:r>
              <a:rPr lang="fr-FR" sz="2400" dirty="0"/>
              <a:t> to </a:t>
            </a:r>
            <a:r>
              <a:rPr lang="fr-FR" sz="2400" dirty="0" err="1"/>
              <a:t>be</a:t>
            </a:r>
            <a:r>
              <a:rPr lang="fr-FR" sz="2400" dirty="0"/>
              <a:t> </a:t>
            </a:r>
            <a:r>
              <a:rPr lang="fr-FR" sz="2400" dirty="0" err="1"/>
              <a:t>planted</a:t>
            </a:r>
            <a:r>
              <a:rPr lang="fr-FR" sz="2400" dirty="0"/>
              <a:t> the </a:t>
            </a:r>
            <a:r>
              <a:rPr lang="fr-FR" sz="2400" dirty="0" err="1"/>
              <a:t>following</a:t>
            </a:r>
            <a:r>
              <a:rPr lang="fr-FR" sz="2400" dirty="0"/>
              <a:t> </a:t>
            </a:r>
            <a:r>
              <a:rPr lang="fr-FR" sz="2400" dirty="0" err="1"/>
              <a:t>season</a:t>
            </a:r>
            <a:r>
              <a:rPr lang="fr-FR" sz="2400" dirty="0"/>
              <a:t>, </a:t>
            </a:r>
            <a:r>
              <a:rPr lang="fr-FR" sz="2400" dirty="0" err="1"/>
              <a:t>they</a:t>
            </a:r>
            <a:r>
              <a:rPr lang="fr-FR" sz="2400" dirty="0"/>
              <a:t> select the best </a:t>
            </a:r>
            <a:r>
              <a:rPr lang="fr-FR" sz="2400" dirty="0" err="1"/>
              <a:t>seeds</a:t>
            </a:r>
            <a:r>
              <a:rPr lang="fr-FR" sz="2400" dirty="0"/>
              <a:t> etc.</a:t>
            </a:r>
          </a:p>
          <a:p>
            <a:r>
              <a:rPr lang="fr-FR" sz="2400" dirty="0"/>
              <a:t>=&gt; </a:t>
            </a:r>
            <a:r>
              <a:rPr lang="fr-FR" sz="2400" dirty="0" err="1"/>
              <a:t>it</a:t>
            </a:r>
            <a:r>
              <a:rPr lang="fr-FR" sz="2400" dirty="0"/>
              <a:t> </a:t>
            </a:r>
            <a:r>
              <a:rPr lang="fr-FR" sz="2400" dirty="0" err="1"/>
              <a:t>is</a:t>
            </a:r>
            <a:r>
              <a:rPr lang="fr-FR" sz="2400" dirty="0"/>
              <a:t> as if Monsanto </a:t>
            </a:r>
            <a:r>
              <a:rPr lang="fr-FR" sz="2400" dirty="0" err="1"/>
              <a:t>had</a:t>
            </a:r>
            <a:r>
              <a:rPr lang="fr-FR" sz="2400" dirty="0"/>
              <a:t> </a:t>
            </a:r>
            <a:r>
              <a:rPr lang="fr-FR" sz="2400" dirty="0" err="1"/>
              <a:t>robbed</a:t>
            </a:r>
            <a:r>
              <a:rPr lang="fr-FR" sz="2400" dirty="0"/>
              <a:t> </a:t>
            </a:r>
            <a:r>
              <a:rPr lang="fr-FR" sz="2400" dirty="0" err="1"/>
              <a:t>Indian</a:t>
            </a:r>
            <a:r>
              <a:rPr lang="fr-FR" sz="2400" dirty="0"/>
              <a:t> </a:t>
            </a:r>
            <a:r>
              <a:rPr lang="fr-FR" sz="2400" dirty="0" err="1"/>
              <a:t>women</a:t>
            </a:r>
            <a:r>
              <a:rPr lang="fr-FR" sz="2400" dirty="0"/>
              <a:t> of </a:t>
            </a:r>
            <a:r>
              <a:rPr lang="fr-FR" sz="2400" dirty="0" err="1"/>
              <a:t>this</a:t>
            </a:r>
            <a:r>
              <a:rPr lang="fr-FR" sz="2400" dirty="0"/>
              <a:t> power</a:t>
            </a:r>
          </a:p>
        </p:txBody>
      </p:sp>
    </p:spTree>
    <p:extLst>
      <p:ext uri="{BB962C8B-B14F-4D97-AF65-F5344CB8AC3E}">
        <p14:creationId xmlns:p14="http://schemas.microsoft.com/office/powerpoint/2010/main" val="3315524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F97BF0-C4CD-5747-1F28-3C36CA0B4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Note 2: </a:t>
            </a:r>
            <a:r>
              <a:rPr lang="fr-FR" dirty="0" err="1"/>
              <a:t>why</a:t>
            </a:r>
            <a:r>
              <a:rPr lang="fr-FR" dirty="0"/>
              <a:t> </a:t>
            </a:r>
            <a:r>
              <a:rPr lang="fr-FR" dirty="0" err="1"/>
              <a:t>does</a:t>
            </a:r>
            <a:r>
              <a:rPr lang="fr-FR" dirty="0"/>
              <a:t> </a:t>
            </a:r>
            <a:r>
              <a:rPr lang="fr-FR" dirty="0" err="1"/>
              <a:t>Vandana</a:t>
            </a:r>
            <a:r>
              <a:rPr lang="fr-FR" dirty="0"/>
              <a:t> Shiva mention « agent orange » in </a:t>
            </a:r>
            <a:r>
              <a:rPr lang="fr-FR" dirty="0" err="1"/>
              <a:t>her</a:t>
            </a:r>
            <a:r>
              <a:rPr lang="fr-FR" dirty="0"/>
              <a:t> interview?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1FA8DA5-01CC-A698-1692-5A315F0990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sz="3600" dirty="0"/>
              <a:t>Agent orange </a:t>
            </a:r>
            <a:r>
              <a:rPr lang="fr-FR" sz="3600" dirty="0" err="1"/>
              <a:t>is</a:t>
            </a:r>
            <a:r>
              <a:rPr lang="fr-FR" sz="3600" dirty="0"/>
              <a:t> a </a:t>
            </a:r>
            <a:r>
              <a:rPr lang="fr-FR" sz="3600" dirty="0" err="1"/>
              <a:t>chemical</a:t>
            </a:r>
            <a:r>
              <a:rPr lang="fr-FR" sz="3600" dirty="0"/>
              <a:t> herbicide (in)</a:t>
            </a:r>
            <a:r>
              <a:rPr lang="fr-FR" sz="3600" dirty="0" err="1"/>
              <a:t>famously</a:t>
            </a:r>
            <a:r>
              <a:rPr lang="fr-FR" sz="3600" dirty="0"/>
              <a:t> </a:t>
            </a:r>
            <a:r>
              <a:rPr lang="fr-FR" sz="3600" dirty="0" err="1"/>
              <a:t>used</a:t>
            </a:r>
            <a:r>
              <a:rPr lang="fr-FR" sz="3600" dirty="0"/>
              <a:t> by the US </a:t>
            </a:r>
            <a:r>
              <a:rPr lang="fr-FR" sz="3600" dirty="0" err="1"/>
              <a:t>army</a:t>
            </a:r>
            <a:r>
              <a:rPr lang="fr-FR" sz="3600" dirty="0"/>
              <a:t> </a:t>
            </a:r>
            <a:r>
              <a:rPr lang="fr-FR" sz="3600" dirty="0" err="1"/>
              <a:t>during</a:t>
            </a:r>
            <a:r>
              <a:rPr lang="fr-FR" sz="3600" dirty="0"/>
              <a:t> the Vietnam </a:t>
            </a:r>
            <a:r>
              <a:rPr lang="fr-FR" sz="3600" dirty="0" err="1"/>
              <a:t>war</a:t>
            </a:r>
            <a:r>
              <a:rPr lang="fr-FR" sz="3600" dirty="0"/>
              <a:t> (to destroy the jungle and </a:t>
            </a:r>
            <a:r>
              <a:rPr lang="fr-FR" sz="3600" dirty="0" err="1"/>
              <a:t>find</a:t>
            </a:r>
            <a:r>
              <a:rPr lang="fr-FR" sz="3600" dirty="0"/>
              <a:t> </a:t>
            </a:r>
            <a:r>
              <a:rPr lang="fr-FR" sz="3600" dirty="0" err="1"/>
              <a:t>hiding</a:t>
            </a:r>
            <a:r>
              <a:rPr lang="fr-FR" sz="3600" dirty="0"/>
              <a:t> </a:t>
            </a:r>
            <a:r>
              <a:rPr lang="fr-FR" sz="3600" dirty="0" err="1"/>
              <a:t>Vietcongs</a:t>
            </a:r>
            <a:r>
              <a:rPr lang="fr-FR" sz="3600" dirty="0"/>
              <a:t>).</a:t>
            </a:r>
          </a:p>
          <a:p>
            <a:pPr marL="0" indent="0">
              <a:buNone/>
            </a:pPr>
            <a:endParaRPr lang="fr-FR" sz="3600" dirty="0"/>
          </a:p>
          <a:p>
            <a:pPr marL="0" indent="0">
              <a:buNone/>
            </a:pPr>
            <a:r>
              <a:rPr lang="fr-FR" sz="3600" dirty="0"/>
              <a:t>Monsanto </a:t>
            </a:r>
            <a:r>
              <a:rPr lang="fr-FR" sz="3600" dirty="0" err="1"/>
              <a:t>is</a:t>
            </a:r>
            <a:r>
              <a:rPr lang="fr-FR" sz="3600" dirty="0"/>
              <a:t> one of the </a:t>
            </a:r>
            <a:r>
              <a:rPr lang="fr-FR" sz="3600" dirty="0" err="1"/>
              <a:t>chemical</a:t>
            </a:r>
            <a:r>
              <a:rPr lang="fr-FR" sz="3600" dirty="0"/>
              <a:t> </a:t>
            </a:r>
            <a:r>
              <a:rPr lang="fr-FR" sz="3600" dirty="0" err="1"/>
              <a:t>companies</a:t>
            </a:r>
            <a:r>
              <a:rPr lang="fr-FR" sz="3600" dirty="0"/>
              <a:t> </a:t>
            </a:r>
            <a:r>
              <a:rPr lang="fr-FR" sz="3600" dirty="0" err="1"/>
              <a:t>which</a:t>
            </a:r>
            <a:r>
              <a:rPr lang="fr-FR" sz="3600" dirty="0"/>
              <a:t> </a:t>
            </a:r>
            <a:r>
              <a:rPr lang="fr-FR" sz="3600" dirty="0" err="1"/>
              <a:t>produced</a:t>
            </a:r>
            <a:r>
              <a:rPr lang="fr-FR" sz="3600" dirty="0"/>
              <a:t> Agent orange. It has been </a:t>
            </a:r>
            <a:r>
              <a:rPr lang="fr-FR" sz="3600" dirty="0" err="1"/>
              <a:t>condemned</a:t>
            </a:r>
            <a:r>
              <a:rPr lang="fr-FR" sz="3600" dirty="0"/>
              <a:t> for </a:t>
            </a:r>
            <a:r>
              <a:rPr lang="fr-FR" sz="3600" dirty="0" err="1"/>
              <a:t>its</a:t>
            </a:r>
            <a:r>
              <a:rPr lang="fr-FR" sz="3600" dirty="0"/>
              <a:t> impact on the </a:t>
            </a:r>
            <a:r>
              <a:rPr lang="fr-FR" sz="3600" dirty="0" err="1"/>
              <a:t>environment</a:t>
            </a:r>
            <a:r>
              <a:rPr lang="fr-FR" sz="3600"/>
              <a:t> and </a:t>
            </a:r>
            <a:r>
              <a:rPr lang="fr-FR" sz="3600" dirty="0"/>
              <a:t>the </a:t>
            </a:r>
            <a:r>
              <a:rPr lang="fr-FR" sz="3600" dirty="0" err="1"/>
              <a:t>health</a:t>
            </a:r>
            <a:r>
              <a:rPr lang="fr-FR" sz="3600" dirty="0"/>
              <a:t> of </a:t>
            </a:r>
            <a:r>
              <a:rPr lang="fr-FR" sz="3600" dirty="0" err="1"/>
              <a:t>soldiers</a:t>
            </a:r>
            <a:r>
              <a:rPr lang="fr-FR" sz="3600" dirty="0"/>
              <a:t> and </a:t>
            </a:r>
            <a:r>
              <a:rPr lang="fr-FR" sz="3600" dirty="0" err="1"/>
              <a:t>civilians</a:t>
            </a:r>
            <a:r>
              <a:rPr lang="fr-FR" sz="3600" dirty="0"/>
              <a:t>.</a:t>
            </a:r>
          </a:p>
          <a:p>
            <a:pPr marL="0" indent="0">
              <a:buNone/>
            </a:pPr>
            <a:endParaRPr lang="fr-FR" sz="3600" dirty="0"/>
          </a:p>
          <a:p>
            <a:pPr marL="0" indent="0">
              <a:buNone/>
            </a:pPr>
            <a:r>
              <a:rPr lang="fr-FR" sz="3600" dirty="0" err="1"/>
              <a:t>Since</a:t>
            </a:r>
            <a:r>
              <a:rPr lang="fr-FR" sz="3600" dirty="0"/>
              <a:t> </a:t>
            </a:r>
            <a:r>
              <a:rPr lang="fr-FR" sz="3600" dirty="0" err="1"/>
              <a:t>then</a:t>
            </a:r>
            <a:r>
              <a:rPr lang="fr-FR" sz="3600" dirty="0"/>
              <a:t>, </a:t>
            </a:r>
            <a:r>
              <a:rPr lang="fr-FR" sz="3600" dirty="0" err="1"/>
              <a:t>its</a:t>
            </a:r>
            <a:r>
              <a:rPr lang="fr-FR" sz="3600" dirty="0"/>
              <a:t> main component (2,4-D) has been </a:t>
            </a:r>
            <a:r>
              <a:rPr lang="fr-FR" sz="3600" dirty="0" err="1"/>
              <a:t>used</a:t>
            </a:r>
            <a:r>
              <a:rPr lang="fr-FR" sz="3600" dirty="0"/>
              <a:t> in agriculture as a herbicide.</a:t>
            </a:r>
          </a:p>
        </p:txBody>
      </p:sp>
    </p:spTree>
    <p:extLst>
      <p:ext uri="{BB962C8B-B14F-4D97-AF65-F5344CB8AC3E}">
        <p14:creationId xmlns:p14="http://schemas.microsoft.com/office/powerpoint/2010/main" val="695240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8E8359-434E-4C3C-CAFF-CD08C214B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Around</a:t>
            </a:r>
            <a:r>
              <a:rPr lang="fr-FR" dirty="0"/>
              <a:t> the world, </a:t>
            </a:r>
            <a:r>
              <a:rPr lang="fr-FR" dirty="0" err="1"/>
              <a:t>farmers</a:t>
            </a:r>
            <a:r>
              <a:rPr lang="fr-FR" dirty="0"/>
              <a:t> face </a:t>
            </a:r>
            <a:r>
              <a:rPr lang="fr-FR" dirty="0" err="1"/>
              <a:t>different</a:t>
            </a:r>
            <a:r>
              <a:rPr lang="fr-FR" dirty="0"/>
              <a:t> </a:t>
            </a:r>
            <a:r>
              <a:rPr lang="fr-FR" dirty="0" err="1"/>
              <a:t>problems</a:t>
            </a:r>
            <a:r>
              <a:rPr lang="fr-FR" dirty="0"/>
              <a:t>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F15993-58DE-22B2-01C9-C1CF24112F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b="1" dirty="0" err="1"/>
              <a:t>drought</a:t>
            </a:r>
            <a:r>
              <a:rPr lang="fr-FR" dirty="0"/>
              <a:t> (</a:t>
            </a:r>
            <a:r>
              <a:rPr lang="fr-FR" dirty="0" err="1"/>
              <a:t>lack</a:t>
            </a:r>
            <a:r>
              <a:rPr lang="fr-FR" dirty="0"/>
              <a:t> of </a:t>
            </a:r>
            <a:r>
              <a:rPr lang="fr-FR" dirty="0" err="1"/>
              <a:t>rain</a:t>
            </a:r>
            <a:r>
              <a:rPr lang="fr-FR" dirty="0"/>
              <a:t>)</a:t>
            </a:r>
          </a:p>
          <a:p>
            <a:endParaRPr lang="fr-FR" dirty="0"/>
          </a:p>
          <a:p>
            <a:r>
              <a:rPr lang="fr-FR" b="1" dirty="0" err="1"/>
              <a:t>floods</a:t>
            </a:r>
            <a:r>
              <a:rPr lang="fr-FR" dirty="0"/>
              <a:t> (</a:t>
            </a:r>
            <a:r>
              <a:rPr lang="fr-FR" dirty="0" err="1"/>
              <a:t>too</a:t>
            </a:r>
            <a:r>
              <a:rPr lang="fr-FR" dirty="0"/>
              <a:t> </a:t>
            </a:r>
            <a:r>
              <a:rPr lang="fr-FR" dirty="0" err="1"/>
              <a:t>much</a:t>
            </a:r>
            <a:r>
              <a:rPr lang="fr-FR" dirty="0"/>
              <a:t> </a:t>
            </a:r>
            <a:r>
              <a:rPr lang="fr-FR" dirty="0" err="1"/>
              <a:t>rain</a:t>
            </a:r>
            <a:r>
              <a:rPr lang="fr-FR" dirty="0"/>
              <a:t>)</a:t>
            </a:r>
          </a:p>
          <a:p>
            <a:endParaRPr lang="fr-FR" dirty="0"/>
          </a:p>
          <a:p>
            <a:r>
              <a:rPr lang="fr-FR" b="1" dirty="0" err="1"/>
              <a:t>pests</a:t>
            </a:r>
            <a:r>
              <a:rPr lang="fr-FR" dirty="0"/>
              <a:t> (</a:t>
            </a:r>
            <a:r>
              <a:rPr lang="fr-FR" dirty="0" err="1"/>
              <a:t>insects</a:t>
            </a:r>
            <a:r>
              <a:rPr lang="fr-FR" dirty="0"/>
              <a:t>, </a:t>
            </a:r>
            <a:r>
              <a:rPr lang="fr-FR" dirty="0" err="1"/>
              <a:t>rodents</a:t>
            </a:r>
            <a:r>
              <a:rPr lang="fr-FR" dirty="0"/>
              <a:t> etc.)</a:t>
            </a:r>
          </a:p>
          <a:p>
            <a:endParaRPr lang="fr-FR" dirty="0"/>
          </a:p>
          <a:p>
            <a:r>
              <a:rPr lang="fr-FR" b="1" dirty="0" err="1"/>
              <a:t>weeds</a:t>
            </a:r>
            <a:r>
              <a:rPr lang="fr-FR" dirty="0"/>
              <a:t> (invasive plants)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dirty="0"/>
              <a:t>=&gt; </a:t>
            </a:r>
            <a:r>
              <a:rPr lang="fr-FR" dirty="0" err="1"/>
              <a:t>Those</a:t>
            </a:r>
            <a:r>
              <a:rPr lang="fr-FR" dirty="0"/>
              <a:t> can lead to </a:t>
            </a:r>
            <a:r>
              <a:rPr lang="fr-FR" b="1" dirty="0" err="1"/>
              <a:t>lower</a:t>
            </a:r>
            <a:r>
              <a:rPr lang="fr-FR" b="1" dirty="0"/>
              <a:t> </a:t>
            </a:r>
            <a:r>
              <a:rPr lang="fr-FR" b="1" dirty="0" err="1"/>
              <a:t>yields</a:t>
            </a:r>
            <a:r>
              <a:rPr lang="fr-FR" b="1" dirty="0"/>
              <a:t> </a:t>
            </a:r>
            <a:r>
              <a:rPr lang="fr-FR" dirty="0"/>
              <a:t>(= rendements)</a:t>
            </a:r>
          </a:p>
        </p:txBody>
      </p:sp>
    </p:spTree>
    <p:extLst>
      <p:ext uri="{BB962C8B-B14F-4D97-AF65-F5344CB8AC3E}">
        <p14:creationId xmlns:p14="http://schemas.microsoft.com/office/powerpoint/2010/main" val="3502448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32B33A-E2FC-DEE9-C2E0-2256176C8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To </a:t>
            </a:r>
            <a:r>
              <a:rPr lang="fr-FR" dirty="0" err="1"/>
              <a:t>try</a:t>
            </a:r>
            <a:r>
              <a:rPr lang="fr-FR" dirty="0"/>
              <a:t> to </a:t>
            </a:r>
            <a:r>
              <a:rPr lang="fr-FR" dirty="0" err="1"/>
              <a:t>maintain</a:t>
            </a:r>
            <a:r>
              <a:rPr lang="fr-FR" dirty="0"/>
              <a:t> stable </a:t>
            </a:r>
            <a:r>
              <a:rPr lang="fr-FR" dirty="0" err="1"/>
              <a:t>yields</a:t>
            </a:r>
            <a:r>
              <a:rPr lang="fr-FR" dirty="0"/>
              <a:t> (or to </a:t>
            </a:r>
            <a:r>
              <a:rPr lang="fr-FR" dirty="0" err="1"/>
              <a:t>increase</a:t>
            </a:r>
            <a:r>
              <a:rPr lang="fr-FR" dirty="0"/>
              <a:t> </a:t>
            </a:r>
            <a:r>
              <a:rPr lang="fr-FR" dirty="0" err="1"/>
              <a:t>them</a:t>
            </a:r>
            <a:r>
              <a:rPr lang="fr-FR" dirty="0"/>
              <a:t>), </a:t>
            </a:r>
            <a:r>
              <a:rPr lang="fr-FR" b="1" dirty="0" err="1"/>
              <a:t>biotechnology</a:t>
            </a:r>
            <a:r>
              <a:rPr lang="fr-FR" b="1" dirty="0"/>
              <a:t> </a:t>
            </a:r>
            <a:r>
              <a:rPr lang="fr-FR" b="1" dirty="0" err="1"/>
              <a:t>companies</a:t>
            </a:r>
            <a:r>
              <a:rPr lang="fr-FR" b="1" dirty="0"/>
              <a:t> </a:t>
            </a:r>
            <a:r>
              <a:rPr lang="fr-FR" dirty="0"/>
              <a:t>have </a:t>
            </a:r>
            <a:r>
              <a:rPr lang="fr-FR" dirty="0" err="1"/>
              <a:t>invented</a:t>
            </a:r>
            <a:r>
              <a:rPr lang="fr-FR" dirty="0"/>
              <a:t> </a:t>
            </a:r>
            <a:r>
              <a:rPr lang="fr-FR" dirty="0" err="1"/>
              <a:t>GMOs</a:t>
            </a: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45E93F0-4575-B7A7-D1C2-70F9A24A8B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5642" y="1825625"/>
            <a:ext cx="8540715" cy="4351338"/>
          </a:xfrm>
        </p:spPr>
      </p:pic>
    </p:spTree>
    <p:extLst>
      <p:ext uri="{BB962C8B-B14F-4D97-AF65-F5344CB8AC3E}">
        <p14:creationId xmlns:p14="http://schemas.microsoft.com/office/powerpoint/2010/main" val="1408139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C47F8A-48A7-4326-C2F4-46BACC6DA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How can </a:t>
            </a:r>
            <a:r>
              <a:rPr lang="fr-FR" dirty="0" err="1"/>
              <a:t>GMOs</a:t>
            </a:r>
            <a:r>
              <a:rPr lang="fr-FR" dirty="0"/>
              <a:t> help?</a:t>
            </a:r>
            <a:br>
              <a:rPr lang="fr-FR" dirty="0"/>
            </a:br>
            <a:r>
              <a:rPr lang="fr-FR" dirty="0"/>
              <a:t>=&gt; the </a:t>
            </a:r>
            <a:r>
              <a:rPr lang="fr-FR" dirty="0" err="1"/>
              <a:t>example</a:t>
            </a:r>
            <a:r>
              <a:rPr lang="fr-FR" dirty="0"/>
              <a:t> of </a:t>
            </a:r>
            <a:r>
              <a:rPr lang="fr-FR" b="1" dirty="0" err="1"/>
              <a:t>Bt</a:t>
            </a:r>
            <a:r>
              <a:rPr lang="fr-FR" b="1" dirty="0"/>
              <a:t> Corn </a:t>
            </a:r>
            <a:r>
              <a:rPr lang="fr-FR" dirty="0"/>
              <a:t>(Monsanto)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3336499-EEC9-4437-E408-8E0F61D5DC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4250" y="1825625"/>
            <a:ext cx="6113318" cy="4351338"/>
          </a:xfrm>
        </p:spPr>
      </p:pic>
    </p:spTree>
    <p:extLst>
      <p:ext uri="{BB962C8B-B14F-4D97-AF65-F5344CB8AC3E}">
        <p14:creationId xmlns:p14="http://schemas.microsoft.com/office/powerpoint/2010/main" val="2504688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AC03D6-DE47-3DC7-D417-33FDD8E25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Another</a:t>
            </a:r>
            <a:r>
              <a:rPr lang="fr-FR" dirty="0"/>
              <a:t> </a:t>
            </a:r>
            <a:r>
              <a:rPr lang="fr-FR" dirty="0" err="1"/>
              <a:t>example</a:t>
            </a:r>
            <a:r>
              <a:rPr lang="fr-FR" dirty="0"/>
              <a:t>: </a:t>
            </a:r>
            <a:r>
              <a:rPr lang="fr-FR" b="1" dirty="0" err="1"/>
              <a:t>Round-Up</a:t>
            </a:r>
            <a:r>
              <a:rPr lang="fr-FR" b="1" dirty="0"/>
              <a:t> </a:t>
            </a:r>
            <a:r>
              <a:rPr lang="fr-FR" b="1" dirty="0" err="1"/>
              <a:t>ready</a:t>
            </a:r>
            <a:r>
              <a:rPr lang="fr-FR" b="1" dirty="0"/>
              <a:t> </a:t>
            </a:r>
            <a:r>
              <a:rPr lang="fr-FR" b="1" dirty="0" err="1"/>
              <a:t>cotton</a:t>
            </a:r>
            <a:endParaRPr lang="fr-FR" b="1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7B816DF-658A-8B94-DC20-94DB121E73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8900" y="1874044"/>
            <a:ext cx="9474200" cy="4254500"/>
          </a:xfrm>
        </p:spPr>
      </p:pic>
    </p:spTree>
    <p:extLst>
      <p:ext uri="{BB962C8B-B14F-4D97-AF65-F5344CB8AC3E}">
        <p14:creationId xmlns:p14="http://schemas.microsoft.com/office/powerpoint/2010/main" val="3504452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F75AB3-5722-8A34-1BBF-329A6F70E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Is </a:t>
            </a:r>
            <a:r>
              <a:rPr lang="fr-FR" dirty="0" err="1"/>
              <a:t>genetic</a:t>
            </a:r>
            <a:r>
              <a:rPr lang="fr-FR" dirty="0"/>
              <a:t> modification a danger for </a:t>
            </a:r>
            <a:r>
              <a:rPr lang="fr-FR" b="1" dirty="0" err="1"/>
              <a:t>human</a:t>
            </a:r>
            <a:r>
              <a:rPr lang="fr-FR" b="1" dirty="0"/>
              <a:t> </a:t>
            </a:r>
            <a:r>
              <a:rPr lang="fr-FR" b="1" dirty="0" err="1"/>
              <a:t>health</a:t>
            </a:r>
            <a:r>
              <a:rPr lang="fr-FR" dirty="0"/>
              <a:t> and/or for </a:t>
            </a:r>
            <a:r>
              <a:rPr lang="fr-FR" b="1" dirty="0"/>
              <a:t>the </a:t>
            </a:r>
            <a:r>
              <a:rPr lang="fr-FR" b="1" dirty="0" err="1"/>
              <a:t>environment</a:t>
            </a:r>
            <a:r>
              <a:rPr lang="fr-FR" dirty="0"/>
              <a:t>?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C8AD6DF-4C61-123F-A25D-46180DFB88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7669" y="1825625"/>
            <a:ext cx="5996661" cy="4351338"/>
          </a:xfrm>
        </p:spPr>
      </p:pic>
    </p:spTree>
    <p:extLst>
      <p:ext uri="{BB962C8B-B14F-4D97-AF65-F5344CB8AC3E}">
        <p14:creationId xmlns:p14="http://schemas.microsoft.com/office/powerpoint/2010/main" val="2412488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4833BA-92D4-E12F-5726-FD85EB57B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dirty="0" err="1"/>
              <a:t>Concerns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67B4907-7D3C-F519-F8DD-EEA4D4F75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sz="3200" dirty="0"/>
              <a:t>There </a:t>
            </a:r>
            <a:r>
              <a:rPr lang="fr-FR" sz="3200" b="1" dirty="0"/>
              <a:t>no </a:t>
            </a:r>
            <a:r>
              <a:rPr lang="fr-FR" sz="3200" b="1" dirty="0" err="1"/>
              <a:t>scientific</a:t>
            </a:r>
            <a:r>
              <a:rPr lang="fr-FR" sz="3200" b="1" dirty="0"/>
              <a:t> </a:t>
            </a:r>
            <a:r>
              <a:rPr lang="fr-FR" sz="3200" b="1" dirty="0" err="1"/>
              <a:t>evidence</a:t>
            </a:r>
            <a:r>
              <a:rPr lang="fr-FR" sz="3200" b="1" dirty="0"/>
              <a:t> </a:t>
            </a:r>
            <a:r>
              <a:rPr lang="fr-FR" sz="3200" dirty="0"/>
              <a:t>on the </a:t>
            </a:r>
            <a:r>
              <a:rPr lang="fr-FR" sz="3200" dirty="0" err="1"/>
              <a:t>actual</a:t>
            </a:r>
            <a:r>
              <a:rPr lang="fr-FR" sz="3200" dirty="0"/>
              <a:t> </a:t>
            </a:r>
            <a:r>
              <a:rPr lang="fr-FR" sz="3200" dirty="0" err="1"/>
              <a:t>effects</a:t>
            </a:r>
            <a:r>
              <a:rPr lang="fr-FR" sz="3200" dirty="0"/>
              <a:t> of GM </a:t>
            </a:r>
            <a:r>
              <a:rPr lang="fr-FR" sz="3200" dirty="0" err="1"/>
              <a:t>foods</a:t>
            </a:r>
            <a:r>
              <a:rPr lang="fr-FR" sz="3200" dirty="0"/>
              <a:t> on the </a:t>
            </a:r>
            <a:r>
              <a:rPr lang="fr-FR" sz="3200" dirty="0" err="1"/>
              <a:t>human</a:t>
            </a:r>
            <a:r>
              <a:rPr lang="fr-FR" sz="3200" dirty="0"/>
              <a:t> body</a:t>
            </a:r>
          </a:p>
          <a:p>
            <a:pPr marL="0" indent="0">
              <a:buNone/>
            </a:pPr>
            <a:br>
              <a:rPr lang="fr-FR" sz="3200" dirty="0"/>
            </a:br>
            <a:r>
              <a:rPr lang="fr-FR" sz="3200" dirty="0"/>
              <a:t>=&gt; but </a:t>
            </a:r>
            <a:r>
              <a:rPr lang="fr-FR" sz="3200" b="1" dirty="0" err="1"/>
              <a:t>uncertainty</a:t>
            </a:r>
            <a:r>
              <a:rPr lang="fr-FR" sz="3200" dirty="0"/>
              <a:t> + </a:t>
            </a:r>
            <a:r>
              <a:rPr lang="fr-FR" sz="3200" dirty="0" err="1"/>
              <a:t>concerned</a:t>
            </a:r>
            <a:r>
              <a:rPr lang="fr-FR" sz="3200" dirty="0"/>
              <a:t> </a:t>
            </a:r>
            <a:r>
              <a:rPr lang="fr-FR" sz="3200" b="1" dirty="0"/>
              <a:t>public opinion </a:t>
            </a:r>
            <a:r>
              <a:rPr lang="fr-FR" sz="3200" dirty="0"/>
              <a:t>in the EU</a:t>
            </a:r>
          </a:p>
          <a:p>
            <a:pPr marL="0" indent="0">
              <a:buNone/>
            </a:pPr>
            <a:r>
              <a:rPr lang="fr-FR" sz="3200" dirty="0"/>
              <a:t>+ </a:t>
            </a:r>
            <a:r>
              <a:rPr lang="fr-FR" sz="3200" dirty="0" err="1"/>
              <a:t>prevention</a:t>
            </a:r>
            <a:r>
              <a:rPr lang="fr-FR" sz="3200" dirty="0"/>
              <a:t> of « </a:t>
            </a:r>
            <a:r>
              <a:rPr lang="fr-FR" sz="3200" b="1" dirty="0" err="1"/>
              <a:t>gene</a:t>
            </a:r>
            <a:r>
              <a:rPr lang="fr-FR" sz="3200" b="1" dirty="0"/>
              <a:t> flow </a:t>
            </a:r>
            <a:r>
              <a:rPr lang="fr-FR" sz="3200" dirty="0"/>
              <a:t>» (= contamination) to non-GM </a:t>
            </a:r>
            <a:r>
              <a:rPr lang="fr-FR" sz="3200" dirty="0" err="1"/>
              <a:t>crops</a:t>
            </a:r>
            <a:endParaRPr lang="fr-FR" sz="3200" dirty="0"/>
          </a:p>
          <a:p>
            <a:pPr marL="0" indent="0">
              <a:buNone/>
            </a:pPr>
            <a:endParaRPr lang="fr-FR" sz="3200" dirty="0"/>
          </a:p>
          <a:p>
            <a:pPr marL="0" indent="0">
              <a:buNone/>
            </a:pPr>
            <a:r>
              <a:rPr lang="fr-FR" sz="3200" dirty="0"/>
              <a:t>=&gt;  </a:t>
            </a:r>
            <a:r>
              <a:rPr lang="fr-FR" sz="3200" b="1" dirty="0" err="1"/>
              <a:t>precautionary</a:t>
            </a:r>
            <a:r>
              <a:rPr lang="fr-FR" sz="3200" b="1" dirty="0"/>
              <a:t> </a:t>
            </a:r>
            <a:r>
              <a:rPr lang="fr-FR" sz="3200" b="1" dirty="0" err="1"/>
              <a:t>principle</a:t>
            </a:r>
            <a:r>
              <a:rPr lang="fr-FR" sz="3200" dirty="0"/>
              <a:t>: EU countries’ </a:t>
            </a:r>
            <a:r>
              <a:rPr lang="fr-FR" sz="3200" b="1" dirty="0"/>
              <a:t>bans/</a:t>
            </a:r>
            <a:r>
              <a:rPr lang="fr-FR" sz="3200" b="1" dirty="0" err="1"/>
              <a:t>regulations</a:t>
            </a:r>
            <a:r>
              <a:rPr lang="fr-FR" sz="3200" b="1" dirty="0"/>
              <a:t> </a:t>
            </a:r>
            <a:r>
              <a:rPr lang="fr-FR" sz="3200" dirty="0"/>
              <a:t>for </a:t>
            </a:r>
            <a:r>
              <a:rPr lang="fr-FR" sz="3200" dirty="0" err="1"/>
              <a:t>food</a:t>
            </a:r>
            <a:r>
              <a:rPr lang="fr-FR" sz="3200" dirty="0"/>
              <a:t> </a:t>
            </a:r>
            <a:r>
              <a:rPr lang="fr-FR" sz="3200" dirty="0" err="1"/>
              <a:t>consumed</a:t>
            </a:r>
            <a:r>
              <a:rPr lang="fr-FR" sz="3200" dirty="0"/>
              <a:t> by </a:t>
            </a:r>
            <a:r>
              <a:rPr lang="fr-FR" sz="3200" dirty="0" err="1"/>
              <a:t>humans</a:t>
            </a:r>
            <a:r>
              <a:rPr lang="fr-FR" sz="3200" dirty="0"/>
              <a:t> (&lt;0.9% or labels). No ban on </a:t>
            </a:r>
            <a:r>
              <a:rPr lang="fr-FR" sz="3200" dirty="0" err="1"/>
              <a:t>cattle</a:t>
            </a:r>
            <a:r>
              <a:rPr lang="fr-FR" sz="3200" dirty="0"/>
              <a:t> </a:t>
            </a:r>
            <a:r>
              <a:rPr lang="fr-FR" sz="3200" dirty="0" err="1"/>
              <a:t>feed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2079017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3CC40F-0AC9-27FD-4833-2D49D876D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D7DC7A-5F9D-CC7A-6584-2BC4D5318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3600" dirty="0"/>
              <a:t>GM </a:t>
            </a:r>
            <a:r>
              <a:rPr lang="fr-FR" sz="3600" dirty="0" err="1"/>
              <a:t>seed</a:t>
            </a:r>
            <a:r>
              <a:rPr lang="fr-FR" sz="3600" dirty="0"/>
              <a:t> corporations have </a:t>
            </a:r>
            <a:r>
              <a:rPr lang="fr-FR" sz="3600" dirty="0" err="1"/>
              <a:t>worked</a:t>
            </a:r>
            <a:r>
              <a:rPr lang="fr-FR" sz="3600" dirty="0"/>
              <a:t> to </a:t>
            </a:r>
            <a:r>
              <a:rPr lang="fr-FR" sz="3600" b="1" dirty="0"/>
              <a:t>expand</a:t>
            </a:r>
            <a:r>
              <a:rPr lang="fr-FR" sz="3600" dirty="0"/>
              <a:t> to </a:t>
            </a:r>
            <a:r>
              <a:rPr lang="fr-FR" sz="3600" dirty="0" err="1"/>
              <a:t>markets</a:t>
            </a:r>
            <a:r>
              <a:rPr lang="fr-FR" sz="3600" dirty="0"/>
              <a:t> all </a:t>
            </a:r>
            <a:r>
              <a:rPr lang="fr-FR" sz="3600" dirty="0" err="1"/>
              <a:t>around</a:t>
            </a:r>
            <a:r>
              <a:rPr lang="fr-FR" sz="3600" dirty="0"/>
              <a:t> the world</a:t>
            </a:r>
          </a:p>
          <a:p>
            <a:pPr marL="0" indent="0" algn="ctr">
              <a:buNone/>
            </a:pPr>
            <a:endParaRPr lang="fr-FR" sz="3600" dirty="0"/>
          </a:p>
          <a:p>
            <a:pPr marL="0" indent="0" algn="ctr">
              <a:buNone/>
            </a:pPr>
            <a:r>
              <a:rPr lang="fr-FR" sz="3600" dirty="0"/>
              <a:t>(</a:t>
            </a:r>
            <a:r>
              <a:rPr lang="fr-FR" sz="3600" dirty="0" err="1"/>
              <a:t>often</a:t>
            </a:r>
            <a:r>
              <a:rPr lang="fr-FR" sz="3600" dirty="0"/>
              <a:t> </a:t>
            </a:r>
            <a:r>
              <a:rPr lang="fr-FR" sz="3600" dirty="0" err="1"/>
              <a:t>using</a:t>
            </a:r>
            <a:r>
              <a:rPr lang="fr-FR" sz="3600" dirty="0"/>
              <a:t> </a:t>
            </a:r>
            <a:r>
              <a:rPr lang="fr-FR" sz="3600" b="1" dirty="0"/>
              <a:t>lobbying</a:t>
            </a:r>
            <a:r>
              <a:rPr lang="fr-FR" sz="3600" dirty="0"/>
              <a:t> and </a:t>
            </a:r>
            <a:r>
              <a:rPr lang="fr-FR" sz="3600" b="1" dirty="0" err="1"/>
              <a:t>unethical</a:t>
            </a:r>
            <a:r>
              <a:rPr lang="fr-FR" sz="3600" b="1" dirty="0"/>
              <a:t> practices</a:t>
            </a:r>
            <a:r>
              <a:rPr lang="fr-FR" sz="3600" dirty="0"/>
              <a:t>: </a:t>
            </a:r>
            <a:r>
              <a:rPr lang="fr-FR" sz="3600" b="1" dirty="0" err="1"/>
              <a:t>prices</a:t>
            </a:r>
            <a:r>
              <a:rPr lang="fr-FR" sz="3600" b="1" dirty="0"/>
              <a:t> </a:t>
            </a:r>
            <a:r>
              <a:rPr lang="fr-FR" sz="3600" dirty="0"/>
              <a:t>start </a:t>
            </a:r>
            <a:r>
              <a:rPr lang="fr-FR" sz="3600" dirty="0" err="1"/>
              <a:t>low</a:t>
            </a:r>
            <a:r>
              <a:rPr lang="fr-FR" sz="3600" dirty="0"/>
              <a:t> </a:t>
            </a:r>
            <a:r>
              <a:rPr lang="fr-FR" sz="3600" dirty="0" err="1"/>
              <a:t>then</a:t>
            </a:r>
            <a:r>
              <a:rPr lang="fr-FR" sz="3600" dirty="0"/>
              <a:t> </a:t>
            </a:r>
            <a:r>
              <a:rPr lang="fr-FR" sz="3600" dirty="0" err="1"/>
              <a:t>skyrocket</a:t>
            </a:r>
            <a:r>
              <a:rPr lang="fr-FR" sz="3600" dirty="0"/>
              <a:t>, </a:t>
            </a:r>
            <a:r>
              <a:rPr lang="fr-FR" sz="3600" dirty="0" err="1"/>
              <a:t>creation</a:t>
            </a:r>
            <a:r>
              <a:rPr lang="fr-FR" sz="3600" dirty="0"/>
              <a:t> of </a:t>
            </a:r>
            <a:r>
              <a:rPr lang="fr-FR" sz="3600" b="1" dirty="0" err="1"/>
              <a:t>monopolies</a:t>
            </a:r>
            <a:r>
              <a:rPr lang="fr-FR" sz="3600" dirty="0"/>
              <a:t> etc.)</a:t>
            </a:r>
          </a:p>
        </p:txBody>
      </p:sp>
    </p:spTree>
    <p:extLst>
      <p:ext uri="{BB962C8B-B14F-4D97-AF65-F5344CB8AC3E}">
        <p14:creationId xmlns:p14="http://schemas.microsoft.com/office/powerpoint/2010/main" val="948740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298C49-AF3E-275C-7D5B-A2C734139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EFB7A25-F015-695E-9F3A-1AA0DE3F08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4960" y="480710"/>
            <a:ext cx="9473184" cy="6012165"/>
          </a:xfrm>
        </p:spPr>
      </p:pic>
    </p:spTree>
    <p:extLst>
      <p:ext uri="{BB962C8B-B14F-4D97-AF65-F5344CB8AC3E}">
        <p14:creationId xmlns:p14="http://schemas.microsoft.com/office/powerpoint/2010/main" val="87717542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580</Words>
  <Application>Microsoft Macintosh PowerPoint</Application>
  <PresentationFormat>Grand écran</PresentationFormat>
  <Paragraphs>52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Symbol</vt:lpstr>
      <vt:lpstr>Thème Office</vt:lpstr>
      <vt:lpstr>GMOs</vt:lpstr>
      <vt:lpstr>Around the world, farmers face different problems:</vt:lpstr>
      <vt:lpstr>To try to maintain stable yields (or to increase them), biotechnology companies have invented GMOs</vt:lpstr>
      <vt:lpstr>How can GMOs help? =&gt; the example of Bt Corn (Monsanto)</vt:lpstr>
      <vt:lpstr>Another example: Round-Up ready cotton</vt:lpstr>
      <vt:lpstr>Is genetic modification a danger for human health and/or for the environment?</vt:lpstr>
      <vt:lpstr>Concerns</vt:lpstr>
      <vt:lpstr>Présentation PowerPoint</vt:lpstr>
      <vt:lpstr>Présentation PowerPoint</vt:lpstr>
      <vt:lpstr>Concerns for farmers</vt:lpstr>
      <vt:lpstr>and</vt:lpstr>
      <vt:lpstr>Concerns about the environment and health</vt:lpstr>
      <vt:lpstr>Note: why does Vandana Shiva, in her video, accuses Monsanto of violence against women?</vt:lpstr>
      <vt:lpstr>Note 2: why does Vandana Shiva mention « agent orange » in her interview?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Aude</dc:creator>
  <cp:lastModifiedBy>Aude</cp:lastModifiedBy>
  <cp:revision>10</cp:revision>
  <dcterms:created xsi:type="dcterms:W3CDTF">2025-03-30T08:06:50Z</dcterms:created>
  <dcterms:modified xsi:type="dcterms:W3CDTF">2025-03-30T10:24:17Z</dcterms:modified>
</cp:coreProperties>
</file>