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45"/>
  </p:notesMasterIdLst>
  <p:handoutMasterIdLst>
    <p:handoutMasterId r:id="rId46"/>
  </p:handoutMasterIdLst>
  <p:sldIdLst>
    <p:sldId id="312" r:id="rId5"/>
    <p:sldId id="345" r:id="rId6"/>
    <p:sldId id="338" r:id="rId7"/>
    <p:sldId id="339" r:id="rId8"/>
    <p:sldId id="341" r:id="rId9"/>
    <p:sldId id="342" r:id="rId10"/>
    <p:sldId id="343" r:id="rId11"/>
    <p:sldId id="326" r:id="rId12"/>
    <p:sldId id="331" r:id="rId13"/>
    <p:sldId id="337" r:id="rId14"/>
    <p:sldId id="325" r:id="rId15"/>
    <p:sldId id="307" r:id="rId16"/>
    <p:sldId id="323" r:id="rId17"/>
    <p:sldId id="324" r:id="rId18"/>
    <p:sldId id="314" r:id="rId19"/>
    <p:sldId id="329" r:id="rId20"/>
    <p:sldId id="328" r:id="rId21"/>
    <p:sldId id="327" r:id="rId22"/>
    <p:sldId id="282" r:id="rId23"/>
    <p:sldId id="332" r:id="rId24"/>
    <p:sldId id="315" r:id="rId25"/>
    <p:sldId id="330" r:id="rId26"/>
    <p:sldId id="318" r:id="rId27"/>
    <p:sldId id="333" r:id="rId28"/>
    <p:sldId id="317" r:id="rId29"/>
    <p:sldId id="334" r:id="rId30"/>
    <p:sldId id="319" r:id="rId31"/>
    <p:sldId id="335" r:id="rId32"/>
    <p:sldId id="336" r:id="rId33"/>
    <p:sldId id="340" r:id="rId34"/>
    <p:sldId id="344" r:id="rId35"/>
    <p:sldId id="355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297" r:id="rId44"/>
  </p:sldIdLst>
  <p:sldSz cx="12192000" cy="6858000"/>
  <p:notesSz cx="13716000" cy="24384000"/>
  <p:defaultTextStyle>
    <a:defPPr rtl="0">
      <a:defRPr lang="fr-FR"/>
    </a:defPPr>
    <a:lvl1pPr marL="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E6F0FE"/>
    <a:srgbClr val="AAC4E9"/>
    <a:srgbClr val="202C8F"/>
    <a:srgbClr val="FDFBF6"/>
    <a:srgbClr val="DF8C8C"/>
    <a:srgbClr val="D4D593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388" autoAdjust="0"/>
  </p:normalViewPr>
  <p:slideViewPr>
    <p:cSldViewPr snapToGrid="0" snapToObjects="1">
      <p:cViewPr varScale="1">
        <p:scale>
          <a:sx n="51" d="100"/>
          <a:sy n="51" d="100"/>
        </p:scale>
        <p:origin x="1272" y="26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1" d="100"/>
          <a:sy n="31" d="100"/>
        </p:scale>
        <p:origin x="4392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A7C9947C-0B99-4CC9-AA3C-4A4AC8D4662C}" type="datetimeyyyy">
              <a:rPr lang="fr-FR" smtClean="0"/>
              <a:t>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420BD0AB-C59E-4A46-83D3-F07787446B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C6CA-4D21-0843-B17D-AC85508F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769F7A7-3497-2903-B6C2-966CD9601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D38E103-9231-6579-A45B-E0CBFEF0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9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BAFE-B1A9-9000-2AC6-B87D518A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C4798AE-29B3-4EB3-A113-F0BB599F8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1EBDD11-13CE-7DB6-B5FC-95CD4A7C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78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BC9E-EF61-5DA8-1808-67397C0B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FD19A64-9C3A-33CD-336D-B6925D485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3D27E32-1F97-0B7B-C2B3-6CE209C0F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86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B92F-A86C-1032-BA85-5D1EE527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A23CC36-6B02-70D2-E256-2586D3941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FEE197F-21FE-73E0-243C-B0C7495FF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515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517F-9458-F049-4A51-4D6E26FA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3D80D2A-F42C-4C41-18DE-9CA1B40E9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78B6D2-1B08-E0F6-CAD8-2BA6639A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04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9E24-69A3-3530-E5CC-6DC15FEF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509DD67-A8D0-0656-5168-41F4D5E5B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727AAB1-BD0F-BE90-D9D8-8B39BCE0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586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0FE2-DDE9-616D-0F8E-339CADFC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7917D5A-0080-7DDD-818C-981F14C57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AB72CDD-4499-6BF6-CBE4-A1685770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066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2672-25A9-80B9-B0FE-FCCFA27A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93A8014-78BE-129F-D393-573BD35FD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6FB4ED1-FF60-2015-0131-DA998229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8089-9C54-5348-5DAB-8BE4F81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C5B2360-7E63-129F-C921-267DB4C4C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1DB6297-AAFB-279A-D4B7-682F628EA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50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A7FE5-A66D-2BB4-6F8C-A2686238D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681396F-87A7-DD7F-B38A-60950686D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1ABE894-1AC2-91AF-34E4-596BFB64F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51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70B8-6F1A-B317-5BB9-450B3CAB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8AFFB09-D500-4286-529F-20E56A63A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AB1D2D6-9269-9EF9-6AA2-3363E420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41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9D336-69AD-C985-0D51-806822F7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4F7F496-5A30-B3BA-FFFA-C2502CE8A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262C990-493B-314F-1425-9E6F8D52A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6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0" name="Freeform: Forme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reeform: Form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Image 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texte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1800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fr-FR" sz="1800"/>
            </a:lvl1pPr>
            <a:lvl2pPr>
              <a:defRPr lang="fr-FR" sz="1800"/>
            </a:lvl2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sme 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7" name="Espace réservé du numéro de diapositiv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3" name="Graphisme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sme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 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Forme 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9" name="Image 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fr-FR"/>
            </a:def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fr-FR" sz="28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" name="Forme lib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e lib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4" name="Image 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fr-F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fr-FR" sz="18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Forme 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15" name="Freeform: Forme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 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36" name="Forme libre 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lvl="0" algn="ctr" rtl="0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52" name="Espace réservé d’image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 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3" name="Freeform: Forme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9" name="Forme lib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1" name="Forme lib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3" name="Image 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3" name="Image 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Forme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Image 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9" name="Image 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fr-F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fr-F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fr-F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indent="-283464">
              <a:spcBef>
                <a:spcPts val="1000"/>
              </a:spcBef>
              <a:defRPr lang="fr-FR" sz="1800"/>
            </a:lvl2pPr>
            <a:lvl3pPr indent="-283464">
              <a:spcBef>
                <a:spcPts val="1000"/>
              </a:spcBef>
              <a:defRPr lang="fr-FR" sz="1800"/>
            </a:lvl3pPr>
            <a:lvl4pPr indent="-283464">
              <a:spcBef>
                <a:spcPts val="1000"/>
              </a:spcBef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Forme 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21" name="Forme libre : Forme 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Forme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 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44" name="Espace réservé du numéro de diapositiv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6" name="Image 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21" name="Image 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e libre 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fr-F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slide" Target="slide25.xml"/><Relationship Id="rId12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3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10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slide" Target="slide39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fr-FR"/>
            </a:defPPr>
          </a:lstStyle>
          <a:p>
            <a:pPr rtl="0"/>
            <a:r>
              <a:rPr lang="fr-FR" dirty="0"/>
              <a:t>étude de la Limite d’une fonction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5448CA-5801-67DA-89F3-558A8EA2E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234" y="2845189"/>
                <a:ext cx="5702876" cy="1785805"/>
              </a:xfrm>
              <a:solidFill>
                <a:srgbClr val="F5CDCE"/>
              </a:solidFill>
            </p:spPr>
            <p:txBody>
              <a:bodyPr>
                <a:normAutofit/>
              </a:bodyPr>
              <a:lstStyle/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des réels ou infinis. </a:t>
                </a:r>
              </a:p>
              <a:p>
                <a:pPr lvl="0"/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Si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i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fr-FR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  <a:p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5448CA-5801-67DA-89F3-558A8EA2E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234" y="2845189"/>
                <a:ext cx="5702876" cy="1785805"/>
              </a:xfrm>
              <a:blipFill>
                <a:blip r:embed="rId2"/>
                <a:stretch>
                  <a:fillRect l="-1711" t="-54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6B18AA5-F05C-05F7-6E3E-692D386A50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4DA903C-2166-C184-3CF0-4FAAC9E0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388" cy="1381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FaIRE</a:t>
            </a:r>
            <a:r>
              <a:rPr lang="fr-FR" dirty="0"/>
              <a:t> APPARAITRE UNE </a:t>
            </a:r>
            <a:r>
              <a:rPr lang="fr-FR" dirty="0" err="1"/>
              <a:t>COMPOSée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C4801B-FC60-4F3D-75F5-0DA9F95EA020}"/>
              </a:ext>
            </a:extLst>
          </p:cNvPr>
          <p:cNvSpPr txBox="1"/>
          <p:nvPr/>
        </p:nvSpPr>
        <p:spPr>
          <a:xfrm>
            <a:off x="6617110" y="2845189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358526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C6683-97E0-EE3A-F1B7-6838039A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>
                <a:extLst>
                  <a:ext uri="{FF2B5EF4-FFF2-40B4-BE49-F238E27FC236}">
                    <a16:creationId xmlns:a16="http://schemas.microsoft.com/office/drawing/2014/main" id="{399AFFA1-F666-4425-374B-F188B16027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432" y="701577"/>
                <a:ext cx="7000568" cy="19004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rm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600"/>
                  </a:spcAft>
                </a:pPr>
                <a:r>
                  <a:rPr lang="fr-FR" cap="none" dirty="0"/>
                  <a:t>D</a:t>
                </a:r>
                <a:r>
                  <a:rPr lang="fr-FR" b="1" kern="1200" cap="none" baseline="0" dirty="0">
                    <a:latin typeface="+mj-lt"/>
                    <a:ea typeface="+mj-ea"/>
                    <a:cs typeface="+mj-cs"/>
                  </a:rPr>
                  <a:t>éterminer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1" i="1" kern="1200" cap="none" baseline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limLowPr>
                          <m:e>
                            <m:r>
                              <a:rPr lang="fr-FR" b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𝐥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𝒊𝒎</m:t>
                            </m:r>
                          </m:e>
                          <m:lim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→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𝒍𝒏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(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𝟏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−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𝟒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)</m:t>
                            </m:r>
                          </m:num>
                          <m:den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𝒔𝒊𝒏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(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𝟓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𝒙</m:t>
                            </m:r>
                            <m:r>
                              <a:rPr lang="fr-FR" b="1" i="1" kern="1200" cap="none" baseline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fr-FR" b="1" i="1" kern="1200" cap="none" baseline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br>
                  <a:rPr lang="fr-FR" b="1" kern="1200" cap="none" baseline="0" dirty="0">
                    <a:latin typeface="+mj-lt"/>
                    <a:ea typeface="+mj-ea"/>
                    <a:cs typeface="+mj-cs"/>
                  </a:rPr>
                </a:br>
                <a:endParaRPr lang="fr-FR" b="1" kern="1200" cap="none" baseline="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itre 1">
                <a:extLst>
                  <a:ext uri="{FF2B5EF4-FFF2-40B4-BE49-F238E27FC236}">
                    <a16:creationId xmlns:a16="http://schemas.microsoft.com/office/drawing/2014/main" id="{399AFFA1-F666-4425-374B-F188B160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2" y="701577"/>
                <a:ext cx="7000568" cy="1900484"/>
              </a:xfrm>
              <a:prstGeom prst="rect">
                <a:avLst/>
              </a:prstGeom>
              <a:blipFill>
                <a:blip r:embed="rId3"/>
                <a:stretch>
                  <a:fillRect l="-2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EAEF77A-2D9D-E2D5-DF44-F197642D2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32" y="2812026"/>
                <a:ext cx="6754762" cy="373625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>
                <a:noAutofit/>
              </a:bodyPr>
              <a:lstStyle>
                <a:defPPr>
                  <a:defRPr lang="fr-FR"/>
                </a:defPPr>
              </a:lstStyle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limUpp>
                                  <m:limUp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groupChr>
                                      <m:groupChrPr>
                                        <m:chr m:val="⏞"/>
                                        <m:pos m:val="top"/>
                                        <m:vertJc m:val="bot"/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</m:e>
                                    </m:groupCh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𝑇𝐴</m:t>
                                    </m:r>
                                  </m:lim>
                                </m:limUp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m:rPr>
                        <m:sty m:val="p"/>
                      </m:rP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limUpp>
                                  <m:limUpp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groupChr>
                                      <m:groupChrPr>
                                        <m:chr m:val="⏞"/>
                                        <m:pos m:val="top"/>
                                        <m:vertJc m:val="bot"/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m:rPr>
                                            <m:brk/>
                                          </m:r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</m:e>
                                    </m:groupCh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𝑇𝐴</m:t>
                                    </m:r>
                                  </m:lim>
                                </m:limUp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fr-F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 composition</a:t>
                </a:r>
                <a14:m>
                  <m:oMath xmlns:m="http://schemas.openxmlformats.org/officeDocument/2006/math">
                    <m: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EAEF77A-2D9D-E2D5-DF44-F197642D2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32" y="2812026"/>
                <a:ext cx="6754762" cy="3736258"/>
              </a:xfrm>
              <a:blipFill>
                <a:blip r:embed="rId4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A1B7FA7-C5DE-D56B-DC0F-111809E5E2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2619" y="457199"/>
            <a:ext cx="3666940" cy="644722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4856BD9F-0E5A-22D0-BCDE-08639A026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fr-FR" smtClean="0"/>
              <a:pPr rtl="0"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9" name="Flèche : pentagone 8">
            <a:hlinkClick r:id="rId5" action="ppaction://hlinksldjump"/>
            <a:extLst>
              <a:ext uri="{FF2B5EF4-FFF2-40B4-BE49-F238E27FC236}">
                <a16:creationId xmlns:a16="http://schemas.microsoft.com/office/drawing/2014/main" id="{CA9964A1-58EC-5EE1-FC00-76054D0A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8437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73205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386" y="1912517"/>
            <a:ext cx="3371791" cy="279330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Mettre les termes dominants en facteur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1DD49346-EF7B-AF2F-DDE1-58C815560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786" y="90814"/>
                <a:ext cx="8041710" cy="67546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vert="horz" lIns="91440" tIns="0" rIns="91440" bIns="0" rtlCol="0" anchor="ctr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0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0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𝐞𝐭</m:t>
                    </m:r>
                    <m:r>
                      <a:rPr lang="fr-FR" sz="2100" b="1" i="0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0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fr-FR" sz="21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 </a:t>
                </a:r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des réels.</a:t>
                </a:r>
                <a:endParaRPr lang="fr-FR" sz="210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r>
                  <a:rPr lang="fr-FR" sz="21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A</a:t>
                </a:r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u voisinage de </a:t>
                </a:r>
                <a14:m>
                  <m:oMath xmlns:m="http://schemas.openxmlformats.org/officeDocument/2006/math">
                    <m:r>
                      <a:rPr lang="fr-FR" sz="2100" b="1" i="0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limUpp>
                      <m:limUppPr>
                        <m:ctrlPr>
                          <a:rPr lang="fr-FR" sz="2100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100" i="1" cap="non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fr-FR" sz="2100" b="1" i="1" cap="non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</m:e>
                        </m:groupChr>
                      </m:e>
                      <m:lim>
                        <m:r>
                          <a:rPr lang="fr-FR" sz="2100" b="1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</m:lim>
                    </m:limUpp>
                    <m:sSup>
                      <m:sSupPr>
                        <m:ctrlPr>
                          <a:rPr lang="fr-FR" sz="21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sz="21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100" b="1" i="0" cap="non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1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1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  <m:sSub>
                      <m:sSub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</m:sSup>
                    <m:sSub>
                      <m:sSub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𝒄𝒙</m:t>
                        </m:r>
                      </m:sup>
                    </m:sSup>
                  </m:oMath>
                </a14:m>
                <a:endParaRPr lang="fr-FR" sz="21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limUpp>
                      <m:limUppPr>
                        <m:ctrlPr>
                          <a:rPr lang="fr-FR" sz="2100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100" i="1" cap="non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fr-FR" sz="2100" b="1" i="1" cap="non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</m:e>
                        </m:groupChr>
                      </m:e>
                      <m:lim>
                        <m:r>
                          <a:rPr lang="fr-FR" sz="2100" b="1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</m:lim>
                    </m:limUpp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  <m:sSub>
                      <m:sSub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</m:sSup>
                    <m:sSub>
                      <m:sSub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fr-FR" sz="2100" cap="none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fr-FR" sz="21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1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≪</m:t>
                            </m:r>
                          </m:e>
                          <m:sub>
                            <m:r>
                              <a:rPr lang="fr-FR" sz="21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1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fr-FR" sz="2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100" cap="none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1" i="1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fr-FR" sz="21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1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≪</m:t>
                            </m:r>
                          </m:e>
                          <m:sub>
                            <m:r>
                              <a:rPr lang="fr-FR" sz="21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1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21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21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1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.</a:t>
                </a:r>
              </a:p>
              <a:p>
                <a:endParaRPr lang="fr-FR" sz="210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100" b="1" i="1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100" b="1" i="1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LaM Display" panose="02010000000000000000" pitchFamily="2" charset="0"/>
                      </a:rPr>
                      <m:t>𝒂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fr-FR" sz="2100" b="1" i="1" cap="none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fr-FR" sz="2100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1" i="1" cap="non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cap="non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p>
                    </m:sSup>
                    <m:sSup>
                      <m:sSupPr>
                        <m:ctrlPr>
                          <a:rPr lang="fr-FR" sz="2100" i="1" cap="non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100" i="1" cap="non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b="1" i="1" cap="non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≫</m:t>
                            </m:r>
                          </m:e>
                          <m:sub>
                            <m:r>
                              <a:rPr lang="fr-FR" sz="2100" b="1" i="1" cap="none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100" b="1" i="1" cap="non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100" b="1" i="1" cap="none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fr-FR" sz="2100" cap="none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   </a:t>
                </a:r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0" i="1" cap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LaM Display" panose="02010000000000000000" pitchFamily="2" charset="0"/>
                      </a:rPr>
                      <m:t>𝑎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1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limUpp>
                      <m:limUppPr>
                        <m:ctrlP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100" b="0" i="1" cap="none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fr-FR" sz="2100" b="0" i="1" cap="none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</m:e>
                        </m:groupChr>
                      </m:e>
                      <m:lim>
                        <m: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sSup>
                      <m:sSupPr>
                        <m:ctrlP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2100" b="0" i="0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100" b="0" i="0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100" b="0" i="1" cap="non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.</a:t>
                </a:r>
              </a:p>
              <a:p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100" b="0" i="0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1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21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≫</m:t>
                            </m:r>
                          </m:e>
                          <m:sub>
                            <m: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1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1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1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2100" b="0" i="1" cap="none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100" b="0" i="1" cap="none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limUpp>
                      <m:limUppPr>
                        <m:ctrlP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100" b="0" i="1" cap="none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fr-FR" sz="2100" b="0" i="1" cap="none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⟹</m:t>
                            </m:r>
                          </m:e>
                        </m:groupChr>
                      </m:e>
                      <m:lim>
                        <m:r>
                          <a:rPr lang="fr-FR" sz="2100" b="0" i="1" cap="none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.</a:t>
                </a:r>
              </a:p>
              <a:p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E</a:t>
                </a:r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DLaM Display" panose="02010000000000000000" pitchFamily="2" charset="0"/>
                  </a:rPr>
                  <a:t>xemples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100" b="0" i="1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100" b="0" cap="none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100" b="0" i="1" cap="none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100" b="0" i="1" cap="none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100" b="0" i="1" cap="none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100" b="0" i="1" cap="none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2025</m:t>
                        </m:r>
                      </m:sup>
                    </m:sSup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ad>
                      <m:rad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1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sSup>
                      <m:sSupPr>
                        <m:ctrlP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r>
                  <a:rPr lang="fr-FR" sz="2100" b="0" cap="none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mais </a:t>
                </a:r>
                <a14:m>
                  <m:oMath xmlns:m="http://schemas.openxmlformats.org/officeDocument/2006/math">
                    <m:r>
                      <a:rPr lang="fr-FR" sz="21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1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fr-FR" sz="21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1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100" b="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</m:e>
                      <m:sub>
                        <m:r>
                          <a:rPr lang="fr-FR" sz="21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1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endParaRPr lang="fr-FR" sz="2100" b="0" cap="none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DLaM Display" panose="02010000000000000000" pitchFamily="2" charset="0"/>
                </a:endParaRPr>
              </a:p>
              <a:p>
                <a:endParaRPr lang="fr-FR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100" b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ar-AE" sz="2100" b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ar-AE" sz="2100" b="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1DD49346-EF7B-AF2F-DDE1-58C81556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6" y="90814"/>
                <a:ext cx="8041710" cy="6754660"/>
              </a:xfrm>
              <a:prstGeom prst="rect">
                <a:avLst/>
              </a:prstGeom>
              <a:blipFill>
                <a:blip r:embed="rId3"/>
                <a:stretch>
                  <a:fillRect l="-910" t="-13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080ADAF5-A1BC-50DB-F760-0E7819BCFDB1}"/>
              </a:ext>
            </a:extLst>
          </p:cNvPr>
          <p:cNvSpPr txBox="1"/>
          <p:nvPr/>
        </p:nvSpPr>
        <p:spPr>
          <a:xfrm>
            <a:off x="7681792" y="175364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B82D517-233C-BCA8-F590-B89292803AF1}"/>
                  </a:ext>
                </a:extLst>
              </p:cNvPr>
              <p:cNvSpPr txBox="1"/>
              <p:nvPr/>
            </p:nvSpPr>
            <p:spPr>
              <a:xfrm>
                <a:off x="335239" y="18021"/>
                <a:ext cx="7383083" cy="612141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400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²</m:t>
                          </m:r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400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400" b="0" i="1" smtClean="0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1400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400" i="1">
                                                      <a:solidFill>
                                                        <a:schemeClr val="accent6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400" i="1">
                                                      <a:solidFill>
                                                        <a:schemeClr val="accent6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1400" i="1">
                                              <a:solidFill>
                                                <a:schemeClr val="accent6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1400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1400" i="1">
                                                      <a:solidFill>
                                                        <a:schemeClr val="accent6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400" i="1">
                                                      <a:solidFill>
                                                        <a:schemeClr val="accent6">
                                                          <a:lumMod val="60000"/>
                                                          <a:lumOff val="4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solidFill>
                                                    <a:schemeClr val="accent6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fr-FR" sz="14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𝐷𝑜𝑛𝑐</m:t>
                      </m:r>
                      <m:r>
                        <a:rPr lang="fr-FR" sz="1400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400" i="1">
                                          <a:solidFill>
                                            <a:schemeClr val="accent6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4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4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fr-FR" sz="14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B82D517-233C-BCA8-F590-B8929280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9" y="18021"/>
                <a:ext cx="7383083" cy="6121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2EDA620-71EF-6AB4-4C07-48A7F6A8F4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8665" y="247261"/>
                <a:ext cx="4085775" cy="5662941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fr-FR" sz="2800" cap="none" dirty="0"/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800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800" b="1" i="0" cap="none" smtClean="0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fr-FR" sz="2800" b="1" i="1" cap="none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800" i="1" cap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2800" b="1" i="0" cap="none" smtClean="0">
                                <a:latin typeface="Cambria Math" panose="02040503050406030204" pitchFamily="18" charset="0"/>
                              </a:rPr>
                              <m:t>𝐥𝐧</m:t>
                            </m:r>
                            <m:r>
                              <a:rPr lang="fr-FR" sz="2800" b="1" i="1" cap="none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800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800" b="1" i="1" cap="none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10</m:t>
                            </m:r>
                            <m:rad>
                              <m:radPr>
                                <m:degHide m:val="on"/>
                                <m:ctrlP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fr-FR" sz="2800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i="1" cap="non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800" i="1" cap="none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0" cap="none" smtClean="0"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  <m:r>
                                  <a:rPr lang="fr-FR" sz="2800" cap="none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800" i="1" cap="none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800" i="1" cap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fr-FR" sz="2800" i="1" cap="none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fr-FR" cap="none" dirty="0"/>
                </a:br>
                <a:endParaRPr lang="fr-FR" cap="none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2EDA620-71EF-6AB4-4C07-48A7F6A8F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8665" y="247261"/>
                <a:ext cx="4085775" cy="5662941"/>
              </a:xfrm>
              <a:blipFill>
                <a:blip r:embed="rId3"/>
                <a:stretch>
                  <a:fillRect l="-31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90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60AF-4229-D645-201B-862E9DA7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5FD35B7-94D1-531D-3F8A-3A628D28EC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6329" y="392127"/>
                <a:ext cx="4396636" cy="5662941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fr-FR" sz="2800" dirty="0"/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800" b="1" i="0" smtClean="0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²</m:t>
                            </m:r>
                          </m:e>
                        </m:d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800" b="1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fr-FR" dirty="0"/>
                </a:br>
                <a:endParaRPr lang="fr-FR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5FD35B7-94D1-531D-3F8A-3A628D28E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6329" y="392127"/>
                <a:ext cx="4396636" cy="5662941"/>
              </a:xfrm>
              <a:blipFill>
                <a:blip r:embed="rId2"/>
                <a:stretch>
                  <a:fillRect l="-2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62EDCFC-61F2-9AC9-4C6A-029D5216C246}"/>
                  </a:ext>
                </a:extLst>
              </p:cNvPr>
              <p:cNvSpPr txBox="1"/>
              <p:nvPr/>
            </p:nvSpPr>
            <p:spPr>
              <a:xfrm>
                <a:off x="5058226" y="392127"/>
                <a:ext cx="5865413" cy="525150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func>
                      <m:funcPr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fr-FR" sz="2000" b="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; </a:t>
                </a: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plus,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avec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limUpp>
                          <m:limUpp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fr-FR" sz="200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groupCh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𝑇𝐴</m:t>
                            </m:r>
                          </m:lim>
                        </m:limUpp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par composition</a:t>
                </a:r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²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limUpp>
                              <m:limUp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/>
                                      </m:r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Up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par conséquent,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fName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fName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fName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62EDCFC-61F2-9AC9-4C6A-029D5216C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26" y="392127"/>
                <a:ext cx="5865413" cy="5251502"/>
              </a:xfrm>
              <a:prstGeom prst="rect">
                <a:avLst/>
              </a:prstGeom>
              <a:blipFill>
                <a:blip r:embed="rId3"/>
                <a:stretch>
                  <a:fillRect l="-1143" b="-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pentagone 3">
            <a:hlinkClick r:id="rId4" action="ppaction://hlinksldjump"/>
            <a:extLst>
              <a:ext uri="{FF2B5EF4-FFF2-40B4-BE49-F238E27FC236}">
                <a16:creationId xmlns:a16="http://schemas.microsoft.com/office/drawing/2014/main" id="{45163988-660F-5985-C244-4D87235A5978}"/>
              </a:ext>
            </a:extLst>
          </p:cNvPr>
          <p:cNvSpPr/>
          <p:nvPr/>
        </p:nvSpPr>
        <p:spPr>
          <a:xfrm>
            <a:off x="10441857" y="6055068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47159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341" y="568625"/>
            <a:ext cx="6683147" cy="149817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RECONNAITRE UN TAUX D’accroissement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BDDD6BDC-E008-6AB7-55A1-46ED9BCF054F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4139341" y="3429000"/>
                <a:ext cx="7625566" cy="922463"/>
              </a:xfrm>
              <a:solidFill>
                <a:srgbClr val="F5CDCE"/>
              </a:solidFill>
            </p:spPr>
            <p:txBody>
              <a:bodyPr rtlCol="0"/>
              <a:lstStyle>
                <a:defPPr>
                  <a:defRPr lang="fr-FR"/>
                </a:defPPr>
              </a:lstStyle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BDDD6BDC-E008-6AB7-55A1-46ED9BCF0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4139341" y="3429000"/>
                <a:ext cx="7625566" cy="922463"/>
              </a:xfrm>
              <a:blipFill>
                <a:blip r:embed="rId3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CC3059E6-FA87-AD2C-A3FF-99EE3DCCD822}"/>
              </a:ext>
            </a:extLst>
          </p:cNvPr>
          <p:cNvSpPr txBox="1"/>
          <p:nvPr/>
        </p:nvSpPr>
        <p:spPr>
          <a:xfrm>
            <a:off x="11488657" y="2720247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40174-8F4B-04D5-D54A-753C6313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6237195-55C9-22AA-088F-C129209D210D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3572883" y="1621278"/>
                <a:ext cx="7359368" cy="3602076"/>
              </a:xfrm>
              <a:solidFill>
                <a:srgbClr val="E6F0FE"/>
              </a:solidFill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pPr lvl="0"/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 posant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ES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on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endParaRPr lang="fr-FR" sz="2000" b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0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200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r-FR" sz="2000" i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est définie et dérivable en 0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6237195-55C9-22AA-088F-C129209D2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3572883" y="1621278"/>
                <a:ext cx="7359368" cy="3602076"/>
              </a:xfrm>
              <a:blipFill>
                <a:blip r:embed="rId3"/>
                <a:stretch>
                  <a:fillRect l="-829" t="-11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21C0BA8F-551B-2533-FEAD-60557A0EE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8772" y="469797"/>
                <a:ext cx="8893479" cy="9941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/>
                  <a:t>Calculer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1" i="0" cap="none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 cap="non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 cap="non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cap="none" dirty="0"/>
                  <a:t> </a:t>
                </a:r>
                <a:endParaRPr lang="ar-AE" cap="none" dirty="0"/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21C0BA8F-551B-2533-FEAD-60557A0EE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72" y="469797"/>
                <a:ext cx="8893479" cy="994164"/>
              </a:xfrm>
              <a:prstGeom prst="rect">
                <a:avLst/>
              </a:prstGeom>
              <a:blipFill>
                <a:blip r:embed="rId4"/>
                <a:stretch>
                  <a:fillRect l="-2056" b="-122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pentagone 8">
            <a:hlinkClick r:id="rId5" action="ppaction://hlinksldjump"/>
            <a:extLst>
              <a:ext uri="{FF2B5EF4-FFF2-40B4-BE49-F238E27FC236}">
                <a16:creationId xmlns:a16="http://schemas.microsoft.com/office/drawing/2014/main" id="{80F09F74-BD7A-2C9E-E770-5132959C8B9B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32733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C2EE-518C-5E14-C0C0-6AB3AA74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1E95F-1A3E-440D-0B00-5932BFAE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20" y="157222"/>
            <a:ext cx="8589473" cy="99416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Se ramener à une limite en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B1EA7E3-0091-FD52-E187-82AF81382F9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499334" y="1401649"/>
                <a:ext cx="8354859" cy="4385763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Autofit/>
              </a:bodyPr>
              <a:lstStyle/>
              <a:p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On cherche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tq</a:t>
                </a: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Par composition,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. Et on étudie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On cherche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→±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Par composition,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→±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400" b="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400" b="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</a:rPr>
                  <a:t>. Et on étudie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400" b="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fr-FR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B1EA7E3-0091-FD52-E187-82AF81382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99334" y="1401649"/>
                <a:ext cx="8354859" cy="4385763"/>
              </a:xfrm>
              <a:blipFill>
                <a:blip r:embed="rId3"/>
                <a:stretch>
                  <a:fillRect l="-1094" t="-2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3330FE7A-6461-0E28-FEA5-E588503C404E}"/>
              </a:ext>
            </a:extLst>
          </p:cNvPr>
          <p:cNvSpPr txBox="1"/>
          <p:nvPr/>
        </p:nvSpPr>
        <p:spPr>
          <a:xfrm>
            <a:off x="11264859" y="1401649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9A6FE12-F609-83CC-6A7D-75AA09972F57}"/>
              </a:ext>
            </a:extLst>
          </p:cNvPr>
          <p:cNvSpPr/>
          <p:nvPr/>
        </p:nvSpPr>
        <p:spPr>
          <a:xfrm>
            <a:off x="0" y="5318130"/>
            <a:ext cx="660827" cy="5859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2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E4880-2E5D-D6E3-CDE9-722493023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96BF605-197F-4765-A35E-F4AF1C0816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49260" y="287398"/>
                <a:ext cx="8893479" cy="994164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rtlCol="0"/>
              <a:lstStyle>
                <a:defPPr>
                  <a:defRPr lang="fr-FR"/>
                </a:defPPr>
              </a:lstStyle>
              <a:p>
                <a:r>
                  <a:rPr lang="fr-FR" cap="none" dirty="0"/>
                  <a:t>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1" i="0" cap="none" smtClean="0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 cap="none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b="1" i="1" cap="none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b="1" i="0" cap="none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s-ES" i="1" cap="non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i="1" cap="non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 cap="none"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s-E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cap="none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A96BF605-197F-4765-A35E-F4AF1C081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49260" y="287398"/>
                <a:ext cx="8893479" cy="994164"/>
              </a:xfrm>
              <a:blipFill>
                <a:blip r:embed="rId3"/>
                <a:stretch>
                  <a:fillRect l="-2126" b="-4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1201D38B-005E-7ED1-7416-90603825161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971363" y="1405340"/>
                <a:ext cx="8743167" cy="4301949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Posons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On pose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rad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</m:e>
                    </m:d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e>
                    </m:d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Alors, comme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20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limUpp>
                      <m:limUp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𝑇𝐴</m:t>
                        </m:r>
                      </m:lim>
                    </m:limUpp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Par conséquent,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1201D38B-005E-7ED1-7416-906038251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71363" y="1405340"/>
                <a:ext cx="8743167" cy="4301949"/>
              </a:xfrm>
              <a:blipFill>
                <a:blip r:embed="rId4"/>
                <a:stretch>
                  <a:fillRect l="-906" b="-5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>
            <a:extLst>
              <a:ext uri="{FF2B5EF4-FFF2-40B4-BE49-F238E27FC236}">
                <a16:creationId xmlns:a16="http://schemas.microsoft.com/office/drawing/2014/main" id="{D1082D09-E3A5-DE74-920B-AE68BCF0B297}"/>
              </a:ext>
            </a:extLst>
          </p:cNvPr>
          <p:cNvSpPr/>
          <p:nvPr/>
        </p:nvSpPr>
        <p:spPr>
          <a:xfrm>
            <a:off x="0" y="5338028"/>
            <a:ext cx="660827" cy="5859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8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E091F284-6E59-DCED-27C3-13A372A66F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693096" y="2079321"/>
                <a:ext cx="9181578" cy="464715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on étudie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0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Soit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fr-F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Alors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den>
                    </m:f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fr-F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fr-FR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den>
                                </m:f>
                              </m:e>
                            </m:func>
                            <m:limUpp>
                              <m:limUp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𝑇𝐴</m:t>
                                </m:r>
                              </m:lim>
                            </m:limUp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e>
                            </m:func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par composition,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 conséquent,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000" b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E091F284-6E59-DCED-27C3-13A372A66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93096" y="2079321"/>
                <a:ext cx="9181578" cy="4647155"/>
              </a:xfrm>
              <a:blipFill>
                <a:blip r:embed="rId3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0513D5AE-074B-A7C6-BA6F-41249FF14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077" y="431606"/>
                <a:ext cx="8893479" cy="9941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fr-FR" cap="none" dirty="0"/>
                  <a:t>Calculer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 smtClean="0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i="1" cap="none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i="1" cap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i="1" cap="non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1" i="1" cap="none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b="1" i="1" cap="none" smtClean="0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  <m:r>
                                      <a:rPr lang="fr-FR" b="1" i="1" cap="none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i="1" cap="none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fr-FR" b="1" i="1" cap="none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func>
                    <m:r>
                      <a:rPr lang="ar-AE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cap="none" dirty="0"/>
              </a:p>
            </p:txBody>
          </p:sp>
        </mc:Choice>
        <mc:Fallback xmlns=""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0513D5AE-074B-A7C6-BA6F-41249FF1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77" y="431606"/>
                <a:ext cx="8893479" cy="994164"/>
              </a:xfrm>
              <a:prstGeom prst="rect">
                <a:avLst/>
              </a:prstGeom>
              <a:blipFill>
                <a:blip r:embed="rId4"/>
                <a:stretch>
                  <a:fillRect l="-2056" t="-4908" b="-7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71B22F8D-A0A0-C09E-D5AA-859530308B73}"/>
              </a:ext>
            </a:extLst>
          </p:cNvPr>
          <p:cNvSpPr/>
          <p:nvPr/>
        </p:nvSpPr>
        <p:spPr>
          <a:xfrm>
            <a:off x="0" y="5355477"/>
            <a:ext cx="660827" cy="5859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hlinkClick r:id="rId2" action="ppaction://hlinksldjump"/>
            <a:extLst>
              <a:ext uri="{FF2B5EF4-FFF2-40B4-BE49-F238E27FC236}">
                <a16:creationId xmlns:a16="http://schemas.microsoft.com/office/drawing/2014/main" id="{D9BCB072-70C7-4FAC-0D83-7AF4A9746EA7}"/>
              </a:ext>
            </a:extLst>
          </p:cNvPr>
          <p:cNvSpPr txBox="1"/>
          <p:nvPr/>
        </p:nvSpPr>
        <p:spPr>
          <a:xfrm>
            <a:off x="319538" y="943935"/>
            <a:ext cx="5914113" cy="46166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1. Se placer sur un voisinage</a:t>
            </a:r>
          </a:p>
        </p:txBody>
      </p:sp>
      <p:sp>
        <p:nvSpPr>
          <p:cNvPr id="7" name="ZoneTexte 6">
            <a:hlinkClick r:id="rId3" action="ppaction://hlinksldjump"/>
            <a:extLst>
              <a:ext uri="{FF2B5EF4-FFF2-40B4-BE49-F238E27FC236}">
                <a16:creationId xmlns:a16="http://schemas.microsoft.com/office/drawing/2014/main" id="{098DBFE9-6718-25E0-32F4-3B55691D5139}"/>
              </a:ext>
            </a:extLst>
          </p:cNvPr>
          <p:cNvSpPr txBox="1"/>
          <p:nvPr/>
        </p:nvSpPr>
        <p:spPr>
          <a:xfrm>
            <a:off x="294964" y="2383442"/>
            <a:ext cx="5914099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3. Faire apparaitre des limites usuelles</a:t>
            </a:r>
          </a:p>
        </p:txBody>
      </p:sp>
      <p:sp>
        <p:nvSpPr>
          <p:cNvPr id="8" name="ZoneTexte 7">
            <a:hlinkClick r:id="rId4" action="ppaction://hlinksldjump"/>
            <a:extLst>
              <a:ext uri="{FF2B5EF4-FFF2-40B4-BE49-F238E27FC236}">
                <a16:creationId xmlns:a16="http://schemas.microsoft.com/office/drawing/2014/main" id="{A24345B1-AC1A-BDB8-BF51-376314007734}"/>
              </a:ext>
            </a:extLst>
          </p:cNvPr>
          <p:cNvSpPr txBox="1"/>
          <p:nvPr/>
        </p:nvSpPr>
        <p:spPr>
          <a:xfrm>
            <a:off x="294964" y="1459861"/>
            <a:ext cx="5914099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2. Utiliser les limites à gauche et à droite</a:t>
            </a:r>
          </a:p>
        </p:txBody>
      </p:sp>
      <p:sp>
        <p:nvSpPr>
          <p:cNvPr id="11" name="ZoneTexte 10">
            <a:hlinkClick r:id="rId5" action="ppaction://hlinksldjump"/>
            <a:extLst>
              <a:ext uri="{FF2B5EF4-FFF2-40B4-BE49-F238E27FC236}">
                <a16:creationId xmlns:a16="http://schemas.microsoft.com/office/drawing/2014/main" id="{844DD675-F4E2-B89E-698F-A67F4A9D0DD1}"/>
              </a:ext>
            </a:extLst>
          </p:cNvPr>
          <p:cNvSpPr txBox="1"/>
          <p:nvPr/>
        </p:nvSpPr>
        <p:spPr>
          <a:xfrm>
            <a:off x="270376" y="3805792"/>
            <a:ext cx="5938687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5. Mettre les termes dominants en facteur</a:t>
            </a:r>
          </a:p>
        </p:txBody>
      </p:sp>
      <p:sp>
        <p:nvSpPr>
          <p:cNvPr id="12" name="ZoneTexte 11">
            <a:hlinkClick r:id="rId6" action="ppaction://hlinksldjump"/>
            <a:extLst>
              <a:ext uri="{FF2B5EF4-FFF2-40B4-BE49-F238E27FC236}">
                <a16:creationId xmlns:a16="http://schemas.microsoft.com/office/drawing/2014/main" id="{9803E47C-8DCF-6840-4065-829B9D0D4BD4}"/>
              </a:ext>
            </a:extLst>
          </p:cNvPr>
          <p:cNvSpPr txBox="1"/>
          <p:nvPr/>
        </p:nvSpPr>
        <p:spPr>
          <a:xfrm>
            <a:off x="270376" y="4717183"/>
            <a:ext cx="5963275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6. Faire apparaitre un taux d’accroissement</a:t>
            </a:r>
          </a:p>
        </p:txBody>
      </p:sp>
      <p:sp>
        <p:nvSpPr>
          <p:cNvPr id="13" name="ZoneTexte 12">
            <a:hlinkClick r:id="rId7" action="ppaction://hlinksldjump"/>
            <a:extLst>
              <a:ext uri="{FF2B5EF4-FFF2-40B4-BE49-F238E27FC236}">
                <a16:creationId xmlns:a16="http://schemas.microsoft.com/office/drawing/2014/main" id="{0E276688-7BA5-8ACE-E7FF-AA5C58AC77F6}"/>
              </a:ext>
            </a:extLst>
          </p:cNvPr>
          <p:cNvSpPr txBox="1"/>
          <p:nvPr/>
        </p:nvSpPr>
        <p:spPr>
          <a:xfrm>
            <a:off x="6331979" y="2468315"/>
            <a:ext cx="5840360" cy="1200329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10. Faire apparaitre le produit d’une fonction bornée par une fonction de limite nulle</a:t>
            </a:r>
          </a:p>
        </p:txBody>
      </p:sp>
      <p:sp>
        <p:nvSpPr>
          <p:cNvPr id="14" name="ZoneTexte 13">
            <a:hlinkClick r:id="rId8" action="ppaction://hlinksldjump"/>
            <a:extLst>
              <a:ext uri="{FF2B5EF4-FFF2-40B4-BE49-F238E27FC236}">
                <a16:creationId xmlns:a16="http://schemas.microsoft.com/office/drawing/2014/main" id="{ABD3498D-B901-8AAC-8294-703B1F4890C5}"/>
              </a:ext>
            </a:extLst>
          </p:cNvPr>
          <p:cNvSpPr txBox="1"/>
          <p:nvPr/>
        </p:nvSpPr>
        <p:spPr>
          <a:xfrm>
            <a:off x="6346729" y="3757768"/>
            <a:ext cx="5825610" cy="46166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11. Encadrer, minorer ou majorer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3E92DF-633D-6215-C844-642A102751B0}"/>
              </a:ext>
            </a:extLst>
          </p:cNvPr>
          <p:cNvSpPr txBox="1"/>
          <p:nvPr/>
        </p:nvSpPr>
        <p:spPr>
          <a:xfrm>
            <a:off x="6366387" y="4301685"/>
            <a:ext cx="5805952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12. Utiliser les suites pour prouver qu’une limite n’existe pas</a:t>
            </a:r>
          </a:p>
        </p:txBody>
      </p:sp>
      <p:sp>
        <p:nvSpPr>
          <p:cNvPr id="16" name="ZoneTexte 15">
            <a:hlinkClick r:id="rId9" action="ppaction://hlinksldjump"/>
            <a:extLst>
              <a:ext uri="{FF2B5EF4-FFF2-40B4-BE49-F238E27FC236}">
                <a16:creationId xmlns:a16="http://schemas.microsoft.com/office/drawing/2014/main" id="{5D37F041-2B0D-A1C1-3C13-C728AC05AC59}"/>
              </a:ext>
            </a:extLst>
          </p:cNvPr>
          <p:cNvSpPr txBox="1"/>
          <p:nvPr/>
        </p:nvSpPr>
        <p:spPr>
          <a:xfrm>
            <a:off x="270376" y="5628574"/>
            <a:ext cx="5975567" cy="46166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7. Se ramener à une limite en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0AEB65B-90B9-4FEE-EC1D-08B152361F1A}"/>
                  </a:ext>
                </a:extLst>
              </p:cNvPr>
              <p:cNvSpPr txBox="1"/>
              <p:nvPr/>
            </p:nvSpPr>
            <p:spPr>
              <a:xfrm>
                <a:off x="6366387" y="1185063"/>
                <a:ext cx="5825612" cy="1200329"/>
              </a:xfrm>
              <a:prstGeom prst="rect">
                <a:avLst/>
              </a:prstGeom>
              <a:solidFill>
                <a:srgbClr val="F5CDC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</a:rPr>
                  <a:t>9. Mettre en facteur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</a:rPr>
                  <a:t> dans un quotient de (quasi-)polynômes qui s’annulent en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ZoneTexte 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0AEB65B-90B9-4FEE-EC1D-08B152361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387" y="1185063"/>
                <a:ext cx="5825612" cy="1200329"/>
              </a:xfrm>
              <a:prstGeom prst="rect">
                <a:avLst/>
              </a:prstGeom>
              <a:blipFill>
                <a:blip r:embed="rId12"/>
                <a:stretch>
                  <a:fillRect l="-1569" t="-4061" r="-1674" b="-10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id="{A2BF4F45-320D-61F5-CA0E-440730E2A3A7}"/>
              </a:ext>
            </a:extLst>
          </p:cNvPr>
          <p:cNvSpPr txBox="1"/>
          <p:nvPr/>
        </p:nvSpPr>
        <p:spPr>
          <a:xfrm>
            <a:off x="270376" y="3284466"/>
            <a:ext cx="5938687" cy="46166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4. 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Faire apparaitre une composée</a:t>
            </a:r>
          </a:p>
        </p:txBody>
      </p: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2D5722BC-796F-CDE8-9822-13DA4B03997E}"/>
              </a:ext>
            </a:extLst>
          </p:cNvPr>
          <p:cNvSpPr txBox="1"/>
          <p:nvPr/>
        </p:nvSpPr>
        <p:spPr>
          <a:xfrm>
            <a:off x="6386050" y="672605"/>
            <a:ext cx="5889523" cy="46166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8. Utiliser la quantité conjuguée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93B75A0-AE2A-A399-5D54-0BC6AB61752B}"/>
              </a:ext>
            </a:extLst>
          </p:cNvPr>
          <p:cNvSpPr txBox="1"/>
          <p:nvPr/>
        </p:nvSpPr>
        <p:spPr>
          <a:xfrm>
            <a:off x="6356557" y="5234268"/>
            <a:ext cx="5825612" cy="83099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13. Utiliser les développements limités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51CC38D-0A2C-253B-1A1B-37C6A4AE43A8}"/>
              </a:ext>
            </a:extLst>
          </p:cNvPr>
          <p:cNvSpPr txBox="1"/>
          <p:nvPr/>
        </p:nvSpPr>
        <p:spPr>
          <a:xfrm>
            <a:off x="3038168" y="266576"/>
            <a:ext cx="305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5CDCE"/>
                </a:solidFill>
                <a:latin typeface="+mj-lt"/>
              </a:rPr>
              <a:t>SOMMAIRE</a:t>
            </a:r>
          </a:p>
        </p:txBody>
      </p:sp>
      <p:sp>
        <p:nvSpPr>
          <p:cNvPr id="2" name="ZoneTexte 1">
            <a:hlinkClick r:id="rId15" action="ppaction://hlinksldjump"/>
            <a:extLst>
              <a:ext uri="{FF2B5EF4-FFF2-40B4-BE49-F238E27FC236}">
                <a16:creationId xmlns:a16="http://schemas.microsoft.com/office/drawing/2014/main" id="{0911D63B-EBEB-C17E-F0FF-27496F0C66FA}"/>
              </a:ext>
            </a:extLst>
          </p:cNvPr>
          <p:cNvSpPr txBox="1"/>
          <p:nvPr/>
        </p:nvSpPr>
        <p:spPr>
          <a:xfrm>
            <a:off x="7024877" y="6253712"/>
            <a:ext cx="45992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Des exercices supplémentaires. </a:t>
            </a:r>
          </a:p>
        </p:txBody>
      </p:sp>
    </p:spTree>
    <p:extLst>
      <p:ext uri="{BB962C8B-B14F-4D97-AF65-F5344CB8AC3E}">
        <p14:creationId xmlns:p14="http://schemas.microsoft.com/office/powerpoint/2010/main" val="92166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76FB9-354A-A717-1C87-F802615E6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D9CD0CC0-CDCF-64DC-5279-FBFCFBCA7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BAA54698-03BA-A1F6-B3E7-4895C8D735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811083" y="1793786"/>
                <a:ext cx="9181578" cy="464715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sup>
                        </m:s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  <m:sSup>
                                      <m:sSupPr>
                                        <m:ctrlPr>
                                          <a:rPr lang="fr-FR" sz="22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2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2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pose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b="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on étudie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20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Soit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den>
                            </m:f>
                          </m:sup>
                        </m:sSup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FR" sz="22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22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fr-FR" sz="2200" i="1"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200" i="1"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fr-FR" sz="2200" i="1"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rad>
                              </m:num>
                              <m:den>
                                <m:f>
                                  <m:f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fr-FR" sz="22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2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limUpp>
                      <m:limUp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𝑐𝑎𝑟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lim>
                    </m:limUpp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22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sup>
                        </m:sSup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en posant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rad>
                      </m:sup>
                    </m:sSup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dérivable en 0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rad>
                      </m:sup>
                    </m:sSup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 conséquent,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BAA54698-03BA-A1F6-B3E7-4895C8D73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11083" y="1793786"/>
                <a:ext cx="9181578" cy="4647155"/>
              </a:xfrm>
              <a:blipFill>
                <a:blip r:embed="rId3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0CD6F040-D22E-8DFC-B566-10802AA67B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077" y="431606"/>
                <a:ext cx="8893479" cy="9941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fr-FR" cap="none" dirty="0"/>
                  <a:t>Calculer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mtClean="0"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i="1" smtClean="0"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  <m:sSup>
                                          <m:sSup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0CD6F040-D22E-8DFC-B566-10802AA6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77" y="431606"/>
                <a:ext cx="8893479" cy="994164"/>
              </a:xfrm>
              <a:prstGeom prst="rect">
                <a:avLst/>
              </a:prstGeom>
              <a:blipFill>
                <a:blip r:embed="rId4"/>
                <a:stretch>
                  <a:fillRect l="-2056" t="-4294" b="-116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46966EDE-C8A4-8790-08F1-4ED14F66A1C7}"/>
              </a:ext>
            </a:extLst>
          </p:cNvPr>
          <p:cNvSpPr/>
          <p:nvPr/>
        </p:nvSpPr>
        <p:spPr>
          <a:xfrm>
            <a:off x="0" y="5270091"/>
            <a:ext cx="714467" cy="6961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pentagone 3">
            <a:hlinkClick r:id="rId5" action="ppaction://hlinksldjump"/>
            <a:extLst>
              <a:ext uri="{FF2B5EF4-FFF2-40B4-BE49-F238E27FC236}">
                <a16:creationId xmlns:a16="http://schemas.microsoft.com/office/drawing/2014/main" id="{A7E2BA05-66F9-58E9-FC17-AF75DE2A143E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2998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477642"/>
            <a:ext cx="7796464" cy="122238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Utiliser la quantité conjuguée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4">
                <a:extLst>
                  <a:ext uri="{FF2B5EF4-FFF2-40B4-BE49-F238E27FC236}">
                    <a16:creationId xmlns:a16="http://schemas.microsoft.com/office/drawing/2014/main" id="{AEF9954A-E263-8A7E-58B1-4D03F7D1BD9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14400" y="2415762"/>
                <a:ext cx="3607496" cy="3720337"/>
              </a:xfrm>
              <a:solidFill>
                <a:srgbClr val="F5CDCE"/>
              </a:solidFill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Pour tous réels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strictement positifs, </a:t>
                </a:r>
              </a:p>
              <a:p>
                <a:endParaRPr lang="fr-FR" sz="24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fr-FR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r-FR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fr-FR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fr-FR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fr-FR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400" b="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fr-FR" sz="24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fr-FR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Espace réservé du contenu 4">
                <a:extLst>
                  <a:ext uri="{FF2B5EF4-FFF2-40B4-BE49-F238E27FC236}">
                    <a16:creationId xmlns:a16="http://schemas.microsoft.com/office/drawing/2014/main" id="{AEF9954A-E263-8A7E-58B1-4D03F7D1B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14400" y="2415762"/>
                <a:ext cx="3607496" cy="3720337"/>
              </a:xfrm>
              <a:blipFill>
                <a:blip r:embed="rId3"/>
                <a:stretch>
                  <a:fillRect l="-2534" t="-2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56E3200C-6734-5710-C06F-9C5BDFC81CEF}"/>
              </a:ext>
            </a:extLst>
          </p:cNvPr>
          <p:cNvSpPr txBox="1"/>
          <p:nvPr/>
        </p:nvSpPr>
        <p:spPr>
          <a:xfrm>
            <a:off x="4006288" y="2303028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4FA0F-DEE3-B24B-48A2-E3ED1780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CBD991-4A15-D281-F58D-9443A8E5C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4">
                <a:extLst>
                  <a:ext uri="{FF2B5EF4-FFF2-40B4-BE49-F238E27FC236}">
                    <a16:creationId xmlns:a16="http://schemas.microsoft.com/office/drawing/2014/main" id="{D61C373F-E5DE-A11E-41CD-E5CD3FD143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4104" y="2316633"/>
                <a:ext cx="8227444" cy="347456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rtlCol="0">
                <a:noAutofit/>
              </a:bodyPr>
              <a:lstStyle>
                <a:defPPr>
                  <a:defRPr lang="fr-FR"/>
                </a:defPPr>
              </a:lstStyle>
              <a:p>
                <a:r>
                  <a:rPr lang="fr-FR" sz="2000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Domaine de définition de </a:t>
                </a:r>
                <a14:m>
                  <m:oMath xmlns:m="http://schemas.openxmlformats.org/officeDocument/2006/math">
                    <m:r>
                      <a:rPr lang="fr-FR" sz="2000" i="1" u="sng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000" i="1" u="sng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endParaRPr lang="fr-FR" sz="2000" i="1" u="sng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𝑒𝑥𝑖𝑠𝑡𝑒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𝐷𝑓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=[−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[. 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Limite de </a:t>
                </a:r>
                <a14:m>
                  <m:oMath xmlns:m="http://schemas.openxmlformats.org/officeDocument/2006/math">
                    <m:r>
                      <a:rPr lang="fr-FR" sz="2000" i="1" u="sng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2 : </a:t>
                </a:r>
              </a:p>
              <a:p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)((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)((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FR" sz="2000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ainsi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fr-FR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Espace réservé du contenu 4">
                <a:extLst>
                  <a:ext uri="{FF2B5EF4-FFF2-40B4-BE49-F238E27FC236}">
                    <a16:creationId xmlns:a16="http://schemas.microsoft.com/office/drawing/2014/main" id="{D61C373F-E5DE-A11E-41CD-E5CD3FD14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4104" y="2316633"/>
                <a:ext cx="8227444" cy="3474568"/>
              </a:xfrm>
              <a:blipFill>
                <a:blip r:embed="rId3"/>
                <a:stretch>
                  <a:fillRect l="-815" t="-2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6121410A-010A-8DEB-714D-EAF018056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104" y="150295"/>
                <a:ext cx="10951923" cy="15156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fr-FR" cap="none" dirty="0"/>
                  <a:t>Soit </a:t>
                </a:r>
                <a14:m>
                  <m:oMath xmlns:m="http://schemas.openxmlformats.org/officeDocument/2006/math">
                    <m:r>
                      <a:rPr lang="fr-FR" i="1" cap="none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fr-FR" i="1" cap="non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 cap="non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fr-FR" i="1" cap="non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 cap="non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i="1" cap="none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cap="none" dirty="0"/>
                  <a:t>Déterminer le domaine de définition de </a:t>
                </a:r>
                <a14:m>
                  <m:oMath xmlns:m="http://schemas.openxmlformats.org/officeDocument/2006/math">
                    <m:r>
                      <a:rPr lang="fr-FR" i="1" cap="none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1" i="1" cap="non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cap="none" dirty="0"/>
                  <a:t>et la limite de </a:t>
                </a:r>
                <a14:m>
                  <m:oMath xmlns:m="http://schemas.openxmlformats.org/officeDocument/2006/math">
                    <m:r>
                      <a:rPr lang="fr-FR" i="1" cap="none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cap="none" dirty="0"/>
                  <a:t> en 2. </a:t>
                </a: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6121410A-010A-8DEB-714D-EAF018056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4" y="150295"/>
                <a:ext cx="10951923" cy="1515667"/>
              </a:xfrm>
              <a:prstGeom prst="rect">
                <a:avLst/>
              </a:prstGeom>
              <a:blipFill>
                <a:blip r:embed="rId4"/>
                <a:stretch>
                  <a:fillRect l="-1726" b="-18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 : pentagone 7">
            <a:hlinkClick r:id="rId5" action="ppaction://hlinksldjump"/>
            <a:extLst>
              <a:ext uri="{FF2B5EF4-FFF2-40B4-BE49-F238E27FC236}">
                <a16:creationId xmlns:a16="http://schemas.microsoft.com/office/drawing/2014/main" id="{F96C310E-5A11-CCDC-F0E4-50F87199CFB7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2150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re 2">
                <a:extLst>
                  <a:ext uri="{FF2B5EF4-FFF2-40B4-BE49-F238E27FC236}">
                    <a16:creationId xmlns:a16="http://schemas.microsoft.com/office/drawing/2014/main" id="{9443EC8A-1733-CCF7-081F-EB4667CB32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1057274"/>
                <a:ext cx="10264877" cy="1012782"/>
              </a:xfrm>
            </p:spPr>
            <p:txBody>
              <a:bodyPr rtlCol="0"/>
              <a:lstStyle>
                <a:defPPr>
                  <a:defRPr lang="fr-FR"/>
                </a:defPPr>
              </a:lstStyle>
              <a:p>
                <a:pPr rtl="0"/>
                <a:r>
                  <a:rPr lang="fr-FR" dirty="0"/>
                  <a:t>Mettre en facteur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dans un quotient de (quasi-)polynômes qui s’annulent en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re 2">
                <a:extLst>
                  <a:ext uri="{FF2B5EF4-FFF2-40B4-BE49-F238E27FC236}">
                    <a16:creationId xmlns:a16="http://schemas.microsoft.com/office/drawing/2014/main" id="{9443EC8A-1733-CCF7-081F-EB4667CB3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1057274"/>
                <a:ext cx="10264877" cy="1012782"/>
              </a:xfrm>
              <a:blipFill>
                <a:blip r:embed="rId3"/>
                <a:stretch>
                  <a:fillRect l="-1781" t="-75449" r="-3147" b="-269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CE55D3D-AA24-CF53-6679-29B3C83F7646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914399" y="2438400"/>
                <a:ext cx="7443020" cy="2349545"/>
              </a:xfrm>
              <a:solidFill>
                <a:srgbClr val="F5CDCE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pPr rtl="0">
                  <a:lnSpc>
                    <a:spcPct val="150000"/>
                  </a:lnSpc>
                </a:pP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est une fonction polynomiale telle que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alors il existe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une fonction polynomiale telle que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fr-FR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est le quotient de la division euclidienne de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par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le</m:t>
                    </m:r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reste</m:t>
                    </m:r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est</m:t>
                    </m:r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nul</m:t>
                    </m:r>
                    <m:r>
                      <a:rPr lang="fr-FR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CE55D3D-AA24-CF53-6679-29B3C83F7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914399" y="2438400"/>
                <a:ext cx="7443020" cy="2349545"/>
              </a:xfrm>
              <a:blipFill>
                <a:blip r:embed="rId4"/>
                <a:stretch>
                  <a:fillRect l="-1145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CC14229-5BF5-B92B-F2F2-C343BA14ED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9867F-0BFF-C7CC-BD82-983FE7BE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re 2">
                <a:extLst>
                  <a:ext uri="{FF2B5EF4-FFF2-40B4-BE49-F238E27FC236}">
                    <a16:creationId xmlns:a16="http://schemas.microsoft.com/office/drawing/2014/main" id="{D9A5C2D5-779A-3ECA-4277-CB309D93C2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1057274"/>
                <a:ext cx="7964128" cy="1012782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rtlCol="0"/>
              <a:lstStyle>
                <a:defPPr>
                  <a:defRPr lang="fr-FR"/>
                </a:defPPr>
              </a:lstStyle>
              <a:p>
                <a:r>
                  <a:rPr lang="fr-FR" cap="none" dirty="0"/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fr-FR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re 2">
                <a:extLst>
                  <a:ext uri="{FF2B5EF4-FFF2-40B4-BE49-F238E27FC236}">
                    <a16:creationId xmlns:a16="http://schemas.microsoft.com/office/drawing/2014/main" id="{D9A5C2D5-779A-3ECA-4277-CB309D93C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1057274"/>
                <a:ext cx="7964128" cy="1012782"/>
              </a:xfrm>
              <a:blipFill>
                <a:blip r:embed="rId3"/>
                <a:stretch>
                  <a:fillRect l="-2297" b="-29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9ABB6AE-6003-2F01-972F-ED84413A3711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914399" y="2406664"/>
                <a:ext cx="7964129" cy="1443810"/>
              </a:xfrm>
              <a:solidFill>
                <a:srgbClr val="E6F0FE"/>
              </a:solidFill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rtl="0"/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9ABB6AE-6003-2F01-972F-ED84413A3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914399" y="2406664"/>
                <a:ext cx="7964129" cy="1443810"/>
              </a:xfrm>
              <a:blipFill>
                <a:blip r:embed="rId4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F5829A-D722-4D49-7286-2BC11B465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24</a:t>
            </a:fld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C355405-066F-9033-4E8A-5D2AC02C7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Flèche : pentagone 6">
            <a:hlinkClick r:id="rId5" action="ppaction://hlinksldjump"/>
            <a:extLst>
              <a:ext uri="{FF2B5EF4-FFF2-40B4-BE49-F238E27FC236}">
                <a16:creationId xmlns:a16="http://schemas.microsoft.com/office/drawing/2014/main" id="{0AE82CE2-2C05-842E-1EB7-178F3FF3B0AC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0043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163"/>
            <a:ext cx="8780206" cy="164585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Faire apparaitre le produit d’une fonction bornée par une fonction de limite nulle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7">
                <a:extLst>
                  <a:ext uri="{FF2B5EF4-FFF2-40B4-BE49-F238E27FC236}">
                    <a16:creationId xmlns:a16="http://schemas.microsoft.com/office/drawing/2014/main" id="{749C7CD1-A9AA-49E3-6734-AD9546F2DF5B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416212" y="2820645"/>
                <a:ext cx="8665157" cy="1024845"/>
              </a:xfr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rtlCol="0">
                <a:noAutofit/>
              </a:bodyPr>
              <a:lstStyle>
                <a:defPPr>
                  <a:defRPr lang="fr-FR"/>
                </a:defPPr>
              </a:lstStyle>
              <a:p>
                <a:pPr marL="0" indent="0">
                  <a:buNone/>
                </a:pPr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</a:rPr>
                  <a:t> est une fonction bornée sur un voisinage de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</a:rPr>
                  <a:t> =0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4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4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4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FR" sz="24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24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4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400" dirty="0">
                    <a:solidFill>
                      <a:schemeClr val="accent1">
                        <a:lumMod val="50000"/>
                      </a:schemeClr>
                    </a:solidFill>
                  </a:rPr>
                  <a:t> =0 </a:t>
                </a:r>
              </a:p>
            </p:txBody>
          </p:sp>
        </mc:Choice>
        <mc:Fallback xmlns="">
          <p:sp>
            <p:nvSpPr>
              <p:cNvPr id="14" name="Espace réservé du contenu 7">
                <a:extLst>
                  <a:ext uri="{FF2B5EF4-FFF2-40B4-BE49-F238E27FC236}">
                    <a16:creationId xmlns:a16="http://schemas.microsoft.com/office/drawing/2014/main" id="{749C7CD1-A9AA-49E3-6734-AD9546F2D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416212" y="2820645"/>
                <a:ext cx="8665157" cy="1024845"/>
              </a:xfrm>
              <a:blipFill>
                <a:blip r:embed="rId3"/>
                <a:stretch>
                  <a:fillRect l="-983" t="-8235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25</a:t>
            </a:fld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858624B-319B-856B-BEB7-CFFA5AF8D9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2172929"/>
            <a:ext cx="3202545" cy="468507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DEF808-0264-C060-25F4-A9C9E3326F36}"/>
              </a:ext>
            </a:extLst>
          </p:cNvPr>
          <p:cNvSpPr txBox="1"/>
          <p:nvPr/>
        </p:nvSpPr>
        <p:spPr>
          <a:xfrm>
            <a:off x="8606993" y="3333067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0D121-B1B7-57FC-F359-A534B893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7">
                <a:extLst>
                  <a:ext uri="{FF2B5EF4-FFF2-40B4-BE49-F238E27FC236}">
                    <a16:creationId xmlns:a16="http://schemas.microsoft.com/office/drawing/2014/main" id="{A80FF939-B943-A0EB-FFCC-D41BE4CD8613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025326" y="2228869"/>
                <a:ext cx="7804042" cy="1288622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rad>
                          <m:ra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fName>
                      <m:e>
                        <m:r>
                          <m:rPr>
                            <m:sty m:val="p"/>
                          </m:rP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limUpp>
                          <m:limUpp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fr-FR" sz="200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groupCh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𝑐𝑐</m:t>
                            </m:r>
                          </m:lim>
                        </m:limUpp>
                        <m:r>
                          <a:rPr lang="fr-FR" sz="20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ar-AE" sz="2000" b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func>
                          <m:func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bornée. 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rad>
                          <m:ra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000" b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ar-AE" sz="2000" b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Espace réservé du contenu 7">
                <a:extLst>
                  <a:ext uri="{FF2B5EF4-FFF2-40B4-BE49-F238E27FC236}">
                    <a16:creationId xmlns:a16="http://schemas.microsoft.com/office/drawing/2014/main" id="{A80FF939-B943-A0EB-FFCC-D41BE4CD8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025326" y="2228869"/>
                <a:ext cx="7804042" cy="1288622"/>
              </a:xfrm>
              <a:blipFill>
                <a:blip r:embed="rId3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37BB75-2C83-C114-7C0C-629DC75BD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26</a:t>
            </a:fld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71E932B-E3B8-EED2-4C48-6AC90A514C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2228869"/>
            <a:ext cx="3202545" cy="462913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2">
                <a:extLst>
                  <a:ext uri="{FF2B5EF4-FFF2-40B4-BE49-F238E27FC236}">
                    <a16:creationId xmlns:a16="http://schemas.microsoft.com/office/drawing/2014/main" id="{6F8F6124-C8BD-100F-E8DD-80671E6FDD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/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ad>
                          <m:radPr>
                            <m:ctrlPr>
                              <a:rPr lang="fr-FR" i="1" cap="none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fName>
                      <m:e>
                        <m:r>
                          <a:rPr lang="fr-FR" b="1" i="1" cap="none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1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1" i="0" cap="none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b="1" i="1" cap="none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fr-FR" b="1" i="0" cap="none" smtClean="0">
                            <a:latin typeface="Cambria Math" panose="02040503050406030204" pitchFamily="18" charset="0"/>
                          </a:rPr>
                          <m:t>𝐥𝐧</m:t>
                        </m:r>
                        <m:r>
                          <a:rPr lang="fr-FR" b="1" i="0" cap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cap="none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b="1" i="0" cap="none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ar-AE" cap="none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endParaRPr lang="ar-AE" cap="none" dirty="0"/>
              </a:p>
            </p:txBody>
          </p:sp>
        </mc:Choice>
        <mc:Fallback xmlns="">
          <p:sp>
            <p:nvSpPr>
              <p:cNvPr id="2" name="Titre 2">
                <a:extLst>
                  <a:ext uri="{FF2B5EF4-FFF2-40B4-BE49-F238E27FC236}">
                    <a16:creationId xmlns:a16="http://schemas.microsoft.com/office/drawing/2014/main" id="{6F8F6124-C8BD-100F-E8DD-80671E6FD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blipFill>
                <a:blip r:embed="rId4"/>
                <a:stretch>
                  <a:fillRect l="-2295" b="-12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pentagone 10">
            <a:hlinkClick r:id="rId5" action="ppaction://hlinksldjump"/>
            <a:extLst>
              <a:ext uri="{FF2B5EF4-FFF2-40B4-BE49-F238E27FC236}">
                <a16:creationId xmlns:a16="http://schemas.microsoft.com/office/drawing/2014/main" id="{3ECA5008-344A-2DF5-DBEC-484B2D5B1EC9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21000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Encadrer, minorer ou majorer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CCBE2BF4-658B-470F-C4C3-9DA39A9450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2452" y="2372666"/>
                <a:ext cx="11484077" cy="3782328"/>
              </a:xfrm>
              <a:solidFill>
                <a:srgbClr val="F5CDCE"/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200" b="0" i="1" u="heavy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2200" b="0" i="1" u="heavy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u="heavy" dirty="0">
                    <a:solidFill>
                      <a:schemeClr val="accent1">
                        <a:lumMod val="50000"/>
                      </a:schemeClr>
                    </a:solidFill>
                  </a:rPr>
                  <a:t>un réel et </a:t>
                </a:r>
                <a14:m>
                  <m:oMath xmlns:m="http://schemas.openxmlformats.org/officeDocument/2006/math">
                    <m:r>
                      <a:rPr lang="fr-FR" sz="2200" b="0" i="1" u="heavy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200" u="heavy" dirty="0">
                    <a:solidFill>
                      <a:schemeClr val="accent1">
                        <a:lumMod val="50000"/>
                      </a:schemeClr>
                    </a:solidFill>
                  </a:rPr>
                  <a:t> un réel ou un infini.</a:t>
                </a:r>
                <a:endParaRPr lang="fr-FR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 </m:t>
                        </m:r>
                      </m:e>
                    </m:func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au voisinage de </a:t>
                </a:r>
                <a14:m>
                  <m:oMath xmlns:m="http://schemas.openxmlformats.org/officeDocument/2006/math">
                    <m:r>
                      <a:rPr lang="fr-FR" sz="2200" b="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fr-FR" sz="2200" dirty="0">
                    <a:solidFill>
                      <a:schemeClr val="accent1">
                        <a:lumMod val="50000"/>
                      </a:schemeClr>
                    </a:solidFill>
                  </a:rPr>
                  <a:t> . </a:t>
                </a:r>
              </a:p>
              <a:p>
                <a:endParaRPr lang="fr-FR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CCBE2BF4-658B-470F-C4C3-9DA39A945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2452" y="2372666"/>
                <a:ext cx="11484077" cy="3782328"/>
              </a:xfr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08BD59A1-C1F9-6934-846B-D15D5DCE5727}"/>
              </a:ext>
            </a:extLst>
          </p:cNvPr>
          <p:cNvSpPr txBox="1"/>
          <p:nvPr/>
        </p:nvSpPr>
        <p:spPr>
          <a:xfrm>
            <a:off x="11043565" y="4523778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06C2-8588-CB32-3B97-52702EBF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FA7BAD-5F60-A099-7767-D408986BC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EF97EC1A-36EF-8616-9B5A-C0E629CEFFD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2452" y="2372665"/>
                <a:ext cx="10255045" cy="317636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⌊"/>
                            <m:endChr m:val="⌋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⌊"/>
                            <m:endChr m:val="⌋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les deux fonctions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b="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d>
                      <m:dPr>
                        <m:ctrlPr>
                          <a:rPr lang="fr-FR" sz="20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r>
                          <a:rPr lang="fr-FR" sz="2000" b="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ui encadrent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⌊"/>
                            <m:endChr m:val="⌋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tendent vers la même limite 1 en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Je peux donc conclure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⌊"/>
                                <m:endChr m:val="⌋"/>
                                <m:ctrlPr>
                                  <a:rPr lang="ar-AE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EF97EC1A-36EF-8616-9B5A-C0E629CEF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2452" y="2372665"/>
                <a:ext cx="10255045" cy="3176365"/>
              </a:xfr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E0D66E33-C6B9-25A0-3832-3C565EB6B3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/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⌊"/>
                                <m:endChr m:val="⌋"/>
                                <m:ctrlPr>
                                  <a:rPr lang="ar-AE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cap="none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ar-AE" cap="none" dirty="0"/>
              </a:p>
            </p:txBody>
          </p:sp>
        </mc:Choice>
        <mc:Fallback xmlns="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E0D66E33-C6B9-25A0-3832-3C565EB6B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blipFill>
                <a:blip r:embed="rId4"/>
                <a:stretch>
                  <a:fillRect l="-2295" b="-12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028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52EE6-DCEF-B7FA-A0E0-EF49A8F6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C9AEBD-48E0-3C28-A9FC-C4CE30DEAE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29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CFF5D34E-55A6-E39E-AE1A-C6C8B56ADF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2452" y="2372666"/>
                <a:ext cx="11484077" cy="378232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On sait que </a:t>
                </a:r>
                <a14:m>
                  <m:oMath xmlns:m="http://schemas.openxmlformats.org/officeDocument/2006/math">
                    <m:r>
                      <a:rPr lang="fr-FR" sz="22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Alors,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 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20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2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fr-FR" sz="2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ce qui donne, en utilisant les propriétés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fr-FR" sz="22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. Par conséquent,</a:t>
                </a: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 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f>
                          <m:fPr>
                            <m:ctrlP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fr-FR" sz="22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2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2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Or, les deux fonctions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f>
                          <m:fPr>
                            <m:ctrlP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2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sz="22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2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d>
                      <m:dPr>
                        <m:ctrlP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fr-FR" sz="2200" b="0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22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ui encadrent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2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2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2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tendent vers la même limite 0 en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2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.  Je peux donc conclure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24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fr-FR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Espace réservé du contenu 8">
                <a:extLst>
                  <a:ext uri="{FF2B5EF4-FFF2-40B4-BE49-F238E27FC236}">
                    <a16:creationId xmlns:a16="http://schemas.microsoft.com/office/drawing/2014/main" id="{CFF5D34E-55A6-E39E-AE1A-C6C8B56AD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2452" y="2372666"/>
                <a:ext cx="11484077" cy="3782328"/>
              </a:xfrm>
              <a:blipFill>
                <a:blip r:embed="rId3"/>
                <a:stretch>
                  <a:fillRect l="-690" r="-12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0714FEA6-3DA9-FF0E-2B20-EC0A2D5383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/>
                  <a:t>Démontrer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b="1" i="1" cap="none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fr-FR" b="1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cap="none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ar-AE" cap="none" dirty="0"/>
              </a:p>
            </p:txBody>
          </p:sp>
        </mc:Choice>
        <mc:Fallback xmlns="">
          <p:sp>
            <p:nvSpPr>
              <p:cNvPr id="6" name="Titre 2">
                <a:extLst>
                  <a:ext uri="{FF2B5EF4-FFF2-40B4-BE49-F238E27FC236}">
                    <a16:creationId xmlns:a16="http://schemas.microsoft.com/office/drawing/2014/main" id="{0714FEA6-3DA9-FF0E-2B20-EC0A2D538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6" y="861694"/>
                <a:ext cx="7964128" cy="1012782"/>
              </a:xfrm>
              <a:prstGeom prst="rect">
                <a:avLst/>
              </a:prstGeom>
              <a:blipFill>
                <a:blip r:embed="rId4"/>
                <a:stretch>
                  <a:fillRect l="-2295" b="-126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pentagone 3">
            <a:hlinkClick r:id="rId5" action="ppaction://hlinksldjump"/>
            <a:extLst>
              <a:ext uri="{FF2B5EF4-FFF2-40B4-BE49-F238E27FC236}">
                <a16:creationId xmlns:a16="http://schemas.microsoft.com/office/drawing/2014/main" id="{301CC842-1E9E-ECD0-B520-D75A3BAD2660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21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34A1C8FC-14B6-D1E3-618A-6180865AE16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1277" y="1365249"/>
                <a:ext cx="8927690" cy="5305221"/>
              </a:xfrm>
              <a:solidFill>
                <a:srgbClr val="F5CDCE"/>
              </a:solidFill>
            </p:spPr>
            <p:txBody>
              <a:bodyPr>
                <a:normAutofit fontScale="77500" lnSpcReduction="20000"/>
              </a:bodyPr>
              <a:lstStyle/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un réel ou un infini. </a:t>
                </a:r>
              </a:p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limite d’une fonction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est une </a:t>
                </a:r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notion locale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Etudier la limite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consiste à étudier le comportement de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quand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s’approche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; c’est tenter de savoir si,  quand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s’approche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 valeurs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s’approchent toutes d’une même réel  ou d’un même infini. </a:t>
                </a:r>
              </a:p>
              <a:p>
                <a:endParaRPr lang="fr-FR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Pour étudier une telle limite,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il faut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que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soit définie pour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aussi proche qu’on le souhaite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(on dit que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définie au voisinage ou sur un voisinage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Il suffit de se placer sur un voisinage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lequel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est définie (ce que fait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 dehors de ce voisinage n’a pas d’influence sur le calcul de la limite); on ne considère que les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se trouvant dans ce voisinage pour étudier cette limite.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Lorsqu’on se place sur un voisinage de la forme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(voisinage dit à droite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alors on calcule la </a:t>
                </a:r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limite à droite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notée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Lorsqu’on se place sur un voisinage de la forme</a:t>
                </a:r>
                <a14:m>
                  <m:oMath xmlns:m="http://schemas.openxmlformats.org/officeDocument/2006/math">
                    <m:r>
                      <a:rPr lang="fr-F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(voisinage dit à gauche de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alors on calcule la limite à gauche de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notée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eqArr>
                              <m:eqArr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définie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limite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si elle existe, vaut nécessairement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(puisque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 trouve alors dans tous les voisinages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sur lequel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définie).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34A1C8FC-14B6-D1E3-618A-6180865AE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1277" y="1365249"/>
                <a:ext cx="8927690" cy="5305221"/>
              </a:xfrm>
              <a:blipFill>
                <a:blip r:embed="rId2"/>
                <a:stretch>
                  <a:fillRect l="-683" t="-2644" r="-478" b="-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>
            <a:extLst>
              <a:ext uri="{FF2B5EF4-FFF2-40B4-BE49-F238E27FC236}">
                <a16:creationId xmlns:a16="http://schemas.microsoft.com/office/drawing/2014/main" id="{98F7E30A-347F-A23D-6D4F-A6A3A7729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206477"/>
            <a:ext cx="5715000" cy="11398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SE PLACER AU VOISINAGE DU POINT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50FAF3-960B-C595-2DDC-1C9559B1B0FD}"/>
              </a:ext>
            </a:extLst>
          </p:cNvPr>
          <p:cNvSpPr txBox="1"/>
          <p:nvPr/>
        </p:nvSpPr>
        <p:spPr>
          <a:xfrm>
            <a:off x="9346087" y="1365249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272690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6EFB057-99D6-B130-4D38-5AF4ADE481A0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2930014" y="2438402"/>
                <a:ext cx="9075173" cy="3782608"/>
              </a:xfrm>
              <a:solidFill>
                <a:srgbClr val="F5CDCE"/>
              </a:solidFill>
            </p:spPr>
            <p:txBody>
              <a:bodyPr>
                <a:normAutofit fontScale="92500" lnSpcReduction="10000"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S’il existe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une suite telle 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𝐷𝑓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fr-FR" i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lvl="0"/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ne tend pas vers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lvl="0"/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S’il existe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des suites telles 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𝐷𝑓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𝑒𝑡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𝐷𝑓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fr-FR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unc>
                              <m:funcPr>
                                <m:ctrlPr>
                                  <a:rPr lang="fr-FR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fr-FR" i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 lvl="0"/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alors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n’a pas de limite en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</a:p>
              <a:p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6EFB057-99D6-B130-4D38-5AF4ADE4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2930014" y="2438402"/>
                <a:ext cx="9075173" cy="3782608"/>
              </a:xfrm>
              <a:blipFill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4">
            <a:extLst>
              <a:ext uri="{FF2B5EF4-FFF2-40B4-BE49-F238E27FC236}">
                <a16:creationId xmlns:a16="http://schemas.microsoft.com/office/drawing/2014/main" id="{6CD76498-8697-EB68-F36A-8C7698EB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420" y="457199"/>
            <a:ext cx="7043737" cy="165182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UTILISER LES SUITES POUR MONTRER QU’UNE LIMITE n’existe pas.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C9CDDF-39CA-3C1B-B5F8-15772DD34BCA}"/>
              </a:ext>
            </a:extLst>
          </p:cNvPr>
          <p:cNvSpPr txBox="1"/>
          <p:nvPr/>
        </p:nvSpPr>
        <p:spPr>
          <a:xfrm>
            <a:off x="11485962" y="2438402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1890716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E1A7-F845-4DCE-B7C5-D879B7B2C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4A298B4C-F727-518B-A32D-58A4D26DF1F9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1189704" y="1022562"/>
                <a:ext cx="10825316" cy="5761695"/>
              </a:xfrm>
              <a:solidFill>
                <a:srgbClr val="E6F0FE"/>
              </a:solidFill>
            </p:spPr>
            <p:txBody>
              <a:bodyPr>
                <a:normAutofit/>
              </a:bodyPr>
              <a:lstStyle/>
              <a:p>
                <a:pPr lvl="0"/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Cherchons deux suites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telles que :</a:t>
                </a:r>
                <a:r>
                  <a:rPr lang="fr-FR" sz="20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𝑒𝑡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≠</m:t>
                            </m:r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0"/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 elle existe, 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De même pour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 cherchons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sorte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000" i="1" smtClean="0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0" i="1" smtClean="0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Et pour cela, cherchons plus simplement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telles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</a:t>
                </a:r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lvl="0"/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Alors d’une part,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d’autre part,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i="1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000" i="1" smtClean="0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0" i="1" smtClean="0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solidFill>
                                              <a:schemeClr val="accent6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Comme ces deux limites sont différentes, j’en déduis que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n’a pas de limite en 1. </a:t>
                </a:r>
              </a:p>
              <a:p>
                <a:pPr lvl="0"/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4A298B4C-F727-518B-A32D-58A4D26DF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1189704" y="1022562"/>
                <a:ext cx="10825316" cy="5761695"/>
              </a:xfrm>
              <a:blipFill>
                <a:blip r:embed="rId2"/>
                <a:stretch>
                  <a:fillRect l="-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ED5EDD0C-6107-186F-6BEC-4DABE86841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71949" y="167147"/>
                <a:ext cx="11474245" cy="1042223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rtlCol="0"/>
              <a:lstStyle>
                <a:defPPr>
                  <a:defRPr lang="fr-FR"/>
                </a:defPPr>
              </a:lstStyle>
              <a:p>
                <a:pPr rtl="0"/>
                <a:r>
                  <a:rPr lang="fr-FR" sz="2800" cap="none" dirty="0"/>
                  <a:t>Montrer que </a:t>
                </a:r>
                <a14:m>
                  <m:oMath xmlns:m="http://schemas.openxmlformats.org/officeDocument/2006/math">
                    <m:r>
                      <a:rPr lang="fr-FR" sz="2800" b="1" i="1" cap="none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800" b="1" i="1" cap="none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fr-FR" sz="2800" b="1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1" cap="none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FR" sz="2800" b="1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𝒙𝒔𝒊𝒏</m:t>
                        </m:r>
                        <m:d>
                          <m:dPr>
                            <m:ctrlPr>
                              <a:rPr lang="fr-FR" sz="2800" b="1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800" b="1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800" b="1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2800" b="1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800" b="1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fr-FR" sz="2800" cap="none" dirty="0"/>
                  <a:t> n’a pas de limite en 1. </a:t>
                </a:r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ED5EDD0C-6107-186F-6BEC-4DABE8684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1949" y="167147"/>
                <a:ext cx="11474245" cy="1042223"/>
              </a:xfrm>
              <a:blipFill>
                <a:blip r:embed="rId3"/>
                <a:stretch>
                  <a:fillRect l="-1062" b="-5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pentagone 6">
            <a:hlinkClick r:id="rId4" action="ppaction://hlinksldjump"/>
            <a:extLst>
              <a:ext uri="{FF2B5EF4-FFF2-40B4-BE49-F238E27FC236}">
                <a16:creationId xmlns:a16="http://schemas.microsoft.com/office/drawing/2014/main" id="{FF4609B0-16A5-DCC9-6443-5CA70F34748A}"/>
              </a:ext>
            </a:extLst>
          </p:cNvPr>
          <p:cNvSpPr/>
          <p:nvPr/>
        </p:nvSpPr>
        <p:spPr>
          <a:xfrm>
            <a:off x="10405913" y="6249808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113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641B4-60AA-7924-1F7E-B3802407B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D’autres exemples ( exercices) </a:t>
            </a:r>
          </a:p>
        </p:txBody>
      </p:sp>
      <p:sp>
        <p:nvSpPr>
          <p:cNvPr id="4" name="Flèche : pentagone 3">
            <a:hlinkClick r:id="rId2" action="ppaction://hlinksldjump"/>
            <a:extLst>
              <a:ext uri="{FF2B5EF4-FFF2-40B4-BE49-F238E27FC236}">
                <a16:creationId xmlns:a16="http://schemas.microsoft.com/office/drawing/2014/main" id="{C1CD5D25-169E-BE58-C3EE-C22B3F1E87E2}"/>
              </a:ext>
            </a:extLst>
          </p:cNvPr>
          <p:cNvSpPr/>
          <p:nvPr/>
        </p:nvSpPr>
        <p:spPr>
          <a:xfrm>
            <a:off x="10243075" y="5911605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86854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A5E0593-B067-CED7-95D9-6B931FF8F28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313150" y="1186576"/>
                <a:ext cx="11878849" cy="5229034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lvl="0"/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𝑏𝑥</m:t>
                        </m:r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𝑏𝑥𝑙𝑛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𝑏𝑥𝑙𝑛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highlight>
                      <a:srgbClr val="00FFFF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fr-FR" sz="2000" b="0" cap="none" dirty="0">
                    <a:effectLst/>
                    <a:highlight>
                      <a:srgbClr val="00FFFF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effectLst/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cap="none">
                        <a:effectLst/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a la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«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» pour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la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« 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» pour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Ecrivons 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f>
                      <m:f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func>
                            <m:limUpp>
                              <m:limUp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fr-FR" sz="2000" b="0" i="1" cap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𝑇𝐴</m:t>
                                </m:r>
                              </m:lim>
                            </m:limUp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func>
                              <m:func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→+</m:t>
                                    </m:r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  <m: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et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𝑏𝑥</m:t>
                            </m:r>
                          </m:sup>
                        </m:sSup>
                        <m: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highlight>
                      <a:srgbClr val="00FFFF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En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highlight>
                          <a:srgbClr val="00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a la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la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𝐹𝐼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« 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×+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» pour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Ecrivons 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𝑏𝑥𝑙𝑛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𝑏𝑥𝑙𝑛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𝑏𝑥𝑙𝑛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d>
                      <m:dPr>
                        <m:begChr m:val="["/>
                        <m:endChr m:val="]"/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donc</a:t>
                </a:r>
                <a:br>
                  <a:rPr lang="fr-FR" sz="2000" b="0" i="1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000" b="0" i="1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FR" sz="2000" b="0" i="1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b="0" i="1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𝑏𝑥𝑙𝑛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m:rPr>
                        <m:sty m:val="p"/>
                      </m:rP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sty m:val="p"/>
                      </m:rP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limUpp>
                      <m:limUp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𝑠𝑔𝑛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sty m:val="p"/>
                      </m:rP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De plus,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𝑠𝑔𝑛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𝑏𝑥𝑙𝑛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𝑠𝑔𝑛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𝑠𝑔𝑛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0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A5E0593-B067-CED7-95D9-6B931FF8F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3150" y="1186576"/>
                <a:ext cx="11878849" cy="5229034"/>
              </a:xfr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84B1B5E-B738-5F53-34CD-9AA164762A93}"/>
                  </a:ext>
                </a:extLst>
              </p:cNvPr>
              <p:cNvSpPr txBox="1"/>
              <p:nvPr/>
            </p:nvSpPr>
            <p:spPr>
              <a:xfrm>
                <a:off x="313150" y="850073"/>
                <a:ext cx="9266832" cy="6730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𝒃𝒙</m:t>
                            </m:r>
                          </m:sup>
                        </m:sSup>
                      </m:e>
                    </m:func>
                  </m:oMath>
                </a14:m>
                <a: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𝒔𝒈𝒏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𝒃𝒙</m:t>
                            </m:r>
                          </m:sup>
                        </m:sSup>
                      </m:e>
                    </m:func>
                  </m:oMath>
                </a14:m>
                <a: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où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constantes réelles non nulles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84B1B5E-B738-5F53-34CD-9AA16476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0" y="850073"/>
                <a:ext cx="9266832" cy="673005"/>
              </a:xfrm>
              <a:prstGeom prst="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èche : pentagone 2">
            <a:hlinkClick r:id="rId4" action="ppaction://hlinksldjump"/>
            <a:extLst>
              <a:ext uri="{FF2B5EF4-FFF2-40B4-BE49-F238E27FC236}">
                <a16:creationId xmlns:a16="http://schemas.microsoft.com/office/drawing/2014/main" id="{D218570F-312A-B401-188D-5EA158D5ED62}"/>
              </a:ext>
            </a:extLst>
          </p:cNvPr>
          <p:cNvSpPr/>
          <p:nvPr/>
        </p:nvSpPr>
        <p:spPr>
          <a:xfrm>
            <a:off x="10269743" y="5874835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998283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FD3BCED7-6B73-5D49-F467-8EB4D54DF4C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75365" y="1003322"/>
                <a:ext cx="7615824" cy="163490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fr-FR" sz="2000" b="0" i="1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limUpp>
                      <m:limUp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cap="non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0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FD3BCED7-6B73-5D49-F467-8EB4D54DF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5365" y="1003322"/>
                <a:ext cx="7615824" cy="16349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04282B97-821C-17FF-C992-B9CBF8D8248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5365" y="3694297"/>
                <a:ext cx="9770301" cy="2526639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Tout d’abord,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existe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box>
                      <m:box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box>
                      <m:box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Prenons donc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[.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lors, </a:t>
                </a:r>
                <a:b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                 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b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limUpp>
                          <m:limUp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groupCh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𝑐𝑐</m:t>
                            </m:r>
                          </m:lim>
                        </m:limUpp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onc,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04282B97-821C-17FF-C992-B9CBF8D82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5365" y="3694297"/>
                <a:ext cx="9770301" cy="2526639"/>
              </a:xfrm>
              <a:blipFill>
                <a:blip r:embed="rId3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914C364-D12B-83C7-C9EF-E731C466C45A}"/>
                  </a:ext>
                </a:extLst>
              </p:cNvPr>
              <p:cNvSpPr txBox="1"/>
              <p:nvPr/>
            </p:nvSpPr>
            <p:spPr>
              <a:xfrm>
                <a:off x="175365" y="3163703"/>
                <a:ext cx="2659692" cy="5305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func>
                          <m:func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fr-F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?</a:t>
                </a:r>
                <a:endParaRPr lang="fr-FR" b="1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914C364-D12B-83C7-C9EF-E731C466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5" y="3163703"/>
                <a:ext cx="2659692" cy="530594"/>
              </a:xfrm>
              <a:prstGeom prst="rect">
                <a:avLst/>
              </a:prstGeom>
              <a:blipFill>
                <a:blip r:embed="rId4"/>
                <a:stretch>
                  <a:fillRect r="-1835" b="-1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5C4FC3E-7C01-058E-FB09-45805F6368AA}"/>
                  </a:ext>
                </a:extLst>
              </p:cNvPr>
              <p:cNvSpPr txBox="1"/>
              <p:nvPr/>
            </p:nvSpPr>
            <p:spPr>
              <a:xfrm>
                <a:off x="175365" y="574065"/>
                <a:ext cx="1674305" cy="50853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e>
                    </m:func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fr-FR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5C4FC3E-7C01-058E-FB09-45805F636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5" y="574065"/>
                <a:ext cx="1674305" cy="508537"/>
              </a:xfrm>
              <a:prstGeom prst="rect">
                <a:avLst/>
              </a:prstGeom>
              <a:blipFill>
                <a:blip r:embed="rId5"/>
                <a:stretch>
                  <a:fillRect r="-25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 : pentagone 5">
            <a:hlinkClick r:id="rId6" action="ppaction://hlinksldjump"/>
            <a:extLst>
              <a:ext uri="{FF2B5EF4-FFF2-40B4-BE49-F238E27FC236}">
                <a16:creationId xmlns:a16="http://schemas.microsoft.com/office/drawing/2014/main" id="{F20D7B5A-11B0-80E7-29B9-24A2A69D0018}"/>
              </a:ext>
            </a:extLst>
          </p:cNvPr>
          <p:cNvSpPr/>
          <p:nvPr/>
        </p:nvSpPr>
        <p:spPr>
          <a:xfrm>
            <a:off x="10318231" y="5654429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42677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1686649-7CBE-B7C5-E6BF-C791E38291C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75365" y="860510"/>
                <a:ext cx="10822487" cy="2727709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lvl="0"/>
                <a:br>
                  <a:rPr lang="fr-FR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fr-FR" sz="2000" b="0" i="1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2000" b="0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 </m:t>
                        </m:r>
                      </m:sup>
                    </m:sSup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donc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))&lt;</m:t>
                    </m:r>
                    <m:r>
                      <a:rPr lang="en-US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par conséquent, 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den>
                    </m:f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Comme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func>
                    <m:limUpp>
                      <m:limUp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 encadrement. par conséquent,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fr-FR" sz="2000" b="0" i="1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2000" b="0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puis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i="0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 b="0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b="0" i="1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fr-FR" sz="2000" b="0" i="0" cap="none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fr-FR" sz="2000" b="0" i="1" cap="none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fr-FR" sz="2000" b="0" i="1" cap="none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 </m:t>
                            </m:r>
                          </m:sup>
                        </m:sSup>
                      </m:e>
                    </m:func>
                    <m:r>
                      <a:rPr lang="fr-FR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fr-FR" sz="20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lors, comme sin est borné,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fr-FR" sz="2000" b="0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0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 b="0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2000" b="0" i="1" cap="none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fr-FR" sz="2000" b="0" i="1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fr-FR" sz="2000" b="0" cap="none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fr-FR" sz="2000" b="0" i="1" cap="none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fr-FR" sz="2000" b="0" i="1" cap="none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000" b="0" i="1" cap="non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func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 </m:t>
                            </m:r>
                          </m:sup>
                        </m:sSup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J’en conclus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sSup>
                          <m:sSup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fr-FR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1686649-7CBE-B7C5-E6BF-C791E3829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5365" y="860510"/>
                <a:ext cx="10822487" cy="2727709"/>
              </a:xfrm>
              <a:blipFill>
                <a:blip r:embed="rId2"/>
                <a:stretch>
                  <a:fillRect l="-620"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E92FA5D9-E19C-26D3-69EA-0BEAB456B54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4697" y="4327173"/>
                <a:ext cx="11937303" cy="2234642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 fontScale="92500"/>
              </a:bodyPr>
              <a:lstStyle/>
              <a:p>
                <a:b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</m:t>
                            </m:r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  <m:limUpp>
                      <m:limUp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E92FA5D9-E19C-26D3-69EA-0BEAB456B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4697" y="4327173"/>
                <a:ext cx="11937303" cy="2234642"/>
              </a:xfrm>
              <a:blipFill>
                <a:blip r:embed="rId3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DB5F36-18D5-DC38-4AEE-ED740645CCDA}"/>
                  </a:ext>
                </a:extLst>
              </p:cNvPr>
              <p:cNvSpPr txBox="1"/>
              <p:nvPr/>
            </p:nvSpPr>
            <p:spPr>
              <a:xfrm>
                <a:off x="175365" y="572567"/>
                <a:ext cx="3384260" cy="5360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sup>
                          </m:sSup>
                        </m:e>
                      </m:func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b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5DB5F36-18D5-DC38-4AEE-ED740645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5" y="572567"/>
                <a:ext cx="3384260" cy="536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76B6B13-CBA7-C4B6-2A82-18FB89A32E90}"/>
                  </a:ext>
                </a:extLst>
              </p:cNvPr>
              <p:cNvSpPr txBox="1"/>
              <p:nvPr/>
            </p:nvSpPr>
            <p:spPr>
              <a:xfrm>
                <a:off x="220242" y="3673245"/>
                <a:ext cx="2963440" cy="7870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fr-FR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ad>
                                <m:rad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b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76B6B13-CBA7-C4B6-2A82-18FB89A32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2" y="3673245"/>
                <a:ext cx="2963440" cy="7870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 : pentagone 5">
            <a:hlinkClick r:id="rId6" action="ppaction://hlinksldjump"/>
            <a:extLst>
              <a:ext uri="{FF2B5EF4-FFF2-40B4-BE49-F238E27FC236}">
                <a16:creationId xmlns:a16="http://schemas.microsoft.com/office/drawing/2014/main" id="{B45FB7D8-7C19-2D42-B607-92E5E741B1C3}"/>
              </a:ext>
            </a:extLst>
          </p:cNvPr>
          <p:cNvSpPr/>
          <p:nvPr/>
        </p:nvSpPr>
        <p:spPr>
          <a:xfrm>
            <a:off x="10328196" y="6021040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851966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D249-A1D0-94E9-4117-C20C7743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D0D90DC-61F3-9EB2-3E7F-0F7D6D82096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75574" y="2267211"/>
                <a:ext cx="9043791" cy="1809523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fr-FR" sz="2000" b="0" i="1" cap="non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 Comme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func>
                    <m:limUpp>
                      <m:limUpp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lim>
                    </m:limUpp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fr-FR" sz="2000" b="0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sz="2000" b="0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FR" sz="2000" b="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fr-FR" sz="2000" b="0" cap="none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Jj’en</a:t>
                </a:r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conclus que la droite d’équation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fr-FR" sz="2000" b="0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asymptote à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𝐶𝑓</m:t>
                    </m:r>
                  </m:oMath>
                </a14:m>
                <a: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2000" b="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br>
                  <a:rPr lang="fr-FR" sz="2000" b="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0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D0D90DC-61F3-9EB2-3E7F-0F7D6D820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75574" y="2267211"/>
                <a:ext cx="9043791" cy="1809523"/>
              </a:xfrm>
              <a:blipFill>
                <a:blip r:embed="rId2"/>
                <a:stretch>
                  <a:fillRect l="-674" r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7392FF-5E28-EADE-B566-3223086100F0}"/>
                  </a:ext>
                </a:extLst>
              </p:cNvPr>
              <p:cNvSpPr txBox="1"/>
              <p:nvPr/>
            </p:nvSpPr>
            <p:spPr>
              <a:xfrm>
                <a:off x="275574" y="1712436"/>
                <a:ext cx="8635313" cy="4001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soit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fr-FR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terminer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’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asymptote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oblique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𝑪𝒇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m:rPr>
                          <m:nor/>
                        </m:rPr>
                        <a:rPr lang="fr-FR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fr-F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fr-FR" sz="2000" b="1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7392FF-5E28-EADE-B566-32230861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74" y="1712436"/>
                <a:ext cx="8635313" cy="400174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 : pentagone 7">
            <a:hlinkClick r:id="rId4" action="ppaction://hlinksldjump"/>
            <a:extLst>
              <a:ext uri="{FF2B5EF4-FFF2-40B4-BE49-F238E27FC236}">
                <a16:creationId xmlns:a16="http://schemas.microsoft.com/office/drawing/2014/main" id="{073874D8-0A7C-228B-19D2-50C28B24D798}"/>
              </a:ext>
            </a:extLst>
          </p:cNvPr>
          <p:cNvSpPr/>
          <p:nvPr/>
        </p:nvSpPr>
        <p:spPr>
          <a:xfrm>
            <a:off x="10405913" y="6249808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44610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F11E7DF3-A197-DE62-CBD1-555B611592A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893" y="645092"/>
                <a:ext cx="12054214" cy="621290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Pour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existe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Etudions successivement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puis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 enfin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,,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ra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Et, ensuite,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pour</m:t>
                    </m:r>
                    <m: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 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den>
                        </m:f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enfin,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pour</m:t>
                    </m:r>
                    <m: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fr-FR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ra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den>
                                </m:f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fr-FR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ra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posant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sait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existe et vaut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sietssi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existe et vaut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Or dans l’expression de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seule la racine carrée n’est pas dérivable sur tout son propre domaine de définition mais uniquement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mais pour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donc la fonction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dérivable en 0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donc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55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Cela s’écrit aussi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 qui signifie que le droite d’équation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asymptote à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𝐶𝑓</m:t>
                    </m:r>
                  </m:oMath>
                </a14:m>
                <a:r>
                  <a:rPr lang="fr-F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F11E7DF3-A197-DE62-CBD1-555B61159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893" y="645092"/>
                <a:ext cx="12054214" cy="6212908"/>
              </a:xfrm>
              <a:blipFill>
                <a:blip r:embed="rId2"/>
                <a:stretch>
                  <a:fillRect l="-253" t="-1178" b="-1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BE0A03B-8A8F-4787-4ABF-9C6FBD9B2367}"/>
                  </a:ext>
                </a:extLst>
              </p:cNvPr>
              <p:cNvSpPr txBox="1"/>
              <p:nvPr/>
            </p:nvSpPr>
            <p:spPr>
              <a:xfrm>
                <a:off x="0" y="151655"/>
                <a:ext cx="8627234" cy="5165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Déterminer l’asymptote oblique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BE0A03B-8A8F-4787-4ABF-9C6FBD9B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655"/>
                <a:ext cx="8627234" cy="516552"/>
              </a:xfrm>
              <a:prstGeom prst="rect">
                <a:avLst/>
              </a:prstGeom>
              <a:blipFill>
                <a:blip r:embed="rId3"/>
                <a:stretch>
                  <a:fillRect l="-707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pentagone 6">
            <a:hlinkClick r:id="rId4" action="ppaction://hlinksldjump"/>
            <a:extLst>
              <a:ext uri="{FF2B5EF4-FFF2-40B4-BE49-F238E27FC236}">
                <a16:creationId xmlns:a16="http://schemas.microsoft.com/office/drawing/2014/main" id="{9D420BE1-259F-764A-EA90-8E7556CDB784}"/>
              </a:ext>
            </a:extLst>
          </p:cNvPr>
          <p:cNvSpPr/>
          <p:nvPr/>
        </p:nvSpPr>
        <p:spPr>
          <a:xfrm>
            <a:off x="10405913" y="876142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662535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C2E81BDF-24E7-5833-1E54-178867BD8D5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0416" y="751820"/>
                <a:ext cx="11991583" cy="595452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𝑥𝑙𝑛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/>
                  <a:t> Donc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𝐷𝑓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+∗</m:t>
                        </m:r>
                      </m:sup>
                    </m:sSup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/>
                  <a:t> est continue et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𝐷𝑓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𝐷𝑓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fr-FR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𝑥𝑙𝑛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fr-FR" sz="20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sz="2000" dirty="0"/>
              </a:p>
              <a:p>
                <a:r>
                  <a:rPr lang="fr-FR" sz="2000" dirty="0"/>
                  <a:t>Alors,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/>
                  <a:t>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/>
                  <a:t> est strictement croissante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]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, +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2000" dirty="0"/>
                  <a:t> et strictement décroissante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sz="2000" dirty="0"/>
                  <a:t> et admet un minimum 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qui vaut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/>
                  <a:t>. </a:t>
                </a:r>
              </a:p>
              <a:p>
                <a:r>
                  <a:rPr lang="fr-FR" sz="2000" dirty="0"/>
                  <a:t>De plus,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sz="2000" dirty="0"/>
                  <a:t> 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𝐷𝑜𝑛𝑐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/>
                  <a:t> tend donc très vite vers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/>
              </a:p>
              <a:p>
                <a:r>
                  <a:rPr lang="fr-FR" sz="2000" dirty="0"/>
                  <a:t>Enfin,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𝑥𝑙𝑛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fr-FR" sz="2000" dirty="0"/>
                  <a:t> cela signifie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est prolongeable par continuité en 0 par la valeur 1. </a:t>
                </a:r>
              </a:p>
              <a:p>
                <a:r>
                  <a:rPr lang="fr-FR" sz="2000" dirty="0"/>
                  <a:t>Appelons encore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/>
                  <a:t> son prolongement par continuité. Cherchons si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/>
                  <a:t> est dérivable en 0.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/>
                  <a:t> est continue en 0 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/>
                  <a:t> est au moins 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+∗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𝑥𝑙𝑛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fr-FR" sz="2000" dirty="0"/>
                  <a:t> Donc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/>
                  <a:t> Alors le critère de limite du taux d’accroissement assure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func>
                    <m:r>
                      <a:rPr lang="fr-FR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000" dirty="0"/>
                  <a:t>Donc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/>
                  <a:t> n’est pas dérivable en 0 et sa courbe admet une tangente verticale en 0. </a:t>
                </a:r>
              </a:p>
              <a:p>
                <a:r>
                  <a:rPr lang="fr-FR" sz="2000" dirty="0"/>
                  <a:t>Voici la courbe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FR" sz="2000" dirty="0"/>
              </a:p>
              <a:p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C2E81BDF-24E7-5833-1E54-178867BD8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0416" y="751820"/>
                <a:ext cx="11991583" cy="5954525"/>
              </a:xfrm>
              <a:blipFill>
                <a:blip r:embed="rId2"/>
                <a:stretch>
                  <a:fillRect l="-559" t="-921" r="-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30628BE-9F39-72FF-3F12-814FA87C6AD6}"/>
                  </a:ext>
                </a:extLst>
              </p:cNvPr>
              <p:cNvSpPr txBox="1"/>
              <p:nvPr/>
            </p:nvSpPr>
            <p:spPr>
              <a:xfrm>
                <a:off x="212943" y="351710"/>
                <a:ext cx="7036157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/>
                  <a:t>Etudier  la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:(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 dans le but de tracer sa courbe. 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30628BE-9F39-72FF-3F12-814FA87C6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3" y="351710"/>
                <a:ext cx="7036157" cy="400110"/>
              </a:xfrm>
              <a:prstGeom prst="rect">
                <a:avLst/>
              </a:prstGeom>
              <a:blipFill>
                <a:blip r:embed="rId3"/>
                <a:stretch>
                  <a:fillRect l="-953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rganigramme : Connecteur page suivante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64742C9-6860-13AC-9E2D-CC1AB6FA40C7}"/>
                  </a:ext>
                </a:extLst>
              </p:cNvPr>
              <p:cNvSpPr/>
              <p:nvPr/>
            </p:nvSpPr>
            <p:spPr>
              <a:xfrm>
                <a:off x="10083452" y="5549030"/>
                <a:ext cx="1327759" cy="1157315"/>
              </a:xfrm>
              <a:prstGeom prst="flowChartOffpageConnector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FF0000"/>
                    </a:solidFill>
                  </a:rPr>
                  <a:t>Courbe </a:t>
                </a:r>
              </a:p>
              <a:p>
                <a:pPr algn="ctr"/>
                <a:r>
                  <a:rPr lang="fr-FR" dirty="0">
                    <a:solidFill>
                      <a:srgbClr val="FF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Organigramme : Connecteur page suivante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64742C9-6860-13AC-9E2D-CC1AB6FA4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452" y="5549030"/>
                <a:ext cx="1327759" cy="1157315"/>
              </a:xfrm>
              <a:prstGeom prst="flowChartOffpageConnector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 : pentagone 5">
            <a:hlinkClick r:id="rId7" action="ppaction://hlinksldjump"/>
            <a:extLst>
              <a:ext uri="{FF2B5EF4-FFF2-40B4-BE49-F238E27FC236}">
                <a16:creationId xmlns:a16="http://schemas.microsoft.com/office/drawing/2014/main" id="{0BAA0C6A-18AB-29DB-13FB-489B9CABFC7B}"/>
              </a:ext>
            </a:extLst>
          </p:cNvPr>
          <p:cNvSpPr/>
          <p:nvPr/>
        </p:nvSpPr>
        <p:spPr>
          <a:xfrm>
            <a:off x="10520262" y="801244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064925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84F3EFC-66BD-4063-195F-29A53CE4228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81000" y="306319"/>
                <a:ext cx="5715000" cy="557977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fr-FR" dirty="0"/>
                  <a:t>Courbe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84F3EFC-66BD-4063-195F-29A53CE42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81000" y="306319"/>
                <a:ext cx="5715000" cy="557977"/>
              </a:xfrm>
              <a:blipFill>
                <a:blip r:embed="rId2"/>
                <a:stretch>
                  <a:fillRect l="-1708" t="-16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46112EDE-975C-E744-8928-34D48CB1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3561"/>
            <a:ext cx="10554222" cy="5914439"/>
          </a:xfrm>
          <a:prstGeom prst="rect">
            <a:avLst/>
          </a:prstGeom>
        </p:spPr>
      </p:pic>
      <p:sp>
        <p:nvSpPr>
          <p:cNvPr id="5" name="Flèche : pentagone 4">
            <a:hlinkClick r:id="rId4" action="ppaction://hlinksldjump"/>
            <a:extLst>
              <a:ext uri="{FF2B5EF4-FFF2-40B4-BE49-F238E27FC236}">
                <a16:creationId xmlns:a16="http://schemas.microsoft.com/office/drawing/2014/main" id="{E79C22AE-92A9-3078-584C-4C15CE0E65B6}"/>
              </a:ext>
            </a:extLst>
          </p:cNvPr>
          <p:cNvSpPr/>
          <p:nvPr/>
        </p:nvSpPr>
        <p:spPr>
          <a:xfrm>
            <a:off x="10201893" y="564405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0099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8EFA-88B1-8BED-91A9-3DE1FC74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593CE625-FB4E-C53D-8BCE-C72D7A10BA3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5425" y="1758089"/>
                <a:ext cx="12205133" cy="475544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f>
                              <m:fPr>
                                <m:ctrlP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f>
                              <m:fPr>
                                <m:ctrlP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à droite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eqArr>
                              <m:eqArr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à gauche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eqArr>
                              <m:eqArr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eqArr>
                              <m:eqArr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eqArr>
                              <m:eqArr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j’en conclus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à droite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,+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eqArr>
                              <m:eqArr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 la limite de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n’existe pas. </a:t>
                </a: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593CE625-FB4E-C53D-8BCE-C72D7A10B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5425" y="1758089"/>
                <a:ext cx="12205133" cy="4755445"/>
              </a:xfrm>
              <a:blipFill>
                <a:blip r:embed="rId2"/>
                <a:stretch>
                  <a:fillRect l="-649" r="-6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49716F-294D-8195-DFAF-1E66E84ECC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25" y="249313"/>
                <a:ext cx="12096575" cy="13790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000" cap="none" dirty="0">
                    <a:solidFill>
                      <a:schemeClr val="accent6">
                        <a:lumMod val="75000"/>
                      </a:schemeClr>
                    </a:solidFill>
                  </a:rPr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000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sz="2000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ar-AE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000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fr-FR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ar-AE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000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f>
                              <m:fPr>
                                <m:ctrlPr>
                                  <a:rPr lang="ar-AE" sz="2000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20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lim>
                        </m:limLow>
                      </m:fName>
                      <m:e>
                        <m:r>
                          <a:rPr lang="fr-FR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fr-FR" sz="2000" b="1" i="0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𝐞𝐭</m:t>
                    </m:r>
                    <m:func>
                      <m:funcPr>
                        <m:ctrlPr>
                          <a:rPr lang="ar-AE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000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fr-FR" sz="2000" i="1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cap="none" dirty="0">
                    <a:solidFill>
                      <a:schemeClr val="accent6">
                        <a:lumMod val="75000"/>
                      </a:schemeClr>
                    </a:solidFill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2000" b="1" i="0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sz="2000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fr-FR" sz="20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20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𝒔𝒊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fr-FR" sz="20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0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</m:t>
                                  </m:r>
                                  <m:d>
                                    <m:dPr>
                                      <m:ctrlP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000" b="1" i="1" cap="none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fr-FR" sz="2000" b="1" i="1" cap="none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r>
                      <a:rPr lang="fr-FR" sz="2000" b="1" i="0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i="0" cap="non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et que dire de la  limite de </a:t>
                </a:r>
                <a14:m>
                  <m:oMath xmlns:m="http://schemas.openxmlformats.org/officeDocument/2006/math">
                    <m:r>
                      <a:rPr lang="fr-FR" sz="2000" b="1" i="1" cap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b="1" i="0" cap="non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2000" cap="none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endParaRPr lang="ar-AE" sz="2000" cap="non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49716F-294D-8195-DFAF-1E66E84EC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5" y="249313"/>
                <a:ext cx="12096575" cy="1379071"/>
              </a:xfrm>
              <a:prstGeom prst="rect">
                <a:avLst/>
              </a:prstGeom>
              <a:blipFill>
                <a:blip r:embed="rId3"/>
                <a:stretch>
                  <a:fillRect l="-554" t="-2212" b="-110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17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49782"/>
            <a:ext cx="5181599" cy="479393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FIN</a:t>
            </a:r>
          </a:p>
        </p:txBody>
      </p:sp>
      <p:sp>
        <p:nvSpPr>
          <p:cNvPr id="7" name="Flèche : pentagone 6">
            <a:hlinkClick r:id="rId3" action="ppaction://hlinksldjump"/>
            <a:extLst>
              <a:ext uri="{FF2B5EF4-FFF2-40B4-BE49-F238E27FC236}">
                <a16:creationId xmlns:a16="http://schemas.microsoft.com/office/drawing/2014/main" id="{AB12015E-818E-6356-3816-3BBC52A66960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75DC-6515-F659-C74A-79A4E7E9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A967CCF-B893-8583-5A42-54D4AA007DF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4463" y="1858298"/>
                <a:ext cx="11690556" cy="251705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⌊"/>
                            <m:endChr m:val="⌋"/>
                            <m:ctrlPr>
                              <a:rPr lang="fr-FR" b="1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fr-FR" b="1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fr-FR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à droite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⌊"/>
                        <m:endChr m:val="⌋"/>
                        <m:ctrlP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b="1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Sur le voisinage à gauche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⌊"/>
                        <m:endChr m:val="⌋"/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Donc,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A967CCF-B893-8583-5A42-54D4AA007D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4463" y="1858298"/>
                <a:ext cx="11690556" cy="2517058"/>
              </a:xfrm>
              <a:blipFill>
                <a:blip r:embed="rId2"/>
                <a:stretch>
                  <a:fillRect l="-782" r="-7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D21FBCD-D363-F896-F96C-0C156E061E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64" y="249314"/>
                <a:ext cx="11159613" cy="12339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>
                    <a:solidFill>
                      <a:schemeClr val="accent6">
                        <a:lumMod val="75000"/>
                      </a:schemeClr>
                    </a:solidFill>
                  </a:rPr>
                  <a:t>Déterminer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⌊"/>
                                <m:endChr m:val="⌋"/>
                                <m:ctrlP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func>
                      <m:funcPr>
                        <m:ctrlPr>
                          <a:rPr lang="ar-AE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⌊"/>
                                <m:endChr m:val="⌋"/>
                                <m:ctrlPr>
                                  <a:rPr lang="fr-FR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fr-FR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endParaRPr lang="ar-AE" cap="non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D21FBCD-D363-F896-F96C-0C156E06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" y="249314"/>
                <a:ext cx="11159613" cy="1233948"/>
              </a:xfrm>
              <a:prstGeom prst="rect">
                <a:avLst/>
              </a:prstGeom>
              <a:blipFill>
                <a:blip r:embed="rId3"/>
                <a:stretch>
                  <a:fillRect l="-1638" b="-7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 : pentagone 4">
            <a:hlinkClick r:id="rId4" action="ppaction://hlinksldjump"/>
            <a:extLst>
              <a:ext uri="{FF2B5EF4-FFF2-40B4-BE49-F238E27FC236}">
                <a16:creationId xmlns:a16="http://schemas.microsoft.com/office/drawing/2014/main" id="{297640F7-5629-DD6A-73A6-1566CF2FCB59}"/>
              </a:ext>
            </a:extLst>
          </p:cNvPr>
          <p:cNvSpPr/>
          <p:nvPr/>
        </p:nvSpPr>
        <p:spPr>
          <a:xfrm>
            <a:off x="10255044" y="5925343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92681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0E63-8E3D-923D-8056-C98F5B59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1272971"/>
          </a:xfrm>
        </p:spPr>
        <p:txBody>
          <a:bodyPr/>
          <a:lstStyle/>
          <a:p>
            <a:r>
              <a:rPr lang="fr-FR" dirty="0"/>
              <a:t>Utiliser les limites à gauche et à droite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4D0C7D-EFA7-24F8-31F8-1A828BC3D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fr-FR" smtClean="0"/>
              <a:pPr rtl="0"/>
              <a:t>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8A8DDBE2-8E1A-E65C-E98A-C6401C8BFF27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4364807" y="2692133"/>
                <a:ext cx="7043618" cy="2233233"/>
              </a:xfrm>
              <a:solidFill>
                <a:srgbClr val="F5CDCE"/>
              </a:solidFill>
            </p:spPr>
            <p:txBody>
              <a:bodyPr/>
              <a:lstStyle/>
              <a:p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est définie sur un voisinage à gauche </a:t>
                </a:r>
                <a:r>
                  <a:rPr lang="fr-FR" u="sng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</a:t>
                </a:r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 sur un voisinage à droite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( ici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chemeClr val="accent2">
                        <a:lumMod val="75000"/>
                      </a:schemeClr>
                    </a:solidFill>
                  </a:rPr>
                  <a:t> est un réel) alors</a:t>
                </a:r>
              </a:p>
              <a:p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fr-F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b="1" i="1" smtClean="0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fr-FR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</m:t>
                              </m:r>
                              <m:r>
                                <a:rPr lang="fr-FR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𝑫𝒇</m:t>
                              </m:r>
                            </m:e>
                          </m:eqArr>
                          <m:r>
                            <a:rPr lang="fr-F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fr-FR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8A8DDBE2-8E1A-E65C-E98A-C6401C8BF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4364807" y="2692133"/>
                <a:ext cx="7043618" cy="2233233"/>
              </a:xfrm>
              <a:blipFill>
                <a:blip r:embed="rId2"/>
                <a:stretch>
                  <a:fillRect l="-1299" t="-46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FF8580DD-0447-22B6-7AAE-5BB282A2B742}"/>
              </a:ext>
            </a:extLst>
          </p:cNvPr>
          <p:cNvSpPr txBox="1"/>
          <p:nvPr/>
        </p:nvSpPr>
        <p:spPr>
          <a:xfrm>
            <a:off x="3982346" y="2692133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F3FD07-CADC-C34A-F352-36F9D26B99D6}"/>
                  </a:ext>
                </a:extLst>
              </p:cNvPr>
              <p:cNvSpPr txBox="1"/>
              <p:nvPr/>
            </p:nvSpPr>
            <p:spPr>
              <a:xfrm>
                <a:off x="4947781" y="5418868"/>
                <a:ext cx="6993698" cy="369332"/>
              </a:xfrm>
              <a:prstGeom prst="rect">
                <a:avLst/>
              </a:prstGeom>
              <a:solidFill>
                <a:srgbClr val="F5CDCE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1">
                        <a:lumMod val="25000"/>
                      </a:schemeClr>
                    </a:solidFill>
                    <a:highlight>
                      <a:srgbClr val="F5CDCE"/>
                    </a:highlight>
                  </a:rPr>
                  <a:t>La seule limite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chemeClr val="accent1">
                        <a:lumMod val="25000"/>
                      </a:schemeClr>
                    </a:solidFill>
                    <a:highlight>
                      <a:srgbClr val="F5CDCE"/>
                    </a:highlight>
                  </a:rPr>
                  <a:t> possible d’une fonction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b="1" dirty="0">
                    <a:solidFill>
                      <a:schemeClr val="accent1">
                        <a:lumMod val="25000"/>
                      </a:schemeClr>
                    </a:solidFill>
                    <a:highlight>
                      <a:srgbClr val="F5CDCE"/>
                    </a:highlight>
                  </a:rPr>
                  <a:t> définie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chemeClr val="accent1">
                        <a:lumMod val="25000"/>
                      </a:schemeClr>
                    </a:solidFill>
                    <a:highlight>
                      <a:srgbClr val="F5CDCE"/>
                    </a:highlight>
                  </a:rPr>
                  <a:t> est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highlight>
                          <a:srgbClr val="F5CDCE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>
                    <a:solidFill>
                      <a:schemeClr val="accent1">
                        <a:lumMod val="25000"/>
                      </a:schemeClr>
                    </a:solidFill>
                    <a:highlight>
                      <a:srgbClr val="F5CDCE"/>
                    </a:highlight>
                  </a:rPr>
                  <a:t>.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F3FD07-CADC-C34A-F352-36F9D26B9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81" y="5418868"/>
                <a:ext cx="6993698" cy="369332"/>
              </a:xfrm>
              <a:prstGeom prst="rect">
                <a:avLst/>
              </a:prstGeom>
              <a:blipFill>
                <a:blip r:embed="rId3"/>
                <a:stretch>
                  <a:fillRect l="-785" t="-9836" r="-436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1E18A6F-2B78-802E-8BBB-249FD3B2C8A6}"/>
              </a:ext>
            </a:extLst>
          </p:cNvPr>
          <p:cNvCxnSpPr/>
          <p:nvPr/>
        </p:nvCxnSpPr>
        <p:spPr>
          <a:xfrm flipV="1">
            <a:off x="8254652" y="4784942"/>
            <a:ext cx="0" cy="633926"/>
          </a:xfrm>
          <a:prstGeom prst="straightConnector1">
            <a:avLst/>
          </a:prstGeom>
          <a:ln w="1905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8E4F-9684-0A10-0D30-170B4DF4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60601D-7846-D355-2A74-C91AD7459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fr-FR" smtClean="0"/>
              <a:pPr rtl="0"/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3CE419C1-5ABC-F876-0404-5632939C7CC0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1229033" y="1483263"/>
                <a:ext cx="10255044" cy="5253244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sz="20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0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begChr m:val="⌊"/>
                        <m:endChr m:val="⌋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Soit </a:t>
                </a: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Tout d’abord, la fonction partie entière n’a pas de limite en </a:t>
                </a:r>
                <a14:m>
                  <m:oMath xmlns:m="http://schemas.openxmlformats.org/officeDocument/2006/math">
                    <m:r>
                      <a:rPr lang="fr-FR" sz="20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car la fonction partie entière étant définie en k , sa seule limite possible en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000" b="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;mais</a:t>
                </a:r>
                <a:r>
                  <a:rPr lang="fr-FR" sz="2000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 </m:t>
                    </m:r>
                    <m:d>
                      <m:dPr>
                        <m:begChr m:val="⌊"/>
                        <m:endChr m:val="⌋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b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⌊"/>
                        <m:endChr m:val="⌋"/>
                        <m:ctrlP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2000" b="0" i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ne peut donc pas passer à la limite simplement dans l’expression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Déterminons la limite à gauche et la limite à droite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sz="2000" b="0" i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comparons avec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 </m:t>
                    </m:r>
                    <m:d>
                      <m:dPr>
                        <m:begChr m:val="⌊"/>
                        <m:endChr m:val="⌋"/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i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[, </m:t>
                    </m:r>
                    <m:d>
                      <m:dPr>
                        <m:begChr m:val="⌊"/>
                        <m:endChr m:val="⌋"/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</a:t>
                </a: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fr-FR" sz="20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sz="2000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Enfin,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fr-FR" sz="20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k. </a:t>
                </a:r>
                <a:r>
                  <a:rPr lang="fr-FR" sz="2000" i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J’en conclus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0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fr-FR" sz="2000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3CE419C1-5ABC-F876-0404-5632939C7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1229033" y="1483263"/>
                <a:ext cx="10255044" cy="5253244"/>
              </a:xfrm>
              <a:blipFill>
                <a:blip r:embed="rId2"/>
                <a:stretch>
                  <a:fillRect l="-654" t="-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9BB52CF7-FD1D-E21E-63E8-83222058D8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64" y="249314"/>
                <a:ext cx="11159613" cy="12339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cap="none" dirty="0">
                    <a:solidFill>
                      <a:schemeClr val="accent6">
                        <a:lumMod val="75000"/>
                      </a:schemeClr>
                    </a:solidFill>
                  </a:rPr>
                  <a:t>Déterminer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cap="none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fr-FR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𝒂𝒗𝒆𝒄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𝒇𝒊𝒙𝒆</m:t>
                    </m:r>
                    <m:r>
                      <a:rPr lang="fr-FR" b="1" i="1" cap="none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ar-AE" cap="non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9BB52CF7-FD1D-E21E-63E8-83222058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" y="249314"/>
                <a:ext cx="11159613" cy="1233948"/>
              </a:xfrm>
              <a:prstGeom prst="rect">
                <a:avLst/>
              </a:prstGeom>
              <a:blipFill>
                <a:blip r:embed="rId3"/>
                <a:stretch>
                  <a:fillRect l="-1638" b="-9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èche : pentagone 14">
            <a:hlinkClick r:id="rId4" action="ppaction://hlinksldjump"/>
            <a:extLst>
              <a:ext uri="{FF2B5EF4-FFF2-40B4-BE49-F238E27FC236}">
                <a16:creationId xmlns:a16="http://schemas.microsoft.com/office/drawing/2014/main" id="{79B36A02-2737-0897-489A-AA428F0CAD6F}"/>
              </a:ext>
            </a:extLst>
          </p:cNvPr>
          <p:cNvSpPr/>
          <p:nvPr/>
        </p:nvSpPr>
        <p:spPr>
          <a:xfrm>
            <a:off x="10255044" y="6195731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56920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8C99-57CA-4966-71A9-432B241E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EDA88-4B6E-806E-57CB-FAB66F25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0" y="333702"/>
            <a:ext cx="6583680" cy="125710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FaIRE</a:t>
            </a:r>
            <a:r>
              <a:rPr lang="fr-FR" dirty="0"/>
              <a:t> APPARAITRE DES LIMITES USUELLES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D77CD5-F5CC-D816-1EB5-D9B6CFCDF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D8D48AE8-C7B6-B655-E2F8-85294674C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6160" y="1678488"/>
                <a:ext cx="3068040" cy="4421688"/>
              </a:xfrm>
              <a:solidFill>
                <a:schemeClr val="accent1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2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e>
                                <m:sup>
                                  <m:r>
                                    <a:rPr lang="fr-FR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2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  <m:limUpp>
                            <m:limUppPr>
                              <m:ctrlPr>
                                <a:rPr lang="fr-FR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fr-FR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fr-FR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lim>
                          </m:limUpp>
                          <m:r>
                            <a:rPr lang="fr-FR" sz="2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fr-FR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fr-FR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limUpp>
                            <m:limUp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lim>
                          </m:limUpp>
                          <m:r>
                            <a:rPr lang="fr-FR" sz="20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fr-FR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limUpp>
                            <m:limUp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lim>
                          </m:limUpp>
                          <m:r>
                            <a:rPr lang="fr-FR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fr-FR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fr-FR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limUpp>
                            <m:limUppPr>
                              <m:ctrlPr>
                                <a:rPr lang="fr-FR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fr-FR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fr-FR" sz="20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fr-FR" sz="20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lim>
                          </m:limUpp>
                          <m:r>
                            <a:rPr lang="fr-FR" sz="20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fr-FR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D8D48AE8-C7B6-B655-E2F8-85294674C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6160" y="1678488"/>
                <a:ext cx="3068040" cy="44216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5">
                <a:extLst>
                  <a:ext uri="{FF2B5EF4-FFF2-40B4-BE49-F238E27FC236}">
                    <a16:creationId xmlns:a16="http://schemas.microsoft.com/office/drawing/2014/main" id="{8CA63C69-E88D-5703-CC11-C540F4C3E4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767" y="1678488"/>
                <a:ext cx="3252593" cy="506051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lIns="91440" tIns="0" rIns="91440" bIns="0" rtlCol="0">
                <a:noAutofit/>
              </a:bodyPr>
              <a:lstStyle>
                <a:defPPr>
                  <a:defRPr lang="fr-FR"/>
                </a:defPPr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lang="fr-FR" sz="24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1pPr>
                <a:lvl2pPr marL="347472" indent="-347472" algn="l" defTabSz="9144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lang="fr-FR" sz="20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347472" algn="l" defTabSz="914400" rtl="0" eaLnBrk="1" latinLnBrk="0" hangingPunct="1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 b="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limUpp>
                            <m:limUpp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ar-AE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lim>
                          </m:limUpp>
                          <m:r>
                            <a:rPr lang="ar-AE" sz="22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 b="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limUpp>
                            <m:limUpp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ar-AE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lim>
                          </m:limUpp>
                          <m:r>
                            <a:rPr lang="ar-AE" sz="22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limUpp>
                            <m:limUpp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ar-AE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lim>
                          </m:limUpp>
                          <m:r>
                            <a:rPr lang="ar-AE" sz="22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limUpp>
                            <m:limUpp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ar-AE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lim>
                          </m:limUpp>
                          <m:r>
                            <a:rPr lang="ar-AE" sz="22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2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ar-AE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limUpp>
                            <m:limUppPr>
                              <m:ctrlPr>
                                <a:rPr lang="ar-AE" sz="2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ar-AE" sz="2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/>
                                    </m:rPr>
                                    <a:rPr lang="ar-AE" sz="2200" b="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ar-AE" sz="2200" b="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lim>
                          </m:limUpp>
                          <m:r>
                            <a:rPr lang="ar-AE" sz="2200" b="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ar-AE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5">
                <a:extLst>
                  <a:ext uri="{FF2B5EF4-FFF2-40B4-BE49-F238E27FC236}">
                    <a16:creationId xmlns:a16="http://schemas.microsoft.com/office/drawing/2014/main" id="{8CA63C69-E88D-5703-CC11-C540F4C3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7" y="1678488"/>
                <a:ext cx="3252593" cy="5060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36C5E83-DE3A-7A61-4582-FB8E5639ED40}"/>
              </a:ext>
            </a:extLst>
          </p:cNvPr>
          <p:cNvSpPr txBox="1"/>
          <p:nvPr/>
        </p:nvSpPr>
        <p:spPr>
          <a:xfrm>
            <a:off x="3383699" y="1691014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</p:spTree>
    <p:extLst>
      <p:ext uri="{BB962C8B-B14F-4D97-AF65-F5344CB8AC3E}">
        <p14:creationId xmlns:p14="http://schemas.microsoft.com/office/powerpoint/2010/main" val="165088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FBFF-445E-9D66-2021-330904AC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1E7295F-3D67-F113-57C9-85DB5E28B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015" y="1809270"/>
                <a:ext cx="6841503" cy="4020855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rtlCol="0">
                <a:normAutofit fontScale="92500" lnSpcReduction="10000"/>
              </a:bodyPr>
              <a:lstStyle>
                <a:defPPr>
                  <a:defRPr lang="fr-FR"/>
                </a:def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fr-FR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FR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Posons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Alors, </a:t>
                </a:r>
                <a14:m>
                  <m:oMath xmlns:m="http://schemas.openxmlformats.org/officeDocument/2006/math">
                    <m:r>
                      <a:rPr lang="fr-FR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fr-FR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limUpp>
                          <m:limUpp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ar-AE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groupCh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𝑇𝐴</m:t>
                            </m:r>
                          </m:lim>
                        </m:limUpp>
                        <m:r>
                          <a:rPr lang="ar-AE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𝑥𝑙𝑛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limUpp>
                          <m:limUpp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ar-AE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/>
                                  </m:rPr>
                                  <a:rPr lang="ar-AE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groupChr>
                          </m:e>
                          <m:lim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lim>
                        </m:limUpp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Donc,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fr-FR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AE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 ainsi,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𝑖𝑚</m:t>
                            </m:r>
                          </m:e>
                          <m:lim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0" i="1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fr-FR" b="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1E7295F-3D67-F113-57C9-85DB5E28B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015" y="1809270"/>
                <a:ext cx="6841503" cy="4020855"/>
              </a:xfrm>
              <a:blipFill>
                <a:blip r:embed="rId3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2E8BE8-9A27-42F0-A75E-B5C2161D2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48F63A3B-78C7-47BE-AE5E-E10140E04643}" type="slidenum">
              <a:rPr lang="fr-FR" smtClean="0"/>
              <a:pPr rtl="0"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>
                <a:extLst>
                  <a:ext uri="{FF2B5EF4-FFF2-40B4-BE49-F238E27FC236}">
                    <a16:creationId xmlns:a16="http://schemas.microsoft.com/office/drawing/2014/main" id="{F1174039-C372-D9A2-BBE3-BAB048D0FF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016" y="457199"/>
                <a:ext cx="8056526" cy="10681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0" rIns="91440" bIns="0" rtlCol="0" anchor="b" anchorCtr="0">
                <a:noAutofit/>
              </a:bodyPr>
              <a:lstStyle>
                <a:defPPr>
                  <a:defRPr lang="fr-FR"/>
                </a:defPPr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lang="fr-FR" sz="3600" b="1" kern="1200" cap="all" baseline="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800" cap="none" dirty="0"/>
                  <a:t>Déterminer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8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800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ar-AE" sz="2800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𝒊𝒎</m:t>
                            </m:r>
                          </m:e>
                          <m:lim>
                            <m:r>
                              <a:rPr lang="ar-AE" sz="28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800" i="1" cap="none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800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800" i="1" cap="none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800" b="1" i="1" cap="none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𝒍𝒏</m:t>
                            </m:r>
                            <m: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800" b="1" i="1" cap="none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fr-FR" sz="2800" b="1" i="1" cap="none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ar-AE" sz="2800" i="1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ar-AE" sz="2800" cap="none" dirty="0"/>
                </a:br>
                <a:endParaRPr lang="ar-AE" sz="2800" cap="none" dirty="0"/>
              </a:p>
            </p:txBody>
          </p:sp>
        </mc:Choice>
        <mc:Fallback xmlns="">
          <p:sp>
            <p:nvSpPr>
              <p:cNvPr id="5" name="Titre 1">
                <a:extLst>
                  <a:ext uri="{FF2B5EF4-FFF2-40B4-BE49-F238E27FC236}">
                    <a16:creationId xmlns:a16="http://schemas.microsoft.com/office/drawing/2014/main" id="{F1174039-C372-D9A2-BBE3-BAB048D0F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6" y="457199"/>
                <a:ext cx="8056526" cy="1068118"/>
              </a:xfrm>
              <a:prstGeom prst="rect">
                <a:avLst/>
              </a:prstGeom>
              <a:blipFill>
                <a:blip r:embed="rId4"/>
                <a:stretch>
                  <a:fillRect l="-1513" t="-2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3D87FE-5064-A9AB-E98D-7D2D7FBCC7EC}"/>
                  </a:ext>
                </a:extLst>
              </p:cNvPr>
              <p:cNvSpPr txBox="1"/>
              <p:nvPr/>
            </p:nvSpPr>
            <p:spPr>
              <a:xfrm>
                <a:off x="7991604" y="1525317"/>
                <a:ext cx="3250708" cy="85600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Par définition,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fr-FR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fr-FR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3D87FE-5064-A9AB-E98D-7D2D7FBCC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604" y="1525317"/>
                <a:ext cx="3250708" cy="856004"/>
              </a:xfrm>
              <a:prstGeom prst="rect">
                <a:avLst/>
              </a:prstGeom>
              <a:blipFill>
                <a:blip r:embed="rId5"/>
                <a:stretch>
                  <a:fillRect l="-3002" t="-56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6178E484-C7DD-965A-03D0-376AA064439E}"/>
              </a:ext>
            </a:extLst>
          </p:cNvPr>
          <p:cNvSpPr txBox="1"/>
          <p:nvPr/>
        </p:nvSpPr>
        <p:spPr>
          <a:xfrm>
            <a:off x="11202013" y="1525317"/>
            <a:ext cx="3824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COURS</a:t>
            </a:r>
          </a:p>
        </p:txBody>
      </p:sp>
      <p:sp>
        <p:nvSpPr>
          <p:cNvPr id="8" name="Flèche : pentagone 7">
            <a:hlinkClick r:id="rId6" action="ppaction://hlinksldjump"/>
            <a:extLst>
              <a:ext uri="{FF2B5EF4-FFF2-40B4-BE49-F238E27FC236}">
                <a16:creationId xmlns:a16="http://schemas.microsoft.com/office/drawing/2014/main" id="{DC8D1E63-93AB-C12E-30D6-149E158256CE}"/>
              </a:ext>
            </a:extLst>
          </p:cNvPr>
          <p:cNvSpPr/>
          <p:nvPr/>
        </p:nvSpPr>
        <p:spPr>
          <a:xfrm>
            <a:off x="10437758" y="5999086"/>
            <a:ext cx="1609107" cy="5407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42774312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5_TF78438558_Win32" id="{3A360CBA-99A0-49ED-B63F-2D1627BB2518}" vid="{56FFFEFC-6F1D-4078-81C7-9B5A182BBA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{40F31907-9F6F-47A1-B7FE-20048E7C8DD6}tf78438558_win32</Template>
  <TotalTime>3298</TotalTime>
  <Words>3467</Words>
  <Application>Microsoft Office PowerPoint</Application>
  <PresentationFormat>Grand écran</PresentationFormat>
  <Paragraphs>305</Paragraphs>
  <Slides>40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Cambria Math</vt:lpstr>
      <vt:lpstr>Sabon Next LT</vt:lpstr>
      <vt:lpstr>Personnalisé</vt:lpstr>
      <vt:lpstr>étude de la Limite d’une fonction</vt:lpstr>
      <vt:lpstr>Présentation PowerPoint</vt:lpstr>
      <vt:lpstr>SE PLACER AU VOISINAGE DU POINT </vt:lpstr>
      <vt:lpstr>Présentation PowerPoint</vt:lpstr>
      <vt:lpstr>Présentation PowerPoint</vt:lpstr>
      <vt:lpstr>Utiliser les limites à gauche et à droite</vt:lpstr>
      <vt:lpstr>Présentation PowerPoint</vt:lpstr>
      <vt:lpstr>FaIRE APPARAITRE DES LIMITES USUELLES</vt:lpstr>
      <vt:lpstr>Présentation PowerPoint</vt:lpstr>
      <vt:lpstr>FaIRE APPARAITRE UNE COMPOSée</vt:lpstr>
      <vt:lpstr>Présentation PowerPoint</vt:lpstr>
      <vt:lpstr>Mettre les termes dominants en facteur</vt:lpstr>
      <vt:lpstr>Déterminer (lim)┬(x→+∞)⁡〖(x^2-4ln(x)-10√x)/(√(5x^4-2x-ln⁡(x))+x-1)〗. </vt:lpstr>
      <vt:lpstr>Déterminer (lim)┬(x→0)⁡〖sin(x²)ln(2√x-x^2)〗. </vt:lpstr>
      <vt:lpstr>RECONNAITRE UN TAUX D’accroissement</vt:lpstr>
      <vt:lpstr>Présentation PowerPoint</vt:lpstr>
      <vt:lpstr>Se ramener à une limite en 0</vt:lpstr>
      <vt:lpstr>Calculer (lim)┬(x→π^- )⁡〖sin⁡(x)/√(π^2-x²)〗  </vt:lpstr>
      <vt:lpstr>Présentation PowerPoint</vt:lpstr>
      <vt:lpstr>Présentation PowerPoint</vt:lpstr>
      <vt:lpstr>Utiliser la quantité conjuguée</vt:lpstr>
      <vt:lpstr>Présentation PowerPoint</vt:lpstr>
      <vt:lpstr>Mettre en facteur (x-a) dans un quotient de (quasi-)polynômes qui s’annulent en a</vt:lpstr>
      <vt:lpstr>Déterminer (lim)┬(x→〖(-2)〗^+ )⁡〖(x^3+8)/√(x^2+5x+6)   〗</vt:lpstr>
      <vt:lpstr>Faire apparaitre le produit d’une fonction bornée par une fonction de limite nulle</vt:lpstr>
      <vt:lpstr>Présentation PowerPoint</vt:lpstr>
      <vt:lpstr>Encadrer, minorer ou majorer</vt:lpstr>
      <vt:lpstr>Présentation PowerPoint</vt:lpstr>
      <vt:lpstr>Présentation PowerPoint</vt:lpstr>
      <vt:lpstr>UTILISER LES SUITES POUR MONTRER QU’UNE LIMITE n’existe pas. </vt:lpstr>
      <vt:lpstr>Montrer que f:(x→xsin(1/(1-x))) n’a pas de limite en 1. </vt:lpstr>
      <vt:lpstr>D’autres exemples ( exercices) </vt:lpstr>
      <vt:lpstr>Posons f(x)=(1+a/x)^bx=e^bxln(1+a/x)    et h(x)=bxln(1+a/x).   En +∞, on a la FI « 1^(+∞) » pour f et la FI «  ∞×0 » pour h.  Ecrivons  h(x)= ab ln(1+a/x)/(a/x).  Comme {█(lim┬(t→0)⁡〖(ln⁡(1+t))/t〗  ⏞(=)┴TA 1@lim┬(x→+∞)⁡〖a/x〗=0)┤, lim┬(x→+∞)⁡〖ln(1+a/x)/(a/x)  〗=1.  Ainsi, lim┬(x→+∞)⁡〖h(x) 〗=ab  et  lim┬(x→+∞)⁡〖(1+a/x)^bx  〗=e^ab.  En 0, on a la FI :〖+∞〗^0 pour f et la FI «  0×+∞ » pour h.  .  Ecrivons  h(x)=bxln(1+a/x)=bxln((x+a)/x)=bxln(|x+a|/|x| )= bx[ln(|x+a|)-ln⁡(|x|) ]; donc h(x)=bxln(|x+a|)-bxln⁡(|x|).   Or, lim┬(x→0^+ )⁡x ln⁡(x)⏞(=)┴cc 0 donc lim┬(x→0^(sgn(a)) )⁡x ln⁡(|x|)=0. De plus, lim┬(x→0^(sgn(a)) )⁡bxln(|x+a|)=b×0×ln⁡(|a|)=0.  Ainsi, lim┬(x→0^(sgn(a)) )⁡〖h(x)〗=0 et lim┬(x→0^(sgn(a)) )⁡f(x)=1. </vt:lpstr>
      <vt:lpstr>x^3 e^(x-x^2 )=e^(ln⁡(x^3 )+x-x^2 )=e^(-x^2 [1-3ln⁡(x)/x^2 -1/x] ). .or,lim┬(x→+∞)⁡〖ln⁡(x)/x^2 〗  ⏞(=)┴cc 0. donc, lim┬(x→+∞)⁡〖-x^2 [1-3ln⁡(x)/x^2 -1/x]〗=-∞ et ainsi, lim┬(x→+∞)⁡〖x^3 e^(x-x^2 ) 〗=0   </vt:lpstr>
      <vt:lpstr> sin⁡(x)  ln⁡(x) e^(1+x-3x^2 )=sin⁡(x) e^(ln⁡(ln⁡(x) )+1+x-3x^2 )=sin⁡(x) e^(〖-3x^2 [1- 〗⁡〖ln⁡(ln⁡(x) )/(3x^2 )〗  -1/3x] ).  Or ∀t&gt;0,ln⁡(t)&lt;t  donc ∀x&gt;1,ln(ln(x))&lt;ln(x) et par conséquent,  0&lt;ln(ln(x))/x²&lt;ln(x)/x². Comme lim┬(x→+∞)⁡〖(ln(x))/x²〗  ⏞(=)┴cc 0, lim┬(x→+∞)⁡〖(ln⁡(ln(x)))/x²〗=0 par encadrement. par conséquent, lim┬(x→+∞)⁡〖〖-3x^2 [1- 〗⁡〖ln⁡(ln⁡(x) )/(3x^2 )〗  -1/3x]〗=-∞ puis lim┬(x→+∞)⁡〖e^(〖-3x^2 [1- 〗⁡〖ln⁡(ln⁡(x) )/(3x^2 )〗  -1/3x] ) 〗=0. Alors, comme sin est borné, lim┬(x→+∞)⁡〖sin⁡(x) e^(〖-3x^2 [1- 〗⁡〖ln⁡(ln⁡(x) )/(3x^2 )〗  -1/3x] ) 〗=0. J’en conclus que lim┬(x→+∞)⁡〖sin⁡(x)  ln⁡(x) e^(1+x-3x^2 ) 〗=0.</vt:lpstr>
      <vt:lpstr>f(x)=ln⁡(1+π^x-x^π )=ln⁡〖(π^x (1-x^π/π^x   -1/π^x ))  =ln⁡(π)x+ln(1-x^π/π^x   -1/π^x )〗.   Comme (lim)┬(x→+∞)⁡〖x^π/π^x 〗  ⏞(=)┴cc 0, (lim)┬(x→+∞)⁡〖ln(1-x^π/π^x   -1/π^x ))〗=0 et ainsi, (lim)┬(x→+∞)⁡〖f(x)-ln⁡(π)x〗=0. Jj’en conclus que la droite d’équation y=ln⁡(π)x est asymptote à Cf en +∞.  </vt:lpstr>
      <vt:lpstr>Présentation PowerPoint</vt:lpstr>
      <vt:lpstr>Présentation PowerPoint</vt:lpstr>
      <vt:lpstr>Présentation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Morgane PLOQUIN</dc:creator>
  <cp:lastModifiedBy>Morgane PLOQUIN</cp:lastModifiedBy>
  <cp:revision>11</cp:revision>
  <dcterms:created xsi:type="dcterms:W3CDTF">2025-11-07T15:30:44Z</dcterms:created>
  <dcterms:modified xsi:type="dcterms:W3CDTF">2025-11-11T17:48:37Z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