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9" r:id="rId5"/>
    <p:sldId id="262" r:id="rId6"/>
    <p:sldId id="260" r:id="rId7"/>
    <p:sldId id="261" r:id="rId8"/>
    <p:sldId id="263" r:id="rId9"/>
    <p:sldId id="258" r:id="rId10"/>
    <p:sldId id="265" r:id="rId11"/>
    <p:sldId id="266" r:id="rId12"/>
    <p:sldId id="269" r:id="rId13"/>
    <p:sldId id="270" r:id="rId14"/>
    <p:sldId id="271" r:id="rId15"/>
    <p:sldId id="272" r:id="rId16"/>
    <p:sldId id="273" r:id="rId17"/>
    <p:sldId id="274"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81E16DFB-6D0F-4055-8D6C-90A1C0A57931}">
          <p14:sldIdLst>
            <p14:sldId id="256"/>
            <p14:sldId id="257"/>
            <p14:sldId id="264"/>
            <p14:sldId id="259"/>
            <p14:sldId id="262"/>
            <p14:sldId id="260"/>
            <p14:sldId id="261"/>
            <p14:sldId id="263"/>
            <p14:sldId id="258"/>
            <p14:sldId id="265"/>
            <p14:sldId id="266"/>
            <p14:sldId id="269"/>
            <p14:sldId id="270"/>
            <p14:sldId id="271"/>
            <p14:sldId id="272"/>
            <p14:sldId id="273"/>
            <p14:sldId id="27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E61FF14-9FD5-427F-8443-5713291C4652}" type="datetimeFigureOut">
              <a:rPr lang="fr-FR" smtClean="0"/>
              <a:t>16/09/2024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BF5F05-2E28-48E8-8129-807F37705C5C}" type="slidenum">
              <a:rPr lang="fr-FR" smtClean="0"/>
              <a:t>‹N°›</a:t>
            </a:fld>
            <a:endParaRPr lang="fr-FR"/>
          </a:p>
        </p:txBody>
      </p:sp>
    </p:spTree>
    <p:extLst>
      <p:ext uri="{BB962C8B-B14F-4D97-AF65-F5344CB8AC3E}">
        <p14:creationId xmlns:p14="http://schemas.microsoft.com/office/powerpoint/2010/main" val="430816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E61FF14-9FD5-427F-8443-5713291C4652}" type="datetimeFigureOut">
              <a:rPr lang="fr-FR" smtClean="0"/>
              <a:t>16/09/2024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BF5F05-2E28-48E8-8129-807F37705C5C}" type="slidenum">
              <a:rPr lang="fr-FR" smtClean="0"/>
              <a:t>‹N°›</a:t>
            </a:fld>
            <a:endParaRPr lang="fr-FR"/>
          </a:p>
        </p:txBody>
      </p:sp>
    </p:spTree>
    <p:extLst>
      <p:ext uri="{BB962C8B-B14F-4D97-AF65-F5344CB8AC3E}">
        <p14:creationId xmlns:p14="http://schemas.microsoft.com/office/powerpoint/2010/main" val="1613889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E61FF14-9FD5-427F-8443-5713291C4652}" type="datetimeFigureOut">
              <a:rPr lang="fr-FR" smtClean="0"/>
              <a:t>16/09/2024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BF5F05-2E28-48E8-8129-807F37705C5C}" type="slidenum">
              <a:rPr lang="fr-FR" smtClean="0"/>
              <a:t>‹N°›</a:t>
            </a:fld>
            <a:endParaRPr lang="fr-FR"/>
          </a:p>
        </p:txBody>
      </p:sp>
    </p:spTree>
    <p:extLst>
      <p:ext uri="{BB962C8B-B14F-4D97-AF65-F5344CB8AC3E}">
        <p14:creationId xmlns:p14="http://schemas.microsoft.com/office/powerpoint/2010/main" val="617332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E61FF14-9FD5-427F-8443-5713291C4652}" type="datetimeFigureOut">
              <a:rPr lang="fr-FR" smtClean="0"/>
              <a:t>16/09/2024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BF5F05-2E28-48E8-8129-807F37705C5C}" type="slidenum">
              <a:rPr lang="fr-FR" smtClean="0"/>
              <a:t>‹N°›</a:t>
            </a:fld>
            <a:endParaRPr lang="fr-FR"/>
          </a:p>
        </p:txBody>
      </p:sp>
    </p:spTree>
    <p:extLst>
      <p:ext uri="{BB962C8B-B14F-4D97-AF65-F5344CB8AC3E}">
        <p14:creationId xmlns:p14="http://schemas.microsoft.com/office/powerpoint/2010/main" val="2896218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E61FF14-9FD5-427F-8443-5713291C4652}" type="datetimeFigureOut">
              <a:rPr lang="fr-FR" smtClean="0"/>
              <a:t>16/09/2024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4BF5F05-2E28-48E8-8129-807F37705C5C}" type="slidenum">
              <a:rPr lang="fr-FR" smtClean="0"/>
              <a:t>‹N°›</a:t>
            </a:fld>
            <a:endParaRPr lang="fr-FR"/>
          </a:p>
        </p:txBody>
      </p:sp>
    </p:spTree>
    <p:extLst>
      <p:ext uri="{BB962C8B-B14F-4D97-AF65-F5344CB8AC3E}">
        <p14:creationId xmlns:p14="http://schemas.microsoft.com/office/powerpoint/2010/main" val="2677179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E61FF14-9FD5-427F-8443-5713291C4652}" type="datetimeFigureOut">
              <a:rPr lang="fr-FR" smtClean="0"/>
              <a:t>16/09/2024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4BF5F05-2E28-48E8-8129-807F37705C5C}" type="slidenum">
              <a:rPr lang="fr-FR" smtClean="0"/>
              <a:t>‹N°›</a:t>
            </a:fld>
            <a:endParaRPr lang="fr-FR"/>
          </a:p>
        </p:txBody>
      </p:sp>
    </p:spTree>
    <p:extLst>
      <p:ext uri="{BB962C8B-B14F-4D97-AF65-F5344CB8AC3E}">
        <p14:creationId xmlns:p14="http://schemas.microsoft.com/office/powerpoint/2010/main" val="172579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E61FF14-9FD5-427F-8443-5713291C4652}" type="datetimeFigureOut">
              <a:rPr lang="fr-FR" smtClean="0"/>
              <a:t>16/09/2024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4BF5F05-2E28-48E8-8129-807F37705C5C}" type="slidenum">
              <a:rPr lang="fr-FR" smtClean="0"/>
              <a:t>‹N°›</a:t>
            </a:fld>
            <a:endParaRPr lang="fr-FR"/>
          </a:p>
        </p:txBody>
      </p:sp>
    </p:spTree>
    <p:extLst>
      <p:ext uri="{BB962C8B-B14F-4D97-AF65-F5344CB8AC3E}">
        <p14:creationId xmlns:p14="http://schemas.microsoft.com/office/powerpoint/2010/main" val="747111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E61FF14-9FD5-427F-8443-5713291C4652}" type="datetimeFigureOut">
              <a:rPr lang="fr-FR" smtClean="0"/>
              <a:t>16/09/2024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4BF5F05-2E28-48E8-8129-807F37705C5C}" type="slidenum">
              <a:rPr lang="fr-FR" smtClean="0"/>
              <a:t>‹N°›</a:t>
            </a:fld>
            <a:endParaRPr lang="fr-FR"/>
          </a:p>
        </p:txBody>
      </p:sp>
    </p:spTree>
    <p:extLst>
      <p:ext uri="{BB962C8B-B14F-4D97-AF65-F5344CB8AC3E}">
        <p14:creationId xmlns:p14="http://schemas.microsoft.com/office/powerpoint/2010/main" val="1429159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E61FF14-9FD5-427F-8443-5713291C4652}" type="datetimeFigureOut">
              <a:rPr lang="fr-FR" smtClean="0"/>
              <a:t>16/09/2024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4BF5F05-2E28-48E8-8129-807F37705C5C}" type="slidenum">
              <a:rPr lang="fr-FR" smtClean="0"/>
              <a:t>‹N°›</a:t>
            </a:fld>
            <a:endParaRPr lang="fr-FR"/>
          </a:p>
        </p:txBody>
      </p:sp>
    </p:spTree>
    <p:extLst>
      <p:ext uri="{BB962C8B-B14F-4D97-AF65-F5344CB8AC3E}">
        <p14:creationId xmlns:p14="http://schemas.microsoft.com/office/powerpoint/2010/main" val="3117897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E61FF14-9FD5-427F-8443-5713291C4652}" type="datetimeFigureOut">
              <a:rPr lang="fr-FR" smtClean="0"/>
              <a:t>16/09/2024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4BF5F05-2E28-48E8-8129-807F37705C5C}" type="slidenum">
              <a:rPr lang="fr-FR" smtClean="0"/>
              <a:t>‹N°›</a:t>
            </a:fld>
            <a:endParaRPr lang="fr-FR"/>
          </a:p>
        </p:txBody>
      </p:sp>
    </p:spTree>
    <p:extLst>
      <p:ext uri="{BB962C8B-B14F-4D97-AF65-F5344CB8AC3E}">
        <p14:creationId xmlns:p14="http://schemas.microsoft.com/office/powerpoint/2010/main" val="3411526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E61FF14-9FD5-427F-8443-5713291C4652}" type="datetimeFigureOut">
              <a:rPr lang="fr-FR" smtClean="0"/>
              <a:t>16/09/2024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4BF5F05-2E28-48E8-8129-807F37705C5C}" type="slidenum">
              <a:rPr lang="fr-FR" smtClean="0"/>
              <a:t>‹N°›</a:t>
            </a:fld>
            <a:endParaRPr lang="fr-FR"/>
          </a:p>
        </p:txBody>
      </p:sp>
    </p:spTree>
    <p:extLst>
      <p:ext uri="{BB962C8B-B14F-4D97-AF65-F5344CB8AC3E}">
        <p14:creationId xmlns:p14="http://schemas.microsoft.com/office/powerpoint/2010/main" val="72905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1FF14-9FD5-427F-8443-5713291C4652}" type="datetimeFigureOut">
              <a:rPr lang="fr-FR" smtClean="0"/>
              <a:t>16/09/2024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F5F05-2E28-48E8-8129-807F37705C5C}" type="slidenum">
              <a:rPr lang="fr-FR" smtClean="0"/>
              <a:t>‹N°›</a:t>
            </a:fld>
            <a:endParaRPr lang="fr-FR"/>
          </a:p>
        </p:txBody>
      </p:sp>
    </p:spTree>
    <p:extLst>
      <p:ext uri="{BB962C8B-B14F-4D97-AF65-F5344CB8AC3E}">
        <p14:creationId xmlns:p14="http://schemas.microsoft.com/office/powerpoint/2010/main" val="1570991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La dissertation</a:t>
            </a:r>
            <a:endParaRPr lang="fr-FR" dirty="0"/>
          </a:p>
        </p:txBody>
      </p:sp>
      <p:sp>
        <p:nvSpPr>
          <p:cNvPr id="3" name="Sous-titre 2"/>
          <p:cNvSpPr>
            <a:spLocks noGrp="1"/>
          </p:cNvSpPr>
          <p:nvPr>
            <p:ph type="subTitle" idx="1"/>
          </p:nvPr>
        </p:nvSpPr>
        <p:spPr/>
        <p:txBody>
          <a:bodyPr/>
          <a:lstStyle/>
          <a:p>
            <a:r>
              <a:rPr lang="fr-FR" dirty="0" smtClean="0"/>
              <a:t>Individu et communauté</a:t>
            </a:r>
            <a:endParaRPr lang="fr-FR" dirty="0"/>
          </a:p>
        </p:txBody>
      </p:sp>
    </p:spTree>
    <p:extLst>
      <p:ext uri="{BB962C8B-B14F-4D97-AF65-F5344CB8AC3E}">
        <p14:creationId xmlns:p14="http://schemas.microsoft.com/office/powerpoint/2010/main" val="1721962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26777" y="1354016"/>
            <a:ext cx="4710732" cy="1323439"/>
          </a:xfrm>
          <a:prstGeom prst="rect">
            <a:avLst/>
          </a:prstGeom>
          <a:noFill/>
        </p:spPr>
        <p:txBody>
          <a:bodyPr wrap="square" rtlCol="0">
            <a:spAutoFit/>
          </a:bodyPr>
          <a:lstStyle/>
          <a:p>
            <a:r>
              <a:rPr lang="fr-FR" sz="4000" dirty="0" smtClean="0"/>
              <a:t>2. Problématiser</a:t>
            </a:r>
          </a:p>
          <a:p>
            <a:r>
              <a:rPr lang="fr-FR" sz="4000" dirty="0" smtClean="0"/>
              <a:t>questionner</a:t>
            </a:r>
            <a:endParaRPr lang="fr-FR" sz="4000" dirty="0"/>
          </a:p>
        </p:txBody>
      </p:sp>
    </p:spTree>
    <p:extLst>
      <p:ext uri="{BB962C8B-B14F-4D97-AF65-F5344CB8AC3E}">
        <p14:creationId xmlns:p14="http://schemas.microsoft.com/office/powerpoint/2010/main" val="3498817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5415" y="641839"/>
            <a:ext cx="9398977" cy="4252318"/>
          </a:xfrm>
          <a:prstGeom prst="rect">
            <a:avLst/>
          </a:prstGeom>
        </p:spPr>
        <p:txBody>
          <a:bodyPr wrap="square">
            <a:spAutoFit/>
          </a:bodyPr>
          <a:lstStyle/>
          <a:p>
            <a:pPr>
              <a:lnSpc>
                <a:spcPct val="107000"/>
              </a:lnSpc>
              <a:spcAft>
                <a:spcPts val="600"/>
              </a:spcAft>
            </a:pPr>
            <a:r>
              <a:rPr lang="fr-FR" sz="4000" dirty="0">
                <a:solidFill>
                  <a:srgbClr val="202124"/>
                </a:solidFill>
                <a:latin typeface="Garamond" panose="02020404030301010803" pitchFamily="18" charset="0"/>
                <a:ea typeface="Calibri" panose="020F0502020204030204" pitchFamily="34" charset="0"/>
                <a:cs typeface="Arial" panose="020B0604020202020204" pitchFamily="34" charset="0"/>
              </a:rPr>
              <a:t>L</a:t>
            </a:r>
            <a:r>
              <a:rPr lang="fr-FR" sz="4000" dirty="0" smtClean="0">
                <a:solidFill>
                  <a:srgbClr val="202124"/>
                </a:solidFill>
                <a:effectLst/>
                <a:latin typeface="Garamond" panose="02020404030301010803" pitchFamily="18" charset="0"/>
                <a:ea typeface="Calibri" panose="020F0502020204030204" pitchFamily="34" charset="0"/>
                <a:cs typeface="Arial" panose="020B0604020202020204" pitchFamily="34" charset="0"/>
              </a:rPr>
              <a:t>a rage, la colère peuvent-ils faire sortir durablement de l’isolement ? </a:t>
            </a:r>
          </a:p>
          <a:p>
            <a:pPr>
              <a:lnSpc>
                <a:spcPct val="107000"/>
              </a:lnSpc>
              <a:spcAft>
                <a:spcPts val="600"/>
              </a:spcAft>
            </a:pPr>
            <a:r>
              <a:rPr lang="fr-FR" sz="4000" dirty="0" smtClean="0">
                <a:solidFill>
                  <a:srgbClr val="202124"/>
                </a:solidFill>
                <a:effectLst/>
                <a:latin typeface="Garamond" panose="02020404030301010803" pitchFamily="18" charset="0"/>
                <a:ea typeface="Calibri" panose="020F0502020204030204" pitchFamily="34" charset="0"/>
                <a:cs typeface="Arial" panose="020B0604020202020204" pitchFamily="34" charset="0"/>
              </a:rPr>
              <a:t>Est-ce ce qui peut souder une communauté ?</a:t>
            </a:r>
            <a:endParaRPr lang="fr-FR"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fr-FR" sz="4000" dirty="0" smtClean="0">
              <a:solidFill>
                <a:srgbClr val="202124"/>
              </a:solidFill>
              <a:effectLst/>
              <a:latin typeface="Garamond" panose="02020404030301010803" pitchFamily="18" charset="0"/>
              <a:ea typeface="Calibri" panose="020F0502020204030204" pitchFamily="34" charset="0"/>
              <a:cs typeface="Arial" panose="020B0604020202020204" pitchFamily="34" charset="0"/>
            </a:endParaRPr>
          </a:p>
          <a:p>
            <a:pPr>
              <a:lnSpc>
                <a:spcPct val="107000"/>
              </a:lnSpc>
              <a:spcAft>
                <a:spcPts val="600"/>
              </a:spcAft>
            </a:pPr>
            <a:r>
              <a:rPr lang="fr-FR" sz="4000" dirty="0" smtClean="0">
                <a:solidFill>
                  <a:srgbClr val="202124"/>
                </a:solidFill>
                <a:latin typeface="Garamond" panose="02020404030301010803" pitchFamily="18" charset="0"/>
                <a:ea typeface="Calibri" panose="020F0502020204030204" pitchFamily="34" charset="0"/>
                <a:cs typeface="Arial" panose="020B0604020202020204" pitchFamily="34" charset="0"/>
              </a:rPr>
              <a:t>-&gt; </a:t>
            </a:r>
            <a:r>
              <a:rPr lang="fr-FR" sz="4000" dirty="0" smtClean="0">
                <a:solidFill>
                  <a:srgbClr val="202124"/>
                </a:solidFill>
                <a:effectLst/>
                <a:latin typeface="Garamond" panose="02020404030301010803" pitchFamily="18" charset="0"/>
                <a:ea typeface="Calibri" panose="020F0502020204030204" pitchFamily="34" charset="0"/>
                <a:cs typeface="Arial" panose="020B0604020202020204" pitchFamily="34" charset="0"/>
              </a:rPr>
              <a:t>La polémique est intense mais éphémère et s’épuise.</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7189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Problématique</a:t>
            </a:r>
            <a:endParaRPr lang="fr-FR" dirty="0"/>
          </a:p>
        </p:txBody>
      </p:sp>
      <p:sp>
        <p:nvSpPr>
          <p:cNvPr id="3" name="Espace réservé du contenu 2"/>
          <p:cNvSpPr>
            <a:spLocks noGrp="1"/>
          </p:cNvSpPr>
          <p:nvPr>
            <p:ph idx="1"/>
          </p:nvPr>
        </p:nvSpPr>
        <p:spPr/>
        <p:txBody>
          <a:bodyPr>
            <a:normAutofit/>
          </a:bodyPr>
          <a:lstStyle/>
          <a:p>
            <a:r>
              <a:rPr lang="fr-FR" sz="4000" dirty="0" smtClean="0"/>
              <a:t>Les crises, les </a:t>
            </a:r>
            <a:r>
              <a:rPr lang="fr-FR" sz="4000" dirty="0"/>
              <a:t>conflits peuvent-ils favoriser la création de communautés soudées et offrir à des individus esseulés des relations solides ?</a:t>
            </a:r>
          </a:p>
        </p:txBody>
      </p:sp>
    </p:spTree>
    <p:extLst>
      <p:ext uri="{BB962C8B-B14F-4D97-AF65-F5344CB8AC3E}">
        <p14:creationId xmlns:p14="http://schemas.microsoft.com/office/powerpoint/2010/main" val="669090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lstStyle/>
          <a:p>
            <a:r>
              <a:rPr lang="fr-FR" dirty="0" smtClean="0"/>
              <a:t>I = Thèse</a:t>
            </a:r>
          </a:p>
          <a:p>
            <a:r>
              <a:rPr lang="fr-FR" dirty="0" smtClean="0"/>
              <a:t>II = nuance</a:t>
            </a:r>
          </a:p>
          <a:p>
            <a:pPr marL="0" indent="0">
              <a:buNone/>
            </a:pPr>
            <a:r>
              <a:rPr lang="fr-FR" b="1" dirty="0"/>
              <a:t>I Certes, la polémique et la guerre peuvent renforcer une communauté qui était jusqu’alors composées d’individus isolés</a:t>
            </a:r>
            <a:r>
              <a:rPr lang="fr-FR" b="1" dirty="0" smtClean="0"/>
              <a:t>.</a:t>
            </a:r>
          </a:p>
          <a:p>
            <a:pPr marL="0" indent="0">
              <a:buNone/>
            </a:pPr>
            <a:endParaRPr lang="fr-FR" dirty="0"/>
          </a:p>
          <a:p>
            <a:pPr marL="0" indent="0">
              <a:buNone/>
            </a:pPr>
            <a:r>
              <a:rPr lang="fr-FR" b="1" dirty="0"/>
              <a:t>II Toutefois l’’ironie de </a:t>
            </a:r>
            <a:r>
              <a:rPr lang="fr-FR" b="1" dirty="0" err="1"/>
              <a:t>Tavoillot</a:t>
            </a:r>
            <a:r>
              <a:rPr lang="fr-FR" b="1" dirty="0"/>
              <a:t> invite à considérer la possibilité que la polémique disloque la communauté et isole les individus.</a:t>
            </a:r>
            <a:endParaRPr lang="fr-FR" dirty="0"/>
          </a:p>
          <a:p>
            <a:pPr marL="0" indent="0">
              <a:buNone/>
            </a:pPr>
            <a:endParaRPr lang="fr-FR" dirty="0"/>
          </a:p>
        </p:txBody>
      </p:sp>
    </p:spTree>
    <p:extLst>
      <p:ext uri="{BB962C8B-B14F-4D97-AF65-F5344CB8AC3E}">
        <p14:creationId xmlns:p14="http://schemas.microsoft.com/office/powerpoint/2010/main" val="1411228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 = dépassement</a:t>
            </a:r>
            <a:endParaRPr lang="fr-FR" dirty="0"/>
          </a:p>
        </p:txBody>
      </p:sp>
      <p:sp>
        <p:nvSpPr>
          <p:cNvPr id="3" name="Espace réservé du contenu 2"/>
          <p:cNvSpPr>
            <a:spLocks noGrp="1"/>
          </p:cNvSpPr>
          <p:nvPr>
            <p:ph idx="1"/>
          </p:nvPr>
        </p:nvSpPr>
        <p:spPr/>
        <p:txBody>
          <a:bodyPr/>
          <a:lstStyle/>
          <a:p>
            <a:r>
              <a:rPr lang="fr-FR" b="1" dirty="0"/>
              <a:t>III Finalement considérons les fondements qui assureraient une communauté stable et susceptible de sortir les individus de leur isolement. </a:t>
            </a:r>
            <a:endParaRPr lang="fr-FR" b="1" dirty="0" smtClean="0"/>
          </a:p>
          <a:p>
            <a:pPr marL="0" indent="0">
              <a:buNone/>
            </a:pPr>
            <a:r>
              <a:rPr lang="fr-FR" b="1" dirty="0" smtClean="0"/>
              <a:t>(</a:t>
            </a:r>
            <a:r>
              <a:rPr lang="fr-FR" b="1" dirty="0"/>
              <a:t>on s’appuie sur l’idée de faire communauté et de mettre un terme à l’isolement pour revenir au sujet).</a:t>
            </a:r>
            <a:endParaRPr lang="fr-FR" dirty="0"/>
          </a:p>
          <a:p>
            <a:r>
              <a:rPr lang="fr-FR" b="1" dirty="0"/>
              <a:t>On peut aussi en III reprendre frères et âmes sœurs (mais pas frères d’armes) pour se demander ce qui crée un sentiment d’appartenance à la communauté, une fraternité, un lien fort et solide qui réunit les individus.</a:t>
            </a:r>
            <a:endParaRPr lang="fr-FR" dirty="0"/>
          </a:p>
          <a:p>
            <a:endParaRPr lang="fr-FR" dirty="0"/>
          </a:p>
        </p:txBody>
      </p:sp>
    </p:spTree>
    <p:extLst>
      <p:ext uri="{BB962C8B-B14F-4D97-AF65-F5344CB8AC3E}">
        <p14:creationId xmlns:p14="http://schemas.microsoft.com/office/powerpoint/2010/main" val="706186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exemples issus des </a:t>
            </a:r>
            <a:r>
              <a:rPr lang="fr-FR" dirty="0" err="1" smtClean="0"/>
              <a:t>oeuvres</a:t>
            </a:r>
            <a:endParaRPr lang="fr-FR" dirty="0"/>
          </a:p>
        </p:txBody>
      </p:sp>
      <p:sp>
        <p:nvSpPr>
          <p:cNvPr id="3" name="Espace réservé du contenu 2"/>
          <p:cNvSpPr>
            <a:spLocks noGrp="1"/>
          </p:cNvSpPr>
          <p:nvPr>
            <p:ph idx="1"/>
          </p:nvPr>
        </p:nvSpPr>
        <p:spPr/>
        <p:txBody>
          <a:bodyPr/>
          <a:lstStyle/>
          <a:p>
            <a:r>
              <a:rPr lang="fr-FR" dirty="0"/>
              <a:t>I un ennemi commun : les fils d’Egyptos (Les Suppliantes) – l’élite de New York versus l’Europe (se démarquer contre les </a:t>
            </a:r>
            <a:r>
              <a:rPr lang="fr-FR" dirty="0" err="1"/>
              <a:t>moeurs</a:t>
            </a:r>
            <a:r>
              <a:rPr lang="fr-FR" dirty="0"/>
              <a:t> européennes)</a:t>
            </a:r>
          </a:p>
          <a:p>
            <a:r>
              <a:rPr lang="fr-FR" dirty="0"/>
              <a:t>II les frères fratricides et la communauté qui se disloque (Les Sept) / Ellen </a:t>
            </a:r>
            <a:r>
              <a:rPr lang="fr-FR" dirty="0" err="1"/>
              <a:t>Olenska</a:t>
            </a:r>
            <a:r>
              <a:rPr lang="fr-FR" dirty="0"/>
              <a:t> et sa solitude (le terme de l’isolement impossible)</a:t>
            </a:r>
          </a:p>
          <a:p>
            <a:r>
              <a:rPr lang="fr-FR" dirty="0"/>
              <a:t>III dialoguer et non polémiquer (penser et parler), protéger l’autre et non le détruire, débat fécond qui ne menace pas le vivre ensemble (Spinoza dans son traité, le lien du roi d’Argos avec les habitants de la cité, ce qu’échoue à mettre en place Etéocle avec les femmes de Thèbes</a:t>
            </a:r>
            <a:r>
              <a:rPr lang="fr-FR" dirty="0" smtClean="0"/>
              <a:t>).</a:t>
            </a:r>
            <a:endParaRPr lang="fr-FR" dirty="0"/>
          </a:p>
        </p:txBody>
      </p:sp>
    </p:spTree>
    <p:extLst>
      <p:ext uri="{BB962C8B-B14F-4D97-AF65-F5344CB8AC3E}">
        <p14:creationId xmlns:p14="http://schemas.microsoft.com/office/powerpoint/2010/main" val="1703694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2031" y="365125"/>
            <a:ext cx="10931769" cy="1325563"/>
          </a:xfrm>
        </p:spPr>
        <p:txBody>
          <a:bodyPr/>
          <a:lstStyle/>
          <a:p>
            <a:r>
              <a:rPr lang="fr-FR" dirty="0"/>
              <a:t>La phrase attendue en lien avec le </a:t>
            </a:r>
            <a:r>
              <a:rPr lang="fr-FR" dirty="0" smtClean="0"/>
              <a:t>programme</a:t>
            </a:r>
            <a:endParaRPr lang="fr-FR" dirty="0"/>
          </a:p>
        </p:txBody>
      </p:sp>
      <p:sp>
        <p:nvSpPr>
          <p:cNvPr id="3" name="Espace réservé du contenu 2"/>
          <p:cNvSpPr>
            <a:spLocks noGrp="1"/>
          </p:cNvSpPr>
          <p:nvPr>
            <p:ph idx="1"/>
          </p:nvPr>
        </p:nvSpPr>
        <p:spPr>
          <a:xfrm>
            <a:off x="838200" y="1825624"/>
            <a:ext cx="10515600" cy="4812567"/>
          </a:xfrm>
        </p:spPr>
        <p:txBody>
          <a:bodyPr>
            <a:normAutofit fontScale="92500" lnSpcReduction="10000"/>
          </a:bodyPr>
          <a:lstStyle/>
          <a:p>
            <a:r>
              <a:rPr lang="fr-FR" dirty="0"/>
              <a:t>A la lumière des œuvres au programme (quand on manque de temps) ….</a:t>
            </a:r>
          </a:p>
          <a:p>
            <a:r>
              <a:rPr lang="fr-FR" dirty="0"/>
              <a:t>A la lumière du roman d’E. Wharton, des deux tragédies d’Eschyle et des derniers chapitres du Traité de Spinoza (plus précis) ….</a:t>
            </a:r>
          </a:p>
          <a:p>
            <a:r>
              <a:rPr lang="fr-FR" dirty="0"/>
              <a:t>Le Temps de l’innocence expose justement une crise générée involontairement par un individu de retour dans ce qu’il considère être sa communauté. Cependant cette communauté new-yorkaise des protagonistes réagit en se montrant soudée contre celle qu’ils perçoivent comme un intrus. Eschyle met en scène une communauté mise en péril par le comportement d’individus aux demandes démesurées quand Spinoza appelle de ses vœux un lien solide entre les individus par delà les communautés. </a:t>
            </a:r>
            <a:r>
              <a:rPr lang="fr-FR" i="1" dirty="0"/>
              <a:t>(s’efforcer de présenter brièvement les œuvre du programme en fonction du sujet, c’est l’idéal et cela demande de connaître les œuvres puisque selon le sujet on ne met pas en avant les mêmes points</a:t>
            </a:r>
            <a:r>
              <a:rPr lang="fr-FR" i="1" dirty="0" smtClean="0"/>
              <a:t>).</a:t>
            </a:r>
            <a:endParaRPr lang="fr-FR" dirty="0"/>
          </a:p>
        </p:txBody>
      </p:sp>
    </p:spTree>
    <p:extLst>
      <p:ext uri="{BB962C8B-B14F-4D97-AF65-F5344CB8AC3E}">
        <p14:creationId xmlns:p14="http://schemas.microsoft.com/office/powerpoint/2010/main" val="692366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a:t>
            </a:r>
            <a:r>
              <a:rPr lang="fr-FR" dirty="0" smtClean="0"/>
              <a:t>détaillé</a:t>
            </a:r>
            <a:endParaRPr lang="fr-FR" dirty="0"/>
          </a:p>
        </p:txBody>
      </p:sp>
      <p:sp>
        <p:nvSpPr>
          <p:cNvPr id="3" name="Espace réservé du contenu 2"/>
          <p:cNvSpPr>
            <a:spLocks noGrp="1"/>
          </p:cNvSpPr>
          <p:nvPr>
            <p:ph idx="1"/>
          </p:nvPr>
        </p:nvSpPr>
        <p:spPr>
          <a:xfrm>
            <a:off x="838200" y="1494692"/>
            <a:ext cx="10515600" cy="5134708"/>
          </a:xfrm>
        </p:spPr>
        <p:txBody>
          <a:bodyPr>
            <a:normAutofit fontScale="70000" lnSpcReduction="20000"/>
          </a:bodyPr>
          <a:lstStyle/>
          <a:p>
            <a:pPr marL="0" indent="0">
              <a:buNone/>
            </a:pPr>
            <a:r>
              <a:rPr lang="fr-FR" dirty="0"/>
              <a:t> </a:t>
            </a:r>
            <a:r>
              <a:rPr lang="fr-FR" dirty="0" smtClean="0"/>
              <a:t>       I</a:t>
            </a:r>
            <a:endParaRPr lang="fr-FR" dirty="0"/>
          </a:p>
          <a:p>
            <a:pPr marL="0" indent="0">
              <a:buNone/>
            </a:pPr>
            <a:r>
              <a:rPr lang="fr-FR" dirty="0"/>
              <a:t>1 une belle polémique, sa grâce </a:t>
            </a:r>
          </a:p>
          <a:p>
            <a:pPr marL="0" indent="0">
              <a:buNone/>
            </a:pPr>
            <a:r>
              <a:rPr lang="fr-FR" dirty="0"/>
              <a:t>2 permet de trouver des frères et des sœurs, des semblables, de se sentir appartenir au groupe, de mettre un terme à l’isolement</a:t>
            </a:r>
          </a:p>
          <a:p>
            <a:pPr marL="0" indent="0">
              <a:buNone/>
            </a:pPr>
            <a:r>
              <a:rPr lang="fr-FR" dirty="0"/>
              <a:t>3 l’indignation comme ciment de la </a:t>
            </a:r>
            <a:r>
              <a:rPr lang="fr-FR" dirty="0" smtClean="0"/>
              <a:t>communauté</a:t>
            </a:r>
          </a:p>
          <a:p>
            <a:pPr marL="0" indent="0">
              <a:buNone/>
            </a:pPr>
            <a:r>
              <a:rPr lang="fr-FR" dirty="0"/>
              <a:t> </a:t>
            </a:r>
            <a:r>
              <a:rPr lang="fr-FR" dirty="0" smtClean="0"/>
              <a:t>       II</a:t>
            </a:r>
            <a:endParaRPr lang="fr-FR" dirty="0"/>
          </a:p>
          <a:p>
            <a:pPr marL="0" indent="0">
              <a:buNone/>
            </a:pPr>
            <a:r>
              <a:rPr lang="fr-FR" dirty="0"/>
              <a:t>1 la polémique est stérile, inefficace, n’a rien de beau ou de gracieux, non constructive</a:t>
            </a:r>
          </a:p>
          <a:p>
            <a:pPr marL="0" indent="0">
              <a:buNone/>
            </a:pPr>
            <a:r>
              <a:rPr lang="fr-FR" dirty="0"/>
              <a:t>2 elle isole en poussant dans les retranchements, elle divise</a:t>
            </a:r>
          </a:p>
          <a:p>
            <a:pPr marL="0" indent="0">
              <a:buNone/>
            </a:pPr>
            <a:r>
              <a:rPr lang="fr-FR" dirty="0" smtClean="0"/>
              <a:t>3 </a:t>
            </a:r>
            <a:r>
              <a:rPr lang="fr-FR" dirty="0"/>
              <a:t>la communauté risque la dislocation</a:t>
            </a:r>
          </a:p>
          <a:p>
            <a:endParaRPr lang="fr-FR" dirty="0"/>
          </a:p>
          <a:p>
            <a:pPr marL="0" indent="0">
              <a:buNone/>
            </a:pPr>
            <a:r>
              <a:rPr lang="fr-FR" dirty="0" smtClean="0"/>
              <a:t>      III</a:t>
            </a:r>
            <a:endParaRPr lang="fr-FR" dirty="0"/>
          </a:p>
          <a:p>
            <a:pPr marL="0" indent="0">
              <a:buNone/>
            </a:pPr>
            <a:r>
              <a:rPr lang="fr-FR" dirty="0"/>
              <a:t>1 le débat (plutôt que la polémique), l’échange, le dialogue</a:t>
            </a:r>
          </a:p>
          <a:p>
            <a:pPr marL="0" indent="0">
              <a:buNone/>
            </a:pPr>
            <a:r>
              <a:rPr lang="fr-FR" dirty="0"/>
              <a:t>2 la fraternité dans la protection envers tout individu (pas uniquement un membre de la communauté)</a:t>
            </a:r>
          </a:p>
          <a:p>
            <a:pPr marL="0" indent="0">
              <a:buNone/>
            </a:pPr>
            <a:r>
              <a:rPr lang="fr-FR" dirty="0"/>
              <a:t>3 le ciment de la communauté : instaurer le vivre ensemble par un cadre pour protéger le vivre ensemble</a:t>
            </a:r>
          </a:p>
          <a:p>
            <a:endParaRPr lang="fr-FR" dirty="0"/>
          </a:p>
        </p:txBody>
      </p:sp>
    </p:spTree>
    <p:extLst>
      <p:ext uri="{BB962C8B-B14F-4D97-AF65-F5344CB8AC3E}">
        <p14:creationId xmlns:p14="http://schemas.microsoft.com/office/powerpoint/2010/main" val="801181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3531" y="791308"/>
            <a:ext cx="10225454" cy="5289012"/>
          </a:xfrm>
          <a:prstGeom prst="rect">
            <a:avLst/>
          </a:prstGeom>
        </p:spPr>
        <p:txBody>
          <a:bodyPr wrap="square">
            <a:spAutoFit/>
          </a:bodyPr>
          <a:lstStyle/>
          <a:p>
            <a:pPr>
              <a:lnSpc>
                <a:spcPct val="107000"/>
              </a:lnSpc>
              <a:spcAft>
                <a:spcPts val="600"/>
              </a:spcAft>
            </a:pP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Par la grâce d’une belle polémique chacun va pouvoir retrouver des frères d’armes ou des âmes sœurs ; chacun pourra intégrer une communauté d’indignation, qui mettra un terme à son isolement ! »</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a:t>
            </a:r>
          </a:p>
          <a:p>
            <a:pPr algn="r">
              <a:lnSpc>
                <a:spcPct val="107000"/>
              </a:lnSpc>
              <a:spcAft>
                <a:spcPts val="600"/>
              </a:spcAft>
            </a:pPr>
            <a:r>
              <a:rPr lang="fr-FR" sz="2400" dirty="0" smtClean="0">
                <a:effectLst/>
                <a:latin typeface="Calibri" panose="020F0502020204030204" pitchFamily="34" charset="0"/>
                <a:ea typeface="Calibri" panose="020F0502020204030204" pitchFamily="34" charset="0"/>
                <a:cs typeface="Times New Roman" panose="02020603050405020304" pitchFamily="18" charset="0"/>
              </a:rPr>
              <a:t>P. </a:t>
            </a:r>
            <a:r>
              <a:rPr lang="fr-FR" sz="2400" dirty="0" err="1" smtClean="0">
                <a:effectLst/>
                <a:latin typeface="Calibri" panose="020F0502020204030204" pitchFamily="34" charset="0"/>
                <a:ea typeface="Calibri" panose="020F0502020204030204" pitchFamily="34" charset="0"/>
                <a:cs typeface="Times New Roman" panose="02020603050405020304" pitchFamily="18" charset="0"/>
              </a:rPr>
              <a:t>Tavoillot</a:t>
            </a:r>
            <a:r>
              <a:rPr lang="fr-FR" sz="2400" dirty="0" smtClean="0">
                <a:effectLst/>
                <a:latin typeface="Calibri" panose="020F0502020204030204" pitchFamily="34" charset="0"/>
                <a:ea typeface="Calibri" panose="020F0502020204030204" pitchFamily="34" charset="0"/>
                <a:cs typeface="Times New Roman" panose="02020603050405020304" pitchFamily="18" charset="0"/>
              </a:rPr>
              <a:t> « Sauvons le débat », 2020</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6077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787162" y="1635367"/>
            <a:ext cx="5890846" cy="707886"/>
          </a:xfrm>
          <a:prstGeom prst="rect">
            <a:avLst/>
          </a:prstGeom>
          <a:noFill/>
        </p:spPr>
        <p:txBody>
          <a:bodyPr wrap="square" rtlCol="0">
            <a:spAutoFit/>
          </a:bodyPr>
          <a:lstStyle/>
          <a:p>
            <a:r>
              <a:rPr lang="fr-FR" sz="4000" dirty="0" smtClean="0"/>
              <a:t>1 : Analyse</a:t>
            </a:r>
          </a:p>
        </p:txBody>
      </p:sp>
    </p:spTree>
    <p:extLst>
      <p:ext uri="{BB962C8B-B14F-4D97-AF65-F5344CB8AC3E}">
        <p14:creationId xmlns:p14="http://schemas.microsoft.com/office/powerpoint/2010/main" val="257217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799" y="342900"/>
            <a:ext cx="9724293" cy="4834400"/>
          </a:xfrm>
          <a:prstGeom prst="rect">
            <a:avLst/>
          </a:prstGeom>
        </p:spPr>
        <p:txBody>
          <a:bodyPr wrap="square">
            <a:spAutoFit/>
          </a:bodyPr>
          <a:lstStyle/>
          <a:p>
            <a:pPr>
              <a:lnSpc>
                <a:spcPct val="107000"/>
              </a:lnSpc>
              <a:spcAft>
                <a:spcPts val="600"/>
              </a:spcAft>
            </a:pP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Par la grâce d’</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une</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belle polémique </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chacun</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va pouvoir retrouver </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 frères d’armes</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ou </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 âmes sœurs</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chacun </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pourra intégrer </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une communauté </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d’indignation, qui mettra un terme à son </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isolement</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fr-FR" sz="48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7741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6284" y="1327638"/>
            <a:ext cx="3156438" cy="4000326"/>
          </a:xfrm>
          <a:prstGeom prst="rect">
            <a:avLst/>
          </a:prstGeom>
        </p:spPr>
        <p:txBody>
          <a:bodyPr wrap="square">
            <a:spAutoFit/>
          </a:bodyPr>
          <a:lstStyle/>
          <a:p>
            <a:pPr>
              <a:lnSpc>
                <a:spcPct val="107000"/>
              </a:lnSpc>
              <a:spcAft>
                <a:spcPts val="600"/>
              </a:spcAft>
            </a:pPr>
            <a:r>
              <a:rPr lang="fr-FR" sz="2800" dirty="0" smtClean="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Frères d’armes</a:t>
            </a:r>
          </a:p>
          <a:p>
            <a:pPr>
              <a:lnSpc>
                <a:spcPct val="107000"/>
              </a:lnSpc>
              <a:spcAft>
                <a:spcPts val="600"/>
              </a:spcAft>
            </a:pPr>
            <a:r>
              <a:rPr lang="fr-FR" sz="2800" dirty="0" smtClean="0">
                <a:solidFill>
                  <a:srgbClr val="FF0000"/>
                </a:solidFill>
                <a:latin typeface="Garamond" panose="02020404030301010803" pitchFamily="18" charset="0"/>
                <a:ea typeface="Calibri" panose="020F0502020204030204" pitchFamily="34" charset="0"/>
                <a:cs typeface="Times New Roman" panose="02020603050405020304" pitchFamily="18" charset="0"/>
              </a:rPr>
              <a:t>Âmes </a:t>
            </a:r>
            <a:r>
              <a:rPr lang="fr-FR" sz="2800" dirty="0" err="1" smtClean="0">
                <a:solidFill>
                  <a:srgbClr val="FF0000"/>
                </a:solidFill>
                <a:latin typeface="Garamond" panose="02020404030301010803" pitchFamily="18" charset="0"/>
                <a:ea typeface="Calibri" panose="020F0502020204030204" pitchFamily="34" charset="0"/>
                <a:cs typeface="Times New Roman" panose="02020603050405020304" pitchFamily="18" charset="0"/>
              </a:rPr>
              <a:t>soeurs</a:t>
            </a:r>
            <a:endParaRPr lang="fr-FR" sz="2800" dirty="0" smtClean="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600"/>
              </a:spcAft>
            </a:pPr>
            <a:r>
              <a:rPr lang="fr-FR" sz="2800" dirty="0" smtClean="0">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Communauté</a:t>
            </a:r>
            <a:r>
              <a:rPr lang="fr-FR" sz="2800" dirty="0" smtClean="0">
                <a:effectLst/>
                <a:latin typeface="Garamond" panose="02020404030301010803" pitchFamily="18" charset="0"/>
                <a:ea typeface="Calibri" panose="020F0502020204030204" pitchFamily="34" charset="0"/>
                <a:cs typeface="Times New Roman" panose="02020603050405020304" pitchFamily="18" charset="0"/>
              </a:rPr>
              <a:t> : </a:t>
            </a:r>
            <a:r>
              <a:rPr lang="fr-FR" sz="2800" dirty="0" smtClean="0">
                <a:solidFill>
                  <a:srgbClr val="202124"/>
                </a:solidFill>
                <a:effectLst/>
                <a:latin typeface="Garamond" panose="02020404030301010803" pitchFamily="18" charset="0"/>
                <a:ea typeface="Calibri" panose="020F0502020204030204" pitchFamily="34" charset="0"/>
                <a:cs typeface="Arial" panose="020B0604020202020204" pitchFamily="34" charset="0"/>
              </a:rPr>
              <a:t>Groupe social dont les membres vivent ensemble, ou ont des biens, des intérêts communs</a:t>
            </a:r>
            <a:r>
              <a:rPr lang="fr-FR" sz="3200" dirty="0" smtClean="0">
                <a:solidFill>
                  <a:srgbClr val="202124"/>
                </a:solidFill>
                <a:effectLst/>
                <a:latin typeface="Garamond" panose="02020404030301010803" pitchFamily="18" charset="0"/>
                <a:ea typeface="Calibri" panose="020F0502020204030204" pitchFamily="34" charset="0"/>
                <a:cs typeface="Arial" panose="020B0604020202020204" pitchFamily="34" charset="0"/>
              </a:rPr>
              <a:t>.</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p:cNvSpPr txBox="1"/>
          <p:nvPr/>
        </p:nvSpPr>
        <p:spPr>
          <a:xfrm>
            <a:off x="6268915" y="2268416"/>
            <a:ext cx="5080750" cy="1200329"/>
          </a:xfrm>
          <a:prstGeom prst="rect">
            <a:avLst/>
          </a:prstGeom>
          <a:noFill/>
        </p:spPr>
        <p:txBody>
          <a:bodyPr wrap="none" rtlCol="0">
            <a:spAutoFit/>
          </a:bodyPr>
          <a:lstStyle/>
          <a:p>
            <a:r>
              <a:rPr lang="fr-FR" sz="3600" b="1" dirty="0" smtClean="0">
                <a:solidFill>
                  <a:srgbClr val="FFC000"/>
                </a:solidFill>
              </a:rPr>
              <a:t>Chacun X2 </a:t>
            </a:r>
            <a:r>
              <a:rPr lang="fr-FR" sz="3600" dirty="0" smtClean="0"/>
              <a:t>(ponctuation ;)</a:t>
            </a:r>
          </a:p>
          <a:p>
            <a:r>
              <a:rPr lang="fr-FR" sz="3600" b="1" dirty="0" smtClean="0">
                <a:solidFill>
                  <a:srgbClr val="FFC000"/>
                </a:solidFill>
              </a:rPr>
              <a:t>isolement</a:t>
            </a:r>
            <a:endParaRPr lang="fr-FR" sz="3600" b="1" dirty="0">
              <a:solidFill>
                <a:srgbClr val="FFC000"/>
              </a:solidFill>
            </a:endParaRPr>
          </a:p>
        </p:txBody>
      </p:sp>
    </p:spTree>
    <p:extLst>
      <p:ext uri="{BB962C8B-B14F-4D97-AF65-F5344CB8AC3E}">
        <p14:creationId xmlns:p14="http://schemas.microsoft.com/office/powerpoint/2010/main" val="1725188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5461" y="404446"/>
            <a:ext cx="9627577" cy="4844561"/>
          </a:xfrm>
          <a:prstGeom prst="rect">
            <a:avLst/>
          </a:prstGeom>
        </p:spPr>
        <p:txBody>
          <a:bodyPr wrap="square">
            <a:spAutoFit/>
          </a:bodyPr>
          <a:lstStyle/>
          <a:p>
            <a:pPr>
              <a:lnSpc>
                <a:spcPct val="107000"/>
              </a:lnSpc>
              <a:spcAft>
                <a:spcPts val="600"/>
              </a:spcAft>
            </a:pP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u="sng" dirty="0" smtClean="0">
                <a:effectLst/>
                <a:latin typeface="Calibri" panose="020F0502020204030204" pitchFamily="34" charset="0"/>
                <a:ea typeface="Calibri" panose="020F0502020204030204" pitchFamily="34" charset="0"/>
                <a:cs typeface="Times New Roman" panose="02020603050405020304" pitchFamily="18" charset="0"/>
              </a:rPr>
              <a:t>Par la grâce </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d’</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une</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u="sng" dirty="0" smtClean="0">
                <a:effectLst/>
                <a:latin typeface="Calibri" panose="020F0502020204030204" pitchFamily="34" charset="0"/>
                <a:ea typeface="Calibri" panose="020F0502020204030204" pitchFamily="34" charset="0"/>
                <a:cs typeface="Times New Roman" panose="02020603050405020304" pitchFamily="18" charset="0"/>
              </a:rPr>
              <a:t>belle</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polémique </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chacun</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va pouvoir </a:t>
            </a:r>
            <a:r>
              <a:rPr lang="fr-FR" sz="4800" b="1" u="sng" dirty="0" smtClean="0">
                <a:effectLst/>
                <a:latin typeface="Calibri" panose="020F0502020204030204" pitchFamily="34" charset="0"/>
                <a:ea typeface="Calibri" panose="020F0502020204030204" pitchFamily="34" charset="0"/>
                <a:cs typeface="Times New Roman" panose="02020603050405020304" pitchFamily="18" charset="0"/>
              </a:rPr>
              <a:t>retrouver</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 frères d’armes</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ou </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 âmes sœurs</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chacun </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pourra </a:t>
            </a:r>
            <a:r>
              <a:rPr lang="fr-FR" sz="4800" b="1" u="sng" dirty="0" smtClean="0">
                <a:effectLst/>
                <a:latin typeface="Calibri" panose="020F0502020204030204" pitchFamily="34" charset="0"/>
                <a:ea typeface="Calibri" panose="020F0502020204030204" pitchFamily="34" charset="0"/>
                <a:cs typeface="Times New Roman" panose="02020603050405020304" pitchFamily="18" charset="0"/>
              </a:rPr>
              <a:t>intégrer</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une communauté </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d’indignation, qui </a:t>
            </a:r>
            <a:r>
              <a:rPr lang="fr-FR" sz="4800" b="1" u="sng" dirty="0" smtClean="0">
                <a:effectLst/>
                <a:latin typeface="Calibri" panose="020F0502020204030204" pitchFamily="34" charset="0"/>
                <a:ea typeface="Calibri" panose="020F0502020204030204" pitchFamily="34" charset="0"/>
                <a:cs typeface="Times New Roman" panose="02020603050405020304" pitchFamily="18" charset="0"/>
              </a:rPr>
              <a:t>mettra un terme </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à son </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isolement</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smtClean="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fr-FR" sz="48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3156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2853" y="334108"/>
            <a:ext cx="9627577" cy="4834400"/>
          </a:xfrm>
          <a:prstGeom prst="rect">
            <a:avLst/>
          </a:prstGeom>
        </p:spPr>
        <p:txBody>
          <a:bodyPr wrap="square">
            <a:spAutoFit/>
          </a:bodyPr>
          <a:lstStyle/>
          <a:p>
            <a:pPr>
              <a:lnSpc>
                <a:spcPct val="107000"/>
              </a:lnSpc>
              <a:spcAft>
                <a:spcPts val="600"/>
              </a:spcAft>
            </a:pP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u="sng" dirty="0" smtClean="0">
                <a:effectLst/>
                <a:latin typeface="Calibri" panose="020F0502020204030204" pitchFamily="34" charset="0"/>
                <a:ea typeface="Calibri" panose="020F0502020204030204" pitchFamily="34" charset="0"/>
                <a:cs typeface="Times New Roman" panose="02020603050405020304" pitchFamily="18" charset="0"/>
              </a:rPr>
              <a:t>Par la grâce </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d’</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une</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u="sng" dirty="0" smtClean="0">
                <a:effectLst/>
                <a:latin typeface="Calibri" panose="020F0502020204030204" pitchFamily="34" charset="0"/>
                <a:ea typeface="Calibri" panose="020F0502020204030204" pitchFamily="34" charset="0"/>
                <a:cs typeface="Times New Roman" panose="02020603050405020304" pitchFamily="18" charset="0"/>
              </a:rPr>
              <a:t>belle</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smtClean="0">
                <a:solidFill>
                  <a:srgbClr val="9933FF"/>
                </a:solidFill>
                <a:effectLst/>
                <a:latin typeface="Calibri" panose="020F0502020204030204" pitchFamily="34" charset="0"/>
                <a:ea typeface="Calibri" panose="020F0502020204030204" pitchFamily="34" charset="0"/>
                <a:cs typeface="Times New Roman" panose="02020603050405020304" pitchFamily="18" charset="0"/>
              </a:rPr>
              <a:t>polémique</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chacun</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va pouvoir </a:t>
            </a:r>
            <a:r>
              <a:rPr lang="fr-FR" sz="4800" b="1" u="sng" dirty="0" smtClean="0">
                <a:effectLst/>
                <a:latin typeface="Calibri" panose="020F0502020204030204" pitchFamily="34" charset="0"/>
                <a:ea typeface="Calibri" panose="020F0502020204030204" pitchFamily="34" charset="0"/>
                <a:cs typeface="Times New Roman" panose="02020603050405020304" pitchFamily="18" charset="0"/>
              </a:rPr>
              <a:t>retrouver</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 frères d’</a:t>
            </a:r>
            <a:r>
              <a:rPr lang="fr-FR" sz="4800" b="1"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armes</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ou </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 âmes sœurs</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chacun </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pourra </a:t>
            </a:r>
            <a:r>
              <a:rPr lang="fr-FR" sz="4800" b="1" u="sng" dirty="0" smtClean="0">
                <a:effectLst/>
                <a:latin typeface="Calibri" panose="020F0502020204030204" pitchFamily="34" charset="0"/>
                <a:ea typeface="Calibri" panose="020F0502020204030204" pitchFamily="34" charset="0"/>
                <a:cs typeface="Times New Roman" panose="02020603050405020304" pitchFamily="18" charset="0"/>
              </a:rPr>
              <a:t>intégrer</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une communauté </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d’</a:t>
            </a:r>
            <a:r>
              <a:rPr lang="fr-FR" sz="4800" b="1"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indignation</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qui </a:t>
            </a:r>
            <a:r>
              <a:rPr lang="fr-FR" sz="4800" b="1" u="sng" dirty="0" smtClean="0">
                <a:effectLst/>
                <a:latin typeface="Calibri" panose="020F0502020204030204" pitchFamily="34" charset="0"/>
                <a:ea typeface="Calibri" panose="020F0502020204030204" pitchFamily="34" charset="0"/>
                <a:cs typeface="Times New Roman" panose="02020603050405020304" pitchFamily="18" charset="0"/>
              </a:rPr>
              <a:t>mettra un terme </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à son </a:t>
            </a:r>
            <a:r>
              <a:rPr lang="fr-FR" sz="4800" b="1" dirty="0" smtClean="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isolement</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smtClean="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fr-FR" sz="48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146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7062" y="430823"/>
            <a:ext cx="7156938" cy="5380960"/>
          </a:xfrm>
          <a:prstGeom prst="rect">
            <a:avLst/>
          </a:prstGeom>
        </p:spPr>
        <p:txBody>
          <a:bodyPr wrap="square">
            <a:spAutoFit/>
          </a:bodyPr>
          <a:lstStyle/>
          <a:p>
            <a:pPr>
              <a:lnSpc>
                <a:spcPct val="107000"/>
              </a:lnSpc>
              <a:spcAft>
                <a:spcPts val="600"/>
              </a:spcAft>
            </a:pPr>
            <a:r>
              <a:rPr lang="fr-FR" sz="2800" dirty="0" smtClean="0">
                <a:effectLst/>
                <a:latin typeface="Garamond" panose="02020404030301010803" pitchFamily="18" charset="0"/>
                <a:ea typeface="Calibri" panose="020F0502020204030204" pitchFamily="34" charset="0"/>
                <a:cs typeface="Times New Roman" panose="02020603050405020304" pitchFamily="18" charset="0"/>
              </a:rPr>
              <a:t>Polémique : étymologie </a:t>
            </a:r>
            <a:r>
              <a:rPr lang="fr-FR" sz="2800" dirty="0" err="1" smtClean="0">
                <a:effectLst/>
                <a:latin typeface="Garamond" panose="02020404030301010803" pitchFamily="18" charset="0"/>
                <a:ea typeface="Calibri" panose="020F0502020204030204" pitchFamily="34" charset="0"/>
                <a:cs typeface="Times New Roman" panose="02020603050405020304" pitchFamily="18" charset="0"/>
              </a:rPr>
              <a:t>polemos</a:t>
            </a:r>
            <a:r>
              <a:rPr lang="fr-FR" sz="2800" dirty="0" smtClean="0">
                <a:effectLst/>
                <a:latin typeface="Garamond" panose="02020404030301010803" pitchFamily="18" charset="0"/>
                <a:ea typeface="Calibri" panose="020F0502020204030204" pitchFamily="34" charset="0"/>
                <a:cs typeface="Times New Roman" panose="02020603050405020304" pitchFamily="18" charset="0"/>
              </a:rPr>
              <a:t> « la guerre »</a:t>
            </a:r>
          </a:p>
          <a:p>
            <a:pPr>
              <a:lnSpc>
                <a:spcPct val="107000"/>
              </a:lnSpc>
              <a:spcAft>
                <a:spcPts val="600"/>
              </a:spcAft>
            </a:pPr>
            <a:r>
              <a:rPr lang="fr-FR" sz="2800" dirty="0" smtClean="0">
                <a:latin typeface="Garamond" panose="02020404030301010803" pitchFamily="18" charset="0"/>
                <a:ea typeface="Calibri" panose="020F0502020204030204" pitchFamily="34" charset="0"/>
                <a:cs typeface="Times New Roman" panose="02020603050405020304" pitchFamily="18" charset="0"/>
              </a:rPr>
              <a:t>Manifestation d’une attitude agressive.</a:t>
            </a:r>
          </a:p>
          <a:p>
            <a:pPr>
              <a:lnSpc>
                <a:spcPct val="107000"/>
              </a:lnSpc>
              <a:spcAft>
                <a:spcPts val="600"/>
              </a:spcAft>
            </a:pPr>
            <a:r>
              <a:rPr lang="fr-FR" sz="2800" dirty="0" smtClean="0">
                <a:effectLst/>
                <a:latin typeface="Garamond" panose="02020404030301010803" pitchFamily="18" charset="0"/>
                <a:ea typeface="Calibri" panose="020F0502020204030204" pitchFamily="34" charset="0"/>
                <a:cs typeface="Times New Roman" panose="02020603050405020304" pitchFamily="18" charset="0"/>
              </a:rPr>
              <a:t>Débat vif, agressif (l’adjectif : attitude critique, agressive)</a:t>
            </a:r>
          </a:p>
          <a:p>
            <a:pPr>
              <a:lnSpc>
                <a:spcPct val="107000"/>
              </a:lnSpc>
              <a:spcAft>
                <a:spcPts val="600"/>
              </a:spcAft>
            </a:pPr>
            <a:endParaRPr lang="fr-FR" sz="2800" dirty="0" smtClean="0">
              <a:effectLst/>
              <a:latin typeface="Garamond" panose="02020404030301010803" pitchFamily="18" charset="0"/>
              <a:ea typeface="Calibri" panose="020F0502020204030204" pitchFamily="34" charset="0"/>
              <a:cs typeface="Times New Roman" panose="02020603050405020304" pitchFamily="18" charset="0"/>
            </a:endParaRPr>
          </a:p>
          <a:p>
            <a:r>
              <a:rPr lang="fr-FR" sz="2800" dirty="0"/>
              <a:t>Dimension spectaculaire</a:t>
            </a:r>
          </a:p>
          <a:p>
            <a:r>
              <a:rPr lang="fr-FR" sz="2800" dirty="0"/>
              <a:t>Distance de l’auteur avec la ponctuation </a:t>
            </a:r>
            <a:r>
              <a:rPr lang="fr-FR" sz="2800" dirty="0" smtClean="0"/>
              <a:t>!</a:t>
            </a:r>
          </a:p>
          <a:p>
            <a:endParaRPr lang="fr-FR" sz="2800" dirty="0"/>
          </a:p>
          <a:p>
            <a:pPr>
              <a:lnSpc>
                <a:spcPct val="107000"/>
              </a:lnSpc>
              <a:spcAft>
                <a:spcPts val="600"/>
              </a:spcAft>
            </a:pPr>
            <a:r>
              <a:rPr lang="fr-FR" sz="2800" dirty="0" smtClean="0"/>
              <a:t>Indignation : Sentiment </a:t>
            </a:r>
            <a:r>
              <a:rPr lang="fr-FR" sz="2800" dirty="0"/>
              <a:t>de colère que soulève une action qui heurte la conscience morale, le sentiment de la justice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8307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5077" y="1072662"/>
            <a:ext cx="10638692" cy="4799327"/>
          </a:xfrm>
          <a:prstGeom prst="rect">
            <a:avLst/>
          </a:prstGeom>
        </p:spPr>
        <p:txBody>
          <a:bodyPr wrap="square">
            <a:spAutoFit/>
          </a:bodyPr>
          <a:lstStyle/>
          <a:p>
            <a:pPr>
              <a:lnSpc>
                <a:spcPct val="107000"/>
              </a:lnSpc>
              <a:spcAft>
                <a:spcPts val="600"/>
              </a:spcAft>
            </a:pP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Par la </a:t>
            </a:r>
            <a:r>
              <a:rPr lang="fr-FR" sz="4800" u="sng" dirty="0" smtClean="0">
                <a:effectLst/>
                <a:latin typeface="Calibri" panose="020F0502020204030204" pitchFamily="34" charset="0"/>
                <a:ea typeface="Calibri" panose="020F0502020204030204" pitchFamily="34" charset="0"/>
                <a:cs typeface="Times New Roman" panose="02020603050405020304" pitchFamily="18" charset="0"/>
              </a:rPr>
              <a:t>grâce</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d’</a:t>
            </a:r>
            <a:r>
              <a:rPr lang="fr-FR" sz="4800" u="dotted"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une</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u="sng" dirty="0" smtClean="0">
                <a:effectLst/>
                <a:latin typeface="Calibri" panose="020F0502020204030204" pitchFamily="34" charset="0"/>
                <a:ea typeface="Calibri" panose="020F0502020204030204" pitchFamily="34" charset="0"/>
                <a:cs typeface="Times New Roman" panose="02020603050405020304" pitchFamily="18" charset="0"/>
              </a:rPr>
              <a:t>belle</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polémique</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u="dotted"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chacun</a:t>
            </a:r>
            <a:r>
              <a:rPr lang="fr-FR" sz="48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va pouvoir </a:t>
            </a:r>
            <a:r>
              <a:rPr lang="fr-FR" sz="4800" u="dbl" dirty="0" smtClean="0">
                <a:effectLst/>
                <a:latin typeface="Calibri" panose="020F0502020204030204" pitchFamily="34" charset="0"/>
                <a:ea typeface="Calibri" panose="020F0502020204030204" pitchFamily="34" charset="0"/>
                <a:cs typeface="Times New Roman" panose="02020603050405020304" pitchFamily="18" charset="0"/>
              </a:rPr>
              <a:t>retrouver</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des </a:t>
            </a:r>
            <a:r>
              <a:rPr lang="fr-FR" sz="4800" b="1" i="1" u="dbl" dirty="0" smtClean="0">
                <a:effectLst/>
                <a:latin typeface="Calibri" panose="020F0502020204030204" pitchFamily="34" charset="0"/>
                <a:ea typeface="Calibri" panose="020F0502020204030204" pitchFamily="34" charset="0"/>
                <a:cs typeface="Times New Roman" panose="02020603050405020304" pitchFamily="18" charset="0"/>
              </a:rPr>
              <a:t>frères</a:t>
            </a:r>
            <a:r>
              <a:rPr lang="fr-FR" sz="4800" i="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d’</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armes</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ou des </a:t>
            </a:r>
            <a:r>
              <a:rPr lang="fr-FR" sz="4800" i="1" dirty="0" smtClean="0">
                <a:effectLst/>
                <a:latin typeface="Calibri" panose="020F0502020204030204" pitchFamily="34" charset="0"/>
                <a:ea typeface="Calibri" panose="020F0502020204030204" pitchFamily="34" charset="0"/>
                <a:cs typeface="Times New Roman" panose="02020603050405020304" pitchFamily="18" charset="0"/>
              </a:rPr>
              <a:t>âmes </a:t>
            </a:r>
            <a:r>
              <a:rPr lang="fr-FR" sz="4800" b="1" i="1" u="dbl" dirty="0" smtClean="0">
                <a:effectLst/>
                <a:latin typeface="Calibri" panose="020F0502020204030204" pitchFamily="34" charset="0"/>
                <a:ea typeface="Calibri" panose="020F0502020204030204" pitchFamily="34" charset="0"/>
                <a:cs typeface="Times New Roman" panose="02020603050405020304" pitchFamily="18" charset="0"/>
              </a:rPr>
              <a:t>sœurs</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u="dotted"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chacun</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pou</a:t>
            </a:r>
            <a:r>
              <a:rPr lang="fr-FR" sz="48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rra</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u="dbl" dirty="0" smtClean="0">
                <a:effectLst/>
                <a:latin typeface="Calibri" panose="020F0502020204030204" pitchFamily="34" charset="0"/>
                <a:ea typeface="Calibri" panose="020F0502020204030204" pitchFamily="34" charset="0"/>
                <a:cs typeface="Times New Roman" panose="02020603050405020304" pitchFamily="18" charset="0"/>
              </a:rPr>
              <a:t>intégrer </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une </a:t>
            </a:r>
            <a:r>
              <a:rPr lang="fr-FR" sz="4800" b="1" u="dbl" dirty="0" smtClean="0">
                <a:effectLst/>
                <a:latin typeface="Calibri" panose="020F0502020204030204" pitchFamily="34" charset="0"/>
                <a:ea typeface="Calibri" panose="020F0502020204030204" pitchFamily="34" charset="0"/>
                <a:cs typeface="Times New Roman" panose="02020603050405020304" pitchFamily="18" charset="0"/>
              </a:rPr>
              <a:t>communauté</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d’</a:t>
            </a:r>
            <a:r>
              <a:rPr lang="fr-F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indignation</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 qui </a:t>
            </a:r>
            <a:r>
              <a:rPr lang="fr-FR" sz="4800" u="dbl" dirty="0" smtClean="0">
                <a:effectLst/>
                <a:latin typeface="Calibri" panose="020F0502020204030204" pitchFamily="34" charset="0"/>
                <a:ea typeface="Calibri" panose="020F0502020204030204" pitchFamily="34" charset="0"/>
                <a:cs typeface="Times New Roman" panose="02020603050405020304" pitchFamily="18" charset="0"/>
              </a:rPr>
              <a:t>mett</a:t>
            </a:r>
            <a:r>
              <a:rPr lang="fr-FR" sz="4800" u="dbl"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ra</a:t>
            </a:r>
            <a:r>
              <a:rPr lang="fr-FR" sz="4800" u="dbl" dirty="0" smtClean="0">
                <a:effectLst/>
                <a:latin typeface="Calibri" panose="020F0502020204030204" pitchFamily="34" charset="0"/>
                <a:ea typeface="Calibri" panose="020F0502020204030204" pitchFamily="34" charset="0"/>
                <a:cs typeface="Times New Roman" panose="02020603050405020304" pitchFamily="18" charset="0"/>
              </a:rPr>
              <a:t> un terme à son </a:t>
            </a:r>
            <a:r>
              <a:rPr lang="fr-FR" sz="4800" u="dbl" dirty="0" smtClean="0">
                <a:solidFill>
                  <a:srgbClr val="92D050"/>
                </a:solidFill>
                <a:effectLst/>
                <a:latin typeface="Calibri" panose="020F0502020204030204" pitchFamily="34" charset="0"/>
                <a:ea typeface="Calibri" panose="020F0502020204030204" pitchFamily="34" charset="0"/>
                <a:cs typeface="Times New Roman" panose="02020603050405020304" pitchFamily="18" charset="0"/>
              </a:rPr>
              <a:t>isolement</a:t>
            </a:r>
            <a:r>
              <a:rPr lang="fr-FR" sz="48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smtClean="0">
                <a:solidFill>
                  <a:srgbClr val="ED7D31"/>
                </a:solidFill>
                <a:effectLst/>
                <a:latin typeface="Calibri" panose="020F0502020204030204" pitchFamily="34" charset="0"/>
                <a:ea typeface="Calibri" panose="020F0502020204030204" pitchFamily="34" charset="0"/>
                <a:cs typeface="Times New Roman" panose="02020603050405020304" pitchFamily="18" charset="0"/>
              </a:rPr>
              <a:t>! </a:t>
            </a:r>
            <a:r>
              <a:rPr lang="fr-FR" sz="48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fr-FR" sz="4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911857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486</Words>
  <Application>Microsoft Office PowerPoint</Application>
  <PresentationFormat>Grand écran</PresentationFormat>
  <Paragraphs>62</Paragraphs>
  <Slides>17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17</vt:i4>
      </vt:variant>
    </vt:vector>
  </HeadingPairs>
  <TitlesOfParts>
    <vt:vector size="23" baseType="lpstr">
      <vt:lpstr>Arial</vt:lpstr>
      <vt:lpstr>Calibri</vt:lpstr>
      <vt:lpstr>Calibri Light</vt:lpstr>
      <vt:lpstr>Garamond</vt:lpstr>
      <vt:lpstr>Times New Roman</vt:lpstr>
      <vt:lpstr>Thème Office</vt:lpstr>
      <vt:lpstr>La dissertation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Problématique</vt:lpstr>
      <vt:lpstr>Plan</vt:lpstr>
      <vt:lpstr>III = dépassement</vt:lpstr>
      <vt:lpstr>Les exemples issus des oeuvres</vt:lpstr>
      <vt:lpstr>La phrase attendue en lien avec le programme</vt:lpstr>
      <vt:lpstr>Plan détaillé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dissertation</dc:title>
  <dc:creator>ivan b</dc:creator>
  <cp:lastModifiedBy>ivan b</cp:lastModifiedBy>
  <cp:revision>5</cp:revision>
  <dcterms:created xsi:type="dcterms:W3CDTF">2024-09-16T10:34:49Z</dcterms:created>
  <dcterms:modified xsi:type="dcterms:W3CDTF">2024-09-16T11:11:14Z</dcterms:modified>
</cp:coreProperties>
</file>