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5"/>
  </p:notesMasterIdLst>
  <p:sldIdLst>
    <p:sldId id="256" r:id="rId2"/>
    <p:sldId id="257" r:id="rId3"/>
    <p:sldId id="258" r:id="rId4"/>
    <p:sldId id="259" r:id="rId5"/>
    <p:sldId id="260" r:id="rId6"/>
    <p:sldId id="262" r:id="rId7"/>
    <p:sldId id="263" r:id="rId8"/>
    <p:sldId id="264" r:id="rId9"/>
    <p:sldId id="265" r:id="rId10"/>
    <p:sldId id="267" r:id="rId11"/>
    <p:sldId id="269" r:id="rId12"/>
    <p:sldId id="266" r:id="rId13"/>
    <p:sldId id="268" r:id="rId14"/>
    <p:sldId id="278" r:id="rId15"/>
    <p:sldId id="277" r:id="rId16"/>
    <p:sldId id="279" r:id="rId17"/>
    <p:sldId id="270" r:id="rId18"/>
    <p:sldId id="273" r:id="rId19"/>
    <p:sldId id="275" r:id="rId20"/>
    <p:sldId id="280" r:id="rId21"/>
    <p:sldId id="276" r:id="rId22"/>
    <p:sldId id="281" r:id="rId23"/>
    <p:sldId id="282" r:id="rId2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18" autoAdjust="0"/>
    <p:restoredTop sz="80131" autoAdjust="0"/>
  </p:normalViewPr>
  <p:slideViewPr>
    <p:cSldViewPr>
      <p:cViewPr varScale="1">
        <p:scale>
          <a:sx n="66" d="100"/>
          <a:sy n="66" d="100"/>
        </p:scale>
        <p:origin x="1776"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042C25-E738-4088-87C0-BF519D1149FE}" type="datetimeFigureOut">
              <a:rPr lang="fr-FR" smtClean="0"/>
              <a:t>28/01/2026</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A15B0B-BD28-4BEC-83D1-56B0CC49BCD8}" type="slidenum">
              <a:rPr lang="fr-FR" smtClean="0"/>
              <a:t>‹N°›</a:t>
            </a:fld>
            <a:endParaRPr lang="fr-FR"/>
          </a:p>
        </p:txBody>
      </p:sp>
    </p:spTree>
    <p:extLst>
      <p:ext uri="{BB962C8B-B14F-4D97-AF65-F5344CB8AC3E}">
        <p14:creationId xmlns:p14="http://schemas.microsoft.com/office/powerpoint/2010/main" val="12533273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Pb fuite d’eau dans le labo de chimie =&gt; nécessité nouvelle tuile de toiture. Pb, couteux en énergie la cuisson.</a:t>
            </a:r>
          </a:p>
          <a:p>
            <a:r>
              <a:rPr lang="fr-FR" dirty="0"/>
              <a:t>=&gt; Est-il possible de mettre au point (=optimisation) des tuiles viables (=efficacité) sans cuisson (=sobriété énergétique). </a:t>
            </a:r>
            <a:endParaRPr lang="fr-MQ" i="1" dirty="0"/>
          </a:p>
        </p:txBody>
      </p:sp>
      <p:sp>
        <p:nvSpPr>
          <p:cNvPr id="4" name="Espace réservé du numéro de diapositive 3"/>
          <p:cNvSpPr>
            <a:spLocks noGrp="1"/>
          </p:cNvSpPr>
          <p:nvPr>
            <p:ph type="sldNum" sz="quarter" idx="5"/>
          </p:nvPr>
        </p:nvSpPr>
        <p:spPr/>
        <p:txBody>
          <a:bodyPr/>
          <a:lstStyle/>
          <a:p>
            <a:fld id="{7BA15B0B-BD28-4BEC-83D1-56B0CC49BCD8}" type="slidenum">
              <a:rPr lang="fr-FR" smtClean="0"/>
              <a:t>4</a:t>
            </a:fld>
            <a:endParaRPr lang="fr-FR"/>
          </a:p>
        </p:txBody>
      </p:sp>
    </p:spTree>
    <p:extLst>
      <p:ext uri="{BB962C8B-B14F-4D97-AF65-F5344CB8AC3E}">
        <p14:creationId xmlns:p14="http://schemas.microsoft.com/office/powerpoint/2010/main" val="30516287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Polymère / Étanchéité / Conduction thermique …</a:t>
            </a:r>
            <a:endParaRPr lang="fr-MQ" dirty="0"/>
          </a:p>
        </p:txBody>
      </p:sp>
      <p:sp>
        <p:nvSpPr>
          <p:cNvPr id="4" name="Espace réservé du numéro de diapositive 3"/>
          <p:cNvSpPr>
            <a:spLocks noGrp="1"/>
          </p:cNvSpPr>
          <p:nvPr>
            <p:ph type="sldNum" sz="quarter" idx="5"/>
          </p:nvPr>
        </p:nvSpPr>
        <p:spPr/>
        <p:txBody>
          <a:bodyPr/>
          <a:lstStyle/>
          <a:p>
            <a:fld id="{7BA15B0B-BD28-4BEC-83D1-56B0CC49BCD8}" type="slidenum">
              <a:rPr lang="fr-FR" smtClean="0"/>
              <a:t>5</a:t>
            </a:fld>
            <a:endParaRPr lang="fr-FR"/>
          </a:p>
        </p:txBody>
      </p:sp>
    </p:spTree>
    <p:extLst>
      <p:ext uri="{BB962C8B-B14F-4D97-AF65-F5344CB8AC3E}">
        <p14:creationId xmlns:p14="http://schemas.microsoft.com/office/powerpoint/2010/main" val="41523677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Je vais donc essayer de devoir me renseigner sur ce qui existe auprès de pros et dans la littérature. </a:t>
            </a:r>
            <a:endParaRPr lang="fr-MQ" dirty="0"/>
          </a:p>
        </p:txBody>
      </p:sp>
      <p:sp>
        <p:nvSpPr>
          <p:cNvPr id="4" name="Espace réservé du numéro de diapositive 3"/>
          <p:cNvSpPr>
            <a:spLocks noGrp="1"/>
          </p:cNvSpPr>
          <p:nvPr>
            <p:ph type="sldNum" sz="quarter" idx="5"/>
          </p:nvPr>
        </p:nvSpPr>
        <p:spPr/>
        <p:txBody>
          <a:bodyPr/>
          <a:lstStyle/>
          <a:p>
            <a:fld id="{7BA15B0B-BD28-4BEC-83D1-56B0CC49BCD8}" type="slidenum">
              <a:rPr lang="fr-FR" smtClean="0"/>
              <a:t>6</a:t>
            </a:fld>
            <a:endParaRPr lang="fr-FR"/>
          </a:p>
        </p:txBody>
      </p:sp>
    </p:spTree>
    <p:extLst>
      <p:ext uri="{BB962C8B-B14F-4D97-AF65-F5344CB8AC3E}">
        <p14:creationId xmlns:p14="http://schemas.microsoft.com/office/powerpoint/2010/main" val="30973849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Dans quelle mesure puis-je fabriquer des tuiles en argile sans cuisson ?</a:t>
            </a:r>
            <a:endParaRPr lang="fr-MQ" dirty="0"/>
          </a:p>
        </p:txBody>
      </p:sp>
      <p:sp>
        <p:nvSpPr>
          <p:cNvPr id="4" name="Espace réservé du numéro de diapositive 3"/>
          <p:cNvSpPr>
            <a:spLocks noGrp="1"/>
          </p:cNvSpPr>
          <p:nvPr>
            <p:ph type="sldNum" sz="quarter" idx="5"/>
          </p:nvPr>
        </p:nvSpPr>
        <p:spPr/>
        <p:txBody>
          <a:bodyPr/>
          <a:lstStyle/>
          <a:p>
            <a:fld id="{7BA15B0B-BD28-4BEC-83D1-56B0CC49BCD8}" type="slidenum">
              <a:rPr lang="fr-FR" smtClean="0"/>
              <a:t>7</a:t>
            </a:fld>
            <a:endParaRPr lang="fr-FR"/>
          </a:p>
        </p:txBody>
      </p:sp>
    </p:spTree>
    <p:extLst>
      <p:ext uri="{BB962C8B-B14F-4D97-AF65-F5344CB8AC3E}">
        <p14:creationId xmlns:p14="http://schemas.microsoft.com/office/powerpoint/2010/main" val="10139733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Je vais alors essayer de mettre au point mes propres tuiles. Je vais tester leur solidité et étanchéité puis aussi les autres paramètres comme la conduction thermique. Au vu des résultats, je vais essayer de changer un paramètre ou deux pour voir si je peux obtenir des tuiles présentant meilleures </a:t>
            </a:r>
            <a:r>
              <a:rPr lang="fr-FR" dirty="0" err="1"/>
              <a:t>pptés</a:t>
            </a:r>
            <a:r>
              <a:rPr lang="fr-FR" dirty="0"/>
              <a:t>.</a:t>
            </a:r>
          </a:p>
          <a:p>
            <a:r>
              <a:rPr lang="fr-FR" i="1" dirty="0"/>
              <a:t>Je vais devoir me renseigner sur la composition des tuiles et trouver des molécules facilitant leur fabrication (polymère réticulé pour sceller les entités entre elles ?). Puis il me faudra mettre au point des méthodes d’analyse sur la solidité et l’étanchéité … me renseigner sur la notion de conduction thermique. Enfin je m’interrogerais sur la viabilité des mes tuiles.</a:t>
            </a:r>
            <a:endParaRPr lang="fr-MQ" i="1" dirty="0"/>
          </a:p>
          <a:p>
            <a:endParaRPr lang="fr-MQ" dirty="0"/>
          </a:p>
        </p:txBody>
      </p:sp>
      <p:sp>
        <p:nvSpPr>
          <p:cNvPr id="4" name="Espace réservé du numéro de diapositive 3"/>
          <p:cNvSpPr>
            <a:spLocks noGrp="1"/>
          </p:cNvSpPr>
          <p:nvPr>
            <p:ph type="sldNum" sz="quarter" idx="5"/>
          </p:nvPr>
        </p:nvSpPr>
        <p:spPr/>
        <p:txBody>
          <a:bodyPr/>
          <a:lstStyle/>
          <a:p>
            <a:fld id="{7BA15B0B-BD28-4BEC-83D1-56B0CC49BCD8}" type="slidenum">
              <a:rPr lang="fr-FR" smtClean="0"/>
              <a:t>8</a:t>
            </a:fld>
            <a:endParaRPr lang="fr-FR"/>
          </a:p>
        </p:txBody>
      </p:sp>
    </p:spTree>
    <p:extLst>
      <p:ext uri="{BB962C8B-B14F-4D97-AF65-F5344CB8AC3E}">
        <p14:creationId xmlns:p14="http://schemas.microsoft.com/office/powerpoint/2010/main" val="24943771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228600" indent="-228600">
              <a:buAutoNum type="arabicPeriod"/>
            </a:pPr>
            <a:r>
              <a:rPr lang="fr-FR" dirty="0"/>
              <a:t>Réalisation ratée d’adobe à cause de l’humidité et de la pluie =&gt; Mise au point d’un protocole plus rigoureux avec évaluation de l’influence de l’ensoleillement et l’humidité.</a:t>
            </a:r>
          </a:p>
          <a:p>
            <a:pPr marL="228600" indent="-228600">
              <a:buAutoNum type="arabicPeriod"/>
            </a:pPr>
            <a:r>
              <a:rPr lang="fr-FR" dirty="0"/>
              <a:t>Tests de solidité et d’étanchéité donnant des </a:t>
            </a:r>
            <a:r>
              <a:rPr lang="fr-FR" dirty="0" err="1"/>
              <a:t>pptés</a:t>
            </a:r>
            <a:r>
              <a:rPr lang="fr-FR" dirty="0"/>
              <a:t> trop limitées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fr-FR" dirty="0"/>
              <a:t>Changement de proportions dans la constitution des tuiles pour optimiser les </a:t>
            </a:r>
            <a:r>
              <a:rPr lang="fr-FR" dirty="0" err="1"/>
              <a:t>pptés</a:t>
            </a:r>
            <a:r>
              <a:rPr lang="fr-FR" dirty="0"/>
              <a: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fr-FR" dirty="0"/>
              <a:t>Suite à la lecture de l’article … ajout de cations au cours de la fabrication.</a:t>
            </a:r>
          </a:p>
          <a:p>
            <a:pPr marL="228600" indent="-228600">
              <a:buAutoNum type="arabicPeriod"/>
            </a:pPr>
            <a:r>
              <a:rPr lang="fr-FR" dirty="0"/>
              <a:t>Tests de solidité et d’étanchéité correctes pour les dernières tuiles mise au point =&gt; Tests des </a:t>
            </a:r>
            <a:r>
              <a:rPr lang="fr-FR" dirty="0" err="1"/>
              <a:t>pptés</a:t>
            </a:r>
            <a:r>
              <a:rPr lang="fr-FR" dirty="0"/>
              <a:t> secondaires.</a:t>
            </a:r>
          </a:p>
          <a:p>
            <a:pPr marL="228600" indent="-228600">
              <a:buAutoNum type="arabicPeriod"/>
            </a:pPr>
            <a:r>
              <a:rPr lang="fr-FR" dirty="0"/>
              <a:t>Tentatives de réalisation de tuiles de grande taille.</a:t>
            </a:r>
          </a:p>
          <a:p>
            <a:pPr marL="228600" indent="-228600">
              <a:buAutoNum type="arabicPeriod"/>
            </a:pPr>
            <a:r>
              <a:rPr lang="fr-FR" dirty="0"/>
              <a:t>Etablissement d’un bilan financier de mon travail.</a:t>
            </a:r>
            <a:endParaRPr lang="fr-MQ" dirty="0"/>
          </a:p>
        </p:txBody>
      </p:sp>
      <p:sp>
        <p:nvSpPr>
          <p:cNvPr id="4" name="Espace réservé du numéro de diapositive 3"/>
          <p:cNvSpPr>
            <a:spLocks noGrp="1"/>
          </p:cNvSpPr>
          <p:nvPr>
            <p:ph type="sldNum" sz="quarter" idx="5"/>
          </p:nvPr>
        </p:nvSpPr>
        <p:spPr/>
        <p:txBody>
          <a:bodyPr/>
          <a:lstStyle/>
          <a:p>
            <a:fld id="{7BA15B0B-BD28-4BEC-83D1-56B0CC49BCD8}" type="slidenum">
              <a:rPr lang="fr-FR" smtClean="0"/>
              <a:t>10</a:t>
            </a:fld>
            <a:endParaRPr lang="fr-FR"/>
          </a:p>
        </p:txBody>
      </p:sp>
    </p:spTree>
    <p:extLst>
      <p:ext uri="{BB962C8B-B14F-4D97-AF65-F5344CB8AC3E}">
        <p14:creationId xmlns:p14="http://schemas.microsoft.com/office/powerpoint/2010/main" val="13686555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7BA15B0B-BD28-4BEC-83D1-56B0CC49BCD8}" type="slidenum">
              <a:rPr lang="fr-FR" smtClean="0"/>
              <a:t>17</a:t>
            </a:fld>
            <a:endParaRPr lang="fr-FR"/>
          </a:p>
        </p:txBody>
      </p:sp>
    </p:spTree>
    <p:extLst>
      <p:ext uri="{BB962C8B-B14F-4D97-AF65-F5344CB8AC3E}">
        <p14:creationId xmlns:p14="http://schemas.microsoft.com/office/powerpoint/2010/main" val="31375488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Rabbit =&gt; </a:t>
            </a:r>
            <a:r>
              <a:rPr lang="fr-FR" dirty="0" err="1"/>
              <a:t>clay</a:t>
            </a:r>
            <a:r>
              <a:rPr lang="fr-FR" dirty="0"/>
              <a:t> </a:t>
            </a:r>
            <a:r>
              <a:rPr lang="fr-FR" dirty="0" err="1"/>
              <a:t>tile</a:t>
            </a:r>
            <a:endParaRPr lang="fr-MQ" dirty="0"/>
          </a:p>
        </p:txBody>
      </p:sp>
      <p:sp>
        <p:nvSpPr>
          <p:cNvPr id="4" name="Espace réservé du numéro de diapositive 3"/>
          <p:cNvSpPr>
            <a:spLocks noGrp="1"/>
          </p:cNvSpPr>
          <p:nvPr>
            <p:ph type="sldNum" sz="quarter" idx="5"/>
          </p:nvPr>
        </p:nvSpPr>
        <p:spPr/>
        <p:txBody>
          <a:bodyPr/>
          <a:lstStyle/>
          <a:p>
            <a:fld id="{7BA15B0B-BD28-4BEC-83D1-56B0CC49BCD8}" type="slidenum">
              <a:rPr lang="fr-FR" smtClean="0"/>
              <a:t>19</a:t>
            </a:fld>
            <a:endParaRPr lang="fr-FR"/>
          </a:p>
        </p:txBody>
      </p:sp>
    </p:spTree>
    <p:extLst>
      <p:ext uri="{BB962C8B-B14F-4D97-AF65-F5344CB8AC3E}">
        <p14:creationId xmlns:p14="http://schemas.microsoft.com/office/powerpoint/2010/main" val="30128423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Travail par trinôme =&gt; 16 </a:t>
            </a:r>
            <a:r>
              <a:rPr lang="fr-FR"/>
              <a:t>groupes : </a:t>
            </a:r>
            <a:r>
              <a:rPr lang="fr-FR" dirty="0"/>
              <a:t>environ 8 en chimie - 8 en physique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Permet manipulation toutes les semaines sur les heures de TIPE au moins ... Nécessaire pour tester, modifier, adapter une manip, refaire des mesures pour traiter les incertitudes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Cela nous permet en plus de les voir toutes les 2 semaines environ (4 groupes en 2h c'est pas mal quand il y a discussion, soucis à régler...).</a:t>
            </a:r>
            <a:endParaRPr lang="fr-MQ" dirty="0"/>
          </a:p>
        </p:txBody>
      </p:sp>
      <p:sp>
        <p:nvSpPr>
          <p:cNvPr id="4" name="Espace réservé du numéro de diapositive 3"/>
          <p:cNvSpPr>
            <a:spLocks noGrp="1"/>
          </p:cNvSpPr>
          <p:nvPr>
            <p:ph type="sldNum" sz="quarter" idx="5"/>
          </p:nvPr>
        </p:nvSpPr>
        <p:spPr/>
        <p:txBody>
          <a:bodyPr/>
          <a:lstStyle/>
          <a:p>
            <a:fld id="{7BA15B0B-BD28-4BEC-83D1-56B0CC49BCD8}" type="slidenum">
              <a:rPr lang="fr-FR" smtClean="0"/>
              <a:t>22</a:t>
            </a:fld>
            <a:endParaRPr lang="fr-FR"/>
          </a:p>
        </p:txBody>
      </p:sp>
    </p:spTree>
    <p:extLst>
      <p:ext uri="{BB962C8B-B14F-4D97-AF65-F5344CB8AC3E}">
        <p14:creationId xmlns:p14="http://schemas.microsoft.com/office/powerpoint/2010/main" val="37207420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CC3D2C-17FE-8F47-CBAE-FA843E736D95}"/>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5AAF0F35-CEE8-AB6D-2E3B-BEA733B6CD84}"/>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18D9066C-82CC-40BF-9E57-387299F0767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fr-MQ" dirty="0"/>
          </a:p>
        </p:txBody>
      </p:sp>
      <p:sp>
        <p:nvSpPr>
          <p:cNvPr id="4" name="Espace réservé du numéro de diapositive 3">
            <a:extLst>
              <a:ext uri="{FF2B5EF4-FFF2-40B4-BE49-F238E27FC236}">
                <a16:creationId xmlns:a16="http://schemas.microsoft.com/office/drawing/2014/main" id="{43328E51-03FB-D772-C7FB-0E7CBF74B4F8}"/>
              </a:ext>
            </a:extLst>
          </p:cNvPr>
          <p:cNvSpPr>
            <a:spLocks noGrp="1"/>
          </p:cNvSpPr>
          <p:nvPr>
            <p:ph type="sldNum" sz="quarter" idx="5"/>
          </p:nvPr>
        </p:nvSpPr>
        <p:spPr/>
        <p:txBody>
          <a:bodyPr/>
          <a:lstStyle/>
          <a:p>
            <a:fld id="{7BA15B0B-BD28-4BEC-83D1-56B0CC49BCD8}" type="slidenum">
              <a:rPr lang="fr-FR" smtClean="0"/>
              <a:t>23</a:t>
            </a:fld>
            <a:endParaRPr lang="fr-FR"/>
          </a:p>
        </p:txBody>
      </p:sp>
    </p:spTree>
    <p:extLst>
      <p:ext uri="{BB962C8B-B14F-4D97-AF65-F5344CB8AC3E}">
        <p14:creationId xmlns:p14="http://schemas.microsoft.com/office/powerpoint/2010/main" val="2669092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Modifiez le style du titre</a:t>
            </a: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p>
        </p:txBody>
      </p:sp>
      <p:sp>
        <p:nvSpPr>
          <p:cNvPr id="4" name="Espace réservé de la date 3"/>
          <p:cNvSpPr>
            <a:spLocks noGrp="1"/>
          </p:cNvSpPr>
          <p:nvPr>
            <p:ph type="dt" sz="half" idx="10"/>
          </p:nvPr>
        </p:nvSpPr>
        <p:spPr/>
        <p:txBody>
          <a:bodyPr/>
          <a:lstStyle/>
          <a:p>
            <a:fld id="{F4DEB3B8-63C2-4A2E-8BA8-36420786B53C}" type="datetime1">
              <a:rPr lang="fr-FR" smtClean="0"/>
              <a:t>28/01/2026</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t>‹N°›</a:t>
            </a:fld>
            <a:endParaRPr lang="fr-BE"/>
          </a:p>
        </p:txBody>
      </p:sp>
    </p:spTree>
    <p:extLst>
      <p:ext uri="{BB962C8B-B14F-4D97-AF65-F5344CB8AC3E}">
        <p14:creationId xmlns:p14="http://schemas.microsoft.com/office/powerpoint/2010/main" val="3448671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C614077-3A01-4B9B-9473-DE9BA09910EC}" type="datetime1">
              <a:rPr lang="fr-FR" smtClean="0"/>
              <a:t>28/01/2026</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t>‹N°›</a:t>
            </a:fld>
            <a:endParaRPr lang="fr-BE"/>
          </a:p>
        </p:txBody>
      </p:sp>
    </p:spTree>
    <p:extLst>
      <p:ext uri="{BB962C8B-B14F-4D97-AF65-F5344CB8AC3E}">
        <p14:creationId xmlns:p14="http://schemas.microsoft.com/office/powerpoint/2010/main" val="1215313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Modifiez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8FD7DC40-56A3-4244-A74E-21D1A8C19C8B}" type="datetime1">
              <a:rPr lang="fr-FR" smtClean="0"/>
              <a:t>28/01/2026</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t>‹N°›</a:t>
            </a:fld>
            <a:endParaRPr lang="fr-BE"/>
          </a:p>
        </p:txBody>
      </p:sp>
    </p:spTree>
    <p:extLst>
      <p:ext uri="{BB962C8B-B14F-4D97-AF65-F5344CB8AC3E}">
        <p14:creationId xmlns:p14="http://schemas.microsoft.com/office/powerpoint/2010/main" val="1054453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57D2EAB3-A14D-4867-AB07-FCF81BF2708D}" type="datetime1">
              <a:rPr lang="fr-FR" smtClean="0"/>
              <a:t>28/01/2026</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t>‹N°›</a:t>
            </a:fld>
            <a:endParaRPr lang="fr-BE"/>
          </a:p>
        </p:txBody>
      </p:sp>
    </p:spTree>
    <p:extLst>
      <p:ext uri="{BB962C8B-B14F-4D97-AF65-F5344CB8AC3E}">
        <p14:creationId xmlns:p14="http://schemas.microsoft.com/office/powerpoint/2010/main" val="10100894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Modifiez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714A47D0-B05C-4AE6-804A-09A98BEC5F25}" type="datetime1">
              <a:rPr lang="fr-FR" smtClean="0"/>
              <a:t>28/01/2026</a:t>
            </a:fld>
            <a:endParaRPr lang="fr-BE"/>
          </a:p>
        </p:txBody>
      </p:sp>
      <p:sp>
        <p:nvSpPr>
          <p:cNvPr id="8" name="Espace réservé du pied de page 7"/>
          <p:cNvSpPr>
            <a:spLocks noGrp="1"/>
          </p:cNvSpPr>
          <p:nvPr>
            <p:ph type="ftr" sz="quarter" idx="11"/>
          </p:nvPr>
        </p:nvSpPr>
        <p:spPr/>
        <p:txBody>
          <a:bodyPr/>
          <a:lstStyle/>
          <a:p>
            <a:endParaRPr lang="fr-BE"/>
          </a:p>
        </p:txBody>
      </p:sp>
      <p:sp>
        <p:nvSpPr>
          <p:cNvPr id="9" name="Espace réservé du numéro de diapositive 8"/>
          <p:cNvSpPr>
            <a:spLocks noGrp="1"/>
          </p:cNvSpPr>
          <p:nvPr>
            <p:ph type="sldNum" sz="quarter" idx="12"/>
          </p:nvPr>
        </p:nvSpPr>
        <p:spPr/>
        <p:txBody>
          <a:bodyPr/>
          <a:lstStyle/>
          <a:p>
            <a:fld id="{CF4668DC-857F-487D-BFFA-8C0CA5037977}" type="slidenum">
              <a:rPr lang="fr-BE" smtClean="0"/>
              <a:t>‹N°›</a:t>
            </a:fld>
            <a:endParaRPr lang="fr-BE"/>
          </a:p>
        </p:txBody>
      </p:sp>
    </p:spTree>
    <p:extLst>
      <p:ext uri="{BB962C8B-B14F-4D97-AF65-F5344CB8AC3E}">
        <p14:creationId xmlns:p14="http://schemas.microsoft.com/office/powerpoint/2010/main" val="90656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4B29526F-6E13-4A07-8DC3-F7DE72A0BB37}" type="datetime1">
              <a:rPr lang="fr-FR" smtClean="0"/>
              <a:t>28/01/2026</a:t>
            </a:fld>
            <a:endParaRPr lang="fr-BE"/>
          </a:p>
        </p:txBody>
      </p:sp>
      <p:sp>
        <p:nvSpPr>
          <p:cNvPr id="4" name="Espace réservé du pied de page 3"/>
          <p:cNvSpPr>
            <a:spLocks noGrp="1"/>
          </p:cNvSpPr>
          <p:nvPr>
            <p:ph type="ftr" sz="quarter" idx="11"/>
          </p:nvPr>
        </p:nvSpPr>
        <p:spPr/>
        <p:txBody>
          <a:bodyPr/>
          <a:lstStyle/>
          <a:p>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t>‹N°›</a:t>
            </a:fld>
            <a:endParaRPr lang="fr-BE"/>
          </a:p>
        </p:txBody>
      </p:sp>
    </p:spTree>
    <p:extLst>
      <p:ext uri="{BB962C8B-B14F-4D97-AF65-F5344CB8AC3E}">
        <p14:creationId xmlns:p14="http://schemas.microsoft.com/office/powerpoint/2010/main" val="1561267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30C2682-664A-4D77-8376-B06E703BE3CF}" type="datetime1">
              <a:rPr lang="fr-FR" smtClean="0"/>
              <a:t>28/01/2026</a:t>
            </a:fld>
            <a:endParaRPr lang="fr-BE"/>
          </a:p>
        </p:txBody>
      </p:sp>
      <p:sp>
        <p:nvSpPr>
          <p:cNvPr id="3" name="Espace réservé du pied de page 2"/>
          <p:cNvSpPr>
            <a:spLocks noGrp="1"/>
          </p:cNvSpPr>
          <p:nvPr>
            <p:ph type="ftr" sz="quarter" idx="11"/>
          </p:nvPr>
        </p:nvSpPr>
        <p:spPr/>
        <p:txBody>
          <a:bodyPr/>
          <a:lstStyle/>
          <a:p>
            <a:endParaRPr lang="fr-BE"/>
          </a:p>
        </p:txBody>
      </p:sp>
      <p:sp>
        <p:nvSpPr>
          <p:cNvPr id="4" name="Espace réservé du numéro de diapositive 3"/>
          <p:cNvSpPr>
            <a:spLocks noGrp="1"/>
          </p:cNvSpPr>
          <p:nvPr>
            <p:ph type="sldNum" sz="quarter" idx="12"/>
          </p:nvPr>
        </p:nvSpPr>
        <p:spPr/>
        <p:txBody>
          <a:bodyPr/>
          <a:lstStyle/>
          <a:p>
            <a:fld id="{CF4668DC-857F-487D-BFFA-8C0CA5037977}" type="slidenum">
              <a:rPr lang="fr-BE" smtClean="0"/>
              <a:t>‹N°›</a:t>
            </a:fld>
            <a:endParaRPr lang="fr-BE"/>
          </a:p>
        </p:txBody>
      </p:sp>
    </p:spTree>
    <p:extLst>
      <p:ext uri="{BB962C8B-B14F-4D97-AF65-F5344CB8AC3E}">
        <p14:creationId xmlns:p14="http://schemas.microsoft.com/office/powerpoint/2010/main" val="182308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Modifiez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C2283B00-1662-493C-8D08-6DCE076D21CB}" type="datetime1">
              <a:rPr lang="fr-FR" smtClean="0"/>
              <a:t>28/01/2026</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t>‹N°›</a:t>
            </a:fld>
            <a:endParaRPr lang="fr-BE"/>
          </a:p>
        </p:txBody>
      </p:sp>
    </p:spTree>
    <p:extLst>
      <p:ext uri="{BB962C8B-B14F-4D97-AF65-F5344CB8AC3E}">
        <p14:creationId xmlns:p14="http://schemas.microsoft.com/office/powerpoint/2010/main" val="7031346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Modifiez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104F1E0D-D5B9-48F1-AE34-ED16253F3669}" type="datetime1">
              <a:rPr lang="fr-FR" smtClean="0"/>
              <a:t>28/01/2026</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t>‹N°›</a:t>
            </a:fld>
            <a:endParaRPr lang="fr-BE"/>
          </a:p>
        </p:txBody>
      </p:sp>
    </p:spTree>
    <p:extLst>
      <p:ext uri="{BB962C8B-B14F-4D97-AF65-F5344CB8AC3E}">
        <p14:creationId xmlns:p14="http://schemas.microsoft.com/office/powerpoint/2010/main" val="1615874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104F8B1F-C82A-40FB-905F-0A3B82EB2A83}" type="datetime1">
              <a:rPr lang="fr-FR" smtClean="0"/>
              <a:t>28/01/2026</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t>‹N°›</a:t>
            </a:fld>
            <a:endParaRPr lang="fr-BE"/>
          </a:p>
        </p:txBody>
      </p:sp>
    </p:spTree>
    <p:extLst>
      <p:ext uri="{BB962C8B-B14F-4D97-AF65-F5344CB8AC3E}">
        <p14:creationId xmlns:p14="http://schemas.microsoft.com/office/powerpoint/2010/main" val="483657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B358C145-46F2-4B93-A958-12946088E28F}" type="datetime1">
              <a:rPr lang="fr-FR" smtClean="0"/>
              <a:t>28/01/2026</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t>‹N°›</a:t>
            </a:fld>
            <a:endParaRPr lang="fr-BE"/>
          </a:p>
        </p:txBody>
      </p:sp>
    </p:spTree>
    <p:extLst>
      <p:ext uri="{BB962C8B-B14F-4D97-AF65-F5344CB8AC3E}">
        <p14:creationId xmlns:p14="http://schemas.microsoft.com/office/powerpoint/2010/main" val="44580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2C7578-8311-425B-A5D4-4A2D054EA3D5}" type="datetime1">
              <a:rPr lang="fr-FR" smtClean="0"/>
              <a:t>28/01/2026</a:t>
            </a:fld>
            <a:endParaRPr lang="fr-BE"/>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BE"/>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4668DC-857F-487D-BFFA-8C0CA5037977}" type="slidenum">
              <a:rPr lang="fr-BE" smtClean="0"/>
              <a:t>‹N°›</a:t>
            </a:fld>
            <a:endParaRPr lang="fr-BE"/>
          </a:p>
        </p:txBody>
      </p:sp>
    </p:spTree>
    <p:extLst>
      <p:ext uri="{BB962C8B-B14F-4D97-AF65-F5344CB8AC3E}">
        <p14:creationId xmlns:p14="http://schemas.microsoft.com/office/powerpoint/2010/main" val="204446665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hyperlink" Target="https://pubmed.ncbi.nlm.nih.gov/"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culturesciences.chimie.ens.fr/" TargetMode="External"/><Relationship Id="rId2" Type="http://schemas.openxmlformats.org/officeDocument/2006/relationships/hyperlink" Target="http://culturesciencesphysique.ens-lyon.fr/" TargetMode="External"/><Relationship Id="rId1" Type="http://schemas.openxmlformats.org/officeDocument/2006/relationships/slideLayout" Target="../slideLayouts/slideLayout2.xml"/><Relationship Id="rId5" Type="http://schemas.openxmlformats.org/officeDocument/2006/relationships/hyperlink" Target="https://odpf.org/archives.html" TargetMode="External"/><Relationship Id="rId4" Type="http://schemas.openxmlformats.org/officeDocument/2006/relationships/hyperlink" Target="http://bupdoc.udppc.asso.fr/consultation/selections.php"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b="1" dirty="0"/>
              <a:t>TIPE PC</a:t>
            </a:r>
            <a:br>
              <a:rPr lang="fr-FR" b="1" dirty="0"/>
            </a:br>
            <a:r>
              <a:rPr lang="fr-FR" b="1" i="1" dirty="0">
                <a:solidFill>
                  <a:srgbClr val="FF0000"/>
                </a:solidFill>
              </a:rPr>
              <a:t>Sobriété, efficacité, optimisation</a:t>
            </a:r>
            <a:endParaRPr lang="fr-FR" b="1" dirty="0">
              <a:solidFill>
                <a:srgbClr val="FF0000"/>
              </a:solidFill>
            </a:endParaRPr>
          </a:p>
        </p:txBody>
      </p:sp>
      <p:sp>
        <p:nvSpPr>
          <p:cNvPr id="3" name="Sous-titre 2"/>
          <p:cNvSpPr>
            <a:spLocks noGrp="1"/>
          </p:cNvSpPr>
          <p:nvPr>
            <p:ph type="subTitle" idx="1"/>
          </p:nvPr>
        </p:nvSpPr>
        <p:spPr/>
        <p:txBody>
          <a:bodyPr/>
          <a:lstStyle/>
          <a:p>
            <a:r>
              <a:rPr lang="fr-FR" b="1" dirty="0"/>
              <a:t>Attendus pédagogiques</a:t>
            </a:r>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t>1</a:t>
            </a:fld>
            <a:endParaRPr lang="fr-BE"/>
          </a:p>
        </p:txBody>
      </p:sp>
    </p:spTree>
    <p:extLst>
      <p:ext uri="{BB962C8B-B14F-4D97-AF65-F5344CB8AC3E}">
        <p14:creationId xmlns:p14="http://schemas.microsoft.com/office/powerpoint/2010/main" val="430300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Critères d’évaluation</a:t>
            </a:r>
          </a:p>
        </p:txBody>
      </p:sp>
      <p:sp>
        <p:nvSpPr>
          <p:cNvPr id="3" name="Espace réservé du contenu 2"/>
          <p:cNvSpPr>
            <a:spLocks noGrp="1"/>
          </p:cNvSpPr>
          <p:nvPr>
            <p:ph idx="1"/>
          </p:nvPr>
        </p:nvSpPr>
        <p:spPr>
          <a:xfrm>
            <a:off x="467544" y="1124744"/>
            <a:ext cx="8229600" cy="4781128"/>
          </a:xfrm>
        </p:spPr>
        <p:txBody>
          <a:bodyPr>
            <a:normAutofit/>
          </a:bodyPr>
          <a:lstStyle/>
          <a:p>
            <a:r>
              <a:rPr lang="fr-FR" sz="2400" u="sng" dirty="0"/>
              <a:t>Potentiel scientifique</a:t>
            </a:r>
          </a:p>
          <a:p>
            <a:pPr lvl="1" algn="just"/>
            <a:r>
              <a:rPr lang="fr-FR" sz="2400" dirty="0"/>
              <a:t>pertinence et justesse scientifique</a:t>
            </a:r>
            <a:endParaRPr lang="fr-FR" sz="2400" i="1" dirty="0"/>
          </a:p>
          <a:p>
            <a:pPr lvl="1" algn="just"/>
            <a:r>
              <a:rPr lang="fr-FR" sz="2400" dirty="0"/>
              <a:t>appropriation et capacité à apprendre</a:t>
            </a:r>
            <a:endParaRPr lang="fr-FR" sz="2400" i="1" dirty="0"/>
          </a:p>
          <a:p>
            <a:pPr lvl="1" algn="just"/>
            <a:r>
              <a:rPr lang="fr-FR" sz="2400" dirty="0"/>
              <a:t>ouverture et curiosité</a:t>
            </a:r>
            <a:endParaRPr lang="fr-FR" sz="2400" i="1" dirty="0"/>
          </a:p>
          <a:p>
            <a:pPr lvl="1" algn="just"/>
            <a:endParaRPr lang="fr-FR" sz="2400" dirty="0"/>
          </a:p>
          <a:p>
            <a:pPr algn="just"/>
            <a:r>
              <a:rPr lang="fr-FR" sz="2400" u="sng" dirty="0"/>
              <a:t>Démarche scientifique</a:t>
            </a:r>
          </a:p>
          <a:p>
            <a:pPr lvl="1" algn="just"/>
            <a:r>
              <a:rPr lang="fr-FR" sz="2400" dirty="0"/>
              <a:t>questionnement et méthode</a:t>
            </a:r>
            <a:endParaRPr lang="fr-FR" sz="2400" i="1" dirty="0"/>
          </a:p>
          <a:p>
            <a:pPr lvl="1" algn="just"/>
            <a:r>
              <a:rPr lang="fr-FR" sz="2400" dirty="0"/>
              <a:t>résolution de problème et critiques</a:t>
            </a:r>
            <a:endParaRPr lang="fr-FR" sz="2400" i="1" dirty="0"/>
          </a:p>
          <a:p>
            <a:pPr lvl="1"/>
            <a:r>
              <a:rPr lang="fr-FR" sz="2400" dirty="0"/>
              <a:t>communication : présentation et échange</a:t>
            </a:r>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t>2</a:t>
            </a:fld>
            <a:endParaRPr lang="fr-BE"/>
          </a:p>
        </p:txBody>
      </p:sp>
    </p:spTree>
    <p:extLst>
      <p:ext uri="{BB962C8B-B14F-4D97-AF65-F5344CB8AC3E}">
        <p14:creationId xmlns:p14="http://schemas.microsoft.com/office/powerpoint/2010/main" val="22777250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Echéancier</a:t>
            </a:r>
          </a:p>
        </p:txBody>
      </p:sp>
      <p:sp>
        <p:nvSpPr>
          <p:cNvPr id="3" name="Espace réservé du contenu 2"/>
          <p:cNvSpPr>
            <a:spLocks noGrp="1"/>
          </p:cNvSpPr>
          <p:nvPr>
            <p:ph idx="1"/>
          </p:nvPr>
        </p:nvSpPr>
        <p:spPr>
          <a:xfrm>
            <a:off x="467544" y="1027623"/>
            <a:ext cx="8229600" cy="5641737"/>
          </a:xfrm>
        </p:spPr>
        <p:txBody>
          <a:bodyPr>
            <a:normAutofit lnSpcReduction="10000"/>
          </a:bodyPr>
          <a:lstStyle/>
          <a:p>
            <a:r>
              <a:rPr lang="fr-FR" sz="2400" u="sng" dirty="0"/>
              <a:t>Etape 1</a:t>
            </a:r>
            <a:r>
              <a:rPr lang="fr-FR" sz="2400" dirty="0"/>
              <a:t>	</a:t>
            </a:r>
            <a:r>
              <a:rPr lang="fr-FR" sz="2400" b="1" dirty="0"/>
              <a:t>Titre et MCOT 		</a:t>
            </a:r>
            <a:r>
              <a:rPr lang="fr-FR" sz="2400" b="1" i="1" dirty="0">
                <a:solidFill>
                  <a:schemeClr val="accent3">
                    <a:lumMod val="75000"/>
                  </a:schemeClr>
                </a:solidFill>
              </a:rPr>
              <a:t>Janvier 2027</a:t>
            </a:r>
            <a:endParaRPr lang="fr-FR" sz="2400" b="1" dirty="0">
              <a:solidFill>
                <a:schemeClr val="accent3">
                  <a:lumMod val="75000"/>
                </a:schemeClr>
              </a:solidFill>
            </a:endParaRPr>
          </a:p>
          <a:p>
            <a:pPr marL="0" indent="0">
              <a:buNone/>
            </a:pPr>
            <a:r>
              <a:rPr lang="fr-FR" sz="2400" b="1" dirty="0"/>
              <a:t>			</a:t>
            </a:r>
            <a:r>
              <a:rPr lang="fr-FR" sz="2400" dirty="0"/>
              <a:t>(Mise en Cohérence des Objectifs du Tipe)</a:t>
            </a:r>
            <a:endParaRPr lang="fr-FR" sz="2400" u="sng" dirty="0"/>
          </a:p>
          <a:p>
            <a:pPr lvl="1"/>
            <a:r>
              <a:rPr lang="fr-FR" sz="2400" dirty="0"/>
              <a:t>Saisir : Titre / Ancrage du sujet dans le thème de l’année / Motivations pour le choix du sujet / MCOT.</a:t>
            </a:r>
          </a:p>
          <a:p>
            <a:pPr lvl="1"/>
            <a:r>
              <a:rPr lang="fr-FR" sz="2400" i="1" dirty="0"/>
              <a:t>Déclarer : professeur encadrant &amp; </a:t>
            </a:r>
            <a:r>
              <a:rPr lang="fr-FR" sz="2400" i="1" dirty="0">
                <a:solidFill>
                  <a:srgbClr val="7030A0"/>
                </a:solidFill>
              </a:rPr>
              <a:t>différents membres du groupe le cas échéant</a:t>
            </a:r>
            <a:r>
              <a:rPr lang="fr-FR" sz="2400" i="1" dirty="0"/>
              <a:t>.</a:t>
            </a:r>
          </a:p>
          <a:p>
            <a:pPr lvl="1"/>
            <a:endParaRPr lang="fr-FR" sz="1800" i="1" dirty="0"/>
          </a:p>
          <a:p>
            <a:r>
              <a:rPr lang="fr-FR" sz="2400" u="sng" dirty="0"/>
              <a:t>Etape 2</a:t>
            </a:r>
            <a:r>
              <a:rPr lang="fr-FR" sz="2400" dirty="0"/>
              <a:t>	</a:t>
            </a:r>
            <a:r>
              <a:rPr lang="fr-FR" sz="2400" b="1" dirty="0"/>
              <a:t>Présentation			</a:t>
            </a:r>
            <a:r>
              <a:rPr lang="fr-FR" sz="2400" b="1" i="1" dirty="0">
                <a:solidFill>
                  <a:schemeClr val="accent3">
                    <a:lumMod val="75000"/>
                  </a:schemeClr>
                </a:solidFill>
              </a:rPr>
              <a:t>Mai 2027</a:t>
            </a:r>
            <a:endParaRPr lang="fr-FR" sz="2400" b="1" u="sng" dirty="0">
              <a:solidFill>
                <a:schemeClr val="accent3">
                  <a:lumMod val="75000"/>
                </a:schemeClr>
              </a:solidFill>
            </a:endParaRPr>
          </a:p>
          <a:p>
            <a:pPr lvl="1"/>
            <a:r>
              <a:rPr lang="fr-FR" sz="2400" dirty="0"/>
              <a:t>Saisir le DOT (Déroulement Opérationnel du Tipe).</a:t>
            </a:r>
          </a:p>
          <a:p>
            <a:pPr lvl="1"/>
            <a:r>
              <a:rPr lang="fr-FR" sz="2400" dirty="0"/>
              <a:t>Ajuster </a:t>
            </a:r>
            <a:r>
              <a:rPr lang="fr-FR" sz="2400" i="1" dirty="0"/>
              <a:t>éventuellement</a:t>
            </a:r>
            <a:r>
              <a:rPr lang="fr-FR" sz="2400" dirty="0"/>
              <a:t> les mots-clefs / le positionnement thématique / les références bibliographiques.</a:t>
            </a:r>
          </a:p>
          <a:p>
            <a:pPr lvl="1"/>
            <a:r>
              <a:rPr lang="fr-FR" sz="2400" dirty="0"/>
              <a:t>Téléverser le support de la présentation orale.</a:t>
            </a:r>
          </a:p>
          <a:p>
            <a:pPr lvl="1"/>
            <a:endParaRPr lang="fr-FR" sz="1600" dirty="0"/>
          </a:p>
          <a:p>
            <a:pPr lvl="1"/>
            <a:r>
              <a:rPr lang="fr-FR" sz="2400" i="1" dirty="0"/>
              <a:t>Validation des livrables par les professeurs encadrants début juin.</a:t>
            </a:r>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t>3</a:t>
            </a:fld>
            <a:endParaRPr lang="fr-BE"/>
          </a:p>
        </p:txBody>
      </p:sp>
    </p:spTree>
    <p:extLst>
      <p:ext uri="{BB962C8B-B14F-4D97-AF65-F5344CB8AC3E}">
        <p14:creationId xmlns:p14="http://schemas.microsoft.com/office/powerpoint/2010/main" val="833814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Etape 1</a:t>
            </a:r>
          </a:p>
        </p:txBody>
      </p:sp>
      <p:sp>
        <p:nvSpPr>
          <p:cNvPr id="3" name="Espace réservé du contenu 2"/>
          <p:cNvSpPr>
            <a:spLocks noGrp="1"/>
          </p:cNvSpPr>
          <p:nvPr>
            <p:ph idx="1"/>
          </p:nvPr>
        </p:nvSpPr>
        <p:spPr>
          <a:xfrm>
            <a:off x="467544" y="1027623"/>
            <a:ext cx="8229600" cy="4489609"/>
          </a:xfrm>
        </p:spPr>
        <p:txBody>
          <a:bodyPr>
            <a:normAutofit/>
          </a:bodyPr>
          <a:lstStyle/>
          <a:p>
            <a:r>
              <a:rPr lang="fr-FR" sz="2400" b="1" u="sng" dirty="0">
                <a:solidFill>
                  <a:srgbClr val="00B050"/>
                </a:solidFill>
              </a:rPr>
              <a:t>Titre</a:t>
            </a:r>
            <a:endParaRPr lang="fr-FR" sz="2400" b="1" dirty="0">
              <a:solidFill>
                <a:srgbClr val="00B050"/>
              </a:solidFill>
            </a:endParaRPr>
          </a:p>
          <a:p>
            <a:pPr marL="0" indent="0">
              <a:buNone/>
            </a:pPr>
            <a:r>
              <a:rPr lang="fr-FR" sz="2400" dirty="0"/>
              <a:t>Il doit permettre de définir sans ambigüité le travail effectué.</a:t>
            </a:r>
          </a:p>
          <a:p>
            <a:pPr marL="0" indent="0">
              <a:buNone/>
            </a:pPr>
            <a:endParaRPr lang="fr-FR" sz="2400" i="1" dirty="0">
              <a:solidFill>
                <a:srgbClr val="00B050"/>
              </a:solidFill>
            </a:endParaRPr>
          </a:p>
          <a:p>
            <a:r>
              <a:rPr lang="fr-FR" sz="2400" b="1" u="sng" dirty="0">
                <a:solidFill>
                  <a:srgbClr val="00B050"/>
                </a:solidFill>
              </a:rPr>
              <a:t>Ancrage au thème</a:t>
            </a:r>
            <a:r>
              <a:rPr lang="fr-FR" sz="2400" b="1" dirty="0">
                <a:solidFill>
                  <a:srgbClr val="00B050"/>
                </a:solidFill>
              </a:rPr>
              <a:t> </a:t>
            </a:r>
            <a:r>
              <a:rPr lang="fr-FR" sz="2400" dirty="0"/>
              <a:t>		</a:t>
            </a:r>
            <a:r>
              <a:rPr lang="fr-FR" sz="2400" b="1" dirty="0">
                <a:solidFill>
                  <a:srgbClr val="FF0000"/>
                </a:solidFill>
              </a:rPr>
              <a:t>Sobriété, efficacité, optimisation</a:t>
            </a:r>
            <a:endParaRPr lang="fr-FR" sz="2400" dirty="0">
              <a:solidFill>
                <a:srgbClr val="FF0000"/>
              </a:solidFill>
            </a:endParaRPr>
          </a:p>
          <a:p>
            <a:pPr marL="0" indent="0">
              <a:buNone/>
            </a:pPr>
            <a:r>
              <a:rPr lang="fr-FR" sz="2400" dirty="0"/>
              <a:t>50 mots pour le justifier.</a:t>
            </a:r>
          </a:p>
          <a:p>
            <a:pPr marL="0" indent="0">
              <a:buNone/>
            </a:pPr>
            <a:endParaRPr lang="fr-FR" sz="2400" dirty="0"/>
          </a:p>
          <a:p>
            <a:r>
              <a:rPr lang="fr-FR" sz="2400" b="1" u="sng" dirty="0">
                <a:solidFill>
                  <a:srgbClr val="00B050"/>
                </a:solidFill>
              </a:rPr>
              <a:t>Motivation pour le sujet choisi</a:t>
            </a:r>
            <a:endParaRPr lang="fr-FR" sz="2400" b="1" dirty="0">
              <a:solidFill>
                <a:srgbClr val="00B050"/>
              </a:solidFill>
            </a:endParaRPr>
          </a:p>
          <a:p>
            <a:pPr marL="0" indent="0">
              <a:buNone/>
            </a:pPr>
            <a:r>
              <a:rPr lang="fr-FR" sz="2400" dirty="0"/>
              <a:t>50 mots pour le justifier.</a:t>
            </a:r>
          </a:p>
          <a:p>
            <a:pPr marL="0" indent="0">
              <a:buNone/>
            </a:pPr>
            <a:endParaRPr lang="fr-FR" sz="2400" dirty="0"/>
          </a:p>
          <a:p>
            <a:pPr marL="0" indent="0">
              <a:buNone/>
            </a:pPr>
            <a:endParaRPr lang="fr-FR" sz="2400" i="1" dirty="0"/>
          </a:p>
          <a:p>
            <a:pPr marL="0" indent="0">
              <a:buNone/>
            </a:pPr>
            <a:endParaRPr lang="fr-FR" sz="2400" i="1" dirty="0"/>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t>4</a:t>
            </a:fld>
            <a:endParaRPr lang="fr-BE"/>
          </a:p>
        </p:txBody>
      </p:sp>
    </p:spTree>
    <p:extLst>
      <p:ext uri="{BB962C8B-B14F-4D97-AF65-F5344CB8AC3E}">
        <p14:creationId xmlns:p14="http://schemas.microsoft.com/office/powerpoint/2010/main" val="3703623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Etape 1</a:t>
            </a:r>
          </a:p>
        </p:txBody>
      </p:sp>
      <p:sp>
        <p:nvSpPr>
          <p:cNvPr id="3" name="Espace réservé du contenu 2"/>
          <p:cNvSpPr>
            <a:spLocks noGrp="1"/>
          </p:cNvSpPr>
          <p:nvPr>
            <p:ph idx="1"/>
          </p:nvPr>
        </p:nvSpPr>
        <p:spPr>
          <a:xfrm>
            <a:off x="179512" y="1027624"/>
            <a:ext cx="8784976" cy="5693852"/>
          </a:xfrm>
        </p:spPr>
        <p:txBody>
          <a:bodyPr>
            <a:normAutofit/>
          </a:bodyPr>
          <a:lstStyle/>
          <a:p>
            <a:r>
              <a:rPr lang="fr-FR" sz="2400" b="1" u="sng" dirty="0">
                <a:solidFill>
                  <a:srgbClr val="00B050"/>
                </a:solidFill>
              </a:rPr>
              <a:t>MCOT</a:t>
            </a:r>
            <a:r>
              <a:rPr lang="fr-FR" sz="2400" dirty="0">
                <a:solidFill>
                  <a:srgbClr val="00B050"/>
                </a:solidFill>
              </a:rPr>
              <a:t> </a:t>
            </a:r>
            <a:r>
              <a:rPr lang="fr-FR" sz="2400" dirty="0"/>
              <a:t>	</a:t>
            </a:r>
            <a:r>
              <a:rPr lang="fr-FR" sz="2400" b="1" dirty="0"/>
              <a:t>Mise en Cohérence des Objectifs du Tipe</a:t>
            </a:r>
          </a:p>
          <a:p>
            <a:pPr marL="0" indent="0">
              <a:buNone/>
            </a:pPr>
            <a:r>
              <a:rPr lang="fr-FR" sz="2000" i="1" dirty="0"/>
              <a:t>Formulation des objectifs de son travail en réponse à la problématique retenue en 5 étapes</a:t>
            </a:r>
          </a:p>
          <a:p>
            <a:pPr marL="0" indent="0">
              <a:buNone/>
            </a:pPr>
            <a:endParaRPr lang="fr-FR" sz="1200" i="1" dirty="0"/>
          </a:p>
          <a:p>
            <a:pPr marL="0" indent="0">
              <a:buNone/>
            </a:pPr>
            <a:r>
              <a:rPr lang="fr-FR" sz="2400" b="1" dirty="0">
                <a:solidFill>
                  <a:srgbClr val="0070C0"/>
                </a:solidFill>
              </a:rPr>
              <a:t>	1. </a:t>
            </a:r>
            <a:r>
              <a:rPr lang="fr-FR" sz="2400" dirty="0">
                <a:solidFill>
                  <a:srgbClr val="0070C0"/>
                </a:solidFill>
              </a:rPr>
              <a:t>Positionnement thématique et mots-clefs </a:t>
            </a:r>
          </a:p>
          <a:p>
            <a:pPr marL="0" indent="0" algn="just">
              <a:buNone/>
            </a:pPr>
            <a:r>
              <a:rPr lang="fr-FR" sz="2400" dirty="0"/>
              <a:t>Choix précis, par ordre d’importance décroissante, de 3 thèmes (max mais souvent conseillé) dans une liste proposée</a:t>
            </a:r>
            <a:endParaRPr lang="fr-FR" sz="2400" i="1" dirty="0"/>
          </a:p>
          <a:p>
            <a:pPr marL="0" indent="0" algn="just">
              <a:buNone/>
            </a:pPr>
            <a:r>
              <a:rPr lang="fr-FR" sz="2400" i="1" dirty="0"/>
              <a:t>		</a:t>
            </a:r>
            <a:r>
              <a:rPr lang="fr-FR" sz="2000" i="1" dirty="0"/>
              <a:t>=&gt; permet la sélection d’un binôme d’examinateurs adaptés.</a:t>
            </a:r>
          </a:p>
          <a:p>
            <a:pPr marL="0" indent="0" algn="just">
              <a:buNone/>
            </a:pPr>
            <a:endParaRPr lang="fr-FR" sz="1200" i="1" dirty="0"/>
          </a:p>
          <a:p>
            <a:pPr marL="0" indent="0" algn="just">
              <a:buNone/>
            </a:pPr>
            <a:r>
              <a:rPr lang="fr-FR" sz="2400" dirty="0"/>
              <a:t>Choix, par ordre d’importance décroissante, de 5 mots-clefs pour isoler les éléments les plus significatifs du travail</a:t>
            </a:r>
            <a:endParaRPr lang="fr-FR" sz="2000" i="1" dirty="0"/>
          </a:p>
          <a:p>
            <a:pPr marL="0" indent="0" algn="just">
              <a:buNone/>
            </a:pPr>
            <a:r>
              <a:rPr lang="fr-FR" sz="2000" i="1" dirty="0"/>
              <a:t>		=&gt; permet de cerner le périmètre de recherche donc en cohérence avec la problématique, les objectifs et la bibliographie.</a:t>
            </a:r>
          </a:p>
          <a:p>
            <a:pPr marL="0" indent="0" algn="just">
              <a:buNone/>
            </a:pPr>
            <a:endParaRPr lang="fr-FR" sz="2000" i="1" dirty="0"/>
          </a:p>
          <a:p>
            <a:pPr marL="0" indent="0" algn="r">
              <a:buNone/>
            </a:pPr>
            <a:r>
              <a:rPr lang="fr-FR" sz="2000" i="1" dirty="0"/>
              <a:t>Voir annexes en fin de cette présentation.</a:t>
            </a:r>
          </a:p>
          <a:p>
            <a:pPr marL="0" indent="0">
              <a:buNone/>
            </a:pPr>
            <a:endParaRPr lang="fr-FR" sz="2000" i="1" dirty="0"/>
          </a:p>
          <a:p>
            <a:pPr marL="0" indent="0">
              <a:buNone/>
            </a:pPr>
            <a:endParaRPr lang="fr-FR" sz="2400" i="1" dirty="0"/>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t>5</a:t>
            </a:fld>
            <a:endParaRPr lang="fr-BE"/>
          </a:p>
        </p:txBody>
      </p:sp>
    </p:spTree>
    <p:extLst>
      <p:ext uri="{BB962C8B-B14F-4D97-AF65-F5344CB8AC3E}">
        <p14:creationId xmlns:p14="http://schemas.microsoft.com/office/powerpoint/2010/main" val="19613535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Etape 1</a:t>
            </a:r>
          </a:p>
        </p:txBody>
      </p:sp>
      <p:sp>
        <p:nvSpPr>
          <p:cNvPr id="3" name="Espace réservé du contenu 2"/>
          <p:cNvSpPr>
            <a:spLocks noGrp="1"/>
          </p:cNvSpPr>
          <p:nvPr>
            <p:ph idx="1"/>
          </p:nvPr>
        </p:nvSpPr>
        <p:spPr>
          <a:xfrm>
            <a:off x="179512" y="1027623"/>
            <a:ext cx="8784976" cy="5569729"/>
          </a:xfrm>
        </p:spPr>
        <p:txBody>
          <a:bodyPr>
            <a:normAutofit/>
          </a:bodyPr>
          <a:lstStyle/>
          <a:p>
            <a:r>
              <a:rPr lang="fr-FR" sz="2400" b="1" u="sng" dirty="0">
                <a:solidFill>
                  <a:srgbClr val="00B050"/>
                </a:solidFill>
              </a:rPr>
              <a:t>MCOT</a:t>
            </a:r>
            <a:r>
              <a:rPr lang="fr-FR" sz="2400" dirty="0">
                <a:solidFill>
                  <a:srgbClr val="00B050"/>
                </a:solidFill>
              </a:rPr>
              <a:t> </a:t>
            </a:r>
            <a:r>
              <a:rPr lang="fr-FR" sz="2400" dirty="0"/>
              <a:t>	</a:t>
            </a:r>
            <a:r>
              <a:rPr lang="fr-FR" sz="2400" b="1" dirty="0"/>
              <a:t>Mise en Cohérence des Objectifs du Tipe</a:t>
            </a:r>
          </a:p>
          <a:p>
            <a:pPr marL="0" indent="0">
              <a:buNone/>
            </a:pPr>
            <a:r>
              <a:rPr lang="fr-FR" sz="2000" i="1" dirty="0"/>
              <a:t>Formulation des objectifs de son travail en réponse à la problématique retenue en 5 étapes</a:t>
            </a:r>
          </a:p>
          <a:p>
            <a:pPr marL="0" indent="0">
              <a:buNone/>
            </a:pPr>
            <a:endParaRPr lang="fr-FR" sz="1200" i="1" dirty="0"/>
          </a:p>
          <a:p>
            <a:pPr marL="0" indent="0">
              <a:buNone/>
            </a:pPr>
            <a:r>
              <a:rPr lang="fr-FR" sz="2400" b="1" dirty="0">
                <a:solidFill>
                  <a:srgbClr val="0070C0"/>
                </a:solidFill>
              </a:rPr>
              <a:t>	2.</a:t>
            </a:r>
            <a:r>
              <a:rPr lang="fr-FR" sz="2400" dirty="0">
                <a:solidFill>
                  <a:srgbClr val="0070C0"/>
                </a:solidFill>
              </a:rPr>
              <a:t> Bibliographie commentée</a:t>
            </a:r>
          </a:p>
          <a:p>
            <a:pPr marL="0" indent="0" algn="just">
              <a:buNone/>
            </a:pPr>
            <a:r>
              <a:rPr lang="fr-FR" sz="2000" i="1" dirty="0"/>
              <a:t>Après le questionnement, toute démarche scientifique commence par recherche documentaire en lien avec le sujet.</a:t>
            </a:r>
          </a:p>
          <a:p>
            <a:pPr marL="0" indent="0" algn="just">
              <a:buNone/>
            </a:pPr>
            <a:r>
              <a:rPr lang="fr-FR" sz="2400" dirty="0"/>
              <a:t>Rédaction d’une synthèse (550-650 mots) pour décrire l’historique des recherches amenant le sujet, son contexte scientifique de son TIPE avec les mots-clefs utiles, la citation des références bibliographiques avec des renvois numériques.</a:t>
            </a:r>
          </a:p>
          <a:p>
            <a:pPr marL="0" indent="0" algn="just">
              <a:buNone/>
            </a:pPr>
            <a:r>
              <a:rPr lang="fr-FR" sz="2000" i="1" dirty="0"/>
              <a:t>=&gt; permet 1</a:t>
            </a:r>
            <a:r>
              <a:rPr lang="fr-FR" sz="2000" i="1" baseline="30000" dirty="0"/>
              <a:t>ère</a:t>
            </a:r>
            <a:r>
              <a:rPr lang="fr-FR" sz="2000" i="1" dirty="0"/>
              <a:t> appropriation de son sujet (principes généraux, lois et concepts, controverses, questions en suspens) =&gt; amène donc problématique retenue</a:t>
            </a:r>
          </a:p>
          <a:p>
            <a:pPr marL="0" indent="0">
              <a:buNone/>
            </a:pPr>
            <a:endParaRPr lang="fr-FR" sz="2000" i="1" dirty="0"/>
          </a:p>
          <a:p>
            <a:pPr marL="0" indent="0">
              <a:buNone/>
            </a:pPr>
            <a:r>
              <a:rPr lang="fr-FR" sz="2000" i="1" dirty="0">
                <a:solidFill>
                  <a:srgbClr val="7030A0"/>
                </a:solidFill>
              </a:rPr>
              <a:t>Etape commune dans le cas d’un travail en groupe.</a:t>
            </a:r>
          </a:p>
          <a:p>
            <a:pPr marL="0" indent="0">
              <a:buNone/>
            </a:pPr>
            <a:endParaRPr lang="fr-FR" sz="2400" i="1" dirty="0"/>
          </a:p>
          <a:p>
            <a:pPr marL="0" indent="0">
              <a:buNone/>
            </a:pPr>
            <a:endParaRPr lang="fr-FR" sz="2400" i="1" dirty="0"/>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t>6</a:t>
            </a:fld>
            <a:endParaRPr lang="fr-BE"/>
          </a:p>
        </p:txBody>
      </p:sp>
    </p:spTree>
    <p:extLst>
      <p:ext uri="{BB962C8B-B14F-4D97-AF65-F5344CB8AC3E}">
        <p14:creationId xmlns:p14="http://schemas.microsoft.com/office/powerpoint/2010/main" val="2333196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Etape 1</a:t>
            </a:r>
          </a:p>
        </p:txBody>
      </p:sp>
      <p:sp>
        <p:nvSpPr>
          <p:cNvPr id="3" name="Espace réservé du contenu 2"/>
          <p:cNvSpPr>
            <a:spLocks noGrp="1"/>
          </p:cNvSpPr>
          <p:nvPr>
            <p:ph idx="1"/>
          </p:nvPr>
        </p:nvSpPr>
        <p:spPr>
          <a:xfrm>
            <a:off x="179512" y="1027623"/>
            <a:ext cx="8784976" cy="5569729"/>
          </a:xfrm>
        </p:spPr>
        <p:txBody>
          <a:bodyPr>
            <a:normAutofit/>
          </a:bodyPr>
          <a:lstStyle/>
          <a:p>
            <a:r>
              <a:rPr lang="fr-FR" sz="2400" b="1" u="sng" dirty="0">
                <a:solidFill>
                  <a:srgbClr val="00B050"/>
                </a:solidFill>
              </a:rPr>
              <a:t>MCOT</a:t>
            </a:r>
            <a:r>
              <a:rPr lang="fr-FR" sz="2400" dirty="0">
                <a:solidFill>
                  <a:srgbClr val="00B050"/>
                </a:solidFill>
              </a:rPr>
              <a:t> </a:t>
            </a:r>
            <a:r>
              <a:rPr lang="fr-FR" sz="2400" dirty="0"/>
              <a:t>	</a:t>
            </a:r>
            <a:r>
              <a:rPr lang="fr-FR" sz="2400" b="1" dirty="0"/>
              <a:t>Mise en Cohérence des Objectifs du Tipe</a:t>
            </a:r>
          </a:p>
          <a:p>
            <a:pPr marL="0" indent="0">
              <a:buNone/>
            </a:pPr>
            <a:r>
              <a:rPr lang="fr-FR" sz="2000" i="1" dirty="0"/>
              <a:t>Formulation des objectifs de son travail en réponse à la problématique retenue en 5 étapes</a:t>
            </a:r>
          </a:p>
          <a:p>
            <a:pPr marL="0" indent="0">
              <a:buNone/>
            </a:pPr>
            <a:endParaRPr lang="fr-FR" sz="1200" i="1" dirty="0"/>
          </a:p>
          <a:p>
            <a:pPr marL="0" indent="0">
              <a:buNone/>
            </a:pPr>
            <a:r>
              <a:rPr lang="fr-FR" sz="2400" b="1" dirty="0">
                <a:solidFill>
                  <a:srgbClr val="0070C0"/>
                </a:solidFill>
              </a:rPr>
              <a:t>	3.</a:t>
            </a:r>
            <a:r>
              <a:rPr lang="fr-FR" sz="2400" dirty="0">
                <a:solidFill>
                  <a:srgbClr val="0070C0"/>
                </a:solidFill>
              </a:rPr>
              <a:t> Problématique retenue</a:t>
            </a:r>
          </a:p>
          <a:p>
            <a:pPr marL="0" indent="0" algn="just">
              <a:buNone/>
            </a:pPr>
            <a:r>
              <a:rPr lang="fr-FR" sz="2400" dirty="0"/>
              <a:t>Rédaction du questionnement scientifique (50 mots max) issu de la bibliographie commentée, avec une approche personnelle du sujet au regard de la littérature étudiée et donc une délimitation du travail.</a:t>
            </a:r>
          </a:p>
          <a:p>
            <a:pPr marL="0" indent="0">
              <a:buNone/>
            </a:pPr>
            <a:endParaRPr lang="fr-FR" sz="2000" i="1" dirty="0">
              <a:solidFill>
                <a:srgbClr val="7030A0"/>
              </a:solidFill>
            </a:endParaRPr>
          </a:p>
          <a:p>
            <a:pPr marL="0" indent="0">
              <a:buNone/>
            </a:pPr>
            <a:r>
              <a:rPr lang="fr-FR" sz="2000" i="1" dirty="0">
                <a:solidFill>
                  <a:srgbClr val="7030A0"/>
                </a:solidFill>
              </a:rPr>
              <a:t>Etape commune dans le cas d’un travail en groupe.</a:t>
            </a:r>
          </a:p>
          <a:p>
            <a:pPr marL="0" indent="0">
              <a:buNone/>
            </a:pPr>
            <a:endParaRPr lang="fr-FR" sz="2400" i="1" dirty="0"/>
          </a:p>
          <a:p>
            <a:pPr marL="0" indent="0">
              <a:buNone/>
            </a:pPr>
            <a:endParaRPr lang="fr-FR" sz="2400" i="1" dirty="0"/>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t>7</a:t>
            </a:fld>
            <a:endParaRPr lang="fr-BE"/>
          </a:p>
        </p:txBody>
      </p:sp>
    </p:spTree>
    <p:extLst>
      <p:ext uri="{BB962C8B-B14F-4D97-AF65-F5344CB8AC3E}">
        <p14:creationId xmlns:p14="http://schemas.microsoft.com/office/powerpoint/2010/main" val="41959544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Etape 1</a:t>
            </a:r>
          </a:p>
        </p:txBody>
      </p:sp>
      <p:sp>
        <p:nvSpPr>
          <p:cNvPr id="3" name="Espace réservé du contenu 2"/>
          <p:cNvSpPr>
            <a:spLocks noGrp="1"/>
          </p:cNvSpPr>
          <p:nvPr>
            <p:ph idx="1"/>
          </p:nvPr>
        </p:nvSpPr>
        <p:spPr>
          <a:xfrm>
            <a:off x="179512" y="1027623"/>
            <a:ext cx="8784976" cy="5569729"/>
          </a:xfrm>
        </p:spPr>
        <p:txBody>
          <a:bodyPr>
            <a:normAutofit/>
          </a:bodyPr>
          <a:lstStyle/>
          <a:p>
            <a:r>
              <a:rPr lang="fr-FR" sz="2400" b="1" u="sng" dirty="0">
                <a:solidFill>
                  <a:srgbClr val="00B050"/>
                </a:solidFill>
              </a:rPr>
              <a:t>MCOT</a:t>
            </a:r>
            <a:r>
              <a:rPr lang="fr-FR" sz="2400" dirty="0">
                <a:solidFill>
                  <a:srgbClr val="00B050"/>
                </a:solidFill>
              </a:rPr>
              <a:t> </a:t>
            </a:r>
            <a:r>
              <a:rPr lang="fr-FR" sz="2400" dirty="0"/>
              <a:t>	</a:t>
            </a:r>
            <a:r>
              <a:rPr lang="fr-FR" sz="2400" b="1" dirty="0"/>
              <a:t>Mise en Cohérence des Objectifs du Tipe</a:t>
            </a:r>
          </a:p>
          <a:p>
            <a:pPr marL="0" indent="0">
              <a:buNone/>
            </a:pPr>
            <a:r>
              <a:rPr lang="fr-FR" sz="2000" i="1" dirty="0"/>
              <a:t>Formulation des objectifs de son travail en réponse à la problématique retenue en 5 étapes</a:t>
            </a:r>
          </a:p>
          <a:p>
            <a:pPr marL="0" indent="0">
              <a:buNone/>
            </a:pPr>
            <a:endParaRPr lang="fr-FR" sz="1200" i="1" dirty="0"/>
          </a:p>
          <a:p>
            <a:pPr marL="0" indent="0">
              <a:buNone/>
            </a:pPr>
            <a:r>
              <a:rPr lang="fr-FR" sz="2400" b="1" dirty="0">
                <a:solidFill>
                  <a:srgbClr val="0070C0"/>
                </a:solidFill>
              </a:rPr>
              <a:t>	4.</a:t>
            </a:r>
            <a:r>
              <a:rPr lang="fr-FR" sz="2400" dirty="0">
                <a:solidFill>
                  <a:srgbClr val="0070C0"/>
                </a:solidFill>
              </a:rPr>
              <a:t> Objectifs du TIPE</a:t>
            </a:r>
          </a:p>
          <a:p>
            <a:pPr marL="0" indent="0" algn="just">
              <a:buNone/>
            </a:pPr>
            <a:r>
              <a:rPr lang="fr-FR" sz="2400" dirty="0"/>
              <a:t>Rédaction des objectifs visés à l’issu du travail (100 mots max), après la bibliographie commentée, avec une approche personnelle du sujet au regard de la littérature étudiée.</a:t>
            </a:r>
          </a:p>
          <a:p>
            <a:pPr marL="0" indent="0">
              <a:buNone/>
            </a:pPr>
            <a:endParaRPr lang="fr-FR" sz="2000" i="1" dirty="0">
              <a:solidFill>
                <a:srgbClr val="7030A0"/>
              </a:solidFill>
            </a:endParaRPr>
          </a:p>
          <a:p>
            <a:pPr marL="0" indent="0">
              <a:buNone/>
            </a:pPr>
            <a:r>
              <a:rPr lang="fr-FR" sz="2000" i="1" dirty="0">
                <a:solidFill>
                  <a:srgbClr val="7030A0"/>
                </a:solidFill>
              </a:rPr>
              <a:t>ATTENTION : Etape spécifique à chaque membre dans le cas d’un travail en groupe afin que chacun puisse se positionner individuellement sur le projet du TIPE.</a:t>
            </a:r>
          </a:p>
          <a:p>
            <a:pPr marL="0" indent="0">
              <a:buNone/>
            </a:pPr>
            <a:endParaRPr lang="fr-FR" sz="2400" i="1" dirty="0"/>
          </a:p>
          <a:p>
            <a:pPr marL="0" indent="0">
              <a:buNone/>
            </a:pPr>
            <a:endParaRPr lang="fr-FR" sz="2400" i="1" dirty="0"/>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t>8</a:t>
            </a:fld>
            <a:endParaRPr lang="fr-BE"/>
          </a:p>
        </p:txBody>
      </p:sp>
    </p:spTree>
    <p:extLst>
      <p:ext uri="{BB962C8B-B14F-4D97-AF65-F5344CB8AC3E}">
        <p14:creationId xmlns:p14="http://schemas.microsoft.com/office/powerpoint/2010/main" val="279996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Etape 1</a:t>
            </a:r>
          </a:p>
        </p:txBody>
      </p:sp>
      <p:sp>
        <p:nvSpPr>
          <p:cNvPr id="3" name="Espace réservé du contenu 2"/>
          <p:cNvSpPr>
            <a:spLocks noGrp="1"/>
          </p:cNvSpPr>
          <p:nvPr>
            <p:ph idx="1"/>
          </p:nvPr>
        </p:nvSpPr>
        <p:spPr>
          <a:xfrm>
            <a:off x="179512" y="1027623"/>
            <a:ext cx="8784976" cy="5713745"/>
          </a:xfrm>
        </p:spPr>
        <p:txBody>
          <a:bodyPr>
            <a:normAutofit/>
          </a:bodyPr>
          <a:lstStyle/>
          <a:p>
            <a:r>
              <a:rPr lang="fr-FR" sz="2400" b="1" u="sng" dirty="0">
                <a:solidFill>
                  <a:srgbClr val="00B050"/>
                </a:solidFill>
              </a:rPr>
              <a:t>MCOT</a:t>
            </a:r>
            <a:r>
              <a:rPr lang="fr-FR" sz="2400" dirty="0">
                <a:solidFill>
                  <a:srgbClr val="00B050"/>
                </a:solidFill>
              </a:rPr>
              <a:t> </a:t>
            </a:r>
            <a:r>
              <a:rPr lang="fr-FR" sz="2400" dirty="0"/>
              <a:t>	</a:t>
            </a:r>
            <a:r>
              <a:rPr lang="fr-FR" sz="2400" b="1" dirty="0"/>
              <a:t>Mise en Cohérence des Objectifs du Tipe</a:t>
            </a:r>
          </a:p>
          <a:p>
            <a:pPr marL="0" indent="0">
              <a:buNone/>
            </a:pPr>
            <a:r>
              <a:rPr lang="fr-FR" sz="2000" i="1" dirty="0"/>
              <a:t>Formulation des objectifs de son travail en réponse à la problématique retenue en 5 étapes</a:t>
            </a:r>
          </a:p>
          <a:p>
            <a:pPr marL="0" indent="0">
              <a:buNone/>
            </a:pPr>
            <a:endParaRPr lang="fr-FR" sz="1200" i="1" dirty="0"/>
          </a:p>
          <a:p>
            <a:pPr marL="0" indent="0">
              <a:buNone/>
            </a:pPr>
            <a:r>
              <a:rPr lang="fr-FR" sz="2400" b="1" dirty="0">
                <a:solidFill>
                  <a:srgbClr val="0070C0"/>
                </a:solidFill>
              </a:rPr>
              <a:t>	5.</a:t>
            </a:r>
            <a:r>
              <a:rPr lang="fr-FR" sz="2400" dirty="0">
                <a:solidFill>
                  <a:srgbClr val="0070C0"/>
                </a:solidFill>
              </a:rPr>
              <a:t> Liste des références bibliographiques</a:t>
            </a:r>
          </a:p>
          <a:p>
            <a:pPr marL="0" indent="0" algn="just">
              <a:buNone/>
            </a:pPr>
            <a:r>
              <a:rPr lang="fr-FR" sz="2400" dirty="0"/>
              <a:t>2 à 10 références scientifiquement valables, suffisamment précises et variées pour le jury.</a:t>
            </a:r>
            <a:endParaRPr lang="fr-FR" sz="2000" dirty="0"/>
          </a:p>
          <a:p>
            <a:pPr marL="0" indent="0" algn="just">
              <a:buNone/>
            </a:pPr>
            <a:endParaRPr lang="fr-FR" sz="2000" i="1" dirty="0"/>
          </a:p>
          <a:p>
            <a:pPr marL="0" indent="0" algn="just">
              <a:buNone/>
            </a:pPr>
            <a:r>
              <a:rPr lang="fr-FR" sz="2000" i="1" dirty="0"/>
              <a:t>Règles d’écriture :</a:t>
            </a:r>
          </a:p>
          <a:p>
            <a:pPr marL="0" indent="0" algn="just">
              <a:buNone/>
            </a:pPr>
            <a:endParaRPr lang="fr-FR" sz="2000" i="1" dirty="0"/>
          </a:p>
          <a:p>
            <a:pPr marL="0" indent="0" algn="just">
              <a:buNone/>
            </a:pPr>
            <a:r>
              <a:rPr lang="fr-FR" sz="2000" i="1" dirty="0"/>
              <a:t>Le numéro suit l’ordre</a:t>
            </a:r>
          </a:p>
          <a:p>
            <a:pPr marL="0" indent="0" algn="just">
              <a:buNone/>
            </a:pPr>
            <a:r>
              <a:rPr lang="fr-FR" sz="2000" i="1" dirty="0"/>
              <a:t>d’apparition dans la</a:t>
            </a:r>
          </a:p>
          <a:p>
            <a:pPr marL="0" indent="0" algn="just">
              <a:buNone/>
            </a:pPr>
            <a:r>
              <a:rPr lang="fr-FR" sz="2000" i="1" dirty="0"/>
              <a:t>bibliographie commentée.</a:t>
            </a:r>
          </a:p>
          <a:p>
            <a:pPr marL="0" indent="0">
              <a:buNone/>
            </a:pPr>
            <a:endParaRPr lang="fr-FR" sz="2400" i="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80" y="3212976"/>
            <a:ext cx="4946204" cy="3528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Espace réservé du numéro de diapositive 4"/>
          <p:cNvSpPr>
            <a:spLocks noGrp="1"/>
          </p:cNvSpPr>
          <p:nvPr>
            <p:ph type="sldNum" sz="quarter" idx="12"/>
          </p:nvPr>
        </p:nvSpPr>
        <p:spPr/>
        <p:txBody>
          <a:bodyPr/>
          <a:lstStyle/>
          <a:p>
            <a:fld id="{CF4668DC-857F-487D-BFFA-8C0CA5037977}" type="slidenum">
              <a:rPr lang="fr-BE" smtClean="0"/>
              <a:t>9</a:t>
            </a:fld>
            <a:endParaRPr lang="fr-BE"/>
          </a:p>
        </p:txBody>
      </p:sp>
    </p:spTree>
    <p:extLst>
      <p:ext uri="{BB962C8B-B14F-4D97-AF65-F5344CB8AC3E}">
        <p14:creationId xmlns:p14="http://schemas.microsoft.com/office/powerpoint/2010/main" val="36536549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Etape 2</a:t>
            </a:r>
          </a:p>
        </p:txBody>
      </p:sp>
      <p:sp>
        <p:nvSpPr>
          <p:cNvPr id="3" name="Espace réservé du contenu 2"/>
          <p:cNvSpPr>
            <a:spLocks noGrp="1"/>
          </p:cNvSpPr>
          <p:nvPr>
            <p:ph idx="1"/>
          </p:nvPr>
        </p:nvSpPr>
        <p:spPr>
          <a:xfrm>
            <a:off x="467544" y="1027623"/>
            <a:ext cx="8229600" cy="5065673"/>
          </a:xfrm>
        </p:spPr>
        <p:txBody>
          <a:bodyPr>
            <a:normAutofit/>
          </a:bodyPr>
          <a:lstStyle/>
          <a:p>
            <a:r>
              <a:rPr lang="fr-FR" sz="2400" b="1" u="sng" dirty="0">
                <a:solidFill>
                  <a:srgbClr val="00B050"/>
                </a:solidFill>
              </a:rPr>
              <a:t>DOT</a:t>
            </a:r>
            <a:r>
              <a:rPr lang="fr-FR" sz="2400" b="1" dirty="0">
                <a:solidFill>
                  <a:srgbClr val="00B050"/>
                </a:solidFill>
              </a:rPr>
              <a:t>		</a:t>
            </a:r>
            <a:r>
              <a:rPr lang="fr-FR" sz="2400" b="1" dirty="0"/>
              <a:t>Déroulement Opérationnel du Tipe</a:t>
            </a:r>
            <a:endParaRPr lang="fr-FR" sz="2400" b="1" dirty="0">
              <a:solidFill>
                <a:srgbClr val="00B050"/>
              </a:solidFill>
            </a:endParaRPr>
          </a:p>
          <a:p>
            <a:pPr marL="0" indent="0" algn="just">
              <a:buNone/>
            </a:pPr>
            <a:r>
              <a:rPr lang="fr-FR" sz="2400" dirty="0"/>
              <a:t>Mise en valeur, de façon synthétique et chronologique, des étapes marquantes réalisées au cours du TIPE, témoignant de la progression, même si non mentionnées dans la présentation (4 à 8 étapes/séquences décrites avec 50 mots max).</a:t>
            </a:r>
          </a:p>
          <a:p>
            <a:pPr marL="0" indent="0" algn="just">
              <a:buNone/>
            </a:pPr>
            <a:r>
              <a:rPr lang="fr-FR" sz="2400" dirty="0"/>
              <a:t>Certains éléments doivent faire écho aux objectifs annoncés dans le MCOT.</a:t>
            </a:r>
          </a:p>
          <a:p>
            <a:pPr marL="0" indent="0" algn="just">
              <a:buNone/>
            </a:pPr>
            <a:r>
              <a:rPr lang="fr-FR" sz="2400" dirty="0"/>
              <a:t>Le DOT n’est pas un plan et ne fournit pas des résultats ou interprétations, c’est un déroulé factuel de la progression du travail (</a:t>
            </a:r>
            <a:r>
              <a:rPr lang="fr-FR" sz="2400" i="1" dirty="0"/>
              <a:t>difficultés rencontrées et méthode(s) pour les surmonter, inflexions de la démarche au cours du travail, …).</a:t>
            </a:r>
            <a:endParaRPr lang="fr-FR" sz="2400" dirty="0"/>
          </a:p>
          <a:p>
            <a:pPr marL="0" indent="0" algn="just">
              <a:buNone/>
            </a:pPr>
            <a:endParaRPr lang="fr-FR" sz="2000" i="1" dirty="0"/>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t>10</a:t>
            </a:fld>
            <a:endParaRPr lang="fr-BE"/>
          </a:p>
        </p:txBody>
      </p:sp>
    </p:spTree>
    <p:extLst>
      <p:ext uri="{BB962C8B-B14F-4D97-AF65-F5344CB8AC3E}">
        <p14:creationId xmlns:p14="http://schemas.microsoft.com/office/powerpoint/2010/main" val="11344960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Etape 2</a:t>
            </a:r>
          </a:p>
        </p:txBody>
      </p:sp>
      <p:sp>
        <p:nvSpPr>
          <p:cNvPr id="3" name="Espace réservé du contenu 2"/>
          <p:cNvSpPr>
            <a:spLocks noGrp="1"/>
          </p:cNvSpPr>
          <p:nvPr>
            <p:ph idx="1"/>
          </p:nvPr>
        </p:nvSpPr>
        <p:spPr>
          <a:xfrm>
            <a:off x="467544" y="1027623"/>
            <a:ext cx="8229600" cy="5065673"/>
          </a:xfrm>
        </p:spPr>
        <p:txBody>
          <a:bodyPr>
            <a:normAutofit/>
          </a:bodyPr>
          <a:lstStyle/>
          <a:p>
            <a:r>
              <a:rPr lang="fr-FR" sz="2400" b="1" u="sng" dirty="0">
                <a:solidFill>
                  <a:srgbClr val="00B050"/>
                </a:solidFill>
              </a:rPr>
              <a:t>DOT</a:t>
            </a:r>
            <a:r>
              <a:rPr lang="fr-FR" sz="2400" b="1" dirty="0">
                <a:solidFill>
                  <a:srgbClr val="00B050"/>
                </a:solidFill>
              </a:rPr>
              <a:t>		</a:t>
            </a:r>
            <a:r>
              <a:rPr lang="fr-FR" sz="2400" b="1" dirty="0"/>
              <a:t>Déroulement Opérationnel du Tipe</a:t>
            </a:r>
            <a:endParaRPr lang="fr-FR" sz="2400" b="1" dirty="0">
              <a:solidFill>
                <a:srgbClr val="00B050"/>
              </a:solidFill>
            </a:endParaRPr>
          </a:p>
          <a:p>
            <a:pPr marL="0" indent="0" algn="just">
              <a:buNone/>
            </a:pPr>
            <a:endParaRPr lang="fr-FR" sz="2400" i="1" dirty="0"/>
          </a:p>
          <a:p>
            <a:pPr marL="0" indent="0" algn="just">
              <a:buNone/>
            </a:pPr>
            <a:r>
              <a:rPr lang="fr-FR" sz="2400" i="1" dirty="0"/>
              <a:t>Exemples :</a:t>
            </a:r>
          </a:p>
          <a:p>
            <a:pPr marL="0" indent="0" algn="just">
              <a:buNone/>
            </a:pPr>
            <a:endParaRPr lang="fr-FR" sz="2400" i="1" dirty="0"/>
          </a:p>
          <a:p>
            <a:pPr marL="0" indent="0" algn="just">
              <a:buNone/>
            </a:pPr>
            <a:endParaRPr lang="fr-FR" sz="2000" i="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628800"/>
            <a:ext cx="7101955"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Espace réservé du numéro de diapositive 4"/>
          <p:cNvSpPr>
            <a:spLocks noGrp="1"/>
          </p:cNvSpPr>
          <p:nvPr>
            <p:ph type="sldNum" sz="quarter" idx="12"/>
          </p:nvPr>
        </p:nvSpPr>
        <p:spPr/>
        <p:txBody>
          <a:bodyPr/>
          <a:lstStyle/>
          <a:p>
            <a:fld id="{CF4668DC-857F-487D-BFFA-8C0CA5037977}" type="slidenum">
              <a:rPr lang="fr-BE" smtClean="0"/>
              <a:t>11</a:t>
            </a:fld>
            <a:endParaRPr lang="fr-BE"/>
          </a:p>
        </p:txBody>
      </p:sp>
    </p:spTree>
    <p:extLst>
      <p:ext uri="{BB962C8B-B14F-4D97-AF65-F5344CB8AC3E}">
        <p14:creationId xmlns:p14="http://schemas.microsoft.com/office/powerpoint/2010/main" val="4081109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Etape 2</a:t>
            </a:r>
          </a:p>
        </p:txBody>
      </p:sp>
      <p:sp>
        <p:nvSpPr>
          <p:cNvPr id="3" name="Espace réservé du contenu 2"/>
          <p:cNvSpPr>
            <a:spLocks noGrp="1"/>
          </p:cNvSpPr>
          <p:nvPr>
            <p:ph idx="1"/>
          </p:nvPr>
        </p:nvSpPr>
        <p:spPr>
          <a:xfrm>
            <a:off x="179512" y="1027623"/>
            <a:ext cx="8856984" cy="5641737"/>
          </a:xfrm>
        </p:spPr>
        <p:txBody>
          <a:bodyPr>
            <a:normAutofit/>
          </a:bodyPr>
          <a:lstStyle/>
          <a:p>
            <a:r>
              <a:rPr lang="fr-FR" sz="2400" b="1" u="sng" dirty="0">
                <a:solidFill>
                  <a:srgbClr val="00B050"/>
                </a:solidFill>
              </a:rPr>
              <a:t>Présentation orale</a:t>
            </a:r>
            <a:endParaRPr lang="fr-FR" sz="2400" b="1" dirty="0">
              <a:solidFill>
                <a:srgbClr val="00B050"/>
              </a:solidFill>
            </a:endParaRPr>
          </a:p>
          <a:p>
            <a:pPr marL="0" indent="0" algn="just">
              <a:buNone/>
            </a:pPr>
            <a:r>
              <a:rPr lang="fr-FR" sz="2400" dirty="0"/>
              <a:t>Diapositives (numérotées, format 4/3 paysage) support d’un exposé oral de 15 minutes.</a:t>
            </a:r>
          </a:p>
          <a:p>
            <a:pPr marL="0" indent="0" algn="just">
              <a:buNone/>
            </a:pPr>
            <a:endParaRPr lang="fr-FR" sz="1200" dirty="0"/>
          </a:p>
          <a:p>
            <a:pPr marL="0" indent="0" algn="just">
              <a:buNone/>
            </a:pPr>
            <a:r>
              <a:rPr lang="fr-FR" sz="2000" i="1" dirty="0"/>
              <a:t>Numéro de candidat sur la 1</a:t>
            </a:r>
            <a:r>
              <a:rPr lang="fr-FR" sz="2000" i="1" baseline="30000" dirty="0"/>
              <a:t>ère</a:t>
            </a:r>
            <a:r>
              <a:rPr lang="fr-FR" sz="2000" i="1" dirty="0"/>
              <a:t> page.</a:t>
            </a:r>
          </a:p>
          <a:p>
            <a:pPr marL="0" indent="0" algn="just">
              <a:buNone/>
            </a:pPr>
            <a:r>
              <a:rPr lang="fr-FR" sz="2000" i="1" dirty="0"/>
              <a:t>Format PDF de 5 Mo max =&gt; pas de vidéo, d’animation ou d’audio.</a:t>
            </a:r>
          </a:p>
          <a:p>
            <a:pPr marL="0" indent="0" algn="just">
              <a:buNone/>
            </a:pPr>
            <a:r>
              <a:rPr lang="fr-FR" sz="2000" b="1" i="1" dirty="0"/>
              <a:t>Vérifier que la lisibilité sur SCEI après téléversement.</a:t>
            </a:r>
          </a:p>
          <a:p>
            <a:pPr marL="0" indent="0" algn="just">
              <a:buNone/>
            </a:pPr>
            <a:endParaRPr lang="fr-FR" sz="1600" i="1" dirty="0"/>
          </a:p>
          <a:p>
            <a:pPr marL="0" indent="0" algn="just">
              <a:buNone/>
            </a:pPr>
            <a:r>
              <a:rPr lang="fr-FR" sz="2000" i="1" dirty="0"/>
              <a:t>Limiter l’écriture sur les diapos (10 lignes max) et favoriser graphiques, photos, images, schémas en complément du texte (sans oublier la source le cas échéant).</a:t>
            </a:r>
          </a:p>
          <a:p>
            <a:pPr marL="0" indent="0" algn="just">
              <a:buNone/>
            </a:pPr>
            <a:endParaRPr lang="fr-FR" sz="1600" i="1" dirty="0"/>
          </a:p>
          <a:p>
            <a:pPr marL="0" indent="0" algn="just">
              <a:buNone/>
            </a:pPr>
            <a:r>
              <a:rPr lang="fr-FR" sz="2000" i="1" dirty="0"/>
              <a:t>Dans le cas de développement de programmes informatiques, inclure les listings en documents annexes (sur fond blanc) à la présentation. Pas de présentation formelle à l’oral mais des questions lors de la phase d’échange.</a:t>
            </a:r>
          </a:p>
          <a:p>
            <a:pPr marL="0" indent="0">
              <a:buNone/>
            </a:pPr>
            <a:endParaRPr lang="fr-FR" sz="1600" i="1" dirty="0"/>
          </a:p>
          <a:p>
            <a:pPr marL="0" indent="0">
              <a:buNone/>
            </a:pPr>
            <a:r>
              <a:rPr lang="fr-FR" sz="2000" i="1" dirty="0">
                <a:solidFill>
                  <a:srgbClr val="7030A0"/>
                </a:solidFill>
              </a:rPr>
              <a:t>ATTENTION : Etape spécifique à chaque membre dans le cas d’un travail en groupe.</a:t>
            </a:r>
            <a:endParaRPr lang="fr-FR" sz="2400" i="1" dirty="0">
              <a:solidFill>
                <a:srgbClr val="7030A0"/>
              </a:solidFill>
            </a:endParaRPr>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t>12</a:t>
            </a:fld>
            <a:endParaRPr lang="fr-BE"/>
          </a:p>
        </p:txBody>
      </p:sp>
    </p:spTree>
    <p:extLst>
      <p:ext uri="{BB962C8B-B14F-4D97-AF65-F5344CB8AC3E}">
        <p14:creationId xmlns:p14="http://schemas.microsoft.com/office/powerpoint/2010/main" val="9319073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Quelques conseils généraux pour son TIPE</a:t>
            </a:r>
          </a:p>
        </p:txBody>
      </p:sp>
      <p:sp>
        <p:nvSpPr>
          <p:cNvPr id="3" name="Espace réservé du contenu 2"/>
          <p:cNvSpPr>
            <a:spLocks noGrp="1"/>
          </p:cNvSpPr>
          <p:nvPr>
            <p:ph idx="1"/>
          </p:nvPr>
        </p:nvSpPr>
        <p:spPr>
          <a:xfrm>
            <a:off x="467544" y="1027623"/>
            <a:ext cx="8352928" cy="5830377"/>
          </a:xfrm>
        </p:spPr>
        <p:txBody>
          <a:bodyPr>
            <a:normAutofit/>
          </a:bodyPr>
          <a:lstStyle/>
          <a:p>
            <a:pPr marL="0" indent="0" algn="just">
              <a:buNone/>
            </a:pPr>
            <a:r>
              <a:rPr lang="fr-FR" sz="2000" dirty="0"/>
              <a:t>* Parvenir à :	un choix au plus </a:t>
            </a:r>
            <a:r>
              <a:rPr lang="fr-FR" sz="2000" u="sng" dirty="0"/>
              <a:t>tôt</a:t>
            </a:r>
            <a:r>
              <a:rPr lang="fr-FR" sz="2000" dirty="0"/>
              <a:t> ;</a:t>
            </a:r>
          </a:p>
          <a:p>
            <a:pPr marL="0" indent="0" algn="just">
              <a:buNone/>
            </a:pPr>
            <a:r>
              <a:rPr lang="fr-FR" sz="2000" dirty="0"/>
              <a:t>		d’un sujet </a:t>
            </a:r>
            <a:r>
              <a:rPr lang="fr-FR" sz="2000" u="sng" dirty="0"/>
              <a:t>motivé et motivant</a:t>
            </a:r>
            <a:r>
              <a:rPr lang="fr-FR" sz="2000" dirty="0"/>
              <a:t>, en rapport avec les enseignements suivis donc </a:t>
            </a:r>
            <a:r>
              <a:rPr lang="fr-FR" sz="2000" u="sng" dirty="0"/>
              <a:t>ni trop simple, ni trop complexe</a:t>
            </a:r>
            <a:r>
              <a:rPr lang="fr-FR" sz="2000" dirty="0"/>
              <a:t>.</a:t>
            </a:r>
          </a:p>
          <a:p>
            <a:pPr marL="0" indent="0" algn="just">
              <a:buNone/>
            </a:pPr>
            <a:r>
              <a:rPr lang="fr-FR" sz="2000" dirty="0"/>
              <a:t>		idéalement </a:t>
            </a:r>
            <a:r>
              <a:rPr lang="fr-FR" sz="2000" u="sng" dirty="0"/>
              <a:t>pluridisciplinaire</a:t>
            </a:r>
            <a:r>
              <a:rPr lang="fr-FR" sz="2000" dirty="0"/>
              <a:t> ;</a:t>
            </a:r>
          </a:p>
          <a:p>
            <a:pPr marL="0" indent="0" algn="just">
              <a:buNone/>
            </a:pPr>
            <a:r>
              <a:rPr lang="fr-FR" sz="2000" dirty="0"/>
              <a:t>		suivant l’exigence d’un futur </a:t>
            </a:r>
            <a:r>
              <a:rPr lang="fr-FR" sz="2000" u="sng" dirty="0"/>
              <a:t>ingénieur</a:t>
            </a:r>
            <a:r>
              <a:rPr lang="fr-FR" sz="2000" dirty="0"/>
              <a:t>.</a:t>
            </a:r>
          </a:p>
          <a:p>
            <a:pPr marL="0" indent="0" algn="just">
              <a:buNone/>
            </a:pPr>
            <a:endParaRPr lang="fr-FR" sz="1200" dirty="0"/>
          </a:p>
          <a:p>
            <a:pPr marL="0" indent="0" algn="just">
              <a:buNone/>
            </a:pPr>
            <a:r>
              <a:rPr lang="fr-FR" sz="2000" dirty="0"/>
              <a:t>* Mots qui reviennent : </a:t>
            </a:r>
            <a:r>
              <a:rPr lang="fr-FR" sz="2000" i="1" dirty="0"/>
              <a:t>	s’approprier son sujet</a:t>
            </a:r>
          </a:p>
          <a:p>
            <a:pPr marL="0" indent="0" algn="just">
              <a:buNone/>
            </a:pPr>
            <a:r>
              <a:rPr lang="fr-FR" sz="2000" i="1" dirty="0"/>
              <a:t>			méthodologie &amp; résultats</a:t>
            </a:r>
          </a:p>
          <a:p>
            <a:pPr marL="0" indent="0" algn="just">
              <a:buNone/>
            </a:pPr>
            <a:r>
              <a:rPr lang="fr-FR" sz="2000" i="1" dirty="0"/>
              <a:t>			plus-value du travail</a:t>
            </a:r>
          </a:p>
          <a:p>
            <a:pPr marL="0" indent="0" algn="just">
              <a:buNone/>
            </a:pPr>
            <a:r>
              <a:rPr lang="fr-FR" sz="2000" i="1" dirty="0"/>
              <a:t>			hypothèses et paramétrages</a:t>
            </a:r>
          </a:p>
          <a:p>
            <a:pPr marL="0" indent="0" algn="just">
              <a:buNone/>
            </a:pPr>
            <a:r>
              <a:rPr lang="fr-FR" sz="2000" i="1" dirty="0"/>
              <a:t>			se questionner / se remettre en cause</a:t>
            </a:r>
          </a:p>
          <a:p>
            <a:pPr marL="0" indent="0" algn="just">
              <a:buNone/>
            </a:pPr>
            <a:r>
              <a:rPr lang="fr-FR" sz="2000" i="1" dirty="0"/>
              <a:t>			soigner la forme</a:t>
            </a:r>
          </a:p>
          <a:p>
            <a:pPr marL="0" indent="0" algn="just">
              <a:buNone/>
            </a:pPr>
            <a:r>
              <a:rPr lang="fr-FR" sz="2000" i="1" dirty="0"/>
              <a:t>			incertitudes expérimentales et appareils de mesure</a:t>
            </a:r>
          </a:p>
          <a:p>
            <a:pPr marL="0" indent="0" algn="just">
              <a:buNone/>
            </a:pPr>
            <a:r>
              <a:rPr lang="fr-FR" sz="2000" i="1" dirty="0"/>
              <a:t>			rigueur et précision scientifiques</a:t>
            </a:r>
          </a:p>
          <a:p>
            <a:pPr marL="0" indent="0" algn="just">
              <a:buNone/>
            </a:pPr>
            <a:r>
              <a:rPr lang="fr-FR" sz="2000" i="1" dirty="0"/>
              <a:t>			sources à préciser</a:t>
            </a:r>
          </a:p>
          <a:p>
            <a:pPr marL="0" indent="0" algn="just">
              <a:buNone/>
            </a:pPr>
            <a:r>
              <a:rPr lang="fr-FR" sz="2000" i="1" dirty="0"/>
              <a:t>			répéter sa présentation devant des non-initiés …</a:t>
            </a:r>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t>13</a:t>
            </a:fld>
            <a:endParaRPr lang="fr-BE" dirty="0"/>
          </a:p>
        </p:txBody>
      </p:sp>
    </p:spTree>
    <p:extLst>
      <p:ext uri="{BB962C8B-B14F-4D97-AF65-F5344CB8AC3E}">
        <p14:creationId xmlns:p14="http://schemas.microsoft.com/office/powerpoint/2010/main" val="34318390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CAB59-4D86-BB73-A2F0-6D39116634E2}"/>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794F775E-9F4D-B18E-5B25-06DE826699FA}"/>
              </a:ext>
            </a:extLst>
          </p:cNvPr>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Quelques conseils dans la réalisation</a:t>
            </a:r>
          </a:p>
        </p:txBody>
      </p:sp>
      <p:sp>
        <p:nvSpPr>
          <p:cNvPr id="3" name="Espace réservé du contenu 2">
            <a:extLst>
              <a:ext uri="{FF2B5EF4-FFF2-40B4-BE49-F238E27FC236}">
                <a16:creationId xmlns:a16="http://schemas.microsoft.com/office/drawing/2014/main" id="{1C230FAB-72C2-8A20-39FB-7AB96ECB76D6}"/>
              </a:ext>
            </a:extLst>
          </p:cNvPr>
          <p:cNvSpPr>
            <a:spLocks noGrp="1"/>
          </p:cNvSpPr>
          <p:nvPr>
            <p:ph idx="1"/>
          </p:nvPr>
        </p:nvSpPr>
        <p:spPr>
          <a:xfrm>
            <a:off x="467544" y="1027623"/>
            <a:ext cx="8229600" cy="5713745"/>
          </a:xfrm>
        </p:spPr>
        <p:txBody>
          <a:bodyPr>
            <a:normAutofit lnSpcReduction="10000"/>
          </a:bodyPr>
          <a:lstStyle/>
          <a:p>
            <a:pPr marL="0" indent="0" algn="just">
              <a:buNone/>
            </a:pPr>
            <a:r>
              <a:rPr lang="fr-FR" sz="2000" dirty="0"/>
              <a:t>* La </a:t>
            </a:r>
            <a:r>
              <a:rPr lang="fr-FR" sz="2000" u="sng" dirty="0"/>
              <a:t>problématique</a:t>
            </a:r>
            <a:r>
              <a:rPr lang="fr-FR" sz="2000" dirty="0"/>
              <a:t> s’établit progressivement et s’affine au cours des recherches bibliographiques et du début du travail mis en place.</a:t>
            </a:r>
          </a:p>
          <a:p>
            <a:pPr marL="0" indent="0" algn="just">
              <a:buNone/>
            </a:pPr>
            <a:endParaRPr lang="fr-FR" sz="1300" dirty="0"/>
          </a:p>
          <a:p>
            <a:pPr marL="0" indent="0" algn="just">
              <a:buNone/>
            </a:pPr>
            <a:r>
              <a:rPr lang="fr-FR" sz="2000" dirty="0"/>
              <a:t>* Favoriser les allers-retours entre </a:t>
            </a:r>
            <a:r>
              <a:rPr lang="fr-FR" sz="2000" u="sng" dirty="0"/>
              <a:t>théorie et expériences</a:t>
            </a:r>
            <a:r>
              <a:rPr lang="fr-FR" sz="2000" dirty="0"/>
              <a:t>.</a:t>
            </a:r>
          </a:p>
          <a:p>
            <a:pPr marL="0" indent="0" algn="just">
              <a:buNone/>
            </a:pPr>
            <a:endParaRPr lang="fr-FR" sz="1300" dirty="0"/>
          </a:p>
          <a:p>
            <a:pPr marL="0" indent="0" algn="just">
              <a:lnSpc>
                <a:spcPct val="110000"/>
              </a:lnSpc>
              <a:buNone/>
            </a:pPr>
            <a:r>
              <a:rPr lang="fr-FR" sz="2000" dirty="0"/>
              <a:t>* Une </a:t>
            </a:r>
            <a:r>
              <a:rPr lang="fr-FR" sz="2000" u="sng" dirty="0"/>
              <a:t>expérience n’est pas censée réussir </a:t>
            </a:r>
            <a:r>
              <a:rPr lang="fr-FR" sz="2000" dirty="0"/>
              <a:t>!</a:t>
            </a:r>
          </a:p>
          <a:p>
            <a:pPr marL="0" indent="0" algn="just">
              <a:buNone/>
            </a:pPr>
            <a:r>
              <a:rPr lang="fr-FR" sz="2000" dirty="0"/>
              <a:t>Si elle suit un protocole rigoureusement n’est pas ratée si elle ne donne pas les résultats attendus, même si à l’encontre des références bibliographiques. Bien au contraire, cela amène un nouveau questionnement qui découle sur une discussion et une mise au point personnel </a:t>
            </a:r>
            <a:r>
              <a:rPr lang="fr-FR" sz="2000" i="1" dirty="0"/>
              <a:t>et une occasion de discuter à l’oral.</a:t>
            </a:r>
            <a:endParaRPr lang="fr-FR" sz="2000" dirty="0"/>
          </a:p>
          <a:p>
            <a:pPr marL="0" indent="0" algn="just">
              <a:buNone/>
            </a:pPr>
            <a:endParaRPr lang="fr-FR" sz="1200" dirty="0"/>
          </a:p>
          <a:p>
            <a:pPr marL="0" indent="0" algn="just">
              <a:buNone/>
            </a:pPr>
            <a:r>
              <a:rPr lang="fr-FR" sz="2000" dirty="0"/>
              <a:t>* Tenir un </a:t>
            </a:r>
            <a:r>
              <a:rPr lang="fr-FR" sz="2000" u="sng" dirty="0"/>
              <a:t>carnet de bord </a:t>
            </a:r>
            <a:r>
              <a:rPr lang="fr-FR" sz="2000" dirty="0"/>
              <a:t>chaque semaine ce qui facilitera la rédaction du DOT.</a:t>
            </a:r>
          </a:p>
          <a:p>
            <a:pPr marL="0" indent="0" algn="just">
              <a:buNone/>
            </a:pPr>
            <a:r>
              <a:rPr lang="fr-FR" sz="2000" dirty="0"/>
              <a:t>Etablir un plan d’expérience facilitera l’organisation globale.</a:t>
            </a:r>
          </a:p>
          <a:p>
            <a:pPr marL="0" indent="0" algn="just">
              <a:buNone/>
            </a:pPr>
            <a:endParaRPr lang="fr-FR" sz="1200" dirty="0"/>
          </a:p>
          <a:p>
            <a:pPr marL="0" indent="0" algn="just">
              <a:buNone/>
            </a:pPr>
            <a:r>
              <a:rPr lang="fr-FR" sz="2000" dirty="0"/>
              <a:t>* La </a:t>
            </a:r>
            <a:r>
              <a:rPr lang="fr-FR" sz="2000" u="sng" dirty="0"/>
              <a:t>présentation</a:t>
            </a:r>
            <a:r>
              <a:rPr lang="fr-FR" sz="2000" dirty="0"/>
              <a:t> doit être naturelle, fluide et dynamique, convaincante et bien construite. Cela traduit un travail personnel, motivé et organisé. </a:t>
            </a:r>
          </a:p>
          <a:p>
            <a:pPr marL="0" indent="0" algn="just">
              <a:buNone/>
            </a:pPr>
            <a:r>
              <a:rPr lang="fr-FR" sz="2000" dirty="0"/>
              <a:t>Elle ne suit pas forcément la chronologie du travail.</a:t>
            </a:r>
          </a:p>
          <a:p>
            <a:pPr marL="0" indent="0" algn="just">
              <a:buNone/>
            </a:pPr>
            <a:endParaRPr lang="fr-FR" sz="2000" i="1" dirty="0"/>
          </a:p>
        </p:txBody>
      </p:sp>
      <p:sp>
        <p:nvSpPr>
          <p:cNvPr id="5" name="Espace réservé du numéro de diapositive 4">
            <a:extLst>
              <a:ext uri="{FF2B5EF4-FFF2-40B4-BE49-F238E27FC236}">
                <a16:creationId xmlns:a16="http://schemas.microsoft.com/office/drawing/2014/main" id="{2118BEAC-4BBD-EEDA-D2AC-0BAF9DA9086D}"/>
              </a:ext>
            </a:extLst>
          </p:cNvPr>
          <p:cNvSpPr>
            <a:spLocks noGrp="1"/>
          </p:cNvSpPr>
          <p:nvPr>
            <p:ph type="sldNum" sz="quarter" idx="12"/>
          </p:nvPr>
        </p:nvSpPr>
        <p:spPr/>
        <p:txBody>
          <a:bodyPr/>
          <a:lstStyle/>
          <a:p>
            <a:fld id="{CF4668DC-857F-487D-BFFA-8C0CA5037977}" type="slidenum">
              <a:rPr lang="fr-BE" smtClean="0"/>
              <a:t>14</a:t>
            </a:fld>
            <a:endParaRPr lang="fr-BE"/>
          </a:p>
        </p:txBody>
      </p:sp>
    </p:spTree>
    <p:extLst>
      <p:ext uri="{BB962C8B-B14F-4D97-AF65-F5344CB8AC3E}">
        <p14:creationId xmlns:p14="http://schemas.microsoft.com/office/powerpoint/2010/main" val="3402293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5AC3C-CA9E-9825-2F4E-78A7C26ABF2D}"/>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46F18D55-7EF7-5B3D-095C-C731A6B7D8D7}"/>
              </a:ext>
            </a:extLst>
          </p:cNvPr>
          <p:cNvSpPr>
            <a:spLocks noGrp="1"/>
          </p:cNvSpPr>
          <p:nvPr>
            <p:ph type="title"/>
          </p:nvPr>
        </p:nvSpPr>
        <p:spPr>
          <a:xfrm>
            <a:off x="457200" y="274638"/>
            <a:ext cx="8686800" cy="706090"/>
          </a:xfrm>
        </p:spPr>
        <p:txBody>
          <a:bodyPr>
            <a:normAutofit/>
          </a:bodyPr>
          <a:lstStyle/>
          <a:p>
            <a:pPr algn="l"/>
            <a:r>
              <a:rPr lang="fr-FR" sz="3200" b="1" dirty="0">
                <a:solidFill>
                  <a:srgbClr val="C00000"/>
                </a:solidFill>
              </a:rPr>
              <a:t>Quelques conseils suivant les critères d’évaluation</a:t>
            </a:r>
          </a:p>
        </p:txBody>
      </p:sp>
      <p:sp>
        <p:nvSpPr>
          <p:cNvPr id="3" name="Espace réservé du contenu 2">
            <a:extLst>
              <a:ext uri="{FF2B5EF4-FFF2-40B4-BE49-F238E27FC236}">
                <a16:creationId xmlns:a16="http://schemas.microsoft.com/office/drawing/2014/main" id="{FB3CD9D4-D5D6-A1E6-34B4-A829B91F68C4}"/>
              </a:ext>
            </a:extLst>
          </p:cNvPr>
          <p:cNvSpPr>
            <a:spLocks noGrp="1"/>
          </p:cNvSpPr>
          <p:nvPr>
            <p:ph idx="1"/>
          </p:nvPr>
        </p:nvSpPr>
        <p:spPr>
          <a:xfrm>
            <a:off x="467544" y="1027623"/>
            <a:ext cx="8229600" cy="5065673"/>
          </a:xfrm>
        </p:spPr>
        <p:txBody>
          <a:bodyPr>
            <a:normAutofit/>
          </a:bodyPr>
          <a:lstStyle/>
          <a:p>
            <a:pPr marL="0" indent="0" algn="just">
              <a:buNone/>
            </a:pPr>
            <a:r>
              <a:rPr lang="fr-FR" sz="2000" dirty="0"/>
              <a:t>* </a:t>
            </a:r>
            <a:r>
              <a:rPr lang="fr-FR" sz="2000" i="1" dirty="0"/>
              <a:t>La pertinence et la justesse scientifique </a:t>
            </a:r>
            <a:r>
              <a:rPr lang="fr-FR" sz="2000" dirty="0"/>
              <a:t>demandent souvent une </a:t>
            </a:r>
            <a:r>
              <a:rPr lang="fr-FR" sz="2000" u="sng" dirty="0"/>
              <a:t>quantification des données</a:t>
            </a:r>
            <a:r>
              <a:rPr lang="fr-FR" sz="2000" dirty="0"/>
              <a:t> et un questionnement sur les </a:t>
            </a:r>
            <a:r>
              <a:rPr lang="fr-FR" sz="2000" u="sng" dirty="0"/>
              <a:t>paramétrages</a:t>
            </a:r>
            <a:r>
              <a:rPr lang="fr-FR" sz="2000" dirty="0"/>
              <a:t> mis au point.</a:t>
            </a:r>
          </a:p>
          <a:p>
            <a:pPr marL="0" indent="0" algn="just">
              <a:buNone/>
            </a:pPr>
            <a:r>
              <a:rPr lang="fr-FR" sz="2000" dirty="0"/>
              <a:t>* </a:t>
            </a:r>
            <a:r>
              <a:rPr lang="fr-FR" sz="2000" i="1" dirty="0"/>
              <a:t>L’ouverture et la curiosité </a:t>
            </a:r>
            <a:r>
              <a:rPr lang="fr-FR" sz="2000" dirty="0"/>
              <a:t>peuvent passer par des </a:t>
            </a:r>
            <a:r>
              <a:rPr lang="fr-FR" sz="2000" u="sng" dirty="0"/>
              <a:t>contacts</a:t>
            </a:r>
            <a:r>
              <a:rPr lang="fr-FR" sz="2000" dirty="0"/>
              <a:t> avec des laboratoires, des universitaires, des professionnels du métier …</a:t>
            </a:r>
          </a:p>
          <a:p>
            <a:pPr marL="0" indent="0" algn="just">
              <a:buNone/>
            </a:pPr>
            <a:endParaRPr lang="fr-FR" sz="2000" dirty="0"/>
          </a:p>
          <a:p>
            <a:pPr marL="0" indent="0" algn="just">
              <a:buNone/>
            </a:pPr>
            <a:endParaRPr lang="fr-FR" sz="2000" dirty="0"/>
          </a:p>
          <a:p>
            <a:pPr marL="0" indent="0" algn="just">
              <a:buNone/>
            </a:pPr>
            <a:r>
              <a:rPr lang="fr-FR" sz="2000" dirty="0"/>
              <a:t>* </a:t>
            </a:r>
            <a:r>
              <a:rPr lang="fr-FR" sz="2000" i="1" dirty="0"/>
              <a:t>La démarche scientifique</a:t>
            </a:r>
            <a:r>
              <a:rPr lang="fr-FR" sz="2000" dirty="0"/>
              <a:t> part souvent d’un </a:t>
            </a:r>
            <a:r>
              <a:rPr lang="fr-FR" sz="2000" u="sng" dirty="0"/>
              <a:t>questionnement très simple issue d’une observation</a:t>
            </a:r>
            <a:r>
              <a:rPr lang="fr-FR" sz="2000" dirty="0"/>
              <a:t>. </a:t>
            </a:r>
          </a:p>
          <a:p>
            <a:pPr marL="0" indent="0" algn="just">
              <a:buNone/>
            </a:pPr>
            <a:r>
              <a:rPr lang="fr-FR" sz="2000" dirty="0"/>
              <a:t>Les méthodes de résolution de problème font appel à des </a:t>
            </a:r>
            <a:r>
              <a:rPr lang="fr-FR" sz="2000" u="sng" dirty="0"/>
              <a:t>modélisations</a:t>
            </a:r>
            <a:r>
              <a:rPr lang="fr-FR" sz="2000" dirty="0"/>
              <a:t>, des </a:t>
            </a:r>
            <a:r>
              <a:rPr lang="fr-FR" sz="2000" u="sng" dirty="0"/>
              <a:t>simulations informatiques </a:t>
            </a:r>
            <a:r>
              <a:rPr lang="fr-FR" sz="2000" dirty="0"/>
              <a:t>…</a:t>
            </a:r>
          </a:p>
          <a:p>
            <a:pPr marL="0" indent="0" algn="just">
              <a:buNone/>
            </a:pPr>
            <a:r>
              <a:rPr lang="fr-FR" sz="2000" dirty="0"/>
              <a:t>Les résultats sont pertinents s’ils sont donnés avec des </a:t>
            </a:r>
            <a:r>
              <a:rPr lang="fr-FR" sz="2000" u="sng" dirty="0"/>
              <a:t>incertitudes</a:t>
            </a:r>
            <a:r>
              <a:rPr lang="fr-FR" sz="2000" dirty="0"/>
              <a:t> liées à la pratique et aux instruments de mesure. A l’issue de leurs analyses, en plus d’un regard </a:t>
            </a:r>
            <a:r>
              <a:rPr lang="fr-FR" sz="2000" u="sng" dirty="0"/>
              <a:t>critique</a:t>
            </a:r>
            <a:r>
              <a:rPr lang="fr-FR" sz="2000" dirty="0"/>
              <a:t>, une </a:t>
            </a:r>
            <a:r>
              <a:rPr lang="fr-FR" sz="2000" u="sng" dirty="0"/>
              <a:t>étude de faisabilité </a:t>
            </a:r>
            <a:r>
              <a:rPr lang="fr-FR" sz="2000" dirty="0"/>
              <a:t>est appréciée.</a:t>
            </a:r>
          </a:p>
        </p:txBody>
      </p:sp>
      <p:sp>
        <p:nvSpPr>
          <p:cNvPr id="5" name="Espace réservé du numéro de diapositive 4">
            <a:extLst>
              <a:ext uri="{FF2B5EF4-FFF2-40B4-BE49-F238E27FC236}">
                <a16:creationId xmlns:a16="http://schemas.microsoft.com/office/drawing/2014/main" id="{3B07E291-382E-401C-F0B6-E9CB436839D0}"/>
              </a:ext>
            </a:extLst>
          </p:cNvPr>
          <p:cNvSpPr>
            <a:spLocks noGrp="1"/>
          </p:cNvSpPr>
          <p:nvPr>
            <p:ph type="sldNum" sz="quarter" idx="12"/>
          </p:nvPr>
        </p:nvSpPr>
        <p:spPr/>
        <p:txBody>
          <a:bodyPr/>
          <a:lstStyle/>
          <a:p>
            <a:fld id="{CF4668DC-857F-487D-BFFA-8C0CA5037977}" type="slidenum">
              <a:rPr lang="fr-BE" smtClean="0"/>
              <a:t>15</a:t>
            </a:fld>
            <a:endParaRPr lang="fr-BE"/>
          </a:p>
        </p:txBody>
      </p:sp>
    </p:spTree>
    <p:extLst>
      <p:ext uri="{BB962C8B-B14F-4D97-AF65-F5344CB8AC3E}">
        <p14:creationId xmlns:p14="http://schemas.microsoft.com/office/powerpoint/2010/main" val="2286959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118EA-4169-5A79-F063-615EE1F4E23D}"/>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46D709B6-D2CC-164E-DC45-37796BADF408}"/>
              </a:ext>
            </a:extLst>
          </p:cNvPr>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Quelques remarques</a:t>
            </a:r>
          </a:p>
        </p:txBody>
      </p:sp>
      <p:sp>
        <p:nvSpPr>
          <p:cNvPr id="3" name="Espace réservé du contenu 2">
            <a:extLst>
              <a:ext uri="{FF2B5EF4-FFF2-40B4-BE49-F238E27FC236}">
                <a16:creationId xmlns:a16="http://schemas.microsoft.com/office/drawing/2014/main" id="{7FC90F07-4CEB-5354-A694-AA5134442EE4}"/>
              </a:ext>
            </a:extLst>
          </p:cNvPr>
          <p:cNvSpPr>
            <a:spLocks noGrp="1"/>
          </p:cNvSpPr>
          <p:nvPr>
            <p:ph idx="1"/>
          </p:nvPr>
        </p:nvSpPr>
        <p:spPr>
          <a:xfrm>
            <a:off x="467544" y="1027623"/>
            <a:ext cx="8229600" cy="5693852"/>
          </a:xfrm>
        </p:spPr>
        <p:txBody>
          <a:bodyPr>
            <a:normAutofit lnSpcReduction="10000"/>
          </a:bodyPr>
          <a:lstStyle/>
          <a:p>
            <a:pPr marL="0" indent="0" algn="just">
              <a:spcAft>
                <a:spcPts val="1200"/>
              </a:spcAft>
              <a:buNone/>
            </a:pPr>
            <a:r>
              <a:rPr lang="fr-FR" sz="2000" i="1" dirty="0"/>
              <a:t>Pour la seconde année :</a:t>
            </a:r>
          </a:p>
          <a:p>
            <a:pPr marL="0" indent="0" algn="just">
              <a:buNone/>
            </a:pPr>
            <a:r>
              <a:rPr lang="fr-FR" sz="2000" dirty="0"/>
              <a:t>* Ne pas attendre la dernière limite pour les </a:t>
            </a:r>
            <a:r>
              <a:rPr lang="fr-FR" sz="2000" u="sng" dirty="0"/>
              <a:t>téléversements</a:t>
            </a:r>
            <a:r>
              <a:rPr lang="fr-FR" sz="2000" dirty="0"/>
              <a:t> et vérifier s’ils sont bien effectifs notamment pour la présentation. </a:t>
            </a:r>
            <a:r>
              <a:rPr lang="fr-FR" sz="2000" i="1" dirty="0"/>
              <a:t>Pas de clic validation ni enregistrement. </a:t>
            </a:r>
            <a:endParaRPr lang="fr-FR" sz="2000" dirty="0"/>
          </a:p>
          <a:p>
            <a:pPr marL="0" indent="0" algn="just">
              <a:buNone/>
            </a:pPr>
            <a:endParaRPr lang="fr-FR" sz="2000" dirty="0"/>
          </a:p>
          <a:p>
            <a:pPr marL="0" indent="0" algn="just">
              <a:buNone/>
            </a:pPr>
            <a:r>
              <a:rPr lang="fr-FR" sz="2000" dirty="0"/>
              <a:t>* Pas de </a:t>
            </a:r>
            <a:r>
              <a:rPr lang="fr-FR" sz="2000" u="sng" dirty="0"/>
              <a:t>mention du lycée d’origine</a:t>
            </a:r>
            <a:r>
              <a:rPr lang="fr-FR" sz="2000" dirty="0"/>
              <a:t>.</a:t>
            </a:r>
          </a:p>
          <a:p>
            <a:pPr marL="0" indent="0" algn="just">
              <a:buNone/>
            </a:pPr>
            <a:endParaRPr lang="fr-FR" sz="2000" dirty="0"/>
          </a:p>
          <a:p>
            <a:pPr marL="0" indent="0" algn="just">
              <a:buNone/>
            </a:pPr>
            <a:r>
              <a:rPr lang="fr-FR" sz="2000" dirty="0"/>
              <a:t>* Si le </a:t>
            </a:r>
            <a:r>
              <a:rPr lang="fr-FR" sz="2000" u="sng" dirty="0"/>
              <a:t>travail a été mené en groupe</a:t>
            </a:r>
            <a:r>
              <a:rPr lang="fr-FR" sz="2000" dirty="0"/>
              <a:t> (pour la recherche du sujet, la bibliographie commentée voire la problématique), le mentionner dans le MCOT mais aussi lors de la présentation bien que le texte se doit d’être différent (tout comme les objectifs même si certains peuvent être proches).</a:t>
            </a:r>
          </a:p>
          <a:p>
            <a:pPr marL="0" indent="0" algn="just">
              <a:buNone/>
            </a:pPr>
            <a:endParaRPr lang="fr-FR" sz="2000" dirty="0"/>
          </a:p>
          <a:p>
            <a:pPr marL="0" indent="0" algn="just">
              <a:buNone/>
            </a:pPr>
            <a:r>
              <a:rPr lang="fr-FR" sz="2000" dirty="0"/>
              <a:t>* Bien justifier l’</a:t>
            </a:r>
            <a:r>
              <a:rPr lang="fr-FR" sz="2000" u="sng" dirty="0"/>
              <a:t>adéquation au thème de l’année</a:t>
            </a:r>
            <a:r>
              <a:rPr lang="fr-FR" sz="2000" dirty="0"/>
              <a:t> (notamment dans l’introduction de la présentation).</a:t>
            </a:r>
          </a:p>
          <a:p>
            <a:pPr marL="0" indent="0" algn="just">
              <a:buNone/>
            </a:pPr>
            <a:endParaRPr lang="fr-FR" sz="2000" dirty="0"/>
          </a:p>
          <a:p>
            <a:pPr marL="0" indent="0" algn="just">
              <a:buNone/>
            </a:pPr>
            <a:r>
              <a:rPr lang="fr-FR" sz="2000" dirty="0"/>
              <a:t>* Il est possible de donner d’autres </a:t>
            </a:r>
            <a:r>
              <a:rPr lang="fr-FR" sz="2000" u="sng" dirty="0"/>
              <a:t>documents papier</a:t>
            </a:r>
            <a:r>
              <a:rPr lang="fr-FR" sz="2000" dirty="0"/>
              <a:t> aux examinateurs (</a:t>
            </a:r>
            <a:r>
              <a:rPr lang="fr-FR" sz="2000" i="1" dirty="0"/>
              <a:t>poursuite de travail après le téléversement, éclairage d’un point présenté</a:t>
            </a:r>
            <a:r>
              <a:rPr lang="fr-FR" sz="2000" dirty="0"/>
              <a:t>).</a:t>
            </a:r>
          </a:p>
        </p:txBody>
      </p:sp>
      <p:sp>
        <p:nvSpPr>
          <p:cNvPr id="5" name="Espace réservé du numéro de diapositive 4">
            <a:extLst>
              <a:ext uri="{FF2B5EF4-FFF2-40B4-BE49-F238E27FC236}">
                <a16:creationId xmlns:a16="http://schemas.microsoft.com/office/drawing/2014/main" id="{F19EE7D9-B044-A40F-F638-32E60F0714F1}"/>
              </a:ext>
            </a:extLst>
          </p:cNvPr>
          <p:cNvSpPr>
            <a:spLocks noGrp="1"/>
          </p:cNvSpPr>
          <p:nvPr>
            <p:ph type="sldNum" sz="quarter" idx="12"/>
          </p:nvPr>
        </p:nvSpPr>
        <p:spPr/>
        <p:txBody>
          <a:bodyPr/>
          <a:lstStyle/>
          <a:p>
            <a:fld id="{CF4668DC-857F-487D-BFFA-8C0CA5037977}" type="slidenum">
              <a:rPr lang="fr-BE" smtClean="0"/>
              <a:t>16</a:t>
            </a:fld>
            <a:endParaRPr lang="fr-BE"/>
          </a:p>
        </p:txBody>
      </p:sp>
    </p:spTree>
    <p:extLst>
      <p:ext uri="{BB962C8B-B14F-4D97-AF65-F5344CB8AC3E}">
        <p14:creationId xmlns:p14="http://schemas.microsoft.com/office/powerpoint/2010/main" val="5681662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51520" y="260648"/>
            <a:ext cx="8784976" cy="4705633"/>
          </a:xfrm>
        </p:spPr>
        <p:txBody>
          <a:bodyPr>
            <a:normAutofit/>
          </a:bodyPr>
          <a:lstStyle/>
          <a:p>
            <a:pPr marL="0" indent="0">
              <a:buNone/>
            </a:pPr>
            <a:r>
              <a:rPr lang="fr-FR" sz="2400" b="1" dirty="0">
                <a:solidFill>
                  <a:srgbClr val="C00000"/>
                </a:solidFill>
              </a:rPr>
              <a:t>Etape 1		</a:t>
            </a:r>
            <a:r>
              <a:rPr lang="fr-FR" sz="2400" b="1" dirty="0">
                <a:solidFill>
                  <a:srgbClr val="0070C0"/>
                </a:solidFill>
              </a:rPr>
              <a:t>1. </a:t>
            </a:r>
            <a:r>
              <a:rPr lang="fr-FR" sz="2400" dirty="0">
                <a:solidFill>
                  <a:srgbClr val="0070C0"/>
                </a:solidFill>
              </a:rPr>
              <a:t>Positionnement thématique et mots-clefs </a:t>
            </a:r>
          </a:p>
          <a:p>
            <a:pPr marL="0" indent="0">
              <a:buNone/>
            </a:pPr>
            <a:endParaRPr lang="fr-FR" sz="2000" i="1" dirty="0"/>
          </a:p>
          <a:p>
            <a:pPr marL="0" indent="0">
              <a:buNone/>
            </a:pPr>
            <a:endParaRPr lang="fr-FR" sz="2400" i="1" dirty="0"/>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t>17</a:t>
            </a:fld>
            <a:endParaRPr lang="fr-BE"/>
          </a:p>
        </p:txBody>
      </p:sp>
      <p:grpSp>
        <p:nvGrpSpPr>
          <p:cNvPr id="6" name="Groupe 5"/>
          <p:cNvGrpSpPr/>
          <p:nvPr/>
        </p:nvGrpSpPr>
        <p:grpSpPr>
          <a:xfrm>
            <a:off x="88804" y="741419"/>
            <a:ext cx="9055196" cy="5200931"/>
            <a:chOff x="88804" y="741419"/>
            <a:chExt cx="9055196" cy="5200931"/>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777643"/>
              <a:ext cx="4499992" cy="3083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804" y="741419"/>
              <a:ext cx="4555204" cy="5200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443929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51520" y="260648"/>
            <a:ext cx="8784976" cy="4705633"/>
          </a:xfrm>
        </p:spPr>
        <p:txBody>
          <a:bodyPr>
            <a:normAutofit/>
          </a:bodyPr>
          <a:lstStyle/>
          <a:p>
            <a:pPr marL="0" indent="0">
              <a:buNone/>
            </a:pPr>
            <a:r>
              <a:rPr lang="fr-FR" sz="2400" b="1" dirty="0">
                <a:solidFill>
                  <a:srgbClr val="C00000"/>
                </a:solidFill>
              </a:rPr>
              <a:t>Etape 1		</a:t>
            </a:r>
            <a:r>
              <a:rPr lang="fr-FR" sz="2400" b="1" dirty="0">
                <a:solidFill>
                  <a:srgbClr val="0070C0"/>
                </a:solidFill>
              </a:rPr>
              <a:t>1. </a:t>
            </a:r>
            <a:r>
              <a:rPr lang="fr-FR" sz="2400" dirty="0">
                <a:solidFill>
                  <a:srgbClr val="0070C0"/>
                </a:solidFill>
              </a:rPr>
              <a:t>Positionnement thématique et mots-clefs </a:t>
            </a:r>
          </a:p>
          <a:p>
            <a:pPr marL="0" indent="0">
              <a:buNone/>
            </a:pPr>
            <a:endParaRPr lang="fr-FR" sz="2000" i="1" dirty="0"/>
          </a:p>
          <a:p>
            <a:pPr marL="0" indent="0">
              <a:buNone/>
            </a:pPr>
            <a:endParaRPr lang="fr-FR" sz="2400" i="1" dirty="0"/>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t>18</a:t>
            </a:fld>
            <a:endParaRPr lang="fr-BE"/>
          </a:p>
        </p:txBody>
      </p:sp>
      <p:grpSp>
        <p:nvGrpSpPr>
          <p:cNvPr id="2" name="Groupe 1"/>
          <p:cNvGrpSpPr/>
          <p:nvPr/>
        </p:nvGrpSpPr>
        <p:grpSpPr>
          <a:xfrm>
            <a:off x="251520" y="835293"/>
            <a:ext cx="4302063" cy="2641976"/>
            <a:chOff x="395536" y="836712"/>
            <a:chExt cx="4302063" cy="2641976"/>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836712"/>
              <a:ext cx="4302063" cy="2112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949040"/>
              <a:ext cx="4302063" cy="529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3789040"/>
            <a:ext cx="4130267" cy="2692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 name="Groupe 3"/>
          <p:cNvGrpSpPr/>
          <p:nvPr/>
        </p:nvGrpSpPr>
        <p:grpSpPr>
          <a:xfrm>
            <a:off x="4854446" y="1332127"/>
            <a:ext cx="4104456" cy="4098131"/>
            <a:chOff x="1360488" y="1635125"/>
            <a:chExt cx="6421437" cy="5541624"/>
          </a:xfrm>
        </p:grpSpPr>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60488" y="1635125"/>
              <a:ext cx="6421437" cy="3590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36687" y="5252699"/>
              <a:ext cx="6269037" cy="192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5069646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3F8CA7-449B-7E84-2CB2-73642164A89F}"/>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066700A-A448-3F9E-DF62-E3064384A006}"/>
              </a:ext>
            </a:extLst>
          </p:cNvPr>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Recherche bibliographique</a:t>
            </a:r>
          </a:p>
        </p:txBody>
      </p:sp>
      <p:sp>
        <p:nvSpPr>
          <p:cNvPr id="3" name="Espace réservé du contenu 2">
            <a:extLst>
              <a:ext uri="{FF2B5EF4-FFF2-40B4-BE49-F238E27FC236}">
                <a16:creationId xmlns:a16="http://schemas.microsoft.com/office/drawing/2014/main" id="{AE8FBE4E-382E-C246-79B8-CA3E95BDC7E1}"/>
              </a:ext>
            </a:extLst>
          </p:cNvPr>
          <p:cNvSpPr>
            <a:spLocks noGrp="1"/>
          </p:cNvSpPr>
          <p:nvPr>
            <p:ph idx="1"/>
          </p:nvPr>
        </p:nvSpPr>
        <p:spPr>
          <a:xfrm>
            <a:off x="467544" y="1027623"/>
            <a:ext cx="8496944" cy="5328727"/>
          </a:xfrm>
        </p:spPr>
        <p:txBody>
          <a:bodyPr>
            <a:normAutofit/>
          </a:bodyPr>
          <a:lstStyle/>
          <a:p>
            <a:pPr marL="0" indent="0">
              <a:buNone/>
            </a:pPr>
            <a:r>
              <a:rPr lang="fr-FR" sz="2000" dirty="0"/>
              <a:t>* Site de publication scientifique :	</a:t>
            </a:r>
            <a:r>
              <a:rPr lang="fr-FR" sz="2000" u="sng" dirty="0">
                <a:hlinkClick r:id="rId3"/>
              </a:rPr>
              <a:t>https://pubmed.ncbi.nlm.nih.gov/</a:t>
            </a:r>
            <a:endParaRPr lang="fr-FR" sz="2000" u="sng" dirty="0"/>
          </a:p>
          <a:p>
            <a:pPr marL="0" indent="0">
              <a:buNone/>
            </a:pPr>
            <a:r>
              <a:rPr lang="fr-FR" sz="2000" dirty="0"/>
              <a:t>					</a:t>
            </a:r>
            <a:r>
              <a:rPr lang="en-GB" sz="2000" dirty="0">
                <a:sym typeface="Wingdings 3" panose="05040102010807070707" pitchFamily="18" charset="2"/>
              </a:rPr>
              <a:t></a:t>
            </a:r>
            <a:r>
              <a:rPr lang="en-GB" sz="2000" dirty="0"/>
              <a:t> </a:t>
            </a:r>
            <a:r>
              <a:rPr lang="fr-FR" sz="2000" i="1" dirty="0"/>
              <a:t>taper les mots-clefs</a:t>
            </a:r>
          </a:p>
          <a:p>
            <a:pPr marL="0" indent="0">
              <a:buNone/>
            </a:pPr>
            <a:endParaRPr lang="fr-FR" sz="2000" i="1" dirty="0"/>
          </a:p>
          <a:p>
            <a:pPr marL="0" indent="0">
              <a:buNone/>
            </a:pPr>
            <a:r>
              <a:rPr lang="fr-FR" sz="2000" i="1" dirty="0"/>
              <a:t>	* </a:t>
            </a:r>
            <a:r>
              <a:rPr lang="fr-FR" sz="2000" dirty="0"/>
              <a:t>Si l’article est non accessible, copier le DOI de l’article.</a:t>
            </a:r>
          </a:p>
          <a:p>
            <a:pPr marL="0" indent="0">
              <a:buNone/>
            </a:pPr>
            <a:r>
              <a:rPr lang="fr-FR" sz="2000" dirty="0"/>
              <a:t>		Chercher « </a:t>
            </a:r>
            <a:r>
              <a:rPr lang="fr-FR" sz="2000" u="sng" dirty="0" err="1"/>
              <a:t>SciHub</a:t>
            </a:r>
            <a:r>
              <a:rPr lang="fr-FR" sz="2000" dirty="0"/>
              <a:t> » sur un moteur de recherche.</a:t>
            </a:r>
          </a:p>
          <a:p>
            <a:pPr marL="0" indent="0">
              <a:buNone/>
            </a:pPr>
            <a:r>
              <a:rPr lang="fr-FR" sz="2000" dirty="0"/>
              <a:t>		Entrer le numéro DOI de l’article.</a:t>
            </a:r>
            <a:endParaRPr lang="fr-MQ" sz="2000" dirty="0"/>
          </a:p>
          <a:p>
            <a:endParaRPr lang="fr-FR" sz="2000" dirty="0"/>
          </a:p>
          <a:p>
            <a:endParaRPr lang="fr-MQ" sz="2000" dirty="0"/>
          </a:p>
          <a:p>
            <a:pPr marL="0" indent="0">
              <a:buNone/>
            </a:pPr>
            <a:r>
              <a:rPr lang="fr-FR" sz="2000" dirty="0"/>
              <a:t>Aller sur « </a:t>
            </a:r>
            <a:r>
              <a:rPr lang="fr-FR" sz="2000" u="sng" dirty="0" err="1"/>
              <a:t>ResearchRabbit</a:t>
            </a:r>
            <a:r>
              <a:rPr lang="fr-FR" sz="2000" dirty="0"/>
              <a:t> » et se créer un compte.</a:t>
            </a:r>
          </a:p>
          <a:p>
            <a:pPr marL="0" indent="0">
              <a:buNone/>
            </a:pPr>
            <a:r>
              <a:rPr lang="fr-FR" sz="2000" dirty="0"/>
              <a:t>	Entrer le DOI de l’article.</a:t>
            </a:r>
          </a:p>
          <a:p>
            <a:pPr marL="0" indent="0">
              <a:buNone/>
            </a:pPr>
            <a:r>
              <a:rPr lang="fr-FR" sz="2000" dirty="0"/>
              <a:t>		On peut avoir tous les articles écrits par le même auteur</a:t>
            </a:r>
          </a:p>
          <a:p>
            <a:pPr marL="0" indent="0">
              <a:buNone/>
            </a:pPr>
            <a:r>
              <a:rPr lang="fr-FR" sz="2000" dirty="0"/>
              <a:t>				OU par des sujets proches</a:t>
            </a:r>
          </a:p>
          <a:p>
            <a:pPr marL="0" indent="0">
              <a:buNone/>
            </a:pPr>
            <a:r>
              <a:rPr lang="fr-FR" sz="2000" dirty="0"/>
              <a:t>				OU toutes les références citées dans l’article.</a:t>
            </a:r>
            <a:endParaRPr lang="fr-MQ" sz="2000" dirty="0"/>
          </a:p>
          <a:p>
            <a:pPr marL="0" indent="0">
              <a:buNone/>
            </a:pPr>
            <a:endParaRPr lang="fr-MQ" sz="2000" dirty="0"/>
          </a:p>
        </p:txBody>
      </p:sp>
      <p:sp>
        <p:nvSpPr>
          <p:cNvPr id="5" name="Espace réservé du numéro de diapositive 4">
            <a:extLst>
              <a:ext uri="{FF2B5EF4-FFF2-40B4-BE49-F238E27FC236}">
                <a16:creationId xmlns:a16="http://schemas.microsoft.com/office/drawing/2014/main" id="{20D672DB-BCF2-C4F8-A0B3-28850F5CC80F}"/>
              </a:ext>
            </a:extLst>
          </p:cNvPr>
          <p:cNvSpPr>
            <a:spLocks noGrp="1"/>
          </p:cNvSpPr>
          <p:nvPr>
            <p:ph type="sldNum" sz="quarter" idx="12"/>
          </p:nvPr>
        </p:nvSpPr>
        <p:spPr/>
        <p:txBody>
          <a:bodyPr/>
          <a:lstStyle/>
          <a:p>
            <a:fld id="{CF4668DC-857F-487D-BFFA-8C0CA5037977}" type="slidenum">
              <a:rPr lang="fr-BE" smtClean="0"/>
              <a:t>19</a:t>
            </a:fld>
            <a:endParaRPr lang="fr-BE"/>
          </a:p>
        </p:txBody>
      </p:sp>
    </p:spTree>
    <p:extLst>
      <p:ext uri="{BB962C8B-B14F-4D97-AF65-F5344CB8AC3E}">
        <p14:creationId xmlns:p14="http://schemas.microsoft.com/office/powerpoint/2010/main" val="25252227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D40BD-02B7-3AB8-0855-5FC95E619904}"/>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7E143411-111D-5B89-DA56-4E4C17EE3143}"/>
              </a:ext>
            </a:extLst>
          </p:cNvPr>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Recherche bibliographique</a:t>
            </a:r>
          </a:p>
        </p:txBody>
      </p:sp>
      <p:sp>
        <p:nvSpPr>
          <p:cNvPr id="3" name="Espace réservé du contenu 2">
            <a:extLst>
              <a:ext uri="{FF2B5EF4-FFF2-40B4-BE49-F238E27FC236}">
                <a16:creationId xmlns:a16="http://schemas.microsoft.com/office/drawing/2014/main" id="{B66F9D3B-B646-E824-9E4A-5A90E9AFE1CC}"/>
              </a:ext>
            </a:extLst>
          </p:cNvPr>
          <p:cNvSpPr>
            <a:spLocks noGrp="1"/>
          </p:cNvSpPr>
          <p:nvPr>
            <p:ph idx="1"/>
          </p:nvPr>
        </p:nvSpPr>
        <p:spPr>
          <a:xfrm>
            <a:off x="467544" y="1027623"/>
            <a:ext cx="8496944" cy="5328727"/>
          </a:xfrm>
        </p:spPr>
        <p:txBody>
          <a:bodyPr>
            <a:normAutofit/>
          </a:bodyPr>
          <a:lstStyle/>
          <a:p>
            <a:pPr marL="0" indent="0">
              <a:buNone/>
            </a:pPr>
            <a:r>
              <a:rPr lang="fr-FR" sz="2000" dirty="0"/>
              <a:t>* Site :</a:t>
            </a:r>
          </a:p>
          <a:p>
            <a:pPr marL="0" indent="0">
              <a:buNone/>
            </a:pPr>
            <a:r>
              <a:rPr lang="fr-FR" sz="2000" dirty="0"/>
              <a:t>	Culture ENS Lyon :	</a:t>
            </a:r>
            <a:r>
              <a:rPr lang="fr-MQ" altLang="fr-MQ" sz="2000" dirty="0">
                <a:solidFill>
                  <a:srgbClr val="1155CC"/>
                </a:solidFill>
                <a:cs typeface="Times New Roman" panose="02020603050405020304" pitchFamily="18" charset="0"/>
                <a:hlinkClick r:id="rId2"/>
              </a:rPr>
              <a:t>http://culturesciencesphysique.ens-lyon.fr/</a:t>
            </a:r>
            <a:endParaRPr lang="fr-FR" altLang="fr-MQ" sz="2000" dirty="0">
              <a:solidFill>
                <a:srgbClr val="1155CC"/>
              </a:solidFill>
              <a:cs typeface="Times New Roman" panose="02020603050405020304" pitchFamily="18" charset="0"/>
            </a:endParaRPr>
          </a:p>
          <a:p>
            <a:pPr marL="0" indent="0">
              <a:buNone/>
            </a:pPr>
            <a:r>
              <a:rPr lang="fr-FR" altLang="fr-MQ" sz="2000" dirty="0">
                <a:solidFill>
                  <a:srgbClr val="1155CC"/>
                </a:solidFill>
                <a:cs typeface="Times New Roman" panose="02020603050405020304" pitchFamily="18" charset="0"/>
              </a:rPr>
              <a:t>				</a:t>
            </a:r>
            <a:r>
              <a:rPr lang="fr-FR" altLang="fr-MQ" sz="2000" dirty="0">
                <a:solidFill>
                  <a:srgbClr val="1155CC"/>
                </a:solidFill>
                <a:cs typeface="Times New Roman" panose="02020603050405020304" pitchFamily="18" charset="0"/>
                <a:hlinkClick r:id="rId3"/>
              </a:rPr>
              <a:t>https://culturesciences.chimie.ens.fr/</a:t>
            </a:r>
            <a:r>
              <a:rPr lang="fr-FR" altLang="fr-MQ" sz="2000" dirty="0">
                <a:solidFill>
                  <a:srgbClr val="1155CC"/>
                </a:solidFill>
                <a:cs typeface="Times New Roman" panose="02020603050405020304" pitchFamily="18" charset="0"/>
              </a:rPr>
              <a:t> </a:t>
            </a:r>
          </a:p>
          <a:p>
            <a:pPr marL="0" indent="0">
              <a:buNone/>
            </a:pPr>
            <a:endParaRPr lang="fr-MQ" sz="2000" dirty="0"/>
          </a:p>
          <a:p>
            <a:pPr marL="0" indent="0">
              <a:buNone/>
            </a:pPr>
            <a:r>
              <a:rPr lang="fr-FR" sz="2000" dirty="0"/>
              <a:t>	BUP :	</a:t>
            </a:r>
            <a:r>
              <a:rPr lang="fr-MQ" altLang="fr-MQ" sz="2000" dirty="0">
                <a:solidFill>
                  <a:srgbClr val="1155CC"/>
                </a:solidFill>
                <a:cs typeface="Times New Roman" panose="02020603050405020304" pitchFamily="18" charset="0"/>
                <a:hlinkClick r:id="rId4"/>
              </a:rPr>
              <a:t>http://bupdoc.udppc.asso.fr/consultation/selections.php</a:t>
            </a:r>
            <a:endParaRPr lang="fr-FR" sz="2000" dirty="0"/>
          </a:p>
          <a:p>
            <a:pPr marL="0" indent="0">
              <a:buNone/>
            </a:pPr>
            <a:endParaRPr lang="fr-FR" sz="2000" dirty="0"/>
          </a:p>
          <a:p>
            <a:pPr marL="0" indent="0">
              <a:buNone/>
            </a:pPr>
            <a:r>
              <a:rPr lang="fr-FR" sz="2000" dirty="0"/>
              <a:t>	Olympiades : 		</a:t>
            </a:r>
            <a:r>
              <a:rPr lang="fr-MQ" altLang="fr-MQ" sz="2000" dirty="0">
                <a:solidFill>
                  <a:srgbClr val="1155CC"/>
                </a:solidFill>
                <a:cs typeface="Times New Roman" panose="02020603050405020304" pitchFamily="18" charset="0"/>
                <a:hlinkClick r:id="rId5"/>
              </a:rPr>
              <a:t>https://odpf.org/archives.html</a:t>
            </a:r>
            <a:endParaRPr lang="fr-FR" altLang="fr-MQ" sz="2000" dirty="0">
              <a:solidFill>
                <a:srgbClr val="1155CC"/>
              </a:solidFill>
              <a:cs typeface="Times New Roman" panose="02020603050405020304" pitchFamily="18" charset="0"/>
            </a:endParaRPr>
          </a:p>
          <a:p>
            <a:pPr marL="0" indent="0">
              <a:buNone/>
            </a:pPr>
            <a:endParaRPr lang="fr-FR" sz="2000" dirty="0"/>
          </a:p>
          <a:p>
            <a:pPr marL="0" indent="0">
              <a:buNone/>
            </a:pPr>
            <a:endParaRPr lang="fr-FR" sz="2000" dirty="0"/>
          </a:p>
          <a:p>
            <a:pPr marL="0" indent="0">
              <a:buNone/>
            </a:pPr>
            <a:r>
              <a:rPr lang="fr-FR" sz="2000" dirty="0"/>
              <a:t>* Des sujets de concours, des magazines ou revues scientifiques </a:t>
            </a:r>
            <a:r>
              <a:rPr lang="fr-FR" sz="2000" i="1" dirty="0"/>
              <a:t>(La Recherche, Sciences et Avenir …)</a:t>
            </a:r>
            <a:endParaRPr lang="fr-FR" sz="2000" dirty="0"/>
          </a:p>
          <a:p>
            <a:pPr marL="0" indent="0">
              <a:buNone/>
            </a:pPr>
            <a:endParaRPr lang="fr-MQ" sz="2000" dirty="0"/>
          </a:p>
        </p:txBody>
      </p:sp>
      <p:sp>
        <p:nvSpPr>
          <p:cNvPr id="5" name="Espace réservé du numéro de diapositive 4">
            <a:extLst>
              <a:ext uri="{FF2B5EF4-FFF2-40B4-BE49-F238E27FC236}">
                <a16:creationId xmlns:a16="http://schemas.microsoft.com/office/drawing/2014/main" id="{AD3E6071-018E-9C00-4250-AAE1F4FCC038}"/>
              </a:ext>
            </a:extLst>
          </p:cNvPr>
          <p:cNvSpPr>
            <a:spLocks noGrp="1"/>
          </p:cNvSpPr>
          <p:nvPr>
            <p:ph type="sldNum" sz="quarter" idx="12"/>
          </p:nvPr>
        </p:nvSpPr>
        <p:spPr/>
        <p:txBody>
          <a:bodyPr/>
          <a:lstStyle/>
          <a:p>
            <a:fld id="{CF4668DC-857F-487D-BFFA-8C0CA5037977}" type="slidenum">
              <a:rPr lang="fr-BE" smtClean="0"/>
              <a:t>20</a:t>
            </a:fld>
            <a:endParaRPr lang="fr-BE"/>
          </a:p>
        </p:txBody>
      </p:sp>
    </p:spTree>
    <p:extLst>
      <p:ext uri="{BB962C8B-B14F-4D97-AF65-F5344CB8AC3E}">
        <p14:creationId xmlns:p14="http://schemas.microsoft.com/office/powerpoint/2010/main" val="22250526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1FA94-D5FA-395B-9A35-B5C27A4FA57A}"/>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A07048ED-2356-3937-E152-1FF1C725512F}"/>
              </a:ext>
            </a:extLst>
          </p:cNvPr>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Rédaction d’une bibliographie</a:t>
            </a:r>
          </a:p>
        </p:txBody>
      </p:sp>
      <p:sp>
        <p:nvSpPr>
          <p:cNvPr id="3" name="Espace réservé du contenu 2">
            <a:extLst>
              <a:ext uri="{FF2B5EF4-FFF2-40B4-BE49-F238E27FC236}">
                <a16:creationId xmlns:a16="http://schemas.microsoft.com/office/drawing/2014/main" id="{CFA7ADC4-2883-20B4-EFB1-918B102DC9C4}"/>
              </a:ext>
            </a:extLst>
          </p:cNvPr>
          <p:cNvSpPr>
            <a:spLocks noGrp="1"/>
          </p:cNvSpPr>
          <p:nvPr>
            <p:ph idx="1"/>
          </p:nvPr>
        </p:nvSpPr>
        <p:spPr>
          <a:xfrm>
            <a:off x="467544" y="1027623"/>
            <a:ext cx="8136904" cy="4849649"/>
          </a:xfrm>
        </p:spPr>
        <p:txBody>
          <a:bodyPr>
            <a:normAutofit/>
          </a:bodyPr>
          <a:lstStyle/>
          <a:p>
            <a:pPr marL="0" indent="0">
              <a:buNone/>
            </a:pPr>
            <a:r>
              <a:rPr lang="fr-FR" sz="2000" dirty="0"/>
              <a:t>Télécharger </a:t>
            </a:r>
            <a:r>
              <a:rPr lang="fr-FR" sz="2000" i="1" u="sng" dirty="0"/>
              <a:t>Zotero</a:t>
            </a:r>
            <a:r>
              <a:rPr lang="fr-FR" sz="2000" dirty="0"/>
              <a:t>	</a:t>
            </a:r>
          </a:p>
          <a:p>
            <a:pPr marL="0" indent="0">
              <a:buNone/>
            </a:pPr>
            <a:r>
              <a:rPr lang="fr-FR" sz="2000" dirty="0"/>
              <a:t>	Icône Zotero dans barre du navigateur</a:t>
            </a:r>
          </a:p>
          <a:p>
            <a:pPr marL="0" indent="0">
              <a:buNone/>
            </a:pPr>
            <a:r>
              <a:rPr lang="fr-FR" sz="2000" dirty="0">
                <a:sym typeface="Wingdings 3" panose="05040102010807070707" pitchFamily="18" charset="2"/>
              </a:rPr>
              <a:t>		</a:t>
            </a:r>
            <a:r>
              <a:rPr lang="fr-FR" sz="2000" dirty="0"/>
              <a:t> clic dessus et ajouter article intéressant.	</a:t>
            </a:r>
          </a:p>
          <a:p>
            <a:pPr marL="0" indent="0">
              <a:buNone/>
            </a:pPr>
            <a:r>
              <a:rPr lang="fr-FR" sz="2000" dirty="0"/>
              <a:t>			Puis aller dans Zotero et l’article apparaît.</a:t>
            </a:r>
            <a:endParaRPr lang="fr-MQ" sz="2000" dirty="0"/>
          </a:p>
          <a:p>
            <a:pPr marL="0" indent="0">
              <a:buNone/>
            </a:pPr>
            <a:endParaRPr lang="fr-FR" sz="2000" i="1" dirty="0"/>
          </a:p>
          <a:p>
            <a:pPr marL="0" indent="0">
              <a:buNone/>
            </a:pPr>
            <a:r>
              <a:rPr lang="fr-FR" sz="2000" i="1" dirty="0"/>
              <a:t>Possibilité de sélectionner des sites aussi.</a:t>
            </a:r>
            <a:endParaRPr lang="fr-MQ" sz="2000" i="1" dirty="0"/>
          </a:p>
          <a:p>
            <a:pPr marL="0" indent="0">
              <a:buNone/>
            </a:pPr>
            <a:r>
              <a:rPr lang="fr-FR" sz="2000" i="1" dirty="0"/>
              <a:t>On peut créer un dossier et l’ensemble est partageable.</a:t>
            </a:r>
            <a:endParaRPr lang="fr-MQ" sz="2000" i="1" dirty="0"/>
          </a:p>
          <a:p>
            <a:pPr marL="0" indent="0">
              <a:buNone/>
            </a:pPr>
            <a:endParaRPr lang="fr-MQ" sz="2000" dirty="0"/>
          </a:p>
          <a:p>
            <a:pPr marL="0" indent="0" algn="just">
              <a:buNone/>
            </a:pPr>
            <a:r>
              <a:rPr lang="fr-FR" sz="2000" dirty="0"/>
              <a:t>			Puis, on va dans son fichier de traitement de texte et on ajoute référence dans texte. A la fin, on ajoute biblio en cliquant sur l’onglet Zotero. </a:t>
            </a:r>
            <a:r>
              <a:rPr lang="fr-FR" sz="2000" i="1" dirty="0"/>
              <a:t>Il existe différents formats de rédaction.</a:t>
            </a:r>
            <a:endParaRPr lang="fr-MQ" sz="2000" dirty="0"/>
          </a:p>
          <a:p>
            <a:pPr marL="0" indent="0">
              <a:buNone/>
            </a:pPr>
            <a:endParaRPr lang="fr-MQ" sz="2000" dirty="0"/>
          </a:p>
        </p:txBody>
      </p:sp>
      <p:sp>
        <p:nvSpPr>
          <p:cNvPr id="5" name="Espace réservé du numéro de diapositive 4">
            <a:extLst>
              <a:ext uri="{FF2B5EF4-FFF2-40B4-BE49-F238E27FC236}">
                <a16:creationId xmlns:a16="http://schemas.microsoft.com/office/drawing/2014/main" id="{3F6697B6-8535-C92C-F556-913B7DE3520C}"/>
              </a:ext>
            </a:extLst>
          </p:cNvPr>
          <p:cNvSpPr>
            <a:spLocks noGrp="1"/>
          </p:cNvSpPr>
          <p:nvPr>
            <p:ph type="sldNum" sz="quarter" idx="12"/>
          </p:nvPr>
        </p:nvSpPr>
        <p:spPr/>
        <p:txBody>
          <a:bodyPr/>
          <a:lstStyle/>
          <a:p>
            <a:fld id="{CF4668DC-857F-487D-BFFA-8C0CA5037977}" type="slidenum">
              <a:rPr lang="fr-BE" smtClean="0"/>
              <a:t>21</a:t>
            </a:fld>
            <a:endParaRPr lang="fr-BE"/>
          </a:p>
        </p:txBody>
      </p:sp>
    </p:spTree>
    <p:extLst>
      <p:ext uri="{BB962C8B-B14F-4D97-AF65-F5344CB8AC3E}">
        <p14:creationId xmlns:p14="http://schemas.microsoft.com/office/powerpoint/2010/main" val="15535634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0D87E3-42F8-CAEA-D0EE-7E8F56C3995C}"/>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B7DC6CB7-9275-D38A-007C-8B99A3F365FC}"/>
              </a:ext>
            </a:extLst>
          </p:cNvPr>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Travail attendu en PCSI</a:t>
            </a:r>
          </a:p>
        </p:txBody>
      </p:sp>
      <p:sp>
        <p:nvSpPr>
          <p:cNvPr id="3" name="Espace réservé du contenu 2">
            <a:extLst>
              <a:ext uri="{FF2B5EF4-FFF2-40B4-BE49-F238E27FC236}">
                <a16:creationId xmlns:a16="http://schemas.microsoft.com/office/drawing/2014/main" id="{2F486B41-5A91-4099-6B87-F53F85786F1B}"/>
              </a:ext>
            </a:extLst>
          </p:cNvPr>
          <p:cNvSpPr>
            <a:spLocks noGrp="1"/>
          </p:cNvSpPr>
          <p:nvPr>
            <p:ph idx="1"/>
          </p:nvPr>
        </p:nvSpPr>
        <p:spPr>
          <a:xfrm>
            <a:off x="467544" y="1027624"/>
            <a:ext cx="8352928" cy="5693852"/>
          </a:xfrm>
        </p:spPr>
        <p:txBody>
          <a:bodyPr>
            <a:normAutofit fontScale="92500"/>
          </a:bodyPr>
          <a:lstStyle/>
          <a:p>
            <a:pPr marL="0" indent="0">
              <a:buNone/>
            </a:pPr>
            <a:r>
              <a:rPr lang="fr-FR" sz="2400" dirty="0"/>
              <a:t>* </a:t>
            </a:r>
            <a:r>
              <a:rPr lang="fr-FR" sz="2400" i="1" dirty="0"/>
              <a:t>Aujourd’hui :</a:t>
            </a:r>
            <a:r>
              <a:rPr lang="fr-FR" sz="2400" dirty="0"/>
              <a:t> 			Constitution d’un groupe de 3</a:t>
            </a:r>
          </a:p>
          <a:p>
            <a:pPr marL="0" indent="0">
              <a:buNone/>
            </a:pPr>
            <a:endParaRPr lang="fr-FR" sz="1700" dirty="0"/>
          </a:p>
          <a:p>
            <a:pPr marL="0" indent="0">
              <a:buNone/>
            </a:pPr>
            <a:r>
              <a:rPr lang="fr-FR" sz="2400" dirty="0"/>
              <a:t>* </a:t>
            </a:r>
            <a:r>
              <a:rPr lang="fr-FR" sz="2400" i="1" dirty="0"/>
              <a:t>Avant les vacances d’hiver :</a:t>
            </a:r>
            <a:r>
              <a:rPr lang="fr-FR" sz="2400" dirty="0"/>
              <a:t> 	Recherche bibliographique pour parvenir à un choix de thème et de sujet.</a:t>
            </a:r>
          </a:p>
          <a:p>
            <a:pPr marL="0" indent="0">
              <a:buNone/>
            </a:pPr>
            <a:endParaRPr lang="fr-FR" sz="1700" dirty="0"/>
          </a:p>
          <a:p>
            <a:pPr marL="0" indent="0" algn="just">
              <a:buNone/>
            </a:pPr>
            <a:r>
              <a:rPr lang="fr-FR" sz="2400" dirty="0"/>
              <a:t>* </a:t>
            </a:r>
            <a:r>
              <a:rPr lang="fr-FR" sz="2400" i="1" dirty="0"/>
              <a:t>Avant les vacances de printemps :     </a:t>
            </a:r>
            <a:r>
              <a:rPr lang="fr-FR" sz="2400" dirty="0"/>
              <a:t>Positionnement </a:t>
            </a:r>
            <a:r>
              <a:rPr lang="fr-FR" sz="2400" u="sng" dirty="0"/>
              <a:t>thématique</a:t>
            </a:r>
            <a:r>
              <a:rPr lang="fr-FR" sz="2400" dirty="0"/>
              <a:t> ; proposition de </a:t>
            </a:r>
            <a:r>
              <a:rPr lang="fr-FR" sz="2400" u="sng" dirty="0"/>
              <a:t>sujets</a:t>
            </a:r>
            <a:r>
              <a:rPr lang="fr-FR" sz="2400" dirty="0"/>
              <a:t> avec un </a:t>
            </a:r>
            <a:r>
              <a:rPr lang="fr-FR" sz="2400" u="sng" dirty="0"/>
              <a:t>plan d’expériences</a:t>
            </a:r>
            <a:r>
              <a:rPr lang="fr-FR" sz="2400" dirty="0"/>
              <a:t> contenant les </a:t>
            </a:r>
            <a:r>
              <a:rPr lang="fr-FR" sz="2400" b="1" dirty="0"/>
              <a:t>objectifs personnels </a:t>
            </a:r>
            <a:r>
              <a:rPr lang="fr-FR" sz="2400" dirty="0"/>
              <a:t>et une </a:t>
            </a:r>
            <a:r>
              <a:rPr lang="fr-FR" sz="2400" b="1" dirty="0"/>
              <a:t>manipulation principale réalisable </a:t>
            </a:r>
            <a:r>
              <a:rPr lang="fr-FR" sz="2400" dirty="0"/>
              <a:t>donc avec un protocole détaillé et fiable (donc issu d’un document existent fiable).</a:t>
            </a:r>
          </a:p>
          <a:p>
            <a:pPr marL="0" indent="0">
              <a:buNone/>
            </a:pPr>
            <a:r>
              <a:rPr lang="fr-FR" sz="2400" dirty="0"/>
              <a:t>Si possible, une première mise en pratique pour valider le choix.</a:t>
            </a:r>
            <a:endParaRPr lang="fr-FR" sz="1700" dirty="0"/>
          </a:p>
          <a:p>
            <a:pPr marL="0" indent="0">
              <a:buNone/>
            </a:pPr>
            <a:r>
              <a:rPr lang="fr-FR" sz="2400" dirty="0"/>
              <a:t>	=&gt;	</a:t>
            </a:r>
            <a:r>
              <a:rPr lang="fr-FR" sz="2400" b="1" dirty="0">
                <a:solidFill>
                  <a:srgbClr val="FF0000"/>
                </a:solidFill>
              </a:rPr>
              <a:t>Présentation</a:t>
            </a:r>
            <a:r>
              <a:rPr lang="fr-FR" sz="2400" dirty="0"/>
              <a:t> évaluée de l’avancement du travail</a:t>
            </a:r>
          </a:p>
          <a:p>
            <a:pPr marL="0" indent="0">
              <a:spcBef>
                <a:spcPts val="0"/>
              </a:spcBef>
              <a:buNone/>
            </a:pPr>
            <a:r>
              <a:rPr lang="fr-FR" sz="2400" dirty="0"/>
              <a:t>		devant les enseignants de 1</a:t>
            </a:r>
            <a:r>
              <a:rPr lang="fr-FR" sz="2400" baseline="30000" dirty="0"/>
              <a:t>ère</a:t>
            </a:r>
            <a:r>
              <a:rPr lang="fr-FR" sz="2400" dirty="0"/>
              <a:t> et 2</a:t>
            </a:r>
            <a:r>
              <a:rPr lang="fr-FR" sz="2400" baseline="30000" dirty="0"/>
              <a:t>nde</a:t>
            </a:r>
            <a:r>
              <a:rPr lang="fr-FR" sz="2400" dirty="0"/>
              <a:t> années.</a:t>
            </a:r>
          </a:p>
          <a:p>
            <a:pPr marL="0" indent="0">
              <a:buNone/>
            </a:pPr>
            <a:endParaRPr lang="fr-FR" sz="1700" dirty="0"/>
          </a:p>
          <a:p>
            <a:pPr marL="0" indent="0">
              <a:buNone/>
            </a:pPr>
            <a:r>
              <a:rPr lang="fr-FR" sz="2400" i="1" dirty="0"/>
              <a:t>* Jusqu’à la fin de l’année :	</a:t>
            </a:r>
            <a:r>
              <a:rPr lang="fr-FR" sz="2400" dirty="0"/>
              <a:t>Continuation du travail validé.</a:t>
            </a:r>
          </a:p>
          <a:p>
            <a:pPr marL="0" indent="0">
              <a:buNone/>
            </a:pPr>
            <a:r>
              <a:rPr lang="fr-FR" sz="2400" dirty="0"/>
              <a:t>				Reprise des éléments insuffisants</a:t>
            </a:r>
          </a:p>
        </p:txBody>
      </p:sp>
      <p:sp>
        <p:nvSpPr>
          <p:cNvPr id="5" name="Espace réservé du numéro de diapositive 4">
            <a:extLst>
              <a:ext uri="{FF2B5EF4-FFF2-40B4-BE49-F238E27FC236}">
                <a16:creationId xmlns:a16="http://schemas.microsoft.com/office/drawing/2014/main" id="{B37A1B3C-72A9-2EEA-C34A-DE65D32DC037}"/>
              </a:ext>
            </a:extLst>
          </p:cNvPr>
          <p:cNvSpPr>
            <a:spLocks noGrp="1"/>
          </p:cNvSpPr>
          <p:nvPr>
            <p:ph type="sldNum" sz="quarter" idx="12"/>
          </p:nvPr>
        </p:nvSpPr>
        <p:spPr/>
        <p:txBody>
          <a:bodyPr/>
          <a:lstStyle/>
          <a:p>
            <a:fld id="{CF4668DC-857F-487D-BFFA-8C0CA5037977}" type="slidenum">
              <a:rPr lang="fr-BE" smtClean="0"/>
              <a:t>22</a:t>
            </a:fld>
            <a:endParaRPr lang="fr-BE"/>
          </a:p>
        </p:txBody>
      </p:sp>
    </p:spTree>
    <p:extLst>
      <p:ext uri="{BB962C8B-B14F-4D97-AF65-F5344CB8AC3E}">
        <p14:creationId xmlns:p14="http://schemas.microsoft.com/office/powerpoint/2010/main" val="605775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FD969C-EB14-038A-65A5-94C873CF22EB}"/>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8E940ABD-A042-DBBC-274F-C6F966CA323C}"/>
              </a:ext>
            </a:extLst>
          </p:cNvPr>
          <p:cNvSpPr>
            <a:spLocks noGrp="1"/>
          </p:cNvSpPr>
          <p:nvPr>
            <p:ph type="title"/>
          </p:nvPr>
        </p:nvSpPr>
        <p:spPr>
          <a:xfrm>
            <a:off x="457200" y="274638"/>
            <a:ext cx="8229600" cy="706090"/>
          </a:xfrm>
        </p:spPr>
        <p:txBody>
          <a:bodyPr>
            <a:normAutofit/>
          </a:bodyPr>
          <a:lstStyle/>
          <a:p>
            <a:pPr algn="l"/>
            <a:r>
              <a:rPr lang="fr-FR" sz="3200" b="1" dirty="0">
                <a:solidFill>
                  <a:srgbClr val="C00000"/>
                </a:solidFill>
              </a:rPr>
              <a:t>Attention pour les TIPE à dominante chimie</a:t>
            </a:r>
          </a:p>
        </p:txBody>
      </p:sp>
      <p:sp>
        <p:nvSpPr>
          <p:cNvPr id="3" name="Espace réservé du contenu 2">
            <a:extLst>
              <a:ext uri="{FF2B5EF4-FFF2-40B4-BE49-F238E27FC236}">
                <a16:creationId xmlns:a16="http://schemas.microsoft.com/office/drawing/2014/main" id="{B2678AC0-DE6F-DF1E-0F39-4C603419CFD1}"/>
              </a:ext>
            </a:extLst>
          </p:cNvPr>
          <p:cNvSpPr>
            <a:spLocks noGrp="1"/>
          </p:cNvSpPr>
          <p:nvPr>
            <p:ph idx="1"/>
          </p:nvPr>
        </p:nvSpPr>
        <p:spPr>
          <a:xfrm>
            <a:off x="467544" y="1027624"/>
            <a:ext cx="8424936" cy="3841536"/>
          </a:xfrm>
        </p:spPr>
        <p:txBody>
          <a:bodyPr>
            <a:normAutofit/>
          </a:bodyPr>
          <a:lstStyle/>
          <a:p>
            <a:pPr marL="0" indent="0" algn="just">
              <a:buNone/>
            </a:pPr>
            <a:r>
              <a:rPr lang="fr-FR" sz="2400" dirty="0"/>
              <a:t>* La dernière commande de produits chimiques sera faite </a:t>
            </a:r>
            <a:r>
              <a:rPr lang="fr-FR" sz="2400" u="sng" dirty="0"/>
              <a:t>mi-septembre 2026</a:t>
            </a:r>
            <a:r>
              <a:rPr lang="fr-FR" sz="2400" dirty="0"/>
              <a:t>. Au-delà, aucun produit ne pourra être acheté par le laboratoire du lycée.</a:t>
            </a:r>
          </a:p>
          <a:p>
            <a:pPr marL="0" indent="0" algn="just">
              <a:buNone/>
            </a:pPr>
            <a:endParaRPr lang="fr-FR" sz="2400" dirty="0"/>
          </a:p>
          <a:p>
            <a:pPr marL="0" indent="0" algn="just">
              <a:buNone/>
            </a:pPr>
            <a:r>
              <a:rPr lang="fr-FR" sz="2400" i="1" dirty="0"/>
              <a:t>Beaucoup de produits sont déjà présents au laboratoire, ne pas hésiter à se rapprocher des techniciens pour les connaître.</a:t>
            </a:r>
          </a:p>
        </p:txBody>
      </p:sp>
      <p:sp>
        <p:nvSpPr>
          <p:cNvPr id="5" name="Espace réservé du numéro de diapositive 4">
            <a:extLst>
              <a:ext uri="{FF2B5EF4-FFF2-40B4-BE49-F238E27FC236}">
                <a16:creationId xmlns:a16="http://schemas.microsoft.com/office/drawing/2014/main" id="{B93BCA03-CD8C-F1EA-14B2-060ADBC2BA0B}"/>
              </a:ext>
            </a:extLst>
          </p:cNvPr>
          <p:cNvSpPr>
            <a:spLocks noGrp="1"/>
          </p:cNvSpPr>
          <p:nvPr>
            <p:ph type="sldNum" sz="quarter" idx="12"/>
          </p:nvPr>
        </p:nvSpPr>
        <p:spPr/>
        <p:txBody>
          <a:bodyPr/>
          <a:lstStyle/>
          <a:p>
            <a:fld id="{CF4668DC-857F-487D-BFFA-8C0CA5037977}" type="slidenum">
              <a:rPr lang="fr-BE" smtClean="0"/>
              <a:t>23</a:t>
            </a:fld>
            <a:endParaRPr lang="fr-BE"/>
          </a:p>
        </p:txBody>
      </p:sp>
    </p:spTree>
    <p:extLst>
      <p:ext uri="{BB962C8B-B14F-4D97-AF65-F5344CB8AC3E}">
        <p14:creationId xmlns:p14="http://schemas.microsoft.com/office/powerpoint/2010/main" val="348016184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281</TotalTime>
  <Words>2370</Words>
  <Application>Microsoft Office PowerPoint</Application>
  <PresentationFormat>Affichage à l'écran (4:3)</PresentationFormat>
  <Paragraphs>258</Paragraphs>
  <Slides>23</Slides>
  <Notes>10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23</vt:i4>
      </vt:variant>
    </vt:vector>
  </HeadingPairs>
  <TitlesOfParts>
    <vt:vector size="28" baseType="lpstr">
      <vt:lpstr>Arial</vt:lpstr>
      <vt:lpstr>Calibri</vt:lpstr>
      <vt:lpstr>Times New Roman</vt:lpstr>
      <vt:lpstr>Wingdings 3</vt:lpstr>
      <vt:lpstr>Thème Office</vt:lpstr>
      <vt:lpstr>TIPE PC Sobriété, efficacité, optimisation</vt:lpstr>
      <vt:lpstr>Critères d’évaluation</vt:lpstr>
      <vt:lpstr>Echéancier</vt:lpstr>
      <vt:lpstr>Etape 1</vt:lpstr>
      <vt:lpstr>Etape 1</vt:lpstr>
      <vt:lpstr>Etape 1</vt:lpstr>
      <vt:lpstr>Etape 1</vt:lpstr>
      <vt:lpstr>Etape 1</vt:lpstr>
      <vt:lpstr>Etape 1</vt:lpstr>
      <vt:lpstr>Etape 2</vt:lpstr>
      <vt:lpstr>Etape 2</vt:lpstr>
      <vt:lpstr>Etape 2</vt:lpstr>
      <vt:lpstr>Quelques conseils généraux pour son TIPE</vt:lpstr>
      <vt:lpstr>Quelques conseils dans la réalisation</vt:lpstr>
      <vt:lpstr>Quelques conseils suivant les critères d’évaluation</vt:lpstr>
      <vt:lpstr>Quelques remarques</vt:lpstr>
      <vt:lpstr>Présentation PowerPoint</vt:lpstr>
      <vt:lpstr>Présentation PowerPoint</vt:lpstr>
      <vt:lpstr>Recherche bibliographique</vt:lpstr>
      <vt:lpstr>Recherche bibliographique</vt:lpstr>
      <vt:lpstr>Rédaction d’une bibliographie</vt:lpstr>
      <vt:lpstr>Travail attendu en PCSI</vt:lpstr>
      <vt:lpstr>Attention pour les TIPE à dominante chimie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TIPE PC</dc:title>
  <dc:creator>F Manuel</dc:creator>
  <cp:lastModifiedBy>michael meyniel</cp:lastModifiedBy>
  <cp:revision>52</cp:revision>
  <dcterms:created xsi:type="dcterms:W3CDTF">2026-01-04T05:06:04Z</dcterms:created>
  <dcterms:modified xsi:type="dcterms:W3CDTF">2026-01-28T06:18:18Z</dcterms:modified>
</cp:coreProperties>
</file>