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68" r:id="rId7"/>
    <p:sldId id="270" r:id="rId8"/>
    <p:sldId id="258" r:id="rId9"/>
    <p:sldId id="265" r:id="rId10"/>
    <p:sldId id="266" r:id="rId11"/>
    <p:sldId id="267" r:id="rId12"/>
    <p:sldId id="259" r:id="rId13"/>
    <p:sldId id="269" r:id="rId14"/>
    <p:sldId id="260" r:id="rId15"/>
    <p:sldId id="261" r:id="rId16"/>
    <p:sldId id="262" r:id="rId17"/>
    <p:sldId id="263" r:id="rId18"/>
    <p:sldId id="264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8C2D"/>
    <a:srgbClr val="F6F6F6"/>
    <a:srgbClr val="FCE0CA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00570-C2FF-4DBC-A967-B845E0DA5575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3C888-F237-474C-8ACC-BB7E983C4A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8002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36FA6A-7548-814F-99C0-88CED6B15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139CE81-832B-30B5-A2B0-F3D95382B9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C5EC5C-51D7-DF84-9C9F-45D48D62F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6561F-5A16-4B75-816A-342A3DF120E6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FCBF00-0762-7ABE-B562-1F91F92BC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8DFDA7-90E2-ED2A-1EBB-3A15F97C3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3AB9-84F6-4AAA-9AE4-508DCC363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39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BBF51D-A0F7-159C-9AC8-08178C946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F404878-5E0B-1E7A-6D25-D3F40F283F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A696DA-BBE0-E450-1C99-36DD6B08A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6561F-5A16-4B75-816A-342A3DF120E6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019F2A-A20D-6D5D-DE3B-32D7CF81D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75F039-C3BE-1179-65A7-219F2CE5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3AB9-84F6-4AAA-9AE4-508DCC363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0968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DC4B9F1-9B87-354D-C104-07C8F74943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C3473F4-6BF2-0F11-9515-B04571944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95F542-0B08-04C5-2A1F-76AF502CA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6561F-5A16-4B75-816A-342A3DF120E6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71B7F9-101E-F109-B13B-25051CB69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6D1E8B-FBEA-E4B5-FB8A-5F3A00C25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3AB9-84F6-4AAA-9AE4-508DCC363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5747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10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38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69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0FFFFD-D8B6-EB84-9445-264CF674C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4C223F-51AB-76E8-0177-3FF51152C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686080-01A3-5193-FF05-2CF755A82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6561F-5A16-4B75-816A-342A3DF120E6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86420D-ED0A-27FD-5B79-08D1984DD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5D9CE3-D950-B75A-FD33-0B7711F6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3AB9-84F6-4AAA-9AE4-508DCC363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4786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A7B6E-20FC-22D6-5CE7-AA5321B72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48CDCF-E7C4-DCCC-6150-7A19C92AA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48FF95-DFC8-1437-8B74-09CDF37BD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6561F-5A16-4B75-816A-342A3DF120E6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5040DF-B9F8-E3BC-AD11-5BCDA2B19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246A47-BEFD-52EC-8C30-A61326B00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3AB9-84F6-4AAA-9AE4-508DCC363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090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146E37-7D91-2660-ECB4-EF57E92FD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2A6CFC-9BF8-4A79-5D5D-AE0279F821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744951E-9A6A-BC1F-DAAC-11EC7809F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EE50405-DDE5-1D06-C980-5AF20B17C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6561F-5A16-4B75-816A-342A3DF120E6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019FCD3-FE46-9880-7198-C042C828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DAC88B7-F502-6B56-F191-13229CD8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3AB9-84F6-4AAA-9AE4-508DCC363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050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D68D1F-A86A-3D29-FA64-875CF8B4B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21D81E-E69C-11D7-08E0-C862CD8C0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ACC86E3-6D73-F4AA-E0AE-FC69F0CFC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39D6E35-9831-7DC1-E0DE-9DB8035AF4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AAA4EF5-1973-8B9F-F3BB-C0124871B5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06BFCE7-D328-8F5A-8C7C-ED0279433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6561F-5A16-4B75-816A-342A3DF120E6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C753975-17BE-7419-C4FE-293546DB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DE68B2E-4F62-2E89-19F8-13F95D7E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3AB9-84F6-4AAA-9AE4-508DCC363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600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A77709-8DD4-CB2B-648B-387B0A2F9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C4B9545-4394-CDC1-DBA4-1CC51FF78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6561F-5A16-4B75-816A-342A3DF120E6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E66AF5-ADB5-71B4-373D-584F906B2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FEDCCE-E9F3-F1E6-CDE9-31AE1737D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3AB9-84F6-4AAA-9AE4-508DCC363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6434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31ED64C-B896-896D-1A69-97659F924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6561F-5A16-4B75-816A-342A3DF120E6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C0C1037-4D13-AB0E-BE76-AA91A22B3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0F255E-EFB3-1D91-6BA5-6DDE5E38E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3AB9-84F6-4AAA-9AE4-508DCC363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8784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E0315F-4F85-F2C8-2BB1-968C176DB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110BC3-B231-0A66-9F55-B24704D6C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337C2C4-3CA6-449F-54A2-FD4E82146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40E97F-EB4E-B155-1952-39A95ADBE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6561F-5A16-4B75-816A-342A3DF120E6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3DBEAA1-0A04-8CD0-283C-03B547123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D963FD8-489C-EDA0-5270-6204B5650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3AB9-84F6-4AAA-9AE4-508DCC363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845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705EBD-0A00-58A3-F527-8A6CFD1E0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FF2E6E5-81F2-3298-CEE6-4F2F6A0568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9AF9597-F5C0-E90D-9B3E-2D42FDC77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61D849C-27DA-5B67-3613-F41152A77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6561F-5A16-4B75-816A-342A3DF120E6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3D031A6-F93C-9F4A-3B68-D7B47CED2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4906F6A-D502-88C0-D425-DDA5AFB0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83AB9-84F6-4AAA-9AE4-508DCC363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20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6BE18FA-24B9-0A1F-80BC-53C8E67D7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3800EF-7DAE-5991-933B-DE42712A1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827CD9-D639-E414-23E4-9613B3B55E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6561F-5A16-4B75-816A-342A3DF120E6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621724-596B-2277-89E7-D4A1F007EB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171BFA-80E6-21EB-112D-57C585A081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83AB9-84F6-4AAA-9AE4-508DCC363E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329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stephane.lleres@ac-amiens.f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lelivrescolaire.fr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lelivrescolaire.fr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lelivrescolaire.fr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lelivrescolaire.fr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enaud.pochet@ac-amiens.fr" TargetMode="External"/><Relationship Id="rId2" Type="http://schemas.openxmlformats.org/officeDocument/2006/relationships/hyperlink" Target="mailto:claire.fekkar-moisson@ac-amiens.f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ecretariat-etudiant-thuillier@ac-amiens.fr" TargetMode="External"/><Relationship Id="rId5" Type="http://schemas.openxmlformats.org/officeDocument/2006/relationships/hyperlink" Target="mailto:jennifer.macron@ac-amiens.fr" TargetMode="External"/><Relationship Id="rId4" Type="http://schemas.openxmlformats.org/officeDocument/2006/relationships/hyperlink" Target="mailto:pierre.soulard@ac-amiens.f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cahier-de-prepa.fr/pcsi1-thuillie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1C94EB-206E-BD21-F30B-2A3C1C9C2F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64059"/>
            <a:ext cx="9144000" cy="2387600"/>
          </a:xfrm>
        </p:spPr>
        <p:txBody>
          <a:bodyPr>
            <a:normAutofit/>
          </a:bodyPr>
          <a:lstStyle/>
          <a:p>
            <a:r>
              <a:rPr lang="fr-FR" sz="6600" b="1" dirty="0"/>
              <a:t>Bienvenue en PCSI </a:t>
            </a:r>
            <a:br>
              <a:rPr lang="fr-FR" sz="6600" b="1" dirty="0"/>
            </a:br>
            <a:r>
              <a:rPr lang="fr-FR" sz="6600" b="1" dirty="0"/>
              <a:t>au Lycée Louis Thuillier</a:t>
            </a:r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7B4B6F50-FE90-E1F4-160A-8D7451DCE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0" y="194958"/>
            <a:ext cx="2551184" cy="171320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0769BBE-1138-4F66-7239-AE0B57BA90D4}"/>
              </a:ext>
            </a:extLst>
          </p:cNvPr>
          <p:cNvSpPr txBox="1"/>
          <p:nvPr/>
        </p:nvSpPr>
        <p:spPr>
          <a:xfrm>
            <a:off x="0" y="6293710"/>
            <a:ext cx="611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Séance de présentation – stage de préparation de rentrée 2025</a:t>
            </a:r>
          </a:p>
        </p:txBody>
      </p:sp>
    </p:spTree>
    <p:extLst>
      <p:ext uri="{BB962C8B-B14F-4D97-AF65-F5344CB8AC3E}">
        <p14:creationId xmlns:p14="http://schemas.microsoft.com/office/powerpoint/2010/main" val="3056294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33906-01D6-44DF-FA0D-6359109AC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AA38E7-9383-A9B6-E758-8182657E7CE7}"/>
              </a:ext>
            </a:extLst>
          </p:cNvPr>
          <p:cNvSpPr/>
          <p:nvPr/>
        </p:nvSpPr>
        <p:spPr>
          <a:xfrm>
            <a:off x="-14068" y="649882"/>
            <a:ext cx="10800000" cy="50400"/>
          </a:xfrm>
          <a:prstGeom prst="rect">
            <a:avLst/>
          </a:prstGeom>
          <a:solidFill>
            <a:srgbClr val="F18C2D">
              <a:alpha val="80000"/>
            </a:srgbClr>
          </a:solidFill>
          <a:ln>
            <a:solidFill>
              <a:srgbClr val="F18C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1B0A201-3C54-12BE-891A-661B15D39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" y="-5237"/>
            <a:ext cx="10515600" cy="953709"/>
          </a:xfrm>
        </p:spPr>
        <p:txBody>
          <a:bodyPr>
            <a:normAutofit/>
          </a:bodyPr>
          <a:lstStyle/>
          <a:p>
            <a:r>
              <a:rPr lang="fr-FR" b="1" i="1" dirty="0"/>
              <a:t>Préparer efficacement la rentrée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4294300-6381-B067-51A4-40120F7C5EAC}"/>
              </a:ext>
            </a:extLst>
          </p:cNvPr>
          <p:cNvSpPr txBox="1"/>
          <p:nvPr/>
        </p:nvSpPr>
        <p:spPr>
          <a:xfrm>
            <a:off x="351430" y="877391"/>
            <a:ext cx="8237293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1" dirty="0">
                <a:solidFill>
                  <a:srgbClr val="F18C2D"/>
                </a:solidFill>
              </a:rPr>
              <a:t>En Français-Philo</a:t>
            </a:r>
            <a:r>
              <a:rPr lang="fr-FR" sz="2400" b="1" i="1" dirty="0"/>
              <a:t>   M </a:t>
            </a:r>
            <a:r>
              <a:rPr lang="fr-FR" sz="2400" b="1" i="1" dirty="0" err="1"/>
              <a:t>Llerès</a:t>
            </a:r>
            <a:r>
              <a:rPr lang="fr-FR" sz="2400" b="1" i="1" dirty="0"/>
              <a:t>   </a:t>
            </a:r>
            <a:r>
              <a:rPr lang="fr-FR" sz="2400" dirty="0">
                <a:hlinkClick r:id="rId2"/>
              </a:rPr>
              <a:t>stephane.lleres@ac-amiens.fr</a:t>
            </a:r>
            <a:endParaRPr lang="fr-FR" sz="2400" dirty="0"/>
          </a:p>
          <a:p>
            <a:r>
              <a:rPr lang="fr-FR" sz="2400" b="1" i="1" dirty="0"/>
              <a:t>	</a:t>
            </a:r>
          </a:p>
          <a:p>
            <a:r>
              <a:rPr lang="fr-FR" sz="2400" b="1" dirty="0"/>
              <a:t>Thème:	</a:t>
            </a:r>
            <a:r>
              <a:rPr lang="fr-FR" sz="2800" b="1" dirty="0"/>
              <a:t>« </a:t>
            </a:r>
            <a:r>
              <a:rPr lang="fr-FR" sz="2800" b="1" i="1" dirty="0"/>
              <a:t>Expériences de la nature </a:t>
            </a:r>
            <a:r>
              <a:rPr lang="fr-FR" sz="2800" b="1" dirty="0"/>
              <a:t>»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400" b="1" dirty="0"/>
          </a:p>
          <a:p>
            <a:r>
              <a:rPr lang="fr-FR" sz="2400" b="1" dirty="0"/>
              <a:t>3 œuvres </a:t>
            </a:r>
            <a:r>
              <a:rPr lang="fr-FR" sz="2400" b="1" u="sng" dirty="0">
                <a:solidFill>
                  <a:srgbClr val="F18C2D"/>
                </a:solidFill>
              </a:rPr>
              <a:t>à acheter et lire pendant les vacances</a:t>
            </a:r>
            <a:endParaRPr lang="fr-FR" sz="2400" b="1" dirty="0">
              <a:solidFill>
                <a:srgbClr val="F18C2D"/>
              </a:solidFill>
            </a:endParaRPr>
          </a:p>
          <a:p>
            <a:endParaRPr lang="fr-FR" dirty="0"/>
          </a:p>
          <a:p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fr-FR" sz="2400" b="1" dirty="0"/>
              <a:t>La connaissance de la vie </a:t>
            </a:r>
            <a:r>
              <a:rPr lang="fr-FR" dirty="0"/>
              <a:t>(Georges CANGUILHEM) ; édition Vrin</a:t>
            </a:r>
          </a:p>
          <a:p>
            <a:endParaRPr lang="fr-FR" dirty="0"/>
          </a:p>
          <a:p>
            <a:endParaRPr lang="fr-FR" dirty="0"/>
          </a:p>
          <a:p>
            <a:r>
              <a:rPr lang="fr-FR" sz="2400" b="1" dirty="0"/>
              <a:t>2. Vingt mille lieues sous les mers </a:t>
            </a:r>
            <a:r>
              <a:rPr lang="fr-FR" dirty="0"/>
              <a:t>(Jules VERNE) ; édition le Livre de poche</a:t>
            </a:r>
          </a:p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endParaRPr lang="fr-FR" dirty="0"/>
          </a:p>
          <a:p>
            <a:r>
              <a:rPr lang="fr-FR" sz="2400" b="1" dirty="0"/>
              <a:t>3. Le Mur invisible </a:t>
            </a:r>
            <a:r>
              <a:rPr lang="fr-FR" dirty="0"/>
              <a:t>(</a:t>
            </a:r>
            <a:r>
              <a:rPr lang="fr-FR" dirty="0" err="1"/>
              <a:t>Marlen</a:t>
            </a:r>
            <a:r>
              <a:rPr lang="fr-FR" dirty="0"/>
              <a:t> HAUSHOFER) – Babel/ Acte Sud</a:t>
            </a:r>
          </a:p>
          <a:p>
            <a:r>
              <a:rPr lang="fr-FR" dirty="0"/>
              <a:t>		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722824A-210A-55DB-C6BA-1098FC7D20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791" t="34558" r="61156" b="5052"/>
          <a:stretch>
            <a:fillRect/>
          </a:stretch>
        </p:blipFill>
        <p:spPr>
          <a:xfrm>
            <a:off x="10158752" y="824241"/>
            <a:ext cx="1894942" cy="291751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D73BA68-E776-C1B7-A717-879F8328502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955" t="29988" r="74590" b="25560"/>
          <a:stretch>
            <a:fillRect/>
          </a:stretch>
        </p:blipFill>
        <p:spPr>
          <a:xfrm>
            <a:off x="7957861" y="877391"/>
            <a:ext cx="1797165" cy="272955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354F92F-66C6-0E71-0738-6C5B06E2329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0411" t="30989" r="71790" b="18393"/>
          <a:stretch>
            <a:fillRect/>
          </a:stretch>
        </p:blipFill>
        <p:spPr>
          <a:xfrm>
            <a:off x="8724119" y="3865712"/>
            <a:ext cx="1797165" cy="287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62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2185604-4DBF-1927-7BDE-B0EEAFBC37FE}"/>
              </a:ext>
            </a:extLst>
          </p:cNvPr>
          <p:cNvSpPr/>
          <p:nvPr/>
        </p:nvSpPr>
        <p:spPr>
          <a:xfrm>
            <a:off x="-14068" y="649882"/>
            <a:ext cx="10800000" cy="50400"/>
          </a:xfrm>
          <a:prstGeom prst="rect">
            <a:avLst/>
          </a:prstGeom>
          <a:solidFill>
            <a:srgbClr val="F18C2D">
              <a:alpha val="80000"/>
            </a:srgbClr>
          </a:solidFill>
          <a:ln>
            <a:solidFill>
              <a:srgbClr val="F18C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D40CB73-3E51-5430-5282-92EDD183D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" y="-5237"/>
            <a:ext cx="10515600" cy="953709"/>
          </a:xfrm>
        </p:spPr>
        <p:txBody>
          <a:bodyPr>
            <a:normAutofit/>
          </a:bodyPr>
          <a:lstStyle/>
          <a:p>
            <a:r>
              <a:rPr lang="fr-FR" b="1" i="1" dirty="0"/>
              <a:t>Réviser efficacement pour la rentrée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B9B15AC-FA55-30B0-089B-060B7B2D4423}"/>
              </a:ext>
            </a:extLst>
          </p:cNvPr>
          <p:cNvSpPr txBox="1"/>
          <p:nvPr/>
        </p:nvSpPr>
        <p:spPr>
          <a:xfrm>
            <a:off x="351430" y="877391"/>
            <a:ext cx="1131740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1" dirty="0">
                <a:solidFill>
                  <a:srgbClr val="F18C2D"/>
                </a:solidFill>
              </a:rPr>
              <a:t>En physique-chimie</a:t>
            </a:r>
            <a:r>
              <a:rPr lang="fr-FR" sz="2400" b="1" i="1" dirty="0"/>
              <a:t> 	</a:t>
            </a:r>
            <a:r>
              <a:rPr lang="fr-FR" sz="2400" dirty="0">
                <a:hlinkClick r:id="rId2"/>
              </a:rPr>
              <a:t>https://www.lelivrescolaire.fr/</a:t>
            </a:r>
            <a:endParaRPr lang="fr-FR" sz="2400" dirty="0"/>
          </a:p>
          <a:p>
            <a:endParaRPr lang="fr-FR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b="1" dirty="0"/>
              <a:t>Fiches de révision</a:t>
            </a:r>
            <a:r>
              <a:rPr lang="fr-FR" dirty="0"/>
              <a:t> 		téléchargeables sur chaque chapitre du programme de Terminale Spécialité</a:t>
            </a:r>
          </a:p>
          <a:p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58FB8C5-8BCB-7B65-6392-B01A2F549F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6" t="22611" r="80372" b="8089"/>
          <a:stretch/>
        </p:blipFill>
        <p:spPr>
          <a:xfrm>
            <a:off x="1733265" y="2178070"/>
            <a:ext cx="2238234" cy="465538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42FD44D-9402-0146-E4BE-6498EF6757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56" t="29912" r="34128" b="8089"/>
          <a:stretch/>
        </p:blipFill>
        <p:spPr>
          <a:xfrm>
            <a:off x="3971499" y="2178069"/>
            <a:ext cx="5691116" cy="471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70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2185604-4DBF-1927-7BDE-B0EEAFBC37FE}"/>
              </a:ext>
            </a:extLst>
          </p:cNvPr>
          <p:cNvSpPr/>
          <p:nvPr/>
        </p:nvSpPr>
        <p:spPr>
          <a:xfrm>
            <a:off x="-14068" y="649882"/>
            <a:ext cx="10800000" cy="50400"/>
          </a:xfrm>
          <a:prstGeom prst="rect">
            <a:avLst/>
          </a:prstGeom>
          <a:solidFill>
            <a:srgbClr val="F18C2D">
              <a:alpha val="80000"/>
            </a:srgbClr>
          </a:solidFill>
          <a:ln>
            <a:solidFill>
              <a:srgbClr val="F18C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D40CB73-3E51-5430-5282-92EDD183D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" y="-5237"/>
            <a:ext cx="10515600" cy="953709"/>
          </a:xfrm>
        </p:spPr>
        <p:txBody>
          <a:bodyPr>
            <a:normAutofit/>
          </a:bodyPr>
          <a:lstStyle/>
          <a:p>
            <a:r>
              <a:rPr lang="fr-FR" b="1" i="1" dirty="0"/>
              <a:t>Réviser efficacement pour la rentrée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B9B15AC-FA55-30B0-089B-060B7B2D4423}"/>
              </a:ext>
            </a:extLst>
          </p:cNvPr>
          <p:cNvSpPr txBox="1"/>
          <p:nvPr/>
        </p:nvSpPr>
        <p:spPr>
          <a:xfrm>
            <a:off x="351430" y="863745"/>
            <a:ext cx="1131740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1" dirty="0">
                <a:solidFill>
                  <a:srgbClr val="F18C2D"/>
                </a:solidFill>
              </a:rPr>
              <a:t>En physique-chimie </a:t>
            </a:r>
            <a:r>
              <a:rPr lang="fr-FR" sz="2400" b="1" i="1" dirty="0"/>
              <a:t>	</a:t>
            </a:r>
            <a:r>
              <a:rPr lang="fr-FR" sz="2400" dirty="0">
                <a:hlinkClick r:id="rId2"/>
              </a:rPr>
              <a:t>https://www.lelivrescolaire.fr/</a:t>
            </a:r>
            <a:endParaRPr lang="fr-FR" sz="2400" dirty="0"/>
          </a:p>
          <a:p>
            <a:endParaRPr lang="fr-FR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b="1" dirty="0"/>
              <a:t>Tester vos connaissances 		</a:t>
            </a:r>
            <a:r>
              <a:rPr lang="fr-FR" dirty="0"/>
              <a:t>QCM en ligne sur</a:t>
            </a:r>
            <a:r>
              <a:rPr lang="fr-FR" sz="1400" dirty="0"/>
              <a:t> </a:t>
            </a:r>
            <a:r>
              <a:rPr lang="fr-FR" dirty="0"/>
              <a:t>du programme de Terminale Spécialité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7879687-2B4E-AA6B-B810-86198CBECF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6" t="25599" r="37873" b="9457"/>
          <a:stretch/>
        </p:blipFill>
        <p:spPr>
          <a:xfrm>
            <a:off x="2161679" y="2371572"/>
            <a:ext cx="7077853" cy="425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80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2185604-4DBF-1927-7BDE-B0EEAFBC37FE}"/>
              </a:ext>
            </a:extLst>
          </p:cNvPr>
          <p:cNvSpPr/>
          <p:nvPr/>
        </p:nvSpPr>
        <p:spPr>
          <a:xfrm>
            <a:off x="-14068" y="649882"/>
            <a:ext cx="10800000" cy="50400"/>
          </a:xfrm>
          <a:prstGeom prst="rect">
            <a:avLst/>
          </a:prstGeom>
          <a:solidFill>
            <a:srgbClr val="F18C2D">
              <a:alpha val="80000"/>
            </a:srgbClr>
          </a:solidFill>
          <a:ln>
            <a:solidFill>
              <a:srgbClr val="F18C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D40CB73-3E51-5430-5282-92EDD183D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" y="-5237"/>
            <a:ext cx="10515600" cy="953709"/>
          </a:xfrm>
        </p:spPr>
        <p:txBody>
          <a:bodyPr>
            <a:normAutofit/>
          </a:bodyPr>
          <a:lstStyle/>
          <a:p>
            <a:r>
              <a:rPr lang="fr-FR" b="1" i="1" dirty="0"/>
              <a:t>Réviser efficacement pour la rentrée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B9B15AC-FA55-30B0-089B-060B7B2D4423}"/>
              </a:ext>
            </a:extLst>
          </p:cNvPr>
          <p:cNvSpPr txBox="1"/>
          <p:nvPr/>
        </p:nvSpPr>
        <p:spPr>
          <a:xfrm>
            <a:off x="351430" y="863745"/>
            <a:ext cx="1131740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1" dirty="0">
                <a:solidFill>
                  <a:srgbClr val="F18C2D"/>
                </a:solidFill>
              </a:rPr>
              <a:t>En physique-chimie </a:t>
            </a:r>
            <a:r>
              <a:rPr lang="fr-FR" sz="2400" b="1" i="1" dirty="0"/>
              <a:t>	</a:t>
            </a:r>
            <a:r>
              <a:rPr lang="fr-FR" sz="2400" dirty="0">
                <a:hlinkClick r:id="rId2"/>
              </a:rPr>
              <a:t>https://www.lelivrescolaire.fr/</a:t>
            </a:r>
            <a:endParaRPr lang="fr-FR" sz="2400" dirty="0"/>
          </a:p>
          <a:p>
            <a:endParaRPr lang="fr-FR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b="1" dirty="0"/>
              <a:t>Tester vos connaissances 		</a:t>
            </a:r>
            <a:r>
              <a:rPr lang="fr-FR" dirty="0"/>
              <a:t>QCM en ligne sur</a:t>
            </a:r>
            <a:r>
              <a:rPr lang="fr-FR" sz="1400" dirty="0"/>
              <a:t> </a:t>
            </a:r>
            <a:r>
              <a:rPr lang="fr-FR" dirty="0"/>
              <a:t>du programme de Terminale Spécialité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7879687-2B4E-AA6B-B810-86198CBECF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6" t="25599" r="37873" b="9457"/>
          <a:stretch/>
        </p:blipFill>
        <p:spPr>
          <a:xfrm>
            <a:off x="2161679" y="2371572"/>
            <a:ext cx="7077853" cy="425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13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2185604-4DBF-1927-7BDE-B0EEAFBC37FE}"/>
              </a:ext>
            </a:extLst>
          </p:cNvPr>
          <p:cNvSpPr/>
          <p:nvPr/>
        </p:nvSpPr>
        <p:spPr>
          <a:xfrm>
            <a:off x="-14068" y="649882"/>
            <a:ext cx="10800000" cy="50400"/>
          </a:xfrm>
          <a:prstGeom prst="rect">
            <a:avLst/>
          </a:prstGeom>
          <a:solidFill>
            <a:srgbClr val="F18C2D">
              <a:alpha val="80000"/>
            </a:srgbClr>
          </a:solidFill>
          <a:ln>
            <a:solidFill>
              <a:srgbClr val="F18C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D40CB73-3E51-5430-5282-92EDD183D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" y="-5237"/>
            <a:ext cx="10515600" cy="953709"/>
          </a:xfrm>
        </p:spPr>
        <p:txBody>
          <a:bodyPr>
            <a:normAutofit/>
          </a:bodyPr>
          <a:lstStyle/>
          <a:p>
            <a:r>
              <a:rPr lang="fr-FR" b="1" i="1" dirty="0"/>
              <a:t>Réviser efficacement pour la rentrée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B9B15AC-FA55-30B0-089B-060B7B2D4423}"/>
              </a:ext>
            </a:extLst>
          </p:cNvPr>
          <p:cNvSpPr txBox="1"/>
          <p:nvPr/>
        </p:nvSpPr>
        <p:spPr>
          <a:xfrm>
            <a:off x="351430" y="863745"/>
            <a:ext cx="1131740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1" dirty="0">
                <a:solidFill>
                  <a:srgbClr val="F18C2D"/>
                </a:solidFill>
              </a:rPr>
              <a:t>En mathématiques </a:t>
            </a:r>
            <a:r>
              <a:rPr lang="fr-FR" sz="2400" b="1" i="1" dirty="0"/>
              <a:t>	</a:t>
            </a:r>
            <a:r>
              <a:rPr lang="fr-FR" sz="2400" dirty="0">
                <a:hlinkClick r:id="rId2"/>
              </a:rPr>
              <a:t>https://www.lelivrescolaire.fr/</a:t>
            </a:r>
            <a:endParaRPr lang="fr-FR" sz="2400" dirty="0"/>
          </a:p>
          <a:p>
            <a:endParaRPr lang="fr-FR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b="1" dirty="0"/>
              <a:t>Ressources pour vos révisions disponibles sur cahier de prépa PCSI B sans inscription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3253E57-DF95-B5A2-B7F7-B636C404D4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8" t="18094" r="2882" b="33723"/>
          <a:stretch/>
        </p:blipFill>
        <p:spPr>
          <a:xfrm>
            <a:off x="237130" y="2305785"/>
            <a:ext cx="11717740" cy="330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14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2185604-4DBF-1927-7BDE-B0EEAFBC37FE}"/>
              </a:ext>
            </a:extLst>
          </p:cNvPr>
          <p:cNvSpPr/>
          <p:nvPr/>
        </p:nvSpPr>
        <p:spPr>
          <a:xfrm>
            <a:off x="-14068" y="649882"/>
            <a:ext cx="10800000" cy="50400"/>
          </a:xfrm>
          <a:prstGeom prst="rect">
            <a:avLst/>
          </a:prstGeom>
          <a:solidFill>
            <a:srgbClr val="F18C2D">
              <a:alpha val="80000"/>
            </a:srgbClr>
          </a:solidFill>
          <a:ln>
            <a:solidFill>
              <a:srgbClr val="F18C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D40CB73-3E51-5430-5282-92EDD183D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" y="-5237"/>
            <a:ext cx="10515600" cy="953709"/>
          </a:xfrm>
        </p:spPr>
        <p:txBody>
          <a:bodyPr>
            <a:normAutofit/>
          </a:bodyPr>
          <a:lstStyle/>
          <a:p>
            <a:r>
              <a:rPr lang="fr-FR" b="1" i="1" dirty="0"/>
              <a:t>Préparer votre projet professionnel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B9B15AC-FA55-30B0-089B-060B7B2D4423}"/>
              </a:ext>
            </a:extLst>
          </p:cNvPr>
          <p:cNvSpPr txBox="1"/>
          <p:nvPr/>
        </p:nvSpPr>
        <p:spPr>
          <a:xfrm>
            <a:off x="351430" y="863745"/>
            <a:ext cx="11317405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1" dirty="0">
                <a:solidFill>
                  <a:srgbClr val="F18C2D"/>
                </a:solidFill>
              </a:rPr>
              <a:t>Les sites utiles pour vous renseigner sur les parcours en écoles d’ingénieurs</a:t>
            </a:r>
            <a:endParaRPr lang="fr-FR" sz="2400" dirty="0"/>
          </a:p>
          <a:p>
            <a:endParaRPr lang="fr-FR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b="1" dirty="0"/>
              <a:t>Pour avoir un aperçu de toutes les écoles d’ingénieurs accessibles</a:t>
            </a:r>
          </a:p>
          <a:p>
            <a:endParaRPr lang="fr-FR" sz="2400" b="1" dirty="0"/>
          </a:p>
          <a:p>
            <a:r>
              <a:rPr lang="fr-FR" sz="2400" b="1" dirty="0"/>
              <a:t>		</a:t>
            </a:r>
            <a:r>
              <a:rPr lang="fr-FR" sz="2400" b="1" i="1" dirty="0"/>
              <a:t>	</a:t>
            </a:r>
            <a:r>
              <a:rPr lang="fr-FR" sz="2400" b="1" i="1" u="sng" dirty="0"/>
              <a:t>https://www.scei-concours.fr/concours.php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400" b="1" dirty="0"/>
          </a:p>
          <a:p>
            <a:endParaRPr lang="fr-FR" sz="24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b="1" dirty="0"/>
              <a:t>Site du CEA</a:t>
            </a:r>
          </a:p>
          <a:p>
            <a:endParaRPr lang="fr-FR" sz="2400" b="1" dirty="0"/>
          </a:p>
          <a:p>
            <a:pPr algn="ctr"/>
            <a:r>
              <a:rPr lang="fr-FR" sz="2400" b="1" i="1" u="sng" dirty="0"/>
              <a:t>https://www.cea.fr/comprendre/jeunes/Pages/metiers/les-metiers-de-la-physique.aspx</a:t>
            </a:r>
          </a:p>
        </p:txBody>
      </p:sp>
    </p:spTree>
    <p:extLst>
      <p:ext uri="{BB962C8B-B14F-4D97-AF65-F5344CB8AC3E}">
        <p14:creationId xmlns:p14="http://schemas.microsoft.com/office/powerpoint/2010/main" val="3613001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2185604-4DBF-1927-7BDE-B0EEAFBC37FE}"/>
              </a:ext>
            </a:extLst>
          </p:cNvPr>
          <p:cNvSpPr/>
          <p:nvPr/>
        </p:nvSpPr>
        <p:spPr>
          <a:xfrm>
            <a:off x="-14068" y="649882"/>
            <a:ext cx="10800000" cy="50400"/>
          </a:xfrm>
          <a:prstGeom prst="rect">
            <a:avLst/>
          </a:prstGeom>
          <a:solidFill>
            <a:srgbClr val="F18C2D">
              <a:alpha val="80000"/>
            </a:srgbClr>
          </a:solidFill>
          <a:ln>
            <a:solidFill>
              <a:srgbClr val="F18C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D40CB73-3E51-5430-5282-92EDD183D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" y="-5237"/>
            <a:ext cx="10515600" cy="953709"/>
          </a:xfrm>
        </p:spPr>
        <p:txBody>
          <a:bodyPr/>
          <a:lstStyle/>
          <a:p>
            <a:r>
              <a:rPr lang="fr-FR" b="1" i="1" dirty="0"/>
              <a:t>Contacts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B6ABED8-B48B-8529-F08B-DEC3AC258557}"/>
              </a:ext>
            </a:extLst>
          </p:cNvPr>
          <p:cNvSpPr txBox="1"/>
          <p:nvPr/>
        </p:nvSpPr>
        <p:spPr>
          <a:xfrm>
            <a:off x="382137" y="1463796"/>
            <a:ext cx="1155965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b="1" dirty="0"/>
              <a:t>Professeurs participants au stage  </a:t>
            </a:r>
          </a:p>
          <a:p>
            <a:endParaRPr lang="fr-FR" dirty="0"/>
          </a:p>
          <a:p>
            <a:r>
              <a:rPr lang="fr-FR" sz="2400" b="1" i="1" u="sng" dirty="0"/>
              <a:t>Mathématiques</a:t>
            </a:r>
            <a:r>
              <a:rPr lang="fr-FR" sz="2400" dirty="0"/>
              <a:t> 	Mme </a:t>
            </a:r>
            <a:r>
              <a:rPr lang="fr-FR" sz="2400" dirty="0" err="1"/>
              <a:t>Fekkar</a:t>
            </a:r>
            <a:r>
              <a:rPr lang="fr-FR" sz="2400" dirty="0"/>
              <a:t>-Moisson		</a:t>
            </a:r>
            <a:r>
              <a:rPr lang="fr-FR" sz="2400" dirty="0">
                <a:hlinkClick r:id="rId2"/>
              </a:rPr>
              <a:t>claire.fekkar-moisson@ac-amiens.fr</a:t>
            </a:r>
            <a:endParaRPr lang="fr-FR" sz="2400" dirty="0"/>
          </a:p>
          <a:p>
            <a:endParaRPr lang="fr-FR" sz="2400" b="1" i="1" u="sng" dirty="0"/>
          </a:p>
          <a:p>
            <a:r>
              <a:rPr lang="fr-FR" sz="2400" b="1" i="1" u="sng" dirty="0"/>
              <a:t>Physique</a:t>
            </a:r>
            <a:r>
              <a:rPr lang="fr-FR" sz="2400" dirty="0"/>
              <a:t> 		M. </a:t>
            </a:r>
            <a:r>
              <a:rPr lang="fr-FR" sz="2400" dirty="0" err="1"/>
              <a:t>Pochet</a:t>
            </a:r>
            <a:r>
              <a:rPr lang="fr-FR" sz="2400" dirty="0"/>
              <a:t>			</a:t>
            </a:r>
            <a:r>
              <a:rPr lang="fr-FR" sz="2400" dirty="0">
                <a:hlinkClick r:id="rId3"/>
              </a:rPr>
              <a:t>renaud.pochet@ac-amiens.fr</a:t>
            </a:r>
            <a:endParaRPr lang="fr-FR" sz="2400" dirty="0"/>
          </a:p>
          <a:p>
            <a:r>
              <a:rPr lang="fr-FR" sz="2400" dirty="0"/>
              <a:t>			M. Soulard			</a:t>
            </a:r>
            <a:r>
              <a:rPr lang="fr-FR" sz="2400" dirty="0">
                <a:hlinkClick r:id="rId4"/>
              </a:rPr>
              <a:t>pierre.soulard@ac-amiens.fr</a:t>
            </a:r>
            <a:endParaRPr lang="fr-FR" sz="2400" dirty="0"/>
          </a:p>
          <a:p>
            <a:endParaRPr lang="fr-FR" sz="2400" dirty="0"/>
          </a:p>
          <a:p>
            <a:r>
              <a:rPr lang="fr-FR" sz="2400" b="1" i="1" u="sng" dirty="0"/>
              <a:t>Chimie	</a:t>
            </a:r>
            <a:r>
              <a:rPr lang="fr-FR" sz="2400" dirty="0"/>
              <a:t>		Mme Macron			</a:t>
            </a:r>
            <a:r>
              <a:rPr lang="fr-FR" sz="2400" dirty="0">
                <a:hlinkClick r:id="rId5"/>
              </a:rPr>
              <a:t>jennifer.macron@ac-amiens.fr</a:t>
            </a:r>
            <a:endParaRPr lang="fr-FR" sz="24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D12FC35-30EB-8497-8715-E2CD997AD900}"/>
              </a:ext>
            </a:extLst>
          </p:cNvPr>
          <p:cNvSpPr txBox="1"/>
          <p:nvPr/>
        </p:nvSpPr>
        <p:spPr>
          <a:xfrm>
            <a:off x="450376" y="4893620"/>
            <a:ext cx="110000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b="1" dirty="0"/>
              <a:t>Pour toutes questions relatives à l’inscription administrative / internat</a:t>
            </a:r>
          </a:p>
          <a:p>
            <a:pPr algn="ctr"/>
            <a:endParaRPr lang="fr-FR" sz="2400" b="1" dirty="0">
              <a:hlinkClick r:id="rId6"/>
            </a:endParaRPr>
          </a:p>
          <a:p>
            <a:pPr algn="ctr"/>
            <a:r>
              <a:rPr lang="fr-FR" sz="2800" dirty="0">
                <a:hlinkClick r:id="rId6"/>
              </a:rPr>
              <a:t>secretariat-etudiant-thuillier@ac-amiens.fr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544728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DA3E2-18A0-75EC-68CD-6368ED1C1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3ECCAD-9917-B8FF-3148-1E6414A245C7}"/>
              </a:ext>
            </a:extLst>
          </p:cNvPr>
          <p:cNvSpPr/>
          <p:nvPr/>
        </p:nvSpPr>
        <p:spPr>
          <a:xfrm>
            <a:off x="-14068" y="649882"/>
            <a:ext cx="10800000" cy="50400"/>
          </a:xfrm>
          <a:prstGeom prst="rect">
            <a:avLst/>
          </a:prstGeom>
          <a:solidFill>
            <a:srgbClr val="F18C2D">
              <a:alpha val="80000"/>
            </a:srgbClr>
          </a:solidFill>
          <a:ln>
            <a:solidFill>
              <a:srgbClr val="F18C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C91AC2-74B4-3F0C-9D5D-25CB8CCBA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" y="-5237"/>
            <a:ext cx="10515600" cy="953709"/>
          </a:xfrm>
        </p:spPr>
        <p:txBody>
          <a:bodyPr/>
          <a:lstStyle/>
          <a:p>
            <a:r>
              <a:rPr lang="fr-FR" b="1" i="1" dirty="0"/>
              <a:t>Dates-clés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9B37480-D9F5-3CE5-2C7A-AF668ABC9CC8}"/>
              </a:ext>
            </a:extLst>
          </p:cNvPr>
          <p:cNvSpPr txBox="1"/>
          <p:nvPr/>
        </p:nvSpPr>
        <p:spPr>
          <a:xfrm>
            <a:off x="409433" y="3422840"/>
            <a:ext cx="110000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b="1" dirty="0"/>
              <a:t>Inscription administrative obligatoire 			</a:t>
            </a:r>
            <a:r>
              <a:rPr lang="fr-FR" sz="4000" b="1" i="1" dirty="0">
                <a:solidFill>
                  <a:srgbClr val="F18C2D"/>
                </a:solidFill>
              </a:rPr>
              <a:t>en ligne </a:t>
            </a:r>
          </a:p>
          <a:p>
            <a:r>
              <a:rPr lang="fr-FR" sz="4000" b="1" i="1" dirty="0">
                <a:solidFill>
                  <a:srgbClr val="F18C2D"/>
                </a:solidFill>
              </a:rPr>
              <a:t>							   </a:t>
            </a:r>
            <a:r>
              <a:rPr lang="fr-FR" sz="2400" b="1" i="1" dirty="0">
                <a:solidFill>
                  <a:srgbClr val="F18C2D"/>
                </a:solidFill>
              </a:rPr>
              <a:t>via le lien sur </a:t>
            </a:r>
            <a:r>
              <a:rPr lang="fr-FR" sz="2400" b="1" i="1" dirty="0" err="1">
                <a:solidFill>
                  <a:srgbClr val="F18C2D"/>
                </a:solidFill>
              </a:rPr>
              <a:t>parcoursup</a:t>
            </a:r>
            <a:endParaRPr lang="fr-FR" sz="2400" b="1" i="1" dirty="0">
              <a:solidFill>
                <a:srgbClr val="F18C2D"/>
              </a:solidFill>
            </a:endParaRPr>
          </a:p>
          <a:p>
            <a:endParaRPr lang="fr-FR" sz="1200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A526CBB-6BDA-A21C-139C-4BA99A3A3398}"/>
              </a:ext>
            </a:extLst>
          </p:cNvPr>
          <p:cNvSpPr txBox="1"/>
          <p:nvPr/>
        </p:nvSpPr>
        <p:spPr>
          <a:xfrm>
            <a:off x="409433" y="1355401"/>
            <a:ext cx="110000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b="1" dirty="0"/>
              <a:t>Rentrée en PCSI</a:t>
            </a:r>
          </a:p>
          <a:p>
            <a:endParaRPr lang="fr-FR" sz="1200" b="1" dirty="0"/>
          </a:p>
          <a:p>
            <a:pPr algn="ctr"/>
            <a:r>
              <a:rPr lang="fr-FR" sz="3600" b="1" dirty="0">
                <a:solidFill>
                  <a:srgbClr val="F18C2D"/>
                </a:solidFill>
              </a:rPr>
              <a:t>Lundi 1 septembre 2025</a:t>
            </a:r>
          </a:p>
          <a:p>
            <a:pPr algn="ctr"/>
            <a:r>
              <a:rPr lang="fr-FR" sz="2800" b="1" dirty="0">
                <a:solidFill>
                  <a:srgbClr val="F18C2D"/>
                </a:solidFill>
              </a:rPr>
              <a:t>(planning rentrée internat / pédagogique à venir)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7227BBD-BC23-F00F-9226-CCE9528373C1}"/>
              </a:ext>
            </a:extLst>
          </p:cNvPr>
          <p:cNvSpPr txBox="1"/>
          <p:nvPr/>
        </p:nvSpPr>
        <p:spPr>
          <a:xfrm>
            <a:off x="409433" y="5244864"/>
            <a:ext cx="110000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b="1" dirty="0"/>
              <a:t>Date limite d’arrivée en PCSI		</a:t>
            </a:r>
            <a:r>
              <a:rPr lang="fr-FR" sz="2800" b="1" dirty="0">
                <a:solidFill>
                  <a:srgbClr val="F18C2D"/>
                </a:solidFill>
              </a:rPr>
              <a:t>Mardi 30 septembre 2025</a:t>
            </a:r>
          </a:p>
          <a:p>
            <a:r>
              <a:rPr lang="fr-FR" sz="2800" b="1" dirty="0">
                <a:solidFill>
                  <a:srgbClr val="F18C2D"/>
                </a:solidFill>
              </a:rPr>
              <a:t>					      </a:t>
            </a:r>
            <a:r>
              <a:rPr lang="fr-FR" sz="2400" b="1" dirty="0">
                <a:solidFill>
                  <a:schemeClr val="bg1">
                    <a:lumMod val="50000"/>
                  </a:schemeClr>
                </a:solidFill>
              </a:rPr>
              <a:t>Demande de dérogation </a:t>
            </a:r>
            <a:r>
              <a:rPr lang="fr-FR" sz="2400" b="1" u="sng" dirty="0">
                <a:solidFill>
                  <a:schemeClr val="bg1">
                    <a:lumMod val="50000"/>
                  </a:schemeClr>
                </a:solidFill>
              </a:rPr>
              <a:t>indispensable</a:t>
            </a:r>
          </a:p>
          <a:p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4172217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292C9-B10E-1AA0-BD8E-37AD1ABBA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F68A41E-285F-1809-57BC-F956A95B7173}"/>
              </a:ext>
            </a:extLst>
          </p:cNvPr>
          <p:cNvSpPr/>
          <p:nvPr/>
        </p:nvSpPr>
        <p:spPr>
          <a:xfrm>
            <a:off x="-14068" y="649882"/>
            <a:ext cx="10800000" cy="50400"/>
          </a:xfrm>
          <a:prstGeom prst="rect">
            <a:avLst/>
          </a:prstGeom>
          <a:solidFill>
            <a:srgbClr val="F18C2D">
              <a:alpha val="80000"/>
            </a:srgbClr>
          </a:solidFill>
          <a:ln>
            <a:solidFill>
              <a:srgbClr val="F18C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DFB550E-BDC9-53FC-CB03-30D49393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" y="-5237"/>
            <a:ext cx="10515600" cy="953709"/>
          </a:xfrm>
        </p:spPr>
        <p:txBody>
          <a:bodyPr/>
          <a:lstStyle/>
          <a:p>
            <a:r>
              <a:rPr lang="fr-FR" b="1" i="1" dirty="0"/>
              <a:t>Dates-clés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0CAAEBD-042C-77B3-69CB-72699FC013F7}"/>
              </a:ext>
            </a:extLst>
          </p:cNvPr>
          <p:cNvSpPr txBox="1"/>
          <p:nvPr/>
        </p:nvSpPr>
        <p:spPr>
          <a:xfrm>
            <a:off x="536811" y="1848833"/>
            <a:ext cx="110000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b="1" dirty="0"/>
              <a:t>Début du stage de préparation de rentrée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400" b="1" dirty="0"/>
          </a:p>
          <a:p>
            <a:pPr algn="ctr"/>
            <a:r>
              <a:rPr lang="fr-FR" sz="2800" b="1" dirty="0">
                <a:solidFill>
                  <a:srgbClr val="F18C2D"/>
                </a:solidFill>
              </a:rPr>
              <a:t>Mercredi 2 juillet 2025  : accueil à 9h00 Bâtiment</a:t>
            </a:r>
            <a:r>
              <a:rPr lang="fr-FR" sz="2000" b="1" dirty="0">
                <a:solidFill>
                  <a:srgbClr val="F18C2D"/>
                </a:solidFill>
              </a:rPr>
              <a:t> </a:t>
            </a:r>
            <a:r>
              <a:rPr lang="fr-FR" sz="2800" b="1" dirty="0">
                <a:solidFill>
                  <a:srgbClr val="F18C2D"/>
                </a:solidFill>
              </a:rPr>
              <a:t>A</a:t>
            </a:r>
            <a:endParaRPr lang="fr-FR" sz="3600" b="1" dirty="0">
              <a:solidFill>
                <a:srgbClr val="F18C2D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7A3B79E-1B90-E792-CF38-A148E21D172C}"/>
              </a:ext>
            </a:extLst>
          </p:cNvPr>
          <p:cNvSpPr txBox="1"/>
          <p:nvPr/>
        </p:nvSpPr>
        <p:spPr>
          <a:xfrm>
            <a:off x="536811" y="3843769"/>
            <a:ext cx="10590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u="sng" dirty="0"/>
              <a:t>Autorisation parentale envoyée par mail à faire signer pour le début du stage</a:t>
            </a:r>
          </a:p>
          <a:p>
            <a:pPr algn="ctr"/>
            <a:r>
              <a:rPr lang="fr-FR" sz="2400" b="1" i="1" u="sng" dirty="0"/>
              <a:t>+ plan et consignes à l’arrivée </a:t>
            </a:r>
          </a:p>
        </p:txBody>
      </p:sp>
    </p:spTree>
    <p:extLst>
      <p:ext uri="{BB962C8B-B14F-4D97-AF65-F5344CB8AC3E}">
        <p14:creationId xmlns:p14="http://schemas.microsoft.com/office/powerpoint/2010/main" val="1523833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2185604-4DBF-1927-7BDE-B0EEAFBC37FE}"/>
              </a:ext>
            </a:extLst>
          </p:cNvPr>
          <p:cNvSpPr/>
          <p:nvPr/>
        </p:nvSpPr>
        <p:spPr>
          <a:xfrm>
            <a:off x="-14068" y="649882"/>
            <a:ext cx="10800000" cy="50400"/>
          </a:xfrm>
          <a:prstGeom prst="rect">
            <a:avLst/>
          </a:prstGeom>
          <a:solidFill>
            <a:srgbClr val="F18C2D">
              <a:alpha val="80000"/>
            </a:srgbClr>
          </a:solidFill>
          <a:ln>
            <a:solidFill>
              <a:srgbClr val="F18C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D40CB73-3E51-5430-5282-92EDD183D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" y="-5237"/>
            <a:ext cx="10515600" cy="953709"/>
          </a:xfrm>
        </p:spPr>
        <p:txBody>
          <a:bodyPr/>
          <a:lstStyle/>
          <a:p>
            <a:r>
              <a:rPr lang="fr-FR" b="1" i="1" dirty="0"/>
              <a:t>Dates-clés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B6ABED8-B48B-8529-F08B-DEC3AC258557}"/>
              </a:ext>
            </a:extLst>
          </p:cNvPr>
          <p:cNvSpPr txBox="1"/>
          <p:nvPr/>
        </p:nvSpPr>
        <p:spPr>
          <a:xfrm>
            <a:off x="332095" y="847240"/>
            <a:ext cx="11000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b="1" dirty="0"/>
              <a:t>Début du stage de préparation de rentrée</a:t>
            </a:r>
          </a:p>
          <a:p>
            <a:pPr algn="ctr"/>
            <a:r>
              <a:rPr lang="fr-FR" sz="2000" b="1" dirty="0">
                <a:solidFill>
                  <a:srgbClr val="F18C2D"/>
                </a:solidFill>
              </a:rPr>
              <a:t>Mercredi 2 juillet 2025  : accueil à 9h00 Bâtiment</a:t>
            </a:r>
            <a:r>
              <a:rPr lang="fr-FR" sz="1600" b="1" dirty="0">
                <a:solidFill>
                  <a:srgbClr val="F18C2D"/>
                </a:solidFill>
              </a:rPr>
              <a:t> </a:t>
            </a:r>
            <a:r>
              <a:rPr lang="fr-FR" sz="2000" b="1" dirty="0">
                <a:solidFill>
                  <a:srgbClr val="F18C2D"/>
                </a:solidFill>
              </a:rPr>
              <a:t>A</a:t>
            </a:r>
            <a:endParaRPr lang="fr-FR" sz="2800" b="1" dirty="0">
              <a:solidFill>
                <a:srgbClr val="F18C2D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EEBCA81-30E9-5560-925E-8281C4A980FE}"/>
              </a:ext>
            </a:extLst>
          </p:cNvPr>
          <p:cNvSpPr txBox="1"/>
          <p:nvPr/>
        </p:nvSpPr>
        <p:spPr>
          <a:xfrm>
            <a:off x="632345" y="1471251"/>
            <a:ext cx="10590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u="sng" dirty="0"/>
              <a:t>Autorisation parentale envoyée par mail à faire signer pour le début du stage</a:t>
            </a:r>
          </a:p>
          <a:p>
            <a:pPr algn="ctr"/>
            <a:r>
              <a:rPr lang="fr-FR" sz="2400" b="1" i="1" u="sng" dirty="0"/>
              <a:t>+ plan et consignes à l’arrivée 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75793D66-5C6E-83A5-A817-71C576D6A7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088310"/>
              </p:ext>
            </p:extLst>
          </p:nvPr>
        </p:nvGraphicFramePr>
        <p:xfrm>
          <a:off x="1536831" y="2240692"/>
          <a:ext cx="8590624" cy="4414296"/>
        </p:xfrm>
        <a:graphic>
          <a:graphicData uri="http://schemas.openxmlformats.org/drawingml/2006/table">
            <a:tbl>
              <a:tblPr/>
              <a:tblGrid>
                <a:gridCol w="2147656">
                  <a:extLst>
                    <a:ext uri="{9D8B030D-6E8A-4147-A177-3AD203B41FA5}">
                      <a16:colId xmlns:a16="http://schemas.microsoft.com/office/drawing/2014/main" val="2098541120"/>
                    </a:ext>
                  </a:extLst>
                </a:gridCol>
                <a:gridCol w="2147656">
                  <a:extLst>
                    <a:ext uri="{9D8B030D-6E8A-4147-A177-3AD203B41FA5}">
                      <a16:colId xmlns:a16="http://schemas.microsoft.com/office/drawing/2014/main" val="1210258961"/>
                    </a:ext>
                  </a:extLst>
                </a:gridCol>
                <a:gridCol w="2147656">
                  <a:extLst>
                    <a:ext uri="{9D8B030D-6E8A-4147-A177-3AD203B41FA5}">
                      <a16:colId xmlns:a16="http://schemas.microsoft.com/office/drawing/2014/main" val="3296844311"/>
                    </a:ext>
                  </a:extLst>
                </a:gridCol>
                <a:gridCol w="2147656">
                  <a:extLst>
                    <a:ext uri="{9D8B030D-6E8A-4147-A177-3AD203B41FA5}">
                      <a16:colId xmlns:a16="http://schemas.microsoft.com/office/drawing/2014/main" val="4089063430"/>
                    </a:ext>
                  </a:extLst>
                </a:gridCol>
              </a:tblGrid>
              <a:tr h="255229">
                <a:tc gridSpan="4">
                  <a:txBody>
                    <a:bodyPr/>
                    <a:lstStyle/>
                    <a:p>
                      <a:pPr rtl="0" fontAlgn="b"/>
                      <a:endParaRPr lang="fr-FR" sz="1500" dirty="0">
                        <a:effectLst/>
                      </a:endParaRPr>
                    </a:p>
                  </a:txBody>
                  <a:tcPr marL="23344" marR="23344" marT="15563" marB="15563" anchor="b">
                    <a:lnL>
                      <a:noFill/>
                    </a:lnL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fr-FR" sz="1500" dirty="0">
                        <a:effectLst/>
                      </a:endParaRPr>
                    </a:p>
                  </a:txBody>
                  <a:tcPr marL="23344" marR="23344" marT="15563" marB="1556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523125"/>
                  </a:ext>
                </a:extLst>
              </a:tr>
              <a:tr h="255229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fr-FR" sz="1500" dirty="0">
                          <a:effectLst/>
                        </a:rPr>
                        <a:t>mercredi 02/07</a:t>
                      </a:r>
                    </a:p>
                  </a:txBody>
                  <a:tcPr marL="23344" marR="23344" marT="15563" marB="1556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fr-FR" sz="1500" dirty="0">
                          <a:effectLst/>
                        </a:rPr>
                        <a:t>jeudi 03/07</a:t>
                      </a:r>
                    </a:p>
                  </a:txBody>
                  <a:tcPr marL="23344" marR="23344" marT="15563" marB="1556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256276"/>
                  </a:ext>
                </a:extLst>
              </a:tr>
              <a:tr h="513570">
                <a:tc>
                  <a:txBody>
                    <a:bodyPr/>
                    <a:lstStyle/>
                    <a:p>
                      <a:pPr rtl="0" fontAlgn="ctr"/>
                      <a:r>
                        <a:rPr lang="fr-FR" sz="1500">
                          <a:effectLst/>
                        </a:rPr>
                        <a:t>9h-9h15</a:t>
                      </a:r>
                    </a:p>
                  </a:txBody>
                  <a:tcPr marL="23344" marR="23344" marT="15563" marB="15563" anchor="ctr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500">
                          <a:effectLst/>
                        </a:rPr>
                        <a:t>Accueil au Bâtiment A M Pochet et Mme Macron</a:t>
                      </a:r>
                    </a:p>
                  </a:txBody>
                  <a:tcPr marL="23344" marR="23344" marT="15563" marB="1556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500" dirty="0">
                          <a:effectLst/>
                        </a:rPr>
                        <a:t>9h-9h15</a:t>
                      </a:r>
                    </a:p>
                  </a:txBody>
                  <a:tcPr marL="23344" marR="23344" marT="15563" marB="1556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500">
                          <a:effectLst/>
                        </a:rPr>
                        <a:t>Présentation de la LVB en CPGE (JB Gauthier)</a:t>
                      </a:r>
                    </a:p>
                  </a:txBody>
                  <a:tcPr marL="23344" marR="23344" marT="15563" marB="1556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3041185"/>
                  </a:ext>
                </a:extLst>
              </a:tr>
              <a:tr h="513570">
                <a:tc>
                  <a:txBody>
                    <a:bodyPr/>
                    <a:lstStyle/>
                    <a:p>
                      <a:pPr rtl="0" fontAlgn="ctr"/>
                      <a:r>
                        <a:rPr lang="fr-FR" sz="1500">
                          <a:effectLst/>
                        </a:rPr>
                        <a:t>9h15-10h15</a:t>
                      </a:r>
                    </a:p>
                  </a:txBody>
                  <a:tcPr marL="23344" marR="23344" marT="15563" marB="1556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200" i="0" dirty="0" err="1">
                          <a:effectLst/>
                          <a:latin typeface="Arial" panose="020B0604020202020204" pitchFamily="34" charset="0"/>
                        </a:rPr>
                        <a:t>M.Pochet</a:t>
                      </a:r>
                      <a:r>
                        <a:rPr lang="fr-FR" sz="1200" i="0" dirty="0">
                          <a:effectLst/>
                          <a:latin typeface="Arial" panose="020B0604020202020204" pitchFamily="34" charset="0"/>
                        </a:rPr>
                        <a:t> - Mme Macron (présentation générale)</a:t>
                      </a:r>
                      <a:r>
                        <a:rPr lang="fr-FR" sz="1200" b="1" i="0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fr-FR" sz="2800" dirty="0">
                        <a:effectLst/>
                      </a:endParaRPr>
                    </a:p>
                  </a:txBody>
                  <a:tcPr marL="23344" marR="23344" marT="15563" marB="1556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600">
                          <a:effectLst/>
                        </a:rPr>
                        <a:t>9h15-10h30</a:t>
                      </a:r>
                    </a:p>
                  </a:txBody>
                  <a:tcPr marL="23344" marR="23344" marT="15563" marB="1556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200" i="0" dirty="0">
                          <a:effectLst/>
                          <a:latin typeface="Arial" panose="020B0604020202020204" pitchFamily="34" charset="0"/>
                        </a:rPr>
                        <a:t>Mme Macron (TP Chimie) </a:t>
                      </a:r>
                      <a:r>
                        <a:rPr lang="fr-FR" sz="1200" b="1" i="0" dirty="0">
                          <a:effectLst/>
                          <a:latin typeface="Arial" panose="020B0604020202020204" pitchFamily="34" charset="0"/>
                        </a:rPr>
                        <a:t>C32 </a:t>
                      </a:r>
                      <a:endParaRPr lang="fr-FR" sz="2800" dirty="0">
                        <a:effectLst/>
                      </a:endParaRPr>
                    </a:p>
                  </a:txBody>
                  <a:tcPr marL="23344" marR="23344" marT="15563" marB="1556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9342198"/>
                  </a:ext>
                </a:extLst>
              </a:tr>
              <a:tr h="479332">
                <a:tc>
                  <a:txBody>
                    <a:bodyPr/>
                    <a:lstStyle/>
                    <a:p>
                      <a:pPr rtl="0" fontAlgn="ctr"/>
                      <a:r>
                        <a:rPr lang="fr-FR" sz="1500">
                          <a:effectLst/>
                        </a:rPr>
                        <a:t>10h30-12h00</a:t>
                      </a:r>
                    </a:p>
                  </a:txBody>
                  <a:tcPr marL="23344" marR="23344" marT="15563" marB="1556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500">
                          <a:effectLst/>
                        </a:rPr>
                        <a:t>M.Soulard (Maths pour la physique-chimie)</a:t>
                      </a:r>
                    </a:p>
                  </a:txBody>
                  <a:tcPr marL="23344" marR="23344" marT="15563" marB="1556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500">
                          <a:effectLst/>
                        </a:rPr>
                        <a:t>10h45-12h00</a:t>
                      </a:r>
                    </a:p>
                  </a:txBody>
                  <a:tcPr marL="23344" marR="23344" marT="15563" marB="1556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500">
                          <a:effectLst/>
                        </a:rPr>
                        <a:t>M. Soulard (Maths pour la physique)</a:t>
                      </a:r>
                    </a:p>
                  </a:txBody>
                  <a:tcPr marL="23344" marR="23344" marT="15563" marB="1556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6395234"/>
                  </a:ext>
                </a:extLst>
              </a:tr>
              <a:tr h="927538">
                <a:tc>
                  <a:txBody>
                    <a:bodyPr/>
                    <a:lstStyle/>
                    <a:p>
                      <a:pPr rtl="0" fontAlgn="ctr"/>
                      <a:r>
                        <a:rPr lang="fr-FR" sz="1500">
                          <a:effectLst/>
                        </a:rPr>
                        <a:t>12h-13h30</a:t>
                      </a:r>
                    </a:p>
                  </a:txBody>
                  <a:tcPr marL="23344" marR="23344" marT="15563" marB="1556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500">
                          <a:effectLst/>
                        </a:rPr>
                        <a:t>Pique-nique - Temps d'échange avec les actuels 1e années en présence des professeurs</a:t>
                      </a:r>
                    </a:p>
                  </a:txBody>
                  <a:tcPr marL="23344" marR="23344" marT="15563" marB="1556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500">
                          <a:effectLst/>
                        </a:rPr>
                        <a:t>12h-13h30</a:t>
                      </a:r>
                    </a:p>
                  </a:txBody>
                  <a:tcPr marL="23344" marR="23344" marT="15563" marB="1556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500">
                          <a:effectLst/>
                        </a:rPr>
                        <a:t>Pique-nique - avec les 1e années</a:t>
                      </a:r>
                    </a:p>
                  </a:txBody>
                  <a:tcPr marL="23344" marR="23344" marT="15563" marB="1556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127348"/>
                  </a:ext>
                </a:extLst>
              </a:tr>
              <a:tr h="703435">
                <a:tc>
                  <a:txBody>
                    <a:bodyPr/>
                    <a:lstStyle/>
                    <a:p>
                      <a:pPr rtl="0" fontAlgn="ctr"/>
                      <a:r>
                        <a:rPr lang="fr-FR" sz="1500">
                          <a:effectLst/>
                        </a:rPr>
                        <a:t>13h30-14h30</a:t>
                      </a:r>
                    </a:p>
                  </a:txBody>
                  <a:tcPr marL="23344" marR="23344" marT="15563" marB="1556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500">
                          <a:effectLst/>
                        </a:rPr>
                        <a:t>Mme Macron (méthodologie)</a:t>
                      </a:r>
                    </a:p>
                  </a:txBody>
                  <a:tcPr marL="23344" marR="23344" marT="15563" marB="1556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500">
                          <a:effectLst/>
                        </a:rPr>
                        <a:t>13h30-14h30</a:t>
                      </a:r>
                    </a:p>
                  </a:txBody>
                  <a:tcPr marL="23344" marR="23344" marT="15563" marB="1556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500">
                          <a:effectLst/>
                        </a:rPr>
                        <a:t>M.Pochet (applications/exercices en physique)</a:t>
                      </a:r>
                    </a:p>
                  </a:txBody>
                  <a:tcPr marL="23344" marR="23344" marT="15563" marB="1556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1134979"/>
                  </a:ext>
                </a:extLst>
              </a:tr>
              <a:tr h="703435">
                <a:tc>
                  <a:txBody>
                    <a:bodyPr/>
                    <a:lstStyle/>
                    <a:p>
                      <a:pPr rtl="0" fontAlgn="ctr"/>
                      <a:r>
                        <a:rPr lang="fr-FR" sz="1500">
                          <a:effectLst/>
                        </a:rPr>
                        <a:t>14h45-16h15</a:t>
                      </a:r>
                    </a:p>
                  </a:txBody>
                  <a:tcPr marL="23344" marR="23344" marT="15563" marB="1556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500">
                          <a:effectLst/>
                        </a:rPr>
                        <a:t>M.Pochet (Cours Physique)</a:t>
                      </a:r>
                    </a:p>
                  </a:txBody>
                  <a:tcPr marL="23344" marR="23344" marT="15563" marB="1556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500">
                          <a:effectLst/>
                        </a:rPr>
                        <a:t>14h45-15h45</a:t>
                      </a:r>
                    </a:p>
                  </a:txBody>
                  <a:tcPr marL="23344" marR="23344" marT="15563" marB="1556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500" dirty="0">
                          <a:effectLst/>
                        </a:rPr>
                        <a:t>Mme Macron (Temps d'échange méthodo - mise en pratique)</a:t>
                      </a:r>
                    </a:p>
                  </a:txBody>
                  <a:tcPr marL="23344" marR="23344" marT="15563" marB="1556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5448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8378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42" y="2008771"/>
            <a:ext cx="4394823" cy="2268649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270104" y="1942207"/>
            <a:ext cx="6223794" cy="11733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583"/>
              </a:lnSpc>
            </a:pPr>
            <a:r>
              <a:rPr lang="en-US" sz="3667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Pourquoi choisir la LVB en CPGE scientifique?</a:t>
            </a:r>
            <a:endParaRPr lang="en-US" sz="3667" dirty="0"/>
          </a:p>
        </p:txBody>
      </p:sp>
      <p:sp>
        <p:nvSpPr>
          <p:cNvPr id="5" name="Text 1"/>
          <p:cNvSpPr/>
          <p:nvPr/>
        </p:nvSpPr>
        <p:spPr>
          <a:xfrm>
            <a:off x="5270104" y="3414713"/>
            <a:ext cx="6223794" cy="6383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1542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Tu as intégré une CPGE scientifique, félicitations! Découvre les nombreux avantages d'</a:t>
            </a:r>
            <a:r>
              <a:rPr lang="en-US" sz="1542" b="1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opter</a:t>
            </a:r>
            <a:r>
              <a:rPr lang="en-US" sz="1542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 pour la </a:t>
            </a:r>
            <a:r>
              <a:rPr lang="en-US" sz="1542" b="1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LVB</a:t>
            </a:r>
            <a:r>
              <a:rPr lang="en-US" sz="1542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 pendant ton parcours.</a:t>
            </a:r>
            <a:endParaRPr lang="en-US" sz="1542" dirty="0"/>
          </a:p>
        </p:txBody>
      </p:sp>
      <p:sp>
        <p:nvSpPr>
          <p:cNvPr id="6" name="Text 2"/>
          <p:cNvSpPr/>
          <p:nvPr/>
        </p:nvSpPr>
        <p:spPr>
          <a:xfrm>
            <a:off x="5270104" y="4277419"/>
            <a:ext cx="6223794" cy="6383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1542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Un choix stratégique qui peut faire la différence dans tes études et ta future carrière.</a:t>
            </a:r>
            <a:endParaRPr lang="en-US" sz="1542" dirty="0"/>
          </a:p>
        </p:txBody>
      </p:sp>
      <p:pic>
        <p:nvPicPr>
          <p:cNvPr id="8" name="Image 7" descr="Une image contenant rouge, jaun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D7BDAC2D-8F70-186D-9A7E-6220F2F984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0104" y="5147275"/>
            <a:ext cx="1709389" cy="1140483"/>
          </a:xfrm>
          <a:prstGeom prst="rect">
            <a:avLst/>
          </a:prstGeom>
        </p:spPr>
      </p:pic>
      <p:pic>
        <p:nvPicPr>
          <p:cNvPr id="10" name="Image 9" descr="Une image contenant rouge, jaune, orange, Caractère coloré&#10;&#10;Le contenu généré par l’IA peut être incorrect.">
            <a:extLst>
              <a:ext uri="{FF2B5EF4-FFF2-40B4-BE49-F238E27FC236}">
                <a16:creationId xmlns:a16="http://schemas.microsoft.com/office/drawing/2014/main" id="{073BAAC7-38F9-BEB0-B13C-01E331ED23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9813" y="5140126"/>
            <a:ext cx="1709389" cy="1147633"/>
          </a:xfrm>
          <a:prstGeom prst="rect">
            <a:avLst/>
          </a:prstGeom>
        </p:spPr>
      </p:pic>
      <p:pic>
        <p:nvPicPr>
          <p:cNvPr id="12" name="Image 11" descr="Une image contenant vert, rouge, drapeau, conception&#10;&#10;Le contenu généré par l’IA peut être incorrect.">
            <a:extLst>
              <a:ext uri="{FF2B5EF4-FFF2-40B4-BE49-F238E27FC236}">
                <a16:creationId xmlns:a16="http://schemas.microsoft.com/office/drawing/2014/main" id="{3FFCCAFD-3465-CB0B-4307-E21E557A8F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9522" y="5140126"/>
            <a:ext cx="1721113" cy="114763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8103" y="547623"/>
            <a:ext cx="8259366" cy="5866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583"/>
              </a:lnSpc>
            </a:pPr>
            <a:r>
              <a:rPr lang="en-US" sz="3667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Des avantages concrets pour ton avenir</a:t>
            </a:r>
            <a:endParaRPr lang="en-US" sz="3667" dirty="0"/>
          </a:p>
        </p:txBody>
      </p:sp>
      <p:sp>
        <p:nvSpPr>
          <p:cNvPr id="3" name="Text 1"/>
          <p:cNvSpPr/>
          <p:nvPr/>
        </p:nvSpPr>
        <p:spPr>
          <a:xfrm>
            <a:off x="698103" y="1814331"/>
            <a:ext cx="2346821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24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Gagner des points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47977" y="2442567"/>
            <a:ext cx="3273822" cy="12767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1542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Plusieurs concours proposent une épreuve de </a:t>
            </a:r>
            <a:r>
              <a:rPr lang="en-US" sz="1542" b="1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LVB</a:t>
            </a:r>
            <a:r>
              <a:rPr lang="en-US" sz="1542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. Seules les </a:t>
            </a:r>
            <a:r>
              <a:rPr lang="en-US" sz="1542" b="1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notes au-dessus de 10/20</a:t>
            </a:r>
            <a:r>
              <a:rPr lang="en-US" sz="1542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 comptent. Aucun risque, que des avantages!</a:t>
            </a:r>
            <a:endParaRPr lang="en-US" sz="1542" dirty="0"/>
          </a:p>
        </p:txBody>
      </p:sp>
      <p:sp>
        <p:nvSpPr>
          <p:cNvPr id="5" name="Text 3"/>
          <p:cNvSpPr/>
          <p:nvPr/>
        </p:nvSpPr>
        <p:spPr>
          <a:xfrm>
            <a:off x="547977" y="4217988"/>
            <a:ext cx="3273822" cy="6383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1542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Tu peux même choisir cette langue en </a:t>
            </a:r>
            <a:r>
              <a:rPr lang="en-US" sz="1542" b="1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LVA </a:t>
            </a:r>
            <a:r>
              <a:rPr lang="en-US" sz="1542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aux concours.</a:t>
            </a:r>
            <a:endParaRPr lang="en-US" sz="1542" dirty="0"/>
          </a:p>
        </p:txBody>
      </p:sp>
      <p:sp>
        <p:nvSpPr>
          <p:cNvPr id="6" name="Text 4"/>
          <p:cNvSpPr/>
          <p:nvPr/>
        </p:nvSpPr>
        <p:spPr>
          <a:xfrm>
            <a:off x="4420379" y="1814330"/>
            <a:ext cx="2346821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24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Atout professionnel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4232832" y="2787647"/>
            <a:ext cx="3273822" cy="12767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1542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Maîtriser </a:t>
            </a:r>
            <a:r>
              <a:rPr lang="en-US" sz="1542" b="1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l'allemand</a:t>
            </a:r>
            <a:r>
              <a:rPr lang="en-US" sz="1542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, </a:t>
            </a:r>
            <a:r>
              <a:rPr lang="en-US" sz="1542" b="1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l'espagnol</a:t>
            </a:r>
            <a:r>
              <a:rPr lang="en-US" sz="1542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 ou </a:t>
            </a:r>
            <a:r>
              <a:rPr lang="en-US" sz="1542" b="1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l'italien</a:t>
            </a:r>
            <a:r>
              <a:rPr lang="en-US" sz="1542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 te distinguera sur le marché du travail. Prépare-toi aux mobilités </a:t>
            </a:r>
            <a:r>
              <a:rPr lang="en-US" b="1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internationales</a:t>
            </a:r>
            <a:r>
              <a:rPr lang="en-US" sz="1542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.</a:t>
            </a:r>
            <a:endParaRPr lang="en-US" sz="1542" dirty="0"/>
          </a:p>
        </p:txBody>
      </p:sp>
      <p:sp>
        <p:nvSpPr>
          <p:cNvPr id="8" name="Text 6"/>
          <p:cNvSpPr/>
          <p:nvPr/>
        </p:nvSpPr>
        <p:spPr>
          <a:xfrm>
            <a:off x="8142655" y="1814330"/>
            <a:ext cx="2346821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24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Maintenir tes acquis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8142655" y="2468460"/>
            <a:ext cx="3273822" cy="957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1542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Évite la régression! Ton </a:t>
            </a:r>
            <a:r>
              <a:rPr lang="en-US" sz="1542" b="1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cerveau</a:t>
            </a:r>
            <a:r>
              <a:rPr lang="en-US" sz="1542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 a besoin d'un </a:t>
            </a:r>
            <a:r>
              <a:rPr lang="en-US" sz="1542" b="1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entraînement</a:t>
            </a:r>
            <a:r>
              <a:rPr lang="en-US" sz="1542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 régulier pour conserver les </a:t>
            </a:r>
            <a:r>
              <a:rPr lang="en-US" sz="1542" b="1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bases</a:t>
            </a:r>
            <a:r>
              <a:rPr lang="en-US" sz="1542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 acquises.</a:t>
            </a:r>
            <a:endParaRPr lang="en-US" sz="1542" dirty="0"/>
          </a:p>
        </p:txBody>
      </p:sp>
      <p:sp>
        <p:nvSpPr>
          <p:cNvPr id="10" name="Text 8"/>
          <p:cNvSpPr/>
          <p:nvPr/>
        </p:nvSpPr>
        <p:spPr>
          <a:xfrm>
            <a:off x="8142655" y="3885983"/>
            <a:ext cx="3273822" cy="957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1542" b="1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Pas besoin d'avoir un excellent niveau</a:t>
            </a:r>
            <a:r>
              <a:rPr lang="en-US" sz="1542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, c'est la motivation qui prime.</a:t>
            </a:r>
            <a:endParaRPr lang="en-US" sz="154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8104" y="735310"/>
            <a:ext cx="6173788" cy="5866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583"/>
              </a:lnSpc>
            </a:pPr>
            <a:r>
              <a:rPr lang="en-US" sz="3667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Une expérience enrichissante</a:t>
            </a:r>
            <a:endParaRPr lang="en-US" sz="3667" dirty="0"/>
          </a:p>
        </p:txBody>
      </p:sp>
      <p:sp>
        <p:nvSpPr>
          <p:cNvPr id="3" name="Shape 1"/>
          <p:cNvSpPr/>
          <p:nvPr/>
        </p:nvSpPr>
        <p:spPr>
          <a:xfrm>
            <a:off x="698103" y="1621135"/>
            <a:ext cx="448767" cy="448767"/>
          </a:xfrm>
          <a:prstGeom prst="roundRect">
            <a:avLst>
              <a:gd name="adj" fmla="val 6668"/>
            </a:avLst>
          </a:prstGeom>
          <a:solidFill>
            <a:srgbClr val="2F2B54"/>
          </a:solidFill>
          <a:ln/>
        </p:spPr>
        <p:txBody>
          <a:bodyPr/>
          <a:lstStyle/>
          <a:p>
            <a:endParaRPr lang="fr-FR" sz="150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645" y="1669455"/>
            <a:ext cx="281583" cy="35202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346300" y="1689695"/>
            <a:ext cx="4849614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2400" b="1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Culture générale et compétences linguistiques</a:t>
            </a:r>
            <a:endParaRPr lang="en-US" sz="2400" b="1" dirty="0"/>
          </a:p>
        </p:txBody>
      </p:sp>
      <p:sp>
        <p:nvSpPr>
          <p:cNvPr id="6" name="Text 3"/>
          <p:cNvSpPr/>
          <p:nvPr/>
        </p:nvSpPr>
        <p:spPr>
          <a:xfrm>
            <a:off x="1346299" y="2102643"/>
            <a:ext cx="10147598" cy="3191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1542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Découvre l'</a:t>
            </a:r>
            <a:r>
              <a:rPr lang="en-US" sz="1542" b="1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actualité</a:t>
            </a:r>
            <a:r>
              <a:rPr lang="en-US" sz="1542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 à travers des articles de </a:t>
            </a:r>
            <a:r>
              <a:rPr lang="en-US" sz="1542" b="1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presse</a:t>
            </a:r>
            <a:r>
              <a:rPr lang="en-US" sz="1542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 et des </a:t>
            </a:r>
            <a:r>
              <a:rPr lang="en-US" sz="1542" b="1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vidéos</a:t>
            </a:r>
            <a:r>
              <a:rPr lang="en-US" sz="1542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 en langue étrangère. </a:t>
            </a:r>
            <a:endParaRPr lang="en-US" sz="1542" dirty="0"/>
          </a:p>
        </p:txBody>
      </p:sp>
      <p:sp>
        <p:nvSpPr>
          <p:cNvPr id="7" name="Text 4"/>
          <p:cNvSpPr/>
          <p:nvPr/>
        </p:nvSpPr>
        <p:spPr>
          <a:xfrm>
            <a:off x="1346299" y="2541488"/>
            <a:ext cx="10147598" cy="3191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1542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Parfais tes compétences linguistiques avec des exercices ciblés et des activités variées.</a:t>
            </a:r>
            <a:endParaRPr lang="en-US" sz="1542" dirty="0"/>
          </a:p>
        </p:txBody>
      </p:sp>
      <p:sp>
        <p:nvSpPr>
          <p:cNvPr id="8" name="Shape 5"/>
          <p:cNvSpPr/>
          <p:nvPr/>
        </p:nvSpPr>
        <p:spPr>
          <a:xfrm>
            <a:off x="698103" y="3259633"/>
            <a:ext cx="448767" cy="448767"/>
          </a:xfrm>
          <a:prstGeom prst="roundRect">
            <a:avLst>
              <a:gd name="adj" fmla="val 6668"/>
            </a:avLst>
          </a:prstGeom>
          <a:solidFill>
            <a:srgbClr val="2F2B54"/>
          </a:solidFill>
          <a:ln/>
        </p:spPr>
        <p:txBody>
          <a:bodyPr/>
          <a:lstStyle/>
          <a:p>
            <a:endParaRPr lang="fr-FR" sz="150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645" y="3307954"/>
            <a:ext cx="281583" cy="352028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1346300" y="3328195"/>
            <a:ext cx="2346821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2400" b="1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Plaisir d'apprendre</a:t>
            </a:r>
            <a:endParaRPr lang="en-US" sz="2400" b="1" dirty="0"/>
          </a:p>
        </p:txBody>
      </p:sp>
      <p:sp>
        <p:nvSpPr>
          <p:cNvPr id="11" name="Text 7"/>
          <p:cNvSpPr/>
          <p:nvPr/>
        </p:nvSpPr>
        <p:spPr>
          <a:xfrm>
            <a:off x="1346299" y="3741143"/>
            <a:ext cx="10147598" cy="6383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1542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Moins de pression, </a:t>
            </a:r>
            <a:r>
              <a:rPr lang="en-US" sz="1542" b="1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travail</a:t>
            </a:r>
            <a:r>
              <a:rPr lang="en-US" sz="1542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 essentiellement fait </a:t>
            </a:r>
            <a:r>
              <a:rPr lang="en-US" sz="1542" b="1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en cours</a:t>
            </a:r>
            <a:r>
              <a:rPr lang="en-US" sz="1542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. Un moment agréable et détendu! Seules les notes au-dessus de 10 comptent dans la moyenne.</a:t>
            </a:r>
            <a:endParaRPr lang="en-US" sz="1542" dirty="0"/>
          </a:p>
        </p:txBody>
      </p:sp>
      <p:sp>
        <p:nvSpPr>
          <p:cNvPr id="12" name="Shape 8"/>
          <p:cNvSpPr/>
          <p:nvPr/>
        </p:nvSpPr>
        <p:spPr>
          <a:xfrm>
            <a:off x="698103" y="4778474"/>
            <a:ext cx="448767" cy="448767"/>
          </a:xfrm>
          <a:prstGeom prst="roundRect">
            <a:avLst>
              <a:gd name="adj" fmla="val 6668"/>
            </a:avLst>
          </a:prstGeom>
          <a:solidFill>
            <a:srgbClr val="2F2B54"/>
          </a:solidFill>
          <a:ln/>
        </p:spPr>
        <p:txBody>
          <a:bodyPr/>
          <a:lstStyle/>
          <a:p>
            <a:endParaRPr lang="fr-FR" sz="150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645" y="4826794"/>
            <a:ext cx="281583" cy="352028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1346300" y="4847035"/>
            <a:ext cx="2346821" cy="293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2400" b="1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Nouvelles rencontres</a:t>
            </a:r>
            <a:endParaRPr lang="en-US" sz="2400" b="1" dirty="0"/>
          </a:p>
        </p:txBody>
      </p:sp>
      <p:sp>
        <p:nvSpPr>
          <p:cNvPr id="15" name="Text 10"/>
          <p:cNvSpPr/>
          <p:nvPr/>
        </p:nvSpPr>
        <p:spPr>
          <a:xfrm>
            <a:off x="1346299" y="5259982"/>
            <a:ext cx="10147598" cy="3191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1542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Rencontre des étudiant.e.s de </a:t>
            </a:r>
            <a:r>
              <a:rPr lang="en-US" sz="1542" b="1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différentes classes scientifiques</a:t>
            </a:r>
            <a:r>
              <a:rPr lang="en-US" sz="1542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. Élargis ton cercle social.</a:t>
            </a:r>
            <a:endParaRPr lang="en-US" sz="1542" dirty="0"/>
          </a:p>
        </p:txBody>
      </p:sp>
      <p:sp>
        <p:nvSpPr>
          <p:cNvPr id="16" name="Text 11"/>
          <p:cNvSpPr/>
          <p:nvPr/>
        </p:nvSpPr>
        <p:spPr>
          <a:xfrm>
            <a:off x="698104" y="5803503"/>
            <a:ext cx="10795793" cy="3191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n-US" sz="1542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Rendez-vous le </a:t>
            </a:r>
            <a:r>
              <a:rPr lang="en-US" sz="1542" b="1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lundi</a:t>
            </a:r>
            <a:r>
              <a:rPr lang="en-US" sz="1542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 de 16h à 18h pour un cours volontairement agréable!</a:t>
            </a:r>
            <a:endParaRPr lang="en-US" sz="154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2185604-4DBF-1927-7BDE-B0EEAFBC37FE}"/>
              </a:ext>
            </a:extLst>
          </p:cNvPr>
          <p:cNvSpPr/>
          <p:nvPr/>
        </p:nvSpPr>
        <p:spPr>
          <a:xfrm>
            <a:off x="-14068" y="649882"/>
            <a:ext cx="10800000" cy="50400"/>
          </a:xfrm>
          <a:prstGeom prst="rect">
            <a:avLst/>
          </a:prstGeom>
          <a:solidFill>
            <a:srgbClr val="F18C2D">
              <a:alpha val="80000"/>
            </a:srgbClr>
          </a:solidFill>
          <a:ln>
            <a:solidFill>
              <a:srgbClr val="F18C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D40CB73-3E51-5430-5282-92EDD183D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" y="-5237"/>
            <a:ext cx="10515600" cy="953709"/>
          </a:xfrm>
        </p:spPr>
        <p:txBody>
          <a:bodyPr>
            <a:normAutofit/>
          </a:bodyPr>
          <a:lstStyle/>
          <a:p>
            <a:r>
              <a:rPr lang="fr-FR" b="1" i="1" dirty="0"/>
              <a:t>Cahier de prépa PCSI Thuillier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D0129C4-3B6C-CA65-3F76-CB448BFFBD68}"/>
              </a:ext>
            </a:extLst>
          </p:cNvPr>
          <p:cNvSpPr txBox="1"/>
          <p:nvPr/>
        </p:nvSpPr>
        <p:spPr>
          <a:xfrm>
            <a:off x="283191" y="948472"/>
            <a:ext cx="6216554" cy="992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hlinkClick r:id="rId2"/>
              </a:rPr>
              <a:t>https://cahier-de-prepa.fr/pcsi1-thuillier/</a:t>
            </a:r>
            <a:endParaRPr lang="fr-FR" sz="2400" dirty="0"/>
          </a:p>
          <a:p>
            <a:endParaRPr lang="fr-FR" sz="1050" dirty="0"/>
          </a:p>
          <a:p>
            <a:r>
              <a:rPr lang="fr-FR" sz="2400" dirty="0">
                <a:hlinkClick r:id="rId2"/>
              </a:rPr>
              <a:t>https://cahier-de-prepa.fr/pcsi2-thuillier/</a:t>
            </a:r>
            <a:endParaRPr lang="fr-FR" sz="24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259D198-BE99-E3F0-DF4A-36787592EC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3" t="18326" r="29942" b="14028"/>
          <a:stretch/>
        </p:blipFill>
        <p:spPr>
          <a:xfrm>
            <a:off x="283191" y="2642936"/>
            <a:ext cx="6349621" cy="356518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DAFF72D-07DA-AF5D-47EE-67CD399DAFD1}"/>
              </a:ext>
            </a:extLst>
          </p:cNvPr>
          <p:cNvSpPr/>
          <p:nvPr/>
        </p:nvSpPr>
        <p:spPr>
          <a:xfrm>
            <a:off x="2483893" y="3207224"/>
            <a:ext cx="4148919" cy="668740"/>
          </a:xfrm>
          <a:prstGeom prst="rect">
            <a:avLst/>
          </a:prstGeom>
          <a:solidFill>
            <a:srgbClr val="F6F6F6"/>
          </a:solidFill>
          <a:ln>
            <a:solidFill>
              <a:srgbClr val="F6F6F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A3249FA-57B5-CB53-7BB7-AAE73772B69A}"/>
              </a:ext>
            </a:extLst>
          </p:cNvPr>
          <p:cNvSpPr txBox="1"/>
          <p:nvPr/>
        </p:nvSpPr>
        <p:spPr>
          <a:xfrm>
            <a:off x="2483893" y="3635515"/>
            <a:ext cx="87482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i="1" dirty="0"/>
              <a:t>Inscription la semaine de la rentrée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i="1" dirty="0"/>
              <a:t>Informations générales au cours de l’année (</a:t>
            </a:r>
            <a:r>
              <a:rPr lang="fr-FR" sz="2000" b="1" i="1" dirty="0" err="1"/>
              <a:t>colloscope</a:t>
            </a:r>
            <a:r>
              <a:rPr lang="fr-FR" sz="2000" b="1" i="1" dirty="0"/>
              <a:t>, dates de DS…)</a:t>
            </a:r>
          </a:p>
          <a:p>
            <a:endParaRPr lang="fr-FR" sz="20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i="1" dirty="0"/>
              <a:t>Rassemble l’ensemble des contenus mis en ligne par matière</a:t>
            </a:r>
          </a:p>
        </p:txBody>
      </p:sp>
    </p:spTree>
    <p:extLst>
      <p:ext uri="{BB962C8B-B14F-4D97-AF65-F5344CB8AC3E}">
        <p14:creationId xmlns:p14="http://schemas.microsoft.com/office/powerpoint/2010/main" val="9470019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EE456BCC6C1143A5D4D97912C2053E" ma:contentTypeVersion="8" ma:contentTypeDescription="Crée un document." ma:contentTypeScope="" ma:versionID="d08ff53d29f548736b4f769171c65086">
  <xsd:schema xmlns:xsd="http://www.w3.org/2001/XMLSchema" xmlns:xs="http://www.w3.org/2001/XMLSchema" xmlns:p="http://schemas.microsoft.com/office/2006/metadata/properties" xmlns:ns1="http://schemas.microsoft.com/sharepoint/v3" xmlns:ns3="2383e51c-9e1d-4de7-bc3f-1dc0c354e520" targetNamespace="http://schemas.microsoft.com/office/2006/metadata/properties" ma:root="true" ma:fieldsID="63c753e15bc5d195703101b6d7f0c6d1" ns1:_="" ns3:_="">
    <xsd:import namespace="http://schemas.microsoft.com/sharepoint/v3"/>
    <xsd:import namespace="2383e51c-9e1d-4de7-bc3f-1dc0c354e52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1:_ip_UnifiedCompliancePolicyProperties" minOccurs="0"/>
                <xsd:element ref="ns1:_ip_UnifiedCompliancePolicyUIActio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Propriétés de la stratégie de conformité unifiée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Action d’interface utilisateur de la stratégie de conformité unifié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83e51c-9e1d-4de7-bc3f-1dc0c354e5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2B08A9-AF48-4E85-A0F0-BB21712108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5923C0-94F0-4B8D-920D-38CB86CFE290}">
  <ds:schemaRefs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sharepoint/v3"/>
    <ds:schemaRef ds:uri="http://schemas.microsoft.com/office/2006/metadata/properties"/>
    <ds:schemaRef ds:uri="http://purl.org/dc/dcmitype/"/>
    <ds:schemaRef ds:uri="2383e51c-9e1d-4de7-bc3f-1dc0c354e520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77705AB-16B1-4462-9093-3935E207DD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383e51c-9e1d-4de7-bc3f-1dc0c354e5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3070</TotalTime>
  <Words>905</Words>
  <Application>Microsoft Office PowerPoint</Application>
  <PresentationFormat>Grand écran</PresentationFormat>
  <Paragraphs>136</Paragraphs>
  <Slides>15</Slides>
  <Notes>3</Notes>
  <HiddenSlides>1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Aptos</vt:lpstr>
      <vt:lpstr>Arial</vt:lpstr>
      <vt:lpstr>Calibri</vt:lpstr>
      <vt:lpstr>Calibri Light</vt:lpstr>
      <vt:lpstr>Kanit</vt:lpstr>
      <vt:lpstr>Martel Sans Light</vt:lpstr>
      <vt:lpstr>Wingdings</vt:lpstr>
      <vt:lpstr>Thème Office</vt:lpstr>
      <vt:lpstr>Bienvenue en PCSI  au Lycée Louis Thuillier</vt:lpstr>
      <vt:lpstr>Contacts</vt:lpstr>
      <vt:lpstr>Dates-clés</vt:lpstr>
      <vt:lpstr>Dates-clés</vt:lpstr>
      <vt:lpstr>Dates-clés</vt:lpstr>
      <vt:lpstr>Présentation PowerPoint</vt:lpstr>
      <vt:lpstr>Présentation PowerPoint</vt:lpstr>
      <vt:lpstr>Présentation PowerPoint</vt:lpstr>
      <vt:lpstr>Cahier de prépa PCSI Thuillier</vt:lpstr>
      <vt:lpstr>Préparer efficacement la rentrée</vt:lpstr>
      <vt:lpstr>Réviser efficacement pour la rentrée</vt:lpstr>
      <vt:lpstr>Réviser efficacement pour la rentrée</vt:lpstr>
      <vt:lpstr>Réviser efficacement pour la rentrée</vt:lpstr>
      <vt:lpstr>Réviser efficacement pour la rentrée</vt:lpstr>
      <vt:lpstr>Préparer votre projet professionnel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Bienvenue en PCSI  au Lycée Louis Thuillier</dc:title>
  <dc:creator>JENNIFER MACRON</dc:creator>
  <cp:lastModifiedBy>JENNIFER MACRON</cp:lastModifiedBy>
  <cp:revision>15</cp:revision>
  <dcterms:created xsi:type="dcterms:W3CDTF">2023-06-29T17:27:12Z</dcterms:created>
  <dcterms:modified xsi:type="dcterms:W3CDTF">2025-06-25T09:44:22Z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0x010100A9EE456BCC6C1143A5D4D97912C2053E</vt:lpwstr>
  </property>
</Properties>
</file>