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8" r:id="rId3"/>
    <p:sldId id="257" r:id="rId4"/>
    <p:sldId id="263" r:id="rId5"/>
    <p:sldId id="264" r:id="rId6"/>
    <p:sldId id="259" r:id="rId7"/>
    <p:sldId id="265" r:id="rId8"/>
    <p:sldId id="260" r:id="rId9"/>
    <p:sldId id="261" r:id="rId10"/>
    <p:sldId id="262" r:id="rId11"/>
    <p:sldId id="267" r:id="rId12"/>
    <p:sldId id="268" r:id="rId13"/>
    <p:sldId id="270" r:id="rId14"/>
    <p:sldId id="269" r:id="rId15"/>
    <p:sldId id="271" r:id="rId16"/>
    <p:sldId id="26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56" y="1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r-FR"/>
              <a:t>Modifiez le style du titre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15248F9-3A45-444F-BE36-38A0C09017E4}" type="datetimeFigureOut">
              <a:rPr lang="fr-FR" smtClean="0"/>
              <a:t>29/01/2024</a:t>
            </a:fld>
            <a:endParaRPr lang="fr-F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fr-F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6E74CA93-A647-4B61-84F7-4A573B13E4DC}" type="slidenum">
              <a:rPr lang="fr-FR" smtClean="0"/>
              <a:t>‹N°›</a:t>
            </a:fld>
            <a:endParaRPr lang="fr-FR"/>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92123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5248F9-3A45-444F-BE36-38A0C09017E4}" type="datetimeFigureOut">
              <a:rPr lang="fr-FR" smtClean="0"/>
              <a:t>29/01/2024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E74CA93-A647-4B61-84F7-4A573B13E4DC}" type="slidenum">
              <a:rPr lang="fr-FR" smtClean="0"/>
              <a:t>‹N°›</a:t>
            </a:fld>
            <a:endParaRPr lang="fr-FR"/>
          </a:p>
        </p:txBody>
      </p:sp>
    </p:spTree>
    <p:extLst>
      <p:ext uri="{BB962C8B-B14F-4D97-AF65-F5344CB8AC3E}">
        <p14:creationId xmlns:p14="http://schemas.microsoft.com/office/powerpoint/2010/main" val="1805228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5248F9-3A45-444F-BE36-38A0C09017E4}" type="datetimeFigureOut">
              <a:rPr lang="fr-FR" smtClean="0"/>
              <a:t>29/01/2024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E74CA93-A647-4B61-84F7-4A573B13E4DC}" type="slidenum">
              <a:rPr lang="fr-FR" smtClean="0"/>
              <a:t>‹N°›</a:t>
            </a:fld>
            <a:endParaRPr lang="fr-FR"/>
          </a:p>
        </p:txBody>
      </p:sp>
    </p:spTree>
    <p:extLst>
      <p:ext uri="{BB962C8B-B14F-4D97-AF65-F5344CB8AC3E}">
        <p14:creationId xmlns:p14="http://schemas.microsoft.com/office/powerpoint/2010/main" val="304937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5248F9-3A45-444F-BE36-38A0C09017E4}" type="datetimeFigureOut">
              <a:rPr lang="fr-FR" smtClean="0"/>
              <a:t>29/01/2024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E74CA93-A647-4B61-84F7-4A573B13E4DC}" type="slidenum">
              <a:rPr lang="fr-FR" smtClean="0"/>
              <a:t>‹N°›</a:t>
            </a:fld>
            <a:endParaRPr lang="fr-FR"/>
          </a:p>
        </p:txBody>
      </p:sp>
    </p:spTree>
    <p:extLst>
      <p:ext uri="{BB962C8B-B14F-4D97-AF65-F5344CB8AC3E}">
        <p14:creationId xmlns:p14="http://schemas.microsoft.com/office/powerpoint/2010/main" val="1446338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15248F9-3A45-444F-BE36-38A0C09017E4}" type="datetimeFigureOut">
              <a:rPr lang="fr-FR" smtClean="0"/>
              <a:t>29/01/2024</a:t>
            </a:fld>
            <a:endParaRPr lang="fr-F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fr-F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6E74CA93-A647-4B61-84F7-4A573B13E4DC}" type="slidenum">
              <a:rPr lang="fr-FR" smtClean="0"/>
              <a:t>‹N°›</a:t>
            </a:fld>
            <a:endParaRPr lang="fr-FR"/>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74207300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15248F9-3A45-444F-BE36-38A0C09017E4}" type="datetimeFigureOut">
              <a:rPr lang="fr-FR" smtClean="0"/>
              <a:t>29/01/2024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E74CA93-A647-4B61-84F7-4A573B13E4DC}" type="slidenum">
              <a:rPr lang="fr-FR" smtClean="0"/>
              <a:t>‹N°›</a:t>
            </a:fld>
            <a:endParaRPr lang="fr-FR"/>
          </a:p>
        </p:txBody>
      </p:sp>
    </p:spTree>
    <p:extLst>
      <p:ext uri="{BB962C8B-B14F-4D97-AF65-F5344CB8AC3E}">
        <p14:creationId xmlns:p14="http://schemas.microsoft.com/office/powerpoint/2010/main" val="272575173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r-FR"/>
              <a:t>Modifiez le style du titre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257300" y="2909102"/>
            <a:ext cx="4800600" cy="299639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633864" y="2909102"/>
            <a:ext cx="4800600" cy="299639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15248F9-3A45-444F-BE36-38A0C09017E4}" type="datetimeFigureOut">
              <a:rPr lang="fr-FR" smtClean="0"/>
              <a:t>29/01/2024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E74CA93-A647-4B61-84F7-4A573B13E4DC}" type="slidenum">
              <a:rPr lang="fr-FR" smtClean="0"/>
              <a:t>‹N°›</a:t>
            </a:fld>
            <a:endParaRPr lang="fr-FR"/>
          </a:p>
        </p:txBody>
      </p:sp>
    </p:spTree>
    <p:extLst>
      <p:ext uri="{BB962C8B-B14F-4D97-AF65-F5344CB8AC3E}">
        <p14:creationId xmlns:p14="http://schemas.microsoft.com/office/powerpoint/2010/main" val="135832130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15248F9-3A45-444F-BE36-38A0C09017E4}" type="datetimeFigureOut">
              <a:rPr lang="fr-FR" smtClean="0"/>
              <a:t>29/01/2024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E74CA93-A647-4B61-84F7-4A573B13E4DC}" type="slidenum">
              <a:rPr lang="fr-FR" smtClean="0"/>
              <a:t>‹N°›</a:t>
            </a:fld>
            <a:endParaRPr lang="fr-FR"/>
          </a:p>
        </p:txBody>
      </p:sp>
    </p:spTree>
    <p:extLst>
      <p:ext uri="{BB962C8B-B14F-4D97-AF65-F5344CB8AC3E}">
        <p14:creationId xmlns:p14="http://schemas.microsoft.com/office/powerpoint/2010/main" val="3172820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5248F9-3A45-444F-BE36-38A0C09017E4}" type="datetimeFigureOut">
              <a:rPr lang="fr-FR" smtClean="0"/>
              <a:t>29/01/2024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E74CA93-A647-4B61-84F7-4A573B13E4DC}" type="slidenum">
              <a:rPr lang="fr-FR" smtClean="0"/>
              <a:t>‹N°›</a:t>
            </a:fld>
            <a:endParaRPr lang="fr-FR"/>
          </a:p>
        </p:txBody>
      </p:sp>
    </p:spTree>
    <p:extLst>
      <p:ext uri="{BB962C8B-B14F-4D97-AF65-F5344CB8AC3E}">
        <p14:creationId xmlns:p14="http://schemas.microsoft.com/office/powerpoint/2010/main" val="1400913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r-FR"/>
              <a:t>Modifiez le style du titre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65051" y="6375679"/>
            <a:ext cx="1233355" cy="348462"/>
          </a:xfrm>
        </p:spPr>
        <p:txBody>
          <a:bodyPr/>
          <a:lstStyle/>
          <a:p>
            <a:fld id="{915248F9-3A45-444F-BE36-38A0C09017E4}" type="datetimeFigureOut">
              <a:rPr lang="fr-FR" smtClean="0"/>
              <a:t>29/01/2024</a:t>
            </a:fld>
            <a:endParaRPr lang="fr-FR"/>
          </a:p>
        </p:txBody>
      </p:sp>
      <p:sp>
        <p:nvSpPr>
          <p:cNvPr id="6" name="Footer Placeholder 5"/>
          <p:cNvSpPr>
            <a:spLocks noGrp="1"/>
          </p:cNvSpPr>
          <p:nvPr>
            <p:ph type="ftr" sz="quarter" idx="11"/>
          </p:nvPr>
        </p:nvSpPr>
        <p:spPr>
          <a:xfrm>
            <a:off x="2103620" y="6375679"/>
            <a:ext cx="3482179" cy="345796"/>
          </a:xfrm>
        </p:spPr>
        <p:txBody>
          <a:bodyPr/>
          <a:lstStyle/>
          <a:p>
            <a:endParaRPr lang="fr-FR"/>
          </a:p>
        </p:txBody>
      </p:sp>
      <p:sp>
        <p:nvSpPr>
          <p:cNvPr id="7" name="Slide Number Placeholder 6"/>
          <p:cNvSpPr>
            <a:spLocks noGrp="1"/>
          </p:cNvSpPr>
          <p:nvPr>
            <p:ph type="sldNum" sz="quarter" idx="12"/>
          </p:nvPr>
        </p:nvSpPr>
        <p:spPr>
          <a:xfrm>
            <a:off x="5691014" y="6375679"/>
            <a:ext cx="1232456" cy="345796"/>
          </a:xfrm>
        </p:spPr>
        <p:txBody>
          <a:bodyPr/>
          <a:lstStyle/>
          <a:p>
            <a:fld id="{6E74CA93-A647-4B61-84F7-4A573B13E4DC}" type="slidenum">
              <a:rPr lang="fr-FR" smtClean="0"/>
              <a:t>‹N°›</a:t>
            </a:fld>
            <a:endParaRPr lang="fr-FR"/>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12983515"/>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r-FR"/>
              <a:t>Modifiez le style du titre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65950" y="6375679"/>
            <a:ext cx="1232456" cy="348462"/>
          </a:xfrm>
        </p:spPr>
        <p:txBody>
          <a:bodyPr/>
          <a:lstStyle/>
          <a:p>
            <a:fld id="{915248F9-3A45-444F-BE36-38A0C09017E4}" type="datetimeFigureOut">
              <a:rPr lang="fr-FR" smtClean="0"/>
              <a:t>29/01/2024</a:t>
            </a:fld>
            <a:endParaRPr lang="fr-FR"/>
          </a:p>
        </p:txBody>
      </p:sp>
      <p:sp>
        <p:nvSpPr>
          <p:cNvPr id="6" name="Footer Placeholder 5"/>
          <p:cNvSpPr>
            <a:spLocks noGrp="1"/>
          </p:cNvSpPr>
          <p:nvPr>
            <p:ph type="ftr" sz="quarter" idx="11"/>
          </p:nvPr>
        </p:nvSpPr>
        <p:spPr>
          <a:xfrm>
            <a:off x="2103621" y="6375679"/>
            <a:ext cx="3482178" cy="345796"/>
          </a:xfrm>
        </p:spPr>
        <p:txBody>
          <a:bodyPr/>
          <a:lstStyle/>
          <a:p>
            <a:endParaRPr lang="fr-FR"/>
          </a:p>
        </p:txBody>
      </p:sp>
      <p:sp>
        <p:nvSpPr>
          <p:cNvPr id="7" name="Slide Number Placeholder 6"/>
          <p:cNvSpPr>
            <a:spLocks noGrp="1"/>
          </p:cNvSpPr>
          <p:nvPr>
            <p:ph type="sldNum" sz="quarter" idx="12"/>
          </p:nvPr>
        </p:nvSpPr>
        <p:spPr>
          <a:xfrm>
            <a:off x="5687568" y="6375679"/>
            <a:ext cx="1234440" cy="345796"/>
          </a:xfrm>
        </p:spPr>
        <p:txBody>
          <a:bodyPr/>
          <a:lstStyle/>
          <a:p>
            <a:fld id="{6E74CA93-A647-4B61-84F7-4A573B13E4DC}" type="slidenum">
              <a:rPr lang="fr-FR" smtClean="0"/>
              <a:t>‹N°›</a:t>
            </a:fld>
            <a:endParaRPr lang="fr-FR"/>
          </a:p>
        </p:txBody>
      </p:sp>
    </p:spTree>
    <p:extLst>
      <p:ext uri="{BB962C8B-B14F-4D97-AF65-F5344CB8AC3E}">
        <p14:creationId xmlns:p14="http://schemas.microsoft.com/office/powerpoint/2010/main" val="2837243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15248F9-3A45-444F-BE36-38A0C09017E4}" type="datetimeFigureOut">
              <a:rPr lang="fr-FR" smtClean="0"/>
              <a:t>29/01/2024</a:t>
            </a:fld>
            <a:endParaRPr lang="fr-F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fr-F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E74CA93-A647-4B61-84F7-4A573B13E4DC}" type="slidenum">
              <a:rPr lang="fr-FR" smtClean="0"/>
              <a:t>‹N°›</a:t>
            </a:fld>
            <a:endParaRPr lang="fr-FR"/>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99182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868916-58B2-48F0-B6C8-D995E8977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extérieur, moto, objets métalliques, voiture&#10;&#10;Description générée automatiquement">
            <a:extLst>
              <a:ext uri="{FF2B5EF4-FFF2-40B4-BE49-F238E27FC236}">
                <a16:creationId xmlns:a16="http://schemas.microsoft.com/office/drawing/2014/main" id="{2728957C-9E8F-495E-86FD-6FFF9E3E6E01}"/>
              </a:ext>
            </a:extLst>
          </p:cNvPr>
          <p:cNvPicPr>
            <a:picLocks noChangeAspect="1"/>
          </p:cNvPicPr>
          <p:nvPr/>
        </p:nvPicPr>
        <p:blipFill rotWithShape="1">
          <a:blip r:embed="rId2"/>
          <a:srcRect l="29029" r="27701" b="2"/>
          <a:stretch/>
        </p:blipFill>
        <p:spPr>
          <a:xfrm>
            <a:off x="8362943" y="10"/>
            <a:ext cx="3829057" cy="6857990"/>
          </a:xfrm>
          <a:prstGeom prst="rect">
            <a:avLst/>
          </a:prstGeom>
        </p:spPr>
      </p:pic>
      <p:sp>
        <p:nvSpPr>
          <p:cNvPr id="11" name="Freeform 13">
            <a:extLst>
              <a:ext uri="{FF2B5EF4-FFF2-40B4-BE49-F238E27FC236}">
                <a16:creationId xmlns:a16="http://schemas.microsoft.com/office/drawing/2014/main" id="{BB82496C-9AD4-4916-BAB7-FF3CC04B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9807836"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GB"/>
          </a:p>
        </p:txBody>
      </p:sp>
      <p:sp>
        <p:nvSpPr>
          <p:cNvPr id="2" name="Titre 1">
            <a:extLst>
              <a:ext uri="{FF2B5EF4-FFF2-40B4-BE49-F238E27FC236}">
                <a16:creationId xmlns:a16="http://schemas.microsoft.com/office/drawing/2014/main" id="{929092FC-D048-442E-99D0-FD7B8981C4C4}"/>
              </a:ext>
            </a:extLst>
          </p:cNvPr>
          <p:cNvSpPr>
            <a:spLocks noGrp="1"/>
          </p:cNvSpPr>
          <p:nvPr>
            <p:ph type="ctrTitle"/>
          </p:nvPr>
        </p:nvSpPr>
        <p:spPr>
          <a:xfrm>
            <a:off x="544403" y="1098388"/>
            <a:ext cx="7818540" cy="4394988"/>
          </a:xfrm>
        </p:spPr>
        <p:txBody>
          <a:bodyPr>
            <a:normAutofit/>
          </a:bodyPr>
          <a:lstStyle/>
          <a:p>
            <a:pPr algn="l"/>
            <a:r>
              <a:rPr lang="fr-FR" dirty="0"/>
              <a:t>WORLD OF WORK</a:t>
            </a:r>
          </a:p>
        </p:txBody>
      </p:sp>
      <p:sp>
        <p:nvSpPr>
          <p:cNvPr id="3" name="Sous-titre 2">
            <a:extLst>
              <a:ext uri="{FF2B5EF4-FFF2-40B4-BE49-F238E27FC236}">
                <a16:creationId xmlns:a16="http://schemas.microsoft.com/office/drawing/2014/main" id="{3CA14329-51A4-4BC7-8742-94F0CFE1F2F9}"/>
              </a:ext>
            </a:extLst>
          </p:cNvPr>
          <p:cNvSpPr>
            <a:spLocks noGrp="1"/>
          </p:cNvSpPr>
          <p:nvPr>
            <p:ph type="subTitle" idx="1"/>
          </p:nvPr>
        </p:nvSpPr>
        <p:spPr>
          <a:xfrm>
            <a:off x="544403" y="5563388"/>
            <a:ext cx="7818540" cy="742279"/>
          </a:xfrm>
        </p:spPr>
        <p:txBody>
          <a:bodyPr>
            <a:normAutofit/>
          </a:bodyPr>
          <a:lstStyle/>
          <a:p>
            <a:pPr algn="l"/>
            <a:r>
              <a:rPr lang="fr-FR">
                <a:solidFill>
                  <a:schemeClr val="bg2"/>
                </a:solidFill>
              </a:rPr>
              <a:t>NEW FORMS OF ECONOMY</a:t>
            </a:r>
          </a:p>
        </p:txBody>
      </p:sp>
      <p:sp>
        <p:nvSpPr>
          <p:cNvPr id="13" name="Rectangle 12">
            <a:extLst>
              <a:ext uri="{FF2B5EF4-FFF2-40B4-BE49-F238E27FC236}">
                <a16:creationId xmlns:a16="http://schemas.microsoft.com/office/drawing/2014/main" id="{517C1286-B472-4907-9B47-E8C9FE29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5" name="Freeform 16">
            <a:extLst>
              <a:ext uri="{FF2B5EF4-FFF2-40B4-BE49-F238E27FC236}">
                <a16:creationId xmlns:a16="http://schemas.microsoft.com/office/drawing/2014/main" id="{28B35564-38A4-457A-BD01-15D6F1659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33061"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bg2"/>
          </a:solidFill>
          <a:ln w="0">
            <a:noFill/>
            <a:prstDash val="solid"/>
            <a:round/>
            <a:headEnd/>
            <a:tailEnd/>
          </a:ln>
        </p:spPr>
        <p:txBody>
          <a:bodyPr/>
          <a:lstStyle/>
          <a:p>
            <a:endParaRPr lang="en-GB"/>
          </a:p>
        </p:txBody>
      </p:sp>
    </p:spTree>
    <p:extLst>
      <p:ext uri="{BB962C8B-B14F-4D97-AF65-F5344CB8AC3E}">
        <p14:creationId xmlns:p14="http://schemas.microsoft.com/office/powerpoint/2010/main" val="660505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D6CE9D5-28BB-4329-B5E2-B06131F27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8D9F7D40-5D59-4F59-A331-D8F7710A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7" name="Freeform 11">
            <a:extLst>
              <a:ext uri="{FF2B5EF4-FFF2-40B4-BE49-F238E27FC236}">
                <a16:creationId xmlns:a16="http://schemas.microsoft.com/office/drawing/2014/main" id="{E2B1BC2F-AEBF-4990-A7F9-197AAF28B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48664" y="0"/>
            <a:ext cx="4643336"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txBody>
          <a:bodyPr/>
          <a:lstStyle/>
          <a:p>
            <a:endParaRPr lang="en-GB"/>
          </a:p>
        </p:txBody>
      </p:sp>
      <p:sp>
        <p:nvSpPr>
          <p:cNvPr id="2" name="Titre 1" descr="The Rise of the Entrepreneur — The Gig Economy">
            <a:extLst>
              <a:ext uri="{FF2B5EF4-FFF2-40B4-BE49-F238E27FC236}">
                <a16:creationId xmlns:a16="http://schemas.microsoft.com/office/drawing/2014/main" id="{4F8C5AEC-0DE8-4CD7-939C-5A9532F57FCB}"/>
              </a:ext>
            </a:extLst>
          </p:cNvPr>
          <p:cNvSpPr>
            <a:spLocks noGrp="1"/>
          </p:cNvSpPr>
          <p:nvPr>
            <p:ph type="title"/>
          </p:nvPr>
        </p:nvSpPr>
        <p:spPr>
          <a:xfrm>
            <a:off x="8339328" y="457200"/>
            <a:ext cx="3385312" cy="1676400"/>
          </a:xfrm>
        </p:spPr>
        <p:txBody>
          <a:bodyPr anchor="b">
            <a:normAutofit/>
          </a:bodyPr>
          <a:lstStyle/>
          <a:p>
            <a:r>
              <a:rPr lang="en-US" sz="2800" b="1" dirty="0">
                <a:solidFill>
                  <a:schemeClr val="bg1"/>
                </a:solidFill>
              </a:rPr>
              <a:t>The Rise of the Entrepreneur — The Gig Economy</a:t>
            </a:r>
            <a:br>
              <a:rPr lang="en-US" sz="2000" b="1" dirty="0">
                <a:solidFill>
                  <a:schemeClr val="bg1"/>
                </a:solidFill>
              </a:rPr>
            </a:br>
            <a:endParaRPr lang="fr-FR" sz="1900" dirty="0">
              <a:solidFill>
                <a:schemeClr val="bg1"/>
              </a:solidFill>
            </a:endParaRPr>
          </a:p>
        </p:txBody>
      </p:sp>
      <p:pic>
        <p:nvPicPr>
          <p:cNvPr id="8" name="Espace réservé du contenu 4">
            <a:extLst>
              <a:ext uri="{FF2B5EF4-FFF2-40B4-BE49-F238E27FC236}">
                <a16:creationId xmlns:a16="http://schemas.microsoft.com/office/drawing/2014/main" id="{67D3F7E7-1001-4B87-B9A0-4A3762A93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128" y="124700"/>
            <a:ext cx="5875312" cy="6510043"/>
          </a:xfrm>
          <a:prstGeom prst="rect">
            <a:avLst/>
          </a:prstGeom>
        </p:spPr>
      </p:pic>
    </p:spTree>
    <p:extLst>
      <p:ext uri="{BB962C8B-B14F-4D97-AF65-F5344CB8AC3E}">
        <p14:creationId xmlns:p14="http://schemas.microsoft.com/office/powerpoint/2010/main" val="3985275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FE659-2E25-4222-BEB0-7542A9E268CA}"/>
              </a:ext>
            </a:extLst>
          </p:cNvPr>
          <p:cNvSpPr>
            <a:spLocks noGrp="1"/>
          </p:cNvSpPr>
          <p:nvPr>
            <p:ph type="title"/>
          </p:nvPr>
        </p:nvSpPr>
        <p:spPr/>
        <p:txBody>
          <a:bodyPr/>
          <a:lstStyle/>
          <a:p>
            <a:r>
              <a:rPr lang="en-GB" dirty="0"/>
              <a:t>New tools to boost the work flexibility</a:t>
            </a:r>
          </a:p>
        </p:txBody>
      </p:sp>
      <p:sp>
        <p:nvSpPr>
          <p:cNvPr id="3" name="Espace réservé du contenu 2">
            <a:extLst>
              <a:ext uri="{FF2B5EF4-FFF2-40B4-BE49-F238E27FC236}">
                <a16:creationId xmlns:a16="http://schemas.microsoft.com/office/drawing/2014/main" id="{F5CC1C67-BDA1-4DA2-8506-1F7D4A6D0F2D}"/>
              </a:ext>
            </a:extLst>
          </p:cNvPr>
          <p:cNvSpPr>
            <a:spLocks noGrp="1"/>
          </p:cNvSpPr>
          <p:nvPr>
            <p:ph idx="1"/>
          </p:nvPr>
        </p:nvSpPr>
        <p:spPr/>
        <p:txBody>
          <a:bodyPr/>
          <a:lstStyle/>
          <a:p>
            <a:r>
              <a:rPr lang="en-GB" dirty="0"/>
              <a:t>The Zero Hour Contract.</a:t>
            </a:r>
          </a:p>
          <a:p>
            <a:r>
              <a:rPr lang="en-GB" dirty="0"/>
              <a:t>The zero dollar </a:t>
            </a:r>
            <a:r>
              <a:rPr lang="en-GB" dirty="0" err="1"/>
              <a:t>paycheck</a:t>
            </a:r>
            <a:r>
              <a:rPr lang="en-GB" dirty="0"/>
              <a:t>.</a:t>
            </a:r>
          </a:p>
        </p:txBody>
      </p:sp>
    </p:spTree>
    <p:extLst>
      <p:ext uri="{BB962C8B-B14F-4D97-AF65-F5344CB8AC3E}">
        <p14:creationId xmlns:p14="http://schemas.microsoft.com/office/powerpoint/2010/main" val="282232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109CB1-5ED4-46C2-8262-E460E875FB56}"/>
              </a:ext>
            </a:extLst>
          </p:cNvPr>
          <p:cNvSpPr>
            <a:spLocks noGrp="1"/>
          </p:cNvSpPr>
          <p:nvPr>
            <p:ph type="title"/>
          </p:nvPr>
        </p:nvSpPr>
        <p:spPr/>
        <p:txBody>
          <a:bodyPr/>
          <a:lstStyle/>
          <a:p>
            <a:r>
              <a:rPr lang="en-GB" dirty="0"/>
              <a:t>The Zero hour contract</a:t>
            </a:r>
          </a:p>
        </p:txBody>
      </p:sp>
      <p:sp>
        <p:nvSpPr>
          <p:cNvPr id="3" name="Espace réservé du contenu 2">
            <a:extLst>
              <a:ext uri="{FF2B5EF4-FFF2-40B4-BE49-F238E27FC236}">
                <a16:creationId xmlns:a16="http://schemas.microsoft.com/office/drawing/2014/main" id="{F98682BA-252E-4908-A759-B60E9BCEAEA8}"/>
              </a:ext>
            </a:extLst>
          </p:cNvPr>
          <p:cNvSpPr>
            <a:spLocks noGrp="1"/>
          </p:cNvSpPr>
          <p:nvPr>
            <p:ph idx="1"/>
          </p:nvPr>
        </p:nvSpPr>
        <p:spPr>
          <a:xfrm>
            <a:off x="1175478" y="1476376"/>
            <a:ext cx="10178322" cy="4095749"/>
          </a:xfrm>
        </p:spPr>
        <p:txBody>
          <a:bodyPr>
            <a:normAutofit lnSpcReduction="10000"/>
          </a:bodyPr>
          <a:lstStyle/>
          <a:p>
            <a:r>
              <a:rPr lang="en-GB" dirty="0"/>
              <a:t>It was invented in the UK.</a:t>
            </a:r>
          </a:p>
          <a:p>
            <a:r>
              <a:rPr lang="en-GB" dirty="0"/>
              <a:t>With those contracts workers are called workers not employees as they do not benefit from the same social benefits as someone employed with amore traditional form of contract.</a:t>
            </a:r>
          </a:p>
          <a:p>
            <a:r>
              <a:rPr lang="en-GB" dirty="0"/>
              <a:t>Zero-hour contracts are a type of contract between a worker and an employer, whereby, the worker is not obliged to accept any work offered by an employer whom is not obliged to provide any minimum working hours. You have to be ready to work whenever the employer wants you to.</a:t>
            </a:r>
          </a:p>
          <a:p>
            <a:r>
              <a:rPr lang="en-GB" dirty="0"/>
              <a:t>On the long terms, and if your company feels like it, you may see your contract turned into a long term one as you have acquired the necessary skills.</a:t>
            </a:r>
          </a:p>
          <a:p>
            <a:r>
              <a:rPr lang="en-GB" dirty="0"/>
              <a:t>Trade Unions consider it Workforce exploitation.</a:t>
            </a:r>
          </a:p>
          <a:p>
            <a:r>
              <a:rPr lang="en-GB" dirty="0"/>
              <a:t>Big trade corps are using those contracts extensively</a:t>
            </a:r>
          </a:p>
          <a:p>
            <a:endParaRPr lang="en-GB" dirty="0"/>
          </a:p>
        </p:txBody>
      </p:sp>
    </p:spTree>
    <p:extLst>
      <p:ext uri="{BB962C8B-B14F-4D97-AF65-F5344CB8AC3E}">
        <p14:creationId xmlns:p14="http://schemas.microsoft.com/office/powerpoint/2010/main" val="1133720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96E1C1-DC2F-4D98-A512-0A7DF6F3F413}"/>
              </a:ext>
            </a:extLst>
          </p:cNvPr>
          <p:cNvSpPr>
            <a:spLocks noGrp="1"/>
          </p:cNvSpPr>
          <p:nvPr>
            <p:ph type="title"/>
          </p:nvPr>
        </p:nvSpPr>
        <p:spPr>
          <a:xfrm>
            <a:off x="1251677" y="382385"/>
            <a:ext cx="10302147" cy="1084465"/>
          </a:xfrm>
        </p:spPr>
        <p:txBody>
          <a:bodyPr>
            <a:normAutofit fontScale="90000"/>
          </a:bodyPr>
          <a:lstStyle/>
          <a:p>
            <a:r>
              <a:rPr lang="en-GB" sz="3100" b="1" dirty="0"/>
              <a:t>Number of employees on a zero-hours contract in the United Kingdom from 2000 to 2021 (in 1,000s</a:t>
            </a:r>
            <a:r>
              <a:rPr lang="en-GB" b="1" dirty="0"/>
              <a:t>) </a:t>
            </a:r>
            <a:br>
              <a:rPr lang="en-GB" b="1" dirty="0"/>
            </a:br>
            <a:endParaRPr lang="en-GB" dirty="0"/>
          </a:p>
        </p:txBody>
      </p:sp>
      <p:pic>
        <p:nvPicPr>
          <p:cNvPr id="5" name="Espace réservé du contenu 4">
            <a:extLst>
              <a:ext uri="{FF2B5EF4-FFF2-40B4-BE49-F238E27FC236}">
                <a16:creationId xmlns:a16="http://schemas.microsoft.com/office/drawing/2014/main" id="{BBB6B5F3-1230-4310-B42B-ED364FE3F784}"/>
              </a:ext>
            </a:extLst>
          </p:cNvPr>
          <p:cNvPicPr>
            <a:picLocks noGrp="1" noChangeAspect="1"/>
          </p:cNvPicPr>
          <p:nvPr>
            <p:ph idx="1"/>
          </p:nvPr>
        </p:nvPicPr>
        <p:blipFill>
          <a:blip r:embed="rId2"/>
          <a:stretch>
            <a:fillRect/>
          </a:stretch>
        </p:blipFill>
        <p:spPr>
          <a:xfrm>
            <a:off x="2070636" y="1466850"/>
            <a:ext cx="8050727" cy="5154836"/>
          </a:xfrm>
        </p:spPr>
      </p:pic>
    </p:spTree>
    <p:extLst>
      <p:ext uri="{BB962C8B-B14F-4D97-AF65-F5344CB8AC3E}">
        <p14:creationId xmlns:p14="http://schemas.microsoft.com/office/powerpoint/2010/main" val="1268589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B9565A-F9D3-4C28-9CE0-B05A32ECC932}"/>
              </a:ext>
            </a:extLst>
          </p:cNvPr>
          <p:cNvSpPr>
            <a:spLocks noGrp="1"/>
          </p:cNvSpPr>
          <p:nvPr>
            <p:ph type="title"/>
          </p:nvPr>
        </p:nvSpPr>
        <p:spPr/>
        <p:txBody>
          <a:bodyPr/>
          <a:lstStyle/>
          <a:p>
            <a:r>
              <a:rPr lang="en-GB" dirty="0"/>
              <a:t>THE ZERO DOLLAR PAYCHECK</a:t>
            </a:r>
          </a:p>
        </p:txBody>
      </p:sp>
      <p:sp>
        <p:nvSpPr>
          <p:cNvPr id="3" name="Espace réservé du contenu 2">
            <a:extLst>
              <a:ext uri="{FF2B5EF4-FFF2-40B4-BE49-F238E27FC236}">
                <a16:creationId xmlns:a16="http://schemas.microsoft.com/office/drawing/2014/main" id="{47FC380C-9CED-4A43-9539-7D3CC39CD7FA}"/>
              </a:ext>
            </a:extLst>
          </p:cNvPr>
          <p:cNvSpPr>
            <a:spLocks noGrp="1"/>
          </p:cNvSpPr>
          <p:nvPr>
            <p:ph idx="1"/>
          </p:nvPr>
        </p:nvSpPr>
        <p:spPr>
          <a:xfrm>
            <a:off x="1251678" y="1389893"/>
            <a:ext cx="10178322" cy="4572757"/>
          </a:xfrm>
        </p:spPr>
        <p:txBody>
          <a:bodyPr>
            <a:normAutofit lnSpcReduction="10000"/>
          </a:bodyPr>
          <a:lstStyle/>
          <a:p>
            <a:r>
              <a:rPr lang="en-GB" dirty="0"/>
              <a:t>Invented in the US.</a:t>
            </a:r>
          </a:p>
          <a:p>
            <a:r>
              <a:rPr lang="en-GB" dirty="0"/>
              <a:t>Initially meant for contracts between the state and bodies using but also maintaining State facilities. Basically firms were paid to use and maintain state facilities for free.</a:t>
            </a:r>
          </a:p>
          <a:p>
            <a:r>
              <a:rPr lang="en-GB" dirty="0"/>
              <a:t>It has been extended recently to contracts between private companies and their workers (</a:t>
            </a:r>
            <a:r>
              <a:rPr lang="en-GB" dirty="0" err="1"/>
              <a:t>Wallmart</a:t>
            </a:r>
            <a:r>
              <a:rPr lang="en-GB" dirty="0"/>
              <a:t> being a notorious example).</a:t>
            </a:r>
          </a:p>
          <a:p>
            <a:r>
              <a:rPr lang="en-GB" dirty="0"/>
              <a:t>You are employed by your company just enough hours to cover the social charges (In the US your contract maybe attached to a private social security contract, the financing of which is deduced from your salary). Consequently you receive zero $ for </a:t>
            </a:r>
            <a:r>
              <a:rPr lang="en-GB" dirty="0" err="1"/>
              <a:t>paycheck</a:t>
            </a:r>
            <a:r>
              <a:rPr lang="en-GB" dirty="0"/>
              <a:t>.</a:t>
            </a:r>
          </a:p>
          <a:p>
            <a:r>
              <a:rPr lang="en-GB" dirty="0"/>
              <a:t>The employee has to be very flexible as the company may choose when he or she has to work. </a:t>
            </a:r>
          </a:p>
          <a:p>
            <a:r>
              <a:rPr lang="en-GB" dirty="0"/>
              <a:t>Obviously workers need several jobs to survive.</a:t>
            </a:r>
          </a:p>
          <a:p>
            <a:r>
              <a:rPr lang="en-GB" dirty="0"/>
              <a:t>Actually, the zero $ </a:t>
            </a:r>
            <a:r>
              <a:rPr lang="en-GB" dirty="0" err="1"/>
              <a:t>paycheck</a:t>
            </a:r>
            <a:r>
              <a:rPr lang="en-GB" dirty="0"/>
              <a:t> is just an avatar from the zero hour contract, therefore it tends </a:t>
            </a:r>
            <a:r>
              <a:rPr lang="en-GB"/>
              <a:t>to disappear.</a:t>
            </a:r>
            <a:endParaRPr lang="en-GB" dirty="0"/>
          </a:p>
          <a:p>
            <a:pPr marL="0" indent="0">
              <a:buNone/>
            </a:pPr>
            <a:endParaRPr lang="en-GB" dirty="0"/>
          </a:p>
          <a:p>
            <a:endParaRPr lang="en-GB" dirty="0"/>
          </a:p>
          <a:p>
            <a:endParaRPr lang="en-GB" dirty="0"/>
          </a:p>
          <a:p>
            <a:endParaRPr lang="en-GB" dirty="0"/>
          </a:p>
        </p:txBody>
      </p:sp>
    </p:spTree>
    <p:extLst>
      <p:ext uri="{BB962C8B-B14F-4D97-AF65-F5344CB8AC3E}">
        <p14:creationId xmlns:p14="http://schemas.microsoft.com/office/powerpoint/2010/main" val="3173395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A22417-95FA-45EC-887C-CC44B3DCC966}"/>
              </a:ext>
            </a:extLst>
          </p:cNvPr>
          <p:cNvSpPr>
            <a:spLocks noGrp="1"/>
          </p:cNvSpPr>
          <p:nvPr>
            <p:ph type="title"/>
          </p:nvPr>
        </p:nvSpPr>
        <p:spPr/>
        <p:txBody>
          <a:bodyPr/>
          <a:lstStyle/>
          <a:p>
            <a:r>
              <a:rPr lang="en-GB" dirty="0"/>
              <a:t>THIS LEADS TO GROWING IN-WORK POVERTY</a:t>
            </a:r>
          </a:p>
        </p:txBody>
      </p:sp>
      <p:sp>
        <p:nvSpPr>
          <p:cNvPr id="3" name="Espace réservé du contenu 2">
            <a:extLst>
              <a:ext uri="{FF2B5EF4-FFF2-40B4-BE49-F238E27FC236}">
                <a16:creationId xmlns:a16="http://schemas.microsoft.com/office/drawing/2014/main" id="{55B83520-325B-4428-9DAA-99207C756BF1}"/>
              </a:ext>
            </a:extLst>
          </p:cNvPr>
          <p:cNvSpPr>
            <a:spLocks noGrp="1"/>
          </p:cNvSpPr>
          <p:nvPr>
            <p:ph idx="1"/>
          </p:nvPr>
        </p:nvSpPr>
        <p:spPr/>
        <p:txBody>
          <a:bodyPr/>
          <a:lstStyle/>
          <a:p>
            <a:r>
              <a:rPr lang="en-GB" dirty="0"/>
              <a:t>Individuals are at risk of </a:t>
            </a:r>
            <a:r>
              <a:rPr lang="en-GB" b="1" dirty="0"/>
              <a:t>in-work poverty </a:t>
            </a:r>
            <a:r>
              <a:rPr lang="en-GB" dirty="0"/>
              <a:t>when their equivalised yearly disposable income is below 60% of the national household median income level. The </a:t>
            </a:r>
            <a:r>
              <a:rPr lang="en-GB" b="1" dirty="0">
                <a:solidFill>
                  <a:srgbClr val="FF0000"/>
                </a:solidFill>
              </a:rPr>
              <a:t>working poor </a:t>
            </a:r>
            <a:r>
              <a:rPr lang="en-GB" dirty="0"/>
              <a:t>represent a substantial group in Europe. Latest Eurostat figures show that in 2019, 9% of all workers lived in households that are at risk of poverty. Factors contributing to working poverty are low pay, household characteristics, quality of employment and gender, and other individual characteristics.</a:t>
            </a:r>
          </a:p>
        </p:txBody>
      </p:sp>
    </p:spTree>
    <p:extLst>
      <p:ext uri="{BB962C8B-B14F-4D97-AF65-F5344CB8AC3E}">
        <p14:creationId xmlns:p14="http://schemas.microsoft.com/office/powerpoint/2010/main" val="2382610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GB"/>
          </a:p>
        </p:txBody>
      </p:sp>
      <p:sp>
        <p:nvSpPr>
          <p:cNvPr id="16" name="Rectangle 15">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8" name="Rectangle 17">
            <a:extLst>
              <a:ext uri="{FF2B5EF4-FFF2-40B4-BE49-F238E27FC236}">
                <a16:creationId xmlns:a16="http://schemas.microsoft.com/office/drawing/2014/main" id="{D0813576-D302-42B7-A3EC-A272625CCA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0BB158B-14D2-438F-B40C-9CD61E7BF565}"/>
              </a:ext>
            </a:extLst>
          </p:cNvPr>
          <p:cNvSpPr>
            <a:spLocks noGrp="1"/>
          </p:cNvSpPr>
          <p:nvPr>
            <p:ph type="title"/>
          </p:nvPr>
        </p:nvSpPr>
        <p:spPr>
          <a:xfrm>
            <a:off x="1274038" y="4242032"/>
            <a:ext cx="10274497" cy="1734497"/>
          </a:xfrm>
        </p:spPr>
        <p:txBody>
          <a:bodyPr vert="horz" lIns="91440" tIns="45720" rIns="91440" bIns="45720" rtlCol="0" anchor="t">
            <a:normAutofit fontScale="90000"/>
          </a:bodyPr>
          <a:lstStyle/>
          <a:p>
            <a:pPr algn="ctr"/>
            <a:r>
              <a:rPr lang="en-US" sz="7200" spc="800" dirty="0"/>
              <a:t>Now is the time to read articles</a:t>
            </a:r>
          </a:p>
        </p:txBody>
      </p:sp>
      <p:sp>
        <p:nvSpPr>
          <p:cNvPr id="20" name="Freeform 6">
            <a:extLst>
              <a:ext uri="{FF2B5EF4-FFF2-40B4-BE49-F238E27FC236}">
                <a16:creationId xmlns:a16="http://schemas.microsoft.com/office/drawing/2014/main" id="{1D25BAD6-AA7B-43BE-870A-D587E51BE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GB"/>
          </a:p>
        </p:txBody>
      </p:sp>
      <p:pic>
        <p:nvPicPr>
          <p:cNvPr id="9" name="Image 8">
            <a:extLst>
              <a:ext uri="{FF2B5EF4-FFF2-40B4-BE49-F238E27FC236}">
                <a16:creationId xmlns:a16="http://schemas.microsoft.com/office/drawing/2014/main" id="{E7327F24-3F05-4C46-AF1D-AE8013A16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7301" y="643464"/>
            <a:ext cx="4367970" cy="3275978"/>
          </a:xfrm>
          <a:prstGeom prst="rect">
            <a:avLst/>
          </a:prstGeom>
        </p:spPr>
      </p:pic>
    </p:spTree>
    <p:extLst>
      <p:ext uri="{BB962C8B-B14F-4D97-AF65-F5344CB8AC3E}">
        <p14:creationId xmlns:p14="http://schemas.microsoft.com/office/powerpoint/2010/main" val="260400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9423A278-438C-4243-99F8-4E2D8989A01C}"/>
              </a:ext>
            </a:extLst>
          </p:cNvPr>
          <p:cNvPicPr>
            <a:picLocks noChangeAspect="1"/>
          </p:cNvPicPr>
          <p:nvPr/>
        </p:nvPicPr>
        <p:blipFill rotWithShape="1">
          <a:blip r:embed="rId2">
            <a:extLst>
              <a:ext uri="{28A0092B-C50C-407E-A947-70E740481C1C}">
                <a14:useLocalDpi xmlns:a14="http://schemas.microsoft.com/office/drawing/2010/main" val="0"/>
              </a:ext>
            </a:extLst>
          </a:blip>
          <a:srcRect l="517" r="517" b="-1"/>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11" name="Image 10" descr="Une image contenant extérieur, transport, arbre, camion&#10;&#10;Description générée automatiquement">
            <a:extLst>
              <a:ext uri="{FF2B5EF4-FFF2-40B4-BE49-F238E27FC236}">
                <a16:creationId xmlns:a16="http://schemas.microsoft.com/office/drawing/2014/main" id="{8D0718EC-4EEB-4960-BC94-EF95370B4E83}"/>
              </a:ext>
            </a:extLst>
          </p:cNvPr>
          <p:cNvPicPr>
            <a:picLocks noChangeAspect="1"/>
          </p:cNvPicPr>
          <p:nvPr/>
        </p:nvPicPr>
        <p:blipFill rotWithShape="1">
          <a:blip r:embed="rId3">
            <a:extLst>
              <a:ext uri="{28A0092B-C50C-407E-A947-70E740481C1C}">
                <a14:useLocalDpi xmlns:a14="http://schemas.microsoft.com/office/drawing/2010/main" val="0"/>
              </a:ext>
            </a:extLst>
          </a:blip>
          <a:srcRect t="30644" b="10028"/>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7" name="Image 6" descr="Une image contenant vélo, extérieur, bâtiment, personne&#10;&#10;Description générée automatiquement">
            <a:extLst>
              <a:ext uri="{FF2B5EF4-FFF2-40B4-BE49-F238E27FC236}">
                <a16:creationId xmlns:a16="http://schemas.microsoft.com/office/drawing/2014/main" id="{7270B937-DD78-4810-9CDC-DD433895D641}"/>
              </a:ext>
            </a:extLst>
          </p:cNvPr>
          <p:cNvPicPr>
            <a:picLocks noChangeAspect="1"/>
          </p:cNvPicPr>
          <p:nvPr/>
        </p:nvPicPr>
        <p:blipFill rotWithShape="1">
          <a:blip r:embed="rId4">
            <a:extLst>
              <a:ext uri="{28A0092B-C50C-407E-A947-70E740481C1C}">
                <a14:useLocalDpi xmlns:a14="http://schemas.microsoft.com/office/drawing/2010/main" val="0"/>
              </a:ext>
            </a:extLst>
          </a:blip>
          <a:srcRect l="7128" r="19842" b="-1"/>
          <a:stretch/>
        </p:blipFill>
        <p:spPr>
          <a:xfrm>
            <a:off x="20" y="10"/>
            <a:ext cx="7503091" cy="6857990"/>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3394375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Espace réservé du contenu 4" descr="Une image contenant vélo, route, équitation, extérieur&#10;&#10;Description générée automatiquement">
            <a:extLst>
              <a:ext uri="{FF2B5EF4-FFF2-40B4-BE49-F238E27FC236}">
                <a16:creationId xmlns:a16="http://schemas.microsoft.com/office/drawing/2014/main" id="{3DD1969A-D423-4704-A8CD-54AB6E556FCE}"/>
              </a:ext>
            </a:extLst>
          </p:cNvPr>
          <p:cNvPicPr>
            <a:picLocks noChangeAspect="1"/>
          </p:cNvPicPr>
          <p:nvPr/>
        </p:nvPicPr>
        <p:blipFill rotWithShape="1">
          <a:blip r:embed="rId2">
            <a:extLst>
              <a:ext uri="{28A0092B-C50C-407E-A947-70E740481C1C}">
                <a14:useLocalDpi xmlns:a14="http://schemas.microsoft.com/office/drawing/2010/main" val="0"/>
              </a:ext>
            </a:extLst>
          </a:blip>
          <a:srcRect l="24516" r="33023"/>
          <a:stretch/>
        </p:blipFill>
        <p:spPr>
          <a:xfrm>
            <a:off x="7338646" y="10"/>
            <a:ext cx="4853354" cy="6857990"/>
          </a:xfrm>
          <a:prstGeom prst="rect">
            <a:avLst/>
          </a:prstGeom>
        </p:spPr>
      </p:pic>
      <p:sp>
        <p:nvSpPr>
          <p:cNvPr id="13"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txBody>
          <a:bodyPr/>
          <a:lstStyle/>
          <a:p>
            <a:endParaRPr lang="en-GB"/>
          </a:p>
        </p:txBody>
      </p:sp>
      <p:sp>
        <p:nvSpPr>
          <p:cNvPr id="2" name="Titre 1">
            <a:extLst>
              <a:ext uri="{FF2B5EF4-FFF2-40B4-BE49-F238E27FC236}">
                <a16:creationId xmlns:a16="http://schemas.microsoft.com/office/drawing/2014/main" id="{30FEF46D-2765-4A3B-91AC-AA9986B983CD}"/>
              </a:ext>
            </a:extLst>
          </p:cNvPr>
          <p:cNvSpPr>
            <a:spLocks noGrp="1"/>
          </p:cNvSpPr>
          <p:nvPr>
            <p:ph type="title"/>
          </p:nvPr>
        </p:nvSpPr>
        <p:spPr>
          <a:xfrm>
            <a:off x="765051" y="382385"/>
            <a:ext cx="6015897" cy="1492132"/>
          </a:xfrm>
        </p:spPr>
        <p:txBody>
          <a:bodyPr>
            <a:normAutofit fontScale="90000"/>
          </a:bodyPr>
          <a:lstStyle/>
          <a:p>
            <a:br>
              <a:rPr lang="en-US" sz="2800" dirty="0"/>
            </a:br>
            <a:r>
              <a:rPr lang="en-US" sz="6600" b="1" dirty="0"/>
              <a:t>"gig economy"</a:t>
            </a:r>
            <a:br>
              <a:rPr lang="en-US" sz="1300" b="1" dirty="0"/>
            </a:br>
            <a:endParaRPr lang="fr-FR" sz="1300" dirty="0"/>
          </a:p>
        </p:txBody>
      </p:sp>
      <p:sp>
        <p:nvSpPr>
          <p:cNvPr id="15" name="Rectangle 14">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 name="Content Placeholder 9">
            <a:extLst>
              <a:ext uri="{FF2B5EF4-FFF2-40B4-BE49-F238E27FC236}">
                <a16:creationId xmlns:a16="http://schemas.microsoft.com/office/drawing/2014/main" id="{A7654FAA-2424-4958-A14D-A5A4F64FA9E8}"/>
              </a:ext>
            </a:extLst>
          </p:cNvPr>
          <p:cNvSpPr>
            <a:spLocks noGrp="1"/>
          </p:cNvSpPr>
          <p:nvPr>
            <p:ph idx="1"/>
          </p:nvPr>
        </p:nvSpPr>
        <p:spPr>
          <a:xfrm>
            <a:off x="765051" y="2286001"/>
            <a:ext cx="6377429" cy="4439919"/>
          </a:xfrm>
        </p:spPr>
        <p:txBody>
          <a:bodyPr>
            <a:normAutofit fontScale="92500" lnSpcReduction="10000"/>
          </a:bodyPr>
          <a:lstStyle/>
          <a:p>
            <a:r>
              <a:rPr lang="en-US" sz="2800" i="1" dirty="0"/>
              <a:t>noun</a:t>
            </a:r>
            <a:br>
              <a:rPr lang="en-US" sz="2800" dirty="0"/>
            </a:br>
            <a:r>
              <a:rPr lang="en-US" sz="2800" dirty="0" err="1"/>
              <a:t>noun</a:t>
            </a:r>
            <a:r>
              <a:rPr lang="en-US" sz="2800" dirty="0"/>
              <a:t>: </a:t>
            </a:r>
            <a:r>
              <a:rPr lang="en-US" sz="2800" b="1" dirty="0"/>
              <a:t>gig economy</a:t>
            </a:r>
            <a:r>
              <a:rPr lang="en-US" sz="2800" dirty="0"/>
              <a:t>; plural noun: </a:t>
            </a:r>
            <a:r>
              <a:rPr lang="en-US" sz="2800" b="1" dirty="0"/>
              <a:t>gig economies</a:t>
            </a:r>
            <a:br>
              <a:rPr lang="en-US" sz="2800" dirty="0"/>
            </a:br>
            <a:r>
              <a:rPr lang="en-US" sz="2800" dirty="0"/>
              <a:t>a </a:t>
            </a:r>
            <a:r>
              <a:rPr lang="en-US" sz="2800" dirty="0" err="1"/>
              <a:t>labour</a:t>
            </a:r>
            <a:r>
              <a:rPr lang="en-US" sz="2800" dirty="0"/>
              <a:t> market characterized by the prevalence of short-term contracts or freelance work as opposed to permanent jobs.</a:t>
            </a:r>
            <a:br>
              <a:rPr lang="en-US" sz="2800" dirty="0"/>
            </a:br>
            <a:r>
              <a:rPr lang="en-US" sz="2800" dirty="0"/>
              <a:t>"working in the gig economy means constantly being subjected to last-minute scheduling"</a:t>
            </a:r>
            <a:br>
              <a:rPr lang="en-US" dirty="0"/>
            </a:br>
            <a:endParaRPr lang="en-US" dirty="0"/>
          </a:p>
        </p:txBody>
      </p:sp>
    </p:spTree>
    <p:extLst>
      <p:ext uri="{BB962C8B-B14F-4D97-AF65-F5344CB8AC3E}">
        <p14:creationId xmlns:p14="http://schemas.microsoft.com/office/powerpoint/2010/main" val="188752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2E807C-53A1-4C10-9CE1-09166D5222DF}"/>
              </a:ext>
            </a:extLst>
          </p:cNvPr>
          <p:cNvSpPr>
            <a:spLocks noGrp="1"/>
          </p:cNvSpPr>
          <p:nvPr>
            <p:ph type="title"/>
          </p:nvPr>
        </p:nvSpPr>
        <p:spPr/>
        <p:txBody>
          <a:bodyPr>
            <a:normAutofit fontScale="90000"/>
          </a:bodyPr>
          <a:lstStyle/>
          <a:p>
            <a:r>
              <a:rPr lang="fr-FR" dirty="0"/>
              <a:t>WATCH THE VIDEO AND Pick out the keywords </a:t>
            </a:r>
            <a:r>
              <a:rPr lang="fr-FR" dirty="0" err="1"/>
              <a:t>having</a:t>
            </a:r>
            <a:r>
              <a:rPr lang="fr-FR" dirty="0"/>
              <a:t> to do </a:t>
            </a:r>
            <a:r>
              <a:rPr lang="fr-FR" dirty="0" err="1"/>
              <a:t>with</a:t>
            </a:r>
            <a:r>
              <a:rPr lang="fr-FR" dirty="0"/>
              <a:t> the gig </a:t>
            </a:r>
            <a:r>
              <a:rPr lang="fr-FR" dirty="0" err="1"/>
              <a:t>economy</a:t>
            </a:r>
            <a:endParaRPr lang="fr-FR" dirty="0"/>
          </a:p>
        </p:txBody>
      </p:sp>
      <p:pic>
        <p:nvPicPr>
          <p:cNvPr id="4" name="What is the Gig Economy">
            <a:hlinkClick r:id="" action="ppaction://media"/>
            <a:extLst>
              <a:ext uri="{FF2B5EF4-FFF2-40B4-BE49-F238E27FC236}">
                <a16:creationId xmlns:a16="http://schemas.microsoft.com/office/drawing/2014/main" id="{EFDF3878-4CE9-4BA8-84A6-8891068771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62300" y="2333922"/>
            <a:ext cx="6372225" cy="3584278"/>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310914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0BE150-E799-4F2B-84DC-9B603A9D7EE1}"/>
              </a:ext>
            </a:extLst>
          </p:cNvPr>
          <p:cNvSpPr>
            <a:spLocks noGrp="1"/>
          </p:cNvSpPr>
          <p:nvPr>
            <p:ph type="title"/>
          </p:nvPr>
        </p:nvSpPr>
        <p:spPr>
          <a:xfrm>
            <a:off x="1251678" y="382385"/>
            <a:ext cx="10178322" cy="596023"/>
          </a:xfrm>
        </p:spPr>
        <p:txBody>
          <a:bodyPr>
            <a:normAutofit fontScale="90000"/>
          </a:bodyPr>
          <a:lstStyle/>
          <a:p>
            <a:pPr algn="ctr"/>
            <a:r>
              <a:rPr lang="fr-FR" dirty="0" err="1"/>
              <a:t>debate</a:t>
            </a:r>
            <a:endParaRPr lang="fr-FR" dirty="0"/>
          </a:p>
        </p:txBody>
      </p:sp>
      <p:sp>
        <p:nvSpPr>
          <p:cNvPr id="3" name="Espace réservé du contenu 2">
            <a:extLst>
              <a:ext uri="{FF2B5EF4-FFF2-40B4-BE49-F238E27FC236}">
                <a16:creationId xmlns:a16="http://schemas.microsoft.com/office/drawing/2014/main" id="{F68802E0-6E0B-4F56-ACD2-554FD594C0AC}"/>
              </a:ext>
            </a:extLst>
          </p:cNvPr>
          <p:cNvSpPr>
            <a:spLocks noGrp="1"/>
          </p:cNvSpPr>
          <p:nvPr>
            <p:ph idx="1"/>
          </p:nvPr>
        </p:nvSpPr>
        <p:spPr>
          <a:xfrm>
            <a:off x="1095375" y="978408"/>
            <a:ext cx="10334625" cy="5403341"/>
          </a:xfrm>
        </p:spPr>
        <p:txBody>
          <a:bodyPr>
            <a:normAutofit/>
          </a:bodyPr>
          <a:lstStyle/>
          <a:p>
            <a:r>
              <a:rPr lang="fr-FR" sz="2800" dirty="0"/>
              <a:t>Half the class </a:t>
            </a:r>
            <a:r>
              <a:rPr lang="fr-FR" sz="2800" dirty="0" err="1"/>
              <a:t>will</a:t>
            </a:r>
            <a:r>
              <a:rPr lang="fr-FR" sz="2800" dirty="0"/>
              <a:t> </a:t>
            </a:r>
            <a:r>
              <a:rPr lang="fr-FR" sz="2800" dirty="0" err="1"/>
              <a:t>be</a:t>
            </a:r>
            <a:r>
              <a:rPr lang="fr-FR" sz="2800" dirty="0"/>
              <a:t> the LIBERAL THINKERS and </a:t>
            </a:r>
            <a:r>
              <a:rPr lang="fr-FR" sz="2800" dirty="0" err="1"/>
              <a:t>will</a:t>
            </a:r>
            <a:r>
              <a:rPr lang="fr-FR" sz="2800" dirty="0"/>
              <a:t> </a:t>
            </a:r>
            <a:r>
              <a:rPr lang="fr-FR" sz="2800" dirty="0" err="1"/>
              <a:t>try</a:t>
            </a:r>
            <a:r>
              <a:rPr lang="fr-FR" sz="2800" dirty="0"/>
              <a:t> to </a:t>
            </a:r>
            <a:r>
              <a:rPr lang="fr-FR" sz="2800" dirty="0" err="1"/>
              <a:t>gather</a:t>
            </a:r>
            <a:r>
              <a:rPr lang="fr-FR" sz="2800" dirty="0"/>
              <a:t> all the arguments in </a:t>
            </a:r>
            <a:r>
              <a:rPr lang="fr-FR" sz="2800" dirty="0" err="1"/>
              <a:t>favour</a:t>
            </a:r>
            <a:r>
              <a:rPr lang="fr-FR" sz="2800" dirty="0"/>
              <a:t> of the </a:t>
            </a:r>
            <a:r>
              <a:rPr lang="fr-FR" sz="2800" dirty="0" err="1"/>
              <a:t>development</a:t>
            </a:r>
            <a:r>
              <a:rPr lang="fr-FR" sz="2800" dirty="0"/>
              <a:t> of the gig </a:t>
            </a:r>
            <a:r>
              <a:rPr lang="fr-FR" sz="2800" dirty="0" err="1"/>
              <a:t>economy</a:t>
            </a:r>
            <a:r>
              <a:rPr lang="fr-FR" sz="2800" dirty="0"/>
              <a:t>.</a:t>
            </a:r>
          </a:p>
          <a:p>
            <a:r>
              <a:rPr lang="fr-FR" sz="2800" dirty="0"/>
              <a:t>Half the class </a:t>
            </a:r>
            <a:r>
              <a:rPr lang="fr-FR" sz="2800" dirty="0" err="1"/>
              <a:t>will</a:t>
            </a:r>
            <a:r>
              <a:rPr lang="fr-FR" sz="2800" dirty="0"/>
              <a:t> </a:t>
            </a:r>
            <a:r>
              <a:rPr lang="fr-FR" sz="2800" dirty="0" err="1"/>
              <a:t>be</a:t>
            </a:r>
            <a:r>
              <a:rPr lang="fr-FR" sz="2800" dirty="0"/>
              <a:t> the SOCIAL THINKERS and </a:t>
            </a:r>
            <a:r>
              <a:rPr lang="fr-FR" sz="2800" dirty="0" err="1"/>
              <a:t>will</a:t>
            </a:r>
            <a:r>
              <a:rPr lang="fr-FR" sz="2800" dirty="0"/>
              <a:t> </a:t>
            </a:r>
            <a:r>
              <a:rPr lang="fr-FR" sz="2800" dirty="0" err="1"/>
              <a:t>try</a:t>
            </a:r>
            <a:r>
              <a:rPr lang="fr-FR" sz="2800" dirty="0"/>
              <a:t> to </a:t>
            </a:r>
            <a:r>
              <a:rPr lang="fr-FR" sz="2800" dirty="0" err="1"/>
              <a:t>gather</a:t>
            </a:r>
            <a:r>
              <a:rPr lang="fr-FR" sz="2800" dirty="0"/>
              <a:t> all the arguments in </a:t>
            </a:r>
            <a:r>
              <a:rPr lang="fr-FR" sz="2800" dirty="0" err="1"/>
              <a:t>favour</a:t>
            </a:r>
            <a:r>
              <a:rPr lang="fr-FR" sz="2800" dirty="0"/>
              <a:t> of </a:t>
            </a:r>
            <a:r>
              <a:rPr lang="fr-FR" sz="2800" dirty="0" err="1"/>
              <a:t>limiting</a:t>
            </a:r>
            <a:r>
              <a:rPr lang="fr-FR" sz="2800" dirty="0"/>
              <a:t> the </a:t>
            </a:r>
            <a:r>
              <a:rPr lang="fr-FR" sz="2800" dirty="0" err="1"/>
              <a:t>development</a:t>
            </a:r>
            <a:r>
              <a:rPr lang="fr-FR" sz="2800" dirty="0"/>
              <a:t> of the gig </a:t>
            </a:r>
            <a:r>
              <a:rPr lang="fr-FR" sz="2800" dirty="0" err="1"/>
              <a:t>economy</a:t>
            </a:r>
            <a:r>
              <a:rPr lang="fr-FR" sz="2800" dirty="0"/>
              <a:t>.</a:t>
            </a:r>
          </a:p>
          <a:p>
            <a:pPr marL="0" indent="0" algn="ctr">
              <a:buNone/>
            </a:pPr>
            <a:r>
              <a:rPr lang="fr-FR" sz="2800" u="sng" dirty="0"/>
              <a:t>HELP</a:t>
            </a:r>
          </a:p>
          <a:p>
            <a:pPr marL="0" indent="0" algn="ctr">
              <a:buNone/>
            </a:pPr>
            <a:r>
              <a:rPr lang="fr-FR" sz="2800" dirty="0"/>
              <a:t>To help </a:t>
            </a:r>
            <a:r>
              <a:rPr lang="fr-FR" sz="2800" dirty="0" err="1"/>
              <a:t>both</a:t>
            </a:r>
            <a:r>
              <a:rPr lang="fr-FR" sz="2800" dirty="0"/>
              <a:t> groups </a:t>
            </a:r>
            <a:r>
              <a:rPr lang="fr-FR" sz="2800" dirty="0" err="1"/>
              <a:t>build</a:t>
            </a:r>
            <a:r>
              <a:rPr lang="fr-FR" sz="2800" dirty="0"/>
              <a:t> up </a:t>
            </a:r>
            <a:r>
              <a:rPr lang="fr-FR" sz="2800" dirty="0" err="1"/>
              <a:t>their</a:t>
            </a:r>
            <a:r>
              <a:rPr lang="fr-FR" sz="2800" dirty="0"/>
              <a:t> arguments </a:t>
            </a:r>
            <a:r>
              <a:rPr lang="fr-FR" sz="2800" dirty="0" err="1"/>
              <a:t>you</a:t>
            </a:r>
            <a:r>
              <a:rPr lang="fr-FR" sz="2800" dirty="0"/>
              <a:t> </a:t>
            </a:r>
            <a:r>
              <a:rPr lang="fr-FR" sz="2800" dirty="0" err="1"/>
              <a:t>will</a:t>
            </a:r>
            <a:r>
              <a:rPr lang="fr-FR" sz="2800" dirty="0"/>
              <a:t> </a:t>
            </a:r>
            <a:r>
              <a:rPr lang="fr-FR" sz="2800" dirty="0" err="1"/>
              <a:t>see</a:t>
            </a:r>
            <a:r>
              <a:rPr lang="fr-FR" sz="2800" dirty="0"/>
              <a:t> a </a:t>
            </a:r>
            <a:r>
              <a:rPr lang="fr-FR" sz="2800" dirty="0" err="1"/>
              <a:t>word</a:t>
            </a:r>
            <a:r>
              <a:rPr lang="fr-FR" sz="2800" dirty="0"/>
              <a:t> cloud </a:t>
            </a:r>
            <a:r>
              <a:rPr lang="fr-FR" sz="2800" dirty="0" err="1"/>
              <a:t>you</a:t>
            </a:r>
            <a:r>
              <a:rPr lang="fr-FR" sz="2800" dirty="0"/>
              <a:t> can </a:t>
            </a:r>
            <a:r>
              <a:rPr lang="fr-FR" sz="2800" dirty="0" err="1"/>
              <a:t>get</a:t>
            </a:r>
            <a:r>
              <a:rPr lang="fr-FR" sz="2800" dirty="0"/>
              <a:t> </a:t>
            </a:r>
            <a:r>
              <a:rPr lang="fr-FR" sz="2800" dirty="0" err="1"/>
              <a:t>your</a:t>
            </a:r>
            <a:r>
              <a:rPr lang="fr-FR" sz="2800" dirty="0"/>
              <a:t> inspiration </a:t>
            </a:r>
            <a:r>
              <a:rPr lang="fr-FR" sz="2800" dirty="0" err="1"/>
              <a:t>from</a:t>
            </a:r>
            <a:r>
              <a:rPr lang="fr-FR" sz="2800" dirty="0"/>
              <a:t>.</a:t>
            </a:r>
          </a:p>
          <a:p>
            <a:pPr marL="0" indent="0" algn="ctr">
              <a:buNone/>
            </a:pPr>
            <a:r>
              <a:rPr lang="fr-FR" sz="2800" u="sng" dirty="0"/>
              <a:t>PREPARARTION TIME</a:t>
            </a:r>
          </a:p>
          <a:p>
            <a:pPr marL="0" indent="0" algn="ctr">
              <a:buNone/>
            </a:pPr>
            <a:r>
              <a:rPr lang="fr-FR" sz="2800" b="1" dirty="0"/>
              <a:t>10 mn</a:t>
            </a:r>
          </a:p>
        </p:txBody>
      </p:sp>
    </p:spTree>
    <p:extLst>
      <p:ext uri="{BB962C8B-B14F-4D97-AF65-F5344CB8AC3E}">
        <p14:creationId xmlns:p14="http://schemas.microsoft.com/office/powerpoint/2010/main" val="3311803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84574769-622A-4DC6-9C80-C21D1899F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GB"/>
          </a:p>
        </p:txBody>
      </p:sp>
      <p:sp>
        <p:nvSpPr>
          <p:cNvPr id="11" name="Rectangle 10">
            <a:extLst>
              <a:ext uri="{FF2B5EF4-FFF2-40B4-BE49-F238E27FC236}">
                <a16:creationId xmlns:a16="http://schemas.microsoft.com/office/drawing/2014/main" id="{AE0022E2-857A-4FF7-B6FA-C9DC7E280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4" name="Image 3">
            <a:extLst>
              <a:ext uri="{FF2B5EF4-FFF2-40B4-BE49-F238E27FC236}">
                <a16:creationId xmlns:a16="http://schemas.microsoft.com/office/drawing/2014/main" id="{67A17FB3-AADD-4E92-BB08-6CC99F88BD0C}"/>
              </a:ext>
            </a:extLst>
          </p:cNvPr>
          <p:cNvPicPr>
            <a:picLocks noChangeAspect="1"/>
          </p:cNvPicPr>
          <p:nvPr/>
        </p:nvPicPr>
        <p:blipFill rotWithShape="1">
          <a:blip r:embed="rId2"/>
          <a:srcRect b="14333"/>
          <a:stretch/>
        </p:blipFill>
        <p:spPr>
          <a:xfrm>
            <a:off x="590203" y="10"/>
            <a:ext cx="11355185" cy="6857990"/>
          </a:xfrm>
          <a:prstGeom prst="rect">
            <a:avLst/>
          </a:prstGeom>
        </p:spPr>
      </p:pic>
      <p:sp>
        <p:nvSpPr>
          <p:cNvPr id="13" name="Freeform 6">
            <a:extLst>
              <a:ext uri="{FF2B5EF4-FFF2-40B4-BE49-F238E27FC236}">
                <a16:creationId xmlns:a16="http://schemas.microsoft.com/office/drawing/2014/main" id="{4221C5A0-F29A-44D5-BE5B-DBD8AF0DD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txBody>
          <a:bodyPr/>
          <a:lstStyle/>
          <a:p>
            <a:endParaRPr lang="en-GB"/>
          </a:p>
        </p:txBody>
      </p:sp>
      <p:sp>
        <p:nvSpPr>
          <p:cNvPr id="15" name="Rectangle 14">
            <a:extLst>
              <a:ext uri="{FF2B5EF4-FFF2-40B4-BE49-F238E27FC236}">
                <a16:creationId xmlns:a16="http://schemas.microsoft.com/office/drawing/2014/main" id="{841A7E89-7EDD-40F4-BA61-22543A146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rgbClr val="F2B44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3094420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32D76E-DF57-4DD1-8961-B89EB729B52D}"/>
              </a:ext>
            </a:extLst>
          </p:cNvPr>
          <p:cNvSpPr>
            <a:spLocks noGrp="1"/>
          </p:cNvSpPr>
          <p:nvPr>
            <p:ph type="title"/>
          </p:nvPr>
        </p:nvSpPr>
        <p:spPr>
          <a:xfrm>
            <a:off x="990601" y="382385"/>
            <a:ext cx="10887074" cy="1492132"/>
          </a:xfrm>
        </p:spPr>
        <p:txBody>
          <a:bodyPr>
            <a:normAutofit/>
          </a:bodyPr>
          <a:lstStyle/>
          <a:p>
            <a:pPr algn="ctr"/>
            <a:r>
              <a:rPr lang="fr-FR" sz="4000" dirty="0"/>
              <a:t>ONE SPECILAIST’S VIEW ON THE GIG ECONOMY</a:t>
            </a:r>
          </a:p>
        </p:txBody>
      </p:sp>
      <p:pic>
        <p:nvPicPr>
          <p:cNvPr id="4" name="The False Promise Of The Gig Economy   Think   NBC News">
            <a:hlinkClick r:id="" action="ppaction://media"/>
            <a:extLst>
              <a:ext uri="{FF2B5EF4-FFF2-40B4-BE49-F238E27FC236}">
                <a16:creationId xmlns:a16="http://schemas.microsoft.com/office/drawing/2014/main" id="{B0CBB555-9502-4913-BCDB-A29F562D651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44838" y="2286000"/>
            <a:ext cx="6389687" cy="3594100"/>
          </a:xfrm>
        </p:spPr>
      </p:pic>
    </p:spTree>
    <p:extLst>
      <p:ext uri="{BB962C8B-B14F-4D97-AF65-F5344CB8AC3E}">
        <p14:creationId xmlns:p14="http://schemas.microsoft.com/office/powerpoint/2010/main" val="146933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3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48E097-AB4C-4C20-B139-3E0CA8746D6E}"/>
              </a:ext>
            </a:extLst>
          </p:cNvPr>
          <p:cNvSpPr>
            <a:spLocks noGrp="1"/>
          </p:cNvSpPr>
          <p:nvPr>
            <p:ph type="title"/>
          </p:nvPr>
        </p:nvSpPr>
        <p:spPr>
          <a:xfrm>
            <a:off x="1251678" y="382385"/>
            <a:ext cx="10178322" cy="1492132"/>
          </a:xfrm>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C9DA5241-6402-4DDC-AF4A-79DCCF5C54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4160" y="156210"/>
            <a:ext cx="8727440" cy="6545580"/>
          </a:xfrm>
        </p:spPr>
      </p:pic>
    </p:spTree>
    <p:extLst>
      <p:ext uri="{BB962C8B-B14F-4D97-AF65-F5344CB8AC3E}">
        <p14:creationId xmlns:p14="http://schemas.microsoft.com/office/powerpoint/2010/main" val="818951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6B0994-1F1C-4732-8BE3-87E702B60C56}"/>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994E7319-986B-460F-888F-E6AADB14C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8191" y="36910"/>
            <a:ext cx="8565295" cy="6821090"/>
          </a:xfrm>
        </p:spPr>
      </p:pic>
    </p:spTree>
    <p:extLst>
      <p:ext uri="{BB962C8B-B14F-4D97-AF65-F5344CB8AC3E}">
        <p14:creationId xmlns:p14="http://schemas.microsoft.com/office/powerpoint/2010/main" val="3041242921"/>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otalTime>107</TotalTime>
  <Words>600</Words>
  <Application>Microsoft Office PowerPoint</Application>
  <PresentationFormat>Grand écran</PresentationFormat>
  <Paragraphs>38</Paragraphs>
  <Slides>16</Slides>
  <Notes>0</Notes>
  <HiddenSlides>0</HiddenSlides>
  <MMClips>2</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16</vt:i4>
      </vt:variant>
    </vt:vector>
  </HeadingPairs>
  <TitlesOfParts>
    <vt:vector size="20" baseType="lpstr">
      <vt:lpstr>Arial</vt:lpstr>
      <vt:lpstr>Gill Sans MT</vt:lpstr>
      <vt:lpstr>Impact</vt:lpstr>
      <vt:lpstr>Badge</vt:lpstr>
      <vt:lpstr>WORLD OF WORK</vt:lpstr>
      <vt:lpstr>Présentation PowerPoint</vt:lpstr>
      <vt:lpstr> "gig economy" </vt:lpstr>
      <vt:lpstr>WATCH THE VIDEO AND Pick out the keywords having to do with the gig economy</vt:lpstr>
      <vt:lpstr>debate</vt:lpstr>
      <vt:lpstr>Présentation PowerPoint</vt:lpstr>
      <vt:lpstr>ONE SPECILAIST’S VIEW ON THE GIG ECONOMY</vt:lpstr>
      <vt:lpstr>Présentation PowerPoint</vt:lpstr>
      <vt:lpstr>Présentation PowerPoint</vt:lpstr>
      <vt:lpstr>The Rise of the Entrepreneur — The Gig Economy </vt:lpstr>
      <vt:lpstr>New tools to boost the work flexibility</vt:lpstr>
      <vt:lpstr>The Zero hour contract</vt:lpstr>
      <vt:lpstr>Number of employees on a zero-hours contract in the United Kingdom from 2000 to 2021 (in 1,000s)  </vt:lpstr>
      <vt:lpstr>THE ZERO DOLLAR PAYCHECK</vt:lpstr>
      <vt:lpstr>THIS LEADS TO GROWING IN-WORK POVERTY</vt:lpstr>
      <vt:lpstr>Now is the time to read articles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OF WORK</dc:title>
  <dc:creator>gourdonprof@yahoo.fr</dc:creator>
  <cp:lastModifiedBy>JeanMarc Gourdon</cp:lastModifiedBy>
  <cp:revision>12</cp:revision>
  <dcterms:created xsi:type="dcterms:W3CDTF">2019-02-05T10:57:21Z</dcterms:created>
  <dcterms:modified xsi:type="dcterms:W3CDTF">2024-01-29T06:47:27Z</dcterms:modified>
</cp:coreProperties>
</file>