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80" r:id="rId4"/>
    <p:sldId id="281" r:id="rId5"/>
    <p:sldId id="266" r:id="rId6"/>
    <p:sldId id="263" r:id="rId7"/>
    <p:sldId id="260" r:id="rId8"/>
    <p:sldId id="282" r:id="rId9"/>
    <p:sldId id="269" r:id="rId10"/>
    <p:sldId id="270" r:id="rId11"/>
    <p:sldId id="271" r:id="rId12"/>
    <p:sldId id="283" r:id="rId13"/>
    <p:sldId id="272" r:id="rId14"/>
    <p:sldId id="284" r:id="rId15"/>
    <p:sldId id="274" r:id="rId16"/>
    <p:sldId id="285" r:id="rId17"/>
    <p:sldId id="286" r:id="rId18"/>
    <p:sldId id="261" r:id="rId19"/>
    <p:sldId id="287" r:id="rId20"/>
    <p:sldId id="275" r:id="rId21"/>
    <p:sldId id="276" r:id="rId22"/>
    <p:sldId id="277" r:id="rId23"/>
    <p:sldId id="278"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7"/>
  </p:normalViewPr>
  <p:slideViewPr>
    <p:cSldViewPr snapToGrid="0">
      <p:cViewPr varScale="1">
        <p:scale>
          <a:sx n="104" d="100"/>
          <a:sy n="104" d="100"/>
        </p:scale>
        <p:origin x="896"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D59F80-B89A-372C-F8B9-E83AFCCBA9E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EAF7A7B-4647-EDF7-F289-D377D02564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B842477-8DB2-11CA-0211-69310CC59696}"/>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BE938948-B830-6995-0C08-41E44B96741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29086DD-22A5-C357-2E29-2B5881880B5F}"/>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345185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49C7B4-A504-8CB8-6DE4-62493535DAA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97FC5EA-A47B-7706-1233-627CF9D0B29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688811-5244-214A-1A32-94C332DE5C17}"/>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3B0F6DFC-6287-6473-2B88-AE820A3EC6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15F4EF-76B5-C00F-8AA7-C0378139B709}"/>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11981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D500AC4-05EC-FAC9-2ED5-8A5FBF65C75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5A59EF4-1429-AA54-4EE9-5414E364467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AD325A-5490-40A6-C115-63FCFBD13A28}"/>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F51E840D-AE31-F92C-6623-E7A4020047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1F9EE84-4274-4C61-5022-CD6238EEED59}"/>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241344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001761-83B5-FFA7-F2F7-D3E406384AD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075A2E2-0C51-F341-6992-92E6BF73AE1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DE6D1DB-94EC-BB56-9DC6-E288336E889B}"/>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D5F101BA-7FAA-5C3B-E1F5-9E66DEDC24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DDB0F3D-1C99-BECB-CFE0-E7EBF0D573C4}"/>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3332206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446066-30AD-6F59-0E2A-FBAA6895C52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5E95F23-7ECF-48B2-6EE6-529EC7269D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CF09AF6-C777-B0E0-9F9E-F0FA38FB8C3E}"/>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9F888E57-5C22-5C65-0BD2-0321E9F7CCB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0FD65D-5FBC-B974-2EB1-80A5C1CE67C9}"/>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401794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673B3F-8A0E-C8C4-78E1-17A6D420388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2479059-EC6E-C5A4-7E9F-613208CE5CF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D8FF261-BA15-A9D5-1E5F-2DF887EAAAA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5B70615-F9C4-6EFF-AC23-E2F1005B1C00}"/>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6" name="Espace réservé du pied de page 5">
            <a:extLst>
              <a:ext uri="{FF2B5EF4-FFF2-40B4-BE49-F238E27FC236}">
                <a16:creationId xmlns:a16="http://schemas.microsoft.com/office/drawing/2014/main" id="{DD99FCD8-9561-C40F-3A74-2FF6D8D9DCC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4BFA20-D363-4630-0C9C-0C40195371B5}"/>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2835597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695E98-DC51-684A-86D2-8BE24DF393D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70D0FE5-9989-6196-B9DB-860290107E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69D4553-94A9-F0ED-A1D7-ECFA9E6A3CA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5B77353-E356-846E-FCDA-7F77630286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82AF910-3D99-7D42-77C0-A04A3D28310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69A2C93-8658-9037-B07E-F8DD893B4F80}"/>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8" name="Espace réservé du pied de page 7">
            <a:extLst>
              <a:ext uri="{FF2B5EF4-FFF2-40B4-BE49-F238E27FC236}">
                <a16:creationId xmlns:a16="http://schemas.microsoft.com/office/drawing/2014/main" id="{D69EB849-F89A-DBBB-8DB1-599E76BD002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EFA50F4-F54F-8E2B-A93D-45EA131AD2AA}"/>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1647610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7DAB2A-09CD-FE06-D07E-2117EE2A9AE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EC924AE-538E-DEA1-B561-18700438A66A}"/>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4" name="Espace réservé du pied de page 3">
            <a:extLst>
              <a:ext uri="{FF2B5EF4-FFF2-40B4-BE49-F238E27FC236}">
                <a16:creationId xmlns:a16="http://schemas.microsoft.com/office/drawing/2014/main" id="{D73698AC-3DE3-56FE-ED11-FDD69930ADF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10FE9AA-F4B5-40F2-6847-60C427166C37}"/>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83204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FDD53CF-1416-022A-FA9F-C347D0EEB9E1}"/>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3" name="Espace réservé du pied de page 2">
            <a:extLst>
              <a:ext uri="{FF2B5EF4-FFF2-40B4-BE49-F238E27FC236}">
                <a16:creationId xmlns:a16="http://schemas.microsoft.com/office/drawing/2014/main" id="{923B96A3-84F0-331D-751D-48F4811A903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5F6D774-9D6E-7358-1C31-6AF1D480AEF6}"/>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1853327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427044-DDFC-D2F0-8418-9B550F516D3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60B0BA9-7415-15C8-A72D-5B4C0C8914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228D7F2-F87E-C4EB-E72E-AFCCA6C8EF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E2B1446-2B78-1B1D-6731-B588248C3B5F}"/>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6" name="Espace réservé du pied de page 5">
            <a:extLst>
              <a:ext uri="{FF2B5EF4-FFF2-40B4-BE49-F238E27FC236}">
                <a16:creationId xmlns:a16="http://schemas.microsoft.com/office/drawing/2014/main" id="{330C88FE-96EE-4BEE-FF81-0824C952F72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450D8B5-B4FA-434B-AEE4-42D36C6BFA7E}"/>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3049717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2A50F5-530A-3470-DAA5-D8CB8B48C11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321A6B9-C5BE-171A-9227-4E6DF26A83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47C272A-B384-6037-9CFD-1A43F74D05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4D96DC2-501A-28EE-BC7F-C54E0E330B6F}"/>
              </a:ext>
            </a:extLst>
          </p:cNvPr>
          <p:cNvSpPr>
            <a:spLocks noGrp="1"/>
          </p:cNvSpPr>
          <p:nvPr>
            <p:ph type="dt" sz="half" idx="10"/>
          </p:nvPr>
        </p:nvSpPr>
        <p:spPr/>
        <p:txBody>
          <a:bodyPr/>
          <a:lstStyle/>
          <a:p>
            <a:fld id="{A431871D-F2BB-4D4E-8558-04403968E980}" type="datetimeFigureOut">
              <a:rPr lang="fr-FR" smtClean="0"/>
              <a:t>12/04/2026</a:t>
            </a:fld>
            <a:endParaRPr lang="fr-FR"/>
          </a:p>
        </p:txBody>
      </p:sp>
      <p:sp>
        <p:nvSpPr>
          <p:cNvPr id="6" name="Espace réservé du pied de page 5">
            <a:extLst>
              <a:ext uri="{FF2B5EF4-FFF2-40B4-BE49-F238E27FC236}">
                <a16:creationId xmlns:a16="http://schemas.microsoft.com/office/drawing/2014/main" id="{381EE0E4-AE7D-0120-C54E-5E919A4AA4B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FDAE4FF-6DE2-C4E6-5FDE-3861FAE19B78}"/>
              </a:ext>
            </a:extLst>
          </p:cNvPr>
          <p:cNvSpPr>
            <a:spLocks noGrp="1"/>
          </p:cNvSpPr>
          <p:nvPr>
            <p:ph type="sldNum" sz="quarter" idx="12"/>
          </p:nvPr>
        </p:nvSpPr>
        <p:spPr/>
        <p:txBody>
          <a:bodyPr/>
          <a:lstStyle/>
          <a:p>
            <a:fld id="{91AE7846-1728-8B4A-B6BE-B8019F016DA4}" type="slidenum">
              <a:rPr lang="fr-FR" smtClean="0"/>
              <a:t>‹N°›</a:t>
            </a:fld>
            <a:endParaRPr lang="fr-FR"/>
          </a:p>
        </p:txBody>
      </p:sp>
    </p:spTree>
    <p:extLst>
      <p:ext uri="{BB962C8B-B14F-4D97-AF65-F5344CB8AC3E}">
        <p14:creationId xmlns:p14="http://schemas.microsoft.com/office/powerpoint/2010/main" val="2254978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0C5C940-D248-5FB8-93F8-7548243640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EE58AF4-B9B2-3AC9-4B23-B3776636C4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3704117-3CDC-DC88-5968-D856564FE4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1871D-F2BB-4D4E-8558-04403968E980}" type="datetimeFigureOut">
              <a:rPr lang="fr-FR" smtClean="0"/>
              <a:t>12/04/2026</a:t>
            </a:fld>
            <a:endParaRPr lang="fr-FR"/>
          </a:p>
        </p:txBody>
      </p:sp>
      <p:sp>
        <p:nvSpPr>
          <p:cNvPr id="5" name="Espace réservé du pied de page 4">
            <a:extLst>
              <a:ext uri="{FF2B5EF4-FFF2-40B4-BE49-F238E27FC236}">
                <a16:creationId xmlns:a16="http://schemas.microsoft.com/office/drawing/2014/main" id="{5F8DDEED-A76D-41E8-B978-049F41A52D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F62EC9E-7DB9-852A-02DF-7E8FBADC96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E7846-1728-8B4A-B6BE-B8019F016DA4}" type="slidenum">
              <a:rPr lang="fr-FR" smtClean="0"/>
              <a:t>‹N°›</a:t>
            </a:fld>
            <a:endParaRPr lang="fr-FR"/>
          </a:p>
        </p:txBody>
      </p:sp>
    </p:spTree>
    <p:extLst>
      <p:ext uri="{BB962C8B-B14F-4D97-AF65-F5344CB8AC3E}">
        <p14:creationId xmlns:p14="http://schemas.microsoft.com/office/powerpoint/2010/main" val="4245001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73C138-3599-4BEB-ADC3-CDF8454476DB}"/>
              </a:ext>
            </a:extLst>
          </p:cNvPr>
          <p:cNvSpPr>
            <a:spLocks noGrp="1"/>
          </p:cNvSpPr>
          <p:nvPr>
            <p:ph type="ctrTitle"/>
          </p:nvPr>
        </p:nvSpPr>
        <p:spPr>
          <a:xfrm>
            <a:off x="1524000" y="1122363"/>
            <a:ext cx="9144000" cy="847839"/>
          </a:xfrm>
        </p:spPr>
        <p:txBody>
          <a:bodyPr>
            <a:normAutofit/>
          </a:bodyPr>
          <a:lstStyle/>
          <a:p>
            <a:r>
              <a:rPr lang="fr-FR" sz="4400" dirty="0">
                <a:latin typeface="Times New Roman" panose="02020603050405020304" pitchFamily="18" charset="0"/>
                <a:cs typeface="Times New Roman" panose="02020603050405020304" pitchFamily="18" charset="0"/>
              </a:rPr>
              <a:t>Entraînement au résumé</a:t>
            </a:r>
          </a:p>
        </p:txBody>
      </p:sp>
      <p:sp>
        <p:nvSpPr>
          <p:cNvPr id="3" name="Sous-titre 2">
            <a:extLst>
              <a:ext uri="{FF2B5EF4-FFF2-40B4-BE49-F238E27FC236}">
                <a16:creationId xmlns:a16="http://schemas.microsoft.com/office/drawing/2014/main" id="{A981849C-755A-4E6C-A5E4-3D0DE395DEC9}"/>
              </a:ext>
            </a:extLst>
          </p:cNvPr>
          <p:cNvSpPr>
            <a:spLocks noGrp="1"/>
          </p:cNvSpPr>
          <p:nvPr>
            <p:ph type="subTitle" idx="1"/>
          </p:nvPr>
        </p:nvSpPr>
        <p:spPr>
          <a:xfrm>
            <a:off x="1524000" y="3082564"/>
            <a:ext cx="9144000" cy="2941163"/>
          </a:xfrm>
        </p:spPr>
        <p:txBody>
          <a:bodyPr>
            <a:normAutofit/>
          </a:bodyPr>
          <a:lstStyle/>
          <a:p>
            <a:r>
              <a:rPr lang="fr-FR" sz="4400" b="1" dirty="0">
                <a:latin typeface="Times New Roman" panose="02020603050405020304" pitchFamily="18" charset="0"/>
                <a:cs typeface="Times New Roman" panose="02020603050405020304" pitchFamily="18" charset="0"/>
              </a:rPr>
              <a:t>Luc Ferry,</a:t>
            </a:r>
          </a:p>
          <a:p>
            <a:r>
              <a:rPr lang="fr-FR" sz="4400" b="1" i="1" dirty="0">
                <a:latin typeface="Times New Roman" panose="02020603050405020304" pitchFamily="18" charset="0"/>
                <a:cs typeface="Times New Roman" panose="02020603050405020304" pitchFamily="18" charset="0"/>
              </a:rPr>
              <a:t>Le Nouvel Ordre écologique </a:t>
            </a:r>
            <a:r>
              <a:rPr lang="fr-FR" sz="4400" b="1" dirty="0">
                <a:latin typeface="Times New Roman" panose="02020603050405020304" pitchFamily="18" charset="0"/>
                <a:cs typeface="Times New Roman" panose="02020603050405020304" pitchFamily="18" charset="0"/>
              </a:rPr>
              <a:t>(1992)</a:t>
            </a:r>
          </a:p>
        </p:txBody>
      </p:sp>
    </p:spTree>
    <p:extLst>
      <p:ext uri="{BB962C8B-B14F-4D97-AF65-F5344CB8AC3E}">
        <p14:creationId xmlns:p14="http://schemas.microsoft.com/office/powerpoint/2010/main" val="240906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Yu Mincho" panose="02020400000000000000" pitchFamily="18" charset="-128"/>
              </a:rPr>
              <a:t>Le classicisme valorise ce processus, considérant du reste que la nature n’est pas réalité perceptible mais essence intelligible.</a:t>
            </a:r>
          </a:p>
          <a:p>
            <a:pPr marL="0" indent="0" algn="r">
              <a:buNone/>
            </a:pPr>
            <a:r>
              <a:rPr lang="fr-FR" dirty="0">
                <a:latin typeface="Times New Roman" panose="02020603050405020304" pitchFamily="18" charset="0"/>
                <a:cs typeface="Times New Roman" panose="02020603050405020304" pitchFamily="18" charset="0"/>
              </a:rPr>
              <a:t>(19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7498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fontScale="77500" lnSpcReduction="20000"/>
          </a:bodyPr>
          <a:lstStyle/>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rPr>
              <a:t> </a:t>
            </a:r>
            <a:r>
              <a:rPr lang="fr-FR" sz="3200" dirty="0">
                <a:effectLst/>
                <a:latin typeface="Times New Roman" panose="02020603050405020304" pitchFamily="18" charset="0"/>
                <a:ea typeface="Times New Roman" panose="02020603050405020304" pitchFamily="18" charset="0"/>
              </a:rPr>
              <a:t>L'archétype de cette vision « classique » et rationaliste de la nature nous est bien sûr donné dans les jardins à la française. Ils reposent tout entier sur l'idée qu'il faut, pour atteindre l'essence véritable de la nature, ou, pour mieux dire, la « nature de la nature », user de l'artifice qui consiste à la « géométriser ». Car c'est par la mathématique, par l'usage de la raison la plus abstraite, qu'on saisit la vérité du réel. Aux yeux des classiques français, le jardin anglais n'est donc pas naturel : dans le meilleur des cas, il s'en tient aux apparences. Pis, il peut tourner à l'affectation et au maniérisme, puisqu'il n'incarne ni la nature à l'état brut, ni sa vérité mathématique essentielle. Quant aux paysages sauvages, la forêt, l'océan, la montagne, ils ne sauraient inspirer qu'un juste effroi aux hommes de goût : le désordre chaotique qui y règne dissimule la réalité. Telle est d'ailleurs la raison pour laquelle, tout au long de l'âge classique, les Alpes, que nous tenons volontiers aujourd'hui pour un lieu privilégié de tourisme, ne seront perçues que comme un obstacle hideux qu'il est fâcheux d'avoir à traverser. Le beau, dans cette optique, ne saurait être que la présentation </a:t>
            </a:r>
            <a:r>
              <a:rPr lang="fr-FR" sz="3200" i="1" dirty="0">
                <a:effectLst/>
                <a:latin typeface="Times New Roman" panose="02020603050405020304" pitchFamily="18" charset="0"/>
                <a:ea typeface="Times New Roman" panose="02020603050405020304" pitchFamily="18" charset="0"/>
              </a:rPr>
              <a:t>artificielle</a:t>
            </a:r>
            <a:r>
              <a:rPr lang="fr-FR" sz="3200" dirty="0">
                <a:effectLst/>
                <a:latin typeface="Times New Roman" panose="02020603050405020304" pitchFamily="18" charset="0"/>
                <a:ea typeface="Times New Roman" panose="02020603050405020304" pitchFamily="18" charset="0"/>
              </a:rPr>
              <a:t> d'une vérité de la raison, non la mise en scène des sentiments que peut nous inspirer la restauration d'une origine qu'aurait occultée la civilisation des hommes. On aime la nature dressée, policée, bref, cultivée et, pour tout dire, </a:t>
            </a:r>
            <a:r>
              <a:rPr lang="fr-FR" sz="3200" i="1" dirty="0">
                <a:effectLst/>
                <a:latin typeface="Times New Roman" panose="02020603050405020304" pitchFamily="18" charset="0"/>
                <a:ea typeface="Times New Roman" panose="02020603050405020304" pitchFamily="18" charset="0"/>
              </a:rPr>
              <a:t>humanisée</a:t>
            </a:r>
            <a:r>
              <a:rPr lang="fr-FR" sz="3200" dirty="0">
                <a:effectLst/>
                <a:latin typeface="Times New Roman" panose="02020603050405020304" pitchFamily="18" charset="0"/>
                <a:ea typeface="Times New Roman" panose="02020603050405020304" pitchFamily="18" charset="0"/>
              </a:rPr>
              <a:t>.</a:t>
            </a:r>
          </a:p>
          <a:p>
            <a:pPr marL="0" indent="0" algn="r">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40 mots</a:t>
            </a:r>
          </a:p>
        </p:txBody>
      </p:sp>
    </p:spTree>
    <p:extLst>
      <p:ext uri="{BB962C8B-B14F-4D97-AF65-F5344CB8AC3E}">
        <p14:creationId xmlns:p14="http://schemas.microsoft.com/office/powerpoint/2010/main" val="73700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fontScale="77500" lnSpcReduction="20000"/>
          </a:bodyPr>
          <a:lstStyle/>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rPr>
              <a:t> </a:t>
            </a:r>
            <a:r>
              <a:rPr lang="fr-FR" sz="3200" dirty="0">
                <a:solidFill>
                  <a:srgbClr val="FF0000"/>
                </a:solidFill>
                <a:effectLst/>
                <a:latin typeface="Times New Roman" panose="02020603050405020304" pitchFamily="18" charset="0"/>
                <a:ea typeface="Times New Roman" panose="02020603050405020304" pitchFamily="18" charset="0"/>
              </a:rPr>
              <a:t>L'archétype de cette vision « classique » et rationaliste de la nature nous est bien sûr donné dans les jardins à la française. Ils reposent tout entier sur l'idée qu'il faut, pour atteindre l'essence véritable de la nature, ou, pour mieux dire, la « nature de la nature », user de l'artifice qui consiste à la « géométriser ». Car c'est par la mathématique, par l'usage de la raison la plus abstraite, qu'on saisit la vérité du réel. Aux yeux des classiques français, le jardin anglais n'est donc pas naturel : dans le meilleur des cas, il s'en tient aux apparences. Pis, il peut tourner à l'affectation et au maniérisme, puisqu'il n'incarne ni la nature à l'état brut, ni sa vérité mathématique essentielle. </a:t>
            </a:r>
            <a:r>
              <a:rPr lang="fr-FR" sz="3200" dirty="0">
                <a:effectLst/>
                <a:latin typeface="Times New Roman" panose="02020603050405020304" pitchFamily="18" charset="0"/>
                <a:ea typeface="Times New Roman" panose="02020603050405020304" pitchFamily="18" charset="0"/>
              </a:rPr>
              <a:t>Quant aux paysages sauvages, la forêt, l'océan, la montagne, ils ne sauraient inspirer qu'un juste effroi aux hommes de goût : le désordre chaotique qui y règne dissimule la réalité. Telle est d'ailleurs la raison pour laquelle, tout au long de l'âge classique, les Alpes, que nous tenons volontiers aujourd'hui pour un lieu privilégié de tourisme, ne seront perçues que comme un obstacle hideux qu'il est fâcheux d'avoir à traverser. Le beau, dans cette optique, ne saurait être que la présentation </a:t>
            </a:r>
            <a:r>
              <a:rPr lang="fr-FR" sz="3200" i="1" dirty="0">
                <a:effectLst/>
                <a:latin typeface="Times New Roman" panose="02020603050405020304" pitchFamily="18" charset="0"/>
                <a:ea typeface="Times New Roman" panose="02020603050405020304" pitchFamily="18" charset="0"/>
              </a:rPr>
              <a:t>artificielle</a:t>
            </a:r>
            <a:r>
              <a:rPr lang="fr-FR" sz="3200" dirty="0">
                <a:effectLst/>
                <a:latin typeface="Times New Roman" panose="02020603050405020304" pitchFamily="18" charset="0"/>
                <a:ea typeface="Times New Roman" panose="02020603050405020304" pitchFamily="18" charset="0"/>
              </a:rPr>
              <a:t> d'une vérité de la raison, non la mise en scène des sentiments que peut nous inspirer la restauration d'une origine qu'aurait occultée la civilisation des hommes. On aime la nature dressée, policée, bref, cultivée et, pour tout dire, </a:t>
            </a:r>
            <a:r>
              <a:rPr lang="fr-FR" sz="3200" i="1" dirty="0">
                <a:effectLst/>
                <a:latin typeface="Times New Roman" panose="02020603050405020304" pitchFamily="18" charset="0"/>
                <a:ea typeface="Times New Roman" panose="02020603050405020304" pitchFamily="18" charset="0"/>
              </a:rPr>
              <a:t>humanisée</a:t>
            </a:r>
            <a:r>
              <a:rPr lang="fr-FR" sz="3200" dirty="0">
                <a:effectLst/>
                <a:latin typeface="Times New Roman" panose="02020603050405020304" pitchFamily="18" charset="0"/>
                <a:ea typeface="Times New Roman" panose="02020603050405020304" pitchFamily="18" charset="0"/>
              </a:rPr>
              <a:t>.</a:t>
            </a:r>
          </a:p>
          <a:p>
            <a:pPr marL="0" indent="0" algn="r">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20 mots</a:t>
            </a:r>
          </a:p>
        </p:txBody>
      </p:sp>
    </p:spTree>
    <p:extLst>
      <p:ext uri="{BB962C8B-B14F-4D97-AF65-F5344CB8AC3E}">
        <p14:creationId xmlns:p14="http://schemas.microsoft.com/office/powerpoint/2010/main" val="3105091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Yu Mincho" panose="02020400000000000000" pitchFamily="18" charset="-128"/>
              </a:rPr>
              <a:t>Cette conception s’incarne dans le jardin classique. Sa géométrie révèle la vérité naturelle que masque le jardin anglais.</a:t>
            </a:r>
          </a:p>
          <a:p>
            <a:pPr marL="0" indent="0" algn="r">
              <a:buNone/>
            </a:pPr>
            <a:r>
              <a:rPr lang="fr-FR" dirty="0">
                <a:latin typeface="Times New Roman" panose="02020603050405020304" pitchFamily="18" charset="0"/>
                <a:cs typeface="Times New Roman" panose="02020603050405020304" pitchFamily="18" charset="0"/>
              </a:rPr>
              <a:t>(19 mots</a:t>
            </a:r>
            <a:r>
              <a:rPr lang="fr-FR" sz="3200" dirty="0">
                <a:latin typeface="Times New Roman" panose="02020603050405020304" pitchFamily="18" charset="0"/>
                <a:cs typeface="Times New Roman" panose="02020603050405020304" pitchFamily="18" charset="0"/>
              </a:rPr>
              <a:t>) </a:t>
            </a:r>
            <a:endParaRPr lang="fr-F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726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fontScale="77500" lnSpcReduction="20000"/>
          </a:bodyPr>
          <a:lstStyle/>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rPr>
              <a:t> </a:t>
            </a:r>
            <a:r>
              <a:rPr lang="fr-FR" sz="3200" dirty="0">
                <a:effectLst/>
                <a:latin typeface="Times New Roman" panose="02020603050405020304" pitchFamily="18" charset="0"/>
                <a:ea typeface="Times New Roman" panose="02020603050405020304" pitchFamily="18" charset="0"/>
              </a:rPr>
              <a:t>L'archétype de cette vision « classique » et rationaliste de la nature nous est bien sûr donné dans les jardins à la française. Ils reposent tout entier sur l'idée qu'il faut, pour atteindre l'essence véritable de la nature, ou, pour mieux dire, la « nature de la nature », user de l'artifice qui consiste à la « géométriser ». Car c'est par la mathématique, par l'usage de la raison la plus abstraite, qu'on saisit la vérité du réel. Aux yeux des classiques français, le jardin anglais n'est donc pas naturel : dans le meilleur des cas, il s'en tient aux apparences. Pis, il peut tourner à l'affectation et au maniérisme, puisqu'il n'incarne ni la nature à l'état brut, ni sa vérité mathématique essentielle. </a:t>
            </a:r>
            <a:r>
              <a:rPr lang="fr-FR" sz="3200" dirty="0">
                <a:solidFill>
                  <a:srgbClr val="FF0000"/>
                </a:solidFill>
                <a:effectLst/>
                <a:latin typeface="Times New Roman" panose="02020603050405020304" pitchFamily="18" charset="0"/>
                <a:ea typeface="Times New Roman" panose="02020603050405020304" pitchFamily="18" charset="0"/>
              </a:rPr>
              <a:t>Quant aux paysages sauvages, la forêt, l'océan, la montagne, ils ne sauraient inspirer qu'un juste effroi aux hommes de goût : le désordre chaotique qui y règne dissimule la réalité. Telle est d'ailleurs la raison pour laquelle, tout au long de l'âge classique, les Alpes, que nous tenons volontiers aujourd'hui pour un lieu privilégié de tourisme, ne seront perçues que comme un obstacle hideux qu'il est fâcheux d'avoir à traverser. </a:t>
            </a:r>
            <a:r>
              <a:rPr lang="fr-FR" sz="3200" dirty="0">
                <a:effectLst/>
                <a:latin typeface="Times New Roman" panose="02020603050405020304" pitchFamily="18" charset="0"/>
                <a:ea typeface="Times New Roman" panose="02020603050405020304" pitchFamily="18" charset="0"/>
              </a:rPr>
              <a:t>Le beau, dans cette optique, ne saurait être que la présentation </a:t>
            </a:r>
            <a:r>
              <a:rPr lang="fr-FR" sz="3200" i="1" dirty="0">
                <a:effectLst/>
                <a:latin typeface="Times New Roman" panose="02020603050405020304" pitchFamily="18" charset="0"/>
                <a:ea typeface="Times New Roman" panose="02020603050405020304" pitchFamily="18" charset="0"/>
              </a:rPr>
              <a:t>artificielle</a:t>
            </a:r>
            <a:r>
              <a:rPr lang="fr-FR" sz="3200" dirty="0">
                <a:effectLst/>
                <a:latin typeface="Times New Roman" panose="02020603050405020304" pitchFamily="18" charset="0"/>
                <a:ea typeface="Times New Roman" panose="02020603050405020304" pitchFamily="18" charset="0"/>
              </a:rPr>
              <a:t> d'une vérité de la raison, non la mise en scène des sentiments que peut nous inspirer la restauration d'une origine qu'aurait occultée la civilisation des hommes. On aime la nature dressée, policée, bref, cultivée et, pour tout dire, </a:t>
            </a:r>
            <a:r>
              <a:rPr lang="fr-FR" sz="3200" i="1" dirty="0">
                <a:effectLst/>
                <a:latin typeface="Times New Roman" panose="02020603050405020304" pitchFamily="18" charset="0"/>
                <a:ea typeface="Times New Roman" panose="02020603050405020304" pitchFamily="18" charset="0"/>
              </a:rPr>
              <a:t>humanisée</a:t>
            </a:r>
            <a:r>
              <a:rPr lang="fr-FR" sz="3200" dirty="0">
                <a:effectLst/>
                <a:latin typeface="Times New Roman" panose="02020603050405020304" pitchFamily="18" charset="0"/>
                <a:ea typeface="Times New Roman" panose="02020603050405020304" pitchFamily="18" charset="0"/>
              </a:rPr>
              <a:t>.</a:t>
            </a:r>
          </a:p>
          <a:p>
            <a:pPr marL="0" indent="0" algn="r">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10 mots</a:t>
            </a:r>
          </a:p>
        </p:txBody>
      </p:sp>
    </p:spTree>
    <p:extLst>
      <p:ext uri="{BB962C8B-B14F-4D97-AF65-F5344CB8AC3E}">
        <p14:creationId xmlns:p14="http://schemas.microsoft.com/office/powerpoint/2010/main" val="449344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Yu Mincho" panose="02020400000000000000" pitchFamily="18" charset="-128"/>
              </a:rPr>
              <a:t>Le fouillis de la nature sauvage, lui, suscite l’horreur.</a:t>
            </a:r>
          </a:p>
          <a:p>
            <a:pPr marL="0" indent="0" algn="r">
              <a:buNone/>
            </a:pPr>
            <a:r>
              <a:rPr lang="fr-FR" dirty="0">
                <a:latin typeface="Times New Roman" panose="02020603050405020304" pitchFamily="18" charset="0"/>
                <a:cs typeface="Times New Roman" panose="02020603050405020304" pitchFamily="18" charset="0"/>
              </a:rPr>
              <a:t>(10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4346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fontScale="77500" lnSpcReduction="20000"/>
          </a:bodyPr>
          <a:lstStyle/>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rPr>
              <a:t> </a:t>
            </a:r>
            <a:r>
              <a:rPr lang="fr-FR" sz="3200" dirty="0">
                <a:effectLst/>
                <a:latin typeface="Times New Roman" panose="02020603050405020304" pitchFamily="18" charset="0"/>
                <a:ea typeface="Times New Roman" panose="02020603050405020304" pitchFamily="18" charset="0"/>
              </a:rPr>
              <a:t>L'archétype de cette vision « classique » et rationaliste de la nature nous est bien sûr donné dans les jardins à la française. Ils reposent tout entier sur l'idée qu'il faut, pour atteindre l'essence véritable de la nature, ou, pour mieux dire, la « nature de la nature », user de l'artifice qui consiste à la « géométriser ». Car c'est par la mathématique, par l'usage de la raison la plus abstraite, qu'on saisit la vérité du réel. Aux yeux des classiques français, le jardin anglais n'est donc pas naturel : dans le meilleur des cas, il s'en tient aux apparences. Pis, il peut tourner à l'affectation et au maniérisme, puisqu'il n'incarne ni la nature à l'état brut, ni sa vérité mathématique essentielle. Quant aux paysages sauvages, la forêt, l'océan, la montagne, ils ne sauraient inspirer qu'un juste effroi aux hommes de goût : le désordre chaotique qui y règne dissimule la réalité. Telle est d'ailleurs la raison pour laquelle, tout au long de l'âge classique, les Alpes, que nous tenons volontiers aujourd'hui pour un lieu privilégié de tourisme, ne seront perçues que comme un obstacle hideux qu'il est fâcheux d'avoir à traverser. </a:t>
            </a:r>
            <a:r>
              <a:rPr lang="fr-FR" sz="3200" dirty="0">
                <a:solidFill>
                  <a:srgbClr val="FF0000"/>
                </a:solidFill>
                <a:effectLst/>
                <a:latin typeface="Times New Roman" panose="02020603050405020304" pitchFamily="18" charset="0"/>
                <a:ea typeface="Times New Roman" panose="02020603050405020304" pitchFamily="18" charset="0"/>
              </a:rPr>
              <a:t>Le beau, dans cette optique, ne saurait être que la présentation </a:t>
            </a:r>
            <a:r>
              <a:rPr lang="fr-FR" sz="3200" i="1" dirty="0">
                <a:solidFill>
                  <a:srgbClr val="FF0000"/>
                </a:solidFill>
                <a:effectLst/>
                <a:latin typeface="Times New Roman" panose="02020603050405020304" pitchFamily="18" charset="0"/>
                <a:ea typeface="Times New Roman" panose="02020603050405020304" pitchFamily="18" charset="0"/>
              </a:rPr>
              <a:t>artificielle</a:t>
            </a:r>
            <a:r>
              <a:rPr lang="fr-FR" sz="3200" dirty="0">
                <a:solidFill>
                  <a:srgbClr val="FF0000"/>
                </a:solidFill>
                <a:effectLst/>
                <a:latin typeface="Times New Roman" panose="02020603050405020304" pitchFamily="18" charset="0"/>
                <a:ea typeface="Times New Roman" panose="02020603050405020304" pitchFamily="18" charset="0"/>
              </a:rPr>
              <a:t> d'une vérité de la raison, non la mise en scène des sentiments que peut nous inspirer la restauration d'une origine qu'aurait occultée la civilisation des hommes. On aime la nature dressée, policée, bref, cultivée et, pour tout dire, </a:t>
            </a:r>
            <a:r>
              <a:rPr lang="fr-FR" sz="3200" i="1" dirty="0">
                <a:solidFill>
                  <a:srgbClr val="FF0000"/>
                </a:solidFill>
                <a:effectLst/>
                <a:latin typeface="Times New Roman" panose="02020603050405020304" pitchFamily="18" charset="0"/>
                <a:ea typeface="Times New Roman" panose="02020603050405020304" pitchFamily="18" charset="0"/>
              </a:rPr>
              <a:t>humanisée</a:t>
            </a:r>
            <a:r>
              <a:rPr lang="fr-FR" sz="3200" dirty="0">
                <a:solidFill>
                  <a:srgbClr val="FF0000"/>
                </a:solidFill>
                <a:effectLst/>
                <a:latin typeface="Times New Roman" panose="02020603050405020304" pitchFamily="18" charset="0"/>
                <a:ea typeface="Times New Roman" panose="02020603050405020304" pitchFamily="18" charset="0"/>
              </a:rPr>
              <a:t>.</a:t>
            </a:r>
          </a:p>
          <a:p>
            <a:pPr marL="0" indent="0" algn="r">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 10 mots</a:t>
            </a:r>
          </a:p>
        </p:txBody>
      </p:sp>
    </p:spTree>
    <p:extLst>
      <p:ext uri="{BB962C8B-B14F-4D97-AF65-F5344CB8AC3E}">
        <p14:creationId xmlns:p14="http://schemas.microsoft.com/office/powerpoint/2010/main" val="44216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r">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Yu Mincho" panose="02020400000000000000" pitchFamily="18" charset="-128"/>
              </a:rPr>
              <a:t>La beauté réside ainsi dans l’artifice d’une nature anthropisée.</a:t>
            </a:r>
          </a:p>
          <a:p>
            <a:pPr marL="0" indent="0" algn="r">
              <a:buNone/>
            </a:pPr>
            <a:r>
              <a:rPr lang="fr-FR" dirty="0">
                <a:latin typeface="Times New Roman" panose="02020603050405020304" pitchFamily="18" charset="0"/>
                <a:cs typeface="Times New Roman" panose="02020603050405020304" pitchFamily="18" charset="0"/>
              </a:rPr>
              <a:t>(11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241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III. Le sentimentalisme et ses caractéristiques (§ 4)</a:t>
            </a:r>
          </a:p>
          <a:p>
            <a:pPr marL="0" indent="0">
              <a:buNone/>
            </a:pPr>
            <a:r>
              <a:rPr lang="fr-FR" b="1" dirty="0">
                <a:solidFill>
                  <a:srgbClr val="FF0000"/>
                </a:solidFill>
                <a:latin typeface="Times New Roman" panose="02020603050405020304" pitchFamily="18" charset="0"/>
                <a:cs typeface="Times New Roman" panose="02020603050405020304" pitchFamily="18" charset="0"/>
              </a:rPr>
              <a:t>								~ 30 mots</a:t>
            </a:r>
            <a:endParaRPr lang="fr-FR" b="1" dirty="0">
              <a:latin typeface="Times New Roman" panose="02020603050405020304" pitchFamily="18" charset="0"/>
              <a:cs typeface="Times New Roman" panose="02020603050405020304" pitchFamily="18" charset="0"/>
            </a:endParaRPr>
          </a:p>
          <a:p>
            <a:pPr marL="0" indent="0">
              <a:buNone/>
            </a:pPr>
            <a:endParaRPr lang="fr-FR" dirty="0">
              <a:solidFill>
                <a:srgbClr val="FF0000"/>
              </a:solidFill>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55902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III. Le sentimentalisme et ses caractéristiques (§ 4)</a:t>
            </a:r>
          </a:p>
          <a:p>
            <a:pPr marL="0" indent="0">
              <a:buNone/>
            </a:pPr>
            <a:r>
              <a:rPr lang="fr-FR" b="1" dirty="0">
                <a:solidFill>
                  <a:srgbClr val="FF0000"/>
                </a:solidFill>
                <a:latin typeface="Times New Roman" panose="02020603050405020304" pitchFamily="18" charset="0"/>
                <a:cs typeface="Times New Roman" panose="02020603050405020304" pitchFamily="18" charset="0"/>
              </a:rPr>
              <a:t>								~ 30 mots</a:t>
            </a:r>
            <a:endParaRPr lang="fr-FR" b="1" dirty="0">
              <a:latin typeface="Times New Roman" panose="02020603050405020304" pitchFamily="18" charset="0"/>
              <a:cs typeface="Times New Roman" panose="02020603050405020304" pitchFamily="18" charset="0"/>
            </a:endParaRPr>
          </a:p>
          <a:p>
            <a:pPr marL="0" indent="0">
              <a:buNone/>
            </a:pPr>
            <a:endParaRPr lang="fr-FR" dirty="0">
              <a:solidFill>
                <a:srgbClr val="FF0000"/>
              </a:solidFill>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1. Une conception opposée (l. 34-41)</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2. Ses conséquences (l. 41-47) [« De là »]</a:t>
            </a:r>
          </a:p>
        </p:txBody>
      </p:sp>
    </p:spTree>
    <p:extLst>
      <p:ext uri="{BB962C8B-B14F-4D97-AF65-F5344CB8AC3E}">
        <p14:creationId xmlns:p14="http://schemas.microsoft.com/office/powerpoint/2010/main" val="90213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 Introduction : position du problème (§ 1)</a:t>
            </a:r>
          </a:p>
          <a:p>
            <a:pPr marL="0" indent="0" algn="ctr">
              <a:buNone/>
            </a:pPr>
            <a:r>
              <a:rPr lang="fr-FR" dirty="0">
                <a:latin typeface="Times New Roman" panose="02020603050405020304" pitchFamily="18" charset="0"/>
                <a:cs typeface="Times New Roman" panose="02020603050405020304" pitchFamily="18" charset="0"/>
              </a:rPr>
              <a:t>		</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 Le classicisme et ses caractéristiques (§ 2 et 3)</a:t>
            </a:r>
          </a:p>
          <a:p>
            <a:pPr marL="0" indent="0" algn="ctr">
              <a:buNone/>
            </a:pPr>
            <a:r>
              <a:rPr lang="fr-FR" dirty="0">
                <a:latin typeface="Times New Roman" panose="02020603050405020304" pitchFamily="18" charset="0"/>
                <a:cs typeface="Times New Roman" panose="02020603050405020304" pitchFamily="18" charset="0"/>
              </a:rPr>
              <a:t>		</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III. Le sentimentalisme et ses caractéristiques (§ 4)</a:t>
            </a:r>
          </a:p>
          <a:p>
            <a:pPr marL="0" indent="0" algn="ctr">
              <a:buNone/>
            </a:pPr>
            <a:r>
              <a:rPr lang="fr-F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60795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dirty="0">
                <a:effectLst/>
                <a:latin typeface="Times New Roman" panose="02020603050405020304" pitchFamily="18" charset="0"/>
                <a:ea typeface="Yu Mincho" panose="02020400000000000000" pitchFamily="18" charset="-128"/>
                <a:cs typeface="Times New Roman" panose="02020603050405020304" pitchFamily="18" charset="0"/>
              </a:rPr>
              <a:t> C'est contre cette vision classique de la beauté que se révolte l’esthétique du sentiment. Loin d'être mathématique, travaillée et humaine, la véritable nature s’identifie à </a:t>
            </a:r>
            <a:r>
              <a:rPr lang="fr-FR" i="1" dirty="0">
                <a:effectLst/>
                <a:latin typeface="Times New Roman" panose="02020603050405020304" pitchFamily="18" charset="0"/>
                <a:ea typeface="Yu Mincho" panose="02020400000000000000" pitchFamily="18" charset="-128"/>
                <a:cs typeface="Times New Roman" panose="02020603050405020304" pitchFamily="18" charset="0"/>
              </a:rPr>
              <a:t>l'authenticité originaire</a:t>
            </a:r>
            <a:r>
              <a:rPr lang="fr-FR" dirty="0">
                <a:effectLst/>
                <a:latin typeface="Times New Roman" panose="02020603050405020304" pitchFamily="18" charset="0"/>
                <a:ea typeface="Yu Mincho" panose="02020400000000000000" pitchFamily="18" charset="-128"/>
                <a:cs typeface="Times New Roman" panose="02020603050405020304" pitchFamily="18" charset="0"/>
              </a:rPr>
              <a:t> dont la culture des sciences et des arts, pour parler comme Rousseau, nous a fait perdre le sens. Le naturel, ici, n'est donc pas l'essentiel, comme chez les classiques, mais ce qui </a:t>
            </a:r>
            <a:r>
              <a:rPr lang="fr-FR" i="1" dirty="0">
                <a:effectLst/>
                <a:latin typeface="Times New Roman" panose="02020603050405020304" pitchFamily="18" charset="0"/>
                <a:ea typeface="Yu Mincho" panose="02020400000000000000" pitchFamily="18" charset="-128"/>
                <a:cs typeface="Times New Roman" panose="02020603050405020304" pitchFamily="18" charset="0"/>
              </a:rPr>
              <a:t>n’est pas encore dénaturé</a:t>
            </a:r>
            <a:r>
              <a:rPr lang="fr-FR" dirty="0">
                <a:effectLst/>
                <a:latin typeface="Times New Roman" panose="02020603050405020304" pitchFamily="18" charset="0"/>
                <a:ea typeface="Yu Mincho" panose="02020400000000000000" pitchFamily="18" charset="-128"/>
                <a:cs typeface="Times New Roman" panose="02020603050405020304" pitchFamily="18" charset="0"/>
              </a:rPr>
              <a:t>, et que l'on nomme « état sauvage ». La forêt, la montagne, l'océan retrouvent leur droit contre les artifices de la géométrie. Il y a plus : loin que la nature puisse être humanisée par la civilisation – elle ne fait que s'y perdre –, ce sont les hommes qui, malgré leurs prétentions, lui appartiennent de part en part. Ils doivent donc lui rester fidèles.</a:t>
            </a:r>
          </a:p>
          <a:p>
            <a:pPr marL="0" indent="0" algn="r">
              <a:buNone/>
            </a:pPr>
            <a:r>
              <a:rPr lang="fr-FR" b="1" dirty="0">
                <a:solidFill>
                  <a:srgbClr val="FF0000"/>
                </a:solidFill>
                <a:latin typeface="Times New Roman" panose="02020603050405020304" pitchFamily="18" charset="0"/>
                <a:cs typeface="Times New Roman" panose="02020603050405020304" pitchFamily="18" charset="0"/>
              </a:rPr>
              <a:t>&lt; 20 mots</a:t>
            </a:r>
          </a:p>
        </p:txBody>
      </p:sp>
    </p:spTree>
    <p:extLst>
      <p:ext uri="{BB962C8B-B14F-4D97-AF65-F5344CB8AC3E}">
        <p14:creationId xmlns:p14="http://schemas.microsoft.com/office/powerpoint/2010/main" val="35993623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750054"/>
            <a:ext cx="10515600" cy="5426909"/>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endParaRPr lang="fr-FR" sz="3200"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Yu Mincho" panose="02020400000000000000" pitchFamily="18" charset="-128"/>
              </a:rPr>
              <a:t>Au contraire, la nature sentimentaliste représente la pureté originelle, corrompue par la civilisation et pourtant essentielle aux hommes.</a:t>
            </a:r>
          </a:p>
          <a:p>
            <a:pPr marL="0" indent="0" algn="r">
              <a:buNone/>
            </a:pPr>
            <a:r>
              <a:rPr lang="fr-FR" dirty="0">
                <a:latin typeface="Times New Roman" panose="02020603050405020304" pitchFamily="18" charset="0"/>
                <a:cs typeface="Times New Roman" panose="02020603050405020304" pitchFamily="18" charset="0"/>
              </a:rPr>
              <a:t>(18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9041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effectLst/>
                <a:latin typeface="Times New Roman" panose="02020603050405020304" pitchFamily="18" charset="0"/>
                <a:ea typeface="Times New Roman" panose="02020603050405020304" pitchFamily="18" charset="0"/>
              </a:rPr>
              <a:t>De là, chez Rousseau et le premiers romantiques, l'apologie de ceux qu'on désigne de façon significative comme les « naturels » : ces « Caraïbes » que le goût du luxe et des artifices n'a pas encore corrompus, mais aussi ces « fiers montagnards au cœur pur » que leur isolement même a protégés du mal. C'est ainsi le mythe de l'âge d'or et du paradis perdu qui reprend vie. L'accompagne, comme il se doit, l'inévitable discours sur la « chute », qui annonce le thème antihumaniste du « déclin de l'Occident ».</a:t>
            </a:r>
          </a:p>
          <a:p>
            <a:pPr marL="0" indent="0" algn="just">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 15 mots</a:t>
            </a:r>
          </a:p>
        </p:txBody>
      </p:sp>
    </p:spTree>
    <p:extLst>
      <p:ext uri="{BB962C8B-B14F-4D97-AF65-F5344CB8AC3E}">
        <p14:creationId xmlns:p14="http://schemas.microsoft.com/office/powerpoint/2010/main" val="4152233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714632" y="840258"/>
            <a:ext cx="10515600" cy="5382423"/>
          </a:xfrm>
        </p:spPr>
        <p:txBody>
          <a:bodyPr>
            <a:normAutofit/>
          </a:bodyPr>
          <a:lstStyle/>
          <a:p>
            <a:pPr marL="0" indent="0" algn="just">
              <a:buNone/>
            </a:pPr>
            <a:endParaRPr lang="fr-FR" sz="3200" dirty="0">
              <a:latin typeface="Times New Roman" panose="02020603050405020304" pitchFamily="18" charset="0"/>
              <a:cs typeface="Times New Roman" panose="02020603050405020304" pitchFamily="18" charset="0"/>
            </a:endParaRPr>
          </a:p>
          <a:p>
            <a:pPr marL="0" indent="0" algn="just">
              <a:buNone/>
            </a:pPr>
            <a:endParaRPr lang="fr-FR" sz="3200" dirty="0">
              <a:latin typeface="Times New Roman" panose="02020603050405020304" pitchFamily="18" charset="0"/>
              <a:cs typeface="Times New Roman" panose="02020603050405020304" pitchFamily="18" charset="0"/>
            </a:endParaRPr>
          </a:p>
          <a:p>
            <a:pPr marL="0" indent="0" algn="r">
              <a:buNone/>
            </a:pPr>
            <a:endParaRPr lang="fr-FR" sz="3200" dirty="0">
              <a:latin typeface="Times New Roman" panose="02020603050405020304" pitchFamily="18" charset="0"/>
              <a:cs typeface="Times New Roman" panose="02020603050405020304" pitchFamily="18" charset="0"/>
            </a:endParaRPr>
          </a:p>
          <a:p>
            <a:pPr marL="0" indent="0" algn="r">
              <a:buNone/>
            </a:pPr>
            <a:endParaRPr lang="fr-FR" sz="3200" kern="100" dirty="0">
              <a:latin typeface="Times New Roman" panose="02020603050405020304" pitchFamily="18" charset="0"/>
              <a:ea typeface="Yu Mincho" panose="02020400000000000000" pitchFamily="18" charset="-128"/>
              <a:cs typeface="Times New Roman" panose="02020603050405020304" pitchFamily="18" charset="0"/>
            </a:endParaRPr>
          </a:p>
          <a:p>
            <a:pPr marL="0" indent="0" algn="just">
              <a:buNone/>
            </a:pPr>
            <a:r>
              <a:rPr lang="fr-FR" kern="100" dirty="0">
                <a:effectLst/>
                <a:latin typeface="Times New Roman" panose="02020603050405020304" pitchFamily="18" charset="0"/>
                <a:ea typeface="Yu Mincho" panose="02020400000000000000" pitchFamily="18" charset="-128"/>
                <a:cs typeface="Arial" panose="020B0604020202020204" pitchFamily="34" charset="0"/>
              </a:rPr>
              <a:t>Ainsi s’expliquent l’éloge d’une humanité « authentique » et la nostalgie d’un passé idéalisé</a:t>
            </a:r>
            <a:r>
              <a:rPr lang="fr-FR" sz="1800" kern="100" dirty="0">
                <a:effectLst/>
                <a:latin typeface="Times New Roman" panose="02020603050405020304" pitchFamily="18" charset="0"/>
                <a:ea typeface="Yu Mincho" panose="02020400000000000000" pitchFamily="18" charset="-128"/>
                <a:cs typeface="Arial" panose="020B0604020202020204" pitchFamily="34" charset="0"/>
              </a:rPr>
              <a:t>.</a:t>
            </a:r>
            <a:endParaRPr lang="fr-FR" sz="1800" kern="100" dirty="0">
              <a:effectLst/>
              <a:latin typeface="Calibri" panose="020F0502020204030204" pitchFamily="34" charset="0"/>
              <a:ea typeface="Yu Mincho" panose="02020400000000000000" pitchFamily="18" charset="-128"/>
              <a:cs typeface="Arial" panose="020B0604020202020204" pitchFamily="34" charset="0"/>
            </a:endParaRPr>
          </a:p>
          <a:p>
            <a:pPr marL="0" indent="0" algn="r">
              <a:buNone/>
            </a:pPr>
            <a:r>
              <a:rPr lang="fr-FR" dirty="0">
                <a:latin typeface="Times New Roman" panose="02020603050405020304" pitchFamily="18" charset="0"/>
                <a:cs typeface="Times New Roman" panose="02020603050405020304" pitchFamily="18" charset="0"/>
              </a:rPr>
              <a:t>(16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116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 Introduction : position du problème (§ 1) = 6 lignes</a:t>
            </a:r>
          </a:p>
          <a:p>
            <a:pPr marL="0" indent="0" algn="ctr">
              <a:buNone/>
            </a:pPr>
            <a:r>
              <a:rPr lang="fr-FR" dirty="0">
                <a:latin typeface="Times New Roman" panose="02020603050405020304" pitchFamily="18" charset="0"/>
                <a:cs typeface="Times New Roman" panose="02020603050405020304" pitchFamily="18" charset="0"/>
              </a:rPr>
              <a:t>		</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 Le classicisme et ses caractéristiques (§ 2 et 3) = 27 lignes</a:t>
            </a:r>
          </a:p>
          <a:p>
            <a:pPr marL="0" indent="0" algn="ctr">
              <a:buNone/>
            </a:pPr>
            <a:r>
              <a:rPr lang="fr-FR" dirty="0">
                <a:latin typeface="Times New Roman" panose="02020603050405020304" pitchFamily="18" charset="0"/>
                <a:cs typeface="Times New Roman" panose="02020603050405020304" pitchFamily="18" charset="0"/>
              </a:rPr>
              <a:t>		</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III. Le sentimentalisme et ses caractéristiques (§ 4) = 14 lignes</a:t>
            </a:r>
          </a:p>
          <a:p>
            <a:pPr marL="0" indent="0" algn="ctr">
              <a:buNone/>
            </a:pPr>
            <a:r>
              <a:rPr lang="fr-F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13654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 Introduction : position du problème (§ 1) = 6 lignes</a:t>
            </a:r>
          </a:p>
          <a:p>
            <a:pPr marL="0" indent="0" algn="ctr">
              <a:buNone/>
            </a:pPr>
            <a:r>
              <a:rPr lang="fr-FR" dirty="0">
                <a:latin typeface="Times New Roman" panose="02020603050405020304" pitchFamily="18" charset="0"/>
                <a:cs typeface="Times New Roman" panose="02020603050405020304" pitchFamily="18" charset="0"/>
              </a:rPr>
              <a:t>		</a:t>
            </a:r>
            <a:r>
              <a:rPr lang="fr-FR" dirty="0">
                <a:solidFill>
                  <a:srgbClr val="FF0000"/>
                </a:solidFill>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15 mots</a:t>
            </a:r>
            <a:endParaRPr lang="fr-FR" b="1"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 Le classicisme et ses caractéristiques (§ 2 et 3) = 27 lignes</a:t>
            </a:r>
          </a:p>
          <a:p>
            <a:pPr marL="0" indent="0" algn="ctr">
              <a:buNone/>
            </a:pPr>
            <a:r>
              <a:rPr lang="fr-FR" dirty="0">
                <a:latin typeface="Times New Roman" panose="02020603050405020304" pitchFamily="18" charset="0"/>
                <a:cs typeface="Times New Roman" panose="02020603050405020304" pitchFamily="18" charset="0"/>
              </a:rPr>
              <a:t>	</a:t>
            </a:r>
            <a:r>
              <a:rPr lang="fr-FR" dirty="0">
                <a:solidFill>
                  <a:srgbClr val="FF0000"/>
                </a:solidFill>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60 mots</a:t>
            </a:r>
            <a:endParaRPr lang="fr-FR" b="1"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III. Le sentimentalisme et ses caractéristiques (§ 4) = 14 lignes</a:t>
            </a:r>
          </a:p>
          <a:p>
            <a:pPr marL="0" indent="0" algn="ctr">
              <a:buNone/>
            </a:pPr>
            <a:r>
              <a:rPr lang="fr-FR" dirty="0">
                <a:latin typeface="Times New Roman" panose="02020603050405020304" pitchFamily="18" charset="0"/>
                <a:cs typeface="Times New Roman" panose="02020603050405020304" pitchFamily="18" charset="0"/>
              </a:rPr>
              <a:t>		</a:t>
            </a:r>
            <a:r>
              <a:rPr lang="fr-FR" dirty="0">
                <a:solidFill>
                  <a:srgbClr val="FF0000"/>
                </a:solidFill>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30 mots</a:t>
            </a:r>
            <a:r>
              <a:rPr lang="fr-F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56206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I. Introduction : position du problème (§ 1)</a:t>
            </a:r>
          </a:p>
          <a:p>
            <a:pPr marL="0" indent="0">
              <a:buNone/>
            </a:pPr>
            <a:endParaRPr lang="fr-FR" dirty="0">
              <a:solidFill>
                <a:srgbClr val="FF0000"/>
              </a:solidFill>
              <a:latin typeface="Times New Roman" panose="02020603050405020304" pitchFamily="18" charset="0"/>
              <a:cs typeface="Times New Roman" panose="02020603050405020304" pitchFamily="18" charset="0"/>
            </a:endParaRPr>
          </a:p>
          <a:p>
            <a:pPr marL="0" indent="0" algn="just">
              <a:buNone/>
            </a:pPr>
            <a:r>
              <a:rPr lang="fr-FR" dirty="0">
                <a:latin typeface="Times New Roman" panose="02020603050405020304" pitchFamily="18" charset="0"/>
                <a:cs typeface="Times New Roman" panose="02020603050405020304" pitchFamily="18" charset="0"/>
              </a:rPr>
              <a:t>	</a:t>
            </a:r>
            <a:r>
              <a:rPr lang="fr-FR" sz="2600" dirty="0">
                <a:effectLst/>
                <a:latin typeface="Times New Roman" panose="02020603050405020304" pitchFamily="18" charset="0"/>
                <a:ea typeface="Times New Roman" panose="02020603050405020304" pitchFamily="18" charset="0"/>
              </a:rPr>
              <a:t> Dès le milieu du XVII</a:t>
            </a:r>
            <a:r>
              <a:rPr lang="fr-FR" sz="2600" baseline="30000" dirty="0">
                <a:effectLst/>
                <a:latin typeface="Times New Roman" panose="02020603050405020304" pitchFamily="18" charset="0"/>
                <a:ea typeface="Times New Roman" panose="02020603050405020304" pitchFamily="18" charset="0"/>
              </a:rPr>
              <a:t>e</a:t>
            </a:r>
            <a:r>
              <a:rPr lang="fr-FR" sz="2600" dirty="0">
                <a:effectLst/>
                <a:latin typeface="Times New Roman" panose="02020603050405020304" pitchFamily="18" charset="0"/>
                <a:ea typeface="Times New Roman" panose="02020603050405020304" pitchFamily="18" charset="0"/>
              </a:rPr>
              <a:t> siècle apparaissent, au cours d'une querelle qui oppose deux écoles esthétiques, celle du classicisme et celle du « sentimentalisme », deux représentations antinomiques de la nature. Or, à travers elles, ce n'est pas seulement du statut de la beauté et de l'art qu'il s'agit, mais bien de nos attitudes philosophiques et politiques à l'égard de la civilisation en général, en tant que le processus d'élaboration de la culture qui nous éloigne de manière, semble-t-il, irréversible, de l'authenticité supposée des origines perdues.</a:t>
            </a:r>
          </a:p>
          <a:p>
            <a:pPr marL="0" indent="0" algn="r">
              <a:buNone/>
            </a:pPr>
            <a:r>
              <a:rPr lang="fr-FR" sz="2400" b="1" dirty="0">
                <a:solidFill>
                  <a:srgbClr val="FF0000"/>
                </a:solidFill>
                <a:latin typeface="Times New Roman" panose="02020603050405020304" pitchFamily="18" charset="0"/>
                <a:cs typeface="Times New Roman" panose="02020603050405020304" pitchFamily="18" charset="0"/>
              </a:rPr>
              <a:t>~ 15 mots</a:t>
            </a:r>
            <a:endParaRPr lang="fr-FR" sz="2600" dirty="0">
              <a:effectLst/>
              <a:latin typeface="Times New Roman" panose="02020603050405020304" pitchFamily="18" charset="0"/>
              <a:ea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301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kern="100" dirty="0">
                <a:effectLst/>
                <a:latin typeface="Times New Roman" panose="02020603050405020304" pitchFamily="18" charset="0"/>
                <a:ea typeface="Yu Mincho" panose="02020400000000000000" pitchFamily="18" charset="-128"/>
                <a:cs typeface="Times New Roman" panose="02020603050405020304" pitchFamily="18" charset="0"/>
              </a:rPr>
              <a:t>Classiques et sentimentalistes défendent deux visions contraires de la nature et, partant, du mouvement de civilisation.</a:t>
            </a:r>
          </a:p>
          <a:p>
            <a:pPr marL="0" indent="0" algn="r">
              <a:buNone/>
            </a:pPr>
            <a:r>
              <a:rPr lang="fr-FR" dirty="0">
                <a:latin typeface="Times New Roman" panose="02020603050405020304" pitchFamily="18" charset="0"/>
                <a:cs typeface="Times New Roman" panose="02020603050405020304" pitchFamily="18" charset="0"/>
              </a:rPr>
              <a:t>(16 mots) </a:t>
            </a:r>
            <a:endParaRPr lang="fr-F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8666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II. Le classicisme et ses caractéristiques (§ 2 et 3)</a:t>
            </a:r>
            <a:endParaRPr lang="fr-FR" b="1" dirty="0">
              <a:solidFill>
                <a:srgbClr val="FF0000"/>
              </a:solidFill>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 60 mots</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5375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b="1" dirty="0">
                <a:latin typeface="Times New Roman" panose="02020603050405020304" pitchFamily="18" charset="0"/>
                <a:cs typeface="Times New Roman" panose="02020603050405020304" pitchFamily="18" charset="0"/>
              </a:rPr>
              <a:t>II. Le classicisme et ses caractéristiques (§ 2 et 3)</a:t>
            </a:r>
            <a:endParaRPr lang="fr-FR" b="1" dirty="0">
              <a:solidFill>
                <a:srgbClr val="FF0000"/>
              </a:solidFill>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a:t>
            </a:r>
          </a:p>
          <a:p>
            <a:pPr marL="0" indent="0">
              <a:buNone/>
            </a:pPr>
            <a:r>
              <a:rPr lang="fr-FR" dirty="0">
                <a:latin typeface="Times New Roman" panose="02020603050405020304" pitchFamily="18" charset="0"/>
                <a:cs typeface="Times New Roman" panose="02020603050405020304" pitchFamily="18" charset="0"/>
              </a:rPr>
              <a:t>	1. Une nature intelligible (§ 2)</a:t>
            </a:r>
          </a:p>
          <a:p>
            <a:pPr marL="0" indent="0">
              <a:buNone/>
            </a:pP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2. L’artifice comme modèle esthétique (§ 3)</a:t>
            </a:r>
          </a:p>
          <a:p>
            <a:pPr marL="0" indent="0">
              <a:buNone/>
            </a:pP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680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252AC2-A860-4045-AFF7-E4E8EDA46D83}"/>
              </a:ext>
            </a:extLst>
          </p:cNvPr>
          <p:cNvSpPr>
            <a:spLocks noGrp="1"/>
          </p:cNvSpPr>
          <p:nvPr>
            <p:ph type="title"/>
          </p:nvPr>
        </p:nvSpPr>
        <p:spPr>
          <a:xfrm flipV="1">
            <a:off x="838200" y="319406"/>
            <a:ext cx="1051560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36B1BBD7-9EDB-4EE9-AA1E-942AF58E0379}"/>
              </a:ext>
            </a:extLst>
          </p:cNvPr>
          <p:cNvSpPr>
            <a:spLocks noGrp="1"/>
          </p:cNvSpPr>
          <p:nvPr>
            <p:ph idx="1"/>
          </p:nvPr>
        </p:nvSpPr>
        <p:spPr>
          <a:xfrm>
            <a:off x="838200" y="319406"/>
            <a:ext cx="10515600" cy="5857557"/>
          </a:xfrm>
        </p:spPr>
        <p:txBody>
          <a:bodyPr>
            <a:normAutofit fontScale="92500" lnSpcReduction="20000"/>
          </a:bodyPr>
          <a:lstStyle/>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buNone/>
            </a:pPr>
            <a:endParaRPr lang="fr-FR" dirty="0">
              <a:latin typeface="Times New Roman" panose="02020603050405020304" pitchFamily="18" charset="0"/>
              <a:cs typeface="Times New Roman" panose="02020603050405020304" pitchFamily="18" charset="0"/>
            </a:endParaRPr>
          </a:p>
          <a:p>
            <a:pPr marL="0" indent="0" algn="just">
              <a:buNone/>
            </a:pPr>
            <a:r>
              <a:rPr lang="fr-FR" dirty="0"/>
              <a:t>	</a:t>
            </a:r>
            <a:r>
              <a:rPr lang="fr-FR" dirty="0">
                <a:effectLst/>
                <a:latin typeface="Times New Roman" panose="02020603050405020304" pitchFamily="18" charset="0"/>
                <a:ea typeface="Times New Roman" panose="02020603050405020304" pitchFamily="18" charset="0"/>
              </a:rPr>
              <a:t> Pour les classiques, dont la patrie d'élection est la France, cet éloignement est salutaire. Bien plus, l’idée d'une nature tout à la fois originaire et authentique n'a </a:t>
            </a:r>
            <a:r>
              <a:rPr lang="fr-FR" i="1" dirty="0">
                <a:effectLst/>
                <a:latin typeface="Times New Roman" panose="02020603050405020304" pitchFamily="18" charset="0"/>
                <a:ea typeface="Times New Roman" panose="02020603050405020304" pitchFamily="18" charset="0"/>
              </a:rPr>
              <a:t>à vrai dire</a:t>
            </a:r>
            <a:r>
              <a:rPr lang="fr-FR" dirty="0">
                <a:effectLst/>
                <a:latin typeface="Times New Roman" panose="02020603050405020304" pitchFamily="18" charset="0"/>
                <a:ea typeface="Times New Roman" panose="02020603050405020304" pitchFamily="18" charset="0"/>
              </a:rPr>
              <a:t> aucun sens. Voici pourquoi : à partir du cartésianisme et de la lutte contre l'animisme du Moyen Âge apparaît l'idée que la nature véritable n'est pas celle que nous percevons par les sens de façon immédiate mais celle que nous saisissons par un effort de l'</a:t>
            </a:r>
            <a:r>
              <a:rPr lang="fr-FR" i="1" dirty="0">
                <a:effectLst/>
                <a:latin typeface="Times New Roman" panose="02020603050405020304" pitchFamily="18" charset="0"/>
                <a:ea typeface="Times New Roman" panose="02020603050405020304" pitchFamily="18" charset="0"/>
              </a:rPr>
              <a:t>intelligence</a:t>
            </a:r>
            <a:r>
              <a:rPr lang="fr-FR" dirty="0">
                <a:effectLst/>
                <a:latin typeface="Times New Roman" panose="02020603050405020304" pitchFamily="18" charset="0"/>
                <a:ea typeface="Times New Roman" panose="02020603050405020304" pitchFamily="18" charset="0"/>
              </a:rPr>
              <a:t>. C'est, selon Descartes, par la raison que nous appréhendons l'essence des choses. Et ce que les classiques français nommeront « </a:t>
            </a:r>
            <a:r>
              <a:rPr lang="fr-FR" i="1" dirty="0">
                <a:effectLst/>
                <a:latin typeface="Times New Roman" panose="02020603050405020304" pitchFamily="18" charset="0"/>
                <a:ea typeface="Times New Roman" panose="02020603050405020304" pitchFamily="18" charset="0"/>
              </a:rPr>
              <a:t>nature</a:t>
            </a:r>
            <a:r>
              <a:rPr lang="fr-FR" dirty="0">
                <a:effectLst/>
                <a:latin typeface="Times New Roman" panose="02020603050405020304" pitchFamily="18" charset="0"/>
                <a:ea typeface="Times New Roman" panose="02020603050405020304" pitchFamily="18" charset="0"/>
              </a:rPr>
              <a:t> » n'est rien d'autre que cette réalité essentielle qui s'oppose aux apparences données dans l'immédiateté sensible. C'est ainsi que Molière, qui voulait dans ses comédies « peindre d'après nature » ne nous décrit pas la vie quotidienne des hommes ordinaires, mais trace le portrait </a:t>
            </a:r>
            <a:r>
              <a:rPr lang="fr-FR" i="1" dirty="0">
                <a:effectLst/>
                <a:latin typeface="Times New Roman" panose="02020603050405020304" pitchFamily="18" charset="0"/>
                <a:ea typeface="Times New Roman" panose="02020603050405020304" pitchFamily="18" charset="0"/>
              </a:rPr>
              <a:t>idéal typique</a:t>
            </a:r>
            <a:r>
              <a:rPr lang="fr-FR" dirty="0">
                <a:effectLst/>
                <a:latin typeface="Times New Roman" panose="02020603050405020304" pitchFamily="18" charset="0"/>
                <a:ea typeface="Times New Roman" panose="02020603050405020304" pitchFamily="18" charset="0"/>
              </a:rPr>
              <a:t> de </a:t>
            </a:r>
            <a:r>
              <a:rPr lang="fr-FR" i="1" dirty="0">
                <a:effectLst/>
                <a:latin typeface="Times New Roman" panose="02020603050405020304" pitchFamily="18" charset="0"/>
                <a:ea typeface="Times New Roman" panose="02020603050405020304" pitchFamily="18" charset="0"/>
              </a:rPr>
              <a:t>caractères essentiels</a:t>
            </a:r>
            <a:r>
              <a:rPr lang="fr-FR" dirty="0">
                <a:effectLst/>
                <a:latin typeface="Times New Roman" panose="02020603050405020304" pitchFamily="18" charset="0"/>
                <a:ea typeface="Times New Roman" panose="02020603050405020304" pitchFamily="18" charset="0"/>
              </a:rPr>
              <a:t> : l'avare, le misanthrope, le don Juan, l'hypocondriaque, etc.</a:t>
            </a:r>
            <a:endParaRPr lang="fr-FR" dirty="0">
              <a:latin typeface="Times New Roman" panose="02020603050405020304" pitchFamily="18" charset="0"/>
              <a:cs typeface="Times New Roman" panose="02020603050405020304" pitchFamily="18" charset="0"/>
            </a:endParaRPr>
          </a:p>
          <a:p>
            <a:pPr marL="0" indent="0" algn="r">
              <a:buNone/>
            </a:pPr>
            <a:r>
              <a:rPr lang="fr-FR" dirty="0">
                <a:latin typeface="Times New Roman" panose="02020603050405020304" pitchFamily="18" charset="0"/>
                <a:cs typeface="Times New Roman" panose="02020603050405020304" pitchFamily="18" charset="0"/>
              </a:rPr>
              <a:t>		</a:t>
            </a:r>
            <a:r>
              <a:rPr lang="fr-FR" b="1" dirty="0">
                <a:solidFill>
                  <a:srgbClr val="FF0000"/>
                </a:solidFill>
                <a:latin typeface="Times New Roman" panose="02020603050405020304" pitchFamily="18" charset="0"/>
                <a:cs typeface="Times New Roman" panose="02020603050405020304" pitchFamily="18" charset="0"/>
              </a:rPr>
              <a:t>~ 20 mots</a:t>
            </a:r>
          </a:p>
        </p:txBody>
      </p:sp>
    </p:spTree>
    <p:extLst>
      <p:ext uri="{BB962C8B-B14F-4D97-AF65-F5344CB8AC3E}">
        <p14:creationId xmlns:p14="http://schemas.microsoft.com/office/powerpoint/2010/main" val="2539347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TotalTime>
  <Words>2147</Words>
  <Application>Microsoft Macintosh PowerPoint</Application>
  <PresentationFormat>Grand écran</PresentationFormat>
  <Paragraphs>136</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Calibri Light</vt:lpstr>
      <vt:lpstr>Times New Roman</vt:lpstr>
      <vt:lpstr>Thème Office</vt:lpstr>
      <vt:lpstr>Entraînement au résumé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Entraînement au résumé</dc:title>
  <dc:creator>Microsoft Office User</dc:creator>
  <cp:lastModifiedBy>Microsoft Office User</cp:lastModifiedBy>
  <cp:revision>2</cp:revision>
  <dcterms:created xsi:type="dcterms:W3CDTF">2026-04-12T21:25:56Z</dcterms:created>
  <dcterms:modified xsi:type="dcterms:W3CDTF">2026-04-13T05:45:11Z</dcterms:modified>
</cp:coreProperties>
</file>