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65" r:id="rId3"/>
    <p:sldId id="266" r:id="rId4"/>
    <p:sldId id="275" r:id="rId5"/>
    <p:sldId id="276" r:id="rId6"/>
    <p:sldId id="260" r:id="rId7"/>
    <p:sldId id="278" r:id="rId8"/>
    <p:sldId id="277" r:id="rId9"/>
    <p:sldId id="279" r:id="rId10"/>
    <p:sldId id="269" r:id="rId11"/>
    <p:sldId id="282" r:id="rId12"/>
    <p:sldId id="294" r:id="rId13"/>
    <p:sldId id="280" r:id="rId14"/>
    <p:sldId id="283" r:id="rId15"/>
    <p:sldId id="284" r:id="rId16"/>
    <p:sldId id="285" r:id="rId17"/>
    <p:sldId id="286" r:id="rId18"/>
    <p:sldId id="287" r:id="rId19"/>
    <p:sldId id="288" r:id="rId20"/>
    <p:sldId id="290" r:id="rId21"/>
    <p:sldId id="291" r:id="rId22"/>
    <p:sldId id="292" r:id="rId23"/>
    <p:sldId id="293"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6000"/>
  </p:normalViewPr>
  <p:slideViewPr>
    <p:cSldViewPr snapToGrid="0">
      <p:cViewPr varScale="1">
        <p:scale>
          <a:sx n="111" d="100"/>
          <a:sy n="111" d="100"/>
        </p:scale>
        <p:origin x="63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DBD464-3F71-C684-CFF9-AB76D264F9B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F89DB9C-72F5-C35D-0596-F648148B37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30A00549-93AD-271A-257E-6E91197C4880}"/>
              </a:ext>
            </a:extLst>
          </p:cNvPr>
          <p:cNvSpPr>
            <a:spLocks noGrp="1"/>
          </p:cNvSpPr>
          <p:nvPr>
            <p:ph type="dt" sz="half" idx="10"/>
          </p:nvPr>
        </p:nvSpPr>
        <p:spPr/>
        <p:txBody>
          <a:bodyPr/>
          <a:lstStyle/>
          <a:p>
            <a:fld id="{A67A0390-3190-0742-8BBA-A483A63589A8}" type="datetimeFigureOut">
              <a:rPr lang="fr-FR" smtClean="0"/>
              <a:t>15/10/2026</a:t>
            </a:fld>
            <a:endParaRPr lang="fr-FR"/>
          </a:p>
        </p:txBody>
      </p:sp>
      <p:sp>
        <p:nvSpPr>
          <p:cNvPr id="5" name="Espace réservé du pied de page 4">
            <a:extLst>
              <a:ext uri="{FF2B5EF4-FFF2-40B4-BE49-F238E27FC236}">
                <a16:creationId xmlns:a16="http://schemas.microsoft.com/office/drawing/2014/main" id="{309510A8-A493-547F-DF57-622B70EA4DA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D0C2EFF-8D5F-1FA0-E9D8-8A28B68CF586}"/>
              </a:ext>
            </a:extLst>
          </p:cNvPr>
          <p:cNvSpPr>
            <a:spLocks noGrp="1"/>
          </p:cNvSpPr>
          <p:nvPr>
            <p:ph type="sldNum" sz="quarter" idx="12"/>
          </p:nvPr>
        </p:nvSpPr>
        <p:spPr/>
        <p:txBody>
          <a:bodyPr/>
          <a:lstStyle/>
          <a:p>
            <a:fld id="{1DDD5398-1EBE-084D-83AF-97E62539B5F9}" type="slidenum">
              <a:rPr lang="fr-FR" smtClean="0"/>
              <a:t>‹N°›</a:t>
            </a:fld>
            <a:endParaRPr lang="fr-FR"/>
          </a:p>
        </p:txBody>
      </p:sp>
    </p:spTree>
    <p:extLst>
      <p:ext uri="{BB962C8B-B14F-4D97-AF65-F5344CB8AC3E}">
        <p14:creationId xmlns:p14="http://schemas.microsoft.com/office/powerpoint/2010/main" val="3314714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046259-43FE-8CD9-B80A-BC6944C9D0A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8676B3F-BB57-9D7B-FC16-D31DB603905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F23DBD6-EE94-797D-526E-E9D4240AE8C0}"/>
              </a:ext>
            </a:extLst>
          </p:cNvPr>
          <p:cNvSpPr>
            <a:spLocks noGrp="1"/>
          </p:cNvSpPr>
          <p:nvPr>
            <p:ph type="dt" sz="half" idx="10"/>
          </p:nvPr>
        </p:nvSpPr>
        <p:spPr/>
        <p:txBody>
          <a:bodyPr/>
          <a:lstStyle/>
          <a:p>
            <a:fld id="{A67A0390-3190-0742-8BBA-A483A63589A8}" type="datetimeFigureOut">
              <a:rPr lang="fr-FR" smtClean="0"/>
              <a:t>15/10/2026</a:t>
            </a:fld>
            <a:endParaRPr lang="fr-FR"/>
          </a:p>
        </p:txBody>
      </p:sp>
      <p:sp>
        <p:nvSpPr>
          <p:cNvPr id="5" name="Espace réservé du pied de page 4">
            <a:extLst>
              <a:ext uri="{FF2B5EF4-FFF2-40B4-BE49-F238E27FC236}">
                <a16:creationId xmlns:a16="http://schemas.microsoft.com/office/drawing/2014/main" id="{44C7EA61-485E-10F1-9E06-B5FC757C278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FE4AF3-6015-A425-5DBD-DCB31D27650B}"/>
              </a:ext>
            </a:extLst>
          </p:cNvPr>
          <p:cNvSpPr>
            <a:spLocks noGrp="1"/>
          </p:cNvSpPr>
          <p:nvPr>
            <p:ph type="sldNum" sz="quarter" idx="12"/>
          </p:nvPr>
        </p:nvSpPr>
        <p:spPr/>
        <p:txBody>
          <a:bodyPr/>
          <a:lstStyle/>
          <a:p>
            <a:fld id="{1DDD5398-1EBE-084D-83AF-97E62539B5F9}" type="slidenum">
              <a:rPr lang="fr-FR" smtClean="0"/>
              <a:t>‹N°›</a:t>
            </a:fld>
            <a:endParaRPr lang="fr-FR"/>
          </a:p>
        </p:txBody>
      </p:sp>
    </p:spTree>
    <p:extLst>
      <p:ext uri="{BB962C8B-B14F-4D97-AF65-F5344CB8AC3E}">
        <p14:creationId xmlns:p14="http://schemas.microsoft.com/office/powerpoint/2010/main" val="946405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7317C0-2930-8B2B-1A86-DF422CD4911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76D2683-4EF9-C3FE-AB43-3BCBBDDAF0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AFA0AE6-D267-2379-A1CA-A0D24A5900FF}"/>
              </a:ext>
            </a:extLst>
          </p:cNvPr>
          <p:cNvSpPr>
            <a:spLocks noGrp="1"/>
          </p:cNvSpPr>
          <p:nvPr>
            <p:ph type="dt" sz="half" idx="10"/>
          </p:nvPr>
        </p:nvSpPr>
        <p:spPr/>
        <p:txBody>
          <a:bodyPr/>
          <a:lstStyle/>
          <a:p>
            <a:fld id="{A67A0390-3190-0742-8BBA-A483A63589A8}" type="datetimeFigureOut">
              <a:rPr lang="fr-FR" smtClean="0"/>
              <a:t>15/10/2026</a:t>
            </a:fld>
            <a:endParaRPr lang="fr-FR"/>
          </a:p>
        </p:txBody>
      </p:sp>
      <p:sp>
        <p:nvSpPr>
          <p:cNvPr id="5" name="Espace réservé du pied de page 4">
            <a:extLst>
              <a:ext uri="{FF2B5EF4-FFF2-40B4-BE49-F238E27FC236}">
                <a16:creationId xmlns:a16="http://schemas.microsoft.com/office/drawing/2014/main" id="{78EAE94F-D51F-2F57-E115-6731600FCBC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00F15F8-7A14-6434-D18E-65C3A5BD70E6}"/>
              </a:ext>
            </a:extLst>
          </p:cNvPr>
          <p:cNvSpPr>
            <a:spLocks noGrp="1"/>
          </p:cNvSpPr>
          <p:nvPr>
            <p:ph type="sldNum" sz="quarter" idx="12"/>
          </p:nvPr>
        </p:nvSpPr>
        <p:spPr/>
        <p:txBody>
          <a:bodyPr/>
          <a:lstStyle/>
          <a:p>
            <a:fld id="{1DDD5398-1EBE-084D-83AF-97E62539B5F9}" type="slidenum">
              <a:rPr lang="fr-FR" smtClean="0"/>
              <a:t>‹N°›</a:t>
            </a:fld>
            <a:endParaRPr lang="fr-FR"/>
          </a:p>
        </p:txBody>
      </p:sp>
    </p:spTree>
    <p:extLst>
      <p:ext uri="{BB962C8B-B14F-4D97-AF65-F5344CB8AC3E}">
        <p14:creationId xmlns:p14="http://schemas.microsoft.com/office/powerpoint/2010/main" val="1521086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8B6FEC-EE69-133A-F389-7B9FD751CBA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681D89D-2AD7-98E6-D5BB-CC8BEA4BD40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0932B24-C71C-A280-002A-F2D65996925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570A38-4298-6B58-3942-AE8A8A742FF7}"/>
              </a:ext>
            </a:extLst>
          </p:cNvPr>
          <p:cNvSpPr>
            <a:spLocks noGrp="1"/>
          </p:cNvSpPr>
          <p:nvPr>
            <p:ph type="dt" sz="half" idx="10"/>
          </p:nvPr>
        </p:nvSpPr>
        <p:spPr/>
        <p:txBody>
          <a:bodyPr/>
          <a:lstStyle/>
          <a:p>
            <a:fld id="{A67A0390-3190-0742-8BBA-A483A63589A8}" type="datetimeFigureOut">
              <a:rPr lang="fr-FR" smtClean="0"/>
              <a:t>15/10/2026</a:t>
            </a:fld>
            <a:endParaRPr lang="fr-FR"/>
          </a:p>
        </p:txBody>
      </p:sp>
      <p:sp>
        <p:nvSpPr>
          <p:cNvPr id="6" name="Espace réservé du pied de page 5">
            <a:extLst>
              <a:ext uri="{FF2B5EF4-FFF2-40B4-BE49-F238E27FC236}">
                <a16:creationId xmlns:a16="http://schemas.microsoft.com/office/drawing/2014/main" id="{20ED1F6B-63F1-9F31-0D93-B6CF143C0D2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533DC7A-342C-234F-B9A3-DB873EBDF8FF}"/>
              </a:ext>
            </a:extLst>
          </p:cNvPr>
          <p:cNvSpPr>
            <a:spLocks noGrp="1"/>
          </p:cNvSpPr>
          <p:nvPr>
            <p:ph type="sldNum" sz="quarter" idx="12"/>
          </p:nvPr>
        </p:nvSpPr>
        <p:spPr/>
        <p:txBody>
          <a:bodyPr/>
          <a:lstStyle/>
          <a:p>
            <a:fld id="{1DDD5398-1EBE-084D-83AF-97E62539B5F9}" type="slidenum">
              <a:rPr lang="fr-FR" smtClean="0"/>
              <a:t>‹N°›</a:t>
            </a:fld>
            <a:endParaRPr lang="fr-FR"/>
          </a:p>
        </p:txBody>
      </p:sp>
    </p:spTree>
    <p:extLst>
      <p:ext uri="{BB962C8B-B14F-4D97-AF65-F5344CB8AC3E}">
        <p14:creationId xmlns:p14="http://schemas.microsoft.com/office/powerpoint/2010/main" val="1334180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66B0DE-E9F5-2863-EC09-3B38DF67619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625E928-E0AB-BE22-8709-D7F70E6564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89EC90B-6247-8783-1E6F-1A90D07B608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38F9860-6A8C-43B1-465C-059E5F143C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42F246A-98AF-C8D6-593A-C3DEA471F9BE}"/>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9342B60-2F78-3B62-600B-85C3F4CBB589}"/>
              </a:ext>
            </a:extLst>
          </p:cNvPr>
          <p:cNvSpPr>
            <a:spLocks noGrp="1"/>
          </p:cNvSpPr>
          <p:nvPr>
            <p:ph type="dt" sz="half" idx="10"/>
          </p:nvPr>
        </p:nvSpPr>
        <p:spPr/>
        <p:txBody>
          <a:bodyPr/>
          <a:lstStyle/>
          <a:p>
            <a:fld id="{A67A0390-3190-0742-8BBA-A483A63589A8}" type="datetimeFigureOut">
              <a:rPr lang="fr-FR" smtClean="0"/>
              <a:t>15/10/2026</a:t>
            </a:fld>
            <a:endParaRPr lang="fr-FR"/>
          </a:p>
        </p:txBody>
      </p:sp>
      <p:sp>
        <p:nvSpPr>
          <p:cNvPr id="8" name="Espace réservé du pied de page 7">
            <a:extLst>
              <a:ext uri="{FF2B5EF4-FFF2-40B4-BE49-F238E27FC236}">
                <a16:creationId xmlns:a16="http://schemas.microsoft.com/office/drawing/2014/main" id="{37F5B15B-C8E6-4569-1E2E-792201AF7D2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4A222F0-DB82-CD15-574B-6D9A2BCB0D6A}"/>
              </a:ext>
            </a:extLst>
          </p:cNvPr>
          <p:cNvSpPr>
            <a:spLocks noGrp="1"/>
          </p:cNvSpPr>
          <p:nvPr>
            <p:ph type="sldNum" sz="quarter" idx="12"/>
          </p:nvPr>
        </p:nvSpPr>
        <p:spPr/>
        <p:txBody>
          <a:bodyPr/>
          <a:lstStyle/>
          <a:p>
            <a:fld id="{1DDD5398-1EBE-084D-83AF-97E62539B5F9}" type="slidenum">
              <a:rPr lang="fr-FR" smtClean="0"/>
              <a:t>‹N°›</a:t>
            </a:fld>
            <a:endParaRPr lang="fr-FR"/>
          </a:p>
        </p:txBody>
      </p:sp>
    </p:spTree>
    <p:extLst>
      <p:ext uri="{BB962C8B-B14F-4D97-AF65-F5344CB8AC3E}">
        <p14:creationId xmlns:p14="http://schemas.microsoft.com/office/powerpoint/2010/main" val="4077726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C290D7-87A5-6ABB-6A63-E4A0A412640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4A497BB-D12C-AC53-BF0C-D795BF81F9C1}"/>
              </a:ext>
            </a:extLst>
          </p:cNvPr>
          <p:cNvSpPr>
            <a:spLocks noGrp="1"/>
          </p:cNvSpPr>
          <p:nvPr>
            <p:ph type="dt" sz="half" idx="10"/>
          </p:nvPr>
        </p:nvSpPr>
        <p:spPr/>
        <p:txBody>
          <a:bodyPr/>
          <a:lstStyle/>
          <a:p>
            <a:fld id="{A67A0390-3190-0742-8BBA-A483A63589A8}" type="datetimeFigureOut">
              <a:rPr lang="fr-FR" smtClean="0"/>
              <a:t>15/10/2026</a:t>
            </a:fld>
            <a:endParaRPr lang="fr-FR"/>
          </a:p>
        </p:txBody>
      </p:sp>
      <p:sp>
        <p:nvSpPr>
          <p:cNvPr id="4" name="Espace réservé du pied de page 3">
            <a:extLst>
              <a:ext uri="{FF2B5EF4-FFF2-40B4-BE49-F238E27FC236}">
                <a16:creationId xmlns:a16="http://schemas.microsoft.com/office/drawing/2014/main" id="{1F19D444-C309-0ACE-4376-925EC6D2381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D4E88E0-6CA2-9FD0-9498-0A2E728C2B0D}"/>
              </a:ext>
            </a:extLst>
          </p:cNvPr>
          <p:cNvSpPr>
            <a:spLocks noGrp="1"/>
          </p:cNvSpPr>
          <p:nvPr>
            <p:ph type="sldNum" sz="quarter" idx="12"/>
          </p:nvPr>
        </p:nvSpPr>
        <p:spPr/>
        <p:txBody>
          <a:bodyPr/>
          <a:lstStyle/>
          <a:p>
            <a:fld id="{1DDD5398-1EBE-084D-83AF-97E62539B5F9}" type="slidenum">
              <a:rPr lang="fr-FR" smtClean="0"/>
              <a:t>‹N°›</a:t>
            </a:fld>
            <a:endParaRPr lang="fr-FR"/>
          </a:p>
        </p:txBody>
      </p:sp>
    </p:spTree>
    <p:extLst>
      <p:ext uri="{BB962C8B-B14F-4D97-AF65-F5344CB8AC3E}">
        <p14:creationId xmlns:p14="http://schemas.microsoft.com/office/powerpoint/2010/main" val="1545140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7450B58-9BBF-B18E-DD36-3BDE9A84EBFA}"/>
              </a:ext>
            </a:extLst>
          </p:cNvPr>
          <p:cNvSpPr>
            <a:spLocks noGrp="1"/>
          </p:cNvSpPr>
          <p:nvPr>
            <p:ph type="dt" sz="half" idx="10"/>
          </p:nvPr>
        </p:nvSpPr>
        <p:spPr/>
        <p:txBody>
          <a:bodyPr/>
          <a:lstStyle/>
          <a:p>
            <a:fld id="{A67A0390-3190-0742-8BBA-A483A63589A8}" type="datetimeFigureOut">
              <a:rPr lang="fr-FR" smtClean="0"/>
              <a:t>15/10/2026</a:t>
            </a:fld>
            <a:endParaRPr lang="fr-FR"/>
          </a:p>
        </p:txBody>
      </p:sp>
      <p:sp>
        <p:nvSpPr>
          <p:cNvPr id="3" name="Espace réservé du pied de page 2">
            <a:extLst>
              <a:ext uri="{FF2B5EF4-FFF2-40B4-BE49-F238E27FC236}">
                <a16:creationId xmlns:a16="http://schemas.microsoft.com/office/drawing/2014/main" id="{8F0CB513-67BE-1FA3-C192-42407150F6B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ED0462A-8F1D-D157-5236-51EC83DD8C3C}"/>
              </a:ext>
            </a:extLst>
          </p:cNvPr>
          <p:cNvSpPr>
            <a:spLocks noGrp="1"/>
          </p:cNvSpPr>
          <p:nvPr>
            <p:ph type="sldNum" sz="quarter" idx="12"/>
          </p:nvPr>
        </p:nvSpPr>
        <p:spPr/>
        <p:txBody>
          <a:bodyPr/>
          <a:lstStyle/>
          <a:p>
            <a:fld id="{1DDD5398-1EBE-084D-83AF-97E62539B5F9}" type="slidenum">
              <a:rPr lang="fr-FR" smtClean="0"/>
              <a:t>‹N°›</a:t>
            </a:fld>
            <a:endParaRPr lang="fr-FR"/>
          </a:p>
        </p:txBody>
      </p:sp>
    </p:spTree>
    <p:extLst>
      <p:ext uri="{BB962C8B-B14F-4D97-AF65-F5344CB8AC3E}">
        <p14:creationId xmlns:p14="http://schemas.microsoft.com/office/powerpoint/2010/main" val="3966484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94FCFC-0631-49F2-DD81-B858CB9A428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9542680-77D3-3AF8-91F7-D3D9C722DD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BB0F5FF-4E43-DB8A-9B68-AEC14B3DEE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5D5617-1D8E-F56D-3A86-24B0E69F6F90}"/>
              </a:ext>
            </a:extLst>
          </p:cNvPr>
          <p:cNvSpPr>
            <a:spLocks noGrp="1"/>
          </p:cNvSpPr>
          <p:nvPr>
            <p:ph type="dt" sz="half" idx="10"/>
          </p:nvPr>
        </p:nvSpPr>
        <p:spPr/>
        <p:txBody>
          <a:bodyPr/>
          <a:lstStyle/>
          <a:p>
            <a:fld id="{A67A0390-3190-0742-8BBA-A483A63589A8}" type="datetimeFigureOut">
              <a:rPr lang="fr-FR" smtClean="0"/>
              <a:t>15/10/2026</a:t>
            </a:fld>
            <a:endParaRPr lang="fr-FR"/>
          </a:p>
        </p:txBody>
      </p:sp>
      <p:sp>
        <p:nvSpPr>
          <p:cNvPr id="6" name="Espace réservé du pied de page 5">
            <a:extLst>
              <a:ext uri="{FF2B5EF4-FFF2-40B4-BE49-F238E27FC236}">
                <a16:creationId xmlns:a16="http://schemas.microsoft.com/office/drawing/2014/main" id="{A3974F41-5374-94AC-2189-3AE93D58C1A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CEB3593-A174-541A-63CA-8F8AA8DC9890}"/>
              </a:ext>
            </a:extLst>
          </p:cNvPr>
          <p:cNvSpPr>
            <a:spLocks noGrp="1"/>
          </p:cNvSpPr>
          <p:nvPr>
            <p:ph type="sldNum" sz="quarter" idx="12"/>
          </p:nvPr>
        </p:nvSpPr>
        <p:spPr/>
        <p:txBody>
          <a:bodyPr/>
          <a:lstStyle/>
          <a:p>
            <a:fld id="{1DDD5398-1EBE-084D-83AF-97E62539B5F9}" type="slidenum">
              <a:rPr lang="fr-FR" smtClean="0"/>
              <a:t>‹N°›</a:t>
            </a:fld>
            <a:endParaRPr lang="fr-FR"/>
          </a:p>
        </p:txBody>
      </p:sp>
    </p:spTree>
    <p:extLst>
      <p:ext uri="{BB962C8B-B14F-4D97-AF65-F5344CB8AC3E}">
        <p14:creationId xmlns:p14="http://schemas.microsoft.com/office/powerpoint/2010/main" val="364334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F998F7-7F4C-497B-6AA0-A07ABF9C515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5F6B1B3-BA6A-FAB9-F363-75900A833A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BCD2515-3319-93C9-6960-FAA0A7A85E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634AF4E-F95E-E62C-CCDF-57E6AE33FDE2}"/>
              </a:ext>
            </a:extLst>
          </p:cNvPr>
          <p:cNvSpPr>
            <a:spLocks noGrp="1"/>
          </p:cNvSpPr>
          <p:nvPr>
            <p:ph type="dt" sz="half" idx="10"/>
          </p:nvPr>
        </p:nvSpPr>
        <p:spPr/>
        <p:txBody>
          <a:bodyPr/>
          <a:lstStyle/>
          <a:p>
            <a:fld id="{A67A0390-3190-0742-8BBA-A483A63589A8}" type="datetimeFigureOut">
              <a:rPr lang="fr-FR" smtClean="0"/>
              <a:t>15/10/2026</a:t>
            </a:fld>
            <a:endParaRPr lang="fr-FR"/>
          </a:p>
        </p:txBody>
      </p:sp>
      <p:sp>
        <p:nvSpPr>
          <p:cNvPr id="6" name="Espace réservé du pied de page 5">
            <a:extLst>
              <a:ext uri="{FF2B5EF4-FFF2-40B4-BE49-F238E27FC236}">
                <a16:creationId xmlns:a16="http://schemas.microsoft.com/office/drawing/2014/main" id="{08F78039-1BAC-0371-97CC-DAAD847CE46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3AF7B6C-580F-184A-0A33-61C3DDB4C1C0}"/>
              </a:ext>
            </a:extLst>
          </p:cNvPr>
          <p:cNvSpPr>
            <a:spLocks noGrp="1"/>
          </p:cNvSpPr>
          <p:nvPr>
            <p:ph type="sldNum" sz="quarter" idx="12"/>
          </p:nvPr>
        </p:nvSpPr>
        <p:spPr/>
        <p:txBody>
          <a:bodyPr/>
          <a:lstStyle/>
          <a:p>
            <a:fld id="{1DDD5398-1EBE-084D-83AF-97E62539B5F9}" type="slidenum">
              <a:rPr lang="fr-FR" smtClean="0"/>
              <a:t>‹N°›</a:t>
            </a:fld>
            <a:endParaRPr lang="fr-FR"/>
          </a:p>
        </p:txBody>
      </p:sp>
    </p:spTree>
    <p:extLst>
      <p:ext uri="{BB962C8B-B14F-4D97-AF65-F5344CB8AC3E}">
        <p14:creationId xmlns:p14="http://schemas.microsoft.com/office/powerpoint/2010/main" val="3484588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7442B1-BDDD-F7E6-2058-7FBE470886A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ECAC480-B40D-3C78-0FAB-7A43DE846D5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C183907-5EB8-D8FF-F99B-B4645B2C9DD9}"/>
              </a:ext>
            </a:extLst>
          </p:cNvPr>
          <p:cNvSpPr>
            <a:spLocks noGrp="1"/>
          </p:cNvSpPr>
          <p:nvPr>
            <p:ph type="dt" sz="half" idx="10"/>
          </p:nvPr>
        </p:nvSpPr>
        <p:spPr/>
        <p:txBody>
          <a:bodyPr/>
          <a:lstStyle/>
          <a:p>
            <a:fld id="{A67A0390-3190-0742-8BBA-A483A63589A8}" type="datetimeFigureOut">
              <a:rPr lang="fr-FR" smtClean="0"/>
              <a:t>15/10/2026</a:t>
            </a:fld>
            <a:endParaRPr lang="fr-FR"/>
          </a:p>
        </p:txBody>
      </p:sp>
      <p:sp>
        <p:nvSpPr>
          <p:cNvPr id="5" name="Espace réservé du pied de page 4">
            <a:extLst>
              <a:ext uri="{FF2B5EF4-FFF2-40B4-BE49-F238E27FC236}">
                <a16:creationId xmlns:a16="http://schemas.microsoft.com/office/drawing/2014/main" id="{58CA5F5B-6074-7EF8-0B03-9E49A2421BB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B8DF9C9-5F36-04D5-4468-CC06772D1E7D}"/>
              </a:ext>
            </a:extLst>
          </p:cNvPr>
          <p:cNvSpPr>
            <a:spLocks noGrp="1"/>
          </p:cNvSpPr>
          <p:nvPr>
            <p:ph type="sldNum" sz="quarter" idx="12"/>
          </p:nvPr>
        </p:nvSpPr>
        <p:spPr/>
        <p:txBody>
          <a:bodyPr/>
          <a:lstStyle/>
          <a:p>
            <a:fld id="{1DDD5398-1EBE-084D-83AF-97E62539B5F9}" type="slidenum">
              <a:rPr lang="fr-FR" smtClean="0"/>
              <a:t>‹N°›</a:t>
            </a:fld>
            <a:endParaRPr lang="fr-FR"/>
          </a:p>
        </p:txBody>
      </p:sp>
    </p:spTree>
    <p:extLst>
      <p:ext uri="{BB962C8B-B14F-4D97-AF65-F5344CB8AC3E}">
        <p14:creationId xmlns:p14="http://schemas.microsoft.com/office/powerpoint/2010/main" val="2866937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9F437A4-5592-2FA1-B170-0FDBFEF9FF6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1936502-6DBD-4499-9190-56101A4364D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862CDA7-2BD6-10C1-F67D-5136B373FCCC}"/>
              </a:ext>
            </a:extLst>
          </p:cNvPr>
          <p:cNvSpPr>
            <a:spLocks noGrp="1"/>
          </p:cNvSpPr>
          <p:nvPr>
            <p:ph type="dt" sz="half" idx="10"/>
          </p:nvPr>
        </p:nvSpPr>
        <p:spPr/>
        <p:txBody>
          <a:bodyPr/>
          <a:lstStyle/>
          <a:p>
            <a:fld id="{A67A0390-3190-0742-8BBA-A483A63589A8}" type="datetimeFigureOut">
              <a:rPr lang="fr-FR" smtClean="0"/>
              <a:t>15/10/2026</a:t>
            </a:fld>
            <a:endParaRPr lang="fr-FR"/>
          </a:p>
        </p:txBody>
      </p:sp>
      <p:sp>
        <p:nvSpPr>
          <p:cNvPr id="5" name="Espace réservé du pied de page 4">
            <a:extLst>
              <a:ext uri="{FF2B5EF4-FFF2-40B4-BE49-F238E27FC236}">
                <a16:creationId xmlns:a16="http://schemas.microsoft.com/office/drawing/2014/main" id="{46727437-901C-AC5C-3DAB-C1DDE5EF013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C3546D4-4E59-69E0-85BC-90575AC72973}"/>
              </a:ext>
            </a:extLst>
          </p:cNvPr>
          <p:cNvSpPr>
            <a:spLocks noGrp="1"/>
          </p:cNvSpPr>
          <p:nvPr>
            <p:ph type="sldNum" sz="quarter" idx="12"/>
          </p:nvPr>
        </p:nvSpPr>
        <p:spPr/>
        <p:txBody>
          <a:bodyPr/>
          <a:lstStyle/>
          <a:p>
            <a:fld id="{1DDD5398-1EBE-084D-83AF-97E62539B5F9}" type="slidenum">
              <a:rPr lang="fr-FR" smtClean="0"/>
              <a:t>‹N°›</a:t>
            </a:fld>
            <a:endParaRPr lang="fr-FR"/>
          </a:p>
        </p:txBody>
      </p:sp>
    </p:spTree>
    <p:extLst>
      <p:ext uri="{BB962C8B-B14F-4D97-AF65-F5344CB8AC3E}">
        <p14:creationId xmlns:p14="http://schemas.microsoft.com/office/powerpoint/2010/main" val="2790409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D97BFD6-410D-3F51-4CC5-06B2B7E159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B760B94-903D-1BA8-0854-2FF83A64EB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A28394F-117C-B139-C91C-35567819A8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7A0390-3190-0742-8BBA-A483A63589A8}" type="datetimeFigureOut">
              <a:rPr lang="fr-FR" smtClean="0"/>
              <a:t>15/10/2026</a:t>
            </a:fld>
            <a:endParaRPr lang="fr-FR"/>
          </a:p>
        </p:txBody>
      </p:sp>
      <p:sp>
        <p:nvSpPr>
          <p:cNvPr id="5" name="Espace réservé du pied de page 4">
            <a:extLst>
              <a:ext uri="{FF2B5EF4-FFF2-40B4-BE49-F238E27FC236}">
                <a16:creationId xmlns:a16="http://schemas.microsoft.com/office/drawing/2014/main" id="{90BED878-75ED-9955-AE92-28AE1CFD15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109C9CA-878B-5E06-E8E6-EEB39D9788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DD5398-1EBE-084D-83AF-97E62539B5F9}" type="slidenum">
              <a:rPr lang="fr-FR" smtClean="0"/>
              <a:t>‹N°›</a:t>
            </a:fld>
            <a:endParaRPr lang="fr-FR"/>
          </a:p>
        </p:txBody>
      </p:sp>
    </p:spTree>
    <p:extLst>
      <p:ext uri="{BB962C8B-B14F-4D97-AF65-F5344CB8AC3E}">
        <p14:creationId xmlns:p14="http://schemas.microsoft.com/office/powerpoint/2010/main" val="2552171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E96CAC-8708-913C-03C9-854B0C818D18}"/>
              </a:ext>
            </a:extLst>
          </p:cNvPr>
          <p:cNvSpPr>
            <a:spLocks noGrp="1"/>
          </p:cNvSpPr>
          <p:nvPr>
            <p:ph type="ctrTitle"/>
          </p:nvPr>
        </p:nvSpPr>
        <p:spPr>
          <a:xfrm>
            <a:off x="1524000" y="1122363"/>
            <a:ext cx="6879771" cy="2133599"/>
          </a:xfrm>
        </p:spPr>
        <p:txBody>
          <a:bodyPr>
            <a:normAutofit/>
          </a:bodyPr>
          <a:lstStyle/>
          <a:p>
            <a:r>
              <a:rPr lang="fr-FR" sz="3000" b="1" kern="100" dirty="0">
                <a:effectLst/>
                <a:latin typeface="Times New Roman" panose="02020603050405020304" pitchFamily="18" charset="0"/>
                <a:ea typeface="Yu Mincho" panose="02020400000000000000" pitchFamily="18" charset="-128"/>
                <a:cs typeface="Times New Roman" panose="02020603050405020304" pitchFamily="18" charset="0"/>
              </a:rPr>
              <a:t>Platon, </a:t>
            </a:r>
            <a:r>
              <a:rPr lang="fr-FR" sz="3000" b="1" i="1" kern="100" dirty="0">
                <a:effectLst/>
                <a:latin typeface="Times New Roman" panose="02020603050405020304" pitchFamily="18" charset="0"/>
                <a:ea typeface="Yu Mincho" panose="02020400000000000000" pitchFamily="18" charset="-128"/>
                <a:cs typeface="Times New Roman" panose="02020603050405020304" pitchFamily="18" charset="0"/>
              </a:rPr>
              <a:t>Ion</a:t>
            </a:r>
            <a:br>
              <a:rPr lang="fr-FR" sz="3000"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000" b="1" u="sng" kern="100" dirty="0">
                <a:effectLst/>
                <a:latin typeface="Times New Roman" panose="02020603050405020304" pitchFamily="18" charset="0"/>
                <a:ea typeface="Yu Mincho" panose="02020400000000000000" pitchFamily="18" charset="-128"/>
                <a:cs typeface="Times New Roman" panose="02020603050405020304" pitchFamily="18" charset="0"/>
              </a:rPr>
              <a:t>Séance 2</a:t>
            </a:r>
            <a:r>
              <a:rPr lang="fr-FR" sz="3000" b="1" kern="100" dirty="0">
                <a:effectLst/>
                <a:latin typeface="Times New Roman" panose="02020603050405020304" pitchFamily="18" charset="0"/>
                <a:ea typeface="Yu Mincho" panose="02020400000000000000" pitchFamily="18" charset="-128"/>
                <a:cs typeface="Times New Roman" panose="02020603050405020304" pitchFamily="18" charset="0"/>
              </a:rPr>
              <a:t> – Le prologue et la question de la </a:t>
            </a:r>
            <a:r>
              <a:rPr lang="fr-FR" sz="3000" b="1" i="1" kern="100" dirty="0" err="1">
                <a:effectLst/>
                <a:latin typeface="Times New Roman" panose="02020603050405020304" pitchFamily="18" charset="0"/>
                <a:ea typeface="Yu Mincho" panose="02020400000000000000" pitchFamily="18" charset="-128"/>
                <a:cs typeface="Times New Roman" panose="02020603050405020304" pitchFamily="18" charset="0"/>
              </a:rPr>
              <a:t>tekhnè</a:t>
            </a:r>
            <a:br>
              <a:rPr lang="fr-FR" sz="30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000" dirty="0">
              <a:latin typeface="Times New Roman" panose="02020603050405020304" pitchFamily="18" charset="0"/>
              <a:cs typeface="Times New Roman" panose="02020603050405020304" pitchFamily="18" charset="0"/>
            </a:endParaRPr>
          </a:p>
        </p:txBody>
      </p:sp>
      <p:sp>
        <p:nvSpPr>
          <p:cNvPr id="3" name="Sous-titre 2">
            <a:extLst>
              <a:ext uri="{FF2B5EF4-FFF2-40B4-BE49-F238E27FC236}">
                <a16:creationId xmlns:a16="http://schemas.microsoft.com/office/drawing/2014/main" id="{0FDB1F06-AB4E-99B7-4ECD-3523A883FDC9}"/>
              </a:ext>
            </a:extLst>
          </p:cNvPr>
          <p:cNvSpPr>
            <a:spLocks noGrp="1"/>
          </p:cNvSpPr>
          <p:nvPr>
            <p:ph type="subTitle" idx="1"/>
          </p:nvPr>
        </p:nvSpPr>
        <p:spPr>
          <a:xfrm>
            <a:off x="1524000" y="3602038"/>
            <a:ext cx="9144000" cy="2641600"/>
          </a:xfrm>
        </p:spPr>
        <p:txBody>
          <a:bodyPr/>
          <a:lstStyle/>
          <a:p>
            <a:endParaRPr lang="fr-FR" dirty="0"/>
          </a:p>
        </p:txBody>
      </p:sp>
      <p:pic>
        <p:nvPicPr>
          <p:cNvPr id="5" name="Image 4">
            <a:extLst>
              <a:ext uri="{FF2B5EF4-FFF2-40B4-BE49-F238E27FC236}">
                <a16:creationId xmlns:a16="http://schemas.microsoft.com/office/drawing/2014/main" id="{1E654D80-8236-F6A5-4D80-6C72A1A2642B}"/>
              </a:ext>
            </a:extLst>
          </p:cNvPr>
          <p:cNvPicPr>
            <a:picLocks noChangeAspect="1"/>
          </p:cNvPicPr>
          <p:nvPr/>
        </p:nvPicPr>
        <p:blipFill>
          <a:blip r:embed="rId2"/>
          <a:srcRect/>
          <a:stretch/>
        </p:blipFill>
        <p:spPr>
          <a:xfrm>
            <a:off x="8813800" y="1865000"/>
            <a:ext cx="2227941" cy="3636000"/>
          </a:xfrm>
          <a:prstGeom prst="rect">
            <a:avLst/>
          </a:prstGeom>
        </p:spPr>
      </p:pic>
    </p:spTree>
    <p:extLst>
      <p:ext uri="{BB962C8B-B14F-4D97-AF65-F5344CB8AC3E}">
        <p14:creationId xmlns:p14="http://schemas.microsoft.com/office/powerpoint/2010/main" val="155607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Le prologue du dialogue (p. 53-59)</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2400"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9241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Le prologue du dialogue (p. 53-59)</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buNone/>
            </a:pPr>
            <a:endParaRPr lang="fr-FR" sz="2400" b="1" kern="100" dirty="0">
              <a:latin typeface="Times New Roman" panose="02020603050405020304" pitchFamily="18" charset="0"/>
              <a:ea typeface="Yu Mincho" panose="02020400000000000000" pitchFamily="18" charset="-128"/>
              <a:cs typeface="Times New Roman" panose="02020603050405020304" pitchFamily="18" charset="0"/>
            </a:endParaRPr>
          </a:p>
          <a:p>
            <a:pPr marL="0" indent="0">
              <a:buNone/>
            </a:pPr>
            <a:r>
              <a:rPr lang="fr-FR" sz="2400" b="1" kern="1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I.1. </a:t>
            </a:r>
            <a:r>
              <a:rPr lang="fr-FR" b="1" kern="100" dirty="0">
                <a:latin typeface="Times New Roman" panose="02020603050405020304" pitchFamily="18" charset="0"/>
                <a:ea typeface="Yu Mincho" panose="02020400000000000000" pitchFamily="18" charset="-128"/>
                <a:cs typeface="Times New Roman" panose="02020603050405020304" pitchFamily="18" charset="0"/>
              </a:rPr>
              <a:t>La présentation des personnages</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5686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Le prologue du dialogue (p. 53-59)</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buNone/>
            </a:pPr>
            <a:endParaRPr lang="fr-FR" sz="2400" b="1" kern="100" dirty="0">
              <a:latin typeface="Times New Roman" panose="02020603050405020304" pitchFamily="18" charset="0"/>
              <a:ea typeface="Yu Mincho" panose="02020400000000000000" pitchFamily="18" charset="-128"/>
              <a:cs typeface="Times New Roman" panose="02020603050405020304" pitchFamily="18" charset="0"/>
            </a:endParaRPr>
          </a:p>
          <a:p>
            <a:pPr marL="0" indent="0">
              <a:buNone/>
            </a:pPr>
            <a:r>
              <a:rPr lang="fr-FR" sz="2400" b="1" kern="1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I.1. </a:t>
            </a:r>
            <a:r>
              <a:rPr lang="fr-FR" b="1" kern="100" dirty="0">
                <a:latin typeface="Times New Roman" panose="02020603050405020304" pitchFamily="18" charset="0"/>
                <a:ea typeface="Yu Mincho" panose="02020400000000000000" pitchFamily="18" charset="-128"/>
                <a:cs typeface="Times New Roman" panose="02020603050405020304" pitchFamily="18" charset="0"/>
              </a:rPr>
              <a:t>La présentation des personnages</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a:p>
            <a:pPr marL="0" indent="0">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aucun autre homme qui ait jamais vu le jour n’a pu exprimer sur Homère des pensées aussi nombreuses et aussi belles que les miennes » (p. 57 – Ion)</a:t>
            </a: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7993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Le prologue du dialogue (p. 53-59)</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buNone/>
            </a:pPr>
            <a:endParaRPr lang="fr-FR" sz="2400" b="1" kern="100" dirty="0">
              <a:latin typeface="Times New Roman" panose="02020603050405020304" pitchFamily="18" charset="0"/>
              <a:ea typeface="Yu Mincho" panose="02020400000000000000" pitchFamily="18" charset="-128"/>
              <a:cs typeface="Times New Roman" panose="02020603050405020304" pitchFamily="18" charset="0"/>
            </a:endParaRPr>
          </a:p>
          <a:p>
            <a:pPr marL="0" indent="0">
              <a:buNone/>
            </a:pPr>
            <a:r>
              <a:rPr lang="fr-FR" sz="2400" b="1" kern="1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I.1. </a:t>
            </a:r>
            <a:r>
              <a:rPr lang="fr-FR" b="1" kern="100" dirty="0">
                <a:latin typeface="Times New Roman" panose="02020603050405020304" pitchFamily="18" charset="0"/>
                <a:ea typeface="Yu Mincho" panose="02020400000000000000" pitchFamily="18" charset="-128"/>
                <a:cs typeface="Times New Roman" panose="02020603050405020304" pitchFamily="18" charset="0"/>
              </a:rPr>
              <a:t>La présentation des personnages</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a:p>
            <a:pPr marL="0" indent="0">
              <a:buNone/>
            </a:pPr>
            <a:r>
              <a:rPr lang="fr-FR" sz="2400" kern="100" dirty="0">
                <a:effectLst/>
                <a:latin typeface="Times New Roman" panose="02020603050405020304" pitchFamily="18" charset="0"/>
                <a:ea typeface="Yu Mincho" panose="02020400000000000000" pitchFamily="18" charset="-128"/>
                <a:cs typeface="Arial" panose="020B0604020202020204" pitchFamily="34" charset="0"/>
              </a:rPr>
              <a:t>« D’où nous arrives-tu à présent ? » (p. 53 – Socrate)</a:t>
            </a:r>
            <a:endParaRPr lang="fr-FR" sz="2400" kern="100" dirty="0">
              <a:effectLst/>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1311448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Le prologue du dialogue (p. 53-59)</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buNone/>
            </a:pPr>
            <a:endParaRPr lang="fr-FR" sz="2400" b="1" kern="100" dirty="0">
              <a:latin typeface="Times New Roman" panose="02020603050405020304" pitchFamily="18" charset="0"/>
              <a:ea typeface="Yu Mincho" panose="02020400000000000000" pitchFamily="18" charset="-128"/>
              <a:cs typeface="Times New Roman" panose="02020603050405020304" pitchFamily="18" charset="0"/>
            </a:endParaRPr>
          </a:p>
          <a:p>
            <a:pPr marL="0" indent="0">
              <a:buNone/>
            </a:pPr>
            <a:r>
              <a:rPr lang="fr-FR" sz="2400" b="1" kern="1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a:t>
            </a:r>
            <a:r>
              <a:rPr lang="fr-FR" b="1" kern="100" dirty="0">
                <a:latin typeface="Times New Roman" panose="02020603050405020304" pitchFamily="18" charset="0"/>
                <a:ea typeface="Yu Mincho" panose="02020400000000000000" pitchFamily="18" charset="-128"/>
                <a:cs typeface="Times New Roman" panose="02020603050405020304" pitchFamily="18" charset="0"/>
              </a:rPr>
              <a:t>2. Une pratique multiforme</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4876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Le prologue du dialogue (p. 53-59)</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buNone/>
            </a:pPr>
            <a:endParaRPr lang="fr-FR" sz="2400" b="1" kern="100" dirty="0">
              <a:latin typeface="Times New Roman" panose="02020603050405020304" pitchFamily="18" charset="0"/>
              <a:ea typeface="Yu Mincho" panose="02020400000000000000" pitchFamily="18" charset="-128"/>
              <a:cs typeface="Times New Roman" panose="02020603050405020304" pitchFamily="18" charset="0"/>
            </a:endParaRPr>
          </a:p>
          <a:p>
            <a:pPr marL="0" indent="0">
              <a:buNone/>
            </a:pPr>
            <a:r>
              <a:rPr lang="fr-FR" sz="2400" b="1" kern="1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a:t>
            </a:r>
            <a:r>
              <a:rPr lang="fr-FR" b="1" kern="100" dirty="0">
                <a:latin typeface="Times New Roman" panose="02020603050405020304" pitchFamily="18" charset="0"/>
                <a:ea typeface="Yu Mincho" panose="02020400000000000000" pitchFamily="18" charset="-128"/>
                <a:cs typeface="Times New Roman" panose="02020603050405020304" pitchFamily="18" charset="0"/>
              </a:rPr>
              <a:t>2. Une pratique multiforme</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vous, les rhapsodes, les acteurs et ceux dont vous chantez les poèmes ! » (p. 67 – Socrate)</a:t>
            </a: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6302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Le prologue du dialogue (p. 53-59)</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buNone/>
            </a:pPr>
            <a:endParaRPr lang="fr-FR" sz="2400" b="1" kern="100" dirty="0">
              <a:latin typeface="Times New Roman" panose="02020603050405020304" pitchFamily="18" charset="0"/>
              <a:ea typeface="Yu Mincho" panose="02020400000000000000" pitchFamily="18" charset="-128"/>
              <a:cs typeface="Times New Roman" panose="02020603050405020304" pitchFamily="18" charset="0"/>
            </a:endParaRPr>
          </a:p>
          <a:p>
            <a:pPr marL="0" indent="0">
              <a:buNone/>
            </a:pPr>
            <a:r>
              <a:rPr lang="fr-FR" sz="2400" b="1" kern="1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a:t>
            </a:r>
            <a:r>
              <a:rPr lang="fr-FR" b="1" kern="100" dirty="0">
                <a:latin typeface="Times New Roman" panose="02020603050405020304" pitchFamily="18" charset="0"/>
                <a:ea typeface="Yu Mincho" panose="02020400000000000000" pitchFamily="18" charset="-128"/>
                <a:cs typeface="Times New Roman" panose="02020603050405020304" pitchFamily="18" charset="0"/>
              </a:rPr>
              <a:t>2. Une pratique multiforme</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buNone/>
            </a:pPr>
            <a:r>
              <a:rPr lang="fr-FR" sz="2400" b="1" kern="1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C’est [...] au rhapsode de se faire l’interprète, auprès de ses auditeurs, de la pensée du poète » (p. 56 – Socrate)</a:t>
            </a: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2079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Le prologue du dialogue (p. 53-59)</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buNone/>
            </a:pPr>
            <a:endParaRPr lang="fr-FR" sz="2400" b="1" kern="100" dirty="0">
              <a:latin typeface="Times New Roman" panose="02020603050405020304" pitchFamily="18" charset="0"/>
              <a:ea typeface="Yu Mincho" panose="02020400000000000000" pitchFamily="18" charset="-128"/>
              <a:cs typeface="Times New Roman" panose="02020603050405020304" pitchFamily="18" charset="0"/>
            </a:endParaRPr>
          </a:p>
          <a:p>
            <a:pPr marL="0" indent="0">
              <a:buNone/>
            </a:pPr>
            <a:endParaRPr lang="fr-FR" sz="2400" b="1" kern="100" dirty="0">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1800" kern="100" dirty="0">
              <a:effectLst/>
              <a:latin typeface="Calibri" panose="020F0502020204030204" pitchFamily="34" charset="0"/>
              <a:ea typeface="Yu Mincho" panose="02020400000000000000" pitchFamily="18" charset="-128"/>
              <a:cs typeface="Arial" panose="020B0604020202020204" pitchFamily="34" charset="0"/>
            </a:endParaRPr>
          </a:p>
          <a:p>
            <a:pPr marL="0" indent="0" algn="just">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sym typeface="Wingdings" pitchFamily="2" charset="2"/>
              </a:rPr>
              <a:t></a:t>
            </a: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 De la Cité doit donc être exclue l’habileté oratoire (sophistes), pour ne juger du bien et du mal que par rapport à un savoir, une </a:t>
            </a:r>
            <a:r>
              <a:rPr lang="fr-FR" sz="2400" i="1" kern="100" dirty="0" err="1">
                <a:effectLst/>
                <a:latin typeface="Times New Roman" panose="02020603050405020304" pitchFamily="18" charset="0"/>
                <a:ea typeface="Yu Mincho" panose="02020400000000000000" pitchFamily="18" charset="-128"/>
                <a:cs typeface="Times New Roman" panose="02020603050405020304" pitchFamily="18" charset="0"/>
              </a:rPr>
              <a:t>technè</a:t>
            </a: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Passer de l’art oratoire, de la beauté des discours (poètes et sophistes) à la vérité du discours (philosophes) : voilà l’enjeu du </a:t>
            </a:r>
            <a:r>
              <a:rPr lang="fr-FR" sz="2400" i="1" kern="100" dirty="0">
                <a:effectLst/>
                <a:latin typeface="Times New Roman" panose="02020603050405020304" pitchFamily="18" charset="0"/>
                <a:ea typeface="Yu Mincho" panose="02020400000000000000" pitchFamily="18" charset="-128"/>
                <a:cs typeface="Times New Roman" panose="02020603050405020304" pitchFamily="18" charset="0"/>
              </a:rPr>
              <a:t>Ion</a:t>
            </a: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et de toute la philosophie platonicienne. » (Maël </a:t>
            </a:r>
            <a:r>
              <a:rPr lang="fr-FR" sz="2400" kern="100" dirty="0" err="1">
                <a:effectLst/>
                <a:latin typeface="Times New Roman" panose="02020603050405020304" pitchFamily="18" charset="0"/>
                <a:ea typeface="Yu Mincho" panose="02020400000000000000" pitchFamily="18" charset="-128"/>
                <a:cs typeface="Times New Roman" panose="02020603050405020304" pitchFamily="18" charset="0"/>
              </a:rPr>
              <a:t>Goarzin</a:t>
            </a: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 Le </a:t>
            </a:r>
            <a:r>
              <a:rPr lang="fr-FR" sz="2400" i="1" kern="100" dirty="0">
                <a:effectLst/>
                <a:latin typeface="Times New Roman" panose="02020603050405020304" pitchFamily="18" charset="0"/>
                <a:ea typeface="Yu Mincho" panose="02020400000000000000" pitchFamily="18" charset="-128"/>
                <a:cs typeface="Times New Roman" panose="02020603050405020304" pitchFamily="18" charset="0"/>
              </a:rPr>
              <a:t>Ion</a:t>
            </a: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de Platon, ou le poète contre l’artisan et le philosophe »)</a:t>
            </a: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2722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6773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ton talent s’exerce-t-il seulement à propos d’Homère ou bien aussi à propos d’Hésiode et d’Archiloque ? » / « Pas du tout ! Au contraire, il s’exerce seulement à propos d’Homère » (p. 59)</a:t>
            </a:r>
          </a:p>
          <a:p>
            <a:pPr marL="0" indent="0" algn="just">
              <a:buNone/>
            </a:pPr>
            <a:endPar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7782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ton talent s’exerce-t-il seulement à propos d’Homère ou bien aussi à propos d’Hésiode et d’Archiloque ? » / « Pas du tout ! Au contraire, il s’exerce seulement à propos d’Homère » (p. 59)</a:t>
            </a:r>
          </a:p>
          <a:p>
            <a:pPr marL="0" indent="0" algn="just">
              <a:buNone/>
            </a:pPr>
            <a:endPar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des sujets dont parle Homère, quel est celui dont tu parles bien ? » (p. 83) / « Sache-le bien, Socrate, il n’en est pas un dont je ne parle bien » (p. 84)</a:t>
            </a: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6403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II.1. Le problème de la spécialisation</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a:p>
            <a:pPr marL="0" indent="0" algn="just">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comment se fait-il que tu aies du talent à propos d’Homère, mais que tu n’en aies aucun à propos d’Hésiode ou d’aucun autre poète ? » (p. 61 – Socrate)</a:t>
            </a: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7775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II.1. Le problème de la spécialisation</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lgn="just">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Ainsi l’art du cordonnier ne produit pas seulement une chaussure, mais est capable, dans le principe, de les produire toutes. Dans le principe, chaque connaisseur d’un art connaît tout ce qui relève de son domaine. Il s’ensuit que là où entre en jeu un savoir habile qui est dans le principe dépourvu de généralité, limité par sa nature même à un accomplissement spécial voire unique, l’on se trouve en présence d’une chose foncièrement différente de l’art ou du savoir humain. » (</a:t>
            </a:r>
            <a:r>
              <a:rPr lang="fr-FR" sz="2400" kern="100" dirty="0">
                <a:solidFill>
                  <a:srgbClr val="000000"/>
                </a:solidFill>
                <a:effectLst/>
                <a:latin typeface="Times New Roman" panose="02020603050405020304" pitchFamily="18" charset="0"/>
                <a:ea typeface="Yu Mincho" panose="02020400000000000000" pitchFamily="18" charset="-128"/>
                <a:cs typeface="Times New Roman" panose="02020603050405020304" pitchFamily="18" charset="0"/>
              </a:rPr>
              <a:t>Jan </a:t>
            </a:r>
            <a:r>
              <a:rPr lang="fr-FR" sz="2400" kern="100" dirty="0" err="1">
                <a:solidFill>
                  <a:srgbClr val="000000"/>
                </a:solidFill>
                <a:effectLst/>
                <a:latin typeface="Times New Roman" panose="02020603050405020304" pitchFamily="18" charset="0"/>
                <a:ea typeface="Yu Mincho" panose="02020400000000000000" pitchFamily="18" charset="-128"/>
                <a:cs typeface="Times New Roman" panose="02020603050405020304" pitchFamily="18" charset="0"/>
              </a:rPr>
              <a:t>Patocka</a:t>
            </a:r>
            <a:r>
              <a:rPr lang="fr-FR" sz="2400" kern="100" dirty="0">
                <a:solidFill>
                  <a:srgbClr val="000000"/>
                </a:solidFill>
                <a:effectLst/>
                <a:latin typeface="Times New Roman" panose="02020603050405020304" pitchFamily="18" charset="0"/>
                <a:ea typeface="Yu Mincho" panose="02020400000000000000" pitchFamily="18" charset="-128"/>
                <a:cs typeface="Times New Roman" panose="02020603050405020304" pitchFamily="18" charset="0"/>
              </a:rPr>
              <a:t>, </a:t>
            </a:r>
            <a:r>
              <a:rPr lang="fr-FR" sz="2400" i="1" kern="100" dirty="0">
                <a:solidFill>
                  <a:srgbClr val="000000"/>
                </a:solidFill>
                <a:effectLst/>
                <a:latin typeface="Times New Roman" panose="02020603050405020304" pitchFamily="18" charset="0"/>
                <a:ea typeface="Yu Mincho" panose="02020400000000000000" pitchFamily="18" charset="-128"/>
                <a:cs typeface="Times New Roman" panose="02020603050405020304" pitchFamily="18" charset="0"/>
              </a:rPr>
              <a:t>L’Art et le Temps</a:t>
            </a:r>
            <a:r>
              <a:rPr lang="fr-FR" sz="2400" kern="100" dirty="0">
                <a:solidFill>
                  <a:srgbClr val="000000"/>
                </a:solidFill>
                <a:effectLst/>
                <a:latin typeface="Times New Roman" panose="02020603050405020304" pitchFamily="18" charset="0"/>
                <a:ea typeface="Yu Mincho" panose="02020400000000000000" pitchFamily="18" charset="-128"/>
                <a:cs typeface="Times New Roman" panose="02020603050405020304" pitchFamily="18" charset="0"/>
              </a:rPr>
              <a:t>, « Le savoir et l’art, l’enthousiasme et le beau chez Platon »)</a:t>
            </a:r>
            <a:endPar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6250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II.1. Le problème de la spécialisation</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a:p>
            <a:pPr marL="0" indent="0">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le même homme sera compétent pour juger tous ceux qui parlent des mêmes sujets » (p. 65 – Socrate)</a:t>
            </a:r>
          </a:p>
          <a:p>
            <a:pPr marL="0" indent="0">
              <a:buNone/>
            </a:pPr>
            <a:endParaRPr lang="fr-F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8106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II.1. Le problème de la spécialisation</a:t>
            </a:r>
            <a:endParaRPr lang="fr-FR"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a:p>
            <a:pPr marL="0" indent="0">
              <a:buNone/>
            </a:pPr>
            <a:r>
              <a:rPr lang="fr-FR" sz="2400" kern="100" dirty="0">
                <a:latin typeface="Times New Roman" panose="02020603050405020304" pitchFamily="18" charset="0"/>
                <a:ea typeface="Yu Mincho" panose="02020400000000000000" pitchFamily="18" charset="-128"/>
                <a:cs typeface="Arial" panose="020B0604020202020204" pitchFamily="34" charset="0"/>
              </a:rPr>
              <a:t>« </a:t>
            </a:r>
            <a:r>
              <a:rPr lang="fr-FR" sz="2400" kern="100" dirty="0">
                <a:effectLst/>
                <a:latin typeface="Times New Roman" panose="02020603050405020304" pitchFamily="18" charset="0"/>
                <a:ea typeface="Yu Mincho" panose="02020400000000000000" pitchFamily="18" charset="-128"/>
                <a:cs typeface="Arial" panose="020B0604020202020204" pitchFamily="34" charset="0"/>
              </a:rPr>
              <a:t>l’art de la peinture est-il un art qui forme un tout ? – Oui. » (p. 68 – Socrate / Ion)</a:t>
            </a:r>
            <a:endParaRPr lang="fr-FR" sz="2400" kern="100" dirty="0">
              <a:effectLst/>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2594352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II.</a:t>
            </a:r>
            <a:r>
              <a:rPr lang="fr-FR" b="1" kern="100" dirty="0">
                <a:latin typeface="Times New Roman" panose="02020603050405020304" pitchFamily="18" charset="0"/>
                <a:ea typeface="Yu Mincho" panose="02020400000000000000" pitchFamily="18" charset="-128"/>
                <a:cs typeface="Times New Roman" panose="02020603050405020304" pitchFamily="18" charset="0"/>
              </a:rPr>
              <a:t>2. Le problème de la prétention au savoir universel</a:t>
            </a:r>
            <a:endParaRPr lang="fr-FR" sz="2400" kern="100" dirty="0">
              <a:effectLst/>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15957010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II.</a:t>
            </a:r>
            <a:r>
              <a:rPr lang="fr-FR" b="1" kern="100" dirty="0">
                <a:latin typeface="Times New Roman" panose="02020603050405020304" pitchFamily="18" charset="0"/>
                <a:ea typeface="Yu Mincho" panose="02020400000000000000" pitchFamily="18" charset="-128"/>
                <a:cs typeface="Times New Roman" panose="02020603050405020304" pitchFamily="18" charset="0"/>
              </a:rPr>
              <a:t>2. Le problème de la prétention au savoir universel</a:t>
            </a: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des sujets dont parle Homère, quel est celui dont tu parles bien ? Car bien sûr, tu ne parles sans doute pas de tous ! / – Sache-le bien, Socrate, il n’en est pas un dont je ne parle bien » (p. 83-84 – Socrate / Ion)</a:t>
            </a:r>
          </a:p>
          <a:p>
            <a:pPr marL="0" indent="0" algn="just">
              <a:buNone/>
            </a:pPr>
            <a:endParaRPr lang="fr-FR" b="1" kern="100" dirty="0">
              <a:latin typeface="Times New Roman" panose="02020603050405020304" pitchFamily="18" charset="0"/>
              <a:ea typeface="Yu Mincho"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4188189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II.</a:t>
            </a:r>
            <a:r>
              <a:rPr lang="fr-FR" b="1" kern="100" dirty="0">
                <a:latin typeface="Times New Roman" panose="02020603050405020304" pitchFamily="18" charset="0"/>
                <a:ea typeface="Yu Mincho" panose="02020400000000000000" pitchFamily="18" charset="-128"/>
                <a:cs typeface="Times New Roman" panose="02020603050405020304" pitchFamily="18" charset="0"/>
              </a:rPr>
              <a:t>2. Le problème de la prétention au savoir universel</a:t>
            </a: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r>
              <a:rPr lang="fr-FR" sz="2400" kern="100" dirty="0">
                <a:effectLst/>
                <a:latin typeface="Times New Roman" panose="02020603050405020304" pitchFamily="18" charset="0"/>
                <a:ea typeface="Yu Mincho" panose="02020400000000000000" pitchFamily="18" charset="-128"/>
                <a:cs typeface="Arial" panose="020B0604020202020204" pitchFamily="34" charset="0"/>
              </a:rPr>
              <a:t>« à chacun des arts, le dieu n’a-t-il pas donné en partage la faculté de connaître un certain objet ? » (p. 86 – Socrate)</a:t>
            </a:r>
            <a:endParaRPr lang="fr-FR" sz="2400" kern="100" dirty="0">
              <a:effectLst/>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3185108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II.</a:t>
            </a:r>
            <a:r>
              <a:rPr lang="fr-FR" b="1" kern="100" dirty="0">
                <a:latin typeface="Times New Roman" panose="02020603050405020304" pitchFamily="18" charset="0"/>
                <a:ea typeface="Yu Mincho" panose="02020400000000000000" pitchFamily="18" charset="-128"/>
                <a:cs typeface="Times New Roman" panose="02020603050405020304" pitchFamily="18" charset="0"/>
              </a:rPr>
              <a:t>2. Le problème de la prétention au savoir universel</a:t>
            </a: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tel art représente la science de tels objets » (p. 87 – Socrate)</a:t>
            </a:r>
          </a:p>
          <a:p>
            <a:pPr marL="0" indent="0" algn="just">
              <a:buNone/>
            </a:pPr>
            <a:endParaRPr lang="fr-FR" sz="1800" kern="100" dirty="0">
              <a:effectLst/>
              <a:latin typeface="Calibri" panose="020F0502020204030204" pitchFamily="34" charset="0"/>
              <a:ea typeface="Yu Mincho" panose="02020400000000000000" pitchFamily="18" charset="-128"/>
              <a:cs typeface="Arial" panose="020B0604020202020204" pitchFamily="34"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889292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II.</a:t>
            </a:r>
            <a:r>
              <a:rPr lang="fr-FR" b="1" kern="100" dirty="0">
                <a:latin typeface="Times New Roman" panose="02020603050405020304" pitchFamily="18" charset="0"/>
                <a:ea typeface="Yu Mincho" panose="02020400000000000000" pitchFamily="18" charset="-128"/>
                <a:cs typeface="Times New Roman" panose="02020603050405020304" pitchFamily="18" charset="0"/>
              </a:rPr>
              <a:t>2. Le problème de la prétention au savoir universel</a:t>
            </a: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Est-ce que tu veux dire que l’art du rhapsode et l’art de la stratégie ne forment qu’un seul art au lieu de deux ? / – Un seul art, à mon sens » (p. 98-99 – Socrate / Ion)</a:t>
            </a:r>
          </a:p>
          <a:p>
            <a:pPr marL="0" indent="0" algn="just">
              <a:buNone/>
            </a:pPr>
            <a:endPar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4133102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r>
              <a:rPr lang="fr-FR" sz="1800" b="1" kern="100" dirty="0">
                <a:latin typeface="Times New Roman" panose="02020603050405020304" pitchFamily="18" charset="0"/>
                <a:ea typeface="Yu Mincho" panose="02020400000000000000" pitchFamily="18" charset="-128"/>
                <a:cs typeface="Arial" panose="020B0604020202020204" pitchFamily="34" charset="0"/>
              </a:rPr>
              <a:t>	</a:t>
            </a:r>
            <a:r>
              <a:rPr lang="fr-FR" b="1" kern="100" dirty="0">
                <a:effectLst/>
                <a:latin typeface="Times New Roman" panose="02020603050405020304" pitchFamily="18" charset="0"/>
                <a:ea typeface="Yu Mincho" panose="02020400000000000000" pitchFamily="18" charset="-128"/>
                <a:cs typeface="Times New Roman" panose="02020603050405020304" pitchFamily="18" charset="0"/>
              </a:rPr>
              <a:t>II.</a:t>
            </a:r>
            <a:r>
              <a:rPr lang="fr-FR" b="1" kern="100" dirty="0">
                <a:latin typeface="Times New Roman" panose="02020603050405020304" pitchFamily="18" charset="0"/>
                <a:ea typeface="Yu Mincho" panose="02020400000000000000" pitchFamily="18" charset="-128"/>
                <a:cs typeface="Times New Roman" panose="02020603050405020304" pitchFamily="18" charset="0"/>
              </a:rPr>
              <a:t>2. Le problème de la prétention au savoir universel</a:t>
            </a: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le rhapsode captive son public, mesure ses effets et commande l’émotion, comme le stratège domine les opérations sur le champ de bataille. En effet, si Ion s’identifie si volontiers au stratège, c’est parce que le stratège est bien plus qu’un chef d’armée : il est véritablement le détenteur du pouvoir suprême » (Jacques </a:t>
            </a:r>
            <a:r>
              <a:rPr lang="fr-FR" sz="2400" kern="100" dirty="0" err="1">
                <a:effectLst/>
                <a:latin typeface="Times New Roman" panose="02020603050405020304" pitchFamily="18" charset="0"/>
                <a:ea typeface="Yu Mincho" panose="02020400000000000000" pitchFamily="18" charset="-128"/>
                <a:cs typeface="Times New Roman" panose="02020603050405020304" pitchFamily="18" charset="0"/>
              </a:rPr>
              <a:t>Darriulat</a:t>
            </a: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 Commentaire du </a:t>
            </a:r>
            <a:r>
              <a:rPr lang="fr-FR" sz="2400" i="1" kern="100" dirty="0">
                <a:effectLst/>
                <a:latin typeface="Times New Roman" panose="02020603050405020304" pitchFamily="18" charset="0"/>
                <a:ea typeface="Yu Mincho" panose="02020400000000000000" pitchFamily="18" charset="-128"/>
                <a:cs typeface="Times New Roman" panose="02020603050405020304" pitchFamily="18" charset="0"/>
              </a:rPr>
              <a:t>Ion</a:t>
            </a: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rPr>
              <a:t> »)</a:t>
            </a:r>
          </a:p>
          <a:p>
            <a:pPr marL="0" indent="0" algn="just">
              <a:buNone/>
            </a:pPr>
            <a:endPar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4045708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2AFD-1E4C-B165-1AE3-0823B83F8610}"/>
              </a:ext>
            </a:extLst>
          </p:cNvPr>
          <p:cNvSpPr>
            <a:spLocks noGrp="1"/>
          </p:cNvSpPr>
          <p:nvPr>
            <p:ph type="title"/>
          </p:nvPr>
        </p:nvSpPr>
        <p:spPr/>
        <p:txBody>
          <a:bodyPr>
            <a:noAutofit/>
          </a:bodyPr>
          <a:lstStyle/>
          <a:p>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br>
            <a:r>
              <a:rPr lang="fr-FR" sz="3200" b="1" kern="100" dirty="0">
                <a:effectLst/>
                <a:latin typeface="Times New Roman" panose="02020603050405020304" pitchFamily="18" charset="0"/>
                <a:ea typeface="Yu Mincho" panose="02020400000000000000" pitchFamily="18" charset="-128"/>
                <a:cs typeface="Times New Roman" panose="02020603050405020304" pitchFamily="18" charset="0"/>
              </a:rPr>
              <a:t>II. </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La question de la </a:t>
            </a:r>
            <a:r>
              <a:rPr lang="fr-FR" sz="3200" b="1" i="1" kern="100" dirty="0" err="1">
                <a:latin typeface="Times New Roman" panose="02020603050405020304" pitchFamily="18" charset="0"/>
                <a:ea typeface="Yu Mincho" panose="02020400000000000000" pitchFamily="18" charset="-128"/>
                <a:cs typeface="Times New Roman" panose="02020603050405020304" pitchFamily="18" charset="0"/>
              </a:rPr>
              <a:t>tekhnè</a:t>
            </a:r>
            <a:r>
              <a:rPr lang="fr-FR" sz="3200" b="1" kern="100" dirty="0">
                <a:latin typeface="Times New Roman" panose="02020603050405020304" pitchFamily="18" charset="0"/>
                <a:ea typeface="Yu Mincho" panose="02020400000000000000" pitchFamily="18" charset="-128"/>
                <a:cs typeface="Times New Roman" panose="02020603050405020304" pitchFamily="18" charset="0"/>
              </a:rPr>
              <a:t> (p. 59-71 et 83-102)</a:t>
            </a: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br>
              <a:rPr lang="fr-FR" sz="3200" kern="100" dirty="0">
                <a:effectLst/>
                <a:latin typeface="Times New Roman" panose="02020603050405020304" pitchFamily="18" charset="0"/>
                <a:ea typeface="Yu Mincho" panose="02020400000000000000" pitchFamily="18" charset="-128"/>
                <a:cs typeface="Times New Roman" panose="02020603050405020304" pitchFamily="18" charset="0"/>
              </a:rPr>
            </a:br>
            <a:endParaRPr lang="fr-FR" sz="3200"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E4BEEBE4-6074-302C-854C-B1B996D148A4}"/>
              </a:ext>
            </a:extLst>
          </p:cNvPr>
          <p:cNvSpPr>
            <a:spLocks noGrp="1"/>
          </p:cNvSpPr>
          <p:nvPr>
            <p:ph idx="1"/>
          </p:nvPr>
        </p:nvSpPr>
        <p:spPr/>
        <p:txBody>
          <a:bodyPr>
            <a:noAutofit/>
          </a:bodyPr>
          <a:lstStyle/>
          <a:p>
            <a:pPr marL="0" indent="0" algn="just">
              <a:buNone/>
            </a:pPr>
            <a:endParaRPr lang="fr-FR" sz="1800" b="1" kern="100" dirty="0">
              <a:effectLst/>
              <a:latin typeface="Times New Roman" panose="02020603050405020304" pitchFamily="18" charset="0"/>
              <a:ea typeface="Yu Mincho" panose="02020400000000000000" pitchFamily="18" charset="-128"/>
              <a:cs typeface="Arial" panose="020B0604020202020204" pitchFamily="34" charset="0"/>
            </a:endParaRPr>
          </a:p>
          <a:p>
            <a:pPr marL="0" indent="0" algn="just">
              <a:buNone/>
            </a:pPr>
            <a:endPar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endParaRPr lang="fr-FR" sz="2400" b="1" kern="100" dirty="0">
              <a:latin typeface="Calibri" panose="020F0502020204030204" pitchFamily="34" charset="0"/>
              <a:ea typeface="Yu Mincho" panose="02020400000000000000" pitchFamily="18" charset="-128"/>
              <a:cs typeface="Arial" panose="020B0604020202020204" pitchFamily="34" charset="0"/>
            </a:endParaRPr>
          </a:p>
          <a:p>
            <a:pPr marL="0" indent="0" algn="just">
              <a:buNone/>
            </a:pPr>
            <a:r>
              <a:rPr lang="fr-FR" sz="2400" kern="100" dirty="0">
                <a:effectLst/>
                <a:latin typeface="Times New Roman" panose="02020603050405020304" pitchFamily="18" charset="0"/>
                <a:ea typeface="Yu Mincho" panose="02020400000000000000" pitchFamily="18" charset="-128"/>
                <a:cs typeface="Times New Roman" panose="02020603050405020304" pitchFamily="18" charset="0"/>
                <a:sym typeface="Wingdings" pitchFamily="2" charset="2"/>
              </a:rPr>
              <a:t></a:t>
            </a:r>
            <a:r>
              <a:rPr lang="fr-FR" sz="2400" kern="100" dirty="0">
                <a:effectLst/>
                <a:latin typeface="Times New Roman" panose="02020603050405020304" pitchFamily="18" charset="0"/>
                <a:ea typeface="Yu Mincho" panose="02020400000000000000" pitchFamily="18" charset="-128"/>
                <a:cs typeface="Arial" panose="020B0604020202020204" pitchFamily="34" charset="0"/>
              </a:rPr>
              <a:t> « Car ce n’est pas grâce à un art ou grâce à une science que tu dis ce que tu dis sur Homère [...] » (p. 82 – Socrate)</a:t>
            </a:r>
            <a:endParaRPr lang="fr-FR" sz="2400" kern="100" dirty="0">
              <a:effectLst/>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301654207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1303</Words>
  <Application>Microsoft Macintosh PowerPoint</Application>
  <PresentationFormat>Grand écran</PresentationFormat>
  <Paragraphs>112</Paragraphs>
  <Slides>23</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23</vt:i4>
      </vt:variant>
    </vt:vector>
  </HeadingPairs>
  <TitlesOfParts>
    <vt:vector size="28" baseType="lpstr">
      <vt:lpstr>Arial</vt:lpstr>
      <vt:lpstr>Calibri</vt:lpstr>
      <vt:lpstr>Calibri Light</vt:lpstr>
      <vt:lpstr>Times New Roman</vt:lpstr>
      <vt:lpstr>Thème Office</vt:lpstr>
      <vt:lpstr>Platon, Ion Séance 2 – Le prologue et la question de la tekhnè </vt:lpstr>
      <vt:lpstr>  I. Le prologue du dialogue (p. 53-59) </vt:lpstr>
      <vt:lpstr>  I. Le prologue du dialogue (p. 53-59) </vt:lpstr>
      <vt:lpstr>  I. Le prologue du dialogue (p. 53-59) </vt:lpstr>
      <vt:lpstr>  I. Le prologue du dialogue (p. 53-59) </vt:lpstr>
      <vt:lpstr>  I. Le prologue du dialogue (p. 53-59) </vt:lpstr>
      <vt:lpstr>  I. Le prologue du dialogue (p. 53-59) </vt:lpstr>
      <vt:lpstr>  I. Le prologue du dialogue (p. 53-59) </vt:lpstr>
      <vt:lpstr>  I. Le prologue du dialogue (p. 53-59) </vt:lpstr>
      <vt:lpstr>  II. La question de la tekhnè (p. 59-71 et 83-102)  </vt:lpstr>
      <vt:lpstr>  II. La question de la tekhnè (p. 59-71 et 83-102)  </vt:lpstr>
      <vt:lpstr>  II. La question de la tekhnè (p. 59-71 et 83-102)  </vt:lpstr>
      <vt:lpstr>  II. La question de la tekhnè (p. 59-71 et 83-102)  </vt:lpstr>
      <vt:lpstr>  II. La question de la tekhnè (p. 59-71 et 83-102)  </vt:lpstr>
      <vt:lpstr>  II. La question de la tekhnè (p. 59-71 et 83-102)  </vt:lpstr>
      <vt:lpstr>  II. La question de la tekhnè (p. 59-71 et 83-102)  </vt:lpstr>
      <vt:lpstr>  II. La question de la tekhnè (p. 59-71 et 83-102)  </vt:lpstr>
      <vt:lpstr>  II. La question de la tekhnè (p. 59-71 et 83-102)  </vt:lpstr>
      <vt:lpstr>  II. La question de la tekhnè (p. 59-71 et 83-102)  </vt:lpstr>
      <vt:lpstr>  II. La question de la tekhnè (p. 59-71 et 83-102)  </vt:lpstr>
      <vt:lpstr>  II. La question de la tekhnè (p. 59-71 et 83-102)  </vt:lpstr>
      <vt:lpstr>  II. La question de la tekhnè (p. 59-71 et 83-102)  </vt:lpstr>
      <vt:lpstr>  II. La question de la tekhnè (p. 59-71 et 83-102)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Platon, Ion Séance 2 – Le prologue et la question de la tekhnè </dc:title>
  <dc:creator>Microsoft Office User</dc:creator>
  <cp:lastModifiedBy>Microsoft Office User</cp:lastModifiedBy>
  <cp:revision>1</cp:revision>
  <dcterms:created xsi:type="dcterms:W3CDTF">2026-10-15T19:38:24Z</dcterms:created>
  <dcterms:modified xsi:type="dcterms:W3CDTF">2026-10-15T20:16:30Z</dcterms:modified>
</cp:coreProperties>
</file>