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89" r:id="rId9"/>
    <p:sldId id="263" r:id="rId10"/>
    <p:sldId id="292" r:id="rId11"/>
    <p:sldId id="291" r:id="rId12"/>
    <p:sldId id="290" r:id="rId13"/>
    <p:sldId id="297" r:id="rId14"/>
    <p:sldId id="264" r:id="rId15"/>
    <p:sldId id="298" r:id="rId16"/>
    <p:sldId id="265" r:id="rId17"/>
    <p:sldId id="267" r:id="rId18"/>
    <p:sldId id="266" r:id="rId19"/>
    <p:sldId id="268" r:id="rId20"/>
    <p:sldId id="269" r:id="rId21"/>
    <p:sldId id="270" r:id="rId22"/>
    <p:sldId id="293" r:id="rId23"/>
    <p:sldId id="271" r:id="rId24"/>
    <p:sldId id="272" r:id="rId25"/>
    <p:sldId id="296" r:id="rId26"/>
    <p:sldId id="278" r:id="rId27"/>
    <p:sldId id="273" r:id="rId28"/>
    <p:sldId id="274" r:id="rId29"/>
    <p:sldId id="275" r:id="rId30"/>
    <p:sldId id="276" r:id="rId31"/>
    <p:sldId id="277" r:id="rId32"/>
    <p:sldId id="279" r:id="rId33"/>
    <p:sldId id="280" r:id="rId34"/>
    <p:sldId id="281" r:id="rId35"/>
    <p:sldId id="282" r:id="rId36"/>
    <p:sldId id="283" r:id="rId37"/>
    <p:sldId id="295" r:id="rId38"/>
    <p:sldId id="294" r:id="rId39"/>
    <p:sldId id="284" r:id="rId40"/>
    <p:sldId id="288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3BA64-285A-4ACB-960C-934124F15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5BAAF7-DD37-44FB-92EE-FFBCC99B2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F17B64-54EF-4732-8541-B5677C43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751073-85AD-4F0B-BA33-69ED1A89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A869B-1F35-4726-AC3F-02AF202E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09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050EA-AA07-4B0E-9C3F-00B5B82E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C5ED68-72DC-4975-98E2-E43B05615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E95A5A-467F-4582-A83D-2C9C584B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FBA11-D789-4F19-8C2D-FA8E72BD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A8AD67-5DFC-425C-8047-EFA15EB7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10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949D37-0986-4FEA-80B4-2CA5AD72B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29B5C-8B5A-4B32-9A6B-6865A6C5E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F6F9A-9E2D-4FF4-BAA5-021B3705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97DC3A-493A-4E5E-9EA6-AEA2F775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DD8AFD-460C-49C7-8694-2D8790BE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63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DBFF5-7D0B-4417-998F-CF4A4B50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535010-39F1-41EE-980D-7F7D6875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7F68C-B060-4FB6-AFD0-DBFAB001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622614-06FA-47B8-9CD4-A553E205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7CD87E-9AED-4265-8982-99E203CC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42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CFAAFE-A5D9-430D-8810-7778EA1A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23256-073C-479F-AF72-07C30B3F0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3DE8DB-7FB5-4DCA-AD74-E7319EBE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C21E2C-CF54-4BD0-91F1-EE8528D2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0597B-C411-4F3C-A0D8-32E825B8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35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FC9A9-D56F-44B4-A18A-4D377C66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36406C-B694-48FF-A996-F82150FDD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C472B3-B220-4540-8387-68F30714B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3074D2-357D-4BC3-BBB3-617103B1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16E02F-5C25-45EB-A8D7-E8C3EDDB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8F9CAB-616E-4896-90BE-1FA85F67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78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E6B96-E7FD-4CE7-8C0B-53206257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2E5FE9-6AEE-430D-8458-4B10DBEE1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B5B84A-C61A-41A7-B207-7A87CE844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9D3C55-B9B3-4406-ADCC-25234F6EC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CC12A4-6A89-4519-89D7-8151646AA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553BEB-5224-4128-952F-1C40C171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60C98B-B543-4072-8A96-94411DDB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5FA5E7-D3BB-40BF-80EE-BEB26953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00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B7074-962E-4C3C-9902-782A19A3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46599F-3FF2-4284-BC22-F19A234E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7BD819-B0CE-4681-9AA7-F7FF7AD9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C47AB1-3608-41EE-A20D-47174C99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42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5EAE5B-1094-4E86-98C5-D65855A2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8A5F1B-358E-4071-956B-A80870DD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AA7D6F-8710-4432-82D2-56D61E39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68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6FA0D-BBEA-46B9-96E1-50AC38C3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68D01B-3AE8-4A9C-833A-95EDC191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E36D5E-07B4-41A5-8B44-0676FA472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BE2E2-6A91-4055-8947-F844B09A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417B9D-3EE4-4D12-A692-C121B532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9CD135-2914-4730-9284-52E47E5C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04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5B498-BF57-4066-B3D3-A44810FD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C4AB0B-30C3-471E-A632-FDB58C89B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F68D8A-0D06-4485-A505-8E1032CE4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57D424-2C0F-4342-A0B7-FC1DBF2E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DB7224-2906-45DE-A5F4-78124C58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CD64C4-19A7-42B2-B384-6E5955AB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03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303C34A-8C86-4E06-8B9F-2EA4796C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82E185-4478-4230-A478-A95E42922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657638-86E1-4654-9A44-D0B2FE3C6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04AE1-54B9-440F-A2D3-8A19E814486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91838B-AD49-490C-9A41-6CCA0B38A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03A63E-EDD3-4FAD-B083-86701E82B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F27A-EDB2-4DD3-AEEF-934D68D34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9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0.emf"/><Relationship Id="rId3" Type="http://schemas.openxmlformats.org/officeDocument/2006/relationships/image" Target="../media/image24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0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9.png"/><Relationship Id="rId5" Type="http://schemas.openxmlformats.org/officeDocument/2006/relationships/image" Target="../media/image25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9.png"/><Relationship Id="rId4" Type="http://schemas.openxmlformats.org/officeDocument/2006/relationships/image" Target="../media/image31.wmf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8.wmf"/><Relationship Id="rId3" Type="http://schemas.openxmlformats.org/officeDocument/2006/relationships/image" Target="../media/image24.pn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40.wmf"/><Relationship Id="rId2" Type="http://schemas.openxmlformats.org/officeDocument/2006/relationships/image" Target="../media/image2.png"/><Relationship Id="rId16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9.wmf"/><Relationship Id="rId3" Type="http://schemas.openxmlformats.org/officeDocument/2006/relationships/image" Target="../media/image24.pn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44.wmf"/><Relationship Id="rId2" Type="http://schemas.openxmlformats.org/officeDocument/2006/relationships/image" Target="../media/image2.png"/><Relationship Id="rId16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8.wmf"/><Relationship Id="rId5" Type="http://schemas.openxmlformats.org/officeDocument/2006/relationships/image" Target="../media/image41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4.png"/><Relationship Id="rId7" Type="http://schemas.openxmlformats.org/officeDocument/2006/relationships/image" Target="../media/image4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4.wmf"/><Relationship Id="rId18" Type="http://schemas.openxmlformats.org/officeDocument/2006/relationships/image" Target="../media/image57.wmf"/><Relationship Id="rId3" Type="http://schemas.openxmlformats.org/officeDocument/2006/relationships/image" Target="../media/image24.pn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3.bin"/><Relationship Id="rId2" Type="http://schemas.openxmlformats.org/officeDocument/2006/relationships/image" Target="../media/image2.png"/><Relationship Id="rId16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52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2.wmf"/><Relationship Id="rId17" Type="http://schemas.openxmlformats.org/officeDocument/2006/relationships/image" Target="../media/image64.png"/><Relationship Id="rId2" Type="http://schemas.openxmlformats.org/officeDocument/2006/relationships/image" Target="../media/image2.png"/><Relationship Id="rId16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7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7.wmf"/><Relationship Id="rId4" Type="http://schemas.openxmlformats.org/officeDocument/2006/relationships/image" Target="../media/image69.png"/><Relationship Id="rId9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72.png"/><Relationship Id="rId7" Type="http://schemas.openxmlformats.org/officeDocument/2006/relationships/image" Target="../media/image7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79.png"/><Relationship Id="rId7" Type="http://schemas.openxmlformats.org/officeDocument/2006/relationships/image" Target="../media/image8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8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79.png"/><Relationship Id="rId7" Type="http://schemas.openxmlformats.org/officeDocument/2006/relationships/image" Target="../media/image8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8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5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emf"/><Relationship Id="rId5" Type="http://schemas.openxmlformats.org/officeDocument/2006/relationships/image" Target="../media/image96.wmf"/><Relationship Id="rId4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wmf"/><Relationship Id="rId11" Type="http://schemas.openxmlformats.org/officeDocument/2006/relationships/image" Target="../media/image102.png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6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6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6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108.png"/><Relationship Id="rId7" Type="http://schemas.openxmlformats.org/officeDocument/2006/relationships/image" Target="../media/image1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11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108.png"/><Relationship Id="rId7" Type="http://schemas.openxmlformats.org/officeDocument/2006/relationships/image" Target="../media/image11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11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12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7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2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122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7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e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126.e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8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FAD5A-1F5A-439F-AC89-9C79761FA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Renault </a:t>
            </a:r>
            <a:r>
              <a:rPr lang="fr-FR" dirty="0" err="1"/>
              <a:t>Twizy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5E0893-BC0C-4C8A-9027-E8B183CC1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Mines Ponts PSI 2017</a:t>
            </a:r>
          </a:p>
        </p:txBody>
      </p:sp>
      <p:pic>
        <p:nvPicPr>
          <p:cNvPr id="1026" name="Picture 5" descr="twizy-2">
            <a:extLst>
              <a:ext uri="{FF2B5EF4-FFF2-40B4-BE49-F238E27FC236}">
                <a16:creationId xmlns:a16="http://schemas.microsoft.com/office/drawing/2014/main" id="{4AD88A43-BECA-49C0-98EA-BBB0802A4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-6350"/>
            <a:ext cx="4451636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47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56C31E60-3B85-43C9-87C6-F8EC93848210}"/>
              </a:ext>
            </a:extLst>
          </p:cNvPr>
          <p:cNvSpPr/>
          <p:nvPr/>
        </p:nvSpPr>
        <p:spPr>
          <a:xfrm>
            <a:off x="6820767" y="1235583"/>
            <a:ext cx="2280703" cy="861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1, </a:t>
            </a:r>
            <a:r>
              <a:rPr lang="fr-FR" sz="2000" dirty="0"/>
              <a:t>sortie réducteur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D960128-A922-463C-897E-5C2664A65550}"/>
              </a:ext>
            </a:extLst>
          </p:cNvPr>
          <p:cNvSpPr/>
          <p:nvPr/>
        </p:nvSpPr>
        <p:spPr>
          <a:xfrm>
            <a:off x="9535019" y="2715359"/>
            <a:ext cx="988828" cy="861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3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95B3A2B-BA03-4BE2-AD72-5DBFA18E3678}"/>
              </a:ext>
            </a:extLst>
          </p:cNvPr>
          <p:cNvSpPr/>
          <p:nvPr/>
        </p:nvSpPr>
        <p:spPr>
          <a:xfrm>
            <a:off x="5350658" y="3383361"/>
            <a:ext cx="988828" cy="861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2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852B218-AAFF-48EC-A3A2-0837EE7C3E24}"/>
              </a:ext>
            </a:extLst>
          </p:cNvPr>
          <p:cNvSpPr/>
          <p:nvPr/>
        </p:nvSpPr>
        <p:spPr>
          <a:xfrm>
            <a:off x="5901352" y="5021499"/>
            <a:ext cx="3652265" cy="861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4, </a:t>
            </a:r>
            <a:r>
              <a:rPr lang="fr-FR" sz="2000" dirty="0"/>
              <a:t>arbre moteur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DFBF048-1A0D-42A2-8DEB-D712E461BE66}"/>
              </a:ext>
            </a:extLst>
          </p:cNvPr>
          <p:cNvCxnSpPr>
            <a:cxnSpLocks/>
            <a:stCxn id="4" idx="3"/>
            <a:endCxn id="6" idx="7"/>
          </p:cNvCxnSpPr>
          <p:nvPr/>
        </p:nvCxnSpPr>
        <p:spPr>
          <a:xfrm flipH="1">
            <a:off x="9018755" y="3450471"/>
            <a:ext cx="661075" cy="1697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2F15840-61A7-475C-8FEA-C43798C15F38}"/>
              </a:ext>
            </a:extLst>
          </p:cNvPr>
          <p:cNvCxnSpPr>
            <a:cxnSpLocks/>
            <a:stCxn id="3" idx="5"/>
            <a:endCxn id="4" idx="1"/>
          </p:cNvCxnSpPr>
          <p:nvPr/>
        </p:nvCxnSpPr>
        <p:spPr>
          <a:xfrm>
            <a:off x="8767469" y="1970695"/>
            <a:ext cx="912361" cy="870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66593EF-9726-44D2-99D3-3079BE7AE646}"/>
              </a:ext>
            </a:extLst>
          </p:cNvPr>
          <p:cNvCxnSpPr>
            <a:stCxn id="5" idx="6"/>
            <a:endCxn id="4" idx="2"/>
          </p:cNvCxnSpPr>
          <p:nvPr/>
        </p:nvCxnSpPr>
        <p:spPr>
          <a:xfrm flipV="1">
            <a:off x="6339486" y="3145978"/>
            <a:ext cx="3195533" cy="66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8C4C560-B823-43FD-896F-9476C9E048C2}"/>
              </a:ext>
            </a:extLst>
          </p:cNvPr>
          <p:cNvCxnSpPr>
            <a:cxnSpLocks/>
            <a:stCxn id="3" idx="4"/>
            <a:endCxn id="6" idx="0"/>
          </p:cNvCxnSpPr>
          <p:nvPr/>
        </p:nvCxnSpPr>
        <p:spPr>
          <a:xfrm flipH="1">
            <a:off x="7727485" y="2096820"/>
            <a:ext cx="233634" cy="2924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02F54FAC-1D97-4D97-9F7F-C0844A13F4FF}"/>
              </a:ext>
            </a:extLst>
          </p:cNvPr>
          <p:cNvSpPr/>
          <p:nvPr/>
        </p:nvSpPr>
        <p:spPr>
          <a:xfrm>
            <a:off x="1073888" y="3476871"/>
            <a:ext cx="1932696" cy="861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0, </a:t>
            </a:r>
            <a:r>
              <a:rPr lang="fr-FR" sz="2000" dirty="0"/>
              <a:t>sol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49E171D-162C-4906-9045-FDF3793DE21D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06020" y="3813980"/>
            <a:ext cx="2344638" cy="95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5E8E3FE-F15E-4CBA-AD5F-000EE5B9179A}"/>
              </a:ext>
            </a:extLst>
          </p:cNvPr>
          <p:cNvCxnSpPr>
            <a:cxnSpLocks/>
            <a:stCxn id="35" idx="7"/>
          </p:cNvCxnSpPr>
          <p:nvPr/>
        </p:nvCxnSpPr>
        <p:spPr>
          <a:xfrm flipV="1">
            <a:off x="2723547" y="1698576"/>
            <a:ext cx="4126204" cy="1904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2A6DEA6-72BA-4224-80B6-255059CD214B}"/>
              </a:ext>
            </a:extLst>
          </p:cNvPr>
          <p:cNvCxnSpPr>
            <a:cxnSpLocks/>
          </p:cNvCxnSpPr>
          <p:nvPr/>
        </p:nvCxnSpPr>
        <p:spPr>
          <a:xfrm>
            <a:off x="3580315" y="792136"/>
            <a:ext cx="2033676" cy="2591225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A6DCF549-2CC9-4ABD-A183-5E79594A69D6}"/>
              </a:ext>
            </a:extLst>
          </p:cNvPr>
          <p:cNvCxnSpPr>
            <a:cxnSpLocks/>
          </p:cNvCxnSpPr>
          <p:nvPr/>
        </p:nvCxnSpPr>
        <p:spPr>
          <a:xfrm flipH="1">
            <a:off x="10334892" y="348689"/>
            <a:ext cx="1426578" cy="2453311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099AC27C-A401-4C88-A472-98D8A11BF5F9}"/>
              </a:ext>
            </a:extLst>
          </p:cNvPr>
          <p:cNvCxnSpPr>
            <a:cxnSpLocks/>
          </p:cNvCxnSpPr>
          <p:nvPr/>
        </p:nvCxnSpPr>
        <p:spPr>
          <a:xfrm flipH="1">
            <a:off x="9522408" y="3966227"/>
            <a:ext cx="2341932" cy="148589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42FC62D-3C02-4E9E-9818-762B07C90CD8}"/>
              </a:ext>
            </a:extLst>
          </p:cNvPr>
          <p:cNvCxnSpPr>
            <a:cxnSpLocks/>
          </p:cNvCxnSpPr>
          <p:nvPr/>
        </p:nvCxnSpPr>
        <p:spPr>
          <a:xfrm flipH="1">
            <a:off x="7988810" y="171450"/>
            <a:ext cx="1190787" cy="1064133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129F8741-E3B6-4837-AAD3-1642887B8973}"/>
              </a:ext>
            </a:extLst>
          </p:cNvPr>
          <p:cNvSpPr/>
          <p:nvPr/>
        </p:nvSpPr>
        <p:spPr>
          <a:xfrm>
            <a:off x="3783330" y="468630"/>
            <a:ext cx="7440930" cy="6040681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7" name="Objet 56">
            <a:extLst>
              <a:ext uri="{FF2B5EF4-FFF2-40B4-BE49-F238E27FC236}">
                <a16:creationId xmlns:a16="http://schemas.microsoft.com/office/drawing/2014/main" id="{3C83644B-6998-42F9-8044-4CDA4471F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044743"/>
              </p:ext>
            </p:extLst>
          </p:nvPr>
        </p:nvGraphicFramePr>
        <p:xfrm>
          <a:off x="639763" y="5842000"/>
          <a:ext cx="37607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215640" progId="Equation.DSMT4">
                  <p:embed/>
                </p:oleObj>
              </mc:Choice>
              <mc:Fallback>
                <p:oleObj name="Equation" r:id="rId2" imgW="18158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9763" y="5842000"/>
                        <a:ext cx="3760787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 57">
            <a:extLst>
              <a:ext uri="{FF2B5EF4-FFF2-40B4-BE49-F238E27FC236}">
                <a16:creationId xmlns:a16="http://schemas.microsoft.com/office/drawing/2014/main" id="{1D82872A-5325-4524-8139-1E7C966C04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475242"/>
              </p:ext>
            </p:extLst>
          </p:nvPr>
        </p:nvGraphicFramePr>
        <p:xfrm>
          <a:off x="206663" y="1575344"/>
          <a:ext cx="3432168" cy="447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228600" progId="Equation.DSMT4">
                  <p:embed/>
                </p:oleObj>
              </mc:Choice>
              <mc:Fallback>
                <p:oleObj name="Equation" r:id="rId4" imgW="1752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663" y="1575344"/>
                        <a:ext cx="3432168" cy="447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51390865-E931-4EB8-8E5D-CA2E63F15101}"/>
              </a:ext>
            </a:extLst>
          </p:cNvPr>
          <p:cNvSpPr/>
          <p:nvPr/>
        </p:nvSpPr>
        <p:spPr>
          <a:xfrm>
            <a:off x="330251" y="269400"/>
            <a:ext cx="2247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Détails de l’isolement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449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B43540EB-1EE3-4EE5-A787-4A4993DD0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45760"/>
              </p:ext>
            </p:extLst>
          </p:nvPr>
        </p:nvGraphicFramePr>
        <p:xfrm>
          <a:off x="763588" y="4946650"/>
          <a:ext cx="10666412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51280" imgH="749160" progId="Equation.DSMT4">
                  <p:embed/>
                </p:oleObj>
              </mc:Choice>
              <mc:Fallback>
                <p:oleObj name="Equation" r:id="rId3" imgW="5651280" imgH="749160" progId="Equation.DSMT4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B43540EB-1EE3-4EE5-A787-4A4993DD0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4946650"/>
                        <a:ext cx="10666412" cy="141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CB89CDA-170C-44D0-BF6D-98B91434D822}"/>
              </a:ext>
            </a:extLst>
          </p:cNvPr>
          <p:cNvSpPr/>
          <p:nvPr/>
        </p:nvSpPr>
        <p:spPr>
          <a:xfrm>
            <a:off x="7363780" y="4181960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Théorème Energie-Puissance :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3A5DCF-8863-4FB0-9053-48DD955FFC0B}"/>
              </a:ext>
            </a:extLst>
          </p:cNvPr>
          <p:cNvSpPr/>
          <p:nvPr/>
        </p:nvSpPr>
        <p:spPr>
          <a:xfrm>
            <a:off x="5694467" y="497443"/>
            <a:ext cx="1284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6.</a:t>
            </a:r>
            <a:endParaRPr lang="fr-F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B11233ED-1435-418C-9236-7402E999D8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0554" y="1262466"/>
            <a:ext cx="6399213" cy="2593975"/>
            <a:chOff x="202" y="149"/>
            <a:chExt cx="4031" cy="1634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5FFE39CB-0E01-4FB0-A1CC-FD07C38B94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2" y="149"/>
              <a:ext cx="4031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33A5327E-B0FE-42B2-8374-20B7C6AA6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149"/>
              <a:ext cx="4037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047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B54846-10BC-4750-87B2-C328195356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256" y="306633"/>
            <a:ext cx="4247901" cy="2681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B89CDA-170C-44D0-BF6D-98B91434D822}"/>
              </a:ext>
            </a:extLst>
          </p:cNvPr>
          <p:cNvSpPr/>
          <p:nvPr/>
        </p:nvSpPr>
        <p:spPr>
          <a:xfrm>
            <a:off x="5694468" y="1376051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Théorème Energie-Puissance :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3A5DCF-8863-4FB0-9053-48DD955FFC0B}"/>
              </a:ext>
            </a:extLst>
          </p:cNvPr>
          <p:cNvSpPr/>
          <p:nvPr/>
        </p:nvSpPr>
        <p:spPr>
          <a:xfrm>
            <a:off x="5694467" y="497443"/>
            <a:ext cx="1284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6.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461D6-B39B-4FD8-80A4-96D9644D931A}"/>
              </a:ext>
            </a:extLst>
          </p:cNvPr>
          <p:cNvSpPr/>
          <p:nvPr/>
        </p:nvSpPr>
        <p:spPr>
          <a:xfrm>
            <a:off x="725846" y="3349870"/>
            <a:ext cx="2453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Puissances extérieures :</a:t>
            </a:r>
            <a:endParaRPr lang="fr-FR" dirty="0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869CBAD8-82CD-47D7-A650-C2CBB0152E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45" y="3818016"/>
          <a:ext cx="5102279" cy="50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400" imgH="330200" progId="Equation.DSMT4">
                  <p:embed/>
                </p:oleObj>
              </mc:Choice>
              <mc:Fallback>
                <p:oleObj name="Equation" r:id="rId4" imgW="3327400" imgH="330200" progId="Equation.DSMT4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869CBAD8-82CD-47D7-A650-C2CBB0152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45" y="3818016"/>
                        <a:ext cx="5102279" cy="506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F6CF3CDB-D82D-43B0-853F-1F5D5DC7F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239" y="4595713"/>
          <a:ext cx="34226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3800" imgH="596880" progId="Equation.DSMT4">
                  <p:embed/>
                </p:oleObj>
              </mc:Choice>
              <mc:Fallback>
                <p:oleObj name="Equation" r:id="rId6" imgW="2323800" imgH="596880" progId="Equation.DSMT4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F6CF3CDB-D82D-43B0-853F-1F5D5DC7F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39" y="4595713"/>
                        <a:ext cx="342265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74FC9A45-EDAF-4EB9-95A6-5F749E8204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239" y="5834107"/>
          <a:ext cx="2047877" cy="38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9200" imgH="228600" progId="Equation.DSMT4">
                  <p:embed/>
                </p:oleObj>
              </mc:Choice>
              <mc:Fallback>
                <p:oleObj name="Equation" r:id="rId8" imgW="1219200" imgH="228600" progId="Equation.DSMT4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74FC9A45-EDAF-4EB9-95A6-5F749E820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39" y="5834107"/>
                        <a:ext cx="2047877" cy="383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45A041B5-C703-42F8-BFE9-8829A49EA97B}"/>
              </a:ext>
            </a:extLst>
          </p:cNvPr>
          <p:cNvGrpSpPr/>
          <p:nvPr/>
        </p:nvGrpSpPr>
        <p:grpSpPr>
          <a:xfrm>
            <a:off x="7000433" y="3522742"/>
            <a:ext cx="5035674" cy="3218359"/>
            <a:chOff x="7000433" y="3522742"/>
            <a:chExt cx="5035674" cy="321835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DA4E614-8EF5-4AF6-B189-929E1367D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3507" y="4655393"/>
              <a:ext cx="2255476" cy="20857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609A948-A3BF-4626-BB93-CA3EFE60F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0433" y="3522742"/>
              <a:ext cx="5035674" cy="109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32EAF93-0EE4-488F-8BCE-FB53A09F0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42724"/>
              </p:ext>
            </p:extLst>
          </p:nvPr>
        </p:nvGraphicFramePr>
        <p:xfrm>
          <a:off x="4682458" y="1745383"/>
          <a:ext cx="7524504" cy="997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6516" imgH="1414491" progId="Equation.DSMT4">
                  <p:embed/>
                </p:oleObj>
              </mc:Choice>
              <mc:Fallback>
                <p:oleObj name="Equation" r:id="rId12" imgW="10666516" imgH="14144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82458" y="1745383"/>
                        <a:ext cx="7524504" cy="997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0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7461D6-B39B-4FD8-80A4-96D9644D931A}"/>
              </a:ext>
            </a:extLst>
          </p:cNvPr>
          <p:cNvSpPr/>
          <p:nvPr/>
        </p:nvSpPr>
        <p:spPr>
          <a:xfrm>
            <a:off x="154346" y="455250"/>
            <a:ext cx="4176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Puissances extérieures (détails du calcul) :</a:t>
            </a:r>
            <a:endParaRPr lang="fr-FR" dirty="0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869CBAD8-82CD-47D7-A650-C2CBB0152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93190"/>
              </p:ext>
            </p:extLst>
          </p:nvPr>
        </p:nvGraphicFramePr>
        <p:xfrm>
          <a:off x="483870" y="1105990"/>
          <a:ext cx="397192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90560" imgH="914400" progId="Equation.DSMT4">
                  <p:embed/>
                </p:oleObj>
              </mc:Choice>
              <mc:Fallback>
                <p:oleObj name="Equation" r:id="rId3" imgW="2590560" imgH="914400" progId="Equation.DSMT4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869CBAD8-82CD-47D7-A650-C2CBB0152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" y="1105990"/>
                        <a:ext cx="3971925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F6CF3CDB-D82D-43B0-853F-1F5D5DC7F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157505"/>
              </p:ext>
            </p:extLst>
          </p:nvPr>
        </p:nvGraphicFramePr>
        <p:xfrm>
          <a:off x="292100" y="2844800"/>
          <a:ext cx="5908675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12920" imgH="914400" progId="Equation.DSMT4">
                  <p:embed/>
                </p:oleObj>
              </mc:Choice>
              <mc:Fallback>
                <p:oleObj name="Equation" r:id="rId5" imgW="4012920" imgH="914400" progId="Equation.DSMT4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F6CF3CDB-D82D-43B0-853F-1F5D5DC7F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2844800"/>
                        <a:ext cx="5908675" cy="134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74FC9A45-EDAF-4EB9-95A6-5F749E820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597278"/>
              </p:ext>
            </p:extLst>
          </p:nvPr>
        </p:nvGraphicFramePr>
        <p:xfrm>
          <a:off x="742099" y="6018773"/>
          <a:ext cx="2047877" cy="38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9200" imgH="228600" progId="Equation.DSMT4">
                  <p:embed/>
                </p:oleObj>
              </mc:Choice>
              <mc:Fallback>
                <p:oleObj name="Equation" r:id="rId7" imgW="1219200" imgH="228600" progId="Equation.DSMT4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74FC9A45-EDAF-4EB9-95A6-5F749E820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099" y="6018773"/>
                        <a:ext cx="2047877" cy="383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45A041B5-C703-42F8-BFE9-8829A49EA97B}"/>
              </a:ext>
            </a:extLst>
          </p:cNvPr>
          <p:cNvGrpSpPr/>
          <p:nvPr/>
        </p:nvGrpSpPr>
        <p:grpSpPr>
          <a:xfrm>
            <a:off x="6015989" y="1220290"/>
            <a:ext cx="6072917" cy="4037510"/>
            <a:chOff x="7000433" y="3522742"/>
            <a:chExt cx="5035674" cy="321835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DA4E614-8EF5-4AF6-B189-929E1367D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3507" y="4655393"/>
              <a:ext cx="2255476" cy="20857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609A948-A3BF-4626-BB93-CA3EFE60F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00433" y="3522742"/>
              <a:ext cx="5035674" cy="109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375DA49C-1783-4618-915A-68AD60996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6414"/>
              </p:ext>
            </p:extLst>
          </p:nvPr>
        </p:nvGraphicFramePr>
        <p:xfrm>
          <a:off x="290513" y="4343400"/>
          <a:ext cx="6022975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90760" imgH="914400" progId="Equation.DSMT4">
                  <p:embed/>
                </p:oleObj>
              </mc:Choice>
              <mc:Fallback>
                <p:oleObj name="Equation" r:id="rId11" imgW="41907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0513" y="4343400"/>
                        <a:ext cx="6022975" cy="131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3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2A6086-8B58-4587-B77F-810D3569D5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166" y="404812"/>
            <a:ext cx="4247901" cy="2681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E24612-E0B3-4665-8EC0-962D565DD1F6}"/>
              </a:ext>
            </a:extLst>
          </p:cNvPr>
          <p:cNvSpPr/>
          <p:nvPr/>
        </p:nvSpPr>
        <p:spPr>
          <a:xfrm>
            <a:off x="5851348" y="682109"/>
            <a:ext cx="24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Puissances intérieures :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FB68398-A7FD-4106-A9B3-FF6BA67BDAF8}"/>
              </a:ext>
            </a:extLst>
          </p:cNvPr>
          <p:cNvGrpSpPr/>
          <p:nvPr/>
        </p:nvGrpSpPr>
        <p:grpSpPr>
          <a:xfrm>
            <a:off x="4622800" y="1084263"/>
            <a:ext cx="7283450" cy="1739257"/>
            <a:chOff x="4726341" y="1100104"/>
            <a:chExt cx="7283450" cy="1739257"/>
          </a:xfrm>
        </p:grpSpPr>
        <p:graphicFrame>
          <p:nvGraphicFramePr>
            <p:cNvPr id="6" name="Objet 5">
              <a:extLst>
                <a:ext uri="{FF2B5EF4-FFF2-40B4-BE49-F238E27FC236}">
                  <a16:creationId xmlns:a16="http://schemas.microsoft.com/office/drawing/2014/main" id="{0ED23478-3439-4D4E-B6C2-989CEE0749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1631147"/>
                </p:ext>
              </p:extLst>
            </p:nvPr>
          </p:nvGraphicFramePr>
          <p:xfrm>
            <a:off x="4726341" y="1100104"/>
            <a:ext cx="7283450" cy="1081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114800" imgH="609480" progId="Equation.DSMT4">
                    <p:embed/>
                  </p:oleObj>
                </mc:Choice>
                <mc:Fallback>
                  <p:oleObj name="Equation" r:id="rId4" imgW="4114800" imgH="609480" progId="Equation.DSMT4">
                    <p:embed/>
                    <p:pic>
                      <p:nvPicPr>
                        <p:cNvPr id="0" name="Picture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6341" y="1100104"/>
                          <a:ext cx="7283450" cy="1081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F1DC0A-68F7-4DBB-9491-7802CBE4F088}"/>
                </a:ext>
              </a:extLst>
            </p:cNvPr>
            <p:cNvSpPr/>
            <p:nvPr/>
          </p:nvSpPr>
          <p:spPr>
            <a:xfrm>
              <a:off x="5954889" y="2193030"/>
              <a:ext cx="57305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Les autres puissances intérieures sont nulles car les liaisons sont supposées parfaites</a:t>
              </a:r>
              <a:endParaRPr lang="fr-FR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D5F68F5-5D2F-407D-9F7A-89A14067427C}"/>
              </a:ext>
            </a:extLst>
          </p:cNvPr>
          <p:cNvSpPr/>
          <p:nvPr/>
        </p:nvSpPr>
        <p:spPr>
          <a:xfrm>
            <a:off x="538409" y="3402714"/>
            <a:ext cx="216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Energies Cinétiques :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B1BD8AC-C39A-491C-9058-D90992AB37A7}"/>
              </a:ext>
            </a:extLst>
          </p:cNvPr>
          <p:cNvGrpSpPr/>
          <p:nvPr/>
        </p:nvGrpSpPr>
        <p:grpSpPr>
          <a:xfrm>
            <a:off x="643167" y="3732358"/>
            <a:ext cx="8073442" cy="654870"/>
            <a:chOff x="643167" y="3732358"/>
            <a:chExt cx="8073442" cy="654870"/>
          </a:xfrm>
        </p:grpSpPr>
        <p:graphicFrame>
          <p:nvGraphicFramePr>
            <p:cNvPr id="11" name="Objet 10">
              <a:extLst>
                <a:ext uri="{FF2B5EF4-FFF2-40B4-BE49-F238E27FC236}">
                  <a16:creationId xmlns:a16="http://schemas.microsoft.com/office/drawing/2014/main" id="{D44AEC45-D99E-419B-AA2F-BE4A320F5C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3241815"/>
                </p:ext>
              </p:extLst>
            </p:nvPr>
          </p:nvGraphicFramePr>
          <p:xfrm>
            <a:off x="643167" y="3732358"/>
            <a:ext cx="1985734" cy="654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93800" imgH="393700" progId="Equation.DSMT4">
                    <p:embed/>
                  </p:oleObj>
                </mc:Choice>
                <mc:Fallback>
                  <p:oleObj name="Equation" r:id="rId6" imgW="1193800" imgH="393700" progId="Equation.DSMT4">
                    <p:embed/>
                    <p:pic>
                      <p:nvPicPr>
                        <p:cNvPr id="0" name="Picture 1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167" y="3732358"/>
                          <a:ext cx="1985734" cy="6548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2091AE-28F4-401C-B319-5CFC5D8FF028}"/>
                </a:ext>
              </a:extLst>
            </p:cNvPr>
            <p:cNvSpPr/>
            <p:nvPr/>
          </p:nvSpPr>
          <p:spPr>
            <a:xfrm>
              <a:off x="2986087" y="3875127"/>
              <a:ext cx="57305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 châssis est en mouvement de translation</a:t>
              </a:r>
              <a:endParaRPr lang="fr-FR" dirty="0"/>
            </a:p>
          </p:txBody>
        </p:sp>
      </p:grp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0097DF5B-B9E9-405F-9432-7EE36A26A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747113"/>
              </p:ext>
            </p:extLst>
          </p:nvPr>
        </p:nvGraphicFramePr>
        <p:xfrm>
          <a:off x="643166" y="4387228"/>
          <a:ext cx="3398829" cy="64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70100" imgH="393700" progId="Equation.DSMT4">
                  <p:embed/>
                </p:oleObj>
              </mc:Choice>
              <mc:Fallback>
                <p:oleObj name="Equation" r:id="rId8" imgW="2070100" imgH="39370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66" y="4387228"/>
                        <a:ext cx="3398829" cy="646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id="{B388D6BD-DBED-4C1B-8988-9B57AC3631E7}"/>
              </a:ext>
            </a:extLst>
          </p:cNvPr>
          <p:cNvGrpSpPr/>
          <p:nvPr/>
        </p:nvGrpSpPr>
        <p:grpSpPr>
          <a:xfrm>
            <a:off x="643166" y="5094977"/>
            <a:ext cx="8883068" cy="568070"/>
            <a:chOff x="643166" y="5086113"/>
            <a:chExt cx="8883068" cy="568070"/>
          </a:xfrm>
        </p:grpSpPr>
        <p:graphicFrame>
          <p:nvGraphicFramePr>
            <p:cNvPr id="19" name="Objet 18">
              <a:extLst>
                <a:ext uri="{FF2B5EF4-FFF2-40B4-BE49-F238E27FC236}">
                  <a16:creationId xmlns:a16="http://schemas.microsoft.com/office/drawing/2014/main" id="{2D905FF0-D019-422A-9957-323DCC1230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359030"/>
                </p:ext>
              </p:extLst>
            </p:nvPr>
          </p:nvGraphicFramePr>
          <p:xfrm>
            <a:off x="643166" y="5086113"/>
            <a:ext cx="2968625" cy="5680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30320" imgH="368280" progId="Equation.DSMT4">
                    <p:embed/>
                  </p:oleObj>
                </mc:Choice>
                <mc:Fallback>
                  <p:oleObj name="Equation" r:id="rId10" imgW="1930320" imgH="368280" progId="Equation.DSMT4">
                    <p:embed/>
                    <p:pic>
                      <p:nvPicPr>
                        <p:cNvPr id="0" name="Picture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166" y="5086113"/>
                          <a:ext cx="2968625" cy="5680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C8B95B-E5BA-4F60-A628-7815C7A5D6DE}"/>
                </a:ext>
              </a:extLst>
            </p:cNvPr>
            <p:cNvSpPr/>
            <p:nvPr/>
          </p:nvSpPr>
          <p:spPr>
            <a:xfrm>
              <a:off x="3795712" y="5148015"/>
              <a:ext cx="57305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Le roulement sans glissement impose</a:t>
              </a:r>
            </a:p>
          </p:txBody>
        </p:sp>
        <p:graphicFrame>
          <p:nvGraphicFramePr>
            <p:cNvPr id="23" name="Objet 22">
              <a:extLst>
                <a:ext uri="{FF2B5EF4-FFF2-40B4-BE49-F238E27FC236}">
                  <a16:creationId xmlns:a16="http://schemas.microsoft.com/office/drawing/2014/main" id="{B60A8EDA-69AD-4A86-BB9B-288DC81C95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6810320"/>
                </p:ext>
              </p:extLst>
            </p:nvPr>
          </p:nvGraphicFramePr>
          <p:xfrm>
            <a:off x="7591425" y="5164879"/>
            <a:ext cx="876300" cy="335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96900" imgH="228600" progId="Equation.DSMT4">
                    <p:embed/>
                  </p:oleObj>
                </mc:Choice>
                <mc:Fallback>
                  <p:oleObj name="Equation" r:id="rId12" imgW="596900" imgH="228600" progId="Equation.DSMT4">
                    <p:embed/>
                    <p:pic>
                      <p:nvPicPr>
                        <p:cNvPr id="0" name="Picture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1425" y="5164879"/>
                          <a:ext cx="876300" cy="3356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21AD8E4D-DEDE-4A91-A888-3E247B7628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543692"/>
              </p:ext>
            </p:extLst>
          </p:nvPr>
        </p:nvGraphicFramePr>
        <p:xfrm>
          <a:off x="8932300" y="4430227"/>
          <a:ext cx="2616534" cy="46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82700" imgH="228600" progId="Equation.DSMT4">
                  <p:embed/>
                </p:oleObj>
              </mc:Choice>
              <mc:Fallback>
                <p:oleObj name="Equation" r:id="rId14" imgW="1282700" imgH="22860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2300" y="4430227"/>
                        <a:ext cx="2616534" cy="46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 29">
            <a:extLst>
              <a:ext uri="{FF2B5EF4-FFF2-40B4-BE49-F238E27FC236}">
                <a16:creationId xmlns:a16="http://schemas.microsoft.com/office/drawing/2014/main" id="{698BE7A6-9564-454B-ABCE-AD5BEDE1F0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707011"/>
              </p:ext>
            </p:extLst>
          </p:nvPr>
        </p:nvGraphicFramePr>
        <p:xfrm>
          <a:off x="3791324" y="5900549"/>
          <a:ext cx="4327130" cy="75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47900" imgH="393700" progId="Equation.DSMT4">
                  <p:embed/>
                </p:oleObj>
              </mc:Choice>
              <mc:Fallback>
                <p:oleObj name="Equation" r:id="rId16" imgW="2247900" imgH="3937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324" y="5900549"/>
                        <a:ext cx="4327130" cy="757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9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2A6086-8B58-4587-B77F-810D3569D5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629" y="178345"/>
            <a:ext cx="4247901" cy="26811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5F68F5-5D2F-407D-9F7A-89A14067427C}"/>
              </a:ext>
            </a:extLst>
          </p:cNvPr>
          <p:cNvSpPr/>
          <p:nvPr/>
        </p:nvSpPr>
        <p:spPr>
          <a:xfrm>
            <a:off x="5270095" y="2264001"/>
            <a:ext cx="216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Energies Cinétiques :</a:t>
            </a:r>
            <a:endParaRPr lang="fr-FR" dirty="0"/>
          </a:p>
        </p:txBody>
      </p:sp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D44AEC45-D99E-419B-AA2F-BE4A320F5C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101845"/>
              </p:ext>
            </p:extLst>
          </p:nvPr>
        </p:nvGraphicFramePr>
        <p:xfrm>
          <a:off x="7329048" y="2773990"/>
          <a:ext cx="29797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393480" progId="Equation.DSMT4">
                  <p:embed/>
                </p:oleObj>
              </mc:Choice>
              <mc:Fallback>
                <p:oleObj name="Equation" r:id="rId4" imgW="1790640" imgH="393480" progId="Equation.DSMT4">
                  <p:embed/>
                  <p:pic>
                    <p:nvPicPr>
                      <p:cNvPr id="11" name="Objet 10">
                        <a:extLst>
                          <a:ext uri="{FF2B5EF4-FFF2-40B4-BE49-F238E27FC236}">
                            <a16:creationId xmlns:a16="http://schemas.microsoft.com/office/drawing/2014/main" id="{D44AEC45-D99E-419B-AA2F-BE4A320F5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048" y="2773990"/>
                        <a:ext cx="2979738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0097DF5B-B9E9-405F-9432-7EE36A26A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661176"/>
              </p:ext>
            </p:extLst>
          </p:nvPr>
        </p:nvGraphicFramePr>
        <p:xfrm>
          <a:off x="276129" y="3499794"/>
          <a:ext cx="654685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87720" imgH="660240" progId="Equation.DSMT4">
                  <p:embed/>
                </p:oleObj>
              </mc:Choice>
              <mc:Fallback>
                <p:oleObj name="Equation" r:id="rId6" imgW="3987720" imgH="660240" progId="Equation.DSMT4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0097DF5B-B9E9-405F-9432-7EE36A26A7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29" y="3499794"/>
                        <a:ext cx="6546850" cy="108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id="{B388D6BD-DBED-4C1B-8988-9B57AC3631E7}"/>
              </a:ext>
            </a:extLst>
          </p:cNvPr>
          <p:cNvGrpSpPr/>
          <p:nvPr/>
        </p:nvGrpSpPr>
        <p:grpSpPr>
          <a:xfrm>
            <a:off x="379471" y="2470454"/>
            <a:ext cx="3005977" cy="4227204"/>
            <a:chOff x="3557710" y="2265621"/>
            <a:chExt cx="3005977" cy="4227204"/>
          </a:xfrm>
        </p:grpSpPr>
        <p:graphicFrame>
          <p:nvGraphicFramePr>
            <p:cNvPr id="19" name="Objet 18">
              <a:extLst>
                <a:ext uri="{FF2B5EF4-FFF2-40B4-BE49-F238E27FC236}">
                  <a16:creationId xmlns:a16="http://schemas.microsoft.com/office/drawing/2014/main" id="{2D905FF0-D019-422A-9957-323DCC1230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1281480"/>
                </p:ext>
              </p:extLst>
            </p:nvPr>
          </p:nvGraphicFramePr>
          <p:xfrm>
            <a:off x="3557710" y="5924755"/>
            <a:ext cx="2968625" cy="5680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30320" imgH="368280" progId="Equation.DSMT4">
                    <p:embed/>
                  </p:oleObj>
                </mc:Choice>
                <mc:Fallback>
                  <p:oleObj name="Equation" r:id="rId8" imgW="1930320" imgH="368280" progId="Equation.DSMT4">
                    <p:embed/>
                    <p:pic>
                      <p:nvPicPr>
                        <p:cNvPr id="19" name="Objet 18">
                          <a:extLst>
                            <a:ext uri="{FF2B5EF4-FFF2-40B4-BE49-F238E27FC236}">
                              <a16:creationId xmlns:a16="http://schemas.microsoft.com/office/drawing/2014/main" id="{2D905FF0-D019-422A-9957-323DCC1230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7710" y="5924755"/>
                          <a:ext cx="2968625" cy="5680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t 22">
              <a:extLst>
                <a:ext uri="{FF2B5EF4-FFF2-40B4-BE49-F238E27FC236}">
                  <a16:creationId xmlns:a16="http://schemas.microsoft.com/office/drawing/2014/main" id="{B60A8EDA-69AD-4A86-BB9B-288DC81C95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6298925"/>
                </p:ext>
              </p:extLst>
            </p:nvPr>
          </p:nvGraphicFramePr>
          <p:xfrm>
            <a:off x="5346091" y="2265621"/>
            <a:ext cx="1217596" cy="46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96900" imgH="228600" progId="Equation.DSMT4">
                    <p:embed/>
                  </p:oleObj>
                </mc:Choice>
                <mc:Fallback>
                  <p:oleObj name="Equation" r:id="rId10" imgW="596900" imgH="228600" progId="Equation.DSMT4">
                    <p:embed/>
                    <p:pic>
                      <p:nvPicPr>
                        <p:cNvPr id="23" name="Objet 22">
                          <a:extLst>
                            <a:ext uri="{FF2B5EF4-FFF2-40B4-BE49-F238E27FC236}">
                              <a16:creationId xmlns:a16="http://schemas.microsoft.com/office/drawing/2014/main" id="{B60A8EDA-69AD-4A86-BB9B-288DC81C95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6091" y="2265621"/>
                          <a:ext cx="1217596" cy="4663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21AD8E4D-DEDE-4A91-A888-3E247B7628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50679"/>
              </p:ext>
            </p:extLst>
          </p:nvPr>
        </p:nvGraphicFramePr>
        <p:xfrm>
          <a:off x="6202383" y="761197"/>
          <a:ext cx="2616534" cy="46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700" imgH="228600" progId="Equation.DSMT4">
                  <p:embed/>
                </p:oleObj>
              </mc:Choice>
              <mc:Fallback>
                <p:oleObj name="Equation" r:id="rId12" imgW="1282700" imgH="228600" progId="Equation.DSMT4">
                  <p:embed/>
                  <p:pic>
                    <p:nvPicPr>
                      <p:cNvPr id="27" name="Objet 26">
                        <a:extLst>
                          <a:ext uri="{FF2B5EF4-FFF2-40B4-BE49-F238E27FC236}">
                            <a16:creationId xmlns:a16="http://schemas.microsoft.com/office/drawing/2014/main" id="{21AD8E4D-DEDE-4A91-A888-3E247B7628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83" y="761197"/>
                        <a:ext cx="2616534" cy="46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 29">
            <a:extLst>
              <a:ext uri="{FF2B5EF4-FFF2-40B4-BE49-F238E27FC236}">
                <a16:creationId xmlns:a16="http://schemas.microsoft.com/office/drawing/2014/main" id="{698BE7A6-9564-454B-ABCE-AD5BEDE1F0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091909"/>
              </p:ext>
            </p:extLst>
          </p:nvPr>
        </p:nvGraphicFramePr>
        <p:xfrm>
          <a:off x="7757534" y="6100141"/>
          <a:ext cx="4327130" cy="75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47900" imgH="393700" progId="Equation.DSMT4">
                  <p:embed/>
                </p:oleObj>
              </mc:Choice>
              <mc:Fallback>
                <p:oleObj name="Equation" r:id="rId14" imgW="2247900" imgH="393700" progId="Equation.DSMT4">
                  <p:embed/>
                  <p:pic>
                    <p:nvPicPr>
                      <p:cNvPr id="30" name="Objet 29">
                        <a:extLst>
                          <a:ext uri="{FF2B5EF4-FFF2-40B4-BE49-F238E27FC236}">
                            <a16:creationId xmlns:a16="http://schemas.microsoft.com/office/drawing/2014/main" id="{698BE7A6-9564-454B-ABCE-AD5BEDE1F0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7534" y="6100141"/>
                        <a:ext cx="4327130" cy="757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AB58AEE1-E722-4A1E-A2F0-487A3CBB8D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121269"/>
              </p:ext>
            </p:extLst>
          </p:nvPr>
        </p:nvGraphicFramePr>
        <p:xfrm>
          <a:off x="665956" y="4716463"/>
          <a:ext cx="569118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66800" imgH="685800" progId="Equation.DSMT4">
                  <p:embed/>
                </p:oleObj>
              </mc:Choice>
              <mc:Fallback>
                <p:oleObj name="Equation" r:id="rId16" imgW="34668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5956" y="4716463"/>
                        <a:ext cx="5691187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8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1375B7-BBC2-447D-8076-63DF8C09F24C}"/>
              </a:ext>
            </a:extLst>
          </p:cNvPr>
          <p:cNvSpPr/>
          <p:nvPr/>
        </p:nvSpPr>
        <p:spPr>
          <a:xfrm>
            <a:off x="5519912" y="577334"/>
            <a:ext cx="1152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Equation :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2C97E6-234B-4C7A-8D88-89E68AD10A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166" y="404812"/>
            <a:ext cx="4247901" cy="2681143"/>
          </a:xfrm>
          <a:prstGeom prst="rect">
            <a:avLst/>
          </a:prstGeom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54BB12DF-0BF1-48A0-8F3D-7E8F0009E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338701"/>
              </p:ext>
            </p:extLst>
          </p:nvPr>
        </p:nvGraphicFramePr>
        <p:xfrm>
          <a:off x="5478361" y="1145142"/>
          <a:ext cx="607047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05300" imgH="317500" progId="Equation.DSMT4">
                  <p:embed/>
                </p:oleObj>
              </mc:Choice>
              <mc:Fallback>
                <p:oleObj name="Equation" r:id="rId4" imgW="4305300" imgH="3175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361" y="1145142"/>
                        <a:ext cx="607047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EB5E67E-BFCE-487E-8A28-8BEA6E0BDFEC}"/>
              </a:ext>
            </a:extLst>
          </p:cNvPr>
          <p:cNvSpPr/>
          <p:nvPr/>
        </p:nvSpPr>
        <p:spPr>
          <a:xfrm>
            <a:off x="5519912" y="21438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L’équation trouvée n’est pas une équation de mouvement car elle comporte les actions de liaison N</a:t>
            </a:r>
            <a:r>
              <a:rPr lang="fr-FR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N</a:t>
            </a:r>
            <a:r>
              <a:rPr lang="fr-FR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E691AA-A8A6-4DBF-9ECA-0658723A6FE7}"/>
              </a:ext>
            </a:extLst>
          </p:cNvPr>
          <p:cNvSpPr/>
          <p:nvPr/>
        </p:nvSpPr>
        <p:spPr>
          <a:xfrm>
            <a:off x="512867" y="3244334"/>
            <a:ext cx="1284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7.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B5F3742-1A1A-4E84-92FA-31305CB25D48}"/>
              </a:ext>
            </a:extLst>
          </p:cNvPr>
          <p:cNvGrpSpPr/>
          <p:nvPr/>
        </p:nvGrpSpPr>
        <p:grpSpPr>
          <a:xfrm>
            <a:off x="512867" y="3568069"/>
            <a:ext cx="9380966" cy="425450"/>
            <a:chOff x="512867" y="3568069"/>
            <a:chExt cx="9380966" cy="425450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70591DF-6528-41C3-95A9-914119B76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867" y="3596128"/>
              <a:ext cx="938096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On isole l’ensemble véhicule et on écrit le théorème de la résultante dynamique en projection sur 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0" name="Objet 9">
              <a:extLst>
                <a:ext uri="{FF2B5EF4-FFF2-40B4-BE49-F238E27FC236}">
                  <a16:creationId xmlns:a16="http://schemas.microsoft.com/office/drawing/2014/main" id="{EC144EC5-F067-44C5-AD84-BF96A1F810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6048202"/>
                </p:ext>
              </p:extLst>
            </p:nvPr>
          </p:nvGraphicFramePr>
          <p:xfrm>
            <a:off x="9530099" y="3568069"/>
            <a:ext cx="358775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040" imgH="241200" progId="Equation.DSMT4">
                    <p:embed/>
                  </p:oleObj>
                </mc:Choice>
                <mc:Fallback>
                  <p:oleObj name="Equation" r:id="rId6" imgW="203040" imgH="241200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0099" y="3568069"/>
                          <a:ext cx="358775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4DCDDC34-CB7A-4D93-8670-77026EC16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11254"/>
              </p:ext>
            </p:extLst>
          </p:nvPr>
        </p:nvGraphicFramePr>
        <p:xfrm>
          <a:off x="2182813" y="4088654"/>
          <a:ext cx="4569160" cy="962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68400" imgH="583920" progId="Equation.DSMT4">
                  <p:embed/>
                </p:oleObj>
              </mc:Choice>
              <mc:Fallback>
                <p:oleObj name="Equation" r:id="rId8" imgW="2768400" imgH="58392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088654"/>
                        <a:ext cx="4569160" cy="9629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88878DA-6A43-4960-AA30-F09754AE5A4D}"/>
              </a:ext>
            </a:extLst>
          </p:cNvPr>
          <p:cNvSpPr/>
          <p:nvPr/>
        </p:nvSpPr>
        <p:spPr>
          <a:xfrm>
            <a:off x="437369" y="5051638"/>
            <a:ext cx="2058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Equation obtenue : </a:t>
            </a:r>
            <a:endParaRPr lang="fr-FR" dirty="0"/>
          </a:p>
        </p:txBody>
      </p:sp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C6F50D47-5B17-4104-A266-A60DBD95C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05469"/>
              </p:ext>
            </p:extLst>
          </p:nvPr>
        </p:nvGraphicFramePr>
        <p:xfrm>
          <a:off x="2049054" y="5544165"/>
          <a:ext cx="8505716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78300" imgH="317500" progId="Equation.DSMT4">
                  <p:embed/>
                </p:oleObj>
              </mc:Choice>
              <mc:Fallback>
                <p:oleObj name="Equation" r:id="rId10" imgW="4178300" imgH="3175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054" y="5544165"/>
                        <a:ext cx="8505716" cy="646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75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D335788-A4B5-4D9E-AC97-EDC66B7DCC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035" y="652461"/>
            <a:ext cx="1848654" cy="11668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DBDB223-D94D-4F61-A814-EF992946B9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2892" y="866775"/>
            <a:ext cx="10106025" cy="12858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55578C-FA07-4206-A233-F27A211D2C2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897" y="2323340"/>
            <a:ext cx="9505463" cy="36270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C580B45A-1DCA-488E-B18F-C2CCB97EB59A}"/>
              </a:ext>
            </a:extLst>
          </p:cNvPr>
          <p:cNvGrpSpPr/>
          <p:nvPr/>
        </p:nvGrpSpPr>
        <p:grpSpPr>
          <a:xfrm>
            <a:off x="3345360" y="2188228"/>
            <a:ext cx="7171746" cy="504444"/>
            <a:chOff x="3345360" y="2188228"/>
            <a:chExt cx="7171746" cy="5044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9C9F9-43F2-4D61-8B17-833B64A8FF08}"/>
                </a:ext>
              </a:extLst>
            </p:cNvPr>
            <p:cNvSpPr/>
            <p:nvPr/>
          </p:nvSpPr>
          <p:spPr>
            <a:xfrm>
              <a:off x="3345360" y="2323340"/>
              <a:ext cx="61474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 roulement </a:t>
              </a:r>
              <a:r>
                <a:rPr lang="fr-FR" b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sans glissement</a:t>
              </a:r>
              <a:r>
                <a: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des roues sur le sol se traduit par  </a:t>
              </a:r>
              <a:endParaRPr lang="fr-FR" dirty="0"/>
            </a:p>
          </p:txBody>
        </p:sp>
        <p:graphicFrame>
          <p:nvGraphicFramePr>
            <p:cNvPr id="11" name="Objet 10">
              <a:extLst>
                <a:ext uri="{FF2B5EF4-FFF2-40B4-BE49-F238E27FC236}">
                  <a16:creationId xmlns:a16="http://schemas.microsoft.com/office/drawing/2014/main" id="{6C8B2BF0-A5DF-4B86-AC2F-07C5739F4D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0059080"/>
                </p:ext>
              </p:extLst>
            </p:nvPr>
          </p:nvGraphicFramePr>
          <p:xfrm>
            <a:off x="9445162" y="2188228"/>
            <a:ext cx="1071944" cy="504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47419" imgH="304668" progId="Equation.DSMT4">
                    <p:embed/>
                  </p:oleObj>
                </mc:Choice>
                <mc:Fallback>
                  <p:oleObj name="Equation" r:id="rId6" imgW="647419" imgH="304668" progId="Equation.DSMT4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5162" y="2188228"/>
                          <a:ext cx="1071944" cy="5044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t 13">
                <a:extLst>
                  <a:ext uri="{FF2B5EF4-FFF2-40B4-BE49-F238E27FC236}">
                    <a16:creationId xmlns:a16="http://schemas.microsoft.com/office/drawing/2014/main" id="{CF7894FC-74AD-4871-A820-ECDFC0BB3442}"/>
                  </a:ext>
                </a:extLst>
              </p:cNvPr>
              <p:cNvSpPr txBox="1"/>
              <p:nvPr/>
            </p:nvSpPr>
            <p:spPr bwMode="auto">
              <a:xfrm>
                <a:off x="4181475" y="2762250"/>
                <a:ext cx="5245100" cy="9620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li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lim>
                          </m:limUpp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/0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limUpp>
                                    <m:limUpp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lim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</m:lim>
                                  </m:limUpp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/0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Upp>
                                <m:limUp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fr-F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lim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</m:lim>
                              </m:limUpp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lim>
                      </m:limLow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limUpp>
                                <m:limUp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lim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</m:lim>
                              </m:limUpp>
                            </m:e>
                          </m:groupChr>
                        </m:e>
                        <m:li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Upp>
                                <m:limUp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lim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</m:lim>
                              </m:limUpp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lim>
                      </m:limLow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limLow>
                        <m:limLow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limUpp>
                                    <m:limUpp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lim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</m:lim>
                                  </m:limUpp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/0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Upp>
                                <m:limUp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lim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</m:lim>
                              </m:limUpp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fr-F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li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lim>
                          </m:limUpp>
                        </m:e>
                        <m: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Upp>
                        <m:limUp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li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lim>
                      </m:limUp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Objet 13">
                <a:extLst>
                  <a:ext uri="{FF2B5EF4-FFF2-40B4-BE49-F238E27FC236}">
                    <a16:creationId xmlns:a16="http://schemas.microsoft.com/office/drawing/2014/main" id="{CF7894FC-74AD-4871-A820-ECDFC0BB3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1475" y="2762250"/>
                <a:ext cx="5245100" cy="9620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AE17DBA7-4A0F-4EC8-9A07-2B9D84CA0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109630"/>
              </p:ext>
            </p:extLst>
          </p:nvPr>
        </p:nvGraphicFramePr>
        <p:xfrm>
          <a:off x="771525" y="2840936"/>
          <a:ext cx="1291367" cy="4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600" imgH="228600" progId="Equation.DSMT4">
                  <p:embed/>
                </p:oleObj>
              </mc:Choice>
              <mc:Fallback>
                <p:oleObj name="Equation" r:id="rId9" imgW="609600" imgH="2286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840936"/>
                        <a:ext cx="1291367" cy="484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7387BD6C-9A87-4171-B1B9-C11B09AC452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0052" y="3592788"/>
            <a:ext cx="10557024" cy="402834"/>
          </a:xfrm>
          <a:prstGeom prst="rect">
            <a:avLst/>
          </a:prstGeom>
        </p:spPr>
      </p:pic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9485F123-B966-4990-AB2F-45718C551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615490"/>
              </p:ext>
            </p:extLst>
          </p:nvPr>
        </p:nvGraphicFramePr>
        <p:xfrm>
          <a:off x="771525" y="4065048"/>
          <a:ext cx="2205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1120" imgH="215640" progId="Equation.DSMT4">
                  <p:embed/>
                </p:oleObj>
              </mc:Choice>
              <mc:Fallback>
                <p:oleObj name="Equation" r:id="rId12" imgW="1041120" imgH="21564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065048"/>
                        <a:ext cx="220503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F61C7A82-6D1E-4069-8813-43E9E2905EE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1035" y="4678640"/>
            <a:ext cx="10557013" cy="402834"/>
          </a:xfrm>
          <a:prstGeom prst="rect">
            <a:avLst/>
          </a:prstGeom>
        </p:spPr>
      </p:pic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F900ED71-8446-4974-AA3D-4CD0FBB09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339361"/>
              </p:ext>
            </p:extLst>
          </p:nvPr>
        </p:nvGraphicFramePr>
        <p:xfrm>
          <a:off x="4027488" y="4690030"/>
          <a:ext cx="34909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34880" imgH="228600" progId="Equation.DSMT4">
                  <p:embed/>
                </p:oleObj>
              </mc:Choice>
              <mc:Fallback>
                <p:oleObj name="Equation" r:id="rId15" imgW="2234880" imgH="2286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4690030"/>
                        <a:ext cx="3490912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>
            <a:extLst>
              <a:ext uri="{FF2B5EF4-FFF2-40B4-BE49-F238E27FC236}">
                <a16:creationId xmlns:a16="http://schemas.microsoft.com/office/drawing/2014/main" id="{29539AE4-FEEE-41CA-852E-658F1E7F6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42875"/>
              </p:ext>
            </p:extLst>
          </p:nvPr>
        </p:nvGraphicFramePr>
        <p:xfrm>
          <a:off x="771525" y="5220966"/>
          <a:ext cx="1552575" cy="56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80" imgH="228600" progId="Equation.DSMT4">
                  <p:embed/>
                </p:oleObj>
              </mc:Choice>
              <mc:Fallback>
                <p:oleObj name="Equation" r:id="rId17" imgW="622080" imgH="2286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5220966"/>
                        <a:ext cx="1552575" cy="56986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6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412A76-B5FE-45EC-84EC-D31333AF17E8}"/>
              </a:ext>
            </a:extLst>
          </p:cNvPr>
          <p:cNvSpPr/>
          <p:nvPr/>
        </p:nvSpPr>
        <p:spPr>
          <a:xfrm>
            <a:off x="282952" y="2448998"/>
            <a:ext cx="1977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Equation devient : </a:t>
            </a:r>
            <a:endParaRPr lang="fr-FR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FE100382-750E-459E-8458-D1FDD6C21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259834"/>
              </p:ext>
            </p:extLst>
          </p:nvPr>
        </p:nvGraphicFramePr>
        <p:xfrm>
          <a:off x="2815421" y="456629"/>
          <a:ext cx="8505716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300" imgH="317500" progId="Equation.DSMT4">
                  <p:embed/>
                </p:oleObj>
              </mc:Choice>
              <mc:Fallback>
                <p:oleObj name="Equation" r:id="rId3" imgW="4178300" imgH="3175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421" y="456629"/>
                        <a:ext cx="8505716" cy="646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3C3EF7AE-F4AA-40DC-99E8-4E40C2B41A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32994"/>
              </p:ext>
            </p:extLst>
          </p:nvPr>
        </p:nvGraphicFramePr>
        <p:xfrm>
          <a:off x="2815421" y="1317457"/>
          <a:ext cx="1291367" cy="4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600" imgH="228600" progId="Equation.DSMT4">
                  <p:embed/>
                </p:oleObj>
              </mc:Choice>
              <mc:Fallback>
                <p:oleObj name="Equation" r:id="rId5" imgW="609600" imgH="2286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421" y="1317457"/>
                        <a:ext cx="1291367" cy="484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02A34CBC-3495-49F7-9AC0-506BD0BCD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631447"/>
              </p:ext>
            </p:extLst>
          </p:nvPr>
        </p:nvGraphicFramePr>
        <p:xfrm>
          <a:off x="4828325" y="1344520"/>
          <a:ext cx="2205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215640" progId="Equation.DSMT4">
                  <p:embed/>
                </p:oleObj>
              </mc:Choice>
              <mc:Fallback>
                <p:oleObj name="Equation" r:id="rId7" imgW="1041120" imgH="21564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325" y="1344520"/>
                        <a:ext cx="220503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B64F7DA7-1678-4AF1-B2C8-D04D04292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2179"/>
              </p:ext>
            </p:extLst>
          </p:nvPr>
        </p:nvGraphicFramePr>
        <p:xfrm>
          <a:off x="7900850" y="1317457"/>
          <a:ext cx="1319349" cy="4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228600" progId="Equation.DSMT4">
                  <p:embed/>
                </p:oleObj>
              </mc:Choice>
              <mc:Fallback>
                <p:oleObj name="Equation" r:id="rId9" imgW="622080" imgH="2286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850" y="1317457"/>
                        <a:ext cx="1319349" cy="484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880F893C-4046-4E86-BEEF-01473E78C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873214"/>
              </p:ext>
            </p:extLst>
          </p:nvPr>
        </p:nvGraphicFramePr>
        <p:xfrm>
          <a:off x="2917825" y="2193925"/>
          <a:ext cx="68897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720960" imgH="1079280" progId="Equation.DSMT4">
                  <p:embed/>
                </p:oleObj>
              </mc:Choice>
              <mc:Fallback>
                <p:oleObj name="Equation" r:id="rId11" imgW="3720960" imgH="107928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2193925"/>
                        <a:ext cx="6889750" cy="200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D2F8B69-2333-44EC-80A4-09F02EECE5D7}"/>
              </a:ext>
            </a:extLst>
          </p:cNvPr>
          <p:cNvSpPr/>
          <p:nvPr/>
        </p:nvSpPr>
        <p:spPr>
          <a:xfrm>
            <a:off x="398567" y="4263509"/>
            <a:ext cx="6818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9.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Indentification du coefficient de résistance au roulement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FC4AD6-B8CA-428B-990C-B764F832B405}"/>
                  </a:ext>
                </a:extLst>
              </p:cNvPr>
              <p:cNvSpPr/>
              <p:nvPr/>
            </p:nvSpPr>
            <p:spPr>
              <a:xfrm>
                <a:off x="1271780" y="4772710"/>
                <a:ext cx="101201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se place dans la situation ou le véhicule se déplace </a:t>
                </a:r>
                <a:r>
                  <a:rPr lang="fr-FR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 vitesse constante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sur sol horizontal </a:t>
                </a:r>
                <a:r>
                  <a:rPr lang="fr-FR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=0</a:t>
                </a:r>
                <a:endParaRPr lang="fr-F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FC4AD6-B8CA-428B-990C-B764F832B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80" y="4772710"/>
                <a:ext cx="10120120" cy="369332"/>
              </a:xfrm>
              <a:prstGeom prst="rect">
                <a:avLst/>
              </a:prstGeom>
              <a:blipFill>
                <a:blip r:embed="rId14" cstate="print"/>
                <a:stretch>
                  <a:fillRect l="-542" t="-13115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DBEC9D20-391B-4AC1-997E-BB057C807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579433"/>
              </p:ext>
            </p:extLst>
          </p:nvPr>
        </p:nvGraphicFramePr>
        <p:xfrm>
          <a:off x="2580481" y="5433924"/>
          <a:ext cx="70310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797280" imgH="583920" progId="Equation.DSMT4">
                  <p:embed/>
                </p:oleObj>
              </mc:Choice>
              <mc:Fallback>
                <p:oleObj name="Equation" r:id="rId15" imgW="3797280" imgH="58392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481" y="5433924"/>
                        <a:ext cx="7031038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19C53036-B28F-4FB6-88D6-EB1EC84097BD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1464600" y="-260688"/>
            <a:ext cx="3846278" cy="24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27C717-D890-4C37-B248-50858CBE5EDF}"/>
              </a:ext>
            </a:extLst>
          </p:cNvPr>
          <p:cNvSpPr/>
          <p:nvPr/>
        </p:nvSpPr>
        <p:spPr>
          <a:xfrm>
            <a:off x="350942" y="358259"/>
            <a:ext cx="374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10.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Rapport de transmission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000B24-208C-4CC0-ACD0-762BB98736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2" y="727591"/>
            <a:ext cx="7267575" cy="42378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46DE6-F82E-4308-AEBD-6668BF3438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6212" y="1138237"/>
            <a:ext cx="2847975" cy="1952625"/>
          </a:xfrm>
          <a:prstGeom prst="rect">
            <a:avLst/>
          </a:prstGeom>
        </p:spPr>
      </p:pic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A43DDB38-CCC2-41EB-A9A6-F1BFF7393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820491"/>
              </p:ext>
            </p:extLst>
          </p:nvPr>
        </p:nvGraphicFramePr>
        <p:xfrm>
          <a:off x="8124825" y="3219450"/>
          <a:ext cx="254461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200" imgH="419100" progId="Equation.DSMT4">
                  <p:embed/>
                </p:oleObj>
              </mc:Choice>
              <mc:Fallback>
                <p:oleObj name="Equation" r:id="rId5" imgW="1473200" imgH="4191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25" y="3219450"/>
                        <a:ext cx="254461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F437F060-F77E-447E-97DA-CF0CB290C5DE}"/>
              </a:ext>
            </a:extLst>
          </p:cNvPr>
          <p:cNvGrpSpPr/>
          <p:nvPr/>
        </p:nvGrpSpPr>
        <p:grpSpPr>
          <a:xfrm>
            <a:off x="1238250" y="1704977"/>
            <a:ext cx="3448050" cy="2647953"/>
            <a:chOff x="1238250" y="1704977"/>
            <a:chExt cx="3448050" cy="2647953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4D91C2AA-3F57-4C00-85FE-7D1CDA35AFA6}"/>
                </a:ext>
              </a:extLst>
            </p:cNvPr>
            <p:cNvCxnSpPr>
              <a:cxnSpLocks/>
            </p:cNvCxnSpPr>
            <p:nvPr/>
          </p:nvCxnSpPr>
          <p:spPr>
            <a:xfrm>
              <a:off x="1238250" y="3209925"/>
              <a:ext cx="3448050" cy="95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5F356ECF-4AF3-44D1-BDF1-708FDDD0F648}"/>
                </a:ext>
              </a:extLst>
            </p:cNvPr>
            <p:cNvCxnSpPr>
              <a:cxnSpLocks/>
            </p:cNvCxnSpPr>
            <p:nvPr/>
          </p:nvCxnSpPr>
          <p:spPr>
            <a:xfrm>
              <a:off x="2871788" y="1733551"/>
              <a:ext cx="0" cy="26193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291C0465-F6D3-42D1-8A94-A3AB893431DC}"/>
                </a:ext>
              </a:extLst>
            </p:cNvPr>
            <p:cNvCxnSpPr>
              <a:cxnSpLocks/>
            </p:cNvCxnSpPr>
            <p:nvPr/>
          </p:nvCxnSpPr>
          <p:spPr>
            <a:xfrm>
              <a:off x="3314700" y="1763578"/>
              <a:ext cx="0" cy="25607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6A5BCFF0-33BD-4C07-8516-B059B7D26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4891" y="1704977"/>
              <a:ext cx="1" cy="26193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79F6E1C0-F0C5-47FA-89F0-B712B4917B3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4987" y="5213487"/>
            <a:ext cx="83915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35E811-FB1B-4BCC-862D-2DB96F9DEA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225"/>
            <a:ext cx="6029231" cy="65817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B456E26-29D3-4690-A288-A03811EE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21" y="1852613"/>
            <a:ext cx="6276596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6C2780F-C0E4-47B1-86D9-19A737411C46}"/>
              </a:ext>
            </a:extLst>
          </p:cNvPr>
          <p:cNvSpPr/>
          <p:nvPr/>
        </p:nvSpPr>
        <p:spPr>
          <a:xfrm>
            <a:off x="257175" y="4164806"/>
            <a:ext cx="1905000" cy="5024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3E8E71B9-86F3-4750-814B-8AB6B9C5F3CF}"/>
              </a:ext>
            </a:extLst>
          </p:cNvPr>
          <p:cNvSpPr/>
          <p:nvPr/>
        </p:nvSpPr>
        <p:spPr>
          <a:xfrm>
            <a:off x="8763000" y="3971925"/>
            <a:ext cx="1190625" cy="342900"/>
          </a:xfrm>
          <a:custGeom>
            <a:avLst/>
            <a:gdLst>
              <a:gd name="connsiteX0" fmla="*/ 9525 w 1190625"/>
              <a:gd name="connsiteY0" fmla="*/ 342900 h 342900"/>
              <a:gd name="connsiteX1" fmla="*/ 0 w 1190625"/>
              <a:gd name="connsiteY1" fmla="*/ 9525 h 342900"/>
              <a:gd name="connsiteX2" fmla="*/ 685800 w 1190625"/>
              <a:gd name="connsiteY2" fmla="*/ 0 h 342900"/>
              <a:gd name="connsiteX3" fmla="*/ 685800 w 1190625"/>
              <a:gd name="connsiteY3" fmla="*/ 342900 h 342900"/>
              <a:gd name="connsiteX4" fmla="*/ 1190625 w 1190625"/>
              <a:gd name="connsiteY4" fmla="*/ 33337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25" h="342900">
                <a:moveTo>
                  <a:pt x="9525" y="342900"/>
                </a:moveTo>
                <a:lnTo>
                  <a:pt x="0" y="9525"/>
                </a:lnTo>
                <a:lnTo>
                  <a:pt x="685800" y="0"/>
                </a:lnTo>
                <a:lnTo>
                  <a:pt x="685800" y="342900"/>
                </a:lnTo>
                <a:lnTo>
                  <a:pt x="1190625" y="333375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E17A7ED-5929-4369-890C-2622B623281A}"/>
              </a:ext>
            </a:extLst>
          </p:cNvPr>
          <p:cNvSpPr/>
          <p:nvPr/>
        </p:nvSpPr>
        <p:spPr>
          <a:xfrm>
            <a:off x="8763000" y="3571875"/>
            <a:ext cx="1219200" cy="285750"/>
          </a:xfrm>
          <a:custGeom>
            <a:avLst/>
            <a:gdLst>
              <a:gd name="connsiteX0" fmla="*/ 0 w 1219200"/>
              <a:gd name="connsiteY0" fmla="*/ 0 h 285750"/>
              <a:gd name="connsiteX1" fmla="*/ 0 w 1219200"/>
              <a:gd name="connsiteY1" fmla="*/ 285750 h 285750"/>
              <a:gd name="connsiteX2" fmla="*/ 742950 w 1219200"/>
              <a:gd name="connsiteY2" fmla="*/ 266700 h 285750"/>
              <a:gd name="connsiteX3" fmla="*/ 1219200 w 12192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285750">
                <a:moveTo>
                  <a:pt x="0" y="0"/>
                </a:moveTo>
                <a:lnTo>
                  <a:pt x="0" y="285750"/>
                </a:lnTo>
                <a:lnTo>
                  <a:pt x="742950" y="266700"/>
                </a:lnTo>
                <a:lnTo>
                  <a:pt x="1219200" y="28575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D69C62B-62F6-49AA-8647-4CFDDD28C209}"/>
              </a:ext>
            </a:extLst>
          </p:cNvPr>
          <p:cNvSpPr txBox="1"/>
          <p:nvPr/>
        </p:nvSpPr>
        <p:spPr>
          <a:xfrm>
            <a:off x="6181336" y="784206"/>
            <a:ext cx="5844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Q1. </a:t>
            </a:r>
            <a:r>
              <a:rPr lang="fr-FR" sz="1400" dirty="0"/>
              <a:t>Après lecture du diagramme d’état, compléter les chronogrammes fournis sur le </a:t>
            </a:r>
            <a:r>
              <a:rPr lang="fr-FR" sz="1400" b="1" dirty="0"/>
              <a:t>document réponse</a:t>
            </a:r>
            <a:r>
              <a:rPr lang="fr-FR" sz="1400" dirty="0"/>
              <a:t> dans la configuration où le démarrage moteur du véhicule est déjà effectué et où l’on souhaite avancer.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206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B5CCF0-D120-49EB-A07E-51AFF5AF5DC4}"/>
              </a:ext>
            </a:extLst>
          </p:cNvPr>
          <p:cNvSpPr/>
          <p:nvPr/>
        </p:nvSpPr>
        <p:spPr>
          <a:xfrm>
            <a:off x="350942" y="358259"/>
            <a:ext cx="374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11.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Rapport de transmission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CB69C8-ABC5-49EF-BEA5-4B88EB097D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37" y="938212"/>
            <a:ext cx="2847975" cy="19526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1E02A0-8A90-4891-B4B0-75902F2409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542" y="3223551"/>
            <a:ext cx="5295238" cy="3276190"/>
          </a:xfrm>
          <a:prstGeom prst="rect">
            <a:avLst/>
          </a:prstGeom>
        </p:spPr>
      </p:pic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07795EBB-0F1A-4950-97FC-4C4B8A3EA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963134"/>
              </p:ext>
            </p:extLst>
          </p:nvPr>
        </p:nvGraphicFramePr>
        <p:xfrm>
          <a:off x="5924550" y="1914524"/>
          <a:ext cx="2562226" cy="79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7000" imgH="431800" progId="Equation.DSMT4">
                  <p:embed/>
                </p:oleObj>
              </mc:Choice>
              <mc:Fallback>
                <p:oleObj name="Equation" r:id="rId5" imgW="1397000" imgH="4318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1914524"/>
                        <a:ext cx="2562226" cy="791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C3AFD41F-4959-4FCA-A615-157B9F55B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38795"/>
              </p:ext>
            </p:extLst>
          </p:nvPr>
        </p:nvGraphicFramePr>
        <p:xfrm>
          <a:off x="5924550" y="1317456"/>
          <a:ext cx="1291367" cy="4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600" imgH="228600" progId="Equation.DSMT4">
                  <p:embed/>
                </p:oleObj>
              </mc:Choice>
              <mc:Fallback>
                <p:oleObj name="Equation" r:id="rId7" imgW="609600" imgH="2286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1317456"/>
                        <a:ext cx="1291367" cy="484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9B6447BB-4EB1-487E-A958-084B9E288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819263"/>
              </p:ext>
            </p:extLst>
          </p:nvPr>
        </p:nvGraphicFramePr>
        <p:xfrm>
          <a:off x="7827101" y="1317456"/>
          <a:ext cx="1319349" cy="4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228600" progId="Equation.DSMT4">
                  <p:embed/>
                </p:oleObj>
              </mc:Choice>
              <mc:Fallback>
                <p:oleObj name="Equation" r:id="rId9" imgW="622080" imgH="2286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101" y="1317456"/>
                        <a:ext cx="1319349" cy="484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D65629F2-E592-4A9E-B4EB-7B73D0F66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27420"/>
              </p:ext>
            </p:extLst>
          </p:nvPr>
        </p:nvGraphicFramePr>
        <p:xfrm>
          <a:off x="5924550" y="3667125"/>
          <a:ext cx="5487219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759120" imgH="787320" progId="Equation.DSMT4">
                  <p:embed/>
                </p:oleObj>
              </mc:Choice>
              <mc:Fallback>
                <p:oleObj name="Equation" r:id="rId11" imgW="3759120" imgH="78732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3667125"/>
                        <a:ext cx="5487219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3EB1B02-1422-4257-AFD4-414DD30074D5}"/>
              </a:ext>
            </a:extLst>
          </p:cNvPr>
          <p:cNvSpPr/>
          <p:nvPr/>
        </p:nvSpPr>
        <p:spPr>
          <a:xfrm>
            <a:off x="5646180" y="5080351"/>
            <a:ext cx="2725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12.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moteur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E77383-B885-4C23-BA0E-3D7D39E944AB}"/>
              </a:ext>
            </a:extLst>
          </p:cNvPr>
          <p:cNvSpPr/>
          <p:nvPr/>
        </p:nvSpPr>
        <p:spPr>
          <a:xfrm>
            <a:off x="5708093" y="55068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Moteur 1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 un rapport de transmission 8 &lt; r &lt; 16 permet une plage d’optimisation de r plus importante</a:t>
            </a:r>
          </a:p>
          <a:p>
            <a:pPr>
              <a:spcAft>
                <a:spcPts val="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Couple moteur permanent supérieur à 30 N.m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13839A-AA38-4FA2-AC9D-62B61B52E5C5}"/>
              </a:ext>
            </a:extLst>
          </p:cNvPr>
          <p:cNvSpPr/>
          <p:nvPr/>
        </p:nvSpPr>
        <p:spPr>
          <a:xfrm>
            <a:off x="226455" y="248721"/>
            <a:ext cx="242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13.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Réducteur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7A1558-2978-423F-BBDA-F5D8D6F791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49" y="1033462"/>
            <a:ext cx="11166401" cy="57017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39C9656-910F-42EC-8458-0CB1FABE2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576" y="3211033"/>
            <a:ext cx="3155735" cy="3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13839A-AA38-4FA2-AC9D-62B61B52E5C5}"/>
              </a:ext>
            </a:extLst>
          </p:cNvPr>
          <p:cNvSpPr/>
          <p:nvPr/>
        </p:nvSpPr>
        <p:spPr>
          <a:xfrm>
            <a:off x="226455" y="248721"/>
            <a:ext cx="242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13.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Réducteur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7A1558-2978-423F-BBDA-F5D8D6F791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" y="1033463"/>
            <a:ext cx="5101836" cy="26050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01C247-52B0-48CC-BD3D-A0CF092F2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5537" y="599004"/>
            <a:ext cx="2191531" cy="33480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AFC430-8EEA-4FB9-BFDB-D8B1BE65E3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9747" y="494228"/>
            <a:ext cx="2191531" cy="3763171"/>
          </a:xfrm>
          <a:prstGeom prst="rect">
            <a:avLst/>
          </a:prstGeom>
        </p:spPr>
      </p:pic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F893E677-2EF9-4756-B044-52EA85D113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175" y="4133850"/>
          <a:ext cx="5854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920" imgH="406080" progId="Equation.DSMT4">
                  <p:embed/>
                </p:oleObj>
              </mc:Choice>
              <mc:Fallback>
                <p:oleObj name="Equation" r:id="rId6" imgW="3301920" imgH="406080" progId="Equation.DSMT4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F893E677-2EF9-4756-B044-52EA85D113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133850"/>
                        <a:ext cx="58547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8A9E9AC-7AE4-46DC-9644-BECAAB97D75E}"/>
              </a:ext>
            </a:extLst>
          </p:cNvPr>
          <p:cNvSpPr/>
          <p:nvPr/>
        </p:nvSpPr>
        <p:spPr>
          <a:xfrm>
            <a:off x="511175" y="5483781"/>
            <a:ext cx="7373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rapport est dans la plage donnée à la question précédente soit 8 &lt; r &lt; 16 .</a:t>
            </a:r>
            <a:endParaRPr lang="fr-FR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B42FCBD7-FB8F-E2C6-8D2C-751DA88EA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444549"/>
              </p:ext>
            </p:extLst>
          </p:nvPr>
        </p:nvGraphicFramePr>
        <p:xfrm>
          <a:off x="7885117" y="4751627"/>
          <a:ext cx="13414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1100" imgH="506178" progId="Equation.DSMT4">
                  <p:embed/>
                </p:oleObj>
              </mc:Choice>
              <mc:Fallback>
                <p:oleObj name="Equation" r:id="rId8" imgW="1341100" imgH="50617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85117" y="4751627"/>
                        <a:ext cx="1341437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3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620815-25AB-43D8-85C7-6DC7CEFD8A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2037" y="338137"/>
            <a:ext cx="100679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1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9D4608-ECE2-433C-B442-AE6D9116CFE2}"/>
              </a:ext>
            </a:extLst>
          </p:cNvPr>
          <p:cNvSpPr/>
          <p:nvPr/>
        </p:nvSpPr>
        <p:spPr>
          <a:xfrm>
            <a:off x="407430" y="1925121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14.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8F1C21-C754-46BB-A99F-DFA3DE346A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1340" y="147638"/>
            <a:ext cx="8157985" cy="1674534"/>
          </a:xfrm>
          <a:prstGeom prst="rect">
            <a:avLst/>
          </a:prstGeom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BE6A7606-344B-4D84-823B-C17734D7B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474953"/>
              </p:ext>
            </p:extLst>
          </p:nvPr>
        </p:nvGraphicFramePr>
        <p:xfrm>
          <a:off x="3160007" y="2618303"/>
          <a:ext cx="39052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812520" progId="Equation.DSMT4">
                  <p:embed/>
                </p:oleObj>
              </mc:Choice>
              <mc:Fallback>
                <p:oleObj name="Equation" r:id="rId4" imgW="2222280" imgH="81252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007" y="2618303"/>
                        <a:ext cx="390525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0B6A682F-BF80-4780-BB3B-2F715DA7E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29438"/>
              </p:ext>
            </p:extLst>
          </p:nvPr>
        </p:nvGraphicFramePr>
        <p:xfrm>
          <a:off x="407430" y="2684978"/>
          <a:ext cx="2298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368280" progId="Equation.DSMT4">
                  <p:embed/>
                </p:oleObj>
              </mc:Choice>
              <mc:Fallback>
                <p:oleObj name="Equation" r:id="rId6" imgW="1307880" imgH="36828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430" y="2684978"/>
                        <a:ext cx="2298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66E4FE-15BD-4D79-A568-53036D19A28A}"/>
              </a:ext>
            </a:extLst>
          </p:cNvPr>
          <p:cNvSpPr/>
          <p:nvPr/>
        </p:nvSpPr>
        <p:spPr>
          <a:xfrm>
            <a:off x="407429" y="4363521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15. </a:t>
            </a:r>
            <a:endParaRPr lang="fr-FR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76674F7A-AE3F-4D81-98B1-A494B90B8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650033"/>
              </p:ext>
            </p:extLst>
          </p:nvPr>
        </p:nvGraphicFramePr>
        <p:xfrm>
          <a:off x="2173288" y="4330143"/>
          <a:ext cx="12954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4330143"/>
                        <a:ext cx="12954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9DB5460B-9E46-40F2-B525-5EC4F7D39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97081"/>
              </p:ext>
            </p:extLst>
          </p:nvPr>
        </p:nvGraphicFramePr>
        <p:xfrm>
          <a:off x="635000" y="5187950"/>
          <a:ext cx="107267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502400" imgH="482600" progId="Equation.DSMT4">
                  <p:embed/>
                </p:oleObj>
              </mc:Choice>
              <mc:Fallback>
                <p:oleObj name="Equation" r:id="rId10" imgW="6502400" imgH="4826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5187950"/>
                        <a:ext cx="10726738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1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78F1C21-C754-46BB-A99F-DFA3DE346A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1340" y="147638"/>
            <a:ext cx="8157985" cy="16745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66E4FE-15BD-4D79-A568-53036D19A28A}"/>
              </a:ext>
            </a:extLst>
          </p:cNvPr>
          <p:cNvSpPr/>
          <p:nvPr/>
        </p:nvSpPr>
        <p:spPr>
          <a:xfrm>
            <a:off x="226455" y="1452840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15.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t 10">
                <a:extLst>
                  <a:ext uri="{FF2B5EF4-FFF2-40B4-BE49-F238E27FC236}">
                    <a16:creationId xmlns:a16="http://schemas.microsoft.com/office/drawing/2014/main" id="{9DB5460B-9E46-40F2-B525-5EC4F7D398FE}"/>
                  </a:ext>
                </a:extLst>
              </p:cNvPr>
              <p:cNvSpPr txBox="1"/>
              <p:nvPr/>
            </p:nvSpPr>
            <p:spPr bwMode="auto">
              <a:xfrm>
                <a:off x="354013" y="3841750"/>
                <a:ext cx="6308725" cy="142240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fr-F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Objet 10">
                <a:extLst>
                  <a:ext uri="{FF2B5EF4-FFF2-40B4-BE49-F238E27FC236}">
                    <a16:creationId xmlns:a16="http://schemas.microsoft.com/office/drawing/2014/main" id="{9DB5460B-9E46-40F2-B525-5EC4F7D3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013" y="3841750"/>
                <a:ext cx="6308725" cy="1422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t 11">
                <a:extLst>
                  <a:ext uri="{FF2B5EF4-FFF2-40B4-BE49-F238E27FC236}">
                    <a16:creationId xmlns:a16="http://schemas.microsoft.com/office/drawing/2014/main" id="{9387E372-B061-42FC-8811-073DD964D6E0}"/>
                  </a:ext>
                </a:extLst>
              </p:cNvPr>
              <p:cNvSpPr txBox="1"/>
              <p:nvPr/>
            </p:nvSpPr>
            <p:spPr>
              <a:xfrm>
                <a:off x="4005263" y="5241925"/>
                <a:ext cx="7437437" cy="1216025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Objet 11">
                <a:extLst>
                  <a:ext uri="{FF2B5EF4-FFF2-40B4-BE49-F238E27FC236}">
                    <a16:creationId xmlns:a16="http://schemas.microsoft.com/office/drawing/2014/main" id="{9387E372-B061-42FC-8811-073DD964D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263" y="5241925"/>
                <a:ext cx="7437437" cy="1216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7DE8C857-FC5B-194F-9284-105867EB1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32" y="1733461"/>
            <a:ext cx="8897592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68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9D4608-ECE2-433C-B442-AE6D9116CFE2}"/>
              </a:ext>
            </a:extLst>
          </p:cNvPr>
          <p:cNvSpPr/>
          <p:nvPr/>
        </p:nvSpPr>
        <p:spPr>
          <a:xfrm>
            <a:off x="521730" y="2597983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16.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8F1C21-C754-46BB-A99F-DFA3DE346A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1340" y="147638"/>
            <a:ext cx="8157985" cy="1674534"/>
          </a:xfrm>
          <a:prstGeom prst="rect">
            <a:avLst/>
          </a:prstGeom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791F65DE-B3EA-4411-84F7-F07393773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322004"/>
              </p:ext>
            </p:extLst>
          </p:nvPr>
        </p:nvGraphicFramePr>
        <p:xfrm>
          <a:off x="3026568" y="2337832"/>
          <a:ext cx="61388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20960" imgH="469800" progId="Equation.DSMT4">
                  <p:embed/>
                </p:oleObj>
              </mc:Choice>
              <mc:Fallback>
                <p:oleObj name="Equation" r:id="rId4" imgW="3720960" imgH="4698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568" y="2337832"/>
                        <a:ext cx="61388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2CE81A7-CB87-45F4-BEDE-6DDA35AA4B69}"/>
              </a:ext>
            </a:extLst>
          </p:cNvPr>
          <p:cNvSpPr/>
          <p:nvPr/>
        </p:nvSpPr>
        <p:spPr>
          <a:xfrm>
            <a:off x="954015" y="3745468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Théorème de la valeur finale</a:t>
            </a:r>
            <a:endParaRPr lang="fr-FR" dirty="0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AF8441B9-747B-46A4-AD5E-427D6A9F5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917399"/>
              </p:ext>
            </p:extLst>
          </p:nvPr>
        </p:nvGraphicFramePr>
        <p:xfrm>
          <a:off x="1728270" y="4257675"/>
          <a:ext cx="56642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95400" imgH="660240" progId="Equation.DSMT4">
                  <p:embed/>
                </p:oleObj>
              </mc:Choice>
              <mc:Fallback>
                <p:oleObj name="Equation" r:id="rId6" imgW="3695400" imgH="66024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270" y="4257675"/>
                        <a:ext cx="56642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927392A6-4F3E-49D5-8A8B-7D24D0F23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412965"/>
              </p:ext>
            </p:extLst>
          </p:nvPr>
        </p:nvGraphicFramePr>
        <p:xfrm>
          <a:off x="8764070" y="4303805"/>
          <a:ext cx="1790700" cy="6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366" imgH="469696" progId="Equation.DSMT4">
                  <p:embed/>
                </p:oleObj>
              </mc:Choice>
              <mc:Fallback>
                <p:oleObj name="Equation" r:id="rId8" imgW="1231366" imgH="469696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070" y="4303805"/>
                        <a:ext cx="1790700" cy="68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DFE0553-404F-4A30-9104-E0817AAE66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7763" y="261937"/>
            <a:ext cx="9263062" cy="2518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D6FAA7-C30C-423B-B22A-B4405C569744}"/>
              </a:ext>
            </a:extLst>
          </p:cNvPr>
          <p:cNvSpPr/>
          <p:nvPr/>
        </p:nvSpPr>
        <p:spPr>
          <a:xfrm>
            <a:off x="521730" y="2597983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17. V(p)? </a:t>
            </a:r>
            <a:endParaRPr lang="fr-FR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B4228C71-4030-4B87-B1AD-A68400788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98700"/>
              </p:ext>
            </p:extLst>
          </p:nvPr>
        </p:nvGraphicFramePr>
        <p:xfrm>
          <a:off x="895350" y="3059668"/>
          <a:ext cx="377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400" imgH="457200" progId="Equation.DSMT4">
                  <p:embed/>
                </p:oleObj>
              </mc:Choice>
              <mc:Fallback>
                <p:oleObj name="Equation" r:id="rId4" imgW="2057400" imgH="4572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059668"/>
                        <a:ext cx="377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5B168B2-CDA3-4646-BF4E-98DF83A264E0}"/>
              </a:ext>
            </a:extLst>
          </p:cNvPr>
          <p:cNvSpPr/>
          <p:nvPr/>
        </p:nvSpPr>
        <p:spPr>
          <a:xfrm>
            <a:off x="895350" y="4066881"/>
            <a:ext cx="8391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D’où si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fr-FR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(t) et F</a:t>
            </a:r>
            <a:r>
              <a:rPr lang="fr-F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(t) sont des échelons respectivement d’amplitude I</a:t>
            </a:r>
            <a:r>
              <a:rPr lang="fr-F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F</a:t>
            </a:r>
            <a:r>
              <a:rPr lang="fr-F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9C300BAD-DEC1-4446-991A-920DC384F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37706"/>
              </p:ext>
            </p:extLst>
          </p:nvPr>
        </p:nvGraphicFramePr>
        <p:xfrm>
          <a:off x="895350" y="4732008"/>
          <a:ext cx="83613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59040" imgH="419040" progId="Equation.DSMT4">
                  <p:embed/>
                </p:oleObj>
              </mc:Choice>
              <mc:Fallback>
                <p:oleObj name="Equation" r:id="rId6" imgW="4559040" imgH="41904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732008"/>
                        <a:ext cx="836136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3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B1E23A-C800-4420-8F42-41043CC495E8}"/>
              </a:ext>
            </a:extLst>
          </p:cNvPr>
          <p:cNvSpPr/>
          <p:nvPr/>
        </p:nvSpPr>
        <p:spPr>
          <a:xfrm>
            <a:off x="216930" y="321508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18.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74CB6F-99C4-44D5-A593-D9445FE205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50" y="781050"/>
            <a:ext cx="9429750" cy="2609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22EAF6-9E5E-4EF9-A0CB-C67F38CB4C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0245" y="3600450"/>
            <a:ext cx="95345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55E355-06C5-49B4-9162-864C32200C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170" y="433387"/>
            <a:ext cx="10134600" cy="1971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E79296-27C4-4B06-B026-C54D76D9FF9E}"/>
              </a:ext>
            </a:extLst>
          </p:cNvPr>
          <p:cNvSpPr/>
          <p:nvPr/>
        </p:nvSpPr>
        <p:spPr>
          <a:xfrm>
            <a:off x="1152524" y="2469117"/>
            <a:ext cx="827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Fonction de transfert du premier ordre donc le temps de réponse à 5% du modèle est </a:t>
            </a:r>
            <a:endParaRPr lang="fr-FR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155AFF6C-EF9B-4429-91A3-AD9882E4A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624036"/>
              </p:ext>
            </p:extLst>
          </p:nvPr>
        </p:nvGraphicFramePr>
        <p:xfrm>
          <a:off x="9331325" y="2303765"/>
          <a:ext cx="2308225" cy="70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69800" progId="Equation.DSMT4">
                  <p:embed/>
                </p:oleObj>
              </mc:Choice>
              <mc:Fallback>
                <p:oleObj name="Equation" r:id="rId4" imgW="1549080" imgH="4698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1325" y="2303765"/>
                        <a:ext cx="2308225" cy="700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973C2521-01A9-4F5D-9526-7082E4432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494" y="3669534"/>
            <a:ext cx="2742360" cy="70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t 7">
                <a:extLst>
                  <a:ext uri="{FF2B5EF4-FFF2-40B4-BE49-F238E27FC236}">
                    <a16:creationId xmlns:a16="http://schemas.microsoft.com/office/drawing/2014/main" id="{EBB594F5-AA49-415E-803F-ED4F1F8377A7}"/>
                  </a:ext>
                </a:extLst>
              </p:cNvPr>
              <p:cNvSpPr txBox="1"/>
              <p:nvPr/>
            </p:nvSpPr>
            <p:spPr>
              <a:xfrm>
                <a:off x="455613" y="3267075"/>
                <a:ext cx="6634162" cy="1504950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Objet 7">
                <a:extLst>
                  <a:ext uri="{FF2B5EF4-FFF2-40B4-BE49-F238E27FC236}">
                    <a16:creationId xmlns:a16="http://schemas.microsoft.com/office/drawing/2014/main" id="{EBB594F5-AA49-415E-803F-ED4F1F837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3" y="3267075"/>
                <a:ext cx="6634162" cy="1504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3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35E811-FB1B-4BCC-862D-2DB96F9DEA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225"/>
            <a:ext cx="6029231" cy="6581775"/>
          </a:xfrm>
          <a:prstGeom prst="rect">
            <a:avLst/>
          </a:prstGeom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3FF232C3-9254-459A-BBF7-A38CDA6AB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380358"/>
              </p:ext>
            </p:extLst>
          </p:nvPr>
        </p:nvGraphicFramePr>
        <p:xfrm>
          <a:off x="6029231" y="1962150"/>
          <a:ext cx="60261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6515100" imgH="5192268" progId="Word.Picture.8">
                  <p:embed/>
                </p:oleObj>
              </mc:Choice>
              <mc:Fallback>
                <p:oleObj name="Picture" r:id="rId4" imgW="6515100" imgH="5192268" progId="Word.Picture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231" y="1962150"/>
                        <a:ext cx="6026150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12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E8A125-3E37-48E7-9AB1-57FC776666FB}"/>
              </a:ext>
            </a:extLst>
          </p:cNvPr>
          <p:cNvSpPr/>
          <p:nvPr/>
        </p:nvSpPr>
        <p:spPr>
          <a:xfrm>
            <a:off x="587006" y="421243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20. 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30268-A1F0-434F-B3DC-5CE55F6FBA06}"/>
              </a:ext>
            </a:extLst>
          </p:cNvPr>
          <p:cNvSpPr/>
          <p:nvPr/>
        </p:nvSpPr>
        <p:spPr>
          <a:xfrm>
            <a:off x="1015525" y="990745"/>
            <a:ext cx="412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temps pour atteindre v</a:t>
            </a:r>
            <a:r>
              <a:rPr lang="fr-FR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 : (voir Q17)</a:t>
            </a:r>
            <a:endParaRPr lang="fr-FR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BA095A0F-4155-416B-8FEA-69D8F3FEB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119042"/>
              </p:ext>
            </p:extLst>
          </p:nvPr>
        </p:nvGraphicFramePr>
        <p:xfrm>
          <a:off x="5772149" y="867980"/>
          <a:ext cx="1952625" cy="656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900" imgH="457200" progId="Equation.DSMT4">
                  <p:embed/>
                </p:oleObj>
              </mc:Choice>
              <mc:Fallback>
                <p:oleObj name="Equation" r:id="rId3" imgW="1358900" imgH="4572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49" y="867980"/>
                        <a:ext cx="1952625" cy="656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2985BF1E-A42F-42AD-B0C1-8C11BD56A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674296"/>
              </p:ext>
            </p:extLst>
          </p:nvPr>
        </p:nvGraphicFramePr>
        <p:xfrm>
          <a:off x="2440170" y="421243"/>
          <a:ext cx="1672852" cy="36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215640" progId="Equation.DSMT4">
                  <p:embed/>
                </p:oleObj>
              </mc:Choice>
              <mc:Fallback>
                <p:oleObj name="Equation" r:id="rId5" imgW="977760" imgH="21564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170" y="421243"/>
                        <a:ext cx="1672852" cy="369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A35EB0A-9D25-4476-9340-2A5FEA9432A3}"/>
              </a:ext>
            </a:extLst>
          </p:cNvPr>
          <p:cNvSpPr/>
          <p:nvPr/>
        </p:nvSpPr>
        <p:spPr>
          <a:xfrm>
            <a:off x="1015525" y="1814975"/>
            <a:ext cx="6080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temps pour atteindre 0,95vmax à partir de v</a:t>
            </a:r>
            <a:r>
              <a:rPr lang="fr-FR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 : (voir Q19)</a:t>
            </a:r>
            <a:endParaRPr lang="fr-FR" dirty="0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A1D58BEF-F876-4FED-83EB-138EF7B8C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653502"/>
              </p:ext>
            </p:extLst>
          </p:nvPr>
        </p:nvGraphicFramePr>
        <p:xfrm>
          <a:off x="7834313" y="1649413"/>
          <a:ext cx="18351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469800" progId="Equation.DSMT4">
                  <p:embed/>
                </p:oleObj>
              </mc:Choice>
              <mc:Fallback>
                <p:oleObj name="Equation" r:id="rId7" imgW="1231560" imgH="4698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3" y="1649413"/>
                        <a:ext cx="1835150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6F66B63-BBEF-4E99-B987-68CA466201CD}"/>
              </a:ext>
            </a:extLst>
          </p:cNvPr>
          <p:cNvSpPr/>
          <p:nvPr/>
        </p:nvSpPr>
        <p:spPr>
          <a:xfrm>
            <a:off x="1015525" y="2955223"/>
            <a:ext cx="517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temps pour atteindre 0,95vmax à partir de 0 est :</a:t>
            </a:r>
            <a:endParaRPr lang="fr-FR" dirty="0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67891042-5837-46E2-80FC-89F2E2324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0767"/>
              </p:ext>
            </p:extLst>
          </p:nvPr>
        </p:nvGraphicFramePr>
        <p:xfrm>
          <a:off x="6574632" y="2808976"/>
          <a:ext cx="43545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20680" imgH="469800" progId="Equation.DSMT4">
                  <p:embed/>
                </p:oleObj>
              </mc:Choice>
              <mc:Fallback>
                <p:oleObj name="Equation" r:id="rId9" imgW="2920680" imgH="4698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632" y="2808976"/>
                        <a:ext cx="4354512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6ECD2E83-B7E8-49A7-BD0E-86E605F1C96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2490" y="3761767"/>
            <a:ext cx="4199184" cy="2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A45CB13-6006-4EBC-A812-3EF32C753F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0700" y="790575"/>
            <a:ext cx="8610600" cy="5314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E9A070-22A3-4F2C-BBC2-873342FAF059}"/>
              </a:ext>
            </a:extLst>
          </p:cNvPr>
          <p:cNvSpPr/>
          <p:nvPr/>
        </p:nvSpPr>
        <p:spPr>
          <a:xfrm>
            <a:off x="587006" y="421243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21.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4B8AE3-EC0C-4C05-A2BD-8F649A375E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6087" y="1052512"/>
            <a:ext cx="2847975" cy="195262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A683861-33D7-4EA1-815C-A15BF17717B3}"/>
              </a:ext>
            </a:extLst>
          </p:cNvPr>
          <p:cNvCxnSpPr/>
          <p:nvPr/>
        </p:nvCxnSpPr>
        <p:spPr>
          <a:xfrm>
            <a:off x="2924175" y="4686300"/>
            <a:ext cx="5819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0F792C1-DC17-42EE-B8EC-1D5049419892}"/>
              </a:ext>
            </a:extLst>
          </p:cNvPr>
          <p:cNvCxnSpPr/>
          <p:nvPr/>
        </p:nvCxnSpPr>
        <p:spPr>
          <a:xfrm>
            <a:off x="7105650" y="4552950"/>
            <a:ext cx="0" cy="695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20B972-5AF6-4BB1-BD68-BB6D1C52ED58}"/>
              </a:ext>
            </a:extLst>
          </p:cNvPr>
          <p:cNvSpPr/>
          <p:nvPr/>
        </p:nvSpPr>
        <p:spPr>
          <a:xfrm>
            <a:off x="5834062" y="3156050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faut r&gt; 13,5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rapport de transmission du constructeur de 13,4 est limite (calculé en Q13)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F70B426-4F00-433D-A37A-655391B99A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820" y="1056590"/>
            <a:ext cx="6943830" cy="4133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929969-C323-46D8-B840-DD4C283FA429}"/>
              </a:ext>
            </a:extLst>
          </p:cNvPr>
          <p:cNvSpPr/>
          <p:nvPr/>
        </p:nvSpPr>
        <p:spPr>
          <a:xfrm>
            <a:off x="587006" y="421243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22. </a:t>
            </a:r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FBBF702-0D21-4E23-8F5E-934F8BA4AE00}"/>
              </a:ext>
            </a:extLst>
          </p:cNvPr>
          <p:cNvGrpSpPr/>
          <p:nvPr/>
        </p:nvGrpSpPr>
        <p:grpSpPr>
          <a:xfrm>
            <a:off x="1619194" y="742950"/>
            <a:ext cx="3733856" cy="3774134"/>
            <a:chOff x="2124075" y="433387"/>
            <a:chExt cx="4953000" cy="4995863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5640B4C3-6EA9-429B-B9B7-2A2D96B58659}"/>
                </a:ext>
              </a:extLst>
            </p:cNvPr>
            <p:cNvCxnSpPr/>
            <p:nvPr/>
          </p:nvCxnSpPr>
          <p:spPr>
            <a:xfrm>
              <a:off x="2124075" y="4133850"/>
              <a:ext cx="16668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83CFC15F-9172-4152-8E3C-38E1B9E5CBFE}"/>
                </a:ext>
              </a:extLst>
            </p:cNvPr>
            <p:cNvCxnSpPr/>
            <p:nvPr/>
          </p:nvCxnSpPr>
          <p:spPr>
            <a:xfrm flipV="1">
              <a:off x="2124075" y="433387"/>
              <a:ext cx="4953000" cy="4995863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3CC584FE-3C8F-46F5-BA5B-B08D5EBFF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0900" y="2724150"/>
              <a:ext cx="0" cy="27051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8CC24C5-FFE4-44F7-A120-97A71F03C634}"/>
              </a:ext>
            </a:extLst>
          </p:cNvPr>
          <p:cNvGrpSpPr/>
          <p:nvPr/>
        </p:nvGrpSpPr>
        <p:grpSpPr>
          <a:xfrm>
            <a:off x="8563024" y="1029124"/>
            <a:ext cx="3481332" cy="2249403"/>
            <a:chOff x="8563024" y="1029124"/>
            <a:chExt cx="3481332" cy="2249403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B5DC0A6-3763-4D41-84D4-21F2FB5BCE06}"/>
                </a:ext>
              </a:extLst>
            </p:cNvPr>
            <p:cNvSpPr txBox="1"/>
            <p:nvPr/>
          </p:nvSpPr>
          <p:spPr>
            <a:xfrm>
              <a:off x="8715432" y="1029124"/>
              <a:ext cx="257174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ZONE 1</a:t>
              </a:r>
            </a:p>
            <a:p>
              <a:pPr algn="ctr"/>
              <a:r>
                <a:rPr lang="fr-FR" dirty="0"/>
                <a:t>Droite</a:t>
              </a:r>
            </a:p>
            <a:p>
              <a:endParaRPr lang="fr-FR" dirty="0"/>
            </a:p>
          </p:txBody>
        </p:sp>
        <p:graphicFrame>
          <p:nvGraphicFramePr>
            <p:cNvPr id="20" name="Objet 19">
              <a:extLst>
                <a:ext uri="{FF2B5EF4-FFF2-40B4-BE49-F238E27FC236}">
                  <a16:creationId xmlns:a16="http://schemas.microsoft.com/office/drawing/2014/main" id="{0F4336A9-628E-4D76-9B18-324D73EA2E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979203"/>
                </p:ext>
              </p:extLst>
            </p:nvPr>
          </p:nvGraphicFramePr>
          <p:xfrm>
            <a:off x="8563024" y="2170140"/>
            <a:ext cx="3481332" cy="1108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93680" imgH="634680" progId="Equation.DSMT4">
                    <p:embed/>
                  </p:oleObj>
                </mc:Choice>
                <mc:Fallback>
                  <p:oleObj name="Equation" r:id="rId4" imgW="1993680" imgH="634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3024" y="2170140"/>
                          <a:ext cx="3481332" cy="11083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AFC41-6F18-4198-85BB-A293052B0049}"/>
              </a:ext>
            </a:extLst>
          </p:cNvPr>
          <p:cNvSpPr/>
          <p:nvPr/>
        </p:nvSpPr>
        <p:spPr>
          <a:xfrm>
            <a:off x="1827324" y="5287674"/>
            <a:ext cx="95345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la zone 1 le couple est quasi constant à sa valeur maximale (sauf pour les 0,2 s du début dus à la constante de temps électrique) d’où une accélération constante et une vitesse en rampe.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41428E-0134-4BC3-B9B8-F95FF6421CF6}"/>
              </a:ext>
            </a:extLst>
          </p:cNvPr>
          <p:cNvSpPr/>
          <p:nvPr/>
        </p:nvSpPr>
        <p:spPr>
          <a:xfrm>
            <a:off x="587006" y="421243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22.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6B731F-3C8B-4259-B276-DB3CB6109C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476" y="990600"/>
            <a:ext cx="7119826" cy="423862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23D14F11-90DD-4D78-936A-A1B0F43C0464}"/>
              </a:ext>
            </a:extLst>
          </p:cNvPr>
          <p:cNvGrpSpPr/>
          <p:nvPr/>
        </p:nvGrpSpPr>
        <p:grpSpPr>
          <a:xfrm>
            <a:off x="8531955" y="990600"/>
            <a:ext cx="3636962" cy="2476983"/>
            <a:chOff x="8485188" y="1056792"/>
            <a:chExt cx="3636962" cy="2476983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2D256AE-BB9A-4539-8E17-ADA0B618A804}"/>
                </a:ext>
              </a:extLst>
            </p:cNvPr>
            <p:cNvSpPr txBox="1"/>
            <p:nvPr/>
          </p:nvSpPr>
          <p:spPr>
            <a:xfrm>
              <a:off x="8790095" y="1056792"/>
              <a:ext cx="257174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ZONE 2</a:t>
              </a:r>
            </a:p>
            <a:p>
              <a:pPr algn="ctr"/>
              <a:r>
                <a:rPr lang="fr-FR" dirty="0"/>
                <a:t>1</a:t>
              </a:r>
              <a:r>
                <a:rPr lang="fr-FR" baseline="30000" dirty="0"/>
                <a:t>er</a:t>
              </a:r>
              <a:r>
                <a:rPr lang="fr-FR" dirty="0"/>
                <a:t> ordre Vmax = 50 km/h</a:t>
              </a:r>
            </a:p>
            <a:p>
              <a:endParaRPr lang="fr-FR" dirty="0"/>
            </a:p>
          </p:txBody>
        </p:sp>
        <p:graphicFrame>
          <p:nvGraphicFramePr>
            <p:cNvPr id="10" name="Objet 9">
              <a:extLst>
                <a:ext uri="{FF2B5EF4-FFF2-40B4-BE49-F238E27FC236}">
                  <a16:creationId xmlns:a16="http://schemas.microsoft.com/office/drawing/2014/main" id="{FF8BD41A-D353-4240-8222-E06ADA58D4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965973"/>
                </p:ext>
              </p:extLst>
            </p:nvPr>
          </p:nvGraphicFramePr>
          <p:xfrm>
            <a:off x="8485188" y="1916113"/>
            <a:ext cx="3636962" cy="161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82600" imgH="927000" progId="Equation.DSMT4">
                    <p:embed/>
                  </p:oleObj>
                </mc:Choice>
                <mc:Fallback>
                  <p:oleObj name="Equation" r:id="rId4" imgW="2082600" imgH="9270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5188" y="1916113"/>
                          <a:ext cx="3636962" cy="16176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68954E4-AE8E-4EA5-B5A7-E06F9EF78311}"/>
              </a:ext>
            </a:extLst>
          </p:cNvPr>
          <p:cNvGrpSpPr/>
          <p:nvPr/>
        </p:nvGrpSpPr>
        <p:grpSpPr>
          <a:xfrm>
            <a:off x="2867025" y="1171575"/>
            <a:ext cx="2177939" cy="3371850"/>
            <a:chOff x="2867025" y="1171575"/>
            <a:chExt cx="2177939" cy="3371850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A24F71E0-C1CC-461D-B18E-65C8978436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7025" y="1171575"/>
              <a:ext cx="2177939" cy="23241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A2489CC9-1D87-4911-A987-C27B178314DD}"/>
                </a:ext>
              </a:extLst>
            </p:cNvPr>
            <p:cNvCxnSpPr/>
            <p:nvPr/>
          </p:nvCxnSpPr>
          <p:spPr>
            <a:xfrm flipV="1">
              <a:off x="2867025" y="3495675"/>
              <a:ext cx="0" cy="10477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05EA2E9-7DC4-47C2-A966-89D7A88EC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4964" y="1171576"/>
              <a:ext cx="0" cy="33718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15235720-8CB6-4413-B2F7-CFE531F2A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48802"/>
              </p:ext>
            </p:extLst>
          </p:nvPr>
        </p:nvGraphicFramePr>
        <p:xfrm>
          <a:off x="992131" y="5410200"/>
          <a:ext cx="296386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495000" progId="Equation.DSMT4">
                  <p:embed/>
                </p:oleObj>
              </mc:Choice>
              <mc:Fallback>
                <p:oleObj name="Equation" r:id="rId6" imgW="12952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2131" y="5410200"/>
                        <a:ext cx="2963863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6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947771-1F2D-4D8D-A320-EBB4C5579B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5011" y="750367"/>
            <a:ext cx="8391525" cy="2609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0096EE-299A-4E0B-8792-9081DDE98436}"/>
              </a:ext>
            </a:extLst>
          </p:cNvPr>
          <p:cNvSpPr/>
          <p:nvPr/>
        </p:nvSpPr>
        <p:spPr>
          <a:xfrm>
            <a:off x="619055" y="248721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  <a:tabLst>
                <a:tab pos="228600" algn="l"/>
              </a:tabLst>
            </a:pPr>
            <a:r>
              <a:rPr lang="fr-FR" b="1" u="sng" kern="0" cap="all" dirty="0">
                <a:latin typeface="Calibri" panose="020F0502020204030204" pitchFamily="34" charset="0"/>
                <a:cs typeface="Times New Roman" panose="02020603050405020304" pitchFamily="18" charset="0"/>
              </a:rPr>
              <a:t>Récupération d’énergie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3A55B12C-CD1C-4BDB-9206-1BE57566B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09186"/>
              </p:ext>
            </p:extLst>
          </p:nvPr>
        </p:nvGraphicFramePr>
        <p:xfrm>
          <a:off x="504824" y="3613666"/>
          <a:ext cx="1071561" cy="657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431613" progId="Equation.DSMT4">
                  <p:embed/>
                </p:oleObj>
              </mc:Choice>
              <mc:Fallback>
                <p:oleObj name="Equation" r:id="rId4" imgW="710891" imgH="431613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4" y="3613666"/>
                        <a:ext cx="1071561" cy="6570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9D8AB85-DE67-4AAC-9FDE-5B6A27C14E2E}"/>
              </a:ext>
            </a:extLst>
          </p:cNvPr>
          <p:cNvSpPr/>
          <p:nvPr/>
        </p:nvSpPr>
        <p:spPr>
          <a:xfrm>
            <a:off x="619055" y="3244334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23. </a:t>
            </a:r>
            <a:endParaRPr lang="fr-FR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0CB78309-9503-497E-9E24-EF1E1B16A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88084"/>
              </p:ext>
            </p:extLst>
          </p:nvPr>
        </p:nvGraphicFramePr>
        <p:xfrm>
          <a:off x="873125" y="4640087"/>
          <a:ext cx="4632325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36680" imgH="787320" progId="Equation.DSMT4">
                  <p:embed/>
                </p:oleObj>
              </mc:Choice>
              <mc:Fallback>
                <p:oleObj name="Equation" r:id="rId6" imgW="3136680" imgH="78732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640087"/>
                        <a:ext cx="4632325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73D78D75-B5BB-43DF-A640-0AC4F1304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181619"/>
              </p:ext>
            </p:extLst>
          </p:nvPr>
        </p:nvGraphicFramePr>
        <p:xfrm>
          <a:off x="7400924" y="3793434"/>
          <a:ext cx="4286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400" imgH="419100" progId="Equation.DSMT4">
                  <p:embed/>
                </p:oleObj>
              </mc:Choice>
              <mc:Fallback>
                <p:oleObj name="Equation" r:id="rId8" imgW="279400" imgH="4191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4" y="3793434"/>
                        <a:ext cx="42862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F1C519F-7809-421D-844F-CF0FBFFB831C}"/>
              </a:ext>
            </a:extLst>
          </p:cNvPr>
          <p:cNvCxnSpPr>
            <a:cxnSpLocks/>
          </p:cNvCxnSpPr>
          <p:nvPr/>
        </p:nvCxnSpPr>
        <p:spPr>
          <a:xfrm>
            <a:off x="6438900" y="3713074"/>
            <a:ext cx="0" cy="2925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55CED66D-87D7-4BC2-89FC-A6FF2B033F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422949"/>
              </p:ext>
            </p:extLst>
          </p:nvPr>
        </p:nvGraphicFramePr>
        <p:xfrm>
          <a:off x="7305675" y="4558330"/>
          <a:ext cx="27305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400" imgH="787320" progId="Equation.DSMT4">
                  <p:embed/>
                </p:oleObj>
              </mc:Choice>
              <mc:Fallback>
                <p:oleObj name="Equation" r:id="rId10" imgW="1625400" imgH="78732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5" y="4558330"/>
                        <a:ext cx="2730500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2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CD18D55-5966-4D40-A7B5-9173A28548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5486" y="433387"/>
            <a:ext cx="8391525" cy="2609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0FCD9B-AE4A-479E-8071-6D801DA8CA79}"/>
              </a:ext>
            </a:extLst>
          </p:cNvPr>
          <p:cNvSpPr/>
          <p:nvPr/>
        </p:nvSpPr>
        <p:spPr>
          <a:xfrm>
            <a:off x="540601" y="2858571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24. </a:t>
            </a:r>
            <a:endParaRPr lang="fr-FR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24013F22-E6C2-4F7C-A53B-D96EDF2C4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82051"/>
              </p:ext>
            </p:extLst>
          </p:nvPr>
        </p:nvGraphicFramePr>
        <p:xfrm>
          <a:off x="1557338" y="3825875"/>
          <a:ext cx="377031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647640" progId="Equation.DSMT4">
                  <p:embed/>
                </p:oleObj>
              </mc:Choice>
              <mc:Fallback>
                <p:oleObj name="Equation" r:id="rId4" imgW="2171520" imgH="64764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3825875"/>
                        <a:ext cx="3770312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66F236A1-B646-4CC7-B905-44B986526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A2581689-C30E-48BB-BEE5-192F7748A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70748"/>
              </p:ext>
            </p:extLst>
          </p:nvPr>
        </p:nvGraphicFramePr>
        <p:xfrm>
          <a:off x="2190749" y="2914648"/>
          <a:ext cx="3036375" cy="361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17700" imgH="228600" progId="Equation.DSMT4">
                  <p:embed/>
                </p:oleObj>
              </mc:Choice>
              <mc:Fallback>
                <p:oleObj name="Equation" r:id="rId6" imgW="1917700" imgH="2286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49" y="2914648"/>
                        <a:ext cx="3036375" cy="361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C85FA54D-A080-445F-87A0-BF5E124D0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58862"/>
              </p:ext>
            </p:extLst>
          </p:nvPr>
        </p:nvGraphicFramePr>
        <p:xfrm>
          <a:off x="6653213" y="3846513"/>
          <a:ext cx="462597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43200" imgH="698400" progId="Equation.DSMT4">
                  <p:embed/>
                </p:oleObj>
              </mc:Choice>
              <mc:Fallback>
                <p:oleObj name="Equation" r:id="rId8" imgW="2743200" imgH="6984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3846513"/>
                        <a:ext cx="4625975" cy="1176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2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FBA602-8D89-4A48-82D3-C308CE022E01}"/>
              </a:ext>
            </a:extLst>
          </p:cNvPr>
          <p:cNvSpPr/>
          <p:nvPr/>
        </p:nvSpPr>
        <p:spPr>
          <a:xfrm>
            <a:off x="283426" y="334446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25. </a:t>
            </a:r>
            <a:endParaRPr lang="fr-FR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6E3537D3-FF7F-4D1B-A8CA-6FB20AE7F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1158"/>
              </p:ext>
            </p:extLst>
          </p:nvPr>
        </p:nvGraphicFramePr>
        <p:xfrm>
          <a:off x="2036763" y="234155"/>
          <a:ext cx="28559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400" imgH="368280" progId="Equation.DSMT4">
                  <p:embed/>
                </p:oleObj>
              </mc:Choice>
              <mc:Fallback>
                <p:oleObj name="Equation" r:id="rId3" imgW="1841400" imgH="3682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234155"/>
                        <a:ext cx="2855912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EC4559A3-97EA-432A-83C0-6DDDD93E7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714143"/>
              </p:ext>
            </p:extLst>
          </p:nvPr>
        </p:nvGraphicFramePr>
        <p:xfrm>
          <a:off x="842962" y="1205188"/>
          <a:ext cx="31813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11200" imgH="393480" progId="Equation.DSMT4">
                  <p:embed/>
                </p:oleObj>
              </mc:Choice>
              <mc:Fallback>
                <p:oleObj name="Equation" r:id="rId5" imgW="2311200" imgH="3934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" y="1205188"/>
                        <a:ext cx="3181350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E117D6AA-A2E1-4043-9DBA-63B2BEBC0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5106"/>
              </p:ext>
            </p:extLst>
          </p:nvPr>
        </p:nvGraphicFramePr>
        <p:xfrm>
          <a:off x="854075" y="2025650"/>
          <a:ext cx="99218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24200" imgH="507960" progId="Equation.DSMT4">
                  <p:embed/>
                </p:oleObj>
              </mc:Choice>
              <mc:Fallback>
                <p:oleObj name="Equation" r:id="rId7" imgW="5524200" imgH="5079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2025650"/>
                        <a:ext cx="9921875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D374DAD-FBCD-4B18-ADFA-751D0B2A6A2A}"/>
              </a:ext>
            </a:extLst>
          </p:cNvPr>
          <p:cNvSpPr/>
          <p:nvPr/>
        </p:nvSpPr>
        <p:spPr>
          <a:xfrm>
            <a:off x="4730604" y="1102546"/>
            <a:ext cx="5503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remontre le théorème d’intégration/dérivation dans</a:t>
            </a:r>
          </a:p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cas ou la valeur initiale est non nulle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44C56A89-3470-4034-A5E7-96DBBDF1B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861593"/>
              </p:ext>
            </p:extLst>
          </p:nvPr>
        </p:nvGraphicFramePr>
        <p:xfrm>
          <a:off x="1335088" y="3416300"/>
          <a:ext cx="6156325" cy="32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11400" imgH="2031840" progId="Equation.DSMT4">
                  <p:embed/>
                </p:oleObj>
              </mc:Choice>
              <mc:Fallback>
                <p:oleObj name="Equation" r:id="rId9" imgW="391140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5088" y="3416300"/>
                        <a:ext cx="6156325" cy="320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D2C6A869-720C-4146-AE4D-A85D0950A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096941"/>
              </p:ext>
            </p:extLst>
          </p:nvPr>
        </p:nvGraphicFramePr>
        <p:xfrm>
          <a:off x="8823437" y="4658519"/>
          <a:ext cx="7016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228600" progId="Equation.DSMT4">
                  <p:embed/>
                </p:oleObj>
              </mc:Choice>
              <mc:Fallback>
                <p:oleObj name="Equation" r:id="rId11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23437" y="4658519"/>
                        <a:ext cx="7016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1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FBA602-8D89-4A48-82D3-C308CE022E01}"/>
              </a:ext>
            </a:extLst>
          </p:cNvPr>
          <p:cNvSpPr/>
          <p:nvPr/>
        </p:nvSpPr>
        <p:spPr>
          <a:xfrm>
            <a:off x="283426" y="334446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25. </a:t>
            </a:r>
            <a:endParaRPr lang="fr-FR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6E3537D3-FF7F-4D1B-A8CA-6FB20AE7FC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6763" y="234155"/>
          <a:ext cx="28559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400" imgH="368280" progId="Equation.DSMT4">
                  <p:embed/>
                </p:oleObj>
              </mc:Choice>
              <mc:Fallback>
                <p:oleObj name="Equation" r:id="rId3" imgW="1841400" imgH="368280" progId="Equation.DSMT4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6E3537D3-FF7F-4D1B-A8CA-6FB20AE7FC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234155"/>
                        <a:ext cx="2855912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EC4559A3-97EA-432A-83C0-6DDDD93E7B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962" y="1205188"/>
          <a:ext cx="31813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11200" imgH="393480" progId="Equation.DSMT4">
                  <p:embed/>
                </p:oleObj>
              </mc:Choice>
              <mc:Fallback>
                <p:oleObj name="Equation" r:id="rId5" imgW="2311200" imgH="393480" progId="Equation.DSMT4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EC4559A3-97EA-432A-83C0-6DDDD93E7B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" y="1205188"/>
                        <a:ext cx="3181350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E117D6AA-A2E1-4043-9DBA-63B2BEBC0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990919"/>
              </p:ext>
            </p:extLst>
          </p:nvPr>
        </p:nvGraphicFramePr>
        <p:xfrm>
          <a:off x="854075" y="2025650"/>
          <a:ext cx="99218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24200" imgH="507960" progId="Equation.DSMT4">
                  <p:embed/>
                </p:oleObj>
              </mc:Choice>
              <mc:Fallback>
                <p:oleObj name="Equation" r:id="rId7" imgW="5524200" imgH="507960" progId="Equation.DSMT4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E117D6AA-A2E1-4043-9DBA-63B2BEBC01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2025650"/>
                        <a:ext cx="9921875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D374DAD-FBCD-4B18-ADFA-751D0B2A6A2A}"/>
              </a:ext>
            </a:extLst>
          </p:cNvPr>
          <p:cNvSpPr/>
          <p:nvPr/>
        </p:nvSpPr>
        <p:spPr>
          <a:xfrm>
            <a:off x="4730604" y="1102546"/>
            <a:ext cx="5503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remontre le théorème d’intégration/dérivation dans</a:t>
            </a:r>
          </a:p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cas ou la valeur initiale est non nulle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44C56A89-3470-4034-A5E7-96DBBDF1B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277330"/>
              </p:ext>
            </p:extLst>
          </p:nvPr>
        </p:nvGraphicFramePr>
        <p:xfrm>
          <a:off x="2062163" y="3475038"/>
          <a:ext cx="4697412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84400" imgH="1955520" progId="Equation.DSMT4">
                  <p:embed/>
                </p:oleObj>
              </mc:Choice>
              <mc:Fallback>
                <p:oleObj name="Equation" r:id="rId9" imgW="2984400" imgH="1955520" progId="Equation.DSMT4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44C56A89-3470-4034-A5E7-96DBBDF1BE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2163" y="3475038"/>
                        <a:ext cx="4697412" cy="308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D2C6A869-720C-4146-AE4D-A85D0950A7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23437" y="4658519"/>
          <a:ext cx="7016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228600" progId="Equation.DSMT4">
                  <p:embed/>
                </p:oleObj>
              </mc:Choice>
              <mc:Fallback>
                <p:oleObj name="Equation" r:id="rId11" imgW="444240" imgH="228600" progId="Equation.DSMT4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D2C6A869-720C-4146-AE4D-A85D0950A7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23437" y="4658519"/>
                        <a:ext cx="7016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3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55F55B-F86F-4946-BFE4-F66C50216E86}"/>
              </a:ext>
            </a:extLst>
          </p:cNvPr>
          <p:cNvSpPr/>
          <p:nvPr/>
        </p:nvSpPr>
        <p:spPr>
          <a:xfrm>
            <a:off x="507402" y="1880079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26. </a:t>
            </a:r>
            <a:endParaRPr lang="fr-FR" dirty="0"/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0EB4AFBF-6716-466E-94D5-10CFBA9E6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38611"/>
              </p:ext>
            </p:extLst>
          </p:nvPr>
        </p:nvGraphicFramePr>
        <p:xfrm>
          <a:off x="326648" y="2331708"/>
          <a:ext cx="4980662" cy="69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6000" imgH="495300" progId="Equation.DSMT4">
                  <p:embed/>
                </p:oleObj>
              </mc:Choice>
              <mc:Fallback>
                <p:oleObj name="Equation" r:id="rId3" imgW="3556000" imgH="495300" progId="Equation.DSMT4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0EB4AFBF-6716-466E-94D5-10CFBA9E6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48" y="2331708"/>
                        <a:ext cx="4980662" cy="693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D800DF3-0D0A-4EBA-9F60-76592E304DAC}"/>
              </a:ext>
            </a:extLst>
          </p:cNvPr>
          <p:cNvSpPr/>
          <p:nvPr/>
        </p:nvSpPr>
        <p:spPr>
          <a:xfrm>
            <a:off x="4189231" y="1695413"/>
            <a:ext cx="291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Théorème de la valeur finale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40D26436-53B8-472B-9DA4-127E65442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335450"/>
              </p:ext>
            </p:extLst>
          </p:nvPr>
        </p:nvGraphicFramePr>
        <p:xfrm>
          <a:off x="7177861" y="2496806"/>
          <a:ext cx="30368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37547" imgH="362893" progId="Equation.DSMT4">
                  <p:embed/>
                </p:oleObj>
              </mc:Choice>
              <mc:Fallback>
                <p:oleObj name="Equation" r:id="rId5" imgW="3037547" imgH="362893" progId="Equation.DSMT4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40D26436-53B8-472B-9DA4-127E65442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7861" y="2496806"/>
                        <a:ext cx="3036887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A6E1B3E-31CA-4955-BCF3-E1ABD9936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046703"/>
              </p:ext>
            </p:extLst>
          </p:nvPr>
        </p:nvGraphicFramePr>
        <p:xfrm>
          <a:off x="1437573" y="3722450"/>
          <a:ext cx="5818188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17560" imgH="1422360" progId="Equation.DSMT4">
                  <p:embed/>
                </p:oleObj>
              </mc:Choice>
              <mc:Fallback>
                <p:oleObj name="Equation" r:id="rId7" imgW="351756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7573" y="3722450"/>
                        <a:ext cx="5818188" cy="235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9C12D52-B26C-4571-B0F9-4F598FBB0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147808"/>
              </p:ext>
            </p:extLst>
          </p:nvPr>
        </p:nvGraphicFramePr>
        <p:xfrm>
          <a:off x="8849870" y="4426652"/>
          <a:ext cx="7016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01332" imgH="361453" progId="Equation.DSMT4">
                  <p:embed/>
                </p:oleObj>
              </mc:Choice>
              <mc:Fallback>
                <p:oleObj name="Equation" r:id="rId9" imgW="701332" imgH="36145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49870" y="4426652"/>
                        <a:ext cx="7016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3794F9-3A21-4993-BE79-0F82F5E37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37" y="1166813"/>
            <a:ext cx="6899919" cy="42814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CCD4B9-6652-473B-A0DF-1FC173CED374}"/>
              </a:ext>
            </a:extLst>
          </p:cNvPr>
          <p:cNvSpPr/>
          <p:nvPr/>
        </p:nvSpPr>
        <p:spPr>
          <a:xfrm>
            <a:off x="502500" y="348734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27. 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8EA23AE-4725-4A0D-BE89-11896AC9EF07}"/>
              </a:ext>
            </a:extLst>
          </p:cNvPr>
          <p:cNvGrpSpPr/>
          <p:nvPr/>
        </p:nvGrpSpPr>
        <p:grpSpPr>
          <a:xfrm>
            <a:off x="0" y="1071152"/>
            <a:ext cx="11925300" cy="1670679"/>
            <a:chOff x="0" y="1071152"/>
            <a:chExt cx="11925300" cy="1670679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8F58A12E-627B-4918-AE64-A368DC1C5B6C}"/>
                </a:ext>
              </a:extLst>
            </p:cNvPr>
            <p:cNvCxnSpPr>
              <a:cxnSpLocks/>
            </p:cNvCxnSpPr>
            <p:nvPr/>
          </p:nvCxnSpPr>
          <p:spPr>
            <a:xfrm>
              <a:off x="1785937" y="2667000"/>
              <a:ext cx="23669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F7DAE20-BFFC-4908-832F-57AB7D161BD6}"/>
                </a:ext>
              </a:extLst>
            </p:cNvPr>
            <p:cNvSpPr txBox="1"/>
            <p:nvPr/>
          </p:nvSpPr>
          <p:spPr>
            <a:xfrm>
              <a:off x="0" y="2095500"/>
              <a:ext cx="1957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Réduction de 30%</a:t>
              </a:r>
            </a:p>
            <a:p>
              <a:r>
                <a:rPr lang="fr-FR" dirty="0"/>
                <a:t>0,7.45=31,5 km/h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D41EE80-9C0D-4A77-B961-B8BC338E5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4825" y="1071152"/>
              <a:ext cx="3800475" cy="1670679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D7A7FF7-4E76-4E25-A520-80048EF4EC26}"/>
              </a:ext>
            </a:extLst>
          </p:cNvPr>
          <p:cNvGrpSpPr/>
          <p:nvPr/>
        </p:nvGrpSpPr>
        <p:grpSpPr>
          <a:xfrm>
            <a:off x="0" y="2800349"/>
            <a:ext cx="11805006" cy="3096698"/>
            <a:chOff x="0" y="2800349"/>
            <a:chExt cx="11805006" cy="3096698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6C17231-8276-4FB0-ABBD-49D77E12DAC1}"/>
                </a:ext>
              </a:extLst>
            </p:cNvPr>
            <p:cNvSpPr txBox="1"/>
            <p:nvPr/>
          </p:nvSpPr>
          <p:spPr>
            <a:xfrm>
              <a:off x="0" y="2800349"/>
              <a:ext cx="1957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Réduction de 50%</a:t>
              </a:r>
            </a:p>
            <a:p>
              <a:r>
                <a:rPr lang="fr-FR" dirty="0"/>
                <a:t>0,5.45=22,5 km/h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F7DF8BBA-7417-44DF-B6F8-EFCDC0D8C60F}"/>
                </a:ext>
              </a:extLst>
            </p:cNvPr>
            <p:cNvCxnSpPr>
              <a:cxnSpLocks/>
            </p:cNvCxnSpPr>
            <p:nvPr/>
          </p:nvCxnSpPr>
          <p:spPr>
            <a:xfrm>
              <a:off x="1785937" y="3200400"/>
              <a:ext cx="54340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6B34C29-60A4-43FF-8BE5-34669CB8F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8310" y="4114798"/>
              <a:ext cx="3836696" cy="178224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96714D1-1DB1-4373-B336-DBFD53BCD442}"/>
              </a:ext>
            </a:extLst>
          </p:cNvPr>
          <p:cNvSpPr/>
          <p:nvPr/>
        </p:nvSpPr>
        <p:spPr>
          <a:xfrm>
            <a:off x="386994" y="5480267"/>
            <a:ext cx="9499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 sur le modèle utilisé :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modèle avec la capacité non chargée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 à la mesure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contre le modèle montre une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perte d’efficacité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quand la capacité est en partie chargée.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C622888-0440-4F1E-8CA2-B37F8E917A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499" y="534305"/>
            <a:ext cx="8867775" cy="603604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395DD3C-B6F9-476C-B9BF-D48B175857A7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866776"/>
            <a:ext cx="66675" cy="5534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85229B2-5972-4EEA-873E-6DE79F698CAF}"/>
              </a:ext>
            </a:extLst>
          </p:cNvPr>
          <p:cNvCxnSpPr>
            <a:cxnSpLocks/>
          </p:cNvCxnSpPr>
          <p:nvPr/>
        </p:nvCxnSpPr>
        <p:spPr>
          <a:xfrm flipH="1" flipV="1">
            <a:off x="3676116" y="2486025"/>
            <a:ext cx="57683" cy="3019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A15BB0C-7C71-4D1A-A655-7B3B4968BF9C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852489"/>
            <a:ext cx="66675" cy="5534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678ED3C-ADB5-4C77-8C95-92EDD742210B}"/>
              </a:ext>
            </a:extLst>
          </p:cNvPr>
          <p:cNvCxnSpPr>
            <a:cxnSpLocks/>
          </p:cNvCxnSpPr>
          <p:nvPr/>
        </p:nvCxnSpPr>
        <p:spPr>
          <a:xfrm flipH="1" flipV="1">
            <a:off x="6596062" y="852489"/>
            <a:ext cx="66675" cy="5534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F3F5B07-6CAE-4B21-A19C-FBA697F83980}"/>
              </a:ext>
            </a:extLst>
          </p:cNvPr>
          <p:cNvSpPr txBox="1"/>
          <p:nvPr/>
        </p:nvSpPr>
        <p:spPr>
          <a:xfrm>
            <a:off x="2393156" y="5867400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Phase 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8F1200-3F35-41CB-B62E-5872F64C180A}"/>
              </a:ext>
            </a:extLst>
          </p:cNvPr>
          <p:cNvSpPr txBox="1"/>
          <p:nvPr/>
        </p:nvSpPr>
        <p:spPr>
          <a:xfrm>
            <a:off x="4898231" y="5857875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Phase 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7C16692-3177-4964-BA7D-BCDFC31B2308}"/>
              </a:ext>
            </a:extLst>
          </p:cNvPr>
          <p:cNvSpPr txBox="1"/>
          <p:nvPr/>
        </p:nvSpPr>
        <p:spPr>
          <a:xfrm>
            <a:off x="7486648" y="5867400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Phase 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DF1638-B17E-4CF4-84BD-D80C601731B7}"/>
              </a:ext>
            </a:extLst>
          </p:cNvPr>
          <p:cNvSpPr txBox="1"/>
          <p:nvPr/>
        </p:nvSpPr>
        <p:spPr>
          <a:xfrm>
            <a:off x="9530297" y="5867400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Phase 4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B1EC7D-B699-4719-AF45-456519B9B395}"/>
              </a:ext>
            </a:extLst>
          </p:cNvPr>
          <p:cNvSpPr txBox="1"/>
          <p:nvPr/>
        </p:nvSpPr>
        <p:spPr>
          <a:xfrm>
            <a:off x="10320679" y="1431906"/>
            <a:ext cx="1848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Q2.</a:t>
            </a:r>
          </a:p>
          <a:p>
            <a:r>
              <a:rPr lang="fr-FR" sz="1400" dirty="0"/>
              <a:t>Les différentes phases</a:t>
            </a:r>
          </a:p>
          <a:p>
            <a:r>
              <a:rPr lang="fr-FR" sz="1400" dirty="0"/>
              <a:t>Lecture de V</a:t>
            </a:r>
          </a:p>
          <a:p>
            <a:endParaRPr lang="fr-FR" sz="1400" dirty="0"/>
          </a:p>
          <a:p>
            <a:r>
              <a:rPr lang="fr-FR" sz="1400" dirty="0"/>
              <a:t>Mode fonctionnement</a:t>
            </a:r>
          </a:p>
          <a:p>
            <a:r>
              <a:rPr lang="fr-FR" sz="1400" dirty="0"/>
              <a:t>Lecture de I</a:t>
            </a:r>
          </a:p>
        </p:txBody>
      </p:sp>
    </p:spTree>
    <p:extLst>
      <p:ext uri="{BB962C8B-B14F-4D97-AF65-F5344CB8AC3E}">
        <p14:creationId xmlns:p14="http://schemas.microsoft.com/office/powerpoint/2010/main" val="1506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E37959-2360-418A-9525-95039326553E}"/>
              </a:ext>
            </a:extLst>
          </p:cNvPr>
          <p:cNvSpPr/>
          <p:nvPr/>
        </p:nvSpPr>
        <p:spPr>
          <a:xfrm>
            <a:off x="502500" y="348734"/>
            <a:ext cx="771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28. </a:t>
            </a:r>
            <a:r>
              <a:rPr lang="fr-FR" dirty="0"/>
              <a:t>Justifier que le freinage par récupération d’énergie est insuffisant.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D2F491-7556-4667-ACEF-8EB68A5B285E}"/>
              </a:ext>
            </a:extLst>
          </p:cNvPr>
          <p:cNvSpPr/>
          <p:nvPr/>
        </p:nvSpPr>
        <p:spPr>
          <a:xfrm>
            <a:off x="1247775" y="2551837"/>
            <a:ext cx="9972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l’ordre de 15s pour passer au-dessous de 5km/h sans atteindre l’arrêt total. </a:t>
            </a:r>
          </a:p>
          <a:p>
            <a:pPr>
              <a:spcAft>
                <a:spcPts val="0"/>
              </a:spcAft>
            </a:pPr>
            <a:endParaRPr lang="fr-FR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Insuffisant pour un freinage d’urgence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(Id1.2.4 Arrêt d’urgence : 45 à 0 km.h</a:t>
            </a:r>
            <a:r>
              <a:rPr lang="fr-FR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2s) d’où la nécessité d’un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frein mécanique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(dissipation d’énergie par frottement sec). </a:t>
            </a:r>
          </a:p>
          <a:p>
            <a:pPr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récupération d’énergie nécessite d’anticiper les freinages.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237273-C177-4309-AFC9-8E15EB5319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" y="1273850"/>
            <a:ext cx="7629671" cy="4869776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30BE403-E11D-4785-8B3F-4FE6A9167B65}"/>
              </a:ext>
            </a:extLst>
          </p:cNvPr>
          <p:cNvGrpSpPr/>
          <p:nvPr/>
        </p:nvGrpSpPr>
        <p:grpSpPr>
          <a:xfrm>
            <a:off x="552450" y="2983468"/>
            <a:ext cx="2700337" cy="2398156"/>
            <a:chOff x="552450" y="2983468"/>
            <a:chExt cx="2700337" cy="2398156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44F50A78-063D-4966-8BBB-A7AC0ACEF157}"/>
                </a:ext>
              </a:extLst>
            </p:cNvPr>
            <p:cNvCxnSpPr/>
            <p:nvPr/>
          </p:nvCxnSpPr>
          <p:spPr>
            <a:xfrm flipH="1">
              <a:off x="1028700" y="3390900"/>
              <a:ext cx="19907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3E0F0AA-9EC1-4045-A8CC-90E06F90F7A8}"/>
                </a:ext>
              </a:extLst>
            </p:cNvPr>
            <p:cNvSpPr txBox="1"/>
            <p:nvPr/>
          </p:nvSpPr>
          <p:spPr>
            <a:xfrm>
              <a:off x="552450" y="2983468"/>
              <a:ext cx="1228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/>
                <a:t>45 km.h</a:t>
              </a:r>
              <a:r>
                <a:rPr lang="fr-FR" baseline="30000" dirty="0"/>
                <a:t>-1</a:t>
              </a:r>
              <a:endParaRPr lang="fr-FR" dirty="0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F276C447-4A60-4953-807E-92D973CE9CE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866900" y="4386262"/>
              <a:ext cx="19907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705EA84-D9A6-45E8-8518-0DB79E801911}"/>
                </a:ext>
              </a:extLst>
            </p:cNvPr>
            <p:cNvSpPr txBox="1"/>
            <p:nvPr/>
          </p:nvSpPr>
          <p:spPr>
            <a:xfrm>
              <a:off x="2024062" y="4297918"/>
              <a:ext cx="1228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/>
                <a:t>9 s</a:t>
              </a:r>
            </a:p>
          </p:txBody>
        </p:sp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EE5E4A0-9E4B-4D41-ADCC-0EEAFE8FFEBD}"/>
              </a:ext>
            </a:extLst>
          </p:cNvPr>
          <p:cNvCxnSpPr/>
          <p:nvPr/>
        </p:nvCxnSpPr>
        <p:spPr>
          <a:xfrm flipH="1">
            <a:off x="1095375" y="3648075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AEAF1840-1F2C-493C-8576-4A12D0C5E8FE}"/>
              </a:ext>
            </a:extLst>
          </p:cNvPr>
          <p:cNvSpPr txBox="1"/>
          <p:nvPr/>
        </p:nvSpPr>
        <p:spPr>
          <a:xfrm>
            <a:off x="647700" y="3720584"/>
            <a:ext cx="1228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30 N.m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F3C0410-C6F0-4C44-9460-F08E10ECE0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568" y="1654158"/>
            <a:ext cx="3497008" cy="97474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BD4738D-4DB9-4A5F-906F-177CC64AB9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9568" y="2983467"/>
            <a:ext cx="3406568" cy="9747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7F95A09-8E37-41C9-9F5E-B7632188DEC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78927" y="4886301"/>
            <a:ext cx="3357209" cy="7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3AD2837-5313-48A3-A668-AB4E4F6A59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191" y="1767112"/>
            <a:ext cx="5123809" cy="35904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9828D2-8C40-4ED0-A9BE-2C72E3E51FAF}"/>
              </a:ext>
            </a:extLst>
          </p:cNvPr>
          <p:cNvSpPr/>
          <p:nvPr/>
        </p:nvSpPr>
        <p:spPr>
          <a:xfrm>
            <a:off x="1076325" y="761748"/>
            <a:ext cx="8058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Q4. A l’aide de la courbe simplifiée du document réponse qui représente l’évolution de la </a:t>
            </a:r>
            <a:r>
              <a:rPr lang="fr-FR" sz="1400" b="1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vitesse du véhicule</a:t>
            </a:r>
            <a:r>
              <a:rPr lang="fr-FR" sz="140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 pour un cycle de fonctionnement classique, déterminer la distance parcourue lors d’un cycle de fonctionnement.</a:t>
            </a:r>
            <a:endParaRPr lang="fr-FR" sz="14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F32F3DD-F36B-473C-9E02-47130BE5E38C}"/>
              </a:ext>
            </a:extLst>
          </p:cNvPr>
          <p:cNvGrpSpPr/>
          <p:nvPr/>
        </p:nvGrpSpPr>
        <p:grpSpPr>
          <a:xfrm>
            <a:off x="6496084" y="2301143"/>
            <a:ext cx="5435591" cy="1437410"/>
            <a:chOff x="6496084" y="2301143"/>
            <a:chExt cx="5435591" cy="143741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CF602E4-C21D-4A7A-BFD7-B8E095A88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6088" y="3119446"/>
              <a:ext cx="4129088" cy="61910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9507BE-30AB-49C2-86F5-F5AF918B0E41}"/>
                </a:ext>
              </a:extLst>
            </p:cNvPr>
            <p:cNvSpPr/>
            <p:nvPr/>
          </p:nvSpPr>
          <p:spPr>
            <a:xfrm>
              <a:off x="6496084" y="2301143"/>
              <a:ext cx="54355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 distance parcourue correspond à l’aire sous la courbe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3219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pic>
        <p:nvPicPr>
          <p:cNvPr id="7170" name="Graphique 1">
            <a:extLst>
              <a:ext uri="{FF2B5EF4-FFF2-40B4-BE49-F238E27FC236}">
                <a16:creationId xmlns:a16="http://schemas.microsoft.com/office/drawing/2014/main" id="{40294A28-5BDA-4C50-AF72-9AEBFE346E7A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993918"/>
            <a:ext cx="5746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6C84E8-221C-48DA-A820-11EAB77966E3}"/>
              </a:ext>
            </a:extLst>
          </p:cNvPr>
          <p:cNvSpPr/>
          <p:nvPr/>
        </p:nvSpPr>
        <p:spPr>
          <a:xfrm>
            <a:off x="1304925" y="484205"/>
            <a:ext cx="851535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720"/>
              </a:spcBef>
              <a:spcAft>
                <a:spcPts val="0"/>
              </a:spcAft>
              <a:buSzPts val="1000"/>
              <a:tabLst>
                <a:tab pos="685800" algn="l"/>
              </a:tabLst>
            </a:pPr>
            <a:r>
              <a:rPr lang="fr-FR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Q5</a:t>
            </a:r>
            <a:r>
              <a:rPr lang="fr-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 l’aide de la courbe simplifiée du document réponse qui représente l’évolution du </a:t>
            </a:r>
            <a:r>
              <a:rPr lang="fr-FR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courant moteur</a:t>
            </a:r>
            <a:r>
              <a:rPr lang="fr-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fonction du temps pour le même cycle de fonctionnement :</a:t>
            </a:r>
          </a:p>
          <a:p>
            <a:pPr marL="742950" lvl="1" indent="-285750" algn="just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65505" algn="l"/>
              </a:tabLst>
            </a:pPr>
            <a:r>
              <a:rPr lang="fr-FR" sz="14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déterminer la capacité nécessaire en Ah pour parcourir cette distance ;</a:t>
            </a:r>
          </a:p>
          <a:p>
            <a:pPr marL="742950" lvl="1" indent="-285750" algn="just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65505" algn="l"/>
              </a:tabLst>
            </a:pPr>
            <a:r>
              <a:rPr lang="fr-FR" sz="14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en déduire l’autonomie en km du véhicule ;</a:t>
            </a:r>
          </a:p>
          <a:p>
            <a:pPr marL="742950" lvl="1" indent="-285750" algn="just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65505" algn="l"/>
              </a:tabLst>
            </a:pPr>
            <a:r>
              <a:rPr lang="fr-FR" sz="14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conclure sur le style de conduite lors de l’essai.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54F8CE-3C3D-493C-9A29-4CB0D7D09163}"/>
              </a:ext>
            </a:extLst>
          </p:cNvPr>
          <p:cNvGrpSpPr/>
          <p:nvPr/>
        </p:nvGrpSpPr>
        <p:grpSpPr>
          <a:xfrm>
            <a:off x="1504950" y="4524375"/>
            <a:ext cx="5619750" cy="1045607"/>
            <a:chOff x="1504950" y="4524375"/>
            <a:chExt cx="5619750" cy="1045607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B24C79A-D968-4ACC-87A7-A1F944C6C974}"/>
                </a:ext>
              </a:extLst>
            </p:cNvPr>
            <p:cNvSpPr txBox="1"/>
            <p:nvPr/>
          </p:nvSpPr>
          <p:spPr>
            <a:xfrm>
              <a:off x="1504950" y="452437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Consommée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CAB4F86-20AF-4D91-8458-9E210ECEB5A1}"/>
                </a:ext>
              </a:extLst>
            </p:cNvPr>
            <p:cNvSpPr txBox="1"/>
            <p:nvPr/>
          </p:nvSpPr>
          <p:spPr>
            <a:xfrm>
              <a:off x="5295900" y="520065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Récup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486A00D-368B-4AFE-99FF-60E6E71A26F4}"/>
              </a:ext>
            </a:extLst>
          </p:cNvPr>
          <p:cNvGrpSpPr/>
          <p:nvPr/>
        </p:nvGrpSpPr>
        <p:grpSpPr>
          <a:xfrm>
            <a:off x="6753116" y="2228221"/>
            <a:ext cx="5117876" cy="946779"/>
            <a:chOff x="6753116" y="2228221"/>
            <a:chExt cx="5117876" cy="946779"/>
          </a:xfrm>
        </p:grpSpPr>
        <p:graphicFrame>
          <p:nvGraphicFramePr>
            <p:cNvPr id="8" name="Objet 7">
              <a:extLst>
                <a:ext uri="{FF2B5EF4-FFF2-40B4-BE49-F238E27FC236}">
                  <a16:creationId xmlns:a16="http://schemas.microsoft.com/office/drawing/2014/main" id="{8058D680-17EF-4EEF-BB71-139061F7B8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3475641"/>
                </p:ext>
              </p:extLst>
            </p:nvPr>
          </p:nvGraphicFramePr>
          <p:xfrm>
            <a:off x="6786563" y="2554288"/>
            <a:ext cx="4945062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933640" imgH="368280" progId="Equation.DSMT4">
                    <p:embed/>
                  </p:oleObj>
                </mc:Choice>
                <mc:Fallback>
                  <p:oleObj name="Equation" r:id="rId4" imgW="2933640" imgH="36828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563" y="2554288"/>
                          <a:ext cx="4945062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B0B3F1-6240-4A70-B04D-98CFF156C063}"/>
                </a:ext>
              </a:extLst>
            </p:cNvPr>
            <p:cNvSpPr/>
            <p:nvPr/>
          </p:nvSpPr>
          <p:spPr>
            <a:xfrm>
              <a:off x="6753116" y="2228221"/>
              <a:ext cx="5117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 capacité se calcule à partir de l’aire sous la courbe</a:t>
              </a:r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412FF95-EF19-4050-B7EE-03014215CD5E}"/>
              </a:ext>
            </a:extLst>
          </p:cNvPr>
          <p:cNvGrpSpPr/>
          <p:nvPr/>
        </p:nvGrpSpPr>
        <p:grpSpPr>
          <a:xfrm>
            <a:off x="6733326" y="3589667"/>
            <a:ext cx="4527347" cy="1734376"/>
            <a:chOff x="6733326" y="3589667"/>
            <a:chExt cx="4527347" cy="17343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2C50C-E3EE-4334-AD36-645EEC99837A}"/>
                </a:ext>
              </a:extLst>
            </p:cNvPr>
            <p:cNvSpPr/>
            <p:nvPr/>
          </p:nvSpPr>
          <p:spPr>
            <a:xfrm>
              <a:off x="6733326" y="3589667"/>
              <a:ext cx="38615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 capacité de la batterie est de 105 Ah</a:t>
              </a:r>
            </a:p>
            <a:p>
              <a:endParaRPr lang="fr-FR" dirty="0"/>
            </a:p>
          </p:txBody>
        </p:sp>
        <p:graphicFrame>
          <p:nvGraphicFramePr>
            <p:cNvPr id="11" name="Objet 10">
              <a:extLst>
                <a:ext uri="{FF2B5EF4-FFF2-40B4-BE49-F238E27FC236}">
                  <a16:creationId xmlns:a16="http://schemas.microsoft.com/office/drawing/2014/main" id="{F144CC9A-57C8-48B9-93AD-0636A52498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2899570"/>
                </p:ext>
              </p:extLst>
            </p:nvPr>
          </p:nvGraphicFramePr>
          <p:xfrm>
            <a:off x="6899275" y="4097338"/>
            <a:ext cx="3824288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19240" imgH="393480" progId="Equation.DSMT4">
                    <p:embed/>
                  </p:oleObj>
                </mc:Choice>
                <mc:Fallback>
                  <p:oleObj name="Equation" r:id="rId6" imgW="2019240" imgH="39348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9275" y="4097338"/>
                          <a:ext cx="3824288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D0F8AF-1324-4238-AC6D-E754E66063C9}"/>
                </a:ext>
              </a:extLst>
            </p:cNvPr>
            <p:cNvSpPr/>
            <p:nvPr/>
          </p:nvSpPr>
          <p:spPr>
            <a:xfrm>
              <a:off x="6786563" y="4954711"/>
              <a:ext cx="4474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Conduite dans des conditions sévères d’usage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509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BE40A690-038A-4E33-B314-8232C046D5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126" y="111586"/>
            <a:ext cx="6399213" cy="2593975"/>
            <a:chOff x="202" y="149"/>
            <a:chExt cx="4031" cy="1634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CBC1E0C-D671-439D-8316-6B0422CE31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2" y="149"/>
              <a:ext cx="4031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8677" name="Picture 5">
              <a:extLst>
                <a:ext uri="{FF2B5EF4-FFF2-40B4-BE49-F238E27FC236}">
                  <a16:creationId xmlns:a16="http://schemas.microsoft.com/office/drawing/2014/main" id="{962838CD-278B-45B5-81FE-D89CEDF2E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149"/>
              <a:ext cx="4037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D11CC4E4-D255-4CDD-9691-A5204535CF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3339694"/>
            <a:ext cx="6796430" cy="3039840"/>
            <a:chOff x="1326" y="1943"/>
            <a:chExt cx="2949" cy="1319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F8267F6B-011B-40EE-BDCC-565DB33AC9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26" y="1943"/>
              <a:ext cx="2949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8681" name="Picture 9">
              <a:extLst>
                <a:ext uri="{FF2B5EF4-FFF2-40B4-BE49-F238E27FC236}">
                  <a16:creationId xmlns:a16="http://schemas.microsoft.com/office/drawing/2014/main" id="{DEC9EE23-F9CE-4367-B653-A60E84EF1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" y="1943"/>
              <a:ext cx="2953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2">
            <a:extLst>
              <a:ext uri="{FF2B5EF4-FFF2-40B4-BE49-F238E27FC236}">
                <a16:creationId xmlns:a16="http://schemas.microsoft.com/office/drawing/2014/main" id="{D24B2416-BC05-432F-A64F-80CF17D88D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6635" y="357089"/>
            <a:ext cx="5813322" cy="1757791"/>
            <a:chOff x="4394" y="520"/>
            <a:chExt cx="2950" cy="892"/>
          </a:xfrm>
        </p:grpSpPr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30371611-17B2-41A1-A369-A817AC73BB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94" y="520"/>
              <a:ext cx="2950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8685" name="Picture 13">
              <a:extLst>
                <a:ext uri="{FF2B5EF4-FFF2-40B4-BE49-F238E27FC236}">
                  <a16:creationId xmlns:a16="http://schemas.microsoft.com/office/drawing/2014/main" id="{4C9AA7CE-5645-4EE3-B78B-DABD2D3D4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520"/>
              <a:ext cx="2954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D02D2CCF-9066-43A9-B4DF-2E500CF9FE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90718" y="2301904"/>
            <a:ext cx="5525156" cy="2898965"/>
            <a:chOff x="4281" y="2249"/>
            <a:chExt cx="2775" cy="1456"/>
          </a:xfrm>
        </p:grpSpPr>
        <p:sp>
          <p:nvSpPr>
            <p:cNvPr id="13" name="AutoShape 15">
              <a:extLst>
                <a:ext uri="{FF2B5EF4-FFF2-40B4-BE49-F238E27FC236}">
                  <a16:creationId xmlns:a16="http://schemas.microsoft.com/office/drawing/2014/main" id="{65FE3107-1FF3-416F-98FA-098795F235F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81" y="2249"/>
              <a:ext cx="2775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8689" name="Picture 17">
              <a:extLst>
                <a:ext uri="{FF2B5EF4-FFF2-40B4-BE49-F238E27FC236}">
                  <a16:creationId xmlns:a16="http://schemas.microsoft.com/office/drawing/2014/main" id="{DD89AF05-11AC-4F41-A780-90D168BB8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2249"/>
              <a:ext cx="2779" cy="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A9F06C2-7683-478C-8201-2429B5A641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5336" y="1854225"/>
            <a:ext cx="11458013" cy="4873187"/>
            <a:chOff x="4348" y="3688"/>
            <a:chExt cx="2758" cy="1173"/>
          </a:xfrm>
        </p:grpSpPr>
        <p:sp>
          <p:nvSpPr>
            <p:cNvPr id="16" name="AutoShape 19">
              <a:extLst>
                <a:ext uri="{FF2B5EF4-FFF2-40B4-BE49-F238E27FC236}">
                  <a16:creationId xmlns:a16="http://schemas.microsoft.com/office/drawing/2014/main" id="{6641A5DA-DEBD-40EA-B7FF-BA1EA0DA57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48" y="3688"/>
              <a:ext cx="275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8693" name="Picture 21">
              <a:extLst>
                <a:ext uri="{FF2B5EF4-FFF2-40B4-BE49-F238E27FC236}">
                  <a16:creationId xmlns:a16="http://schemas.microsoft.com/office/drawing/2014/main" id="{B695031D-7BF2-4CE0-9E77-196694A0F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" y="4648"/>
              <a:ext cx="17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191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AC1BF0-2CD5-41E9-A028-60BD95CE0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770" y="0"/>
            <a:ext cx="1614147" cy="866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3A5DCF-8863-4FB0-9053-48DD955FFC0B}"/>
              </a:ext>
            </a:extLst>
          </p:cNvPr>
          <p:cNvSpPr/>
          <p:nvPr/>
        </p:nvSpPr>
        <p:spPr>
          <a:xfrm>
            <a:off x="5694467" y="497443"/>
            <a:ext cx="1284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6.</a:t>
            </a:r>
            <a:endParaRPr lang="fr-F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B11233ED-1435-418C-9236-7402E999D8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25892" y="1241201"/>
            <a:ext cx="11994044" cy="4861887"/>
            <a:chOff x="202" y="149"/>
            <a:chExt cx="4031" cy="1634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5FFE39CB-0E01-4FB0-A1CC-FD07C38B94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2" y="149"/>
              <a:ext cx="4031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33A5327E-B0FE-42B2-8374-20B7C6AA6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149"/>
              <a:ext cx="4037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4605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828</Words>
  <Application>Microsoft Office PowerPoint</Application>
  <PresentationFormat>Grand écran</PresentationFormat>
  <Paragraphs>115</Paragraphs>
  <Slides>40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Symbol</vt:lpstr>
      <vt:lpstr>Times New Roman</vt:lpstr>
      <vt:lpstr>Thème Office</vt:lpstr>
      <vt:lpstr>Equation</vt:lpstr>
      <vt:lpstr>Picture</vt:lpstr>
      <vt:lpstr>MathType 7.0 Equation</vt:lpstr>
      <vt:lpstr>Renault Twizy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Renault Twizy</dc:title>
  <dc:creator>patricia chabert</dc:creator>
  <cp:lastModifiedBy>utilisateur</cp:lastModifiedBy>
  <cp:revision>84</cp:revision>
  <cp:lastPrinted>2020-05-30T22:20:05Z</cp:lastPrinted>
  <dcterms:created xsi:type="dcterms:W3CDTF">2018-12-02T15:31:49Z</dcterms:created>
  <dcterms:modified xsi:type="dcterms:W3CDTF">2024-02-13T22:03:38Z</dcterms:modified>
</cp:coreProperties>
</file>