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8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BBFF7"/>
    <a:srgbClr val="6271E4"/>
    <a:srgbClr val="4FADE7"/>
    <a:srgbClr val="979D9F"/>
    <a:srgbClr val="93A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13" autoAdjust="0"/>
  </p:normalViewPr>
  <p:slideViewPr>
    <p:cSldViewPr snapToGrid="0" snapToObjects="1">
      <p:cViewPr varScale="1">
        <p:scale>
          <a:sx n="82" d="100"/>
          <a:sy n="82" d="100"/>
        </p:scale>
        <p:origin x="3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9971B-CD6D-4303-A20E-F6C72EB789E5}" type="datetimeFigureOut">
              <a:rPr lang="fr-FR" smtClean="0"/>
              <a:t>05/11/2022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FC497-750D-43D8-86BC-28A682CDF9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95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FC497-750D-43D8-86BC-28A682CDF9C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63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Saturday, November 5,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Saturday, November 5,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stices.info/le-probleme-du-sac-a-do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r>
              <a:rPr lang="fr-FR" dirty="0"/>
              <a:t>Le problème du sac à dos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B914553-834D-CEE8-BADD-A472C51FD3F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164" y="1600200"/>
            <a:ext cx="5621672" cy="487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8024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FC3F6A-CC1E-91B8-D820-F928458CF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" y="145867"/>
            <a:ext cx="8229600" cy="896983"/>
          </a:xfrm>
        </p:spPr>
        <p:txBody>
          <a:bodyPr/>
          <a:lstStyle/>
          <a:p>
            <a:r>
              <a:rPr lang="fr-FR" dirty="0"/>
              <a:t>Codage en Python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A942B0-37AC-F666-5564-CCA844879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1436915"/>
            <a:ext cx="8451669" cy="5040086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/>
            </a:pPr>
            <a:r>
              <a:rPr lang="fr-FR" sz="2000" dirty="0"/>
              <a:t>Pour stocker la liste des objets, on utilisera un dictionnaire. Le nom des objets sera les clés, les valeurs seront des listes de la forme             : </a:t>
            </a: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/>
            </a:pPr>
            <a:endParaRPr lang="fr-FR" sz="2000" dirty="0"/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/>
            </a:pPr>
            <a:endParaRPr lang="fr-FR" sz="2000" dirty="0"/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/>
            </a:pPr>
            <a:endParaRPr lang="fr-FR" sz="2000" dirty="0"/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/>
            </a:pPr>
            <a:r>
              <a:rPr lang="fr-FR" sz="2000" dirty="0"/>
              <a:t>On définit ensuite la fonction 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ratio(objets)</a:t>
            </a:r>
            <a:r>
              <a:rPr lang="fr-FR" sz="2000" dirty="0"/>
              <a:t>qui renvoie une liste des ratios valeurs/poids pour chaque objet. </a:t>
            </a:r>
          </a:p>
        </p:txBody>
      </p:sp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DE39D456-648C-7D5D-44C2-3173B4965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756" y="4729231"/>
            <a:ext cx="5230417" cy="138370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C202BC3-2464-0D66-A518-B662F7E30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698" y="2122238"/>
            <a:ext cx="781050" cy="2952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9B9CEF6-8645-B45C-75FF-C248652FA6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898" y="2732048"/>
            <a:ext cx="6171100" cy="47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96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CEF91E-4190-0536-1EFA-E77E550E1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327" y="367991"/>
            <a:ext cx="8441473" cy="6109010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3"/>
            </a:pPr>
            <a:r>
              <a:rPr lang="fr-FR" sz="2000" dirty="0"/>
              <a:t>On modifie ensuite le dictionnaire pour ajouter dans chaque liste le ratio calculé à l’aide de la fonction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ajout_ratio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(objets).</a:t>
            </a: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3"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3"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3"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3"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3"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3"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3"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>
                <a:srgbClr val="002060"/>
              </a:buClr>
              <a:buSzPct val="100000"/>
              <a:buNone/>
            </a:pPr>
            <a:r>
              <a:rPr lang="fr-FR" sz="2000" dirty="0">
                <a:cs typeface="Courier New" panose="02070309020205020404" pitchFamily="49" charset="0"/>
              </a:rPr>
              <a:t>Le dictionnaire a maintenant la forme:</a:t>
            </a: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A92ED4D-65D4-4096-4CD1-98CBFD9BE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52447"/>
            <a:ext cx="6958879" cy="357205"/>
          </a:xfrm>
          <a:prstGeom prst="rect">
            <a:avLst/>
          </a:prstGeom>
        </p:spPr>
      </p:pic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0FC99B5D-C599-D507-893E-8E4694C44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63" y="1298097"/>
            <a:ext cx="6237304" cy="182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994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6B6977-A043-A0BF-68E8-30A0864D2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1083"/>
            <a:ext cx="8229600" cy="6175917"/>
          </a:xfrm>
        </p:spPr>
        <p:txBody>
          <a:bodyPr/>
          <a:lstStyle/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4"/>
            </a:pPr>
            <a:r>
              <a:rPr lang="fr-FR" sz="2000" dirty="0"/>
              <a:t>Il faut maintenant trier la liste des objets afin qu’ils soient dans l’ordre décroissant des ratios. Pour cela, on va utiliser la fonction python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fr-FR" sz="2000" dirty="0">
                <a:cs typeface="Courier New" panose="02070309020205020404" pitchFamily="49" charset="0"/>
              </a:rPr>
              <a:t>. L’aide de Python dit:</a:t>
            </a: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4"/>
            </a:pPr>
            <a:endParaRPr lang="fr-FR" sz="2000" dirty="0"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4"/>
            </a:pPr>
            <a:endParaRPr lang="fr-FR" sz="2000" dirty="0"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4"/>
            </a:pPr>
            <a:endParaRPr lang="fr-FR" sz="2000" dirty="0"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4"/>
            </a:pPr>
            <a:endParaRPr lang="fr-FR" sz="2000" dirty="0"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4"/>
            </a:pPr>
            <a:endParaRPr lang="fr-FR" sz="2000" dirty="0"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4"/>
            </a:pPr>
            <a:endParaRPr lang="fr-FR" sz="2000" dirty="0">
              <a:cs typeface="Courier New" panose="02070309020205020404" pitchFamily="49" charset="0"/>
            </a:endParaRPr>
          </a:p>
          <a:p>
            <a:pPr marL="0" indent="0">
              <a:buClr>
                <a:srgbClr val="002060"/>
              </a:buClr>
              <a:buSzPct val="100000"/>
              <a:buNone/>
            </a:pPr>
            <a:endParaRPr lang="fr-FR" sz="2000" dirty="0">
              <a:cs typeface="Courier New" panose="02070309020205020404" pitchFamily="49" charset="0"/>
            </a:endParaRPr>
          </a:p>
          <a:p>
            <a:pPr marL="0" indent="0">
              <a:buClr>
                <a:srgbClr val="002060"/>
              </a:buClr>
              <a:buSzPct val="100000"/>
              <a:buNone/>
            </a:pPr>
            <a:r>
              <a:rPr lang="fr-FR" sz="2000" dirty="0">
                <a:cs typeface="Courier New" panose="02070309020205020404" pitchFamily="49" charset="0"/>
              </a:rPr>
              <a:t>Traduction:</a:t>
            </a: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4"/>
            </a:pPr>
            <a:endParaRPr lang="fr-FR" sz="2000" dirty="0">
              <a:cs typeface="Courier New" panose="02070309020205020404" pitchFamily="49" charset="0"/>
            </a:endParaRP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4"/>
            </a:pPr>
            <a:endParaRPr lang="fr-FR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78CC9EC9-D919-3E2A-B833-AC30DCB19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98" y="1583474"/>
            <a:ext cx="7953803" cy="196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670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857C14-E49B-7325-6C6D-7C6463ECA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37" y="479502"/>
            <a:ext cx="8739926" cy="5997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On effectuera le tri sur la liste des tuples 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clé,valeur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fr-FR" sz="2000" dirty="0"/>
              <a:t>obtenu avec la commande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objets.items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>
                <a:cs typeface="Courier New" panose="02070309020205020404" pitchFamily="49" charset="0"/>
              </a:rPr>
              <a:t>On applique la fonction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fr-FR" sz="2000" dirty="0">
                <a:cs typeface="Courier New" panose="02070309020205020404" pitchFamily="49" charset="0"/>
              </a:rPr>
              <a:t> en précisant le contenu de la fonction:</a:t>
            </a: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DF167513-19C9-A019-E2A1-C8FB16908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37" y="1263752"/>
            <a:ext cx="8739927" cy="877282"/>
          </a:xfrm>
          <a:prstGeom prst="rect">
            <a:avLst/>
          </a:prstGeom>
        </p:spPr>
      </p:pic>
      <p:pic>
        <p:nvPicPr>
          <p:cNvPr id="11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A3739DCD-2E42-EE41-FCF6-D39CB6228D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37" y="4269740"/>
            <a:ext cx="5282938" cy="72279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BB34782-BAC8-A01F-A252-13CD9F493A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36" y="3351817"/>
            <a:ext cx="7580555" cy="54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300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5D3F12-F966-72A0-AA76-A66D8FA14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839" y="334537"/>
            <a:ext cx="8329961" cy="6142464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5"/>
            </a:pPr>
            <a:r>
              <a:rPr lang="fr-FR" sz="2000" dirty="0"/>
              <a:t>Pour savoir si les objets sont pris dans le sac, on créé un dictionnaire appelé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objets_pris</a:t>
            </a:r>
            <a:r>
              <a:rPr lang="fr-FR" sz="2000" dirty="0"/>
              <a:t>:</a:t>
            </a:r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5"/>
            </a:pPr>
            <a:endParaRPr lang="fr-FR" sz="2000" dirty="0"/>
          </a:p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5"/>
            </a:pPr>
            <a:endParaRPr lang="fr-FR" sz="2000" dirty="0"/>
          </a:p>
          <a:p>
            <a:pPr marL="0" indent="0">
              <a:buClr>
                <a:srgbClr val="002060"/>
              </a:buClr>
              <a:buSzPct val="100000"/>
              <a:buNone/>
            </a:pPr>
            <a:r>
              <a:rPr lang="fr-FR" sz="2000" dirty="0"/>
              <a:t>Et on écrit ensuite une fonction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poids_sac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/>
              <a:t>qui renvoie le poids du sac en fonction des objets qu’il contient: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2F96ED0-3755-27FB-2DB7-0BE0D5073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50057"/>
            <a:ext cx="6450418" cy="544927"/>
          </a:xfrm>
          <a:prstGeom prst="rect">
            <a:avLst/>
          </a:prstGeom>
        </p:spPr>
      </p:pic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2D43F6D9-3E71-254C-81BF-587E70513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10504"/>
            <a:ext cx="6294476" cy="17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633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8CF1B4-D67E-F2C0-5E13-B1835F514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326" y="356839"/>
            <a:ext cx="8898674" cy="6109010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6"/>
            </a:pPr>
            <a:r>
              <a:rPr lang="fr-FR" sz="2000" dirty="0"/>
              <a:t>Enfin, on écrit une fonction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sac_a_dos_glouton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objets_ord,Pmax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fr-FR" sz="2000" dirty="0">
                <a:cs typeface="Courier New" panose="02070309020205020404" pitchFamily="49" charset="0"/>
              </a:rPr>
              <a:t>qui prend en argument:</a:t>
            </a:r>
          </a:p>
          <a:p>
            <a:pPr lvl="1">
              <a:buClr>
                <a:srgbClr val="002060"/>
              </a:buClr>
              <a:buSzPct val="100000"/>
            </a:pPr>
            <a:r>
              <a:rPr lang="fr-FR" sz="1600" dirty="0">
                <a:cs typeface="Courier New" panose="02070309020205020404" pitchFamily="49" charset="0"/>
              </a:rPr>
              <a:t> la liste des objets ordonnée par ratio décroissant,</a:t>
            </a:r>
          </a:p>
          <a:p>
            <a:pPr lvl="1">
              <a:buClr>
                <a:srgbClr val="002060"/>
              </a:buClr>
              <a:buSzPct val="100000"/>
            </a:pP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Pmax</a:t>
            </a:r>
            <a:r>
              <a:rPr lang="fr-FR" sz="1600" dirty="0">
                <a:cs typeface="Courier New" panose="02070309020205020404" pitchFamily="49" charset="0"/>
              </a:rPr>
              <a:t>, entier correspondant au poids maximal du sac</a:t>
            </a:r>
          </a:p>
          <a:p>
            <a:pPr marL="274320" lvl="1" indent="0">
              <a:buClr>
                <a:srgbClr val="002060"/>
              </a:buClr>
              <a:buSzPct val="100000"/>
              <a:buNone/>
            </a:pPr>
            <a:r>
              <a:rPr lang="fr-FR" dirty="0">
                <a:cs typeface="Courier New" panose="02070309020205020404" pitchFamily="49" charset="0"/>
              </a:rPr>
              <a:t>et qui renvoie:  </a:t>
            </a:r>
          </a:p>
          <a:p>
            <a:pPr lvl="1">
              <a:buClr>
                <a:srgbClr val="002060"/>
              </a:buClr>
              <a:buSzPct val="100000"/>
            </a:pPr>
            <a:r>
              <a:rPr lang="fr-FR" sz="1600" dirty="0">
                <a:cs typeface="Courier New" panose="02070309020205020404" pitchFamily="49" charset="0"/>
              </a:rPr>
              <a:t>Le dictionnaire des objets effectivement pris dans le sac à dos,</a:t>
            </a:r>
          </a:p>
          <a:p>
            <a:pPr lvl="1">
              <a:buClr>
                <a:srgbClr val="002060"/>
              </a:buClr>
              <a:buSzPct val="100000"/>
            </a:pPr>
            <a:r>
              <a:rPr lang="fr-FR" sz="1600" dirty="0">
                <a:cs typeface="Courier New" panose="02070309020205020404" pitchFamily="49" charset="0"/>
              </a:rPr>
              <a:t>La valeur totale du sac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9D2A6EFB-DA91-7FF9-507A-503811D9A9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77" y="2787806"/>
            <a:ext cx="9137203" cy="280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96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9A4EDC-C456-4FB2-7CA9-6CC8ADDDC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Algorithme par force brute</a:t>
            </a:r>
          </a:p>
        </p:txBody>
      </p:sp>
      <p:pic>
        <p:nvPicPr>
          <p:cNvPr id="5" name="Espace réservé du contenu 4" descr="Une image contenant bâtiment, extérieur, homme, debout&#10;&#10;Description générée automatiquement">
            <a:extLst>
              <a:ext uri="{FF2B5EF4-FFF2-40B4-BE49-F238E27FC236}">
                <a16:creationId xmlns:a16="http://schemas.microsoft.com/office/drawing/2014/main" id="{FD4C4374-D797-925A-AC6F-1C69130274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24025"/>
            <a:ext cx="8229600" cy="4629150"/>
          </a:xfrm>
        </p:spPr>
      </p:pic>
    </p:spTree>
    <p:extLst>
      <p:ext uri="{BB962C8B-B14F-4D97-AF65-F5344CB8AC3E}">
        <p14:creationId xmlns:p14="http://schemas.microsoft.com/office/powerpoint/2010/main" val="2004371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E493BE1-7F3D-14AD-E25F-D63F25A4C21E}"/>
              </a:ext>
            </a:extLst>
          </p:cNvPr>
          <p:cNvSpPr/>
          <p:nvPr/>
        </p:nvSpPr>
        <p:spPr>
          <a:xfrm>
            <a:off x="167268" y="364837"/>
            <a:ext cx="8809463" cy="1222221"/>
          </a:xfrm>
          <a:prstGeom prst="roundRect">
            <a:avLst/>
          </a:prstGeom>
          <a:solidFill>
            <a:srgbClr val="ABBFF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Méthode par force brute</a:t>
            </a:r>
            <a:r>
              <a:rPr lang="fr-FR" sz="2400" dirty="0">
                <a:solidFill>
                  <a:schemeClr val="tx1"/>
                </a:solidFill>
              </a:rPr>
              <a:t>: on traite tous les cas possibles et on regarde à la fin quel est le meilleur des cas!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8F3C345-15B4-F5B5-1BC2-C62DBEFBED91}"/>
              </a:ext>
            </a:extLst>
          </p:cNvPr>
          <p:cNvSpPr txBox="1"/>
          <p:nvPr/>
        </p:nvSpPr>
        <p:spPr>
          <a:xfrm>
            <a:off x="167268" y="1821366"/>
            <a:ext cx="5152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Avantage: ça marche à tous les coups!</a:t>
            </a:r>
          </a:p>
          <a:p>
            <a:r>
              <a:rPr lang="fr-FR" sz="2000" dirty="0"/>
              <a:t>Inconvénient: ça risque d’être très </a:t>
            </a:r>
            <a:r>
              <a:rPr lang="fr-FR" sz="2000" dirty="0" err="1"/>
              <a:t>très</a:t>
            </a:r>
            <a:r>
              <a:rPr lang="fr-FR" sz="2000" dirty="0"/>
              <a:t> long!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66A9F45-D298-268E-A493-2488DA20A3D3}"/>
              </a:ext>
            </a:extLst>
          </p:cNvPr>
          <p:cNvSpPr txBox="1"/>
          <p:nvPr/>
        </p:nvSpPr>
        <p:spPr>
          <a:xfrm>
            <a:off x="167267" y="3075057"/>
            <a:ext cx="84964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Pour 3 objets ayant un poids et une valeur, il faut tester      combinaisons.</a:t>
            </a:r>
          </a:p>
          <a:p>
            <a:r>
              <a:rPr lang="fr-FR" sz="2000" dirty="0"/>
              <a:t>Pour 5 objets, il faut tester     combinaisons.</a:t>
            </a:r>
          </a:p>
          <a:p>
            <a:r>
              <a:rPr lang="fr-FR" sz="2000" dirty="0"/>
              <a:t>Pour 10 objets, il faut tester            combinaisons.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A853A54-87F5-C4F4-6E08-F390CBA1F6EB}"/>
              </a:ext>
            </a:extLst>
          </p:cNvPr>
          <p:cNvSpPr txBox="1"/>
          <p:nvPr/>
        </p:nvSpPr>
        <p:spPr>
          <a:xfrm>
            <a:off x="167266" y="4538976"/>
            <a:ext cx="4971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La complexité d’un tel algorithme est donc</a:t>
            </a:r>
          </a:p>
        </p:txBody>
      </p:sp>
    </p:spTree>
    <p:extLst>
      <p:ext uri="{BB962C8B-B14F-4D97-AF65-F5344CB8AC3E}">
        <p14:creationId xmlns:p14="http://schemas.microsoft.com/office/powerpoint/2010/main" val="2680659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FC3F6A-CC1E-91B8-D820-F928458CF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" y="145867"/>
            <a:ext cx="8229600" cy="896983"/>
          </a:xfrm>
        </p:spPr>
        <p:txBody>
          <a:bodyPr/>
          <a:lstStyle/>
          <a:p>
            <a:r>
              <a:rPr lang="fr-FR" dirty="0"/>
              <a:t>Codage en Python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50A942B0-37AC-F666-5564-CCA844879E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5131" y="1436915"/>
                <a:ext cx="8451669" cy="5040086"/>
              </a:xfrm>
            </p:spPr>
            <p:txBody>
              <a:bodyPr>
                <a:normAutofit/>
              </a:bodyPr>
              <a:lstStyle/>
              <a:p>
                <a:pPr marL="0" indent="0">
                  <a:buClr>
                    <a:srgbClr val="002060"/>
                  </a:buClr>
                  <a:buSzPct val="100000"/>
                  <a:buNone/>
                </a:pPr>
                <a:r>
                  <a:rPr lang="fr-FR" sz="2000" dirty="0"/>
                  <a:t>Pour stocker la liste des objets, on utilise le même dictionnaire que précédemment:</a:t>
                </a:r>
              </a:p>
              <a:p>
                <a:pPr marL="457200" indent="-457200">
                  <a:buClr>
                    <a:srgbClr val="002060"/>
                  </a:buClr>
                  <a:buSzPct val="100000"/>
                  <a:buFont typeface="+mj-lt"/>
                  <a:buAutoNum type="arabicParenR"/>
                </a:pPr>
                <a:endParaRPr lang="fr-FR" sz="2000" dirty="0"/>
              </a:p>
              <a:p>
                <a:pPr marL="457200" indent="-457200">
                  <a:buClr>
                    <a:srgbClr val="002060"/>
                  </a:buClr>
                  <a:buSzPct val="100000"/>
                  <a:buFont typeface="+mj-lt"/>
                  <a:buAutoNum type="arabicParenR"/>
                </a:pPr>
                <a:endParaRPr lang="fr-FR" sz="2000" dirty="0"/>
              </a:p>
              <a:p>
                <a:pPr marL="0" indent="0">
                  <a:buClr>
                    <a:srgbClr val="002060"/>
                  </a:buClr>
                  <a:buSzPct val="100000"/>
                  <a:buNone/>
                </a:pPr>
                <a:endParaRPr lang="fr-FR" sz="2000" dirty="0"/>
              </a:p>
              <a:p>
                <a:pPr marL="0" indent="0">
                  <a:buClr>
                    <a:srgbClr val="002060"/>
                  </a:buClr>
                  <a:buSzPct val="100000"/>
                  <a:buNone/>
                </a:pPr>
                <a:r>
                  <a:rPr lang="fr-FR" sz="2000" dirty="0"/>
                  <a:t>On appelle </a:t>
                </a:r>
                <a:r>
                  <a:rPr lang="fr-FR" sz="2000" i="1" dirty="0"/>
                  <a:t>paquetage</a:t>
                </a:r>
                <a:r>
                  <a:rPr lang="fr-FR" sz="2000" dirty="0"/>
                  <a:t> un choix de plusieurs objets dans le sac. Ce paquetage est codé en notation binaire: 01100 désigne, dans le cas où </a:t>
                </a:r>
                <a:r>
                  <a:rPr lang="fr-FR" sz="2000" i="1" dirty="0"/>
                  <a:t>n = 5, </a:t>
                </a:r>
                <a:r>
                  <a:rPr lang="fr-FR" sz="2000" dirty="0"/>
                  <a:t>un paquetage contenant les objets 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fr-FR" sz="2000" b="0" i="1" baseline="-2500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fr-FR" sz="2000" baseline="-25000" dirty="0"/>
                  <a:t> </a:t>
                </a:r>
                <a:r>
                  <a:rPr lang="fr-FR" sz="2000" dirty="0"/>
                  <a:t>et 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fr-FR" sz="2000" b="0" i="1" baseline="-2500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fr-FR" sz="2000" dirty="0"/>
                  <a:t>.</a:t>
                </a:r>
              </a:p>
              <a:p>
                <a:pPr marL="0" indent="0">
                  <a:buClr>
                    <a:srgbClr val="002060"/>
                  </a:buClr>
                  <a:buSzPct val="100000"/>
                  <a:buNone/>
                </a:pPr>
                <a:endParaRPr lang="fr-FR" sz="2000" dirty="0"/>
              </a:p>
              <a:p>
                <a:pPr marL="0" indent="0">
                  <a:buClr>
                    <a:srgbClr val="002060"/>
                  </a:buClr>
                  <a:buSzPct val="100000"/>
                  <a:buNone/>
                </a:pPr>
                <a:r>
                  <a:rPr lang="fr-FR" sz="2000" dirty="0"/>
                  <a:t>Pour chaque paquetage, il faut:</a:t>
                </a:r>
              </a:p>
              <a:p>
                <a:pPr lvl="1">
                  <a:buClr>
                    <a:srgbClr val="002060"/>
                  </a:buClr>
                  <a:buSzPct val="100000"/>
                </a:pPr>
                <a:r>
                  <a:rPr lang="fr-FR" dirty="0"/>
                  <a:t>Vérifier qu’il est valide (son poids doit être inférieur à </a:t>
                </a:r>
                <a:r>
                  <a:rPr lang="fr-FR" i="1" dirty="0"/>
                  <a:t>P</a:t>
                </a:r>
                <a:r>
                  <a:rPr lang="fr-FR" dirty="0"/>
                  <a:t>),</a:t>
                </a:r>
              </a:p>
              <a:p>
                <a:pPr lvl="1">
                  <a:buClr>
                    <a:srgbClr val="002060"/>
                  </a:buClr>
                  <a:buSzPct val="100000"/>
                </a:pPr>
                <a:r>
                  <a:rPr lang="fr-FR" dirty="0"/>
                  <a:t>Pouvoir calculer sa valeur.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50A942B0-37AC-F666-5564-CCA844879E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5131" y="1436915"/>
                <a:ext cx="8451669" cy="5040086"/>
              </a:xfrm>
              <a:blipFill>
                <a:blip r:embed="rId2"/>
                <a:stretch>
                  <a:fillRect l="-794" t="-6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79B9CEF6-8645-B45C-75FF-C248652FA6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450" y="2258360"/>
            <a:ext cx="6171100" cy="47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502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DA158E-55E0-8639-81D9-D3D5B6AED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15815"/>
            <a:ext cx="8229600" cy="6342185"/>
          </a:xfrm>
        </p:spPr>
        <p:txBody>
          <a:bodyPr/>
          <a:lstStyle/>
          <a:p>
            <a:pPr marL="457200" indent="-457200">
              <a:buClr>
                <a:schemeClr val="accent4"/>
              </a:buClr>
              <a:buSzPct val="100000"/>
              <a:buFont typeface="+mj-lt"/>
              <a:buAutoNum type="arabicParenR"/>
            </a:pPr>
            <a:r>
              <a:rPr lang="fr-FR" sz="2000" dirty="0"/>
              <a:t>On écrira tout d’abord une fonction 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combinaison</a:t>
            </a:r>
            <a:r>
              <a:rPr lang="fr-FR" sz="2000" dirty="0"/>
              <a:t> prenant en argument un entier </a:t>
            </a:r>
            <a:r>
              <a:rPr lang="fr-FR" sz="2000" i="1" dirty="0"/>
              <a:t>n</a:t>
            </a:r>
            <a:r>
              <a:rPr lang="fr-FR" sz="2000" dirty="0"/>
              <a:t> et renvoyant la liste de toutes les chaînes composées de </a:t>
            </a:r>
            <a:r>
              <a:rPr lang="fr-FR" sz="2000" i="1" dirty="0"/>
              <a:t>n</a:t>
            </a:r>
            <a:r>
              <a:rPr lang="fr-FR" sz="2000" dirty="0"/>
              <a:t>  0 ou 1. 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r>
              <a:rPr lang="fr-FR" sz="2000" dirty="0"/>
              <a:t>Pour cela, on pourra utiliser la fonction 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bin</a:t>
            </a:r>
            <a:r>
              <a:rPr lang="fr-FR" sz="2000" dirty="0"/>
              <a:t> de Python qui à un entier associe son écriture en base 2 sous la forme d’une chaîne de préfixe ‘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0b</a:t>
            </a:r>
            <a:r>
              <a:rPr lang="fr-FR" sz="2000" dirty="0"/>
              <a:t>’:</a:t>
            </a:r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r>
              <a:rPr lang="fr-FR" sz="2000" dirty="0"/>
              <a:t> Que renvoie 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bin(76)</a:t>
            </a:r>
            <a:r>
              <a:rPr lang="fr-FR" sz="2000" dirty="0">
                <a:cs typeface="Courier New" panose="02070309020205020404" pitchFamily="49" charset="0"/>
              </a:rPr>
              <a:t>?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FA09991F-7F70-46EC-8D23-28E018F054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83" y="1664677"/>
            <a:ext cx="7130330" cy="1284849"/>
          </a:xfrm>
          <a:prstGeom prst="rect">
            <a:avLst/>
          </a:prstGeom>
        </p:spPr>
      </p:pic>
      <p:pic>
        <p:nvPicPr>
          <p:cNvPr id="7" name="Image 6" descr="Une image contenant table&#10;&#10;Description générée automatiquement">
            <a:extLst>
              <a:ext uri="{FF2B5EF4-FFF2-40B4-BE49-F238E27FC236}">
                <a16:creationId xmlns:a16="http://schemas.microsoft.com/office/drawing/2014/main" id="{E664432D-135F-D2BE-1EDC-942E538090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83" y="4422085"/>
            <a:ext cx="1257710" cy="154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96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083A4E-2982-828E-7CF4-656CB0F7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Enoncé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E5F9AC-D357-6281-4943-9134C1845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Vous avez plusieurs objets possédant chacun un poids et une valeur. </a:t>
            </a:r>
          </a:p>
          <a:p>
            <a:pPr marL="0" indent="0">
              <a:buNone/>
            </a:pPr>
            <a:r>
              <a:rPr lang="fr-FR" dirty="0"/>
              <a:t>Vous avez un sac qui peut supporter un certain poids maximum.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Quels objets faut-il mettre dans le sac de manière à maximiser la valeur totale du sac sans dépasser son poids maximal?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237E8520-B9E2-21D7-AD76-14C5122A6BD3}"/>
              </a:ext>
            </a:extLst>
          </p:cNvPr>
          <p:cNvSpPr txBox="1">
            <a:spLocks/>
          </p:cNvSpPr>
          <p:nvPr/>
        </p:nvSpPr>
        <p:spPr>
          <a:xfrm>
            <a:off x="914400" y="5548746"/>
            <a:ext cx="8229600" cy="644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>
                <a:hlinkClick r:id="rId2"/>
              </a:rPr>
              <a:t>https://interstices.info/le-probleme-du-sac-a-dos/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3881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F0574A4-082C-C85C-2CAD-9FCB52BB8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30" y="409863"/>
            <a:ext cx="6848878" cy="1322309"/>
          </a:xfrm>
        </p:spPr>
      </p:pic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EB81F97-4A11-C9F3-F115-D0375AE357D2}"/>
              </a:ext>
            </a:extLst>
          </p:cNvPr>
          <p:cNvSpPr txBox="1">
            <a:spLocks/>
          </p:cNvSpPr>
          <p:nvPr/>
        </p:nvSpPr>
        <p:spPr>
          <a:xfrm>
            <a:off x="175845" y="2028092"/>
            <a:ext cx="8686801" cy="4595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2"/>
            </a:pPr>
            <a:r>
              <a:rPr lang="fr-FR" sz="2000" dirty="0"/>
              <a:t>On écrit ensuite une fonction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paq_to_sac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/>
              <a:t>qui prend pour arguments un dictionnaire d’objets, une chaîne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paq</a:t>
            </a:r>
            <a:r>
              <a:rPr lang="fr-FR" sz="2000" dirty="0"/>
              <a:t> et un entier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pmax</a:t>
            </a:r>
            <a:r>
              <a:rPr lang="fr-FR" sz="2000" dirty="0"/>
              <a:t> correspondant au poids maximum du sac. La fonction renvoie 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fr-FR" sz="2000" dirty="0"/>
              <a:t> si le paquetage est trop lourd, sinon, elle renvoie un tuple contenant la liste des noms d’objets, le poids et la valeur des paquetages.</a:t>
            </a: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Clr>
                <a:srgbClr val="002060"/>
              </a:buClr>
              <a:buSzPct val="100000"/>
              <a:buNone/>
            </a:pPr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40B23C4B-6316-FFE8-9B6A-A86D4D09B4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15" y="3839711"/>
            <a:ext cx="6918847" cy="301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773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218F9A-2830-377C-6062-4CE9B2193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908" y="457200"/>
            <a:ext cx="8428892" cy="6019800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002060"/>
              </a:buClr>
              <a:buSzPct val="100000"/>
              <a:buFont typeface="+mj-lt"/>
              <a:buAutoNum type="arabicParenR" startAt="3"/>
            </a:pPr>
            <a:r>
              <a:rPr lang="fr-FR" sz="2000" dirty="0"/>
              <a:t>On désire obtenir maintenant par force brute la solution optimale. On écrit donc une fonction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sol_opt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/>
              <a:t>qui prend pour arguments le dictionnaire des objets et un entier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pmax</a:t>
            </a:r>
            <a:r>
              <a:rPr lang="fr-FR" sz="2000" dirty="0"/>
              <a:t> correspondant au poids maximum du sac. La fonction affiche tous les tuples possibles renvoyés par la fonction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paq_to_sac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/>
              <a:t>triés dans l’ordre décroissant des valeurs. 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DFFFF15C-AFFD-8DAF-2185-8A647DF53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08" y="2727390"/>
            <a:ext cx="6928338" cy="39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005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63340C-6BEF-F9FA-3507-E9185DA0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Programmation dynamique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FDE6ED-6EAC-1E55-7000-4FE7AE987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64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083A4E-2982-828E-7CF4-656CB0F77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82" y="204354"/>
            <a:ext cx="8229600" cy="658091"/>
          </a:xfrm>
        </p:spPr>
        <p:txBody>
          <a:bodyPr>
            <a:normAutofit fontScale="90000"/>
          </a:bodyPr>
          <a:lstStyle/>
          <a:p>
            <a:r>
              <a:rPr lang="fr-FR" dirty="0"/>
              <a:t>Historique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E5F9AC-D357-6281-4943-9134C1845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81" y="1011382"/>
            <a:ext cx="8950037" cy="5465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Ce problème fait partie des 21 problèmes </a:t>
            </a:r>
            <a:r>
              <a:rPr lang="fr-FR" b="1" dirty="0"/>
              <a:t>NP-complets</a:t>
            </a:r>
            <a:r>
              <a:rPr lang="fr-FR" dirty="0"/>
              <a:t> identifiés par Richard </a:t>
            </a:r>
            <a:r>
              <a:rPr lang="fr-FR" dirty="0" err="1"/>
              <a:t>Karp</a:t>
            </a:r>
            <a:r>
              <a:rPr lang="fr-FR" dirty="0"/>
              <a:t> en 1972.</a:t>
            </a:r>
          </a:p>
          <a:p>
            <a:pPr marL="0" indent="0">
              <a:buNone/>
            </a:pPr>
            <a:r>
              <a:rPr lang="fr-FR" sz="1800" dirty="0">
                <a:solidFill>
                  <a:srgbClr val="92D050"/>
                </a:solidFill>
              </a:rPr>
              <a:t>Rappel: un problème NP  est un problème algorithmique tel qu’il est possible de vérifier « rapidement » si une solution candidate est bien solution. Par contre, on ne connaît pas d’algorithme permettant de trouver rapidement une solution générale. </a:t>
            </a:r>
          </a:p>
          <a:p>
            <a:pPr marL="0" indent="0">
              <a:buNone/>
            </a:pPr>
            <a:endParaRPr lang="fr-FR" sz="1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dirty="0"/>
              <a:t>On le retrouve:</a:t>
            </a:r>
          </a:p>
          <a:p>
            <a:pPr marL="0" indent="0">
              <a:buNone/>
            </a:pPr>
            <a:r>
              <a:rPr lang="fr-FR" dirty="0"/>
              <a:t>	- </a:t>
            </a:r>
            <a:r>
              <a:rPr lang="fr-FR" sz="2000" b="1" dirty="0">
                <a:solidFill>
                  <a:srgbClr val="6271E4"/>
                </a:solidFill>
              </a:rPr>
              <a:t>dans la finance</a:t>
            </a:r>
            <a:r>
              <a:rPr lang="fr-FR" sz="2000" dirty="0"/>
              <a:t>: étant donné un certain montant d’investissement dans des projets, quels projets choisir pour que le tout rapporte le plus d’argent possible;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	- </a:t>
            </a:r>
            <a:r>
              <a:rPr lang="fr-FR" sz="2000" b="1" dirty="0">
                <a:solidFill>
                  <a:srgbClr val="6271E4"/>
                </a:solidFill>
              </a:rPr>
              <a:t>pour la découpe de matériaux</a:t>
            </a:r>
            <a:r>
              <a:rPr lang="fr-FR" sz="2000" dirty="0"/>
              <a:t>, afin de minimiser les pertes dues aux chutes;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	- </a:t>
            </a:r>
            <a:r>
              <a:rPr lang="fr-FR" sz="2000" b="1" dirty="0">
                <a:solidFill>
                  <a:srgbClr val="6271E4"/>
                </a:solidFill>
              </a:rPr>
              <a:t>dans le chargement de cargaisons </a:t>
            </a:r>
            <a:r>
              <a:rPr lang="fr-FR" sz="2000" dirty="0"/>
              <a:t>(avions, camions, bateaux…);</a:t>
            </a:r>
          </a:p>
        </p:txBody>
      </p:sp>
    </p:spTree>
    <p:extLst>
      <p:ext uri="{BB962C8B-B14F-4D97-AF65-F5344CB8AC3E}">
        <p14:creationId xmlns:p14="http://schemas.microsoft.com/office/powerpoint/2010/main" val="137104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6E33C9-CCD8-2F85-642C-13C1EBAB3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90" y="131620"/>
            <a:ext cx="8229600" cy="990600"/>
          </a:xfrm>
        </p:spPr>
        <p:txBody>
          <a:bodyPr/>
          <a:lstStyle/>
          <a:p>
            <a:r>
              <a:rPr lang="fr-FR" dirty="0"/>
              <a:t>Formulation mathématique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D426C0-4C50-E666-3C28-C67072085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6" y="1343891"/>
            <a:ext cx="8908473" cy="513310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On caractérise chaque objet     par son poids     et sa valeur    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On définit une variable booléenne </a:t>
            </a:r>
            <a:r>
              <a:rPr lang="fr-FR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fr-FR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fr-FR" baseline="-25000" dirty="0"/>
              <a:t>  </a:t>
            </a:r>
            <a:r>
              <a:rPr lang="fr-FR" dirty="0"/>
              <a:t>pour chaque objet tel que:</a:t>
            </a:r>
          </a:p>
          <a:p>
            <a:pPr marL="0" indent="0">
              <a:buNone/>
            </a:pP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1C30B685-2CE7-FBEE-8129-52B0056DB77C}"/>
                  </a:ext>
                </a:extLst>
              </p:cNvPr>
              <p:cNvSpPr txBox="1"/>
              <p:nvPr/>
            </p:nvSpPr>
            <p:spPr>
              <a:xfrm>
                <a:off x="4128655" y="1376345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1C30B685-2CE7-FBEE-8129-52B0056DB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655" y="1376345"/>
                <a:ext cx="457200" cy="369332"/>
              </a:xfrm>
              <a:prstGeom prst="rect">
                <a:avLst/>
              </a:prstGeom>
              <a:blipFill>
                <a:blip r:embed="rId2"/>
                <a:stretch>
                  <a:fillRect l="-4000" b="-2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2CB4D57-0182-2304-D1D6-368F8902B864}"/>
                  </a:ext>
                </a:extLst>
              </p:cNvPr>
              <p:cNvSpPr txBox="1"/>
              <p:nvPr/>
            </p:nvSpPr>
            <p:spPr>
              <a:xfrm>
                <a:off x="6407727" y="1376345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2CB4D57-0182-2304-D1D6-368F8902B8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7727" y="1376345"/>
                <a:ext cx="457200" cy="369332"/>
              </a:xfrm>
              <a:prstGeom prst="rect">
                <a:avLst/>
              </a:prstGeom>
              <a:blipFill>
                <a:blip r:embed="rId3"/>
                <a:stretch>
                  <a:fillRect l="-2667" b="-3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898A8B0-9C43-826E-0957-2BC8E517F9A2}"/>
                  </a:ext>
                </a:extLst>
              </p:cNvPr>
              <p:cNvSpPr txBox="1"/>
              <p:nvPr/>
            </p:nvSpPr>
            <p:spPr>
              <a:xfrm>
                <a:off x="8375075" y="1371792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898A8B0-9C43-826E-0957-2BC8E517F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5075" y="1371792"/>
                <a:ext cx="457200" cy="369332"/>
              </a:xfrm>
              <a:prstGeom prst="rect">
                <a:avLst/>
              </a:prstGeom>
              <a:blipFill>
                <a:blip r:embed="rId4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13DFC64B-A77E-33AE-B7E6-2D896A12F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745690"/>
              </p:ext>
            </p:extLst>
          </p:nvPr>
        </p:nvGraphicFramePr>
        <p:xfrm>
          <a:off x="1309254" y="2115006"/>
          <a:ext cx="6525492" cy="11125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357746">
                  <a:extLst>
                    <a:ext uri="{9D8B030D-6E8A-4147-A177-3AD203B41FA5}">
                      <a16:colId xmlns:a16="http://schemas.microsoft.com/office/drawing/2014/main" val="3276546878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3221554168"/>
                    </a:ext>
                  </a:extLst>
                </a:gridCol>
                <a:gridCol w="983673">
                  <a:extLst>
                    <a:ext uri="{9D8B030D-6E8A-4147-A177-3AD203B41FA5}">
                      <a16:colId xmlns:a16="http://schemas.microsoft.com/office/drawing/2014/main" val="868584006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785123335"/>
                    </a:ext>
                  </a:extLst>
                </a:gridCol>
                <a:gridCol w="1046019">
                  <a:extLst>
                    <a:ext uri="{9D8B030D-6E8A-4147-A177-3AD203B41FA5}">
                      <a16:colId xmlns:a16="http://schemas.microsoft.com/office/drawing/2014/main" val="2159901971"/>
                    </a:ext>
                  </a:extLst>
                </a:gridCol>
                <a:gridCol w="1087582">
                  <a:extLst>
                    <a:ext uri="{9D8B030D-6E8A-4147-A177-3AD203B41FA5}">
                      <a16:colId xmlns:a16="http://schemas.microsoft.com/office/drawing/2014/main" val="10308102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Objet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80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Poids (kg)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949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Valeurs (€)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899079"/>
                  </a:ext>
                </a:extLst>
              </a:tr>
            </a:tbl>
          </a:graphicData>
        </a:graphic>
      </p:graphicFrame>
      <p:pic>
        <p:nvPicPr>
          <p:cNvPr id="13" name="Image 12">
            <a:extLst>
              <a:ext uri="{FF2B5EF4-FFF2-40B4-BE49-F238E27FC236}">
                <a16:creationId xmlns:a16="http://schemas.microsoft.com/office/drawing/2014/main" id="{E20E714B-7974-003A-8A0F-D24A5AE7C2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51" y="4501399"/>
            <a:ext cx="896649" cy="35086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D5763B14-8A7A-B137-0BFA-8D014C597C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51" y="5363845"/>
            <a:ext cx="910504" cy="35628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9D6DF3D-A685-B6CC-D64D-B406CB8CACC2}"/>
              </a:ext>
            </a:extLst>
          </p:cNvPr>
          <p:cNvSpPr txBox="1"/>
          <p:nvPr/>
        </p:nvSpPr>
        <p:spPr>
          <a:xfrm>
            <a:off x="3491344" y="4445997"/>
            <a:ext cx="3929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Si      n’est pas dans le sac.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4FF053B-163E-EC91-DA3B-0888A0AF487C}"/>
              </a:ext>
            </a:extLst>
          </p:cNvPr>
          <p:cNvSpPr txBox="1"/>
          <p:nvPr/>
        </p:nvSpPr>
        <p:spPr>
          <a:xfrm>
            <a:off x="3491344" y="5311154"/>
            <a:ext cx="3929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Si      est placé dans le sac.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633B0B2F-D102-51B2-C962-41AC8701A51C}"/>
                  </a:ext>
                </a:extLst>
              </p:cNvPr>
              <p:cNvSpPr txBox="1"/>
              <p:nvPr/>
            </p:nvSpPr>
            <p:spPr>
              <a:xfrm>
                <a:off x="3889821" y="5364652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633B0B2F-D102-51B2-C962-41AC8701A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821" y="5364652"/>
                <a:ext cx="457200" cy="369332"/>
              </a:xfrm>
              <a:prstGeom prst="rect">
                <a:avLst/>
              </a:prstGeom>
              <a:blipFill>
                <a:blip r:embed="rId7"/>
                <a:stretch>
                  <a:fillRect l="-4000" b="-180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BF2FA8A8-5EE1-4E05-C757-49F2FFC60746}"/>
                  </a:ext>
                </a:extLst>
              </p:cNvPr>
              <p:cNvSpPr txBox="1"/>
              <p:nvPr/>
            </p:nvSpPr>
            <p:spPr>
              <a:xfrm>
                <a:off x="3900055" y="449216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BF2FA8A8-5EE1-4E05-C757-49F2FFC60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055" y="4492163"/>
                <a:ext cx="457200" cy="369332"/>
              </a:xfrm>
              <a:prstGeom prst="rect">
                <a:avLst/>
              </a:prstGeom>
              <a:blipFill>
                <a:blip r:embed="rId8"/>
                <a:stretch>
                  <a:fillRect l="-5333" b="-2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Ellipse 19">
            <a:extLst>
              <a:ext uri="{FF2B5EF4-FFF2-40B4-BE49-F238E27FC236}">
                <a16:creationId xmlns:a16="http://schemas.microsoft.com/office/drawing/2014/main" id="{4CA4739F-4356-9DDD-BEF1-E3007F9674F4}"/>
              </a:ext>
            </a:extLst>
          </p:cNvPr>
          <p:cNvSpPr/>
          <p:nvPr/>
        </p:nvSpPr>
        <p:spPr>
          <a:xfrm>
            <a:off x="2032717" y="5502797"/>
            <a:ext cx="96985" cy="93041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9147373E-321B-E6FC-D25D-D6060088A59C}"/>
              </a:ext>
            </a:extLst>
          </p:cNvPr>
          <p:cNvSpPr/>
          <p:nvPr/>
        </p:nvSpPr>
        <p:spPr>
          <a:xfrm>
            <a:off x="2032717" y="4630308"/>
            <a:ext cx="96985" cy="93041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73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E888F22-C847-2F06-ADFA-6561F0CE9D26}"/>
              </a:ext>
            </a:extLst>
          </p:cNvPr>
          <p:cNvSpPr/>
          <p:nvPr/>
        </p:nvSpPr>
        <p:spPr>
          <a:xfrm>
            <a:off x="2462212" y="3276600"/>
            <a:ext cx="3724275" cy="2438400"/>
          </a:xfrm>
          <a:prstGeom prst="roundRect">
            <a:avLst/>
          </a:prstGeom>
          <a:solidFill>
            <a:srgbClr val="ABBFF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C67AAC-71D0-13B5-C582-B4B62BA85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33425"/>
            <a:ext cx="8229600" cy="5743575"/>
          </a:xfrm>
        </p:spPr>
        <p:txBody>
          <a:bodyPr/>
          <a:lstStyle/>
          <a:p>
            <a:r>
              <a:rPr lang="fr-FR" dirty="0"/>
              <a:t>Soit </a:t>
            </a:r>
            <a:r>
              <a:rPr lang="fr-FR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fr-FR" dirty="0"/>
              <a:t> le poids maximal du sac et </a:t>
            </a:r>
            <a:r>
              <a:rPr lang="fr-FR" i="1" dirty="0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fr-FR" dirty="0"/>
              <a:t>  la valeur totale du sac.  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Le problème du sac à dos revient à chercher les valeurs des     telles que: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11718C-35A2-7A83-F351-5A090F49BC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447924"/>
            <a:ext cx="2286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78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06C1B-FDA4-D0CD-2A98-D252E4A8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238125"/>
            <a:ext cx="8229600" cy="723900"/>
          </a:xfrm>
        </p:spPr>
        <p:txBody>
          <a:bodyPr/>
          <a:lstStyle/>
          <a:p>
            <a:r>
              <a:rPr lang="fr-FR" dirty="0"/>
              <a:t>Méthodes de résolution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4B5F69-83CB-F46E-BB60-4CD47C7CB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600200"/>
            <a:ext cx="8448675" cy="4876800"/>
          </a:xfrm>
        </p:spPr>
        <p:txBody>
          <a:bodyPr/>
          <a:lstStyle/>
          <a:p>
            <a:r>
              <a:rPr lang="fr-FR" dirty="0"/>
              <a:t>On va voir trois algorithmes pour tenter de résoudre ce problème:</a:t>
            </a:r>
          </a:p>
          <a:p>
            <a:endParaRPr lang="fr-FR" dirty="0"/>
          </a:p>
          <a:p>
            <a:pPr lvl="1"/>
            <a:r>
              <a:rPr lang="fr-FR" sz="2400" dirty="0"/>
              <a:t>La méthode gloutonne,</a:t>
            </a:r>
          </a:p>
          <a:p>
            <a:pPr lvl="1"/>
            <a:endParaRPr lang="fr-FR" sz="2400" dirty="0"/>
          </a:p>
          <a:p>
            <a:pPr lvl="1"/>
            <a:r>
              <a:rPr lang="fr-FR" sz="2400" dirty="0"/>
              <a:t>La méthode par force brute,</a:t>
            </a:r>
          </a:p>
          <a:p>
            <a:pPr lvl="1"/>
            <a:endParaRPr lang="fr-FR" sz="2400" dirty="0"/>
          </a:p>
          <a:p>
            <a:pPr lvl="1"/>
            <a:r>
              <a:rPr lang="fr-FR" sz="2400" dirty="0"/>
              <a:t>La méthode par programmation dynamique.</a:t>
            </a:r>
          </a:p>
        </p:txBody>
      </p:sp>
    </p:spTree>
    <p:extLst>
      <p:ext uri="{BB962C8B-B14F-4D97-AF65-F5344CB8AC3E}">
        <p14:creationId xmlns:p14="http://schemas.microsoft.com/office/powerpoint/2010/main" val="2218468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7F861A-3558-2605-FDFB-452CDC7E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" y="171449"/>
            <a:ext cx="8229600" cy="676275"/>
          </a:xfrm>
        </p:spPr>
        <p:txBody>
          <a:bodyPr>
            <a:normAutofit fontScale="90000"/>
          </a:bodyPr>
          <a:lstStyle/>
          <a:p>
            <a:r>
              <a:rPr lang="fr-FR" dirty="0"/>
              <a:t>Algorithme glouton (« </a:t>
            </a:r>
            <a:r>
              <a:rPr lang="fr-FR" dirty="0" err="1"/>
              <a:t>greedy</a:t>
            </a:r>
            <a:r>
              <a:rPr lang="fr-FR" dirty="0"/>
              <a:t> </a:t>
            </a:r>
            <a:r>
              <a:rPr lang="fr-FR" dirty="0" err="1"/>
              <a:t>algorithm</a:t>
            </a:r>
            <a:r>
              <a:rPr lang="fr-FR" dirty="0"/>
              <a:t> »)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7CE0C-80F2-EB7A-1D1C-5FA9FF05A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3950"/>
            <a:ext cx="8420100" cy="5353050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 descr="Une image contenant herbe, mammifère, extérieur, noir&#10;&#10;Description générée automatiquement">
            <a:extLst>
              <a:ext uri="{FF2B5EF4-FFF2-40B4-BE49-F238E27FC236}">
                <a16:creationId xmlns:a16="http://schemas.microsoft.com/office/drawing/2014/main" id="{8EF61F17-77E2-1E72-0982-C163DF727AD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068" y="1058112"/>
            <a:ext cx="3898932" cy="1680574"/>
          </a:xfrm>
          <a:prstGeom prst="rect">
            <a:avLst/>
          </a:prstGeom>
        </p:spPr>
      </p:pic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0010AC1D-B1F1-5523-3003-BA958F4EC5D8}"/>
              </a:ext>
            </a:extLst>
          </p:cNvPr>
          <p:cNvSpPr/>
          <p:nvPr/>
        </p:nvSpPr>
        <p:spPr>
          <a:xfrm>
            <a:off x="3715003" y="2876799"/>
            <a:ext cx="5208543" cy="3876427"/>
          </a:xfrm>
          <a:prstGeom prst="roundRect">
            <a:avLst/>
          </a:prstGeom>
          <a:solidFill>
            <a:srgbClr val="ABBFF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Un </a:t>
            </a:r>
            <a:r>
              <a:rPr lang="fr-FR" sz="2400" b="1" dirty="0">
                <a:solidFill>
                  <a:srgbClr val="FF0000"/>
                </a:solidFill>
              </a:rPr>
              <a:t>algorithme glouton </a:t>
            </a:r>
            <a:r>
              <a:rPr lang="fr-FR" sz="2400" dirty="0">
                <a:solidFill>
                  <a:schemeClr val="tx1"/>
                </a:solidFill>
              </a:rPr>
              <a:t>est un algorithme qui recherche la solution optimale d’un problème (</a:t>
            </a:r>
            <a:r>
              <a:rPr lang="fr-FR" sz="2400" b="1" dirty="0">
                <a:solidFill>
                  <a:schemeClr val="tx1"/>
                </a:solidFill>
              </a:rPr>
              <a:t>optimum global</a:t>
            </a:r>
            <a:r>
              <a:rPr lang="fr-FR" sz="2400" dirty="0">
                <a:solidFill>
                  <a:schemeClr val="tx1"/>
                </a:solidFill>
              </a:rPr>
              <a:t>) en effectuant à chaque étape le meilleur choix possible pour l’étape en cours (</a:t>
            </a:r>
            <a:r>
              <a:rPr lang="fr-FR" sz="2400" b="1" dirty="0">
                <a:solidFill>
                  <a:schemeClr val="tx1"/>
                </a:solidFill>
              </a:rPr>
              <a:t>optimum local</a:t>
            </a:r>
            <a:r>
              <a:rPr lang="fr-FR" sz="2400" dirty="0">
                <a:solidFill>
                  <a:schemeClr val="tx1"/>
                </a:solidFill>
              </a:rPr>
              <a:t>) sans jamais revenir sur ses choix.</a:t>
            </a:r>
          </a:p>
        </p:txBody>
      </p:sp>
      <p:pic>
        <p:nvPicPr>
          <p:cNvPr id="11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8D8A7592-481E-F6E6-6C9C-865C7E196FF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67" y="2920597"/>
            <a:ext cx="2382224" cy="322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71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7F861A-3558-2605-FDFB-452CDC7E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" y="171449"/>
            <a:ext cx="8229600" cy="676275"/>
          </a:xfrm>
        </p:spPr>
        <p:txBody>
          <a:bodyPr>
            <a:normAutofit fontScale="90000"/>
          </a:bodyPr>
          <a:lstStyle/>
          <a:p>
            <a:r>
              <a:rPr lang="fr-FR" dirty="0"/>
              <a:t>Algorithme glouton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7CE0C-80F2-EB7A-1D1C-5FA9FF05A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123950"/>
            <a:ext cx="8610600" cy="5353050"/>
          </a:xfrm>
        </p:spPr>
        <p:txBody>
          <a:bodyPr/>
          <a:lstStyle/>
          <a:p>
            <a:r>
              <a:rPr lang="fr-FR" dirty="0"/>
              <a:t>Ici, le meilleur choix possible à chaque étape est de choisir </a:t>
            </a:r>
          </a:p>
          <a:p>
            <a:endParaRPr lang="fr-FR" dirty="0"/>
          </a:p>
          <a:p>
            <a:r>
              <a:rPr lang="fr-FR" dirty="0"/>
              <a:t>On calcule le ratio valeur/poids de chaque objet: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On place les objets par valeurs de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On remplit le sac ainsi jusqu’à la limite de poids du sac.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88768DC-CFE4-D12C-AF99-C224A78BD6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937" y="2838450"/>
            <a:ext cx="1000125" cy="590550"/>
          </a:xfrm>
          <a:prstGeom prst="rect">
            <a:avLst/>
          </a:prstGeom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A59577F-DF32-0BEB-82CD-198F21B0F05E}"/>
              </a:ext>
            </a:extLst>
          </p:cNvPr>
          <p:cNvSpPr/>
          <p:nvPr/>
        </p:nvSpPr>
        <p:spPr>
          <a:xfrm>
            <a:off x="266700" y="5734050"/>
            <a:ext cx="8656847" cy="1019176"/>
          </a:xfrm>
          <a:prstGeom prst="roundRect">
            <a:avLst/>
          </a:prstGeom>
          <a:solidFill>
            <a:srgbClr val="ABBFF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</a:rPr>
              <a:t>Attention, rien ne dit que l’algorithme glouton donne la bonne solution à tous les coups!</a:t>
            </a:r>
          </a:p>
        </p:txBody>
      </p:sp>
    </p:spTree>
    <p:extLst>
      <p:ext uri="{BB962C8B-B14F-4D97-AF65-F5344CB8AC3E}">
        <p14:creationId xmlns:p14="http://schemas.microsoft.com/office/powerpoint/2010/main" val="217330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8">
            <a:extLst>
              <a:ext uri="{FF2B5EF4-FFF2-40B4-BE49-F238E27FC236}">
                <a16:creationId xmlns:a16="http://schemas.microsoft.com/office/drawing/2014/main" id="{B3CEC943-A81A-04E9-8ECA-A905CAA21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010557"/>
              </p:ext>
            </p:extLst>
          </p:nvPr>
        </p:nvGraphicFramePr>
        <p:xfrm>
          <a:off x="2368754" y="334169"/>
          <a:ext cx="3848229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352510">
                  <a:extLst>
                    <a:ext uri="{9D8B030D-6E8A-4147-A177-3AD203B41FA5}">
                      <a16:colId xmlns:a16="http://schemas.microsoft.com/office/drawing/2014/main" val="3276546878"/>
                    </a:ext>
                  </a:extLst>
                </a:gridCol>
                <a:gridCol w="505381">
                  <a:extLst>
                    <a:ext uri="{9D8B030D-6E8A-4147-A177-3AD203B41FA5}">
                      <a16:colId xmlns:a16="http://schemas.microsoft.com/office/drawing/2014/main" val="3221554168"/>
                    </a:ext>
                  </a:extLst>
                </a:gridCol>
                <a:gridCol w="544256">
                  <a:extLst>
                    <a:ext uri="{9D8B030D-6E8A-4147-A177-3AD203B41FA5}">
                      <a16:colId xmlns:a16="http://schemas.microsoft.com/office/drawing/2014/main" val="868584006"/>
                    </a:ext>
                  </a:extLst>
                </a:gridCol>
                <a:gridCol w="453549">
                  <a:extLst>
                    <a:ext uri="{9D8B030D-6E8A-4147-A177-3AD203B41FA5}">
                      <a16:colId xmlns:a16="http://schemas.microsoft.com/office/drawing/2014/main" val="785123335"/>
                    </a:ext>
                  </a:extLst>
                </a:gridCol>
                <a:gridCol w="453549">
                  <a:extLst>
                    <a:ext uri="{9D8B030D-6E8A-4147-A177-3AD203B41FA5}">
                      <a16:colId xmlns:a16="http://schemas.microsoft.com/office/drawing/2014/main" val="2159901971"/>
                    </a:ext>
                  </a:extLst>
                </a:gridCol>
                <a:gridCol w="538984">
                  <a:extLst>
                    <a:ext uri="{9D8B030D-6E8A-4147-A177-3AD203B41FA5}">
                      <a16:colId xmlns:a16="http://schemas.microsoft.com/office/drawing/2014/main" val="10308102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/>
                        <a:t>Objet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80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/>
                        <a:t>Poids (kg)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949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/>
                        <a:t>Valeurs (€)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89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/>
                        <a:t>Val/poids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672738"/>
                  </a:ext>
                </a:extLst>
              </a:tr>
            </a:tbl>
          </a:graphicData>
        </a:graphic>
      </p:graphicFrame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CF2B438B-9FB0-1BBA-89C9-403EC3DF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67948"/>
            <a:ext cx="8686800" cy="4509051"/>
          </a:xfrm>
        </p:spPr>
        <p:txBody>
          <a:bodyPr/>
          <a:lstStyle/>
          <a:p>
            <a:r>
              <a:rPr lang="fr-FR" sz="2000" dirty="0"/>
              <a:t>Algorithme glouton: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sz="2000" dirty="0"/>
              <a:t>Algorithme glouton:</a:t>
            </a:r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1578100A-03BF-F129-20CB-170EF210F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448099"/>
              </p:ext>
            </p:extLst>
          </p:nvPr>
        </p:nvGraphicFramePr>
        <p:xfrm>
          <a:off x="2368754" y="3139068"/>
          <a:ext cx="4707907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08742">
                  <a:extLst>
                    <a:ext uri="{9D8B030D-6E8A-4147-A177-3AD203B41FA5}">
                      <a16:colId xmlns:a16="http://schemas.microsoft.com/office/drawing/2014/main" val="3276546878"/>
                    </a:ext>
                  </a:extLst>
                </a:gridCol>
                <a:gridCol w="796310">
                  <a:extLst>
                    <a:ext uri="{9D8B030D-6E8A-4147-A177-3AD203B41FA5}">
                      <a16:colId xmlns:a16="http://schemas.microsoft.com/office/drawing/2014/main" val="3221554168"/>
                    </a:ext>
                  </a:extLst>
                </a:gridCol>
                <a:gridCol w="662907">
                  <a:extLst>
                    <a:ext uri="{9D8B030D-6E8A-4147-A177-3AD203B41FA5}">
                      <a16:colId xmlns:a16="http://schemas.microsoft.com/office/drawing/2014/main" val="868584006"/>
                    </a:ext>
                  </a:extLst>
                </a:gridCol>
                <a:gridCol w="699873">
                  <a:extLst>
                    <a:ext uri="{9D8B030D-6E8A-4147-A177-3AD203B41FA5}">
                      <a16:colId xmlns:a16="http://schemas.microsoft.com/office/drawing/2014/main" val="785123335"/>
                    </a:ext>
                  </a:extLst>
                </a:gridCol>
                <a:gridCol w="640075">
                  <a:extLst>
                    <a:ext uri="{9D8B030D-6E8A-4147-A177-3AD203B41FA5}">
                      <a16:colId xmlns:a16="http://schemas.microsoft.com/office/drawing/2014/main" val="2159901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/>
                        <a:t>Objet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80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/>
                        <a:t>Poids (kg)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949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/>
                        <a:t>Valeurs (€)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89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dirty="0"/>
                        <a:t>Val/poids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0,54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0,33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0,37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0,30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67273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56ADF546-A414-7A40-8D65-0BBF4ED0D2BA}"/>
                  </a:ext>
                </a:extLst>
              </p:cNvPr>
              <p:cNvSpPr txBox="1"/>
              <p:nvPr/>
            </p:nvSpPr>
            <p:spPr>
              <a:xfrm>
                <a:off x="6818243" y="868090"/>
                <a:ext cx="1277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=15 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56ADF546-A414-7A40-8D65-0BBF4ED0D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243" y="868090"/>
                <a:ext cx="1277914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B99DC62-602D-B5B6-AF39-5985C4FBA80B}"/>
                  </a:ext>
                </a:extLst>
              </p:cNvPr>
              <p:cNvSpPr txBox="1"/>
              <p:nvPr/>
            </p:nvSpPr>
            <p:spPr>
              <a:xfrm>
                <a:off x="7408886" y="3696082"/>
                <a:ext cx="1277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=30 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B99DC62-602D-B5B6-AF39-5985C4FBA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886" y="3696082"/>
                <a:ext cx="1277914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918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Clarté.thmx</Template>
  <TotalTime>6633</TotalTime>
  <Words>1123</Words>
  <Application>Microsoft Office PowerPoint</Application>
  <PresentationFormat>Affichage à l'écran (4:3)</PresentationFormat>
  <Paragraphs>207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Courier New</vt:lpstr>
      <vt:lpstr>Clarté</vt:lpstr>
      <vt:lpstr>Le problème du sac à dos</vt:lpstr>
      <vt:lpstr>Enoncé</vt:lpstr>
      <vt:lpstr>Historique</vt:lpstr>
      <vt:lpstr>Formulation mathématique</vt:lpstr>
      <vt:lpstr>Présentation PowerPoint</vt:lpstr>
      <vt:lpstr>Méthodes de résolution</vt:lpstr>
      <vt:lpstr>Algorithme glouton (« greedy algorithm »)</vt:lpstr>
      <vt:lpstr>Algorithme glouton</vt:lpstr>
      <vt:lpstr>Présentation PowerPoint</vt:lpstr>
      <vt:lpstr>Codage en Python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Algorithme par force brute</vt:lpstr>
      <vt:lpstr>Présentation PowerPoint</vt:lpstr>
      <vt:lpstr>Codage en Python</vt:lpstr>
      <vt:lpstr>Présentation PowerPoint</vt:lpstr>
      <vt:lpstr>Présentation PowerPoint</vt:lpstr>
      <vt:lpstr>Présentation PowerPoint</vt:lpstr>
      <vt:lpstr>Programmation dynamique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Complexité en algorithmique</dc:title>
  <dc:creator>Daniel Charrier</dc:creator>
  <cp:lastModifiedBy>Daniel Charrier</cp:lastModifiedBy>
  <cp:revision>182</cp:revision>
  <cp:lastPrinted>2016-09-05T13:46:27Z</cp:lastPrinted>
  <dcterms:created xsi:type="dcterms:W3CDTF">2014-01-13T19:44:28Z</dcterms:created>
  <dcterms:modified xsi:type="dcterms:W3CDTF">2022-11-05T14:53:24Z</dcterms:modified>
</cp:coreProperties>
</file>