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79202"/>
  </p:normalViewPr>
  <p:slideViewPr>
    <p:cSldViewPr snapToGrid="0">
      <p:cViewPr varScale="1">
        <p:scale>
          <a:sx n="97" d="100"/>
          <a:sy n="97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67452-42E6-3646-B2DC-70F8C8910AA5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471CD-1D37-454E-8406-3C0C132EF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innovation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inherent</a:t>
            </a:r>
            <a:r>
              <a:rPr lang="fr-FR" dirty="0"/>
              <a:t> to the </a:t>
            </a:r>
            <a:r>
              <a:rPr lang="fr-FR" dirty="0" err="1"/>
              <a:t>human</a:t>
            </a:r>
            <a:r>
              <a:rPr lang="fr-FR" dirty="0"/>
              <a:t> nature (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can’t</a:t>
            </a:r>
            <a:r>
              <a:rPr lang="fr-FR" dirty="0"/>
              <a:t> </a:t>
            </a:r>
            <a:r>
              <a:rPr lang="fr-FR" dirty="0" err="1"/>
              <a:t>regulate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) / innovation enables </a:t>
            </a:r>
            <a:r>
              <a:rPr lang="fr-FR" dirty="0" err="1"/>
              <a:t>tremendous</a:t>
            </a:r>
            <a:r>
              <a:rPr lang="fr-FR" dirty="0"/>
              <a:t> social </a:t>
            </a:r>
            <a:r>
              <a:rPr lang="fr-FR" dirty="0" err="1"/>
              <a:t>advances</a:t>
            </a:r>
            <a:r>
              <a:rPr lang="fr-FR" dirty="0"/>
              <a:t> and </a:t>
            </a:r>
            <a:r>
              <a:rPr lang="fr-FR" dirty="0" err="1"/>
              <a:t>sometimes</a:t>
            </a:r>
            <a:r>
              <a:rPr lang="fr-FR" dirty="0"/>
              <a:t> for the </a:t>
            </a:r>
            <a:r>
              <a:rPr lang="fr-FR" dirty="0" err="1"/>
              <a:t>greater</a:t>
            </a:r>
            <a:r>
              <a:rPr lang="fr-FR" dirty="0"/>
              <a:t> good (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encouraged</a:t>
            </a:r>
            <a:r>
              <a:rPr lang="fr-FR" dirty="0"/>
              <a:t>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regulated</a:t>
            </a:r>
            <a:r>
              <a:rPr lang="fr-FR" dirty="0"/>
              <a:t>)/ innovation can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out of hand (</a:t>
            </a:r>
            <a:r>
              <a:rPr lang="fr-FR" dirty="0" err="1"/>
              <a:t>boundaries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established</a:t>
            </a:r>
            <a:r>
              <a:rPr lang="fr-FR" dirty="0"/>
              <a:t> fast but </a:t>
            </a:r>
            <a:r>
              <a:rPr lang="fr-FR" dirty="0" err="1"/>
              <a:t>does</a:t>
            </a:r>
            <a:r>
              <a:rPr lang="fr-FR" dirty="0"/>
              <a:t> the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have the </a:t>
            </a:r>
            <a:r>
              <a:rPr lang="fr-FR" dirty="0" err="1"/>
              <a:t>ability</a:t>
            </a:r>
            <a:r>
              <a:rPr lang="fr-FR" dirty="0"/>
              <a:t> to do </a:t>
            </a:r>
            <a:r>
              <a:rPr lang="fr-FR" dirty="0" err="1"/>
              <a:t>this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471CD-1D37-454E-8406-3C0C132EF9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17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CA030-A4EA-F274-8974-BFBCDF833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DIGITAL CURRENCIES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E74CB6-E547-B6FC-02C5-2D1509424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137078"/>
            <a:ext cx="8676222" cy="654121"/>
          </a:xfrm>
        </p:spPr>
        <p:txBody>
          <a:bodyPr/>
          <a:lstStyle/>
          <a:p>
            <a:r>
              <a:rPr lang="fr-FR" dirty="0"/>
              <a:t>The Economist, June 8th 2023</a:t>
            </a:r>
          </a:p>
        </p:txBody>
      </p:sp>
    </p:spTree>
    <p:extLst>
      <p:ext uri="{BB962C8B-B14F-4D97-AF65-F5344CB8AC3E}">
        <p14:creationId xmlns:p14="http://schemas.microsoft.com/office/powerpoint/2010/main" val="375367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958D5-F013-F174-8BF1-ED0B8C1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D808CE-D1D7-856D-1714-CC8D16A3B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Catchphrase</a:t>
            </a:r>
            <a:r>
              <a:rPr lang="fr-FR" dirty="0"/>
              <a:t> : Satoshi </a:t>
            </a:r>
            <a:r>
              <a:rPr lang="fr-FR" dirty="0" err="1"/>
              <a:t>Nakamoto</a:t>
            </a:r>
            <a:r>
              <a:rPr lang="fr-FR" dirty="0"/>
              <a:t> </a:t>
            </a:r>
            <a:r>
              <a:rPr lang="fr-FR" dirty="0" err="1"/>
              <a:t>created</a:t>
            </a:r>
            <a:r>
              <a:rPr lang="fr-FR" dirty="0"/>
              <a:t> bitcoin in 2008 as a </a:t>
            </a:r>
            <a:r>
              <a:rPr lang="fr-FR" dirty="0" err="1"/>
              <a:t>reaction</a:t>
            </a:r>
            <a:r>
              <a:rPr lang="fr-FR" dirty="0"/>
              <a:t> to the Financial </a:t>
            </a:r>
            <a:r>
              <a:rPr lang="fr-FR" dirty="0" err="1"/>
              <a:t>crisis</a:t>
            </a:r>
            <a:r>
              <a:rPr lang="fr-FR" dirty="0"/>
              <a:t>, to </a:t>
            </a:r>
            <a:r>
              <a:rPr lang="fr-FR" dirty="0" err="1"/>
              <a:t>guarantee</a:t>
            </a:r>
            <a:r>
              <a:rPr lang="fr-FR" dirty="0"/>
              <a:t> </a:t>
            </a:r>
            <a:r>
              <a:rPr lang="fr-FR" dirty="0" err="1"/>
              <a:t>safe</a:t>
            </a:r>
            <a:r>
              <a:rPr lang="fr-FR" dirty="0"/>
              <a:t> peer-to-peer exchanges </a:t>
            </a:r>
            <a:r>
              <a:rPr lang="fr-FR" dirty="0" err="1"/>
              <a:t>independently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banking</a:t>
            </a:r>
            <a:r>
              <a:rPr lang="fr-FR" dirty="0"/>
              <a:t> system.</a:t>
            </a:r>
          </a:p>
          <a:p>
            <a:r>
              <a:rPr lang="fr-FR" dirty="0"/>
              <a:t>General </a:t>
            </a:r>
            <a:r>
              <a:rPr lang="fr-FR" dirty="0" err="1"/>
              <a:t>idea</a:t>
            </a:r>
            <a:r>
              <a:rPr lang="fr-FR" dirty="0"/>
              <a:t> (+source) : The future of </a:t>
            </a:r>
            <a:r>
              <a:rPr lang="fr-FR" dirty="0" err="1"/>
              <a:t>cryptocurrencies</a:t>
            </a:r>
            <a:r>
              <a:rPr lang="fr-FR" dirty="0"/>
              <a:t> in the US in </a:t>
            </a:r>
            <a:r>
              <a:rPr lang="fr-FR" dirty="0" err="1"/>
              <a:t>uncertain</a:t>
            </a:r>
            <a:r>
              <a:rPr lang="fr-FR" dirty="0"/>
              <a:t>, </a:t>
            </a:r>
            <a:r>
              <a:rPr lang="fr-FR" dirty="0" err="1"/>
              <a:t>according</a:t>
            </a:r>
            <a:r>
              <a:rPr lang="fr-FR" dirty="0"/>
              <a:t> to an article </a:t>
            </a:r>
            <a:r>
              <a:rPr lang="fr-FR" dirty="0" err="1"/>
              <a:t>from</a:t>
            </a:r>
            <a:r>
              <a:rPr lang="fr-FR" dirty="0"/>
              <a:t> the Economist</a:t>
            </a:r>
          </a:p>
          <a:p>
            <a:r>
              <a:rPr lang="fr-FR" dirty="0" err="1"/>
              <a:t>Thesis</a:t>
            </a:r>
            <a:r>
              <a:rPr lang="fr-FR" dirty="0"/>
              <a:t> line : (Are digital </a:t>
            </a:r>
            <a:r>
              <a:rPr lang="fr-FR" dirty="0" err="1"/>
              <a:t>currencies</a:t>
            </a:r>
            <a:r>
              <a:rPr lang="fr-FR" dirty="0"/>
              <a:t> a good </a:t>
            </a:r>
            <a:r>
              <a:rPr lang="fr-FR" dirty="0" err="1"/>
              <a:t>idea</a:t>
            </a:r>
            <a:r>
              <a:rPr lang="fr-FR" dirty="0"/>
              <a:t>? / are digital </a:t>
            </a:r>
            <a:r>
              <a:rPr lang="fr-FR" dirty="0" err="1"/>
              <a:t>currencies</a:t>
            </a:r>
            <a:r>
              <a:rPr lang="fr-FR" dirty="0"/>
              <a:t> all </a:t>
            </a:r>
            <a:r>
              <a:rPr lang="fr-FR" dirty="0" err="1"/>
              <a:t>that</a:t>
            </a:r>
            <a:r>
              <a:rPr lang="fr-FR" dirty="0"/>
              <a:t> good?) // on a </a:t>
            </a:r>
            <a:r>
              <a:rPr lang="fr-FR" dirty="0" err="1"/>
              <a:t>broader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, the article </a:t>
            </a:r>
            <a:r>
              <a:rPr lang="fr-FR" dirty="0" err="1"/>
              <a:t>raises</a:t>
            </a:r>
            <a:r>
              <a:rPr lang="fr-FR" dirty="0"/>
              <a:t> the question of innovation and </a:t>
            </a:r>
            <a:r>
              <a:rPr lang="fr-FR" dirty="0" err="1"/>
              <a:t>regulation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65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B52E1-5D08-F3DF-95BA-2FCCA5FF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C708AA-5888-838B-E94C-01AFCF74F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18527"/>
            <a:ext cx="9905998" cy="3972674"/>
          </a:xfrm>
        </p:spPr>
        <p:txBody>
          <a:bodyPr>
            <a:normAutofit/>
          </a:bodyPr>
          <a:lstStyle/>
          <a:p>
            <a:r>
              <a:rPr lang="fr-FR" dirty="0"/>
              <a:t>Part 1: </a:t>
            </a:r>
            <a:r>
              <a:rPr lang="fr-FR" dirty="0" err="1"/>
              <a:t>Doubts</a:t>
            </a:r>
            <a:r>
              <a:rPr lang="fr-FR" dirty="0"/>
              <a:t> are not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at the </a:t>
            </a:r>
            <a:r>
              <a:rPr lang="fr-FR" dirty="0" err="1"/>
              <a:t>individual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but at a </a:t>
            </a:r>
            <a:r>
              <a:rPr lang="fr-FR" dirty="0" err="1"/>
              <a:t>broader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, </a:t>
            </a:r>
            <a:r>
              <a:rPr lang="fr-FR" dirty="0" err="1"/>
              <a:t>namely</a:t>
            </a:r>
            <a:r>
              <a:rPr lang="fr-FR" dirty="0"/>
              <a:t>, the US </a:t>
            </a:r>
            <a:r>
              <a:rPr lang="fr-FR" dirty="0" err="1"/>
              <a:t>federal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(sec). //keywords: Taylor Swift / SEC / </a:t>
            </a:r>
            <a:r>
              <a:rPr lang="fr-FR" dirty="0" err="1"/>
              <a:t>coinbase</a:t>
            </a:r>
            <a:r>
              <a:rPr lang="fr-FR" dirty="0"/>
              <a:t> / </a:t>
            </a:r>
            <a:r>
              <a:rPr lang="fr-FR" dirty="0" err="1"/>
              <a:t>binance</a:t>
            </a:r>
            <a:r>
              <a:rPr lang="fr-FR" dirty="0"/>
              <a:t>/</a:t>
            </a:r>
            <a:r>
              <a:rPr lang="fr-FR" dirty="0" err="1"/>
              <a:t>lawsuit</a:t>
            </a:r>
            <a:endParaRPr lang="fr-FR" dirty="0"/>
          </a:p>
          <a:p>
            <a:r>
              <a:rPr lang="fr-FR" dirty="0"/>
              <a:t>Part 2: </a:t>
            </a:r>
            <a:r>
              <a:rPr lang="fr-FR" dirty="0" err="1"/>
              <a:t>controversy</a:t>
            </a:r>
            <a:r>
              <a:rPr lang="fr-FR" dirty="0"/>
              <a:t> at </a:t>
            </a:r>
            <a:r>
              <a:rPr lang="fr-FR" dirty="0" err="1"/>
              <a:t>stake</a:t>
            </a:r>
            <a:r>
              <a:rPr lang="fr-FR" dirty="0"/>
              <a:t> = can crypto-</a:t>
            </a:r>
            <a:r>
              <a:rPr lang="fr-FR" dirty="0" err="1"/>
              <a:t>currencies</a:t>
            </a:r>
            <a:r>
              <a:rPr lang="fr-FR" dirty="0"/>
              <a:t> </a:t>
            </a:r>
            <a:r>
              <a:rPr lang="fr-FR" dirty="0" err="1"/>
              <a:t>legally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equated</a:t>
            </a:r>
            <a:r>
              <a:rPr lang="fr-FR" dirty="0"/>
              <a:t> to </a:t>
            </a:r>
            <a:r>
              <a:rPr lang="fr-FR" dirty="0" err="1"/>
              <a:t>securities</a:t>
            </a:r>
            <a:r>
              <a:rPr lang="fr-FR" dirty="0"/>
              <a:t> –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set at the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federal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to </a:t>
            </a:r>
            <a:r>
              <a:rPr lang="fr-FR" dirty="0" err="1"/>
              <a:t>clarify</a:t>
            </a:r>
            <a:r>
              <a:rPr lang="fr-FR" dirty="0"/>
              <a:t>? (a </a:t>
            </a:r>
            <a:r>
              <a:rPr lang="fr-FR" dirty="0" err="1"/>
              <a:t>special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of bonds/</a:t>
            </a:r>
            <a:r>
              <a:rPr lang="fr-FR" dirty="0" err="1"/>
              <a:t>shares</a:t>
            </a:r>
            <a:r>
              <a:rPr lang="fr-FR" dirty="0"/>
              <a:t>) // keywords: the sec / Bitcoin-</a:t>
            </a:r>
            <a:r>
              <a:rPr lang="fr-FR" dirty="0" err="1"/>
              <a:t>ether</a:t>
            </a:r>
            <a:r>
              <a:rPr lang="fr-FR" dirty="0"/>
              <a:t> vs </a:t>
            </a:r>
            <a:r>
              <a:rPr lang="fr-FR" dirty="0" err="1"/>
              <a:t>Coinbase</a:t>
            </a:r>
            <a:r>
              <a:rPr lang="fr-FR" dirty="0"/>
              <a:t> and </a:t>
            </a:r>
            <a:r>
              <a:rPr lang="fr-FR" dirty="0" err="1"/>
              <a:t>binance</a:t>
            </a:r>
            <a:endParaRPr lang="fr-FR" dirty="0"/>
          </a:p>
          <a:p>
            <a:r>
              <a:rPr lang="fr-FR" dirty="0"/>
              <a:t>Part 3: The </a:t>
            </a:r>
            <a:r>
              <a:rPr lang="fr-FR" dirty="0" err="1"/>
              <a:t>view</a:t>
            </a:r>
            <a:r>
              <a:rPr lang="fr-FR" dirty="0"/>
              <a:t> of the </a:t>
            </a:r>
            <a:r>
              <a:rPr lang="fr-FR" dirty="0" err="1"/>
              <a:t>journalist</a:t>
            </a:r>
            <a:r>
              <a:rPr lang="fr-FR" dirty="0"/>
              <a:t>, the </a:t>
            </a:r>
            <a:r>
              <a:rPr lang="fr-FR" dirty="0" err="1"/>
              <a:t>journalist’s</a:t>
            </a:r>
            <a:r>
              <a:rPr lang="fr-FR" dirty="0"/>
              <a:t> </a:t>
            </a:r>
            <a:r>
              <a:rPr lang="fr-FR" dirty="0" err="1"/>
              <a:t>hindsight</a:t>
            </a:r>
            <a:r>
              <a:rPr lang="fr-FR" dirty="0"/>
              <a:t> as an expert and the possible </a:t>
            </a:r>
            <a:r>
              <a:rPr lang="fr-FR" dirty="0" err="1"/>
              <a:t>outcomes</a:t>
            </a:r>
            <a:r>
              <a:rPr lang="fr-FR" dirty="0"/>
              <a:t> for </a:t>
            </a:r>
            <a:r>
              <a:rPr lang="fr-FR" dirty="0" err="1"/>
              <a:t>cryptocurrencies</a:t>
            </a:r>
            <a:r>
              <a:rPr lang="fr-FR" dirty="0"/>
              <a:t> and global </a:t>
            </a:r>
            <a:r>
              <a:rPr lang="fr-FR" dirty="0" err="1"/>
              <a:t>regulations</a:t>
            </a:r>
            <a:endParaRPr lang="fr-FR" dirty="0"/>
          </a:p>
          <a:p>
            <a:r>
              <a:rPr lang="fr-FR" dirty="0"/>
              <a:t>Link </a:t>
            </a:r>
            <a:r>
              <a:rPr lang="fr-FR" dirty="0" err="1"/>
              <a:t>words</a:t>
            </a:r>
            <a:r>
              <a:rPr lang="fr-FR" dirty="0"/>
              <a:t> and key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look good: 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51176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E3670-D7B6-6939-D1F7-39736208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B2195E-7423-F9C5-AB9D-0EF976645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Bridge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to </a:t>
            </a:r>
            <a:r>
              <a:rPr lang="fr-FR" dirty="0" err="1"/>
              <a:t>thesis</a:t>
            </a:r>
            <a:r>
              <a:rPr lang="fr-FR" dirty="0"/>
              <a:t> line : in the light of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in the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thanks</a:t>
            </a:r>
            <a:r>
              <a:rPr lang="fr-FR" dirty="0"/>
              <a:t> to the </a:t>
            </a:r>
            <a:r>
              <a:rPr lang="fr-FR" dirty="0" err="1"/>
              <a:t>example</a:t>
            </a:r>
            <a:r>
              <a:rPr lang="fr-FR" dirty="0"/>
              <a:t> of digital </a:t>
            </a:r>
            <a:r>
              <a:rPr lang="fr-FR" dirty="0" err="1"/>
              <a:t>currencies</a:t>
            </a:r>
            <a:r>
              <a:rPr lang="fr-FR" dirty="0"/>
              <a:t>, a </a:t>
            </a:r>
            <a:r>
              <a:rPr lang="fr-FR" dirty="0" err="1"/>
              <a:t>broader</a:t>
            </a:r>
            <a:r>
              <a:rPr lang="fr-FR" dirty="0"/>
              <a:t> conclusion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made about the question of </a:t>
            </a:r>
            <a:r>
              <a:rPr lang="fr-FR" dirty="0" err="1"/>
              <a:t>regulation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comes</a:t>
            </a:r>
            <a:r>
              <a:rPr lang="fr-FR" dirty="0"/>
              <a:t> to innovation (crypto-</a:t>
            </a:r>
            <a:r>
              <a:rPr lang="fr-FR" dirty="0" err="1"/>
              <a:t>currencies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an innovation of the </a:t>
            </a:r>
            <a:r>
              <a:rPr lang="fr-FR" dirty="0" err="1"/>
              <a:t>early</a:t>
            </a:r>
            <a:r>
              <a:rPr lang="fr-FR" dirty="0"/>
              <a:t> 2010s)</a:t>
            </a:r>
          </a:p>
          <a:p>
            <a:r>
              <a:rPr lang="fr-FR" dirty="0" err="1"/>
              <a:t>Thesis</a:t>
            </a:r>
            <a:r>
              <a:rPr lang="fr-FR" dirty="0"/>
              <a:t> line : TWE can innovation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regulated</a:t>
            </a:r>
            <a:r>
              <a:rPr lang="fr-FR" dirty="0"/>
              <a:t>?</a:t>
            </a:r>
          </a:p>
          <a:p>
            <a:r>
              <a:rPr lang="fr-FR" dirty="0" err="1"/>
              <a:t>Outline</a:t>
            </a:r>
            <a:r>
              <a:rPr lang="fr-FR" dirty="0"/>
              <a:t> : innovation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inherent</a:t>
            </a:r>
            <a:r>
              <a:rPr lang="fr-FR" dirty="0"/>
              <a:t> to the </a:t>
            </a:r>
            <a:r>
              <a:rPr lang="fr-FR" dirty="0" err="1"/>
              <a:t>human</a:t>
            </a:r>
            <a:r>
              <a:rPr lang="fr-FR" dirty="0"/>
              <a:t> nature (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can’t</a:t>
            </a:r>
            <a:r>
              <a:rPr lang="fr-FR" dirty="0"/>
              <a:t> </a:t>
            </a:r>
            <a:r>
              <a:rPr lang="fr-FR" dirty="0" err="1"/>
              <a:t>regulate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) / innovation enables </a:t>
            </a:r>
            <a:r>
              <a:rPr lang="fr-FR" dirty="0" err="1"/>
              <a:t>tremendous</a:t>
            </a:r>
            <a:r>
              <a:rPr lang="fr-FR" dirty="0"/>
              <a:t> social </a:t>
            </a:r>
            <a:r>
              <a:rPr lang="fr-FR" dirty="0" err="1"/>
              <a:t>advances</a:t>
            </a:r>
            <a:r>
              <a:rPr lang="fr-FR" dirty="0"/>
              <a:t> and </a:t>
            </a:r>
            <a:r>
              <a:rPr lang="fr-FR" dirty="0" err="1"/>
              <a:t>sometimes</a:t>
            </a:r>
            <a:r>
              <a:rPr lang="fr-FR" dirty="0"/>
              <a:t> for the </a:t>
            </a:r>
            <a:r>
              <a:rPr lang="fr-FR" dirty="0" err="1"/>
              <a:t>greater</a:t>
            </a:r>
            <a:r>
              <a:rPr lang="fr-FR" dirty="0"/>
              <a:t> good (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encouraged</a:t>
            </a:r>
            <a:r>
              <a:rPr lang="fr-FR" dirty="0"/>
              <a:t>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regulated</a:t>
            </a:r>
            <a:r>
              <a:rPr lang="fr-FR" dirty="0"/>
              <a:t>)/ innovation can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out of hand (</a:t>
            </a:r>
            <a:r>
              <a:rPr lang="fr-FR" dirty="0" err="1"/>
              <a:t>boundaries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established</a:t>
            </a:r>
            <a:r>
              <a:rPr lang="fr-FR" dirty="0"/>
              <a:t> fast but </a:t>
            </a:r>
            <a:r>
              <a:rPr lang="fr-FR" dirty="0" err="1"/>
              <a:t>does</a:t>
            </a:r>
            <a:r>
              <a:rPr lang="fr-FR" dirty="0"/>
              <a:t> the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have the </a:t>
            </a:r>
            <a:r>
              <a:rPr lang="fr-FR" dirty="0" err="1"/>
              <a:t>ability</a:t>
            </a:r>
            <a:r>
              <a:rPr lang="fr-FR" dirty="0"/>
              <a:t> to do </a:t>
            </a:r>
            <a:r>
              <a:rPr lang="fr-FR" dirty="0" err="1"/>
              <a:t>this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964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68347-7B63-A151-76B0-6F8A4443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Commentary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AE70B-1E84-426D-DBD8-5908C267D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21565"/>
            <a:ext cx="9905998" cy="3869635"/>
          </a:xfrm>
        </p:spPr>
        <p:txBody>
          <a:bodyPr>
            <a:normAutofit fontScale="92500"/>
          </a:bodyPr>
          <a:lstStyle/>
          <a:p>
            <a:r>
              <a:rPr lang="fr-FR" dirty="0"/>
              <a:t>Part 1 innovation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inherent</a:t>
            </a:r>
            <a:r>
              <a:rPr lang="fr-FR" dirty="0"/>
              <a:t> to the </a:t>
            </a:r>
            <a:r>
              <a:rPr lang="fr-FR" dirty="0" err="1"/>
              <a:t>human</a:t>
            </a:r>
            <a:r>
              <a:rPr lang="fr-FR" dirty="0"/>
              <a:t> nature – </a:t>
            </a:r>
            <a:r>
              <a:rPr lang="fr-FR" dirty="0" err="1"/>
              <a:t>curiosity</a:t>
            </a:r>
            <a:r>
              <a:rPr lang="fr-FR" dirty="0"/>
              <a:t> / expansion / exploration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inevitable</a:t>
            </a:r>
            <a:r>
              <a:rPr lang="fr-FR" dirty="0"/>
              <a:t> –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almost</a:t>
            </a:r>
            <a:r>
              <a:rPr lang="fr-FR" dirty="0"/>
              <a:t> part of </a:t>
            </a:r>
            <a:r>
              <a:rPr lang="fr-FR" dirty="0" err="1"/>
              <a:t>Darwin’s</a:t>
            </a:r>
            <a:r>
              <a:rPr lang="fr-FR" dirty="0"/>
              <a:t> </a:t>
            </a:r>
            <a:r>
              <a:rPr lang="fr-FR" dirty="0" err="1"/>
              <a:t>theory</a:t>
            </a:r>
            <a:r>
              <a:rPr lang="fr-FR" dirty="0"/>
              <a:t> of </a:t>
            </a:r>
            <a:r>
              <a:rPr lang="fr-FR" dirty="0" err="1"/>
              <a:t>evolution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</a:t>
            </a:r>
            <a:endParaRPr lang="fr-FR" dirty="0"/>
          </a:p>
          <a:p>
            <a:r>
              <a:rPr lang="fr-FR" dirty="0"/>
              <a:t>Part 2 innovation enables </a:t>
            </a:r>
            <a:r>
              <a:rPr lang="fr-FR" dirty="0" err="1"/>
              <a:t>tremendous</a:t>
            </a:r>
            <a:r>
              <a:rPr lang="fr-FR" dirty="0"/>
              <a:t> social </a:t>
            </a:r>
            <a:r>
              <a:rPr lang="fr-FR" dirty="0" err="1"/>
              <a:t>advances</a:t>
            </a:r>
            <a:r>
              <a:rPr lang="fr-FR" dirty="0"/>
              <a:t> and </a:t>
            </a:r>
            <a:r>
              <a:rPr lang="fr-FR" dirty="0" err="1"/>
              <a:t>sometimes</a:t>
            </a:r>
            <a:r>
              <a:rPr lang="fr-FR" dirty="0"/>
              <a:t> for the </a:t>
            </a:r>
            <a:r>
              <a:rPr lang="fr-FR" dirty="0" err="1"/>
              <a:t>greater</a:t>
            </a:r>
            <a:r>
              <a:rPr lang="fr-FR" dirty="0"/>
              <a:t> good – Gene </a:t>
            </a:r>
            <a:r>
              <a:rPr lang="fr-FR" dirty="0" err="1"/>
              <a:t>editing</a:t>
            </a:r>
            <a:r>
              <a:rPr lang="fr-FR" dirty="0"/>
              <a:t> (</a:t>
            </a:r>
            <a:r>
              <a:rPr lang="fr-FR" dirty="0" err="1"/>
              <a:t>crispr</a:t>
            </a:r>
            <a:r>
              <a:rPr lang="fr-FR" dirty="0"/>
              <a:t> cas9) to cure </a:t>
            </a:r>
            <a:r>
              <a:rPr lang="fr-FR" dirty="0" err="1"/>
              <a:t>diseases</a:t>
            </a:r>
            <a:r>
              <a:rPr lang="fr-FR" dirty="0"/>
              <a:t> – the </a:t>
            </a:r>
            <a:r>
              <a:rPr lang="fr-FR" dirty="0" err="1"/>
              <a:t>mastery</a:t>
            </a:r>
            <a:r>
              <a:rPr lang="fr-FR" dirty="0"/>
              <a:t> of </a:t>
            </a:r>
            <a:r>
              <a:rPr lang="fr-FR" dirty="0" err="1"/>
              <a:t>energy</a:t>
            </a:r>
            <a:r>
              <a:rPr lang="fr-FR" dirty="0"/>
              <a:t> – </a:t>
            </a:r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hygiene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everyone’s</a:t>
            </a:r>
            <a:r>
              <a:rPr lang="fr-FR" dirty="0"/>
              <a:t> life </a:t>
            </a:r>
            <a:r>
              <a:rPr lang="fr-FR" dirty="0" err="1"/>
              <a:t>expectancy</a:t>
            </a:r>
            <a:endParaRPr lang="fr-FR" dirty="0"/>
          </a:p>
          <a:p>
            <a:r>
              <a:rPr lang="fr-FR" dirty="0"/>
              <a:t>Part 3 innovation can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out of hand – Fat man and </a:t>
            </a:r>
            <a:r>
              <a:rPr lang="fr-FR" dirty="0" err="1"/>
              <a:t>little</a:t>
            </a:r>
            <a:r>
              <a:rPr lang="fr-FR" dirty="0"/>
              <a:t> boy - </a:t>
            </a:r>
            <a:r>
              <a:rPr lang="fr-FR" dirty="0" err="1"/>
              <a:t>cyberbullying</a:t>
            </a:r>
            <a:r>
              <a:rPr lang="fr-FR" dirty="0"/>
              <a:t> – </a:t>
            </a:r>
            <a:r>
              <a:rPr lang="fr-FR" dirty="0" err="1"/>
              <a:t>transhumanism</a:t>
            </a:r>
            <a:r>
              <a:rPr lang="fr-FR" dirty="0"/>
              <a:t> – the </a:t>
            </a:r>
            <a:r>
              <a:rPr lang="fr-FR" dirty="0" err="1"/>
              <a:t>augmented</a:t>
            </a:r>
            <a:r>
              <a:rPr lang="fr-FR" dirty="0"/>
              <a:t> self – </a:t>
            </a:r>
            <a:r>
              <a:rPr lang="fr-FR" dirty="0" err="1"/>
              <a:t>artificial</a:t>
            </a:r>
            <a:r>
              <a:rPr lang="fr-FR" dirty="0"/>
              <a:t> intelligence (</a:t>
            </a:r>
            <a:r>
              <a:rPr lang="fr-FR" dirty="0" err="1"/>
              <a:t>fear</a:t>
            </a:r>
            <a:r>
              <a:rPr lang="fr-FR" dirty="0"/>
              <a:t>=the </a:t>
            </a:r>
            <a:r>
              <a:rPr lang="fr-FR" dirty="0" err="1"/>
              <a:t>common</a:t>
            </a:r>
            <a:r>
              <a:rPr lang="fr-FR" dirty="0"/>
              <a:t> perception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transcribed</a:t>
            </a:r>
            <a:r>
              <a:rPr lang="fr-FR" dirty="0"/>
              <a:t> at the moment at the cultural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dystopian</a:t>
            </a:r>
            <a:r>
              <a:rPr lang="fr-FR" dirty="0"/>
              <a:t> visions of the world in the future: </a:t>
            </a:r>
            <a:r>
              <a:rPr lang="fr-FR" dirty="0" err="1"/>
              <a:t>Litterature</a:t>
            </a:r>
            <a:r>
              <a:rPr lang="fr-FR" dirty="0"/>
              <a:t>: Aldous </a:t>
            </a:r>
            <a:r>
              <a:rPr lang="fr-FR" dirty="0" err="1"/>
              <a:t>Husxley</a:t>
            </a:r>
            <a:r>
              <a:rPr lang="fr-FR" dirty="0"/>
              <a:t> and Brave new world /  films: </a:t>
            </a:r>
            <a:r>
              <a:rPr lang="fr-FR" dirty="0" err="1"/>
              <a:t>wall</a:t>
            </a:r>
            <a:r>
              <a:rPr lang="fr-FR" dirty="0"/>
              <a:t>-e / i robot/2001 a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odyssey</a:t>
            </a:r>
            <a:r>
              <a:rPr lang="fr-FR" dirty="0"/>
              <a:t>)</a:t>
            </a:r>
          </a:p>
          <a:p>
            <a:r>
              <a:rPr lang="fr-FR" dirty="0"/>
              <a:t>Don’t </a:t>
            </a:r>
            <a:r>
              <a:rPr lang="fr-FR" dirty="0" err="1"/>
              <a:t>forget</a:t>
            </a:r>
            <a:r>
              <a:rPr lang="fr-FR" dirty="0"/>
              <a:t> at least 1 </a:t>
            </a:r>
            <a:r>
              <a:rPr lang="fr-FR" dirty="0" err="1"/>
              <a:t>example</a:t>
            </a:r>
            <a:r>
              <a:rPr lang="fr-FR" dirty="0"/>
              <a:t> or cultural </a:t>
            </a:r>
            <a:r>
              <a:rPr lang="fr-FR" dirty="0" err="1"/>
              <a:t>reference</a:t>
            </a:r>
            <a:r>
              <a:rPr lang="fr-FR" dirty="0"/>
              <a:t> for </a:t>
            </a:r>
            <a:r>
              <a:rPr lang="fr-FR" dirty="0" err="1"/>
              <a:t>each</a:t>
            </a:r>
            <a:r>
              <a:rPr lang="fr-FR" dirty="0"/>
              <a:t> part</a:t>
            </a:r>
          </a:p>
        </p:txBody>
      </p:sp>
    </p:spTree>
    <p:extLst>
      <p:ext uri="{BB962C8B-B14F-4D97-AF65-F5344CB8AC3E}">
        <p14:creationId xmlns:p14="http://schemas.microsoft.com/office/powerpoint/2010/main" val="361328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29BB5-6FAC-8BF3-109A-BC3437EA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1B0E4F-638F-7C25-3CCC-5F26DE8D2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Recap</a:t>
            </a:r>
            <a:r>
              <a:rPr lang="fr-FR" dirty="0"/>
              <a:t> – </a:t>
            </a:r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seen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innovation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inevitable</a:t>
            </a:r>
            <a:r>
              <a:rPr lang="fr-FR" dirty="0"/>
              <a:t> and as </a:t>
            </a:r>
            <a:r>
              <a:rPr lang="fr-FR" dirty="0" err="1"/>
              <a:t>such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really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regulated</a:t>
            </a:r>
            <a:r>
              <a:rPr lang="fr-FR" dirty="0"/>
              <a:t>, </a:t>
            </a:r>
            <a:r>
              <a:rPr lang="fr-FR" dirty="0" err="1"/>
              <a:t>especially</a:t>
            </a:r>
            <a:r>
              <a:rPr lang="fr-FR" dirty="0"/>
              <a:t> if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societies</a:t>
            </a:r>
            <a:r>
              <a:rPr lang="fr-FR" dirty="0"/>
              <a:t> to </a:t>
            </a:r>
            <a:r>
              <a:rPr lang="fr-FR" dirty="0" err="1"/>
              <a:t>advance</a:t>
            </a:r>
            <a:r>
              <a:rPr lang="fr-FR" dirty="0"/>
              <a:t> (</a:t>
            </a:r>
            <a:r>
              <a:rPr lang="fr-FR" dirty="0" err="1"/>
              <a:t>regulation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hamper</a:t>
            </a:r>
            <a:r>
              <a:rPr lang="fr-FR" dirty="0"/>
              <a:t> the innovative process all </a:t>
            </a:r>
            <a:r>
              <a:rPr lang="fr-FR" dirty="0" err="1"/>
              <a:t>together</a:t>
            </a:r>
            <a:r>
              <a:rPr lang="fr-FR" dirty="0"/>
              <a:t>). </a:t>
            </a:r>
            <a:r>
              <a:rPr lang="fr-FR" dirty="0" err="1"/>
              <a:t>Yet</a:t>
            </a:r>
            <a:r>
              <a:rPr lang="fr-FR" dirty="0"/>
              <a:t>, major </a:t>
            </a:r>
            <a:r>
              <a:rPr lang="fr-FR" dirty="0" err="1"/>
              <a:t>breakthroughs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seem</a:t>
            </a:r>
            <a:r>
              <a:rPr lang="fr-FR" dirty="0"/>
              <a:t> to </a:t>
            </a:r>
            <a:r>
              <a:rPr lang="fr-FR"/>
              <a:t>end </a:t>
            </a:r>
            <a:r>
              <a:rPr lang="fr-FR" dirty="0"/>
              <a:t>u</a:t>
            </a:r>
            <a:r>
              <a:rPr lang="fr-FR"/>
              <a:t>p </a:t>
            </a:r>
            <a:r>
              <a:rPr lang="fr-FR" dirty="0" err="1"/>
              <a:t>getting</a:t>
            </a:r>
            <a:r>
              <a:rPr lang="fr-FR" dirty="0"/>
              <a:t> out of hand (Frankenstein?),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requires</a:t>
            </a:r>
            <a:r>
              <a:rPr lang="fr-FR" dirty="0"/>
              <a:t> fast </a:t>
            </a:r>
            <a:r>
              <a:rPr lang="fr-FR" dirty="0" err="1"/>
              <a:t>reactions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 leaders.</a:t>
            </a:r>
          </a:p>
          <a:p>
            <a:r>
              <a:rPr lang="fr-FR" dirty="0" err="1"/>
              <a:t>Answer</a:t>
            </a:r>
            <a:r>
              <a:rPr lang="fr-FR" dirty="0"/>
              <a:t> to </a:t>
            </a:r>
            <a:r>
              <a:rPr lang="fr-FR" dirty="0" err="1"/>
              <a:t>thesis</a:t>
            </a:r>
            <a:r>
              <a:rPr lang="fr-FR" dirty="0"/>
              <a:t> line – innovation </a:t>
            </a:r>
            <a:r>
              <a:rPr lang="fr-FR" dirty="0" err="1"/>
              <a:t>can’t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regulated</a:t>
            </a:r>
            <a:r>
              <a:rPr lang="fr-FR" dirty="0"/>
              <a:t> and </a:t>
            </a:r>
            <a:r>
              <a:rPr lang="fr-FR" dirty="0" err="1"/>
              <a:t>political</a:t>
            </a:r>
            <a:r>
              <a:rPr lang="fr-FR" dirty="0"/>
              <a:t> leaders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more efficient at </a:t>
            </a:r>
            <a:r>
              <a:rPr lang="fr-FR" dirty="0" err="1"/>
              <a:t>reacting</a:t>
            </a:r>
            <a:r>
              <a:rPr lang="fr-FR" dirty="0"/>
              <a:t>.</a:t>
            </a:r>
          </a:p>
          <a:p>
            <a:r>
              <a:rPr lang="fr-FR" dirty="0" err="1"/>
              <a:t>Opening</a:t>
            </a:r>
            <a:r>
              <a:rPr lang="fr-FR" dirty="0"/>
              <a:t> –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actually</a:t>
            </a:r>
            <a:r>
              <a:rPr lang="fr-FR" dirty="0"/>
              <a:t> </a:t>
            </a:r>
            <a:r>
              <a:rPr lang="fr-FR" dirty="0" err="1"/>
              <a:t>legitimate</a:t>
            </a:r>
            <a:r>
              <a:rPr lang="fr-FR" dirty="0"/>
              <a:t> to </a:t>
            </a:r>
            <a:r>
              <a:rPr lang="fr-FR" dirty="0" err="1"/>
              <a:t>decide</a:t>
            </a:r>
            <a:r>
              <a:rPr lang="fr-FR" dirty="0"/>
              <a:t> in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globalised</a:t>
            </a:r>
            <a:r>
              <a:rPr lang="fr-FR" dirty="0"/>
              <a:t> world?</a:t>
            </a:r>
          </a:p>
        </p:txBody>
      </p:sp>
    </p:spTree>
    <p:extLst>
      <p:ext uri="{BB962C8B-B14F-4D97-AF65-F5344CB8AC3E}">
        <p14:creationId xmlns:p14="http://schemas.microsoft.com/office/powerpoint/2010/main" val="1994716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69</TotalTime>
  <Words>648</Words>
  <Application>Microsoft Macintosh PowerPoint</Application>
  <PresentationFormat>Grand écran</PresentationFormat>
  <Paragraphs>26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Maillage</vt:lpstr>
      <vt:lpstr>DIGITAL CURRENCIES</vt:lpstr>
      <vt:lpstr>Introduction</vt:lpstr>
      <vt:lpstr>SUMMARY</vt:lpstr>
      <vt:lpstr>Transition</vt:lpstr>
      <vt:lpstr>Commentary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CURRENCIES</dc:title>
  <dc:creator>Natacha Dunn</dc:creator>
  <cp:lastModifiedBy>Natacha Dunn</cp:lastModifiedBy>
  <cp:revision>8</cp:revision>
  <dcterms:created xsi:type="dcterms:W3CDTF">2023-09-12T13:06:19Z</dcterms:created>
  <dcterms:modified xsi:type="dcterms:W3CDTF">2023-09-19T12:14:12Z</dcterms:modified>
</cp:coreProperties>
</file>