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p:restoredTop sz="65826"/>
  </p:normalViewPr>
  <p:slideViewPr>
    <p:cSldViewPr snapToGrid="0" snapToObjects="1">
      <p:cViewPr varScale="1">
        <p:scale>
          <a:sx n="79" d="100"/>
          <a:sy n="79" d="100"/>
        </p:scale>
        <p:origin x="21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490BF-B2E2-E448-845A-1013946173A6}" type="datetimeFigureOut">
              <a:rPr lang="en-GB" smtClean="0"/>
              <a:t>16/09/2023</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4304EA-2553-744E-8E9D-9C8E5FAB7970}" type="slidenum">
              <a:rPr lang="en-GB" smtClean="0"/>
              <a:t>‹N°›</a:t>
            </a:fld>
            <a:endParaRPr lang="en-GB"/>
          </a:p>
        </p:txBody>
      </p:sp>
    </p:spTree>
    <p:extLst>
      <p:ext uri="{BB962C8B-B14F-4D97-AF65-F5344CB8AC3E}">
        <p14:creationId xmlns:p14="http://schemas.microsoft.com/office/powerpoint/2010/main" val="1978384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DC4304EA-2553-744E-8E9D-9C8E5FAB7970}" type="slidenum">
              <a:rPr lang="en-GB" smtClean="0"/>
              <a:t>1</a:t>
            </a:fld>
            <a:endParaRPr lang="en-GB"/>
          </a:p>
        </p:txBody>
      </p:sp>
    </p:spTree>
    <p:extLst>
      <p:ext uri="{BB962C8B-B14F-4D97-AF65-F5344CB8AC3E}">
        <p14:creationId xmlns:p14="http://schemas.microsoft.com/office/powerpoint/2010/main" val="1218850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C4304EA-2553-744E-8E9D-9C8E5FAB7970}" type="slidenum">
              <a:rPr lang="en-GB" smtClean="0"/>
              <a:t>10</a:t>
            </a:fld>
            <a:endParaRPr lang="en-GB"/>
          </a:p>
        </p:txBody>
      </p:sp>
    </p:spTree>
    <p:extLst>
      <p:ext uri="{BB962C8B-B14F-4D97-AF65-F5344CB8AC3E}">
        <p14:creationId xmlns:p14="http://schemas.microsoft.com/office/powerpoint/2010/main" val="1926585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C4304EA-2553-744E-8E9D-9C8E5FAB7970}" type="slidenum">
              <a:rPr lang="en-GB" smtClean="0"/>
              <a:t>11</a:t>
            </a:fld>
            <a:endParaRPr lang="en-GB"/>
          </a:p>
        </p:txBody>
      </p:sp>
    </p:spTree>
    <p:extLst>
      <p:ext uri="{BB962C8B-B14F-4D97-AF65-F5344CB8AC3E}">
        <p14:creationId xmlns:p14="http://schemas.microsoft.com/office/powerpoint/2010/main" val="1143522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C4304EA-2553-744E-8E9D-9C8E5FAB7970}" type="slidenum">
              <a:rPr lang="en-GB" smtClean="0"/>
              <a:t>12</a:t>
            </a:fld>
            <a:endParaRPr lang="en-GB"/>
          </a:p>
        </p:txBody>
      </p:sp>
    </p:spTree>
    <p:extLst>
      <p:ext uri="{BB962C8B-B14F-4D97-AF65-F5344CB8AC3E}">
        <p14:creationId xmlns:p14="http://schemas.microsoft.com/office/powerpoint/2010/main" val="3619652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C4304EA-2553-744E-8E9D-9C8E5FAB7970}" type="slidenum">
              <a:rPr lang="en-GB" smtClean="0"/>
              <a:t>13</a:t>
            </a:fld>
            <a:endParaRPr lang="en-GB"/>
          </a:p>
        </p:txBody>
      </p:sp>
    </p:spTree>
    <p:extLst>
      <p:ext uri="{BB962C8B-B14F-4D97-AF65-F5344CB8AC3E}">
        <p14:creationId xmlns:p14="http://schemas.microsoft.com/office/powerpoint/2010/main" val="2922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DC4304EA-2553-744E-8E9D-9C8E5FAB7970}" type="slidenum">
              <a:rPr lang="en-GB" smtClean="0"/>
              <a:t>2</a:t>
            </a:fld>
            <a:endParaRPr lang="en-GB"/>
          </a:p>
        </p:txBody>
      </p:sp>
    </p:spTree>
    <p:extLst>
      <p:ext uri="{BB962C8B-B14F-4D97-AF65-F5344CB8AC3E}">
        <p14:creationId xmlns:p14="http://schemas.microsoft.com/office/powerpoint/2010/main" val="1316306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DC4304EA-2553-744E-8E9D-9C8E5FAB7970}" type="slidenum">
              <a:rPr lang="en-GB" smtClean="0"/>
              <a:t>3</a:t>
            </a:fld>
            <a:endParaRPr lang="en-GB"/>
          </a:p>
        </p:txBody>
      </p:sp>
    </p:spTree>
    <p:extLst>
      <p:ext uri="{BB962C8B-B14F-4D97-AF65-F5344CB8AC3E}">
        <p14:creationId xmlns:p14="http://schemas.microsoft.com/office/powerpoint/2010/main" val="821953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DC4304EA-2553-744E-8E9D-9C8E5FAB7970}" type="slidenum">
              <a:rPr lang="en-GB" smtClean="0"/>
              <a:t>4</a:t>
            </a:fld>
            <a:endParaRPr lang="en-GB"/>
          </a:p>
        </p:txBody>
      </p:sp>
    </p:spTree>
    <p:extLst>
      <p:ext uri="{BB962C8B-B14F-4D97-AF65-F5344CB8AC3E}">
        <p14:creationId xmlns:p14="http://schemas.microsoft.com/office/powerpoint/2010/main" val="145772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a:p>
            <a:endParaRPr lang="en-GB" dirty="0"/>
          </a:p>
          <a:p>
            <a:endParaRPr lang="en-GB" dirty="0"/>
          </a:p>
          <a:p>
            <a:endParaRPr lang="en-GB" dirty="0"/>
          </a:p>
          <a:p>
            <a:endParaRPr lang="en-GB" dirty="0"/>
          </a:p>
        </p:txBody>
      </p:sp>
      <p:sp>
        <p:nvSpPr>
          <p:cNvPr id="4" name="Espace réservé du numéro de diapositive 3"/>
          <p:cNvSpPr>
            <a:spLocks noGrp="1"/>
          </p:cNvSpPr>
          <p:nvPr>
            <p:ph type="sldNum" sz="quarter" idx="10"/>
          </p:nvPr>
        </p:nvSpPr>
        <p:spPr/>
        <p:txBody>
          <a:bodyPr/>
          <a:lstStyle/>
          <a:p>
            <a:fld id="{DC4304EA-2553-744E-8E9D-9C8E5FAB7970}" type="slidenum">
              <a:rPr lang="en-GB" smtClean="0"/>
              <a:t>5</a:t>
            </a:fld>
            <a:endParaRPr lang="en-GB"/>
          </a:p>
        </p:txBody>
      </p:sp>
    </p:spTree>
    <p:extLst>
      <p:ext uri="{BB962C8B-B14F-4D97-AF65-F5344CB8AC3E}">
        <p14:creationId xmlns:p14="http://schemas.microsoft.com/office/powerpoint/2010/main" val="2092425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DC4304EA-2553-744E-8E9D-9C8E5FAB7970}" type="slidenum">
              <a:rPr lang="en-GB" smtClean="0"/>
              <a:t>6</a:t>
            </a:fld>
            <a:endParaRPr lang="en-GB"/>
          </a:p>
        </p:txBody>
      </p:sp>
    </p:spTree>
    <p:extLst>
      <p:ext uri="{BB962C8B-B14F-4D97-AF65-F5344CB8AC3E}">
        <p14:creationId xmlns:p14="http://schemas.microsoft.com/office/powerpoint/2010/main" val="89130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C4304EA-2553-744E-8E9D-9C8E5FAB7970}" type="slidenum">
              <a:rPr lang="en-GB" smtClean="0"/>
              <a:t>7</a:t>
            </a:fld>
            <a:endParaRPr lang="en-GB"/>
          </a:p>
        </p:txBody>
      </p:sp>
    </p:spTree>
    <p:extLst>
      <p:ext uri="{BB962C8B-B14F-4D97-AF65-F5344CB8AC3E}">
        <p14:creationId xmlns:p14="http://schemas.microsoft.com/office/powerpoint/2010/main" val="456834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C4304EA-2553-744E-8E9D-9C8E5FAB7970}" type="slidenum">
              <a:rPr lang="en-GB" smtClean="0"/>
              <a:t>8</a:t>
            </a:fld>
            <a:endParaRPr lang="en-GB"/>
          </a:p>
        </p:txBody>
      </p:sp>
    </p:spTree>
    <p:extLst>
      <p:ext uri="{BB962C8B-B14F-4D97-AF65-F5344CB8AC3E}">
        <p14:creationId xmlns:p14="http://schemas.microsoft.com/office/powerpoint/2010/main" val="221523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C4304EA-2553-744E-8E9D-9C8E5FAB7970}" type="slidenum">
              <a:rPr lang="en-GB" smtClean="0"/>
              <a:t>9</a:t>
            </a:fld>
            <a:endParaRPr lang="en-GB"/>
          </a:p>
        </p:txBody>
      </p:sp>
    </p:spTree>
    <p:extLst>
      <p:ext uri="{BB962C8B-B14F-4D97-AF65-F5344CB8AC3E}">
        <p14:creationId xmlns:p14="http://schemas.microsoft.com/office/powerpoint/2010/main" val="58404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a:t>Cliquez et modifiez le titre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a:t>Cliquez et modifiez le titre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a:t>Cliquez et modifiez le titre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a:t>Cliquez et modifiez le titre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a:t>Cliquez et modifiez le titre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fr-FR" dirty="0"/>
              <a:t>Cliquez et modifiez le titre</a:t>
            </a:r>
            <a:endParaRPr lang="en-US" dirty="0"/>
          </a:p>
        </p:txBody>
      </p:sp>
      <p:sp>
        <p:nvSpPr>
          <p:cNvPr id="3" name="Content Placeholder 2"/>
          <p:cNvSpPr>
            <a:spLocks noGrp="1"/>
          </p:cNvSpPr>
          <p:nvPr>
            <p:ph idx="1"/>
          </p:nvPr>
        </p:nvSpPr>
        <p:spPr/>
        <p:txBody>
          <a:bodyPr anchor="ctr"/>
          <a:lstStyle>
            <a:lvl1pPr>
              <a:defRPr cap="none" baseline="0"/>
            </a:lvl1pPr>
            <a:lvl2pPr>
              <a:defRPr cap="none" baseline="0"/>
            </a:lvl2pPr>
            <a:lvl3pPr>
              <a:defRPr cap="none" baseline="0"/>
            </a:lvl3pPr>
            <a:lvl4pPr>
              <a:defRPr cap="none" baseline="0"/>
            </a:lvl4pPr>
            <a:lvl5pPr>
              <a:defRPr cap="none" baseline="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a:t>Cliquez et modifiez le titre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a:t>Cliquez et modifiez le titre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a:t>Cliquez et modifiez le titre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9/16/23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9/16/23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GB" dirty="0" err="1"/>
              <a:t>Thème</a:t>
            </a:r>
            <a:r>
              <a:rPr lang="en-GB" dirty="0"/>
              <a:t> </a:t>
            </a:r>
            <a:r>
              <a:rPr lang="en-GB" dirty="0" err="1"/>
              <a:t>Climat</a:t>
            </a:r>
            <a:r>
              <a:rPr lang="en-GB" dirty="0"/>
              <a:t> </a:t>
            </a:r>
          </a:p>
        </p:txBody>
      </p:sp>
      <p:sp>
        <p:nvSpPr>
          <p:cNvPr id="3" name="Sous-titre 2"/>
          <p:cNvSpPr>
            <a:spLocks noGrp="1"/>
          </p:cNvSpPr>
          <p:nvPr>
            <p:ph type="subTitle" idx="1"/>
          </p:nvPr>
        </p:nvSpPr>
        <p:spPr/>
        <p:txBody>
          <a:bodyPr/>
          <a:lstStyle/>
          <a:p>
            <a:r>
              <a:rPr lang="en-GB" dirty="0"/>
              <a:t>Le Monde </a:t>
            </a:r>
            <a:r>
              <a:rPr lang="mr-IN" dirty="0"/>
              <a:t>–</a:t>
            </a:r>
            <a:r>
              <a:rPr lang="en-GB" dirty="0"/>
              <a:t> </a:t>
            </a:r>
            <a:r>
              <a:rPr lang="en-GB" dirty="0" err="1"/>
              <a:t>Juillet</a:t>
            </a:r>
            <a:r>
              <a:rPr lang="en-GB" dirty="0"/>
              <a:t> 2022</a:t>
            </a:r>
          </a:p>
        </p:txBody>
      </p:sp>
    </p:spTree>
    <p:extLst>
      <p:ext uri="{BB962C8B-B14F-4D97-AF65-F5344CB8AC3E}">
        <p14:creationId xmlns:p14="http://schemas.microsoft.com/office/powerpoint/2010/main" val="415124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AFBBF3-088D-E2B7-EBBF-0784B93F8D31}"/>
              </a:ext>
            </a:extLst>
          </p:cNvPr>
          <p:cNvSpPr>
            <a:spLocks noGrp="1"/>
          </p:cNvSpPr>
          <p:nvPr>
            <p:ph type="title"/>
          </p:nvPr>
        </p:nvSpPr>
        <p:spPr/>
        <p:txBody>
          <a:bodyPr>
            <a:noAutofit/>
          </a:bodyPr>
          <a:lstStyle/>
          <a:p>
            <a:r>
              <a:rPr lang="fr-FR" kern="1200" cap="none" dirty="0">
                <a:solidFill>
                  <a:schemeClr val="tx1"/>
                </a:solidFill>
                <a:effectLst/>
                <a:latin typeface="+mn-lt"/>
                <a:ea typeface="+mn-ea"/>
                <a:cs typeface="+mn-cs"/>
              </a:rPr>
              <a:t>L’urgence ne laisse guère de place au fatalisme. </a:t>
            </a:r>
            <a:endParaRPr lang="fr-FR" cap="none" dirty="0"/>
          </a:p>
        </p:txBody>
      </p:sp>
      <p:sp>
        <p:nvSpPr>
          <p:cNvPr id="3" name="Espace réservé du contenu 2">
            <a:extLst>
              <a:ext uri="{FF2B5EF4-FFF2-40B4-BE49-F238E27FC236}">
                <a16:creationId xmlns:a16="http://schemas.microsoft.com/office/drawing/2014/main" id="{1B26F3CB-D81D-99C8-171C-D3A3967EB8C3}"/>
              </a:ext>
            </a:extLst>
          </p:cNvPr>
          <p:cNvSpPr>
            <a:spLocks noGrp="1"/>
          </p:cNvSpPr>
          <p:nvPr>
            <p:ph idx="1"/>
          </p:nvPr>
        </p:nvSpPr>
        <p:spPr/>
        <p:txBody>
          <a:bodyPr/>
          <a:lstStyle/>
          <a:p>
            <a:r>
              <a:rPr lang="en-GB" dirty="0"/>
              <a:t>The state of emergency leaves very little room (/space) to fatalism.</a:t>
            </a:r>
          </a:p>
        </p:txBody>
      </p:sp>
    </p:spTree>
    <p:extLst>
      <p:ext uri="{BB962C8B-B14F-4D97-AF65-F5344CB8AC3E}">
        <p14:creationId xmlns:p14="http://schemas.microsoft.com/office/powerpoint/2010/main" val="241571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5B622-EBE0-6DA4-7C41-DC5E109DBD22}"/>
              </a:ext>
            </a:extLst>
          </p:cNvPr>
          <p:cNvSpPr>
            <a:spLocks noGrp="1"/>
          </p:cNvSpPr>
          <p:nvPr>
            <p:ph type="title"/>
          </p:nvPr>
        </p:nvSpPr>
        <p:spPr/>
        <p:txBody>
          <a:bodyPr>
            <a:noAutofit/>
          </a:bodyPr>
          <a:lstStyle/>
          <a:p>
            <a:r>
              <a:rPr lang="fr-FR" sz="2400" kern="1200" cap="none" dirty="0">
                <a:solidFill>
                  <a:schemeClr val="tx1"/>
                </a:solidFill>
                <a:effectLst/>
                <a:latin typeface="+mn-lt"/>
                <a:ea typeface="+mn-ea"/>
                <a:cs typeface="+mn-cs"/>
              </a:rPr>
              <a:t>Il est certes déplorable que les efforts du pays qui reste le gros pollueur par habitant, les Etats-Unis, soient actuellement entravés par pure idéologie ou clientélisme, qu’il s’agisse de la dernière décision de la Cour suprême, restreignant l’action de l’Agence américaine de protection de l’environnement, ou de l’obstruction d’un seul sénateur démocrate, élu d’un Etat charbonnier.</a:t>
            </a:r>
            <a:endParaRPr lang="fr-FR" sz="2400" dirty="0"/>
          </a:p>
        </p:txBody>
      </p:sp>
      <p:sp>
        <p:nvSpPr>
          <p:cNvPr id="3" name="Espace réservé du contenu 2">
            <a:extLst>
              <a:ext uri="{FF2B5EF4-FFF2-40B4-BE49-F238E27FC236}">
                <a16:creationId xmlns:a16="http://schemas.microsoft.com/office/drawing/2014/main" id="{6078ED08-7F35-98AB-5E36-8C1817F3F8C3}"/>
              </a:ext>
            </a:extLst>
          </p:cNvPr>
          <p:cNvSpPr>
            <a:spLocks noGrp="1"/>
          </p:cNvSpPr>
          <p:nvPr>
            <p:ph idx="1"/>
          </p:nvPr>
        </p:nvSpPr>
        <p:spPr/>
        <p:txBody>
          <a:bodyPr/>
          <a:lstStyle/>
          <a:p>
            <a:r>
              <a:rPr lang="en-GB" dirty="0"/>
              <a:t>It is indeed appalling that efforts of the country which remains the biggest polluter per inhabitant, namely the USA, is at present hampered, out of pure(/ sheer) ideology or cronyism, whether it be the Supreme Court, which is restricting the action of the EPA, or the obstruction of one single elected democratic senator, as a representative of a carbon (/coal mining) state.</a:t>
            </a:r>
          </a:p>
        </p:txBody>
      </p:sp>
    </p:spTree>
    <p:extLst>
      <p:ext uri="{BB962C8B-B14F-4D97-AF65-F5344CB8AC3E}">
        <p14:creationId xmlns:p14="http://schemas.microsoft.com/office/powerpoint/2010/main" val="173444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C1AEDA-6A7C-6B7F-9ED9-20CC819A8CA0}"/>
              </a:ext>
            </a:extLst>
          </p:cNvPr>
          <p:cNvSpPr>
            <a:spLocks noGrp="1"/>
          </p:cNvSpPr>
          <p:nvPr>
            <p:ph type="title"/>
          </p:nvPr>
        </p:nvSpPr>
        <p:spPr/>
        <p:txBody>
          <a:bodyPr/>
          <a:lstStyle/>
          <a:p>
            <a:r>
              <a:rPr lang="fr-FR" sz="3200" kern="1200" dirty="0">
                <a:solidFill>
                  <a:schemeClr val="tx1"/>
                </a:solidFill>
                <a:effectLst/>
                <a:latin typeface="+mn-lt"/>
                <a:ea typeface="+mn-ea"/>
                <a:cs typeface="+mn-cs"/>
              </a:rPr>
              <a:t>L’immobilisme pourtant ne peut plus être une option.</a:t>
            </a:r>
            <a:br>
              <a:rPr lang="fr-FR" sz="3200" kern="1200" dirty="0">
                <a:solidFill>
                  <a:schemeClr val="tx1"/>
                </a:solidFill>
                <a:effectLst/>
                <a:latin typeface="+mn-lt"/>
                <a:ea typeface="+mn-ea"/>
                <a:cs typeface="+mn-cs"/>
              </a:rPr>
            </a:br>
            <a:endParaRPr lang="fr-FR" dirty="0"/>
          </a:p>
        </p:txBody>
      </p:sp>
      <p:sp>
        <p:nvSpPr>
          <p:cNvPr id="3" name="Espace réservé du contenu 2">
            <a:extLst>
              <a:ext uri="{FF2B5EF4-FFF2-40B4-BE49-F238E27FC236}">
                <a16:creationId xmlns:a16="http://schemas.microsoft.com/office/drawing/2014/main" id="{361CFB90-F3B9-3690-1AA1-3BA2BE452375}"/>
              </a:ext>
            </a:extLst>
          </p:cNvPr>
          <p:cNvSpPr>
            <a:spLocks noGrp="1"/>
          </p:cNvSpPr>
          <p:nvPr>
            <p:ph idx="1"/>
          </p:nvPr>
        </p:nvSpPr>
        <p:spPr/>
        <p:txBody>
          <a:bodyPr/>
          <a:lstStyle/>
          <a:p>
            <a:r>
              <a:rPr lang="en-GB" dirty="0"/>
              <a:t>Paralysis is no longer an option.</a:t>
            </a:r>
          </a:p>
        </p:txBody>
      </p:sp>
    </p:spTree>
    <p:extLst>
      <p:ext uri="{BB962C8B-B14F-4D97-AF65-F5344CB8AC3E}">
        <p14:creationId xmlns:p14="http://schemas.microsoft.com/office/powerpoint/2010/main" val="2820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43D355-03A2-CF5C-FDA3-6A72561F1DB8}"/>
              </a:ext>
            </a:extLst>
          </p:cNvPr>
          <p:cNvSpPr>
            <a:spLocks noGrp="1"/>
          </p:cNvSpPr>
          <p:nvPr>
            <p:ph type="title"/>
          </p:nvPr>
        </p:nvSpPr>
        <p:spPr/>
        <p:txBody>
          <a:bodyPr/>
          <a:lstStyle/>
          <a:p>
            <a:r>
              <a:rPr lang="fr-FR" sz="3200" kern="1200" dirty="0">
                <a:solidFill>
                  <a:schemeClr val="tx1"/>
                </a:solidFill>
                <a:effectLst/>
                <a:latin typeface="+mn-lt"/>
                <a:ea typeface="+mn-ea"/>
                <a:cs typeface="+mn-cs"/>
              </a:rPr>
              <a:t>Les paramètres de la course contre la montre engagée depuis plusieurs décennies restent pour l’instant inchangés, hélas !</a:t>
            </a:r>
            <a:endParaRPr lang="fr-FR" dirty="0"/>
          </a:p>
        </p:txBody>
      </p:sp>
      <p:sp>
        <p:nvSpPr>
          <p:cNvPr id="3" name="Espace réservé du contenu 2">
            <a:extLst>
              <a:ext uri="{FF2B5EF4-FFF2-40B4-BE49-F238E27FC236}">
                <a16:creationId xmlns:a16="http://schemas.microsoft.com/office/drawing/2014/main" id="{AB5A47BB-9A64-646B-2E56-01A192A127DE}"/>
              </a:ext>
            </a:extLst>
          </p:cNvPr>
          <p:cNvSpPr>
            <a:spLocks noGrp="1"/>
          </p:cNvSpPr>
          <p:nvPr>
            <p:ph idx="1"/>
          </p:nvPr>
        </p:nvSpPr>
        <p:spPr/>
        <p:txBody>
          <a:bodyPr/>
          <a:lstStyle/>
          <a:p>
            <a:r>
              <a:rPr lang="en-GB" dirty="0"/>
              <a:t>The parameters of the race against the clock, which started several decades ago, remain unchanged for the moment, alas!</a:t>
            </a:r>
          </a:p>
        </p:txBody>
      </p:sp>
    </p:spTree>
    <p:extLst>
      <p:ext uri="{BB962C8B-B14F-4D97-AF65-F5344CB8AC3E}">
        <p14:creationId xmlns:p14="http://schemas.microsoft.com/office/powerpoint/2010/main" val="384323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15430A-731E-40EC-E39B-A1E86F464C70}"/>
              </a:ext>
            </a:extLst>
          </p:cNvPr>
          <p:cNvSpPr>
            <a:spLocks noGrp="1"/>
          </p:cNvSpPr>
          <p:nvPr>
            <p:ph type="title"/>
          </p:nvPr>
        </p:nvSpPr>
        <p:spPr/>
        <p:txBody>
          <a:bodyPr>
            <a:normAutofit fontScale="90000"/>
          </a:bodyPr>
          <a:lstStyle/>
          <a:p>
            <a:r>
              <a:rPr lang="fr-FR" sz="3200" kern="1200" cap="none" dirty="0">
                <a:solidFill>
                  <a:schemeClr val="tx1"/>
                </a:solidFill>
                <a:effectLst/>
                <a:latin typeface="+mn-lt"/>
                <a:ea typeface="+mn-ea"/>
                <a:cs typeface="+mn-cs"/>
              </a:rPr>
              <a:t>Comme le déplore dans nos colonnes la climatologue Valérie Masson-Delmotte, membre éminente du Groupe d’experts intergouvernemental sur l’évolution du climat (GIEC), « </a:t>
            </a:r>
            <a:r>
              <a:rPr lang="fr-FR" sz="3200" i="1" kern="1200" cap="none" dirty="0">
                <a:solidFill>
                  <a:schemeClr val="tx1"/>
                </a:solidFill>
                <a:effectLst/>
                <a:latin typeface="+mn-lt"/>
                <a:ea typeface="+mn-ea"/>
                <a:cs typeface="+mn-cs"/>
              </a:rPr>
              <a:t>on trottine lentement</a:t>
            </a:r>
            <a:r>
              <a:rPr lang="fr-FR" sz="3200" kern="1200" cap="none" dirty="0">
                <a:solidFill>
                  <a:schemeClr val="tx1"/>
                </a:solidFill>
                <a:effectLst/>
                <a:latin typeface="+mn-lt"/>
                <a:ea typeface="+mn-ea"/>
                <a:cs typeface="+mn-cs"/>
              </a:rPr>
              <a:t> » derrière un climat qui change au galop.</a:t>
            </a:r>
            <a:br>
              <a:rPr lang="fr-FR" sz="3200" kern="1200" cap="none" dirty="0">
                <a:solidFill>
                  <a:schemeClr val="tx1"/>
                </a:solidFill>
                <a:effectLst/>
                <a:latin typeface="+mn-lt"/>
                <a:ea typeface="+mn-ea"/>
                <a:cs typeface="+mn-cs"/>
              </a:rPr>
            </a:br>
            <a:endParaRPr lang="fr-FR" cap="none" dirty="0"/>
          </a:p>
        </p:txBody>
      </p:sp>
      <p:sp>
        <p:nvSpPr>
          <p:cNvPr id="3" name="Espace réservé du contenu 2">
            <a:extLst>
              <a:ext uri="{FF2B5EF4-FFF2-40B4-BE49-F238E27FC236}">
                <a16:creationId xmlns:a16="http://schemas.microsoft.com/office/drawing/2014/main" id="{E7C18A0A-DBF6-476B-6C14-30AF3E400F31}"/>
              </a:ext>
            </a:extLst>
          </p:cNvPr>
          <p:cNvSpPr>
            <a:spLocks noGrp="1"/>
          </p:cNvSpPr>
          <p:nvPr>
            <p:ph idx="1"/>
          </p:nvPr>
        </p:nvSpPr>
        <p:spPr/>
        <p:txBody>
          <a:bodyPr/>
          <a:lstStyle/>
          <a:p>
            <a:r>
              <a:rPr lang="en-GB" dirty="0"/>
              <a:t>As denounced by climatologist VMD, an eminent member of the IPPC in our columns, ‘we are slowly trotting’ behind a climate which is changing at a galloping pace.</a:t>
            </a:r>
          </a:p>
        </p:txBody>
      </p:sp>
    </p:spTree>
    <p:extLst>
      <p:ext uri="{BB962C8B-B14F-4D97-AF65-F5344CB8AC3E}">
        <p14:creationId xmlns:p14="http://schemas.microsoft.com/office/powerpoint/2010/main" val="194690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1"/>
                </a:solidFill>
                <a:effectLst/>
              </a:rPr>
              <a:t>La maison brûle de plus belle, au point que personne ne peut plus désormais regarder ailleurs.</a:t>
            </a:r>
            <a:endParaRPr lang="en-GB" dirty="0"/>
          </a:p>
        </p:txBody>
      </p:sp>
      <p:sp>
        <p:nvSpPr>
          <p:cNvPr id="3" name="Espace réservé du contenu 2"/>
          <p:cNvSpPr>
            <a:spLocks noGrp="1"/>
          </p:cNvSpPr>
          <p:nvPr>
            <p:ph idx="1"/>
          </p:nvPr>
        </p:nvSpPr>
        <p:spPr/>
        <p:txBody>
          <a:bodyPr/>
          <a:lstStyle/>
          <a:p>
            <a:r>
              <a:rPr lang="en-GB" dirty="0"/>
              <a:t>The house is burning ever more, so much so (/that)from now on, no one can look elsewhere.</a:t>
            </a:r>
          </a:p>
        </p:txBody>
      </p:sp>
    </p:spTree>
    <p:extLst>
      <p:ext uri="{BB962C8B-B14F-4D97-AF65-F5344CB8AC3E}">
        <p14:creationId xmlns:p14="http://schemas.microsoft.com/office/powerpoint/2010/main" val="116473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a:solidFill>
                  <a:schemeClr val="tx1"/>
                </a:solidFill>
                <a:effectLst/>
              </a:rPr>
              <a:t>Vingt ans après le discours prononcé à Johannesburg par Jacques Chirac, dans lequel il avait mis en garde contre une apathie mortifère face à la catastrophe qui s’annonçait déjà, la nouvelle canicule subie par la France témoigne d’une sombre normalisation.</a:t>
            </a:r>
            <a:br>
              <a:rPr lang="fr-FR" sz="2400" b="1" dirty="0">
                <a:solidFill>
                  <a:schemeClr val="tx1"/>
                </a:solidFill>
                <a:effectLst/>
              </a:rPr>
            </a:br>
            <a:endParaRPr lang="en-GB" sz="2400" b="1" dirty="0"/>
          </a:p>
        </p:txBody>
      </p:sp>
      <p:sp>
        <p:nvSpPr>
          <p:cNvPr id="3" name="Espace réservé du contenu 2"/>
          <p:cNvSpPr>
            <a:spLocks noGrp="1"/>
          </p:cNvSpPr>
          <p:nvPr>
            <p:ph idx="1"/>
          </p:nvPr>
        </p:nvSpPr>
        <p:spPr/>
        <p:txBody>
          <a:bodyPr/>
          <a:lstStyle/>
          <a:p>
            <a:r>
              <a:rPr lang="en-GB" dirty="0"/>
              <a:t>Twenty years after Jacques Chirac’s speech in Johannesburg, in which he had warned against a deadly / lethal / fatal apathy against the looming catastrophe, the new heatwave France is undergoing, testifies of a bleak normalisation.</a:t>
            </a:r>
          </a:p>
        </p:txBody>
      </p:sp>
    </p:spTree>
    <p:extLst>
      <p:ext uri="{BB962C8B-B14F-4D97-AF65-F5344CB8AC3E}">
        <p14:creationId xmlns:p14="http://schemas.microsoft.com/office/powerpoint/2010/main" val="41620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chemeClr val="tx1"/>
                </a:solidFill>
                <a:effectLst/>
              </a:rPr>
              <a:t>Les Français voient en effet s’installer un dérèglement climatique dans lequel l’exception devient progressivement la règle.</a:t>
            </a:r>
            <a:endParaRPr lang="en-GB" dirty="0"/>
          </a:p>
        </p:txBody>
      </p:sp>
      <p:sp>
        <p:nvSpPr>
          <p:cNvPr id="3" name="Espace réservé du contenu 2"/>
          <p:cNvSpPr>
            <a:spLocks noGrp="1"/>
          </p:cNvSpPr>
          <p:nvPr>
            <p:ph idx="1"/>
          </p:nvPr>
        </p:nvSpPr>
        <p:spPr/>
        <p:txBody>
          <a:bodyPr/>
          <a:lstStyle/>
          <a:p>
            <a:r>
              <a:rPr lang="en-GB" dirty="0"/>
              <a:t>The French are witnessing the settlement of a climate turbulence / deregulation in which the exception is progressively becoming the rule.</a:t>
            </a:r>
          </a:p>
        </p:txBody>
      </p:sp>
    </p:spTree>
    <p:extLst>
      <p:ext uri="{BB962C8B-B14F-4D97-AF65-F5344CB8AC3E}">
        <p14:creationId xmlns:p14="http://schemas.microsoft.com/office/powerpoint/2010/main" val="9400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1"/>
                </a:solidFill>
                <a:effectLst/>
              </a:rPr>
              <a:t>Ils ne sont pas les seuls. </a:t>
            </a:r>
            <a:endParaRPr lang="en-GB" dirty="0"/>
          </a:p>
        </p:txBody>
      </p:sp>
      <p:sp>
        <p:nvSpPr>
          <p:cNvPr id="3" name="Espace réservé du contenu 2"/>
          <p:cNvSpPr>
            <a:spLocks noGrp="1"/>
          </p:cNvSpPr>
          <p:nvPr>
            <p:ph idx="1"/>
          </p:nvPr>
        </p:nvSpPr>
        <p:spPr/>
        <p:txBody>
          <a:bodyPr/>
          <a:lstStyle/>
          <a:p>
            <a:r>
              <a:rPr lang="en-GB" dirty="0"/>
              <a:t>They are not the only ones.</a:t>
            </a:r>
          </a:p>
        </p:txBody>
      </p:sp>
    </p:spTree>
    <p:extLst>
      <p:ext uri="{BB962C8B-B14F-4D97-AF65-F5344CB8AC3E}">
        <p14:creationId xmlns:p14="http://schemas.microsoft.com/office/powerpoint/2010/main" val="179303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1"/>
                </a:solidFill>
                <a:effectLst/>
              </a:rPr>
              <a:t>Partout en Europe et au-delà, les mêmes causes produisent les mêmes conséquences :</a:t>
            </a:r>
            <a:endParaRPr lang="en-GB" dirty="0"/>
          </a:p>
        </p:txBody>
      </p:sp>
      <p:sp>
        <p:nvSpPr>
          <p:cNvPr id="3" name="Espace réservé du contenu 2"/>
          <p:cNvSpPr>
            <a:spLocks noGrp="1"/>
          </p:cNvSpPr>
          <p:nvPr>
            <p:ph idx="1"/>
          </p:nvPr>
        </p:nvSpPr>
        <p:spPr/>
        <p:txBody>
          <a:bodyPr/>
          <a:lstStyle/>
          <a:p>
            <a:r>
              <a:rPr lang="en-GB" dirty="0"/>
              <a:t>Everywhere around Europe and beyond, the same causes produce the same consequences - </a:t>
            </a:r>
          </a:p>
        </p:txBody>
      </p:sp>
    </p:spTree>
    <p:extLst>
      <p:ext uri="{BB962C8B-B14F-4D97-AF65-F5344CB8AC3E}">
        <p14:creationId xmlns:p14="http://schemas.microsoft.com/office/powerpoint/2010/main" val="65867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949C9C-8529-439A-4FC5-9F1F0403D2EF}"/>
              </a:ext>
            </a:extLst>
          </p:cNvPr>
          <p:cNvSpPr>
            <a:spLocks noGrp="1"/>
          </p:cNvSpPr>
          <p:nvPr>
            <p:ph type="title"/>
          </p:nvPr>
        </p:nvSpPr>
        <p:spPr>
          <a:xfrm>
            <a:off x="1141413" y="609600"/>
            <a:ext cx="9905998" cy="2438400"/>
          </a:xfrm>
        </p:spPr>
        <p:txBody>
          <a:bodyPr>
            <a:normAutofit fontScale="90000"/>
          </a:bodyPr>
          <a:lstStyle/>
          <a:p>
            <a:r>
              <a:rPr lang="fr-FR" sz="3200" kern="1200" cap="none" dirty="0">
                <a:solidFill>
                  <a:schemeClr val="tx1"/>
                </a:solidFill>
                <a:effectLst/>
                <a:latin typeface="+mn-lt"/>
                <a:ea typeface="+mn-ea"/>
                <a:cs typeface="+mn-cs"/>
              </a:rPr>
              <a:t>l’accumulation de chaleur liée aux activités humaines rend progressivement les villes inhospitalières, pèse sur la santé et les ressources essentielles, soumises à des stress inédits. Partout la maison brûle, souvent littéralement.</a:t>
            </a:r>
            <a:br>
              <a:rPr lang="fr-FR" sz="3200" kern="1200" cap="none" dirty="0">
                <a:solidFill>
                  <a:schemeClr val="tx1"/>
                </a:solidFill>
                <a:effectLst/>
                <a:latin typeface="+mn-lt"/>
                <a:ea typeface="+mn-ea"/>
                <a:cs typeface="+mn-cs"/>
              </a:rPr>
            </a:br>
            <a:endParaRPr lang="fr-FR" cap="none" dirty="0"/>
          </a:p>
        </p:txBody>
      </p:sp>
      <p:sp>
        <p:nvSpPr>
          <p:cNvPr id="3" name="Espace réservé du contenu 2">
            <a:extLst>
              <a:ext uri="{FF2B5EF4-FFF2-40B4-BE49-F238E27FC236}">
                <a16:creationId xmlns:a16="http://schemas.microsoft.com/office/drawing/2014/main" id="{831034A2-43BC-70B8-82AC-DB49EF69F8EE}"/>
              </a:ext>
            </a:extLst>
          </p:cNvPr>
          <p:cNvSpPr>
            <a:spLocks noGrp="1"/>
          </p:cNvSpPr>
          <p:nvPr>
            <p:ph idx="1"/>
          </p:nvPr>
        </p:nvSpPr>
        <p:spPr/>
        <p:txBody>
          <a:bodyPr/>
          <a:lstStyle/>
          <a:p>
            <a:r>
              <a:rPr lang="en-GB" dirty="0"/>
              <a:t>The accumulation of heat related to human activities is making cities progressively become inhospitable, and is taking a toll on health and essential resources (/bare necessities), which are undergoing(/enduring) unprecedented stress. The house is burning (/ on fire) everywhere, often literally (/ in the literal meaning</a:t>
            </a:r>
            <a:r>
              <a:rPr lang="fr-FR" dirty="0"/>
              <a:t>).</a:t>
            </a:r>
          </a:p>
        </p:txBody>
      </p:sp>
    </p:spTree>
    <p:extLst>
      <p:ext uri="{BB962C8B-B14F-4D97-AF65-F5344CB8AC3E}">
        <p14:creationId xmlns:p14="http://schemas.microsoft.com/office/powerpoint/2010/main" val="350389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711C5B-8653-E447-8F20-A1842020E158}"/>
              </a:ext>
            </a:extLst>
          </p:cNvPr>
          <p:cNvSpPr>
            <a:spLocks noGrp="1"/>
          </p:cNvSpPr>
          <p:nvPr>
            <p:ph type="title"/>
          </p:nvPr>
        </p:nvSpPr>
        <p:spPr>
          <a:xfrm>
            <a:off x="1141413" y="609599"/>
            <a:ext cx="9905998" cy="2057399"/>
          </a:xfrm>
        </p:spPr>
        <p:txBody>
          <a:bodyPr>
            <a:noAutofit/>
          </a:bodyPr>
          <a:lstStyle/>
          <a:p>
            <a:r>
              <a:rPr lang="fr-FR" sz="2800" kern="1200" cap="none" dirty="0">
                <a:solidFill>
                  <a:schemeClr val="tx1"/>
                </a:solidFill>
                <a:effectLst/>
                <a:latin typeface="+mn-lt"/>
                <a:ea typeface="+mn-ea"/>
                <a:cs typeface="+mn-cs"/>
              </a:rPr>
              <a:t>Les négationnistes du réchauffement climatique ont certes perdu la partie, comme en témoigne la progression spectaculaire, bien que tardive, d’une prise de conscience des menaces structurelles liées au réchauffement, mais leur déroute n’est qu’une piètre consolation face à la multiplication des crises. </a:t>
            </a:r>
            <a:endParaRPr lang="fr-FR" sz="2800" cap="none" dirty="0"/>
          </a:p>
        </p:txBody>
      </p:sp>
      <p:sp>
        <p:nvSpPr>
          <p:cNvPr id="3" name="Espace réservé du contenu 2">
            <a:extLst>
              <a:ext uri="{FF2B5EF4-FFF2-40B4-BE49-F238E27FC236}">
                <a16:creationId xmlns:a16="http://schemas.microsoft.com/office/drawing/2014/main" id="{B88701BD-5D92-CD59-1FDE-84308CED3356}"/>
              </a:ext>
            </a:extLst>
          </p:cNvPr>
          <p:cNvSpPr>
            <a:spLocks noGrp="1"/>
          </p:cNvSpPr>
          <p:nvPr>
            <p:ph idx="1"/>
          </p:nvPr>
        </p:nvSpPr>
        <p:spPr/>
        <p:txBody>
          <a:bodyPr/>
          <a:lstStyle/>
          <a:p>
            <a:r>
              <a:rPr lang="en-GB" dirty="0"/>
              <a:t>Climate negationists have, indeed, lost the battle, as can be seen with the spectacular progress made by an awareness of the structural threats related to global warming - though this progress is coming rather late -, but their defeat is nothing but a meagre consolation when confronted to the multiplication of crises.</a:t>
            </a:r>
          </a:p>
        </p:txBody>
      </p:sp>
    </p:spTree>
    <p:extLst>
      <p:ext uri="{BB962C8B-B14F-4D97-AF65-F5344CB8AC3E}">
        <p14:creationId xmlns:p14="http://schemas.microsoft.com/office/powerpoint/2010/main" val="380674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12AF1-D859-BEC0-5531-A65C8513EDAE}"/>
              </a:ext>
            </a:extLst>
          </p:cNvPr>
          <p:cNvSpPr>
            <a:spLocks noGrp="1"/>
          </p:cNvSpPr>
          <p:nvPr>
            <p:ph type="title"/>
          </p:nvPr>
        </p:nvSpPr>
        <p:spPr/>
        <p:txBody>
          <a:bodyPr>
            <a:normAutofit fontScale="90000"/>
          </a:bodyPr>
          <a:lstStyle/>
          <a:p>
            <a:r>
              <a:rPr lang="fr-FR" sz="3200" kern="1200" cap="none" dirty="0">
                <a:solidFill>
                  <a:schemeClr val="tx1"/>
                </a:solidFill>
                <a:effectLst/>
                <a:latin typeface="+mn-lt"/>
                <a:ea typeface="+mn-ea"/>
                <a:cs typeface="+mn-cs"/>
              </a:rPr>
              <a:t>Deux combats doivent désormais être menés de front au lieu d’un seul : la diminution des émissions de CO</a:t>
            </a:r>
            <a:r>
              <a:rPr lang="fr-FR" sz="3200" kern="1200" cap="none" baseline="-25000" dirty="0">
                <a:solidFill>
                  <a:schemeClr val="tx1"/>
                </a:solidFill>
                <a:effectLst/>
                <a:latin typeface="+mn-lt"/>
                <a:ea typeface="+mn-ea"/>
                <a:cs typeface="+mn-cs"/>
              </a:rPr>
              <a:t>2</a:t>
            </a:r>
            <a:r>
              <a:rPr lang="fr-FR" sz="3200" kern="1200" cap="none" dirty="0">
                <a:solidFill>
                  <a:schemeClr val="tx1"/>
                </a:solidFill>
                <a:effectLst/>
                <a:latin typeface="+mn-lt"/>
                <a:ea typeface="+mn-ea"/>
                <a:cs typeface="+mn-cs"/>
              </a:rPr>
              <a:t> comme la lutte contre les effets déjà dévastateurs de leur concentration.</a:t>
            </a:r>
            <a:br>
              <a:rPr lang="fr-FR" sz="3200" kern="1200" cap="none" dirty="0">
                <a:solidFill>
                  <a:schemeClr val="tx1"/>
                </a:solidFill>
                <a:effectLst/>
                <a:latin typeface="+mn-lt"/>
                <a:ea typeface="+mn-ea"/>
                <a:cs typeface="+mn-cs"/>
              </a:rPr>
            </a:br>
            <a:endParaRPr lang="fr-FR" cap="none" dirty="0"/>
          </a:p>
        </p:txBody>
      </p:sp>
      <p:sp>
        <p:nvSpPr>
          <p:cNvPr id="3" name="Espace réservé du contenu 2">
            <a:extLst>
              <a:ext uri="{FF2B5EF4-FFF2-40B4-BE49-F238E27FC236}">
                <a16:creationId xmlns:a16="http://schemas.microsoft.com/office/drawing/2014/main" id="{8D1BCBC9-24E3-EA52-4AA8-617D9F572C82}"/>
              </a:ext>
            </a:extLst>
          </p:cNvPr>
          <p:cNvSpPr>
            <a:spLocks noGrp="1"/>
          </p:cNvSpPr>
          <p:nvPr>
            <p:ph idx="1"/>
          </p:nvPr>
        </p:nvSpPr>
        <p:spPr/>
        <p:txBody>
          <a:bodyPr/>
          <a:lstStyle/>
          <a:p>
            <a:r>
              <a:rPr lang="en-GB" dirty="0"/>
              <a:t>Two battles now need to be fought instead of (/rather than) one – decreasing CO2 emissions as well as tackling the already devastating effects of their concentration.</a:t>
            </a:r>
          </a:p>
        </p:txBody>
      </p:sp>
    </p:spTree>
    <p:extLst>
      <p:ext uri="{BB962C8B-B14F-4D97-AF65-F5344CB8AC3E}">
        <p14:creationId xmlns:p14="http://schemas.microsoft.com/office/powerpoint/2010/main" val="294406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Filet</Template>
  <TotalTime>69</TotalTime>
  <Words>774</Words>
  <Application>Microsoft Macintosh PowerPoint</Application>
  <PresentationFormat>Grand écran</PresentationFormat>
  <Paragraphs>44</Paragraphs>
  <Slides>14</Slides>
  <Notes>13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Century Gothic</vt:lpstr>
      <vt:lpstr>Maillage</vt:lpstr>
      <vt:lpstr>Thème Climat </vt:lpstr>
      <vt:lpstr>La maison brûle de plus belle, au point que personne ne peut plus désormais regarder ailleurs.</vt:lpstr>
      <vt:lpstr>Vingt ans après le discours prononcé à Johannesburg par Jacques Chirac, dans lequel il avait mis en garde contre une apathie mortifère face à la catastrophe qui s’annonçait déjà, la nouvelle canicule subie par la France témoigne d’une sombre normalisation. </vt:lpstr>
      <vt:lpstr>Les Français voient en effet s’installer un dérèglement climatique dans lequel l’exception devient progressivement la règle.</vt:lpstr>
      <vt:lpstr>Ils ne sont pas les seuls. </vt:lpstr>
      <vt:lpstr>Partout en Europe et au-delà, les mêmes causes produisent les mêmes conséquences :</vt:lpstr>
      <vt:lpstr>l’accumulation de chaleur liée aux activités humaines rend progressivement les villes inhospitalières, pèse sur la santé et les ressources essentielles, soumises à des stress inédits. Partout la maison brûle, souvent littéralement. </vt:lpstr>
      <vt:lpstr>Les négationnistes du réchauffement climatique ont certes perdu la partie, comme en témoigne la progression spectaculaire, bien que tardive, d’une prise de conscience des menaces structurelles liées au réchauffement, mais leur déroute n’est qu’une piètre consolation face à la multiplication des crises. </vt:lpstr>
      <vt:lpstr>Deux combats doivent désormais être menés de front au lieu d’un seul : la diminution des émissions de CO2 comme la lutte contre les effets déjà dévastateurs de leur concentration. </vt:lpstr>
      <vt:lpstr>L’urgence ne laisse guère de place au fatalisme. </vt:lpstr>
      <vt:lpstr>Il est certes déplorable que les efforts du pays qui reste le gros pollueur par habitant, les Etats-Unis, soient actuellement entravés par pure idéologie ou clientélisme, qu’il s’agisse de la dernière décision de la Cour suprême, restreignant l’action de l’Agence américaine de protection de l’environnement, ou de l’obstruction d’un seul sénateur démocrate, élu d’un Etat charbonnier.</vt:lpstr>
      <vt:lpstr>L’immobilisme pourtant ne peut plus être une option. </vt:lpstr>
      <vt:lpstr>Les paramètres de la course contre la montre engagée depuis plusieurs décennies restent pour l’instant inchangés, hélas !</vt:lpstr>
      <vt:lpstr>Comme le déplore dans nos colonnes la climatologue Valérie Masson-Delmotte, membre éminente du Groupe d’experts intergouvernemental sur l’évolution du climat (GIEC), « on trottine lentement » derrière un climat qui change au galop.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Climat </dc:title>
  <dc:creator>Utilisateur de Microsoft Office</dc:creator>
  <cp:lastModifiedBy>Natacha Dunn</cp:lastModifiedBy>
  <cp:revision>7</cp:revision>
  <dcterms:created xsi:type="dcterms:W3CDTF">2022-09-06T07:37:59Z</dcterms:created>
  <dcterms:modified xsi:type="dcterms:W3CDTF">2023-09-16T13:54:07Z</dcterms:modified>
</cp:coreProperties>
</file>