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56181"/>
  </p:normalViewPr>
  <p:slideViewPr>
    <p:cSldViewPr snapToGrid="0">
      <p:cViewPr varScale="1">
        <p:scale>
          <a:sx n="67" d="100"/>
          <a:sy n="67" d="100"/>
        </p:scale>
        <p:origin x="2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49766-A922-FB4A-AD02-C47BD825FFB0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C67A-E57E-4B4E-9F9D-EC181FCA1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50" dirty="0">
                <a:effectLst/>
                <a:latin typeface="Liberation Serif"/>
                <a:ea typeface="Noto Sans CJK SC Regular"/>
                <a:cs typeface="FreeSans"/>
              </a:rPr>
              <a:t> </a:t>
            </a:r>
            <a:endParaRPr lang="fr-FR" sz="1800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r>
              <a:rPr lang="en-US" sz="1800" kern="150" dirty="0">
                <a:effectLst/>
                <a:latin typeface="Liberation Serif"/>
                <a:ea typeface="Noto Sans CJK SC Regular"/>
                <a:cs typeface="FreeSans"/>
              </a:rPr>
              <a:t> </a:t>
            </a:r>
            <a:endParaRPr lang="fr-FR" sz="1800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r>
              <a:rPr lang="fr-FR" dirty="0"/>
              <a:t>Nous étions = nous avions habité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24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86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98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74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64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50" dirty="0">
              <a:effectLst/>
              <a:latin typeface="Liberation Serif"/>
              <a:ea typeface="Noto Sans CJK SC Regular"/>
              <a:cs typeface="Free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8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4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50" dirty="0">
                <a:effectLst/>
                <a:latin typeface="Liberation Serif"/>
                <a:ea typeface="Noto Sans CJK SC Regular"/>
                <a:cs typeface="FreeSans"/>
              </a:rPr>
              <a:t> </a:t>
            </a:r>
            <a:endParaRPr lang="fr-FR" sz="1200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80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50" dirty="0">
                <a:effectLst/>
                <a:latin typeface="Liberation Serif"/>
                <a:ea typeface="Noto Sans CJK SC Regular"/>
                <a:cs typeface="FreeSans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1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r>
              <a:rPr lang="en-US" sz="1200" kern="150" dirty="0">
                <a:effectLst/>
                <a:latin typeface="Liberation Serif"/>
                <a:ea typeface="Noto Sans CJK SC Regular"/>
                <a:cs typeface="FreeSans"/>
              </a:rPr>
              <a:t> </a:t>
            </a:r>
            <a:endParaRPr lang="fr-FR" sz="1200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79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50" dirty="0">
                <a:effectLst/>
                <a:latin typeface="Liberation Serif"/>
                <a:ea typeface="Noto Sans CJK SC Regular"/>
                <a:cs typeface="FreeSans"/>
              </a:rPr>
              <a:t> </a:t>
            </a:r>
            <a:endParaRPr lang="fr-FR" sz="1200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C67A-E57E-4B4E-9F9D-EC181FCA137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31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none" baseline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none" baseline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70DF8-0235-B049-CD09-530B2D8CB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Thème littéraire – Fournier</a:t>
            </a:r>
            <a:br>
              <a:rPr lang="fr-FR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/>
              </a:rPr>
            </a:b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543028-5560-6496-6633-492A9FC1C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Le Grand Meaulnes, Alain Fournier (1913)</a:t>
            </a:r>
            <a:endParaRPr lang="fr-FR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Noto Sans CJK SC Regular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80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C131D-A34A-9AC0-7D97-C8AC89AC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514600"/>
          </a:xfrm>
        </p:spPr>
        <p:txBody>
          <a:bodyPr>
            <a:noAutofit/>
          </a:bodyPr>
          <a:lstStyle/>
          <a:p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Dès le matin, mon père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s'en allait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au loin, sur le bord de quelque étang couvert de brume,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pêcher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le brochet </a:t>
            </a:r>
            <a:r>
              <a:rPr lang="fr-FR" b="1" cap="none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Noto Sans CJK SC Regular"/>
              </a:rPr>
              <a:t>dans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une barque; et ma mère,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retirée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jusqu'à la nuit dans sa chambre obscure,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rafistolait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d'humbles toilettes.</a:t>
            </a: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0A580-135C-9CAC-89F8-AA9AAD8F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124199"/>
            <a:ext cx="9905998" cy="3124201"/>
          </a:xfrm>
        </p:spPr>
        <p:txBody>
          <a:bodyPr/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Starting in the morning, my father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would g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o to some distant pond shrouded in mist,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to fish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pike </a:t>
            </a:r>
            <a:r>
              <a:rPr lang="en-US" sz="3200" b="1" kern="150" dirty="0">
                <a:solidFill>
                  <a:srgbClr val="00B0F0"/>
                </a:solidFill>
                <a:effectLst/>
                <a:latin typeface="Liberation Serif"/>
                <a:ea typeface="Noto Sans CJK SC Regular"/>
                <a:cs typeface="FreeSans"/>
              </a:rPr>
              <a:t>on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a boat, and my mother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would withdraw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to her dark bedroom to until nightfall and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darn (/mend)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simple clothes.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9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B7D0D-294B-8D8B-C39F-DD8E4C81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Elle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s'enfermait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ainsi </a:t>
            </a:r>
            <a:r>
              <a:rPr lang="fr-FR" sz="3200" b="1" cap="none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Noto Sans CJK SC Regular"/>
              </a:rPr>
              <a:t>de crainte qu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'une dame de ses amies,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aussi pauvre qu'elle mais aussi fière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,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vînt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la surprendre.</a:t>
            </a: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E4357-C488-1E1A-4F6F-9AA24B26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She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would shut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herself in that way </a:t>
            </a:r>
            <a:r>
              <a:rPr lang="en-US" sz="3200" b="1" kern="150" dirty="0">
                <a:solidFill>
                  <a:srgbClr val="00B0F0"/>
                </a:solidFill>
                <a:effectLst/>
                <a:latin typeface="Liberation Serif"/>
                <a:ea typeface="Noto Sans CJK SC Regular"/>
                <a:cs typeface="FreeSans"/>
              </a:rPr>
              <a:t>for (/out of) fear that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one of her women friends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, as poor and as proud as she was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,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should come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and catch her at it.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5489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AF8EE-996C-7555-359A-A2703077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Et moi, les vêpres finies,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j'attendais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, en lisant dans la froide salle à manger, </a:t>
            </a:r>
            <a:r>
              <a:rPr lang="fr-FR" b="1" cap="none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Noto Sans CJK SC Regular"/>
              </a:rPr>
              <a:t>qu'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elle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ouvrît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la porte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pour me montrer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</a:t>
            </a:r>
            <a:r>
              <a:rPr lang="fr-FR" b="1" cap="none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Noto Sans CJK SC Regular"/>
              </a:rPr>
              <a:t>comment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ça lui allait.</a:t>
            </a: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02CD5-0F30-5285-8B4E-69DA062DE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As for me, after Vespers,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I would wait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in the cold dining room, reading, </a:t>
            </a:r>
            <a:r>
              <a:rPr lang="en-US" sz="3200" b="1" kern="150" dirty="0">
                <a:solidFill>
                  <a:srgbClr val="00B0F0"/>
                </a:solidFill>
                <a:effectLst/>
                <a:latin typeface="Liberation Serif"/>
                <a:ea typeface="Noto Sans CJK SC Regular"/>
                <a:cs typeface="FreeSans"/>
              </a:rPr>
              <a:t>until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she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opened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the door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to show me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</a:t>
            </a:r>
            <a:r>
              <a:rPr lang="en-US" sz="3200" b="1" kern="150" dirty="0">
                <a:solidFill>
                  <a:srgbClr val="00B0F0"/>
                </a:solidFill>
                <a:effectLst/>
                <a:latin typeface="Liberation Serif"/>
                <a:ea typeface="Noto Sans CJK SC Regular"/>
                <a:cs typeface="FreeSans"/>
              </a:rPr>
              <a:t>how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the clothes looked on her.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0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5F412-14F7-EFE4-8C49-C1168F66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Nous étions (…)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depuis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dix ans 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dans ce pays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lorsque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Meaulnes arriva.</a:t>
            </a:r>
            <a:br>
              <a:rPr lang="fr-FR" sz="32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/>
              </a:rPr>
            </a:b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6A001C-465C-A2ED-CF3F-80A3CF14E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We had been (/lived) in this (/the) region (/area)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for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ten years when </a:t>
            </a:r>
            <a:r>
              <a:rPr lang="en-US" sz="3200" b="1" kern="150" dirty="0" err="1">
                <a:effectLst/>
                <a:latin typeface="Liberation Serif"/>
                <a:ea typeface="Noto Sans CJK SC Regular"/>
                <a:cs typeface="FreeSans"/>
              </a:rPr>
              <a:t>Meaulnes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arrived.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5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835C5-84D2-EC95-5146-7EEAA2D9633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J'avais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quinze ans.</a:t>
            </a: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C42B-F54F-9D81-925C-01C14A84B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I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was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fifteen (/fifteen </a:t>
            </a:r>
            <a:r>
              <a:rPr lang="en-US" sz="3200" b="1" u="sng" kern="150" dirty="0">
                <a:effectLst/>
                <a:latin typeface="Liberation Serif"/>
                <a:ea typeface="Noto Sans CJK SC Regular"/>
                <a:cs typeface="FreeSans"/>
              </a:rPr>
              <a:t>years old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). 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3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1CDBB-B7E6-C758-F5B9-A3B7F6A2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C'était un froid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di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manche de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no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vembre, le premier jour d'automne qui fît songer à l'hiver.</a:t>
            </a: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E3387-9A1C-AD9B-8757-C021C7A6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It was a cold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S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unday in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N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ovember, the first day of autumn that heralded (/reminded of) the winter (to come).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977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ADEA4-BAAC-6064-C9D1-63C39027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Toute la journée, Millie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avait attendu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une voiture de la Gare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qui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devait lui apporter un chapeau pour la mauvaise saison.</a:t>
            </a: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751762-5C2C-61C9-CDDF-003A5F75B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All day, Millie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had been waiting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for a car from the station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that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was supposed to bring her a hat for the cold weather.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6592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10D3A-48E8-CBD3-8E8B-79113DC9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343150"/>
          </a:xfrm>
        </p:spPr>
        <p:txBody>
          <a:bodyPr>
            <a:noAutofit/>
          </a:bodyPr>
          <a:lstStyle/>
          <a:p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Le matin, elle avait manqué la messe; et jusqu'au sermon, assis dans le chœur avec les autres enfants, j'avais regardé anxieusement du côté des cloches,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pour la voir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entrer avec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son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chapeau neuf.</a:t>
            </a:r>
            <a:r>
              <a:rPr lang="fr-FR" b="1" cap="none" dirty="0">
                <a:solidFill>
                  <a:schemeClr val="tx1"/>
                </a:solidFill>
                <a:effectLst/>
                <a:latin typeface="-webkit-standard"/>
                <a:ea typeface="Noto Sans CJK SC Regular"/>
              </a:rPr>
              <a:t> </a:t>
            </a:r>
            <a:br>
              <a:rPr lang="fr-FR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/>
              </a:rPr>
            </a:b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0D9A53-00DB-283A-844C-8AAFAD9D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In the morning, she had missed Mass, and right up to the sermon, while sitting in the choir with the other children, I had looked anxiously towards the church tower (/bells)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to see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her come in with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her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 new hat.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12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2C310-74A0-5197-8507-FB3FFB51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Après midi, je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dus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partir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</a:t>
            </a:r>
            <a:r>
              <a:rPr lang="fr-FR" sz="3200" b="1" cap="none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Noto Sans CJK SC Regular"/>
              </a:rPr>
              <a:t>seul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à vêpres.</a:t>
            </a:r>
            <a:br>
              <a:rPr lang="fr-FR" sz="32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/>
              </a:rPr>
            </a:b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9004A8-02FE-5173-CBF1-C19916D3A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After lunch, I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had to go to 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Vespers </a:t>
            </a:r>
            <a:r>
              <a:rPr lang="en-US" sz="3200" b="1" kern="150" dirty="0">
                <a:solidFill>
                  <a:srgbClr val="00B0F0"/>
                </a:solidFill>
                <a:effectLst/>
                <a:latin typeface="Liberation Serif"/>
                <a:ea typeface="Noto Sans CJK SC Regular"/>
                <a:cs typeface="FreeSans"/>
              </a:rPr>
              <a:t>on my own (/by myself)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.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27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C180D-F5FE-0731-7CC3-071AD675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647950"/>
          </a:xfrm>
        </p:spPr>
        <p:txBody>
          <a:bodyPr>
            <a:noAutofit/>
          </a:bodyPr>
          <a:lstStyle/>
          <a:p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- D'ailleurs, me dit-elle,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pour</a:t>
            </a:r>
            <a:r>
              <a:rPr lang="fr-FR" b="1" cap="none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Noto Sans CJK SC Regular"/>
              </a:rPr>
              <a:t> me consoler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, en brossant de sa main mon costume d'enfant, </a:t>
            </a:r>
            <a:r>
              <a:rPr lang="fr-FR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même s'il était arrivé, ce chapeau, il aurait bien fallu sans doute, que je passe</a:t>
            </a:r>
            <a:r>
              <a:rPr lang="fr-FR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mon dimanche à le refaire.</a:t>
            </a:r>
            <a:br>
              <a:rPr lang="fr-FR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/>
              </a:rPr>
            </a:b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AB3B83-05C4-DEE4-09BF-6256F3C8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“Anyway,” she said to me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to</a:t>
            </a:r>
            <a:r>
              <a:rPr lang="en-US" sz="3200" b="1" kern="150" dirty="0">
                <a:solidFill>
                  <a:srgbClr val="00B0F0"/>
                </a:solidFill>
                <a:effectLst/>
                <a:latin typeface="Liberation Serif"/>
                <a:ea typeface="Noto Sans CJK SC Regular"/>
                <a:cs typeface="FreeSans"/>
              </a:rPr>
              <a:t> cheer me up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, brushing my child’s outfit with her hand, “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even if the hat had arrived, I would certainly have had to spend 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Sunday adjusting it.”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2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84A0D-F0DF-6753-50E6-DDA91989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Souvent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 nos dimanches d'hiver </a:t>
            </a:r>
            <a:r>
              <a:rPr lang="fr-FR" sz="3200" b="1" cap="none" dirty="0">
                <a:solidFill>
                  <a:srgbClr val="92D050"/>
                </a:solidFill>
                <a:effectLst/>
                <a:latin typeface="Garamond" panose="02020404030301010803" pitchFamily="18" charset="0"/>
                <a:ea typeface="Noto Sans CJK SC Regular"/>
              </a:rPr>
              <a:t>se passaient ainsi</a:t>
            </a:r>
            <a:r>
              <a:rPr lang="fr-FR" sz="3200" b="1" cap="none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Noto Sans CJK SC Regular"/>
              </a:rPr>
              <a:t>.</a:t>
            </a:r>
            <a:endParaRPr lang="fr-FR" b="1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2897E-A36A-6E8E-D381-19FFFB69D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In winter, our Sundays 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were often spent 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this way (</a:t>
            </a:r>
            <a:r>
              <a:rPr lang="en-US" sz="3200" b="1" kern="150" dirty="0">
                <a:solidFill>
                  <a:srgbClr val="92D050"/>
                </a:solidFill>
                <a:effectLst/>
                <a:latin typeface="Liberation Serif"/>
                <a:ea typeface="Noto Sans CJK SC Regular"/>
                <a:cs typeface="FreeSans"/>
              </a:rPr>
              <a:t>/would often be spent this way</a:t>
            </a:r>
            <a:r>
              <a:rPr lang="en-US" sz="3200" b="1" kern="150" dirty="0">
                <a:effectLst/>
                <a:latin typeface="Liberation Serif"/>
                <a:ea typeface="Noto Sans CJK SC Regular"/>
                <a:cs typeface="FreeSans"/>
              </a:rPr>
              <a:t>). </a:t>
            </a:r>
            <a:endParaRPr lang="fr-FR" sz="3200" b="1" kern="150" dirty="0">
              <a:effectLst/>
              <a:latin typeface="Liberation Serif"/>
              <a:ea typeface="Noto Sans CJK SC Regular"/>
              <a:cs typeface="FreeSans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3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35</TotalTime>
  <Words>610</Words>
  <Application>Microsoft Macintosh PowerPoint</Application>
  <PresentationFormat>Grand écran</PresentationFormat>
  <Paragraphs>43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-webkit-standard</vt:lpstr>
      <vt:lpstr>Arial</vt:lpstr>
      <vt:lpstr>Calibri</vt:lpstr>
      <vt:lpstr>Century Gothic</vt:lpstr>
      <vt:lpstr>Garamond</vt:lpstr>
      <vt:lpstr>Liberation Serif</vt:lpstr>
      <vt:lpstr>Times New Roman</vt:lpstr>
      <vt:lpstr>Maillage</vt:lpstr>
      <vt:lpstr>Thème littéraire – Fournier </vt:lpstr>
      <vt:lpstr>Nous étions (…) depuis dix ans dans ce pays lorsque Meaulnes arriva. </vt:lpstr>
      <vt:lpstr>J'avais quinze ans.</vt:lpstr>
      <vt:lpstr>C'était un froid dimanche de novembre, le premier jour d'automne qui fît songer à l'hiver.</vt:lpstr>
      <vt:lpstr>Toute la journée, Millie avait attendu une voiture de la Gare qui devait lui apporter un chapeau pour la mauvaise saison.</vt:lpstr>
      <vt:lpstr>Le matin, elle avait manqué la messe; et jusqu'au sermon, assis dans le chœur avec les autres enfants, j'avais regardé anxieusement du côté des cloches, pour la voir entrer avec son chapeau neuf.  </vt:lpstr>
      <vt:lpstr>Après midi, je dus partir seul à vêpres. </vt:lpstr>
      <vt:lpstr>- D'ailleurs, me dit-elle, pour me consoler, en brossant de sa main mon costume d'enfant, même s'il était arrivé, ce chapeau, il aurait bien fallu sans doute, que je passe mon dimanche à le refaire. </vt:lpstr>
      <vt:lpstr>Souvent nos dimanches d'hiver se passaient ainsi.</vt:lpstr>
      <vt:lpstr>Dès le matin, mon père s'en allait au loin, sur le bord de quelque étang couvert de brume, pêcher le brochet dans une barque; et ma mère, retirée jusqu'à la nuit dans sa chambre obscure, rafistolait d'humbles toilettes.</vt:lpstr>
      <vt:lpstr>Elle s'enfermait ainsi de crainte qu'une dame de ses amies, aussi pauvre qu'elle mais aussi fière, vînt la surprendre.</vt:lpstr>
      <vt:lpstr>Et moi, les vêpres finies, j'attendais, en lisant dans la froide salle à manger, qu'elle ouvrît la porte pour me montrer comment ça lui allait.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littéraire – Fournier </dc:title>
  <dc:creator>Natacha Dunn</dc:creator>
  <cp:lastModifiedBy>Natacha Dunn</cp:lastModifiedBy>
  <cp:revision>4</cp:revision>
  <dcterms:created xsi:type="dcterms:W3CDTF">2024-01-07T14:58:51Z</dcterms:created>
  <dcterms:modified xsi:type="dcterms:W3CDTF">2024-01-07T15:34:23Z</dcterms:modified>
</cp:coreProperties>
</file>