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5"/>
    <p:restoredTop sz="96218"/>
  </p:normalViewPr>
  <p:slideViewPr>
    <p:cSldViewPr snapToGrid="0">
      <p:cViewPr varScale="1">
        <p:scale>
          <a:sx n="124" d="100"/>
          <a:sy n="124" d="100"/>
        </p:scale>
        <p:origin x="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3/12/24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3/12/24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none" baseline="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B6278-D4FA-16C8-B7B9-845895242699}"/>
              </a:ext>
            </a:extLst>
          </p:cNvPr>
          <p:cNvSpPr>
            <a:spLocks noGrp="1"/>
          </p:cNvSpPr>
          <p:nvPr>
            <p:ph type="ctrTitle"/>
          </p:nvPr>
        </p:nvSpPr>
        <p:spPr/>
        <p:txBody>
          <a:bodyPr/>
          <a:lstStyle/>
          <a:p>
            <a:r>
              <a:rPr lang="fr-FR" dirty="0"/>
              <a:t>Feedback </a:t>
            </a:r>
            <a:r>
              <a:rPr lang="fr-FR"/>
              <a:t>Thème AA</a:t>
            </a:r>
            <a:endParaRPr lang="fr-FR" dirty="0"/>
          </a:p>
        </p:txBody>
      </p:sp>
      <p:sp>
        <p:nvSpPr>
          <p:cNvPr id="3" name="Sous-titre 2">
            <a:extLst>
              <a:ext uri="{FF2B5EF4-FFF2-40B4-BE49-F238E27FC236}">
                <a16:creationId xmlns:a16="http://schemas.microsoft.com/office/drawing/2014/main" id="{BD73989C-E53B-0325-2B98-71FFC0A84D32}"/>
              </a:ext>
            </a:extLst>
          </p:cNvPr>
          <p:cNvSpPr>
            <a:spLocks noGrp="1"/>
          </p:cNvSpPr>
          <p:nvPr>
            <p:ph type="subTitle" idx="1"/>
          </p:nvPr>
        </p:nvSpPr>
        <p:spPr/>
        <p:txBody>
          <a:bodyPr/>
          <a:lstStyle/>
          <a:p>
            <a:r>
              <a:rPr lang="fr-FR" sz="1800" b="1" kern="1800" dirty="0">
                <a:effectLst/>
                <a:latin typeface="Times New Roman" panose="02020603050405020304" pitchFamily="18" charset="0"/>
                <a:ea typeface="Times New Roman" panose="02020603050405020304" pitchFamily="18" charset="0"/>
              </a:rPr>
              <a:t>Université : les Etats-Unis entérinent l'inégalité des chances</a:t>
            </a:r>
            <a:endParaRPr lang="fr-FR" sz="1800" dirty="0">
              <a:effectLst/>
              <a:latin typeface="Times New Roman" panose="02020603050405020304" pitchFamily="18" charset="0"/>
              <a:ea typeface="Times New Roman" panose="02020603050405020304" pitchFamily="18" charset="0"/>
            </a:endParaRPr>
          </a:p>
          <a:p>
            <a:r>
              <a:rPr lang="fr-FR" sz="1800" b="1" i="1" u="sng" dirty="0">
                <a:effectLst/>
                <a:latin typeface="Times New Roman" panose="02020603050405020304" pitchFamily="18" charset="0"/>
                <a:ea typeface="Times New Roman" panose="02020603050405020304" pitchFamily="18" charset="0"/>
              </a:rPr>
              <a:t>Libération</a:t>
            </a:r>
            <a:r>
              <a:rPr lang="fr-FR" sz="1800" b="1" dirty="0">
                <a:effectLst/>
                <a:latin typeface="Times New Roman" panose="02020603050405020304" pitchFamily="18" charset="0"/>
                <a:ea typeface="Times New Roman" panose="02020603050405020304" pitchFamily="18" charset="0"/>
              </a:rPr>
              <a:t>, mercredi 5 juillet 2023</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24271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C17DC-E569-FB83-EA3F-23772FF89AD9}"/>
              </a:ext>
            </a:extLst>
          </p:cNvPr>
          <p:cNvSpPr>
            <a:spLocks noGrp="1"/>
          </p:cNvSpPr>
          <p:nvPr>
            <p:ph type="title"/>
          </p:nvPr>
        </p:nvSpPr>
        <p:spPr/>
        <p:txBody>
          <a:bodyPr>
            <a:normAutofit fontScale="90000"/>
          </a:bodyPr>
          <a:lstStyle/>
          <a:p>
            <a:pPr algn="just"/>
            <a:r>
              <a:rPr lang="fr-FR" sz="2800" b="1" kern="0" dirty="0">
                <a:effectLst/>
                <a:ea typeface="Times New Roman" panose="02020603050405020304" pitchFamily="18" charset="0"/>
              </a:rPr>
              <a:t>Alors que le débat politique se concentre désormais sur les conséquences de la discrimination positive, tout le monde feint d'oublier le rôle de cette clause familiale, toujours aussi importante dans la phase d'admission des candidatures.</a:t>
            </a:r>
            <a:r>
              <a:rPr lang="fr-FR" sz="2800" dirty="0">
                <a:effectLst/>
              </a:rPr>
              <a:t> </a:t>
            </a:r>
            <a:endParaRPr lang="fr-FR" sz="2800" dirty="0"/>
          </a:p>
        </p:txBody>
      </p:sp>
      <p:sp>
        <p:nvSpPr>
          <p:cNvPr id="3" name="Espace réservé du contenu 2">
            <a:extLst>
              <a:ext uri="{FF2B5EF4-FFF2-40B4-BE49-F238E27FC236}">
                <a16:creationId xmlns:a16="http://schemas.microsoft.com/office/drawing/2014/main" id="{66732C6D-8C66-269F-A1AD-D1B6B00F2E7B}"/>
              </a:ext>
            </a:extLst>
          </p:cNvPr>
          <p:cNvSpPr>
            <a:spLocks noGrp="1"/>
          </p:cNvSpPr>
          <p:nvPr>
            <p:ph idx="1"/>
          </p:nvPr>
        </p:nvSpPr>
        <p:spPr/>
        <p:txBody>
          <a:bodyPr>
            <a:normAutofit/>
          </a:bodyPr>
          <a:lstStyle/>
          <a:p>
            <a:r>
              <a:rPr lang="fr-FR" sz="2800" dirty="0" err="1"/>
              <a:t>While</a:t>
            </a:r>
            <a:r>
              <a:rPr lang="fr-FR" sz="2800" dirty="0"/>
              <a:t> (/as) the </a:t>
            </a:r>
            <a:r>
              <a:rPr lang="fr-FR" sz="2800" dirty="0" err="1"/>
              <a:t>political</a:t>
            </a:r>
            <a:r>
              <a:rPr lang="fr-FR" sz="2800" dirty="0"/>
              <a:t> </a:t>
            </a:r>
            <a:r>
              <a:rPr lang="fr-FR" sz="2800" dirty="0" err="1"/>
              <a:t>debate</a:t>
            </a:r>
            <a:r>
              <a:rPr lang="fr-FR" sz="2800" dirty="0"/>
              <a:t> </a:t>
            </a:r>
            <a:r>
              <a:rPr lang="fr-FR" sz="2800" dirty="0" err="1"/>
              <a:t>is</a:t>
            </a:r>
            <a:r>
              <a:rPr lang="fr-FR" sz="2800" dirty="0"/>
              <a:t> </a:t>
            </a:r>
            <a:r>
              <a:rPr lang="fr-FR" sz="2800" dirty="0" err="1"/>
              <a:t>now</a:t>
            </a:r>
            <a:r>
              <a:rPr lang="fr-FR" sz="2800" dirty="0"/>
              <a:t> </a:t>
            </a:r>
            <a:r>
              <a:rPr lang="fr-FR" sz="2800" dirty="0" err="1"/>
              <a:t>focusing</a:t>
            </a:r>
            <a:r>
              <a:rPr lang="fr-FR" sz="2800" dirty="0"/>
              <a:t> on the </a:t>
            </a:r>
            <a:r>
              <a:rPr lang="fr-FR" sz="2800" dirty="0" err="1"/>
              <a:t>consequences</a:t>
            </a:r>
            <a:r>
              <a:rPr lang="fr-FR" sz="2800" dirty="0"/>
              <a:t> of positive discrimination, </a:t>
            </a:r>
            <a:r>
              <a:rPr lang="fr-FR" sz="2800" dirty="0" err="1"/>
              <a:t>everyon</a:t>
            </a:r>
            <a:r>
              <a:rPr lang="fr-FR" sz="2800" dirty="0"/>
              <a:t> </a:t>
            </a:r>
            <a:r>
              <a:rPr lang="fr-FR" sz="2800" dirty="0" err="1"/>
              <a:t>is</a:t>
            </a:r>
            <a:r>
              <a:rPr lang="fr-FR" sz="2800" dirty="0"/>
              <a:t> </a:t>
            </a:r>
            <a:r>
              <a:rPr lang="fr-FR" sz="2800" dirty="0" err="1"/>
              <a:t>pretending</a:t>
            </a:r>
            <a:r>
              <a:rPr lang="fr-FR" sz="2800" dirty="0"/>
              <a:t> to have </a:t>
            </a:r>
            <a:r>
              <a:rPr lang="fr-FR" sz="2800" dirty="0" err="1"/>
              <a:t>forgotten</a:t>
            </a:r>
            <a:r>
              <a:rPr lang="fr-FR" sz="2800" dirty="0"/>
              <a:t> (/</a:t>
            </a:r>
            <a:r>
              <a:rPr lang="fr-FR" sz="2800" dirty="0" err="1"/>
              <a:t>they</a:t>
            </a:r>
            <a:r>
              <a:rPr lang="fr-FR" sz="2800" dirty="0"/>
              <a:t> have </a:t>
            </a:r>
            <a:r>
              <a:rPr lang="fr-FR" sz="2800" dirty="0" err="1"/>
              <a:t>fogotten</a:t>
            </a:r>
            <a:r>
              <a:rPr lang="fr-FR" sz="2800" dirty="0"/>
              <a:t>) the </a:t>
            </a:r>
            <a:r>
              <a:rPr lang="fr-FR" sz="2800" dirty="0" err="1"/>
              <a:t>role</a:t>
            </a:r>
            <a:r>
              <a:rPr lang="fr-FR" sz="2800" dirty="0"/>
              <a:t> of </a:t>
            </a:r>
            <a:r>
              <a:rPr lang="fr-FR" sz="2800" dirty="0" err="1"/>
              <a:t>this</a:t>
            </a:r>
            <a:r>
              <a:rPr lang="fr-FR" sz="2800" dirty="0"/>
              <a:t> </a:t>
            </a:r>
            <a:r>
              <a:rPr lang="fr-FR" sz="2800" dirty="0" err="1"/>
              <a:t>family</a:t>
            </a:r>
            <a:r>
              <a:rPr lang="fr-FR" sz="2800" dirty="0"/>
              <a:t> clause, </a:t>
            </a:r>
            <a:r>
              <a:rPr lang="fr-FR" sz="2800" dirty="0" err="1"/>
              <a:t>which</a:t>
            </a:r>
            <a:r>
              <a:rPr lang="fr-FR" sz="2800" dirty="0"/>
              <a:t> </a:t>
            </a:r>
            <a:r>
              <a:rPr lang="fr-FR" sz="2800" dirty="0" err="1"/>
              <a:t>still</a:t>
            </a:r>
            <a:r>
              <a:rPr lang="fr-FR" sz="2800" dirty="0"/>
              <a:t> </a:t>
            </a:r>
            <a:r>
              <a:rPr lang="fr-FR" sz="2800" dirty="0" err="1"/>
              <a:t>prevails</a:t>
            </a:r>
            <a:r>
              <a:rPr lang="fr-FR" sz="2800" dirty="0"/>
              <a:t> in the admission phase of applications.</a:t>
            </a:r>
          </a:p>
        </p:txBody>
      </p:sp>
    </p:spTree>
    <p:extLst>
      <p:ext uri="{BB962C8B-B14F-4D97-AF65-F5344CB8AC3E}">
        <p14:creationId xmlns:p14="http://schemas.microsoft.com/office/powerpoint/2010/main" val="27021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54BE96-E3BC-732E-DFC3-AF6FD69E9411}"/>
              </a:ext>
            </a:extLst>
          </p:cNvPr>
          <p:cNvSpPr>
            <a:spLocks noGrp="1"/>
          </p:cNvSpPr>
          <p:nvPr>
            <p:ph type="title"/>
          </p:nvPr>
        </p:nvSpPr>
        <p:spPr/>
        <p:txBody>
          <a:bodyPr>
            <a:normAutofit/>
          </a:bodyPr>
          <a:lstStyle/>
          <a:p>
            <a:pPr algn="just"/>
            <a:r>
              <a:rPr lang="fr-FR" sz="2800" b="1" kern="0" dirty="0">
                <a:effectLst/>
                <a:ea typeface="Times New Roman" panose="02020603050405020304" pitchFamily="18" charset="0"/>
              </a:rPr>
              <a:t>Cette dernière, qui démarre dès le lycée, est de plus en plus critiquée pour favoriser la reproduction sociale.</a:t>
            </a:r>
            <a:r>
              <a:rPr lang="fr-FR" sz="2800" dirty="0">
                <a:effectLst/>
              </a:rPr>
              <a:t> </a:t>
            </a:r>
            <a:endParaRPr lang="fr-FR" sz="2800" dirty="0"/>
          </a:p>
        </p:txBody>
      </p:sp>
      <p:sp>
        <p:nvSpPr>
          <p:cNvPr id="3" name="Espace réservé du contenu 2">
            <a:extLst>
              <a:ext uri="{FF2B5EF4-FFF2-40B4-BE49-F238E27FC236}">
                <a16:creationId xmlns:a16="http://schemas.microsoft.com/office/drawing/2014/main" id="{4902E675-0FE5-6417-694C-414160D4683F}"/>
              </a:ext>
            </a:extLst>
          </p:cNvPr>
          <p:cNvSpPr>
            <a:spLocks noGrp="1"/>
          </p:cNvSpPr>
          <p:nvPr>
            <p:ph idx="1"/>
          </p:nvPr>
        </p:nvSpPr>
        <p:spPr/>
        <p:txBody>
          <a:bodyPr>
            <a:normAutofit/>
          </a:bodyPr>
          <a:lstStyle/>
          <a:p>
            <a:r>
              <a:rPr lang="fr-FR" sz="2800" dirty="0"/>
              <a:t>The latter, </a:t>
            </a:r>
            <a:r>
              <a:rPr lang="fr-FR" sz="2800" dirty="0" err="1"/>
              <a:t>which</a:t>
            </a:r>
            <a:r>
              <a:rPr lang="fr-FR" sz="2800" dirty="0"/>
              <a:t> starts as </a:t>
            </a:r>
            <a:r>
              <a:rPr lang="fr-FR" sz="2800" dirty="0" err="1"/>
              <a:t>early</a:t>
            </a:r>
            <a:r>
              <a:rPr lang="fr-FR" sz="2800" dirty="0"/>
              <a:t> as </a:t>
            </a:r>
            <a:r>
              <a:rPr lang="fr-FR" sz="2800" dirty="0" err="1"/>
              <a:t>highschool</a:t>
            </a:r>
            <a:r>
              <a:rPr lang="fr-FR" sz="2800" dirty="0"/>
              <a:t>, </a:t>
            </a:r>
            <a:r>
              <a:rPr lang="fr-FR" sz="2800" dirty="0" err="1"/>
              <a:t>is</a:t>
            </a:r>
            <a:r>
              <a:rPr lang="fr-FR" sz="2800" dirty="0"/>
              <a:t> more and more </a:t>
            </a:r>
            <a:r>
              <a:rPr lang="fr-FR" sz="2800" dirty="0" err="1"/>
              <a:t>criticised</a:t>
            </a:r>
            <a:r>
              <a:rPr lang="fr-FR" sz="2800" dirty="0"/>
              <a:t> for </a:t>
            </a:r>
            <a:r>
              <a:rPr lang="fr-FR" sz="2800" dirty="0" err="1"/>
              <a:t>fostering</a:t>
            </a:r>
            <a:r>
              <a:rPr lang="fr-FR" sz="2800" dirty="0"/>
              <a:t>(/</a:t>
            </a:r>
            <a:r>
              <a:rPr lang="fr-FR" sz="2800" dirty="0" err="1"/>
              <a:t>promoting</a:t>
            </a:r>
            <a:r>
              <a:rPr lang="fr-FR" sz="2800" dirty="0"/>
              <a:t>) social reproduction.</a:t>
            </a:r>
          </a:p>
        </p:txBody>
      </p:sp>
    </p:spTree>
    <p:extLst>
      <p:ext uri="{BB962C8B-B14F-4D97-AF65-F5344CB8AC3E}">
        <p14:creationId xmlns:p14="http://schemas.microsoft.com/office/powerpoint/2010/main" val="25760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B19C2-BD23-3882-C030-A1B9352836BA}"/>
              </a:ext>
            </a:extLst>
          </p:cNvPr>
          <p:cNvSpPr>
            <a:spLocks noGrp="1"/>
          </p:cNvSpPr>
          <p:nvPr>
            <p:ph type="title"/>
          </p:nvPr>
        </p:nvSpPr>
        <p:spPr/>
        <p:txBody>
          <a:bodyPr>
            <a:normAutofit/>
          </a:bodyPr>
          <a:lstStyle/>
          <a:p>
            <a:pPr algn="ctr"/>
            <a:r>
              <a:rPr lang="fr-FR" b="1" kern="1800" dirty="0">
                <a:effectLst/>
                <a:ea typeface="Times New Roman" panose="02020603050405020304" pitchFamily="18" charset="0"/>
              </a:rPr>
              <a:t>Université : les Etats-Unis entérinent l'inégalité des chances</a:t>
            </a:r>
            <a:endParaRPr lang="fr-FR" dirty="0"/>
          </a:p>
        </p:txBody>
      </p:sp>
      <p:sp>
        <p:nvSpPr>
          <p:cNvPr id="3" name="Espace réservé du contenu 2">
            <a:extLst>
              <a:ext uri="{FF2B5EF4-FFF2-40B4-BE49-F238E27FC236}">
                <a16:creationId xmlns:a16="http://schemas.microsoft.com/office/drawing/2014/main" id="{14774F1B-25CD-6CD8-31F5-ADC9493AA30E}"/>
              </a:ext>
            </a:extLst>
          </p:cNvPr>
          <p:cNvSpPr>
            <a:spLocks noGrp="1"/>
          </p:cNvSpPr>
          <p:nvPr>
            <p:ph idx="1"/>
          </p:nvPr>
        </p:nvSpPr>
        <p:spPr/>
        <p:txBody>
          <a:bodyPr>
            <a:normAutofit/>
          </a:bodyPr>
          <a:lstStyle/>
          <a:p>
            <a:r>
              <a:rPr lang="fr-FR" sz="2800" dirty="0" err="1"/>
              <a:t>Higher</a:t>
            </a:r>
            <a:r>
              <a:rPr lang="fr-FR" sz="2800" dirty="0"/>
              <a:t> Education – the USA </a:t>
            </a:r>
            <a:r>
              <a:rPr lang="fr-FR" sz="2800" dirty="0" err="1"/>
              <a:t>fosters</a:t>
            </a:r>
            <a:r>
              <a:rPr lang="fr-FR" sz="2800" dirty="0"/>
              <a:t> (/</a:t>
            </a:r>
            <a:r>
              <a:rPr lang="fr-FR" sz="2800" dirty="0" err="1"/>
              <a:t>enshrines</a:t>
            </a:r>
            <a:r>
              <a:rPr lang="fr-FR" sz="2800" dirty="0"/>
              <a:t>) </a:t>
            </a:r>
            <a:r>
              <a:rPr lang="fr-FR" sz="2800" dirty="0" err="1"/>
              <a:t>unequal</a:t>
            </a:r>
            <a:r>
              <a:rPr lang="fr-FR" sz="2800" dirty="0"/>
              <a:t> </a:t>
            </a:r>
            <a:r>
              <a:rPr lang="fr-FR" sz="2800" dirty="0" err="1"/>
              <a:t>opportunity</a:t>
            </a:r>
            <a:endParaRPr lang="fr-FR" sz="2800" dirty="0"/>
          </a:p>
        </p:txBody>
      </p:sp>
    </p:spTree>
    <p:extLst>
      <p:ext uri="{BB962C8B-B14F-4D97-AF65-F5344CB8AC3E}">
        <p14:creationId xmlns:p14="http://schemas.microsoft.com/office/powerpoint/2010/main" val="162672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7EB45-E749-E182-685A-51E8BD66AE3B}"/>
              </a:ext>
            </a:extLst>
          </p:cNvPr>
          <p:cNvSpPr>
            <a:spLocks noGrp="1"/>
          </p:cNvSpPr>
          <p:nvPr>
            <p:ph type="title"/>
          </p:nvPr>
        </p:nvSpPr>
        <p:spPr/>
        <p:txBody>
          <a:bodyPr>
            <a:normAutofit/>
          </a:bodyPr>
          <a:lstStyle/>
          <a:p>
            <a:pPr algn="just"/>
            <a:r>
              <a:rPr lang="fr-FR" b="1" kern="0" dirty="0">
                <a:effectLst/>
                <a:ea typeface="Times New Roman" panose="02020603050405020304" pitchFamily="18" charset="0"/>
              </a:rPr>
              <a:t>En quelques jours, la Cour suprême des Etats-Unis a affiché sans retenue sa position sur l'accès à l'enseignement supérieur. </a:t>
            </a:r>
            <a:endParaRPr lang="fr-FR" dirty="0"/>
          </a:p>
        </p:txBody>
      </p:sp>
      <p:sp>
        <p:nvSpPr>
          <p:cNvPr id="3" name="Espace réservé du contenu 2">
            <a:extLst>
              <a:ext uri="{FF2B5EF4-FFF2-40B4-BE49-F238E27FC236}">
                <a16:creationId xmlns:a16="http://schemas.microsoft.com/office/drawing/2014/main" id="{28536558-1A5A-AB98-C54C-5ADE58F0CCEF}"/>
              </a:ext>
            </a:extLst>
          </p:cNvPr>
          <p:cNvSpPr>
            <a:spLocks noGrp="1"/>
          </p:cNvSpPr>
          <p:nvPr>
            <p:ph idx="1"/>
          </p:nvPr>
        </p:nvSpPr>
        <p:spPr/>
        <p:txBody>
          <a:bodyPr>
            <a:normAutofit/>
          </a:bodyPr>
          <a:lstStyle/>
          <a:p>
            <a:r>
              <a:rPr lang="fr-FR" sz="2800" dirty="0"/>
              <a:t>In </a:t>
            </a:r>
            <a:r>
              <a:rPr lang="fr-FR" sz="2800" dirty="0" err="1"/>
              <a:t>just</a:t>
            </a:r>
            <a:r>
              <a:rPr lang="fr-FR" sz="2800" dirty="0"/>
              <a:t> a few </a:t>
            </a:r>
            <a:r>
              <a:rPr lang="fr-FR" sz="2800" dirty="0" err="1"/>
              <a:t>days</a:t>
            </a:r>
            <a:r>
              <a:rPr lang="fr-FR" sz="2800" dirty="0"/>
              <a:t>, the Supreme Court of the USA has </a:t>
            </a:r>
            <a:r>
              <a:rPr lang="fr-FR" sz="2800" dirty="0" err="1"/>
              <a:t>relentlessly</a:t>
            </a:r>
            <a:r>
              <a:rPr lang="fr-FR" sz="2800" dirty="0"/>
              <a:t> (/</a:t>
            </a:r>
            <a:r>
              <a:rPr lang="fr-FR" sz="2800" dirty="0" err="1"/>
              <a:t>inexorably</a:t>
            </a:r>
            <a:r>
              <a:rPr lang="fr-FR" sz="2800" dirty="0"/>
              <a:t>) </a:t>
            </a:r>
            <a:r>
              <a:rPr lang="fr-FR" sz="2800" dirty="0" err="1"/>
              <a:t>backed</a:t>
            </a:r>
            <a:r>
              <a:rPr lang="fr-FR" sz="2800" dirty="0"/>
              <a:t> (/</a:t>
            </a:r>
            <a:r>
              <a:rPr lang="fr-FR" sz="2800" dirty="0" err="1"/>
              <a:t>without</a:t>
            </a:r>
            <a:r>
              <a:rPr lang="fr-FR" sz="2800" dirty="0"/>
              <a:t> </a:t>
            </a:r>
            <a:r>
              <a:rPr lang="fr-FR" sz="2800" dirty="0" err="1"/>
              <a:t>having</a:t>
            </a:r>
            <a:r>
              <a:rPr lang="fr-FR" sz="2800" dirty="0"/>
              <a:t> </a:t>
            </a:r>
            <a:r>
              <a:rPr lang="fr-FR" sz="2800" dirty="0" err="1"/>
              <a:t>any</a:t>
            </a:r>
            <a:r>
              <a:rPr lang="fr-FR" sz="2800" dirty="0"/>
              <a:t> second </a:t>
            </a:r>
            <a:r>
              <a:rPr lang="fr-FR" sz="2800" dirty="0" err="1"/>
              <a:t>thoughts</a:t>
            </a:r>
            <a:r>
              <a:rPr lang="fr-FR" sz="2800" dirty="0"/>
              <a:t>) </a:t>
            </a:r>
            <a:r>
              <a:rPr lang="fr-FR" sz="2800" dirty="0" err="1"/>
              <a:t>its</a:t>
            </a:r>
            <a:r>
              <a:rPr lang="fr-FR" sz="2800" dirty="0"/>
              <a:t> position on </a:t>
            </a:r>
            <a:r>
              <a:rPr lang="fr-FR" sz="2800" dirty="0" err="1"/>
              <a:t>access</a:t>
            </a:r>
            <a:r>
              <a:rPr lang="fr-FR" sz="2800" dirty="0"/>
              <a:t> to </a:t>
            </a:r>
            <a:r>
              <a:rPr lang="fr-FR" sz="2800" dirty="0" err="1"/>
              <a:t>higher</a:t>
            </a:r>
            <a:r>
              <a:rPr lang="fr-FR" sz="2800" dirty="0"/>
              <a:t> </a:t>
            </a:r>
            <a:r>
              <a:rPr lang="fr-FR" sz="2800" dirty="0" err="1"/>
              <a:t>education</a:t>
            </a:r>
            <a:r>
              <a:rPr lang="fr-FR" sz="2800" dirty="0"/>
              <a:t>.</a:t>
            </a:r>
          </a:p>
        </p:txBody>
      </p:sp>
    </p:spTree>
    <p:extLst>
      <p:ext uri="{BB962C8B-B14F-4D97-AF65-F5344CB8AC3E}">
        <p14:creationId xmlns:p14="http://schemas.microsoft.com/office/powerpoint/2010/main" val="19642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8C375-7530-7013-6CA9-05485F30C13B}"/>
              </a:ext>
            </a:extLst>
          </p:cNvPr>
          <p:cNvSpPr>
            <a:spLocks noGrp="1"/>
          </p:cNvSpPr>
          <p:nvPr>
            <p:ph type="title"/>
          </p:nvPr>
        </p:nvSpPr>
        <p:spPr/>
        <p:txBody>
          <a:bodyPr>
            <a:noAutofit/>
          </a:bodyPr>
          <a:lstStyle/>
          <a:p>
            <a:pPr algn="just"/>
            <a:r>
              <a:rPr lang="fr-FR" sz="2800" b="1" kern="0" dirty="0">
                <a:effectLst/>
                <a:ea typeface="Times New Roman" panose="02020603050405020304" pitchFamily="18" charset="0"/>
              </a:rPr>
              <a:t>En mettant un terme à la discrimination positive pour les minorités et en refusant à l'administration fédérale le droit d'agir sur l'endettement étudiant, elle cautionne la théorie conservatrice du capital humain, invitant chacun à investir dans sa réussite individuelle.</a:t>
            </a:r>
            <a:r>
              <a:rPr lang="fr-FR" sz="2800" dirty="0">
                <a:effectLst/>
              </a:rPr>
              <a:t> </a:t>
            </a:r>
            <a:endParaRPr lang="fr-FR" sz="2800" dirty="0"/>
          </a:p>
        </p:txBody>
      </p:sp>
      <p:sp>
        <p:nvSpPr>
          <p:cNvPr id="3" name="Espace réservé du contenu 2">
            <a:extLst>
              <a:ext uri="{FF2B5EF4-FFF2-40B4-BE49-F238E27FC236}">
                <a16:creationId xmlns:a16="http://schemas.microsoft.com/office/drawing/2014/main" id="{A79202F6-CA53-FB63-DAD2-D41A5CEDEC05}"/>
              </a:ext>
            </a:extLst>
          </p:cNvPr>
          <p:cNvSpPr>
            <a:spLocks noGrp="1"/>
          </p:cNvSpPr>
          <p:nvPr>
            <p:ph idx="1"/>
          </p:nvPr>
        </p:nvSpPr>
        <p:spPr/>
        <p:txBody>
          <a:bodyPr>
            <a:normAutofit/>
          </a:bodyPr>
          <a:lstStyle/>
          <a:p>
            <a:r>
              <a:rPr lang="fr-FR" sz="2800" dirty="0"/>
              <a:t>In putting an end to (/ In </a:t>
            </a:r>
            <a:r>
              <a:rPr lang="fr-FR" sz="2800" dirty="0" err="1"/>
              <a:t>ending</a:t>
            </a:r>
            <a:r>
              <a:rPr lang="fr-FR" sz="2800" dirty="0"/>
              <a:t>) positive discrimination for </a:t>
            </a:r>
            <a:r>
              <a:rPr lang="fr-FR" sz="2800" dirty="0" err="1"/>
              <a:t>minorities</a:t>
            </a:r>
            <a:r>
              <a:rPr lang="fr-FR" sz="2800" dirty="0"/>
              <a:t> and </a:t>
            </a:r>
            <a:r>
              <a:rPr lang="fr-FR" sz="2800" dirty="0" err="1"/>
              <a:t>refusing</a:t>
            </a:r>
            <a:r>
              <a:rPr lang="fr-FR" sz="2800" dirty="0"/>
              <a:t> (to) the </a:t>
            </a:r>
            <a:r>
              <a:rPr lang="fr-FR" sz="2800" dirty="0" err="1"/>
              <a:t>federal</a:t>
            </a:r>
            <a:r>
              <a:rPr lang="fr-FR" sz="2800" dirty="0"/>
              <a:t> administration the right (/</a:t>
            </a:r>
            <a:r>
              <a:rPr lang="fr-FR" sz="2800" dirty="0" err="1"/>
              <a:t>ability</a:t>
            </a:r>
            <a:r>
              <a:rPr lang="fr-FR" sz="2800" dirty="0"/>
              <a:t>) to </a:t>
            </a:r>
            <a:r>
              <a:rPr lang="fr-FR" sz="2800" dirty="0" err="1"/>
              <a:t>act</a:t>
            </a:r>
            <a:r>
              <a:rPr lang="fr-FR" sz="2800" dirty="0"/>
              <a:t> on </a:t>
            </a:r>
            <a:r>
              <a:rPr lang="fr-FR" sz="2800" dirty="0" err="1"/>
              <a:t>student</a:t>
            </a:r>
            <a:r>
              <a:rPr lang="fr-FR" sz="2800" dirty="0"/>
              <a:t> </a:t>
            </a:r>
            <a:r>
              <a:rPr lang="fr-FR" sz="2800" dirty="0" err="1"/>
              <a:t>debt</a:t>
            </a:r>
            <a:r>
              <a:rPr lang="fr-FR" sz="2800" dirty="0"/>
              <a:t>, </a:t>
            </a:r>
            <a:r>
              <a:rPr lang="fr-FR" sz="2800" dirty="0" err="1"/>
              <a:t>it</a:t>
            </a:r>
            <a:r>
              <a:rPr lang="fr-FR" sz="2800" dirty="0"/>
              <a:t> </a:t>
            </a:r>
            <a:r>
              <a:rPr lang="fr-FR" sz="2800" dirty="0" err="1"/>
              <a:t>vouches</a:t>
            </a:r>
            <a:r>
              <a:rPr lang="fr-FR" sz="2800" dirty="0"/>
              <a:t> for the conservative </a:t>
            </a:r>
            <a:r>
              <a:rPr lang="fr-FR" sz="2800" dirty="0" err="1"/>
              <a:t>theory</a:t>
            </a:r>
            <a:r>
              <a:rPr lang="fr-FR" sz="2800" dirty="0"/>
              <a:t> of </a:t>
            </a:r>
            <a:r>
              <a:rPr lang="fr-FR" sz="2800" dirty="0" err="1"/>
              <a:t>human</a:t>
            </a:r>
            <a:r>
              <a:rPr lang="fr-FR" sz="2800" dirty="0"/>
              <a:t> capital, </a:t>
            </a:r>
            <a:r>
              <a:rPr lang="fr-FR" sz="2800" dirty="0" err="1"/>
              <a:t>inviting</a:t>
            </a:r>
            <a:r>
              <a:rPr lang="fr-FR" sz="2800" dirty="0"/>
              <a:t> </a:t>
            </a:r>
            <a:r>
              <a:rPr lang="fr-FR" sz="2800" dirty="0" err="1"/>
              <a:t>everyone</a:t>
            </a:r>
            <a:r>
              <a:rPr lang="fr-FR" sz="2800" dirty="0"/>
              <a:t> to </a:t>
            </a:r>
            <a:r>
              <a:rPr lang="fr-FR" sz="2800" dirty="0" err="1"/>
              <a:t>invest</a:t>
            </a:r>
            <a:r>
              <a:rPr lang="fr-FR" sz="2800" dirty="0"/>
              <a:t> in </a:t>
            </a:r>
            <a:r>
              <a:rPr lang="fr-FR" sz="2800" dirty="0" err="1"/>
              <a:t>their</a:t>
            </a:r>
            <a:r>
              <a:rPr lang="fr-FR" sz="2800" dirty="0"/>
              <a:t> </a:t>
            </a:r>
            <a:r>
              <a:rPr lang="fr-FR" sz="2800" dirty="0" err="1"/>
              <a:t>individual</a:t>
            </a:r>
            <a:r>
              <a:rPr lang="fr-FR" sz="2800" dirty="0"/>
              <a:t> </a:t>
            </a:r>
            <a:r>
              <a:rPr lang="fr-FR" sz="2800" dirty="0" err="1"/>
              <a:t>success</a:t>
            </a:r>
            <a:r>
              <a:rPr lang="fr-FR" sz="2800" dirty="0"/>
              <a:t>.</a:t>
            </a:r>
          </a:p>
        </p:txBody>
      </p:sp>
    </p:spTree>
    <p:extLst>
      <p:ext uri="{BB962C8B-B14F-4D97-AF65-F5344CB8AC3E}">
        <p14:creationId xmlns:p14="http://schemas.microsoft.com/office/powerpoint/2010/main" val="2811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81C90-7BFF-E144-C672-C5148C75C3E6}"/>
              </a:ext>
            </a:extLst>
          </p:cNvPr>
          <p:cNvSpPr>
            <a:spLocks noGrp="1"/>
          </p:cNvSpPr>
          <p:nvPr>
            <p:ph type="title"/>
          </p:nvPr>
        </p:nvSpPr>
        <p:spPr/>
        <p:txBody>
          <a:bodyPr>
            <a:noAutofit/>
          </a:bodyPr>
          <a:lstStyle/>
          <a:p>
            <a:pPr algn="just"/>
            <a:r>
              <a:rPr lang="fr-FR" sz="2800" b="1" dirty="0">
                <a:effectLst/>
                <a:ea typeface="Times New Roman" panose="02020603050405020304" pitchFamily="18" charset="0"/>
              </a:rPr>
              <a:t>Elle réaffirme sa croyance dans une pureté méritocratique originelle, marque de fabrique d'un pays où chacun peut grimper l'échelle sociale grâce à son seul talent et son travail individuel.</a:t>
            </a:r>
            <a:endParaRPr lang="fr-FR" sz="2800" dirty="0"/>
          </a:p>
        </p:txBody>
      </p:sp>
      <p:sp>
        <p:nvSpPr>
          <p:cNvPr id="3" name="Espace réservé du contenu 2">
            <a:extLst>
              <a:ext uri="{FF2B5EF4-FFF2-40B4-BE49-F238E27FC236}">
                <a16:creationId xmlns:a16="http://schemas.microsoft.com/office/drawing/2014/main" id="{44FDDFC0-7ABD-3E8E-83DF-1C59789265DB}"/>
              </a:ext>
            </a:extLst>
          </p:cNvPr>
          <p:cNvSpPr>
            <a:spLocks noGrp="1"/>
          </p:cNvSpPr>
          <p:nvPr>
            <p:ph idx="1"/>
          </p:nvPr>
        </p:nvSpPr>
        <p:spPr/>
        <p:txBody>
          <a:bodyPr>
            <a:normAutofit/>
          </a:bodyPr>
          <a:lstStyle/>
          <a:p>
            <a:r>
              <a:rPr lang="fr-FR" sz="2800" dirty="0"/>
              <a:t>It </a:t>
            </a:r>
            <a:r>
              <a:rPr lang="fr-FR" sz="2800" dirty="0" err="1"/>
              <a:t>validates</a:t>
            </a:r>
            <a:r>
              <a:rPr lang="fr-FR" sz="2800" dirty="0"/>
              <a:t> </a:t>
            </a:r>
            <a:r>
              <a:rPr lang="fr-FR" sz="2800" dirty="0" err="1"/>
              <a:t>its</a:t>
            </a:r>
            <a:r>
              <a:rPr lang="fr-FR" sz="2800" dirty="0"/>
              <a:t> </a:t>
            </a:r>
            <a:r>
              <a:rPr lang="fr-FR" sz="2800" dirty="0" err="1"/>
              <a:t>belief</a:t>
            </a:r>
            <a:r>
              <a:rPr lang="fr-FR" sz="2800" dirty="0"/>
              <a:t> in an original </a:t>
            </a:r>
            <a:r>
              <a:rPr lang="fr-FR" sz="2800" dirty="0" err="1"/>
              <a:t>meritocratic</a:t>
            </a:r>
            <a:r>
              <a:rPr lang="fr-FR" sz="2800" dirty="0"/>
              <a:t> </a:t>
            </a:r>
            <a:r>
              <a:rPr lang="fr-FR" sz="2800" dirty="0" err="1"/>
              <a:t>purity</a:t>
            </a:r>
            <a:r>
              <a:rPr lang="fr-FR" sz="2800" dirty="0"/>
              <a:t>, a national </a:t>
            </a:r>
            <a:r>
              <a:rPr lang="fr-FR" sz="2800" dirty="0" err="1"/>
              <a:t>symbol</a:t>
            </a:r>
            <a:r>
              <a:rPr lang="fr-FR" sz="2800" dirty="0"/>
              <a:t> </a:t>
            </a:r>
            <a:r>
              <a:rPr lang="fr-FR" sz="2800" dirty="0" err="1"/>
              <a:t>according</a:t>
            </a:r>
            <a:r>
              <a:rPr lang="fr-FR" sz="2800" dirty="0"/>
              <a:t> to </a:t>
            </a:r>
            <a:r>
              <a:rPr lang="fr-FR" sz="2800" dirty="0" err="1"/>
              <a:t>which</a:t>
            </a:r>
            <a:r>
              <a:rPr lang="fr-FR" sz="2800" dirty="0"/>
              <a:t> </a:t>
            </a:r>
            <a:r>
              <a:rPr lang="fr-FR" sz="2800" dirty="0" err="1"/>
              <a:t>everyone</a:t>
            </a:r>
            <a:r>
              <a:rPr lang="fr-FR" sz="2800" dirty="0"/>
              <a:t> can </a:t>
            </a:r>
            <a:r>
              <a:rPr lang="fr-FR" sz="2800" dirty="0" err="1"/>
              <a:t>climb</a:t>
            </a:r>
            <a:r>
              <a:rPr lang="fr-FR" sz="2800" dirty="0"/>
              <a:t> the </a:t>
            </a:r>
            <a:r>
              <a:rPr lang="fr-FR" sz="2800" dirty="0" err="1"/>
              <a:t>sociall</a:t>
            </a:r>
            <a:r>
              <a:rPr lang="fr-FR" sz="2800" dirty="0"/>
              <a:t> ladder </a:t>
            </a:r>
            <a:r>
              <a:rPr lang="fr-FR" sz="2800" dirty="0" err="1"/>
              <a:t>thanks</a:t>
            </a:r>
            <a:r>
              <a:rPr lang="fr-FR" sz="2800" dirty="0"/>
              <a:t> to </a:t>
            </a:r>
            <a:r>
              <a:rPr lang="fr-FR" sz="2800" dirty="0" err="1"/>
              <a:t>their</a:t>
            </a:r>
            <a:r>
              <a:rPr lang="fr-FR" sz="2800" dirty="0"/>
              <a:t> talent and </a:t>
            </a:r>
            <a:r>
              <a:rPr lang="fr-FR" sz="2800" dirty="0" err="1"/>
              <a:t>individual</a:t>
            </a:r>
            <a:r>
              <a:rPr lang="fr-FR" sz="2800" dirty="0"/>
              <a:t> </a:t>
            </a:r>
            <a:r>
              <a:rPr lang="fr-FR" sz="2800" dirty="0" err="1"/>
              <a:t>work</a:t>
            </a:r>
            <a:r>
              <a:rPr lang="fr-FR" sz="2800" dirty="0"/>
              <a:t>.</a:t>
            </a:r>
          </a:p>
        </p:txBody>
      </p:sp>
    </p:spTree>
    <p:extLst>
      <p:ext uri="{BB962C8B-B14F-4D97-AF65-F5344CB8AC3E}">
        <p14:creationId xmlns:p14="http://schemas.microsoft.com/office/powerpoint/2010/main" val="270832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BC95E-0206-9D57-B45A-58D45A168F9F}"/>
              </a:ext>
            </a:extLst>
          </p:cNvPr>
          <p:cNvSpPr>
            <a:spLocks noGrp="1"/>
          </p:cNvSpPr>
          <p:nvPr>
            <p:ph type="title"/>
          </p:nvPr>
        </p:nvSpPr>
        <p:spPr/>
        <p:txBody>
          <a:bodyPr>
            <a:normAutofit/>
          </a:bodyPr>
          <a:lstStyle/>
          <a:p>
            <a:pPr algn="just"/>
            <a:r>
              <a:rPr lang="fr-FR" sz="2800" b="1" kern="0" dirty="0">
                <a:effectLst/>
                <a:ea typeface="Times New Roman" panose="02020603050405020304" pitchFamily="18" charset="0"/>
              </a:rPr>
              <a:t>Les juges se sont surtout assis sur la masse d'ouvrages de sciences sociales démontant ce mythe méritocratique dans l'Amérique du XXIe siècle. </a:t>
            </a:r>
            <a:endParaRPr lang="fr-FR" sz="2800" dirty="0"/>
          </a:p>
        </p:txBody>
      </p:sp>
      <p:sp>
        <p:nvSpPr>
          <p:cNvPr id="3" name="Espace réservé du contenu 2">
            <a:extLst>
              <a:ext uri="{FF2B5EF4-FFF2-40B4-BE49-F238E27FC236}">
                <a16:creationId xmlns:a16="http://schemas.microsoft.com/office/drawing/2014/main" id="{19F5E842-BE8E-DA9F-265B-43B13947C8A2}"/>
              </a:ext>
            </a:extLst>
          </p:cNvPr>
          <p:cNvSpPr>
            <a:spLocks noGrp="1"/>
          </p:cNvSpPr>
          <p:nvPr>
            <p:ph idx="1"/>
          </p:nvPr>
        </p:nvSpPr>
        <p:spPr/>
        <p:txBody>
          <a:bodyPr>
            <a:normAutofit/>
          </a:bodyPr>
          <a:lstStyle/>
          <a:p>
            <a:r>
              <a:rPr lang="fr-FR" sz="2800" dirty="0"/>
              <a:t>The justices, </a:t>
            </a:r>
            <a:r>
              <a:rPr lang="fr-FR" sz="2800" dirty="0" err="1"/>
              <a:t>above</a:t>
            </a:r>
            <a:r>
              <a:rPr lang="fr-FR" sz="2800" dirty="0"/>
              <a:t> </a:t>
            </a:r>
            <a:r>
              <a:rPr lang="fr-FR" sz="2800" dirty="0" err="1"/>
              <a:t>anything</a:t>
            </a:r>
            <a:r>
              <a:rPr lang="fr-FR" sz="2800" dirty="0"/>
              <a:t> </a:t>
            </a:r>
            <a:r>
              <a:rPr lang="fr-FR" sz="2800" dirty="0" err="1"/>
              <a:t>else</a:t>
            </a:r>
            <a:r>
              <a:rPr lang="fr-FR" sz="2800" dirty="0"/>
              <a:t>, </a:t>
            </a:r>
            <a:r>
              <a:rPr lang="fr-FR" sz="2800" dirty="0" err="1"/>
              <a:t>decided</a:t>
            </a:r>
            <a:r>
              <a:rPr lang="fr-FR" sz="2800" dirty="0"/>
              <a:t> to ignore the massive </a:t>
            </a:r>
            <a:r>
              <a:rPr lang="fr-FR" sz="2800" dirty="0" err="1"/>
              <a:t>amount</a:t>
            </a:r>
            <a:r>
              <a:rPr lang="fr-FR" sz="2800" dirty="0"/>
              <a:t> of social science books </a:t>
            </a:r>
            <a:r>
              <a:rPr lang="fr-FR" sz="2800" dirty="0" err="1"/>
              <a:t>which</a:t>
            </a:r>
            <a:r>
              <a:rPr lang="fr-FR" sz="2800" dirty="0"/>
              <a:t> </a:t>
            </a:r>
            <a:r>
              <a:rPr lang="fr-FR" sz="2800" dirty="0" err="1"/>
              <a:t>debunk</a:t>
            </a:r>
            <a:r>
              <a:rPr lang="fr-FR" sz="2800" dirty="0"/>
              <a:t> </a:t>
            </a:r>
            <a:r>
              <a:rPr lang="fr-FR" sz="2800" dirty="0" err="1"/>
              <a:t>this</a:t>
            </a:r>
            <a:r>
              <a:rPr lang="fr-FR" sz="2800" dirty="0"/>
              <a:t> American 21st century </a:t>
            </a:r>
            <a:r>
              <a:rPr lang="fr-FR" sz="2800" dirty="0" err="1"/>
              <a:t>meritocratic</a:t>
            </a:r>
            <a:r>
              <a:rPr lang="fr-FR" sz="2800" dirty="0"/>
              <a:t> myth.</a:t>
            </a:r>
          </a:p>
        </p:txBody>
      </p:sp>
    </p:spTree>
    <p:extLst>
      <p:ext uri="{BB962C8B-B14F-4D97-AF65-F5344CB8AC3E}">
        <p14:creationId xmlns:p14="http://schemas.microsoft.com/office/powerpoint/2010/main" val="28126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CD167-8CED-BE26-C04A-BC046C977290}"/>
              </a:ext>
            </a:extLst>
          </p:cNvPr>
          <p:cNvSpPr>
            <a:spLocks noGrp="1"/>
          </p:cNvSpPr>
          <p:nvPr>
            <p:ph type="title"/>
          </p:nvPr>
        </p:nvSpPr>
        <p:spPr/>
        <p:txBody>
          <a:bodyPr>
            <a:normAutofit/>
          </a:bodyPr>
          <a:lstStyle/>
          <a:p>
            <a:pPr algn="just"/>
            <a:r>
              <a:rPr lang="fr-FR" sz="2800" b="1" kern="0" dirty="0">
                <a:effectLst/>
                <a:ea typeface="Times New Roman" panose="02020603050405020304" pitchFamily="18" charset="0"/>
              </a:rPr>
              <a:t>Ces travaux ont patiemment démontré le rôle central de l'enseignement supérieur pour consolider les positions dominantes de l'élite. </a:t>
            </a:r>
            <a:endParaRPr lang="fr-FR" sz="2800" dirty="0"/>
          </a:p>
        </p:txBody>
      </p:sp>
      <p:sp>
        <p:nvSpPr>
          <p:cNvPr id="3" name="Espace réservé du contenu 2">
            <a:extLst>
              <a:ext uri="{FF2B5EF4-FFF2-40B4-BE49-F238E27FC236}">
                <a16:creationId xmlns:a16="http://schemas.microsoft.com/office/drawing/2014/main" id="{50E7E771-175B-97B7-49CA-967EE395B7C5}"/>
              </a:ext>
            </a:extLst>
          </p:cNvPr>
          <p:cNvSpPr>
            <a:spLocks noGrp="1"/>
          </p:cNvSpPr>
          <p:nvPr>
            <p:ph idx="1"/>
          </p:nvPr>
        </p:nvSpPr>
        <p:spPr/>
        <p:txBody>
          <a:bodyPr>
            <a:normAutofit/>
          </a:bodyPr>
          <a:lstStyle/>
          <a:p>
            <a:r>
              <a:rPr lang="fr-FR" sz="2800" dirty="0" err="1"/>
              <a:t>These</a:t>
            </a:r>
            <a:r>
              <a:rPr lang="fr-FR" sz="2800" dirty="0"/>
              <a:t> </a:t>
            </a:r>
            <a:r>
              <a:rPr lang="fr-FR" sz="2800" dirty="0" err="1"/>
              <a:t>works</a:t>
            </a:r>
            <a:r>
              <a:rPr lang="fr-FR" sz="2800" dirty="0"/>
              <a:t> </a:t>
            </a:r>
            <a:r>
              <a:rPr lang="fr-FR" sz="2800" dirty="0" err="1"/>
              <a:t>patiently</a:t>
            </a:r>
            <a:r>
              <a:rPr lang="fr-FR" sz="2800" dirty="0"/>
              <a:t> </a:t>
            </a:r>
            <a:r>
              <a:rPr lang="fr-FR" sz="2800" dirty="0" err="1"/>
              <a:t>evidenced</a:t>
            </a:r>
            <a:r>
              <a:rPr lang="fr-FR" sz="2800" dirty="0"/>
              <a:t> the central part </a:t>
            </a:r>
            <a:r>
              <a:rPr lang="fr-FR" sz="2800" dirty="0" err="1"/>
              <a:t>higher</a:t>
            </a:r>
            <a:r>
              <a:rPr lang="fr-FR" sz="2800" dirty="0"/>
              <a:t> </a:t>
            </a:r>
            <a:r>
              <a:rPr lang="fr-FR" sz="2800" dirty="0" err="1"/>
              <a:t>education</a:t>
            </a:r>
            <a:r>
              <a:rPr lang="fr-FR" sz="2800" dirty="0"/>
              <a:t> </a:t>
            </a:r>
            <a:r>
              <a:rPr lang="fr-FR" sz="2800" dirty="0" err="1"/>
              <a:t>played</a:t>
            </a:r>
            <a:r>
              <a:rPr lang="fr-FR" sz="2800" dirty="0"/>
              <a:t> in </a:t>
            </a:r>
            <a:r>
              <a:rPr lang="fr-FR" sz="2800" dirty="0" err="1"/>
              <a:t>consolidating</a:t>
            </a:r>
            <a:r>
              <a:rPr lang="fr-FR" sz="2800" dirty="0"/>
              <a:t> the dominant positions </a:t>
            </a:r>
            <a:r>
              <a:rPr lang="fr-FR" sz="2800" dirty="0" err="1"/>
              <a:t>od</a:t>
            </a:r>
            <a:r>
              <a:rPr lang="fr-FR" sz="2800" dirty="0"/>
              <a:t> the </a:t>
            </a:r>
            <a:r>
              <a:rPr lang="fr-FR" sz="2800" dirty="0" err="1"/>
              <a:t>elite</a:t>
            </a:r>
            <a:r>
              <a:rPr lang="fr-FR" sz="2800" dirty="0"/>
              <a:t>.</a:t>
            </a:r>
          </a:p>
        </p:txBody>
      </p:sp>
    </p:spTree>
    <p:extLst>
      <p:ext uri="{BB962C8B-B14F-4D97-AF65-F5344CB8AC3E}">
        <p14:creationId xmlns:p14="http://schemas.microsoft.com/office/powerpoint/2010/main" val="25863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6BF52C-7078-2619-CBAF-29AE67206428}"/>
              </a:ext>
            </a:extLst>
          </p:cNvPr>
          <p:cNvSpPr>
            <a:spLocks noGrp="1"/>
          </p:cNvSpPr>
          <p:nvPr>
            <p:ph type="title"/>
          </p:nvPr>
        </p:nvSpPr>
        <p:spPr/>
        <p:txBody>
          <a:bodyPr>
            <a:noAutofit/>
          </a:bodyPr>
          <a:lstStyle/>
          <a:p>
            <a:pPr algn="just"/>
            <a:r>
              <a:rPr lang="fr-FR" sz="2800" b="1" dirty="0">
                <a:effectLst/>
                <a:ea typeface="Times New Roman" panose="02020603050405020304" pitchFamily="18" charset="0"/>
              </a:rPr>
              <a:t>L'université ne joue plus son rôle d'ascenseur social et renforce plus que jamais le capital culturel et social. </a:t>
            </a:r>
            <a:endParaRPr lang="fr-FR" sz="2800" dirty="0"/>
          </a:p>
        </p:txBody>
      </p:sp>
      <p:sp>
        <p:nvSpPr>
          <p:cNvPr id="3" name="Espace réservé du contenu 2">
            <a:extLst>
              <a:ext uri="{FF2B5EF4-FFF2-40B4-BE49-F238E27FC236}">
                <a16:creationId xmlns:a16="http://schemas.microsoft.com/office/drawing/2014/main" id="{B5202C02-26C0-94E9-78E8-A9B6A78965C5}"/>
              </a:ext>
            </a:extLst>
          </p:cNvPr>
          <p:cNvSpPr>
            <a:spLocks noGrp="1"/>
          </p:cNvSpPr>
          <p:nvPr>
            <p:ph idx="1"/>
          </p:nvPr>
        </p:nvSpPr>
        <p:spPr/>
        <p:txBody>
          <a:bodyPr>
            <a:normAutofit/>
          </a:bodyPr>
          <a:lstStyle/>
          <a:p>
            <a:r>
              <a:rPr lang="fr-FR" sz="2800" dirty="0" err="1"/>
              <a:t>University</a:t>
            </a:r>
            <a:r>
              <a:rPr lang="fr-FR" sz="2800" dirty="0"/>
              <a:t> no longer </a:t>
            </a:r>
            <a:r>
              <a:rPr lang="fr-FR" sz="2800" dirty="0" err="1"/>
              <a:t>plays</a:t>
            </a:r>
            <a:r>
              <a:rPr lang="fr-FR" sz="2800" dirty="0"/>
              <a:t> </a:t>
            </a:r>
            <a:r>
              <a:rPr lang="fr-FR" sz="2800" dirty="0" err="1"/>
              <a:t>its</a:t>
            </a:r>
            <a:r>
              <a:rPr lang="fr-FR" sz="2800" dirty="0"/>
              <a:t> </a:t>
            </a:r>
            <a:r>
              <a:rPr lang="fr-FR" sz="2800" dirty="0" err="1"/>
              <a:t>role</a:t>
            </a:r>
            <a:r>
              <a:rPr lang="fr-FR" sz="2800" dirty="0"/>
              <a:t> of social </a:t>
            </a:r>
            <a:r>
              <a:rPr lang="fr-FR" sz="2800" dirty="0" err="1"/>
              <a:t>elevator</a:t>
            </a:r>
            <a:r>
              <a:rPr lang="fr-FR" sz="2800" dirty="0"/>
              <a:t> (/</a:t>
            </a:r>
            <a:r>
              <a:rPr lang="fr-FR" sz="2800" dirty="0" err="1"/>
              <a:t>does</a:t>
            </a:r>
            <a:r>
              <a:rPr lang="fr-FR" sz="2800" dirty="0"/>
              <a:t> not </a:t>
            </a:r>
            <a:r>
              <a:rPr lang="fr-FR" sz="2800" dirty="0" err="1"/>
              <a:t>play</a:t>
            </a:r>
            <a:r>
              <a:rPr lang="fr-FR" sz="2800" dirty="0"/>
              <a:t> </a:t>
            </a:r>
            <a:r>
              <a:rPr lang="fr-FR" sz="2800" dirty="0" err="1"/>
              <a:t>its</a:t>
            </a:r>
            <a:r>
              <a:rPr lang="fr-FR" sz="2800" dirty="0"/>
              <a:t> </a:t>
            </a:r>
            <a:r>
              <a:rPr lang="fr-FR" sz="2800" dirty="0" err="1"/>
              <a:t>role</a:t>
            </a:r>
            <a:r>
              <a:rPr lang="fr-FR" sz="2800" dirty="0"/>
              <a:t> </a:t>
            </a:r>
            <a:r>
              <a:rPr lang="fr-FR" sz="2800" dirty="0" err="1"/>
              <a:t>anymore</a:t>
            </a:r>
            <a:r>
              <a:rPr lang="fr-FR" sz="2800" dirty="0"/>
              <a:t>) and </a:t>
            </a:r>
            <a:r>
              <a:rPr lang="fr-FR" sz="2800" dirty="0" err="1"/>
              <a:t>reinforces</a:t>
            </a:r>
            <a:r>
              <a:rPr lang="fr-FR" sz="2800" dirty="0"/>
              <a:t> more </a:t>
            </a:r>
            <a:r>
              <a:rPr lang="fr-FR" sz="2800" dirty="0" err="1"/>
              <a:t>than</a:t>
            </a:r>
            <a:r>
              <a:rPr lang="fr-FR" sz="2800" dirty="0"/>
              <a:t> </a:t>
            </a:r>
            <a:r>
              <a:rPr lang="fr-FR" sz="2800" dirty="0" err="1"/>
              <a:t>ever</a:t>
            </a:r>
            <a:r>
              <a:rPr lang="fr-FR" sz="2800" dirty="0"/>
              <a:t> the cultural and social capital.</a:t>
            </a:r>
          </a:p>
        </p:txBody>
      </p:sp>
    </p:spTree>
    <p:extLst>
      <p:ext uri="{BB962C8B-B14F-4D97-AF65-F5344CB8AC3E}">
        <p14:creationId xmlns:p14="http://schemas.microsoft.com/office/powerpoint/2010/main" val="39559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9E41D-99D4-33CE-863A-3D1F11D45FB0}"/>
              </a:ext>
            </a:extLst>
          </p:cNvPr>
          <p:cNvSpPr>
            <a:spLocks noGrp="1"/>
          </p:cNvSpPr>
          <p:nvPr>
            <p:ph type="title"/>
          </p:nvPr>
        </p:nvSpPr>
        <p:spPr/>
        <p:txBody>
          <a:bodyPr>
            <a:normAutofit fontScale="90000"/>
          </a:bodyPr>
          <a:lstStyle/>
          <a:p>
            <a:r>
              <a:rPr lang="fr-FR" sz="3200" b="1" dirty="0">
                <a:effectLst/>
                <a:ea typeface="Times New Roman" panose="02020603050405020304" pitchFamily="18" charset="0"/>
              </a:rPr>
              <a:t>Selon certains, cette fonction possède un fondement institutionnel : la préférence familiale dont bénéficient les membres de l'élite que le journaliste Michael Lind a qualifiée de « secret le mieux caché de l'Amérique».</a:t>
            </a:r>
            <a:br>
              <a:rPr lang="fr-FR" sz="3200" dirty="0">
                <a:effectLst/>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ED591E3-FAC7-DC9D-5B8A-F0EFAFDC11B2}"/>
              </a:ext>
            </a:extLst>
          </p:cNvPr>
          <p:cNvSpPr>
            <a:spLocks noGrp="1"/>
          </p:cNvSpPr>
          <p:nvPr>
            <p:ph idx="1"/>
          </p:nvPr>
        </p:nvSpPr>
        <p:spPr/>
        <p:txBody>
          <a:bodyPr>
            <a:normAutofit/>
          </a:bodyPr>
          <a:lstStyle/>
          <a:p>
            <a:r>
              <a:rPr lang="fr-FR" sz="2800" dirty="0" err="1"/>
              <a:t>According</a:t>
            </a:r>
            <a:r>
              <a:rPr lang="fr-FR" sz="2800" dirty="0"/>
              <a:t> to </a:t>
            </a:r>
            <a:r>
              <a:rPr lang="fr-FR" sz="2800" dirty="0" err="1"/>
              <a:t>some</a:t>
            </a:r>
            <a:r>
              <a:rPr lang="fr-FR" sz="2800" dirty="0"/>
              <a:t> experts (/people), </a:t>
            </a:r>
            <a:r>
              <a:rPr lang="fr-FR" sz="2800" dirty="0" err="1"/>
              <a:t>this</a:t>
            </a:r>
            <a:r>
              <a:rPr lang="fr-FR" sz="2800" dirty="0"/>
              <a:t> </a:t>
            </a:r>
            <a:r>
              <a:rPr lang="fr-FR" sz="2800" dirty="0" err="1"/>
              <a:t>function</a:t>
            </a:r>
            <a:r>
              <a:rPr lang="fr-FR" sz="2800" dirty="0"/>
              <a:t> has an </a:t>
            </a:r>
            <a:r>
              <a:rPr lang="fr-FR" sz="2800" dirty="0" err="1"/>
              <a:t>institutional</a:t>
            </a:r>
            <a:r>
              <a:rPr lang="fr-FR" sz="2800" dirty="0"/>
              <a:t> </a:t>
            </a:r>
            <a:r>
              <a:rPr lang="fr-FR" sz="2800" dirty="0" err="1"/>
              <a:t>foundation</a:t>
            </a:r>
            <a:r>
              <a:rPr lang="fr-FR" sz="2800" dirty="0"/>
              <a:t> (/base) – the </a:t>
            </a:r>
            <a:r>
              <a:rPr lang="fr-FR" sz="2800" dirty="0" err="1"/>
              <a:t>family</a:t>
            </a:r>
            <a:r>
              <a:rPr lang="fr-FR" sz="2800" dirty="0"/>
              <a:t> </a:t>
            </a:r>
            <a:r>
              <a:rPr lang="fr-FR" sz="2800" dirty="0" err="1"/>
              <a:t>preference</a:t>
            </a:r>
            <a:r>
              <a:rPr lang="fr-FR" sz="2800" dirty="0"/>
              <a:t> of </a:t>
            </a:r>
            <a:r>
              <a:rPr lang="fr-FR" sz="2800" dirty="0" err="1"/>
              <a:t>which</a:t>
            </a:r>
            <a:r>
              <a:rPr lang="fr-FR" sz="2800" dirty="0"/>
              <a:t> </a:t>
            </a:r>
            <a:r>
              <a:rPr lang="fr-FR" sz="2800" dirty="0" err="1"/>
              <a:t>memebers</a:t>
            </a:r>
            <a:r>
              <a:rPr lang="fr-FR" sz="2800" dirty="0"/>
              <a:t> of the </a:t>
            </a:r>
            <a:r>
              <a:rPr lang="fr-FR" sz="2800" dirty="0" err="1"/>
              <a:t>elite</a:t>
            </a:r>
            <a:r>
              <a:rPr lang="fr-FR" sz="2800" dirty="0"/>
              <a:t> </a:t>
            </a:r>
            <a:r>
              <a:rPr lang="fr-FR" sz="2800" dirty="0" err="1"/>
              <a:t>benefit</a:t>
            </a:r>
            <a:r>
              <a:rPr lang="fr-FR" sz="2800" dirty="0"/>
              <a:t> </a:t>
            </a:r>
            <a:r>
              <a:rPr lang="fr-FR" sz="2800" dirty="0" err="1"/>
              <a:t>from</a:t>
            </a:r>
            <a:r>
              <a:rPr lang="fr-FR" sz="2800" dirty="0"/>
              <a:t>, </a:t>
            </a:r>
            <a:r>
              <a:rPr lang="fr-FR" sz="2800" dirty="0" err="1"/>
              <a:t>that</a:t>
            </a:r>
            <a:r>
              <a:rPr lang="fr-FR" sz="2800" dirty="0"/>
              <a:t> </a:t>
            </a:r>
            <a:r>
              <a:rPr lang="fr-FR" sz="2800" dirty="0" err="1"/>
              <a:t>journalist</a:t>
            </a:r>
            <a:r>
              <a:rPr lang="fr-FR" sz="2800" dirty="0"/>
              <a:t> Michael Lind </a:t>
            </a:r>
            <a:r>
              <a:rPr lang="fr-FR" sz="2800" dirty="0" err="1"/>
              <a:t>called</a:t>
            </a:r>
            <a:r>
              <a:rPr lang="fr-FR" sz="2800" dirty="0"/>
              <a:t> ‘the best </a:t>
            </a:r>
            <a:r>
              <a:rPr lang="fr-FR" sz="2800" dirty="0" err="1"/>
              <a:t>hidden</a:t>
            </a:r>
            <a:r>
              <a:rPr lang="fr-FR" sz="2800" dirty="0"/>
              <a:t> secret in America’.</a:t>
            </a:r>
          </a:p>
        </p:txBody>
      </p:sp>
    </p:spTree>
    <p:extLst>
      <p:ext uri="{BB962C8B-B14F-4D97-AF65-F5344CB8AC3E}">
        <p14:creationId xmlns:p14="http://schemas.microsoft.com/office/powerpoint/2010/main" val="20397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Maillage</Template>
  <TotalTime>30</TotalTime>
  <Words>583</Words>
  <Application>Microsoft Macintosh PowerPoint</Application>
  <PresentationFormat>Grand écran</PresentationFormat>
  <Paragraphs>23</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Century Gothic</vt:lpstr>
      <vt:lpstr>Times New Roman</vt:lpstr>
      <vt:lpstr>Maillage</vt:lpstr>
      <vt:lpstr>Feedback Thème AA</vt:lpstr>
      <vt:lpstr>Université : les Etats-Unis entérinent l'inégalité des chances</vt:lpstr>
      <vt:lpstr>En quelques jours, la Cour suprême des Etats-Unis a affiché sans retenue sa position sur l'accès à l'enseignement supérieur. </vt:lpstr>
      <vt:lpstr>En mettant un terme à la discrimination positive pour les minorités et en refusant à l'administration fédérale le droit d'agir sur l'endettement étudiant, elle cautionne la théorie conservatrice du capital humain, invitant chacun à investir dans sa réussite individuelle. </vt:lpstr>
      <vt:lpstr>Elle réaffirme sa croyance dans une pureté méritocratique originelle, marque de fabrique d'un pays où chacun peut grimper l'échelle sociale grâce à son seul talent et son travail individuel.</vt:lpstr>
      <vt:lpstr>Les juges se sont surtout assis sur la masse d'ouvrages de sciences sociales démontant ce mythe méritocratique dans l'Amérique du XXIe siècle. </vt:lpstr>
      <vt:lpstr>Ces travaux ont patiemment démontré le rôle central de l'enseignement supérieur pour consolider les positions dominantes de l'élite. </vt:lpstr>
      <vt:lpstr>L'université ne joue plus son rôle d'ascenseur social et renforce plus que jamais le capital culturel et social. </vt:lpstr>
      <vt:lpstr>Selon certains, cette fonction possède un fondement institutionnel : la préférence familiale dont bénéficient les membres de l'élite que le journaliste Michael Lind a qualifiée de « secret le mieux caché de l'Amérique». </vt:lpstr>
      <vt:lpstr>Alors que le débat politique se concentre désormais sur les conséquences de la discrimination positive, tout le monde feint d'oublier le rôle de cette clause familiale, toujours aussi importante dans la phase d'admission des candidatures. </vt:lpstr>
      <vt:lpstr>Cette dernière, qui démarre dès le lycée, est de plus en plus critiquée pour favoriser la reproduction sociale.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ThÈme CB2</dc:title>
  <dc:creator>Natacha Dunn</dc:creator>
  <cp:lastModifiedBy>Natacha Dunn</cp:lastModifiedBy>
  <cp:revision>7</cp:revision>
  <dcterms:created xsi:type="dcterms:W3CDTF">2024-03-11T08:17:37Z</dcterms:created>
  <dcterms:modified xsi:type="dcterms:W3CDTF">2024-03-12T10:33:54Z</dcterms:modified>
</cp:coreProperties>
</file>