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63056"/>
  </p:normalViewPr>
  <p:slideViewPr>
    <p:cSldViewPr snapToGrid="0">
      <p:cViewPr varScale="1">
        <p:scale>
          <a:sx n="76" d="100"/>
          <a:sy n="76" d="100"/>
        </p:scale>
        <p:origin x="220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400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CDA1E-47EF-DA47-9412-3969EC1FF767}" type="datetimeFigureOut">
              <a:rPr lang="fr-FR" smtClean="0"/>
              <a:t>10/09/2023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B3240-D483-6A4E-8099-B968EBFEF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11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Focusing</a:t>
            </a:r>
            <a:r>
              <a:rPr lang="fr-FR" dirty="0"/>
              <a:t> on LL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as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involves</a:t>
            </a:r>
            <a:r>
              <a:rPr lang="fr-FR" dirty="0"/>
              <a:t> </a:t>
            </a:r>
            <a:r>
              <a:rPr lang="fr-FR" dirty="0" err="1"/>
              <a:t>understanding</a:t>
            </a:r>
            <a:r>
              <a:rPr lang="fr-FR" dirty="0"/>
              <a:t> </a:t>
            </a:r>
            <a:r>
              <a:rPr lang="fr-FR" dirty="0" err="1"/>
              <a:t>skills</a:t>
            </a:r>
            <a:r>
              <a:rPr lang="fr-FR" dirty="0"/>
              <a:t>, production </a:t>
            </a:r>
            <a:r>
              <a:rPr lang="fr-FR" dirty="0" err="1"/>
              <a:t>skills</a:t>
            </a:r>
            <a:r>
              <a:rPr lang="fr-FR" dirty="0"/>
              <a:t>, communication and </a:t>
            </a:r>
            <a:r>
              <a:rPr lang="fr-FR" dirty="0" err="1"/>
              <a:t>interraction</a:t>
            </a:r>
            <a:r>
              <a:rPr lang="fr-FR" dirty="0"/>
              <a:t> </a:t>
            </a:r>
            <a:r>
              <a:rPr lang="fr-FR" dirty="0" err="1"/>
              <a:t>skills</a:t>
            </a:r>
            <a:r>
              <a:rPr lang="fr-FR" dirty="0"/>
              <a:t>, but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knowledge</a:t>
            </a:r>
            <a:r>
              <a:rPr lang="fr-FR" dirty="0"/>
              <a:t>, </a:t>
            </a:r>
            <a:r>
              <a:rPr lang="fr-FR" dirty="0" err="1"/>
              <a:t>namely</a:t>
            </a:r>
            <a:r>
              <a:rPr lang="fr-FR" dirty="0"/>
              <a:t> </a:t>
            </a:r>
            <a:r>
              <a:rPr lang="fr-FR" dirty="0" err="1"/>
              <a:t>vocabulary</a:t>
            </a:r>
            <a:r>
              <a:rPr lang="fr-FR" dirty="0"/>
              <a:t>, </a:t>
            </a:r>
            <a:r>
              <a:rPr lang="fr-FR" dirty="0" err="1"/>
              <a:t>grammar</a:t>
            </a:r>
            <a:r>
              <a:rPr lang="fr-FR" dirty="0"/>
              <a:t>, and </a:t>
            </a:r>
            <a:r>
              <a:rPr lang="fr-FR" dirty="0" err="1"/>
              <a:t>pronunciation</a:t>
            </a:r>
            <a:r>
              <a:rPr lang="fr-FR" dirty="0"/>
              <a:t>. </a:t>
            </a:r>
            <a:r>
              <a:rPr lang="fr-FR" dirty="0" err="1"/>
              <a:t>Pronunciation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the focus of a full 2 </a:t>
            </a:r>
            <a:r>
              <a:rPr lang="fr-FR" dirty="0" err="1"/>
              <a:t>hour</a:t>
            </a:r>
            <a:r>
              <a:rPr lang="fr-FR" dirty="0"/>
              <a:t> class, </a:t>
            </a:r>
            <a:r>
              <a:rPr lang="fr-FR" dirty="0" err="1"/>
              <a:t>grammar</a:t>
            </a:r>
            <a:r>
              <a:rPr lang="fr-FR" dirty="0"/>
              <a:t> and </a:t>
            </a:r>
            <a:r>
              <a:rPr lang="fr-FR" dirty="0" err="1"/>
              <a:t>vocabulary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dealt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as </a:t>
            </a:r>
            <a:r>
              <a:rPr lang="fr-FR" dirty="0" err="1"/>
              <a:t>we</a:t>
            </a:r>
            <a:r>
              <a:rPr lang="fr-FR" dirty="0"/>
              <a:t> move </a:t>
            </a:r>
            <a:r>
              <a:rPr lang="fr-FR" dirty="0" err="1"/>
              <a:t>along</a:t>
            </a:r>
            <a:r>
              <a:rPr lang="fr-FR" dirty="0"/>
              <a:t> </a:t>
            </a:r>
            <a:r>
              <a:rPr lang="fr-FR" dirty="0" err="1"/>
              <a:t>throughout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chapters</a:t>
            </a:r>
            <a:r>
              <a:rPr lang="fr-FR" dirty="0"/>
              <a:t>. </a:t>
            </a:r>
            <a:r>
              <a:rPr lang="fr-FR" dirty="0" err="1"/>
              <a:t>Yet</a:t>
            </a:r>
            <a:r>
              <a:rPr lang="fr-FR" dirty="0"/>
              <a:t>, a bit of </a:t>
            </a:r>
            <a:r>
              <a:rPr lang="fr-FR" dirty="0" err="1"/>
              <a:t>hindsight</a:t>
            </a:r>
            <a:r>
              <a:rPr lang="fr-FR" dirty="0"/>
              <a:t> for </a:t>
            </a:r>
            <a:r>
              <a:rPr lang="fr-FR" dirty="0" err="1"/>
              <a:t>vocabulary</a:t>
            </a:r>
            <a:r>
              <a:rPr lang="fr-FR" dirty="0"/>
              <a:t> </a:t>
            </a:r>
            <a:r>
              <a:rPr lang="fr-FR" dirty="0" err="1"/>
              <a:t>seems</a:t>
            </a:r>
            <a:r>
              <a:rPr lang="fr-FR" dirty="0"/>
              <a:t> a good </a:t>
            </a:r>
            <a:r>
              <a:rPr lang="fr-FR" dirty="0" err="1"/>
              <a:t>idea</a:t>
            </a:r>
            <a:r>
              <a:rPr lang="fr-FR" dirty="0"/>
              <a:t> at </a:t>
            </a:r>
            <a:r>
              <a:rPr lang="fr-FR" dirty="0" err="1"/>
              <a:t>this</a:t>
            </a:r>
            <a:r>
              <a:rPr lang="fr-FR" dirty="0"/>
              <a:t> stage.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B3240-D483-6A4E-8099-B968EBFEF73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5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Grammar</a:t>
            </a:r>
            <a:r>
              <a:rPr lang="fr-FR" dirty="0"/>
              <a:t> in English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way</a:t>
            </a:r>
            <a:r>
              <a:rPr lang="fr-FR" dirty="0"/>
              <a:t> </a:t>
            </a:r>
            <a:r>
              <a:rPr lang="fr-FR" dirty="0" err="1"/>
              <a:t>easier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French, </a:t>
            </a:r>
            <a:r>
              <a:rPr lang="fr-FR" dirty="0" err="1"/>
              <a:t>thus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can </a:t>
            </a:r>
            <a:r>
              <a:rPr lang="fr-FR" dirty="0" err="1"/>
              <a:t>kind</a:t>
            </a:r>
            <a:r>
              <a:rPr lang="fr-FR" dirty="0"/>
              <a:t> of count on the </a:t>
            </a:r>
            <a:r>
              <a:rPr lang="fr-FR" dirty="0" err="1"/>
              <a:t>fact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things</a:t>
            </a:r>
            <a:r>
              <a:rPr lang="fr-FR" dirty="0"/>
              <a:t> are </a:t>
            </a:r>
            <a:r>
              <a:rPr lang="fr-FR" dirty="0" err="1"/>
              <a:t>going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rather</a:t>
            </a:r>
            <a:r>
              <a:rPr lang="fr-FR" dirty="0"/>
              <a:t> simple once </a:t>
            </a:r>
            <a:r>
              <a:rPr lang="fr-FR" dirty="0" err="1"/>
              <a:t>clarified</a:t>
            </a:r>
            <a:r>
              <a:rPr lang="fr-FR" dirty="0"/>
              <a:t> (</a:t>
            </a:r>
            <a:r>
              <a:rPr lang="fr-FR" dirty="0" err="1"/>
              <a:t>eg</a:t>
            </a:r>
            <a:r>
              <a:rPr lang="fr-FR" dirty="0"/>
              <a:t> verbal </a:t>
            </a:r>
            <a:r>
              <a:rPr lang="fr-FR" dirty="0" err="1"/>
              <a:t>forms</a:t>
            </a:r>
            <a:r>
              <a:rPr lang="fr-FR" dirty="0"/>
              <a:t> and nominal groups).</a:t>
            </a:r>
          </a:p>
          <a:p>
            <a:endParaRPr lang="fr-FR" dirty="0"/>
          </a:p>
          <a:p>
            <a:r>
              <a:rPr lang="fr-FR" dirty="0" err="1"/>
              <a:t>Vocabulary</a:t>
            </a:r>
            <a:r>
              <a:rPr lang="fr-FR" dirty="0"/>
              <a:t> </a:t>
            </a:r>
            <a:r>
              <a:rPr lang="fr-FR" dirty="0" err="1"/>
              <a:t>seems</a:t>
            </a:r>
            <a:r>
              <a:rPr lang="fr-FR" dirty="0"/>
              <a:t> more </a:t>
            </a:r>
            <a:r>
              <a:rPr lang="fr-FR" dirty="0" err="1"/>
              <a:t>challenging</a:t>
            </a:r>
            <a:r>
              <a:rPr lang="fr-FR" dirty="0"/>
              <a:t>.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why</a:t>
            </a:r>
            <a:r>
              <a:rPr lang="fr-FR" dirty="0"/>
              <a:t>...</a:t>
            </a:r>
          </a:p>
          <a:p>
            <a:endParaRPr lang="fr-FR" dirty="0"/>
          </a:p>
          <a:p>
            <a:r>
              <a:rPr lang="fr-FR" dirty="0"/>
              <a:t>There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common</a:t>
            </a:r>
            <a:r>
              <a:rPr lang="fr-FR" dirty="0"/>
              <a:t> consensus </a:t>
            </a:r>
            <a:r>
              <a:rPr lang="fr-FR" dirty="0" err="1"/>
              <a:t>that</a:t>
            </a:r>
            <a:r>
              <a:rPr lang="fr-FR" dirty="0"/>
              <a:t> English </a:t>
            </a:r>
            <a:r>
              <a:rPr lang="fr-FR" dirty="0" err="1"/>
              <a:t>encompasses</a:t>
            </a:r>
            <a:r>
              <a:rPr lang="fr-FR" dirty="0"/>
              <a:t> a lot more </a:t>
            </a:r>
            <a:r>
              <a:rPr lang="fr-FR" dirty="0" err="1"/>
              <a:t>words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French, for </a:t>
            </a:r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reasons</a:t>
            </a:r>
            <a:r>
              <a:rPr lang="fr-FR" dirty="0"/>
              <a:t>:</a:t>
            </a:r>
          </a:p>
          <a:p>
            <a:r>
              <a:rPr lang="fr-FR" dirty="0"/>
              <a:t>- </a:t>
            </a:r>
            <a:r>
              <a:rPr lang="fr-FR" dirty="0" err="1"/>
              <a:t>historical</a:t>
            </a:r>
            <a:r>
              <a:rPr lang="fr-FR" dirty="0"/>
              <a:t> (</a:t>
            </a:r>
            <a:r>
              <a:rPr lang="fr-FR" dirty="0" err="1"/>
              <a:t>celtic</a:t>
            </a:r>
            <a:r>
              <a:rPr lang="fr-FR" dirty="0"/>
              <a:t>/saxon and latin </a:t>
            </a:r>
            <a:r>
              <a:rPr lang="fr-FR" dirty="0" err="1"/>
              <a:t>roots</a:t>
            </a:r>
            <a:r>
              <a:rPr lang="fr-FR" dirty="0"/>
              <a:t> for English)</a:t>
            </a:r>
          </a:p>
          <a:p>
            <a:r>
              <a:rPr lang="fr-FR" dirty="0"/>
              <a:t>- </a:t>
            </a:r>
            <a:r>
              <a:rPr lang="fr-FR" dirty="0" err="1"/>
              <a:t>linguistic</a:t>
            </a:r>
            <a:r>
              <a:rPr lang="fr-FR" dirty="0"/>
              <a:t> (</a:t>
            </a:r>
            <a:r>
              <a:rPr lang="fr-FR" dirty="0" err="1"/>
              <a:t>portmanteau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 / </a:t>
            </a:r>
            <a:r>
              <a:rPr lang="fr-FR" dirty="0" err="1"/>
              <a:t>derivation</a:t>
            </a:r>
            <a:r>
              <a:rPr lang="fr-FR" dirty="0"/>
              <a:t> / lexicalisation of compounds / </a:t>
            </a:r>
            <a:r>
              <a:rPr lang="fr-FR" dirty="0" err="1"/>
              <a:t>verbing</a:t>
            </a:r>
            <a:r>
              <a:rPr lang="fr-FR" dirty="0"/>
              <a:t>)</a:t>
            </a:r>
          </a:p>
          <a:p>
            <a:r>
              <a:rPr lang="fr-FR" dirty="0"/>
              <a:t>- </a:t>
            </a:r>
            <a:r>
              <a:rPr lang="fr-FR" dirty="0" err="1"/>
              <a:t>technical</a:t>
            </a:r>
            <a:r>
              <a:rPr lang="fr-FR" dirty="0"/>
              <a:t> (English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language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by </a:t>
            </a:r>
            <a:r>
              <a:rPr lang="fr-FR" dirty="0" err="1"/>
              <a:t>scientists</a:t>
            </a:r>
            <a:r>
              <a:rPr lang="fr-FR" dirty="0"/>
              <a:t> and the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commonly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language</a:t>
            </a:r>
            <a:r>
              <a:rPr lang="fr-FR" dirty="0"/>
              <a:t> for international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purposes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B3240-D483-6A4E-8099-B968EBFEF73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202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Debatable</a:t>
            </a:r>
            <a:r>
              <a:rPr lang="fr-FR" dirty="0"/>
              <a:t> as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really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a few </a:t>
            </a:r>
            <a:r>
              <a:rPr lang="fr-FR" dirty="0" err="1"/>
              <a:t>words</a:t>
            </a:r>
            <a:r>
              <a:rPr lang="fr-FR" dirty="0"/>
              <a:t> to </a:t>
            </a:r>
            <a:r>
              <a:rPr lang="fr-FR" dirty="0" err="1"/>
              <a:t>get</a:t>
            </a:r>
            <a:r>
              <a:rPr lang="fr-FR" dirty="0"/>
              <a:t> by in 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language</a:t>
            </a:r>
            <a:r>
              <a:rPr lang="fr-FR" dirty="0"/>
              <a:t> (</a:t>
            </a:r>
            <a:r>
              <a:rPr lang="fr-FR" dirty="0" err="1"/>
              <a:t>you</a:t>
            </a:r>
            <a:r>
              <a:rPr lang="fr-FR" dirty="0"/>
              <a:t> use on </a:t>
            </a:r>
            <a:r>
              <a:rPr lang="fr-FR" dirty="0" err="1"/>
              <a:t>average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3,000 </a:t>
            </a:r>
            <a:r>
              <a:rPr lang="fr-FR" dirty="0" err="1"/>
              <a:t>words</a:t>
            </a:r>
            <a:r>
              <a:rPr lang="fr-FR" dirty="0"/>
              <a:t> on a </a:t>
            </a:r>
            <a:r>
              <a:rPr lang="fr-FR" dirty="0" err="1"/>
              <a:t>regular</a:t>
            </a:r>
            <a:r>
              <a:rPr lang="fr-FR" dirty="0"/>
              <a:t> basis in </a:t>
            </a:r>
            <a:r>
              <a:rPr lang="fr-FR" dirty="0" err="1"/>
              <a:t>your</a:t>
            </a:r>
            <a:r>
              <a:rPr lang="fr-FR" dirty="0"/>
              <a:t> native </a:t>
            </a:r>
            <a:r>
              <a:rPr lang="fr-FR" dirty="0" err="1"/>
              <a:t>language</a:t>
            </a:r>
            <a:r>
              <a:rPr lang="fr-FR" dirty="0"/>
              <a:t> but </a:t>
            </a:r>
            <a:r>
              <a:rPr lang="fr-FR" dirty="0" err="1"/>
              <a:t>you</a:t>
            </a:r>
            <a:r>
              <a:rPr lang="fr-FR" dirty="0"/>
              <a:t> know </a:t>
            </a:r>
            <a:r>
              <a:rPr lang="fr-FR" dirty="0" err="1"/>
              <a:t>between</a:t>
            </a:r>
            <a:r>
              <a:rPr lang="fr-FR" dirty="0"/>
              <a:t> 18,000 and 40,000 </a:t>
            </a:r>
            <a:r>
              <a:rPr lang="fr-FR" dirty="0" err="1"/>
              <a:t>words</a:t>
            </a:r>
            <a:r>
              <a:rPr lang="fr-FR" dirty="0"/>
              <a:t> in </a:t>
            </a:r>
            <a:r>
              <a:rPr lang="fr-FR" dirty="0" err="1"/>
              <a:t>your</a:t>
            </a:r>
            <a:r>
              <a:rPr lang="fr-FR" dirty="0"/>
              <a:t> native </a:t>
            </a:r>
            <a:r>
              <a:rPr lang="fr-FR" dirty="0" err="1"/>
              <a:t>language</a:t>
            </a:r>
            <a:r>
              <a:rPr lang="fr-FR" dirty="0"/>
              <a:t>).</a:t>
            </a:r>
          </a:p>
          <a:p>
            <a:endParaRPr lang="fr-FR" dirty="0"/>
          </a:p>
          <a:p>
            <a:r>
              <a:rPr lang="fr-FR" dirty="0" err="1"/>
              <a:t>Proficiency</a:t>
            </a:r>
            <a:r>
              <a:rPr lang="fr-FR" dirty="0"/>
              <a:t>, for the </a:t>
            </a:r>
            <a:r>
              <a:rPr lang="fr-FR" dirty="0" err="1"/>
              <a:t>teacher</a:t>
            </a:r>
            <a:r>
              <a:rPr lang="fr-FR" dirty="0"/>
              <a:t> </a:t>
            </a:r>
            <a:r>
              <a:rPr lang="fr-FR" dirty="0" err="1"/>
              <a:t>means</a:t>
            </a:r>
            <a:r>
              <a:rPr lang="fr-FR" dirty="0"/>
              <a:t> </a:t>
            </a:r>
            <a:r>
              <a:rPr lang="fr-FR" dirty="0" err="1"/>
              <a:t>approximately</a:t>
            </a:r>
            <a:r>
              <a:rPr lang="fr-FR" dirty="0"/>
              <a:t> 8,000 </a:t>
            </a:r>
            <a:r>
              <a:rPr lang="fr-FR" dirty="0" err="1"/>
              <a:t>words</a:t>
            </a:r>
            <a:r>
              <a:rPr lang="fr-FR" dirty="0"/>
              <a:t> for English, 3,000 of </a:t>
            </a:r>
            <a:r>
              <a:rPr lang="fr-FR" dirty="0" err="1"/>
              <a:t>which</a:t>
            </a:r>
            <a:r>
              <a:rPr lang="fr-FR" dirty="0"/>
              <a:t> count for </a:t>
            </a:r>
            <a:r>
              <a:rPr lang="fr-FR" dirty="0" err="1"/>
              <a:t>your</a:t>
            </a:r>
            <a:r>
              <a:rPr lang="fr-FR" dirty="0"/>
              <a:t> active </a:t>
            </a:r>
            <a:r>
              <a:rPr lang="fr-FR" dirty="0" err="1"/>
              <a:t>vocabulary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 err="1"/>
              <a:t>Remember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 and </a:t>
            </a:r>
            <a:r>
              <a:rPr lang="fr-FR" dirty="0" err="1"/>
              <a:t>memorising</a:t>
            </a:r>
            <a:r>
              <a:rPr lang="fr-FR" dirty="0"/>
              <a:t> </a:t>
            </a:r>
            <a:r>
              <a:rPr lang="fr-FR" dirty="0" err="1"/>
              <a:t>vocabulary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active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looooong</a:t>
            </a:r>
            <a:r>
              <a:rPr lang="fr-FR" dirty="0"/>
              <a:t> process (</a:t>
            </a:r>
            <a:r>
              <a:rPr lang="fr-FR" dirty="0" err="1"/>
              <a:t>eg</a:t>
            </a:r>
            <a:r>
              <a:rPr lang="fr-FR" dirty="0"/>
              <a:t> "to </a:t>
            </a:r>
            <a:r>
              <a:rPr lang="fr-FR" dirty="0" err="1"/>
              <a:t>get</a:t>
            </a:r>
            <a:r>
              <a:rPr lang="fr-FR" dirty="0"/>
              <a:t> to grips </a:t>
            </a:r>
            <a:r>
              <a:rPr lang="fr-FR" dirty="0" err="1"/>
              <a:t>with</a:t>
            </a:r>
            <a:r>
              <a:rPr lang="fr-FR" dirty="0"/>
              <a:t>") and for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a lot of </a:t>
            </a:r>
            <a:r>
              <a:rPr lang="fr-FR" dirty="0" err="1"/>
              <a:t>exposure</a:t>
            </a:r>
            <a:r>
              <a:rPr lang="fr-FR" dirty="0"/>
              <a:t>, but </a:t>
            </a:r>
            <a:r>
              <a:rPr lang="fr-FR" dirty="0" err="1"/>
              <a:t>also</a:t>
            </a:r>
            <a:r>
              <a:rPr lang="fr-FR" dirty="0"/>
              <a:t>,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have been </a:t>
            </a:r>
            <a:r>
              <a:rPr lang="fr-FR" dirty="0" err="1"/>
              <a:t>exposed</a:t>
            </a:r>
            <a:r>
              <a:rPr lang="fr-FR" dirty="0"/>
              <a:t> to a new item at least 5 times, and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have </a:t>
            </a:r>
            <a:r>
              <a:rPr lang="fr-FR" dirty="0" err="1"/>
              <a:t>needed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item at least 3 times, and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at least 5 times, </a:t>
            </a:r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can call </a:t>
            </a:r>
            <a:r>
              <a:rPr lang="fr-FR" dirty="0" err="1"/>
              <a:t>this</a:t>
            </a:r>
            <a:r>
              <a:rPr lang="fr-FR" dirty="0"/>
              <a:t> item "active". </a:t>
            </a:r>
          </a:p>
          <a:p>
            <a:endParaRPr lang="fr-FR" dirty="0"/>
          </a:p>
          <a:p>
            <a:r>
              <a:rPr lang="fr-FR" dirty="0"/>
              <a:t>Be patient, </a:t>
            </a:r>
            <a:r>
              <a:rPr lang="fr-FR" dirty="0" err="1"/>
              <a:t>motivated</a:t>
            </a:r>
            <a:r>
              <a:rPr lang="fr-FR" dirty="0"/>
              <a:t>, </a:t>
            </a:r>
            <a:r>
              <a:rPr lang="fr-FR" dirty="0" err="1"/>
              <a:t>regular</a:t>
            </a:r>
            <a:r>
              <a:rPr lang="fr-FR" dirty="0"/>
              <a:t> and </a:t>
            </a:r>
            <a:r>
              <a:rPr lang="fr-FR" dirty="0" err="1"/>
              <a:t>rigourous</a:t>
            </a:r>
            <a:r>
              <a:rPr lang="fr-FR" dirty="0"/>
              <a:t>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B3240-D483-6A4E-8099-B968EBFEF73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20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.vocabularysiz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splasho.com/upgoer5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E2FFDC-DD26-4050-F262-D44ACF388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194559"/>
          </a:xfrm>
        </p:spPr>
        <p:txBody>
          <a:bodyPr/>
          <a:lstStyle/>
          <a:p>
            <a:r>
              <a:rPr lang="fr-FR" dirty="0"/>
              <a:t>English and French VOCABULARY in figures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7E8891-1A8A-8202-CB15-2BD073BF74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BBB95F-CB30-5890-D2C5-B3A20D0C6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757" y="3886199"/>
            <a:ext cx="2019477" cy="151852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650E390-ABA7-3842-7D45-F45BD4D54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766" y="3886199"/>
            <a:ext cx="2370354" cy="157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9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503B22-69AD-6FDB-2717-DCBEED912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4954587" cy="1905000"/>
          </a:xfrm>
        </p:spPr>
        <p:txBody>
          <a:bodyPr/>
          <a:lstStyle/>
          <a:p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words</a:t>
            </a:r>
            <a:r>
              <a:rPr lang="fr-FR" dirty="0"/>
              <a:t> in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languages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C25011-DBA9-D738-F607-60BB2F078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Controversy</a:t>
            </a:r>
            <a:r>
              <a:rPr lang="fr-FR" dirty="0"/>
              <a:t> / Consensus</a:t>
            </a:r>
          </a:p>
          <a:p>
            <a:r>
              <a:rPr lang="fr-FR" dirty="0" err="1"/>
              <a:t>Approximately</a:t>
            </a:r>
            <a:r>
              <a:rPr lang="fr-FR" dirty="0"/>
              <a:t> 63,500</a:t>
            </a:r>
          </a:p>
          <a:p>
            <a:r>
              <a:rPr lang="fr-FR" dirty="0"/>
              <a:t>Over 500,000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41AEBB4-B06C-C95B-787E-972D16EC7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331" y="4037109"/>
            <a:ext cx="2661603" cy="156591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C3265B8-A1F7-7800-A605-5647717A7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332" y="1066800"/>
            <a:ext cx="2621362" cy="2179983"/>
          </a:xfrm>
          <a:prstGeom prst="rect">
            <a:avLst/>
          </a:prstGeom>
          <a:ln w="1079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382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454FF-8DE9-A342-68AB-467306D9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How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 are </a:t>
            </a:r>
            <a:r>
              <a:rPr lang="fr-FR" dirty="0" err="1"/>
              <a:t>necessary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a </a:t>
            </a:r>
            <a:r>
              <a:rPr lang="fr-FR" dirty="0" err="1"/>
              <a:t>proficient</a:t>
            </a:r>
            <a:r>
              <a:rPr lang="fr-FR" dirty="0"/>
              <a:t> user of a </a:t>
            </a:r>
            <a:r>
              <a:rPr lang="fr-FR" dirty="0" err="1"/>
              <a:t>language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6B701D-877C-E373-220B-16686A119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Debatable</a:t>
            </a:r>
            <a:endParaRPr lang="fr-FR" dirty="0"/>
          </a:p>
          <a:p>
            <a:r>
              <a:rPr lang="fr-FR" dirty="0"/>
              <a:t>Consensus: </a:t>
            </a:r>
            <a:r>
              <a:rPr lang="fr-FR" dirty="0" err="1"/>
              <a:t>anywhere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4,000 and 10,000 </a:t>
            </a:r>
            <a:r>
              <a:rPr lang="fr-FR" dirty="0" err="1"/>
              <a:t>words</a:t>
            </a:r>
            <a:endParaRPr lang="fr-FR" dirty="0"/>
          </a:p>
          <a:p>
            <a:r>
              <a:rPr lang="fr-FR" dirty="0"/>
              <a:t>How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 do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actually</a:t>
            </a:r>
            <a:r>
              <a:rPr lang="fr-FR" dirty="0"/>
              <a:t> use on a </a:t>
            </a:r>
            <a:r>
              <a:rPr lang="fr-FR" dirty="0" err="1"/>
              <a:t>daily</a:t>
            </a:r>
            <a:r>
              <a:rPr lang="fr-FR" dirty="0"/>
              <a:t> basis in </a:t>
            </a:r>
            <a:r>
              <a:rPr lang="fr-FR" dirty="0" err="1"/>
              <a:t>your</a:t>
            </a:r>
            <a:r>
              <a:rPr lang="fr-FR" dirty="0"/>
              <a:t> native </a:t>
            </a:r>
            <a:r>
              <a:rPr lang="fr-FR" dirty="0" err="1"/>
              <a:t>language</a:t>
            </a:r>
            <a:r>
              <a:rPr lang="fr-FR" dirty="0"/>
              <a:t>?</a:t>
            </a:r>
          </a:p>
          <a:p>
            <a:r>
              <a:rPr lang="fr-FR" dirty="0">
                <a:hlinkClick r:id="rId3"/>
              </a:rPr>
              <a:t>https://my.vocabularysize.com</a:t>
            </a:r>
            <a:r>
              <a:rPr lang="fr-FR" dirty="0"/>
              <a:t> – </a:t>
            </a:r>
            <a:r>
              <a:rPr lang="fr-FR" dirty="0" err="1"/>
              <a:t>useful</a:t>
            </a:r>
            <a:r>
              <a:rPr lang="fr-FR" dirty="0"/>
              <a:t> </a:t>
            </a:r>
            <a:r>
              <a:rPr lang="fr-FR" dirty="0" err="1"/>
              <a:t>tool</a:t>
            </a:r>
            <a:r>
              <a:rPr lang="fr-FR" dirty="0"/>
              <a:t> if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curious</a:t>
            </a:r>
            <a:r>
              <a:rPr lang="fr-FR" dirty="0"/>
              <a:t> to test </a:t>
            </a:r>
            <a:r>
              <a:rPr lang="fr-FR" dirty="0" err="1"/>
              <a:t>yourself</a:t>
            </a:r>
            <a:endParaRPr lang="fr-FR" dirty="0"/>
          </a:p>
          <a:p>
            <a:r>
              <a:rPr lang="fr-FR" dirty="0">
                <a:hlinkClick r:id="rId4"/>
              </a:rPr>
              <a:t>https://splasho.com/upgoer5/</a:t>
            </a:r>
            <a:r>
              <a:rPr lang="fr-FR" dirty="0"/>
              <a:t> - fun test to 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1,000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enough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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712D401-7624-35B5-861F-DE1312149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358" y="1644648"/>
            <a:ext cx="2800960" cy="204470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89277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D82B2C-058D-ADA1-1618-AB926A082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Quiz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7F0474-D58E-2469-D755-CB5167ED5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b="1" dirty="0" err="1"/>
              <a:t>Give</a:t>
            </a:r>
            <a:r>
              <a:rPr lang="fr-FR" sz="3200" b="1" dirty="0"/>
              <a:t> a </a:t>
            </a:r>
            <a:r>
              <a:rPr lang="fr-FR" sz="3200" b="1" dirty="0" err="1"/>
              <a:t>definition</a:t>
            </a:r>
            <a:r>
              <a:rPr lang="fr-FR" sz="3200" b="1" dirty="0"/>
              <a:t> for: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itchFamily="2" charset="2"/>
              <a:buChar char="q"/>
            </a:pPr>
            <a:r>
              <a:rPr lang="fr-FR" b="1" dirty="0"/>
              <a:t>Active </a:t>
            </a:r>
            <a:r>
              <a:rPr lang="fr-FR" b="1" dirty="0" err="1"/>
              <a:t>vocabulary</a:t>
            </a:r>
            <a:endParaRPr lang="fr-FR" b="1" dirty="0"/>
          </a:p>
          <a:p>
            <a:pPr marL="0" indent="0">
              <a:buNone/>
            </a:pPr>
            <a:endParaRPr lang="fr-FR" dirty="0"/>
          </a:p>
          <a:p>
            <a:pPr>
              <a:buFont typeface="Wingdings" pitchFamily="2" charset="2"/>
              <a:buChar char="q"/>
            </a:pPr>
            <a:r>
              <a:rPr lang="fr-FR" b="1" dirty="0"/>
              <a:t>Passive </a:t>
            </a:r>
            <a:r>
              <a:rPr lang="fr-FR" b="1" dirty="0" err="1"/>
              <a:t>vocabulary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8283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Maillage</Template>
  <TotalTime>54</TotalTime>
  <Words>449</Words>
  <Application>Microsoft Macintosh PowerPoint</Application>
  <PresentationFormat>Grand écran</PresentationFormat>
  <Paragraphs>36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</vt:lpstr>
      <vt:lpstr>Maillage</vt:lpstr>
      <vt:lpstr>English and French VOCABULARY in figures</vt:lpstr>
      <vt:lpstr>Number of words in both languages</vt:lpstr>
      <vt:lpstr>How many words are necessary to be a proficient user of a language?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and French languages in figures</dc:title>
  <dc:creator>Natacha Dunn</dc:creator>
  <cp:lastModifiedBy>Natacha Dunn</cp:lastModifiedBy>
  <cp:revision>3</cp:revision>
  <dcterms:created xsi:type="dcterms:W3CDTF">2023-09-08T14:01:55Z</dcterms:created>
  <dcterms:modified xsi:type="dcterms:W3CDTF">2023-09-10T08:26:20Z</dcterms:modified>
</cp:coreProperties>
</file>