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5" r:id="rId4"/>
    <p:sldId id="266" r:id="rId5"/>
    <p:sldId id="263" r:id="rId6"/>
    <p:sldId id="259" r:id="rId7"/>
    <p:sldId id="264"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6048"/>
  </p:normalViewPr>
  <p:slideViewPr>
    <p:cSldViewPr snapToGrid="0" snapToObjects="1">
      <p:cViewPr varScale="1">
        <p:scale>
          <a:sx n="62" d="100"/>
          <a:sy n="62" d="100"/>
        </p:scale>
        <p:origin x="22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8E611A-D815-D542-8A90-3AC4147462B0}" type="doc">
      <dgm:prSet loTypeId="urn:microsoft.com/office/officeart/2005/8/layout/hChevron3" loCatId="" qsTypeId="urn:microsoft.com/office/officeart/2005/8/quickstyle/simple4" qsCatId="simple" csTypeId="urn:microsoft.com/office/officeart/2005/8/colors/accent1_2" csCatId="accent1" phldr="1"/>
      <dgm:spPr/>
    </dgm:pt>
    <dgm:pt modelId="{D5CDEDF2-0B22-3E4F-9DAF-7BB7B6AD8C73}">
      <dgm:prSet phldrT="[Texte]"/>
      <dgm:spPr>
        <a:solidFill>
          <a:schemeClr val="tx1">
            <a:lumMod val="50000"/>
          </a:schemeClr>
        </a:solidFill>
        <a:ln>
          <a:solidFill>
            <a:schemeClr val="accent1"/>
          </a:solidFill>
        </a:ln>
      </dgm:spPr>
      <dgm:t>
        <a:bodyPr/>
        <a:lstStyle/>
        <a:p>
          <a:pPr rtl="0"/>
          <a:r>
            <a:rPr lang="en-GB" dirty="0">
              <a:solidFill>
                <a:schemeClr val="tx1"/>
              </a:solidFill>
            </a:rPr>
            <a:t>Cyrus Cylinder and Magna Carta</a:t>
          </a:r>
        </a:p>
      </dgm:t>
    </dgm:pt>
    <dgm:pt modelId="{1E02F565-8E57-374A-AACC-802D7D267D2E}" type="parTrans" cxnId="{88D6B682-88D5-9242-BE16-B28E43C43BB3}">
      <dgm:prSet/>
      <dgm:spPr/>
      <dgm:t>
        <a:bodyPr/>
        <a:lstStyle/>
        <a:p>
          <a:endParaRPr lang="en-GB">
            <a:solidFill>
              <a:schemeClr val="tx1"/>
            </a:solidFill>
          </a:endParaRPr>
        </a:p>
      </dgm:t>
    </dgm:pt>
    <dgm:pt modelId="{A6D04755-F3A9-AF4A-9824-C1CEF8924D99}" type="sibTrans" cxnId="{88D6B682-88D5-9242-BE16-B28E43C43BB3}">
      <dgm:prSet/>
      <dgm:spPr/>
      <dgm:t>
        <a:bodyPr/>
        <a:lstStyle/>
        <a:p>
          <a:endParaRPr lang="en-GB">
            <a:solidFill>
              <a:schemeClr val="tx1"/>
            </a:solidFill>
          </a:endParaRPr>
        </a:p>
      </dgm:t>
    </dgm:pt>
    <dgm:pt modelId="{E512C8D9-7749-214F-A97F-145AB295386A}">
      <dgm:prSet phldrT="[Texte]"/>
      <dgm:spPr>
        <a:solidFill>
          <a:schemeClr val="bg2">
            <a:lumMod val="75000"/>
          </a:schemeClr>
        </a:solidFill>
        <a:ln>
          <a:solidFill>
            <a:schemeClr val="accent1"/>
          </a:solidFill>
        </a:ln>
      </dgm:spPr>
      <dgm:t>
        <a:bodyPr/>
        <a:lstStyle/>
        <a:p>
          <a:pPr rtl="0"/>
          <a:r>
            <a:rPr lang="en-GB" dirty="0">
              <a:solidFill>
                <a:schemeClr val="tx1"/>
              </a:solidFill>
            </a:rPr>
            <a:t>the French Declaration of human rights</a:t>
          </a:r>
        </a:p>
      </dgm:t>
    </dgm:pt>
    <dgm:pt modelId="{2E5E92B0-3AED-EC4D-8453-079DD9888DFA}" type="parTrans" cxnId="{1C001976-8EF3-4C4A-9CD7-1B9E5A8482E8}">
      <dgm:prSet/>
      <dgm:spPr/>
      <dgm:t>
        <a:bodyPr/>
        <a:lstStyle/>
        <a:p>
          <a:endParaRPr lang="en-GB">
            <a:solidFill>
              <a:schemeClr val="tx1"/>
            </a:solidFill>
          </a:endParaRPr>
        </a:p>
      </dgm:t>
    </dgm:pt>
    <dgm:pt modelId="{84B32C36-68F0-A14E-8FA4-690C497C807A}" type="sibTrans" cxnId="{1C001976-8EF3-4C4A-9CD7-1B9E5A8482E8}">
      <dgm:prSet/>
      <dgm:spPr/>
      <dgm:t>
        <a:bodyPr/>
        <a:lstStyle/>
        <a:p>
          <a:endParaRPr lang="en-GB">
            <a:solidFill>
              <a:schemeClr val="tx1"/>
            </a:solidFill>
          </a:endParaRPr>
        </a:p>
      </dgm:t>
    </dgm:pt>
    <dgm:pt modelId="{D233892C-92FA-3C40-A523-CA0A10649785}">
      <dgm:prSet phldrT="[Texte]"/>
      <dgm:spPr>
        <a:solidFill>
          <a:schemeClr val="accent2">
            <a:lumMod val="50000"/>
          </a:schemeClr>
        </a:solidFill>
        <a:ln>
          <a:solidFill>
            <a:schemeClr val="accent1"/>
          </a:solidFill>
        </a:ln>
      </dgm:spPr>
      <dgm:t>
        <a:bodyPr/>
        <a:lstStyle/>
        <a:p>
          <a:pPr rtl="0"/>
          <a:r>
            <a:rPr lang="en-GB" dirty="0">
              <a:solidFill>
                <a:schemeClr val="tx1"/>
              </a:solidFill>
            </a:rPr>
            <a:t>The Universal Declaration of Human Rights</a:t>
          </a:r>
        </a:p>
      </dgm:t>
    </dgm:pt>
    <dgm:pt modelId="{862CAB85-9E3B-A84C-88EE-50340B8B28D4}" type="parTrans" cxnId="{5A0795E5-CA68-4242-B24E-25C312321B6F}">
      <dgm:prSet/>
      <dgm:spPr/>
      <dgm:t>
        <a:bodyPr/>
        <a:lstStyle/>
        <a:p>
          <a:endParaRPr lang="en-GB">
            <a:solidFill>
              <a:schemeClr val="tx1"/>
            </a:solidFill>
          </a:endParaRPr>
        </a:p>
      </dgm:t>
    </dgm:pt>
    <dgm:pt modelId="{455346DB-A269-A44E-A157-36C87E2F6EEF}" type="sibTrans" cxnId="{5A0795E5-CA68-4242-B24E-25C312321B6F}">
      <dgm:prSet/>
      <dgm:spPr/>
      <dgm:t>
        <a:bodyPr/>
        <a:lstStyle/>
        <a:p>
          <a:endParaRPr lang="en-GB">
            <a:solidFill>
              <a:schemeClr val="tx1"/>
            </a:solidFill>
          </a:endParaRPr>
        </a:p>
      </dgm:t>
    </dgm:pt>
    <dgm:pt modelId="{B8E2DC05-EA11-4044-A336-025B00212116}">
      <dgm:prSet/>
      <dgm:spPr>
        <a:solidFill>
          <a:schemeClr val="bg2">
            <a:lumMod val="60000"/>
            <a:lumOff val="40000"/>
          </a:schemeClr>
        </a:solidFill>
        <a:ln>
          <a:solidFill>
            <a:schemeClr val="accent1"/>
          </a:solidFill>
        </a:ln>
      </dgm:spPr>
      <dgm:t>
        <a:bodyPr/>
        <a:lstStyle/>
        <a:p>
          <a:r>
            <a:rPr lang="en-GB" dirty="0">
              <a:solidFill>
                <a:schemeClr val="tx1"/>
              </a:solidFill>
            </a:rPr>
            <a:t>The US Constitution </a:t>
          </a:r>
        </a:p>
      </dgm:t>
    </dgm:pt>
    <dgm:pt modelId="{D54AA385-6EE1-5543-96A3-0C1062FAEB36}" type="parTrans" cxnId="{99E440E0-EDDC-E142-B48A-728FD9092A43}">
      <dgm:prSet/>
      <dgm:spPr/>
      <dgm:t>
        <a:bodyPr/>
        <a:lstStyle/>
        <a:p>
          <a:endParaRPr lang="en-GB">
            <a:solidFill>
              <a:schemeClr val="tx1"/>
            </a:solidFill>
          </a:endParaRPr>
        </a:p>
      </dgm:t>
    </dgm:pt>
    <dgm:pt modelId="{AB50F75E-CE3B-D548-A176-5A21472967CA}" type="sibTrans" cxnId="{99E440E0-EDDC-E142-B48A-728FD9092A43}">
      <dgm:prSet/>
      <dgm:spPr/>
      <dgm:t>
        <a:bodyPr/>
        <a:lstStyle/>
        <a:p>
          <a:endParaRPr lang="en-GB">
            <a:solidFill>
              <a:schemeClr val="tx1"/>
            </a:solidFill>
          </a:endParaRPr>
        </a:p>
      </dgm:t>
    </dgm:pt>
    <dgm:pt modelId="{6D57768F-5959-9448-B4C7-5DB14884768F}" type="pres">
      <dgm:prSet presAssocID="{D68E611A-D815-D542-8A90-3AC4147462B0}" presName="Name0" presStyleCnt="0">
        <dgm:presLayoutVars>
          <dgm:dir/>
          <dgm:resizeHandles val="exact"/>
        </dgm:presLayoutVars>
      </dgm:prSet>
      <dgm:spPr/>
    </dgm:pt>
    <dgm:pt modelId="{5B0A6DF2-8C39-9A4A-AD1B-D358DF43D228}" type="pres">
      <dgm:prSet presAssocID="{D5CDEDF2-0B22-3E4F-9DAF-7BB7B6AD8C73}" presName="parTxOnly" presStyleLbl="node1" presStyleIdx="0" presStyleCnt="4">
        <dgm:presLayoutVars>
          <dgm:bulletEnabled val="1"/>
        </dgm:presLayoutVars>
      </dgm:prSet>
      <dgm:spPr/>
    </dgm:pt>
    <dgm:pt modelId="{F8E53FE4-53A7-A84C-B848-CFD08EC6C6B1}" type="pres">
      <dgm:prSet presAssocID="{A6D04755-F3A9-AF4A-9824-C1CEF8924D99}" presName="parSpace" presStyleCnt="0"/>
      <dgm:spPr/>
    </dgm:pt>
    <dgm:pt modelId="{3B82DBD0-F981-9948-8B10-D349A6E2234E}" type="pres">
      <dgm:prSet presAssocID="{B8E2DC05-EA11-4044-A336-025B00212116}" presName="parTxOnly" presStyleLbl="node1" presStyleIdx="1" presStyleCnt="4">
        <dgm:presLayoutVars>
          <dgm:bulletEnabled val="1"/>
        </dgm:presLayoutVars>
      </dgm:prSet>
      <dgm:spPr/>
    </dgm:pt>
    <dgm:pt modelId="{BF01D84D-0AB8-044E-9A4D-EF15C84EFC2D}" type="pres">
      <dgm:prSet presAssocID="{AB50F75E-CE3B-D548-A176-5A21472967CA}" presName="parSpace" presStyleCnt="0"/>
      <dgm:spPr/>
    </dgm:pt>
    <dgm:pt modelId="{ECC4BC1B-0887-054E-9907-2BBE9FB41A30}" type="pres">
      <dgm:prSet presAssocID="{E512C8D9-7749-214F-A97F-145AB295386A}" presName="parTxOnly" presStyleLbl="node1" presStyleIdx="2" presStyleCnt="4" custLinFactNeighborX="-40378" custLinFactNeighborY="-1912">
        <dgm:presLayoutVars>
          <dgm:bulletEnabled val="1"/>
        </dgm:presLayoutVars>
      </dgm:prSet>
      <dgm:spPr/>
    </dgm:pt>
    <dgm:pt modelId="{13019162-62D6-734F-AD68-5A8E9B54566C}" type="pres">
      <dgm:prSet presAssocID="{84B32C36-68F0-A14E-8FA4-690C497C807A}" presName="parSpace" presStyleCnt="0"/>
      <dgm:spPr/>
    </dgm:pt>
    <dgm:pt modelId="{9E5CC086-BB18-844D-9B2C-872ACDD15A9F}" type="pres">
      <dgm:prSet presAssocID="{D233892C-92FA-3C40-A523-CA0A10649785}" presName="parTxOnly" presStyleLbl="node1" presStyleIdx="3" presStyleCnt="4" custLinFactNeighborX="-28267" custLinFactNeighborY="-1142">
        <dgm:presLayoutVars>
          <dgm:bulletEnabled val="1"/>
        </dgm:presLayoutVars>
      </dgm:prSet>
      <dgm:spPr/>
    </dgm:pt>
  </dgm:ptLst>
  <dgm:cxnLst>
    <dgm:cxn modelId="{65F09018-9D9F-534B-BA3A-7F0FE5D57629}" type="presOf" srcId="{D233892C-92FA-3C40-A523-CA0A10649785}" destId="{9E5CC086-BB18-844D-9B2C-872ACDD15A9F}" srcOrd="0" destOrd="0" presId="urn:microsoft.com/office/officeart/2005/8/layout/hChevron3"/>
    <dgm:cxn modelId="{6B9DD635-E34D-BF49-A78B-54F93A2508D1}" type="presOf" srcId="{E512C8D9-7749-214F-A97F-145AB295386A}" destId="{ECC4BC1B-0887-054E-9907-2BBE9FB41A30}" srcOrd="0" destOrd="0" presId="urn:microsoft.com/office/officeart/2005/8/layout/hChevron3"/>
    <dgm:cxn modelId="{E933B76A-35A6-0545-B8E0-EEDA71048C75}" type="presOf" srcId="{D68E611A-D815-D542-8A90-3AC4147462B0}" destId="{6D57768F-5959-9448-B4C7-5DB14884768F}" srcOrd="0" destOrd="0" presId="urn:microsoft.com/office/officeart/2005/8/layout/hChevron3"/>
    <dgm:cxn modelId="{1C001976-8EF3-4C4A-9CD7-1B9E5A8482E8}" srcId="{D68E611A-D815-D542-8A90-3AC4147462B0}" destId="{E512C8D9-7749-214F-A97F-145AB295386A}" srcOrd="2" destOrd="0" parTransId="{2E5E92B0-3AED-EC4D-8453-079DD9888DFA}" sibTransId="{84B32C36-68F0-A14E-8FA4-690C497C807A}"/>
    <dgm:cxn modelId="{7C5FD17A-7073-0D41-84A8-9C8B1F8AC133}" type="presOf" srcId="{D5CDEDF2-0B22-3E4F-9DAF-7BB7B6AD8C73}" destId="{5B0A6DF2-8C39-9A4A-AD1B-D358DF43D228}" srcOrd="0" destOrd="0" presId="urn:microsoft.com/office/officeart/2005/8/layout/hChevron3"/>
    <dgm:cxn modelId="{88D6B682-88D5-9242-BE16-B28E43C43BB3}" srcId="{D68E611A-D815-D542-8A90-3AC4147462B0}" destId="{D5CDEDF2-0B22-3E4F-9DAF-7BB7B6AD8C73}" srcOrd="0" destOrd="0" parTransId="{1E02F565-8E57-374A-AACC-802D7D267D2E}" sibTransId="{A6D04755-F3A9-AF4A-9824-C1CEF8924D99}"/>
    <dgm:cxn modelId="{99E440E0-EDDC-E142-B48A-728FD9092A43}" srcId="{D68E611A-D815-D542-8A90-3AC4147462B0}" destId="{B8E2DC05-EA11-4044-A336-025B00212116}" srcOrd="1" destOrd="0" parTransId="{D54AA385-6EE1-5543-96A3-0C1062FAEB36}" sibTransId="{AB50F75E-CE3B-D548-A176-5A21472967CA}"/>
    <dgm:cxn modelId="{5A0795E5-CA68-4242-B24E-25C312321B6F}" srcId="{D68E611A-D815-D542-8A90-3AC4147462B0}" destId="{D233892C-92FA-3C40-A523-CA0A10649785}" srcOrd="3" destOrd="0" parTransId="{862CAB85-9E3B-A84C-88EE-50340B8B28D4}" sibTransId="{455346DB-A269-A44E-A157-36C87E2F6EEF}"/>
    <dgm:cxn modelId="{00FFE5E9-25C0-E94F-B362-EF37E4A53F01}" type="presOf" srcId="{B8E2DC05-EA11-4044-A336-025B00212116}" destId="{3B82DBD0-F981-9948-8B10-D349A6E2234E}" srcOrd="0" destOrd="0" presId="urn:microsoft.com/office/officeart/2005/8/layout/hChevron3"/>
    <dgm:cxn modelId="{75FAB8A7-C7C8-294B-85C7-9E26931469F3}" type="presParOf" srcId="{6D57768F-5959-9448-B4C7-5DB14884768F}" destId="{5B0A6DF2-8C39-9A4A-AD1B-D358DF43D228}" srcOrd="0" destOrd="0" presId="urn:microsoft.com/office/officeart/2005/8/layout/hChevron3"/>
    <dgm:cxn modelId="{695893DF-8C10-424C-8F71-B2463D1BC107}" type="presParOf" srcId="{6D57768F-5959-9448-B4C7-5DB14884768F}" destId="{F8E53FE4-53A7-A84C-B848-CFD08EC6C6B1}" srcOrd="1" destOrd="0" presId="urn:microsoft.com/office/officeart/2005/8/layout/hChevron3"/>
    <dgm:cxn modelId="{61FBE5ED-1858-7D45-AA26-EDFBFE047EED}" type="presParOf" srcId="{6D57768F-5959-9448-B4C7-5DB14884768F}" destId="{3B82DBD0-F981-9948-8B10-D349A6E2234E}" srcOrd="2" destOrd="0" presId="urn:microsoft.com/office/officeart/2005/8/layout/hChevron3"/>
    <dgm:cxn modelId="{B3538379-E713-014A-8494-AAB7FE3C4D69}" type="presParOf" srcId="{6D57768F-5959-9448-B4C7-5DB14884768F}" destId="{BF01D84D-0AB8-044E-9A4D-EF15C84EFC2D}" srcOrd="3" destOrd="0" presId="urn:microsoft.com/office/officeart/2005/8/layout/hChevron3"/>
    <dgm:cxn modelId="{B2BFFEA6-AFB7-CD48-B238-AF398AF08F48}" type="presParOf" srcId="{6D57768F-5959-9448-B4C7-5DB14884768F}" destId="{ECC4BC1B-0887-054E-9907-2BBE9FB41A30}" srcOrd="4" destOrd="0" presId="urn:microsoft.com/office/officeart/2005/8/layout/hChevron3"/>
    <dgm:cxn modelId="{65A1BFC0-63C6-F349-AFC4-E2589089A674}" type="presParOf" srcId="{6D57768F-5959-9448-B4C7-5DB14884768F}" destId="{13019162-62D6-734F-AD68-5A8E9B54566C}" srcOrd="5" destOrd="0" presId="urn:microsoft.com/office/officeart/2005/8/layout/hChevron3"/>
    <dgm:cxn modelId="{19E174B4-321F-7247-858B-F60D60E1E7BB}" type="presParOf" srcId="{6D57768F-5959-9448-B4C7-5DB14884768F}" destId="{9E5CC086-BB18-844D-9B2C-872ACDD15A9F}"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A6DF2-8C39-9A4A-AD1B-D358DF43D228}">
      <dsp:nvSpPr>
        <dsp:cNvPr id="0" name=""/>
        <dsp:cNvSpPr/>
      </dsp:nvSpPr>
      <dsp:spPr>
        <a:xfrm>
          <a:off x="3196" y="0"/>
          <a:ext cx="3206739" cy="1039743"/>
        </a:xfrm>
        <a:prstGeom prst="homePlate">
          <a:avLst/>
        </a:prstGeom>
        <a:solidFill>
          <a:schemeClr val="tx1">
            <a:lumMod val="50000"/>
          </a:schemeClr>
        </a:solidFill>
        <a:ln>
          <a:solidFill>
            <a:schemeClr val="accent1"/>
          </a:solid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rtl="0">
            <a:lnSpc>
              <a:spcPct val="90000"/>
            </a:lnSpc>
            <a:spcBef>
              <a:spcPct val="0"/>
            </a:spcBef>
            <a:spcAft>
              <a:spcPct val="35000"/>
            </a:spcAft>
            <a:buNone/>
          </a:pPr>
          <a:r>
            <a:rPr lang="en-GB" sz="2100" kern="1200" dirty="0">
              <a:solidFill>
                <a:schemeClr val="tx1"/>
              </a:solidFill>
            </a:rPr>
            <a:t>Cyrus Cylinder and Magna Carta</a:t>
          </a:r>
        </a:p>
      </dsp:txBody>
      <dsp:txXfrm>
        <a:off x="3196" y="0"/>
        <a:ext cx="2946803" cy="1039743"/>
      </dsp:txXfrm>
    </dsp:sp>
    <dsp:sp modelId="{3B82DBD0-F981-9948-8B10-D349A6E2234E}">
      <dsp:nvSpPr>
        <dsp:cNvPr id="0" name=""/>
        <dsp:cNvSpPr/>
      </dsp:nvSpPr>
      <dsp:spPr>
        <a:xfrm>
          <a:off x="2568587" y="0"/>
          <a:ext cx="3206739" cy="1039743"/>
        </a:xfrm>
        <a:prstGeom prst="chevron">
          <a:avLst/>
        </a:prstGeom>
        <a:solidFill>
          <a:schemeClr val="bg2">
            <a:lumMod val="60000"/>
            <a:lumOff val="40000"/>
          </a:schemeClr>
        </a:solidFill>
        <a:ln>
          <a:solidFill>
            <a:schemeClr val="accent1"/>
          </a:solid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The US Constitution </a:t>
          </a:r>
        </a:p>
      </dsp:txBody>
      <dsp:txXfrm>
        <a:off x="3088459" y="0"/>
        <a:ext cx="2166996" cy="1039743"/>
      </dsp:txXfrm>
    </dsp:sp>
    <dsp:sp modelId="{ECC4BC1B-0887-054E-9907-2BBE9FB41A30}">
      <dsp:nvSpPr>
        <dsp:cNvPr id="0" name=""/>
        <dsp:cNvSpPr/>
      </dsp:nvSpPr>
      <dsp:spPr>
        <a:xfrm>
          <a:off x="4875015" y="0"/>
          <a:ext cx="3206739" cy="1039743"/>
        </a:xfrm>
        <a:prstGeom prst="chevron">
          <a:avLst/>
        </a:prstGeom>
        <a:solidFill>
          <a:schemeClr val="bg2">
            <a:lumMod val="75000"/>
          </a:schemeClr>
        </a:solidFill>
        <a:ln>
          <a:solidFill>
            <a:schemeClr val="accent1"/>
          </a:solid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rtl="0">
            <a:lnSpc>
              <a:spcPct val="90000"/>
            </a:lnSpc>
            <a:spcBef>
              <a:spcPct val="0"/>
            </a:spcBef>
            <a:spcAft>
              <a:spcPct val="35000"/>
            </a:spcAft>
            <a:buNone/>
          </a:pPr>
          <a:r>
            <a:rPr lang="en-GB" sz="2100" kern="1200" dirty="0">
              <a:solidFill>
                <a:schemeClr val="tx1"/>
              </a:solidFill>
            </a:rPr>
            <a:t>the French Declaration of human rights</a:t>
          </a:r>
        </a:p>
      </dsp:txBody>
      <dsp:txXfrm>
        <a:off x="5394887" y="0"/>
        <a:ext cx="2166996" cy="1039743"/>
      </dsp:txXfrm>
    </dsp:sp>
    <dsp:sp modelId="{9E5CC086-BB18-844D-9B2C-872ACDD15A9F}">
      <dsp:nvSpPr>
        <dsp:cNvPr id="0" name=""/>
        <dsp:cNvSpPr/>
      </dsp:nvSpPr>
      <dsp:spPr>
        <a:xfrm>
          <a:off x="7518080" y="0"/>
          <a:ext cx="3206739" cy="1039743"/>
        </a:xfrm>
        <a:prstGeom prst="chevron">
          <a:avLst/>
        </a:prstGeom>
        <a:solidFill>
          <a:schemeClr val="accent2">
            <a:lumMod val="50000"/>
          </a:schemeClr>
        </a:solidFill>
        <a:ln>
          <a:solidFill>
            <a:schemeClr val="accent1"/>
          </a:solid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rtl="0">
            <a:lnSpc>
              <a:spcPct val="90000"/>
            </a:lnSpc>
            <a:spcBef>
              <a:spcPct val="0"/>
            </a:spcBef>
            <a:spcAft>
              <a:spcPct val="35000"/>
            </a:spcAft>
            <a:buNone/>
          </a:pPr>
          <a:r>
            <a:rPr lang="en-GB" sz="2100" kern="1200" dirty="0">
              <a:solidFill>
                <a:schemeClr val="tx1"/>
              </a:solidFill>
            </a:rPr>
            <a:t>The Universal Declaration of Human Rights</a:t>
          </a:r>
        </a:p>
      </dsp:txBody>
      <dsp:txXfrm>
        <a:off x="8037952" y="0"/>
        <a:ext cx="2166996" cy="103974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3957A-49CC-B54D-9E59-684D50AF0BAC}" type="datetimeFigureOut">
              <a:rPr lang="fr-FR" smtClean="0"/>
              <a:t>07/10/2025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38ADA-8D70-8049-A28F-420612AA9822}" type="slidenum">
              <a:rPr lang="fr-FR" smtClean="0"/>
              <a:t>‹N°›</a:t>
            </a:fld>
            <a:endParaRPr lang="fr-FR"/>
          </a:p>
        </p:txBody>
      </p:sp>
    </p:spTree>
    <p:extLst>
      <p:ext uri="{BB962C8B-B14F-4D97-AF65-F5344CB8AC3E}">
        <p14:creationId xmlns:p14="http://schemas.microsoft.com/office/powerpoint/2010/main" val="88004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ictionary.cambridge.org/fr/dictionnaire/anglais/right" TargetMode="External"/><Relationship Id="rId7" Type="http://schemas.openxmlformats.org/officeDocument/2006/relationships/hyperlink" Target="https://dictionary.cambridge.org/fr/dictionnaire/anglais/publicly"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ictionary.cambridge.org/fr/dictionnaire/anglais/opinion" TargetMode="External"/><Relationship Id="rId5" Type="http://schemas.openxmlformats.org/officeDocument/2006/relationships/hyperlink" Target="https://dictionary.cambridge.org/fr/dictionnaire/anglais/your" TargetMode="External"/><Relationship Id="rId4" Type="http://schemas.openxmlformats.org/officeDocument/2006/relationships/hyperlink" Target="https://dictionary.cambridge.org/fr/dictionnaire/anglais/expres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3" Type="http://schemas.openxmlformats.org/officeDocument/2006/relationships/hyperlink" Target="https://en.wikipedia.org/wiki/Racism" TargetMode="External"/><Relationship Id="rId18" Type="http://schemas.openxmlformats.org/officeDocument/2006/relationships/hyperlink" Target="https://en.wikipedia.org/wiki/Censorship_in_the_United_Kingdom#cite_note-6" TargetMode="External"/><Relationship Id="rId26" Type="http://schemas.openxmlformats.org/officeDocument/2006/relationships/hyperlink" Target="https://en.wikipedia.org/wiki/Censorship_in_the_United_Kingdom#cite_note-11" TargetMode="External"/><Relationship Id="rId39" Type="http://schemas.openxmlformats.org/officeDocument/2006/relationships/hyperlink" Target="https://en.wikipedia.org/wiki/Censorship_in_the_United_Kingdom#cite_note-19" TargetMode="External"/><Relationship Id="rId21" Type="http://schemas.openxmlformats.org/officeDocument/2006/relationships/hyperlink" Target="https://en.wikipedia.org/wiki/Censorship_in_the_United_Kingdom#cite_note-joint2005p114-8" TargetMode="External"/><Relationship Id="rId34" Type="http://schemas.openxmlformats.org/officeDocument/2006/relationships/hyperlink" Target="https://en.wikipedia.org/wiki/Compass_(law)" TargetMode="External"/><Relationship Id="rId42" Type="http://schemas.openxmlformats.org/officeDocument/2006/relationships/hyperlink" Target="https://en.wikipedia.org/wiki/Obscenity" TargetMode="External"/><Relationship Id="rId47" Type="http://schemas.openxmlformats.org/officeDocument/2006/relationships/hyperlink" Target="https://en.wikipedia.org/wiki/Censorship_in_the_United_Kingdom#cite_note-23" TargetMode="External"/><Relationship Id="rId50" Type="http://schemas.openxmlformats.org/officeDocument/2006/relationships/hyperlink" Target="https://en.wikipedia.org/wiki/Censorship_in_the_United_Kingdom#cite_note-helsinki1991p53-25" TargetMode="External"/><Relationship Id="rId7" Type="http://schemas.openxmlformats.org/officeDocument/2006/relationships/hyperlink" Target="https://en.wikipedia.org/wiki/Censorship_in_the_United_Kingdom#cite_note-1" TargetMode="External"/><Relationship Id="rId2" Type="http://schemas.openxmlformats.org/officeDocument/2006/relationships/slide" Target="../slides/slide5.xml"/><Relationship Id="rId16" Type="http://schemas.openxmlformats.org/officeDocument/2006/relationships/hyperlink" Target="https://en.wikipedia.org/wiki/Censorship_in_the_United_Kingdom#cite_note-4" TargetMode="External"/><Relationship Id="rId29" Type="http://schemas.openxmlformats.org/officeDocument/2006/relationships/hyperlink" Target="https://en.wikipedia.org/wiki/Possession_(law)" TargetMode="External"/><Relationship Id="rId11" Type="http://schemas.openxmlformats.org/officeDocument/2006/relationships/hyperlink" Target="https://en.wikipedia.org/wiki/Harassment,_alarm_or_distress" TargetMode="External"/><Relationship Id="rId24" Type="http://schemas.openxmlformats.org/officeDocument/2006/relationships/hyperlink" Target="https://en.wikipedia.org/wiki/Terrorism" TargetMode="External"/><Relationship Id="rId32" Type="http://schemas.openxmlformats.org/officeDocument/2006/relationships/hyperlink" Target="https://en.wikipedia.org/wiki/High_treason_in_the_United_Kingdom" TargetMode="External"/><Relationship Id="rId37" Type="http://schemas.openxmlformats.org/officeDocument/2006/relationships/hyperlink" Target="https://en.wikipedia.org/wiki/Censorship_in_the_United_Kingdom#cite_note-klug1996p177-17" TargetMode="External"/><Relationship Id="rId40" Type="http://schemas.openxmlformats.org/officeDocument/2006/relationships/hyperlink" Target="https://en.wikipedia.org/wiki/Censorship_in_the_United_Kingdom#cite_note-20" TargetMode="External"/><Relationship Id="rId45" Type="http://schemas.openxmlformats.org/officeDocument/2006/relationships/hyperlink" Target="https://en.wikipedia.org/wiki/Outraging_public_decency" TargetMode="External"/><Relationship Id="rId5" Type="http://schemas.openxmlformats.org/officeDocument/2006/relationships/hyperlink" Target="https://en.wikipedia.org/wiki/Rights" TargetMode="External"/><Relationship Id="rId15" Type="http://schemas.openxmlformats.org/officeDocument/2006/relationships/hyperlink" Target="https://en.wikipedia.org/wiki/Censorship_in_the_United_Kingdom#cite_note-3" TargetMode="External"/><Relationship Id="rId23" Type="http://schemas.openxmlformats.org/officeDocument/2006/relationships/hyperlink" Target="https://en.wikipedia.org/wiki/Censorship_in_the_United_Kingdom#cite_note-9" TargetMode="External"/><Relationship Id="rId28" Type="http://schemas.openxmlformats.org/officeDocument/2006/relationships/hyperlink" Target="https://en.wikipedia.org/wiki/Censorship_in_the_United_Kingdom#cite_note-joint2005p116-13" TargetMode="External"/><Relationship Id="rId36" Type="http://schemas.openxmlformats.org/officeDocument/2006/relationships/hyperlink" Target="https://en.wikipedia.org/wiki/Censorship_in_the_United_Kingdom#cite_note-16" TargetMode="External"/><Relationship Id="rId49" Type="http://schemas.openxmlformats.org/officeDocument/2006/relationships/hyperlink" Target="https://en.wikipedia.org/wiki/Censorship_in_the_United_Kingdom#cite_note-24" TargetMode="External"/><Relationship Id="rId10" Type="http://schemas.openxmlformats.org/officeDocument/2006/relationships/hyperlink" Target="https://en.wikipedia.org/wiki/Human_Rights_Act_1998" TargetMode="External"/><Relationship Id="rId19" Type="http://schemas.openxmlformats.org/officeDocument/2006/relationships/hyperlink" Target="https://en.wikipedia.org/wiki/Censorship_in_the_United_Kingdom#cite_note-7" TargetMode="External"/><Relationship Id="rId31" Type="http://schemas.openxmlformats.org/officeDocument/2006/relationships/hyperlink" Target="https://en.wikipedia.org/wiki/Censorship_in_the_United_Kingdom#cite_note-po29jul11-15" TargetMode="External"/><Relationship Id="rId44" Type="http://schemas.openxmlformats.org/officeDocument/2006/relationships/hyperlink" Target="https://en.wikipedia.org/wiki/Public_morality" TargetMode="External"/><Relationship Id="rId52" Type="http://schemas.openxmlformats.org/officeDocument/2006/relationships/hyperlink" Target="https://en.wikipedia.org/wiki/Censorship_in_the_United_Kingdom#cite_note-bbcbrown-26" TargetMode="External"/><Relationship Id="rId4" Type="http://schemas.openxmlformats.org/officeDocument/2006/relationships/hyperlink" Target="https://en.wikipedia.org/wiki/Negative_and_positive_rights" TargetMode="External"/><Relationship Id="rId9" Type="http://schemas.openxmlformats.org/officeDocument/2006/relationships/hyperlink" Target="https://en.wikipedia.org/wiki/European_Convention_(1999%E2%80%932000)" TargetMode="External"/><Relationship Id="rId14" Type="http://schemas.openxmlformats.org/officeDocument/2006/relationships/hyperlink" Target="https://en.wikipedia.org/wiki/Censorship_in_the_United_Kingdom#cite_note-2" TargetMode="External"/><Relationship Id="rId22" Type="http://schemas.openxmlformats.org/officeDocument/2006/relationships/hyperlink" Target="https://en.wikipedia.org/wiki/Incitement_to_racial_hatred" TargetMode="External"/><Relationship Id="rId27" Type="http://schemas.openxmlformats.org/officeDocument/2006/relationships/hyperlink" Target="https://en.wikipedia.org/wiki/Censorship_in_the_United_Kingdom#cite_note-12" TargetMode="External"/><Relationship Id="rId30" Type="http://schemas.openxmlformats.org/officeDocument/2006/relationships/hyperlink" Target="https://en.wikipedia.org/wiki/Censorship_in_the_United_Kingdom#cite_note-bbc01aug11-14" TargetMode="External"/><Relationship Id="rId35" Type="http://schemas.openxmlformats.org/officeDocument/2006/relationships/hyperlink" Target="https://en.wikipedia.org/wiki/Monarchy_of_the_United_Kingdom" TargetMode="External"/><Relationship Id="rId43" Type="http://schemas.openxmlformats.org/officeDocument/2006/relationships/hyperlink" Target="https://en.wikipedia.org/wiki/Censorship_in_the_United_Kingdom#cite_note-klug1996p172-21" TargetMode="External"/><Relationship Id="rId48" Type="http://schemas.openxmlformats.org/officeDocument/2006/relationships/hyperlink" Target="https://en.wikipedia.org/wiki/Prior_restraint" TargetMode="External"/><Relationship Id="rId8" Type="http://schemas.openxmlformats.org/officeDocument/2006/relationships/hyperlink" Target="https://en.wikipedia.org/wiki/United_Kingdom" TargetMode="External"/><Relationship Id="rId51" Type="http://schemas.openxmlformats.org/officeDocument/2006/relationships/hyperlink" Target="https://en.wikipedia.org/wiki/Jury" TargetMode="External"/><Relationship Id="rId3" Type="http://schemas.openxmlformats.org/officeDocument/2006/relationships/hyperlink" Target="https://en.wikipedia.org/wiki/ISO_3166-1" TargetMode="External"/><Relationship Id="rId12" Type="http://schemas.openxmlformats.org/officeDocument/2006/relationships/hyperlink" Target="https://en.wikipedia.org/wiki/Breach_of_the_peace" TargetMode="External"/><Relationship Id="rId17" Type="http://schemas.openxmlformats.org/officeDocument/2006/relationships/hyperlink" Target="https://en.wikipedia.org/wiki/Censorship_in_the_United_Kingdom#cite_note-5" TargetMode="External"/><Relationship Id="rId25" Type="http://schemas.openxmlformats.org/officeDocument/2006/relationships/hyperlink" Target="https://en.wikipedia.org/wiki/Censorship_in_the_United_Kingdom#cite_note-10" TargetMode="External"/><Relationship Id="rId33" Type="http://schemas.openxmlformats.org/officeDocument/2006/relationships/hyperlink" Target="https://en.wikipedia.org/wiki/Republicanism_in_the_United_Kingdom" TargetMode="External"/><Relationship Id="rId38" Type="http://schemas.openxmlformats.org/officeDocument/2006/relationships/hyperlink" Target="https://en.wikipedia.org/wiki/Censorship_in_the_United_Kingdom#cite_note-18" TargetMode="External"/><Relationship Id="rId46" Type="http://schemas.openxmlformats.org/officeDocument/2006/relationships/hyperlink" Target="https://en.wikipedia.org/wiki/Censorship_in_the_United_Kingdom#cite_note-klug1996p173-22" TargetMode="External"/><Relationship Id="rId20" Type="http://schemas.openxmlformats.org/officeDocument/2006/relationships/hyperlink" Target="https://en.wikipedia.org/wiki/Incitement" TargetMode="External"/><Relationship Id="rId41" Type="http://schemas.openxmlformats.org/officeDocument/2006/relationships/hyperlink" Target="https://en.wikipedia.org/wiki/Sedition" TargetMode="External"/><Relationship Id="rId1" Type="http://schemas.openxmlformats.org/officeDocument/2006/relationships/notesMaster" Target="../notesMasters/notesMaster1.xml"/><Relationship Id="rId6" Type="http://schemas.openxmlformats.org/officeDocument/2006/relationships/hyperlink" Target="https://en.wikipedia.org/wiki/Common_law"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holar.google.com/scholar_case?case=17861104566192106776#p14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h2o.law.harvard.edu/cases/454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noProof="0" dirty="0"/>
              <a:t>Left</a:t>
            </a:r>
            <a:r>
              <a:rPr lang="en-GB" noProof="0" dirty="0"/>
              <a:t>: </a:t>
            </a:r>
            <a:r>
              <a:rPr lang="en-GB" sz="1200" kern="1200" noProof="0" dirty="0">
                <a:solidFill>
                  <a:schemeClr val="tx1"/>
                </a:solidFill>
                <a:effectLst/>
                <a:latin typeface="+mn-lt"/>
                <a:ea typeface="+mn-ea"/>
                <a:cs typeface="+mn-cs"/>
              </a:rPr>
              <a:t>Norman Rockwell's "Four Freedoms" illustrations, originally published in The Saturday Evening Post.</a:t>
            </a:r>
            <a:r>
              <a:rPr lang="en-GB" noProof="0" dirty="0">
                <a:effectLst/>
              </a:rPr>
              <a:t> </a:t>
            </a:r>
            <a:r>
              <a:rPr lang="en-GB" sz="1200" kern="1200" noProof="0" dirty="0">
                <a:solidFill>
                  <a:schemeClr val="tx1"/>
                </a:solidFill>
                <a:effectLst/>
                <a:latin typeface="+mn-lt"/>
                <a:ea typeface="+mn-ea"/>
                <a:cs typeface="+mn-cs"/>
              </a:rPr>
              <a:t>“Freedom of Speech”</a:t>
            </a:r>
            <a:r>
              <a:rPr lang="en-GB" noProof="0" dirty="0">
                <a:effectLst/>
              </a:rPr>
              <a:t> </a:t>
            </a:r>
            <a:r>
              <a:rPr lang="en-GB" sz="1200" kern="1200" noProof="0" dirty="0">
                <a:solidFill>
                  <a:schemeClr val="tx1"/>
                </a:solidFill>
                <a:effectLst/>
                <a:latin typeface="+mn-lt"/>
                <a:ea typeface="+mn-ea"/>
                <a:cs typeface="+mn-cs"/>
              </a:rPr>
              <a:t>(1943)</a:t>
            </a:r>
            <a:r>
              <a:rPr lang="en-GB" noProof="0" dirty="0">
                <a:effectLst/>
              </a:rPr>
              <a:t> </a:t>
            </a:r>
          </a:p>
          <a:p>
            <a:r>
              <a:rPr lang="en-GB" b="1" noProof="0" dirty="0">
                <a:effectLst/>
              </a:rPr>
              <a:t>Right</a:t>
            </a:r>
            <a:r>
              <a:rPr lang="en-GB" noProof="0" dirty="0">
                <a:effectLst/>
              </a:rPr>
              <a:t>: </a:t>
            </a:r>
            <a:r>
              <a:rPr lang="en-GB" sz="1200" kern="1200" noProof="0" dirty="0">
                <a:solidFill>
                  <a:schemeClr val="tx1"/>
                </a:solidFill>
                <a:effectLst/>
                <a:latin typeface="+mn-lt"/>
                <a:ea typeface="+mn-ea"/>
                <a:cs typeface="+mn-cs"/>
              </a:rPr>
              <a:t>A reinterpretation of Norman Rockwell's “Freedom of Speech” illustration featuring actor and activist Rosario Dawson. Hank Willis Thomas and Emily </a:t>
            </a:r>
            <a:r>
              <a:rPr lang="en-GB" sz="1200" kern="1200" noProof="0" dirty="0" err="1">
                <a:solidFill>
                  <a:schemeClr val="tx1"/>
                </a:solidFill>
                <a:effectLst/>
                <a:latin typeface="+mn-lt"/>
                <a:ea typeface="+mn-ea"/>
                <a:cs typeface="+mn-cs"/>
              </a:rPr>
              <a:t>Shur</a:t>
            </a:r>
            <a:r>
              <a:rPr lang="en-GB" sz="1200" kern="1200" noProof="0" dirty="0">
                <a:solidFill>
                  <a:schemeClr val="tx1"/>
                </a:solidFill>
                <a:effectLst/>
                <a:latin typeface="+mn-lt"/>
                <a:ea typeface="+mn-ea"/>
                <a:cs typeface="+mn-cs"/>
              </a:rPr>
              <a:t>—For Freedoms</a:t>
            </a:r>
            <a:r>
              <a:rPr lang="en-GB" noProof="0" dirty="0">
                <a:effectLst/>
              </a:rPr>
              <a:t> – 2018</a:t>
            </a:r>
          </a:p>
          <a:p>
            <a:r>
              <a:rPr lang="en-GB" b="1" noProof="0" dirty="0">
                <a:effectLst/>
              </a:rPr>
              <a:t>Defining the frame: </a:t>
            </a:r>
          </a:p>
          <a:p>
            <a:r>
              <a:rPr lang="en-GB" noProof="0" dirty="0">
                <a:effectLst/>
              </a:rPr>
              <a:t>2 definitions: Merriam</a:t>
            </a:r>
            <a:r>
              <a:rPr lang="en-GB" baseline="0" noProof="0" dirty="0">
                <a:effectLst/>
              </a:rPr>
              <a:t> Webster and Cambridge – ask which is which ;-)</a:t>
            </a:r>
          </a:p>
          <a:p>
            <a:r>
              <a:rPr lang="en-GB" sz="1200" b="0" i="0" u="none" strike="noStrike" kern="1200" noProof="0" dirty="0">
                <a:solidFill>
                  <a:schemeClr val="tx1"/>
                </a:solidFill>
                <a:effectLst/>
                <a:latin typeface="+mn-lt"/>
                <a:ea typeface="+mn-ea"/>
                <a:cs typeface="+mn-cs"/>
              </a:rPr>
              <a:t>“the </a:t>
            </a:r>
            <a:r>
              <a:rPr lang="en-GB" sz="1200" b="0" i="0" u="none" strike="noStrike" kern="1200" noProof="0" dirty="0">
                <a:solidFill>
                  <a:schemeClr val="bg1"/>
                </a:solidFill>
                <a:effectLst/>
                <a:latin typeface="+mn-lt"/>
                <a:ea typeface="+mn-ea"/>
                <a:cs typeface="+mn-cs"/>
                <a:hlinkClick r:id="rId3" tooltip="right"/>
              </a:rPr>
              <a:t>right</a:t>
            </a:r>
            <a:r>
              <a:rPr lang="en-GB" sz="1200" b="0" i="0" u="none" strike="noStrike" kern="1200" noProof="0" dirty="0">
                <a:solidFill>
                  <a:schemeClr val="bg1"/>
                </a:solidFill>
                <a:effectLst/>
                <a:latin typeface="+mn-lt"/>
                <a:ea typeface="+mn-ea"/>
                <a:cs typeface="+mn-cs"/>
              </a:rPr>
              <a:t> to </a:t>
            </a:r>
            <a:r>
              <a:rPr lang="en-GB" sz="1200" b="0" i="0" u="none" strike="noStrike" kern="1200" noProof="0" dirty="0">
                <a:solidFill>
                  <a:schemeClr val="bg1"/>
                </a:solidFill>
                <a:effectLst/>
                <a:latin typeface="+mn-lt"/>
                <a:ea typeface="+mn-ea"/>
                <a:cs typeface="+mn-cs"/>
                <a:hlinkClick r:id="rId4" tooltip="express"/>
              </a:rPr>
              <a:t>express</a:t>
            </a:r>
            <a:r>
              <a:rPr lang="en-GB" sz="1200" b="0" i="0" u="none" strike="noStrike" kern="1200" noProof="0" dirty="0">
                <a:solidFill>
                  <a:schemeClr val="bg1"/>
                </a:solidFill>
                <a:effectLst/>
                <a:latin typeface="+mn-lt"/>
                <a:ea typeface="+mn-ea"/>
                <a:cs typeface="+mn-cs"/>
              </a:rPr>
              <a:t> </a:t>
            </a:r>
            <a:r>
              <a:rPr lang="en-GB" sz="1200" b="0" i="0" u="none" strike="noStrike" kern="1200" noProof="0" dirty="0">
                <a:solidFill>
                  <a:schemeClr val="bg1"/>
                </a:solidFill>
                <a:effectLst/>
                <a:latin typeface="+mn-lt"/>
                <a:ea typeface="+mn-ea"/>
                <a:cs typeface="+mn-cs"/>
                <a:hlinkClick r:id="rId5" tooltip="your"/>
              </a:rPr>
              <a:t>your</a:t>
            </a:r>
            <a:r>
              <a:rPr lang="en-GB" sz="1200" b="0" i="0" u="none" strike="noStrike" kern="1200" noProof="0" dirty="0">
                <a:solidFill>
                  <a:schemeClr val="bg1"/>
                </a:solidFill>
                <a:effectLst/>
                <a:latin typeface="+mn-lt"/>
                <a:ea typeface="+mn-ea"/>
                <a:cs typeface="+mn-cs"/>
              </a:rPr>
              <a:t> </a:t>
            </a:r>
            <a:r>
              <a:rPr lang="en-GB" sz="1200" b="0" i="0" u="none" strike="noStrike" kern="1200" noProof="0" dirty="0">
                <a:solidFill>
                  <a:schemeClr val="bg1"/>
                </a:solidFill>
                <a:effectLst/>
                <a:latin typeface="+mn-lt"/>
                <a:ea typeface="+mn-ea"/>
                <a:cs typeface="+mn-cs"/>
                <a:hlinkClick r:id="rId6" tooltip="opinions"/>
              </a:rPr>
              <a:t>opinions</a:t>
            </a:r>
            <a:r>
              <a:rPr lang="en-GB" sz="1200" b="0" i="0" u="none" strike="noStrike" kern="1200" noProof="0" dirty="0">
                <a:solidFill>
                  <a:schemeClr val="bg1"/>
                </a:solidFill>
                <a:effectLst/>
                <a:latin typeface="+mn-lt"/>
                <a:ea typeface="+mn-ea"/>
                <a:cs typeface="+mn-cs"/>
              </a:rPr>
              <a:t> </a:t>
            </a:r>
            <a:r>
              <a:rPr lang="en-GB" sz="1200" b="0" i="0" u="none" strike="noStrike" kern="1200" noProof="0" dirty="0">
                <a:solidFill>
                  <a:schemeClr val="bg1"/>
                </a:solidFill>
                <a:effectLst/>
                <a:latin typeface="+mn-lt"/>
                <a:ea typeface="+mn-ea"/>
                <a:cs typeface="+mn-cs"/>
                <a:hlinkClick r:id="rId7" tooltip="publicly"/>
              </a:rPr>
              <a:t>publicly</a:t>
            </a:r>
            <a:r>
              <a:rPr lang="en-GB" sz="1200" b="0" i="0" u="none" strike="noStrike" kern="1200" noProof="0" dirty="0">
                <a:solidFill>
                  <a:schemeClr val="bg1"/>
                </a:solidFill>
                <a:effectLst/>
                <a:latin typeface="+mn-lt"/>
                <a:ea typeface="+mn-ea"/>
                <a:cs typeface="+mn-cs"/>
              </a:rPr>
              <a:t>” </a:t>
            </a:r>
          </a:p>
          <a:p>
            <a:r>
              <a:rPr lang="en-GB" sz="1200" b="0" i="0" u="none" strike="noStrike" kern="1200" noProof="0" dirty="0">
                <a:solidFill>
                  <a:schemeClr val="tx1"/>
                </a:solidFill>
                <a:effectLst/>
                <a:latin typeface="+mn-lt"/>
                <a:ea typeface="+mn-ea"/>
                <a:cs typeface="+mn-cs"/>
              </a:rPr>
              <a:t>“the right to express information, ideas, and opinions free of government restrictions based on content and subject only to reasonable limitations (as the power of the government to avoid a clear and present danger) </a:t>
            </a:r>
            <a:r>
              <a:rPr lang="en-GB" sz="1200" b="0" i="0" u="none" strike="noStrike" kern="1200" dirty="0">
                <a:solidFill>
                  <a:schemeClr val="tx1"/>
                </a:solidFill>
                <a:effectLst/>
                <a:latin typeface="+mn-lt"/>
                <a:ea typeface="+mn-ea"/>
                <a:cs typeface="+mn-cs"/>
              </a:rPr>
              <a:t> especially as guaranteed by the First and Fourteenth Amendments to the U.S. Constitution</a:t>
            </a:r>
            <a:r>
              <a:rPr lang="en-GB" sz="1200" b="0" i="0" u="none" strike="noStrike" kern="1200" noProof="0" dirty="0">
                <a:solidFill>
                  <a:schemeClr val="tx1"/>
                </a:solidFill>
                <a:effectLst/>
                <a:latin typeface="+mn-lt"/>
                <a:ea typeface="+mn-ea"/>
                <a:cs typeface="+mn-cs"/>
              </a:rPr>
              <a:t>”</a:t>
            </a:r>
          </a:p>
          <a:p>
            <a:r>
              <a:rPr lang="en-GB" noProof="0" dirty="0">
                <a:effectLst/>
              </a:rPr>
              <a:t>Across</a:t>
            </a:r>
            <a:r>
              <a:rPr lang="en-GB" baseline="0" noProof="0" dirty="0">
                <a:effectLst/>
              </a:rPr>
              <a:t> the ages and cultures, as our societies change, freedom of speech is likely to both advance and suffer setback, be clarified and become all the more blurry. These paradoxes open a Pandora box that leads to numerous and complex questions. What is free speech? What are the stakes behind free speech? Why and how should it be protected? Is free speech allowed to be offensive? Should free speech be regulated? If so, by whom?</a:t>
            </a:r>
            <a:endParaRPr lang="en-GB" noProof="0" dirty="0">
              <a:effectLst/>
            </a:endParaRPr>
          </a:p>
        </p:txBody>
      </p:sp>
      <p:sp>
        <p:nvSpPr>
          <p:cNvPr id="4" name="Espace réservé du numéro de diapositive 3"/>
          <p:cNvSpPr>
            <a:spLocks noGrp="1"/>
          </p:cNvSpPr>
          <p:nvPr>
            <p:ph type="sldNum" sz="quarter" idx="10"/>
          </p:nvPr>
        </p:nvSpPr>
        <p:spPr/>
        <p:txBody>
          <a:bodyPr/>
          <a:lstStyle/>
          <a:p>
            <a:fld id="{3DD38ADA-8D70-8049-A28F-420612AA9822}" type="slidenum">
              <a:rPr lang="fr-FR" smtClean="0"/>
              <a:t>1</a:t>
            </a:fld>
            <a:endParaRPr lang="fr-FR"/>
          </a:p>
        </p:txBody>
      </p:sp>
    </p:spTree>
    <p:extLst>
      <p:ext uri="{BB962C8B-B14F-4D97-AF65-F5344CB8AC3E}">
        <p14:creationId xmlns:p14="http://schemas.microsoft.com/office/powerpoint/2010/main" val="116826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u="sng" noProof="0" dirty="0"/>
              <a:t>Setting the background</a:t>
            </a:r>
            <a:endParaRPr lang="en-GB" b="0" u="none" noProof="0" dirty="0"/>
          </a:p>
          <a:p>
            <a:endParaRPr lang="en-GB" b="0" u="none" noProof="0" dirty="0"/>
          </a:p>
          <a:p>
            <a:r>
              <a:rPr lang="en-GB" b="0" u="none" noProof="0" dirty="0"/>
              <a:t>Expression</a:t>
            </a:r>
            <a:r>
              <a:rPr lang="en-GB" b="0" u="none" baseline="0" noProof="0" dirty="0"/>
              <a:t> is part of human nature and such it is a natural right.</a:t>
            </a:r>
            <a:endParaRPr lang="en-GB" b="0" u="none" noProof="0" dirty="0"/>
          </a:p>
          <a:p>
            <a:endParaRPr lang="en-GB" b="0" u="none" noProof="0" dirty="0"/>
          </a:p>
          <a:p>
            <a:r>
              <a:rPr lang="en-GB" b="0" u="none" noProof="0" dirty="0"/>
              <a:t>Freedom</a:t>
            </a:r>
            <a:r>
              <a:rPr lang="en-GB" b="0" u="none" baseline="0" noProof="0" dirty="0"/>
              <a:t> of speech is something people have died for, and this has been the case most probably since time immemorial. </a:t>
            </a:r>
          </a:p>
          <a:p>
            <a:endParaRPr lang="en-GB" b="0" u="none" baseline="0" noProof="0" dirty="0"/>
          </a:p>
          <a:p>
            <a:r>
              <a:rPr lang="en-GB" b="0" u="none" baseline="0" noProof="0" dirty="0"/>
              <a:t>Socrates in 399BC was sentenced to death by drinking hemlock (=a poison) for having been </a:t>
            </a:r>
            <a:r>
              <a:rPr lang="en-GB" sz="1200" b="0" i="0" u="none" strike="noStrike" kern="1200" noProof="0" dirty="0">
                <a:solidFill>
                  <a:schemeClr val="tx1"/>
                </a:solidFill>
                <a:effectLst/>
                <a:latin typeface="+mn-lt"/>
                <a:ea typeface="+mn-ea"/>
                <a:cs typeface="+mn-cs"/>
              </a:rPr>
              <a:t>found guilty of both corrupting the minds of the youth of Athens and of</a:t>
            </a:r>
            <a:r>
              <a:rPr lang="en-GB" sz="1200" b="0" i="0" u="none" strike="noStrike" kern="1200" baseline="0" noProof="0" dirty="0">
                <a:solidFill>
                  <a:schemeClr val="tx1"/>
                </a:solidFill>
                <a:effectLst/>
                <a:latin typeface="+mn-lt"/>
                <a:ea typeface="+mn-ea"/>
                <a:cs typeface="+mn-cs"/>
              </a:rPr>
              <a:t> impiety (not believing in the gods of the state).</a:t>
            </a:r>
          </a:p>
          <a:p>
            <a:endParaRPr lang="en-GB" sz="1200" b="0" i="0" u="none" strike="noStrike" kern="1200" baseline="0" noProof="0" dirty="0">
              <a:solidFill>
                <a:schemeClr val="tx1"/>
              </a:solidFill>
              <a:effectLst/>
              <a:latin typeface="+mn-lt"/>
              <a:ea typeface="+mn-ea"/>
              <a:cs typeface="+mn-cs"/>
            </a:endParaRPr>
          </a:p>
          <a:p>
            <a:r>
              <a:rPr lang="en-GB" sz="1200" b="0" i="0" u="none" strike="noStrike" kern="1200" baseline="0" noProof="0" dirty="0">
                <a:solidFill>
                  <a:schemeClr val="tx1"/>
                </a:solidFill>
                <a:effectLst/>
                <a:latin typeface="+mn-lt"/>
                <a:ea typeface="+mn-ea"/>
                <a:cs typeface="+mn-cs"/>
              </a:rPr>
              <a:t>Since then many have died for more or less the same reasons. The examples that come to my mind the most immediately are Samuel </a:t>
            </a:r>
            <a:r>
              <a:rPr lang="en-GB" sz="1200" b="0" i="0" u="none" strike="noStrike" kern="1200" baseline="0" noProof="0" dirty="0" err="1">
                <a:solidFill>
                  <a:schemeClr val="tx1"/>
                </a:solidFill>
                <a:effectLst/>
                <a:latin typeface="+mn-lt"/>
                <a:ea typeface="+mn-ea"/>
                <a:cs typeface="+mn-cs"/>
              </a:rPr>
              <a:t>Paty</a:t>
            </a:r>
            <a:r>
              <a:rPr lang="en-GB" sz="1200" b="0" i="0" u="none" strike="noStrike" kern="1200" baseline="0" noProof="0" dirty="0">
                <a:solidFill>
                  <a:schemeClr val="tx1"/>
                </a:solidFill>
                <a:effectLst/>
                <a:latin typeface="+mn-lt"/>
                <a:ea typeface="+mn-ea"/>
                <a:cs typeface="+mn-cs"/>
              </a:rPr>
              <a:t>, the victims of the Charlie Hebdo attack and Jamal </a:t>
            </a:r>
            <a:r>
              <a:rPr lang="en-GB" sz="1200" b="0" i="0" u="none" strike="noStrike" kern="1200" baseline="0" noProof="0" dirty="0" err="1">
                <a:solidFill>
                  <a:schemeClr val="tx1"/>
                </a:solidFill>
                <a:effectLst/>
                <a:latin typeface="+mn-lt"/>
                <a:ea typeface="+mn-ea"/>
                <a:cs typeface="+mn-cs"/>
              </a:rPr>
              <a:t>Kashoggi</a:t>
            </a:r>
            <a:r>
              <a:rPr lang="en-GB" sz="1200" b="0" i="0" u="none" strike="noStrike" kern="1200" baseline="0" noProof="0" dirty="0">
                <a:solidFill>
                  <a:schemeClr val="tx1"/>
                </a:solidFill>
                <a:effectLst/>
                <a:latin typeface="+mn-lt"/>
                <a:ea typeface="+mn-ea"/>
                <a:cs typeface="+mn-cs"/>
              </a:rPr>
              <a:t>. Some people have also got a bounty over their heads such as Salman Rushdie, Julian Assange, Edward Snowden, Mila.</a:t>
            </a:r>
          </a:p>
          <a:p>
            <a:endParaRPr lang="en-GB" sz="1200" b="0" i="0" u="none" strike="noStrike" kern="1200" baseline="0" noProof="0" dirty="0">
              <a:solidFill>
                <a:schemeClr val="tx1"/>
              </a:solidFill>
              <a:effectLst/>
              <a:latin typeface="+mn-lt"/>
              <a:ea typeface="+mn-ea"/>
              <a:cs typeface="+mn-cs"/>
            </a:endParaRPr>
          </a:p>
          <a:p>
            <a:r>
              <a:rPr lang="en-GB" sz="1200" b="0" i="0" u="none" strike="noStrike" kern="1200" baseline="0" noProof="0" dirty="0">
                <a:solidFill>
                  <a:schemeClr val="tx1"/>
                </a:solidFill>
                <a:effectLst/>
                <a:latin typeface="+mn-lt"/>
                <a:ea typeface="+mn-ea"/>
                <a:cs typeface="+mn-cs"/>
              </a:rPr>
              <a:t>And yet, since Socrates there have been many attempts to highlight free speech as one of the beacons of our humanity, enabling societies to develop and improve themselves.</a:t>
            </a:r>
            <a:endParaRPr lang="en-GB" b="0" u="none" noProof="0" dirty="0"/>
          </a:p>
        </p:txBody>
      </p:sp>
      <p:sp>
        <p:nvSpPr>
          <p:cNvPr id="4" name="Espace réservé du numéro de diapositive 3"/>
          <p:cNvSpPr>
            <a:spLocks noGrp="1"/>
          </p:cNvSpPr>
          <p:nvPr>
            <p:ph type="sldNum" sz="quarter" idx="10"/>
          </p:nvPr>
        </p:nvSpPr>
        <p:spPr/>
        <p:txBody>
          <a:bodyPr/>
          <a:lstStyle/>
          <a:p>
            <a:fld id="{3DD38ADA-8D70-8049-A28F-420612AA9822}" type="slidenum">
              <a:rPr lang="fr-FR" smtClean="0"/>
              <a:t>2</a:t>
            </a:fld>
            <a:endParaRPr lang="fr-FR"/>
          </a:p>
        </p:txBody>
      </p:sp>
    </p:spTree>
    <p:extLst>
      <p:ext uri="{BB962C8B-B14F-4D97-AF65-F5344CB8AC3E}">
        <p14:creationId xmlns:p14="http://schemas.microsoft.com/office/powerpoint/2010/main" val="4897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From</a:t>
            </a:r>
            <a:r>
              <a:rPr lang="fr-FR" dirty="0"/>
              <a:t> Charlie Hebdo </a:t>
            </a:r>
            <a:r>
              <a:rPr lang="fr-FR" dirty="0" err="1"/>
              <a:t>attacks</a:t>
            </a:r>
            <a:r>
              <a:rPr lang="fr-FR" dirty="0"/>
              <a:t> to Charlie Kirk!</a:t>
            </a:r>
          </a:p>
        </p:txBody>
      </p:sp>
      <p:sp>
        <p:nvSpPr>
          <p:cNvPr id="4" name="Espace réservé du numéro de diapositive 3"/>
          <p:cNvSpPr>
            <a:spLocks noGrp="1"/>
          </p:cNvSpPr>
          <p:nvPr>
            <p:ph type="sldNum" sz="quarter" idx="5"/>
          </p:nvPr>
        </p:nvSpPr>
        <p:spPr/>
        <p:txBody>
          <a:bodyPr/>
          <a:lstStyle/>
          <a:p>
            <a:fld id="{3DD38ADA-8D70-8049-A28F-420612AA9822}" type="slidenum">
              <a:rPr lang="fr-FR" smtClean="0"/>
              <a:t>4</a:t>
            </a:fld>
            <a:endParaRPr lang="fr-FR"/>
          </a:p>
        </p:txBody>
      </p:sp>
    </p:spTree>
    <p:extLst>
      <p:ext uri="{BB962C8B-B14F-4D97-AF65-F5344CB8AC3E}">
        <p14:creationId xmlns:p14="http://schemas.microsoft.com/office/powerpoint/2010/main" val="344332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a:t>The Cyrus Cylinder 539 BC (</a:t>
            </a:r>
            <a:r>
              <a:rPr lang="en-GB" noProof="0" dirty="0" err="1"/>
              <a:t>Babylone</a:t>
            </a:r>
            <a:r>
              <a:rPr lang="en-GB" noProof="0" dirty="0"/>
              <a:t>)</a:t>
            </a:r>
            <a:r>
              <a:rPr lang="en-GB" baseline="0" noProof="0" dirty="0"/>
              <a:t> </a:t>
            </a:r>
            <a:r>
              <a:rPr lang="en-GB" noProof="0" dirty="0"/>
              <a:t>and beginning</a:t>
            </a:r>
            <a:r>
              <a:rPr lang="en-GB" baseline="0" noProof="0" dirty="0"/>
              <a:t> of notion of individual freedoms in general</a:t>
            </a:r>
            <a:endParaRPr lang="en-GB" noProof="0" dirty="0"/>
          </a:p>
          <a:p>
            <a:r>
              <a:rPr lang="en-GB" noProof="0" dirty="0"/>
              <a:t>Magna Carta 1215</a:t>
            </a:r>
          </a:p>
          <a:p>
            <a:endParaRPr lang="en-GB" noProof="0" dirty="0"/>
          </a:p>
          <a:p>
            <a:r>
              <a:rPr lang="en-GB" b="1" noProof="0" dirty="0"/>
              <a:t>The US Constitution</a:t>
            </a:r>
            <a:r>
              <a:rPr lang="en-GB" b="1" baseline="0" noProof="0" dirty="0"/>
              <a:t> </a:t>
            </a:r>
            <a:r>
              <a:rPr lang="mr-IN" b="1" baseline="0" noProof="0" dirty="0"/>
              <a:t>–</a:t>
            </a:r>
            <a:r>
              <a:rPr lang="en-GB" b="1" baseline="0" noProof="0" dirty="0"/>
              <a:t> 1791 </a:t>
            </a:r>
            <a:r>
              <a:rPr lang="mr-IN" b="1" baseline="0" noProof="0" dirty="0"/>
              <a:t>–</a:t>
            </a:r>
            <a:r>
              <a:rPr lang="en-GB" b="1" baseline="0" noProof="0" dirty="0"/>
              <a:t> </a:t>
            </a:r>
            <a:r>
              <a:rPr lang="en-GB" sz="1200" b="1" kern="1200" dirty="0">
                <a:solidFill>
                  <a:schemeClr val="tx1"/>
                </a:solidFill>
                <a:effectLst/>
                <a:latin typeface="+mn-lt"/>
                <a:ea typeface="+mn-ea"/>
                <a:cs typeface="+mn-cs"/>
              </a:rPr>
              <a:t>The Bill of Rights</a:t>
            </a:r>
            <a:r>
              <a:rPr lang="en-GB" sz="1200" b="1" kern="1200" baseline="0" dirty="0">
                <a:solidFill>
                  <a:schemeClr val="tx1"/>
                </a:solidFill>
                <a:effectLst/>
                <a:latin typeface="+mn-lt"/>
                <a:ea typeface="+mn-ea"/>
                <a:cs typeface="+mn-cs"/>
              </a:rPr>
              <a:t> </a:t>
            </a:r>
            <a:r>
              <a:rPr lang="mr-IN" sz="1200" b="1" kern="1200" baseline="0" dirty="0">
                <a:solidFill>
                  <a:schemeClr val="tx1"/>
                </a:solidFill>
                <a:effectLst/>
                <a:latin typeface="+mn-lt"/>
                <a:ea typeface="+mn-ea"/>
                <a:cs typeface="+mn-cs"/>
              </a:rPr>
              <a:t>–</a:t>
            </a:r>
            <a:r>
              <a:rPr lang="en-GB" sz="1200" b="1" kern="1200" baseline="0" dirty="0">
                <a:solidFill>
                  <a:schemeClr val="tx1"/>
                </a:solidFill>
                <a:effectLst/>
                <a:latin typeface="+mn-lt"/>
                <a:ea typeface="+mn-ea"/>
                <a:cs typeface="+mn-cs"/>
              </a:rPr>
              <a:t> Amendment 1</a:t>
            </a:r>
            <a:endParaRPr lang="en-GB" dirty="0"/>
          </a:p>
          <a:p>
            <a:r>
              <a:rPr lang="en-GB" sz="1200" kern="1200" dirty="0">
                <a:solidFill>
                  <a:schemeClr val="tx1"/>
                </a:solidFill>
                <a:effectLst/>
                <a:latin typeface="+mn-lt"/>
                <a:ea typeface="+mn-ea"/>
                <a:cs typeface="+mn-cs"/>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endParaRPr lang="en-GB" noProof="0" dirty="0"/>
          </a:p>
          <a:p>
            <a:r>
              <a:rPr lang="en-GB" b="1" noProof="0" dirty="0"/>
              <a:t>French Declaration</a:t>
            </a:r>
            <a:r>
              <a:rPr lang="en-GB" b="1" baseline="0" noProof="0" dirty="0"/>
              <a:t> of Human Rights 1793 </a:t>
            </a:r>
            <a:r>
              <a:rPr lang="mr-IN" b="1" baseline="0" noProof="0" dirty="0"/>
              <a:t>–</a:t>
            </a:r>
            <a:r>
              <a:rPr lang="en-GB" b="1" baseline="0" noProof="0" dirty="0"/>
              <a:t> article 7 </a:t>
            </a:r>
            <a:r>
              <a:rPr lang="mr-IN" b="1" baseline="0" noProof="0" dirty="0"/>
              <a:t>–</a:t>
            </a:r>
            <a:r>
              <a:rPr lang="en-GB" b="1" baseline="0" noProof="0" dirty="0"/>
              <a:t> A natural right of man </a:t>
            </a:r>
            <a:r>
              <a:rPr lang="mr-IN" b="1" baseline="0" noProof="0" dirty="0"/>
              <a:t>–</a:t>
            </a:r>
            <a:r>
              <a:rPr lang="en-GB" b="1" baseline="0" noProof="0" dirty="0"/>
              <a:t> notion of secularity is developed there and then</a:t>
            </a:r>
          </a:p>
          <a:p>
            <a:endParaRPr lang="en-GB" sz="1200" b="0" i="1" u="none" strike="noStrike" kern="1200" dirty="0">
              <a:solidFill>
                <a:schemeClr val="tx1"/>
              </a:solidFill>
              <a:effectLst/>
              <a:latin typeface="+mn-lt"/>
              <a:ea typeface="+mn-ea"/>
              <a:cs typeface="+mn-cs"/>
            </a:endParaRPr>
          </a:p>
          <a:p>
            <a:r>
              <a:rPr lang="en-GB" sz="1200" b="0" i="1" u="none" strike="noStrike" kern="1200" dirty="0">
                <a:solidFill>
                  <a:schemeClr val="tx1"/>
                </a:solidFill>
                <a:effectLst/>
                <a:latin typeface="+mn-lt"/>
                <a:ea typeface="+mn-ea"/>
                <a:cs typeface="+mn-cs"/>
              </a:rPr>
              <a:t>Article 7</a:t>
            </a:r>
            <a:br>
              <a:rPr lang="en-GB" dirty="0"/>
            </a:br>
            <a:r>
              <a:rPr lang="en-GB" sz="1200" b="0" i="0" u="none" strike="noStrike" kern="1200" dirty="0">
                <a:solidFill>
                  <a:schemeClr val="tx1"/>
                </a:solidFill>
                <a:effectLst/>
                <a:latin typeface="+mn-lt"/>
                <a:ea typeface="+mn-ea"/>
                <a:cs typeface="+mn-cs"/>
              </a:rPr>
              <a:t>Le droit de </a:t>
            </a:r>
            <a:r>
              <a:rPr lang="en-GB" sz="1200" b="0" i="0" u="none" strike="noStrike" kern="1200" dirty="0" err="1">
                <a:solidFill>
                  <a:schemeClr val="tx1"/>
                </a:solidFill>
                <a:effectLst/>
                <a:latin typeface="+mn-lt"/>
                <a:ea typeface="+mn-ea"/>
                <a:cs typeface="+mn-cs"/>
              </a:rPr>
              <a:t>manifester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sa</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pensée</a:t>
            </a:r>
            <a:r>
              <a:rPr lang="en-GB" sz="1200" b="0" i="0" u="none" strike="noStrike" kern="1200" dirty="0">
                <a:solidFill>
                  <a:schemeClr val="tx1"/>
                </a:solidFill>
                <a:effectLst/>
                <a:latin typeface="+mn-lt"/>
                <a:ea typeface="+mn-ea"/>
                <a:cs typeface="+mn-cs"/>
              </a:rPr>
              <a:t> et </a:t>
            </a:r>
            <a:r>
              <a:rPr lang="en-GB" sz="1200" b="0" i="0" u="none" strike="noStrike" kern="1200" dirty="0" err="1">
                <a:solidFill>
                  <a:schemeClr val="tx1"/>
                </a:solidFill>
                <a:effectLst/>
                <a:latin typeface="+mn-lt"/>
                <a:ea typeface="+mn-ea"/>
                <a:cs typeface="+mn-cs"/>
              </a:rPr>
              <a:t>ses</a:t>
            </a:r>
            <a:r>
              <a:rPr lang="en-GB" sz="1200" b="0" i="0" u="none" strike="noStrike" kern="1200" dirty="0">
                <a:solidFill>
                  <a:schemeClr val="tx1"/>
                </a:solidFill>
                <a:effectLst/>
                <a:latin typeface="+mn-lt"/>
                <a:ea typeface="+mn-ea"/>
                <a:cs typeface="+mn-cs"/>
              </a:rPr>
              <a:t> opinions, </a:t>
            </a:r>
            <a:r>
              <a:rPr lang="en-GB" sz="1200" b="0" i="0" u="none" strike="noStrike" kern="1200" dirty="0" err="1">
                <a:solidFill>
                  <a:schemeClr val="tx1"/>
                </a:solidFill>
                <a:effectLst/>
                <a:latin typeface="+mn-lt"/>
                <a:ea typeface="+mn-ea"/>
                <a:cs typeface="+mn-cs"/>
              </a:rPr>
              <a:t>soit</a:t>
            </a:r>
            <a:r>
              <a:rPr lang="en-GB" sz="1200" b="0" i="0" u="none" strike="noStrike" kern="1200" dirty="0">
                <a:solidFill>
                  <a:schemeClr val="tx1"/>
                </a:solidFill>
                <a:effectLst/>
                <a:latin typeface="+mn-lt"/>
                <a:ea typeface="+mn-ea"/>
                <a:cs typeface="+mn-cs"/>
              </a:rPr>
              <a:t> par la </a:t>
            </a:r>
            <a:r>
              <a:rPr lang="en-GB" sz="1200" b="0" i="0" u="none" strike="noStrike" kern="1200" dirty="0" err="1">
                <a:solidFill>
                  <a:schemeClr val="tx1"/>
                </a:solidFill>
                <a:effectLst/>
                <a:latin typeface="+mn-lt"/>
                <a:ea typeface="+mn-ea"/>
                <a:cs typeface="+mn-cs"/>
              </a:rPr>
              <a:t>voie</a:t>
            </a:r>
            <a:r>
              <a:rPr lang="en-GB" sz="1200" b="0" i="0" u="none" strike="noStrike" kern="1200" dirty="0">
                <a:solidFill>
                  <a:schemeClr val="tx1"/>
                </a:solidFill>
                <a:effectLst/>
                <a:latin typeface="+mn-lt"/>
                <a:ea typeface="+mn-ea"/>
                <a:cs typeface="+mn-cs"/>
              </a:rPr>
              <a:t> de la </a:t>
            </a:r>
            <a:r>
              <a:rPr lang="en-GB" sz="1200" b="0" i="0" u="none" strike="noStrike" kern="1200" dirty="0" err="1">
                <a:solidFill>
                  <a:schemeClr val="tx1"/>
                </a:solidFill>
                <a:effectLst/>
                <a:latin typeface="+mn-lt"/>
                <a:ea typeface="+mn-ea"/>
                <a:cs typeface="+mn-cs"/>
              </a:rPr>
              <a:t>presse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soit</a:t>
            </a:r>
            <a:r>
              <a:rPr lang="en-GB" sz="1200" b="0" i="0" u="none" strike="noStrike" kern="1200" dirty="0">
                <a:solidFill>
                  <a:schemeClr val="tx1"/>
                </a:solidFill>
                <a:effectLst/>
                <a:latin typeface="+mn-lt"/>
                <a:ea typeface="+mn-ea"/>
                <a:cs typeface="+mn-cs"/>
              </a:rPr>
              <a:t> de </a:t>
            </a:r>
            <a:r>
              <a:rPr lang="en-GB" sz="1200" b="0" i="0" u="none" strike="noStrike" kern="1200" dirty="0" err="1">
                <a:solidFill>
                  <a:schemeClr val="tx1"/>
                </a:solidFill>
                <a:effectLst/>
                <a:latin typeface="+mn-lt"/>
                <a:ea typeface="+mn-ea"/>
                <a:cs typeface="+mn-cs"/>
              </a:rPr>
              <a:t>toute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autre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manière</a:t>
            </a:r>
            <a:r>
              <a:rPr lang="en-GB" sz="1200" b="0" i="0" u="none" strike="noStrike" kern="1200" dirty="0">
                <a:solidFill>
                  <a:schemeClr val="tx1"/>
                </a:solidFill>
                <a:effectLst/>
                <a:latin typeface="+mn-lt"/>
                <a:ea typeface="+mn-ea"/>
                <a:cs typeface="+mn-cs"/>
              </a:rPr>
              <a:t>, le droit de </a:t>
            </a:r>
            <a:r>
              <a:rPr lang="en-GB" sz="1200" b="0" i="0" u="none" strike="noStrike" kern="1200" dirty="0" err="1">
                <a:solidFill>
                  <a:schemeClr val="tx1"/>
                </a:solidFill>
                <a:effectLst/>
                <a:latin typeface="+mn-lt"/>
                <a:ea typeface="+mn-ea"/>
                <a:cs typeface="+mn-cs"/>
              </a:rPr>
              <a:t>s'assembler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paisiblement</a:t>
            </a:r>
            <a:r>
              <a:rPr lang="en-GB" sz="1200" b="0" i="0" u="none" strike="noStrike" kern="1200" dirty="0">
                <a:solidFill>
                  <a:schemeClr val="tx1"/>
                </a:solidFill>
                <a:effectLst/>
                <a:latin typeface="+mn-lt"/>
                <a:ea typeface="+mn-ea"/>
                <a:cs typeface="+mn-cs"/>
              </a:rPr>
              <a:t>, le </a:t>
            </a:r>
            <a:r>
              <a:rPr lang="en-GB" sz="1200" b="0" i="0" u="none" strike="noStrike" kern="1200" dirty="0" err="1">
                <a:solidFill>
                  <a:schemeClr val="tx1"/>
                </a:solidFill>
                <a:effectLst/>
                <a:latin typeface="+mn-lt"/>
                <a:ea typeface="+mn-ea"/>
                <a:cs typeface="+mn-cs"/>
              </a:rPr>
              <a:t>libre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exercice</a:t>
            </a:r>
            <a:r>
              <a:rPr lang="en-GB" sz="1200" b="0" i="0" u="none" strike="noStrike" kern="1200" dirty="0">
                <a:solidFill>
                  <a:schemeClr val="tx1"/>
                </a:solidFill>
                <a:effectLst/>
                <a:latin typeface="+mn-lt"/>
                <a:ea typeface="+mn-ea"/>
                <a:cs typeface="+mn-cs"/>
              </a:rPr>
              <a:t> des </a:t>
            </a:r>
            <a:r>
              <a:rPr lang="en-GB" sz="1200" b="0" i="0" u="none" strike="noStrike" kern="1200" dirty="0" err="1">
                <a:solidFill>
                  <a:schemeClr val="tx1"/>
                </a:solidFill>
                <a:effectLst/>
                <a:latin typeface="+mn-lt"/>
                <a:ea typeface="+mn-ea"/>
                <a:cs typeface="+mn-cs"/>
              </a:rPr>
              <a:t>cultes</a:t>
            </a:r>
            <a:r>
              <a:rPr lang="en-GB" sz="1200" b="0" i="0" u="none" strike="noStrike" kern="1200" dirty="0">
                <a:solidFill>
                  <a:schemeClr val="tx1"/>
                </a:solidFill>
                <a:effectLst/>
                <a:latin typeface="+mn-lt"/>
                <a:ea typeface="+mn-ea"/>
                <a:cs typeface="+mn-cs"/>
              </a:rPr>
              <a:t>, ne </a:t>
            </a:r>
            <a:r>
              <a:rPr lang="en-GB" sz="1200" b="0" i="0" u="none" strike="noStrike" kern="1200" dirty="0" err="1">
                <a:solidFill>
                  <a:schemeClr val="tx1"/>
                </a:solidFill>
                <a:effectLst/>
                <a:latin typeface="+mn-lt"/>
                <a:ea typeface="+mn-ea"/>
                <a:cs typeface="+mn-cs"/>
              </a:rPr>
              <a:t>peuvent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être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interdits</a:t>
            </a:r>
            <a:r>
              <a:rPr lang="en-GB" sz="1200" b="0" i="0" u="none" strike="noStrike" kern="1200" dirty="0">
                <a:solidFill>
                  <a:schemeClr val="tx1"/>
                </a:solidFill>
                <a:effectLst/>
                <a:latin typeface="+mn-lt"/>
                <a:ea typeface="+mn-ea"/>
                <a:cs typeface="+mn-cs"/>
              </a:rPr>
              <a:t>. </a:t>
            </a:r>
          </a:p>
          <a:p>
            <a:endParaRPr lang="en-GB"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a:t>The Universal declaration of Human Right </a:t>
            </a:r>
            <a:r>
              <a:rPr lang="en-GB" sz="1200" b="1" i="0" u="none" strike="noStrike" kern="1200" noProof="0" dirty="0">
                <a:solidFill>
                  <a:schemeClr val="tx1"/>
                </a:solidFill>
                <a:effectLst/>
                <a:latin typeface="+mn-lt"/>
                <a:ea typeface="+mn-ea"/>
                <a:cs typeface="+mn-cs"/>
              </a:rPr>
              <a:t>10 December 1948</a:t>
            </a:r>
            <a:r>
              <a:rPr lang="en-GB" sz="1200" b="0" i="0" u="none" strike="noStrike" kern="1200" noProof="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chemeClr val="tx1"/>
                </a:solidFill>
                <a:effectLst/>
                <a:latin typeface="+mn-lt"/>
                <a:ea typeface="+mn-ea"/>
                <a:cs typeface="+mn-cs"/>
              </a:rPr>
              <a:t>– 193 members today + 2 observers (Vatican and Palestine) + 2 unrecognised + quite a few self-proclaimed states (areas where there are conflicts) // the ISO Standard List</a:t>
            </a:r>
            <a:r>
              <a:rPr lang="en-GB" sz="1200" b="0" i="0" u="none" strike="noStrike" kern="1200" baseline="0" noProof="0" dirty="0">
                <a:solidFill>
                  <a:schemeClr val="tx1"/>
                </a:solidFill>
                <a:effectLst/>
                <a:latin typeface="+mn-lt"/>
                <a:ea typeface="+mn-ea"/>
                <a:cs typeface="+mn-cs"/>
              </a:rPr>
              <a:t> counts </a:t>
            </a:r>
            <a:r>
              <a:rPr lang="en-GB" sz="1200" b="0" i="0" u="none" strike="noStrike" kern="1200" noProof="0" dirty="0">
                <a:solidFill>
                  <a:schemeClr val="tx1"/>
                </a:solidFill>
                <a:effectLst/>
                <a:latin typeface="+mn-lt"/>
                <a:ea typeface="+mn-ea"/>
                <a:cs typeface="+mn-cs"/>
              </a:rPr>
              <a:t>249 Country Codes – but this list</a:t>
            </a:r>
            <a:r>
              <a:rPr lang="en-GB" sz="1200" b="0" i="0" u="none" strike="noStrike" kern="1200" baseline="0" noProof="0" dirty="0">
                <a:solidFill>
                  <a:schemeClr val="tx1"/>
                </a:solidFill>
                <a:effectLst/>
                <a:latin typeface="+mn-lt"/>
                <a:ea typeface="+mn-ea"/>
                <a:cs typeface="+mn-cs"/>
              </a:rPr>
              <a:t> known as </a:t>
            </a:r>
            <a:r>
              <a:rPr lang="en-GB" sz="1200" b="0" i="0" u="none" strike="noStrike" kern="1200" noProof="0" dirty="0">
                <a:solidFill>
                  <a:schemeClr val="tx1"/>
                </a:solidFill>
                <a:effectLst/>
                <a:latin typeface="+mn-lt"/>
                <a:ea typeface="+mn-ea"/>
                <a:cs typeface="+mn-cs"/>
                <a:hlinkClick r:id="rId3"/>
              </a:rPr>
              <a:t>ISO 3166-1</a:t>
            </a:r>
            <a:r>
              <a:rPr lang="en-GB" sz="1200" b="0" i="0" u="none" strike="noStrike" kern="1200" noProof="0" dirty="0">
                <a:solidFill>
                  <a:schemeClr val="tx1"/>
                </a:solidFill>
                <a:effectLst/>
                <a:latin typeface="+mn-lt"/>
                <a:ea typeface="+mn-ea"/>
                <a:cs typeface="+mn-cs"/>
              </a:rPr>
              <a:t> includes countries and territories.</a:t>
            </a:r>
          </a:p>
          <a:p>
            <a:r>
              <a:rPr lang="en-GB" sz="1200" b="1" kern="1200" noProof="0" dirty="0">
                <a:solidFill>
                  <a:schemeClr val="tx1"/>
                </a:solidFill>
                <a:effectLst/>
                <a:latin typeface="+mn-lt"/>
                <a:ea typeface="+mn-ea"/>
                <a:cs typeface="+mn-cs"/>
              </a:rPr>
              <a:t>Article 18 </a:t>
            </a:r>
            <a:endParaRPr lang="en-GB" b="1" noProof="0" dirty="0"/>
          </a:p>
          <a:p>
            <a:r>
              <a:rPr lang="en-GB" sz="1200" kern="1200" noProof="0" dirty="0">
                <a:solidFill>
                  <a:schemeClr val="tx1"/>
                </a:solidFill>
                <a:effectLst/>
                <a:latin typeface="+mn-lt"/>
                <a:ea typeface="+mn-ea"/>
                <a:cs typeface="+mn-cs"/>
              </a:rPr>
              <a:t>Everyone has the right to freedom of thought, conscience and religion; this right includes freedom to change his religion or belief, and freedom, either alone or in community with others and in public or private, to manifest his religion or belief in teaching, practice, worship and observance. </a:t>
            </a:r>
            <a:endParaRPr lang="en-GB" noProof="0" dirty="0"/>
          </a:p>
          <a:p>
            <a:r>
              <a:rPr lang="en-GB" sz="1200" b="1" kern="1200" noProof="0" dirty="0">
                <a:solidFill>
                  <a:schemeClr val="tx1"/>
                </a:solidFill>
                <a:effectLst/>
                <a:latin typeface="+mn-lt"/>
                <a:ea typeface="+mn-ea"/>
                <a:cs typeface="+mn-cs"/>
              </a:rPr>
              <a:t>Article 19 </a:t>
            </a:r>
            <a:endParaRPr lang="en-GB" b="1" noProof="0" dirty="0"/>
          </a:p>
          <a:p>
            <a:r>
              <a:rPr lang="en-GB" sz="1200" kern="1200" noProof="0" dirty="0">
                <a:solidFill>
                  <a:schemeClr val="tx1"/>
                </a:solidFill>
                <a:effectLst/>
                <a:latin typeface="+mn-lt"/>
                <a:ea typeface="+mn-ea"/>
                <a:cs typeface="+mn-cs"/>
              </a:rPr>
              <a:t>Everyone has the right to freedom of opinion and expression; this right includes freedom to hold opinions without interference and to seek, receive and impart information and ideas through any media and regardless of frontiers. </a:t>
            </a:r>
          </a:p>
          <a:p>
            <a:endParaRPr lang="en-GB" sz="1200" kern="1200" noProof="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British Common Law</a:t>
            </a:r>
          </a:p>
          <a:p>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Interesting fact: freedom of expression in the Common Law appears in the section on “censorship.”.</a:t>
            </a:r>
            <a:endParaRPr lang="fr-FR" sz="1200"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wikipedia</a:t>
            </a:r>
            <a:r>
              <a:rPr lang="en-GB" sz="1200" b="0" i="0" u="none" strike="noStrike" kern="1200" dirty="0">
                <a:solidFill>
                  <a:schemeClr val="tx1"/>
                </a:solidFill>
                <a:effectLst/>
                <a:latin typeface="+mn-lt"/>
                <a:ea typeface="+mn-ea"/>
                <a:cs typeface="+mn-cs"/>
              </a:rPr>
              <a:t>= a </a:t>
            </a:r>
            <a:r>
              <a:rPr lang="en-GB" sz="1200" b="0" i="0" u="none" strike="noStrike" kern="1200" dirty="0">
                <a:solidFill>
                  <a:schemeClr val="tx1"/>
                </a:solidFill>
                <a:effectLst/>
                <a:latin typeface="+mn-lt"/>
                <a:ea typeface="+mn-ea"/>
                <a:cs typeface="+mn-cs"/>
                <a:hlinkClick r:id="rId4" tooltip="Negative and positive rights"/>
              </a:rPr>
              <a:t>negative right</a:t>
            </a:r>
            <a:r>
              <a:rPr lang="en-GB" sz="1200" b="0" i="0" u="none" strike="noStrike" kern="1200" dirty="0">
                <a:solidFill>
                  <a:schemeClr val="tx1"/>
                </a:solidFill>
                <a:effectLst/>
                <a:latin typeface="+mn-lt"/>
                <a:ea typeface="+mn-ea"/>
                <a:cs typeface="+mn-cs"/>
              </a:rPr>
              <a:t> (</a:t>
            </a:r>
            <a:r>
              <a:rPr lang="en-GB" sz="1200" b="1" i="0" u="none" strike="noStrike" kern="1200" dirty="0">
                <a:solidFill>
                  <a:schemeClr val="tx1"/>
                </a:solidFill>
                <a:effectLst/>
                <a:latin typeface="+mn-lt"/>
                <a:ea typeface="+mn-ea"/>
                <a:cs typeface="+mn-cs"/>
              </a:rPr>
              <a:t>Negative and positive rights</a:t>
            </a:r>
            <a:r>
              <a:rPr lang="en-GB" sz="1200" b="0" i="0" u="none" strike="noStrike" kern="1200" dirty="0">
                <a:solidFill>
                  <a:schemeClr val="tx1"/>
                </a:solidFill>
                <a:effectLst/>
                <a:latin typeface="+mn-lt"/>
                <a:ea typeface="+mn-ea"/>
                <a:cs typeface="+mn-cs"/>
              </a:rPr>
              <a:t> are </a:t>
            </a:r>
            <a:r>
              <a:rPr lang="en-GB" sz="1200" b="0" i="0" u="none" strike="noStrike" kern="1200" dirty="0">
                <a:solidFill>
                  <a:schemeClr val="tx1"/>
                </a:solidFill>
                <a:effectLst/>
                <a:latin typeface="+mn-lt"/>
                <a:ea typeface="+mn-ea"/>
                <a:cs typeface="+mn-cs"/>
                <a:hlinkClick r:id="rId5" tooltip="Rights"/>
              </a:rPr>
              <a:t>rights</a:t>
            </a:r>
            <a:r>
              <a:rPr lang="en-GB" sz="1200" b="0" i="0" u="none" strike="noStrike" kern="1200" dirty="0">
                <a:solidFill>
                  <a:schemeClr val="tx1"/>
                </a:solidFill>
                <a:effectLst/>
                <a:latin typeface="+mn-lt"/>
                <a:ea typeface="+mn-ea"/>
                <a:cs typeface="+mn-cs"/>
              </a:rPr>
              <a:t> that oblige either inaction (</a:t>
            </a:r>
            <a:r>
              <a:rPr lang="en-GB" sz="1200" b="0" i="1" u="none" strike="noStrike" kern="1200" dirty="0">
                <a:solidFill>
                  <a:schemeClr val="tx1"/>
                </a:solidFill>
                <a:effectLst/>
                <a:latin typeface="+mn-lt"/>
                <a:ea typeface="+mn-ea"/>
                <a:cs typeface="+mn-cs"/>
              </a:rPr>
              <a:t>negative rights</a:t>
            </a:r>
            <a:r>
              <a:rPr lang="en-GB" sz="1200" b="0" i="0" u="none" strike="noStrike" kern="1200" dirty="0">
                <a:solidFill>
                  <a:schemeClr val="tx1"/>
                </a:solidFill>
                <a:effectLst/>
                <a:latin typeface="+mn-lt"/>
                <a:ea typeface="+mn-ea"/>
                <a:cs typeface="+mn-cs"/>
              </a:rPr>
              <a:t>) or action (</a:t>
            </a:r>
            <a:r>
              <a:rPr lang="en-GB" sz="1200" b="0" i="1" u="none" strike="noStrike" kern="1200" dirty="0">
                <a:solidFill>
                  <a:schemeClr val="tx1"/>
                </a:solidFill>
                <a:effectLst/>
                <a:latin typeface="+mn-lt"/>
                <a:ea typeface="+mn-ea"/>
                <a:cs typeface="+mn-cs"/>
              </a:rPr>
              <a:t>positive rights</a:t>
            </a:r>
            <a:r>
              <a:rPr lang="en-GB" sz="1200" b="0" i="0" u="none" strike="noStrike" kern="1200" dirty="0">
                <a:solidFill>
                  <a:schemeClr val="tx1"/>
                </a:solidFill>
                <a:effectLst/>
                <a:latin typeface="+mn-lt"/>
                <a:ea typeface="+mn-ea"/>
                <a:cs typeface="+mn-cs"/>
              </a:rPr>
              <a:t>))</a:t>
            </a:r>
            <a:r>
              <a:rPr lang="en-GB" sz="1200" b="0" i="0" u="none" strike="noStrike" kern="1200" baseline="0" dirty="0">
                <a:solidFill>
                  <a:schemeClr val="tx1"/>
                </a:solidFill>
                <a:effectLst/>
                <a:latin typeface="+mn-lt"/>
                <a:ea typeface="+mn-ea"/>
                <a:cs typeface="+mn-cs"/>
              </a:rPr>
              <a:t> - </a:t>
            </a:r>
            <a:r>
              <a:rPr lang="en-GB" sz="1200" b="0" i="0" u="none" strike="noStrike" kern="1200" dirty="0">
                <a:solidFill>
                  <a:schemeClr val="tx1"/>
                </a:solidFill>
                <a:effectLst/>
                <a:latin typeface="+mn-lt"/>
                <a:ea typeface="+mn-ea"/>
                <a:cs typeface="+mn-cs"/>
              </a:rPr>
              <a:t>to freedom of expression under the </a:t>
            </a:r>
            <a:r>
              <a:rPr lang="en-GB" sz="1200" b="0" i="0" u="none" strike="noStrike" kern="1200" dirty="0">
                <a:solidFill>
                  <a:schemeClr val="tx1"/>
                </a:solidFill>
                <a:effectLst/>
                <a:latin typeface="+mn-lt"/>
                <a:ea typeface="+mn-ea"/>
                <a:cs typeface="+mn-cs"/>
                <a:hlinkClick r:id="rId6" tooltip="Common law"/>
              </a:rPr>
              <a:t>common law</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7"/>
              </a:rPr>
              <a:t>[1]</a:t>
            </a:r>
            <a:r>
              <a:rPr lang="en-GB" sz="1200" b="0" i="0" u="none" strike="noStrike" kern="1200" dirty="0">
                <a:solidFill>
                  <a:schemeClr val="tx1"/>
                </a:solidFill>
                <a:effectLst/>
                <a:latin typeface="+mn-lt"/>
                <a:ea typeface="+mn-ea"/>
                <a:cs typeface="+mn-cs"/>
              </a:rPr>
              <a:t> In 1998, the </a:t>
            </a:r>
            <a:r>
              <a:rPr lang="en-GB" sz="1200" b="0" i="0" u="none" strike="noStrike" kern="1200" dirty="0">
                <a:solidFill>
                  <a:schemeClr val="tx1"/>
                </a:solidFill>
                <a:effectLst/>
                <a:latin typeface="+mn-lt"/>
                <a:ea typeface="+mn-ea"/>
                <a:cs typeface="+mn-cs"/>
                <a:hlinkClick r:id="rId8" tooltip="United Kingdom"/>
              </a:rPr>
              <a:t>United </a:t>
            </a:r>
            <a:r>
              <a:rPr lang="en-GB" sz="1200" b="0" i="0" u="none" strike="noStrike" kern="1200" dirty="0" err="1">
                <a:solidFill>
                  <a:schemeClr val="tx1"/>
                </a:solidFill>
                <a:effectLst/>
                <a:latin typeface="+mn-lt"/>
                <a:ea typeface="+mn-ea"/>
                <a:cs typeface="+mn-cs"/>
                <a:hlinkClick r:id="rId8" tooltip="United Kingdom"/>
              </a:rPr>
              <a:t>Kingdom</a:t>
            </a:r>
            <a:r>
              <a:rPr lang="en-GB" sz="1200" b="0" i="0" u="none" strike="noStrike" kern="1200" dirty="0" err="1">
                <a:solidFill>
                  <a:schemeClr val="tx1"/>
                </a:solidFill>
                <a:effectLst/>
                <a:latin typeface="+mn-lt"/>
                <a:ea typeface="+mn-ea"/>
                <a:cs typeface="+mn-cs"/>
              </a:rPr>
              <a:t>incorporated</a:t>
            </a:r>
            <a:r>
              <a:rPr lang="en-GB" sz="1200" b="0" i="0" u="none" strike="noStrike" kern="1200" dirty="0">
                <a:solidFill>
                  <a:schemeClr val="tx1"/>
                </a:solidFill>
                <a:effectLst/>
                <a:latin typeface="+mn-lt"/>
                <a:ea typeface="+mn-ea"/>
                <a:cs typeface="+mn-cs"/>
              </a:rPr>
              <a:t> the </a:t>
            </a:r>
            <a:r>
              <a:rPr lang="en-GB" sz="1200" b="0" i="0" u="none" strike="noStrike" kern="1200" dirty="0">
                <a:solidFill>
                  <a:schemeClr val="tx1"/>
                </a:solidFill>
                <a:effectLst/>
                <a:latin typeface="+mn-lt"/>
                <a:ea typeface="+mn-ea"/>
                <a:cs typeface="+mn-cs"/>
                <a:hlinkClick r:id="rId9" tooltip="European Convention (1999–2000)"/>
              </a:rPr>
              <a:t>European Convention</a:t>
            </a:r>
            <a:r>
              <a:rPr lang="en-GB" sz="1200" b="0" i="0" u="none" strike="noStrike" kern="1200" dirty="0">
                <a:solidFill>
                  <a:schemeClr val="tx1"/>
                </a:solidFill>
                <a:effectLst/>
                <a:latin typeface="+mn-lt"/>
                <a:ea typeface="+mn-ea"/>
                <a:cs typeface="+mn-cs"/>
              </a:rPr>
              <a:t> into its domestic law under the </a:t>
            </a:r>
            <a:r>
              <a:rPr lang="en-GB" sz="1200" b="0" i="0" u="none" strike="noStrike" kern="1200" dirty="0">
                <a:solidFill>
                  <a:schemeClr val="tx1"/>
                </a:solidFill>
                <a:effectLst/>
                <a:latin typeface="+mn-lt"/>
                <a:ea typeface="+mn-ea"/>
                <a:cs typeface="+mn-cs"/>
                <a:hlinkClick r:id="rId10" tooltip="Human Rights Act 1998"/>
              </a:rPr>
              <a:t>Human Rights Act</a:t>
            </a:r>
            <a:r>
              <a:rPr lang="en-GB" sz="1200" b="0" i="0" u="none" strike="noStrike" kern="1200" dirty="0">
                <a:solidFill>
                  <a:schemeClr val="tx1"/>
                </a:solidFill>
                <a:effectLst/>
                <a:latin typeface="+mn-lt"/>
                <a:ea typeface="+mn-ea"/>
                <a:cs typeface="+mn-cs"/>
              </a:rPr>
              <a:t>. However, there is a broad sweep of exceptions including threatening or abusive words or behaviour intending or likely to cause </a:t>
            </a:r>
            <a:r>
              <a:rPr lang="en-GB" sz="1200" b="0" i="0" u="none" strike="noStrike" kern="1200" dirty="0">
                <a:solidFill>
                  <a:schemeClr val="tx1"/>
                </a:solidFill>
                <a:effectLst/>
                <a:latin typeface="+mn-lt"/>
                <a:ea typeface="+mn-ea"/>
                <a:cs typeface="+mn-cs"/>
                <a:hlinkClick r:id="rId11" tooltip="Harassment, alarm or distress"/>
              </a:rPr>
              <a:t>harassment, alarm or distress</a:t>
            </a:r>
            <a:r>
              <a:rPr lang="en-GB" sz="1200" b="0" i="0" u="none" strike="noStrike" kern="1200" dirty="0">
                <a:solidFill>
                  <a:schemeClr val="tx1"/>
                </a:solidFill>
                <a:effectLst/>
                <a:latin typeface="+mn-lt"/>
                <a:ea typeface="+mn-ea"/>
                <a:cs typeface="+mn-cs"/>
              </a:rPr>
              <a:t> or cause a </a:t>
            </a:r>
            <a:r>
              <a:rPr lang="en-GB" sz="1200" b="0" i="0" u="none" strike="noStrike" kern="1200" dirty="0">
                <a:solidFill>
                  <a:schemeClr val="tx1"/>
                </a:solidFill>
                <a:effectLst/>
                <a:latin typeface="+mn-lt"/>
                <a:ea typeface="+mn-ea"/>
                <a:cs typeface="+mn-cs"/>
                <a:hlinkClick r:id="rId12" tooltip="Breach of the peace"/>
              </a:rPr>
              <a:t>breach of the peace</a:t>
            </a:r>
            <a:r>
              <a:rPr lang="en-GB" sz="1200" b="0" i="0" u="none" strike="noStrike" kern="1200" dirty="0">
                <a:solidFill>
                  <a:schemeClr val="tx1"/>
                </a:solidFill>
                <a:effectLst/>
                <a:latin typeface="+mn-lt"/>
                <a:ea typeface="+mn-ea"/>
                <a:cs typeface="+mn-cs"/>
              </a:rPr>
              <a:t> (which has been used to prohibit </a:t>
            </a:r>
            <a:r>
              <a:rPr lang="en-GB" sz="1200" b="0" i="0" u="none" strike="noStrike" kern="1200" dirty="0">
                <a:solidFill>
                  <a:schemeClr val="tx1"/>
                </a:solidFill>
                <a:effectLst/>
                <a:latin typeface="+mn-lt"/>
                <a:ea typeface="+mn-ea"/>
                <a:cs typeface="+mn-cs"/>
                <a:hlinkClick r:id="rId13" tooltip="Racism"/>
              </a:rPr>
              <a:t>racist</a:t>
            </a:r>
            <a:r>
              <a:rPr lang="en-GB" sz="1200" b="0" i="0" u="none" strike="noStrike" kern="1200" dirty="0">
                <a:solidFill>
                  <a:schemeClr val="tx1"/>
                </a:solidFill>
                <a:effectLst/>
                <a:latin typeface="+mn-lt"/>
                <a:ea typeface="+mn-ea"/>
                <a:cs typeface="+mn-cs"/>
              </a:rPr>
              <a:t> speech targeted at individuals),</a:t>
            </a:r>
            <a:r>
              <a:rPr lang="en-GB" sz="1200" b="0" i="0" u="none" strike="noStrike" kern="1200" baseline="30000" dirty="0">
                <a:solidFill>
                  <a:schemeClr val="tx1"/>
                </a:solidFill>
                <a:effectLst/>
                <a:latin typeface="+mn-lt"/>
                <a:ea typeface="+mn-ea"/>
                <a:cs typeface="+mn-cs"/>
                <a:hlinkClick r:id="rId14"/>
              </a:rPr>
              <a:t>[2]</a:t>
            </a:r>
            <a:r>
              <a:rPr lang="en-GB" sz="1200" b="0" i="0" u="none" strike="noStrike" kern="1200" baseline="30000" dirty="0">
                <a:solidFill>
                  <a:schemeClr val="tx1"/>
                </a:solidFill>
                <a:effectLst/>
                <a:latin typeface="+mn-lt"/>
                <a:ea typeface="+mn-ea"/>
                <a:cs typeface="+mn-cs"/>
                <a:hlinkClick r:id="rId15"/>
              </a:rPr>
              <a:t>[3]</a:t>
            </a:r>
            <a:r>
              <a:rPr lang="en-GB" sz="1200" b="0" i="0" u="none" strike="noStrike" kern="1200" baseline="30000" dirty="0">
                <a:solidFill>
                  <a:schemeClr val="tx1"/>
                </a:solidFill>
                <a:effectLst/>
                <a:latin typeface="+mn-lt"/>
                <a:ea typeface="+mn-ea"/>
                <a:cs typeface="+mn-cs"/>
                <a:hlinkClick r:id="rId16"/>
              </a:rPr>
              <a:t>[4]</a:t>
            </a:r>
            <a:r>
              <a:rPr lang="en-GB" sz="1200" b="0" i="0" u="none" strike="noStrike" kern="1200" dirty="0">
                <a:solidFill>
                  <a:schemeClr val="tx1"/>
                </a:solidFill>
                <a:effectLst/>
                <a:latin typeface="+mn-lt"/>
                <a:ea typeface="+mn-ea"/>
                <a:cs typeface="+mn-cs"/>
              </a:rPr>
              <a:t>sending another any article which is indecent or grossly offensive with an intent to cause distress or anxiety (which has been used to prohibit speech of a racist or anti-religious nature),</a:t>
            </a:r>
            <a:r>
              <a:rPr lang="en-GB" sz="1200" b="0" i="0" u="none" strike="noStrike" kern="1200" baseline="30000" dirty="0">
                <a:solidFill>
                  <a:schemeClr val="tx1"/>
                </a:solidFill>
                <a:effectLst/>
                <a:latin typeface="+mn-lt"/>
                <a:ea typeface="+mn-ea"/>
                <a:cs typeface="+mn-cs"/>
                <a:hlinkClick r:id="rId17"/>
              </a:rPr>
              <a:t>[5]</a:t>
            </a:r>
            <a:r>
              <a:rPr lang="en-GB" sz="1200" b="0" i="0" u="none" strike="noStrike" kern="1200" baseline="30000" dirty="0">
                <a:solidFill>
                  <a:schemeClr val="tx1"/>
                </a:solidFill>
                <a:effectLst/>
                <a:latin typeface="+mn-lt"/>
                <a:ea typeface="+mn-ea"/>
                <a:cs typeface="+mn-cs"/>
                <a:hlinkClick r:id="rId18"/>
              </a:rPr>
              <a:t>[6]</a:t>
            </a:r>
            <a:r>
              <a:rPr lang="en-GB" sz="1200" b="0" i="0" u="none" strike="noStrike" kern="1200" baseline="30000" dirty="0">
                <a:solidFill>
                  <a:schemeClr val="tx1"/>
                </a:solidFill>
                <a:effectLst/>
                <a:latin typeface="+mn-lt"/>
                <a:ea typeface="+mn-ea"/>
                <a:cs typeface="+mn-cs"/>
                <a:hlinkClick r:id="rId19"/>
              </a:rPr>
              <a:t>[7]</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20" tooltip="Incitement"/>
              </a:rPr>
              <a:t>incitement</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21"/>
              </a:rPr>
              <a:t>[8]</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22" tooltip="Incitement to racial hatred"/>
              </a:rPr>
              <a:t>incitement to racial hatred</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23"/>
              </a:rPr>
              <a:t>[9]</a:t>
            </a:r>
            <a:r>
              <a:rPr lang="en-GB" sz="1200" b="0" i="0" u="none" strike="noStrike" kern="1200" dirty="0">
                <a:solidFill>
                  <a:schemeClr val="tx1"/>
                </a:solidFill>
                <a:effectLst/>
                <a:latin typeface="+mn-lt"/>
                <a:ea typeface="+mn-ea"/>
                <a:cs typeface="+mn-cs"/>
              </a:rPr>
              <a:t>incitement to religious hatred, incitement to </a:t>
            </a:r>
            <a:r>
              <a:rPr lang="en-GB" sz="1200" b="0" i="0" u="none" strike="noStrike" kern="1200" dirty="0">
                <a:solidFill>
                  <a:schemeClr val="tx1"/>
                </a:solidFill>
                <a:effectLst/>
                <a:latin typeface="+mn-lt"/>
                <a:ea typeface="+mn-ea"/>
                <a:cs typeface="+mn-cs"/>
                <a:hlinkClick r:id="rId24" tooltip="Terrorism"/>
              </a:rPr>
              <a:t>terrorism</a:t>
            </a:r>
            <a:r>
              <a:rPr lang="en-GB" sz="1200" b="0" i="0" u="none" strike="noStrike" kern="1200" dirty="0">
                <a:solidFill>
                  <a:schemeClr val="tx1"/>
                </a:solidFill>
                <a:effectLst/>
                <a:latin typeface="+mn-lt"/>
                <a:ea typeface="+mn-ea"/>
                <a:cs typeface="+mn-cs"/>
              </a:rPr>
              <a:t> including encouragement of terrorism and dissemination of terrorist publications,</a:t>
            </a:r>
            <a:r>
              <a:rPr lang="en-GB" sz="1200" b="0" i="0" u="none" strike="noStrike" kern="1200" baseline="30000" dirty="0">
                <a:solidFill>
                  <a:schemeClr val="tx1"/>
                </a:solidFill>
                <a:effectLst/>
                <a:latin typeface="+mn-lt"/>
                <a:ea typeface="+mn-ea"/>
                <a:cs typeface="+mn-cs"/>
                <a:hlinkClick r:id="rId21"/>
              </a:rPr>
              <a:t>[8]</a:t>
            </a:r>
            <a:r>
              <a:rPr lang="en-GB" sz="1200" b="0" i="0" u="none" strike="noStrike" kern="1200" baseline="30000" dirty="0">
                <a:solidFill>
                  <a:schemeClr val="tx1"/>
                </a:solidFill>
                <a:effectLst/>
                <a:latin typeface="+mn-lt"/>
                <a:ea typeface="+mn-ea"/>
                <a:cs typeface="+mn-cs"/>
                <a:hlinkClick r:id="rId25"/>
              </a:rPr>
              <a:t>[10]</a:t>
            </a:r>
            <a:r>
              <a:rPr lang="en-GB" sz="1200" b="0" i="0" u="none" strike="noStrike" kern="1200" baseline="30000" dirty="0">
                <a:solidFill>
                  <a:schemeClr val="tx1"/>
                </a:solidFill>
                <a:effectLst/>
                <a:latin typeface="+mn-lt"/>
                <a:ea typeface="+mn-ea"/>
                <a:cs typeface="+mn-cs"/>
                <a:hlinkClick r:id="rId26"/>
              </a:rPr>
              <a:t>[11]</a:t>
            </a:r>
            <a:r>
              <a:rPr lang="en-GB" sz="1200" b="0" i="0" u="none" strike="noStrike" kern="1200" dirty="0">
                <a:solidFill>
                  <a:schemeClr val="tx1"/>
                </a:solidFill>
                <a:effectLst/>
                <a:latin typeface="+mn-lt"/>
                <a:ea typeface="+mn-ea"/>
                <a:cs typeface="+mn-cs"/>
              </a:rPr>
              <a:t> glorifying terrorism,</a:t>
            </a:r>
            <a:r>
              <a:rPr lang="en-GB" sz="1200" b="0" i="0" u="none" strike="noStrike" kern="1200" baseline="30000" dirty="0">
                <a:solidFill>
                  <a:schemeClr val="tx1"/>
                </a:solidFill>
                <a:effectLst/>
                <a:latin typeface="+mn-lt"/>
                <a:ea typeface="+mn-ea"/>
                <a:cs typeface="+mn-cs"/>
                <a:hlinkClick r:id="rId27"/>
              </a:rPr>
              <a:t>[12]</a:t>
            </a:r>
            <a:r>
              <a:rPr lang="en-GB" sz="1200" b="0" i="0" u="none" strike="noStrike" kern="1200" baseline="30000" dirty="0">
                <a:solidFill>
                  <a:schemeClr val="tx1"/>
                </a:solidFill>
                <a:effectLst/>
                <a:latin typeface="+mn-lt"/>
                <a:ea typeface="+mn-ea"/>
                <a:cs typeface="+mn-cs"/>
                <a:hlinkClick r:id="rId28"/>
              </a:rPr>
              <a:t>[13]</a:t>
            </a:r>
            <a:r>
              <a:rPr lang="en-GB" sz="1200" b="0" i="0" u="none" strike="noStrike" kern="1200" dirty="0">
                <a:solidFill>
                  <a:schemeClr val="tx1"/>
                </a:solidFill>
                <a:effectLst/>
                <a:latin typeface="+mn-lt"/>
                <a:ea typeface="+mn-ea"/>
                <a:cs typeface="+mn-cs"/>
              </a:rPr>
              <a:t> collection or </a:t>
            </a:r>
            <a:r>
              <a:rPr lang="en-GB" sz="1200" b="0" i="0" u="none" strike="noStrike" kern="1200" dirty="0">
                <a:solidFill>
                  <a:schemeClr val="tx1"/>
                </a:solidFill>
                <a:effectLst/>
                <a:latin typeface="+mn-lt"/>
                <a:ea typeface="+mn-ea"/>
                <a:cs typeface="+mn-cs"/>
                <a:hlinkClick r:id="rId29" tooltip="Possession (law)"/>
              </a:rPr>
              <a:t>possession</a:t>
            </a:r>
            <a:r>
              <a:rPr lang="en-GB" sz="1200" b="0" i="0" u="none" strike="noStrike" kern="1200" dirty="0">
                <a:solidFill>
                  <a:schemeClr val="tx1"/>
                </a:solidFill>
                <a:effectLst/>
                <a:latin typeface="+mn-lt"/>
                <a:ea typeface="+mn-ea"/>
                <a:cs typeface="+mn-cs"/>
              </a:rPr>
              <a:t> of a document or record containing information likely to be of use to a terrorist,</a:t>
            </a:r>
            <a:r>
              <a:rPr lang="en-GB" sz="1200" b="0" i="0" u="none" strike="noStrike" kern="1200" baseline="30000" dirty="0">
                <a:solidFill>
                  <a:schemeClr val="tx1"/>
                </a:solidFill>
                <a:effectLst/>
                <a:latin typeface="+mn-lt"/>
                <a:ea typeface="+mn-ea"/>
                <a:cs typeface="+mn-cs"/>
                <a:hlinkClick r:id="rId30"/>
              </a:rPr>
              <a:t>[14]</a:t>
            </a:r>
            <a:r>
              <a:rPr lang="en-GB" sz="1200" b="0" i="0" u="none" strike="noStrike" kern="1200" baseline="30000" dirty="0">
                <a:solidFill>
                  <a:schemeClr val="tx1"/>
                </a:solidFill>
                <a:effectLst/>
                <a:latin typeface="+mn-lt"/>
                <a:ea typeface="+mn-ea"/>
                <a:cs typeface="+mn-cs"/>
                <a:hlinkClick r:id="rId31"/>
              </a:rPr>
              <a:t>[15]</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32" tooltip="High treason in the United Kingdom"/>
              </a:rPr>
              <a:t>treason</a:t>
            </a:r>
            <a:r>
              <a:rPr lang="en-GB" sz="1200" b="0" i="0" u="none" strike="noStrike" kern="1200" dirty="0">
                <a:solidFill>
                  <a:schemeClr val="tx1"/>
                </a:solidFill>
                <a:effectLst/>
                <a:latin typeface="+mn-lt"/>
                <a:ea typeface="+mn-ea"/>
                <a:cs typeface="+mn-cs"/>
              </a:rPr>
              <a:t> including advocating for the </a:t>
            </a:r>
            <a:r>
              <a:rPr lang="en-GB" sz="1200" b="0" i="0" u="none" strike="noStrike" kern="1200" dirty="0">
                <a:solidFill>
                  <a:schemeClr val="tx1"/>
                </a:solidFill>
                <a:effectLst/>
                <a:latin typeface="+mn-lt"/>
                <a:ea typeface="+mn-ea"/>
                <a:cs typeface="+mn-cs"/>
                <a:hlinkClick r:id="rId33" tooltip="Republicanism in the United Kingdom"/>
              </a:rPr>
              <a:t>abolition of the monarchy</a:t>
            </a:r>
            <a:r>
              <a:rPr lang="en-GB" sz="1200" b="0" i="0" u="none" strike="noStrike" kern="1200" dirty="0">
                <a:solidFill>
                  <a:schemeClr val="tx1"/>
                </a:solidFill>
                <a:effectLst/>
                <a:latin typeface="+mn-lt"/>
                <a:ea typeface="+mn-ea"/>
                <a:cs typeface="+mn-cs"/>
              </a:rPr>
              <a:t> or </a:t>
            </a:r>
            <a:r>
              <a:rPr lang="en-GB" sz="1200" b="0" i="0" u="none" strike="noStrike" kern="1200" dirty="0">
                <a:solidFill>
                  <a:schemeClr val="tx1"/>
                </a:solidFill>
                <a:effectLst/>
                <a:latin typeface="+mn-lt"/>
                <a:ea typeface="+mn-ea"/>
                <a:cs typeface="+mn-cs"/>
                <a:hlinkClick r:id="rId34" tooltip="Compass (law)"/>
              </a:rPr>
              <a:t>compassing</a:t>
            </a:r>
            <a:r>
              <a:rPr lang="en-GB" sz="1200" b="0" i="0" u="none" strike="noStrike" kern="1200" dirty="0">
                <a:solidFill>
                  <a:schemeClr val="tx1"/>
                </a:solidFill>
                <a:effectLst/>
                <a:latin typeface="+mn-lt"/>
                <a:ea typeface="+mn-ea"/>
                <a:cs typeface="+mn-cs"/>
              </a:rPr>
              <a:t> or imagining the death of the </a:t>
            </a:r>
            <a:r>
              <a:rPr lang="en-GB" sz="1200" b="0" i="0" u="none" strike="noStrike" kern="1200" dirty="0">
                <a:solidFill>
                  <a:schemeClr val="tx1"/>
                </a:solidFill>
                <a:effectLst/>
                <a:latin typeface="+mn-lt"/>
                <a:ea typeface="+mn-ea"/>
                <a:cs typeface="+mn-cs"/>
                <a:hlinkClick r:id="rId35" tooltip="Monarchy of the United Kingdom"/>
              </a:rPr>
              <a:t>monarch</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36"/>
              </a:rPr>
              <a:t>[16]</a:t>
            </a:r>
            <a:r>
              <a:rPr lang="en-GB" sz="1200" b="0" i="0" u="none" strike="noStrike" kern="1200" baseline="30000" dirty="0">
                <a:solidFill>
                  <a:schemeClr val="tx1"/>
                </a:solidFill>
                <a:effectLst/>
                <a:latin typeface="+mn-lt"/>
                <a:ea typeface="+mn-ea"/>
                <a:cs typeface="+mn-cs"/>
                <a:hlinkClick r:id="rId37"/>
              </a:rPr>
              <a:t>[17]</a:t>
            </a:r>
            <a:r>
              <a:rPr lang="en-GB" sz="1200" b="0" i="0" u="none" strike="noStrike" kern="1200" baseline="30000" dirty="0">
                <a:solidFill>
                  <a:schemeClr val="tx1"/>
                </a:solidFill>
                <a:effectLst/>
                <a:latin typeface="+mn-lt"/>
                <a:ea typeface="+mn-ea"/>
                <a:cs typeface="+mn-cs"/>
                <a:hlinkClick r:id="rId38"/>
              </a:rPr>
              <a:t>[18]</a:t>
            </a:r>
            <a:r>
              <a:rPr lang="en-GB" sz="1200" b="0" i="0" u="none" strike="noStrike" kern="1200" baseline="30000" dirty="0">
                <a:solidFill>
                  <a:schemeClr val="tx1"/>
                </a:solidFill>
                <a:effectLst/>
                <a:latin typeface="+mn-lt"/>
                <a:ea typeface="+mn-ea"/>
                <a:cs typeface="+mn-cs"/>
                <a:hlinkClick r:id="rId39"/>
              </a:rPr>
              <a:t>[19]</a:t>
            </a:r>
            <a:r>
              <a:rPr lang="en-GB" sz="1200" b="0" i="0" u="none" strike="noStrike" kern="1200" baseline="30000" dirty="0">
                <a:solidFill>
                  <a:schemeClr val="tx1"/>
                </a:solidFill>
                <a:effectLst/>
                <a:latin typeface="+mn-lt"/>
                <a:ea typeface="+mn-ea"/>
                <a:cs typeface="+mn-cs"/>
                <a:hlinkClick r:id="rId40"/>
              </a:rPr>
              <a:t>[20]</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1" tooltip="Sedition"/>
              </a:rPr>
              <a:t>sedition</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37"/>
              </a:rPr>
              <a:t>[17]</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2" tooltip="Obscenity"/>
              </a:rPr>
              <a:t>obscenity</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43"/>
              </a:rPr>
              <a:t>[21]</a:t>
            </a:r>
            <a:r>
              <a:rPr lang="en-GB" sz="1200" b="0" i="0" u="none" strike="noStrike" kern="1200" dirty="0">
                <a:solidFill>
                  <a:schemeClr val="tx1"/>
                </a:solidFill>
                <a:effectLst/>
                <a:latin typeface="+mn-lt"/>
                <a:ea typeface="+mn-ea"/>
                <a:cs typeface="+mn-cs"/>
              </a:rPr>
              <a:t> indecency including corruption of </a:t>
            </a:r>
            <a:r>
              <a:rPr lang="en-GB" sz="1200" b="0" i="0" u="none" strike="noStrike" kern="1200" dirty="0">
                <a:solidFill>
                  <a:schemeClr val="tx1"/>
                </a:solidFill>
                <a:effectLst/>
                <a:latin typeface="+mn-lt"/>
                <a:ea typeface="+mn-ea"/>
                <a:cs typeface="+mn-cs"/>
                <a:hlinkClick r:id="rId44" tooltip="Public morality"/>
              </a:rPr>
              <a:t>public morals</a:t>
            </a:r>
            <a:r>
              <a:rPr lang="en-GB" sz="1200" b="0" i="0" u="none" strike="noStrike" kern="120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hlinkClick r:id="rId45" tooltip="Outraging public decency"/>
              </a:rPr>
              <a:t>outraging public decency</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46"/>
              </a:rPr>
              <a:t>[22]</a:t>
            </a:r>
            <a:r>
              <a:rPr lang="en-GB" sz="1200" b="0" i="0" u="none" strike="noStrike" kern="1200" dirty="0">
                <a:solidFill>
                  <a:schemeClr val="tx1"/>
                </a:solidFill>
                <a:effectLst/>
                <a:latin typeface="+mn-lt"/>
                <a:ea typeface="+mn-ea"/>
                <a:cs typeface="+mn-cs"/>
              </a:rPr>
              <a:t> defamation,</a:t>
            </a:r>
            <a:r>
              <a:rPr lang="en-GB" sz="1200" b="0" i="0" u="none" strike="noStrike" kern="1200" baseline="30000" dirty="0">
                <a:solidFill>
                  <a:schemeClr val="tx1"/>
                </a:solidFill>
                <a:effectLst/>
                <a:latin typeface="+mn-lt"/>
                <a:ea typeface="+mn-ea"/>
                <a:cs typeface="+mn-cs"/>
                <a:hlinkClick r:id="rId47"/>
              </a:rPr>
              <a:t>[23]</a:t>
            </a:r>
            <a:r>
              <a:rPr lang="en-GB" sz="1200" b="0"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hlinkClick r:id="rId48" tooltip="Prior restraint"/>
              </a:rPr>
              <a:t>prior restraint</a:t>
            </a:r>
            <a:r>
              <a:rPr lang="en-GB" sz="1200" b="0" i="0" u="none" strike="noStrike" kern="1200" dirty="0">
                <a:solidFill>
                  <a:schemeClr val="tx1"/>
                </a:solidFill>
                <a:effectLst/>
                <a:latin typeface="+mn-lt"/>
                <a:ea typeface="+mn-ea"/>
                <a:cs typeface="+mn-cs"/>
              </a:rPr>
              <a:t>, restrictions on court reporting including names of victims and evidence and prejudicing or interfering with court proceedings,</a:t>
            </a:r>
            <a:r>
              <a:rPr lang="en-GB" sz="1200" b="0" i="0" u="none" strike="noStrike" kern="1200" baseline="30000" dirty="0">
                <a:solidFill>
                  <a:schemeClr val="tx1"/>
                </a:solidFill>
                <a:effectLst/>
                <a:latin typeface="+mn-lt"/>
                <a:ea typeface="+mn-ea"/>
                <a:cs typeface="+mn-cs"/>
                <a:hlinkClick r:id="rId49"/>
              </a:rPr>
              <a:t>[24]</a:t>
            </a:r>
            <a:r>
              <a:rPr lang="en-GB" sz="1200" b="0" i="0" u="none" strike="noStrike" kern="1200" baseline="30000" dirty="0">
                <a:solidFill>
                  <a:schemeClr val="tx1"/>
                </a:solidFill>
                <a:effectLst/>
                <a:latin typeface="+mn-lt"/>
                <a:ea typeface="+mn-ea"/>
                <a:cs typeface="+mn-cs"/>
                <a:hlinkClick r:id="rId50"/>
              </a:rPr>
              <a:t>[25]</a:t>
            </a:r>
            <a:r>
              <a:rPr lang="en-GB" sz="1200" b="0" i="0" u="none" strike="noStrike" kern="1200" dirty="0">
                <a:solidFill>
                  <a:schemeClr val="tx1"/>
                </a:solidFill>
                <a:effectLst/>
                <a:latin typeface="+mn-lt"/>
                <a:ea typeface="+mn-ea"/>
                <a:cs typeface="+mn-cs"/>
              </a:rPr>
              <a:t> prohibition of post-trial interviews with </a:t>
            </a:r>
            <a:r>
              <a:rPr lang="en-GB" sz="1200" b="0" i="0" u="none" strike="noStrike" kern="1200" dirty="0">
                <a:solidFill>
                  <a:schemeClr val="tx1"/>
                </a:solidFill>
                <a:effectLst/>
                <a:latin typeface="+mn-lt"/>
                <a:ea typeface="+mn-ea"/>
                <a:cs typeface="+mn-cs"/>
                <a:hlinkClick r:id="rId51" tooltip="Jury"/>
              </a:rPr>
              <a:t>jurors</a:t>
            </a:r>
            <a:r>
              <a:rPr lang="en-GB" sz="1200" b="0" i="0" u="none" strike="noStrike"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50"/>
              </a:rPr>
              <a:t>[25]</a:t>
            </a:r>
            <a:r>
              <a:rPr lang="en-GB" sz="1200" b="0" i="0" u="none" strike="noStrike" kern="1200" dirty="0">
                <a:solidFill>
                  <a:schemeClr val="tx1"/>
                </a:solidFill>
                <a:effectLst/>
                <a:latin typeface="+mn-lt"/>
                <a:ea typeface="+mn-ea"/>
                <a:cs typeface="+mn-cs"/>
              </a:rPr>
              <a:t> time, manner, and place restrictions,</a:t>
            </a:r>
            <a:r>
              <a:rPr lang="en-GB" sz="1200" b="0" i="0" u="none" strike="noStrike" kern="1200" baseline="30000" dirty="0">
                <a:solidFill>
                  <a:schemeClr val="tx1"/>
                </a:solidFill>
                <a:effectLst/>
                <a:latin typeface="+mn-lt"/>
                <a:ea typeface="+mn-ea"/>
                <a:cs typeface="+mn-cs"/>
                <a:hlinkClick r:id="rId52"/>
              </a:rPr>
              <a:t>[26]</a:t>
            </a:r>
            <a:r>
              <a:rPr lang="en-GB" sz="1200" b="0" i="0" u="none" strike="noStrike" kern="1200" dirty="0">
                <a:solidFill>
                  <a:schemeClr val="tx1"/>
                </a:solidFill>
                <a:effectLst/>
                <a:latin typeface="+mn-lt"/>
                <a:ea typeface="+mn-ea"/>
                <a:cs typeface="+mn-cs"/>
              </a:rPr>
              <a:t> harassment, privileged communications, trade secrets, classified material, copyright, patents, military conduct, and limitations on commercial speech such as advertising.</a:t>
            </a:r>
            <a:endParaRPr lang="en-GB" noProof="0" dirty="0"/>
          </a:p>
        </p:txBody>
      </p:sp>
      <p:sp>
        <p:nvSpPr>
          <p:cNvPr id="4" name="Espace réservé du numéro de diapositive 3"/>
          <p:cNvSpPr>
            <a:spLocks noGrp="1"/>
          </p:cNvSpPr>
          <p:nvPr>
            <p:ph type="sldNum" sz="quarter" idx="10"/>
          </p:nvPr>
        </p:nvSpPr>
        <p:spPr/>
        <p:txBody>
          <a:bodyPr/>
          <a:lstStyle/>
          <a:p>
            <a:fld id="{3DD38ADA-8D70-8049-A28F-420612AA9822}" type="slidenum">
              <a:rPr lang="fr-FR" smtClean="0"/>
              <a:t>5</a:t>
            </a:fld>
            <a:endParaRPr lang="fr-FR"/>
          </a:p>
        </p:txBody>
      </p:sp>
    </p:spTree>
    <p:extLst>
      <p:ext uri="{BB962C8B-B14F-4D97-AF65-F5344CB8AC3E}">
        <p14:creationId xmlns:p14="http://schemas.microsoft.com/office/powerpoint/2010/main" val="75199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noProof="0" dirty="0"/>
              <a:t>Controversies</a:t>
            </a:r>
          </a:p>
          <a:p>
            <a:endParaRPr lang="en-GB" b="1" noProof="0" dirty="0"/>
          </a:p>
          <a:p>
            <a:r>
              <a:rPr lang="en-GB" b="0" noProof="0" dirty="0"/>
              <a:t>Freedom</a:t>
            </a:r>
            <a:r>
              <a:rPr lang="en-GB" b="0" baseline="0" noProof="0" dirty="0"/>
              <a:t> of expression is a natural right. Since man is able to express himself, he is meant to, and most of the time, compelled to do so.</a:t>
            </a:r>
            <a:endParaRPr lang="en-GB" b="0" noProof="0" dirty="0"/>
          </a:p>
          <a:p>
            <a:endParaRPr lang="en-GB" b="1" noProof="0" dirty="0"/>
          </a:p>
          <a:p>
            <a:r>
              <a:rPr lang="en-GB" noProof="0" dirty="0"/>
              <a:t>What is</a:t>
            </a:r>
            <a:r>
              <a:rPr lang="en-GB" baseline="0" noProof="0" dirty="0"/>
              <a:t> speech? What is expression? What is freedom of expression? Thought? Hate speech? Libel? Defamation? Secularity? Secularism? Are we allowed to offend others when we express ourselves? What is offensive? Satire? Criticism? Obscenity? Blasphemy? Slur? Bigotry? Liability? Can we lie in public? Can we spread fake news?</a:t>
            </a:r>
          </a:p>
          <a:p>
            <a:endParaRPr lang="en-GB" baseline="0" noProof="0" dirty="0"/>
          </a:p>
          <a:p>
            <a:r>
              <a:rPr lang="en-GB" baseline="0" noProof="0" dirty="0"/>
              <a:t>Most democracies have created a frame to freedom of speech consistent with the idea that the limits of freedom of speech lie within its coming in conflict with other natural and liberal freedoms.</a:t>
            </a:r>
          </a:p>
          <a:p>
            <a:endParaRPr lang="en-GB" baseline="0" noProof="0" dirty="0"/>
          </a:p>
          <a:p>
            <a:r>
              <a:rPr lang="en-GB" baseline="0" noProof="0" dirty="0"/>
              <a:t>2 quotes from the article recommended:</a:t>
            </a:r>
          </a:p>
          <a:p>
            <a:r>
              <a:rPr lang="en-GB" sz="1200" b="0" i="0" u="none" strike="noStrike" kern="1200" dirty="0">
                <a:solidFill>
                  <a:schemeClr val="tx1"/>
                </a:solidFill>
                <a:effectLst/>
                <a:latin typeface="+mn-lt"/>
                <a:ea typeface="+mn-ea"/>
                <a:cs typeface="+mn-cs"/>
              </a:rPr>
              <a:t>“This has led to restrictions on speech that harms individual or public safety (incitement, some threats) and free exchange (defamation, intellectual property), as well as time and place restrictions (for example, I can’t blast my political opinion from loudspeakers in a residential </a:t>
            </a:r>
            <a:r>
              <a:rPr lang="en-GB" sz="1200" b="0" i="0" u="none" strike="noStrike" kern="1200" dirty="0" err="1">
                <a:solidFill>
                  <a:schemeClr val="tx1"/>
                </a:solidFill>
                <a:effectLst/>
                <a:latin typeface="+mn-lt"/>
                <a:ea typeface="+mn-ea"/>
                <a:cs typeface="+mn-cs"/>
              </a:rPr>
              <a:t>neighborhood</a:t>
            </a:r>
            <a:r>
              <a:rPr lang="en-GB" sz="1200" b="0" i="0" u="none" strike="noStrike" kern="1200" dirty="0">
                <a:solidFill>
                  <a:schemeClr val="tx1"/>
                </a:solidFill>
                <a:effectLst/>
                <a:latin typeface="+mn-lt"/>
                <a:ea typeface="+mn-ea"/>
                <a:cs typeface="+mn-cs"/>
              </a:rPr>
              <a:t> at 3 a.m.).”</a:t>
            </a:r>
          </a:p>
          <a:p>
            <a:r>
              <a:rPr lang="en-GB" sz="1200" b="0" i="0" u="none" strike="noStrike" kern="1200" dirty="0">
                <a:solidFill>
                  <a:schemeClr val="tx1"/>
                </a:solidFill>
                <a:effectLst/>
                <a:latin typeface="+mn-lt"/>
                <a:ea typeface="+mn-ea"/>
                <a:cs typeface="+mn-cs"/>
              </a:rPr>
              <a:t>“Liberal societies also impose restrictions on obscenity and pornography.”</a:t>
            </a:r>
          </a:p>
          <a:p>
            <a:br>
              <a:rPr lang="en-GB" dirty="0"/>
            </a:br>
            <a:endParaRPr lang="en-GB" baseline="0" noProof="0" dirty="0"/>
          </a:p>
          <a:p>
            <a:endParaRPr lang="en-GB" baseline="0" noProof="0" dirty="0"/>
          </a:p>
        </p:txBody>
      </p:sp>
      <p:sp>
        <p:nvSpPr>
          <p:cNvPr id="4" name="Espace réservé du numéro de diapositive 3"/>
          <p:cNvSpPr>
            <a:spLocks noGrp="1"/>
          </p:cNvSpPr>
          <p:nvPr>
            <p:ph type="sldNum" sz="quarter" idx="10"/>
          </p:nvPr>
        </p:nvSpPr>
        <p:spPr/>
        <p:txBody>
          <a:bodyPr/>
          <a:lstStyle/>
          <a:p>
            <a:fld id="{3DD38ADA-8D70-8049-A28F-420612AA9822}" type="slidenum">
              <a:rPr lang="fr-FR" smtClean="0"/>
              <a:t>6</a:t>
            </a:fld>
            <a:endParaRPr lang="fr-FR"/>
          </a:p>
        </p:txBody>
      </p:sp>
    </p:spTree>
    <p:extLst>
      <p:ext uri="{BB962C8B-B14F-4D97-AF65-F5344CB8AC3E}">
        <p14:creationId xmlns:p14="http://schemas.microsoft.com/office/powerpoint/2010/main" val="26281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Speaker’s corner </a:t>
            </a:r>
            <a:r>
              <a:rPr lang="mr-IN" dirty="0"/>
              <a:t>–</a:t>
            </a:r>
            <a:r>
              <a:rPr lang="en-GB" dirty="0"/>
              <a:t> philosophical views</a:t>
            </a:r>
          </a:p>
        </p:txBody>
      </p:sp>
      <p:sp>
        <p:nvSpPr>
          <p:cNvPr id="4" name="Espace réservé du numéro de diapositive 3"/>
          <p:cNvSpPr>
            <a:spLocks noGrp="1"/>
          </p:cNvSpPr>
          <p:nvPr>
            <p:ph type="sldNum" sz="quarter" idx="10"/>
          </p:nvPr>
        </p:nvSpPr>
        <p:spPr/>
        <p:txBody>
          <a:bodyPr/>
          <a:lstStyle/>
          <a:p>
            <a:fld id="{3DD38ADA-8D70-8049-A28F-420612AA9822}" type="slidenum">
              <a:rPr lang="fr-FR" smtClean="0"/>
              <a:t>7</a:t>
            </a:fld>
            <a:endParaRPr lang="fr-FR"/>
          </a:p>
        </p:txBody>
      </p:sp>
    </p:spTree>
    <p:extLst>
      <p:ext uri="{BB962C8B-B14F-4D97-AF65-F5344CB8AC3E}">
        <p14:creationId xmlns:p14="http://schemas.microsoft.com/office/powerpoint/2010/main" val="1885149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Just when we are under the impression that free speech is getting clearer,</a:t>
            </a:r>
            <a:r>
              <a:rPr lang="en-GB" baseline="0" dirty="0"/>
              <a:t> we need to focus on what the effects the advent of the Internet era has had on free speech, thus bringing up the subject of:</a:t>
            </a:r>
          </a:p>
          <a:p>
            <a:endParaRPr lang="en-GB" dirty="0"/>
          </a:p>
          <a:p>
            <a:r>
              <a:rPr lang="en-GB" dirty="0"/>
              <a:t>Freedom of Speech 2.0.</a:t>
            </a:r>
          </a:p>
          <a:p>
            <a:endParaRPr lang="en-GB" dirty="0"/>
          </a:p>
          <a:p>
            <a:r>
              <a:rPr lang="en-GB" dirty="0"/>
              <a:t>Utopia or dystopia? The internet</a:t>
            </a:r>
            <a:r>
              <a:rPr lang="en-GB" baseline="0" dirty="0"/>
              <a:t> has certainly liberated individuals from their shackles, liberating communication to an unprecedented level. It has almost provided people with the gift of ubiquity, making their communication more efficient than ever before. Or has it?</a:t>
            </a:r>
          </a:p>
          <a:p>
            <a:endParaRPr lang="en-GB" baseline="0" dirty="0"/>
          </a:p>
          <a:p>
            <a:r>
              <a:rPr lang="en-GB" baseline="0" dirty="0"/>
              <a:t>Arab springs vs the possibility to enhance organised crime online.</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Tim Berners Lee invented the www</a:t>
            </a:r>
            <a:r>
              <a:rPr lang="en-GB" baseline="0" dirty="0"/>
              <a:t> in 1989 while he was working at CERN.</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ideology behind the internet is one of “</a:t>
            </a:r>
            <a:r>
              <a:rPr lang="en-GB" sz="1200" b="0" i="0" u="none" strike="noStrike" kern="1200" dirty="0">
                <a:solidFill>
                  <a:schemeClr val="tx1"/>
                </a:solidFill>
                <a:effectLst/>
                <a:latin typeface="+mn-lt"/>
                <a:ea typeface="+mn-ea"/>
                <a:cs typeface="+mn-cs"/>
              </a:rPr>
              <a:t>a universal space of information” /“to work together better”.</a:t>
            </a:r>
            <a:r>
              <a:rPr lang="en-GB" sz="1200" b="0" i="0" u="none" strike="noStrike" kern="1200" baseline="0" dirty="0">
                <a:solidFill>
                  <a:schemeClr val="tx1"/>
                </a:solidFill>
                <a:effectLst/>
                <a:latin typeface="+mn-lt"/>
                <a:ea typeface="+mn-ea"/>
                <a:cs typeface="+mn-cs"/>
              </a:rPr>
              <a:t> To enable the technology to grow, it had to be open-source (the access to the algorithm was free</a:t>
            </a:r>
            <a:r>
              <a:rPr lang="en-GB" sz="1200" b="0" i="0" u="none" strike="noStrike" kern="1200" dirty="0">
                <a:solidFill>
                  <a:schemeClr val="tx1"/>
                </a:solidFill>
                <a:effectLst/>
                <a:latin typeface="+mn-lt"/>
                <a:ea typeface="+mn-ea"/>
                <a:cs typeface="+mn-cs"/>
              </a:rPr>
              <a:t> and available to everyone).</a:t>
            </a:r>
            <a:r>
              <a:rPr lang="en-GB" sz="1200" b="0" i="0" u="none" strike="noStrike" kern="1200" baseline="0" dirty="0">
                <a:solidFill>
                  <a:schemeClr val="tx1"/>
                </a:solidFill>
                <a:effectLst/>
                <a:latin typeface="+mn-lt"/>
                <a:ea typeface="+mn-ea"/>
                <a:cs typeface="+mn-cs"/>
              </a:rPr>
              <a:t> Note that TBL did not make any profit from his invention, unlike the big internet moguls.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effectLst/>
                <a:latin typeface="+mn-lt"/>
                <a:ea typeface="+mn-ea"/>
                <a:cs typeface="+mn-cs"/>
              </a:rPr>
              <a:t>Since then he has written open letters on the date of the anniversary of his creation to make an overview of its evolution. He has been calling for regulation over the past few years, because his creation is now starting to get out of control.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In 2019 he started a project called A </a:t>
            </a:r>
            <a:r>
              <a:rPr lang="en-GB" dirty="0"/>
              <a:t>contract for the web - https://</a:t>
            </a:r>
            <a:r>
              <a:rPr lang="en-GB" dirty="0" err="1"/>
              <a:t>contractfortheweb.org</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Principle</a:t>
            </a:r>
            <a:r>
              <a:rPr lang="en-GB" sz="1200" b="0" i="0" u="none" strike="noStrike" kern="1200" baseline="0" dirty="0">
                <a:solidFill>
                  <a:schemeClr val="tx1"/>
                </a:solidFill>
                <a:effectLst/>
                <a:latin typeface="+mn-lt"/>
                <a:ea typeface="+mn-ea"/>
                <a:cs typeface="+mn-cs"/>
              </a:rPr>
              <a:t> 6 is of interest to us: “</a:t>
            </a:r>
            <a:r>
              <a:rPr lang="en-GB" sz="1200" b="1" kern="1200" dirty="0">
                <a:solidFill>
                  <a:schemeClr val="tx1"/>
                </a:solidFill>
                <a:effectLst/>
                <a:latin typeface="+mn-lt"/>
                <a:ea typeface="+mn-ea"/>
                <a:cs typeface="+mn-cs"/>
              </a:rPr>
              <a:t>Develop technologies that support the best in humanity and challenge the worst”  section 1a: “by supporting human rights, as outlined by the UN”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Grammar: what should / ought to / had better be done to prevent chaos?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What should we have</a:t>
            </a:r>
            <a:r>
              <a:rPr lang="en-GB" sz="1200" b="1" i="0" u="none" strike="noStrike" kern="1200" baseline="0" dirty="0">
                <a:solidFill>
                  <a:schemeClr val="tx1"/>
                </a:solidFill>
                <a:effectLst/>
                <a:latin typeface="+mn-lt"/>
                <a:ea typeface="+mn-ea"/>
                <a:cs typeface="+mn-cs"/>
              </a:rPr>
              <a:t> done sooner?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effectLst/>
                <a:latin typeface="+mn-lt"/>
                <a:ea typeface="+mn-ea"/>
                <a:cs typeface="+mn-cs"/>
              </a:rPr>
              <a:t>If TBL had patented his creation, </a:t>
            </a:r>
            <a:r>
              <a:rPr lang="mr-IN" sz="1200" b="1" i="0" u="none" strike="noStrike" kern="1200" baseline="0" dirty="0">
                <a:solidFill>
                  <a:schemeClr val="tx1"/>
                </a:solidFill>
                <a:effectLst/>
                <a:latin typeface="+mn-lt"/>
                <a:ea typeface="+mn-ea"/>
                <a:cs typeface="+mn-cs"/>
              </a:rPr>
              <a:t>…</a:t>
            </a: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Section 230 of the US Communications Decency</a:t>
            </a:r>
            <a:r>
              <a:rPr lang="en-GB" baseline="0" dirty="0"/>
              <a:t> Act,  a law passed in 1996.</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Extracts</a:t>
            </a:r>
            <a:r>
              <a:rPr lang="en-GB" baseline="0" dirty="0"/>
              <a:t> </a:t>
            </a:r>
            <a:r>
              <a:rPr lang="en-GB" dirty="0"/>
              <a:t>from Time Jan 2020, </a:t>
            </a:r>
            <a:r>
              <a:rPr lang="en-US" sz="1200" b="1" kern="1200" dirty="0">
                <a:solidFill>
                  <a:schemeClr val="tx1"/>
                </a:solidFill>
                <a:effectLst/>
                <a:latin typeface="+mn-lt"/>
                <a:ea typeface="+mn-ea"/>
                <a:cs typeface="+mn-cs"/>
              </a:rPr>
              <a:t>The Growing Threat to Free Speech Online, by David French.</a:t>
            </a: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“What is Section 230? One of the early challenges of the internet was how to import the well-developed law of free speech to the online world. Were the principles of law developed for physical space also applicable to virtual space? And one of the first points of contention was over user-generated content. If I write a comment and post it on an online chat room or a comment board, is it my speech, the internet service’s speech, or did we </a:t>
            </a:r>
            <a:r>
              <a:rPr lang="en-GB" sz="1200" i="1" kern="1200" noProof="0" dirty="0">
                <a:solidFill>
                  <a:schemeClr val="tx1"/>
                </a:solidFill>
                <a:effectLst/>
                <a:latin typeface="+mn-lt"/>
                <a:ea typeface="+mn-ea"/>
                <a:cs typeface="+mn-cs"/>
              </a:rPr>
              <a:t>both</a:t>
            </a:r>
            <a:r>
              <a:rPr lang="en-GB" sz="1200" kern="1200" noProof="0" dirty="0">
                <a:solidFill>
                  <a:schemeClr val="tx1"/>
                </a:solidFill>
                <a:effectLst/>
                <a:latin typeface="+mn-lt"/>
                <a:ea typeface="+mn-ea"/>
                <a:cs typeface="+mn-cs"/>
              </a:rPr>
              <a:t> speak?”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“In two early cases, the courts started to provide an extremely unsatisfactory answer to the questions above. In 1991, a </a:t>
            </a:r>
            <a:r>
              <a:rPr lang="en-GB" sz="1200" u="none" strike="noStrike" kern="1200" noProof="0" dirty="0">
                <a:solidFill>
                  <a:schemeClr val="tx1"/>
                </a:solidFill>
                <a:effectLst/>
                <a:latin typeface="+mn-lt"/>
                <a:ea typeface="+mn-ea"/>
                <a:cs typeface="+mn-cs"/>
                <a:hlinkClick r:id="rId3"/>
              </a:rPr>
              <a:t>federal court in New York</a:t>
            </a:r>
            <a:r>
              <a:rPr lang="en-GB" sz="1200" kern="1200" noProof="0" dirty="0">
                <a:solidFill>
                  <a:schemeClr val="tx1"/>
                </a:solidFill>
                <a:effectLst/>
                <a:latin typeface="+mn-lt"/>
                <a:ea typeface="+mn-ea"/>
                <a:cs typeface="+mn-cs"/>
              </a:rPr>
              <a:t> dismissed a lawsuit against an early internet service provider named CompuServe on the grounds that CompuServe couldn’t be held liable for users’ speech because they didn’t exercise any control at all over posted content. Then, in 1995, a </a:t>
            </a:r>
            <a:r>
              <a:rPr lang="en-GB" sz="1200" u="none" strike="noStrike" kern="1200" noProof="0" dirty="0">
                <a:solidFill>
                  <a:schemeClr val="tx1"/>
                </a:solidFill>
                <a:effectLst/>
                <a:latin typeface="+mn-lt"/>
                <a:ea typeface="+mn-ea"/>
                <a:cs typeface="+mn-cs"/>
                <a:hlinkClick r:id="rId4"/>
              </a:rPr>
              <a:t>New York state court ruled</a:t>
            </a:r>
            <a:r>
              <a:rPr lang="en-GB" sz="1200" kern="1200" noProof="0" dirty="0">
                <a:solidFill>
                  <a:schemeClr val="tx1"/>
                </a:solidFill>
                <a:effectLst/>
                <a:latin typeface="+mn-lt"/>
                <a:ea typeface="+mn-ea"/>
                <a:cs typeface="+mn-cs"/>
              </a:rPr>
              <a:t> that Prodigy – a competing internet service provider– </a:t>
            </a:r>
            <a:r>
              <a:rPr lang="en-GB" sz="1200" i="1" kern="1200" noProof="0" dirty="0">
                <a:solidFill>
                  <a:schemeClr val="tx1"/>
                </a:solidFill>
                <a:effectLst/>
                <a:latin typeface="+mn-lt"/>
                <a:ea typeface="+mn-ea"/>
                <a:cs typeface="+mn-cs"/>
              </a:rPr>
              <a:t>could</a:t>
            </a:r>
            <a:r>
              <a:rPr lang="en-GB" sz="1200" kern="1200" noProof="0" dirty="0">
                <a:solidFill>
                  <a:schemeClr val="tx1"/>
                </a:solidFill>
                <a:effectLst/>
                <a:latin typeface="+mn-lt"/>
                <a:ea typeface="+mn-ea"/>
                <a:cs typeface="+mn-cs"/>
              </a:rPr>
              <a:t> be held liable for a user comment because it moderated the message board, removing comments that violated Prodigy’s posting guidelines. Even that small level of control rendered Prodigy liable for its users’ speech.”</a:t>
            </a:r>
          </a:p>
          <a:p>
            <a:pPr fontAlgn="auto"/>
            <a:r>
              <a:rPr lang="en-GB" sz="1200" kern="1200" noProof="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Taken together, the two rulings put online providers in a difficult dilemma. Let everything in and your service would be quickly swamped with the worst, most vile forms of expression. But if you imposed even modest controls on user content, then you’d be liable for their words. Internet companies were on the verge of being forced to make a stark choice – dive into the sewer or dive into censorship.</a:t>
            </a:r>
            <a:endParaRPr lang="fr-FR" sz="1200" kern="1200" dirty="0">
              <a:solidFill>
                <a:schemeClr val="tx1"/>
              </a:solidFill>
              <a:effectLst/>
              <a:latin typeface="+mn-lt"/>
              <a:ea typeface="+mn-ea"/>
              <a:cs typeface="+mn-cs"/>
            </a:endParaRPr>
          </a:p>
          <a:p>
            <a:pPr fontAlgn="auto"/>
            <a:r>
              <a:rPr lang="en-US" sz="1200" kern="1200" dirty="0">
                <a:solidFill>
                  <a:schemeClr val="tx1"/>
                </a:solidFill>
                <a:effectLst/>
                <a:latin typeface="+mn-lt"/>
                <a:ea typeface="+mn-ea"/>
                <a:cs typeface="+mn-cs"/>
              </a:rPr>
              <a:t>So, Congress acted. In 1996, it passed Section 230. The law did two things. First, it declared that “No provider or user of an interactive computer service shall be treated as the publisher or speaker of any information provided by another information content provider.” In plain English, this means that my comments on Twitter or Google or Yelp or the comments section of my favorite website are my comments, and my comments only.</a:t>
            </a: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Section 230 went farther, it also declared that an internet provider can “restrict access to or availability of material that the provider or user considers to be obscene, lewd, lascivious, filthy, excessively violent, harassing, or otherwise objectionable” without being held liable for user content. This is what allows virtually all mainstream social media companies to remove obscene or pornographic content. This allows websites to take down racial slurs – all without suddenly also becoming liable for all the rest of their users’ speech.”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Where we stand now on section</a:t>
            </a:r>
            <a:r>
              <a:rPr lang="en-US" sz="1200" kern="1200" baseline="0" dirty="0">
                <a:solidFill>
                  <a:schemeClr val="tx1"/>
                </a:solidFill>
                <a:effectLst/>
                <a:latin typeface="+mn-lt"/>
                <a:ea typeface="+mn-ea"/>
                <a:cs typeface="+mn-cs"/>
              </a:rPr>
              <a:t> 230: Both Republicans and Democrats are against it. Biden wants to repeal the act while Trump wants to regulate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Thus, the internet having unleashed a whole new array of possibilities for freedom of expression, it is bound to broaden the debate and make even more more fraught than it already was back in the 1980’s.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Other cultural </a:t>
            </a:r>
            <a:r>
              <a:rPr lang="en-GB" dirty="0" err="1"/>
              <a:t>refences</a:t>
            </a:r>
            <a:r>
              <a:rPr lang="en-GB" dirty="0"/>
              <a:t> of interest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John Perry Barlow </a:t>
            </a:r>
            <a:r>
              <a:rPr lang="mr-IN" dirty="0"/>
              <a:t>–</a:t>
            </a:r>
            <a:r>
              <a:rPr lang="en-GB" dirty="0"/>
              <a:t> a declaration of the independence of </a:t>
            </a:r>
            <a:r>
              <a:rPr lang="en-GB" dirty="0" err="1"/>
              <a:t>cybersapce</a:t>
            </a:r>
            <a:endParaRPr lang="en-GB" dirty="0"/>
          </a:p>
          <a:p>
            <a:r>
              <a:rPr lang="en-GB" dirty="0"/>
              <a:t>Eric Schmidt and Jared Cohen </a:t>
            </a:r>
            <a:r>
              <a:rPr lang="en-GB" sz="1200" b="0" i="0" u="none" strike="noStrike" kern="1200" dirty="0">
                <a:solidFill>
                  <a:schemeClr val="tx1"/>
                </a:solidFill>
                <a:effectLst/>
                <a:latin typeface="+mn-lt"/>
                <a:ea typeface="+mn-ea"/>
                <a:cs typeface="+mn-cs"/>
              </a:rPr>
              <a:t>Google leaders call the Internet “the world’s largest ungoverned space,” in their book, “The New Digital Age: Reshaping the Future of People, Nations and Business.” released in 2013</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en-GB" sz="120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Espace réservé du numéro de diapositive 3"/>
          <p:cNvSpPr>
            <a:spLocks noGrp="1"/>
          </p:cNvSpPr>
          <p:nvPr>
            <p:ph type="sldNum" sz="quarter" idx="10"/>
          </p:nvPr>
        </p:nvSpPr>
        <p:spPr/>
        <p:txBody>
          <a:bodyPr/>
          <a:lstStyle/>
          <a:p>
            <a:fld id="{3DD38ADA-8D70-8049-A28F-420612AA9822}" type="slidenum">
              <a:rPr lang="fr-FR" smtClean="0"/>
              <a:t>8</a:t>
            </a:fld>
            <a:endParaRPr lang="fr-FR"/>
          </a:p>
        </p:txBody>
      </p:sp>
    </p:spTree>
    <p:extLst>
      <p:ext uri="{BB962C8B-B14F-4D97-AF65-F5344CB8AC3E}">
        <p14:creationId xmlns:p14="http://schemas.microsoft.com/office/powerpoint/2010/main" val="18950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Freedom of speech is a complex, controversial and fraught subject matter which</a:t>
            </a:r>
            <a:r>
              <a:rPr lang="en-GB" baseline="0" dirty="0"/>
              <a:t> enables to bring out the best and the worst in humanity. Through debate and collaboration, societies can both thrive and destroy themselves. This paradoxical potential leads to consider the issue as being on the move, in constant evolution.</a:t>
            </a:r>
          </a:p>
          <a:p>
            <a:endParaRPr lang="en-GB" dirty="0"/>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3DD38ADA-8D70-8049-A28F-420612AA9822}" type="slidenum">
              <a:rPr lang="fr-FR" smtClean="0"/>
              <a:t>9</a:t>
            </a:fld>
            <a:endParaRPr lang="fr-FR"/>
          </a:p>
        </p:txBody>
      </p:sp>
    </p:spTree>
    <p:extLst>
      <p:ext uri="{BB962C8B-B14F-4D97-AF65-F5344CB8AC3E}">
        <p14:creationId xmlns:p14="http://schemas.microsoft.com/office/powerpoint/2010/main" val="27679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Cliquez et modifiez le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Cliquez et modifiez le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Cliquez et modifiez le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Cliquez et modifiez le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Cliquez et modifiez le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Cliquez et modifiez le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10/7/25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10/7/25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2.jpg"/><Relationship Id="rId7" Type="http://schemas.openxmlformats.org/officeDocument/2006/relationships/image" Target="../media/image16.jpeg"/><Relationship Id="rId12"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diagramColors" Target="../diagrams/colors1.xml"/><Relationship Id="rId5" Type="http://schemas.openxmlformats.org/officeDocument/2006/relationships/image" Target="../media/image14.jpg"/><Relationship Id="rId10" Type="http://schemas.openxmlformats.org/officeDocument/2006/relationships/diagramQuickStyle" Target="../diagrams/quickStyle1.xml"/><Relationship Id="rId4" Type="http://schemas.openxmlformats.org/officeDocument/2006/relationships/image" Target="../media/image13.jpeg"/><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um.com/s/liberal-illiberalisms/free-speech-in-a-global-context-c5534b5eec2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_Fm4fBW9q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theconversation.com/freedom-of-speech-a-history-from-the-forbidden-fruit-to-facebook-119597" TargetMode="External"/><Relationship Id="rId5" Type="http://schemas.openxmlformats.org/officeDocument/2006/relationships/hyperlink" Target="https://www.royalparks.org.uk/parks/hyde-park/things-to-see-and-do/speakers-corner" TargetMode="External"/><Relationship Id="rId4" Type="http://schemas.openxmlformats.org/officeDocument/2006/relationships/hyperlink" Target="https://www.youtube.com/watch?v=iw6h7ghRHs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heconversation.com/what-would-happen-if-section-230-went-away-a-legal-expert-explains-the-consequences-of-repealing-the-law-that-built-the-internet-25332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adlet.com/ece_prepa/ptsi1-your-view-about-either-democracy-or-freedom-of-speech-a68lqil87ggi77l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51012" y="186264"/>
            <a:ext cx="8676222" cy="1029045"/>
          </a:xfrm>
        </p:spPr>
        <p:txBody>
          <a:bodyPr>
            <a:normAutofit/>
          </a:bodyPr>
          <a:lstStyle/>
          <a:p>
            <a:r>
              <a:rPr lang="fr-FR" b="1"/>
              <a:t>Free speech on the move</a:t>
            </a:r>
            <a:endParaRPr lang="fr-FR" b="1" dirty="0"/>
          </a:p>
        </p:txBody>
      </p:sp>
      <p:pic>
        <p:nvPicPr>
          <p:cNvPr id="4" name="Image 3"/>
          <p:cNvPicPr/>
          <p:nvPr/>
        </p:nvPicPr>
        <p:blipFill rotWithShape="1">
          <a:blip r:embed="rId3">
            <a:extLst>
              <a:ext uri="{28A0092B-C50C-407E-A947-70E740481C1C}">
                <a14:useLocalDpi xmlns:a14="http://schemas.microsoft.com/office/drawing/2010/main" val="0"/>
              </a:ext>
            </a:extLst>
          </a:blip>
          <a:srcRect t="867" b="-867"/>
          <a:stretch/>
        </p:blipFill>
        <p:spPr bwMode="auto">
          <a:xfrm>
            <a:off x="7454918" y="1266429"/>
            <a:ext cx="2972316" cy="4152554"/>
          </a:xfrm>
          <a:prstGeom prst="rect">
            <a:avLst/>
          </a:prstGeom>
          <a:noFill/>
          <a:ln>
            <a:noFill/>
          </a:ln>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1912" t="1334" r="1686" b="-2271"/>
          <a:stretch/>
        </p:blipFill>
        <p:spPr>
          <a:xfrm>
            <a:off x="1515757" y="1266429"/>
            <a:ext cx="3096000" cy="4032000"/>
          </a:xfrm>
          <a:prstGeom prst="rect">
            <a:avLst/>
          </a:prstGeom>
        </p:spPr>
      </p:pic>
      <p:sp>
        <p:nvSpPr>
          <p:cNvPr id="6" name="Rectangle 5"/>
          <p:cNvSpPr/>
          <p:nvPr/>
        </p:nvSpPr>
        <p:spPr>
          <a:xfrm>
            <a:off x="514574" y="5454713"/>
            <a:ext cx="4355600" cy="307777"/>
          </a:xfrm>
          <a:prstGeom prst="rect">
            <a:avLst/>
          </a:prstGeom>
        </p:spPr>
        <p:txBody>
          <a:bodyPr wrap="square">
            <a:spAutoFit/>
          </a:bodyPr>
          <a:lstStyle/>
          <a:p>
            <a:r>
              <a:rPr lang="en-GB" sz="1400" dirty="0"/>
              <a:t>Norman Rockwell's “</a:t>
            </a:r>
            <a:r>
              <a:rPr lang="en-GB" sz="1400" b="1" dirty="0"/>
              <a:t>Freedom</a:t>
            </a:r>
            <a:r>
              <a:rPr lang="en-GB" sz="1400" dirty="0"/>
              <a:t> of Speech” (1943) </a:t>
            </a:r>
          </a:p>
        </p:txBody>
      </p:sp>
      <p:sp>
        <p:nvSpPr>
          <p:cNvPr id="7" name="Rectangle 6"/>
          <p:cNvSpPr/>
          <p:nvPr/>
        </p:nvSpPr>
        <p:spPr>
          <a:xfrm>
            <a:off x="5168349" y="5470103"/>
            <a:ext cx="7023652" cy="307777"/>
          </a:xfrm>
          <a:prstGeom prst="rect">
            <a:avLst/>
          </a:prstGeom>
        </p:spPr>
        <p:txBody>
          <a:bodyPr wrap="square">
            <a:spAutoFit/>
          </a:bodyPr>
          <a:lstStyle/>
          <a:p>
            <a:r>
              <a:rPr lang="en-GB" sz="1400" dirty="0"/>
              <a:t>H Willis Thomas and E </a:t>
            </a:r>
            <a:r>
              <a:rPr lang="en-GB" sz="1400" dirty="0" err="1"/>
              <a:t>Shur’s</a:t>
            </a:r>
            <a:r>
              <a:rPr lang="en-GB" sz="1400" dirty="0"/>
              <a:t> reinterpretation of “Freedom of Speech” (2018)</a:t>
            </a:r>
          </a:p>
        </p:txBody>
      </p:sp>
      <p:sp>
        <p:nvSpPr>
          <p:cNvPr id="9" name="ZoneTexte 8"/>
          <p:cNvSpPr txBox="1"/>
          <p:nvPr/>
        </p:nvSpPr>
        <p:spPr>
          <a:xfrm>
            <a:off x="8717471" y="6331386"/>
            <a:ext cx="2483372" cy="307777"/>
          </a:xfrm>
          <a:prstGeom prst="rect">
            <a:avLst/>
          </a:prstGeom>
          <a:noFill/>
        </p:spPr>
        <p:txBody>
          <a:bodyPr wrap="none" rtlCol="0">
            <a:spAutoFit/>
          </a:bodyPr>
          <a:lstStyle/>
          <a:p>
            <a:r>
              <a:rPr lang="en-GB" sz="1400" b="1" dirty="0"/>
              <a:t>CPGE 1A - Natacha Dunn</a:t>
            </a:r>
          </a:p>
        </p:txBody>
      </p:sp>
    </p:spTree>
    <p:extLst>
      <p:ext uri="{BB962C8B-B14F-4D97-AF65-F5344CB8AC3E}">
        <p14:creationId xmlns:p14="http://schemas.microsoft.com/office/powerpoint/2010/main" val="16818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9818" y="460937"/>
            <a:ext cx="10077593" cy="886690"/>
          </a:xfrm>
        </p:spPr>
        <p:txBody>
          <a:bodyPr/>
          <a:lstStyle/>
          <a:p>
            <a:r>
              <a:rPr lang="fr-FR" b="1" dirty="0" err="1"/>
              <a:t>Facts</a:t>
            </a:r>
            <a:endParaRPr lang="fr-FR" b="1" dirty="0"/>
          </a:p>
        </p:txBody>
      </p:sp>
      <p:pic>
        <p:nvPicPr>
          <p:cNvPr id="6" name="Espace réservé du contenu 5"/>
          <p:cNvPicPr>
            <a:picLocks noGrp="1" noChangeAspect="1"/>
          </p:cNvPicPr>
          <p:nvPr>
            <p:ph idx="1"/>
          </p:nvPr>
        </p:nvPicPr>
        <p:blipFill rotWithShape="1">
          <a:blip r:embed="rId3">
            <a:extLst>
              <a:ext uri="{28A0092B-C50C-407E-A947-70E740481C1C}">
                <a14:useLocalDpi xmlns:a14="http://schemas.microsoft.com/office/drawing/2010/main" val="0"/>
              </a:ext>
            </a:extLst>
          </a:blip>
          <a:srcRect l="-436" t="-1310" r="436" b="1310"/>
          <a:stretch/>
        </p:blipFill>
        <p:spPr>
          <a:xfrm>
            <a:off x="2628749" y="313699"/>
            <a:ext cx="8264537" cy="5494128"/>
          </a:xfrm>
        </p:spPr>
      </p:pic>
      <p:sp>
        <p:nvSpPr>
          <p:cNvPr id="7" name="ZoneTexte 6"/>
          <p:cNvSpPr txBox="1"/>
          <p:nvPr/>
        </p:nvSpPr>
        <p:spPr>
          <a:xfrm>
            <a:off x="969818" y="5964382"/>
            <a:ext cx="10439076" cy="369332"/>
          </a:xfrm>
          <a:prstGeom prst="rect">
            <a:avLst/>
          </a:prstGeom>
          <a:noFill/>
        </p:spPr>
        <p:txBody>
          <a:bodyPr wrap="none" rtlCol="0">
            <a:spAutoFit/>
          </a:bodyPr>
          <a:lstStyle/>
          <a:p>
            <a:r>
              <a:rPr lang="en-GB" dirty="0"/>
              <a:t>Jacques-Louis David, 1787 </a:t>
            </a:r>
            <a:r>
              <a:rPr lang="mr-IN" dirty="0"/>
              <a:t>–</a:t>
            </a:r>
            <a:r>
              <a:rPr lang="en-GB" dirty="0"/>
              <a:t> </a:t>
            </a:r>
            <a:r>
              <a:rPr lang="en-GB" i="1" dirty="0"/>
              <a:t>The Death of Socrates </a:t>
            </a:r>
            <a:r>
              <a:rPr lang="mr-IN" dirty="0"/>
              <a:t>–</a:t>
            </a:r>
            <a:r>
              <a:rPr lang="en-GB" dirty="0"/>
              <a:t> Metropolitan Museum of Art (New York)</a:t>
            </a:r>
          </a:p>
        </p:txBody>
      </p:sp>
    </p:spTree>
    <p:extLst>
      <p:ext uri="{BB962C8B-B14F-4D97-AF65-F5344CB8AC3E}">
        <p14:creationId xmlns:p14="http://schemas.microsoft.com/office/powerpoint/2010/main" val="203338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882668E-0487-F0AD-0374-121BB8359A99}"/>
              </a:ext>
            </a:extLst>
          </p:cNvPr>
          <p:cNvPicPr>
            <a:picLocks noGrp="1" noChangeAspect="1"/>
          </p:cNvPicPr>
          <p:nvPr>
            <p:ph idx="1"/>
          </p:nvPr>
        </p:nvPicPr>
        <p:blipFill>
          <a:blip r:embed="rId2"/>
          <a:stretch>
            <a:fillRect/>
          </a:stretch>
        </p:blipFill>
        <p:spPr>
          <a:xfrm>
            <a:off x="2014782" y="609600"/>
            <a:ext cx="7815018" cy="4884386"/>
          </a:xfrm>
        </p:spPr>
      </p:pic>
      <p:sp>
        <p:nvSpPr>
          <p:cNvPr id="2" name="Titre 1">
            <a:extLst>
              <a:ext uri="{FF2B5EF4-FFF2-40B4-BE49-F238E27FC236}">
                <a16:creationId xmlns:a16="http://schemas.microsoft.com/office/drawing/2014/main" id="{2CCC9C9A-D2BF-0189-3F36-47D266520FDB}"/>
              </a:ext>
            </a:extLst>
          </p:cNvPr>
          <p:cNvSpPr>
            <a:spLocks noGrp="1"/>
          </p:cNvSpPr>
          <p:nvPr>
            <p:ph type="title"/>
          </p:nvPr>
        </p:nvSpPr>
        <p:spPr/>
        <p:txBody>
          <a:bodyPr/>
          <a:lstStyle/>
          <a:p>
            <a:endParaRPr lang="fr-FR"/>
          </a:p>
        </p:txBody>
      </p:sp>
      <p:pic>
        <p:nvPicPr>
          <p:cNvPr id="7" name="Image 6">
            <a:extLst>
              <a:ext uri="{FF2B5EF4-FFF2-40B4-BE49-F238E27FC236}">
                <a16:creationId xmlns:a16="http://schemas.microsoft.com/office/drawing/2014/main" id="{2F25C792-62CB-D25C-7648-27F76A691683}"/>
              </a:ext>
            </a:extLst>
          </p:cNvPr>
          <p:cNvPicPr>
            <a:picLocks noChangeAspect="1"/>
          </p:cNvPicPr>
          <p:nvPr/>
        </p:nvPicPr>
        <p:blipFill>
          <a:blip r:embed="rId3"/>
          <a:stretch>
            <a:fillRect/>
          </a:stretch>
        </p:blipFill>
        <p:spPr>
          <a:xfrm>
            <a:off x="3646714" y="0"/>
            <a:ext cx="4898571" cy="6858000"/>
          </a:xfrm>
          <a:prstGeom prst="rect">
            <a:avLst/>
          </a:prstGeom>
        </p:spPr>
      </p:pic>
      <p:pic>
        <p:nvPicPr>
          <p:cNvPr id="9" name="Image 8">
            <a:extLst>
              <a:ext uri="{FF2B5EF4-FFF2-40B4-BE49-F238E27FC236}">
                <a16:creationId xmlns:a16="http://schemas.microsoft.com/office/drawing/2014/main" id="{4781F6DB-4465-A243-3271-75A4B1C1104E}"/>
              </a:ext>
            </a:extLst>
          </p:cNvPr>
          <p:cNvPicPr>
            <a:picLocks noChangeAspect="1"/>
          </p:cNvPicPr>
          <p:nvPr/>
        </p:nvPicPr>
        <p:blipFill>
          <a:blip r:embed="rId4"/>
          <a:stretch>
            <a:fillRect/>
          </a:stretch>
        </p:blipFill>
        <p:spPr>
          <a:xfrm>
            <a:off x="508367" y="0"/>
            <a:ext cx="11429999" cy="6857999"/>
          </a:xfrm>
          <a:prstGeom prst="rect">
            <a:avLst/>
          </a:prstGeom>
        </p:spPr>
      </p:pic>
      <p:pic>
        <p:nvPicPr>
          <p:cNvPr id="11" name="Image 10">
            <a:extLst>
              <a:ext uri="{FF2B5EF4-FFF2-40B4-BE49-F238E27FC236}">
                <a16:creationId xmlns:a16="http://schemas.microsoft.com/office/drawing/2014/main" id="{69C9614E-22DF-885D-F08E-FFA249F2F377}"/>
              </a:ext>
            </a:extLst>
          </p:cNvPr>
          <p:cNvPicPr>
            <a:picLocks noChangeAspect="1"/>
          </p:cNvPicPr>
          <p:nvPr/>
        </p:nvPicPr>
        <p:blipFill>
          <a:blip r:embed="rId5"/>
          <a:stretch>
            <a:fillRect/>
          </a:stretch>
        </p:blipFill>
        <p:spPr>
          <a:xfrm>
            <a:off x="508367" y="-166031"/>
            <a:ext cx="11430001" cy="6858000"/>
          </a:xfrm>
          <a:prstGeom prst="rect">
            <a:avLst/>
          </a:prstGeom>
        </p:spPr>
      </p:pic>
      <p:pic>
        <p:nvPicPr>
          <p:cNvPr id="13" name="Image 12">
            <a:extLst>
              <a:ext uri="{FF2B5EF4-FFF2-40B4-BE49-F238E27FC236}">
                <a16:creationId xmlns:a16="http://schemas.microsoft.com/office/drawing/2014/main" id="{EC049658-E813-8FDA-0A7C-21E6C638804C}"/>
              </a:ext>
            </a:extLst>
          </p:cNvPr>
          <p:cNvPicPr>
            <a:picLocks noChangeAspect="1"/>
          </p:cNvPicPr>
          <p:nvPr/>
        </p:nvPicPr>
        <p:blipFill>
          <a:blip r:embed="rId6"/>
          <a:stretch>
            <a:fillRect/>
          </a:stretch>
        </p:blipFill>
        <p:spPr>
          <a:xfrm>
            <a:off x="508367" y="-414793"/>
            <a:ext cx="11429999" cy="7595177"/>
          </a:xfrm>
          <a:prstGeom prst="rect">
            <a:avLst/>
          </a:prstGeom>
        </p:spPr>
      </p:pic>
    </p:spTree>
    <p:extLst>
      <p:ext uri="{BB962C8B-B14F-4D97-AF65-F5344CB8AC3E}">
        <p14:creationId xmlns:p14="http://schemas.microsoft.com/office/powerpoint/2010/main" val="306778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29C4FF-6916-2527-C01C-77DA6053D5A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37F8D256-C3FA-6B07-3308-25E5AFE76B63}"/>
              </a:ext>
            </a:extLst>
          </p:cNvPr>
          <p:cNvPicPr>
            <a:picLocks noGrp="1" noChangeAspect="1"/>
          </p:cNvPicPr>
          <p:nvPr>
            <p:ph idx="1"/>
          </p:nvPr>
        </p:nvPicPr>
        <p:blipFill>
          <a:blip r:embed="rId3"/>
          <a:srcRect l="39502" r="-450"/>
          <a:stretch>
            <a:fillRect/>
          </a:stretch>
        </p:blipFill>
        <p:spPr>
          <a:xfrm>
            <a:off x="6965264" y="1747369"/>
            <a:ext cx="3639889" cy="3363258"/>
          </a:xfrm>
        </p:spPr>
      </p:pic>
      <p:pic>
        <p:nvPicPr>
          <p:cNvPr id="7" name="Image 6">
            <a:extLst>
              <a:ext uri="{FF2B5EF4-FFF2-40B4-BE49-F238E27FC236}">
                <a16:creationId xmlns:a16="http://schemas.microsoft.com/office/drawing/2014/main" id="{1FF67FB5-3D16-B30E-3D75-CA0019D8E616}"/>
              </a:ext>
            </a:extLst>
          </p:cNvPr>
          <p:cNvPicPr>
            <a:picLocks noChangeAspect="1"/>
          </p:cNvPicPr>
          <p:nvPr/>
        </p:nvPicPr>
        <p:blipFill>
          <a:blip r:embed="rId4"/>
          <a:stretch>
            <a:fillRect/>
          </a:stretch>
        </p:blipFill>
        <p:spPr>
          <a:xfrm>
            <a:off x="1141412" y="1747370"/>
            <a:ext cx="3639889" cy="3363257"/>
          </a:xfrm>
          <a:prstGeom prst="rect">
            <a:avLst/>
          </a:prstGeom>
        </p:spPr>
      </p:pic>
    </p:spTree>
    <p:extLst>
      <p:ext uri="{BB962C8B-B14F-4D97-AF65-F5344CB8AC3E}">
        <p14:creationId xmlns:p14="http://schemas.microsoft.com/office/powerpoint/2010/main" val="229052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0121" y="520357"/>
            <a:ext cx="6661623" cy="604076"/>
          </a:xfrm>
        </p:spPr>
        <p:txBody>
          <a:bodyPr/>
          <a:lstStyle/>
          <a:p>
            <a:r>
              <a:rPr lang="fr-FR" b="1" dirty="0" err="1"/>
              <a:t>Laws</a:t>
            </a:r>
            <a:r>
              <a:rPr lang="fr-FR" b="1" dirty="0"/>
              <a:t> </a:t>
            </a:r>
            <a:r>
              <a:rPr lang="fr-FR" b="1" dirty="0" err="1"/>
              <a:t>throughout</a:t>
            </a:r>
            <a:r>
              <a:rPr lang="fr-FR" b="1" dirty="0"/>
              <a:t> </a:t>
            </a:r>
            <a:r>
              <a:rPr lang="fr-FR" b="1" dirty="0" err="1"/>
              <a:t>history</a:t>
            </a:r>
            <a:endParaRPr lang="fr-FR" b="1" dirty="0"/>
          </a:p>
        </p:txBody>
      </p:sp>
      <p:pic>
        <p:nvPicPr>
          <p:cNvPr id="10" name="Espace réservé du contenu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826" y="1617801"/>
            <a:ext cx="2121547" cy="1278075"/>
          </a:xfr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617" y="1633604"/>
            <a:ext cx="2344018" cy="2980083"/>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200" y="2866059"/>
            <a:ext cx="1251287" cy="1646694"/>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2461" y="1633604"/>
            <a:ext cx="2438400" cy="2939498"/>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8391" y="1839703"/>
            <a:ext cx="3213100" cy="2527300"/>
          </a:xfrm>
          <a:prstGeom prst="rect">
            <a:avLst/>
          </a:prstGeom>
        </p:spPr>
      </p:pic>
      <p:graphicFrame>
        <p:nvGraphicFramePr>
          <p:cNvPr id="15" name="Diagramme 14"/>
          <p:cNvGraphicFramePr/>
          <p:nvPr/>
        </p:nvGraphicFramePr>
        <p:xfrm>
          <a:off x="575428" y="5440570"/>
          <a:ext cx="10909305" cy="10397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378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1535" y="192156"/>
            <a:ext cx="9905998" cy="1355898"/>
          </a:xfrm>
        </p:spPr>
        <p:txBody>
          <a:bodyPr/>
          <a:lstStyle/>
          <a:p>
            <a:r>
              <a:rPr lang="fr-FR" b="1"/>
              <a:t>ContRoversies</a:t>
            </a:r>
            <a:r>
              <a:rPr lang="fr-FR" b="1" dirty="0"/>
              <a:t> - A global </a:t>
            </a:r>
            <a:r>
              <a:rPr lang="fr-FR" b="1" dirty="0" err="1"/>
              <a:t>problem</a:t>
            </a:r>
            <a:endParaRPr lang="fr-FR" b="1"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2592" y="1289637"/>
            <a:ext cx="6680798" cy="4690354"/>
          </a:xfrm>
        </p:spPr>
      </p:pic>
      <p:sp>
        <p:nvSpPr>
          <p:cNvPr id="3" name="Rectangle 2"/>
          <p:cNvSpPr/>
          <p:nvPr/>
        </p:nvSpPr>
        <p:spPr>
          <a:xfrm>
            <a:off x="1121535" y="6211669"/>
            <a:ext cx="11105322" cy="646331"/>
          </a:xfrm>
          <a:prstGeom prst="rect">
            <a:avLst/>
          </a:prstGeom>
        </p:spPr>
        <p:txBody>
          <a:bodyPr wrap="square">
            <a:spAutoFit/>
          </a:bodyPr>
          <a:lstStyle/>
          <a:p>
            <a:r>
              <a:rPr lang="en-GB" dirty="0">
                <a:hlinkClick r:id="rId4"/>
              </a:rPr>
              <a:t>https://medium.com/s/liberal-illiberalisms/free-speech-in-a-global-context-c5534b5eec25</a:t>
            </a:r>
            <a:endParaRPr lang="en-GB" dirty="0"/>
          </a:p>
          <a:p>
            <a:endParaRPr lang="en-GB" dirty="0"/>
          </a:p>
        </p:txBody>
      </p:sp>
    </p:spTree>
    <p:extLst>
      <p:ext uri="{BB962C8B-B14F-4D97-AF65-F5344CB8AC3E}">
        <p14:creationId xmlns:p14="http://schemas.microsoft.com/office/powerpoint/2010/main" val="106129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a:t>Food For thought</a:t>
            </a:r>
          </a:p>
        </p:txBody>
      </p:sp>
      <p:sp>
        <p:nvSpPr>
          <p:cNvPr id="3" name="Espace réservé du contenu 2"/>
          <p:cNvSpPr>
            <a:spLocks noGrp="1"/>
          </p:cNvSpPr>
          <p:nvPr>
            <p:ph idx="1"/>
          </p:nvPr>
        </p:nvSpPr>
        <p:spPr>
          <a:xfrm>
            <a:off x="1141413" y="2011017"/>
            <a:ext cx="9905998" cy="4369905"/>
          </a:xfrm>
        </p:spPr>
        <p:txBody>
          <a:bodyPr>
            <a:normAutofit/>
          </a:bodyPr>
          <a:lstStyle/>
          <a:p>
            <a:r>
              <a:rPr lang="en-GB" sz="2800" b="1" dirty="0"/>
              <a:t>The Speaker’s corner     </a:t>
            </a:r>
            <a:r>
              <a:rPr lang="en-GB" dirty="0">
                <a:hlinkClick r:id="rId3"/>
              </a:rPr>
              <a:t>https://www.youtube.com/watch?v=_Fm4fBW9qUs</a:t>
            </a:r>
            <a:r>
              <a:rPr lang="en-GB" dirty="0"/>
              <a:t> (first 3 minutes max) </a:t>
            </a:r>
            <a:r>
              <a:rPr lang="en-GB" dirty="0">
                <a:hlinkClick r:id="rId4"/>
              </a:rPr>
              <a:t>https://www.youtube.com/watch?v=iw6h7ghRHsA</a:t>
            </a:r>
            <a:r>
              <a:rPr lang="en-GB" dirty="0"/>
              <a:t> </a:t>
            </a:r>
            <a:r>
              <a:rPr lang="en-GB" dirty="0">
                <a:hlinkClick r:id="rId5"/>
              </a:rPr>
              <a:t>https://www.royalparks.org.uk/parks/hyde-park/things-to-see-and-do/speakers-corner</a:t>
            </a:r>
            <a:endParaRPr lang="en-GB" dirty="0"/>
          </a:p>
          <a:p>
            <a:r>
              <a:rPr lang="en-GB" sz="2400" b="1" dirty="0"/>
              <a:t>The philosophical debate and evolution of ideas (from ancient Greece to the 17</a:t>
            </a:r>
            <a:r>
              <a:rPr lang="en-GB" sz="2400" b="1" baseline="30000" dirty="0"/>
              <a:t>th</a:t>
            </a:r>
            <a:r>
              <a:rPr lang="en-GB" sz="2400" b="1" dirty="0"/>
              <a:t>/18</a:t>
            </a:r>
            <a:r>
              <a:rPr lang="en-GB" sz="2400" b="1" baseline="30000" dirty="0"/>
              <a:t>th</a:t>
            </a:r>
            <a:r>
              <a:rPr lang="en-GB" sz="2400" b="1" dirty="0"/>
              <a:t>/19</a:t>
            </a:r>
            <a:r>
              <a:rPr lang="en-GB" sz="2400" b="1" baseline="30000" dirty="0"/>
              <a:t>th</a:t>
            </a:r>
            <a:r>
              <a:rPr lang="en-GB" sz="2400" b="1" dirty="0"/>
              <a:t>/20</a:t>
            </a:r>
            <a:r>
              <a:rPr lang="en-GB" sz="2400" b="1" baseline="30000" dirty="0"/>
              <a:t>th</a:t>
            </a:r>
            <a:r>
              <a:rPr lang="en-GB" sz="2400" b="1" dirty="0"/>
              <a:t>/21</a:t>
            </a:r>
            <a:r>
              <a:rPr lang="en-GB" sz="2400" b="1" baseline="30000" dirty="0"/>
              <a:t>st</a:t>
            </a:r>
            <a:r>
              <a:rPr lang="en-GB" sz="2400" b="1" dirty="0"/>
              <a:t> vision of things)                                                  </a:t>
            </a:r>
            <a:r>
              <a:rPr lang="en-GB" dirty="0">
                <a:hlinkClick r:id="rId6"/>
              </a:rPr>
              <a:t>https://theconversation.com/freedom-of-speech-a-history-from-the-forbidden-fruit-to-facebook-119597</a:t>
            </a:r>
          </a:p>
        </p:txBody>
      </p:sp>
    </p:spTree>
    <p:extLst>
      <p:ext uri="{BB962C8B-B14F-4D97-AF65-F5344CB8AC3E}">
        <p14:creationId xmlns:p14="http://schemas.microsoft.com/office/powerpoint/2010/main" val="2112330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a:t>Freedom of Speech 2.0</a:t>
            </a:r>
          </a:p>
        </p:txBody>
      </p:sp>
      <p:sp>
        <p:nvSpPr>
          <p:cNvPr id="3" name="Espace réservé du contenu 2"/>
          <p:cNvSpPr>
            <a:spLocks noGrp="1"/>
          </p:cNvSpPr>
          <p:nvPr>
            <p:ph idx="1"/>
          </p:nvPr>
        </p:nvSpPr>
        <p:spPr>
          <a:xfrm>
            <a:off x="1141413" y="1967949"/>
            <a:ext cx="9905998" cy="3816625"/>
          </a:xfrm>
        </p:spPr>
        <p:txBody>
          <a:bodyPr>
            <a:normAutofit fontScale="92500" lnSpcReduction="20000"/>
          </a:bodyPr>
          <a:lstStyle/>
          <a:p>
            <a:endParaRPr lang="en-GB" sz="3200" b="1" dirty="0"/>
          </a:p>
          <a:p>
            <a:pPr marL="0" indent="0">
              <a:buNone/>
            </a:pPr>
            <a:r>
              <a:rPr lang="en-GB" sz="3200" b="1" dirty="0"/>
              <a:t>A utopia or dystopia?</a:t>
            </a:r>
          </a:p>
          <a:p>
            <a:pPr marL="0" indent="0">
              <a:buNone/>
            </a:pPr>
            <a:endParaRPr lang="en-GB" sz="3200" b="1" dirty="0"/>
          </a:p>
          <a:p>
            <a:r>
              <a:rPr lang="en-GB" sz="3200" b="1" dirty="0"/>
              <a:t>Sir Tim Berners Lee</a:t>
            </a:r>
          </a:p>
          <a:p>
            <a:endParaRPr lang="en-GB" sz="3200" b="1" dirty="0"/>
          </a:p>
          <a:p>
            <a:r>
              <a:rPr lang="en-GB" sz="3200" b="1" dirty="0"/>
              <a:t>Section 230 today</a:t>
            </a:r>
          </a:p>
          <a:p>
            <a:r>
              <a:rPr lang="en-GB" sz="1600" b="1" dirty="0">
                <a:hlinkClick r:id="rId3"/>
              </a:rPr>
              <a:t>https://theconversation.com/what-would-happen-if-section-230-went-away-a-legal-expert-explains-the-consequences-of-repealing-the-law-that-built-the-internet-253326</a:t>
            </a:r>
            <a:r>
              <a:rPr lang="en-GB" sz="1600" b="1" dirty="0"/>
              <a:t> </a:t>
            </a:r>
          </a:p>
          <a:p>
            <a:endParaRPr lang="en-GB"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847" y="1825487"/>
            <a:ext cx="3998227" cy="2660638"/>
          </a:xfrm>
          <a:prstGeom prst="rect">
            <a:avLst/>
          </a:prstGeom>
        </p:spPr>
      </p:pic>
    </p:spTree>
    <p:extLst>
      <p:ext uri="{BB962C8B-B14F-4D97-AF65-F5344CB8AC3E}">
        <p14:creationId xmlns:p14="http://schemas.microsoft.com/office/powerpoint/2010/main" val="24725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6391" y="750595"/>
            <a:ext cx="9905998" cy="1905000"/>
          </a:xfrm>
        </p:spPr>
        <p:txBody>
          <a:bodyPr/>
          <a:lstStyle/>
          <a:p>
            <a:r>
              <a:rPr lang="en-GB" b="1" dirty="0"/>
              <a:t>Conclusion</a:t>
            </a:r>
          </a:p>
        </p:txBody>
      </p:sp>
      <p:sp>
        <p:nvSpPr>
          <p:cNvPr id="7" name="Rectangle 6"/>
          <p:cNvSpPr/>
          <p:nvPr/>
        </p:nvSpPr>
        <p:spPr>
          <a:xfrm>
            <a:off x="1156391" y="2655595"/>
            <a:ext cx="6096000" cy="584775"/>
          </a:xfrm>
          <a:prstGeom prst="rect">
            <a:avLst/>
          </a:prstGeom>
        </p:spPr>
        <p:txBody>
          <a:bodyPr>
            <a:spAutoFit/>
          </a:bodyPr>
          <a:lstStyle/>
          <a:p>
            <a:r>
              <a:rPr lang="en-GB" sz="3200" b="1" dirty="0"/>
              <a:t> </a:t>
            </a:r>
          </a:p>
        </p:txBody>
      </p:sp>
      <p:sp>
        <p:nvSpPr>
          <p:cNvPr id="11" name="ZoneTexte 10"/>
          <p:cNvSpPr txBox="1"/>
          <p:nvPr/>
        </p:nvSpPr>
        <p:spPr>
          <a:xfrm>
            <a:off x="1156391" y="2591867"/>
            <a:ext cx="8449900" cy="2062103"/>
          </a:xfrm>
          <a:prstGeom prst="rect">
            <a:avLst/>
          </a:prstGeom>
          <a:noFill/>
        </p:spPr>
        <p:txBody>
          <a:bodyPr wrap="square" rtlCol="0">
            <a:spAutoFit/>
          </a:bodyPr>
          <a:lstStyle/>
          <a:p>
            <a:pPr marL="457200" indent="-457200">
              <a:buFont typeface="Arial" charset="0"/>
              <a:buChar char="•"/>
            </a:pPr>
            <a:r>
              <a:rPr lang="en-GB" sz="3200" b="1" cap="small" dirty="0">
                <a:latin typeface="+mj-lt"/>
              </a:rPr>
              <a:t>Complex, complicated, fraught and paradoxical</a:t>
            </a:r>
          </a:p>
          <a:p>
            <a:pPr marL="457200" indent="-457200">
              <a:buFont typeface="Arial" charset="0"/>
              <a:buChar char="•"/>
            </a:pPr>
            <a:endParaRPr lang="en-GB" sz="3200" b="1" cap="small" dirty="0">
              <a:latin typeface="+mj-lt"/>
            </a:endParaRPr>
          </a:p>
          <a:p>
            <a:pPr marL="457200" indent="-457200">
              <a:buFont typeface="Arial" charset="0"/>
              <a:buChar char="•"/>
            </a:pPr>
            <a:r>
              <a:rPr lang="en-GB" sz="3200" b="1" cap="small" dirty="0">
                <a:latin typeface="+mj-lt"/>
              </a:rPr>
              <a:t>On the move!</a:t>
            </a:r>
          </a:p>
        </p:txBody>
      </p:sp>
      <p:pic>
        <p:nvPicPr>
          <p:cNvPr id="9" name="Espace réservé du contenu 8">
            <a:extLst>
              <a:ext uri="{FF2B5EF4-FFF2-40B4-BE49-F238E27FC236}">
                <a16:creationId xmlns:a16="http://schemas.microsoft.com/office/drawing/2014/main" id="{F94376C1-1EDA-86E3-E7BF-60F35975ED84}"/>
              </a:ext>
            </a:extLst>
          </p:cNvPr>
          <p:cNvPicPr>
            <a:picLocks noGrp="1" noChangeAspect="1"/>
          </p:cNvPicPr>
          <p:nvPr>
            <p:ph idx="1"/>
          </p:nvPr>
        </p:nvPicPr>
        <p:blipFill>
          <a:blip r:embed="rId3"/>
          <a:stretch>
            <a:fillRect/>
          </a:stretch>
        </p:blipFill>
        <p:spPr>
          <a:xfrm flipV="1">
            <a:off x="6071394" y="704850"/>
            <a:ext cx="46038" cy="46038"/>
          </a:xfrm>
        </p:spPr>
      </p:pic>
      <p:sp>
        <p:nvSpPr>
          <p:cNvPr id="8" name="ZoneTexte 7">
            <a:extLst>
              <a:ext uri="{FF2B5EF4-FFF2-40B4-BE49-F238E27FC236}">
                <a16:creationId xmlns:a16="http://schemas.microsoft.com/office/drawing/2014/main" id="{254634D5-B52E-F297-434C-714078D6AB35}"/>
              </a:ext>
            </a:extLst>
          </p:cNvPr>
          <p:cNvSpPr txBox="1"/>
          <p:nvPr/>
        </p:nvSpPr>
        <p:spPr>
          <a:xfrm>
            <a:off x="516927" y="5037604"/>
            <a:ext cx="8640462" cy="646331"/>
          </a:xfrm>
          <a:prstGeom prst="rect">
            <a:avLst/>
          </a:prstGeom>
          <a:noFill/>
        </p:spPr>
        <p:txBody>
          <a:bodyPr wrap="square">
            <a:spAutoFit/>
          </a:bodyPr>
          <a:lstStyle/>
          <a:p>
            <a:pPr algn="just"/>
            <a:r>
              <a:rPr lang="en-US" u="sng" kern="150" dirty="0">
                <a:solidFill>
                  <a:srgbClr val="0563C1"/>
                </a:solidFill>
                <a:latin typeface="Liberation Serif"/>
                <a:ea typeface="Noto Sans CJK SC Regular"/>
                <a:cs typeface="FreeSans"/>
                <a:hlinkClick r:id="rId4"/>
              </a:rPr>
              <a:t>https://padlet.com/ece_prepa/ptsi1-your-view-about-either-democracy-or-freedom-of-speech-a68lqil87ggi77l2</a:t>
            </a:r>
            <a:endParaRPr lang="en-US" u="sng" kern="150" dirty="0">
              <a:solidFill>
                <a:srgbClr val="0563C1"/>
              </a:solidFill>
              <a:latin typeface="Liberation Serif"/>
              <a:ea typeface="Noto Sans CJK SC Regular"/>
              <a:cs typeface="FreeSans"/>
            </a:endParaRPr>
          </a:p>
        </p:txBody>
      </p:sp>
      <p:pic>
        <p:nvPicPr>
          <p:cNvPr id="3" name="Image 2">
            <a:extLst>
              <a:ext uri="{FF2B5EF4-FFF2-40B4-BE49-F238E27FC236}">
                <a16:creationId xmlns:a16="http://schemas.microsoft.com/office/drawing/2014/main" id="{7A7C2DA0-60CC-A515-3854-D51AC3F77943}"/>
              </a:ext>
            </a:extLst>
          </p:cNvPr>
          <p:cNvPicPr>
            <a:picLocks noChangeAspect="1"/>
          </p:cNvPicPr>
          <p:nvPr/>
        </p:nvPicPr>
        <p:blipFill>
          <a:blip r:embed="rId5"/>
          <a:stretch>
            <a:fillRect/>
          </a:stretch>
        </p:blipFill>
        <p:spPr>
          <a:xfrm>
            <a:off x="9130609" y="3778935"/>
            <a:ext cx="1905000" cy="1905000"/>
          </a:xfrm>
          <a:prstGeom prst="rect">
            <a:avLst/>
          </a:prstGeom>
        </p:spPr>
      </p:pic>
    </p:spTree>
    <p:extLst>
      <p:ext uri="{BB962C8B-B14F-4D97-AF65-F5344CB8AC3E}">
        <p14:creationId xmlns:p14="http://schemas.microsoft.com/office/powerpoint/2010/main" val="1652251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Filet</Template>
  <TotalTime>1001</TotalTime>
  <Words>2533</Words>
  <Application>Microsoft Macintosh PowerPoint</Application>
  <PresentationFormat>Grand écran</PresentationFormat>
  <Paragraphs>138</Paragraphs>
  <Slides>9</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Century Gothic</vt:lpstr>
      <vt:lpstr>Liberation Serif</vt:lpstr>
      <vt:lpstr>Maillage</vt:lpstr>
      <vt:lpstr>Free speech on the move</vt:lpstr>
      <vt:lpstr>Facts</vt:lpstr>
      <vt:lpstr>Présentation PowerPoint</vt:lpstr>
      <vt:lpstr>Présentation PowerPoint</vt:lpstr>
      <vt:lpstr>Laws throughout history</vt:lpstr>
      <vt:lpstr>ContRoversies - A global problem</vt:lpstr>
      <vt:lpstr>Food For thought</vt:lpstr>
      <vt:lpstr>Freedom of Speech 2.0</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of speech</dc:title>
  <dc:creator>Utilisateur de Microsoft Office</dc:creator>
  <cp:lastModifiedBy>Natacha Dunn</cp:lastModifiedBy>
  <cp:revision>87</cp:revision>
  <dcterms:created xsi:type="dcterms:W3CDTF">2020-10-30T07:18:19Z</dcterms:created>
  <dcterms:modified xsi:type="dcterms:W3CDTF">2025-10-07T07:21:03Z</dcterms:modified>
</cp:coreProperties>
</file>