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6" r:id="rId4"/>
    <p:sldId id="264" r:id="rId5"/>
    <p:sldId id="259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54"/>
    <p:restoredTop sz="62745"/>
  </p:normalViewPr>
  <p:slideViewPr>
    <p:cSldViewPr snapToGrid="0">
      <p:cViewPr varScale="1">
        <p:scale>
          <a:sx n="75" d="100"/>
          <a:sy n="75" d="100"/>
        </p:scale>
        <p:origin x="7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182CB-C143-7C44-82AE-10E660F9A78C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B1310-E815-164D-A401-83E2B577B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11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antares.am/sensitivityeng/?lang=en" TargetMode="External"/><Relationship Id="rId3" Type="http://schemas.openxmlformats.org/officeDocument/2006/relationships/hyperlink" Target="https://midnighteditors.com/sensitivity-reading-what-it-is-and-why-authors-may-need-it/" TargetMode="External"/><Relationship Id="rId7" Type="http://schemas.openxmlformats.org/officeDocument/2006/relationships/hyperlink" Target="https://www.france24.com/en/live-news/20230318-censorship-or-evolution-sensitivity-readers-divide-publishing-world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alexandrawriters.org/202425-sensitivity-readers.html" TargetMode="External"/><Relationship Id="rId5" Type="http://schemas.openxmlformats.org/officeDocument/2006/relationships/hyperlink" Target="https://medium.com/lit-life/trade-secrets-of-sensitivity-readers-9624a40b657a" TargetMode="External"/><Relationship Id="rId4" Type="http://schemas.openxmlformats.org/officeDocument/2006/relationships/hyperlink" Target="https://www.theguardian.com/books/2023/mar/15/sensitivity-readers-what-publishings-most-polarising-role-is-really-about" TargetMode="External"/><Relationship Id="rId9" Type="http://schemas.openxmlformats.org/officeDocument/2006/relationships/hyperlink" Target="https://www.lemonde.fr/en/m-le-mag/article/2023/01/29/the-rise-of-sensitivity-readers-in-the-literary-world-a-sign-of-inclusivity-or-a-threat-to-free-speech_6013569_117.html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Have culture </a:t>
            </a:r>
            <a:r>
              <a:rPr lang="fr-FR" dirty="0" err="1"/>
              <a:t>wars</a:t>
            </a:r>
            <a:r>
              <a:rPr lang="fr-FR" dirty="0"/>
              <a:t> </a:t>
            </a:r>
            <a:r>
              <a:rPr lang="fr-FR" dirty="0" err="1"/>
              <a:t>turned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a </a:t>
            </a:r>
            <a:r>
              <a:rPr lang="fr-FR" dirty="0" err="1"/>
              <a:t>chimera</a:t>
            </a:r>
            <a:r>
              <a:rPr lang="fr-FR" dirty="0"/>
              <a:t> / a mirage or are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a reality in 2025-26?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B1310-E815-164D-A401-83E2B577B47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807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span</a:t>
            </a:r>
            <a:r>
              <a:rPr lang="fr-FR" dirty="0"/>
              <a:t> of culture </a:t>
            </a:r>
            <a:r>
              <a:rPr lang="fr-FR" dirty="0" err="1"/>
              <a:t>wars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wide</a:t>
            </a:r>
            <a:r>
              <a:rPr lang="fr-FR" dirty="0"/>
              <a:t>,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political</a:t>
            </a:r>
            <a:r>
              <a:rPr lang="fr-FR" dirty="0"/>
              <a:t> </a:t>
            </a:r>
            <a:r>
              <a:rPr lang="fr-FR" dirty="0" err="1"/>
              <a:t>demonstrations</a:t>
            </a:r>
            <a:r>
              <a:rPr lang="fr-FR" dirty="0"/>
              <a:t> in the </a:t>
            </a:r>
            <a:r>
              <a:rPr lang="fr-FR" dirty="0" err="1"/>
              <a:t>sterets</a:t>
            </a:r>
            <a:r>
              <a:rPr lang="fr-FR" dirty="0"/>
              <a:t>, to </a:t>
            </a:r>
            <a:r>
              <a:rPr lang="fr-FR" dirty="0" err="1"/>
              <a:t>identifying</a:t>
            </a:r>
            <a:r>
              <a:rPr lang="fr-FR" dirty="0"/>
              <a:t> </a:t>
            </a:r>
            <a:r>
              <a:rPr lang="fr-FR" dirty="0" err="1"/>
              <a:t>political</a:t>
            </a:r>
            <a:r>
              <a:rPr lang="fr-FR" dirty="0"/>
              <a:t> </a:t>
            </a:r>
            <a:r>
              <a:rPr lang="fr-FR" dirty="0" err="1"/>
              <a:t>correctness</a:t>
            </a:r>
            <a:r>
              <a:rPr lang="fr-FR" dirty="0"/>
              <a:t>, </a:t>
            </a:r>
            <a:r>
              <a:rPr lang="fr-FR" dirty="0" err="1"/>
              <a:t>displaying</a:t>
            </a:r>
            <a:r>
              <a:rPr lang="fr-FR" dirty="0"/>
              <a:t> </a:t>
            </a:r>
            <a:r>
              <a:rPr lang="fr-FR" dirty="0" err="1"/>
              <a:t>humoristically</a:t>
            </a:r>
            <a:r>
              <a:rPr lang="fr-FR" dirty="0"/>
              <a:t> items in cultural monuments or </a:t>
            </a:r>
            <a:r>
              <a:rPr lang="fr-FR" dirty="0" err="1"/>
              <a:t>downright</a:t>
            </a:r>
            <a:r>
              <a:rPr lang="fr-FR" dirty="0"/>
              <a:t> </a:t>
            </a:r>
            <a:r>
              <a:rPr lang="fr-FR" dirty="0" err="1"/>
              <a:t>attacking</a:t>
            </a:r>
            <a:r>
              <a:rPr lang="fr-FR" dirty="0"/>
              <a:t> </a:t>
            </a:r>
            <a:r>
              <a:rPr lang="fr-FR" dirty="0" err="1"/>
              <a:t>them</a:t>
            </a:r>
            <a:r>
              <a:rPr lang="fr-FR" dirty="0"/>
              <a:t>, </a:t>
            </a:r>
            <a:r>
              <a:rPr lang="fr-FR" dirty="0" err="1"/>
              <a:t>educational</a:t>
            </a:r>
            <a:r>
              <a:rPr lang="fr-FR" dirty="0"/>
              <a:t> </a:t>
            </a:r>
            <a:r>
              <a:rPr lang="fr-FR" dirty="0" err="1"/>
              <a:t>debates</a:t>
            </a:r>
            <a:r>
              <a:rPr lang="fr-FR" dirty="0"/>
              <a:t>, cancel culture vs </a:t>
            </a:r>
            <a:r>
              <a:rPr lang="fr-FR" dirty="0" err="1"/>
              <a:t>censorship</a:t>
            </a:r>
            <a:r>
              <a:rPr lang="fr-FR" dirty="0"/>
              <a:t>, </a:t>
            </a:r>
            <a:r>
              <a:rPr lang="fr-FR" dirty="0" err="1"/>
              <a:t>contentious</a:t>
            </a:r>
            <a:r>
              <a:rPr lang="fr-FR" dirty="0"/>
              <a:t> </a:t>
            </a:r>
            <a:r>
              <a:rPr lang="fr-FR" dirty="0" err="1"/>
              <a:t>terms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are </a:t>
            </a:r>
            <a:r>
              <a:rPr lang="fr-FR" dirty="0" err="1"/>
              <a:t>used</a:t>
            </a:r>
            <a:r>
              <a:rPr lang="fr-FR" dirty="0"/>
              <a:t> </a:t>
            </a:r>
            <a:r>
              <a:rPr lang="fr-FR" dirty="0" err="1"/>
              <a:t>sometimes</a:t>
            </a:r>
            <a:r>
              <a:rPr lang="fr-FR" dirty="0"/>
              <a:t> as </a:t>
            </a:r>
            <a:r>
              <a:rPr lang="fr-FR" dirty="0" err="1"/>
              <a:t>pejorative</a:t>
            </a:r>
            <a:r>
              <a:rPr lang="fr-FR" dirty="0"/>
              <a:t> or </a:t>
            </a:r>
            <a:r>
              <a:rPr lang="fr-FR" dirty="0" err="1"/>
              <a:t>derogatory</a:t>
            </a:r>
            <a:r>
              <a:rPr lang="fr-FR" dirty="0"/>
              <a:t> and </a:t>
            </a:r>
            <a:r>
              <a:rPr lang="fr-FR" dirty="0" err="1"/>
              <a:t>sometimes</a:t>
            </a:r>
            <a:r>
              <a:rPr lang="fr-FR" dirty="0"/>
              <a:t> as </a:t>
            </a:r>
            <a:r>
              <a:rPr lang="fr-FR" dirty="0" err="1"/>
              <a:t>ideas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proud</a:t>
            </a:r>
            <a:r>
              <a:rPr lang="fr-FR" dirty="0"/>
              <a:t> of (</a:t>
            </a:r>
            <a:r>
              <a:rPr lang="fr-FR" dirty="0" err="1"/>
              <a:t>woke</a:t>
            </a:r>
            <a:r>
              <a:rPr lang="fr-FR" dirty="0"/>
              <a:t>/ </a:t>
            </a:r>
            <a:r>
              <a:rPr lang="fr-FR" dirty="0" err="1"/>
              <a:t>wokism</a:t>
            </a:r>
            <a:r>
              <a:rPr lang="fr-FR" dirty="0"/>
              <a:t> / DEI / CRT / ESG = </a:t>
            </a:r>
            <a:r>
              <a:rPr lang="fr-FR" dirty="0" err="1"/>
              <a:t>Environmental</a:t>
            </a:r>
            <a:r>
              <a:rPr lang="fr-FR" dirty="0"/>
              <a:t>, Social and </a:t>
            </a:r>
            <a:r>
              <a:rPr lang="fr-FR" dirty="0" err="1"/>
              <a:t>Governance</a:t>
            </a:r>
            <a:r>
              <a:rPr lang="fr-FR" dirty="0"/>
              <a:t>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B1310-E815-164D-A401-83E2B577B47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632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US CATO Uni </a:t>
            </a:r>
            <a:r>
              <a:rPr lang="fr-FR" dirty="0"/>
              <a:t>figures </a:t>
            </a:r>
            <a:r>
              <a:rPr lang="fr-FR"/>
              <a:t>–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terms</a:t>
            </a:r>
            <a:r>
              <a:rPr lang="fr-FR" dirty="0"/>
              <a:t> are </a:t>
            </a:r>
            <a:r>
              <a:rPr lang="fr-FR" dirty="0" err="1"/>
              <a:t>used</a:t>
            </a:r>
            <a:r>
              <a:rPr lang="fr-FR" dirty="0"/>
              <a:t> </a:t>
            </a:r>
            <a:r>
              <a:rPr lang="fr-FR" dirty="0" err="1"/>
              <a:t>mostly</a:t>
            </a:r>
            <a:r>
              <a:rPr lang="fr-FR" dirty="0"/>
              <a:t> to </a:t>
            </a:r>
            <a:r>
              <a:rPr lang="fr-FR" dirty="0" err="1"/>
              <a:t>day</a:t>
            </a:r>
            <a:r>
              <a:rPr lang="fr-FR" dirty="0"/>
              <a:t> in the </a:t>
            </a:r>
            <a:r>
              <a:rPr lang="fr-FR" dirty="0" err="1"/>
              <a:t>field</a:t>
            </a:r>
            <a:r>
              <a:rPr lang="fr-FR" dirty="0"/>
              <a:t> of culture </a:t>
            </a:r>
            <a:r>
              <a:rPr lang="fr-FR" dirty="0" err="1"/>
              <a:t>wars</a:t>
            </a:r>
            <a:r>
              <a:rPr lang="fr-FR" dirty="0"/>
              <a:t>? CRT / WOKE / WOKISM / DEI / ESG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B1310-E815-164D-A401-83E2B577B47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543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sensitivity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reader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began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emerge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prominently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internet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2010s.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practice of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sensitivity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readers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manuscripts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cultural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sensitivity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—has been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longer,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gained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traction and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became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recognized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distinct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publishing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time.</a:t>
            </a:r>
          </a:p>
          <a:p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Notably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discussions about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sensitivity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readers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proliferate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social media platforms, blogs, and forums in the mid-2010s,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especially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conversations about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representation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inclusivity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literature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gained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momentum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social media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publishers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importance of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openly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leading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becoming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 of mainstream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publishing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vocabulary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the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2010s.</a:t>
            </a:r>
          </a:p>
          <a:p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concept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visibility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official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designation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sensitivity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reader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became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relevant and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writing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publishing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communities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2010s,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particularly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societal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conversations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diversity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representation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evolved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Declared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Sensitivity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Readers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2025</a:t>
            </a: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official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census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central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registry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tracks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exact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"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declared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sensitivity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readers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publishing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of 2025.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often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freelance and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standardized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professional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certification or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governing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body,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impossible to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definitive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count of how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year.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midnighteditors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theguardian</a:t>
            </a: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Findings</a:t>
            </a:r>
            <a:endParaRPr lang="fr-FR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Sensitivity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remains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decentralized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freelance-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meaning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unified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database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membership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records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active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practitioner.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midnighteditors</a:t>
            </a: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services has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publishers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agencies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maintain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vetted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readers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rather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relying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a public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registry.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medium</a:t>
            </a: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editorial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firms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Bookmarten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Editorial,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often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consultants, but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rosters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rather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industry-wide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statistics.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alexandrawriters</a:t>
            </a: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become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point of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debate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literary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world,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leading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varying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regarding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identifies as a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sensitivity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reader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how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hired.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france24</a:t>
            </a: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sensitivity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readers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independent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contractors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declaration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of the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typically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websites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social media profiles, or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agency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listings,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preventing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comprehensive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count.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antares</a:t>
            </a: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Details</a:t>
            </a:r>
          </a:p>
          <a:p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and 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</a:t>
            </a:r>
            <a:endParaRPr lang="fr-FR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Sensitivity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readers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independent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consultants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hired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publishers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manuscripts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potential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stereotypes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misrepresentations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 cultural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inaccuracies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particularly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regarding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marginalized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groups.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lemonde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practice has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gained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visibility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remains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fluid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market-driven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profession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rather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regulated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As a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data on the total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practitioners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unavailable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Caveats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Uncertainties</a:t>
            </a:r>
            <a:endParaRPr lang="fr-FR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data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primarily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due to the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Regulation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There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professional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licensing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mandatory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declaration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process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sensitivity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reader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Freelance Nature: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Most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readers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self-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sporadically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making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difficult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full-time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professionals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occasional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Industry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Privacy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publishers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consultants as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proprietary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information to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editorial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processes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privacy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readers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themselves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Practical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Takeaway</a:t>
            </a:r>
            <a:endParaRPr lang="fr-FR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looking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a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sensitivity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reader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effective to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reputable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editorial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service platforms or contact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literary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agencies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recommendations.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midnighteditors</a:t>
            </a: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not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public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"official"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not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accurately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size or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reach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Always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verify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background of a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potential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reader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requesting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portfolio or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professional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rather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relying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a self-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declared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alone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input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questions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asked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Claude 4.2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B1310-E815-164D-A401-83E2B577B47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617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B1310-E815-164D-A401-83E2B577B47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453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B1310-E815-164D-A401-83E2B577B47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60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3/18/26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Ngc65_kDN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ELkJetKz9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EF6EA2-1284-3734-E2E9-0FF8DAD26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F61A164-0C08-B708-CEFF-D629EC4F0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3200" y="609600"/>
            <a:ext cx="6081309" cy="4479898"/>
          </a:xfr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4F0A1DD-A8C0-A2D4-8D65-D77143BFAF8B}"/>
              </a:ext>
            </a:extLst>
          </p:cNvPr>
          <p:cNvSpPr txBox="1"/>
          <p:nvPr/>
        </p:nvSpPr>
        <p:spPr>
          <a:xfrm>
            <a:off x="6580909" y="5514109"/>
            <a:ext cx="422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The LA Times - 2016</a:t>
            </a:r>
          </a:p>
        </p:txBody>
      </p:sp>
    </p:spTree>
    <p:extLst>
      <p:ext uri="{BB962C8B-B14F-4D97-AF65-F5344CB8AC3E}">
        <p14:creationId xmlns:p14="http://schemas.microsoft.com/office/powerpoint/2010/main" val="2909125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262218-10ED-2EDD-5BFF-2BF9E86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FB2A936-28F9-95E6-B238-68AC9D3BA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590" y="979678"/>
            <a:ext cx="7109789" cy="449148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384CAF4-C81E-611C-0213-9E270B093F35}"/>
              </a:ext>
            </a:extLst>
          </p:cNvPr>
          <p:cNvSpPr txBox="1"/>
          <p:nvPr/>
        </p:nvSpPr>
        <p:spPr>
          <a:xfrm>
            <a:off x="2355273" y="572192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1991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F5986A7-FF25-9002-46CA-454CA9EE2226}"/>
              </a:ext>
            </a:extLst>
          </p:cNvPr>
          <p:cNvSpPr txBox="1"/>
          <p:nvPr/>
        </p:nvSpPr>
        <p:spPr>
          <a:xfrm>
            <a:off x="6938714" y="5624945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 Financial times - 2022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8796AD82-423E-69CD-4437-0B8EBF167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4881" y="533400"/>
            <a:ext cx="3269936" cy="509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13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068383-444B-6F16-7D3A-596DA837F9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75499FD-3273-0DC9-5B0F-E82213ADE0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CAD9951-D838-095A-B2BA-574E8DA1D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65" y="533402"/>
            <a:ext cx="5246556" cy="32003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2247B62-868E-36E2-BF07-30F14C2A3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873" y="533402"/>
            <a:ext cx="5053330" cy="310974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46EB85C-6800-77A1-1C6E-FD9A561123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822" y="3810000"/>
            <a:ext cx="2748101" cy="280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40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150EE1-5230-41DB-525E-5BAC7822A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CD1DA74-8028-6D0F-D7A6-0D4FD6DDA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3213" y="350519"/>
            <a:ext cx="5465668" cy="42824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A4D9B1D-9B54-545F-C68C-FD1D69B17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187" y="2026920"/>
            <a:ext cx="5606942" cy="439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23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57C586-99A8-64BD-F00E-671E96FE9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Meet</a:t>
            </a:r>
            <a:r>
              <a:rPr lang="fr-FR" dirty="0"/>
              <a:t> the </a:t>
            </a:r>
            <a:r>
              <a:rPr lang="fr-FR" dirty="0" err="1"/>
              <a:t>sensitivity</a:t>
            </a:r>
            <a:r>
              <a:rPr lang="fr-FR" dirty="0"/>
              <a:t> </a:t>
            </a:r>
            <a:r>
              <a:rPr lang="fr-FR" dirty="0" err="1"/>
              <a:t>readers</a:t>
            </a:r>
            <a:r>
              <a:rPr lang="fr-FR" dirty="0"/>
              <a:t>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3B84459-6CDC-73C8-A5E1-E71944A801E2}"/>
              </a:ext>
            </a:extLst>
          </p:cNvPr>
          <p:cNvSpPr txBox="1"/>
          <p:nvPr/>
        </p:nvSpPr>
        <p:spPr>
          <a:xfrm>
            <a:off x="7523018" y="6442364"/>
            <a:ext cx="3969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Fiction in the UK – 2023 – Sky News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65CC2DE-F0D0-0C38-3DFF-CD76361D2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3"/>
              </a:rPr>
              <a:t>https://www.youtube.com/watch?v=rNgc65_kDNw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F5D26BA-7FCC-296B-599B-6747FD611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6732" y="3429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1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2F9EC1-EF69-8B29-AD20-8187CBBEF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MEET PRAGER U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E36178A-8012-D252-93B1-3C6CE1B83E5E}"/>
              </a:ext>
            </a:extLst>
          </p:cNvPr>
          <p:cNvSpPr txBox="1"/>
          <p:nvPr/>
        </p:nvSpPr>
        <p:spPr>
          <a:xfrm>
            <a:off x="5735782" y="6220691"/>
            <a:ext cx="3055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MSNBC Report – July 2023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CFD1408-A62A-9E67-38A2-D34098ABE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3"/>
              </a:rPr>
              <a:t>https://www.youtube.com/watch?v=EELkJetKz9Y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2A5A74F-A1B3-446A-24B0-E9E5B5383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119" y="410094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6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22B36-5554-DBE8-B395-65BFEF090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DID CULTURE and POLITICS REMAIN SEPARATE IN 2025?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83AE63-6B38-B430-C5A6-66B50177E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862469"/>
            <a:ext cx="9905998" cy="2928731"/>
          </a:xfrm>
        </p:spPr>
        <p:txBody>
          <a:bodyPr>
            <a:normAutofit/>
          </a:bodyPr>
          <a:lstStyle/>
          <a:p>
            <a:r>
              <a:rPr lang="fr-FR" sz="3200" dirty="0"/>
              <a:t>IN WHAT WAYS WAS THE EXPRESSION ‘CULTURE WARS’ STILL PERVASIVE IN 2025?</a:t>
            </a:r>
          </a:p>
        </p:txBody>
      </p:sp>
    </p:spTree>
    <p:extLst>
      <p:ext uri="{BB962C8B-B14F-4D97-AF65-F5344CB8AC3E}">
        <p14:creationId xmlns:p14="http://schemas.microsoft.com/office/powerpoint/2010/main" val="475432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Maillage</Template>
  <TotalTime>145</TotalTime>
  <Words>870</Words>
  <Application>Microsoft Macintosh PowerPoint</Application>
  <PresentationFormat>Grand écran</PresentationFormat>
  <Paragraphs>44</Paragraphs>
  <Slides>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Maillage</vt:lpstr>
      <vt:lpstr>Présentation PowerPoint</vt:lpstr>
      <vt:lpstr>Présentation PowerPoint</vt:lpstr>
      <vt:lpstr>Présentation PowerPoint</vt:lpstr>
      <vt:lpstr>Présentation PowerPoint</vt:lpstr>
      <vt:lpstr>Meet the sensitivity readers…</vt:lpstr>
      <vt:lpstr>MEET PRAGER U</vt:lpstr>
      <vt:lpstr>DID CULTURE and POLITICS REMAIN SEPARATE IN 2025?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Natacha Dunn</dc:creator>
  <cp:lastModifiedBy>Natacha Dunn</cp:lastModifiedBy>
  <cp:revision>18</cp:revision>
  <dcterms:created xsi:type="dcterms:W3CDTF">2024-01-23T20:34:30Z</dcterms:created>
  <dcterms:modified xsi:type="dcterms:W3CDTF">2026-03-18T07:09:07Z</dcterms:modified>
</cp:coreProperties>
</file>