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3179"/>
  </p:normalViewPr>
  <p:slideViewPr>
    <p:cSldViewPr snapToGrid="0" snapToObjects="1">
      <p:cViewPr varScale="1">
        <p:scale>
          <a:sx n="89" d="100"/>
          <a:sy n="89" d="100"/>
        </p:scale>
        <p:origin x="7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6D90A-C146-8B4A-A991-3AFE9411781E}" type="datetimeFigureOut">
              <a:rPr lang="en-GB" smtClean="0"/>
              <a:t>24/11/2025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3AF11-5B2C-4A42-8BF9-01574F22FC4E}" type="slidenum">
              <a:rPr lang="en-GB" smtClean="0"/>
              <a:t>‹N°›</a:t>
            </a:fld>
            <a:endParaRPr lang="en-GB"/>
          </a:p>
        </p:txBody>
      </p:sp>
    </p:spTree>
    <p:extLst>
      <p:ext uri="{BB962C8B-B14F-4D97-AF65-F5344CB8AC3E}">
        <p14:creationId xmlns:p14="http://schemas.microsoft.com/office/powerpoint/2010/main" val="1675890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Picture : Angela</a:t>
            </a:r>
            <a:r>
              <a:rPr lang="en-GB" baseline="0" dirty="0"/>
              <a:t> Merkel at the COP1 in 1995 as Minister for the Environment :-D</a:t>
            </a:r>
          </a:p>
          <a:p>
            <a:endParaRPr lang="en-GB" baseline="0" dirty="0"/>
          </a:p>
          <a:p>
            <a:pPr marL="171450" indent="-171450">
              <a:buFontTx/>
              <a:buChar char="-"/>
            </a:pPr>
            <a:r>
              <a:rPr lang="en-GB" baseline="0" dirty="0"/>
              <a:t>It is well-known amongst most scientists that global warming is man made and due to human activity, despite the claims of climate-sceptics / climate-deniers. This rise in temperatures started during the industrial revolution and the curve of temperatures on the surface of the planet has not stopped rising ever since.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In 2021, the IPCC (International Panel on Climate Change) report (Climate Change </a:t>
            </a:r>
            <a:r>
              <a:rPr lang="mr-IN" baseline="0" dirty="0"/>
              <a:t>–</a:t>
            </a:r>
            <a:r>
              <a:rPr lang="en-GB" baseline="0" dirty="0"/>
              <a:t> the physical science basis) stated that:</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b="1"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1" kern="1200" dirty="0">
                <a:solidFill>
                  <a:schemeClr val="tx1"/>
                </a:solidFill>
                <a:effectLst/>
                <a:latin typeface="+mn-lt"/>
                <a:ea typeface="+mn-ea"/>
                <a:cs typeface="+mn-cs"/>
              </a:rPr>
              <a:t>“The scale of recent changes across the climate system as a whole – and the present state of many aspects of the climate system – are unprecedented over many centuries to many thousands of years.”</a:t>
            </a:r>
            <a:endParaRPr lang="en-GB" baseline="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1" kern="1200" dirty="0">
                <a:solidFill>
                  <a:schemeClr val="tx1"/>
                </a:solidFill>
                <a:effectLst/>
                <a:latin typeface="+mn-lt"/>
                <a:ea typeface="+mn-ea"/>
                <a:cs typeface="+mn-cs"/>
              </a:rPr>
              <a:t>“Global surface temperature will continue to increase until at least mid-century under all emissions scenarios considered. Global warming of 1.5°C and 2°C will be exceeded during the 21st century unless deep reductions in CO2 and other greenhouse gas emissions occur in the coming decades.”</a:t>
            </a:r>
            <a:endParaRPr lang="en-GB" baseline="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1" kern="1200" dirty="0">
                <a:solidFill>
                  <a:schemeClr val="tx1"/>
                </a:solidFill>
                <a:effectLst/>
                <a:latin typeface="+mn-lt"/>
                <a:ea typeface="+mn-ea"/>
                <a:cs typeface="+mn-cs"/>
              </a:rPr>
              <a:t>“Many changes in the climate system become larger in direct relation to increasing global warming. They include increases in the frequency and intensity of hot extremes, marine heatwaves, heavy precipitation, and, in some regions, agricultural and ecological droughts; an increase in the proportion of intense tropical cyclones; and reductions in Arctic sea ice, snow cover and permafrost”.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1" kern="1200" dirty="0">
                <a:solidFill>
                  <a:schemeClr val="tx1"/>
                </a:solidFill>
                <a:effectLst/>
                <a:latin typeface="+mn-lt"/>
                <a:ea typeface="+mn-ea"/>
                <a:cs typeface="+mn-cs"/>
              </a:rPr>
              <a:t> </a:t>
            </a:r>
            <a:r>
              <a:rPr lang="en-GB" baseline="0" dirty="0"/>
              <a:t>“</a:t>
            </a:r>
            <a:r>
              <a:rPr lang="en-GB" sz="1200" b="1" kern="1200" dirty="0">
                <a:solidFill>
                  <a:schemeClr val="tx1"/>
                </a:solidFill>
                <a:effectLst/>
                <a:latin typeface="+mn-lt"/>
                <a:ea typeface="+mn-ea"/>
                <a:cs typeface="+mn-cs"/>
              </a:rPr>
              <a:t>Many changes due to past and future greenhouse gas emissions are irreversible for centuries to millennia, especially changes in the ocean, ice sheets and global sea level.”</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1" i="1" kern="1200" dirty="0">
                <a:solidFill>
                  <a:schemeClr val="tx1"/>
                </a:solidFill>
                <a:effectLst/>
                <a:latin typeface="+mn-lt"/>
                <a:ea typeface="+mn-ea"/>
                <a:cs typeface="+mn-cs"/>
              </a:rPr>
              <a:t>IPPC</a:t>
            </a:r>
            <a:r>
              <a:rPr lang="en-GB" sz="1200" b="1" i="1" kern="1200" baseline="0" dirty="0">
                <a:solidFill>
                  <a:schemeClr val="tx1"/>
                </a:solidFill>
                <a:effectLst/>
                <a:latin typeface="+mn-lt"/>
                <a:ea typeface="+mn-ea"/>
                <a:cs typeface="+mn-cs"/>
              </a:rPr>
              <a:t> August 2021</a:t>
            </a:r>
          </a:p>
          <a:p>
            <a:pPr marL="171450" marR="0" indent="-171450" algn="l" defTabSz="914400" rtl="0" eaLnBrk="1" fontAlgn="auto" latinLnBrk="0" hangingPunct="1">
              <a:lnSpc>
                <a:spcPct val="100000"/>
              </a:lnSpc>
              <a:spcBef>
                <a:spcPts val="0"/>
              </a:spcBef>
              <a:spcAft>
                <a:spcPts val="0"/>
              </a:spcAft>
              <a:buClrTx/>
              <a:buSzTx/>
              <a:buFontTx/>
              <a:buChar char="-"/>
              <a:tabLst/>
              <a:defRPr/>
            </a:pPr>
            <a:br>
              <a:rPr lang="en-GB" sz="1200" b="1" kern="1200" dirty="0">
                <a:solidFill>
                  <a:schemeClr val="tx1"/>
                </a:solidFill>
                <a:effectLst/>
                <a:latin typeface="+mn-lt"/>
                <a:ea typeface="+mn-ea"/>
                <a:cs typeface="+mn-cs"/>
              </a:rPr>
            </a:br>
            <a:r>
              <a:rPr lang="en-GB" sz="1200" b="0" kern="1200" baseline="0" dirty="0">
                <a:solidFill>
                  <a:schemeClr val="tx1"/>
                </a:solidFill>
                <a:effectLst/>
                <a:latin typeface="+mn-lt"/>
                <a:ea typeface="+mn-ea"/>
                <a:cs typeface="+mn-cs"/>
              </a:rPr>
              <a:t> In the light of this report and in the wake of the election of Joe Biden, the world was scrutinising the COP26 summit this year.</a:t>
            </a:r>
            <a:br>
              <a:rPr lang="en-GB" sz="1200" b="1" kern="1200" dirty="0">
                <a:solidFill>
                  <a:schemeClr val="tx1"/>
                </a:solidFill>
                <a:effectLst/>
                <a:latin typeface="+mn-lt"/>
                <a:ea typeface="+mn-ea"/>
                <a:cs typeface="+mn-cs"/>
              </a:rPr>
            </a:br>
            <a:endParaRPr lang="en-GB" dirty="0"/>
          </a:p>
          <a:p>
            <a:pPr marL="171450" indent="-171450">
              <a:buFontTx/>
              <a:buChar char="-"/>
            </a:pPr>
            <a:endParaRPr lang="en-GB" baseline="0" dirty="0"/>
          </a:p>
          <a:p>
            <a:pPr marL="171450" indent="-171450">
              <a:buFontTx/>
              <a:buChar char="-"/>
            </a:pPr>
            <a:endParaRPr lang="en-GB" dirty="0"/>
          </a:p>
        </p:txBody>
      </p:sp>
      <p:sp>
        <p:nvSpPr>
          <p:cNvPr id="4" name="Espace réservé du numéro de diapositive 3"/>
          <p:cNvSpPr>
            <a:spLocks noGrp="1"/>
          </p:cNvSpPr>
          <p:nvPr>
            <p:ph type="sldNum" sz="quarter" idx="10"/>
          </p:nvPr>
        </p:nvSpPr>
        <p:spPr/>
        <p:txBody>
          <a:bodyPr/>
          <a:lstStyle/>
          <a:p>
            <a:fld id="{E2C3AF11-5B2C-4A42-8BF9-01574F22FC4E}" type="slidenum">
              <a:rPr lang="en-GB" smtClean="0"/>
              <a:t>1</a:t>
            </a:fld>
            <a:endParaRPr lang="en-GB"/>
          </a:p>
        </p:txBody>
      </p:sp>
    </p:spTree>
    <p:extLst>
      <p:ext uri="{BB962C8B-B14F-4D97-AF65-F5344CB8AC3E}">
        <p14:creationId xmlns:p14="http://schemas.microsoft.com/office/powerpoint/2010/main" val="72662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Conference of Parties</a:t>
            </a:r>
          </a:p>
          <a:p>
            <a:r>
              <a:rPr lang="en-GB" dirty="0"/>
              <a:t>Organised by</a:t>
            </a:r>
            <a:r>
              <a:rPr lang="en-GB" baseline="0" dirty="0"/>
              <a:t> the UN</a:t>
            </a:r>
          </a:p>
          <a:p>
            <a:r>
              <a:rPr lang="en-GB" baseline="0" dirty="0"/>
              <a:t>Generally organised in 2 sections</a:t>
            </a:r>
            <a:endParaRPr lang="en-GB" dirty="0"/>
          </a:p>
        </p:txBody>
      </p:sp>
      <p:sp>
        <p:nvSpPr>
          <p:cNvPr id="4" name="Espace réservé du numéro de diapositive 3"/>
          <p:cNvSpPr>
            <a:spLocks noGrp="1"/>
          </p:cNvSpPr>
          <p:nvPr>
            <p:ph type="sldNum" sz="quarter" idx="10"/>
          </p:nvPr>
        </p:nvSpPr>
        <p:spPr/>
        <p:txBody>
          <a:bodyPr/>
          <a:lstStyle/>
          <a:p>
            <a:fld id="{E2C3AF11-5B2C-4A42-8BF9-01574F22FC4E}" type="slidenum">
              <a:rPr lang="en-GB" smtClean="0"/>
              <a:t>2</a:t>
            </a:fld>
            <a:endParaRPr lang="en-GB"/>
          </a:p>
        </p:txBody>
      </p:sp>
    </p:spTree>
    <p:extLst>
      <p:ext uri="{BB962C8B-B14F-4D97-AF65-F5344CB8AC3E}">
        <p14:creationId xmlns:p14="http://schemas.microsoft.com/office/powerpoint/2010/main" val="2130194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Kyoto =curbing</a:t>
            </a:r>
            <a:r>
              <a:rPr lang="en-GB" baseline="0" dirty="0"/>
              <a:t> the emissions of greenhouse gases by 5% of 55 countries by 2015 </a:t>
            </a:r>
            <a:r>
              <a:rPr lang="mr-IN" baseline="0" dirty="0"/>
              <a:t>–</a:t>
            </a:r>
            <a:r>
              <a:rPr lang="en-GB" baseline="0" dirty="0"/>
              <a:t> limits?</a:t>
            </a:r>
          </a:p>
          <a:p>
            <a:endParaRPr lang="en-GB" baseline="0" dirty="0"/>
          </a:p>
          <a:p>
            <a:r>
              <a:rPr lang="en-GB" baseline="0" dirty="0"/>
              <a:t>Paris = containing global warming below the 2°C threshold of pre-industrial era</a:t>
            </a:r>
          </a:p>
          <a:p>
            <a:endParaRPr lang="en-GB" baseline="0" dirty="0"/>
          </a:p>
          <a:p>
            <a:r>
              <a:rPr lang="en-GB" baseline="0" dirty="0"/>
              <a:t>Glasgow = scaling up efforts towards net neutrality and increasing financial aid towards developing countries</a:t>
            </a:r>
          </a:p>
          <a:p>
            <a:endParaRPr lang="en-GB" baseline="0" dirty="0"/>
          </a:p>
          <a:p>
            <a:r>
              <a:rPr lang="en-GB" baseline="0" dirty="0"/>
              <a:t>Sharm El Sheikh failure</a:t>
            </a:r>
          </a:p>
          <a:p>
            <a:endParaRPr lang="en-GB" baseline="0" dirty="0"/>
          </a:p>
          <a:p>
            <a:r>
              <a:rPr lang="en-GB" baseline="0" dirty="0" err="1"/>
              <a:t>Dubaï</a:t>
            </a:r>
            <a:r>
              <a:rPr lang="en-GB" baseline="0" dirty="0"/>
              <a:t> and Baku (Azerbaijan) </a:t>
            </a:r>
          </a:p>
          <a:p>
            <a:endParaRPr lang="en-GB" baseline="0" dirty="0"/>
          </a:p>
          <a:p>
            <a:r>
              <a:rPr lang="en-GB" baseline="0" dirty="0"/>
              <a:t>COP 30</a:t>
            </a:r>
            <a:endParaRPr lang="en-GB" dirty="0"/>
          </a:p>
        </p:txBody>
      </p:sp>
      <p:sp>
        <p:nvSpPr>
          <p:cNvPr id="4" name="Espace réservé du numéro de diapositive 3"/>
          <p:cNvSpPr>
            <a:spLocks noGrp="1"/>
          </p:cNvSpPr>
          <p:nvPr>
            <p:ph type="sldNum" sz="quarter" idx="10"/>
          </p:nvPr>
        </p:nvSpPr>
        <p:spPr/>
        <p:txBody>
          <a:bodyPr/>
          <a:lstStyle/>
          <a:p>
            <a:fld id="{E2C3AF11-5B2C-4A42-8BF9-01574F22FC4E}" type="slidenum">
              <a:rPr lang="en-GB" smtClean="0"/>
              <a:t>3</a:t>
            </a:fld>
            <a:endParaRPr lang="en-GB"/>
          </a:p>
        </p:txBody>
      </p:sp>
    </p:spTree>
    <p:extLst>
      <p:ext uri="{BB962C8B-B14F-4D97-AF65-F5344CB8AC3E}">
        <p14:creationId xmlns:p14="http://schemas.microsoft.com/office/powerpoint/2010/main" val="298858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Written</a:t>
            </a:r>
            <a:r>
              <a:rPr lang="en-GB" baseline="0" dirty="0"/>
              <a:t> comprehension!</a:t>
            </a:r>
            <a:endParaRPr lang="en-GB" dirty="0"/>
          </a:p>
        </p:txBody>
      </p:sp>
      <p:sp>
        <p:nvSpPr>
          <p:cNvPr id="4" name="Espace réservé du numéro de diapositive 3"/>
          <p:cNvSpPr>
            <a:spLocks noGrp="1"/>
          </p:cNvSpPr>
          <p:nvPr>
            <p:ph type="sldNum" sz="quarter" idx="10"/>
          </p:nvPr>
        </p:nvSpPr>
        <p:spPr/>
        <p:txBody>
          <a:bodyPr/>
          <a:lstStyle/>
          <a:p>
            <a:fld id="{E2C3AF11-5B2C-4A42-8BF9-01574F22FC4E}" type="slidenum">
              <a:rPr lang="en-GB" smtClean="0"/>
              <a:t>5</a:t>
            </a:fld>
            <a:endParaRPr lang="en-GB"/>
          </a:p>
        </p:txBody>
      </p:sp>
    </p:spTree>
    <p:extLst>
      <p:ext uri="{BB962C8B-B14F-4D97-AF65-F5344CB8AC3E}">
        <p14:creationId xmlns:p14="http://schemas.microsoft.com/office/powerpoint/2010/main" val="666540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FR"/>
              <a:t>Cliquez et modifiez le titre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FR"/>
              <a:t>Cliquez et modifiez le titre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11/24/25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FR"/>
              <a:t>Cliquez et modifiez le titre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FR"/>
              <a:t>Cliquez et modifiez le titre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FR"/>
              <a:t>Cliquez et modifiez le titre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FR"/>
              <a:t>Cliquez et modifiez le titre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11/24/25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11/24/25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FR"/>
              <a:t>Cliquez et modifiez le titre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11/24/25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FR"/>
              <a:t>Cliquez et modifiez le titre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11/24/25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FR" dirty="0"/>
              <a:t>Cliquez et modifiez le titre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11/24/25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2800" kern="1200" cap="none" baseline="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4e7stuyuuR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ft.com/content/03d7609b-decc-40fc-8029-a6cdebb1175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51012" y="609600"/>
            <a:ext cx="8676222" cy="5181599"/>
          </a:xfrm>
        </p:spPr>
        <p:txBody>
          <a:bodyPr/>
          <a:lstStyle/>
          <a:p>
            <a:r>
              <a:rPr lang="en-GB" dirty="0"/>
              <a:t>Conference of the </a:t>
            </a:r>
            <a:r>
              <a:rPr lang="en-GB" dirty="0" err="1"/>
              <a:t>PArties</a:t>
            </a:r>
            <a:endParaRPr lang="en-GB" dirty="0"/>
          </a:p>
        </p:txBody>
      </p:sp>
      <p:sp>
        <p:nvSpPr>
          <p:cNvPr id="3" name="Sous-titre 2"/>
          <p:cNvSpPr>
            <a:spLocks noGrp="1"/>
          </p:cNvSpPr>
          <p:nvPr>
            <p:ph type="subTitle" idx="1"/>
          </p:nvPr>
        </p:nvSpPr>
        <p:spPr/>
        <p:txBody>
          <a:bodyPr/>
          <a:lstStyle/>
          <a:p>
            <a:endParaRPr lang="en-GB"/>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159" y="1097280"/>
            <a:ext cx="2979928" cy="2560320"/>
          </a:xfrm>
          <a:prstGeom prst="rect">
            <a:avLst/>
          </a:prstGeom>
        </p:spPr>
      </p:pic>
    </p:spTree>
    <p:extLst>
      <p:ext uri="{BB962C8B-B14F-4D97-AF65-F5344CB8AC3E}">
        <p14:creationId xmlns:p14="http://schemas.microsoft.com/office/powerpoint/2010/main" val="1220948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What is a COP?</a:t>
            </a:r>
          </a:p>
        </p:txBody>
      </p:sp>
      <p:sp>
        <p:nvSpPr>
          <p:cNvPr id="3" name="Espace réservé du contenu 2"/>
          <p:cNvSpPr>
            <a:spLocks noGrp="1"/>
          </p:cNvSpPr>
          <p:nvPr>
            <p:ph idx="1"/>
          </p:nvPr>
        </p:nvSpPr>
        <p:spPr/>
        <p:txBody>
          <a:bodyPr/>
          <a:lstStyle/>
          <a:p>
            <a:r>
              <a:rPr lang="en-GB" dirty="0"/>
              <a:t>Yearly venue since 1995</a:t>
            </a:r>
          </a:p>
          <a:p>
            <a:r>
              <a:rPr lang="en-GB" dirty="0"/>
              <a:t>30,000 participants approximately</a:t>
            </a:r>
          </a:p>
          <a:p>
            <a:r>
              <a:rPr lang="en-GB" dirty="0"/>
              <a:t>197 parties (196 countries + the EU)</a:t>
            </a:r>
          </a:p>
          <a:p>
            <a:r>
              <a:rPr lang="en-GB" dirty="0"/>
              <a:t>2 parts (</a:t>
            </a:r>
            <a:r>
              <a:rPr lang="en-GB" dirty="0">
                <a:hlinkClick r:id="rId3"/>
              </a:rPr>
              <a:t>https://www.youtube.com/watch?v=4e7stuyuuRU</a:t>
            </a:r>
            <a:r>
              <a:rPr lang="en-GB" dirty="0"/>
              <a:t>)</a:t>
            </a:r>
          </a:p>
          <a:p>
            <a:endParaRPr lang="en-GB" dirty="0"/>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5448299"/>
            <a:ext cx="990600" cy="990600"/>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3450" y="1784604"/>
            <a:ext cx="2194560" cy="1459992"/>
          </a:xfrm>
          <a:prstGeom prst="rect">
            <a:avLst/>
          </a:prstGeom>
        </p:spPr>
      </p:pic>
    </p:spTree>
    <p:extLst>
      <p:ext uri="{BB962C8B-B14F-4D97-AF65-F5344CB8AC3E}">
        <p14:creationId xmlns:p14="http://schemas.microsoft.com/office/powerpoint/2010/main" val="195234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Landmark Venues – COP Timeline</a:t>
            </a:r>
          </a:p>
        </p:txBody>
      </p:sp>
      <p:sp>
        <p:nvSpPr>
          <p:cNvPr id="3" name="Espace réservé du contenu 2"/>
          <p:cNvSpPr>
            <a:spLocks noGrp="1"/>
          </p:cNvSpPr>
          <p:nvPr>
            <p:ph idx="1"/>
          </p:nvPr>
        </p:nvSpPr>
        <p:spPr>
          <a:xfrm>
            <a:off x="1141413" y="2371725"/>
            <a:ext cx="9905998" cy="6400800"/>
          </a:xfrm>
        </p:spPr>
        <p:txBody>
          <a:bodyPr>
            <a:normAutofit/>
          </a:bodyPr>
          <a:lstStyle/>
          <a:p>
            <a:r>
              <a:rPr lang="en-GB" dirty="0"/>
              <a:t>Kyoto (1997)</a:t>
            </a:r>
          </a:p>
          <a:p>
            <a:r>
              <a:rPr lang="en-GB" dirty="0"/>
              <a:t>Paris 2015 (COP21)</a:t>
            </a:r>
          </a:p>
          <a:p>
            <a:r>
              <a:rPr lang="en-GB" dirty="0"/>
              <a:t>Glasgow 2021 (COP 26) </a:t>
            </a:r>
            <a:r>
              <a:rPr lang="en-GB" sz="1200" dirty="0">
                <a:hlinkClick r:id="rId3"/>
              </a:rPr>
              <a:t>https://www.ft.com/content/03d7609b-decc-40fc-8029-a6cdebb11752</a:t>
            </a:r>
            <a:endParaRPr lang="en-GB" sz="1200" dirty="0"/>
          </a:p>
          <a:p>
            <a:r>
              <a:rPr lang="en-GB" dirty="0"/>
              <a:t>Sharm El Sheikh 2022 (COP 27)</a:t>
            </a:r>
          </a:p>
          <a:p>
            <a:r>
              <a:rPr lang="en-GB" dirty="0"/>
              <a:t>COP 28 </a:t>
            </a:r>
            <a:r>
              <a:rPr lang="en-GB" dirty="0" err="1"/>
              <a:t>Dubaï</a:t>
            </a:r>
            <a:r>
              <a:rPr lang="en-GB" dirty="0"/>
              <a:t> – COP 29 Baku</a:t>
            </a:r>
          </a:p>
          <a:p>
            <a:r>
              <a:rPr lang="en-GB" dirty="0"/>
              <a:t>Belem – COP 30</a:t>
            </a:r>
          </a:p>
          <a:p>
            <a:pPr marL="0" indent="0">
              <a:buNone/>
            </a:pPr>
            <a:endParaRPr lang="en-GB" dirty="0"/>
          </a:p>
          <a:p>
            <a:endParaRPr lang="en-GB" dirty="0"/>
          </a:p>
          <a:p>
            <a:endParaRPr lang="en-GB" dirty="0"/>
          </a:p>
          <a:p>
            <a:endParaRPr lang="en-GB"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1436" y="371475"/>
            <a:ext cx="2857500" cy="2857500"/>
          </a:xfrm>
          <a:prstGeom prst="rect">
            <a:avLst/>
          </a:prstGeom>
        </p:spPr>
      </p:pic>
    </p:spTree>
    <p:extLst>
      <p:ext uri="{BB962C8B-B14F-4D97-AF65-F5344CB8AC3E}">
        <p14:creationId xmlns:p14="http://schemas.microsoft.com/office/powerpoint/2010/main" val="139070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Goals?</a:t>
            </a:r>
          </a:p>
        </p:txBody>
      </p:sp>
      <p:sp>
        <p:nvSpPr>
          <p:cNvPr id="3" name="Espace réservé du contenu 2"/>
          <p:cNvSpPr>
            <a:spLocks noGrp="1"/>
          </p:cNvSpPr>
          <p:nvPr>
            <p:ph idx="1"/>
          </p:nvPr>
        </p:nvSpPr>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A roadmap for the future to curb global warming, cut the emissions of greenhouse gases and tend towards carbon net neutrality</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marL="0" marR="0" lvl="0" indent="0" defTabSz="914400" eaLnBrk="1" fontAlgn="auto" latinLnBrk="0" hangingPunct="1">
              <a:lnSpc>
                <a:spcPct val="100000"/>
              </a:lnSpc>
              <a:spcBef>
                <a:spcPts val="0"/>
              </a:spcBef>
              <a:spcAft>
                <a:spcPts val="0"/>
              </a:spcAft>
              <a:buClrTx/>
              <a:buSzTx/>
              <a:buFontTx/>
              <a:buNone/>
              <a:tabLst/>
              <a:defRPr/>
            </a:pPr>
            <a:r>
              <a:rPr lang="en-GB" dirty="0"/>
              <a:t>An empty shell?</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marL="0" marR="0" lvl="0" indent="0" defTabSz="914400" eaLnBrk="1" fontAlgn="auto" latinLnBrk="0" hangingPunct="1">
              <a:lnSpc>
                <a:spcPct val="100000"/>
              </a:lnSpc>
              <a:spcBef>
                <a:spcPts val="0"/>
              </a:spcBef>
              <a:spcAft>
                <a:spcPts val="0"/>
              </a:spcAft>
              <a:buClrTx/>
              <a:buSzTx/>
              <a:buFontTx/>
              <a:buNone/>
              <a:tabLst/>
              <a:defRPr/>
            </a:pPr>
            <a:r>
              <a:rPr lang="en-GB" dirty="0"/>
              <a:t>Controversies</a:t>
            </a:r>
            <a:endParaRPr lang="fr-FR" dirty="0"/>
          </a:p>
        </p:txBody>
      </p:sp>
    </p:spTree>
    <p:extLst>
      <p:ext uri="{BB962C8B-B14F-4D97-AF65-F5344CB8AC3E}">
        <p14:creationId xmlns:p14="http://schemas.microsoft.com/office/powerpoint/2010/main" val="92477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a:p>
        </p:txBody>
      </p:sp>
      <p:sp>
        <p:nvSpPr>
          <p:cNvPr id="3" name="Espace réservé du contenu 2"/>
          <p:cNvSpPr>
            <a:spLocks noGrp="1"/>
          </p:cNvSpPr>
          <p:nvPr>
            <p:ph idx="1"/>
          </p:nvPr>
        </p:nvSpPr>
        <p:spPr>
          <a:xfrm>
            <a:off x="1141413" y="609601"/>
            <a:ext cx="9905998" cy="5181600"/>
          </a:xfrm>
        </p:spPr>
        <p:txBody>
          <a:bodyPr/>
          <a:lstStyle/>
          <a:p>
            <a:r>
              <a:rPr lang="en-GB" dirty="0"/>
              <a:t>Conclusions on this year’s COP30?</a:t>
            </a:r>
          </a:p>
        </p:txBody>
      </p:sp>
    </p:spTree>
    <p:extLst>
      <p:ext uri="{BB962C8B-B14F-4D97-AF65-F5344CB8AC3E}">
        <p14:creationId xmlns:p14="http://schemas.microsoft.com/office/powerpoint/2010/main" val="1192300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Filet</Template>
  <TotalTime>98</TotalTime>
  <Words>521</Words>
  <Application>Microsoft Macintosh PowerPoint</Application>
  <PresentationFormat>Grand écran</PresentationFormat>
  <Paragraphs>54</Paragraphs>
  <Slides>5</Slides>
  <Notes>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vt:i4>
      </vt:variant>
    </vt:vector>
  </HeadingPairs>
  <TitlesOfParts>
    <vt:vector size="9" baseType="lpstr">
      <vt:lpstr>Arial</vt:lpstr>
      <vt:lpstr>Calibri</vt:lpstr>
      <vt:lpstr>Century Gothic</vt:lpstr>
      <vt:lpstr>Maillage</vt:lpstr>
      <vt:lpstr>Conference of the PArties</vt:lpstr>
      <vt:lpstr>What is a COP?</vt:lpstr>
      <vt:lpstr>Landmark Venues – COP Timeline</vt:lpstr>
      <vt:lpstr>Goals?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Conference of the PArties</dc:title>
  <dc:creator>Utilisateur de Microsoft Office</dc:creator>
  <cp:lastModifiedBy>Natacha Dunn</cp:lastModifiedBy>
  <cp:revision>18</cp:revision>
  <dcterms:created xsi:type="dcterms:W3CDTF">2021-11-15T13:53:53Z</dcterms:created>
  <dcterms:modified xsi:type="dcterms:W3CDTF">2025-11-24T14:04:40Z</dcterms:modified>
</cp:coreProperties>
</file>